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notesSlides/notesSlide30.xml" ContentType="application/vnd.openxmlformats-officedocument.presentationml.notesSlide+xml"/>
  <Default Extension="bin" ContentType="application/vnd.openxmlformats-officedocument.presentationml.printerSettings"/>
  <Override PartName="/ppt/notesSlides/notesSlide1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3.xml" ContentType="application/vnd.openxmlformats-officedocument.presentationml.slide+xml"/>
  <Override PartName="/ppt/notesSlides/notesSlide3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46.xml" ContentType="application/vnd.openxmlformats-officedocument.presentationml.slide+xml"/>
  <Override PartName="/ppt/notesSlides/notesSlide4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5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15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4.xml" ContentType="application/vnd.openxmlformats-officedocument.presentationml.slide+xml"/>
  <Override PartName="/ppt/notesSlides/notesSlide3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1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Default Extension="jpeg" ContentType="image/jpeg"/>
  <Override PartName="/ppt/notesSlides/notesSlide23.xml" ContentType="application/vnd.openxmlformats-officedocument.presentationml.notes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notesSlides/notesSlide42.xml" ContentType="application/vnd.openxmlformats-officedocument.presentationml.notesSlide+xml"/>
  <Override PartName="/ppt/slides/slide28.xml" ContentType="application/vnd.openxmlformats-officedocument.presentationml.slide+xml"/>
  <Override PartName="/ppt/slides/slide4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notesSlides/notesSlide46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1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21.xml" ContentType="application/vnd.openxmlformats-officedocument.presentationml.slide+xml"/>
  <Override PartName="/ppt/media/audio1.bin" ContentType="audio/unknown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39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notesSlides/notesSlide4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slides/slide29.xml" ContentType="application/vnd.openxmlformats-officedocument.presentationml.slide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slides/slide6.xml" ContentType="application/vnd.openxmlformats-officedocument.presentationml.slide+xml"/>
  <Override PartName="/ppt/notesSlides/notesSlide39.xml" ContentType="application/vnd.openxmlformats-officedocument.presentationml.notesSlide+xml"/>
  <Default Extension="png" ContentType="image/png"/>
  <Override PartName="/ppt/notesSlides/notesSlide25.xml" ContentType="application/vnd.openxmlformats-officedocument.presentationml.notesSlide+xml"/>
  <Override PartName="/ppt/notesSlides/notesSlide4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78" r:id="rId2"/>
    <p:sldId id="277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17" r:id="rId11"/>
    <p:sldId id="280" r:id="rId12"/>
    <p:sldId id="281" r:id="rId13"/>
    <p:sldId id="282" r:id="rId14"/>
    <p:sldId id="283" r:id="rId15"/>
    <p:sldId id="300" r:id="rId16"/>
    <p:sldId id="301" r:id="rId17"/>
    <p:sldId id="302" r:id="rId18"/>
    <p:sldId id="303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304" r:id="rId27"/>
    <p:sldId id="305" r:id="rId28"/>
    <p:sldId id="306" r:id="rId29"/>
    <p:sldId id="307" r:id="rId30"/>
    <p:sldId id="308" r:id="rId31"/>
    <p:sldId id="309" r:id="rId32"/>
    <p:sldId id="310" r:id="rId33"/>
    <p:sldId id="311" r:id="rId34"/>
    <p:sldId id="312" r:id="rId35"/>
    <p:sldId id="313" r:id="rId36"/>
    <p:sldId id="314" r:id="rId37"/>
    <p:sldId id="315" r:id="rId38"/>
    <p:sldId id="316" r:id="rId39"/>
    <p:sldId id="284" r:id="rId40"/>
    <p:sldId id="285" r:id="rId41"/>
    <p:sldId id="286" r:id="rId42"/>
    <p:sldId id="287" r:id="rId43"/>
    <p:sldId id="288" r:id="rId44"/>
    <p:sldId id="296" r:id="rId45"/>
    <p:sldId id="297" r:id="rId46"/>
    <p:sldId id="298" r:id="rId47"/>
    <p:sldId id="299" r:id="rId48"/>
  </p:sldIdLst>
  <p:sldSz cx="9144000" cy="6858000" type="letter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 useTimings="0">
    <p:present/>
    <p:sldAll/>
    <p:penClr>
      <a:schemeClr val="tx1"/>
    </p:penClr>
  </p:showPr>
  <p:clrMru>
    <a:srgbClr val="6C89B3"/>
    <a:srgbClr val="67AEBD"/>
    <a:srgbClr val="91A8BE"/>
    <a:srgbClr val="FFFF2F"/>
    <a:srgbClr val="32415C"/>
    <a:srgbClr val="FB0A10"/>
    <a:srgbClr val="94F0E4"/>
    <a:srgbClr val="5771A0"/>
    <a:srgbClr val="800080"/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 horzBarState="maximized">
    <p:restoredLeft sz="15620"/>
    <p:restoredTop sz="85404" autoAdjust="0"/>
  </p:normalViewPr>
  <p:slideViewPr>
    <p:cSldViewPr>
      <p:cViewPr varScale="1">
        <p:scale>
          <a:sx n="99" d="100"/>
          <a:sy n="99" d="100"/>
        </p:scale>
        <p:origin x="-368" y="-96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24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handoutMaster" Target="handoutMasters/handout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5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98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90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9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11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1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31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3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52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5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0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0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1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6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48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84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5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6" tIns="45903" rIns="91806" bIns="4590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95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9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16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800" tIns="45900" rIns="91800" bIns="4590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36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3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57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5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98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9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18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1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2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0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4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4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6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800" tIns="45900" rIns="91800" bIns="4590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4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8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05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0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2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2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6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4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6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6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8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07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80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28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82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2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7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5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8" tIns="45719" rIns="91438" bIns="4571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93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9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5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8" tIns="45719" rIns="91438" bIns="4571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596900"/>
            <a:ext cx="4635500" cy="34782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806" tIns="45903" rIns="91806" bIns="45903"/>
          <a:lstStyle/>
          <a:p>
            <a:r>
              <a:rPr lang="en-US"/>
              <a:t>See 3 at stackAddress, its equal to 3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13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1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5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8" tIns="45719" rIns="91438" bIns="4571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34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5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8" tIns="45719" rIns="91438" bIns="4571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54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5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5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8" tIns="45719" rIns="91438" bIns="4571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39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3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59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5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0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800" tIns="45900" rIns="91800" bIns="4590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800" tIns="45900" rIns="91800" bIns="4590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800" tIns="45900" rIns="91800" bIns="4590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800" tIns="45900" rIns="91800" bIns="4590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7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3757529E-B9E9-4D07-A8F2-BB09529B11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DD7C601-209F-40D3-98BC-20DD7722DC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96439EB9-D70F-48A7-BBA6-8132AA7C5D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17296AFF-E97A-4074-8EFC-88FBCCD940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B4BF27AD-C49C-4753-9BED-CCFF787B30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CS61C 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L12 Introduction to MIPS : Procedures II &amp; Logical</a:t>
            </a:r>
            <a:r>
              <a:rPr lang="en-US" sz="1000" b="1" baseline="0">
                <a:solidFill>
                  <a:srgbClr val="FFFF00"/>
                </a:solidFill>
                <a:latin typeface="18 VAG Rounded Bold   07390"/>
              </a:rPr>
              <a:t> Ops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 </a:t>
            </a: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(</a:t>
            </a:r>
            <a:fld id="{A675322B-6B6F-8840-A2AB-2E8B2F733D1E}" type="slidenum">
              <a:rPr lang="en-US" sz="1000" b="1">
                <a:solidFill>
                  <a:schemeClr val="tx1"/>
                </a:solidFill>
                <a:latin typeface="18 VAG Rounded Bold   07390"/>
              </a:rPr>
              <a:pPr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)</a:t>
            </a:r>
          </a:p>
        </p:txBody>
      </p:sp>
      <p:sp>
        <p:nvSpPr>
          <p:cNvPr id="13" name="Rectangle 11"/>
          <p:cNvSpPr>
            <a:spLocks noChangeArrowheads="1"/>
          </p:cNvSpPr>
          <p:nvPr userDrawn="1"/>
        </p:nvSpPr>
        <p:spPr bwMode="auto">
          <a:xfrm>
            <a:off x="7493000" y="6651625"/>
            <a:ext cx="1654175" cy="204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Garcia, Spring 2010 © UCB</a:t>
            </a:r>
          </a:p>
        </p:txBody>
      </p:sp>
      <p:pic>
        <p:nvPicPr>
          <p:cNvPr id="14" name="Picture 14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7456432A-154C-4E40-895D-64BA649336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4407C3D-B081-48CC-B1A5-7AD3CD21AF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0ABA5629-1446-4C33-BC73-B73CD3C3B3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DC155539-8C0D-4B78-9F60-8CEDDE9CEC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C3D42032-9C79-42F6-B9B6-45455687F8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CS61C 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L11 Introduction to MIPS : Procedures II &amp; Logical</a:t>
            </a:r>
            <a:r>
              <a:rPr lang="en-US" sz="1000" b="1" baseline="0">
                <a:solidFill>
                  <a:srgbClr val="FFFF00"/>
                </a:solidFill>
                <a:latin typeface="18 VAG Rounded Bold   07390"/>
              </a:rPr>
              <a:t> Ops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 </a:t>
            </a: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(</a:t>
            </a:r>
            <a:fld id="{A675322B-6B6F-8840-A2AB-2E8B2F733D1E}" type="slidenum">
              <a:rPr lang="en-US" sz="1000" b="1">
                <a:solidFill>
                  <a:schemeClr val="tx1"/>
                </a:solidFill>
                <a:latin typeface="18 VAG Rounded Bold   07390"/>
              </a:rPr>
              <a:pPr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)</a:t>
            </a:r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>
            <a:off x="7492876" y="6651625"/>
            <a:ext cx="1654299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Garcia, Spring 2014 © UCB</a:t>
            </a:r>
          </a:p>
        </p:txBody>
      </p:sp>
      <p:pic>
        <p:nvPicPr>
          <p:cNvPr id="11" name="Picture 14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18 VAG Rounded Bold   07390"/>
          <a:ea typeface="ＭＳ Ｐゴシック" charset="-128"/>
          <a:cs typeface="AppleGaramond B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18 VAG Rounded Thin   55390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2" charset="2"/>
        <a:buChar char=""/>
        <a:defRPr sz="2600" kern="1200">
          <a:solidFill>
            <a:srgbClr val="FFE39D"/>
          </a:solidFill>
          <a:latin typeface="18 VAG Rounded Light   02390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"/>
        <a:defRPr sz="2400" kern="1200">
          <a:solidFill>
            <a:srgbClr val="A7D6FF"/>
          </a:solidFill>
          <a:latin typeface="18 VAG Rounded Light   02390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18" charset="2"/>
        <a:buChar char=""/>
        <a:defRPr sz="2200" kern="1200">
          <a:solidFill>
            <a:srgbClr val="F273AF"/>
          </a:solidFill>
          <a:latin typeface="18 VAG Rounded Light   02390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18 VAG Rounded Light   02390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audio" Target="../media/audio1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1600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76200"/>
            <a:ext cx="7162800" cy="2771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 dirty="0">
                <a:solidFill>
                  <a:schemeClr val="bg2"/>
                </a:solidFill>
                <a:latin typeface="Courier"/>
                <a:cs typeface="Courier"/>
              </a:rPr>
              <a:t>inst.eecs.berkeley.edu/~cs61c</a:t>
            </a:r>
            <a:r>
              <a:rPr lang="en-US" sz="3200" b="1" dirty="0">
                <a:solidFill>
                  <a:schemeClr val="bg2"/>
                </a:solidFill>
                <a:latin typeface="Courier"/>
                <a:cs typeface="Courier"/>
              </a:rPr>
              <a:t> </a:t>
            </a:r>
            <a:r>
              <a:rPr lang="en-US" sz="3200" b="1" dirty="0">
                <a:solidFill>
                  <a:schemeClr val="accent2"/>
                </a:solidFill>
                <a:latin typeface="18 VAG Rounded Bold   07390"/>
              </a:rPr>
              <a:t/>
            </a:r>
            <a:br>
              <a:rPr lang="en-US" sz="3200" b="1" dirty="0">
                <a:solidFill>
                  <a:schemeClr val="accent2"/>
                </a:solidFill>
                <a:latin typeface="18 VAG Rounded Bold   07390"/>
              </a:rPr>
            </a:br>
            <a:r>
              <a:rPr lang="en-US" sz="3600" b="1" dirty="0">
                <a:solidFill>
                  <a:schemeClr val="tx2"/>
                </a:solidFill>
                <a:latin typeface="18 VAG Rounded Bold   07390"/>
              </a:rPr>
              <a:t>UCB CS61C : Machine Structures</a:t>
            </a: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> </a:t>
            </a:r>
            <a:r>
              <a:rPr lang="en-US" sz="3200" b="1" dirty="0">
                <a:latin typeface="18 VAG Rounded Bold   07390"/>
              </a:rPr>
              <a:t>Lecture</a:t>
            </a:r>
            <a:r>
              <a:rPr lang="en-US" sz="3200" b="1" dirty="0" smtClean="0">
                <a:latin typeface="18 VAG Rounded Bold   07390"/>
              </a:rPr>
              <a:t> 11 </a:t>
            </a:r>
            <a:r>
              <a:rPr lang="en-US" sz="3200" b="1" dirty="0">
                <a:latin typeface="18 VAG Rounded Bold   07390"/>
              </a:rPr>
              <a:t>– Introduction to MIPS</a:t>
            </a:r>
            <a:br>
              <a:rPr lang="en-US" sz="3200" b="1" dirty="0">
                <a:latin typeface="18 VAG Rounded Bold   07390"/>
              </a:rPr>
            </a:br>
            <a:r>
              <a:rPr lang="en-US" sz="3200" b="1" dirty="0" smtClean="0">
                <a:latin typeface="18 VAG Rounded Bold   07390"/>
              </a:rPr>
              <a:t> Procedures II &amp; Logical Ops</a:t>
            </a:r>
            <a: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18 VAG Rounded Bold   07390"/>
              </a:rPr>
              <a:t>2014-02</a:t>
            </a:r>
            <a:r>
              <a:rPr lang="en-US" sz="3200" b="1" dirty="0" smtClean="0">
                <a:solidFill>
                  <a:schemeClr val="tx1"/>
                </a:solidFill>
                <a:latin typeface="18 VAG Rounded Bold   07390"/>
              </a:rPr>
              <a:t>-14</a:t>
            </a:r>
            <a:endParaRPr lang="en-US" sz="3200" b="1" dirty="0">
              <a:solidFill>
                <a:schemeClr val="tx1"/>
              </a:solidFill>
              <a:latin typeface="18 VAG Rounded Bold   07390"/>
            </a:endParaRPr>
          </a:p>
        </p:txBody>
      </p:sp>
      <p:sp>
        <p:nvSpPr>
          <p:cNvPr id="48" name="Title 47"/>
          <p:cNvSpPr>
            <a:spLocks noGrp="1"/>
          </p:cNvSpPr>
          <p:nvPr>
            <p:ph type="ctrTitle"/>
          </p:nvPr>
        </p:nvSpPr>
        <p:spPr>
          <a:xfrm>
            <a:off x="609600" y="3200400"/>
            <a:ext cx="50292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FFFF00"/>
                </a:solidFill>
                <a:ea typeface="+mj-ea"/>
                <a:cs typeface="+mj-cs"/>
              </a:rPr>
              <a:t>Virtual humans…</a:t>
            </a:r>
            <a:endParaRPr lang="en-US" sz="3200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5365" name="Subtitle 48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5029200" cy="2286000"/>
          </a:xfrm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Prof </a:t>
            </a:r>
            <a:r>
              <a:rPr lang="en-US" b="1" dirty="0" smtClean="0">
                <a:ea typeface="ＭＳ Ｐゴシック" pitchFamily="-65" charset="-128"/>
                <a:cs typeface="ＭＳ Ｐゴシック" pitchFamily="-65" charset="-128"/>
              </a:rPr>
              <a:t>Paul Debevec 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(UC Berkeley PhD 1996) at USC has been working to create virtual humans to keep alive the memory AND INTERACTIONS w/people into a 3D hologram. He is recording the Holocaust survivors, who tell their story, answering 500 questions about themselves. They’re in a race against time…</a:t>
            </a:r>
            <a:endParaRPr lang="en-US" dirty="0" smtClean="0">
              <a:solidFill>
                <a:schemeClr val="accent3">
                  <a:lumMod val="40000"/>
                  <a:lumOff val="60000"/>
                </a:schemeClr>
              </a:solidFill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28600" y="2438400"/>
            <a:ext cx="1905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2"/>
                </a:solidFill>
                <a:latin typeface="18 VAG Rounded Bold   07390"/>
              </a:rPr>
              <a:t>Sr Lecturer SOE Dan Garcia</a:t>
            </a:r>
          </a:p>
          <a:p>
            <a:pPr algn="ctr">
              <a:defRPr/>
            </a:pPr>
            <a:endParaRPr lang="en-US" sz="2000" b="1" dirty="0">
              <a:solidFill>
                <a:schemeClr val="bg2"/>
              </a:solidFill>
              <a:latin typeface="18 VAG Rounded Bold   07390"/>
            </a:endParaRPr>
          </a:p>
        </p:txBody>
      </p:sp>
      <p:sp>
        <p:nvSpPr>
          <p:cNvPr id="15367" name="Subtitle 48"/>
          <p:cNvSpPr txBox="1">
            <a:spLocks/>
          </p:cNvSpPr>
          <p:nvPr/>
        </p:nvSpPr>
        <p:spPr bwMode="auto">
          <a:xfrm>
            <a:off x="0" y="60198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584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buClr>
                <a:schemeClr val="tx2"/>
              </a:buClr>
              <a:buSzPct val="95000"/>
            </a:pPr>
            <a:r>
              <a:rPr lang="en-US" sz="1800" b="1" dirty="0" smtClean="0">
                <a:latin typeface="Courier"/>
                <a:ea typeface="Courier"/>
                <a:cs typeface="Courier"/>
              </a:rPr>
              <a:t>www.washingtonpost.com/national/holograms-seen-as-tools-to-teach-future-generations-about-holocaust-retell-survivors-stories/2013/02/02/558cab32-6d58-11e2-8f4f-2abd96162ba8_story_1.html</a:t>
            </a:r>
            <a:endParaRPr lang="en-US" sz="1800" b="1" dirty="0">
              <a:latin typeface="Courier"/>
              <a:ea typeface="Courier"/>
              <a:cs typeface="Courier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5638800" y="5547852"/>
            <a:ext cx="3174998" cy="471948"/>
          </a:xfrm>
          <a:prstGeom prst="ellipse">
            <a:avLst/>
          </a:prstGeom>
          <a:solidFill>
            <a:schemeClr val="bg1">
              <a:alpha val="17000"/>
            </a:schemeClr>
          </a:solidFill>
          <a:ln>
            <a:noFill/>
          </a:ln>
          <a:effectLst>
            <a:softEdge rad="139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2" name="Picture 11" descr="Screen Shot 2013-02-05 at 5.31.18 AM.png"/>
          <p:cNvPicPr>
            <a:picLocks noChangeAspect="1"/>
          </p:cNvPicPr>
          <p:nvPr/>
        </p:nvPicPr>
        <p:blipFill>
          <a:blip r:embed="rId3"/>
          <a:srcRect l="2397" r="2397"/>
          <a:stretch>
            <a:fillRect/>
          </a:stretch>
        </p:blipFill>
        <p:spPr>
          <a:xfrm>
            <a:off x="5638800" y="3302000"/>
            <a:ext cx="3321698" cy="22606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Administrivia</a:t>
            </a:r>
            <a:endParaRPr lang="en-US" dirty="0"/>
          </a:p>
        </p:txBody>
      </p:sp>
      <p:sp>
        <p:nvSpPr>
          <p:cNvPr id="202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Project update</a:t>
            </a:r>
          </a:p>
          <a:p>
            <a:pPr lvl="1"/>
            <a:r>
              <a:rPr lang="en-US" dirty="0" smtClean="0"/>
              <a:t>Quick Peer Instruction question: how are you doing the project?</a:t>
            </a:r>
          </a:p>
          <a:p>
            <a:pPr marL="1223963" lvl="2" indent="-514350">
              <a:buFont typeface="+mj-lt"/>
              <a:buAutoNum type="alphaLcParenR"/>
            </a:pPr>
            <a:r>
              <a:rPr lang="en-US" dirty="0" smtClean="0"/>
              <a:t>[0, 20%) done</a:t>
            </a:r>
          </a:p>
          <a:p>
            <a:pPr marL="1223963" lvl="2" indent="-514350">
              <a:buFont typeface="+mj-lt"/>
              <a:buAutoNum type="alphaLcParenR"/>
            </a:pPr>
            <a:r>
              <a:rPr lang="en-US" dirty="0" smtClean="0"/>
              <a:t>[20, 40%) done</a:t>
            </a:r>
          </a:p>
          <a:p>
            <a:pPr marL="1223963" lvl="2" indent="-514350">
              <a:buFont typeface="+mj-lt"/>
              <a:buAutoNum type="alphaLcParenR"/>
            </a:pPr>
            <a:r>
              <a:rPr lang="en-US" dirty="0" smtClean="0"/>
              <a:t>[40, 60%) done</a:t>
            </a:r>
          </a:p>
          <a:p>
            <a:pPr marL="1223963" lvl="2" indent="-514350">
              <a:buFont typeface="+mj-lt"/>
              <a:buAutoNum type="alphaLcParenR"/>
            </a:pPr>
            <a:r>
              <a:rPr lang="en-US" dirty="0" smtClean="0"/>
              <a:t>[60, 80%) done</a:t>
            </a:r>
          </a:p>
          <a:p>
            <a:pPr marL="1223963" lvl="2" indent="-514350">
              <a:buFont typeface="+mj-lt"/>
              <a:buAutoNum type="alphaLcParenR"/>
            </a:pPr>
            <a:r>
              <a:rPr lang="en-US" dirty="0" smtClean="0"/>
              <a:t>[80, 100%] done</a:t>
            </a:r>
          </a:p>
          <a:p>
            <a:r>
              <a:rPr lang="en-US" dirty="0" smtClean="0"/>
              <a:t>TAs, anything?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001000" cy="5019675"/>
          </a:xfrm>
        </p:spPr>
        <p:txBody>
          <a:bodyPr/>
          <a:lstStyle/>
          <a:p>
            <a:r>
              <a:rPr lang="en-US" dirty="0" err="1"/>
              <a:t>Calle</a:t>
            </a:r>
            <a:r>
              <a:rPr lang="en-US" u="sng" dirty="0" err="1">
                <a:solidFill>
                  <a:schemeClr val="accent2"/>
                </a:solidFill>
              </a:rPr>
              <a:t>R</a:t>
            </a:r>
            <a:r>
              <a:rPr lang="en-US" dirty="0"/>
              <a:t>: the calling function</a:t>
            </a:r>
          </a:p>
          <a:p>
            <a:r>
              <a:rPr lang="en-US" dirty="0" err="1"/>
              <a:t>Calle</a:t>
            </a:r>
            <a:r>
              <a:rPr lang="en-US" u="sng" dirty="0" err="1">
                <a:solidFill>
                  <a:schemeClr val="accent1"/>
                </a:solidFill>
              </a:rPr>
              <a:t>E</a:t>
            </a:r>
            <a:r>
              <a:rPr lang="en-US" dirty="0"/>
              <a:t>: the function being called</a:t>
            </a:r>
          </a:p>
          <a:p>
            <a:r>
              <a:rPr lang="en-US" dirty="0"/>
              <a:t>When </a:t>
            </a:r>
            <a:r>
              <a:rPr lang="en-US" dirty="0" err="1"/>
              <a:t>callee</a:t>
            </a:r>
            <a:r>
              <a:rPr lang="en-US" dirty="0"/>
              <a:t> returns from executing, the caller needs to know which registers may have changed and which are guaranteed to be unchanged.</a:t>
            </a:r>
          </a:p>
          <a:p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Register Conventions</a:t>
            </a:r>
            <a:r>
              <a:rPr lang="en-US" dirty="0"/>
              <a:t>: A set of generally accepted rules as to which registers will be unchanged after a procedure call (</a:t>
            </a:r>
            <a:r>
              <a:rPr lang="en-US" b="1" dirty="0" err="1">
                <a:latin typeface="Courier"/>
              </a:rPr>
              <a:t>jal</a:t>
            </a:r>
            <a:r>
              <a:rPr lang="en-US" dirty="0"/>
              <a:t>) and which may be changed.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Conventions (1/4)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5384800"/>
          </a:xfrm>
        </p:spPr>
        <p:txBody>
          <a:bodyPr/>
          <a:lstStyle/>
          <a:p>
            <a:r>
              <a:rPr lang="en-US" b="1" dirty="0">
                <a:latin typeface="Courier"/>
              </a:rPr>
              <a:t>$0</a:t>
            </a:r>
            <a:r>
              <a:rPr lang="en-US" dirty="0"/>
              <a:t>: </a:t>
            </a:r>
            <a:r>
              <a:rPr lang="en-US" dirty="0">
                <a:solidFill>
                  <a:schemeClr val="accent1"/>
                </a:solidFill>
              </a:rPr>
              <a:t>No Change</a:t>
            </a:r>
            <a:r>
              <a:rPr lang="en-US" dirty="0"/>
              <a:t>.  Always </a:t>
            </a:r>
            <a:r>
              <a:rPr lang="en-US" dirty="0">
                <a:latin typeface="Courier"/>
                <a:cs typeface="Courier"/>
              </a:rPr>
              <a:t>0</a:t>
            </a:r>
            <a:r>
              <a:rPr lang="en-US" dirty="0"/>
              <a:t>.</a:t>
            </a:r>
          </a:p>
          <a:p>
            <a:r>
              <a:rPr lang="en-US" b="1" dirty="0">
                <a:latin typeface="Courier"/>
              </a:rPr>
              <a:t>$s0</a:t>
            </a:r>
            <a:r>
              <a:rPr lang="en-US" b="1" dirty="0"/>
              <a:t>-</a:t>
            </a:r>
            <a:r>
              <a:rPr lang="en-US" b="1" dirty="0">
                <a:latin typeface="Courier"/>
              </a:rPr>
              <a:t>$s7</a:t>
            </a:r>
            <a:r>
              <a:rPr lang="en-US" dirty="0"/>
              <a:t>: </a:t>
            </a:r>
            <a:r>
              <a:rPr lang="en-US" dirty="0">
                <a:solidFill>
                  <a:schemeClr val="accent1"/>
                </a:solidFill>
              </a:rPr>
              <a:t>Restore if you change</a:t>
            </a:r>
            <a:r>
              <a:rPr lang="en-US" dirty="0"/>
              <a:t>. Very important, that’s why they’re called </a:t>
            </a:r>
            <a:r>
              <a:rPr lang="en-US" u="sng" dirty="0"/>
              <a:t>saved</a:t>
            </a:r>
            <a:r>
              <a:rPr lang="en-US" dirty="0"/>
              <a:t> registers.  If the </a:t>
            </a:r>
            <a:r>
              <a:rPr lang="en-US" u="sng" dirty="0" err="1"/>
              <a:t>callee</a:t>
            </a:r>
            <a:r>
              <a:rPr lang="en-US" dirty="0"/>
              <a:t> changes these in any way, it must restore the original values before returning.</a:t>
            </a:r>
          </a:p>
          <a:p>
            <a:r>
              <a:rPr lang="en-US" b="1" dirty="0">
                <a:latin typeface="Courier"/>
              </a:rPr>
              <a:t>$sp</a:t>
            </a:r>
            <a:r>
              <a:rPr lang="en-US" dirty="0"/>
              <a:t>: </a:t>
            </a:r>
            <a:r>
              <a:rPr lang="en-US" dirty="0">
                <a:solidFill>
                  <a:schemeClr val="accent1"/>
                </a:solidFill>
              </a:rPr>
              <a:t>Restore if you change</a:t>
            </a:r>
            <a:r>
              <a:rPr lang="en-US" dirty="0"/>
              <a:t>. The stack pointer must point to the same place before and after the </a:t>
            </a:r>
            <a:r>
              <a:rPr lang="en-US" b="1" dirty="0" err="1">
                <a:latin typeface="Courier"/>
              </a:rPr>
              <a:t>jal</a:t>
            </a:r>
            <a:r>
              <a:rPr lang="en-US" b="1" dirty="0"/>
              <a:t> </a:t>
            </a:r>
            <a:r>
              <a:rPr lang="en-US" dirty="0"/>
              <a:t>call, or else the caller won’t be able to restore values from the stack.</a:t>
            </a:r>
          </a:p>
          <a:p>
            <a:r>
              <a:rPr lang="en-US" dirty="0"/>
              <a:t>HINT -- All saved registers start with </a:t>
            </a:r>
            <a:r>
              <a:rPr lang="en-US" dirty="0">
                <a:solidFill>
                  <a:schemeClr val="accent1"/>
                </a:solidFill>
              </a:rPr>
              <a:t>S</a:t>
            </a:r>
            <a:r>
              <a:rPr lang="en-US" dirty="0"/>
              <a:t>!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Conventions (2/4) – </a:t>
            </a:r>
            <a:r>
              <a:rPr lang="en-US" dirty="0" smtClean="0">
                <a:solidFill>
                  <a:schemeClr val="accent1"/>
                </a:solidFill>
              </a:rPr>
              <a:t>saved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1100"/>
            <a:ext cx="8229600" cy="5448300"/>
          </a:xfrm>
        </p:spPr>
        <p:txBody>
          <a:bodyPr/>
          <a:lstStyle/>
          <a:p>
            <a:pPr>
              <a:lnSpc>
                <a:spcPct val="65000"/>
              </a:lnSpc>
              <a:spcAft>
                <a:spcPts val="2400"/>
              </a:spcAft>
            </a:pPr>
            <a:r>
              <a:rPr lang="en-US" b="1" dirty="0">
                <a:latin typeface="Courier"/>
              </a:rPr>
              <a:t>$</a:t>
            </a:r>
            <a:r>
              <a:rPr lang="en-US" b="1" dirty="0" err="1">
                <a:latin typeface="Courier"/>
              </a:rPr>
              <a:t>ra</a:t>
            </a:r>
            <a:r>
              <a:rPr lang="en-US" dirty="0"/>
              <a:t>: </a:t>
            </a:r>
            <a:r>
              <a:rPr lang="en-US" dirty="0">
                <a:solidFill>
                  <a:schemeClr val="accent2"/>
                </a:solidFill>
              </a:rPr>
              <a:t>Can Change</a:t>
            </a:r>
            <a:r>
              <a:rPr lang="en-US" dirty="0"/>
              <a:t>. The </a:t>
            </a:r>
            <a:r>
              <a:rPr lang="en-US" dirty="0" err="1">
                <a:latin typeface="Courier"/>
              </a:rPr>
              <a:t>jal</a:t>
            </a:r>
            <a:r>
              <a:rPr lang="en-US" dirty="0"/>
              <a:t> call itself will change this register. </a:t>
            </a:r>
            <a:r>
              <a:rPr lang="en-US" u="sng" dirty="0"/>
              <a:t>Caller</a:t>
            </a:r>
            <a:r>
              <a:rPr lang="en-US" dirty="0"/>
              <a:t> needs to save on stack if nested call. </a:t>
            </a:r>
          </a:p>
          <a:p>
            <a:pPr>
              <a:lnSpc>
                <a:spcPct val="65000"/>
              </a:lnSpc>
              <a:spcAft>
                <a:spcPts val="2400"/>
              </a:spcAft>
            </a:pPr>
            <a:r>
              <a:rPr lang="en-US" b="1" dirty="0">
                <a:latin typeface="Courier"/>
              </a:rPr>
              <a:t>$v0</a:t>
            </a:r>
            <a:r>
              <a:rPr lang="en-US" b="1" dirty="0"/>
              <a:t>-</a:t>
            </a:r>
            <a:r>
              <a:rPr lang="en-US" b="1" dirty="0">
                <a:latin typeface="Courier"/>
              </a:rPr>
              <a:t>$v1</a:t>
            </a:r>
            <a:r>
              <a:rPr lang="en-US" dirty="0"/>
              <a:t>: </a:t>
            </a:r>
            <a:r>
              <a:rPr lang="en-US" dirty="0">
                <a:solidFill>
                  <a:schemeClr val="accent2"/>
                </a:solidFill>
              </a:rPr>
              <a:t>Can Change</a:t>
            </a:r>
            <a:r>
              <a:rPr lang="en-US" dirty="0"/>
              <a:t>.  These will contain the new returned values. </a:t>
            </a:r>
          </a:p>
          <a:p>
            <a:pPr>
              <a:lnSpc>
                <a:spcPct val="65000"/>
              </a:lnSpc>
              <a:spcAft>
                <a:spcPts val="2400"/>
              </a:spcAft>
            </a:pPr>
            <a:r>
              <a:rPr lang="en-US" b="1" dirty="0">
                <a:latin typeface="Courier"/>
              </a:rPr>
              <a:t>$a0</a:t>
            </a:r>
            <a:r>
              <a:rPr lang="en-US" b="1" dirty="0"/>
              <a:t>-</a:t>
            </a:r>
            <a:r>
              <a:rPr lang="en-US" b="1" dirty="0">
                <a:latin typeface="Courier"/>
              </a:rPr>
              <a:t>$a3</a:t>
            </a:r>
            <a:r>
              <a:rPr lang="en-US" dirty="0"/>
              <a:t>: </a:t>
            </a:r>
            <a:r>
              <a:rPr lang="en-US" dirty="0">
                <a:solidFill>
                  <a:schemeClr val="accent2"/>
                </a:solidFill>
              </a:rPr>
              <a:t>Can change</a:t>
            </a:r>
            <a:r>
              <a:rPr lang="en-US" dirty="0"/>
              <a:t>.  These are volatile argument registers. </a:t>
            </a:r>
            <a:r>
              <a:rPr lang="en-US" u="sng" dirty="0"/>
              <a:t>Caller</a:t>
            </a:r>
            <a:r>
              <a:rPr lang="en-US" dirty="0"/>
              <a:t> needs to save if they are needed after the call.</a:t>
            </a:r>
          </a:p>
          <a:p>
            <a:pPr>
              <a:lnSpc>
                <a:spcPct val="65000"/>
              </a:lnSpc>
              <a:spcAft>
                <a:spcPts val="2400"/>
              </a:spcAft>
            </a:pPr>
            <a:r>
              <a:rPr lang="en-US" b="1" dirty="0">
                <a:latin typeface="Courier"/>
              </a:rPr>
              <a:t>$t0</a:t>
            </a:r>
            <a:r>
              <a:rPr lang="en-US" b="1" dirty="0"/>
              <a:t>-</a:t>
            </a:r>
            <a:r>
              <a:rPr lang="en-US" b="1" dirty="0">
                <a:latin typeface="Courier"/>
              </a:rPr>
              <a:t>$t9</a:t>
            </a:r>
            <a:r>
              <a:rPr lang="en-US" dirty="0"/>
              <a:t>: </a:t>
            </a:r>
            <a:r>
              <a:rPr lang="en-US" dirty="0">
                <a:solidFill>
                  <a:schemeClr val="accent2"/>
                </a:solidFill>
              </a:rPr>
              <a:t>Can change</a:t>
            </a:r>
            <a:r>
              <a:rPr lang="en-US" dirty="0"/>
              <a:t>.  That’s why they’re called temporary: any procedure may change them at any time. </a:t>
            </a:r>
            <a:r>
              <a:rPr lang="en-US" u="sng" dirty="0"/>
              <a:t>Caller</a:t>
            </a:r>
            <a:r>
              <a:rPr lang="en-US" dirty="0"/>
              <a:t> needs to save if they’ll need them afterwards.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Conventions (2/4) – </a:t>
            </a:r>
            <a:r>
              <a:rPr lang="en-US" dirty="0" smtClean="0">
                <a:solidFill>
                  <a:schemeClr val="accent2"/>
                </a:solidFill>
              </a:rPr>
              <a:t>volatile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65650"/>
          </a:xfrm>
        </p:spPr>
        <p:txBody>
          <a:bodyPr/>
          <a:lstStyle/>
          <a:p>
            <a:r>
              <a:rPr lang="en-US" dirty="0"/>
              <a:t>What do these conventions mean?</a:t>
            </a:r>
          </a:p>
          <a:p>
            <a:pPr lvl="1"/>
            <a:r>
              <a:rPr lang="en-US" dirty="0"/>
              <a:t>If function </a:t>
            </a:r>
            <a:r>
              <a:rPr lang="en-US" dirty="0">
                <a:solidFill>
                  <a:schemeClr val="accent4"/>
                </a:solidFill>
              </a:rPr>
              <a:t>R </a:t>
            </a:r>
            <a:r>
              <a:rPr lang="en-US" dirty="0"/>
              <a:t>calls function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/>
              <a:t>, then function </a:t>
            </a:r>
            <a:r>
              <a:rPr lang="en-US" dirty="0">
                <a:solidFill>
                  <a:schemeClr val="accent4"/>
                </a:solidFill>
              </a:rPr>
              <a:t>R</a:t>
            </a:r>
            <a:r>
              <a:rPr lang="en-US" dirty="0"/>
              <a:t> must save any temporary registers that it may be using onto the stack before making a </a:t>
            </a:r>
            <a:r>
              <a:rPr lang="en-US" b="1" dirty="0" err="1">
                <a:latin typeface="Courier"/>
              </a:rPr>
              <a:t>jal</a:t>
            </a:r>
            <a:r>
              <a:rPr lang="en-US" dirty="0"/>
              <a:t> call.</a:t>
            </a:r>
          </a:p>
          <a:p>
            <a:pPr lvl="1"/>
            <a:r>
              <a:rPr lang="en-US" dirty="0"/>
              <a:t>Function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/>
              <a:t> must save any </a:t>
            </a:r>
            <a:r>
              <a:rPr lang="en-US" dirty="0">
                <a:solidFill>
                  <a:schemeClr val="accent1"/>
                </a:solidFill>
              </a:rPr>
              <a:t>S</a:t>
            </a:r>
            <a:r>
              <a:rPr lang="en-US" dirty="0"/>
              <a:t> (saved) registers it intends to use before garbling up their values, and restore them after done garbling</a:t>
            </a:r>
          </a:p>
          <a:p>
            <a:r>
              <a:rPr lang="en-US" dirty="0"/>
              <a:t>Remember:</a:t>
            </a:r>
            <a:r>
              <a:rPr lang="en-US" dirty="0" smtClean="0"/>
              <a:t> calle</a:t>
            </a:r>
            <a:r>
              <a:rPr lang="en-US" u="sng" dirty="0" smtClean="0"/>
              <a:t>r</a:t>
            </a:r>
            <a:r>
              <a:rPr lang="en-US" dirty="0"/>
              <a:t>/</a:t>
            </a:r>
            <a:r>
              <a:rPr lang="en-US" dirty="0" err="1"/>
              <a:t>calle</a:t>
            </a:r>
            <a:r>
              <a:rPr lang="en-US" u="sng" dirty="0" err="1"/>
              <a:t>e</a:t>
            </a:r>
            <a:r>
              <a:rPr lang="en-US" dirty="0"/>
              <a:t> need to save only temporary/saved registers </a:t>
            </a:r>
            <a:r>
              <a:rPr lang="en-US" dirty="0">
                <a:solidFill>
                  <a:schemeClr val="accent2"/>
                </a:solidFill>
              </a:rPr>
              <a:t>they are using</a:t>
            </a:r>
            <a:r>
              <a:rPr lang="en-US" dirty="0"/>
              <a:t>, not all registers.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Conventions (4/4)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076" name="Text Box 4"/>
          <p:cNvSpPr txBox="1">
            <a:spLocks noChangeArrowheads="1"/>
          </p:cNvSpPr>
          <p:nvPr/>
        </p:nvSpPr>
        <p:spPr bwMode="auto">
          <a:xfrm>
            <a:off x="457200" y="1143000"/>
            <a:ext cx="8305800" cy="2323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75000"/>
              </a:lnSpc>
              <a:spcBef>
                <a:spcPct val="65000"/>
              </a:spcBef>
              <a:buSzPct val="100000"/>
              <a:tabLst>
                <a:tab pos="744538" algn="l"/>
                <a:tab pos="2913063" algn="l"/>
              </a:tabLst>
            </a:pPr>
            <a:r>
              <a:rPr lang="en-US" sz="2400" b="1" dirty="0" err="1">
                <a:solidFill>
                  <a:schemeClr val="tx1"/>
                </a:solidFill>
                <a:latin typeface="Courier"/>
              </a:rPr>
              <a:t>r</a:t>
            </a:r>
            <a:r>
              <a:rPr lang="en-US" sz="2400" b="1" dirty="0">
                <a:solidFill>
                  <a:schemeClr val="tx1"/>
                </a:solidFill>
                <a:latin typeface="Courier"/>
              </a:rPr>
              <a:t>: ...    # R/W $s0,$v0,$t0,$a0,$sp,$ra,mem</a:t>
            </a:r>
            <a:br>
              <a:rPr lang="en-US" sz="2400" b="1" dirty="0">
                <a:solidFill>
                  <a:schemeClr val="tx1"/>
                </a:solidFill>
                <a:latin typeface="Courier"/>
              </a:rPr>
            </a:br>
            <a:r>
              <a:rPr lang="en-US" sz="2400" b="1" dirty="0">
                <a:solidFill>
                  <a:schemeClr val="tx1"/>
                </a:solidFill>
                <a:latin typeface="Courier"/>
              </a:rPr>
              <a:t>   ...    </a:t>
            </a:r>
            <a:r>
              <a:rPr lang="en-US" sz="2400" b="1" dirty="0">
                <a:latin typeface="Courier"/>
              </a:rPr>
              <a:t>### PUSH REGISTER(S) TO STACK?</a:t>
            </a:r>
            <a:r>
              <a:rPr lang="en-US" sz="2400" b="1" dirty="0">
                <a:solidFill>
                  <a:schemeClr val="tx1"/>
                </a:solidFill>
                <a:latin typeface="Courier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Courier"/>
              </a:rPr>
            </a:br>
            <a:r>
              <a:rPr lang="en-US" sz="2400" b="1" dirty="0">
                <a:solidFill>
                  <a:schemeClr val="tx1"/>
                </a:solidFill>
                <a:latin typeface="Courier"/>
              </a:rPr>
              <a:t>   </a:t>
            </a:r>
            <a:r>
              <a:rPr lang="en-US" sz="2400" b="1" dirty="0" err="1">
                <a:solidFill>
                  <a:schemeClr val="tx1"/>
                </a:solidFill>
                <a:latin typeface="Courier"/>
              </a:rPr>
              <a:t>jal</a:t>
            </a:r>
            <a:r>
              <a:rPr lang="en-US" sz="2400" b="1" dirty="0">
                <a:solidFill>
                  <a:schemeClr val="tx1"/>
                </a:solidFill>
                <a:latin typeface="Courier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"/>
              </a:rPr>
              <a:t>e</a:t>
            </a:r>
            <a:r>
              <a:rPr lang="en-US" sz="2400" b="1" dirty="0">
                <a:solidFill>
                  <a:schemeClr val="tx1"/>
                </a:solidFill>
                <a:latin typeface="Courier"/>
              </a:rPr>
              <a:t>  # Call </a:t>
            </a:r>
            <a:r>
              <a:rPr lang="en-US" sz="2400" b="1" dirty="0" err="1">
                <a:solidFill>
                  <a:schemeClr val="tx1"/>
                </a:solidFill>
                <a:latin typeface="Courier"/>
              </a:rPr>
              <a:t>e</a:t>
            </a:r>
            <a:r>
              <a:rPr lang="en-US" sz="2400" b="1" dirty="0">
                <a:solidFill>
                  <a:schemeClr val="tx1"/>
                </a:solidFill>
                <a:latin typeface="Courier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Courier"/>
              </a:rPr>
            </a:br>
            <a:r>
              <a:rPr lang="en-US" sz="2400" b="1" dirty="0">
                <a:solidFill>
                  <a:schemeClr val="tx1"/>
                </a:solidFill>
                <a:latin typeface="Courier"/>
              </a:rPr>
              <a:t>   ...    # R/W $s0,$v0,$t0,$a0,$sp,$ra,mem</a:t>
            </a:r>
            <a:br>
              <a:rPr lang="en-US" sz="2400" b="1" dirty="0">
                <a:solidFill>
                  <a:schemeClr val="tx1"/>
                </a:solidFill>
                <a:latin typeface="Courier"/>
              </a:rPr>
            </a:br>
            <a:r>
              <a:rPr lang="en-US" sz="2400" b="1" dirty="0">
                <a:solidFill>
                  <a:schemeClr val="tx1"/>
                </a:solidFill>
                <a:latin typeface="Courier"/>
              </a:rPr>
              <a:t>   </a:t>
            </a:r>
            <a:r>
              <a:rPr lang="en-US" sz="2400" b="1" dirty="0" err="1">
                <a:solidFill>
                  <a:schemeClr val="tx1"/>
                </a:solidFill>
                <a:latin typeface="Courier"/>
              </a:rPr>
              <a:t>jr</a:t>
            </a:r>
            <a:r>
              <a:rPr lang="en-US" sz="2400" b="1" dirty="0">
                <a:solidFill>
                  <a:schemeClr val="tx1"/>
                </a:solidFill>
                <a:latin typeface="Courier"/>
              </a:rPr>
              <a:t> $</a:t>
            </a:r>
            <a:r>
              <a:rPr lang="en-US" sz="2400" b="1" dirty="0" err="1">
                <a:solidFill>
                  <a:schemeClr val="tx1"/>
                </a:solidFill>
                <a:latin typeface="Courier"/>
              </a:rPr>
              <a:t>ra</a:t>
            </a:r>
            <a:r>
              <a:rPr lang="en-US" sz="2400" b="1" dirty="0">
                <a:solidFill>
                  <a:schemeClr val="tx1"/>
                </a:solidFill>
                <a:latin typeface="Courier"/>
              </a:rPr>
              <a:t> # Return to caller of </a:t>
            </a:r>
            <a:r>
              <a:rPr lang="en-US" sz="2400" b="1" dirty="0" err="1">
                <a:solidFill>
                  <a:schemeClr val="tx1"/>
                </a:solidFill>
                <a:latin typeface="Courier"/>
              </a:rPr>
              <a:t>r</a:t>
            </a:r>
            <a:r>
              <a:rPr lang="en-US" sz="2400" b="1" dirty="0">
                <a:solidFill>
                  <a:schemeClr val="tx1"/>
                </a:solidFill>
                <a:latin typeface="Courier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Courier"/>
              </a:rPr>
            </a:br>
            <a:r>
              <a:rPr lang="en-US" sz="2400" b="1" dirty="0">
                <a:solidFill>
                  <a:schemeClr val="tx1"/>
                </a:solidFill>
                <a:latin typeface="Courier"/>
              </a:rPr>
              <a:t> </a:t>
            </a:r>
            <a:br>
              <a:rPr lang="en-US" sz="2400" b="1" dirty="0">
                <a:solidFill>
                  <a:schemeClr val="tx1"/>
                </a:solidFill>
                <a:latin typeface="Courier"/>
              </a:rPr>
            </a:br>
            <a:r>
              <a:rPr lang="en-US" sz="2400" b="1" dirty="0" err="1">
                <a:solidFill>
                  <a:schemeClr val="tx1"/>
                </a:solidFill>
                <a:latin typeface="Courier"/>
              </a:rPr>
              <a:t>e</a:t>
            </a:r>
            <a:r>
              <a:rPr lang="en-US" sz="2400" b="1" dirty="0">
                <a:solidFill>
                  <a:schemeClr val="tx1"/>
                </a:solidFill>
                <a:latin typeface="Courier"/>
              </a:rPr>
              <a:t>: ...    # R/W $s0,$v0,$t0,$a0,$sp,$ra,mem</a:t>
            </a:r>
            <a:br>
              <a:rPr lang="en-US" sz="2400" b="1" dirty="0">
                <a:solidFill>
                  <a:schemeClr val="tx1"/>
                </a:solidFill>
                <a:latin typeface="Courier"/>
              </a:rPr>
            </a:br>
            <a:r>
              <a:rPr lang="en-US" sz="2400" b="1" dirty="0">
                <a:solidFill>
                  <a:schemeClr val="tx1"/>
                </a:solidFill>
                <a:latin typeface="Courier"/>
              </a:rPr>
              <a:t>   </a:t>
            </a:r>
            <a:r>
              <a:rPr lang="en-US" sz="2400" b="1" dirty="0" err="1">
                <a:solidFill>
                  <a:schemeClr val="tx1"/>
                </a:solidFill>
                <a:latin typeface="Courier"/>
              </a:rPr>
              <a:t>jr</a:t>
            </a:r>
            <a:r>
              <a:rPr lang="en-US" sz="2400" b="1" dirty="0">
                <a:solidFill>
                  <a:schemeClr val="tx1"/>
                </a:solidFill>
                <a:latin typeface="Courier"/>
              </a:rPr>
              <a:t> $</a:t>
            </a:r>
            <a:r>
              <a:rPr lang="en-US" sz="2400" b="1" dirty="0" err="1">
                <a:solidFill>
                  <a:schemeClr val="tx1"/>
                </a:solidFill>
                <a:latin typeface="Courier"/>
              </a:rPr>
              <a:t>ra</a:t>
            </a:r>
            <a:r>
              <a:rPr lang="en-US" sz="2400" b="1" dirty="0">
                <a:solidFill>
                  <a:schemeClr val="tx1"/>
                </a:solidFill>
                <a:latin typeface="Courier"/>
              </a:rPr>
              <a:t> # Return to </a:t>
            </a:r>
            <a:r>
              <a:rPr lang="en-US" sz="2400" b="1" dirty="0" err="1">
                <a:solidFill>
                  <a:schemeClr val="tx1"/>
                </a:solidFill>
                <a:latin typeface="Courier"/>
              </a:rPr>
              <a:t>r</a:t>
            </a:r>
            <a:endParaRPr lang="en-US" sz="2400" b="1" dirty="0">
              <a:solidFill>
                <a:schemeClr val="tx1"/>
              </a:solidFill>
              <a:latin typeface="Courier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</a:t>
            </a:r>
            <a:endParaRPr lang="en-US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81000" y="3516312"/>
            <a:ext cx="8305800" cy="25560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85000"/>
              </a:lnSpc>
              <a:spcBef>
                <a:spcPct val="65000"/>
              </a:spcBef>
              <a:buSzPct val="100000"/>
              <a:buFont typeface="Times" pitchFamily="-112" charset="0"/>
              <a:buNone/>
            </a:pP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cs typeface="Corbel"/>
              </a:rPr>
              <a:t>What does </a:t>
            </a:r>
            <a:r>
              <a:rPr lang="en-US" sz="24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"/>
                <a:cs typeface="Courier"/>
              </a:rPr>
              <a:t>r</a:t>
            </a: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</a:rPr>
              <a:t> </a:t>
            </a: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cs typeface="Corbel"/>
              </a:rPr>
              <a:t>have to push on the stack before “</a:t>
            </a:r>
            <a:r>
              <a:rPr lang="en-US" sz="24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"/>
                <a:cs typeface="Courier"/>
              </a:rPr>
              <a:t>jal</a:t>
            </a:r>
            <a:r>
              <a:rPr lang="en-US" sz="2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4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"/>
                <a:cs typeface="Courier"/>
              </a:rPr>
              <a:t>e</a:t>
            </a: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cs typeface="Corbel"/>
              </a:rPr>
              <a:t>”?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112" charset="0"/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  <a:latin typeface="Courier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Courier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a) </a:t>
            </a:r>
            <a:r>
              <a:rPr lang="en-US" sz="2800" b="1" dirty="0" smtClean="0">
                <a:solidFill>
                  <a:schemeClr val="tx1"/>
                </a:solidFill>
                <a:latin typeface="Courier"/>
              </a:rPr>
              <a:t> 1 of ($s0,$sp,$v0,$t0,$a0,$ra) </a:t>
            </a:r>
            <a:br>
              <a:rPr lang="en-US" sz="2800" b="1" dirty="0" smtClean="0">
                <a:solidFill>
                  <a:schemeClr val="tx1"/>
                </a:solidFill>
                <a:latin typeface="Courier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b) </a:t>
            </a:r>
            <a:r>
              <a:rPr lang="en-US" sz="2800" b="1" dirty="0" smtClean="0">
                <a:solidFill>
                  <a:schemeClr val="tx1"/>
                </a:solidFill>
                <a:latin typeface="Courier"/>
              </a:rPr>
              <a:t> 2 of ($s0,$sp,$v0,$t0,$a0,$ra) </a:t>
            </a:r>
            <a:br>
              <a:rPr lang="en-US" sz="2800" b="1" dirty="0" smtClean="0">
                <a:solidFill>
                  <a:schemeClr val="tx1"/>
                </a:solidFill>
                <a:latin typeface="Courier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c) </a:t>
            </a:r>
            <a:r>
              <a:rPr lang="en-US" sz="2800" b="1" dirty="0" smtClean="0">
                <a:solidFill>
                  <a:schemeClr val="tx1"/>
                </a:solidFill>
                <a:latin typeface="Courier"/>
              </a:rPr>
              <a:t> 3 of ($s0,$sp,$v0,$t0,$a0,$ra) </a:t>
            </a:r>
            <a:br>
              <a:rPr lang="en-US" sz="2800" b="1" dirty="0" smtClean="0">
                <a:solidFill>
                  <a:schemeClr val="tx1"/>
                </a:solidFill>
                <a:latin typeface="Courier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d) </a:t>
            </a:r>
            <a:r>
              <a:rPr lang="en-US" sz="2800" b="1" dirty="0" smtClean="0">
                <a:solidFill>
                  <a:schemeClr val="tx1"/>
                </a:solidFill>
                <a:latin typeface="Courier"/>
              </a:rPr>
              <a:t> 4 of ($s0,$sp,$v0,$t0,$a0,$ra) </a:t>
            </a:r>
            <a:br>
              <a:rPr lang="en-US" sz="2800" b="1" dirty="0" smtClean="0">
                <a:solidFill>
                  <a:schemeClr val="tx1"/>
                </a:solidFill>
                <a:latin typeface="Courier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e) </a:t>
            </a:r>
            <a:r>
              <a:rPr lang="en-US" sz="2800" b="1" dirty="0" smtClean="0">
                <a:solidFill>
                  <a:schemeClr val="tx1"/>
                </a:solidFill>
                <a:latin typeface="Courier"/>
              </a:rPr>
              <a:t> 5 of ($s0,$sp,$v0,$t0,$a0,$ra)</a:t>
            </a:r>
            <a:endParaRPr lang="en-US" sz="2800" b="1" dirty="0">
              <a:solidFill>
                <a:schemeClr val="tx1"/>
              </a:solidFill>
              <a:latin typeface="Courier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079" name="Rectangle 7"/>
          <p:cNvSpPr>
            <a:spLocks noChangeArrowheads="1"/>
          </p:cNvSpPr>
          <p:nvPr/>
        </p:nvSpPr>
        <p:spPr bwMode="auto">
          <a:xfrm>
            <a:off x="381000" y="3516312"/>
            <a:ext cx="8305800" cy="25560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85000"/>
              </a:lnSpc>
              <a:spcBef>
                <a:spcPct val="65000"/>
              </a:spcBef>
              <a:buSzPct val="100000"/>
              <a:buFont typeface="Times" pitchFamily="-112" charset="0"/>
              <a:buNone/>
            </a:pP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cs typeface="Corbel"/>
              </a:rPr>
              <a:t>What does </a:t>
            </a:r>
            <a:r>
              <a:rPr lang="en-US" sz="24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"/>
                <a:cs typeface="Courier"/>
              </a:rPr>
              <a:t>r</a:t>
            </a: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</a:rPr>
              <a:t> </a:t>
            </a: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cs typeface="Corbel"/>
              </a:rPr>
              <a:t>have to push on the stack before “</a:t>
            </a:r>
            <a:r>
              <a:rPr lang="en-US" sz="24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"/>
                <a:cs typeface="Courier"/>
              </a:rPr>
              <a:t>jal</a:t>
            </a:r>
            <a:r>
              <a:rPr lang="en-US" sz="2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4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"/>
                <a:cs typeface="Courier"/>
              </a:rPr>
              <a:t>e</a:t>
            </a: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cs typeface="Corbel"/>
              </a:rPr>
              <a:t>”?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112" charset="0"/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  <a:latin typeface="Courier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Courier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a) </a:t>
            </a:r>
            <a:r>
              <a:rPr lang="en-US" sz="2800" b="1" dirty="0" smtClean="0">
                <a:solidFill>
                  <a:schemeClr val="tx1"/>
                </a:solidFill>
                <a:latin typeface="Courier"/>
              </a:rPr>
              <a:t> 1 of ($s0,$sp,$v0,$t0,$a0,$ra) </a:t>
            </a:r>
            <a:br>
              <a:rPr lang="en-US" sz="2800" b="1" dirty="0" smtClean="0">
                <a:solidFill>
                  <a:schemeClr val="tx1"/>
                </a:solidFill>
                <a:latin typeface="Courier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b) </a:t>
            </a:r>
            <a:r>
              <a:rPr lang="en-US" sz="2800" b="1" dirty="0" smtClean="0">
                <a:solidFill>
                  <a:schemeClr val="tx1"/>
                </a:solidFill>
                <a:latin typeface="Courier"/>
              </a:rPr>
              <a:t> 2 of ($s0,$sp,$v0,$t0,$a0,$ra) </a:t>
            </a:r>
            <a:br>
              <a:rPr lang="en-US" sz="2800" b="1" dirty="0" smtClean="0">
                <a:solidFill>
                  <a:schemeClr val="tx1"/>
                </a:solidFill>
                <a:latin typeface="Courier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c) </a:t>
            </a:r>
            <a:r>
              <a:rPr lang="en-US" sz="2800" b="1" dirty="0" smtClean="0">
                <a:solidFill>
                  <a:schemeClr val="tx1"/>
                </a:solidFill>
                <a:latin typeface="Courier"/>
              </a:rPr>
              <a:t> 3 of ($s0,$sp,$v0,$t0,$a0,$ra) </a:t>
            </a:r>
            <a:br>
              <a:rPr lang="en-US" sz="2800" b="1" dirty="0" smtClean="0">
                <a:solidFill>
                  <a:schemeClr val="tx1"/>
                </a:solidFill>
                <a:latin typeface="Courier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d) </a:t>
            </a:r>
            <a:r>
              <a:rPr lang="en-US" sz="2800" b="1" dirty="0" smtClean="0">
                <a:solidFill>
                  <a:schemeClr val="tx1"/>
                </a:solidFill>
                <a:latin typeface="Courier"/>
              </a:rPr>
              <a:t> 4 of ($s0,$sp,$v0,$t0,$a0,$ra) </a:t>
            </a:r>
            <a:br>
              <a:rPr lang="en-US" sz="2800" b="1" dirty="0" smtClean="0">
                <a:solidFill>
                  <a:schemeClr val="tx1"/>
                </a:solidFill>
                <a:latin typeface="Courier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e) </a:t>
            </a:r>
            <a:r>
              <a:rPr lang="en-US" sz="2800" b="1" dirty="0" smtClean="0">
                <a:solidFill>
                  <a:schemeClr val="tx1"/>
                </a:solidFill>
                <a:latin typeface="Courier"/>
              </a:rPr>
              <a:t> 5 of ($s0,$sp,$v0,$t0,$a0,$ra)</a:t>
            </a:r>
            <a:endParaRPr lang="en-US" sz="2800" b="1" dirty="0">
              <a:solidFill>
                <a:schemeClr val="tx1"/>
              </a:solidFill>
              <a:latin typeface="Courier"/>
            </a:endParaRPr>
          </a:p>
        </p:txBody>
      </p:sp>
      <p:sp>
        <p:nvSpPr>
          <p:cNvPr id="2051076" name="Text Box 4"/>
          <p:cNvSpPr txBox="1">
            <a:spLocks noChangeArrowheads="1"/>
          </p:cNvSpPr>
          <p:nvPr/>
        </p:nvSpPr>
        <p:spPr bwMode="auto">
          <a:xfrm>
            <a:off x="457200" y="1143000"/>
            <a:ext cx="8305800" cy="2323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75000"/>
              </a:lnSpc>
              <a:spcBef>
                <a:spcPct val="65000"/>
              </a:spcBef>
              <a:buSzPct val="100000"/>
              <a:tabLst>
                <a:tab pos="744538" algn="l"/>
                <a:tab pos="2913063" algn="l"/>
              </a:tabLst>
            </a:pPr>
            <a:r>
              <a:rPr lang="en-US" sz="2400" b="1" dirty="0" err="1">
                <a:solidFill>
                  <a:schemeClr val="tx1"/>
                </a:solidFill>
                <a:latin typeface="Courier"/>
              </a:rPr>
              <a:t>r</a:t>
            </a:r>
            <a:r>
              <a:rPr lang="en-US" sz="2400" b="1" dirty="0">
                <a:solidFill>
                  <a:schemeClr val="tx1"/>
                </a:solidFill>
                <a:latin typeface="Courier"/>
              </a:rPr>
              <a:t>: ...    # R/W $s0,$v0,$t0,$a0,$sp,$ra,mem</a:t>
            </a:r>
            <a:br>
              <a:rPr lang="en-US" sz="2400" b="1" dirty="0">
                <a:solidFill>
                  <a:schemeClr val="tx1"/>
                </a:solidFill>
                <a:latin typeface="Courier"/>
              </a:rPr>
            </a:br>
            <a:r>
              <a:rPr lang="en-US" sz="2400" b="1" dirty="0">
                <a:solidFill>
                  <a:schemeClr val="tx1"/>
                </a:solidFill>
                <a:latin typeface="Courier"/>
              </a:rPr>
              <a:t>   ...    </a:t>
            </a:r>
            <a:r>
              <a:rPr lang="en-US" sz="2400" b="1" dirty="0">
                <a:latin typeface="Courier"/>
              </a:rPr>
              <a:t>### PUSH REGISTER(S) TO STACK?</a:t>
            </a:r>
            <a:r>
              <a:rPr lang="en-US" sz="2400" b="1" dirty="0">
                <a:solidFill>
                  <a:schemeClr val="tx1"/>
                </a:solidFill>
                <a:latin typeface="Courier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Courier"/>
              </a:rPr>
            </a:br>
            <a:r>
              <a:rPr lang="en-US" sz="2400" b="1" dirty="0">
                <a:solidFill>
                  <a:schemeClr val="tx1"/>
                </a:solidFill>
                <a:latin typeface="Courier"/>
              </a:rPr>
              <a:t>   </a:t>
            </a:r>
            <a:r>
              <a:rPr lang="en-US" sz="2400" b="1" dirty="0" err="1">
                <a:solidFill>
                  <a:schemeClr val="tx1"/>
                </a:solidFill>
                <a:latin typeface="Courier"/>
              </a:rPr>
              <a:t>jal</a:t>
            </a:r>
            <a:r>
              <a:rPr lang="en-US" sz="2400" b="1" dirty="0">
                <a:solidFill>
                  <a:schemeClr val="tx1"/>
                </a:solidFill>
                <a:latin typeface="Courier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"/>
              </a:rPr>
              <a:t>e</a:t>
            </a:r>
            <a:r>
              <a:rPr lang="en-US" sz="2400" b="1" dirty="0">
                <a:solidFill>
                  <a:schemeClr val="tx1"/>
                </a:solidFill>
                <a:latin typeface="Courier"/>
              </a:rPr>
              <a:t>  # Call </a:t>
            </a:r>
            <a:r>
              <a:rPr lang="en-US" sz="2400" b="1" dirty="0" err="1">
                <a:solidFill>
                  <a:schemeClr val="tx1"/>
                </a:solidFill>
                <a:latin typeface="Courier"/>
              </a:rPr>
              <a:t>e</a:t>
            </a:r>
            <a:r>
              <a:rPr lang="en-US" sz="2400" b="1" dirty="0">
                <a:solidFill>
                  <a:schemeClr val="tx1"/>
                </a:solidFill>
                <a:latin typeface="Courier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Courier"/>
              </a:rPr>
            </a:br>
            <a:r>
              <a:rPr lang="en-US" sz="2400" b="1" dirty="0">
                <a:solidFill>
                  <a:schemeClr val="tx1"/>
                </a:solidFill>
                <a:latin typeface="Courier"/>
              </a:rPr>
              <a:t>   ...    # R/W $s0,$v0,$t0,$a0,$sp,$ra,mem</a:t>
            </a:r>
            <a:br>
              <a:rPr lang="en-US" sz="2400" b="1" dirty="0">
                <a:solidFill>
                  <a:schemeClr val="tx1"/>
                </a:solidFill>
                <a:latin typeface="Courier"/>
              </a:rPr>
            </a:br>
            <a:r>
              <a:rPr lang="en-US" sz="2400" b="1" dirty="0">
                <a:solidFill>
                  <a:schemeClr val="tx1"/>
                </a:solidFill>
                <a:latin typeface="Courier"/>
              </a:rPr>
              <a:t>   </a:t>
            </a:r>
            <a:r>
              <a:rPr lang="en-US" sz="2400" b="1" dirty="0" err="1">
                <a:solidFill>
                  <a:schemeClr val="tx1"/>
                </a:solidFill>
                <a:latin typeface="Courier"/>
              </a:rPr>
              <a:t>jr</a:t>
            </a:r>
            <a:r>
              <a:rPr lang="en-US" sz="2400" b="1" dirty="0">
                <a:solidFill>
                  <a:schemeClr val="tx1"/>
                </a:solidFill>
                <a:latin typeface="Courier"/>
              </a:rPr>
              <a:t> $</a:t>
            </a:r>
            <a:r>
              <a:rPr lang="en-US" sz="2400" b="1" dirty="0" err="1">
                <a:solidFill>
                  <a:schemeClr val="tx1"/>
                </a:solidFill>
                <a:latin typeface="Courier"/>
              </a:rPr>
              <a:t>ra</a:t>
            </a:r>
            <a:r>
              <a:rPr lang="en-US" sz="2400" b="1" dirty="0">
                <a:solidFill>
                  <a:schemeClr val="tx1"/>
                </a:solidFill>
                <a:latin typeface="Courier"/>
              </a:rPr>
              <a:t> # Return to caller of </a:t>
            </a:r>
            <a:r>
              <a:rPr lang="en-US" sz="2400" b="1" dirty="0" err="1">
                <a:solidFill>
                  <a:schemeClr val="tx1"/>
                </a:solidFill>
                <a:latin typeface="Courier"/>
              </a:rPr>
              <a:t>r</a:t>
            </a:r>
            <a:r>
              <a:rPr lang="en-US" sz="2400" b="1" dirty="0">
                <a:solidFill>
                  <a:schemeClr val="tx1"/>
                </a:solidFill>
                <a:latin typeface="Courier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Courier"/>
              </a:rPr>
            </a:br>
            <a:r>
              <a:rPr lang="en-US" sz="2400" b="1" dirty="0">
                <a:solidFill>
                  <a:schemeClr val="tx1"/>
                </a:solidFill>
                <a:latin typeface="Courier"/>
              </a:rPr>
              <a:t> </a:t>
            </a:r>
            <a:br>
              <a:rPr lang="en-US" sz="2400" b="1" dirty="0">
                <a:solidFill>
                  <a:schemeClr val="tx1"/>
                </a:solidFill>
                <a:latin typeface="Courier"/>
              </a:rPr>
            </a:br>
            <a:r>
              <a:rPr lang="en-US" sz="2400" b="1" dirty="0" err="1">
                <a:solidFill>
                  <a:schemeClr val="tx1"/>
                </a:solidFill>
                <a:latin typeface="Courier"/>
              </a:rPr>
              <a:t>e</a:t>
            </a:r>
            <a:r>
              <a:rPr lang="en-US" sz="2400" b="1" dirty="0">
                <a:solidFill>
                  <a:schemeClr val="tx1"/>
                </a:solidFill>
                <a:latin typeface="Courier"/>
              </a:rPr>
              <a:t>: ...    # R/W $s0,$v0,$t0,$a0,$sp,$ra,mem</a:t>
            </a:r>
            <a:br>
              <a:rPr lang="en-US" sz="2400" b="1" dirty="0">
                <a:solidFill>
                  <a:schemeClr val="tx1"/>
                </a:solidFill>
                <a:latin typeface="Courier"/>
              </a:rPr>
            </a:br>
            <a:r>
              <a:rPr lang="en-US" sz="2400" b="1" dirty="0">
                <a:solidFill>
                  <a:schemeClr val="tx1"/>
                </a:solidFill>
                <a:latin typeface="Courier"/>
              </a:rPr>
              <a:t>   </a:t>
            </a:r>
            <a:r>
              <a:rPr lang="en-US" sz="2400" b="1" dirty="0" err="1">
                <a:solidFill>
                  <a:schemeClr val="tx1"/>
                </a:solidFill>
                <a:latin typeface="Courier"/>
              </a:rPr>
              <a:t>jr</a:t>
            </a:r>
            <a:r>
              <a:rPr lang="en-US" sz="2400" b="1" dirty="0">
                <a:solidFill>
                  <a:schemeClr val="tx1"/>
                </a:solidFill>
                <a:latin typeface="Courier"/>
              </a:rPr>
              <a:t> $</a:t>
            </a:r>
            <a:r>
              <a:rPr lang="en-US" sz="2400" b="1" dirty="0" err="1">
                <a:solidFill>
                  <a:schemeClr val="tx1"/>
                </a:solidFill>
                <a:latin typeface="Courier"/>
              </a:rPr>
              <a:t>ra</a:t>
            </a:r>
            <a:r>
              <a:rPr lang="en-US" sz="2400" b="1" dirty="0">
                <a:solidFill>
                  <a:schemeClr val="tx1"/>
                </a:solidFill>
                <a:latin typeface="Courier"/>
              </a:rPr>
              <a:t> # Return to </a:t>
            </a:r>
            <a:r>
              <a:rPr lang="en-US" sz="2400" b="1" dirty="0" err="1">
                <a:solidFill>
                  <a:schemeClr val="tx1"/>
                </a:solidFill>
                <a:latin typeface="Courier"/>
              </a:rPr>
              <a:t>r</a:t>
            </a:r>
            <a:endParaRPr lang="en-US" sz="2400" b="1" dirty="0">
              <a:solidFill>
                <a:schemeClr val="tx1"/>
              </a:solidFill>
              <a:latin typeface="Courier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 Answer</a:t>
            </a: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689225" y="4343400"/>
            <a:ext cx="1524000" cy="17526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365625" y="4343400"/>
            <a:ext cx="3276600" cy="17526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289425" y="3896380"/>
            <a:ext cx="37402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18 VAG Rounded Thin   55390"/>
                <a:cs typeface="Corbel"/>
              </a:rPr>
              <a:t>Volatile! -- need to push</a:t>
            </a:r>
            <a:endParaRPr lang="en-US" sz="2800">
              <a:solidFill>
                <a:schemeClr val="tx1"/>
              </a:solidFill>
              <a:latin typeface="18 VAG Rounded Thin   55390"/>
              <a:cs typeface="Corbel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994025" y="3896380"/>
            <a:ext cx="10891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  <a:latin typeface="18 VAG Rounded Thin   55390"/>
                <a:cs typeface="Corbel"/>
              </a:rPr>
              <a:t>Saved</a:t>
            </a: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228600" y="5410200"/>
            <a:ext cx="304800" cy="304800"/>
          </a:xfrm>
          <a:prstGeom prst="smileyFace">
            <a:avLst>
              <a:gd name="adj" fmla="val 4653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ping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418138"/>
          </a:xfrm>
        </p:spPr>
        <p:txBody>
          <a:bodyPr/>
          <a:lstStyle/>
          <a:p>
            <a:pPr>
              <a:lnSpc>
                <a:spcPct val="65000"/>
              </a:lnSpc>
            </a:pPr>
            <a:r>
              <a:rPr lang="en-US" sz="2800" dirty="0">
                <a:solidFill>
                  <a:schemeClr val="accent1"/>
                </a:solidFill>
              </a:rPr>
              <a:t>Register Conventions</a:t>
            </a:r>
            <a:r>
              <a:rPr lang="en-US" sz="2800" dirty="0"/>
              <a:t>: Each register has a purpose and limits to its usage.  Learn these and follow them, even if you’re writing all the code yourself.</a:t>
            </a:r>
          </a:p>
          <a:p>
            <a:pPr>
              <a:lnSpc>
                <a:spcPct val="85000"/>
              </a:lnSpc>
            </a:pPr>
            <a:r>
              <a:rPr lang="en-US" sz="2800" dirty="0"/>
              <a:t>Logical and Shift Instructions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Operate on bits individually, unlike arithmetic, which operate on entire word.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Use to isolate fields, either by masking or by shifting back and forth.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Use </a:t>
            </a:r>
            <a:r>
              <a:rPr lang="en-US" sz="2400" u="sng" dirty="0">
                <a:solidFill>
                  <a:schemeClr val="accent1"/>
                </a:solidFill>
              </a:rPr>
              <a:t>shift left logical</a:t>
            </a:r>
            <a:r>
              <a:rPr lang="en-US" sz="2400" i="1" dirty="0"/>
              <a:t>,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</a:rPr>
              <a:t>sll</a:t>
            </a:r>
            <a:r>
              <a:rPr lang="en-US" sz="2400" dirty="0" err="1">
                <a:latin typeface="Courier"/>
              </a:rPr>
              <a:t>,</a:t>
            </a:r>
            <a:r>
              <a:rPr lang="en-US" sz="2400" dirty="0" err="1"/>
              <a:t>for</a:t>
            </a:r>
            <a:r>
              <a:rPr lang="en-US" sz="2400" dirty="0"/>
              <a:t> multiplication by powers of 2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Use </a:t>
            </a:r>
            <a:r>
              <a:rPr lang="en-US" sz="2400" u="sng" dirty="0">
                <a:solidFill>
                  <a:schemeClr val="accent1"/>
                </a:solidFill>
              </a:rPr>
              <a:t>shift right logical</a:t>
            </a:r>
            <a:r>
              <a:rPr lang="en-US" sz="2400" i="1" dirty="0"/>
              <a:t>,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</a:rPr>
              <a:t>srl</a:t>
            </a:r>
            <a:r>
              <a:rPr lang="en-US" sz="2400" dirty="0" err="1">
                <a:latin typeface="Courier"/>
              </a:rPr>
              <a:t>,</a:t>
            </a:r>
            <a:r>
              <a:rPr lang="en-US" sz="2400" dirty="0" err="1"/>
              <a:t>for</a:t>
            </a:r>
            <a:r>
              <a:rPr lang="en-US" sz="2400" dirty="0"/>
              <a:t> division by powers of 2 of unsigned numbers (</a:t>
            </a:r>
            <a:r>
              <a:rPr lang="en-US" sz="2400" b="1" dirty="0">
                <a:latin typeface="Courier"/>
                <a:cs typeface="Courier"/>
              </a:rPr>
              <a:t>unsigned int</a:t>
            </a:r>
            <a:r>
              <a:rPr lang="en-US" sz="2400" dirty="0"/>
              <a:t>)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Use </a:t>
            </a:r>
            <a:r>
              <a:rPr lang="en-US" sz="2400" u="sng" dirty="0">
                <a:solidFill>
                  <a:srgbClr val="7FD13B"/>
                </a:solidFill>
              </a:rPr>
              <a:t>shift right arithmetic</a:t>
            </a:r>
            <a:r>
              <a:rPr lang="en-US" sz="2400" i="1" dirty="0"/>
              <a:t>,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</a:rPr>
              <a:t>sra</a:t>
            </a:r>
            <a:r>
              <a:rPr lang="en-US" sz="2400" dirty="0" err="1">
                <a:latin typeface="Courier"/>
              </a:rPr>
              <a:t>,</a:t>
            </a:r>
            <a:r>
              <a:rPr lang="en-US" sz="2400" dirty="0" err="1"/>
              <a:t>for</a:t>
            </a:r>
            <a:r>
              <a:rPr lang="en-US" sz="2400" dirty="0"/>
              <a:t> division by powers of 2 of signed numbers (</a:t>
            </a:r>
            <a:r>
              <a:rPr lang="en-US" sz="2400" b="1" dirty="0">
                <a:latin typeface="Courier"/>
                <a:cs typeface="Courier"/>
              </a:rPr>
              <a:t>int</a:t>
            </a:r>
            <a:r>
              <a:rPr lang="en-US" sz="2400" dirty="0"/>
              <a:t>)</a:t>
            </a:r>
          </a:p>
          <a:p>
            <a:pPr>
              <a:lnSpc>
                <a:spcPct val="65000"/>
              </a:lnSpc>
            </a:pPr>
            <a:r>
              <a:rPr lang="en-US" sz="2800" dirty="0"/>
              <a:t>New Instructions:</a:t>
            </a:r>
            <a:br>
              <a:rPr lang="en-US" sz="2800" dirty="0"/>
            </a:br>
            <a:r>
              <a:rPr lang="en-US" sz="2800" b="1" dirty="0">
                <a:solidFill>
                  <a:schemeClr val="accent2"/>
                </a:solidFill>
                <a:latin typeface="Courier"/>
              </a:rPr>
              <a:t>and</a:t>
            </a:r>
            <a:r>
              <a:rPr lang="en-US" sz="2800" b="1" dirty="0" smtClean="0">
                <a:solidFill>
                  <a:schemeClr val="accent2"/>
                </a:solidFill>
                <a:latin typeface="Courier"/>
              </a:rPr>
              <a:t>, </a:t>
            </a:r>
            <a:r>
              <a:rPr lang="en-US" sz="2800" b="1" dirty="0" err="1" smtClean="0">
                <a:solidFill>
                  <a:schemeClr val="accent2"/>
                </a:solidFill>
                <a:latin typeface="Courier"/>
              </a:rPr>
              <a:t>andi</a:t>
            </a:r>
            <a:r>
              <a:rPr lang="en-US" sz="2800" b="1" dirty="0">
                <a:solidFill>
                  <a:schemeClr val="accent2"/>
                </a:solidFill>
                <a:latin typeface="Courier"/>
              </a:rPr>
              <a:t>, or</a:t>
            </a:r>
            <a:r>
              <a:rPr lang="en-US" sz="2800" b="1" dirty="0" smtClean="0">
                <a:solidFill>
                  <a:schemeClr val="accent2"/>
                </a:solidFill>
                <a:latin typeface="Courier"/>
              </a:rPr>
              <a:t>, </a:t>
            </a:r>
            <a:r>
              <a:rPr lang="en-US" sz="2800" b="1" dirty="0" err="1" smtClean="0">
                <a:solidFill>
                  <a:schemeClr val="accent2"/>
                </a:solidFill>
                <a:latin typeface="Courier"/>
              </a:rPr>
              <a:t>ori</a:t>
            </a:r>
            <a:r>
              <a:rPr lang="en-US" sz="2800" b="1" dirty="0">
                <a:solidFill>
                  <a:schemeClr val="accent2"/>
                </a:solidFill>
                <a:latin typeface="Courier"/>
              </a:rPr>
              <a:t>, </a:t>
            </a:r>
            <a:r>
              <a:rPr lang="en-US" sz="2800" b="1" dirty="0" err="1">
                <a:solidFill>
                  <a:schemeClr val="accent2"/>
                </a:solidFill>
                <a:latin typeface="Courier"/>
              </a:rPr>
              <a:t>sll</a:t>
            </a:r>
            <a:r>
              <a:rPr lang="en-US" sz="2800" b="1" dirty="0" smtClean="0">
                <a:solidFill>
                  <a:schemeClr val="accent2"/>
                </a:solidFill>
                <a:latin typeface="Courier"/>
              </a:rPr>
              <a:t>, </a:t>
            </a:r>
            <a:r>
              <a:rPr lang="en-US" sz="2800" b="1" dirty="0" err="1" smtClean="0">
                <a:solidFill>
                  <a:schemeClr val="accent2"/>
                </a:solidFill>
                <a:latin typeface="Courier"/>
              </a:rPr>
              <a:t>srl</a:t>
            </a:r>
            <a:r>
              <a:rPr lang="en-US" sz="2800" b="1" dirty="0" smtClean="0">
                <a:solidFill>
                  <a:schemeClr val="accent2"/>
                </a:solidFill>
                <a:latin typeface="Courier"/>
              </a:rPr>
              <a:t>, </a:t>
            </a:r>
            <a:r>
              <a:rPr lang="en-US" sz="2800" b="1" dirty="0" err="1" smtClean="0">
                <a:solidFill>
                  <a:schemeClr val="accent2"/>
                </a:solidFill>
                <a:latin typeface="Courier"/>
              </a:rPr>
              <a:t>sra</a:t>
            </a:r>
            <a:endParaRPr lang="en-US" sz="2800" b="1" dirty="0">
              <a:solidFill>
                <a:schemeClr val="accent2"/>
              </a:solidFill>
              <a:latin typeface="Courier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“And in Conclusion…”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3962400" cy="474663"/>
          </a:xfrm>
        </p:spPr>
        <p:txBody>
          <a:bodyPr/>
          <a:lstStyle/>
          <a:p>
            <a:r>
              <a:rPr lang="en-US" dirty="0"/>
              <a:t>Bonus slides</a:t>
            </a:r>
          </a:p>
        </p:txBody>
      </p:sp>
      <p:sp>
        <p:nvSpPr>
          <p:cNvPr id="208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2559050"/>
          </a:xfrm>
        </p:spPr>
        <p:txBody>
          <a:bodyPr/>
          <a:lstStyle/>
          <a:p>
            <a:r>
              <a:rPr lang="en-US"/>
              <a:t>These are extra slides that used to be included in lecture notes, but have been moved to this, the “bonus” area to serve as a supplement.</a:t>
            </a:r>
          </a:p>
          <a:p>
            <a:r>
              <a:rPr lang="en-US"/>
              <a:t>The slides will appear in the order they would have in the normal presentation</a:t>
            </a:r>
          </a:p>
        </p:txBody>
      </p:sp>
      <p:sp>
        <p:nvSpPr>
          <p:cNvPr id="2083844" name="WordArt 4"/>
          <p:cNvSpPr>
            <a:spLocks noChangeArrowheads="1" noChangeShapeType="1" noTextEdit="1"/>
          </p:cNvSpPr>
          <p:nvPr/>
        </p:nvSpPr>
        <p:spPr bwMode="auto">
          <a:xfrm>
            <a:off x="1905000" y="4114800"/>
            <a:ext cx="5486400" cy="2390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5921" dir="2700000" algn="ctr" rotWithShape="0">
                    <a:srgbClr val="990000"/>
                  </a:outerShdw>
                </a:effectLst>
                <a:latin typeface="Impact"/>
                <a:ea typeface="Impact"/>
                <a:cs typeface="Impact"/>
              </a:rPr>
              <a:t>Bonus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21300"/>
          </a:xfrm>
        </p:spPr>
        <p:txBody>
          <a:bodyPr/>
          <a:lstStyle/>
          <a:p>
            <a:r>
              <a:rPr lang="en-US" sz="2800" dirty="0" smtClean="0"/>
              <a:t>So far, </a:t>
            </a:r>
            <a:r>
              <a:rPr lang="en-US" sz="2800" dirty="0"/>
              <a:t>we’ve done arithmetic (</a:t>
            </a:r>
            <a:r>
              <a:rPr lang="en-US" sz="2800" b="1" dirty="0">
                <a:latin typeface="Courier"/>
              </a:rPr>
              <a:t>add</a:t>
            </a:r>
            <a:r>
              <a:rPr lang="en-US" sz="2800" b="1" dirty="0"/>
              <a:t>, </a:t>
            </a:r>
            <a:r>
              <a:rPr lang="en-US" sz="2800" b="1" dirty="0" err="1">
                <a:latin typeface="Courier"/>
              </a:rPr>
              <a:t>sub,addi</a:t>
            </a:r>
            <a:r>
              <a:rPr lang="en-US" sz="2800" dirty="0"/>
              <a:t>), </a:t>
            </a:r>
            <a:r>
              <a:rPr lang="en-US" sz="2800" dirty="0" err="1" smtClean="0"/>
              <a:t>mem</a:t>
            </a:r>
            <a:r>
              <a:rPr lang="en-US" sz="2800" dirty="0" smtClean="0"/>
              <a:t> </a:t>
            </a:r>
            <a:r>
              <a:rPr lang="en-US" sz="2800" dirty="0"/>
              <a:t>access (</a:t>
            </a:r>
            <a:r>
              <a:rPr lang="en-US" sz="2800" b="1" dirty="0" err="1">
                <a:latin typeface="Courier"/>
              </a:rPr>
              <a:t>lw</a:t>
            </a:r>
            <a:r>
              <a:rPr lang="en-US" sz="2800" b="1" dirty="0"/>
              <a:t> </a:t>
            </a:r>
            <a:r>
              <a:rPr lang="en-US" sz="2800" dirty="0"/>
              <a:t>and </a:t>
            </a:r>
            <a:r>
              <a:rPr lang="en-US" sz="2800" b="1" dirty="0" err="1">
                <a:latin typeface="Courier"/>
              </a:rPr>
              <a:t>sw</a:t>
            </a:r>
            <a:r>
              <a:rPr lang="en-US" sz="2800" dirty="0"/>
              <a:t>),</a:t>
            </a:r>
            <a:r>
              <a:rPr lang="en-US" sz="2800" dirty="0" smtClean="0"/>
              <a:t> &amp; branches </a:t>
            </a:r>
            <a:r>
              <a:rPr lang="en-US" sz="2800" dirty="0"/>
              <a:t>and jumps.</a:t>
            </a:r>
          </a:p>
          <a:p>
            <a:r>
              <a:rPr lang="en-US" sz="2800" dirty="0"/>
              <a:t>All of these instructions view contents of register as a single quantity </a:t>
            </a:r>
            <a:r>
              <a:rPr lang="en-US" sz="2800" dirty="0" smtClean="0"/>
              <a:t>(e.g., signed </a:t>
            </a:r>
            <a:r>
              <a:rPr lang="en-US" sz="2800" dirty="0"/>
              <a:t>or unsigned </a:t>
            </a:r>
            <a:r>
              <a:rPr lang="en-US" sz="2800" dirty="0" err="1" smtClean="0"/>
              <a:t>int</a:t>
            </a:r>
            <a:r>
              <a:rPr lang="en-US" sz="2800" dirty="0" smtClean="0"/>
              <a:t>)</a:t>
            </a:r>
            <a:endParaRPr lang="en-US" sz="2800" dirty="0"/>
          </a:p>
          <a:p>
            <a:r>
              <a:rPr lang="en-US" sz="2800" dirty="0">
                <a:solidFill>
                  <a:schemeClr val="accent1"/>
                </a:solidFill>
              </a:rPr>
              <a:t>New Perspective</a:t>
            </a:r>
            <a:r>
              <a:rPr lang="en-US" sz="2800" dirty="0"/>
              <a:t>: View register as 32 raw bits rather than as a single 32-bit number</a:t>
            </a:r>
          </a:p>
          <a:p>
            <a:pPr lvl="1"/>
            <a:r>
              <a:rPr lang="en-US" sz="2400" dirty="0"/>
              <a:t>Since registers are composed of 32 bits,</a:t>
            </a:r>
            <a:r>
              <a:rPr lang="en-US" sz="2400" dirty="0" smtClean="0"/>
              <a:t> wish to </a:t>
            </a:r>
            <a:r>
              <a:rPr lang="en-US" sz="2400" dirty="0"/>
              <a:t>access individual bits (or groups of bits) rather than the whole.</a:t>
            </a:r>
          </a:p>
          <a:p>
            <a:r>
              <a:rPr lang="en-US" sz="2800" dirty="0"/>
              <a:t>Introduce two new classes of </a:t>
            </a:r>
            <a:r>
              <a:rPr lang="en-US" sz="2800" dirty="0" smtClean="0"/>
              <a:t>instructions</a:t>
            </a:r>
          </a:p>
          <a:p>
            <a:pPr lvl="1"/>
            <a:r>
              <a:rPr lang="en-US" sz="2400" dirty="0" smtClean="0"/>
              <a:t>Logical </a:t>
            </a:r>
            <a:r>
              <a:rPr lang="en-US" sz="2000" dirty="0"/>
              <a:t>&amp; Shift Ops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Bitwise Operations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6477000" cy="703262"/>
          </a:xfrm>
        </p:spPr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199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5172075"/>
          </a:xfrm>
        </p:spPr>
        <p:txBody>
          <a:bodyPr/>
          <a:lstStyle/>
          <a:p>
            <a:r>
              <a:rPr lang="en-US" sz="2800" dirty="0"/>
              <a:t>Functions called with </a:t>
            </a:r>
            <a:r>
              <a:rPr lang="en-US" sz="2800" b="1" dirty="0" err="1">
                <a:solidFill>
                  <a:schemeClr val="accent2"/>
                </a:solidFill>
                <a:latin typeface="Courier"/>
              </a:rPr>
              <a:t>jal</a:t>
            </a:r>
            <a:r>
              <a:rPr lang="en-US" sz="2800" dirty="0"/>
              <a:t>, return with </a:t>
            </a:r>
            <a:r>
              <a:rPr lang="en-US" sz="2800" b="1" dirty="0" err="1">
                <a:solidFill>
                  <a:schemeClr val="accent2"/>
                </a:solidFill>
                <a:latin typeface="Courier"/>
              </a:rPr>
              <a:t>jr</a:t>
            </a:r>
            <a:r>
              <a:rPr lang="en-US" sz="2800" b="1" dirty="0">
                <a:solidFill>
                  <a:schemeClr val="accent2"/>
                </a:solidFill>
                <a:latin typeface="Courier"/>
              </a:rPr>
              <a:t> $</a:t>
            </a:r>
            <a:r>
              <a:rPr lang="en-US" sz="2800" b="1" dirty="0" err="1">
                <a:solidFill>
                  <a:schemeClr val="accent2"/>
                </a:solidFill>
                <a:latin typeface="Courier"/>
              </a:rPr>
              <a:t>ra</a:t>
            </a:r>
            <a:r>
              <a:rPr lang="en-US" sz="2800" dirty="0"/>
              <a:t>.</a:t>
            </a:r>
          </a:p>
          <a:p>
            <a:r>
              <a:rPr lang="en-US" sz="2800" dirty="0"/>
              <a:t>The stack is your friend: Use it to save anything you need.  Just</a:t>
            </a:r>
            <a:r>
              <a:rPr lang="en-US" sz="2800" dirty="0" smtClean="0"/>
              <a:t> leave </a:t>
            </a:r>
            <a:r>
              <a:rPr lang="en-US" sz="2800" dirty="0"/>
              <a:t>it the way you found </a:t>
            </a:r>
            <a:r>
              <a:rPr lang="en-US" sz="2800" dirty="0" smtClean="0"/>
              <a:t>it!</a:t>
            </a:r>
          </a:p>
          <a:p>
            <a:r>
              <a:rPr lang="en-US" sz="2800" dirty="0"/>
              <a:t>Instructions we know so </a:t>
            </a:r>
            <a:r>
              <a:rPr lang="en-US" sz="2800" dirty="0" smtClean="0"/>
              <a:t>far…</a:t>
            </a:r>
          </a:p>
          <a:p>
            <a:pPr lvl="1">
              <a:buFontTx/>
              <a:buNone/>
            </a:pPr>
            <a:r>
              <a:rPr lang="en-US" sz="2400" dirty="0" smtClean="0"/>
              <a:t>Arithmetic: 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</a:rPr>
              <a:t>add,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</a:rPr>
              <a:t>addi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</a:rPr>
              <a:t>, sub,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</a:rPr>
              <a:t>addu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</a:rPr>
              <a:t>,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</a:rPr>
              <a:t>addiu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</a:rPr>
              <a:t>,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</a:rPr>
              <a:t>subu</a:t>
            </a:r>
            <a:endParaRPr lang="en-US" sz="2400" b="1" dirty="0" smtClean="0">
              <a:solidFill>
                <a:schemeClr val="accent2"/>
              </a:solidFill>
              <a:latin typeface="Courier"/>
            </a:endParaRPr>
          </a:p>
          <a:p>
            <a:pPr lvl="1">
              <a:buFontTx/>
              <a:buNone/>
            </a:pPr>
            <a:r>
              <a:rPr lang="en-US" sz="2400" dirty="0" smtClean="0"/>
              <a:t>Memory:	   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</a:rPr>
              <a:t>lw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</a:rPr>
              <a:t>,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</a:rPr>
              <a:t>sw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</a:rPr>
              <a:t>, lb,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</a:rPr>
              <a:t>sb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buFontTx/>
              <a:buNone/>
            </a:pPr>
            <a:r>
              <a:rPr lang="en-US" sz="2400" dirty="0" smtClean="0"/>
              <a:t>Decision</a:t>
            </a:r>
            <a:r>
              <a:rPr lang="en-US" sz="2400" dirty="0"/>
              <a:t>:  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</a:rPr>
              <a:t>beq</a:t>
            </a:r>
            <a:r>
              <a:rPr lang="en-US" sz="2400" b="1" dirty="0">
                <a:solidFill>
                  <a:schemeClr val="accent2"/>
                </a:solidFill>
                <a:latin typeface="Courier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</a:rPr>
              <a:t>bne</a:t>
            </a:r>
            <a:r>
              <a:rPr lang="en-US" sz="2400" b="1" dirty="0">
                <a:solidFill>
                  <a:schemeClr val="accent2"/>
                </a:solidFill>
                <a:latin typeface="Courier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</a:rPr>
              <a:t>slt</a:t>
            </a:r>
            <a:r>
              <a:rPr lang="en-US" sz="2400" b="1" dirty="0">
                <a:solidFill>
                  <a:schemeClr val="accent2"/>
                </a:solidFill>
                <a:latin typeface="Courier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</a:rPr>
              <a:t>slti</a:t>
            </a:r>
            <a:r>
              <a:rPr lang="en-US" sz="2400" b="1" dirty="0">
                <a:solidFill>
                  <a:schemeClr val="accent2"/>
                </a:solidFill>
                <a:latin typeface="Courier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"/>
              </a:rPr>
              <a:t>sltu</a:t>
            </a:r>
            <a:r>
              <a:rPr lang="en-US" sz="2400" b="1" dirty="0">
                <a:solidFill>
                  <a:schemeClr val="accent2"/>
                </a:solidFill>
                <a:latin typeface="Courier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</a:rPr>
              <a:t>sltiu</a:t>
            </a:r>
            <a:endParaRPr lang="en-US" sz="2400" b="1" dirty="0">
              <a:solidFill>
                <a:schemeClr val="accent2"/>
              </a:solidFill>
            </a:endParaRPr>
          </a:p>
          <a:p>
            <a:pPr lvl="1">
              <a:buFontTx/>
              <a:buNone/>
            </a:pPr>
            <a:r>
              <a:rPr lang="en-US" sz="2400" dirty="0"/>
              <a:t>Unconditional Branches (Jumps)</a:t>
            </a:r>
            <a:r>
              <a:rPr lang="en-US" sz="2400" dirty="0" smtClean="0"/>
              <a:t>: 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</a:rPr>
              <a:t>j</a:t>
            </a:r>
            <a:r>
              <a:rPr lang="en-US" sz="2400" b="1" dirty="0">
                <a:solidFill>
                  <a:schemeClr val="accent2"/>
                </a:solidFill>
                <a:latin typeface="Courier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</a:rPr>
              <a:t>jal</a:t>
            </a:r>
            <a:r>
              <a:rPr lang="en-US" sz="2400" b="1" dirty="0">
                <a:solidFill>
                  <a:schemeClr val="accent2"/>
                </a:solidFill>
                <a:latin typeface="Courier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</a:rPr>
              <a:t>jr</a:t>
            </a:r>
            <a:endParaRPr lang="en-US" sz="2400" b="1" dirty="0">
              <a:solidFill>
                <a:schemeClr val="accent2"/>
              </a:solidFill>
            </a:endParaRPr>
          </a:p>
          <a:p>
            <a:r>
              <a:rPr lang="en-US" sz="2800" dirty="0"/>
              <a:t>Registers we know so </a:t>
            </a:r>
            <a:r>
              <a:rPr lang="en-US" sz="2800" dirty="0" smtClean="0"/>
              <a:t>far</a:t>
            </a:r>
          </a:p>
          <a:p>
            <a:pPr lvl="1"/>
            <a:r>
              <a:rPr lang="en-US" sz="2400" dirty="0" smtClean="0"/>
              <a:t>All </a:t>
            </a:r>
            <a:r>
              <a:rPr lang="en-US" sz="2400" dirty="0"/>
              <a:t>of them!</a:t>
            </a:r>
          </a:p>
          <a:p>
            <a:pPr lvl="1"/>
            <a:r>
              <a:rPr lang="en-US" sz="2400" dirty="0">
                <a:solidFill>
                  <a:srgbClr val="FFFF00"/>
                </a:solidFill>
              </a:rPr>
              <a:t>There are CONVENTIONS when calling procedures!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573712"/>
          </a:xfrm>
        </p:spPr>
        <p:txBody>
          <a:bodyPr/>
          <a:lstStyle/>
          <a:p>
            <a:r>
              <a:rPr lang="en-US" dirty="0"/>
              <a:t>Two basic logical operators:</a:t>
            </a:r>
          </a:p>
          <a:p>
            <a:pPr lvl="1"/>
            <a:r>
              <a:rPr lang="en-US" dirty="0"/>
              <a:t>AND: outputs 1 only if </a:t>
            </a:r>
            <a:r>
              <a:rPr lang="en-US" dirty="0">
                <a:solidFill>
                  <a:schemeClr val="accent2"/>
                </a:solidFill>
              </a:rPr>
              <a:t>all </a:t>
            </a:r>
            <a:r>
              <a:rPr lang="en-US" dirty="0"/>
              <a:t>inputs are 1</a:t>
            </a:r>
          </a:p>
          <a:p>
            <a:pPr lvl="1"/>
            <a:r>
              <a:rPr lang="en-US" dirty="0"/>
              <a:t>OR: outputs 1 if </a:t>
            </a:r>
            <a:r>
              <a:rPr lang="en-US" dirty="0">
                <a:solidFill>
                  <a:schemeClr val="accent2"/>
                </a:solidFill>
              </a:rPr>
              <a:t>at least one</a:t>
            </a:r>
            <a:r>
              <a:rPr lang="en-US" dirty="0"/>
              <a:t> input is 1 </a:t>
            </a:r>
          </a:p>
          <a:p>
            <a:r>
              <a:rPr lang="en-US" dirty="0"/>
              <a:t>Truth Table: standard table listing all possible combinations of inputs and resultant </a:t>
            </a:r>
            <a:r>
              <a:rPr lang="en-US" dirty="0" smtClean="0"/>
              <a:t>output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(1/3)</a:t>
            </a: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228600" y="3581400"/>
          <a:ext cx="5181600" cy="2621279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552704"/>
                <a:gridCol w="690880"/>
                <a:gridCol w="2003552"/>
                <a:gridCol w="1934464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"/>
                          <a:cs typeface="Courier"/>
                        </a:rPr>
                        <a:t>a</a:t>
                      </a:r>
                      <a:endParaRPr lang="en-US" sz="28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"/>
                          <a:cs typeface="Courier"/>
                        </a:rPr>
                        <a:t>b</a:t>
                      </a:r>
                      <a:endParaRPr lang="en-US" sz="28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"/>
                          <a:cs typeface="Courier"/>
                        </a:rPr>
                        <a:t>a AND b</a:t>
                      </a:r>
                      <a:endParaRPr lang="en-US" sz="28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"/>
                          <a:cs typeface="Courier"/>
                        </a:rPr>
                        <a:t>a OR b</a:t>
                      </a:r>
                      <a:endParaRPr lang="en-US" sz="28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"/>
                          <a:cs typeface="Courier"/>
                        </a:rPr>
                        <a:t>1</a:t>
                      </a:r>
                      <a:endParaRPr lang="en-US" sz="28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"/>
                          <a:cs typeface="Courier"/>
                        </a:rPr>
                        <a:t>1</a:t>
                      </a:r>
                      <a:endParaRPr lang="en-US" sz="28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"/>
                          <a:cs typeface="Courier"/>
                        </a:rPr>
                        <a:t>1</a:t>
                      </a:r>
                      <a:endParaRPr lang="en-US" sz="28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"/>
                          <a:cs typeface="Courier"/>
                        </a:rPr>
                        <a:t>1</a:t>
                      </a:r>
                      <a:endParaRPr lang="en-US" sz="28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"/>
                          <a:cs typeface="Courier"/>
                        </a:rPr>
                        <a:t>1</a:t>
                      </a:r>
                      <a:endParaRPr lang="en-US" sz="28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"/>
                          <a:cs typeface="Courier"/>
                        </a:rPr>
                        <a:t>1</a:t>
                      </a:r>
                      <a:endParaRPr lang="en-US" sz="28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"/>
                          <a:cs typeface="Courier"/>
                        </a:rPr>
                        <a:t>1</a:t>
                      </a:r>
                      <a:endParaRPr lang="en-US" sz="28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"/>
                          <a:cs typeface="Courier"/>
                        </a:rPr>
                        <a:t>1</a:t>
                      </a:r>
                      <a:endParaRPr lang="en-US" sz="28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0" y="4364875"/>
          <a:ext cx="2895600" cy="1197725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56382"/>
                <a:gridCol w="1291883"/>
                <a:gridCol w="1247335"/>
              </a:tblGrid>
              <a:tr h="40524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"/>
                          <a:cs typeface="Courier"/>
                        </a:rPr>
                        <a:t>a</a:t>
                      </a:r>
                      <a:endParaRPr lang="en-US" sz="20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"/>
                          <a:cs typeface="Courier"/>
                        </a:rPr>
                        <a:t>a AND b</a:t>
                      </a:r>
                      <a:endParaRPr lang="en-US" sz="20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"/>
                          <a:cs typeface="Courier"/>
                        </a:rPr>
                        <a:t>a OR b</a:t>
                      </a:r>
                      <a:endParaRPr lang="en-US" sz="20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29267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0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0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"/>
                          <a:cs typeface="Courier"/>
                        </a:rPr>
                        <a:t>b</a:t>
                      </a:r>
                      <a:endParaRPr lang="en-US" sz="20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29267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"/>
                          <a:cs typeface="Courier"/>
                        </a:rPr>
                        <a:t>1</a:t>
                      </a:r>
                      <a:endParaRPr lang="en-US" sz="20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"/>
                          <a:cs typeface="Courier"/>
                        </a:rPr>
                        <a:t>b</a:t>
                      </a:r>
                      <a:endParaRPr lang="en-US" sz="20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"/>
                          <a:cs typeface="Courier"/>
                        </a:rPr>
                        <a:t>1</a:t>
                      </a:r>
                      <a:endParaRPr lang="en-US" sz="20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419568" y="4563070"/>
            <a:ext cx="60023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accent2"/>
                </a:solidFill>
                <a:latin typeface="Courier"/>
                <a:cs typeface="Courier"/>
              </a:rPr>
              <a:t>=</a:t>
            </a:r>
            <a:endParaRPr lang="en-US" sz="5400" b="1" dirty="0">
              <a:solidFill>
                <a:schemeClr val="accent2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36650"/>
            <a:ext cx="8229600" cy="5721350"/>
          </a:xfrm>
        </p:spPr>
        <p:txBody>
          <a:bodyPr/>
          <a:lstStyle/>
          <a:p>
            <a:pPr>
              <a:lnSpc>
                <a:spcPct val="65000"/>
              </a:lnSpc>
            </a:pPr>
            <a:r>
              <a:rPr lang="en-US" dirty="0"/>
              <a:t>Logical Instruction Syntax: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dirty="0"/>
              <a:t>	1   2,3,4</a:t>
            </a:r>
          </a:p>
          <a:p>
            <a:pPr lvl="1">
              <a:lnSpc>
                <a:spcPct val="75000"/>
              </a:lnSpc>
            </a:pPr>
            <a:r>
              <a:rPr lang="en-US" dirty="0"/>
              <a:t>where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dirty="0"/>
              <a:t>		1) operation name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dirty="0"/>
              <a:t>		2) register that will receive value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dirty="0"/>
              <a:t>		3) first operand (register)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dirty="0"/>
              <a:t>		4) second operand (register) </a:t>
            </a:r>
            <a:r>
              <a:rPr lang="en-US" dirty="0" smtClean="0"/>
              <a:t>or immediate </a:t>
            </a:r>
            <a:r>
              <a:rPr lang="en-US" dirty="0"/>
              <a:t>(numerical constant)</a:t>
            </a:r>
          </a:p>
          <a:p>
            <a:pPr>
              <a:lnSpc>
                <a:spcPct val="65000"/>
              </a:lnSpc>
            </a:pPr>
            <a:r>
              <a:rPr lang="en-US" dirty="0"/>
              <a:t>In general, can define them to accept &gt; 2 inputs, but in the case of MIPS assembly, these accept exactly 2 inputs and produce 1 output</a:t>
            </a:r>
          </a:p>
          <a:p>
            <a:pPr lvl="1">
              <a:lnSpc>
                <a:spcPct val="75000"/>
              </a:lnSpc>
            </a:pPr>
            <a:r>
              <a:rPr lang="en-US" dirty="0"/>
              <a:t>Again, rigid syntax, simpler hardware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(2/3)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060950"/>
          </a:xfrm>
        </p:spPr>
        <p:txBody>
          <a:bodyPr/>
          <a:lstStyle/>
          <a:p>
            <a:r>
              <a:rPr lang="en-US" dirty="0"/>
              <a:t>Instruction Names:</a:t>
            </a:r>
          </a:p>
          <a:p>
            <a:pPr lvl="1"/>
            <a:r>
              <a:rPr lang="en-US" b="1" dirty="0">
                <a:solidFill>
                  <a:schemeClr val="accent2"/>
                </a:solidFill>
                <a:latin typeface="Courier"/>
              </a:rPr>
              <a:t>and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>
                <a:solidFill>
                  <a:schemeClr val="accent2"/>
                </a:solidFill>
                <a:latin typeface="Courier"/>
              </a:rPr>
              <a:t>or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: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Both of these expect the third argument to be a register</a:t>
            </a:r>
          </a:p>
          <a:p>
            <a:pPr lvl="1"/>
            <a:r>
              <a:rPr lang="en-US" b="1" dirty="0" err="1">
                <a:solidFill>
                  <a:schemeClr val="accent2"/>
                </a:solidFill>
                <a:latin typeface="Courier"/>
              </a:rPr>
              <a:t>andi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"/>
              </a:rPr>
              <a:t>ori</a:t>
            </a:r>
            <a:r>
              <a:rPr lang="en-US" dirty="0"/>
              <a:t>: Both of these expect the third argument to be an immediate</a:t>
            </a:r>
          </a:p>
          <a:p>
            <a:r>
              <a:rPr lang="en-US" dirty="0"/>
              <a:t>MIPS Logical Operators are all </a:t>
            </a:r>
            <a:r>
              <a:rPr lang="en-US" dirty="0">
                <a:solidFill>
                  <a:schemeClr val="accent1"/>
                </a:solidFill>
              </a:rPr>
              <a:t>bitwise</a:t>
            </a:r>
            <a:r>
              <a:rPr lang="en-US" dirty="0"/>
              <a:t>, meaning that bit 0 of the output is produced by the respective bit 0’s of the inputs, bit 1 by the bit 1’s, etc.</a:t>
            </a:r>
          </a:p>
          <a:p>
            <a:pPr lvl="1"/>
            <a:r>
              <a:rPr lang="en-US" dirty="0"/>
              <a:t>C: Bitwise AND is </a:t>
            </a:r>
            <a:r>
              <a:rPr lang="en-US" b="1" dirty="0">
                <a:latin typeface="Courier"/>
              </a:rPr>
              <a:t>&amp;</a:t>
            </a:r>
            <a:r>
              <a:rPr lang="en-US" dirty="0"/>
              <a:t> (e.g., </a:t>
            </a:r>
            <a:r>
              <a:rPr lang="en-US" b="1" dirty="0" err="1">
                <a:solidFill>
                  <a:schemeClr val="accent2"/>
                </a:solidFill>
                <a:latin typeface="Courier"/>
              </a:rPr>
              <a:t>z</a:t>
            </a:r>
            <a:r>
              <a:rPr lang="en-US" b="1" dirty="0">
                <a:solidFill>
                  <a:schemeClr val="accent2"/>
                </a:solidFill>
                <a:latin typeface="Courier"/>
              </a:rPr>
              <a:t> = </a:t>
            </a:r>
            <a:r>
              <a:rPr lang="en-US" b="1" dirty="0" err="1">
                <a:solidFill>
                  <a:schemeClr val="accent2"/>
                </a:solidFill>
                <a:latin typeface="Courier"/>
              </a:rPr>
              <a:t>x</a:t>
            </a:r>
            <a:r>
              <a:rPr lang="en-US" b="1" dirty="0">
                <a:solidFill>
                  <a:schemeClr val="accent2"/>
                </a:solidFill>
                <a:latin typeface="Courier"/>
              </a:rPr>
              <a:t> &amp; </a:t>
            </a:r>
            <a:r>
              <a:rPr lang="en-US" b="1" dirty="0" err="1">
                <a:solidFill>
                  <a:schemeClr val="accent2"/>
                </a:solidFill>
                <a:latin typeface="Courier"/>
              </a:rPr>
              <a:t>y</a:t>
            </a:r>
            <a:r>
              <a:rPr lang="en-US" b="1" dirty="0">
                <a:solidFill>
                  <a:schemeClr val="accent2"/>
                </a:solidFill>
                <a:latin typeface="Courier"/>
              </a:rPr>
              <a:t>;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C: Bitwise OR is </a:t>
            </a:r>
            <a:r>
              <a:rPr lang="en-US" b="1" dirty="0">
                <a:latin typeface="Courier"/>
              </a:rPr>
              <a:t>|</a:t>
            </a:r>
            <a:r>
              <a:rPr lang="en-US" dirty="0"/>
              <a:t> (e.g., </a:t>
            </a:r>
            <a:r>
              <a:rPr lang="en-US" b="1" dirty="0" err="1">
                <a:solidFill>
                  <a:schemeClr val="accent2"/>
                </a:solidFill>
                <a:latin typeface="Courier"/>
              </a:rPr>
              <a:t>z</a:t>
            </a:r>
            <a:r>
              <a:rPr lang="en-US" b="1" dirty="0">
                <a:solidFill>
                  <a:schemeClr val="accent2"/>
                </a:solidFill>
                <a:latin typeface="Courier"/>
              </a:rPr>
              <a:t> = </a:t>
            </a:r>
            <a:r>
              <a:rPr lang="en-US" b="1" dirty="0" err="1">
                <a:solidFill>
                  <a:schemeClr val="accent2"/>
                </a:solidFill>
                <a:latin typeface="Courier"/>
              </a:rPr>
              <a:t>x</a:t>
            </a:r>
            <a:r>
              <a:rPr lang="en-US" b="1" dirty="0">
                <a:solidFill>
                  <a:schemeClr val="accent2"/>
                </a:solidFill>
                <a:latin typeface="Courier"/>
              </a:rPr>
              <a:t> | </a:t>
            </a:r>
            <a:r>
              <a:rPr lang="en-US" b="1" dirty="0" err="1">
                <a:solidFill>
                  <a:schemeClr val="accent2"/>
                </a:solidFill>
                <a:latin typeface="Courier"/>
              </a:rPr>
              <a:t>y</a:t>
            </a:r>
            <a:r>
              <a:rPr lang="en-US" b="1" dirty="0">
                <a:solidFill>
                  <a:schemeClr val="accent2"/>
                </a:solidFill>
                <a:latin typeface="Courier"/>
              </a:rPr>
              <a:t>;</a:t>
            </a:r>
            <a:r>
              <a:rPr lang="en-US" dirty="0"/>
              <a:t>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(3/3)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6738" name="Rectangle 2"/>
          <p:cNvSpPr>
            <a:spLocks noChangeArrowheads="1"/>
          </p:cNvSpPr>
          <p:nvPr/>
        </p:nvSpPr>
        <p:spPr bwMode="auto">
          <a:xfrm>
            <a:off x="5943600" y="3810000"/>
            <a:ext cx="2743200" cy="20574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367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534400" cy="4800600"/>
          </a:xfrm>
        </p:spPr>
        <p:txBody>
          <a:bodyPr/>
          <a:lstStyle/>
          <a:p>
            <a:r>
              <a:rPr lang="en-US" dirty="0"/>
              <a:t>Note that </a:t>
            </a:r>
            <a:r>
              <a:rPr lang="en-US" sz="3600" b="1" dirty="0" err="1">
                <a:latin typeface="Courier"/>
              </a:rPr>
              <a:t>and</a:t>
            </a:r>
            <a:r>
              <a:rPr lang="en-US" dirty="0" err="1"/>
              <a:t>ing</a:t>
            </a:r>
            <a:r>
              <a:rPr lang="en-US" dirty="0"/>
              <a:t> a bit with</a:t>
            </a:r>
            <a:r>
              <a:rPr lang="en-US" dirty="0" smtClean="0"/>
              <a:t> </a:t>
            </a:r>
            <a:r>
              <a:rPr lang="en-US" b="1" dirty="0" smtClean="0">
                <a:latin typeface="Courier"/>
                <a:cs typeface="Courier"/>
              </a:rPr>
              <a:t>0</a:t>
            </a:r>
            <a:r>
              <a:rPr lang="en-US" dirty="0" smtClean="0"/>
              <a:t> produces </a:t>
            </a:r>
            <a:r>
              <a:rPr lang="en-US" dirty="0"/>
              <a:t>a </a:t>
            </a:r>
            <a:r>
              <a:rPr lang="en-US" b="1" dirty="0">
                <a:latin typeface="Courier"/>
                <a:cs typeface="Courier"/>
              </a:rPr>
              <a:t>0</a:t>
            </a:r>
            <a:r>
              <a:rPr lang="en-US" dirty="0"/>
              <a:t> </a:t>
            </a:r>
            <a:r>
              <a:rPr lang="en-US" dirty="0" smtClean="0"/>
              <a:t>at the </a:t>
            </a:r>
            <a:r>
              <a:rPr lang="en-US" dirty="0"/>
              <a:t>output while </a:t>
            </a:r>
            <a:r>
              <a:rPr lang="en-US" sz="3600" dirty="0" err="1">
                <a:latin typeface="Courier"/>
              </a:rPr>
              <a:t>and</a:t>
            </a:r>
            <a:r>
              <a:rPr lang="en-US" dirty="0" err="1"/>
              <a:t>ing</a:t>
            </a:r>
            <a:r>
              <a:rPr lang="en-US" dirty="0"/>
              <a:t> a bit </a:t>
            </a:r>
            <a:r>
              <a:rPr lang="en-US" dirty="0" smtClean="0"/>
              <a:t>with </a:t>
            </a:r>
            <a:r>
              <a:rPr lang="en-US" b="1" dirty="0" smtClean="0">
                <a:latin typeface="Courier"/>
                <a:cs typeface="Courier"/>
              </a:rPr>
              <a:t>1</a:t>
            </a:r>
            <a:r>
              <a:rPr lang="en-US" dirty="0" smtClean="0"/>
              <a:t> produces </a:t>
            </a:r>
            <a:r>
              <a:rPr lang="en-US" dirty="0"/>
              <a:t>the original bit.</a:t>
            </a:r>
          </a:p>
          <a:p>
            <a:r>
              <a:rPr lang="en-US" dirty="0"/>
              <a:t>This can be used to create a </a:t>
            </a:r>
            <a:r>
              <a:rPr lang="en-US" dirty="0">
                <a:solidFill>
                  <a:schemeClr val="accent1"/>
                </a:solidFill>
              </a:rPr>
              <a:t>mask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Example:</a:t>
            </a:r>
          </a:p>
          <a:p>
            <a:pPr>
              <a:buFont typeface="Times" pitchFamily="-112" charset="0"/>
              <a:buNone/>
            </a:pPr>
            <a:r>
              <a:rPr lang="en-US" sz="2800" dirty="0"/>
              <a:t>	</a:t>
            </a:r>
            <a:r>
              <a:rPr lang="en-US" sz="2800" dirty="0" smtClean="0"/>
              <a:t>		</a:t>
            </a:r>
            <a:r>
              <a:rPr lang="en-US" sz="2400" b="1" dirty="0" smtClean="0">
                <a:latin typeface="Courier"/>
                <a:cs typeface="Courier"/>
              </a:rPr>
              <a:t>1011 </a:t>
            </a:r>
            <a:r>
              <a:rPr lang="en-US" sz="2400" b="1" dirty="0">
                <a:latin typeface="Courier"/>
                <a:cs typeface="Courier"/>
              </a:rPr>
              <a:t>0110 1010 0100 0011 1101 1001 1010</a:t>
            </a:r>
          </a:p>
          <a:p>
            <a:pPr>
              <a:buFont typeface="Times" pitchFamily="-112" charset="0"/>
              <a:buNone/>
            </a:pPr>
            <a:r>
              <a:rPr lang="en-US" sz="2400" dirty="0">
                <a:latin typeface="Courier"/>
                <a:cs typeface="Courier"/>
              </a:rPr>
              <a:t>		</a:t>
            </a:r>
            <a:r>
              <a:rPr lang="en-US" sz="2400" b="1" dirty="0">
                <a:latin typeface="Courier"/>
                <a:cs typeface="Courier"/>
              </a:rPr>
              <a:t>0000 0000 0000 0000 0000 1111 1111 1111</a:t>
            </a:r>
            <a:endParaRPr lang="en-US" sz="2800" b="1" dirty="0">
              <a:latin typeface="Courier"/>
              <a:cs typeface="Courier"/>
            </a:endParaRPr>
          </a:p>
          <a:p>
            <a:pPr lvl="1"/>
            <a:r>
              <a:rPr lang="en-US" dirty="0"/>
              <a:t>The result of </a:t>
            </a:r>
            <a:r>
              <a:rPr lang="en-US" sz="3200" b="1" dirty="0" err="1">
                <a:latin typeface="Courier"/>
              </a:rPr>
              <a:t>and</a:t>
            </a:r>
            <a:r>
              <a:rPr lang="en-US" dirty="0" err="1"/>
              <a:t>ing</a:t>
            </a:r>
            <a:r>
              <a:rPr lang="en-US" dirty="0"/>
              <a:t> these:</a:t>
            </a:r>
          </a:p>
          <a:p>
            <a:pPr lvl="1">
              <a:buFontTx/>
              <a:buNone/>
            </a:pPr>
            <a:r>
              <a:rPr lang="en-US" dirty="0"/>
              <a:t>		</a:t>
            </a:r>
            <a:r>
              <a:rPr lang="en-US" sz="2400" b="1" dirty="0">
                <a:latin typeface="Courier"/>
                <a:cs typeface="Courier"/>
              </a:rPr>
              <a:t>0000 0000 0000 0000 0000 1101 1001 1010</a:t>
            </a:r>
            <a:endParaRPr lang="en-US" b="1" dirty="0">
              <a:latin typeface="Courier"/>
              <a:cs typeface="Courier"/>
            </a:endParaRPr>
          </a:p>
        </p:txBody>
      </p:sp>
      <p:sp>
        <p:nvSpPr>
          <p:cNvPr id="2036741" name="Text Box 5"/>
          <p:cNvSpPr txBox="1">
            <a:spLocks noChangeArrowheads="1"/>
          </p:cNvSpPr>
          <p:nvPr/>
        </p:nvSpPr>
        <p:spPr bwMode="auto">
          <a:xfrm>
            <a:off x="304800" y="4267200"/>
            <a:ext cx="10880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18 VAG Rounded Thin   55390"/>
                <a:cs typeface="Corbel"/>
              </a:rPr>
              <a:t>mask:</a:t>
            </a:r>
          </a:p>
        </p:txBody>
      </p:sp>
      <p:sp>
        <p:nvSpPr>
          <p:cNvPr id="2036742" name="Text Box 6"/>
          <p:cNvSpPr txBox="1">
            <a:spLocks noChangeArrowheads="1"/>
          </p:cNvSpPr>
          <p:nvPr/>
        </p:nvSpPr>
        <p:spPr bwMode="auto">
          <a:xfrm>
            <a:off x="5943600" y="5867400"/>
            <a:ext cx="2616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18 VAG Rounded Thin   55390"/>
                <a:cs typeface="Corbel"/>
              </a:rPr>
              <a:t>mask last 12 bits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for Logical Operators (1/3)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173663"/>
          </a:xfrm>
        </p:spPr>
        <p:txBody>
          <a:bodyPr/>
          <a:lstStyle/>
          <a:p>
            <a:r>
              <a:rPr lang="en-US" dirty="0"/>
              <a:t>The second </a:t>
            </a:r>
            <a:r>
              <a:rPr lang="en-US" dirty="0" err="1"/>
              <a:t>bitstring</a:t>
            </a:r>
            <a:r>
              <a:rPr lang="en-US" dirty="0"/>
              <a:t> in the example is called a </a:t>
            </a:r>
            <a:r>
              <a:rPr lang="en-US" dirty="0">
                <a:solidFill>
                  <a:schemeClr val="accent1"/>
                </a:solidFill>
              </a:rPr>
              <a:t>mask</a:t>
            </a:r>
            <a:r>
              <a:rPr lang="en-US" dirty="0"/>
              <a:t>.  It is used to isolate the rightmost 12 bits of the first </a:t>
            </a:r>
            <a:r>
              <a:rPr lang="en-US" dirty="0" err="1"/>
              <a:t>bitstring</a:t>
            </a:r>
            <a:r>
              <a:rPr lang="en-US" dirty="0"/>
              <a:t> by masking out the rest of the string (e.g. setting</a:t>
            </a:r>
            <a:r>
              <a:rPr lang="en-US" dirty="0" smtClean="0"/>
              <a:t> to all </a:t>
            </a:r>
            <a:r>
              <a:rPr lang="en-US" b="1" dirty="0" smtClean="0">
                <a:latin typeface="Courier"/>
                <a:cs typeface="Courier"/>
              </a:rPr>
              <a:t>0</a:t>
            </a:r>
            <a:r>
              <a:rPr lang="en-US" dirty="0" smtClean="0"/>
              <a:t>s</a:t>
            </a:r>
            <a:r>
              <a:rPr lang="en-US" dirty="0"/>
              <a:t>).</a:t>
            </a:r>
          </a:p>
          <a:p>
            <a:r>
              <a:rPr lang="en-US" dirty="0"/>
              <a:t>Thus, the </a:t>
            </a:r>
            <a:r>
              <a:rPr lang="en-US" sz="3600" b="1" dirty="0">
                <a:latin typeface="Courier"/>
              </a:rPr>
              <a:t>and</a:t>
            </a:r>
            <a:r>
              <a:rPr lang="en-US" dirty="0"/>
              <a:t> operator can be used to set certain portions of a </a:t>
            </a:r>
            <a:r>
              <a:rPr lang="en-US" dirty="0" err="1"/>
              <a:t>bitstring</a:t>
            </a:r>
            <a:r>
              <a:rPr lang="en-US" dirty="0"/>
              <a:t> to</a:t>
            </a:r>
            <a:r>
              <a:rPr lang="en-US" dirty="0" smtClean="0"/>
              <a:t> </a:t>
            </a:r>
            <a:r>
              <a:rPr lang="en-US" b="1" dirty="0" smtClean="0">
                <a:latin typeface="Courier"/>
                <a:cs typeface="Courier"/>
              </a:rPr>
              <a:t>0</a:t>
            </a:r>
            <a:r>
              <a:rPr lang="en-US" dirty="0" smtClean="0"/>
              <a:t>s</a:t>
            </a:r>
            <a:r>
              <a:rPr lang="en-US" dirty="0"/>
              <a:t>, while leaving the rest alone.</a:t>
            </a:r>
          </a:p>
          <a:p>
            <a:pPr lvl="1"/>
            <a:r>
              <a:rPr lang="en-US" dirty="0"/>
              <a:t>In particular, if the first </a:t>
            </a:r>
            <a:r>
              <a:rPr lang="en-US" dirty="0" err="1"/>
              <a:t>bitstring</a:t>
            </a:r>
            <a:r>
              <a:rPr lang="en-US" dirty="0"/>
              <a:t> in the above example were in </a:t>
            </a:r>
            <a:r>
              <a:rPr lang="en-US" b="1" dirty="0">
                <a:latin typeface="Courier"/>
              </a:rPr>
              <a:t>$t0</a:t>
            </a:r>
            <a:r>
              <a:rPr lang="en-US" dirty="0"/>
              <a:t>, then the following instruction would mask it:</a:t>
            </a:r>
          </a:p>
          <a:p>
            <a:pPr lvl="1">
              <a:buFontTx/>
              <a:buNone/>
            </a:pPr>
            <a:r>
              <a:rPr lang="en-US" dirty="0"/>
              <a:t>		</a:t>
            </a:r>
            <a:r>
              <a:rPr lang="en-US" b="1" dirty="0" err="1">
                <a:solidFill>
                  <a:schemeClr val="accent2"/>
                </a:solidFill>
                <a:latin typeface="Courier"/>
              </a:rPr>
              <a:t>andi</a:t>
            </a:r>
            <a:r>
              <a:rPr lang="en-US" b="1" dirty="0">
                <a:solidFill>
                  <a:schemeClr val="accent2"/>
                </a:solidFill>
                <a:latin typeface="Courier"/>
              </a:rPr>
              <a:t>	  $t0,$t0,0xFFF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for Logical Operators (2/3)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4984750"/>
          </a:xfrm>
        </p:spPr>
        <p:txBody>
          <a:bodyPr/>
          <a:lstStyle/>
          <a:p>
            <a:r>
              <a:rPr lang="en-US" dirty="0"/>
              <a:t>Similarly, note that </a:t>
            </a:r>
            <a:r>
              <a:rPr lang="en-US" sz="3600" b="1" dirty="0" err="1">
                <a:latin typeface="Courier"/>
              </a:rPr>
              <a:t>or</a:t>
            </a:r>
            <a:r>
              <a:rPr lang="en-US" dirty="0" err="1"/>
              <a:t>ing</a:t>
            </a:r>
            <a:r>
              <a:rPr lang="en-US" dirty="0"/>
              <a:t> a bit with</a:t>
            </a:r>
            <a:r>
              <a:rPr lang="en-US" dirty="0" smtClean="0"/>
              <a:t> </a:t>
            </a:r>
            <a:r>
              <a:rPr lang="en-US" sz="3200" b="1" dirty="0" smtClean="0">
                <a:latin typeface="Courier"/>
              </a:rPr>
              <a:t>1</a:t>
            </a:r>
            <a:r>
              <a:rPr lang="en-US" dirty="0" smtClean="0"/>
              <a:t> </a:t>
            </a:r>
            <a:r>
              <a:rPr lang="en-US" dirty="0"/>
              <a:t>produces a</a:t>
            </a:r>
            <a:r>
              <a:rPr lang="en-US" dirty="0" smtClean="0"/>
              <a:t> </a:t>
            </a:r>
            <a:r>
              <a:rPr lang="en-US" sz="3200" b="1" dirty="0" smtClean="0">
                <a:latin typeface="Courier"/>
              </a:rPr>
              <a:t>1</a:t>
            </a:r>
            <a:r>
              <a:rPr lang="en-US" dirty="0" smtClean="0"/>
              <a:t> </a:t>
            </a:r>
            <a:r>
              <a:rPr lang="en-US" dirty="0"/>
              <a:t>at the output while </a:t>
            </a:r>
            <a:r>
              <a:rPr lang="en-US" sz="3600" dirty="0" err="1">
                <a:latin typeface="Courier"/>
              </a:rPr>
              <a:t>or</a:t>
            </a:r>
            <a:r>
              <a:rPr lang="en-US" dirty="0" err="1"/>
              <a:t>ing</a:t>
            </a:r>
            <a:r>
              <a:rPr lang="en-US" dirty="0"/>
              <a:t> a bit with</a:t>
            </a:r>
            <a:r>
              <a:rPr lang="en-US" dirty="0" smtClean="0"/>
              <a:t> </a:t>
            </a:r>
            <a:r>
              <a:rPr lang="en-US" sz="3200" b="1" dirty="0" smtClean="0">
                <a:latin typeface="Courier"/>
              </a:rPr>
              <a:t>0</a:t>
            </a:r>
            <a:r>
              <a:rPr lang="en-US" dirty="0" smtClean="0"/>
              <a:t> </a:t>
            </a:r>
            <a:r>
              <a:rPr lang="en-US" dirty="0"/>
              <a:t>produces the original bit.</a:t>
            </a:r>
            <a:endParaRPr lang="en-US" dirty="0" smtClean="0"/>
          </a:p>
          <a:p>
            <a:r>
              <a:rPr lang="en-US" dirty="0" smtClean="0"/>
              <a:t>Often used </a:t>
            </a:r>
            <a:r>
              <a:rPr lang="en-US" dirty="0"/>
              <a:t>to force certain bits</a:t>
            </a:r>
            <a:r>
              <a:rPr lang="en-US" dirty="0" smtClean="0"/>
              <a:t> to </a:t>
            </a:r>
            <a:r>
              <a:rPr lang="en-US" b="1" dirty="0">
                <a:latin typeface="Courier"/>
                <a:cs typeface="Courier"/>
              </a:rPr>
              <a:t>1</a:t>
            </a:r>
            <a:r>
              <a:rPr lang="en-US" dirty="0"/>
              <a:t>s.</a:t>
            </a:r>
          </a:p>
          <a:p>
            <a:pPr lvl="1"/>
            <a:r>
              <a:rPr lang="en-US" dirty="0"/>
              <a:t>For example, if </a:t>
            </a:r>
            <a:r>
              <a:rPr lang="en-US" b="1" dirty="0">
                <a:latin typeface="Courier"/>
              </a:rPr>
              <a:t>$t0</a:t>
            </a:r>
            <a:r>
              <a:rPr lang="en-US" dirty="0"/>
              <a:t> contains </a:t>
            </a:r>
            <a:r>
              <a:rPr lang="en-US" b="1" dirty="0">
                <a:latin typeface="Courier"/>
              </a:rPr>
              <a:t>0x</a:t>
            </a:r>
            <a:r>
              <a:rPr lang="en-US" b="1" dirty="0">
                <a:solidFill>
                  <a:schemeClr val="accent2"/>
                </a:solidFill>
                <a:latin typeface="Courier"/>
              </a:rPr>
              <a:t>12345678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then </a:t>
            </a:r>
            <a:r>
              <a:rPr lang="en-US" dirty="0"/>
              <a:t>after this instruction:</a:t>
            </a:r>
            <a:endParaRPr lang="en-US" dirty="0" smtClean="0"/>
          </a:p>
          <a:p>
            <a:pPr lvl="1">
              <a:buFontTx/>
              <a:buNone/>
            </a:pPr>
            <a:r>
              <a:rPr lang="en-US" dirty="0" smtClean="0"/>
              <a:t>		</a:t>
            </a:r>
            <a:r>
              <a:rPr lang="en-US" b="1" dirty="0" err="1" smtClean="0">
                <a:latin typeface="Courier"/>
              </a:rPr>
              <a:t>ori</a:t>
            </a:r>
            <a:r>
              <a:rPr lang="en-US" b="1" dirty="0">
                <a:latin typeface="Courier"/>
              </a:rPr>
              <a:t>	$t0, $t0, </a:t>
            </a:r>
            <a:r>
              <a:rPr lang="en-US" b="1" dirty="0" smtClean="0">
                <a:latin typeface="Courier"/>
              </a:rPr>
              <a:t>0x</a:t>
            </a:r>
            <a:r>
              <a:rPr lang="en-US" b="1" dirty="0" smtClean="0">
                <a:solidFill>
                  <a:schemeClr val="accent1"/>
                </a:solidFill>
                <a:latin typeface="Courier"/>
              </a:rPr>
              <a:t>FFFF</a:t>
            </a:r>
          </a:p>
          <a:p>
            <a:pPr lvl="1">
              <a:buNone/>
            </a:pPr>
            <a:r>
              <a:rPr lang="en-US" dirty="0" smtClean="0"/>
              <a:t>… </a:t>
            </a:r>
            <a:r>
              <a:rPr lang="en-US" b="1" dirty="0">
                <a:latin typeface="Courier"/>
              </a:rPr>
              <a:t>$t0</a:t>
            </a:r>
            <a:r>
              <a:rPr lang="en-US" dirty="0" smtClean="0"/>
              <a:t> will contain </a:t>
            </a:r>
            <a:r>
              <a:rPr lang="en-US" b="1" dirty="0">
                <a:latin typeface="Courier"/>
              </a:rPr>
              <a:t>0x</a:t>
            </a:r>
            <a:r>
              <a:rPr lang="en-US" b="1" dirty="0">
                <a:solidFill>
                  <a:schemeClr val="accent2"/>
                </a:solidFill>
                <a:latin typeface="Courier"/>
              </a:rPr>
              <a:t>1234</a:t>
            </a:r>
            <a:r>
              <a:rPr lang="en-US" b="1" dirty="0">
                <a:solidFill>
                  <a:schemeClr val="accent1"/>
                </a:solidFill>
                <a:latin typeface="Courier"/>
              </a:rPr>
              <a:t>FFFF</a:t>
            </a:r>
            <a:r>
              <a:rPr lang="en-US" b="1" dirty="0" smtClean="0"/>
              <a:t> </a:t>
            </a:r>
          </a:p>
          <a:p>
            <a:pPr lvl="2"/>
            <a:r>
              <a:rPr lang="en-US" dirty="0" smtClean="0"/>
              <a:t>(i.e., </a:t>
            </a:r>
            <a:r>
              <a:rPr lang="en-US" dirty="0"/>
              <a:t>the high-order 16 bits are untouched, while the low-order 16 bits are forced to </a:t>
            </a:r>
            <a:r>
              <a:rPr lang="en-US" b="1" dirty="0">
                <a:latin typeface="Courier"/>
                <a:cs typeface="Courier"/>
              </a:rPr>
              <a:t>1</a:t>
            </a:r>
            <a:r>
              <a:rPr lang="en-US" dirty="0"/>
              <a:t>s).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for Logical Operators (3/3)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Fibonacci Numbers 1/8</a:t>
            </a:r>
            <a:endParaRPr lang="en-US" dirty="0"/>
          </a:p>
        </p:txBody>
      </p:sp>
      <p:sp>
        <p:nvSpPr>
          <p:cNvPr id="205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accent1"/>
                </a:solidFill>
              </a:rPr>
              <a:t>Fibonacci </a:t>
            </a:r>
            <a:r>
              <a:rPr lang="en-US" dirty="0" smtClean="0"/>
              <a:t>numbers are defined as follows: </a:t>
            </a:r>
            <a:r>
              <a:rPr lang="en-US" dirty="0" err="1" smtClean="0">
                <a:solidFill>
                  <a:schemeClr val="accent2"/>
                </a:solidFill>
              </a:rPr>
              <a:t>F(n</a:t>
            </a:r>
            <a:r>
              <a:rPr lang="en-US" dirty="0" smtClean="0">
                <a:solidFill>
                  <a:schemeClr val="accent2"/>
                </a:solidFill>
              </a:rPr>
              <a:t>) = </a:t>
            </a:r>
            <a:r>
              <a:rPr lang="en-US" dirty="0" err="1" smtClean="0">
                <a:solidFill>
                  <a:schemeClr val="accent2"/>
                </a:solidFill>
              </a:rPr>
              <a:t>F(n</a:t>
            </a:r>
            <a:r>
              <a:rPr lang="en-US" dirty="0" smtClean="0">
                <a:solidFill>
                  <a:schemeClr val="accent2"/>
                </a:solidFill>
              </a:rPr>
              <a:t> – 1) + </a:t>
            </a:r>
            <a:r>
              <a:rPr lang="en-US" dirty="0" err="1" smtClean="0">
                <a:solidFill>
                  <a:schemeClr val="accent2"/>
                </a:solidFill>
              </a:rPr>
              <a:t>F(n</a:t>
            </a:r>
            <a:r>
              <a:rPr lang="en-US" dirty="0" smtClean="0">
                <a:solidFill>
                  <a:schemeClr val="accent2"/>
                </a:solidFill>
              </a:rPr>
              <a:t> – 2)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F(0) and F(1) are defined to be 1</a:t>
            </a:r>
          </a:p>
          <a:p>
            <a:r>
              <a:rPr lang="en-US" dirty="0" smtClean="0"/>
              <a:t>In scheme, this could be written:</a:t>
            </a:r>
          </a:p>
          <a:p>
            <a:pPr>
              <a:buFont typeface="Times" pitchFamily="-112" charset="0"/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(define (Fib 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)                  (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cond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	((= 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0) 1)</a:t>
            </a:r>
            <a:b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      ((= 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1) 1)</a:t>
            </a:r>
            <a:b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      (else (+	(Fib (- 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1))</a:t>
            </a:r>
            <a:b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               (Fib (- 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2)))))</a:t>
            </a:r>
            <a:endParaRPr lang="en-US" sz="2800" dirty="0">
              <a:solidFill>
                <a:schemeClr val="accent1"/>
              </a:solidFill>
              <a:latin typeface="Courier" pitchFamily="-11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Fibonacci Numbers 2/8</a:t>
            </a:r>
            <a:endParaRPr lang="en-US" dirty="0"/>
          </a:p>
        </p:txBody>
      </p:sp>
      <p:sp>
        <p:nvSpPr>
          <p:cNvPr id="205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Rewriting this in C we have:</a:t>
            </a:r>
          </a:p>
          <a:p>
            <a:pPr>
              <a:buFont typeface="Times" pitchFamily="-112" charset="0"/>
              <a:buNone/>
            </a:pPr>
            <a:endParaRPr lang="en-US" sz="2800" dirty="0" smtClean="0">
              <a:solidFill>
                <a:schemeClr val="accent2"/>
              </a:solidFill>
              <a:latin typeface="Courier" pitchFamily="-112" charset="0"/>
            </a:endParaRPr>
          </a:p>
          <a:p>
            <a:pPr>
              <a:buFont typeface="Times" pitchFamily="-112" charset="0"/>
              <a:buNone/>
            </a:pP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int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fib(int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) {				       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if(n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== 0) { return 1; }		    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if(n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== 1) { return 1; }		  return (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fib(n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- 1) + 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fib(n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- 2));</a:t>
            </a:r>
          </a:p>
          <a:p>
            <a:pPr>
              <a:buFont typeface="Times" pitchFamily="-112" charset="0"/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}</a:t>
            </a:r>
            <a:endParaRPr lang="en-US" sz="2800" dirty="0">
              <a:solidFill>
                <a:schemeClr val="accent2"/>
              </a:solidFill>
              <a:latin typeface="Courier" pitchFamily="-11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Fibonacci Numbers 3/8</a:t>
            </a:r>
            <a:endParaRPr lang="en-US" dirty="0"/>
          </a:p>
        </p:txBody>
      </p:sp>
      <p:sp>
        <p:nvSpPr>
          <p:cNvPr id="206131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Now, let’s translate this to MIPS!</a:t>
            </a:r>
          </a:p>
          <a:p>
            <a:r>
              <a:rPr lang="en-US" dirty="0" smtClean="0"/>
              <a:t>You will need space for three words on the stack</a:t>
            </a:r>
          </a:p>
          <a:p>
            <a:r>
              <a:rPr lang="en-US" dirty="0" smtClean="0"/>
              <a:t>The function will use one </a:t>
            </a:r>
            <a:r>
              <a:rPr lang="en-US" dirty="0" smtClean="0">
                <a:latin typeface="Courier"/>
                <a:cs typeface="Courier"/>
              </a:rPr>
              <a:t>$</a:t>
            </a:r>
            <a:r>
              <a:rPr lang="en-US" dirty="0" err="1" smtClean="0">
                <a:latin typeface="Courier"/>
                <a:cs typeface="Courier"/>
              </a:rPr>
              <a:t>s</a:t>
            </a:r>
            <a:r>
              <a:rPr lang="en-US" dirty="0" smtClean="0"/>
              <a:t> register, </a:t>
            </a:r>
            <a:r>
              <a:rPr lang="en-US" dirty="0" smtClean="0">
                <a:latin typeface="Courier"/>
                <a:cs typeface="Courier"/>
              </a:rPr>
              <a:t>$s0</a:t>
            </a:r>
          </a:p>
          <a:p>
            <a:r>
              <a:rPr lang="en-US" dirty="0" smtClean="0"/>
              <a:t>Write the Prologue: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urier"/>
                <a:cs typeface="Courier"/>
              </a:rPr>
              <a:t>fib:</a:t>
            </a:r>
          </a:p>
          <a:p>
            <a:pPr>
              <a:buNone/>
            </a:pPr>
            <a:r>
              <a:rPr lang="en-US" sz="2400" b="1" dirty="0" err="1" smtClean="0">
                <a:latin typeface="Courier"/>
                <a:cs typeface="Courier"/>
              </a:rPr>
              <a:t>addi</a:t>
            </a:r>
            <a:r>
              <a:rPr lang="en-US" sz="2400" b="1" dirty="0" smtClean="0">
                <a:latin typeface="Courier"/>
                <a:cs typeface="Courier"/>
              </a:rPr>
              <a:t> $sp, $sp, -12	</a:t>
            </a:r>
            <a: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  <a:t># Space for three words</a:t>
            </a:r>
          </a:p>
          <a:p>
            <a:pPr>
              <a:buNone/>
            </a:pPr>
            <a:r>
              <a:rPr lang="en-US" sz="2400" b="1" dirty="0" err="1" smtClean="0">
                <a:latin typeface="Courier"/>
                <a:cs typeface="Courier"/>
              </a:rPr>
              <a:t>sw</a:t>
            </a:r>
            <a:r>
              <a:rPr lang="en-US" sz="2400" b="1" dirty="0" smtClean="0">
                <a:latin typeface="Courier"/>
                <a:cs typeface="Courier"/>
              </a:rPr>
              <a:t> $</a:t>
            </a:r>
            <a:r>
              <a:rPr lang="en-US" sz="2400" b="1" dirty="0" err="1" smtClean="0">
                <a:latin typeface="Courier"/>
                <a:cs typeface="Courier"/>
              </a:rPr>
              <a:t>ra</a:t>
            </a:r>
            <a:r>
              <a:rPr lang="en-US" sz="2400" b="1" dirty="0" smtClean="0">
                <a:latin typeface="Courier"/>
                <a:cs typeface="Courier"/>
              </a:rPr>
              <a:t>, 8($sp)		</a:t>
            </a:r>
            <a: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  <a:t># Save return address</a:t>
            </a:r>
          </a:p>
          <a:p>
            <a:pPr>
              <a:buNone/>
            </a:pPr>
            <a:r>
              <a:rPr lang="en-US" sz="2400" b="1" dirty="0" err="1" smtClean="0">
                <a:latin typeface="Courier"/>
                <a:cs typeface="Courier"/>
              </a:rPr>
              <a:t>sw</a:t>
            </a:r>
            <a:r>
              <a:rPr lang="en-US" sz="2400" b="1" dirty="0" smtClean="0">
                <a:latin typeface="Courier"/>
                <a:cs typeface="Courier"/>
              </a:rPr>
              <a:t> $s0, 4($sp)		</a:t>
            </a:r>
            <a: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  <a:t># Save s0</a:t>
            </a:r>
            <a:endParaRPr lang="en-US" sz="2400" b="1" i="1" dirty="0">
              <a:solidFill>
                <a:schemeClr val="bg2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1314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36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609725"/>
            <a:ext cx="8077200" cy="2889250"/>
          </a:xfrm>
        </p:spPr>
        <p:txBody>
          <a:bodyPr/>
          <a:lstStyle/>
          <a:p>
            <a:pPr>
              <a:buFont typeface="Times" pitchFamily="-112" charset="0"/>
              <a:buNone/>
            </a:pPr>
            <a:endParaRPr lang="en-US" sz="2400">
              <a:latin typeface="Courier"/>
            </a:endParaRPr>
          </a:p>
          <a:p>
            <a:pPr>
              <a:buFont typeface="Times" pitchFamily="-112" charset="0"/>
              <a:buNone/>
            </a:pPr>
            <a:r>
              <a:rPr lang="en-US" sz="2400" b="1">
                <a:latin typeface="Courier"/>
              </a:rPr>
              <a:t>fin:</a:t>
            </a:r>
            <a:endParaRPr lang="en-US" sz="2400" b="1">
              <a:solidFill>
                <a:schemeClr val="accent1"/>
              </a:solidFill>
              <a:latin typeface="Courier"/>
            </a:endParaRPr>
          </a:p>
          <a:p>
            <a:pPr>
              <a:buFont typeface="Times" pitchFamily="-112" charset="0"/>
              <a:buNone/>
            </a:pPr>
            <a:r>
              <a:rPr lang="en-US" sz="2400" b="1">
                <a:solidFill>
                  <a:schemeClr val="accent1"/>
                </a:solidFill>
                <a:latin typeface="Courier"/>
              </a:rPr>
              <a:t>lw $s0, 4($sp) </a:t>
            </a:r>
          </a:p>
          <a:p>
            <a:pPr>
              <a:buFont typeface="Times" pitchFamily="-112" charset="0"/>
              <a:buNone/>
            </a:pPr>
            <a:r>
              <a:rPr lang="en-US" sz="2400" b="1">
                <a:solidFill>
                  <a:schemeClr val="accent1"/>
                </a:solidFill>
                <a:latin typeface="Courier"/>
              </a:rPr>
              <a:t>lw $ra, 8($sp)</a:t>
            </a:r>
          </a:p>
          <a:p>
            <a:pPr>
              <a:buFont typeface="Times" pitchFamily="-112" charset="0"/>
              <a:buNone/>
            </a:pPr>
            <a:r>
              <a:rPr lang="en-US" sz="2400" b="1">
                <a:solidFill>
                  <a:schemeClr val="accent1"/>
                </a:solidFill>
                <a:latin typeface="Courier"/>
              </a:rPr>
              <a:t>addi $sp, $sp, 12</a:t>
            </a:r>
          </a:p>
          <a:p>
            <a:pPr>
              <a:buFont typeface="Times" pitchFamily="-112" charset="0"/>
              <a:buNone/>
            </a:pPr>
            <a:r>
              <a:rPr lang="en-US" sz="2400" b="1">
                <a:solidFill>
                  <a:schemeClr val="accent1"/>
                </a:solidFill>
                <a:latin typeface="Courier"/>
              </a:rPr>
              <a:t>jr $ra</a:t>
            </a:r>
          </a:p>
        </p:txBody>
      </p:sp>
      <p:sp>
        <p:nvSpPr>
          <p:cNvPr id="206336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2133600"/>
            <a:ext cx="4038600" cy="2376488"/>
          </a:xfrm>
        </p:spPr>
        <p:txBody>
          <a:bodyPr/>
          <a:lstStyle/>
          <a:p>
            <a:pPr>
              <a:buFont typeface="Times" pitchFamily="-112" charset="0"/>
              <a:buNone/>
            </a:pPr>
            <a:endParaRPr lang="en-US" sz="2400"/>
          </a:p>
          <a:p>
            <a:pPr>
              <a:buFont typeface="Times" pitchFamily="-112" charset="0"/>
              <a:buNone/>
            </a:pPr>
            <a:r>
              <a:rPr lang="en-US" sz="2400"/>
              <a:t># Restore $s0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Restore return address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Pop the stack frame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Return to caller</a:t>
            </a:r>
          </a:p>
        </p:txBody>
      </p:sp>
      <p:sp>
        <p:nvSpPr>
          <p:cNvPr id="2063364" name="Rectangle 4"/>
          <p:cNvSpPr>
            <a:spLocks noChangeArrowheads="1"/>
          </p:cNvSpPr>
          <p:nvPr/>
        </p:nvSpPr>
        <p:spPr bwMode="auto">
          <a:xfrm>
            <a:off x="685800" y="1143000"/>
            <a:ext cx="7848600" cy="39241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Tx/>
              <a:buChar char="°"/>
            </a:pPr>
            <a:r>
              <a:rPr lang="en-US" sz="2800" b="1" dirty="0">
                <a:solidFill>
                  <a:schemeClr val="tx1"/>
                </a:solidFill>
                <a:latin typeface="Corbel"/>
                <a:cs typeface="Corbel"/>
              </a:rPr>
              <a:t>Now write the Epilogue:</a:t>
            </a:r>
          </a:p>
        </p:txBody>
      </p:sp>
      <p:sp>
        <p:nvSpPr>
          <p:cNvPr id="2063365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620000" cy="458788"/>
          </a:xfrm>
        </p:spPr>
        <p:txBody>
          <a:bodyPr wrap="square"/>
          <a:lstStyle/>
          <a:p>
            <a:r>
              <a:rPr lang="en-US" dirty="0"/>
              <a:t>Example: Fibonacci Numbers 4/8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05800" cy="474663"/>
          </a:xfrm>
        </p:spPr>
        <p:txBody>
          <a:bodyPr/>
          <a:lstStyle/>
          <a:p>
            <a:r>
              <a:rPr lang="en-US"/>
              <a:t>The Stack (review)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6781800" cy="5211763"/>
          </a:xfrm>
        </p:spPr>
        <p:txBody>
          <a:bodyPr/>
          <a:lstStyle/>
          <a:p>
            <a:r>
              <a:rPr lang="en-US"/>
              <a:t>Stack frame includes:</a:t>
            </a:r>
          </a:p>
          <a:p>
            <a:pPr marL="508000" lvl="1"/>
            <a:r>
              <a:rPr lang="en-US"/>
              <a:t>Return “instruction” address</a:t>
            </a:r>
          </a:p>
          <a:p>
            <a:pPr marL="508000" lvl="1"/>
            <a:r>
              <a:rPr lang="en-US"/>
              <a:t>Parameters</a:t>
            </a:r>
          </a:p>
          <a:p>
            <a:pPr marL="508000" lvl="1"/>
            <a:r>
              <a:rPr lang="en-US"/>
              <a:t>Space for other local variables</a:t>
            </a:r>
          </a:p>
          <a:p>
            <a:r>
              <a:rPr lang="en-US"/>
              <a:t>Stack frames contiguous </a:t>
            </a:r>
            <a:br>
              <a:rPr lang="en-US"/>
            </a:br>
            <a:r>
              <a:rPr lang="en-US"/>
              <a:t>blocks of memory; stack pointer tells where bottom of stack frame is</a:t>
            </a:r>
          </a:p>
          <a:p>
            <a:r>
              <a:rPr lang="en-US"/>
              <a:t>When procedure ends, stack frame is tossed off the stack; frees memory for future stack frames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315200" y="5257800"/>
            <a:ext cx="1295400" cy="838200"/>
            <a:chOff x="4608" y="3312"/>
            <a:chExt cx="816" cy="528"/>
          </a:xfrm>
        </p:grpSpPr>
        <p:sp>
          <p:nvSpPr>
            <p:cNvPr id="27664" name="Rectangle 5"/>
            <p:cNvSpPr>
              <a:spLocks noChangeArrowheads="1"/>
            </p:cNvSpPr>
            <p:nvPr/>
          </p:nvSpPr>
          <p:spPr bwMode="auto">
            <a:xfrm>
              <a:off x="4608" y="3312"/>
              <a:ext cx="816" cy="528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65" name="Text Box 6"/>
            <p:cNvSpPr txBox="1">
              <a:spLocks noChangeArrowheads="1"/>
            </p:cNvSpPr>
            <p:nvPr/>
          </p:nvSpPr>
          <p:spPr bwMode="auto">
            <a:xfrm>
              <a:off x="4656" y="3408"/>
              <a:ext cx="689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frame</a:t>
              </a:r>
              <a:endParaRPr lang="en-US" sz="2000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7315200" y="3429000"/>
            <a:ext cx="1295400" cy="1295400"/>
            <a:chOff x="4608" y="3312"/>
            <a:chExt cx="816" cy="528"/>
          </a:xfrm>
        </p:grpSpPr>
        <p:sp>
          <p:nvSpPr>
            <p:cNvPr id="27662" name="Rectangle 8"/>
            <p:cNvSpPr>
              <a:spLocks noChangeArrowheads="1"/>
            </p:cNvSpPr>
            <p:nvPr/>
          </p:nvSpPr>
          <p:spPr bwMode="auto">
            <a:xfrm>
              <a:off x="4608" y="3312"/>
              <a:ext cx="816" cy="528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63" name="Text Box 9"/>
            <p:cNvSpPr txBox="1">
              <a:spLocks noChangeArrowheads="1"/>
            </p:cNvSpPr>
            <p:nvPr/>
          </p:nvSpPr>
          <p:spPr bwMode="auto">
            <a:xfrm>
              <a:off x="4656" y="3408"/>
              <a:ext cx="689" cy="21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frame</a:t>
              </a:r>
              <a:endParaRPr lang="en-US" sz="2000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7315200" y="4724399"/>
            <a:ext cx="1295400" cy="535785"/>
            <a:chOff x="4608" y="3312"/>
            <a:chExt cx="816" cy="528"/>
          </a:xfrm>
        </p:grpSpPr>
        <p:sp>
          <p:nvSpPr>
            <p:cNvPr id="27660" name="Rectangle 11"/>
            <p:cNvSpPr>
              <a:spLocks noChangeArrowheads="1"/>
            </p:cNvSpPr>
            <p:nvPr/>
          </p:nvSpPr>
          <p:spPr bwMode="auto">
            <a:xfrm>
              <a:off x="4608" y="3312"/>
              <a:ext cx="816" cy="528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61" name="Text Box 12"/>
            <p:cNvSpPr txBox="1">
              <a:spLocks noChangeArrowheads="1"/>
            </p:cNvSpPr>
            <p:nvPr/>
          </p:nvSpPr>
          <p:spPr bwMode="auto">
            <a:xfrm>
              <a:off x="4656" y="3312"/>
              <a:ext cx="689" cy="5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frame</a:t>
              </a:r>
              <a:endParaRPr lang="en-US" sz="2000"/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7315200" y="2895599"/>
            <a:ext cx="1295400" cy="535785"/>
            <a:chOff x="4608" y="3312"/>
            <a:chExt cx="816" cy="528"/>
          </a:xfrm>
        </p:grpSpPr>
        <p:sp>
          <p:nvSpPr>
            <p:cNvPr id="27658" name="Rectangle 14"/>
            <p:cNvSpPr>
              <a:spLocks noChangeArrowheads="1"/>
            </p:cNvSpPr>
            <p:nvPr/>
          </p:nvSpPr>
          <p:spPr bwMode="auto">
            <a:xfrm>
              <a:off x="4608" y="3312"/>
              <a:ext cx="816" cy="528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59" name="Text Box 15"/>
            <p:cNvSpPr txBox="1">
              <a:spLocks noChangeArrowheads="1"/>
            </p:cNvSpPr>
            <p:nvPr/>
          </p:nvSpPr>
          <p:spPr bwMode="auto">
            <a:xfrm>
              <a:off x="4656" y="3312"/>
              <a:ext cx="689" cy="5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frame</a:t>
              </a:r>
              <a:endParaRPr lang="en-US" sz="2000"/>
            </a:p>
          </p:txBody>
        </p:sp>
      </p:grpSp>
      <p:sp>
        <p:nvSpPr>
          <p:cNvPr id="27656" name="Text Box 16"/>
          <p:cNvSpPr txBox="1">
            <a:spLocks noChangeArrowheads="1"/>
          </p:cNvSpPr>
          <p:nvPr/>
        </p:nvSpPr>
        <p:spPr bwMode="auto">
          <a:xfrm>
            <a:off x="6248400" y="5801380"/>
            <a:ext cx="8034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$sp</a:t>
            </a:r>
            <a:endParaRPr lang="en-US" sz="2000"/>
          </a:p>
        </p:txBody>
      </p:sp>
      <p:sp>
        <p:nvSpPr>
          <p:cNvPr id="27657" name="Line 17"/>
          <p:cNvSpPr>
            <a:spLocks noChangeShapeType="1"/>
          </p:cNvSpPr>
          <p:nvPr/>
        </p:nvSpPr>
        <p:spPr bwMode="auto">
          <a:xfrm>
            <a:off x="7010400" y="610618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5357828" y="2667000"/>
            <a:ext cx="172354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/>
              <a:t>0xFFFFFFFF</a:t>
            </a:r>
            <a:endParaRPr lang="en-US" sz="1600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7010400" y="28956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410" name="Rectangle 2"/>
          <p:cNvSpPr>
            <a:spLocks noChangeArrowheads="1"/>
          </p:cNvSpPr>
          <p:nvPr/>
        </p:nvSpPr>
        <p:spPr bwMode="auto">
          <a:xfrm>
            <a:off x="1143000" y="3581400"/>
            <a:ext cx="5715000" cy="24119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"/>
              </a:rPr>
              <a:t>addi	$v0, $zero, 1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"/>
              </a:rPr>
              <a:t>beq	$a0, $zero, fin</a:t>
            </a:r>
            <a:endParaRPr lang="en-US" sz="2400" b="1" u="sng">
              <a:latin typeface="Courier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"/>
              </a:rPr>
              <a:t>addi $t0, $zero, 1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"/>
              </a:rPr>
              <a:t>beq 	$a0, $t0, fin</a:t>
            </a:r>
            <a:endParaRPr lang="en-US" sz="2400" b="1" u="sng">
              <a:latin typeface="Courier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Continued on next slide.  .  .  </a:t>
            </a:r>
          </a:p>
        </p:txBody>
      </p:sp>
      <p:sp>
        <p:nvSpPr>
          <p:cNvPr id="206541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562600" y="3581400"/>
            <a:ext cx="2438400" cy="2376488"/>
          </a:xfrm>
        </p:spPr>
        <p:txBody>
          <a:bodyPr/>
          <a:lstStyle/>
          <a:p>
            <a:pPr>
              <a:buFont typeface="Times" pitchFamily="-112" charset="0"/>
              <a:buNone/>
            </a:pPr>
            <a:r>
              <a:rPr lang="en-US" sz="2400"/>
              <a:t># $v0 = 1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$t0 = 1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</a:t>
            </a:r>
          </a:p>
          <a:p>
            <a:pPr>
              <a:buFont typeface="Times" pitchFamily="-112" charset="0"/>
              <a:buNone/>
            </a:pPr>
            <a:endParaRPr lang="en-US" sz="2400"/>
          </a:p>
        </p:txBody>
      </p:sp>
      <p:sp>
        <p:nvSpPr>
          <p:cNvPr id="2065412" name="Rectangle 4"/>
          <p:cNvSpPr>
            <a:spLocks noChangeArrowheads="1"/>
          </p:cNvSpPr>
          <p:nvPr/>
        </p:nvSpPr>
        <p:spPr bwMode="auto">
          <a:xfrm>
            <a:off x="685800" y="1143000"/>
            <a:ext cx="8077200" cy="22937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Tx/>
              <a:buChar char="°"/>
            </a:pPr>
            <a:r>
              <a:rPr lang="en-US" sz="2400" b="1" dirty="0">
                <a:solidFill>
                  <a:schemeClr val="tx1"/>
                </a:solidFill>
                <a:latin typeface="Corbel"/>
                <a:cs typeface="Corbel"/>
              </a:rPr>
              <a:t>Finally, write the body.  The C code is below.  Start by translating the lines indicated in the comments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int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fib(int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) {				     </a:t>
            </a:r>
            <a:b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if(n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== 0) { return 1; } </a:t>
            </a:r>
            <a:r>
              <a:rPr lang="en-US" sz="2400" b="1" dirty="0">
                <a:solidFill>
                  <a:schemeClr val="bg2"/>
                </a:solidFill>
                <a:latin typeface="Courier" pitchFamily="-112" charset="0"/>
              </a:rPr>
              <a:t>/*Translate Me!*/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if(n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== 1) { return 1; } </a:t>
            </a:r>
            <a:r>
              <a:rPr lang="en-US" sz="2400" b="1" dirty="0">
                <a:solidFill>
                  <a:schemeClr val="bg2"/>
                </a:solidFill>
                <a:latin typeface="Courier" pitchFamily="-112" charset="0"/>
              </a:rPr>
              <a:t>/*Translate Me!*/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return (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- 1) +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- 2))</a:t>
            </a: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;</a:t>
            </a:r>
            <a:b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}</a:t>
            </a:r>
            <a:endParaRPr lang="en-US" sz="2400" b="1" dirty="0">
              <a:solidFill>
                <a:schemeClr val="accent2"/>
              </a:solidFill>
              <a:latin typeface="Courier" pitchFamily="-112" charset="0"/>
            </a:endParaRPr>
          </a:p>
        </p:txBody>
      </p:sp>
      <p:sp>
        <p:nvSpPr>
          <p:cNvPr id="2065413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620000" cy="458788"/>
          </a:xfrm>
        </p:spPr>
        <p:txBody>
          <a:bodyPr wrap="square"/>
          <a:lstStyle/>
          <a:p>
            <a:r>
              <a:rPr lang="en-US" dirty="0"/>
              <a:t>Example: Fibonacci Numbers 5/8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5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5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411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45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3338513"/>
            <a:ext cx="3505200" cy="2376487"/>
          </a:xfrm>
        </p:spPr>
        <p:txBody>
          <a:bodyPr/>
          <a:lstStyle/>
          <a:p>
            <a:pPr>
              <a:buFont typeface="Times" pitchFamily="-112" charset="0"/>
              <a:buNone/>
            </a:pPr>
            <a:r>
              <a:rPr lang="en-US" sz="2400"/>
              <a:t># $a0 = n - 1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 Need $a0 after jal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 fib(n - 1)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 restore $a0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 $a0 = n - 2</a:t>
            </a:r>
          </a:p>
        </p:txBody>
      </p:sp>
      <p:sp>
        <p:nvSpPr>
          <p:cNvPr id="2067459" name="Rectangle 3"/>
          <p:cNvSpPr>
            <a:spLocks noChangeArrowheads="1"/>
          </p:cNvSpPr>
          <p:nvPr/>
        </p:nvSpPr>
        <p:spPr bwMode="auto">
          <a:xfrm>
            <a:off x="914400" y="3338513"/>
            <a:ext cx="5715000" cy="24119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"/>
              </a:rPr>
              <a:t>addi $a0, $a0, -1</a:t>
            </a:r>
            <a:endParaRPr lang="en-US" sz="2400" b="1" u="sng">
              <a:latin typeface="Courier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"/>
              </a:rPr>
              <a:t>sw $a0, 0($sp)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"/>
              </a:rPr>
              <a:t>jal fib</a:t>
            </a:r>
            <a:endParaRPr lang="en-US" sz="2400" b="1" u="sng">
              <a:solidFill>
                <a:schemeClr val="tx1"/>
              </a:solidFill>
              <a:latin typeface="Courier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"/>
              </a:rPr>
              <a:t>lw $a0, 0($sp)</a:t>
            </a:r>
            <a:endParaRPr lang="en-US" sz="2400" b="1" u="sng">
              <a:solidFill>
                <a:schemeClr val="tx1"/>
              </a:solidFill>
              <a:latin typeface="Courier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"/>
              </a:rPr>
              <a:t>addi $a0, $a0, -1</a:t>
            </a:r>
            <a:endParaRPr lang="en-US" sz="2400" b="1" u="sng">
              <a:solidFill>
                <a:schemeClr val="tx1"/>
              </a:solidFill>
              <a:latin typeface="Courier"/>
            </a:endParaRPr>
          </a:p>
        </p:txBody>
      </p:sp>
      <p:sp>
        <p:nvSpPr>
          <p:cNvPr id="2067460" name="Rectangle 4"/>
          <p:cNvSpPr>
            <a:spLocks noChangeArrowheads="1"/>
          </p:cNvSpPr>
          <p:nvPr/>
        </p:nvSpPr>
        <p:spPr bwMode="auto">
          <a:xfrm>
            <a:off x="685800" y="1232042"/>
            <a:ext cx="7924800" cy="1739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Tx/>
              <a:buChar char="°"/>
            </a:pPr>
            <a:r>
              <a:rPr lang="en-US" sz="2400" b="1" dirty="0">
                <a:solidFill>
                  <a:schemeClr val="tx1"/>
                </a:solidFill>
                <a:latin typeface="Corbel"/>
                <a:cs typeface="Corbel"/>
              </a:rPr>
              <a:t>Almost there, but be careful, this part is tricky!</a:t>
            </a:r>
            <a:endParaRPr lang="en-US" sz="2000" b="1" dirty="0">
              <a:solidFill>
                <a:schemeClr val="tx1"/>
              </a:solidFill>
              <a:latin typeface="Corbel"/>
              <a:cs typeface="Corbel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int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fib(int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) {</a:t>
            </a:r>
            <a:b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  .  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.  </a:t>
            </a: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.</a:t>
            </a:r>
            <a:b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  return 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(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- 1) +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- 2))</a:t>
            </a: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;</a:t>
            </a:r>
            <a:b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}</a:t>
            </a:r>
            <a:endParaRPr lang="en-US" sz="2400" b="1" dirty="0">
              <a:solidFill>
                <a:schemeClr val="accent2"/>
              </a:solidFill>
              <a:latin typeface="Courier" pitchFamily="-112" charset="0"/>
            </a:endParaRPr>
          </a:p>
        </p:txBody>
      </p:sp>
      <p:sp>
        <p:nvSpPr>
          <p:cNvPr id="2067461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924800" cy="474663"/>
          </a:xfrm>
        </p:spPr>
        <p:txBody>
          <a:bodyPr/>
          <a:lstStyle/>
          <a:p>
            <a:r>
              <a:rPr lang="en-US" dirty="0"/>
              <a:t>Example: Fibonacci Numbers 6/8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7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7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7458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9506" name="Rectangle 2"/>
          <p:cNvSpPr>
            <a:spLocks noChangeArrowheads="1"/>
          </p:cNvSpPr>
          <p:nvPr/>
        </p:nvSpPr>
        <p:spPr bwMode="auto">
          <a:xfrm>
            <a:off x="762000" y="3276600"/>
            <a:ext cx="6172200" cy="29290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 dirty="0">
                <a:latin typeface="Courier"/>
              </a:rPr>
              <a:t>add $s0, $v0, $zero</a:t>
            </a:r>
            <a:endParaRPr lang="en-US" sz="2400" b="1" u="sng" dirty="0">
              <a:latin typeface="Courier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endParaRPr lang="en-US" sz="2400" b="1" u="sng" dirty="0">
              <a:solidFill>
                <a:schemeClr val="tx1"/>
              </a:solidFill>
              <a:latin typeface="Courier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endParaRPr lang="en-US" sz="2400" b="1" u="sng" dirty="0">
              <a:solidFill>
                <a:schemeClr val="tx1"/>
              </a:solidFill>
              <a:latin typeface="Courier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 dirty="0" err="1">
                <a:latin typeface="Courier"/>
              </a:rPr>
              <a:t>jal</a:t>
            </a:r>
            <a:r>
              <a:rPr lang="en-US" sz="2400" b="1" dirty="0">
                <a:latin typeface="Courier"/>
              </a:rPr>
              <a:t> fib</a:t>
            </a:r>
            <a:endParaRPr lang="en-US" sz="2400" b="1" dirty="0">
              <a:solidFill>
                <a:schemeClr val="tx1"/>
              </a:solidFill>
              <a:latin typeface="Courier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 dirty="0">
                <a:latin typeface="Courier"/>
              </a:rPr>
              <a:t>add $v0, $v0, $s0</a:t>
            </a:r>
            <a:endParaRPr lang="en-US" sz="2400" b="1" u="sng" dirty="0">
              <a:latin typeface="Courier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 dirty="0">
                <a:solidFill>
                  <a:schemeClr val="tx1"/>
                </a:solidFill>
                <a:latin typeface="Courier"/>
              </a:rPr>
              <a:t>To the epilogue and beyond.  .  .</a:t>
            </a:r>
            <a:endParaRPr lang="en-US" sz="2400" b="1" u="sng" dirty="0">
              <a:solidFill>
                <a:schemeClr val="tx1"/>
              </a:solidFill>
              <a:latin typeface="Courier"/>
            </a:endParaRPr>
          </a:p>
        </p:txBody>
      </p:sp>
      <p:sp>
        <p:nvSpPr>
          <p:cNvPr id="206950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3276600"/>
            <a:ext cx="4038600" cy="2376488"/>
          </a:xfrm>
        </p:spPr>
        <p:txBody>
          <a:bodyPr/>
          <a:lstStyle/>
          <a:p>
            <a:pPr>
              <a:buFont typeface="Times" pitchFamily="-112" charset="0"/>
              <a:buNone/>
            </a:pPr>
            <a:r>
              <a:rPr lang="en-US" sz="2400"/>
              <a:t># Place fib(n – 1)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somewhere it won’t get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clobbered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fib(n - 2) 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$v0 = fib(n-1) + fib(n-2)</a:t>
            </a:r>
          </a:p>
        </p:txBody>
      </p:sp>
      <p:sp>
        <p:nvSpPr>
          <p:cNvPr id="2069508" name="Rectangle 4"/>
          <p:cNvSpPr>
            <a:spLocks noChangeArrowheads="1"/>
          </p:cNvSpPr>
          <p:nvPr/>
        </p:nvSpPr>
        <p:spPr bwMode="auto">
          <a:xfrm>
            <a:off x="685800" y="1232042"/>
            <a:ext cx="8077200" cy="1739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Tx/>
              <a:buChar char="°"/>
            </a:pPr>
            <a:r>
              <a:rPr lang="en-US" sz="2400" b="1" dirty="0">
                <a:solidFill>
                  <a:schemeClr val="tx1"/>
                </a:solidFill>
                <a:latin typeface="Corbel"/>
                <a:cs typeface="Corbel"/>
              </a:rPr>
              <a:t>Remember that $v0 is caller saved!</a:t>
            </a:r>
            <a:endParaRPr lang="en-US" sz="2000" b="1" dirty="0">
              <a:solidFill>
                <a:schemeClr val="tx1"/>
              </a:solidFill>
              <a:latin typeface="Corbel"/>
              <a:cs typeface="Corbel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int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fib(int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) </a:t>
            </a: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{</a:t>
            </a:r>
            <a:b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  .  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.  </a:t>
            </a: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.</a:t>
            </a:r>
            <a:b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  return 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(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- 1) +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- 2))</a:t>
            </a: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;</a:t>
            </a:r>
            <a:b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}</a:t>
            </a:r>
            <a:endParaRPr lang="en-US" sz="2400" b="1" dirty="0">
              <a:solidFill>
                <a:schemeClr val="accent2"/>
              </a:solidFill>
              <a:latin typeface="Courier" pitchFamily="-112" charset="0"/>
            </a:endParaRPr>
          </a:p>
        </p:txBody>
      </p:sp>
      <p:sp>
        <p:nvSpPr>
          <p:cNvPr id="2069509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543800" cy="474663"/>
          </a:xfrm>
        </p:spPr>
        <p:txBody>
          <a:bodyPr/>
          <a:lstStyle/>
          <a:p>
            <a:r>
              <a:rPr lang="en-US" dirty="0"/>
              <a:t>Example: Fibonacci Numbers 7/8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9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9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9507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554" name="Rectangle 2"/>
          <p:cNvSpPr>
            <a:spLocks noChangeArrowheads="1"/>
          </p:cNvSpPr>
          <p:nvPr/>
        </p:nvSpPr>
        <p:spPr bwMode="auto">
          <a:xfrm>
            <a:off x="609600" y="1143000"/>
            <a:ext cx="8077200" cy="3436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Tx/>
              <a:buChar char="°"/>
            </a:pPr>
            <a:r>
              <a:rPr lang="en-US" sz="2400" b="1" dirty="0">
                <a:solidFill>
                  <a:schemeClr val="tx1"/>
                </a:solidFill>
                <a:latin typeface="Corbel"/>
                <a:cs typeface="Corbel"/>
              </a:rPr>
              <a:t>Here’s the complete code for reference:</a:t>
            </a:r>
            <a:endParaRPr lang="en-US" sz="2000" b="1" dirty="0">
              <a:solidFill>
                <a:schemeClr val="tx1"/>
              </a:solidFill>
              <a:latin typeface="Corbel"/>
              <a:cs typeface="Corbel"/>
            </a:endParaRPr>
          </a:p>
        </p:txBody>
      </p:sp>
      <p:sp>
        <p:nvSpPr>
          <p:cNvPr id="207155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001000" cy="474663"/>
          </a:xfrm>
        </p:spPr>
        <p:txBody>
          <a:bodyPr/>
          <a:lstStyle/>
          <a:p>
            <a:r>
              <a:rPr lang="en-US" dirty="0"/>
              <a:t>Example: Fibonacci Numbers 8/8</a:t>
            </a:r>
          </a:p>
        </p:txBody>
      </p:sp>
      <p:sp>
        <p:nvSpPr>
          <p:cNvPr id="20715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981200"/>
            <a:ext cx="4572000" cy="4122738"/>
          </a:xfrm>
        </p:spPr>
        <p:txBody>
          <a:bodyPr/>
          <a:lstStyle/>
          <a:p>
            <a:pPr>
              <a:buFont typeface="Times" pitchFamily="-112" charset="0"/>
              <a:buNone/>
            </a:pPr>
            <a:r>
              <a:rPr lang="en-US" sz="2000" b="1">
                <a:latin typeface="Courier"/>
              </a:rPr>
              <a:t>fib:	addi $sp, $sp, -12</a:t>
            </a:r>
          </a:p>
          <a:p>
            <a:pPr>
              <a:buFont typeface="Times" pitchFamily="-112" charset="0"/>
              <a:buNone/>
            </a:pPr>
            <a:r>
              <a:rPr lang="en-US" sz="2000" b="1">
                <a:latin typeface="Courier"/>
              </a:rPr>
              <a:t>		sw $ra, 8($sp)</a:t>
            </a:r>
          </a:p>
          <a:p>
            <a:pPr>
              <a:buFont typeface="Times" pitchFamily="-112" charset="0"/>
              <a:buNone/>
            </a:pPr>
            <a:r>
              <a:rPr lang="en-US" sz="2000" b="1">
                <a:latin typeface="Courier"/>
              </a:rPr>
              <a:t>		sw $s0, 4($sp)</a:t>
            </a:r>
          </a:p>
          <a:p>
            <a:pPr>
              <a:buFont typeface="Times" pitchFamily="-112" charset="0"/>
              <a:buNone/>
            </a:pPr>
            <a:r>
              <a:rPr lang="en-US" sz="2000" b="1">
                <a:latin typeface="Courier"/>
              </a:rPr>
              <a:t>		addi $v0, $zero, 1</a:t>
            </a:r>
          </a:p>
          <a:p>
            <a:pPr>
              <a:buFont typeface="Times" pitchFamily="-112" charset="0"/>
              <a:buNone/>
            </a:pPr>
            <a:r>
              <a:rPr lang="en-US" sz="2000" b="1">
                <a:latin typeface="Courier"/>
              </a:rPr>
              <a:t>		beq $a0, $zero, fin</a:t>
            </a:r>
          </a:p>
          <a:p>
            <a:pPr>
              <a:buFont typeface="Times" pitchFamily="-112" charset="0"/>
              <a:buNone/>
            </a:pPr>
            <a:r>
              <a:rPr lang="en-US" sz="2000" b="1">
                <a:latin typeface="Courier"/>
              </a:rPr>
              <a:t>		addi $t0, $zero, 1</a:t>
            </a:r>
          </a:p>
          <a:p>
            <a:pPr>
              <a:buFont typeface="Times" pitchFamily="-112" charset="0"/>
              <a:buNone/>
            </a:pPr>
            <a:r>
              <a:rPr lang="en-US" sz="2000" b="1">
                <a:latin typeface="Courier"/>
              </a:rPr>
              <a:t>		beq $a0, $t0, fin</a:t>
            </a:r>
          </a:p>
          <a:p>
            <a:pPr>
              <a:buFont typeface="Times" pitchFamily="-112" charset="0"/>
              <a:buNone/>
            </a:pPr>
            <a:r>
              <a:rPr lang="en-US" sz="2000" b="1">
                <a:latin typeface="Courier"/>
              </a:rPr>
              <a:t>		addi $a0, $a0, -1</a:t>
            </a:r>
          </a:p>
          <a:p>
            <a:pPr>
              <a:buFont typeface="Times" pitchFamily="-112" charset="0"/>
              <a:buNone/>
            </a:pPr>
            <a:r>
              <a:rPr lang="en-US" sz="2000" b="1">
                <a:latin typeface="Courier"/>
              </a:rPr>
              <a:t>		sw $a0, 0($sp)</a:t>
            </a:r>
          </a:p>
          <a:p>
            <a:pPr>
              <a:buFont typeface="Times" pitchFamily="-112" charset="0"/>
              <a:buNone/>
            </a:pPr>
            <a:r>
              <a:rPr lang="en-US" sz="2000" b="1">
                <a:latin typeface="Courier"/>
              </a:rPr>
              <a:t>		jal fib</a:t>
            </a:r>
          </a:p>
        </p:txBody>
      </p:sp>
      <p:sp>
        <p:nvSpPr>
          <p:cNvPr id="2071557" name="Rectangle 5"/>
          <p:cNvSpPr>
            <a:spLocks noChangeArrowheads="1"/>
          </p:cNvSpPr>
          <p:nvPr/>
        </p:nvSpPr>
        <p:spPr bwMode="auto">
          <a:xfrm>
            <a:off x="4419600" y="1905000"/>
            <a:ext cx="4495800" cy="4111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"/>
              </a:rPr>
              <a:t>		lw $a0, 0($sp)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"/>
              </a:rPr>
              <a:t>		addi $a0, $a0, -1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"/>
              </a:rPr>
              <a:t>		add $s0, $v0, $zero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"/>
              </a:rPr>
              <a:t>		jal fib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"/>
              </a:rPr>
              <a:t>		add $v0, $v0, $s0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"/>
              </a:rPr>
              <a:t>fin:	lw $s0, 4($sp)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"/>
              </a:rPr>
              <a:t>		lw $ra, 8($sp)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"/>
              </a:rPr>
              <a:t>		addi $sp, $sp, 12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"/>
              </a:rPr>
              <a:t>		jr $ra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848600" cy="474662"/>
          </a:xfrm>
        </p:spPr>
        <p:txBody>
          <a:bodyPr/>
          <a:lstStyle/>
          <a:p>
            <a:r>
              <a:rPr lang="en-US" dirty="0"/>
              <a:t>Bonus Example: Compile This (1/5)</a:t>
            </a:r>
          </a:p>
        </p:txBody>
      </p:sp>
      <p:sp>
        <p:nvSpPr>
          <p:cNvPr id="207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373688"/>
          </a:xfrm>
        </p:spPr>
        <p:txBody>
          <a:bodyPr/>
          <a:lstStyle/>
          <a:p>
            <a:pPr>
              <a:buFont typeface="Times" pitchFamily="-112" charset="0"/>
              <a:buNone/>
            </a:pPr>
            <a:r>
              <a:rPr lang="en-US" sz="2400" b="1" dirty="0">
                <a:latin typeface="Courier"/>
              </a:rPr>
              <a:t>main() {</a:t>
            </a:r>
            <a:br>
              <a:rPr lang="en-US" sz="2400" b="1" dirty="0">
                <a:latin typeface="Courier"/>
              </a:rPr>
            </a:br>
            <a:r>
              <a:rPr lang="en-US" sz="2400" b="1" dirty="0" err="1">
                <a:latin typeface="Courier"/>
              </a:rPr>
              <a:t>int</a:t>
            </a:r>
            <a:r>
              <a:rPr lang="en-US" sz="2400" b="1" dirty="0">
                <a:latin typeface="Courier"/>
              </a:rPr>
              <a:t> </a:t>
            </a:r>
            <a:r>
              <a:rPr lang="en-US" sz="2400" b="1" dirty="0" err="1">
                <a:latin typeface="Courier"/>
              </a:rPr>
              <a:t>i,j,k,m</a:t>
            </a:r>
            <a:r>
              <a:rPr lang="en-US" sz="2400" b="1" dirty="0">
                <a:latin typeface="Courier"/>
              </a:rPr>
              <a:t>; </a:t>
            </a:r>
            <a:r>
              <a:rPr lang="en-US" sz="2400" b="1" dirty="0">
                <a:solidFill>
                  <a:schemeClr val="bg2"/>
                </a:solidFill>
                <a:latin typeface="Courier"/>
              </a:rPr>
              <a:t>/* i-m:$s0-$s3 */</a:t>
            </a:r>
            <a:br>
              <a:rPr lang="en-US" sz="2400" b="1" dirty="0">
                <a:solidFill>
                  <a:schemeClr val="bg2"/>
                </a:solidFill>
                <a:latin typeface="Courier"/>
              </a:rPr>
            </a:br>
            <a:r>
              <a:rPr lang="en-US" sz="2400" b="1" dirty="0">
                <a:latin typeface="Courier"/>
              </a:rPr>
              <a:t>...</a:t>
            </a:r>
            <a:r>
              <a:rPr lang="en-US" sz="2400" b="1" dirty="0">
                <a:solidFill>
                  <a:schemeClr val="bg2"/>
                </a:solidFill>
                <a:latin typeface="Courier"/>
              </a:rPr>
              <a:t/>
            </a:r>
            <a:br>
              <a:rPr lang="en-US" sz="2400" b="1" dirty="0">
                <a:solidFill>
                  <a:schemeClr val="bg2"/>
                </a:solidFill>
                <a:latin typeface="Courier"/>
              </a:rPr>
            </a:br>
            <a:r>
              <a:rPr lang="en-US" sz="2400" b="1" dirty="0" err="1">
                <a:latin typeface="Courier"/>
              </a:rPr>
              <a:t>i</a:t>
            </a:r>
            <a:r>
              <a:rPr lang="en-US" sz="2400" b="1" dirty="0">
                <a:latin typeface="Courier"/>
              </a:rPr>
              <a:t> = </a:t>
            </a:r>
            <a:r>
              <a:rPr lang="en-US" sz="2400" b="1" dirty="0" err="1">
                <a:latin typeface="Courier"/>
              </a:rPr>
              <a:t>mult(j,k</a:t>
            </a:r>
            <a:r>
              <a:rPr lang="en-US" sz="2400" b="1" dirty="0">
                <a:latin typeface="Courier"/>
              </a:rPr>
              <a:t>); ... </a:t>
            </a:r>
            <a:br>
              <a:rPr lang="en-US" sz="2400" b="1" dirty="0">
                <a:latin typeface="Courier"/>
              </a:rPr>
            </a:br>
            <a:r>
              <a:rPr lang="en-US" sz="2400" b="1" dirty="0" err="1">
                <a:latin typeface="Courier"/>
              </a:rPr>
              <a:t>m</a:t>
            </a:r>
            <a:r>
              <a:rPr lang="en-US" sz="2400" b="1" dirty="0">
                <a:latin typeface="Courier"/>
              </a:rPr>
              <a:t> = </a:t>
            </a:r>
            <a:r>
              <a:rPr lang="en-US" sz="2400" b="1" dirty="0" err="1">
                <a:latin typeface="Courier"/>
              </a:rPr>
              <a:t>mult(i,i</a:t>
            </a:r>
            <a:r>
              <a:rPr lang="en-US" sz="2400" b="1" dirty="0">
                <a:latin typeface="Courier"/>
              </a:rPr>
              <a:t>); ...</a:t>
            </a:r>
          </a:p>
          <a:p>
            <a:pPr>
              <a:buFont typeface="Times" pitchFamily="-112" charset="0"/>
              <a:buNone/>
            </a:pPr>
            <a:r>
              <a:rPr lang="en-US" sz="2400" b="1" dirty="0">
                <a:latin typeface="Courier"/>
              </a:rPr>
              <a:t>}</a:t>
            </a:r>
          </a:p>
          <a:p>
            <a:pPr>
              <a:buFont typeface="Times" pitchFamily="-112" charset="0"/>
              <a:buNone/>
            </a:pPr>
            <a:r>
              <a:rPr lang="en-US" sz="2400" b="1" dirty="0" err="1">
                <a:latin typeface="Courier"/>
              </a:rPr>
              <a:t>int</a:t>
            </a:r>
            <a:r>
              <a:rPr lang="en-US" sz="2400" b="1" dirty="0">
                <a:latin typeface="Courier"/>
              </a:rPr>
              <a:t> </a:t>
            </a:r>
            <a:r>
              <a:rPr lang="en-US" sz="2400" b="1" dirty="0" err="1">
                <a:latin typeface="Courier"/>
              </a:rPr>
              <a:t>mult</a:t>
            </a:r>
            <a:r>
              <a:rPr lang="en-US" sz="2400" b="1" dirty="0">
                <a:latin typeface="Courier"/>
              </a:rPr>
              <a:t> (</a:t>
            </a:r>
            <a:r>
              <a:rPr lang="en-US" sz="2400" b="1" dirty="0" err="1">
                <a:latin typeface="Courier"/>
              </a:rPr>
              <a:t>int</a:t>
            </a:r>
            <a:r>
              <a:rPr lang="en-US" sz="2400" b="1" dirty="0">
                <a:latin typeface="Courier"/>
              </a:rPr>
              <a:t> </a:t>
            </a:r>
            <a:r>
              <a:rPr lang="en-US" sz="2400" b="1" dirty="0" err="1">
                <a:latin typeface="Courier"/>
              </a:rPr>
              <a:t>mcand</a:t>
            </a:r>
            <a:r>
              <a:rPr lang="en-US" sz="2400" b="1" dirty="0">
                <a:latin typeface="Courier"/>
              </a:rPr>
              <a:t>, </a:t>
            </a:r>
            <a:r>
              <a:rPr lang="en-US" sz="2400" b="1" dirty="0" err="1">
                <a:latin typeface="Courier"/>
              </a:rPr>
              <a:t>int</a:t>
            </a:r>
            <a:r>
              <a:rPr lang="en-US" sz="2400" b="1" dirty="0">
                <a:latin typeface="Courier"/>
              </a:rPr>
              <a:t> </a:t>
            </a:r>
            <a:r>
              <a:rPr lang="en-US" sz="2400" b="1" dirty="0" err="1">
                <a:latin typeface="Courier"/>
              </a:rPr>
              <a:t>mlier</a:t>
            </a:r>
            <a:r>
              <a:rPr lang="en-US" sz="2400" b="1" dirty="0">
                <a:latin typeface="Courier"/>
              </a:rPr>
              <a:t>){</a:t>
            </a:r>
            <a:br>
              <a:rPr lang="en-US" sz="2400" b="1" dirty="0">
                <a:latin typeface="Courier"/>
              </a:rPr>
            </a:br>
            <a:r>
              <a:rPr lang="en-US" sz="2400" b="1" dirty="0" err="1">
                <a:latin typeface="Courier"/>
              </a:rPr>
              <a:t>int</a:t>
            </a:r>
            <a:r>
              <a:rPr lang="en-US" sz="2400" b="1" dirty="0">
                <a:latin typeface="Courier"/>
              </a:rPr>
              <a:t> product;</a:t>
            </a:r>
          </a:p>
          <a:p>
            <a:pPr>
              <a:buFont typeface="Times" pitchFamily="-112" charset="0"/>
              <a:buNone/>
            </a:pPr>
            <a:r>
              <a:rPr lang="en-US" sz="2400" b="1" dirty="0">
                <a:latin typeface="Courier"/>
              </a:rPr>
              <a:t> product = 0;</a:t>
            </a:r>
            <a:br>
              <a:rPr lang="en-US" sz="2400" b="1" dirty="0">
                <a:latin typeface="Courier"/>
              </a:rPr>
            </a:br>
            <a:r>
              <a:rPr lang="en-US" sz="2400" b="1" dirty="0">
                <a:latin typeface="Courier"/>
              </a:rPr>
              <a:t>while (</a:t>
            </a:r>
            <a:r>
              <a:rPr lang="en-US" sz="2400" b="1" dirty="0" err="1">
                <a:latin typeface="Courier"/>
              </a:rPr>
              <a:t>mlier</a:t>
            </a:r>
            <a:r>
              <a:rPr lang="en-US" sz="2400" b="1" dirty="0">
                <a:latin typeface="Courier"/>
              </a:rPr>
              <a:t> &gt; 0)  {</a:t>
            </a:r>
            <a:br>
              <a:rPr lang="en-US" sz="2400" b="1" dirty="0">
                <a:latin typeface="Courier"/>
              </a:rPr>
            </a:br>
            <a:r>
              <a:rPr lang="en-US" sz="2400" b="1" dirty="0">
                <a:latin typeface="Courier"/>
              </a:rPr>
              <a:t> product += </a:t>
            </a:r>
            <a:r>
              <a:rPr lang="en-US" sz="2400" b="1" dirty="0" err="1">
                <a:latin typeface="Courier"/>
              </a:rPr>
              <a:t>mcand</a:t>
            </a:r>
            <a:r>
              <a:rPr lang="en-US" sz="2400" b="1" dirty="0">
                <a:latin typeface="Courier"/>
              </a:rPr>
              <a:t>;</a:t>
            </a:r>
            <a:br>
              <a:rPr lang="en-US" sz="2400" b="1" dirty="0">
                <a:latin typeface="Courier"/>
              </a:rPr>
            </a:br>
            <a:r>
              <a:rPr lang="en-US" sz="2400" b="1" dirty="0">
                <a:latin typeface="Courier"/>
              </a:rPr>
              <a:t> </a:t>
            </a:r>
            <a:r>
              <a:rPr lang="en-US" sz="2400" b="1" dirty="0" err="1">
                <a:latin typeface="Courier"/>
              </a:rPr>
              <a:t>mlier</a:t>
            </a:r>
            <a:r>
              <a:rPr lang="en-US" sz="2400" b="1" dirty="0">
                <a:latin typeface="Courier"/>
              </a:rPr>
              <a:t> -= 1; }</a:t>
            </a:r>
            <a:br>
              <a:rPr lang="en-US" sz="2400" b="1" dirty="0">
                <a:latin typeface="Courier"/>
              </a:rPr>
            </a:br>
            <a:r>
              <a:rPr lang="en-US" sz="2400" b="1" dirty="0">
                <a:latin typeface="Courier"/>
              </a:rPr>
              <a:t>return product;</a:t>
            </a:r>
            <a:br>
              <a:rPr lang="en-US" sz="2400" b="1" dirty="0">
                <a:latin typeface="Courier"/>
              </a:rPr>
            </a:br>
            <a:r>
              <a:rPr lang="en-US" sz="2400" b="1" dirty="0">
                <a:latin typeface="Courier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229600" cy="474662"/>
          </a:xfrm>
        </p:spPr>
        <p:txBody>
          <a:bodyPr/>
          <a:lstStyle/>
          <a:p>
            <a:r>
              <a:rPr lang="en-US" dirty="0"/>
              <a:t>Bonus Example: Compile This (2/5)</a:t>
            </a:r>
          </a:p>
        </p:txBody>
      </p:sp>
      <p:sp>
        <p:nvSpPr>
          <p:cNvPr id="207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2851150"/>
          </a:xfrm>
        </p:spPr>
        <p:txBody>
          <a:bodyPr/>
          <a:lstStyle/>
          <a:p>
            <a:pPr>
              <a:buFont typeface="Times" pitchFamily="-112" charset="0"/>
              <a:buNone/>
            </a:pPr>
            <a:r>
              <a:rPr lang="en-US" sz="2400" b="1" dirty="0">
                <a:latin typeface="Courier"/>
              </a:rPr>
              <a:t>__start:</a:t>
            </a:r>
          </a:p>
          <a:p>
            <a:pPr>
              <a:buFont typeface="Times" pitchFamily="-112" charset="0"/>
              <a:buNone/>
            </a:pPr>
            <a:r>
              <a:rPr lang="en-US" sz="2400" b="1" dirty="0">
                <a:latin typeface="Courier"/>
              </a:rPr>
              <a:t>... </a:t>
            </a:r>
          </a:p>
          <a:p>
            <a:pPr>
              <a:buFont typeface="Times" pitchFamily="-112" charset="0"/>
              <a:buNone/>
            </a:pPr>
            <a:r>
              <a:rPr lang="en-US" sz="2400" b="1" dirty="0">
                <a:latin typeface="Courier"/>
              </a:rPr>
              <a:t>add $a0,$s1,$0		</a:t>
            </a:r>
            <a:r>
              <a:rPr lang="en-US" sz="2400" b="1" i="1" dirty="0">
                <a:solidFill>
                  <a:schemeClr val="bg2"/>
                </a:solidFill>
                <a:latin typeface="Courier"/>
              </a:rPr>
              <a:t># arg0 = </a:t>
            </a:r>
            <a:r>
              <a:rPr lang="en-US" sz="2400" b="1" i="1" dirty="0" err="1">
                <a:solidFill>
                  <a:schemeClr val="bg2"/>
                </a:solidFill>
                <a:latin typeface="Courier"/>
              </a:rPr>
              <a:t>j</a:t>
            </a:r>
            <a:r>
              <a:rPr lang="en-US" sz="2400" b="1" dirty="0">
                <a:solidFill>
                  <a:schemeClr val="bg2"/>
                </a:solidFill>
                <a:latin typeface="Courier"/>
              </a:rPr>
              <a:t/>
            </a:r>
            <a:br>
              <a:rPr lang="en-US" sz="2400" b="1" dirty="0">
                <a:solidFill>
                  <a:schemeClr val="bg2"/>
                </a:solidFill>
                <a:latin typeface="Courier"/>
              </a:rPr>
            </a:br>
            <a:r>
              <a:rPr lang="en-US" sz="2400" b="1" dirty="0">
                <a:latin typeface="Courier"/>
              </a:rPr>
              <a:t>add $a1,$s2,$0		</a:t>
            </a:r>
            <a:r>
              <a:rPr lang="en-US" sz="2400" b="1" i="1" dirty="0">
                <a:solidFill>
                  <a:schemeClr val="bg2"/>
                </a:solidFill>
                <a:latin typeface="Courier"/>
              </a:rPr>
              <a:t># arg1 = </a:t>
            </a:r>
            <a:r>
              <a:rPr lang="en-US" sz="2400" b="1" i="1" dirty="0" err="1">
                <a:solidFill>
                  <a:schemeClr val="bg2"/>
                </a:solidFill>
                <a:latin typeface="Courier"/>
              </a:rPr>
              <a:t>k</a:t>
            </a:r>
            <a:r>
              <a:rPr lang="en-US" sz="2400" b="1" i="1" dirty="0">
                <a:latin typeface="Courier"/>
              </a:rPr>
              <a:t> </a:t>
            </a:r>
            <a:r>
              <a:rPr lang="en-US" sz="2400" b="1" dirty="0">
                <a:latin typeface="Courier"/>
              </a:rPr>
              <a:t/>
            </a:r>
            <a:br>
              <a:rPr lang="en-US" sz="2400" b="1" dirty="0">
                <a:latin typeface="Courier"/>
              </a:rPr>
            </a:br>
            <a:r>
              <a:rPr lang="en-US" sz="2400" b="1" dirty="0" err="1">
                <a:latin typeface="Courier"/>
              </a:rPr>
              <a:t>jal</a:t>
            </a:r>
            <a:r>
              <a:rPr lang="en-US" sz="2400" b="1" dirty="0">
                <a:latin typeface="Courier"/>
              </a:rPr>
              <a:t> </a:t>
            </a:r>
            <a:r>
              <a:rPr lang="en-US" sz="2400" b="1" dirty="0" err="1">
                <a:latin typeface="Courier"/>
              </a:rPr>
              <a:t>mult</a:t>
            </a:r>
            <a:r>
              <a:rPr lang="en-US" sz="2400" b="1" dirty="0">
                <a:latin typeface="Courier"/>
              </a:rPr>
              <a:t>			</a:t>
            </a:r>
            <a:r>
              <a:rPr lang="en-US" sz="2400" b="1" i="1" dirty="0">
                <a:solidFill>
                  <a:schemeClr val="bg2"/>
                </a:solidFill>
                <a:latin typeface="Courier"/>
              </a:rPr>
              <a:t># call </a:t>
            </a:r>
            <a:r>
              <a:rPr lang="en-US" sz="2400" b="1" i="1" dirty="0" err="1">
                <a:solidFill>
                  <a:schemeClr val="bg2"/>
                </a:solidFill>
                <a:latin typeface="Courier"/>
              </a:rPr>
              <a:t>mult</a:t>
            </a:r>
            <a:r>
              <a:rPr lang="en-US" sz="2400" b="1" dirty="0">
                <a:latin typeface="Courier"/>
              </a:rPr>
              <a:t/>
            </a:r>
            <a:br>
              <a:rPr lang="en-US" sz="2400" b="1" dirty="0">
                <a:latin typeface="Courier"/>
              </a:rPr>
            </a:br>
            <a:r>
              <a:rPr lang="en-US" sz="2400" b="1" dirty="0">
                <a:latin typeface="Courier"/>
              </a:rPr>
              <a:t>add $s0,$v0,$0		</a:t>
            </a:r>
            <a:r>
              <a:rPr lang="en-US" sz="2400" b="1" i="1" dirty="0">
                <a:solidFill>
                  <a:schemeClr val="bg2"/>
                </a:solidFill>
                <a:latin typeface="Courier"/>
              </a:rPr>
              <a:t># </a:t>
            </a:r>
            <a:r>
              <a:rPr lang="en-US" sz="2400" b="1" i="1" dirty="0" err="1">
                <a:solidFill>
                  <a:schemeClr val="bg2"/>
                </a:solidFill>
                <a:latin typeface="Courier"/>
              </a:rPr>
              <a:t>i</a:t>
            </a:r>
            <a:r>
              <a:rPr lang="en-US" sz="2400" b="1" i="1" dirty="0">
                <a:solidFill>
                  <a:schemeClr val="bg2"/>
                </a:solidFill>
                <a:latin typeface="Courier"/>
              </a:rPr>
              <a:t> = </a:t>
            </a:r>
            <a:r>
              <a:rPr lang="en-US" sz="2400" b="1" i="1" dirty="0" err="1">
                <a:solidFill>
                  <a:schemeClr val="bg2"/>
                </a:solidFill>
                <a:latin typeface="Courier"/>
              </a:rPr>
              <a:t>mult</a:t>
            </a:r>
            <a:r>
              <a:rPr lang="en-US" sz="2400" b="1" i="1" dirty="0">
                <a:solidFill>
                  <a:schemeClr val="bg2"/>
                </a:solidFill>
                <a:latin typeface="Courier"/>
              </a:rPr>
              <a:t>()</a:t>
            </a:r>
            <a:r>
              <a:rPr lang="en-US" sz="2400" b="1" i="1" dirty="0">
                <a:latin typeface="Courier"/>
              </a:rPr>
              <a:t/>
            </a:r>
            <a:br>
              <a:rPr lang="en-US" sz="2400" b="1" i="1" dirty="0">
                <a:latin typeface="Courier"/>
              </a:rPr>
            </a:br>
            <a:r>
              <a:rPr lang="en-US" sz="2400" b="1" dirty="0">
                <a:latin typeface="Courier"/>
              </a:rPr>
              <a:t>...</a:t>
            </a:r>
          </a:p>
        </p:txBody>
      </p:sp>
      <p:sp>
        <p:nvSpPr>
          <p:cNvPr id="2075652" name="Rectangle 4"/>
          <p:cNvSpPr>
            <a:spLocks noChangeArrowheads="1"/>
          </p:cNvSpPr>
          <p:nvPr/>
        </p:nvSpPr>
        <p:spPr bwMode="auto">
          <a:xfrm>
            <a:off x="609600" y="3832225"/>
            <a:ext cx="7848600" cy="16850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112" charset="0"/>
              <a:buNone/>
            </a:pPr>
            <a:r>
              <a:rPr lang="en-US" sz="2800" b="1">
                <a:solidFill>
                  <a:schemeClr val="tx1"/>
                </a:solidFill>
                <a:latin typeface="Courier"/>
              </a:rPr>
              <a:t> add $a0,$s0,$0		</a:t>
            </a:r>
            <a:r>
              <a:rPr lang="en-US" sz="2800" b="1" i="1">
                <a:solidFill>
                  <a:schemeClr val="bg2"/>
                </a:solidFill>
                <a:latin typeface="Courier"/>
              </a:rPr>
              <a:t># arg0 = i</a:t>
            </a:r>
            <a:r>
              <a:rPr lang="en-US" sz="2800" b="1">
                <a:solidFill>
                  <a:schemeClr val="tx1"/>
                </a:solidFill>
                <a:latin typeface="Courier"/>
              </a:rPr>
              <a:t/>
            </a:r>
            <a:br>
              <a:rPr lang="en-US" sz="2800" b="1">
                <a:solidFill>
                  <a:schemeClr val="tx1"/>
                </a:solidFill>
                <a:latin typeface="Courier"/>
              </a:rPr>
            </a:br>
            <a:r>
              <a:rPr lang="en-US" sz="2800" b="1">
                <a:solidFill>
                  <a:schemeClr val="tx1"/>
                </a:solidFill>
                <a:latin typeface="Courier"/>
              </a:rPr>
              <a:t>add $a1,$s0,$0		</a:t>
            </a:r>
            <a:r>
              <a:rPr lang="en-US" sz="2800" b="1" i="1">
                <a:solidFill>
                  <a:schemeClr val="bg2"/>
                </a:solidFill>
                <a:latin typeface="Courier"/>
              </a:rPr>
              <a:t># arg1 = i</a:t>
            </a:r>
            <a:r>
              <a:rPr lang="en-US" sz="2800" b="1" i="1">
                <a:solidFill>
                  <a:schemeClr val="tx1"/>
                </a:solidFill>
                <a:latin typeface="Courier"/>
              </a:rPr>
              <a:t> </a:t>
            </a:r>
            <a:r>
              <a:rPr lang="en-US" sz="2800" b="1">
                <a:solidFill>
                  <a:schemeClr val="tx1"/>
                </a:solidFill>
                <a:latin typeface="Courier"/>
              </a:rPr>
              <a:t/>
            </a:r>
            <a:br>
              <a:rPr lang="en-US" sz="2800" b="1">
                <a:solidFill>
                  <a:schemeClr val="tx1"/>
                </a:solidFill>
                <a:latin typeface="Courier"/>
              </a:rPr>
            </a:br>
            <a:r>
              <a:rPr lang="en-US" sz="2800" b="1">
                <a:solidFill>
                  <a:schemeClr val="tx1"/>
                </a:solidFill>
                <a:latin typeface="Courier"/>
              </a:rPr>
              <a:t>jal mult			</a:t>
            </a:r>
            <a:r>
              <a:rPr lang="en-US" sz="2800" b="1" i="1">
                <a:solidFill>
                  <a:schemeClr val="bg2"/>
                </a:solidFill>
                <a:latin typeface="Courier"/>
              </a:rPr>
              <a:t># call mult</a:t>
            </a:r>
            <a:r>
              <a:rPr lang="en-US" sz="2800" b="1">
                <a:solidFill>
                  <a:schemeClr val="tx1"/>
                </a:solidFill>
                <a:latin typeface="Courier"/>
              </a:rPr>
              <a:t/>
            </a:r>
            <a:br>
              <a:rPr lang="en-US" sz="2800" b="1">
                <a:solidFill>
                  <a:schemeClr val="tx1"/>
                </a:solidFill>
                <a:latin typeface="Courier"/>
              </a:rPr>
            </a:br>
            <a:r>
              <a:rPr lang="en-US" sz="2800" b="1">
                <a:solidFill>
                  <a:schemeClr val="tx1"/>
                </a:solidFill>
                <a:latin typeface="Courier"/>
              </a:rPr>
              <a:t>add $s3,$v0,$0		</a:t>
            </a:r>
            <a:r>
              <a:rPr lang="en-US" sz="2800" b="1" i="1">
                <a:solidFill>
                  <a:schemeClr val="bg2"/>
                </a:solidFill>
                <a:latin typeface="Courier"/>
              </a:rPr>
              <a:t># m = mult()</a:t>
            </a:r>
            <a:r>
              <a:rPr lang="en-US" sz="2800" b="1" i="1">
                <a:solidFill>
                  <a:schemeClr val="tx1"/>
                </a:solidFill>
                <a:latin typeface="Courier"/>
              </a:rPr>
              <a:t/>
            </a:r>
            <a:br>
              <a:rPr lang="en-US" sz="2800" b="1" i="1">
                <a:solidFill>
                  <a:schemeClr val="tx1"/>
                </a:solidFill>
                <a:latin typeface="Courier"/>
              </a:rPr>
            </a:br>
            <a:r>
              <a:rPr lang="en-US" sz="2800" b="1">
                <a:solidFill>
                  <a:schemeClr val="tx1"/>
                </a:solidFill>
                <a:latin typeface="Courier"/>
              </a:rPr>
              <a:t>...</a:t>
            </a:r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075653" name="Rectangle 5"/>
          <p:cNvSpPr>
            <a:spLocks noChangeArrowheads="1"/>
          </p:cNvSpPr>
          <p:nvPr/>
        </p:nvSpPr>
        <p:spPr bwMode="auto">
          <a:xfrm>
            <a:off x="228600" y="5572125"/>
            <a:ext cx="7848600" cy="39241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112" charset="0"/>
              <a:buNone/>
            </a:pPr>
            <a:r>
              <a:rPr lang="en-US" sz="2800" b="1">
                <a:solidFill>
                  <a:schemeClr val="tx1"/>
                </a:solidFill>
                <a:latin typeface="Courier"/>
              </a:rPr>
              <a:t>	</a:t>
            </a:r>
            <a:r>
              <a:rPr lang="en-US" sz="2400" b="1">
                <a:solidFill>
                  <a:schemeClr val="tx1"/>
                </a:solidFill>
                <a:latin typeface="Courier"/>
              </a:rPr>
              <a:t>  j __exit</a:t>
            </a:r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2075654" name="Rectangle 6"/>
          <p:cNvSpPr>
            <a:spLocks noChangeArrowheads="1"/>
          </p:cNvSpPr>
          <p:nvPr/>
        </p:nvSpPr>
        <p:spPr bwMode="auto">
          <a:xfrm>
            <a:off x="2895600" y="5257800"/>
            <a:ext cx="5738370" cy="149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solidFill>
                  <a:schemeClr val="accent2"/>
                </a:solidFill>
                <a:latin typeface="Courier"/>
              </a:rPr>
              <a:t>main() {</a:t>
            </a:r>
            <a:br>
              <a:rPr lang="en-US" sz="2400" b="1">
                <a:solidFill>
                  <a:schemeClr val="accent2"/>
                </a:solidFill>
                <a:latin typeface="Courier"/>
              </a:rPr>
            </a:br>
            <a:r>
              <a:rPr lang="en-US" sz="2400" b="1">
                <a:solidFill>
                  <a:schemeClr val="accent2"/>
                </a:solidFill>
                <a:latin typeface="Courier"/>
              </a:rPr>
              <a:t>int i,j,k,m;</a:t>
            </a:r>
            <a:r>
              <a:rPr lang="en-US" sz="2400" b="1">
                <a:solidFill>
                  <a:schemeClr val="tx1"/>
                </a:solidFill>
                <a:latin typeface="Courier"/>
              </a:rPr>
              <a:t> </a:t>
            </a:r>
            <a:r>
              <a:rPr lang="en-US" sz="2400" b="1">
                <a:solidFill>
                  <a:schemeClr val="tx1">
                    <a:lumMod val="50000"/>
                  </a:schemeClr>
                </a:solidFill>
                <a:latin typeface="Courier"/>
              </a:rPr>
              <a:t>/* i-m:$s0-$s3 */</a:t>
            </a:r>
            <a:r>
              <a:rPr lang="en-US" sz="2400" b="1">
                <a:solidFill>
                  <a:schemeClr val="bg2"/>
                </a:solidFill>
                <a:latin typeface="Courier"/>
              </a:rPr>
              <a:t/>
            </a:r>
            <a:br>
              <a:rPr lang="en-US" sz="2400" b="1">
                <a:solidFill>
                  <a:schemeClr val="bg2"/>
                </a:solidFill>
                <a:latin typeface="Courier"/>
              </a:rPr>
            </a:br>
            <a:r>
              <a:rPr lang="en-US" sz="2400" b="1">
                <a:solidFill>
                  <a:schemeClr val="accent2"/>
                </a:solidFill>
                <a:latin typeface="Courier"/>
              </a:rPr>
              <a:t>...</a:t>
            </a:r>
            <a:br>
              <a:rPr lang="en-US" sz="2400" b="1">
                <a:solidFill>
                  <a:schemeClr val="accent2"/>
                </a:solidFill>
                <a:latin typeface="Courier"/>
              </a:rPr>
            </a:br>
            <a:r>
              <a:rPr lang="en-US" sz="2400" b="1">
                <a:solidFill>
                  <a:schemeClr val="accent2"/>
                </a:solidFill>
                <a:latin typeface="Courier"/>
              </a:rPr>
              <a:t>i = mult(j,k); ... </a:t>
            </a:r>
            <a:br>
              <a:rPr lang="en-US" sz="2400" b="1">
                <a:solidFill>
                  <a:schemeClr val="accent2"/>
                </a:solidFill>
                <a:latin typeface="Courier"/>
              </a:rPr>
            </a:br>
            <a:r>
              <a:rPr lang="en-US" sz="2400" b="1">
                <a:solidFill>
                  <a:schemeClr val="accent2"/>
                </a:solidFill>
                <a:latin typeface="Courier"/>
              </a:rPr>
              <a:t>m = mult(i,i); ... }</a:t>
            </a:r>
            <a:endParaRPr lang="en-US" sz="2400" b="1">
              <a:solidFill>
                <a:schemeClr val="tx1"/>
              </a:solidFill>
              <a:latin typeface="Courier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001000" cy="474662"/>
          </a:xfrm>
        </p:spPr>
        <p:txBody>
          <a:bodyPr/>
          <a:lstStyle/>
          <a:p>
            <a:r>
              <a:rPr lang="en-US" dirty="0"/>
              <a:t>Bonus Example: Compile This (3/5)</a:t>
            </a:r>
          </a:p>
        </p:txBody>
      </p:sp>
      <p:sp>
        <p:nvSpPr>
          <p:cNvPr id="207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2940050"/>
          </a:xfrm>
        </p:spPr>
        <p:txBody>
          <a:bodyPr/>
          <a:lstStyle/>
          <a:p>
            <a:r>
              <a:rPr lang="en-US" dirty="0"/>
              <a:t>Notes:</a:t>
            </a:r>
          </a:p>
          <a:p>
            <a:pPr lvl="1"/>
            <a:r>
              <a:rPr lang="en-US" b="1" dirty="0">
                <a:latin typeface="Courier"/>
              </a:rPr>
              <a:t>main</a:t>
            </a:r>
            <a:r>
              <a:rPr lang="en-US" b="1" dirty="0"/>
              <a:t> </a:t>
            </a:r>
            <a:r>
              <a:rPr lang="en-US" dirty="0"/>
              <a:t>function ends with a jump to </a:t>
            </a:r>
            <a:r>
              <a:rPr lang="en-US" b="1" dirty="0">
                <a:latin typeface="Courier"/>
              </a:rPr>
              <a:t>__exit</a:t>
            </a:r>
            <a:r>
              <a:rPr lang="en-US" dirty="0"/>
              <a:t>, </a:t>
            </a:r>
            <a:r>
              <a:rPr lang="en-US" dirty="0" smtClean="0"/>
              <a:t>not </a:t>
            </a:r>
            <a:r>
              <a:rPr lang="en-US" b="1" dirty="0" err="1" smtClean="0">
                <a:latin typeface="Courier"/>
              </a:rPr>
              <a:t>jr</a:t>
            </a:r>
            <a:r>
              <a:rPr lang="en-US" b="1" dirty="0" smtClean="0">
                <a:latin typeface="Courier"/>
              </a:rPr>
              <a:t> </a:t>
            </a:r>
            <a:r>
              <a:rPr lang="en-US" b="1" dirty="0">
                <a:latin typeface="Courier"/>
              </a:rPr>
              <a:t>$</a:t>
            </a:r>
            <a:r>
              <a:rPr lang="en-US" b="1" dirty="0" err="1">
                <a:latin typeface="Courier"/>
              </a:rPr>
              <a:t>ra</a:t>
            </a:r>
            <a:r>
              <a:rPr lang="en-US" dirty="0"/>
              <a:t>, so there’s no need to save </a:t>
            </a:r>
            <a:r>
              <a:rPr lang="en-US" b="1" dirty="0">
                <a:latin typeface="Courier"/>
                <a:cs typeface="Courier"/>
              </a:rPr>
              <a:t>$</a:t>
            </a:r>
            <a:r>
              <a:rPr lang="en-US" b="1" dirty="0" err="1">
                <a:latin typeface="Courier"/>
                <a:cs typeface="Courier"/>
              </a:rPr>
              <a:t>ra</a:t>
            </a:r>
            <a:r>
              <a:rPr lang="en-US" dirty="0"/>
              <a:t> onto stack</a:t>
            </a:r>
          </a:p>
          <a:p>
            <a:pPr lvl="1"/>
            <a:r>
              <a:rPr lang="en-US" dirty="0"/>
              <a:t>all variables used in </a:t>
            </a:r>
            <a:r>
              <a:rPr lang="en-US" b="1" dirty="0">
                <a:latin typeface="Courier"/>
              </a:rPr>
              <a:t>main</a:t>
            </a:r>
            <a:r>
              <a:rPr lang="en-US" dirty="0"/>
              <a:t> function are saved registers, so there’s no need to save these onto stack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848600" cy="474662"/>
          </a:xfrm>
        </p:spPr>
        <p:txBody>
          <a:bodyPr/>
          <a:lstStyle/>
          <a:p>
            <a:r>
              <a:rPr lang="en-US" dirty="0"/>
              <a:t>Bonus Example: Compile This (4/5)</a:t>
            </a:r>
          </a:p>
        </p:txBody>
      </p:sp>
      <p:sp>
        <p:nvSpPr>
          <p:cNvPr id="207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22216"/>
            <a:ext cx="8458200" cy="781050"/>
          </a:xfrm>
        </p:spPr>
        <p:txBody>
          <a:bodyPr/>
          <a:lstStyle/>
          <a:p>
            <a:pPr>
              <a:buFont typeface="Times" pitchFamily="-112" charset="0"/>
              <a:buNone/>
            </a:pPr>
            <a:r>
              <a:rPr lang="en-US" sz="2800" b="1">
                <a:solidFill>
                  <a:schemeClr val="accent2"/>
                </a:solidFill>
                <a:latin typeface="Courier"/>
              </a:rPr>
              <a:t>mult:</a:t>
            </a:r>
            <a:r>
              <a:rPr lang="en-US" sz="2800" b="1">
                <a:latin typeface="Courier"/>
              </a:rPr>
              <a:t>									add  $t0,$0,$0   	</a:t>
            </a:r>
            <a:r>
              <a:rPr lang="en-US" sz="2800" b="1" i="1">
                <a:solidFill>
                  <a:schemeClr val="bg2"/>
                </a:solidFill>
                <a:latin typeface="Courier"/>
              </a:rPr>
              <a:t># prod=0</a:t>
            </a:r>
            <a:endParaRPr lang="en-US" sz="2800" b="1"/>
          </a:p>
        </p:txBody>
      </p:sp>
      <p:sp>
        <p:nvSpPr>
          <p:cNvPr id="2079748" name="Rectangle 4"/>
          <p:cNvSpPr>
            <a:spLocks noChangeArrowheads="1"/>
          </p:cNvSpPr>
          <p:nvPr/>
        </p:nvSpPr>
        <p:spPr bwMode="auto">
          <a:xfrm>
            <a:off x="381000" y="1708016"/>
            <a:ext cx="8458200" cy="2008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112" charset="0"/>
              <a:buNone/>
            </a:pPr>
            <a:r>
              <a:rPr lang="en-US" sz="2800" b="1" dirty="0">
                <a:solidFill>
                  <a:schemeClr val="accent2"/>
                </a:solidFill>
                <a:latin typeface="Courier"/>
              </a:rPr>
              <a:t>Loop:</a:t>
            </a:r>
            <a:r>
              <a:rPr lang="en-US" sz="2800" b="1" dirty="0">
                <a:solidFill>
                  <a:schemeClr val="tx1"/>
                </a:solidFill>
                <a:latin typeface="Courier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"/>
              </a:rPr>
            </a:br>
            <a:r>
              <a:rPr lang="en-US" sz="2800" b="1" dirty="0">
                <a:solidFill>
                  <a:schemeClr val="tx1"/>
                </a:solidFill>
                <a:latin typeface="Courier"/>
              </a:rPr>
              <a:t>   </a:t>
            </a:r>
            <a:r>
              <a:rPr lang="en-US" sz="2800" b="1" dirty="0" err="1">
                <a:solidFill>
                  <a:schemeClr val="tx1"/>
                </a:solidFill>
                <a:latin typeface="Courier"/>
              </a:rPr>
              <a:t>slt</a:t>
            </a:r>
            <a:r>
              <a:rPr lang="en-US" sz="2800" b="1" dirty="0">
                <a:solidFill>
                  <a:schemeClr val="tx1"/>
                </a:solidFill>
                <a:latin typeface="Courier"/>
              </a:rPr>
              <a:t>  $t1,$0,$a1    </a:t>
            </a:r>
            <a:r>
              <a:rPr lang="en-US" sz="2800" b="1" i="1" dirty="0">
                <a:solidFill>
                  <a:schemeClr val="bg2"/>
                </a:solidFill>
                <a:latin typeface="Courier"/>
              </a:rPr>
              <a:t># </a:t>
            </a:r>
            <a:r>
              <a:rPr lang="en-US" sz="2800" b="1" i="1" dirty="0" err="1">
                <a:solidFill>
                  <a:schemeClr val="bg2"/>
                </a:solidFill>
                <a:latin typeface="Courier"/>
              </a:rPr>
              <a:t>mlr</a:t>
            </a:r>
            <a:r>
              <a:rPr lang="en-US" sz="2800" b="1" i="1" dirty="0">
                <a:solidFill>
                  <a:schemeClr val="bg2"/>
                </a:solidFill>
                <a:latin typeface="Courier"/>
              </a:rPr>
              <a:t> &gt; 0?</a:t>
            </a:r>
            <a:r>
              <a:rPr lang="en-US" sz="2800" b="1" i="1" dirty="0">
                <a:solidFill>
                  <a:schemeClr val="tx1"/>
                </a:solidFill>
                <a:latin typeface="Courier"/>
              </a:rPr>
              <a:t/>
            </a:r>
            <a:br>
              <a:rPr lang="en-US" sz="2800" b="1" i="1" dirty="0">
                <a:solidFill>
                  <a:schemeClr val="tx1"/>
                </a:solidFill>
                <a:latin typeface="Courier"/>
              </a:rPr>
            </a:br>
            <a:r>
              <a:rPr lang="en-US" sz="2800" b="1" i="1" dirty="0">
                <a:solidFill>
                  <a:schemeClr val="tx1"/>
                </a:solidFill>
                <a:latin typeface="Courier"/>
              </a:rPr>
              <a:t>   </a:t>
            </a:r>
            <a:r>
              <a:rPr lang="en-US" sz="2800" b="1" dirty="0" err="1">
                <a:solidFill>
                  <a:schemeClr val="tx1"/>
                </a:solidFill>
                <a:latin typeface="Courier"/>
              </a:rPr>
              <a:t>beq</a:t>
            </a:r>
            <a:r>
              <a:rPr lang="en-US" sz="2800" b="1" dirty="0">
                <a:solidFill>
                  <a:schemeClr val="tx1"/>
                </a:solidFill>
                <a:latin typeface="Courier"/>
              </a:rPr>
              <a:t>  $t1,$0,Fin    </a:t>
            </a:r>
            <a:r>
              <a:rPr lang="en-US" sz="2800" b="1" i="1" dirty="0">
                <a:solidFill>
                  <a:schemeClr val="bg2"/>
                </a:solidFill>
                <a:latin typeface="Courier"/>
              </a:rPr>
              <a:t># no=&gt;Fin</a:t>
            </a:r>
            <a:r>
              <a:rPr lang="en-US" sz="2800" b="1" dirty="0">
                <a:solidFill>
                  <a:schemeClr val="bg2"/>
                </a:solidFill>
                <a:latin typeface="Courier"/>
              </a:rPr>
              <a:t/>
            </a:r>
            <a:br>
              <a:rPr lang="en-US" sz="2800" b="1" dirty="0">
                <a:solidFill>
                  <a:schemeClr val="bg2"/>
                </a:solidFill>
                <a:latin typeface="Courier"/>
              </a:rPr>
            </a:br>
            <a:r>
              <a:rPr lang="en-US" sz="2800" b="1" dirty="0">
                <a:solidFill>
                  <a:schemeClr val="bg2"/>
                </a:solidFill>
                <a:latin typeface="Courier"/>
              </a:rPr>
              <a:t>   </a:t>
            </a:r>
            <a:r>
              <a:rPr lang="en-US" sz="2800" b="1" dirty="0">
                <a:solidFill>
                  <a:schemeClr val="tx1"/>
                </a:solidFill>
                <a:latin typeface="Courier"/>
              </a:rPr>
              <a:t>add  $t0,$t0,$a0   </a:t>
            </a:r>
            <a:r>
              <a:rPr lang="en-US" sz="2800" b="1" i="1" dirty="0">
                <a:solidFill>
                  <a:schemeClr val="bg2"/>
                </a:solidFill>
                <a:latin typeface="Courier"/>
              </a:rPr>
              <a:t># prod+=mc</a:t>
            </a:r>
            <a:br>
              <a:rPr lang="en-US" sz="2800" b="1" i="1" dirty="0">
                <a:solidFill>
                  <a:schemeClr val="bg2"/>
                </a:solidFill>
                <a:latin typeface="Courier"/>
              </a:rPr>
            </a:br>
            <a:r>
              <a:rPr lang="en-US" sz="2800" b="1" i="1" dirty="0">
                <a:solidFill>
                  <a:schemeClr val="bg2"/>
                </a:solidFill>
                <a:latin typeface="Courier"/>
              </a:rPr>
              <a:t>   </a:t>
            </a:r>
            <a:r>
              <a:rPr lang="en-US" sz="2800" b="1" dirty="0" err="1">
                <a:solidFill>
                  <a:schemeClr val="tx1"/>
                </a:solidFill>
                <a:latin typeface="Courier"/>
              </a:rPr>
              <a:t>addi</a:t>
            </a:r>
            <a:r>
              <a:rPr lang="en-US" sz="2800" b="1" dirty="0">
                <a:solidFill>
                  <a:schemeClr val="tx1"/>
                </a:solidFill>
                <a:latin typeface="Courier"/>
              </a:rPr>
              <a:t> $a1,$a1,-1    </a:t>
            </a:r>
            <a:r>
              <a:rPr lang="en-US" sz="2800" b="1" i="1" dirty="0">
                <a:solidFill>
                  <a:schemeClr val="bg2"/>
                </a:solidFill>
                <a:latin typeface="Courier"/>
              </a:rPr>
              <a:t># </a:t>
            </a:r>
            <a:r>
              <a:rPr lang="en-US" sz="2800" b="1" i="1" dirty="0" err="1">
                <a:solidFill>
                  <a:schemeClr val="bg2"/>
                </a:solidFill>
                <a:latin typeface="Courier"/>
              </a:rPr>
              <a:t>mlr</a:t>
            </a:r>
            <a:r>
              <a:rPr lang="en-US" sz="2800" b="1" i="1" dirty="0">
                <a:solidFill>
                  <a:schemeClr val="bg2"/>
                </a:solidFill>
                <a:latin typeface="Courier"/>
              </a:rPr>
              <a:t>-=1</a:t>
            </a:r>
            <a:r>
              <a:rPr lang="en-US" sz="2800" b="1" dirty="0">
                <a:solidFill>
                  <a:schemeClr val="tx1"/>
                </a:solidFill>
                <a:latin typeface="Courier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"/>
              </a:rPr>
            </a:br>
            <a:r>
              <a:rPr lang="en-US" sz="2800" b="1" dirty="0">
                <a:solidFill>
                  <a:schemeClr val="tx1"/>
                </a:solidFill>
                <a:latin typeface="Courier"/>
              </a:rPr>
              <a:t>   </a:t>
            </a:r>
            <a:r>
              <a:rPr lang="en-US" sz="2800" b="1" dirty="0" err="1">
                <a:solidFill>
                  <a:schemeClr val="tx1"/>
                </a:solidFill>
                <a:latin typeface="Courier"/>
              </a:rPr>
              <a:t>j</a:t>
            </a:r>
            <a:r>
              <a:rPr lang="en-US" sz="2800" b="1" dirty="0">
                <a:solidFill>
                  <a:schemeClr val="tx1"/>
                </a:solidFill>
                <a:latin typeface="Courier"/>
              </a:rPr>
              <a:t>    Loop          </a:t>
            </a:r>
            <a:r>
              <a:rPr lang="en-US" sz="2800" b="1" i="1" dirty="0">
                <a:solidFill>
                  <a:schemeClr val="bg2"/>
                </a:solidFill>
                <a:latin typeface="Courier"/>
              </a:rPr>
              <a:t># </a:t>
            </a:r>
            <a:r>
              <a:rPr lang="en-US" sz="2800" b="1" i="1" dirty="0" err="1">
                <a:solidFill>
                  <a:schemeClr val="bg2"/>
                </a:solidFill>
                <a:latin typeface="Courier"/>
              </a:rPr>
              <a:t>goto</a:t>
            </a:r>
            <a:r>
              <a:rPr lang="en-US" sz="2800" b="1" i="1" dirty="0">
                <a:solidFill>
                  <a:schemeClr val="bg2"/>
                </a:solidFill>
                <a:latin typeface="Courier"/>
              </a:rPr>
              <a:t> Loop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079749" name="Rectangle 5"/>
          <p:cNvSpPr>
            <a:spLocks noChangeArrowheads="1"/>
          </p:cNvSpPr>
          <p:nvPr/>
        </p:nvSpPr>
        <p:spPr bwMode="auto">
          <a:xfrm>
            <a:off x="304800" y="3841616"/>
            <a:ext cx="8458200" cy="10387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112" charset="0"/>
              <a:buNone/>
            </a:pPr>
            <a:r>
              <a:rPr lang="en-US" sz="2800" b="1">
                <a:solidFill>
                  <a:schemeClr val="accent2"/>
                </a:solidFill>
                <a:latin typeface="Courier"/>
              </a:rPr>
              <a:t>Fin:</a:t>
            </a:r>
            <a:r>
              <a:rPr lang="en-US" sz="2800" b="1">
                <a:solidFill>
                  <a:schemeClr val="tx1"/>
                </a:solidFill>
                <a:latin typeface="Courier"/>
              </a:rPr>
              <a:t/>
            </a:r>
            <a:br>
              <a:rPr lang="en-US" sz="2800" b="1">
                <a:solidFill>
                  <a:schemeClr val="tx1"/>
                </a:solidFill>
                <a:latin typeface="Courier"/>
              </a:rPr>
            </a:br>
            <a:r>
              <a:rPr lang="en-US" sz="2800" b="1">
                <a:solidFill>
                  <a:schemeClr val="tx1"/>
                </a:solidFill>
                <a:latin typeface="Courier"/>
              </a:rPr>
              <a:t>   add  $v0,$t0,$0    </a:t>
            </a:r>
            <a:r>
              <a:rPr lang="en-US" sz="2800" b="1" i="1">
                <a:solidFill>
                  <a:schemeClr val="bg2"/>
                </a:solidFill>
                <a:latin typeface="Courier"/>
              </a:rPr>
              <a:t># $v0=prod</a:t>
            </a:r>
            <a:r>
              <a:rPr lang="en-US" sz="2800" b="1" i="1">
                <a:solidFill>
                  <a:schemeClr val="tx1"/>
                </a:solidFill>
                <a:latin typeface="Courier"/>
              </a:rPr>
              <a:t/>
            </a:r>
            <a:br>
              <a:rPr lang="en-US" sz="2800" b="1" i="1">
                <a:solidFill>
                  <a:schemeClr val="tx1"/>
                </a:solidFill>
                <a:latin typeface="Courier"/>
              </a:rPr>
            </a:br>
            <a:r>
              <a:rPr lang="en-US" sz="2800" b="1" i="1">
                <a:solidFill>
                  <a:schemeClr val="tx1"/>
                </a:solidFill>
                <a:latin typeface="Courier"/>
              </a:rPr>
              <a:t>   </a:t>
            </a:r>
            <a:r>
              <a:rPr lang="en-US" sz="2800" b="1">
                <a:solidFill>
                  <a:schemeClr val="tx1"/>
                </a:solidFill>
                <a:latin typeface="Courier"/>
              </a:rPr>
              <a:t>jr   $ra           </a:t>
            </a:r>
            <a:r>
              <a:rPr lang="en-US" sz="2800" b="1" i="1">
                <a:solidFill>
                  <a:schemeClr val="bg2"/>
                </a:solidFill>
                <a:latin typeface="Courier"/>
              </a:rPr>
              <a:t># return</a:t>
            </a:r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079750" name="Rectangle 6"/>
          <p:cNvSpPr>
            <a:spLocks noChangeArrowheads="1"/>
          </p:cNvSpPr>
          <p:nvPr/>
        </p:nvSpPr>
        <p:spPr bwMode="auto">
          <a:xfrm>
            <a:off x="2667000" y="4984616"/>
            <a:ext cx="5109893" cy="1720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000" b="1">
                <a:solidFill>
                  <a:schemeClr val="accent2"/>
                </a:solidFill>
                <a:latin typeface="Courier"/>
              </a:rPr>
              <a:t>int mult (int mcand, int mlier){</a:t>
            </a:r>
            <a:br>
              <a:rPr lang="en-US" sz="2000" b="1">
                <a:solidFill>
                  <a:schemeClr val="accent2"/>
                </a:solidFill>
                <a:latin typeface="Courier"/>
              </a:rPr>
            </a:br>
            <a:r>
              <a:rPr lang="en-US" sz="2000" b="1">
                <a:solidFill>
                  <a:schemeClr val="accent2"/>
                </a:solidFill>
                <a:latin typeface="Courier"/>
              </a:rPr>
              <a:t>int product = 0;</a:t>
            </a:r>
            <a:br>
              <a:rPr lang="en-US" sz="2000" b="1">
                <a:solidFill>
                  <a:schemeClr val="accent2"/>
                </a:solidFill>
                <a:latin typeface="Courier"/>
              </a:rPr>
            </a:br>
            <a:r>
              <a:rPr lang="en-US" sz="2000" b="1">
                <a:solidFill>
                  <a:schemeClr val="accent2"/>
                </a:solidFill>
                <a:latin typeface="Courier"/>
              </a:rPr>
              <a:t>while (mlier &gt; 0)  {</a:t>
            </a:r>
            <a:br>
              <a:rPr lang="en-US" sz="2000" b="1">
                <a:solidFill>
                  <a:schemeClr val="accent2"/>
                </a:solidFill>
                <a:latin typeface="Courier"/>
              </a:rPr>
            </a:br>
            <a:r>
              <a:rPr lang="en-US" sz="2000" b="1">
                <a:solidFill>
                  <a:schemeClr val="accent2"/>
                </a:solidFill>
                <a:latin typeface="Courier"/>
              </a:rPr>
              <a:t> product += mcand;</a:t>
            </a:r>
            <a:br>
              <a:rPr lang="en-US" sz="2000" b="1">
                <a:solidFill>
                  <a:schemeClr val="accent2"/>
                </a:solidFill>
                <a:latin typeface="Courier"/>
              </a:rPr>
            </a:br>
            <a:r>
              <a:rPr lang="en-US" sz="2000" b="1">
                <a:solidFill>
                  <a:schemeClr val="accent2"/>
                </a:solidFill>
                <a:latin typeface="Courier"/>
              </a:rPr>
              <a:t> mlier -= 1; }</a:t>
            </a:r>
            <a:br>
              <a:rPr lang="en-US" sz="2000" b="1">
                <a:solidFill>
                  <a:schemeClr val="accent2"/>
                </a:solidFill>
                <a:latin typeface="Courier"/>
              </a:rPr>
            </a:br>
            <a:r>
              <a:rPr lang="en-US" sz="2000" b="1">
                <a:solidFill>
                  <a:schemeClr val="accent2"/>
                </a:solidFill>
                <a:latin typeface="Courier"/>
              </a:rPr>
              <a:t>return product;</a:t>
            </a:r>
            <a:br>
              <a:rPr lang="en-US" sz="2000" b="1">
                <a:solidFill>
                  <a:schemeClr val="accent2"/>
                </a:solidFill>
                <a:latin typeface="Courier"/>
              </a:rPr>
            </a:br>
            <a:r>
              <a:rPr lang="en-US" sz="2000" b="1">
                <a:solidFill>
                  <a:schemeClr val="accent2"/>
                </a:solidFill>
                <a:latin typeface="Courier"/>
              </a:rPr>
              <a:t>}</a:t>
            </a:r>
            <a:endParaRPr lang="en-US" sz="2000" b="1">
              <a:solidFill>
                <a:schemeClr val="tx1"/>
              </a:solidFill>
              <a:latin typeface="Courier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696200" cy="474662"/>
          </a:xfrm>
        </p:spPr>
        <p:txBody>
          <a:bodyPr/>
          <a:lstStyle/>
          <a:p>
            <a:r>
              <a:rPr lang="en-US" dirty="0"/>
              <a:t>Bonus Example: Compile This (5/5)</a:t>
            </a:r>
          </a:p>
        </p:txBody>
      </p:sp>
      <p:sp>
        <p:nvSpPr>
          <p:cNvPr id="208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464175"/>
          </a:xfrm>
        </p:spPr>
        <p:txBody>
          <a:bodyPr/>
          <a:lstStyle/>
          <a:p>
            <a:r>
              <a:rPr lang="en-US" dirty="0"/>
              <a:t>Notes:</a:t>
            </a:r>
          </a:p>
          <a:p>
            <a:pPr lvl="1"/>
            <a:r>
              <a:rPr lang="en-US" dirty="0"/>
              <a:t>no </a:t>
            </a:r>
            <a:r>
              <a:rPr lang="en-US" b="1" dirty="0" err="1">
                <a:latin typeface="Courier"/>
              </a:rPr>
              <a:t>jal</a:t>
            </a:r>
            <a:r>
              <a:rPr lang="en-US" dirty="0"/>
              <a:t> calls are made from </a:t>
            </a:r>
            <a:r>
              <a:rPr lang="en-US" b="1" dirty="0" err="1">
                <a:latin typeface="Courier"/>
              </a:rPr>
              <a:t>mult</a:t>
            </a:r>
            <a:r>
              <a:rPr lang="en-US" dirty="0"/>
              <a:t> and we don’t use any saved registers, so we don’t need to save anything onto stack</a:t>
            </a:r>
          </a:p>
          <a:p>
            <a:pPr lvl="1"/>
            <a:r>
              <a:rPr lang="en-US" dirty="0"/>
              <a:t>temp registers are used for intermediate calculations (could have used </a:t>
            </a:r>
            <a:r>
              <a:rPr lang="en-US" dirty="0" err="1"/>
              <a:t>s</a:t>
            </a:r>
            <a:r>
              <a:rPr lang="en-US" dirty="0"/>
              <a:t> registers, but would have to save the caller’s on the stack.)</a:t>
            </a:r>
          </a:p>
          <a:p>
            <a:pPr lvl="1"/>
            <a:r>
              <a:rPr lang="en-US" b="1" dirty="0">
                <a:latin typeface="Courier"/>
              </a:rPr>
              <a:t>$a1</a:t>
            </a:r>
            <a:r>
              <a:rPr lang="en-US" dirty="0"/>
              <a:t> is modified directly (instead of copying into a temp register) since we are free to change it</a:t>
            </a:r>
          </a:p>
          <a:p>
            <a:pPr lvl="1"/>
            <a:r>
              <a:rPr lang="en-US" dirty="0"/>
              <a:t>result is put into </a:t>
            </a:r>
            <a:r>
              <a:rPr lang="en-US" b="1" dirty="0">
                <a:latin typeface="Courier"/>
              </a:rPr>
              <a:t>$v0</a:t>
            </a:r>
            <a:r>
              <a:rPr lang="en-US" dirty="0"/>
              <a:t> before returning (could also have modified </a:t>
            </a:r>
            <a:r>
              <a:rPr lang="en-US" b="1" dirty="0">
                <a:latin typeface="Courier"/>
              </a:rPr>
              <a:t>$v0</a:t>
            </a:r>
            <a:r>
              <a:rPr lang="en-US" dirty="0"/>
              <a:t> directly)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99088"/>
          </a:xfrm>
        </p:spPr>
        <p:txBody>
          <a:bodyPr/>
          <a:lstStyle/>
          <a:p>
            <a:r>
              <a:rPr lang="en-US" dirty="0"/>
              <a:t>Parents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main</a:t>
            </a:r>
            <a:r>
              <a:rPr lang="en-US" dirty="0"/>
              <a:t>) leaving for weekend</a:t>
            </a:r>
          </a:p>
          <a:p>
            <a:r>
              <a:rPr lang="en-US" dirty="0"/>
              <a:t>They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caller</a:t>
            </a:r>
            <a:r>
              <a:rPr lang="en-US" dirty="0"/>
              <a:t>) give keys to the house to kid (</a:t>
            </a:r>
            <a:r>
              <a:rPr lang="en-US" dirty="0" err="1">
                <a:solidFill>
                  <a:schemeClr val="accent2"/>
                </a:solidFill>
                <a:latin typeface="Courier" pitchFamily="-112" charset="0"/>
              </a:rPr>
              <a:t>callee</a:t>
            </a:r>
            <a:r>
              <a:rPr lang="en-US" dirty="0"/>
              <a:t>) with the rules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calling conventions</a:t>
            </a:r>
            <a:r>
              <a:rPr lang="en-US" dirty="0"/>
              <a:t>):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You can trash </a:t>
            </a:r>
            <a:r>
              <a:rPr lang="en-US" u="sng" dirty="0">
                <a:solidFill>
                  <a:schemeClr val="accent1"/>
                </a:solidFill>
              </a:rPr>
              <a:t>the temporary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room(s</a:t>
            </a:r>
            <a:r>
              <a:rPr lang="en-US" dirty="0">
                <a:solidFill>
                  <a:schemeClr val="accent1"/>
                </a:solidFill>
              </a:rPr>
              <a:t>), like the den and basement </a:t>
            </a:r>
            <a:r>
              <a:rPr lang="en-US" dirty="0"/>
              <a:t>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registers</a:t>
            </a:r>
            <a:r>
              <a:rPr lang="en-US" dirty="0"/>
              <a:t>) if you want, we don’t care about it</a:t>
            </a:r>
          </a:p>
          <a:p>
            <a:pPr lvl="1"/>
            <a:r>
              <a:rPr lang="en-US" u="sng" dirty="0"/>
              <a:t>BUT</a:t>
            </a:r>
            <a:r>
              <a:rPr lang="en-US" dirty="0"/>
              <a:t> you’d better leave the rooms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registers</a:t>
            </a:r>
            <a:r>
              <a:rPr lang="en-US" dirty="0"/>
              <a:t>) that we want to </a:t>
            </a:r>
            <a:r>
              <a:rPr lang="en-US" dirty="0">
                <a:solidFill>
                  <a:schemeClr val="accent1"/>
                </a:solidFill>
              </a:rPr>
              <a:t>save</a:t>
            </a:r>
            <a:r>
              <a:rPr lang="en-US" dirty="0"/>
              <a:t> for the guests untouched. </a:t>
            </a:r>
            <a:r>
              <a:rPr lang="en-US" dirty="0">
                <a:solidFill>
                  <a:schemeClr val="accent1"/>
                </a:solidFill>
              </a:rPr>
              <a:t>“these rooms better look the same when we return!”</a:t>
            </a:r>
          </a:p>
          <a:p>
            <a:r>
              <a:rPr lang="en-US" dirty="0"/>
              <a:t>Who hasn’t heard this in their life?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Parents leaving for weekend analogy (1/5)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1447800" cy="474663"/>
          </a:xfrm>
        </p:spPr>
        <p:txBody>
          <a:bodyPr/>
          <a:lstStyle/>
          <a:p>
            <a:r>
              <a:rPr lang="en-US"/>
              <a:t>Stack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229600" cy="415925"/>
          </a:xfrm>
        </p:spPr>
        <p:txBody>
          <a:bodyPr/>
          <a:lstStyle/>
          <a:p>
            <a:r>
              <a:rPr lang="en-US"/>
              <a:t>Last In, First Out (LIFO) data structure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669925" y="1863725"/>
            <a:ext cx="1262059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chemeClr val="tx1"/>
                </a:solidFill>
                <a:latin typeface="Courier"/>
              </a:rPr>
              <a:t>main ()</a:t>
            </a:r>
          </a:p>
          <a:p>
            <a:r>
              <a:rPr lang="en-US" sz="2000" b="1">
                <a:solidFill>
                  <a:schemeClr val="tx1"/>
                </a:solidFill>
                <a:latin typeface="Courier"/>
              </a:rPr>
              <a:t>{ a(0); </a:t>
            </a:r>
          </a:p>
          <a:p>
            <a:r>
              <a:rPr lang="en-US" sz="2000" b="1">
                <a:solidFill>
                  <a:schemeClr val="tx1"/>
                </a:solidFill>
                <a:latin typeface="Courier"/>
              </a:rPr>
              <a:t>}</a:t>
            </a:r>
            <a:endParaRPr lang="en-US" sz="2000" b="1" i="1">
              <a:solidFill>
                <a:schemeClr val="tx1"/>
              </a:solidFill>
              <a:latin typeface="Courier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990600" y="2667000"/>
            <a:ext cx="2317750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Courier"/>
              </a:rPr>
              <a:t>void a (int m)</a:t>
            </a:r>
          </a:p>
          <a:p>
            <a:r>
              <a:rPr lang="en-US" sz="2000" b="1">
                <a:latin typeface="Courier"/>
              </a:rPr>
              <a:t>{ b(1); </a:t>
            </a:r>
          </a:p>
          <a:p>
            <a:r>
              <a:rPr lang="en-US" sz="2000" b="1">
                <a:latin typeface="Courier"/>
              </a:rPr>
              <a:t>}</a:t>
            </a:r>
            <a:endParaRPr lang="en-US" sz="2000" b="1" i="1">
              <a:latin typeface="Courier"/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1219200" y="3505200"/>
            <a:ext cx="2317750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  <a:latin typeface="Courier"/>
              </a:rPr>
              <a:t>void b (int n)</a:t>
            </a:r>
          </a:p>
          <a:p>
            <a:r>
              <a:rPr lang="en-US" sz="2000" b="1">
                <a:solidFill>
                  <a:schemeClr val="accent2"/>
                </a:solidFill>
                <a:latin typeface="Courier"/>
              </a:rPr>
              <a:t>{ c(2); </a:t>
            </a:r>
          </a:p>
          <a:p>
            <a:r>
              <a:rPr lang="en-US" sz="2000" b="1">
                <a:solidFill>
                  <a:schemeClr val="accent2"/>
                </a:solidFill>
                <a:latin typeface="Courier"/>
              </a:rPr>
              <a:t>}</a:t>
            </a:r>
            <a:endParaRPr lang="en-US" sz="2000" b="1" i="1">
              <a:solidFill>
                <a:schemeClr val="accent2"/>
              </a:solidFill>
              <a:latin typeface="Courier"/>
            </a:endParaRP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1447800" y="4343400"/>
            <a:ext cx="2317750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chemeClr val="accent6"/>
                </a:solidFill>
                <a:latin typeface="Courier"/>
              </a:rPr>
              <a:t>void c (int o)</a:t>
            </a:r>
          </a:p>
          <a:p>
            <a:r>
              <a:rPr lang="en-US" sz="2000" b="1">
                <a:solidFill>
                  <a:schemeClr val="accent6"/>
                </a:solidFill>
                <a:latin typeface="Courier"/>
              </a:rPr>
              <a:t>{ d(3); </a:t>
            </a:r>
          </a:p>
          <a:p>
            <a:r>
              <a:rPr lang="en-US" sz="2000" b="1">
                <a:solidFill>
                  <a:schemeClr val="accent6"/>
                </a:solidFill>
                <a:latin typeface="Courier"/>
              </a:rPr>
              <a:t>}</a:t>
            </a:r>
            <a:endParaRPr lang="en-US" sz="2000" b="1" i="1">
              <a:solidFill>
                <a:schemeClr val="accent6"/>
              </a:solidFill>
              <a:latin typeface="Courier"/>
            </a:endParaRP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1600200" y="5105400"/>
            <a:ext cx="2317750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chemeClr val="accent3"/>
                </a:solidFill>
                <a:latin typeface="Courier"/>
              </a:rPr>
              <a:t>void d (int p)</a:t>
            </a:r>
          </a:p>
          <a:p>
            <a:r>
              <a:rPr lang="en-US" sz="2000" b="1">
                <a:solidFill>
                  <a:schemeClr val="accent3"/>
                </a:solidFill>
                <a:latin typeface="Courier"/>
              </a:rPr>
              <a:t>{ </a:t>
            </a:r>
          </a:p>
          <a:p>
            <a:r>
              <a:rPr lang="en-US" sz="2000" b="1">
                <a:solidFill>
                  <a:schemeClr val="accent3"/>
                </a:solidFill>
                <a:latin typeface="Courier"/>
              </a:rPr>
              <a:t>}</a:t>
            </a:r>
            <a:endParaRPr lang="en-US" sz="2000" b="1" i="1">
              <a:solidFill>
                <a:schemeClr val="accent3"/>
              </a:solidFill>
              <a:latin typeface="Courier"/>
            </a:endParaRPr>
          </a:p>
        </p:txBody>
      </p:sp>
      <p:sp>
        <p:nvSpPr>
          <p:cNvPr id="1709065" name="Rectangle 9" descr="Large grid"/>
          <p:cNvSpPr>
            <a:spLocks noChangeArrowheads="1"/>
          </p:cNvSpPr>
          <p:nvPr/>
        </p:nvSpPr>
        <p:spPr bwMode="auto">
          <a:xfrm>
            <a:off x="6400800" y="1981200"/>
            <a:ext cx="1143000" cy="762000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6477000" y="1524000"/>
            <a:ext cx="833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stack</a:t>
            </a:r>
          </a:p>
        </p:txBody>
      </p:sp>
      <p:sp>
        <p:nvSpPr>
          <p:cNvPr id="1709067" name="Rectangle 11" descr="Large grid"/>
          <p:cNvSpPr>
            <a:spLocks noChangeArrowheads="1"/>
          </p:cNvSpPr>
          <p:nvPr/>
        </p:nvSpPr>
        <p:spPr bwMode="auto">
          <a:xfrm>
            <a:off x="6400800" y="2743200"/>
            <a:ext cx="1143000" cy="8382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9068" name="Rectangle 12" descr="Large grid"/>
          <p:cNvSpPr>
            <a:spLocks noChangeArrowheads="1"/>
          </p:cNvSpPr>
          <p:nvPr/>
        </p:nvSpPr>
        <p:spPr bwMode="auto">
          <a:xfrm>
            <a:off x="6400800" y="3581400"/>
            <a:ext cx="1143000" cy="838200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9069" name="Rectangle 13" descr="Large grid"/>
          <p:cNvSpPr>
            <a:spLocks noChangeArrowheads="1"/>
          </p:cNvSpPr>
          <p:nvPr/>
        </p:nvSpPr>
        <p:spPr bwMode="auto">
          <a:xfrm>
            <a:off x="6400800" y="4419600"/>
            <a:ext cx="1143000" cy="838200"/>
          </a:xfrm>
          <a:prstGeom prst="rect">
            <a:avLst/>
          </a:prstGeom>
          <a:solidFill>
            <a:schemeClr val="accent6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9070" name="Rectangle 14" descr="Large grid"/>
          <p:cNvSpPr>
            <a:spLocks noChangeArrowheads="1"/>
          </p:cNvSpPr>
          <p:nvPr/>
        </p:nvSpPr>
        <p:spPr bwMode="auto">
          <a:xfrm>
            <a:off x="6400800" y="5257800"/>
            <a:ext cx="1143000" cy="838200"/>
          </a:xfrm>
          <a:prstGeom prst="rect">
            <a:avLst/>
          </a:prstGeom>
          <a:solidFill>
            <a:schemeClr val="accent3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191000" y="2514600"/>
            <a:ext cx="2133600" cy="396875"/>
            <a:chOff x="2640" y="1584"/>
            <a:chExt cx="1344" cy="250"/>
          </a:xfrm>
        </p:grpSpPr>
        <p:sp>
          <p:nvSpPr>
            <p:cNvPr id="29734" name="Text Box 16"/>
            <p:cNvSpPr txBox="1">
              <a:spLocks noChangeArrowheads="1"/>
            </p:cNvSpPr>
            <p:nvPr/>
          </p:nvSpPr>
          <p:spPr bwMode="auto">
            <a:xfrm>
              <a:off x="2640" y="1584"/>
              <a:ext cx="1139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/>
                <a:t>Stack Pointer</a:t>
              </a:r>
            </a:p>
          </p:txBody>
        </p:sp>
        <p:sp>
          <p:nvSpPr>
            <p:cNvPr id="29735" name="Line 17"/>
            <p:cNvSpPr>
              <a:spLocks noChangeShapeType="1"/>
            </p:cNvSpPr>
            <p:nvPr/>
          </p:nvSpPr>
          <p:spPr bwMode="auto">
            <a:xfrm>
              <a:off x="3792" y="1728"/>
              <a:ext cx="192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3962400" y="2438400"/>
            <a:ext cx="2362200" cy="1311275"/>
            <a:chOff x="2496" y="1536"/>
            <a:chExt cx="1488" cy="826"/>
          </a:xfrm>
        </p:grpSpPr>
        <p:grpSp>
          <p:nvGrpSpPr>
            <p:cNvPr id="4" name="Group 19"/>
            <p:cNvGrpSpPr>
              <a:grpSpLocks/>
            </p:cNvGrpSpPr>
            <p:nvPr/>
          </p:nvGrpSpPr>
          <p:grpSpPr bwMode="auto">
            <a:xfrm>
              <a:off x="2640" y="2112"/>
              <a:ext cx="1344" cy="250"/>
              <a:chOff x="2640" y="1584"/>
              <a:chExt cx="1344" cy="250"/>
            </a:xfrm>
          </p:grpSpPr>
          <p:sp>
            <p:nvSpPr>
              <p:cNvPr id="29732" name="Text Box 20"/>
              <p:cNvSpPr txBox="1">
                <a:spLocks noChangeArrowheads="1"/>
              </p:cNvSpPr>
              <p:nvPr/>
            </p:nvSpPr>
            <p:spPr bwMode="auto">
              <a:xfrm>
                <a:off x="2640" y="1584"/>
                <a:ext cx="1139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i="1"/>
                  <a:t>Stack Pointer</a:t>
                </a:r>
              </a:p>
            </p:txBody>
          </p:sp>
          <p:sp>
            <p:nvSpPr>
              <p:cNvPr id="29733" name="Line 21"/>
              <p:cNvSpPr>
                <a:spLocks noChangeShapeType="1"/>
              </p:cNvSpPr>
              <p:nvPr/>
            </p:nvSpPr>
            <p:spPr bwMode="auto">
              <a:xfrm>
                <a:off x="3792" y="1728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9731" name="Rectangle 22"/>
            <p:cNvSpPr>
              <a:spLocks noChangeArrowheads="1"/>
            </p:cNvSpPr>
            <p:nvPr/>
          </p:nvSpPr>
          <p:spPr bwMode="auto">
            <a:xfrm>
              <a:off x="2496" y="1536"/>
              <a:ext cx="1488" cy="3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3962400" y="3276600"/>
            <a:ext cx="2362200" cy="1311275"/>
            <a:chOff x="2496" y="1536"/>
            <a:chExt cx="1488" cy="826"/>
          </a:xfrm>
        </p:grpSpPr>
        <p:grpSp>
          <p:nvGrpSpPr>
            <p:cNvPr id="6" name="Group 24"/>
            <p:cNvGrpSpPr>
              <a:grpSpLocks/>
            </p:cNvGrpSpPr>
            <p:nvPr/>
          </p:nvGrpSpPr>
          <p:grpSpPr bwMode="auto">
            <a:xfrm>
              <a:off x="2640" y="2112"/>
              <a:ext cx="1344" cy="250"/>
              <a:chOff x="2640" y="1584"/>
              <a:chExt cx="1344" cy="250"/>
            </a:xfrm>
          </p:grpSpPr>
          <p:sp>
            <p:nvSpPr>
              <p:cNvPr id="29728" name="Text Box 25"/>
              <p:cNvSpPr txBox="1">
                <a:spLocks noChangeArrowheads="1"/>
              </p:cNvSpPr>
              <p:nvPr/>
            </p:nvSpPr>
            <p:spPr bwMode="auto">
              <a:xfrm>
                <a:off x="2640" y="1584"/>
                <a:ext cx="1139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i="1"/>
                  <a:t>Stack Pointer</a:t>
                </a:r>
              </a:p>
            </p:txBody>
          </p:sp>
          <p:sp>
            <p:nvSpPr>
              <p:cNvPr id="29729" name="Line 26"/>
              <p:cNvSpPr>
                <a:spLocks noChangeShapeType="1"/>
              </p:cNvSpPr>
              <p:nvPr/>
            </p:nvSpPr>
            <p:spPr bwMode="auto">
              <a:xfrm>
                <a:off x="3792" y="1728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9727" name="Rectangle 27"/>
            <p:cNvSpPr>
              <a:spLocks noChangeArrowheads="1"/>
            </p:cNvSpPr>
            <p:nvPr/>
          </p:nvSpPr>
          <p:spPr bwMode="auto">
            <a:xfrm>
              <a:off x="2496" y="1536"/>
              <a:ext cx="1488" cy="3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3962400" y="4114800"/>
            <a:ext cx="2362200" cy="1311275"/>
            <a:chOff x="2496" y="1536"/>
            <a:chExt cx="1488" cy="826"/>
          </a:xfrm>
        </p:grpSpPr>
        <p:grpSp>
          <p:nvGrpSpPr>
            <p:cNvPr id="8" name="Group 29"/>
            <p:cNvGrpSpPr>
              <a:grpSpLocks/>
            </p:cNvGrpSpPr>
            <p:nvPr/>
          </p:nvGrpSpPr>
          <p:grpSpPr bwMode="auto">
            <a:xfrm>
              <a:off x="2640" y="2112"/>
              <a:ext cx="1344" cy="250"/>
              <a:chOff x="2640" y="1584"/>
              <a:chExt cx="1344" cy="250"/>
            </a:xfrm>
          </p:grpSpPr>
          <p:sp>
            <p:nvSpPr>
              <p:cNvPr id="29724" name="Text Box 30"/>
              <p:cNvSpPr txBox="1">
                <a:spLocks noChangeArrowheads="1"/>
              </p:cNvSpPr>
              <p:nvPr/>
            </p:nvSpPr>
            <p:spPr bwMode="auto">
              <a:xfrm>
                <a:off x="2640" y="1584"/>
                <a:ext cx="1139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i="1"/>
                  <a:t>Stack Pointer</a:t>
                </a:r>
              </a:p>
            </p:txBody>
          </p:sp>
          <p:sp>
            <p:nvSpPr>
              <p:cNvPr id="29725" name="Line 31"/>
              <p:cNvSpPr>
                <a:spLocks noChangeShapeType="1"/>
              </p:cNvSpPr>
              <p:nvPr/>
            </p:nvSpPr>
            <p:spPr bwMode="auto">
              <a:xfrm>
                <a:off x="3792" y="1728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9723" name="Rectangle 32"/>
            <p:cNvSpPr>
              <a:spLocks noChangeArrowheads="1"/>
            </p:cNvSpPr>
            <p:nvPr/>
          </p:nvSpPr>
          <p:spPr bwMode="auto">
            <a:xfrm>
              <a:off x="2496" y="1536"/>
              <a:ext cx="1488" cy="3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3962400" y="4953000"/>
            <a:ext cx="2362200" cy="1311275"/>
            <a:chOff x="2496" y="1536"/>
            <a:chExt cx="1488" cy="826"/>
          </a:xfrm>
        </p:grpSpPr>
        <p:grpSp>
          <p:nvGrpSpPr>
            <p:cNvPr id="10" name="Group 34"/>
            <p:cNvGrpSpPr>
              <a:grpSpLocks/>
            </p:cNvGrpSpPr>
            <p:nvPr/>
          </p:nvGrpSpPr>
          <p:grpSpPr bwMode="auto">
            <a:xfrm>
              <a:off x="2640" y="2112"/>
              <a:ext cx="1344" cy="250"/>
              <a:chOff x="2640" y="1584"/>
              <a:chExt cx="1344" cy="250"/>
            </a:xfrm>
          </p:grpSpPr>
          <p:sp>
            <p:nvSpPr>
              <p:cNvPr id="29720" name="Text Box 35"/>
              <p:cNvSpPr txBox="1">
                <a:spLocks noChangeArrowheads="1"/>
              </p:cNvSpPr>
              <p:nvPr/>
            </p:nvSpPr>
            <p:spPr bwMode="auto">
              <a:xfrm>
                <a:off x="2640" y="1584"/>
                <a:ext cx="1139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i="1"/>
                  <a:t>Stack Pointer</a:t>
                </a:r>
              </a:p>
            </p:txBody>
          </p:sp>
          <p:sp>
            <p:nvSpPr>
              <p:cNvPr id="29721" name="Line 36"/>
              <p:cNvSpPr>
                <a:spLocks noChangeShapeType="1"/>
              </p:cNvSpPr>
              <p:nvPr/>
            </p:nvSpPr>
            <p:spPr bwMode="auto">
              <a:xfrm>
                <a:off x="3792" y="1728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9719" name="Rectangle 37"/>
            <p:cNvSpPr>
              <a:spLocks noChangeArrowheads="1"/>
            </p:cNvSpPr>
            <p:nvPr/>
          </p:nvSpPr>
          <p:spPr bwMode="auto">
            <a:xfrm>
              <a:off x="2496" y="1536"/>
              <a:ext cx="1488" cy="3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9716" name="Line 38"/>
          <p:cNvSpPr>
            <a:spLocks noChangeShapeType="1"/>
          </p:cNvSpPr>
          <p:nvPr/>
        </p:nvSpPr>
        <p:spPr bwMode="auto">
          <a:xfrm>
            <a:off x="8061325" y="2895600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7" name="Text Box 39"/>
          <p:cNvSpPr txBox="1">
            <a:spLocks noChangeArrowheads="1"/>
          </p:cNvSpPr>
          <p:nvPr/>
        </p:nvSpPr>
        <p:spPr bwMode="auto">
          <a:xfrm>
            <a:off x="7680325" y="1905000"/>
            <a:ext cx="1082675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Stack grows down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9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09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9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709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9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09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9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709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9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709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9065" grpId="0" animBg="1"/>
      <p:bldP spid="1709067" grpId="0" animBg="1"/>
      <p:bldP spid="1709068" grpId="0" animBg="1"/>
      <p:bldP spid="1709069" grpId="0" animBg="1"/>
      <p:bldP spid="170907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568950"/>
          </a:xfrm>
        </p:spPr>
        <p:txBody>
          <a:bodyPr/>
          <a:lstStyle/>
          <a:p>
            <a:r>
              <a:rPr lang="en-US"/>
              <a:t>Kid now “owns” rooms (</a:t>
            </a:r>
            <a:r>
              <a:rPr lang="en-US">
                <a:solidFill>
                  <a:schemeClr val="accent2"/>
                </a:solidFill>
                <a:latin typeface="Courier" pitchFamily="-112" charset="0"/>
              </a:rPr>
              <a:t>registers</a:t>
            </a:r>
            <a:r>
              <a:rPr lang="en-US"/>
              <a:t>)</a:t>
            </a:r>
          </a:p>
          <a:p>
            <a:r>
              <a:rPr lang="en-US"/>
              <a:t>Kid wants to use the </a:t>
            </a:r>
            <a:r>
              <a:rPr lang="en-US">
                <a:solidFill>
                  <a:schemeClr val="accent1"/>
                </a:solidFill>
              </a:rPr>
              <a:t>saved</a:t>
            </a:r>
            <a:r>
              <a:rPr lang="en-US"/>
              <a:t> rooms for a wild, wild party (</a:t>
            </a:r>
            <a:r>
              <a:rPr lang="en-US">
                <a:solidFill>
                  <a:schemeClr val="accent2"/>
                </a:solidFill>
                <a:latin typeface="Courier" pitchFamily="-112" charset="0"/>
              </a:rPr>
              <a:t>computation</a:t>
            </a:r>
            <a:r>
              <a:rPr lang="en-US"/>
              <a:t>)</a:t>
            </a:r>
          </a:p>
          <a:p>
            <a:r>
              <a:rPr lang="en-US"/>
              <a:t>What does kid (</a:t>
            </a:r>
            <a:r>
              <a:rPr lang="en-US">
                <a:solidFill>
                  <a:schemeClr val="accent2"/>
                </a:solidFill>
                <a:latin typeface="Courier" pitchFamily="-112" charset="0"/>
              </a:rPr>
              <a:t>callee</a:t>
            </a:r>
            <a:r>
              <a:rPr lang="en-US"/>
              <a:t>) do?</a:t>
            </a:r>
          </a:p>
          <a:p>
            <a:pPr lvl="1"/>
            <a:r>
              <a:rPr lang="en-US"/>
              <a:t>Kid takes what was in these rooms and puts them in the garage (</a:t>
            </a:r>
            <a:r>
              <a:rPr lang="en-US">
                <a:solidFill>
                  <a:schemeClr val="accent2"/>
                </a:solidFill>
                <a:latin typeface="Courier" pitchFamily="-112" charset="0"/>
              </a:rPr>
              <a:t>memory</a:t>
            </a:r>
            <a:r>
              <a:rPr lang="en-US"/>
              <a:t>)</a:t>
            </a:r>
          </a:p>
          <a:p>
            <a:pPr lvl="1"/>
            <a:r>
              <a:rPr lang="en-US"/>
              <a:t>Kid throws the party, </a:t>
            </a:r>
            <a:r>
              <a:rPr lang="en-US">
                <a:solidFill>
                  <a:srgbClr val="008000"/>
                </a:solidFill>
              </a:rPr>
              <a:t>trashes everything</a:t>
            </a:r>
            <a:r>
              <a:rPr lang="en-US"/>
              <a:t> (except garage, who ever goes in there?)</a:t>
            </a:r>
          </a:p>
          <a:p>
            <a:pPr lvl="1"/>
            <a:r>
              <a:rPr lang="en-US"/>
              <a:t>Kid restores the rooms the parents wanted</a:t>
            </a:r>
            <a:r>
              <a:rPr lang="en-US">
                <a:solidFill>
                  <a:schemeClr val="accent1"/>
                </a:solidFill>
              </a:rPr>
              <a:t> saved after the party</a:t>
            </a:r>
            <a:r>
              <a:rPr lang="en-US"/>
              <a:t> by </a:t>
            </a:r>
            <a:r>
              <a:rPr lang="en-US">
                <a:solidFill>
                  <a:schemeClr val="accent1"/>
                </a:solidFill>
              </a:rPr>
              <a:t>replacing the items from the garage (</a:t>
            </a:r>
            <a:r>
              <a:rPr lang="en-US">
                <a:solidFill>
                  <a:schemeClr val="accent2"/>
                </a:solidFill>
                <a:latin typeface="Courier" pitchFamily="-112" charset="0"/>
              </a:rPr>
              <a:t>memory</a:t>
            </a:r>
            <a:r>
              <a:rPr lang="en-US">
                <a:solidFill>
                  <a:schemeClr val="accent1"/>
                </a:solidFill>
              </a:rPr>
              <a:t>) back into those saved rooms</a:t>
            </a:r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z="3600" dirty="0" smtClean="0"/>
              <a:t>Parents leaving for weekend analogy (2/5)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251450"/>
          </a:xfrm>
        </p:spPr>
        <p:txBody>
          <a:bodyPr/>
          <a:lstStyle/>
          <a:p>
            <a:r>
              <a:rPr lang="en-US" dirty="0"/>
              <a:t>Same scenario, except </a:t>
            </a:r>
            <a:r>
              <a:rPr lang="en-US" u="sng" dirty="0"/>
              <a:t>before</a:t>
            </a:r>
            <a:r>
              <a:rPr lang="en-US" dirty="0"/>
              <a:t> parents return and kid replaces </a:t>
            </a:r>
            <a:r>
              <a:rPr lang="en-US" dirty="0">
                <a:solidFill>
                  <a:schemeClr val="accent1"/>
                </a:solidFill>
              </a:rPr>
              <a:t>saved</a:t>
            </a:r>
            <a:r>
              <a:rPr lang="en-US" dirty="0"/>
              <a:t> rooms…</a:t>
            </a:r>
          </a:p>
          <a:p>
            <a:r>
              <a:rPr lang="en-US" dirty="0"/>
              <a:t>Kid (</a:t>
            </a:r>
            <a:r>
              <a:rPr lang="en-US" dirty="0" err="1">
                <a:solidFill>
                  <a:schemeClr val="accent2"/>
                </a:solidFill>
                <a:latin typeface="Courier" pitchFamily="-112" charset="0"/>
              </a:rPr>
              <a:t>callee</a:t>
            </a:r>
            <a:r>
              <a:rPr lang="en-US" dirty="0"/>
              <a:t>) has left valuable stuff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data</a:t>
            </a:r>
            <a:r>
              <a:rPr lang="en-US" dirty="0"/>
              <a:t>) all over.</a:t>
            </a:r>
          </a:p>
          <a:p>
            <a:pPr lvl="1"/>
            <a:r>
              <a:rPr lang="en-US" dirty="0"/>
              <a:t>Kid’s friend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another </a:t>
            </a:r>
            <a:r>
              <a:rPr lang="en-US" dirty="0" err="1">
                <a:solidFill>
                  <a:schemeClr val="accent2"/>
                </a:solidFill>
                <a:latin typeface="Courier" pitchFamily="-112" charset="0"/>
              </a:rPr>
              <a:t>callee</a:t>
            </a:r>
            <a:r>
              <a:rPr lang="en-US" dirty="0"/>
              <a:t>) wants the house for a party when the </a:t>
            </a:r>
            <a:r>
              <a:rPr lang="en-US" u="sng" dirty="0"/>
              <a:t>kid</a:t>
            </a:r>
            <a:r>
              <a:rPr lang="en-US" dirty="0"/>
              <a:t> is away</a:t>
            </a:r>
          </a:p>
          <a:p>
            <a:pPr lvl="1"/>
            <a:r>
              <a:rPr lang="en-US" dirty="0"/>
              <a:t>Kid knows that friend might </a:t>
            </a:r>
            <a:r>
              <a:rPr lang="en-US" dirty="0">
                <a:solidFill>
                  <a:schemeClr val="accent1"/>
                </a:solidFill>
              </a:rPr>
              <a:t>trash the place </a:t>
            </a:r>
            <a:r>
              <a:rPr lang="en-US" dirty="0"/>
              <a:t>destroying valuable stuff!</a:t>
            </a:r>
          </a:p>
          <a:p>
            <a:pPr lvl="1"/>
            <a:r>
              <a:rPr lang="en-US" dirty="0"/>
              <a:t>Kid remembers rule parents taught and now becomes the “heavy”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caller</a:t>
            </a:r>
            <a:r>
              <a:rPr lang="en-US" dirty="0"/>
              <a:t>), instructing friend (</a:t>
            </a:r>
            <a:r>
              <a:rPr lang="en-US" dirty="0" err="1">
                <a:solidFill>
                  <a:schemeClr val="accent2"/>
                </a:solidFill>
                <a:latin typeface="Courier" pitchFamily="-112" charset="0"/>
              </a:rPr>
              <a:t>callee</a:t>
            </a:r>
            <a:r>
              <a:rPr lang="en-US" dirty="0"/>
              <a:t>) on good rules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conventions</a:t>
            </a:r>
            <a:r>
              <a:rPr lang="en-US" dirty="0"/>
              <a:t>) of house.</a:t>
            </a:r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z="3600" dirty="0" smtClean="0"/>
              <a:t>Parents leaving for weekend analogy (3/5)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1450"/>
          </a:xfrm>
        </p:spPr>
        <p:txBody>
          <a:bodyPr/>
          <a:lstStyle/>
          <a:p>
            <a:r>
              <a:rPr lang="en-US" dirty="0"/>
              <a:t>If kid had data in </a:t>
            </a:r>
            <a:r>
              <a:rPr lang="en-US" dirty="0">
                <a:solidFill>
                  <a:schemeClr val="accent1"/>
                </a:solidFill>
              </a:rPr>
              <a:t>temporary rooms </a:t>
            </a:r>
            <a:r>
              <a:rPr lang="en-US" dirty="0"/>
              <a:t>(which were going to be trashed), there are three options:</a:t>
            </a:r>
          </a:p>
          <a:p>
            <a:pPr lvl="1"/>
            <a:r>
              <a:rPr lang="en-US" dirty="0"/>
              <a:t>Move items directly to garage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memory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Move items to </a:t>
            </a:r>
            <a:r>
              <a:rPr lang="en-US" dirty="0">
                <a:solidFill>
                  <a:schemeClr val="accent1"/>
                </a:solidFill>
              </a:rPr>
              <a:t>saved rooms</a:t>
            </a:r>
            <a:r>
              <a:rPr lang="en-US" dirty="0"/>
              <a:t> whose contents have already been moved to the garage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memory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Optimize lifestyle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code</a:t>
            </a:r>
            <a:r>
              <a:rPr lang="en-US" dirty="0"/>
              <a:t>) so that the amount you’ve got to </a:t>
            </a:r>
            <a:r>
              <a:rPr lang="en-US" dirty="0" err="1"/>
              <a:t>shlep</a:t>
            </a:r>
            <a:r>
              <a:rPr lang="en-US" dirty="0"/>
              <a:t> stuff back and forth from garage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memory</a:t>
            </a:r>
            <a:r>
              <a:rPr lang="en-US" dirty="0"/>
              <a:t>) is </a:t>
            </a:r>
            <a:r>
              <a:rPr lang="en-US" dirty="0" smtClean="0"/>
              <a:t>minimized.</a:t>
            </a:r>
          </a:p>
          <a:p>
            <a:pPr lvl="2"/>
            <a:r>
              <a:rPr lang="en-US" dirty="0" smtClean="0"/>
              <a:t>Mantra: “Minimize register footprint”</a:t>
            </a:r>
          </a:p>
          <a:p>
            <a:r>
              <a:rPr lang="en-US" dirty="0"/>
              <a:t>Otherwise: “Dude, where’s my data?!”</a:t>
            </a: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z="3600" dirty="0" smtClean="0"/>
              <a:t>Parents leaving for weekend analogy (4/5)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568950"/>
          </a:xfrm>
        </p:spPr>
        <p:txBody>
          <a:bodyPr/>
          <a:lstStyle/>
          <a:p>
            <a:r>
              <a:rPr lang="en-US" u="sng" dirty="0"/>
              <a:t>Friend</a:t>
            </a:r>
            <a:r>
              <a:rPr lang="en-US" dirty="0"/>
              <a:t> now “owns” rooms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registers</a:t>
            </a:r>
            <a:r>
              <a:rPr lang="en-US" dirty="0"/>
              <a:t>)</a:t>
            </a:r>
          </a:p>
          <a:p>
            <a:r>
              <a:rPr lang="en-US" dirty="0"/>
              <a:t>Friend wants to use the </a:t>
            </a:r>
            <a:r>
              <a:rPr lang="en-US" dirty="0">
                <a:solidFill>
                  <a:schemeClr val="accent1"/>
                </a:solidFill>
              </a:rPr>
              <a:t>saved</a:t>
            </a:r>
            <a:r>
              <a:rPr lang="en-US" dirty="0"/>
              <a:t> rooms for a wild, wild party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computation</a:t>
            </a:r>
            <a:r>
              <a:rPr lang="en-US" dirty="0"/>
              <a:t>)</a:t>
            </a:r>
          </a:p>
          <a:p>
            <a:r>
              <a:rPr lang="en-US" dirty="0"/>
              <a:t>What does friend (</a:t>
            </a:r>
            <a:r>
              <a:rPr lang="en-US" dirty="0" err="1">
                <a:solidFill>
                  <a:schemeClr val="accent2"/>
                </a:solidFill>
                <a:latin typeface="Courier" pitchFamily="-112" charset="0"/>
              </a:rPr>
              <a:t>callee</a:t>
            </a:r>
            <a:r>
              <a:rPr lang="en-US" dirty="0"/>
              <a:t>) do?</a:t>
            </a:r>
          </a:p>
          <a:p>
            <a:pPr lvl="1"/>
            <a:r>
              <a:rPr lang="en-US" dirty="0"/>
              <a:t>Friend takes what was in these rooms and puts them in the garage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memory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Friend throws the party, </a:t>
            </a:r>
            <a:r>
              <a:rPr lang="en-US" dirty="0">
                <a:solidFill>
                  <a:schemeClr val="accent1"/>
                </a:solidFill>
              </a:rPr>
              <a:t>trashes everything </a:t>
            </a:r>
            <a:r>
              <a:rPr lang="en-US" dirty="0"/>
              <a:t>(except garage)</a:t>
            </a:r>
          </a:p>
          <a:p>
            <a:pPr lvl="1"/>
            <a:r>
              <a:rPr lang="en-US" dirty="0"/>
              <a:t>Friend restores the rooms the kid wanted</a:t>
            </a:r>
            <a:r>
              <a:rPr lang="en-US" dirty="0">
                <a:solidFill>
                  <a:schemeClr val="accent1"/>
                </a:solidFill>
              </a:rPr>
              <a:t> saved after the party</a:t>
            </a:r>
            <a:r>
              <a:rPr lang="en-US" dirty="0"/>
              <a:t> by </a:t>
            </a:r>
            <a:r>
              <a:rPr lang="en-US" dirty="0">
                <a:solidFill>
                  <a:schemeClr val="accent1"/>
                </a:solidFill>
              </a:rPr>
              <a:t>replacing the items from the garage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memory</a:t>
            </a:r>
            <a:r>
              <a:rPr lang="en-US" dirty="0">
                <a:solidFill>
                  <a:schemeClr val="accent1"/>
                </a:solidFill>
              </a:rPr>
              <a:t>) back into those saved rooms</a:t>
            </a: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z="3600" dirty="0" smtClean="0"/>
              <a:t>Parents leaving for weekend analogy (5/5)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077200" cy="1851025"/>
          </a:xfrm>
        </p:spPr>
        <p:txBody>
          <a:bodyPr/>
          <a:lstStyle/>
          <a:p>
            <a:r>
              <a:rPr lang="en-US" dirty="0"/>
              <a:t>Move (shift) all the bits in a word to the left or right by a number of bits.</a:t>
            </a:r>
          </a:p>
          <a:p>
            <a:pPr lvl="1"/>
            <a:r>
              <a:rPr lang="en-US" dirty="0"/>
              <a:t>Example: shift right by 8 bits</a:t>
            </a:r>
          </a:p>
          <a:p>
            <a:pPr lvl="1">
              <a:buFontTx/>
              <a:buNone/>
            </a:pP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0001 0010 0011 0100 0101 0110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  <a:t>0111 1000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66800" y="5257800"/>
            <a:ext cx="7010400" cy="762000"/>
            <a:chOff x="672" y="3312"/>
            <a:chExt cx="4416" cy="480"/>
          </a:xfrm>
        </p:grpSpPr>
        <p:sp>
          <p:nvSpPr>
            <p:cNvPr id="2042885" name="Line 5"/>
            <p:cNvSpPr>
              <a:spLocks noChangeShapeType="1"/>
            </p:cNvSpPr>
            <p:nvPr/>
          </p:nvSpPr>
          <p:spPr bwMode="auto">
            <a:xfrm flipH="1">
              <a:off x="672" y="3312"/>
              <a:ext cx="1056" cy="48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2886" name="Line 6"/>
            <p:cNvSpPr>
              <a:spLocks noChangeShapeType="1"/>
            </p:cNvSpPr>
            <p:nvPr/>
          </p:nvSpPr>
          <p:spPr bwMode="auto">
            <a:xfrm flipH="1">
              <a:off x="3984" y="3312"/>
              <a:ext cx="1104" cy="48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42888" name="Line 8"/>
          <p:cNvSpPr>
            <a:spLocks noChangeShapeType="1"/>
          </p:cNvSpPr>
          <p:nvPr/>
        </p:nvSpPr>
        <p:spPr bwMode="auto">
          <a:xfrm>
            <a:off x="990600" y="3048000"/>
            <a:ext cx="1809345" cy="8382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2889" name="Line 9"/>
          <p:cNvSpPr>
            <a:spLocks noChangeShapeType="1"/>
          </p:cNvSpPr>
          <p:nvPr/>
        </p:nvSpPr>
        <p:spPr bwMode="auto">
          <a:xfrm>
            <a:off x="6343245" y="3048000"/>
            <a:ext cx="1733955" cy="8382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2890" name="Rectangle 10"/>
          <p:cNvSpPr>
            <a:spLocks noChangeArrowheads="1"/>
          </p:cNvSpPr>
          <p:nvPr/>
        </p:nvSpPr>
        <p:spPr bwMode="auto">
          <a:xfrm>
            <a:off x="457200" y="3886200"/>
            <a:ext cx="8077200" cy="1374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400" b="1" dirty="0">
                <a:latin typeface="Courier"/>
                <a:ea typeface="ＭＳ Ｐゴシック" pitchFamily="-112" charset="-128"/>
                <a:cs typeface="Courier"/>
              </a:rPr>
              <a:t>0000 0000</a:t>
            </a:r>
            <a:r>
              <a:rPr lang="en-US" sz="2400" b="1" dirty="0">
                <a:solidFill>
                  <a:srgbClr val="0D407F"/>
                </a:solidFill>
                <a:latin typeface="Courier"/>
                <a:ea typeface="ＭＳ Ｐゴシック" pitchFamily="-112" charset="-128"/>
                <a:cs typeface="Courier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urier"/>
                <a:ea typeface="ＭＳ Ｐゴシック" pitchFamily="-112" charset="-128"/>
                <a:cs typeface="Courier"/>
              </a:rPr>
              <a:t>0001 0010 0011 0100 0101 0110</a:t>
            </a:r>
            <a:endParaRPr lang="en-US" sz="2400" b="1" dirty="0">
              <a:solidFill>
                <a:srgbClr val="0D407F"/>
              </a:solidFill>
              <a:latin typeface="Courier"/>
              <a:ea typeface="ＭＳ Ｐゴシック" pitchFamily="-112" charset="-128"/>
              <a:cs typeface="Courier"/>
            </a:endParaRP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  <a:buFont typeface="Wingdings" charset="2"/>
              <a:buChar char="§"/>
            </a:pP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ea typeface="ＭＳ Ｐゴシック" pitchFamily="-112" charset="-128"/>
                <a:cs typeface="Corbel"/>
              </a:rPr>
              <a:t> </a:t>
            </a:r>
            <a:r>
              <a:rPr lang="en-US" sz="26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ea typeface="ＭＳ Ｐゴシック" pitchFamily="-112" charset="-128"/>
                <a:cs typeface="Corbel"/>
              </a:rPr>
              <a:t>Example: shift left by 8 bits</a:t>
            </a: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400" b="1" dirty="0">
                <a:solidFill>
                  <a:schemeClr val="bg2"/>
                </a:solidFill>
                <a:latin typeface="Courier"/>
                <a:ea typeface="ＭＳ Ｐゴシック" pitchFamily="-112" charset="-128"/>
                <a:cs typeface="Courier"/>
              </a:rPr>
              <a:t>0001 0010 </a:t>
            </a:r>
            <a:r>
              <a:rPr lang="en-US" sz="2400" b="1" dirty="0">
                <a:solidFill>
                  <a:schemeClr val="accent2"/>
                </a:solidFill>
                <a:latin typeface="Courier"/>
                <a:ea typeface="ＭＳ Ｐゴシック" pitchFamily="-112" charset="-128"/>
                <a:cs typeface="Courier"/>
              </a:rPr>
              <a:t>0011 0100 0101 0110 0111 1000</a:t>
            </a:r>
            <a:endParaRPr lang="en-US" sz="2400" b="1" dirty="0">
              <a:solidFill>
                <a:srgbClr val="0D407F"/>
              </a:solidFill>
              <a:latin typeface="Courier"/>
              <a:ea typeface="ＭＳ Ｐゴシック" pitchFamily="-112" charset="-128"/>
              <a:cs typeface="Courier"/>
            </a:endParaRPr>
          </a:p>
        </p:txBody>
      </p:sp>
      <p:sp>
        <p:nvSpPr>
          <p:cNvPr id="2042891" name="Rectangle 11"/>
          <p:cNvSpPr>
            <a:spLocks noChangeArrowheads="1"/>
          </p:cNvSpPr>
          <p:nvPr/>
        </p:nvSpPr>
        <p:spPr bwMode="auto">
          <a:xfrm>
            <a:off x="457200" y="6062663"/>
            <a:ext cx="8077200" cy="3744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400" b="1" dirty="0">
                <a:solidFill>
                  <a:schemeClr val="accent2"/>
                </a:solidFill>
                <a:latin typeface="Courier"/>
                <a:ea typeface="ＭＳ Ｐゴシック" pitchFamily="-112" charset="-128"/>
                <a:cs typeface="Courier"/>
              </a:rPr>
              <a:t>0011 0100 0101 0110 0111 1000</a:t>
            </a:r>
            <a:r>
              <a:rPr lang="en-US" sz="2400" b="1" dirty="0">
                <a:solidFill>
                  <a:srgbClr val="0D407F"/>
                </a:solidFill>
                <a:latin typeface="Courier"/>
                <a:ea typeface="ＭＳ Ｐゴシック" pitchFamily="-112" charset="-128"/>
                <a:cs typeface="Courier"/>
              </a:rPr>
              <a:t> </a:t>
            </a:r>
            <a:r>
              <a:rPr lang="en-US" sz="2400" b="1" dirty="0">
                <a:latin typeface="Courier"/>
                <a:ea typeface="ＭＳ Ｐゴシック" pitchFamily="-112" charset="-128"/>
                <a:cs typeface="Courier"/>
              </a:rPr>
              <a:t>0000 0000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Instructions (review) (1/4)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494338"/>
          </a:xfrm>
        </p:spPr>
        <p:txBody>
          <a:bodyPr/>
          <a:lstStyle/>
          <a:p>
            <a:pPr>
              <a:lnSpc>
                <a:spcPct val="65000"/>
              </a:lnSpc>
            </a:pPr>
            <a:r>
              <a:rPr lang="en-US" sz="2800" dirty="0"/>
              <a:t>Shift Instruction Syntax: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/>
              <a:t>	1   2,3,4</a:t>
            </a:r>
            <a:endParaRPr lang="en-US" sz="2400" dirty="0" smtClean="0"/>
          </a:p>
          <a:p>
            <a:pPr lvl="1">
              <a:lnSpc>
                <a:spcPct val="75000"/>
              </a:lnSpc>
              <a:buNone/>
            </a:pPr>
            <a:r>
              <a:rPr lang="en-US" sz="2400" dirty="0" smtClean="0"/>
              <a:t>…where</a:t>
            </a:r>
            <a:endParaRPr lang="en-US" sz="2400" dirty="0"/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/>
              <a:t>		1) operation name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/>
              <a:t>		2) register that will receive value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/>
              <a:t>		3) first operand (register)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/>
              <a:t>		4) shift amount (constant &lt; 32)</a:t>
            </a:r>
          </a:p>
          <a:p>
            <a:pPr>
              <a:lnSpc>
                <a:spcPct val="65000"/>
              </a:lnSpc>
            </a:pPr>
            <a:r>
              <a:rPr lang="en-US" sz="2800" dirty="0"/>
              <a:t>MIPS shift instructions: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/>
              <a:t>1.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</a:rPr>
              <a:t>sll</a:t>
            </a:r>
            <a:r>
              <a:rPr lang="en-US" sz="2400" dirty="0"/>
              <a:t> (shift left logical): shifts left and </a:t>
            </a:r>
            <a:r>
              <a:rPr lang="en-US" sz="2400" u="sng" dirty="0"/>
              <a:t>fills emptied bits with 0s</a:t>
            </a:r>
            <a:endParaRPr lang="en-US" sz="2400" dirty="0"/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/>
              <a:t>2.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</a:rPr>
              <a:t>srl</a:t>
            </a:r>
            <a:r>
              <a:rPr lang="en-US" sz="2400" dirty="0"/>
              <a:t> (shift right logical): shifts right and </a:t>
            </a:r>
            <a:r>
              <a:rPr lang="en-US" sz="2400" u="sng" dirty="0"/>
              <a:t>fills emptied bits with 0s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/>
              <a:t>3.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</a:rPr>
              <a:t>sra</a:t>
            </a:r>
            <a:r>
              <a:rPr lang="en-US" sz="2400" dirty="0"/>
              <a:t> (shift right arithmetic): shifts right and </a:t>
            </a:r>
            <a:r>
              <a:rPr lang="en-US" sz="2400" u="sng" dirty="0">
                <a:solidFill>
                  <a:schemeClr val="accent1"/>
                </a:solidFill>
              </a:rPr>
              <a:t>fills emptied bits by sign extending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Instructions (2/4)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950913"/>
          </a:xfrm>
        </p:spPr>
        <p:txBody>
          <a:bodyPr/>
          <a:lstStyle/>
          <a:p>
            <a:r>
              <a:rPr lang="en-US" dirty="0"/>
              <a:t>Example: shift right </a:t>
            </a:r>
            <a:r>
              <a:rPr lang="en-US" dirty="0" smtClean="0"/>
              <a:t>arithmetic </a:t>
            </a:r>
            <a:r>
              <a:rPr lang="en-US" dirty="0"/>
              <a:t>by 8 bits</a:t>
            </a:r>
          </a:p>
          <a:p>
            <a:pPr lvl="1">
              <a:buFontTx/>
              <a:buNone/>
            </a:pP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0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001 0010 0011 0100 0101 0110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  <a:t>0111 1000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19200" y="4572000"/>
            <a:ext cx="7086600" cy="838200"/>
            <a:chOff x="672" y="2592"/>
            <a:chExt cx="4464" cy="528"/>
          </a:xfrm>
        </p:grpSpPr>
        <p:sp>
          <p:nvSpPr>
            <p:cNvPr id="2046981" name="Line 5"/>
            <p:cNvSpPr>
              <a:spLocks noChangeShapeType="1"/>
            </p:cNvSpPr>
            <p:nvPr/>
          </p:nvSpPr>
          <p:spPr bwMode="auto">
            <a:xfrm>
              <a:off x="672" y="2592"/>
              <a:ext cx="1104" cy="528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6982" name="Line 6"/>
            <p:cNvSpPr>
              <a:spLocks noChangeShapeType="1"/>
            </p:cNvSpPr>
            <p:nvPr/>
          </p:nvSpPr>
          <p:spPr bwMode="auto">
            <a:xfrm>
              <a:off x="4032" y="2592"/>
              <a:ext cx="1104" cy="528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066800" y="2133600"/>
            <a:ext cx="7086600" cy="838200"/>
            <a:chOff x="672" y="1152"/>
            <a:chExt cx="4464" cy="528"/>
          </a:xfrm>
        </p:grpSpPr>
        <p:sp>
          <p:nvSpPr>
            <p:cNvPr id="2046984" name="Line 8"/>
            <p:cNvSpPr>
              <a:spLocks noChangeShapeType="1"/>
            </p:cNvSpPr>
            <p:nvPr/>
          </p:nvSpPr>
          <p:spPr bwMode="auto">
            <a:xfrm>
              <a:off x="672" y="1152"/>
              <a:ext cx="1104" cy="528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6985" name="Line 9"/>
            <p:cNvSpPr>
              <a:spLocks noChangeShapeType="1"/>
            </p:cNvSpPr>
            <p:nvPr/>
          </p:nvSpPr>
          <p:spPr bwMode="auto">
            <a:xfrm>
              <a:off x="4032" y="1152"/>
              <a:ext cx="1104" cy="528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46986" name="Rectangle 10"/>
          <p:cNvSpPr>
            <a:spLocks noChangeArrowheads="1"/>
          </p:cNvSpPr>
          <p:nvPr/>
        </p:nvSpPr>
        <p:spPr bwMode="auto">
          <a:xfrm>
            <a:off x="533400" y="2971800"/>
            <a:ext cx="7848600" cy="14824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400" b="1" dirty="0">
                <a:latin typeface="Courier"/>
                <a:ea typeface="ＭＳ Ｐゴシック" pitchFamily="-112" charset="-128"/>
                <a:cs typeface="Courier"/>
              </a:rPr>
              <a:t>0000 0000</a:t>
            </a:r>
            <a:r>
              <a:rPr lang="en-US" sz="2400" b="1" dirty="0">
                <a:solidFill>
                  <a:srgbClr val="0D407F"/>
                </a:solidFill>
                <a:latin typeface="Courier"/>
                <a:ea typeface="ＭＳ Ｐゴシック" pitchFamily="-112" charset="-128"/>
                <a:cs typeface="Courier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urier"/>
                <a:ea typeface="ＭＳ Ｐゴシック" pitchFamily="-112" charset="-128"/>
                <a:cs typeface="Courier"/>
              </a:rPr>
              <a:t>0001 0010 0011 0100 0101 0110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112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18 VAG Rounded Thin   55390"/>
                <a:cs typeface="Corbel"/>
              </a:rPr>
              <a:t> Example: shift right </a:t>
            </a:r>
            <a:r>
              <a:rPr lang="en-US" sz="3000" dirty="0" smtClean="0">
                <a:solidFill>
                  <a:schemeClr val="tx1"/>
                </a:solidFill>
                <a:latin typeface="18 VAG Rounded Thin   55390"/>
                <a:cs typeface="Corbel"/>
              </a:rPr>
              <a:t>arithmetic </a:t>
            </a:r>
            <a:r>
              <a:rPr lang="en-US" sz="3000" dirty="0">
                <a:solidFill>
                  <a:schemeClr val="tx1"/>
                </a:solidFill>
                <a:latin typeface="18 VAG Rounded Thin   55390"/>
                <a:cs typeface="Corbel"/>
              </a:rPr>
              <a:t>by 8 bits</a:t>
            </a: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400" b="1" dirty="0">
                <a:latin typeface="Courier"/>
                <a:ea typeface="ＭＳ Ｐゴシック" pitchFamily="-112" charset="-128"/>
                <a:cs typeface="Courier"/>
              </a:rPr>
              <a:t>1</a:t>
            </a:r>
            <a:r>
              <a:rPr lang="en-US" sz="2400" b="1" dirty="0">
                <a:solidFill>
                  <a:schemeClr val="accent2"/>
                </a:solidFill>
                <a:latin typeface="Courier"/>
                <a:ea typeface="ＭＳ Ｐゴシック" pitchFamily="-112" charset="-128"/>
                <a:cs typeface="Courier"/>
              </a:rPr>
              <a:t>001 0010 0011 0100 0101 0110</a:t>
            </a:r>
            <a:r>
              <a:rPr lang="en-US" sz="2400" b="1" dirty="0">
                <a:solidFill>
                  <a:srgbClr val="0D407F"/>
                </a:solidFill>
                <a:latin typeface="Courier"/>
                <a:ea typeface="ＭＳ Ｐゴシック" pitchFamily="-112" charset="-128"/>
                <a:cs typeface="Courier"/>
              </a:rPr>
              <a:t> </a:t>
            </a:r>
            <a:r>
              <a:rPr lang="en-US" sz="2400" b="1" dirty="0">
                <a:solidFill>
                  <a:schemeClr val="bg2"/>
                </a:solidFill>
                <a:latin typeface="Courier"/>
                <a:ea typeface="ＭＳ Ｐゴシック" pitchFamily="-112" charset="-128"/>
                <a:cs typeface="Courier"/>
              </a:rPr>
              <a:t>0111 1000</a:t>
            </a:r>
          </a:p>
        </p:txBody>
      </p:sp>
      <p:sp>
        <p:nvSpPr>
          <p:cNvPr id="2046987" name="Rectangle 11"/>
          <p:cNvSpPr>
            <a:spLocks noChangeArrowheads="1"/>
          </p:cNvSpPr>
          <p:nvPr/>
        </p:nvSpPr>
        <p:spPr bwMode="auto">
          <a:xfrm>
            <a:off x="533400" y="5410200"/>
            <a:ext cx="7848600" cy="3744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400" b="1" dirty="0">
                <a:latin typeface="Courier"/>
                <a:ea typeface="ＭＳ Ｐゴシック" pitchFamily="-112" charset="-128"/>
                <a:cs typeface="Courier"/>
              </a:rPr>
              <a:t>1111 1111</a:t>
            </a:r>
            <a:r>
              <a:rPr lang="en-US" sz="2400" b="1" dirty="0">
                <a:solidFill>
                  <a:srgbClr val="0D407F"/>
                </a:solidFill>
                <a:latin typeface="Courier"/>
                <a:ea typeface="ＭＳ Ｐゴシック" pitchFamily="-112" charset="-128"/>
                <a:cs typeface="Courier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urier"/>
                <a:ea typeface="ＭＳ Ｐゴシック" pitchFamily="-112" charset="-128"/>
                <a:cs typeface="Courier"/>
              </a:rPr>
              <a:t>1001 0010 0011 0100 0101 0110</a:t>
            </a:r>
          </a:p>
        </p:txBody>
      </p:sp>
      <p:sp>
        <p:nvSpPr>
          <p:cNvPr id="2046988" name="AutoShape 12"/>
          <p:cNvSpPr>
            <a:spLocks noChangeArrowheads="1"/>
          </p:cNvSpPr>
          <p:nvPr/>
        </p:nvSpPr>
        <p:spPr bwMode="auto">
          <a:xfrm>
            <a:off x="457200" y="4146550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6989" name="AutoShape 13"/>
          <p:cNvSpPr>
            <a:spLocks noChangeArrowheads="1"/>
          </p:cNvSpPr>
          <p:nvPr/>
        </p:nvSpPr>
        <p:spPr bwMode="auto">
          <a:xfrm>
            <a:off x="304800" y="1752600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Instructions (3/4)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156200"/>
          </a:xfrm>
        </p:spPr>
        <p:txBody>
          <a:bodyPr/>
          <a:lstStyle/>
          <a:p>
            <a:r>
              <a:rPr lang="en-US" dirty="0"/>
              <a:t>Since shifting may be faster than multiplication, a good compiler usually notices when C code multiplies by a power of 2 and compiles it to a shift instruction:</a:t>
            </a:r>
          </a:p>
          <a:p>
            <a:pPr lvl="1">
              <a:buFontTx/>
              <a:buNone/>
            </a:pPr>
            <a:r>
              <a:rPr lang="en-US" b="1" dirty="0">
                <a:solidFill>
                  <a:schemeClr val="accent2"/>
                </a:solidFill>
                <a:latin typeface="Courier"/>
              </a:rPr>
              <a:t>a *= 8;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(in C)</a:t>
            </a:r>
          </a:p>
          <a:p>
            <a:pPr lvl="1">
              <a:buFontTx/>
              <a:buNone/>
            </a:pPr>
            <a:r>
              <a:rPr lang="en-US" dirty="0"/>
              <a:t>would compile to:</a:t>
            </a:r>
          </a:p>
          <a:p>
            <a:pPr lvl="1">
              <a:buFontTx/>
              <a:buNone/>
            </a:pPr>
            <a:r>
              <a:rPr lang="en-US" b="1" dirty="0" err="1">
                <a:solidFill>
                  <a:schemeClr val="accent2"/>
                </a:solidFill>
                <a:latin typeface="Courier"/>
              </a:rPr>
              <a:t>sll</a:t>
            </a:r>
            <a:r>
              <a:rPr lang="en-US" b="1" dirty="0">
                <a:solidFill>
                  <a:schemeClr val="accent2"/>
                </a:solidFill>
                <a:latin typeface="Courier"/>
              </a:rPr>
              <a:t>   $s0,$s0,3 </a:t>
            </a:r>
            <a:r>
              <a:rPr lang="en-US" dirty="0"/>
              <a:t>(in MIPS)</a:t>
            </a:r>
          </a:p>
          <a:p>
            <a:r>
              <a:rPr lang="en-US" dirty="0"/>
              <a:t>Likewise, shift right to divide by powers of 2 (rounds towards -</a:t>
            </a:r>
            <a:r>
              <a:rPr lang="en-US" sz="4000" dirty="0" err="1">
                <a:sym typeface="Symbol" pitchFamily="-112" charset="2"/>
              </a:rPr>
              <a:t>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remember to use </a:t>
            </a:r>
            <a:r>
              <a:rPr lang="en-US" b="1" dirty="0" err="1">
                <a:solidFill>
                  <a:schemeClr val="accent2"/>
                </a:solidFill>
                <a:latin typeface="Courier"/>
              </a:rPr>
              <a:t>sra</a:t>
            </a:r>
            <a:endParaRPr lang="en-US" b="1" dirty="0">
              <a:solidFill>
                <a:schemeClr val="accent2"/>
              </a:solidFill>
              <a:latin typeface="Courier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Instructions (4/4)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1027112"/>
            <a:ext cx="8839200" cy="5678488"/>
          </a:xfrm>
        </p:spPr>
        <p:txBody>
          <a:bodyPr/>
          <a:lstStyle/>
          <a:p>
            <a:r>
              <a:rPr lang="en-US"/>
              <a:t>Pointers in C allow access to deallocated memory, leading to hard-to-find bugs !</a:t>
            </a:r>
          </a:p>
          <a:p>
            <a:pPr marL="508000" lvl="1">
              <a:buFontTx/>
              <a:buNone/>
            </a:pPr>
            <a:r>
              <a:rPr lang="en-US" b="1">
                <a:latin typeface="Courier"/>
              </a:rPr>
              <a:t>int *ptr () {</a:t>
            </a:r>
            <a:br>
              <a:rPr lang="en-US" b="1">
                <a:latin typeface="Courier"/>
              </a:rPr>
            </a:br>
            <a:r>
              <a:rPr lang="en-US" b="1">
                <a:latin typeface="Courier"/>
              </a:rPr>
              <a:t>	int y;</a:t>
            </a:r>
            <a:br>
              <a:rPr lang="en-US" b="1">
                <a:latin typeface="Courier"/>
              </a:rPr>
            </a:br>
            <a:r>
              <a:rPr lang="en-US" b="1">
                <a:latin typeface="Courier"/>
              </a:rPr>
              <a:t>	y = 3;</a:t>
            </a:r>
            <a:br>
              <a:rPr lang="en-US" b="1">
                <a:latin typeface="Courier"/>
              </a:rPr>
            </a:br>
            <a:r>
              <a:rPr lang="en-US" b="1">
                <a:latin typeface="Courier"/>
              </a:rPr>
              <a:t>	return &amp;y; }</a:t>
            </a:r>
            <a:br>
              <a:rPr lang="en-US" b="1">
                <a:latin typeface="Courier"/>
              </a:rPr>
            </a:br>
            <a:r>
              <a:rPr lang="en-US" b="1">
                <a:latin typeface="Courier"/>
              </a:rPr>
              <a:t>main () {</a:t>
            </a:r>
            <a:br>
              <a:rPr lang="en-US" b="1">
                <a:latin typeface="Courier"/>
              </a:rPr>
            </a:br>
            <a:r>
              <a:rPr lang="en-US" b="1">
                <a:latin typeface="Courier"/>
              </a:rPr>
              <a:t>	int *stackAddr,content; </a:t>
            </a:r>
            <a:br>
              <a:rPr lang="en-US" b="1">
                <a:latin typeface="Courier"/>
              </a:rPr>
            </a:br>
            <a:r>
              <a:rPr lang="en-US" b="1">
                <a:latin typeface="Courier"/>
              </a:rPr>
              <a:t>	stackAddr = ptr();</a:t>
            </a:r>
            <a:br>
              <a:rPr lang="en-US" b="1">
                <a:latin typeface="Courier"/>
              </a:rPr>
            </a:br>
            <a:r>
              <a:rPr lang="en-US" b="1">
                <a:latin typeface="Courier"/>
              </a:rPr>
              <a:t>	content = *stackAddr;</a:t>
            </a:r>
            <a:br>
              <a:rPr lang="en-US" b="1">
                <a:latin typeface="Courier"/>
              </a:rPr>
            </a:br>
            <a:r>
              <a:rPr lang="en-US" b="1">
                <a:latin typeface="Courier"/>
              </a:rPr>
              <a:t>	</a:t>
            </a:r>
            <a:r>
              <a:rPr lang="en-US" b="1">
                <a:solidFill>
                  <a:schemeClr val="tx1"/>
                </a:solidFill>
                <a:latin typeface="Courier"/>
              </a:rPr>
              <a:t>printf("%d", content);  </a:t>
            </a:r>
            <a:r>
              <a:rPr lang="en-US" b="1">
                <a:solidFill>
                  <a:schemeClr val="tx1">
                    <a:lumMod val="75000"/>
                  </a:schemeClr>
                </a:solidFill>
                <a:latin typeface="Courier"/>
              </a:rPr>
              <a:t>/* 3 */</a:t>
            </a:r>
            <a:r>
              <a:rPr lang="en-US" b="1">
                <a:latin typeface="Courier"/>
              </a:rPr>
              <a:t/>
            </a:r>
            <a:br>
              <a:rPr lang="en-US" b="1">
                <a:latin typeface="Courier"/>
              </a:rPr>
            </a:br>
            <a:r>
              <a:rPr lang="en-US" b="1">
                <a:latin typeface="Courier"/>
              </a:rPr>
              <a:t>	content = *stackAddr;</a:t>
            </a:r>
            <a:br>
              <a:rPr lang="en-US" b="1">
                <a:latin typeface="Courier"/>
              </a:rPr>
            </a:br>
            <a:r>
              <a:rPr lang="en-US" b="1">
                <a:latin typeface="Courier"/>
              </a:rPr>
              <a:t>	</a:t>
            </a:r>
            <a:r>
              <a:rPr lang="en-US" b="1">
                <a:solidFill>
                  <a:srgbClr val="FFFFFF"/>
                </a:solidFill>
                <a:latin typeface="Courier"/>
              </a:rPr>
              <a:t>printf("%d", content); </a:t>
            </a:r>
            <a:r>
              <a:rPr lang="en-US" b="1">
                <a:latin typeface="Courier"/>
              </a:rPr>
              <a:t>}</a:t>
            </a:r>
            <a:r>
              <a:rPr lang="en-US" b="1">
                <a:solidFill>
                  <a:srgbClr val="BFBFBF"/>
                </a:solidFill>
                <a:latin typeface="Courier"/>
              </a:rPr>
              <a:t>/*13451514 */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11137"/>
            <a:ext cx="8229600" cy="474663"/>
          </a:xfrm>
        </p:spPr>
        <p:txBody>
          <a:bodyPr/>
          <a:lstStyle/>
          <a:p>
            <a:r>
              <a:rPr lang="en-US"/>
              <a:t>Who cares about stack management?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414713" y="2071687"/>
            <a:ext cx="1995488" cy="2001838"/>
            <a:chOff x="2151" y="1152"/>
            <a:chExt cx="1257" cy="126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592" y="1152"/>
              <a:ext cx="816" cy="528"/>
              <a:chOff x="4608" y="3312"/>
              <a:chExt cx="816" cy="528"/>
            </a:xfrm>
          </p:grpSpPr>
          <p:sp>
            <p:nvSpPr>
              <p:cNvPr id="31770" name="Rectangle 6"/>
              <p:cNvSpPr>
                <a:spLocks noChangeArrowheads="1"/>
              </p:cNvSpPr>
              <p:nvPr/>
            </p:nvSpPr>
            <p:spPr bwMode="auto">
              <a:xfrm>
                <a:off x="4608" y="3312"/>
                <a:ext cx="816" cy="528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71" name="Text Box 7"/>
              <p:cNvSpPr txBox="1">
                <a:spLocks noChangeArrowheads="1"/>
              </p:cNvSpPr>
              <p:nvPr/>
            </p:nvSpPr>
            <p:spPr bwMode="auto">
              <a:xfrm>
                <a:off x="4656" y="3408"/>
                <a:ext cx="602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/>
                  <a:t>main</a:t>
                </a:r>
                <a:endParaRPr lang="en-US" sz="2000"/>
              </a:p>
            </p:txBody>
          </p:sp>
        </p:grpSp>
        <p:sp>
          <p:nvSpPr>
            <p:cNvPr id="31765" name="Rectangle 8"/>
            <p:cNvSpPr>
              <a:spLocks noChangeArrowheads="1"/>
            </p:cNvSpPr>
            <p:nvPr/>
          </p:nvSpPr>
          <p:spPr bwMode="auto">
            <a:xfrm>
              <a:off x="2592" y="1680"/>
              <a:ext cx="816" cy="624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66" name="Text Box 9"/>
            <p:cNvSpPr txBox="1">
              <a:spLocks noChangeArrowheads="1"/>
            </p:cNvSpPr>
            <p:nvPr/>
          </p:nvSpPr>
          <p:spPr bwMode="auto">
            <a:xfrm>
              <a:off x="2592" y="1680"/>
              <a:ext cx="763" cy="5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ptr()</a:t>
              </a:r>
              <a:br>
                <a:rPr lang="en-US" sz="2800"/>
              </a:br>
              <a:r>
                <a:rPr lang="en-US" sz="2800"/>
                <a:t>(y==3)</a:t>
              </a:r>
              <a:endParaRPr lang="en-US" sz="2000"/>
            </a:p>
          </p:txBody>
        </p: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2151" y="2180"/>
              <a:ext cx="432" cy="233"/>
              <a:chOff x="2103" y="945"/>
              <a:chExt cx="432" cy="233"/>
            </a:xfrm>
          </p:grpSpPr>
          <p:sp>
            <p:nvSpPr>
              <p:cNvPr id="31768" name="Text Box 11"/>
              <p:cNvSpPr txBox="1">
                <a:spLocks noChangeArrowheads="1"/>
              </p:cNvSpPr>
              <p:nvPr/>
            </p:nvSpPr>
            <p:spPr bwMode="auto">
              <a:xfrm>
                <a:off x="2103" y="945"/>
                <a:ext cx="31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b="1"/>
                  <a:t>SP</a:t>
                </a:r>
                <a:endParaRPr lang="en-US" sz="1400"/>
              </a:p>
            </p:txBody>
          </p:sp>
          <p:sp>
            <p:nvSpPr>
              <p:cNvPr id="31769" name="Line 12"/>
              <p:cNvSpPr>
                <a:spLocks noChangeShapeType="1"/>
              </p:cNvSpPr>
              <p:nvPr/>
            </p:nvSpPr>
            <p:spPr bwMode="auto">
              <a:xfrm>
                <a:off x="2391" y="1078"/>
                <a:ext cx="14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6080606" y="2072071"/>
            <a:ext cx="1295400" cy="838200"/>
            <a:chOff x="4608" y="3312"/>
            <a:chExt cx="816" cy="528"/>
          </a:xfrm>
        </p:grpSpPr>
        <p:sp>
          <p:nvSpPr>
            <p:cNvPr id="31762" name="Rectangle 14"/>
            <p:cNvSpPr>
              <a:spLocks noChangeArrowheads="1"/>
            </p:cNvSpPr>
            <p:nvPr/>
          </p:nvSpPr>
          <p:spPr bwMode="auto">
            <a:xfrm>
              <a:off x="4608" y="3312"/>
              <a:ext cx="816" cy="528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63" name="Text Box 15"/>
            <p:cNvSpPr txBox="1">
              <a:spLocks noChangeArrowheads="1"/>
            </p:cNvSpPr>
            <p:nvPr/>
          </p:nvSpPr>
          <p:spPr bwMode="auto">
            <a:xfrm>
              <a:off x="4656" y="3408"/>
              <a:ext cx="602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main</a:t>
              </a:r>
              <a:endParaRPr lang="en-US" sz="2000"/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5432919" y="2716597"/>
            <a:ext cx="647702" cy="369888"/>
            <a:chOff x="3336" y="982"/>
            <a:chExt cx="408" cy="233"/>
          </a:xfrm>
        </p:grpSpPr>
        <p:sp>
          <p:nvSpPr>
            <p:cNvPr id="31760" name="Text Box 17"/>
            <p:cNvSpPr txBox="1">
              <a:spLocks noChangeArrowheads="1"/>
            </p:cNvSpPr>
            <p:nvPr/>
          </p:nvSpPr>
          <p:spPr bwMode="auto">
            <a:xfrm>
              <a:off x="3336" y="982"/>
              <a:ext cx="310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b="1"/>
                <a:t>SP</a:t>
              </a:r>
              <a:endParaRPr lang="en-US" sz="1400"/>
            </a:p>
          </p:txBody>
        </p:sp>
        <p:sp>
          <p:nvSpPr>
            <p:cNvPr id="31761" name="Line 18"/>
            <p:cNvSpPr>
              <a:spLocks noChangeShapeType="1"/>
            </p:cNvSpPr>
            <p:nvPr/>
          </p:nvSpPr>
          <p:spPr bwMode="auto">
            <a:xfrm>
              <a:off x="3600" y="110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6964363" y="2071687"/>
            <a:ext cx="1951038" cy="2032000"/>
            <a:chOff x="2179" y="1152"/>
            <a:chExt cx="1229" cy="1280"/>
          </a:xfrm>
        </p:grpSpPr>
        <p:grpSp>
          <p:nvGrpSpPr>
            <p:cNvPr id="8" name="Group 20"/>
            <p:cNvGrpSpPr>
              <a:grpSpLocks/>
            </p:cNvGrpSpPr>
            <p:nvPr/>
          </p:nvGrpSpPr>
          <p:grpSpPr bwMode="auto">
            <a:xfrm>
              <a:off x="2592" y="1152"/>
              <a:ext cx="816" cy="528"/>
              <a:chOff x="4608" y="3312"/>
              <a:chExt cx="816" cy="528"/>
            </a:xfrm>
          </p:grpSpPr>
          <p:sp>
            <p:nvSpPr>
              <p:cNvPr id="31758" name="Rectangle 21"/>
              <p:cNvSpPr>
                <a:spLocks noChangeArrowheads="1"/>
              </p:cNvSpPr>
              <p:nvPr/>
            </p:nvSpPr>
            <p:spPr bwMode="auto">
              <a:xfrm>
                <a:off x="4608" y="3312"/>
                <a:ext cx="816" cy="528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59" name="Text Box 22"/>
              <p:cNvSpPr txBox="1">
                <a:spLocks noChangeArrowheads="1"/>
              </p:cNvSpPr>
              <p:nvPr/>
            </p:nvSpPr>
            <p:spPr bwMode="auto">
              <a:xfrm>
                <a:off x="4656" y="3408"/>
                <a:ext cx="602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/>
                  <a:t>main</a:t>
                </a:r>
                <a:endParaRPr lang="en-US" sz="2000"/>
              </a:p>
            </p:txBody>
          </p:sp>
        </p:grpSp>
        <p:sp>
          <p:nvSpPr>
            <p:cNvPr id="31753" name="Rectangle 23"/>
            <p:cNvSpPr>
              <a:spLocks noChangeArrowheads="1"/>
            </p:cNvSpPr>
            <p:nvPr/>
          </p:nvSpPr>
          <p:spPr bwMode="auto">
            <a:xfrm>
              <a:off x="2592" y="1680"/>
              <a:ext cx="816" cy="624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54" name="Text Box 24"/>
            <p:cNvSpPr txBox="1">
              <a:spLocks noChangeArrowheads="1"/>
            </p:cNvSpPr>
            <p:nvPr/>
          </p:nvSpPr>
          <p:spPr bwMode="auto">
            <a:xfrm>
              <a:off x="2592" y="1680"/>
              <a:ext cx="763" cy="5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printf()</a:t>
              </a:r>
              <a:br>
                <a:rPr lang="en-US" sz="2800"/>
              </a:br>
              <a:r>
                <a:rPr lang="en-US" sz="2800"/>
                <a:t>(y==?)</a:t>
              </a:r>
            </a:p>
          </p:txBody>
        </p:sp>
        <p:grpSp>
          <p:nvGrpSpPr>
            <p:cNvPr id="9" name="Group 25"/>
            <p:cNvGrpSpPr>
              <a:grpSpLocks/>
            </p:cNvGrpSpPr>
            <p:nvPr/>
          </p:nvGrpSpPr>
          <p:grpSpPr bwMode="auto">
            <a:xfrm>
              <a:off x="2179" y="2199"/>
              <a:ext cx="407" cy="233"/>
              <a:chOff x="2131" y="964"/>
              <a:chExt cx="407" cy="233"/>
            </a:xfrm>
          </p:grpSpPr>
          <p:sp>
            <p:nvSpPr>
              <p:cNvPr id="31756" name="Text Box 26"/>
              <p:cNvSpPr txBox="1">
                <a:spLocks noChangeArrowheads="1"/>
              </p:cNvSpPr>
              <p:nvPr/>
            </p:nvSpPr>
            <p:spPr bwMode="auto">
              <a:xfrm>
                <a:off x="2131" y="964"/>
                <a:ext cx="31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b="1"/>
                  <a:t>SP</a:t>
                </a:r>
                <a:endParaRPr lang="en-US" sz="1400"/>
              </a:p>
            </p:txBody>
          </p:sp>
          <p:sp>
            <p:nvSpPr>
              <p:cNvPr id="31757" name="Line 27"/>
              <p:cNvSpPr>
                <a:spLocks noChangeShapeType="1"/>
              </p:cNvSpPr>
              <p:nvPr/>
            </p:nvSpPr>
            <p:spPr bwMode="auto">
              <a:xfrm>
                <a:off x="2394" y="1081"/>
                <a:ext cx="14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1137"/>
            <a:ext cx="8153400" cy="474663"/>
          </a:xfrm>
        </p:spPr>
        <p:txBody>
          <a:bodyPr/>
          <a:lstStyle/>
          <a:p>
            <a:r>
              <a:rPr lang="en-US"/>
              <a:t>Memory Management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848600" cy="4654550"/>
          </a:xfrm>
        </p:spPr>
        <p:txBody>
          <a:bodyPr/>
          <a:lstStyle/>
          <a:p>
            <a:r>
              <a:rPr lang="en-US"/>
              <a:t>How do we manage memory?</a:t>
            </a:r>
          </a:p>
          <a:p>
            <a:r>
              <a:rPr lang="en-US">
                <a:solidFill>
                  <a:schemeClr val="accent2"/>
                </a:solidFill>
              </a:rPr>
              <a:t>Code, Static storage are easy</a:t>
            </a:r>
            <a:r>
              <a:rPr lang="en-US"/>
              <a:t>: </a:t>
            </a:r>
            <a:br>
              <a:rPr lang="en-US"/>
            </a:br>
            <a:r>
              <a:rPr lang="en-US"/>
              <a:t>they never grow or shrink</a:t>
            </a:r>
          </a:p>
          <a:p>
            <a:r>
              <a:rPr lang="en-US">
                <a:solidFill>
                  <a:schemeClr val="accent2"/>
                </a:solidFill>
              </a:rPr>
              <a:t>Stack space is also easy</a:t>
            </a:r>
            <a:r>
              <a:rPr lang="en-US"/>
              <a:t>: </a:t>
            </a:r>
            <a:br>
              <a:rPr lang="en-US"/>
            </a:br>
            <a:r>
              <a:rPr lang="en-US"/>
              <a:t>stack frames are created and destroyed in last-in, first-out (LIFO) order</a:t>
            </a:r>
          </a:p>
          <a:p>
            <a:r>
              <a:rPr lang="en-US">
                <a:solidFill>
                  <a:schemeClr val="accent2"/>
                </a:solidFill>
              </a:rPr>
              <a:t>Managing the heap is tricky</a:t>
            </a:r>
            <a:r>
              <a:rPr lang="en-US"/>
              <a:t>:</a:t>
            </a:r>
            <a:br>
              <a:rPr lang="en-US"/>
            </a:br>
            <a:r>
              <a:rPr lang="en-US"/>
              <a:t>memory can be allocated / deallocated at any time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82000" cy="762000"/>
          </a:xfrm>
        </p:spPr>
        <p:txBody>
          <a:bodyPr/>
          <a:lstStyle/>
          <a:p>
            <a:r>
              <a:rPr lang="en-US"/>
              <a:t>Heap Management Requirements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990600"/>
            <a:ext cx="8232679" cy="4502150"/>
          </a:xfrm>
        </p:spPr>
        <p:txBody>
          <a:bodyPr/>
          <a:lstStyle/>
          <a:p>
            <a:r>
              <a:rPr lang="en-US"/>
              <a:t>Want </a:t>
            </a:r>
            <a:r>
              <a:rPr lang="en-US" b="1">
                <a:latin typeface="Courier"/>
              </a:rPr>
              <a:t>malloc()</a:t>
            </a:r>
            <a:r>
              <a:rPr lang="en-US"/>
              <a:t> and </a:t>
            </a:r>
            <a:r>
              <a:rPr lang="en-US" b="1">
                <a:latin typeface="Courier"/>
              </a:rPr>
              <a:t>free()</a:t>
            </a:r>
            <a:r>
              <a:rPr lang="en-US" b="1"/>
              <a:t> </a:t>
            </a:r>
            <a:r>
              <a:rPr lang="en-US"/>
              <a:t>to run quickly.</a:t>
            </a:r>
          </a:p>
          <a:p>
            <a:r>
              <a:rPr lang="en-US"/>
              <a:t>Want minimal memory overhead</a:t>
            </a:r>
          </a:p>
          <a:p>
            <a:r>
              <a:rPr lang="en-US"/>
              <a:t>Want to avoid </a:t>
            </a:r>
            <a:r>
              <a:rPr lang="en-US" i="1">
                <a:solidFill>
                  <a:schemeClr val="accent1"/>
                </a:solidFill>
              </a:rPr>
              <a:t>fragmentation*</a:t>
            </a:r>
            <a:r>
              <a:rPr lang="en-US" i="1"/>
              <a:t> </a:t>
            </a:r>
            <a:r>
              <a:rPr lang="en-US"/>
              <a:t>– </a:t>
            </a:r>
            <a:br>
              <a:rPr lang="en-US"/>
            </a:br>
            <a:r>
              <a:rPr lang="en-US"/>
              <a:t>when most of our free memory is in many small chunks</a:t>
            </a:r>
            <a:endParaRPr lang="en-US" i="1"/>
          </a:p>
          <a:p>
            <a:pPr lvl="1"/>
            <a:r>
              <a:rPr lang="en-US"/>
              <a:t>In this case, we might have many free bytes but not be able to satisfy a large request since the free bytes are not contiguous in memory.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838200" y="5867400"/>
            <a:ext cx="75755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* This is technically called </a:t>
            </a:r>
            <a:r>
              <a:rPr lang="en-US" sz="2800" i="1"/>
              <a:t>external fragmention</a:t>
            </a:r>
            <a:endParaRPr lang="en-US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17285" cy="762000"/>
          </a:xfrm>
        </p:spPr>
        <p:txBody>
          <a:bodyPr/>
          <a:lstStyle/>
          <a:p>
            <a:r>
              <a:rPr lang="en-US"/>
              <a:t>Heap Management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4495800" cy="3646488"/>
          </a:xfrm>
        </p:spPr>
        <p:txBody>
          <a:bodyPr/>
          <a:lstStyle/>
          <a:p>
            <a:r>
              <a:rPr lang="en-US"/>
              <a:t>An example</a:t>
            </a:r>
          </a:p>
          <a:p>
            <a:pPr lvl="1"/>
            <a:r>
              <a:rPr lang="en-US"/>
              <a:t>Request R1 for 100 bytes</a:t>
            </a:r>
          </a:p>
          <a:p>
            <a:pPr lvl="1"/>
            <a:r>
              <a:rPr lang="en-US"/>
              <a:t>Request R2 for 1 byte</a:t>
            </a:r>
          </a:p>
          <a:p>
            <a:pPr lvl="1"/>
            <a:r>
              <a:rPr lang="en-US"/>
              <a:t>Memory from R1 is freed</a:t>
            </a:r>
          </a:p>
          <a:p>
            <a:pPr lvl="1"/>
            <a:r>
              <a:rPr lang="en-US"/>
              <a:t>Request R3 for 50 bytes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6705600" y="1447800"/>
            <a:ext cx="1981200" cy="426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105400" y="3429000"/>
            <a:ext cx="3581400" cy="838200"/>
            <a:chOff x="3168" y="1920"/>
            <a:chExt cx="2256" cy="528"/>
          </a:xfrm>
        </p:grpSpPr>
        <p:sp>
          <p:nvSpPr>
            <p:cNvPr id="39945" name="Rectangle 6"/>
            <p:cNvSpPr>
              <a:spLocks noChangeArrowheads="1"/>
            </p:cNvSpPr>
            <p:nvPr/>
          </p:nvSpPr>
          <p:spPr bwMode="auto">
            <a:xfrm>
              <a:off x="4176" y="2352"/>
              <a:ext cx="1248" cy="9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46" name="Text Box 7"/>
            <p:cNvSpPr txBox="1">
              <a:spLocks noChangeArrowheads="1"/>
            </p:cNvSpPr>
            <p:nvPr/>
          </p:nvSpPr>
          <p:spPr bwMode="auto">
            <a:xfrm>
              <a:off x="3168" y="1920"/>
              <a:ext cx="907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R2 (1 byte)</a:t>
              </a:r>
            </a:p>
          </p:txBody>
        </p:sp>
        <p:sp>
          <p:nvSpPr>
            <p:cNvPr id="39947" name="Line 8"/>
            <p:cNvSpPr>
              <a:spLocks noChangeShapeType="1"/>
            </p:cNvSpPr>
            <p:nvPr/>
          </p:nvSpPr>
          <p:spPr bwMode="auto">
            <a:xfrm>
              <a:off x="3984" y="2112"/>
              <a:ext cx="24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705598" y="1447800"/>
            <a:ext cx="1981200" cy="2667000"/>
            <a:chOff x="4176" y="672"/>
            <a:chExt cx="1248" cy="1680"/>
          </a:xfrm>
          <a:solidFill>
            <a:schemeClr val="accent4"/>
          </a:solidFill>
        </p:grpSpPr>
        <p:sp>
          <p:nvSpPr>
            <p:cNvPr id="39943" name="Rectangle 10"/>
            <p:cNvSpPr>
              <a:spLocks noChangeArrowheads="1"/>
            </p:cNvSpPr>
            <p:nvPr/>
          </p:nvSpPr>
          <p:spPr bwMode="auto">
            <a:xfrm>
              <a:off x="4176" y="672"/>
              <a:ext cx="1248" cy="168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39944" name="Rectangle 11"/>
            <p:cNvSpPr>
              <a:spLocks noChangeArrowheads="1"/>
            </p:cNvSpPr>
            <p:nvPr/>
          </p:nvSpPr>
          <p:spPr bwMode="auto">
            <a:xfrm>
              <a:off x="4211" y="1392"/>
              <a:ext cx="1165" cy="25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R1 (100 bytes)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63467" cy="762000"/>
          </a:xfrm>
        </p:spPr>
        <p:txBody>
          <a:bodyPr/>
          <a:lstStyle/>
          <a:p>
            <a:r>
              <a:rPr lang="en-US"/>
              <a:t>Heap Management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4495800" cy="3646488"/>
          </a:xfrm>
        </p:spPr>
        <p:txBody>
          <a:bodyPr/>
          <a:lstStyle/>
          <a:p>
            <a:r>
              <a:rPr lang="en-US"/>
              <a:t>An example</a:t>
            </a:r>
          </a:p>
          <a:p>
            <a:pPr lvl="1"/>
            <a:r>
              <a:rPr lang="en-US"/>
              <a:t>Request R1 for 100 bytes</a:t>
            </a:r>
          </a:p>
          <a:p>
            <a:pPr lvl="1"/>
            <a:r>
              <a:rPr lang="en-US"/>
              <a:t>Request R2 for 1 byte</a:t>
            </a:r>
          </a:p>
          <a:p>
            <a:pPr lvl="1"/>
            <a:r>
              <a:rPr lang="en-US"/>
              <a:t>Memory from R1 is freed</a:t>
            </a:r>
          </a:p>
          <a:p>
            <a:pPr lvl="2"/>
            <a:r>
              <a:rPr lang="en-US"/>
              <a:t>Memory has become fragmented!</a:t>
            </a:r>
          </a:p>
          <a:p>
            <a:pPr lvl="2"/>
            <a:r>
              <a:rPr lang="en-US"/>
              <a:t>We have to keep track of the two </a:t>
            </a:r>
            <a:r>
              <a:rPr lang="en-US" i="1"/>
              <a:t>freespace </a:t>
            </a:r>
            <a:r>
              <a:rPr lang="en-US"/>
              <a:t>regions</a:t>
            </a:r>
          </a:p>
          <a:p>
            <a:pPr lvl="1"/>
            <a:r>
              <a:rPr lang="en-US"/>
              <a:t>Request R3 for 50 bytes</a:t>
            </a:r>
          </a:p>
          <a:p>
            <a:pPr lvl="2"/>
            <a:r>
              <a:rPr lang="en-US"/>
              <a:t>We have to search the data structures holding the freespace to find one that will fit!  Choice here...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6705600" y="1447800"/>
            <a:ext cx="1981200" cy="426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6705600" y="4114800"/>
            <a:ext cx="1981200" cy="1524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5105400" y="3429000"/>
            <a:ext cx="1439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R2 (1 byte)</a:t>
            </a:r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>
            <a:off x="6400800" y="37338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705600" y="1447800"/>
            <a:ext cx="1981200" cy="4267200"/>
            <a:chOff x="4176" y="672"/>
            <a:chExt cx="1248" cy="2688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4176" y="2448"/>
              <a:ext cx="1248" cy="912"/>
              <a:chOff x="4176" y="672"/>
              <a:chExt cx="1248" cy="912"/>
            </a:xfrm>
          </p:grpSpPr>
          <p:sp>
            <p:nvSpPr>
              <p:cNvPr id="41997" name="Rectangle 10"/>
              <p:cNvSpPr>
                <a:spLocks noChangeArrowheads="1"/>
              </p:cNvSpPr>
              <p:nvPr/>
            </p:nvSpPr>
            <p:spPr bwMode="auto">
              <a:xfrm>
                <a:off x="4176" y="672"/>
                <a:ext cx="1248" cy="912"/>
              </a:xfrm>
              <a:prstGeom prst="rect">
                <a:avLst/>
              </a:prstGeom>
              <a:solidFill>
                <a:srgbClr val="99CC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000">
                  <a:solidFill>
                    <a:schemeClr val="tx1"/>
                  </a:solidFill>
                </a:endParaRPr>
              </a:p>
            </p:txBody>
          </p:sp>
          <p:sp>
            <p:nvSpPr>
              <p:cNvPr id="41998" name="Rectangle 11"/>
              <p:cNvSpPr>
                <a:spLocks noChangeArrowheads="1"/>
              </p:cNvSpPr>
              <p:nvPr/>
            </p:nvSpPr>
            <p:spPr bwMode="auto">
              <a:xfrm>
                <a:off x="4608" y="1008"/>
                <a:ext cx="41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chemeClr val="tx1"/>
                    </a:solidFill>
                  </a:rPr>
                  <a:t>R3?</a:t>
                </a:r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4176" y="672"/>
              <a:ext cx="1248" cy="912"/>
              <a:chOff x="4176" y="672"/>
              <a:chExt cx="1248" cy="912"/>
            </a:xfrm>
          </p:grpSpPr>
          <p:sp>
            <p:nvSpPr>
              <p:cNvPr id="41995" name="Rectangle 13"/>
              <p:cNvSpPr>
                <a:spLocks noChangeArrowheads="1"/>
              </p:cNvSpPr>
              <p:nvPr/>
            </p:nvSpPr>
            <p:spPr bwMode="auto">
              <a:xfrm>
                <a:off x="4176" y="672"/>
                <a:ext cx="1248" cy="912"/>
              </a:xfrm>
              <a:prstGeom prst="rect">
                <a:avLst/>
              </a:prstGeom>
              <a:solidFill>
                <a:srgbClr val="99CC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000">
                  <a:solidFill>
                    <a:schemeClr val="tx1"/>
                  </a:solidFill>
                </a:endParaRPr>
              </a:p>
            </p:txBody>
          </p:sp>
          <p:sp>
            <p:nvSpPr>
              <p:cNvPr id="41996" name="Rectangle 14"/>
              <p:cNvSpPr>
                <a:spLocks noChangeArrowheads="1"/>
              </p:cNvSpPr>
              <p:nvPr/>
            </p:nvSpPr>
            <p:spPr bwMode="auto">
              <a:xfrm>
                <a:off x="4608" y="1008"/>
                <a:ext cx="41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chemeClr val="tx1"/>
                    </a:solidFill>
                  </a:rPr>
                  <a:t>R3?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35609</TotalTime>
  <Pages>47</Pages>
  <Words>5032</Words>
  <Application>Microsoft Macintosh PowerPoint</Application>
  <PresentationFormat>Letter Paper (8.5x11 in)</PresentationFormat>
  <Paragraphs>414</Paragraphs>
  <Slides>47</Slides>
  <Notes>46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Metro</vt:lpstr>
      <vt:lpstr>Virtual humans…</vt:lpstr>
      <vt:lpstr>Review</vt:lpstr>
      <vt:lpstr>The Stack (review)</vt:lpstr>
      <vt:lpstr>Stack</vt:lpstr>
      <vt:lpstr>Who cares about stack management?</vt:lpstr>
      <vt:lpstr>Memory Management</vt:lpstr>
      <vt:lpstr>Heap Management Requirements</vt:lpstr>
      <vt:lpstr>Heap Management</vt:lpstr>
      <vt:lpstr>Heap Management</vt:lpstr>
      <vt:lpstr>Administrivia</vt:lpstr>
      <vt:lpstr>Register Conventions (1/4)</vt:lpstr>
      <vt:lpstr>Register Conventions (2/4) – saved</vt:lpstr>
      <vt:lpstr>Register Conventions (2/4) – volatile</vt:lpstr>
      <vt:lpstr>Register Conventions (4/4)</vt:lpstr>
      <vt:lpstr>Peer Instruction</vt:lpstr>
      <vt:lpstr>Peer Instruction Answer</vt:lpstr>
      <vt:lpstr>“And in Conclusion…”</vt:lpstr>
      <vt:lpstr>Bonus slides</vt:lpstr>
      <vt:lpstr>Bitwise Operations</vt:lpstr>
      <vt:lpstr>Logical Operators (1/3)</vt:lpstr>
      <vt:lpstr>Logical Operators (2/3)</vt:lpstr>
      <vt:lpstr>Logical Operators (3/3)</vt:lpstr>
      <vt:lpstr>Uses for Logical Operators (1/3)</vt:lpstr>
      <vt:lpstr>Uses for Logical Operators (2/3)</vt:lpstr>
      <vt:lpstr>Uses for Logical Operators (3/3)</vt:lpstr>
      <vt:lpstr>Example: Fibonacci Numbers 1/8</vt:lpstr>
      <vt:lpstr>Example: Fibonacci Numbers 2/8</vt:lpstr>
      <vt:lpstr>Example: Fibonacci Numbers 3/8</vt:lpstr>
      <vt:lpstr>Example: Fibonacci Numbers 4/8</vt:lpstr>
      <vt:lpstr>Example: Fibonacci Numbers 5/8</vt:lpstr>
      <vt:lpstr>Example: Fibonacci Numbers 6/8</vt:lpstr>
      <vt:lpstr>Example: Fibonacci Numbers 7/8</vt:lpstr>
      <vt:lpstr>Example: Fibonacci Numbers 8/8</vt:lpstr>
      <vt:lpstr>Bonus Example: Compile This (1/5)</vt:lpstr>
      <vt:lpstr>Bonus Example: Compile This (2/5)</vt:lpstr>
      <vt:lpstr>Bonus Example: Compile This (3/5)</vt:lpstr>
      <vt:lpstr>Bonus Example: Compile This (4/5)</vt:lpstr>
      <vt:lpstr>Bonus Example: Compile This (5/5)</vt:lpstr>
      <vt:lpstr>Parents leaving for weekend analogy (1/5)</vt:lpstr>
      <vt:lpstr>Parents leaving for weekend analogy (2/5)</vt:lpstr>
      <vt:lpstr>Parents leaving for weekend analogy (3/5)</vt:lpstr>
      <vt:lpstr>Parents leaving for weekend analogy (4/5)</vt:lpstr>
      <vt:lpstr>Parents leaving for weekend analogy (5/5)</vt:lpstr>
      <vt:lpstr>Shift Instructions (review) (1/4)</vt:lpstr>
      <vt:lpstr>Shift Instructions (2/4)</vt:lpstr>
      <vt:lpstr>Shift Instructions (3/4)</vt:lpstr>
      <vt:lpstr>Shift Instructions (4/4)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creator>John Wawrzynek</dc:creator>
  <cp:lastModifiedBy>Dan Garcia</cp:lastModifiedBy>
  <cp:revision>2455</cp:revision>
  <cp:lastPrinted>2014-02-03T05:33:27Z</cp:lastPrinted>
  <dcterms:created xsi:type="dcterms:W3CDTF">2014-02-03T05:32:40Z</dcterms:created>
  <dcterms:modified xsi:type="dcterms:W3CDTF">2014-02-03T05:33:38Z</dcterms:modified>
</cp:coreProperties>
</file>