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78" r:id="rId2"/>
    <p:sldId id="332"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31" r:id="rId27"/>
    <p:sldId id="329" r:id="rId28"/>
  </p:sldIdLst>
  <p:sldSz cx="9144000" cy="6858000" type="letter"/>
  <p:notesSz cx="7315200" cy="9601200"/>
  <p:defaultTextStyle>
    <a:defPPr>
      <a:defRPr lang="en-US"/>
    </a:defPPr>
    <a:lvl1pPr algn="l" rtl="0" fontAlgn="base">
      <a:spcBef>
        <a:spcPct val="0"/>
      </a:spcBef>
      <a:spcAft>
        <a:spcPct val="0"/>
      </a:spcAft>
      <a:defRPr sz="25600" kern="1200">
        <a:solidFill>
          <a:schemeClr val="accent1"/>
        </a:solidFill>
        <a:latin typeface="Helvetica" charset="0"/>
        <a:ea typeface="ＭＳ Ｐゴシック" pitchFamily="34" charset="-128"/>
        <a:cs typeface="+mn-cs"/>
      </a:defRPr>
    </a:lvl1pPr>
    <a:lvl2pPr marL="457200" algn="l" rtl="0" fontAlgn="base">
      <a:spcBef>
        <a:spcPct val="0"/>
      </a:spcBef>
      <a:spcAft>
        <a:spcPct val="0"/>
      </a:spcAft>
      <a:defRPr sz="25600" kern="1200">
        <a:solidFill>
          <a:schemeClr val="accent1"/>
        </a:solidFill>
        <a:latin typeface="Helvetica" charset="0"/>
        <a:ea typeface="ＭＳ Ｐゴシック" pitchFamily="34" charset="-128"/>
        <a:cs typeface="+mn-cs"/>
      </a:defRPr>
    </a:lvl2pPr>
    <a:lvl3pPr marL="914400" algn="l" rtl="0" fontAlgn="base">
      <a:spcBef>
        <a:spcPct val="0"/>
      </a:spcBef>
      <a:spcAft>
        <a:spcPct val="0"/>
      </a:spcAft>
      <a:defRPr sz="25600" kern="1200">
        <a:solidFill>
          <a:schemeClr val="accent1"/>
        </a:solidFill>
        <a:latin typeface="Helvetica" charset="0"/>
        <a:ea typeface="ＭＳ Ｐゴシック" pitchFamily="34" charset="-128"/>
        <a:cs typeface="+mn-cs"/>
      </a:defRPr>
    </a:lvl3pPr>
    <a:lvl4pPr marL="1371600" algn="l" rtl="0" fontAlgn="base">
      <a:spcBef>
        <a:spcPct val="0"/>
      </a:spcBef>
      <a:spcAft>
        <a:spcPct val="0"/>
      </a:spcAft>
      <a:defRPr sz="25600" kern="1200">
        <a:solidFill>
          <a:schemeClr val="accent1"/>
        </a:solidFill>
        <a:latin typeface="Helvetica" charset="0"/>
        <a:ea typeface="ＭＳ Ｐゴシック" pitchFamily="34" charset="-128"/>
        <a:cs typeface="+mn-cs"/>
      </a:defRPr>
    </a:lvl4pPr>
    <a:lvl5pPr marL="1828800" algn="l" rtl="0" fontAlgn="base">
      <a:spcBef>
        <a:spcPct val="0"/>
      </a:spcBef>
      <a:spcAft>
        <a:spcPct val="0"/>
      </a:spcAft>
      <a:defRPr sz="25600" kern="1200">
        <a:solidFill>
          <a:schemeClr val="accent1"/>
        </a:solidFill>
        <a:latin typeface="Helvetica" charset="0"/>
        <a:ea typeface="ＭＳ Ｐゴシック" pitchFamily="34" charset="-128"/>
        <a:cs typeface="+mn-cs"/>
      </a:defRPr>
    </a:lvl5pPr>
    <a:lvl6pPr marL="2286000" algn="l" defTabSz="914400" rtl="0" eaLnBrk="1" latinLnBrk="0" hangingPunct="1">
      <a:defRPr sz="25600" kern="1200">
        <a:solidFill>
          <a:schemeClr val="accent1"/>
        </a:solidFill>
        <a:latin typeface="Helvetica" charset="0"/>
        <a:ea typeface="ＭＳ Ｐゴシック" pitchFamily="34" charset="-128"/>
        <a:cs typeface="+mn-cs"/>
      </a:defRPr>
    </a:lvl6pPr>
    <a:lvl7pPr marL="2743200" algn="l" defTabSz="914400" rtl="0" eaLnBrk="1" latinLnBrk="0" hangingPunct="1">
      <a:defRPr sz="25600" kern="1200">
        <a:solidFill>
          <a:schemeClr val="accent1"/>
        </a:solidFill>
        <a:latin typeface="Helvetica" charset="0"/>
        <a:ea typeface="ＭＳ Ｐゴシック" pitchFamily="34" charset="-128"/>
        <a:cs typeface="+mn-cs"/>
      </a:defRPr>
    </a:lvl7pPr>
    <a:lvl8pPr marL="3200400" algn="l" defTabSz="914400" rtl="0" eaLnBrk="1" latinLnBrk="0" hangingPunct="1">
      <a:defRPr sz="25600" kern="1200">
        <a:solidFill>
          <a:schemeClr val="accent1"/>
        </a:solidFill>
        <a:latin typeface="Helvetica" charset="0"/>
        <a:ea typeface="ＭＳ Ｐゴシック" pitchFamily="34" charset="-128"/>
        <a:cs typeface="+mn-cs"/>
      </a:defRPr>
    </a:lvl8pPr>
    <a:lvl9pPr marL="3657600" algn="l" defTabSz="914400" rtl="0" eaLnBrk="1" latinLnBrk="0" hangingPunct="1">
      <a:defRPr sz="25600" kern="1200">
        <a:solidFill>
          <a:schemeClr val="accent1"/>
        </a:solidFill>
        <a:latin typeface="Helvetica"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78">
          <p15:clr>
            <a:srgbClr val="A4A3A4"/>
          </p15:clr>
        </p15:guide>
      </p15:sldGuideLst>
    </p:ext>
    <p:ext uri="{2D200454-40CA-4A62-9FC3-DE9A4176ACB9}">
      <p15:notesGuideLst xmlns:p15="http://schemas.microsoft.com/office/powerpoint/2012/main" xmlns="">
        <p15:guide id="1" orient="horz" pos="3023"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89B3"/>
    <a:srgbClr val="67AEBD"/>
    <a:srgbClr val="91A8BE"/>
    <a:srgbClr val="FFFF2F"/>
    <a:srgbClr val="32415C"/>
    <a:srgbClr val="FB0A10"/>
    <a:srgbClr val="94F0E4"/>
    <a:srgbClr val="5771A0"/>
    <a:srgbClr val="80008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40" autoAdjust="0"/>
  </p:normalViewPr>
  <p:slideViewPr>
    <p:cSldViewPr>
      <p:cViewPr>
        <p:scale>
          <a:sx n="69" d="100"/>
          <a:sy n="69" d="100"/>
        </p:scale>
        <p:origin x="-456" y="-7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8" d="100"/>
          <a:sy n="58" d="100"/>
        </p:scale>
        <p:origin x="-1620" y="-84"/>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90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idx="2"/>
          </p:nvPr>
        </p:nvSpPr>
        <p:spPr bwMode="auto">
          <a:xfrm>
            <a:off x="1276350" y="615950"/>
            <a:ext cx="4784725" cy="3587750"/>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50626" y="4563191"/>
            <a:ext cx="6301588" cy="4317592"/>
          </a:xfrm>
          <a:prstGeom prst="rect">
            <a:avLst/>
          </a:prstGeom>
          <a:noFill/>
          <a:ln w="12700">
            <a:noFill/>
            <a:miter lim="800000"/>
            <a:headEnd/>
            <a:tailEnd/>
          </a:ln>
          <a:effectLst/>
        </p:spPr>
        <p:txBody>
          <a:bodyPr vert="horz" wrap="square" lIns="95570" tIns="46944" rIns="95570" bIns="46944" numCol="1" anchor="t" anchorCtr="0" compatLnSpc="1">
            <a:prstTxWarp prst="textNoShape">
              <a:avLst/>
            </a:prstTxWarp>
          </a:bodyPr>
          <a:lstStyle/>
          <a:p>
            <a:pPr lvl="0"/>
            <a:r>
              <a:rPr lang="en-US" noProof="0"/>
              <a:t>We want this to be in font 11 and justify.</a:t>
            </a:r>
          </a:p>
        </p:txBody>
      </p:sp>
    </p:spTree>
    <p:extLst>
      <p:ext uri="{BB962C8B-B14F-4D97-AF65-F5344CB8AC3E}">
        <p14:creationId xmlns:p14="http://schemas.microsoft.com/office/powerpoint/2010/main" val="125881069"/>
      </p:ext>
    </p:extLst>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4578"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194457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504767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0466"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10467"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2121794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2514"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12515"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3667412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4562"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14563"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2688994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6610"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16611"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1282252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8658"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1865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1413356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0706"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20707"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4183177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22755"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3082663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4802"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24803"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3074061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6850" name="Rectangle 2"/>
          <p:cNvSpPr>
            <a:spLocks noGrp="1" noRot="1" noChangeAspect="1" noChangeArrowheads="1" noTextEdit="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26851"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0" tIns="48318" rIns="96640" bIns="48318">
            <a:prstTxWarp prst="textNoShape">
              <a:avLst/>
            </a:prstTxWarp>
          </a:bodyPr>
          <a:lstStyle/>
          <a:p>
            <a:endParaRPr lang="en-US"/>
          </a:p>
        </p:txBody>
      </p:sp>
    </p:spTree>
    <p:extLst>
      <p:ext uri="{BB962C8B-B14F-4D97-AF65-F5344CB8AC3E}">
        <p14:creationId xmlns:p14="http://schemas.microsoft.com/office/powerpoint/2010/main" val="1895131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8898"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2889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34173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4082" name="Rectangle 2"/>
          <p:cNvSpPr>
            <a:spLocks noGrp="1" noChangeArrowheads="1"/>
          </p:cNvSpPr>
          <p:nvPr>
            <p:ph type="body" idx="1"/>
          </p:nvPr>
        </p:nvSpPr>
        <p:spPr bwMode="auto">
          <a:xfrm>
            <a:off x="550625" y="4559917"/>
            <a:ext cx="6303242" cy="4320867"/>
          </a:xfrm>
          <a:prstGeom prst="rect">
            <a:avLst/>
          </a:prstGeom>
          <a:noFill/>
          <a:ln w="12700">
            <a:miter lim="800000"/>
            <a:headEnd/>
            <a:tailEnd/>
          </a:ln>
        </p:spPr>
        <p:txBody>
          <a:bodyPr lIns="95633" tIns="46977" rIns="95633" bIns="46977">
            <a:prstTxWarp prst="textNoShape">
              <a:avLst/>
            </a:prstTxWarp>
          </a:bodyPr>
          <a:lstStyle/>
          <a:p>
            <a:endParaRPr lang="en-US"/>
          </a:p>
        </p:txBody>
      </p:sp>
      <p:sp>
        <p:nvSpPr>
          <p:cNvPr id="2094083" name="Rectangle 3"/>
          <p:cNvSpPr>
            <a:spLocks noGrp="1" noRot="1" noChangeAspect="1" noChangeArrowheads="1"/>
          </p:cNvSpPr>
          <p:nvPr>
            <p:ph type="sldImg"/>
          </p:nvPr>
        </p:nvSpPr>
        <p:spPr bwMode="auto">
          <a:xfrm>
            <a:off x="1273175" y="617538"/>
            <a:ext cx="4781550" cy="3586162"/>
          </a:xfrm>
          <a:prstGeom prst="rect">
            <a:avLst/>
          </a:prstGeom>
          <a:noFill/>
          <a:ln w="12700">
            <a:miter lim="800000"/>
            <a:headEnd/>
            <a:tailEnd/>
          </a:ln>
        </p:spPr>
      </p:sp>
    </p:spTree>
    <p:extLst>
      <p:ext uri="{BB962C8B-B14F-4D97-AF65-F5344CB8AC3E}">
        <p14:creationId xmlns:p14="http://schemas.microsoft.com/office/powerpoint/2010/main" val="1455193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946"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0947"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1424861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2994"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2995"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2000557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5042"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5043"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1811590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090"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7091"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443273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9138" name="Rectangle 2"/>
          <p:cNvSpPr>
            <a:spLocks noGrp="1" noRot="1" noChangeAspect="1" noChangeArrowheads="1" noTextEdit="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913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0" tIns="48318" rIns="96640" bIns="48318">
            <a:prstTxWarp prst="textNoShape">
              <a:avLst/>
            </a:prstTxWarp>
          </a:bodyPr>
          <a:lstStyle/>
          <a:p>
            <a:r>
              <a:rPr lang="en-US"/>
              <a:t>1 PERSON VOTE: Pink: 40%, Reed: 30%, Yellow: 20%, Blue: 20%</a:t>
            </a:r>
          </a:p>
          <a:p>
            <a:r>
              <a:rPr lang="en-US"/>
              <a:t>Afterwards: Pink 90%</a:t>
            </a:r>
          </a:p>
        </p:txBody>
      </p:sp>
    </p:spTree>
    <p:extLst>
      <p:ext uri="{BB962C8B-B14F-4D97-AF65-F5344CB8AC3E}">
        <p14:creationId xmlns:p14="http://schemas.microsoft.com/office/powerpoint/2010/main" val="2605438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9138" name="Rectangle 2"/>
          <p:cNvSpPr>
            <a:spLocks noGrp="1" noRot="1" noChangeAspect="1" noChangeArrowheads="1" noTextEdit="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3913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0" tIns="48318" rIns="96640" bIns="48318">
            <a:prstTxWarp prst="textNoShape">
              <a:avLst/>
            </a:prstTxWarp>
          </a:bodyPr>
          <a:lstStyle/>
          <a:p>
            <a:r>
              <a:rPr lang="en-US"/>
              <a:t>1 PERSON VOTE: Pink: 40%, Reed: 30%, Yellow: 20%, Blue: 20%</a:t>
            </a:r>
          </a:p>
          <a:p>
            <a:r>
              <a:rPr lang="en-US"/>
              <a:t>Afterwards: Pink 90%</a:t>
            </a:r>
          </a:p>
        </p:txBody>
      </p:sp>
    </p:spTree>
    <p:extLst>
      <p:ext uri="{BB962C8B-B14F-4D97-AF65-F5344CB8AC3E}">
        <p14:creationId xmlns:p14="http://schemas.microsoft.com/office/powerpoint/2010/main" val="1105458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3234" name="Rectangle 2"/>
          <p:cNvSpPr>
            <a:spLocks noGrp="1" noRot="1" noChangeAspect="1" noChangeArrowheads="1" noTextEdit="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43235"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0" tIns="48318" rIns="96640" bIns="48318">
            <a:prstTxWarp prst="textNoShape">
              <a:avLst/>
            </a:prstTxWarp>
          </a:bodyPr>
          <a:lstStyle/>
          <a:p>
            <a:endParaRPr lang="en-US"/>
          </a:p>
        </p:txBody>
      </p:sp>
    </p:spTree>
    <p:extLst>
      <p:ext uri="{BB962C8B-B14F-4D97-AF65-F5344CB8AC3E}">
        <p14:creationId xmlns:p14="http://schemas.microsoft.com/office/powerpoint/2010/main" val="333247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6130" name="Rectangle 2"/>
          <p:cNvSpPr>
            <a:spLocks noGrp="1" noChangeArrowheads="1"/>
          </p:cNvSpPr>
          <p:nvPr>
            <p:ph type="body" idx="1"/>
          </p:nvPr>
        </p:nvSpPr>
        <p:spPr bwMode="auto">
          <a:xfrm>
            <a:off x="550625" y="4559917"/>
            <a:ext cx="6303242" cy="4320867"/>
          </a:xfrm>
          <a:prstGeom prst="rect">
            <a:avLst/>
          </a:prstGeom>
          <a:noFill/>
          <a:ln w="12700">
            <a:miter lim="800000"/>
            <a:headEnd/>
            <a:tailEnd/>
          </a:ln>
        </p:spPr>
        <p:txBody>
          <a:bodyPr lIns="97124" tIns="47710" rIns="97124" bIns="47710">
            <a:prstTxWarp prst="textNoShape">
              <a:avLst/>
            </a:prstTxWarp>
          </a:bodyPr>
          <a:lstStyle/>
          <a:p>
            <a:r>
              <a:rPr lang="en-US" dirty="0"/>
              <a:t>credential:</a:t>
            </a:r>
          </a:p>
          <a:p>
            <a:r>
              <a:rPr lang="en-US" dirty="0"/>
              <a:t>bring a computer</a:t>
            </a:r>
          </a:p>
          <a:p>
            <a:r>
              <a:rPr lang="en-US" dirty="0"/>
              <a:t>die photo</a:t>
            </a:r>
          </a:p>
          <a:p>
            <a:r>
              <a:rPr lang="en-US" dirty="0"/>
              <a:t>wafer</a:t>
            </a:r>
          </a:p>
          <a:p>
            <a:endParaRPr lang="en-US" dirty="0"/>
          </a:p>
          <a:p>
            <a:r>
              <a:rPr lang="en-US" dirty="0"/>
              <a:t>:</a:t>
            </a:r>
          </a:p>
          <a:p>
            <a:r>
              <a:rPr lang="en-US" dirty="0"/>
              <a:t>This can be an hidden slide.  I just want to use this to do my own planning.</a:t>
            </a:r>
          </a:p>
          <a:p>
            <a:r>
              <a:rPr lang="en-US" dirty="0"/>
              <a:t>I have rearranged Culler’s lecture slides slightly and add more slides.  This covers everything he covers in his first lecture (and more) but may </a:t>
            </a:r>
          </a:p>
          <a:p>
            <a:r>
              <a:rPr lang="en-US" dirty="0"/>
              <a:t>We will save the fun part, “ Levels of Organization,” at the end (so student can stay awake): I will show the internal stricture of the SS10/20.</a:t>
            </a:r>
          </a:p>
          <a:p>
            <a:endParaRPr lang="en-US" dirty="0"/>
          </a:p>
          <a:p>
            <a:r>
              <a:rPr lang="en-US" dirty="0"/>
              <a:t>Notes to Patterson: You may want to edit the slides in your section or add extra slides to </a:t>
            </a:r>
            <a:r>
              <a:rPr lang="en-US" dirty="0" err="1"/>
              <a:t>taylor</a:t>
            </a:r>
            <a:r>
              <a:rPr lang="en-US" dirty="0"/>
              <a:t> your needs. </a:t>
            </a:r>
          </a:p>
        </p:txBody>
      </p:sp>
      <p:sp>
        <p:nvSpPr>
          <p:cNvPr id="2096131" name="Rectangle 3"/>
          <p:cNvSpPr>
            <a:spLocks noGrp="1" noRot="1" noChangeAspect="1" noChangeArrowheads="1"/>
          </p:cNvSpPr>
          <p:nvPr>
            <p:ph type="sldImg"/>
          </p:nvPr>
        </p:nvSpPr>
        <p:spPr bwMode="auto">
          <a:xfrm>
            <a:off x="1273175" y="617538"/>
            <a:ext cx="4781550" cy="3586162"/>
          </a:xfrm>
          <a:prstGeom prst="rect">
            <a:avLst/>
          </a:prstGeom>
          <a:noFill/>
          <a:ln w="12700">
            <a:miter lim="800000"/>
            <a:headEnd/>
            <a:tailEnd/>
          </a:ln>
        </p:spPr>
      </p:sp>
    </p:spTree>
    <p:extLst>
      <p:ext uri="{BB962C8B-B14F-4D97-AF65-F5344CB8AC3E}">
        <p14:creationId xmlns:p14="http://schemas.microsoft.com/office/powerpoint/2010/main" val="3794767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8178"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09817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1641748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0226"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00227"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45666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2274"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02275"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2771974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4322"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04323"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928247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6370"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06371"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2379760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418" name="Rectangle 2"/>
          <p:cNvSpPr>
            <a:spLocks noGrp="1" noRot="1" noChangeAspect="1" noChangeArrowheads="1"/>
          </p:cNvSpPr>
          <p:nvPr>
            <p:ph type="sldImg"/>
          </p:nvPr>
        </p:nvSpPr>
        <p:spPr bwMode="auto">
          <a:xfrm>
            <a:off x="1273175" y="617538"/>
            <a:ext cx="4781550" cy="3586162"/>
          </a:xfrm>
          <a:prstGeom prst="rect">
            <a:avLst/>
          </a:prstGeom>
          <a:solidFill>
            <a:srgbClr val="FFFFFF"/>
          </a:solidFill>
          <a:ln>
            <a:solidFill>
              <a:srgbClr val="000000"/>
            </a:solidFill>
            <a:miter lim="800000"/>
            <a:headEnd/>
            <a:tailEnd/>
          </a:ln>
        </p:spPr>
      </p:sp>
      <p:sp>
        <p:nvSpPr>
          <p:cNvPr id="2108419" name="Rectangle 3"/>
          <p:cNvSpPr>
            <a:spLocks noGrp="1" noChangeArrowheads="1"/>
          </p:cNvSpPr>
          <p:nvPr>
            <p:ph type="body" idx="1"/>
          </p:nvPr>
        </p:nvSpPr>
        <p:spPr bwMode="auto">
          <a:xfrm>
            <a:off x="550625" y="4559917"/>
            <a:ext cx="6303242" cy="4320867"/>
          </a:xfrm>
          <a:prstGeom prst="rect">
            <a:avLst/>
          </a:prstGeom>
          <a:solidFill>
            <a:srgbClr val="FFFFFF"/>
          </a:solidFill>
          <a:ln>
            <a:solidFill>
              <a:srgbClr val="000000"/>
            </a:solidFill>
            <a:miter lim="800000"/>
            <a:headEnd/>
            <a:tailEnd/>
          </a:ln>
        </p:spPr>
        <p:txBody>
          <a:bodyPr lIns="96646" tIns="48322" rIns="96646" bIns="48322">
            <a:prstTxWarp prst="textNoShape">
              <a:avLst/>
            </a:prstTxWarp>
          </a:bodyPr>
          <a:lstStyle/>
          <a:p>
            <a:endParaRPr lang="en-US"/>
          </a:p>
        </p:txBody>
      </p:sp>
    </p:spTree>
    <p:extLst>
      <p:ext uri="{BB962C8B-B14F-4D97-AF65-F5344CB8AC3E}">
        <p14:creationId xmlns:p14="http://schemas.microsoft.com/office/powerpoint/2010/main" val="3433294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Rectangle 4"/>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11"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12"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3757529E-B9E9-4D07-A8F2-BB09529B11CD}"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DD7C601-209F-40D3-98BC-20DD7722DC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96439EB9-D70F-48A7-BBA6-8132AA7C5D9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dirty="0"/>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17296AFF-E97A-4074-8EFC-88FBCCD9407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eaLnBrk="0" hangingPunct="0">
              <a:defRPr/>
            </a:pPr>
            <a:endParaRPr lang="en-US">
              <a:latin typeface="Helvetica" pitchFamily="-65" charset="0"/>
              <a:ea typeface="+mn-ea"/>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B4BF27AD-C49C-4753-9BED-CCFF787B30EC}"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21"/>
          <p:cNvSpPr>
            <a:spLocks noGrp="1"/>
          </p:cNvSpPr>
          <p:nvPr>
            <p:ph type="title"/>
          </p:nvPr>
        </p:nvSpPr>
        <p:spPr>
          <a:xfrm>
            <a:off x="457200" y="228600"/>
            <a:ext cx="8229600" cy="762000"/>
          </a:xfrm>
          <a:prstGeom prst="rect">
            <a:avLst/>
          </a:prstGeom>
        </p:spPr>
        <p:txBody>
          <a:bodyPr/>
          <a:lstStyle/>
          <a:p>
            <a:r>
              <a:rPr lang="en-US" dirty="0" smtClean="0"/>
              <a:t>Click to edit Master title style</a:t>
            </a:r>
            <a:endParaRPr lang="en-US" dirty="0"/>
          </a:p>
        </p:txBody>
      </p:sp>
      <p:sp>
        <p:nvSpPr>
          <p:cNvPr id="9"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L12 Introduction to MIPS : Procedures II &amp; Logical</a:t>
            </a:r>
            <a:r>
              <a:rPr lang="en-US" sz="1000" b="1" baseline="0">
                <a:solidFill>
                  <a:srgbClr val="FFFF00"/>
                </a:solidFill>
                <a:latin typeface="18 VAG Rounded Bold   07390"/>
              </a:rPr>
              <a:t> Ops</a:t>
            </a:r>
            <a:r>
              <a:rPr lang="en-US" sz="1000" b="1">
                <a:solidFill>
                  <a:srgbClr val="FFFF00"/>
                </a:solidFill>
                <a:latin typeface="18 VAG Rounded Bold   07390"/>
              </a:rPr>
              <a:t>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3" name="Rectangle 11"/>
          <p:cNvSpPr>
            <a:spLocks noChangeArrowheads="1"/>
          </p:cNvSpPr>
          <p:nvPr userDrawn="1"/>
        </p:nvSpPr>
        <p:spPr bwMode="auto">
          <a:xfrm>
            <a:off x="7493000" y="6651625"/>
            <a:ext cx="1654175" cy="204788"/>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2010 © UCB</a:t>
            </a:r>
          </a:p>
        </p:txBody>
      </p:sp>
      <p:pic>
        <p:nvPicPr>
          <p:cNvPr id="14" name="Picture 14"/>
          <p:cNvPicPr>
            <a:picLocks noChangeAspect="1" noChangeArrowheads="1"/>
          </p:cNvPicPr>
          <p:nvPr userDrawn="1"/>
        </p:nvPicPr>
        <p:blipFill>
          <a:blip r:embed="rId2">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7456432A-154C-4E40-895D-64BA64933659}"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54407C3D-B081-48CC-B1A5-7AD3CD21AF03}"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0ABA5629-1446-4C33-BC73-B73CD3C3B327}"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DC155539-8C0D-4B78-9F60-8CEDDE9CEC9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eaLnBrk="0" hangingPunct="0">
              <a:defRPr>
                <a:latin typeface="Helvetica" pitchFamily="-65" charset="0"/>
                <a:ea typeface="+mn-ea"/>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atin typeface="Helvetica" charset="0"/>
                <a:ea typeface="+mn-ea"/>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C3D42032-9C79-42F6-B9B6-45455687F892}"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
        <p:nvSpPr>
          <p:cNvPr id="9"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L08 : MIPS</a:t>
            </a:r>
            <a:r>
              <a:rPr lang="en-US" sz="1000" b="1" baseline="0">
                <a:solidFill>
                  <a:srgbClr val="FFFF00"/>
                </a:solidFill>
                <a:latin typeface="18 VAG Rounded Bold   07390"/>
              </a:rPr>
              <a:t> Instruction Representation I </a:t>
            </a:r>
            <a:r>
              <a:rPr lang="en-US" sz="1000" b="1">
                <a:solidFill>
                  <a:schemeClr val="tx1"/>
                </a:solidFill>
                <a:latin typeface="18 VAG Rounded Bold   07390"/>
              </a:rPr>
              <a:t>(</a:t>
            </a:r>
            <a:fld id="{A675322B-6B6F-8840-A2AB-2E8B2F733D1E}"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0" name="Rectangle 11"/>
          <p:cNvSpPr>
            <a:spLocks noChangeArrowheads="1"/>
          </p:cNvSpPr>
          <p:nvPr userDrawn="1"/>
        </p:nvSpPr>
        <p:spPr bwMode="auto">
          <a:xfrm>
            <a:off x="7385474" y="6651625"/>
            <a:ext cx="176170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dirty="0">
                <a:solidFill>
                  <a:schemeClr val="tx1"/>
                </a:solidFill>
                <a:latin typeface="18 VAG Rounded Bold   07390"/>
              </a:rPr>
              <a:t>Garcia</a:t>
            </a:r>
            <a:r>
              <a:rPr lang="en-US" sz="1000" b="1" dirty="0" smtClean="0">
                <a:solidFill>
                  <a:schemeClr val="tx1"/>
                </a:solidFill>
                <a:latin typeface="18 VAG Rounded Bold   07390"/>
              </a:rPr>
              <a:t>,</a:t>
            </a:r>
            <a:r>
              <a:rPr lang="en-US" sz="1000" b="1" baseline="0" dirty="0" smtClean="0">
                <a:solidFill>
                  <a:schemeClr val="tx1"/>
                </a:solidFill>
                <a:latin typeface="18 VAG Rounded Bold   07390"/>
              </a:rPr>
              <a:t> Spring</a:t>
            </a:r>
            <a:r>
              <a:rPr lang="en-US" sz="1000" b="1" dirty="0" smtClean="0">
                <a:solidFill>
                  <a:schemeClr val="tx1"/>
                </a:solidFill>
                <a:latin typeface="18 VAG Rounded Bold   07390"/>
              </a:rPr>
              <a:t> </a:t>
            </a:r>
            <a:r>
              <a:rPr lang="en-US" sz="1000" b="1" dirty="0" smtClean="0">
                <a:solidFill>
                  <a:schemeClr val="tx1"/>
                </a:solidFill>
                <a:latin typeface="18 VAG Rounded Bold   07390"/>
              </a:rPr>
              <a:t>2014 </a:t>
            </a:r>
            <a:r>
              <a:rPr lang="en-US" sz="1000" b="1" dirty="0">
                <a:solidFill>
                  <a:schemeClr val="tx1"/>
                </a:solidFill>
                <a:latin typeface="18 VAG Rounded Bold   07390"/>
              </a:rPr>
              <a:t>© UCB</a:t>
            </a:r>
          </a:p>
        </p:txBody>
      </p:sp>
      <p:pic>
        <p:nvPicPr>
          <p:cNvPr id="11"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72" r:id="rId12"/>
  </p:sldLayoutIdLst>
  <p:timing>
    <p:tnLst>
      <p:par>
        <p:cTn id="1" dur="indefinite" restart="never" nodeType="tmRoot"/>
      </p:par>
    </p:tnLst>
  </p:timing>
  <p:txStyles>
    <p:titleStyle>
      <a:lvl1pPr algn="l" rtl="0" eaLnBrk="0" fontAlgn="base" hangingPunct="0">
        <a:spcBef>
          <a:spcPct val="0"/>
        </a:spcBef>
        <a:spcAft>
          <a:spcPct val="0"/>
        </a:spcAft>
        <a:defRPr sz="400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2pPr>
      <a:lvl3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3pPr>
      <a:lvl4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4pPr>
      <a:lvl5pPr algn="l" rtl="0" eaLnBrk="0" fontAlgn="base" hangingPunct="0">
        <a:spcBef>
          <a:spcPct val="0"/>
        </a:spcBef>
        <a:spcAft>
          <a:spcPct val="0"/>
        </a:spcAft>
        <a:defRPr sz="4000">
          <a:solidFill>
            <a:srgbClr val="C1EEFF"/>
          </a:solidFill>
          <a:latin typeface="18 VAG Rounded Bold   07390"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b="1" kern="1200">
          <a:solidFill>
            <a:schemeClr val="tx1"/>
          </a:solidFill>
          <a:latin typeface="18 VAG Rounded Thin   55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2" charset="2"/>
        <a:buChar char=""/>
        <a:defRPr sz="2600" kern="1200">
          <a:solidFill>
            <a:srgbClr val="FFE39D"/>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18" charset="2"/>
        <a:buChar char=""/>
        <a:defRPr sz="2400" kern="1200">
          <a:solidFill>
            <a:srgbClr val="A7D6FF"/>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18" charset="2"/>
        <a:buChar char=""/>
        <a:defRPr sz="220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nst.eecs.berkeley.edu/~cs61c/sp14/#Staff" TargetMode="Externa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ChangeArrowheads="1"/>
          </p:cNvSpPr>
          <p:nvPr/>
        </p:nvSpPr>
        <p:spPr bwMode="auto">
          <a:xfrm>
            <a:off x="1981200" y="-3976"/>
            <a:ext cx="7162800" cy="3179717"/>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a:cs typeface="Courier New"/>
              </a:rPr>
              <a:t>inst.eecs.berkeley.edu/~cs61c</a:t>
            </a:r>
            <a:r>
              <a:rPr lang="en-US" sz="3200" b="1" dirty="0">
                <a:solidFill>
                  <a:schemeClr val="bg2"/>
                </a:solidFill>
                <a:latin typeface="Courier New"/>
                <a:cs typeface="Courier New"/>
              </a:rPr>
              <a:t> </a:t>
            </a:r>
            <a:r>
              <a:rPr lang="en-US" sz="3200" b="1" dirty="0">
                <a:solidFill>
                  <a:schemeClr val="accent2"/>
                </a:solidFill>
                <a:latin typeface="18 VAG Rounded Bold   07390"/>
              </a:rPr>
              <a:t/>
            </a:r>
            <a:br>
              <a:rPr lang="en-US" sz="3200" b="1" dirty="0">
                <a:solidFill>
                  <a:schemeClr val="accent2"/>
                </a:solidFill>
                <a:latin typeface="18 VAG Rounded Bold   07390"/>
              </a:rPr>
            </a:br>
            <a:r>
              <a:rPr lang="en-US" sz="3600" b="1" dirty="0">
                <a:solidFill>
                  <a:schemeClr val="tx2"/>
                </a:solidFill>
                <a:latin typeface="18 VAG Rounded Bold   07390"/>
              </a:rPr>
              <a:t>UCB CS61C : Machine Structures</a:t>
            </a:r>
            <a:r>
              <a:rPr lang="en-US" sz="3200" b="1" dirty="0">
                <a:solidFill>
                  <a:schemeClr val="tx2"/>
                </a:solidFill>
                <a:latin typeface="18 VAG Rounded Bold   07390"/>
              </a:rPr>
              <a:t/>
            </a:r>
            <a:br>
              <a:rPr lang="en-US" sz="3200" b="1" dirty="0">
                <a:solidFill>
                  <a:schemeClr val="tx2"/>
                </a:solidFill>
                <a:latin typeface="18 VAG Rounded Bold   07390"/>
              </a:rPr>
            </a:br>
            <a:r>
              <a:rPr lang="en-US" sz="3200" b="1" dirty="0">
                <a:solidFill>
                  <a:schemeClr val="tx2"/>
                </a:solidFill>
                <a:latin typeface="18 VAG Rounded Bold   07390"/>
              </a:rPr>
              <a:t/>
            </a:r>
            <a:br>
              <a:rPr lang="en-US" sz="3200" b="1" dirty="0">
                <a:solidFill>
                  <a:schemeClr val="tx2"/>
                </a:solidFill>
                <a:latin typeface="18 VAG Rounded Bold   07390"/>
              </a:rPr>
            </a:br>
            <a:r>
              <a:rPr lang="en-US" sz="3200" b="1" dirty="0">
                <a:solidFill>
                  <a:schemeClr val="tx2"/>
                </a:solidFill>
                <a:latin typeface="18 VAG Rounded Bold   07390"/>
              </a:rPr>
              <a:t> </a:t>
            </a:r>
            <a:r>
              <a:rPr lang="en-US" sz="3200" b="1" dirty="0">
                <a:latin typeface="18 VAG Rounded Bold   07390"/>
              </a:rPr>
              <a:t>Lecture 08</a:t>
            </a:r>
            <a:br>
              <a:rPr lang="en-US" sz="3200" b="1" dirty="0">
                <a:latin typeface="18 VAG Rounded Bold   07390"/>
              </a:rPr>
            </a:br>
            <a:r>
              <a:rPr lang="en-US" sz="3200" b="1" dirty="0">
                <a:latin typeface="18 VAG Rounded Bold   07390"/>
              </a:rPr>
              <a:t>MIPS Instruction Representation I</a:t>
            </a:r>
            <a:r>
              <a:rPr lang="en-US" sz="3200" b="1" dirty="0" smtClean="0">
                <a:solidFill>
                  <a:schemeClr val="tx2"/>
                </a:solidFill>
                <a:latin typeface="18 VAG Rounded Bold   07390"/>
              </a:rPr>
              <a:t/>
            </a:r>
            <a:br>
              <a:rPr lang="en-US" sz="3200" b="1" dirty="0" smtClean="0">
                <a:solidFill>
                  <a:schemeClr val="tx2"/>
                </a:solidFill>
                <a:latin typeface="18 VAG Rounded Bold   07390"/>
              </a:rPr>
            </a:br>
            <a:r>
              <a:rPr lang="en-US" sz="3200" b="1" dirty="0" smtClean="0">
                <a:solidFill>
                  <a:schemeClr val="tx2"/>
                </a:solidFill>
                <a:latin typeface="18 VAG Rounded Bold   07390"/>
              </a:rPr>
              <a:t/>
            </a:r>
            <a:br>
              <a:rPr lang="en-US" sz="3200" b="1" dirty="0" smtClean="0">
                <a:solidFill>
                  <a:schemeClr val="tx2"/>
                </a:solidFill>
                <a:latin typeface="18 VAG Rounded Bold   07390"/>
              </a:rPr>
            </a:br>
            <a:r>
              <a:rPr lang="en-US" sz="3200" b="1" dirty="0" smtClean="0">
                <a:solidFill>
                  <a:schemeClr val="tx2"/>
                </a:solidFill>
                <a:latin typeface="18 VAG Rounded Bold   07390"/>
              </a:rPr>
              <a:t> </a:t>
            </a:r>
            <a:r>
              <a:rPr lang="en-US" sz="3200" b="1" dirty="0" smtClean="0">
                <a:solidFill>
                  <a:schemeClr val="tx1"/>
                </a:solidFill>
                <a:latin typeface="18 VAG Rounded Bold   07390"/>
              </a:rPr>
              <a:t>2014-02-07</a:t>
            </a:r>
            <a:endParaRPr lang="en-US" sz="3200" b="1" dirty="0">
              <a:solidFill>
                <a:schemeClr val="tx1"/>
              </a:solidFill>
              <a:latin typeface="18 VAG Rounded Bold   07390"/>
            </a:endParaRPr>
          </a:p>
        </p:txBody>
      </p:sp>
      <p:sp>
        <p:nvSpPr>
          <p:cNvPr id="51" name="TextBox 50"/>
          <p:cNvSpPr txBox="1"/>
          <p:nvPr/>
        </p:nvSpPr>
        <p:spPr>
          <a:xfrm>
            <a:off x="228600" y="2452754"/>
            <a:ext cx="2057400" cy="1323439"/>
          </a:xfrm>
          <a:prstGeom prst="rect">
            <a:avLst/>
          </a:prstGeom>
          <a:noFill/>
        </p:spPr>
        <p:txBody>
          <a:bodyPr wrap="square">
            <a:spAutoFit/>
          </a:bodyPr>
          <a:lstStyle/>
          <a:p>
            <a:pPr algn="ctr">
              <a:defRPr/>
            </a:pPr>
            <a:r>
              <a:rPr lang="en-US" sz="2000" b="1" dirty="0" smtClean="0">
                <a:solidFill>
                  <a:schemeClr val="bg2"/>
                </a:solidFill>
                <a:latin typeface="18 VAG Rounded Bold   07390"/>
              </a:rPr>
              <a:t>Guest Lecturer</a:t>
            </a:r>
            <a:endParaRPr lang="en-US" sz="2000" b="1" dirty="0" smtClean="0">
              <a:solidFill>
                <a:schemeClr val="bg2"/>
              </a:solidFill>
              <a:latin typeface="18 VAG Rounded Bold   07390"/>
            </a:endParaRPr>
          </a:p>
          <a:p>
            <a:pPr algn="ctr">
              <a:defRPr/>
            </a:pPr>
            <a:r>
              <a:rPr lang="en-US" sz="2000" b="1" dirty="0" smtClean="0">
                <a:solidFill>
                  <a:schemeClr val="bg2"/>
                </a:solidFill>
                <a:latin typeface="18 VAG Rounded Bold   07390"/>
              </a:rPr>
              <a:t>Alan Christopher</a:t>
            </a:r>
            <a:endParaRPr lang="en-US" sz="2000" b="1" dirty="0">
              <a:solidFill>
                <a:schemeClr val="bg2"/>
              </a:solidFill>
              <a:latin typeface="18 VAG Rounded Bold   07390"/>
            </a:endParaRP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3104" y="6324600"/>
            <a:ext cx="9147104"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dirty="0">
                <a:latin typeface="Courier New" pitchFamily="-65" charset="0"/>
                <a:ea typeface="Courier New" pitchFamily="-65" charset="0"/>
                <a:cs typeface="Courier New" pitchFamily="-65" charset="0"/>
              </a:rPr>
              <a:t>http://</a:t>
            </a:r>
            <a:r>
              <a:rPr lang="en-US" sz="2000" b="1" dirty="0" smtClean="0">
                <a:latin typeface="Courier New" pitchFamily="-65" charset="0"/>
                <a:ea typeface="Courier New" pitchFamily="-65" charset="0"/>
                <a:cs typeface="Courier New" pitchFamily="-65" charset="0"/>
              </a:rPr>
              <a:t>bbb3d.renderfarming.net</a:t>
            </a:r>
            <a:endParaRPr lang="en-US" sz="2000" b="1" dirty="0">
              <a:latin typeface="Courier New" pitchFamily="-65" charset="0"/>
              <a:ea typeface="Courier New" pitchFamily="-65" charset="0"/>
              <a:cs typeface="Courier New" pitchFamily="-65" charset="0"/>
            </a:endParaRPr>
          </a:p>
        </p:txBody>
      </p:sp>
      <p:sp>
        <p:nvSpPr>
          <p:cNvPr id="18" name="Title 47"/>
          <p:cNvSpPr>
            <a:spLocks noGrp="1"/>
          </p:cNvSpPr>
          <p:nvPr>
            <p:ph type="ctrTitle"/>
          </p:nvPr>
        </p:nvSpPr>
        <p:spPr>
          <a:xfrm>
            <a:off x="381000" y="3429000"/>
            <a:ext cx="8382000" cy="685800"/>
          </a:xfrm>
        </p:spPr>
        <p:txBody>
          <a:bodyPr/>
          <a:lstStyle/>
          <a:p>
            <a:pPr eaLnBrk="1" fontAlgn="auto" hangingPunct="1">
              <a:spcAft>
                <a:spcPts val="0"/>
              </a:spcAft>
              <a:defRPr/>
            </a:pPr>
            <a:r>
              <a:rPr lang="en-US" sz="2800" dirty="0" smtClean="0">
                <a:solidFill>
                  <a:srgbClr val="FFFF00"/>
                </a:solidFill>
              </a:rPr>
              <a:t>BOINC – more than just </a:t>
            </a:r>
            <a:r>
              <a:rPr lang="en-US" sz="2800" dirty="0" err="1" smtClean="0">
                <a:solidFill>
                  <a:srgbClr val="FFFF00"/>
                </a:solidFill>
              </a:rPr>
              <a:t>setI@home</a:t>
            </a:r>
            <a:endParaRPr lang="en-US" sz="2800" dirty="0">
              <a:solidFill>
                <a:srgbClr val="FFFF00"/>
              </a:solidFill>
              <a:ea typeface="+mj-ea"/>
              <a:cs typeface="+mj-cs"/>
            </a:endParaRPr>
          </a:p>
        </p:txBody>
      </p:sp>
      <p:sp>
        <p:nvSpPr>
          <p:cNvPr id="19" name="Subtitle 48"/>
          <p:cNvSpPr>
            <a:spLocks noGrp="1"/>
          </p:cNvSpPr>
          <p:nvPr>
            <p:ph type="subTitle" idx="1"/>
          </p:nvPr>
        </p:nvSpPr>
        <p:spPr>
          <a:xfrm>
            <a:off x="381001" y="4038600"/>
            <a:ext cx="5638799" cy="2286000"/>
          </a:xfrm>
        </p:spPr>
        <p:txBody>
          <a:bodyPr anchor="t"/>
          <a:lstStyle/>
          <a:p>
            <a:pPr eaLnBrk="1" hangingPunct="1">
              <a:spcBef>
                <a:spcPct val="0"/>
              </a:spcBef>
            </a:pPr>
            <a:r>
              <a:rPr lang="en-US" dirty="0" smtClean="0">
                <a:ea typeface="ＭＳ Ｐゴシック" pitchFamily="-65" charset="-128"/>
                <a:cs typeface="ＭＳ Ｐゴシック" pitchFamily="-65" charset="-128"/>
              </a:rPr>
              <a:t>BOINC (developed here at </a:t>
            </a:r>
            <a:r>
              <a:rPr lang="en-US" dirty="0" err="1" smtClean="0">
                <a:ea typeface="ＭＳ Ｐゴシック" pitchFamily="-65" charset="-128"/>
                <a:cs typeface="ＭＳ Ｐゴシック" pitchFamily="-65" charset="-128"/>
              </a:rPr>
              <a:t>berkeley</a:t>
            </a:r>
            <a:r>
              <a:rPr lang="en-US" dirty="0" smtClean="0">
                <a:ea typeface="ＭＳ Ｐゴシック" pitchFamily="-65" charset="-128"/>
                <a:cs typeface="ＭＳ Ｐゴシック" pitchFamily="-65" charset="-128"/>
              </a:rPr>
              <a:t>) uses volunteer computing to help number-crunching intensive projects. Originally built to help SETI do it’s number crunching, it is now used to help numerous scientific projects, and some whimsical ones, like rendering the short movie at the link below.</a:t>
            </a:r>
            <a:endParaRPr lang="en-US" i="1" dirty="0" smtClean="0">
              <a:solidFill>
                <a:schemeClr val="accent4"/>
              </a:solidFill>
              <a:ea typeface="ＭＳ Ｐゴシック" pitchFamily="-65" charset="-128"/>
              <a:cs typeface="ＭＳ Ｐゴシック" pitchFamily="-65" charset="-128"/>
            </a:endParaRPr>
          </a:p>
        </p:txBody>
      </p:sp>
      <p:sp>
        <p:nvSpPr>
          <p:cNvPr id="20" name="Oval 19"/>
          <p:cNvSpPr/>
          <p:nvPr/>
        </p:nvSpPr>
        <p:spPr>
          <a:xfrm>
            <a:off x="5867400" y="5943600"/>
            <a:ext cx="3200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0" name="Picture 2" descr="http://www-inst.eecs.berkeley.edu/~cs61c/sp14/images/ala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 y="233966"/>
            <a:ext cx="1615440" cy="220443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encrypted-tbn0.gstatic.com/images?q=tbn:ANd9GcQnlIFmFwpvrsDRh9aMQ_b0jdtJRj-iCcLY396vSM2rOVHNUWair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6050" y="4076699"/>
            <a:ext cx="1943100" cy="18669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7394" name="Rectangle 2"/>
          <p:cNvSpPr>
            <a:spLocks noGrp="1" noChangeArrowheads="1"/>
          </p:cNvSpPr>
          <p:nvPr>
            <p:ph type="title"/>
          </p:nvPr>
        </p:nvSpPr>
        <p:spPr/>
        <p:txBody>
          <a:bodyPr/>
          <a:lstStyle/>
          <a:p>
            <a:r>
              <a:rPr lang="en-US" smtClean="0"/>
              <a:t>Instruction Formats</a:t>
            </a:r>
            <a:endParaRPr lang="en-US"/>
          </a:p>
        </p:txBody>
      </p:sp>
      <p:sp>
        <p:nvSpPr>
          <p:cNvPr id="2107395" name="Rectangle 3"/>
          <p:cNvSpPr>
            <a:spLocks noGrp="1" noChangeArrowheads="1"/>
          </p:cNvSpPr>
          <p:nvPr>
            <p:ph idx="1"/>
          </p:nvPr>
        </p:nvSpPr>
        <p:spPr/>
        <p:txBody>
          <a:bodyPr/>
          <a:lstStyle/>
          <a:p>
            <a:r>
              <a:rPr lang="en-US" dirty="0" smtClean="0">
                <a:solidFill>
                  <a:schemeClr val="accent1"/>
                </a:solidFill>
              </a:rPr>
              <a:t>I-format</a:t>
            </a:r>
            <a:r>
              <a:rPr lang="en-US" dirty="0" smtClean="0"/>
              <a:t>: used for instructions with </a:t>
            </a:r>
            <a:r>
              <a:rPr lang="en-US" dirty="0" err="1" smtClean="0"/>
              <a:t>immediates</a:t>
            </a:r>
            <a:r>
              <a:rPr lang="en-US" dirty="0" smtClean="0"/>
              <a:t>, </a:t>
            </a:r>
            <a:r>
              <a:rPr lang="en-US" b="1" dirty="0" err="1" smtClean="0">
                <a:solidFill>
                  <a:schemeClr val="accent2"/>
                </a:solidFill>
                <a:latin typeface="Courier New"/>
                <a:cs typeface="Courier New"/>
              </a:rPr>
              <a:t>lw</a:t>
            </a:r>
            <a:r>
              <a:rPr lang="en-US" dirty="0" smtClean="0"/>
              <a:t> and </a:t>
            </a:r>
            <a:r>
              <a:rPr lang="en-US" b="1" dirty="0" err="1" smtClean="0">
                <a:solidFill>
                  <a:schemeClr val="accent2"/>
                </a:solidFill>
                <a:latin typeface="Courier New"/>
                <a:cs typeface="Courier New"/>
              </a:rPr>
              <a:t>sw</a:t>
            </a:r>
            <a:r>
              <a:rPr lang="en-US" dirty="0" smtClean="0"/>
              <a:t> (since offset counts as an immediate), and branches (</a:t>
            </a:r>
            <a:r>
              <a:rPr lang="en-US" b="1" dirty="0" err="1" smtClean="0">
                <a:solidFill>
                  <a:schemeClr val="accent2"/>
                </a:solidFill>
                <a:latin typeface="Courier New"/>
                <a:cs typeface="Courier New"/>
              </a:rPr>
              <a:t>beq</a:t>
            </a:r>
            <a:r>
              <a:rPr lang="en-US" dirty="0" smtClean="0"/>
              <a:t> and </a:t>
            </a:r>
            <a:r>
              <a:rPr lang="en-US" b="1" dirty="0" err="1" smtClean="0">
                <a:solidFill>
                  <a:schemeClr val="accent2"/>
                </a:solidFill>
                <a:latin typeface="Courier New"/>
                <a:cs typeface="Courier New"/>
              </a:rPr>
              <a:t>bne</a:t>
            </a:r>
            <a:r>
              <a:rPr lang="en-US" dirty="0" smtClean="0"/>
              <a:t>), </a:t>
            </a:r>
          </a:p>
          <a:p>
            <a:pPr lvl="1"/>
            <a:r>
              <a:rPr lang="en-US" dirty="0" smtClean="0"/>
              <a:t>(but not the shift instructions; later)</a:t>
            </a:r>
          </a:p>
          <a:p>
            <a:r>
              <a:rPr lang="en-US" dirty="0" smtClean="0">
                <a:solidFill>
                  <a:schemeClr val="accent1"/>
                </a:solidFill>
              </a:rPr>
              <a:t>J-format</a:t>
            </a:r>
            <a:r>
              <a:rPr lang="en-US" dirty="0" smtClean="0"/>
              <a:t>: used for </a:t>
            </a:r>
            <a:r>
              <a:rPr lang="en-US" b="1" dirty="0" err="1" smtClean="0">
                <a:solidFill>
                  <a:schemeClr val="accent2"/>
                </a:solidFill>
                <a:latin typeface="Courier New"/>
                <a:cs typeface="Courier New"/>
              </a:rPr>
              <a:t>j</a:t>
            </a:r>
            <a:r>
              <a:rPr lang="en-US" dirty="0" smtClean="0"/>
              <a:t> and </a:t>
            </a:r>
            <a:r>
              <a:rPr lang="en-US" b="1" dirty="0" err="1" smtClean="0">
                <a:solidFill>
                  <a:schemeClr val="accent2"/>
                </a:solidFill>
                <a:latin typeface="Courier New"/>
                <a:cs typeface="Courier New"/>
              </a:rPr>
              <a:t>jal</a:t>
            </a:r>
            <a:r>
              <a:rPr lang="en-US" dirty="0" smtClean="0"/>
              <a:t> </a:t>
            </a:r>
          </a:p>
          <a:p>
            <a:r>
              <a:rPr lang="en-US" dirty="0" smtClean="0">
                <a:solidFill>
                  <a:schemeClr val="accent1"/>
                </a:solidFill>
              </a:rPr>
              <a:t>R-format</a:t>
            </a:r>
            <a:r>
              <a:rPr lang="en-US" dirty="0" smtClean="0"/>
              <a:t>: used for all other instructions</a:t>
            </a:r>
          </a:p>
          <a:p>
            <a:r>
              <a:rPr lang="en-US" dirty="0" smtClean="0"/>
              <a:t>It will soon become clear why the instructions have been partitioned in this way.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42" name="Rectangle 2"/>
          <p:cNvSpPr>
            <a:spLocks noGrp="1" noChangeArrowheads="1"/>
          </p:cNvSpPr>
          <p:nvPr>
            <p:ph type="title"/>
          </p:nvPr>
        </p:nvSpPr>
        <p:spPr/>
        <p:txBody>
          <a:bodyPr/>
          <a:lstStyle/>
          <a:p>
            <a:r>
              <a:rPr lang="en-US" smtClean="0"/>
              <a:t>R-Format Instructions (1/5)</a:t>
            </a:r>
            <a:endParaRPr lang="en-US"/>
          </a:p>
        </p:txBody>
      </p:sp>
      <p:sp>
        <p:nvSpPr>
          <p:cNvPr id="2109443" name="Rectangle 3"/>
          <p:cNvSpPr>
            <a:spLocks noGrp="1" noChangeArrowheads="1"/>
          </p:cNvSpPr>
          <p:nvPr>
            <p:ph idx="1"/>
          </p:nvPr>
        </p:nvSpPr>
        <p:spPr/>
        <p:txBody>
          <a:bodyPr/>
          <a:lstStyle/>
          <a:p>
            <a:r>
              <a:rPr lang="en-US" dirty="0" smtClean="0"/>
              <a:t>Define “</a:t>
            </a:r>
            <a:r>
              <a:rPr lang="en-US" dirty="0" smtClean="0">
                <a:solidFill>
                  <a:schemeClr val="accent1"/>
                </a:solidFill>
              </a:rPr>
              <a:t>fields</a:t>
            </a:r>
            <a:r>
              <a:rPr lang="en-US" dirty="0" smtClean="0"/>
              <a:t>” of the following number of bits each: 6 + 5 + 5 + 5 + 5 + 6 = 32</a:t>
            </a:r>
          </a:p>
          <a:p>
            <a:endParaRPr lang="en-US" dirty="0" smtClean="0"/>
          </a:p>
          <a:p>
            <a:r>
              <a:rPr lang="en-US" dirty="0" smtClean="0">
                <a:cs typeface="Corbel"/>
              </a:rPr>
              <a:t>For simplicity, each field has a name:</a:t>
            </a:r>
          </a:p>
          <a:p>
            <a:endParaRPr lang="en-US" dirty="0" smtClean="0">
              <a:cs typeface="Corbel"/>
            </a:endParaRPr>
          </a:p>
          <a:p>
            <a:r>
              <a:rPr lang="en-US" sz="2800" dirty="0" smtClean="0">
                <a:solidFill>
                  <a:schemeClr val="accent2"/>
                </a:solidFill>
                <a:cs typeface="Corbel"/>
              </a:rPr>
              <a:t>Important</a:t>
            </a:r>
            <a:r>
              <a:rPr lang="en-US" sz="2800" dirty="0" smtClean="0">
                <a:cs typeface="Corbel"/>
              </a:rPr>
              <a:t>: On these slides and in book, each field is viewed as a 5- or 6-bit unsigned integer, not as part of a 32-bit integer.</a:t>
            </a:r>
          </a:p>
          <a:p>
            <a:pPr lvl="1"/>
            <a:r>
              <a:rPr lang="en-US" sz="2400" dirty="0" smtClean="0">
                <a:ea typeface="ＭＳ Ｐゴシック" pitchFamily="-65" charset="-128"/>
                <a:cs typeface="Corbel"/>
              </a:rPr>
              <a:t>Consequence: 5-bit fields can represent any number 0-31, while 6-bit fields can represent any number 0-63.</a:t>
            </a:r>
            <a:endParaRPr lang="en-US" dirty="0" smtClean="0">
              <a:cs typeface="Corbel"/>
            </a:endParaRPr>
          </a:p>
          <a:p>
            <a:endParaRPr lang="en-US" dirty="0"/>
          </a:p>
        </p:txBody>
      </p:sp>
      <p:grpSp>
        <p:nvGrpSpPr>
          <p:cNvPr id="2" name="Group 4"/>
          <p:cNvGrpSpPr>
            <a:grpSpLocks/>
          </p:cNvGrpSpPr>
          <p:nvPr/>
        </p:nvGrpSpPr>
        <p:grpSpPr bwMode="auto">
          <a:xfrm>
            <a:off x="457200" y="2057400"/>
            <a:ext cx="8153400" cy="519113"/>
            <a:chOff x="288" y="1152"/>
            <a:chExt cx="5136" cy="327"/>
          </a:xfrm>
        </p:grpSpPr>
        <p:grpSp>
          <p:nvGrpSpPr>
            <p:cNvPr id="3" name="Group 5"/>
            <p:cNvGrpSpPr>
              <a:grpSpLocks/>
            </p:cNvGrpSpPr>
            <p:nvPr/>
          </p:nvGrpSpPr>
          <p:grpSpPr bwMode="auto">
            <a:xfrm>
              <a:off x="671" y="1152"/>
              <a:ext cx="4378" cy="327"/>
              <a:chOff x="671" y="1152"/>
              <a:chExt cx="4378" cy="327"/>
            </a:xfrm>
          </p:grpSpPr>
          <p:sp>
            <p:nvSpPr>
              <p:cNvPr id="2109446" name="Text Box 6"/>
              <p:cNvSpPr txBox="1">
                <a:spLocks noChangeArrowheads="1"/>
              </p:cNvSpPr>
              <p:nvPr/>
            </p:nvSpPr>
            <p:spPr bwMode="auto">
              <a:xfrm>
                <a:off x="671"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09447" name="Text Box 7"/>
              <p:cNvSpPr txBox="1">
                <a:spLocks noChangeArrowheads="1"/>
              </p:cNvSpPr>
              <p:nvPr/>
            </p:nvSpPr>
            <p:spPr bwMode="auto">
              <a:xfrm>
                <a:off x="1536"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48" name="Text Box 8"/>
              <p:cNvSpPr txBox="1">
                <a:spLocks noChangeArrowheads="1"/>
              </p:cNvSpPr>
              <p:nvPr/>
            </p:nvSpPr>
            <p:spPr bwMode="auto">
              <a:xfrm>
                <a:off x="2335"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49" name="Text Box 9"/>
              <p:cNvSpPr txBox="1">
                <a:spLocks noChangeArrowheads="1"/>
              </p:cNvSpPr>
              <p:nvPr/>
            </p:nvSpPr>
            <p:spPr bwMode="auto">
              <a:xfrm>
                <a:off x="3134"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09450" name="Text Box 10"/>
              <p:cNvSpPr txBox="1">
                <a:spLocks noChangeArrowheads="1"/>
              </p:cNvSpPr>
              <p:nvPr/>
            </p:nvSpPr>
            <p:spPr bwMode="auto">
              <a:xfrm>
                <a:off x="4799"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09451" name="Text Box 11"/>
              <p:cNvSpPr txBox="1">
                <a:spLocks noChangeArrowheads="1"/>
              </p:cNvSpPr>
              <p:nvPr/>
            </p:nvSpPr>
            <p:spPr bwMode="auto">
              <a:xfrm>
                <a:off x="3933" y="1152"/>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grpSp>
        <p:sp>
          <p:nvSpPr>
            <p:cNvPr id="2109452" name="Rectangle 12"/>
            <p:cNvSpPr>
              <a:spLocks noChangeArrowheads="1"/>
            </p:cNvSpPr>
            <p:nvPr/>
          </p:nvSpPr>
          <p:spPr bwMode="auto">
            <a:xfrm>
              <a:off x="288" y="1152"/>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09453" name="Line 13"/>
            <p:cNvSpPr>
              <a:spLocks noChangeShapeType="1"/>
            </p:cNvSpPr>
            <p:nvPr/>
          </p:nvSpPr>
          <p:spPr bwMode="auto">
            <a:xfrm>
              <a:off x="1248"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4" name="Line 14"/>
            <p:cNvSpPr>
              <a:spLocks noChangeShapeType="1"/>
            </p:cNvSpPr>
            <p:nvPr/>
          </p:nvSpPr>
          <p:spPr bwMode="auto">
            <a:xfrm>
              <a:off x="2064"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5" name="Line 15"/>
            <p:cNvSpPr>
              <a:spLocks noChangeShapeType="1"/>
            </p:cNvSpPr>
            <p:nvPr/>
          </p:nvSpPr>
          <p:spPr bwMode="auto">
            <a:xfrm>
              <a:off x="2832"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6" name="Line 16"/>
            <p:cNvSpPr>
              <a:spLocks noChangeShapeType="1"/>
            </p:cNvSpPr>
            <p:nvPr/>
          </p:nvSpPr>
          <p:spPr bwMode="auto">
            <a:xfrm>
              <a:off x="3648"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57" name="Line 17"/>
            <p:cNvSpPr>
              <a:spLocks noChangeShapeType="1"/>
            </p:cNvSpPr>
            <p:nvPr/>
          </p:nvSpPr>
          <p:spPr bwMode="auto">
            <a:xfrm>
              <a:off x="4464" y="1152"/>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4" name="Group 18"/>
          <p:cNvGrpSpPr>
            <a:grpSpLocks/>
          </p:cNvGrpSpPr>
          <p:nvPr/>
        </p:nvGrpSpPr>
        <p:grpSpPr bwMode="auto">
          <a:xfrm>
            <a:off x="457200" y="3124200"/>
            <a:ext cx="8153400" cy="519113"/>
            <a:chOff x="240" y="2496"/>
            <a:chExt cx="5136" cy="327"/>
          </a:xfrm>
        </p:grpSpPr>
        <p:grpSp>
          <p:nvGrpSpPr>
            <p:cNvPr id="5" name="Group 19"/>
            <p:cNvGrpSpPr>
              <a:grpSpLocks/>
            </p:cNvGrpSpPr>
            <p:nvPr/>
          </p:nvGrpSpPr>
          <p:grpSpPr bwMode="auto">
            <a:xfrm>
              <a:off x="287" y="2496"/>
              <a:ext cx="4983" cy="327"/>
              <a:chOff x="287" y="2496"/>
              <a:chExt cx="4983" cy="327"/>
            </a:xfrm>
          </p:grpSpPr>
          <p:sp>
            <p:nvSpPr>
              <p:cNvPr id="2109460" name="Text Box 20"/>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09461" name="Text Box 21"/>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09462" name="Text Box 22"/>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09463" name="Text Box 23"/>
              <p:cNvSpPr txBox="1">
                <a:spLocks noChangeArrowheads="1"/>
              </p:cNvSpPr>
              <p:nvPr/>
            </p:nvSpPr>
            <p:spPr bwMode="auto">
              <a:xfrm>
                <a:off x="3019"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rd</a:t>
                </a:r>
                <a:endParaRPr lang="en-US" sz="2000"/>
              </a:p>
            </p:txBody>
          </p:sp>
          <p:sp>
            <p:nvSpPr>
              <p:cNvPr id="2109464" name="Text Box 24"/>
              <p:cNvSpPr txBox="1">
                <a:spLocks noChangeArrowheads="1"/>
              </p:cNvSpPr>
              <p:nvPr/>
            </p:nvSpPr>
            <p:spPr bwMode="auto">
              <a:xfrm>
                <a:off x="4482"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funct</a:t>
                </a:r>
                <a:endParaRPr lang="en-US" sz="2000"/>
              </a:p>
            </p:txBody>
          </p:sp>
          <p:sp>
            <p:nvSpPr>
              <p:cNvPr id="2109465" name="Text Box 25"/>
              <p:cNvSpPr txBox="1">
                <a:spLocks noChangeArrowheads="1"/>
              </p:cNvSpPr>
              <p:nvPr/>
            </p:nvSpPr>
            <p:spPr bwMode="auto">
              <a:xfrm>
                <a:off x="3616"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shamt</a:t>
                </a:r>
                <a:endParaRPr lang="en-US" sz="2000"/>
              </a:p>
            </p:txBody>
          </p:sp>
        </p:grpSp>
        <p:sp>
          <p:nvSpPr>
            <p:cNvPr id="2109466" name="Rectangle 26"/>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09467" name="Line 27"/>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68" name="Line 28"/>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69" name="Line 29"/>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70" name="Line 30"/>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09471" name="Line 31"/>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1490" name="Rectangle 2"/>
          <p:cNvSpPr>
            <a:spLocks noGrp="1" noChangeArrowheads="1"/>
          </p:cNvSpPr>
          <p:nvPr>
            <p:ph type="title"/>
          </p:nvPr>
        </p:nvSpPr>
        <p:spPr/>
        <p:txBody>
          <a:bodyPr/>
          <a:lstStyle/>
          <a:p>
            <a:r>
              <a:rPr lang="en-US" smtClean="0"/>
              <a:t>R-Format Instructions (2/5)</a:t>
            </a:r>
            <a:endParaRPr lang="en-US"/>
          </a:p>
        </p:txBody>
      </p:sp>
      <p:sp>
        <p:nvSpPr>
          <p:cNvPr id="2111491" name="Rectangle 3"/>
          <p:cNvSpPr>
            <a:spLocks noGrp="1" noChangeArrowheads="1"/>
          </p:cNvSpPr>
          <p:nvPr>
            <p:ph idx="1"/>
          </p:nvPr>
        </p:nvSpPr>
        <p:spPr/>
        <p:txBody>
          <a:bodyPr/>
          <a:lstStyle/>
          <a:p>
            <a:r>
              <a:rPr lang="en-US" dirty="0" smtClean="0"/>
              <a:t>What do these field integer values tell us?</a:t>
            </a:r>
          </a:p>
          <a:p>
            <a:pPr lvl="1"/>
            <a:r>
              <a:rPr lang="en-US" dirty="0" err="1" smtClean="0">
                <a:solidFill>
                  <a:schemeClr val="accent1"/>
                </a:solidFill>
                <a:latin typeface="Courier New"/>
                <a:cs typeface="Courier New"/>
              </a:rPr>
              <a:t>opcode</a:t>
            </a:r>
            <a:r>
              <a:rPr lang="en-US" dirty="0" smtClean="0"/>
              <a:t>: partially specifies what instruction it is </a:t>
            </a:r>
          </a:p>
          <a:p>
            <a:pPr lvl="2"/>
            <a:r>
              <a:rPr lang="en-US" dirty="0" smtClean="0"/>
              <a:t>Note: This number is equal to </a:t>
            </a:r>
            <a:r>
              <a:rPr lang="en-US" dirty="0" smtClean="0">
                <a:solidFill>
                  <a:schemeClr val="accent2"/>
                </a:solidFill>
                <a:latin typeface="Courier New"/>
                <a:cs typeface="Courier New"/>
              </a:rPr>
              <a:t>0</a:t>
            </a:r>
            <a:r>
              <a:rPr lang="en-US" dirty="0" smtClean="0"/>
              <a:t> for all R-Format instructions.</a:t>
            </a:r>
          </a:p>
          <a:p>
            <a:pPr lvl="1"/>
            <a:r>
              <a:rPr lang="en-US" dirty="0" err="1" smtClean="0">
                <a:solidFill>
                  <a:schemeClr val="accent1"/>
                </a:solidFill>
                <a:latin typeface="Courier New"/>
                <a:cs typeface="Courier New"/>
              </a:rPr>
              <a:t>funct</a:t>
            </a:r>
            <a:r>
              <a:rPr lang="en-US" dirty="0" smtClean="0"/>
              <a:t>: combined with </a:t>
            </a:r>
            <a:r>
              <a:rPr lang="en-US" dirty="0" err="1" smtClean="0">
                <a:latin typeface="Courier New"/>
                <a:cs typeface="Courier New"/>
              </a:rPr>
              <a:t>opcode</a:t>
            </a:r>
            <a:r>
              <a:rPr lang="en-US" dirty="0" smtClean="0"/>
              <a:t>, this number exactly specifies the instruction</a:t>
            </a:r>
          </a:p>
          <a:p>
            <a:r>
              <a:rPr lang="en-US" dirty="0" smtClean="0"/>
              <a:t>Question: Why aren’t </a:t>
            </a:r>
            <a:r>
              <a:rPr lang="en-US" dirty="0" err="1" smtClean="0">
                <a:latin typeface="Courier New"/>
                <a:cs typeface="Courier New"/>
              </a:rPr>
              <a:t>opcode</a:t>
            </a:r>
            <a:r>
              <a:rPr lang="en-US" dirty="0" smtClean="0"/>
              <a:t> and </a:t>
            </a:r>
            <a:r>
              <a:rPr lang="en-US" dirty="0" err="1" smtClean="0">
                <a:latin typeface="Courier New"/>
                <a:cs typeface="Courier New"/>
              </a:rPr>
              <a:t>funct</a:t>
            </a:r>
            <a:r>
              <a:rPr lang="en-US" dirty="0" smtClean="0"/>
              <a:t> a single 12-bit field?</a:t>
            </a:r>
          </a:p>
          <a:p>
            <a:pPr lvl="1"/>
            <a:r>
              <a:rPr lang="en-US" dirty="0" smtClean="0"/>
              <a:t>We’ll answer this later.</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(3/5)</a:t>
            </a:r>
            <a:endParaRPr lang="en-US" dirty="0"/>
          </a:p>
        </p:txBody>
      </p:sp>
      <p:sp>
        <p:nvSpPr>
          <p:cNvPr id="2113539" name="Rectangle 3"/>
          <p:cNvSpPr>
            <a:spLocks noGrp="1" noChangeArrowheads="1"/>
          </p:cNvSpPr>
          <p:nvPr>
            <p:ph idx="1"/>
          </p:nvPr>
        </p:nvSpPr>
        <p:spPr>
          <a:xfrm>
            <a:off x="457200" y="1143000"/>
            <a:ext cx="7848600" cy="3838575"/>
          </a:xfrm>
        </p:spPr>
        <p:txBody>
          <a:bodyPr/>
          <a:lstStyle/>
          <a:p>
            <a:r>
              <a:rPr lang="en-US" dirty="0"/>
              <a:t>More fields:</a:t>
            </a:r>
          </a:p>
          <a:p>
            <a:pPr lvl="1"/>
            <a:r>
              <a:rPr lang="en-US" u="sng" dirty="0" err="1">
                <a:solidFill>
                  <a:schemeClr val="accent2"/>
                </a:solidFill>
                <a:latin typeface="Courier New" pitchFamily="-65" charset="0"/>
              </a:rPr>
              <a:t>rs</a:t>
            </a:r>
            <a:r>
              <a:rPr lang="en-US" dirty="0"/>
              <a:t> (</a:t>
            </a:r>
            <a:r>
              <a:rPr lang="en-US" dirty="0">
                <a:solidFill>
                  <a:schemeClr val="accent2"/>
                </a:solidFill>
              </a:rPr>
              <a:t>S</a:t>
            </a:r>
            <a:r>
              <a:rPr lang="en-US" dirty="0"/>
              <a:t>ource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containing first operand</a:t>
            </a:r>
          </a:p>
          <a:p>
            <a:pPr lvl="1"/>
            <a:r>
              <a:rPr lang="en-US" u="sng" dirty="0" err="1">
                <a:solidFill>
                  <a:schemeClr val="accent2"/>
                </a:solidFill>
                <a:latin typeface="Courier New" pitchFamily="-65" charset="0"/>
              </a:rPr>
              <a:t>rt</a:t>
            </a:r>
            <a:r>
              <a:rPr lang="en-US" dirty="0"/>
              <a:t> (</a:t>
            </a:r>
            <a:r>
              <a:rPr lang="en-US" dirty="0">
                <a:solidFill>
                  <a:schemeClr val="accent2"/>
                </a:solidFill>
              </a:rPr>
              <a:t>T</a:t>
            </a:r>
            <a:r>
              <a:rPr lang="en-US" dirty="0"/>
              <a:t>arget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containing second operand (note that name is misleading)</a:t>
            </a:r>
          </a:p>
          <a:p>
            <a:pPr lvl="1"/>
            <a:r>
              <a:rPr lang="en-US" u="sng" dirty="0">
                <a:solidFill>
                  <a:schemeClr val="accent2"/>
                </a:solidFill>
                <a:latin typeface="Courier New" pitchFamily="-65" charset="0"/>
              </a:rPr>
              <a:t>rd</a:t>
            </a:r>
            <a:r>
              <a:rPr lang="en-US" dirty="0"/>
              <a:t> (</a:t>
            </a:r>
            <a:r>
              <a:rPr lang="en-US" dirty="0">
                <a:solidFill>
                  <a:schemeClr val="accent2"/>
                </a:solidFill>
              </a:rPr>
              <a:t>D</a:t>
            </a:r>
            <a:r>
              <a:rPr lang="en-US" dirty="0"/>
              <a:t>estination </a:t>
            </a:r>
            <a:r>
              <a:rPr lang="en-US" dirty="0">
                <a:solidFill>
                  <a:schemeClr val="accent2"/>
                </a:solidFill>
              </a:rPr>
              <a:t>R</a:t>
            </a:r>
            <a:r>
              <a:rPr lang="en-US" dirty="0"/>
              <a:t>egister): </a:t>
            </a:r>
            <a:r>
              <a:rPr lang="en-US" i="1" dirty="0" smtClean="0">
                <a:solidFill>
                  <a:schemeClr val="accent2"/>
                </a:solidFill>
              </a:rPr>
              <a:t>usually</a:t>
            </a:r>
            <a:r>
              <a:rPr lang="en-US" dirty="0" smtClean="0"/>
              <a:t> </a:t>
            </a:r>
            <a:r>
              <a:rPr lang="en-US" dirty="0"/>
              <a:t>used to specify register which will receive result of computation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(4/5)</a:t>
            </a:r>
            <a:endParaRPr lang="en-US" dirty="0"/>
          </a:p>
        </p:txBody>
      </p:sp>
      <p:sp>
        <p:nvSpPr>
          <p:cNvPr id="2115587" name="Rectangle 3"/>
          <p:cNvSpPr>
            <a:spLocks noGrp="1" noChangeArrowheads="1"/>
          </p:cNvSpPr>
          <p:nvPr>
            <p:ph idx="1"/>
          </p:nvPr>
        </p:nvSpPr>
        <p:spPr>
          <a:xfrm>
            <a:off x="457200" y="1143000"/>
            <a:ext cx="8153400" cy="5514975"/>
          </a:xfrm>
        </p:spPr>
        <p:txBody>
          <a:bodyPr/>
          <a:lstStyle/>
          <a:p>
            <a:r>
              <a:rPr lang="en-US" dirty="0"/>
              <a:t>Notes about register fields:</a:t>
            </a:r>
          </a:p>
          <a:p>
            <a:pPr lvl="1"/>
            <a:r>
              <a:rPr lang="en-US" dirty="0"/>
              <a:t>Each register field is exactly 5 bits, which means that it can specify any unsigned integer in the range 0-31.  Each of these fields specifies one of the 32 registers by number.</a:t>
            </a:r>
          </a:p>
          <a:p>
            <a:pPr lvl="1"/>
            <a:r>
              <a:rPr lang="en-US" dirty="0"/>
              <a:t>The word </a:t>
            </a:r>
            <a:r>
              <a:rPr lang="en-US" dirty="0" smtClean="0"/>
              <a:t>“usually</a:t>
            </a:r>
            <a:r>
              <a:rPr lang="en-US" dirty="0"/>
              <a:t>” was used because there are exceptions that we’ll see later. E.g.,</a:t>
            </a:r>
          </a:p>
          <a:p>
            <a:pPr lvl="2"/>
            <a:r>
              <a:rPr lang="en-US" b="1" dirty="0" err="1">
                <a:latin typeface="Courier New" pitchFamily="-65" charset="0"/>
              </a:rPr>
              <a:t>mult</a:t>
            </a:r>
            <a:r>
              <a:rPr lang="en-US" dirty="0"/>
              <a:t> and </a:t>
            </a:r>
            <a:r>
              <a:rPr lang="en-US" b="1" dirty="0">
                <a:latin typeface="Courier New" pitchFamily="-65" charset="0"/>
              </a:rPr>
              <a:t>div</a:t>
            </a:r>
            <a:r>
              <a:rPr lang="en-US" dirty="0"/>
              <a:t> have nothing important in the </a:t>
            </a:r>
            <a:r>
              <a:rPr lang="en-US" b="1" dirty="0">
                <a:latin typeface="Courier New" pitchFamily="-65" charset="0"/>
              </a:rPr>
              <a:t>rd</a:t>
            </a:r>
            <a:r>
              <a:rPr lang="en-US" dirty="0"/>
              <a:t> field since the </a:t>
            </a:r>
            <a:r>
              <a:rPr lang="en-US" dirty="0" err="1"/>
              <a:t>dest</a:t>
            </a:r>
            <a:r>
              <a:rPr lang="en-US" dirty="0"/>
              <a:t> registers are </a:t>
            </a:r>
            <a:r>
              <a:rPr lang="en-US" b="1" dirty="0">
                <a:latin typeface="Courier New" pitchFamily="-65" charset="0"/>
              </a:rPr>
              <a:t>hi</a:t>
            </a:r>
            <a:r>
              <a:rPr lang="en-US" dirty="0"/>
              <a:t> and </a:t>
            </a:r>
            <a:r>
              <a:rPr lang="en-US" b="1" dirty="0">
                <a:latin typeface="Courier New" pitchFamily="-65" charset="0"/>
              </a:rPr>
              <a:t>lo</a:t>
            </a:r>
          </a:p>
          <a:p>
            <a:pPr lvl="2"/>
            <a:r>
              <a:rPr lang="en-US" b="1" dirty="0" err="1">
                <a:latin typeface="Courier New" pitchFamily="-65" charset="0"/>
              </a:rPr>
              <a:t>mfhi</a:t>
            </a:r>
            <a:r>
              <a:rPr lang="en-US" dirty="0"/>
              <a:t> and </a:t>
            </a:r>
            <a:r>
              <a:rPr lang="en-US" b="1" dirty="0" err="1">
                <a:latin typeface="Courier New" pitchFamily="-65" charset="0"/>
              </a:rPr>
              <a:t>mflo</a:t>
            </a:r>
            <a:r>
              <a:rPr lang="en-US" dirty="0"/>
              <a:t> have nothing important in the </a:t>
            </a:r>
            <a:r>
              <a:rPr lang="en-US" b="1" dirty="0" err="1">
                <a:latin typeface="Courier New" pitchFamily="-65" charset="0"/>
              </a:rPr>
              <a:t>rs</a:t>
            </a:r>
            <a:r>
              <a:rPr lang="en-US" dirty="0"/>
              <a:t> and </a:t>
            </a:r>
            <a:r>
              <a:rPr lang="en-US" b="1" dirty="0" err="1">
                <a:latin typeface="Courier New" pitchFamily="-65" charset="0"/>
              </a:rPr>
              <a:t>rt</a:t>
            </a:r>
            <a:r>
              <a:rPr lang="en-US" dirty="0"/>
              <a:t> fields since the source is determined by the instruction (</a:t>
            </a:r>
            <a:r>
              <a:rPr lang="en-US" dirty="0" err="1"/>
              <a:t>see COD</a:t>
            </a:r>
            <a:r>
              <a:rPr lang="en-US" dirty="0"/>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Instructions (5/5)</a:t>
            </a:r>
            <a:endParaRPr lang="en-US" dirty="0"/>
          </a:p>
        </p:txBody>
      </p:sp>
      <p:sp>
        <p:nvSpPr>
          <p:cNvPr id="2117635" name="Rectangle 3"/>
          <p:cNvSpPr>
            <a:spLocks noGrp="1" noChangeArrowheads="1"/>
          </p:cNvSpPr>
          <p:nvPr>
            <p:ph idx="1"/>
          </p:nvPr>
        </p:nvSpPr>
        <p:spPr>
          <a:xfrm>
            <a:off x="457200" y="1143000"/>
            <a:ext cx="7848600" cy="5251450"/>
          </a:xfrm>
        </p:spPr>
        <p:txBody>
          <a:bodyPr/>
          <a:lstStyle/>
          <a:p>
            <a:r>
              <a:rPr lang="en-US" dirty="0"/>
              <a:t>Final field:</a:t>
            </a:r>
          </a:p>
          <a:p>
            <a:pPr lvl="1"/>
            <a:r>
              <a:rPr lang="en-US" u="sng" dirty="0" err="1">
                <a:solidFill>
                  <a:schemeClr val="accent2"/>
                </a:solidFill>
                <a:latin typeface="Courier New" pitchFamily="-65" charset="0"/>
              </a:rPr>
              <a:t>shamt</a:t>
            </a:r>
            <a:r>
              <a:rPr lang="en-US" dirty="0"/>
              <a:t>: This field contains the amount a shift instruction will shift by.  Shifting a 32-bit word by more than 31 is useless, so this field is only 5 bits (so it can represent the numbers 0-31).</a:t>
            </a:r>
          </a:p>
          <a:p>
            <a:pPr lvl="1"/>
            <a:r>
              <a:rPr lang="en-US" dirty="0"/>
              <a:t>This field is set to </a:t>
            </a:r>
            <a:r>
              <a:rPr lang="en-US" dirty="0">
                <a:latin typeface="Courier New"/>
                <a:cs typeface="Courier New"/>
              </a:rPr>
              <a:t>0</a:t>
            </a:r>
            <a:r>
              <a:rPr lang="en-US" dirty="0"/>
              <a:t> in all but the shift instructions.</a:t>
            </a:r>
          </a:p>
          <a:p>
            <a:r>
              <a:rPr lang="en-US" dirty="0"/>
              <a:t>For a detailed description of field usage for each instruction, see green insert in COD</a:t>
            </a:r>
            <a:br>
              <a:rPr lang="en-US" dirty="0"/>
            </a:br>
            <a:r>
              <a:rPr lang="en-US" dirty="0"/>
              <a:t>(You can bring with you to all exams)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R-Format Example (1/2)</a:t>
            </a:r>
            <a:endParaRPr lang="en-US" dirty="0"/>
          </a:p>
        </p:txBody>
      </p:sp>
      <p:sp>
        <p:nvSpPr>
          <p:cNvPr id="2119683" name="Rectangle 3"/>
          <p:cNvSpPr>
            <a:spLocks noGrp="1" noChangeArrowheads="1"/>
          </p:cNvSpPr>
          <p:nvPr>
            <p:ph idx="1"/>
          </p:nvPr>
        </p:nvSpPr>
        <p:spPr>
          <a:xfrm>
            <a:off x="457200" y="1143000"/>
            <a:ext cx="7848600" cy="4695825"/>
          </a:xfrm>
        </p:spPr>
        <p:txBody>
          <a:bodyPr/>
          <a:lstStyle/>
          <a:p>
            <a:r>
              <a:rPr lang="en-US" dirty="0"/>
              <a:t>MIPS Instruction:</a:t>
            </a:r>
          </a:p>
          <a:p>
            <a:pPr lvl="1">
              <a:buFontTx/>
              <a:buNone/>
            </a:pPr>
            <a:r>
              <a:rPr lang="en-US" b="1" dirty="0">
                <a:latin typeface="Courier New" pitchFamily="-65" charset="0"/>
              </a:rPr>
              <a:t>add   $8,$9,$10</a:t>
            </a:r>
            <a:endParaRPr lang="en-US" b="1" dirty="0"/>
          </a:p>
          <a:p>
            <a:pPr lvl="1">
              <a:buFontTx/>
              <a:buNone/>
            </a:pPr>
            <a:endParaRPr lang="en-US" dirty="0"/>
          </a:p>
          <a:p>
            <a:pPr lvl="1">
              <a:buFontTx/>
              <a:buNone/>
            </a:pPr>
            <a:r>
              <a:rPr lang="en-US" dirty="0" err="1">
                <a:latin typeface="Courier New" pitchFamily="-65" charset="0"/>
              </a:rPr>
              <a:t>opcode</a:t>
            </a:r>
            <a:r>
              <a:rPr lang="en-US" dirty="0"/>
              <a:t> = 0 (look up in table in book)</a:t>
            </a:r>
          </a:p>
          <a:p>
            <a:pPr lvl="1">
              <a:buFontTx/>
              <a:buNone/>
            </a:pPr>
            <a:r>
              <a:rPr lang="en-US" dirty="0" err="1">
                <a:latin typeface="Courier New" pitchFamily="-65" charset="0"/>
              </a:rPr>
              <a:t>funct</a:t>
            </a:r>
            <a:r>
              <a:rPr lang="en-US" dirty="0"/>
              <a:t> = 32 (look up in table in book)</a:t>
            </a:r>
          </a:p>
          <a:p>
            <a:pPr lvl="1">
              <a:buFontTx/>
              <a:buNone/>
            </a:pPr>
            <a:r>
              <a:rPr lang="en-US" dirty="0">
                <a:latin typeface="Courier New" pitchFamily="-65" charset="0"/>
              </a:rPr>
              <a:t>rd</a:t>
            </a:r>
            <a:r>
              <a:rPr lang="en-US" dirty="0"/>
              <a:t> = 8 (destination)</a:t>
            </a:r>
            <a:r>
              <a:rPr lang="en-US" dirty="0">
                <a:latin typeface="Courier New" pitchFamily="-65" charset="0"/>
              </a:rPr>
              <a:t> </a:t>
            </a:r>
          </a:p>
          <a:p>
            <a:pPr lvl="1">
              <a:buFontTx/>
              <a:buNone/>
            </a:pPr>
            <a:r>
              <a:rPr lang="en-US" dirty="0" err="1">
                <a:latin typeface="Courier New" pitchFamily="-65" charset="0"/>
              </a:rPr>
              <a:t>rs</a:t>
            </a:r>
            <a:r>
              <a:rPr lang="en-US" dirty="0"/>
              <a:t> = 9 (first </a:t>
            </a:r>
            <a:r>
              <a:rPr lang="en-US" i="1" dirty="0">
                <a:solidFill>
                  <a:schemeClr val="accent2"/>
                </a:solidFill>
              </a:rPr>
              <a:t>operand</a:t>
            </a:r>
            <a:r>
              <a:rPr lang="en-US" dirty="0"/>
              <a:t>)</a:t>
            </a:r>
          </a:p>
          <a:p>
            <a:pPr lvl="1">
              <a:buFontTx/>
              <a:buNone/>
            </a:pPr>
            <a:r>
              <a:rPr lang="en-US" dirty="0" err="1">
                <a:latin typeface="Courier New" pitchFamily="-65" charset="0"/>
              </a:rPr>
              <a:t>rt</a:t>
            </a:r>
            <a:r>
              <a:rPr lang="en-US" dirty="0"/>
              <a:t> = 10 (second </a:t>
            </a:r>
            <a:r>
              <a:rPr lang="en-US" i="1" dirty="0">
                <a:solidFill>
                  <a:schemeClr val="accent2"/>
                </a:solidFill>
              </a:rPr>
              <a:t>operand</a:t>
            </a:r>
            <a:r>
              <a:rPr lang="en-US" dirty="0"/>
              <a:t>)</a:t>
            </a:r>
          </a:p>
          <a:p>
            <a:pPr lvl="1">
              <a:buFontTx/>
              <a:buNone/>
            </a:pPr>
            <a:r>
              <a:rPr lang="en-US" dirty="0" err="1">
                <a:latin typeface="Courier New" pitchFamily="-65" charset="0"/>
              </a:rPr>
              <a:t>shamt</a:t>
            </a:r>
            <a:r>
              <a:rPr lang="en-US" dirty="0"/>
              <a:t> = 0 (not a shift)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46"/>
          <p:cNvSpPr>
            <a:spLocks noGrp="1"/>
          </p:cNvSpPr>
          <p:nvPr>
            <p:ph type="title"/>
          </p:nvPr>
        </p:nvSpPr>
        <p:spPr/>
        <p:txBody>
          <a:bodyPr/>
          <a:lstStyle/>
          <a:p>
            <a:r>
              <a:rPr lang="en-US" dirty="0" smtClean="0"/>
              <a:t>R-Format Example (2/2)</a:t>
            </a:r>
            <a:endParaRPr lang="en-US" dirty="0"/>
          </a:p>
        </p:txBody>
      </p:sp>
      <p:sp>
        <p:nvSpPr>
          <p:cNvPr id="2121731" name="Rectangle 3"/>
          <p:cNvSpPr>
            <a:spLocks noGrp="1" noChangeArrowheads="1"/>
          </p:cNvSpPr>
          <p:nvPr>
            <p:ph idx="1"/>
          </p:nvPr>
        </p:nvSpPr>
        <p:spPr>
          <a:xfrm>
            <a:off x="533400" y="1143000"/>
            <a:ext cx="8153400" cy="5029200"/>
          </a:xfrm>
        </p:spPr>
        <p:txBody>
          <a:bodyPr/>
          <a:lstStyle/>
          <a:p>
            <a:r>
              <a:rPr lang="en-US" dirty="0"/>
              <a:t>MIPS Instruction:</a:t>
            </a:r>
          </a:p>
          <a:p>
            <a:pPr lvl="1">
              <a:buFontTx/>
              <a:buNone/>
            </a:pPr>
            <a:r>
              <a:rPr lang="en-US" b="1" dirty="0">
                <a:latin typeface="Courier New" pitchFamily="-65" charset="0"/>
              </a:rPr>
              <a:t>add   $8,$9,$</a:t>
            </a:r>
            <a:r>
              <a:rPr lang="en-US" b="1" dirty="0" smtClean="0">
                <a:latin typeface="Courier New" pitchFamily="-65" charset="0"/>
              </a:rPr>
              <a:t>10</a:t>
            </a:r>
          </a:p>
          <a:p>
            <a:pPr lvl="1">
              <a:buNone/>
            </a:pPr>
            <a:r>
              <a:rPr lang="en-US" sz="2400" dirty="0" smtClean="0">
                <a:ea typeface="ＭＳ Ｐゴシック" pitchFamily="-65" charset="-128"/>
              </a:rPr>
              <a:t>Decimal number per field representation:</a:t>
            </a:r>
          </a:p>
          <a:p>
            <a:pPr lvl="1">
              <a:buNone/>
            </a:pPr>
            <a:endParaRPr lang="en-US" sz="2400" dirty="0" smtClean="0">
              <a:ea typeface="ＭＳ Ｐゴシック" pitchFamily="-65" charset="-128"/>
            </a:endParaRPr>
          </a:p>
          <a:p>
            <a:pPr lvl="1">
              <a:buNone/>
            </a:pPr>
            <a:endParaRPr lang="en-US" sz="2400" dirty="0" smtClean="0">
              <a:ea typeface="ＭＳ Ｐゴシック" pitchFamily="-65" charset="-128"/>
            </a:endParaRPr>
          </a:p>
          <a:p>
            <a:pPr lvl="1">
              <a:buNone/>
            </a:pPr>
            <a:r>
              <a:rPr lang="en-US" sz="2400" dirty="0" smtClean="0">
                <a:ea typeface="ＭＳ Ｐゴシック" pitchFamily="-65" charset="-128"/>
              </a:rPr>
              <a:t>Binary number per field representation:</a:t>
            </a:r>
          </a:p>
          <a:p>
            <a:pPr lvl="1">
              <a:buNone/>
            </a:pPr>
            <a:endParaRPr lang="en-US" sz="2400" dirty="0" smtClean="0">
              <a:ea typeface="ＭＳ Ｐゴシック" pitchFamily="-65" charset="-128"/>
            </a:endParaRPr>
          </a:p>
          <a:p>
            <a:pPr lvl="1">
              <a:buNone/>
            </a:pPr>
            <a:endParaRPr lang="en-US" sz="2400" dirty="0" smtClean="0">
              <a:ea typeface="ＭＳ Ｐゴシック" pitchFamily="-65" charset="-128"/>
            </a:endParaRPr>
          </a:p>
          <a:p>
            <a:pPr lvl="1">
              <a:buNone/>
            </a:pPr>
            <a:r>
              <a:rPr lang="en-US" sz="2400" dirty="0" smtClean="0">
                <a:ea typeface="ＭＳ Ｐゴシック" pitchFamily="-65" charset="-128"/>
              </a:rPr>
              <a:t>hex representation: 	       </a:t>
            </a:r>
            <a:r>
              <a:rPr lang="en-US" sz="2400" dirty="0" smtClean="0">
                <a:latin typeface="Courier New"/>
                <a:ea typeface="ＭＳ Ｐゴシック" pitchFamily="-65" charset="-128"/>
                <a:cs typeface="Courier New"/>
              </a:rPr>
              <a:t>012A 4020</a:t>
            </a:r>
            <a:r>
              <a:rPr lang="en-US" sz="2400" baseline="-25000" dirty="0" smtClean="0">
                <a:ea typeface="ＭＳ Ｐゴシック" pitchFamily="-65" charset="-128"/>
              </a:rPr>
              <a:t>hex</a:t>
            </a:r>
          </a:p>
          <a:p>
            <a:pPr lvl="1">
              <a:buNone/>
            </a:pPr>
            <a:r>
              <a:rPr lang="en-US" sz="2400" dirty="0" smtClean="0">
                <a:ea typeface="ＭＳ Ｐゴシック" pitchFamily="-65" charset="-128"/>
              </a:rPr>
              <a:t>decimal representation:        </a:t>
            </a:r>
            <a:r>
              <a:rPr lang="en-US" sz="2400" dirty="0" smtClean="0">
                <a:latin typeface="Courier New"/>
                <a:ea typeface="ＭＳ Ｐゴシック" pitchFamily="-65" charset="-128"/>
                <a:cs typeface="Courier New"/>
              </a:rPr>
              <a:t>19,546,144</a:t>
            </a:r>
            <a:r>
              <a:rPr lang="en-US" sz="2400" baseline="-25000" dirty="0" smtClean="0">
                <a:ea typeface="ＭＳ Ｐゴシック" pitchFamily="-65" charset="-128"/>
              </a:rPr>
              <a:t>ten</a:t>
            </a:r>
          </a:p>
          <a:p>
            <a:pPr lvl="1">
              <a:buNone/>
            </a:pPr>
            <a:r>
              <a:rPr lang="en-US" sz="2400" dirty="0" smtClean="0">
                <a:ea typeface="ＭＳ Ｐゴシック" pitchFamily="-65" charset="-128"/>
              </a:rPr>
              <a:t>Called a </a:t>
            </a:r>
            <a:r>
              <a:rPr lang="en-US" sz="2400" u="sng" dirty="0" smtClean="0">
                <a:solidFill>
                  <a:schemeClr val="accent2"/>
                </a:solidFill>
                <a:ea typeface="ＭＳ Ｐゴシック" pitchFamily="-65" charset="-128"/>
              </a:rPr>
              <a:t>Machine Language Instruction</a:t>
            </a:r>
            <a:endParaRPr lang="en-US" sz="2400" dirty="0" smtClean="0">
              <a:solidFill>
                <a:schemeClr val="accent2"/>
              </a:solidFill>
              <a:ea typeface="ＭＳ Ｐゴシック" pitchFamily="-65" charset="-128"/>
            </a:endParaRPr>
          </a:p>
          <a:p>
            <a:pPr lvl="1">
              <a:buNone/>
            </a:pPr>
            <a:endParaRPr lang="en-US" sz="2400" dirty="0" smtClean="0">
              <a:solidFill>
                <a:srgbClr val="0D407F"/>
              </a:solidFill>
              <a:ea typeface="ＭＳ Ｐゴシック" pitchFamily="-65" charset="-128"/>
            </a:endParaRPr>
          </a:p>
          <a:p>
            <a:pPr lvl="1">
              <a:buNone/>
            </a:pPr>
            <a:endParaRPr lang="en-US" sz="2400" dirty="0" smtClean="0">
              <a:solidFill>
                <a:srgbClr val="0D407F"/>
              </a:solidFill>
              <a:ea typeface="ＭＳ Ｐゴシック" pitchFamily="-65" charset="-128"/>
            </a:endParaRPr>
          </a:p>
          <a:p>
            <a:pPr lvl="1">
              <a:buFontTx/>
              <a:buNone/>
            </a:pPr>
            <a:endParaRPr lang="en-US" dirty="0"/>
          </a:p>
        </p:txBody>
      </p:sp>
      <p:grpSp>
        <p:nvGrpSpPr>
          <p:cNvPr id="2" name="Group 4"/>
          <p:cNvGrpSpPr>
            <a:grpSpLocks/>
          </p:cNvGrpSpPr>
          <p:nvPr/>
        </p:nvGrpSpPr>
        <p:grpSpPr bwMode="auto">
          <a:xfrm>
            <a:off x="304800" y="2819400"/>
            <a:ext cx="8153400" cy="519113"/>
            <a:chOff x="240" y="2496"/>
            <a:chExt cx="5136" cy="327"/>
          </a:xfrm>
        </p:grpSpPr>
        <p:grpSp>
          <p:nvGrpSpPr>
            <p:cNvPr id="3" name="Group 5"/>
            <p:cNvGrpSpPr>
              <a:grpSpLocks/>
            </p:cNvGrpSpPr>
            <p:nvPr/>
          </p:nvGrpSpPr>
          <p:grpSpPr bwMode="auto">
            <a:xfrm>
              <a:off x="623" y="2496"/>
              <a:ext cx="4446" cy="327"/>
              <a:chOff x="623" y="2496"/>
              <a:chExt cx="4446" cy="327"/>
            </a:xfrm>
          </p:grpSpPr>
          <p:sp>
            <p:nvSpPr>
              <p:cNvPr id="2121734"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a:t>
                </a:r>
                <a:endParaRPr lang="en-US" sz="2000"/>
              </a:p>
            </p:txBody>
          </p:sp>
          <p:sp>
            <p:nvSpPr>
              <p:cNvPr id="2121735" name="Text Box 7"/>
              <p:cNvSpPr txBox="1">
                <a:spLocks noChangeArrowheads="1"/>
              </p:cNvSpPr>
              <p:nvPr/>
            </p:nvSpPr>
            <p:spPr bwMode="auto">
              <a:xfrm>
                <a:off x="1488"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9</a:t>
                </a:r>
                <a:endParaRPr lang="en-US" sz="2000"/>
              </a:p>
            </p:txBody>
          </p:sp>
          <p:sp>
            <p:nvSpPr>
              <p:cNvPr id="2121736" name="Text Box 8"/>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a:t>
                </a:r>
                <a:endParaRPr lang="en-US" sz="2000"/>
              </a:p>
            </p:txBody>
          </p:sp>
          <p:sp>
            <p:nvSpPr>
              <p:cNvPr id="2121737" name="Text Box 9"/>
              <p:cNvSpPr txBox="1">
                <a:spLocks noChangeArrowheads="1"/>
              </p:cNvSpPr>
              <p:nvPr/>
            </p:nvSpPr>
            <p:spPr bwMode="auto">
              <a:xfrm>
                <a:off x="3086"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8</a:t>
                </a:r>
                <a:endParaRPr lang="en-US" sz="2000"/>
              </a:p>
            </p:txBody>
          </p:sp>
          <p:sp>
            <p:nvSpPr>
              <p:cNvPr id="2121738" name="Text Box 10"/>
              <p:cNvSpPr txBox="1">
                <a:spLocks noChangeArrowheads="1"/>
              </p:cNvSpPr>
              <p:nvPr/>
            </p:nvSpPr>
            <p:spPr bwMode="auto">
              <a:xfrm>
                <a:off x="4684"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32</a:t>
                </a:r>
                <a:endParaRPr lang="en-US" sz="2000"/>
              </a:p>
            </p:txBody>
          </p:sp>
          <p:sp>
            <p:nvSpPr>
              <p:cNvPr id="2121739" name="Text Box 11"/>
              <p:cNvSpPr txBox="1">
                <a:spLocks noChangeArrowheads="1"/>
              </p:cNvSpPr>
              <p:nvPr/>
            </p:nvSpPr>
            <p:spPr bwMode="auto">
              <a:xfrm>
                <a:off x="3885"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a:t>
                </a:r>
                <a:endParaRPr lang="en-US" sz="2000"/>
              </a:p>
            </p:txBody>
          </p:sp>
        </p:grpSp>
        <p:sp>
          <p:nvSpPr>
            <p:cNvPr id="2121740" name="Rectangle 12"/>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1741" name="Line 13"/>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2" name="Line 14"/>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3" name="Line 15"/>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4" name="Line 16"/>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45" name="Line 17"/>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4" name="Group 23"/>
          <p:cNvGrpSpPr>
            <a:grpSpLocks/>
          </p:cNvGrpSpPr>
          <p:nvPr/>
        </p:nvGrpSpPr>
        <p:grpSpPr bwMode="auto">
          <a:xfrm>
            <a:off x="304800" y="4083050"/>
            <a:ext cx="8153400" cy="519113"/>
            <a:chOff x="240" y="2496"/>
            <a:chExt cx="5136" cy="327"/>
          </a:xfrm>
        </p:grpSpPr>
        <p:grpSp>
          <p:nvGrpSpPr>
            <p:cNvPr id="5" name="Group 24"/>
            <p:cNvGrpSpPr>
              <a:grpSpLocks/>
            </p:cNvGrpSpPr>
            <p:nvPr/>
          </p:nvGrpSpPr>
          <p:grpSpPr bwMode="auto">
            <a:xfrm>
              <a:off x="287" y="2496"/>
              <a:ext cx="5051" cy="327"/>
              <a:chOff x="287" y="2496"/>
              <a:chExt cx="5051" cy="327"/>
            </a:xfrm>
          </p:grpSpPr>
          <p:sp>
            <p:nvSpPr>
              <p:cNvPr id="2121753" name="Text Box 25"/>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000000</a:t>
                </a:r>
                <a:endParaRPr lang="en-US" sz="2000"/>
              </a:p>
            </p:txBody>
          </p:sp>
          <p:sp>
            <p:nvSpPr>
              <p:cNvPr id="2121754" name="Text Box 26"/>
              <p:cNvSpPr txBox="1">
                <a:spLocks noChangeArrowheads="1"/>
              </p:cNvSpPr>
              <p:nvPr/>
            </p:nvSpPr>
            <p:spPr bwMode="auto">
              <a:xfrm>
                <a:off x="1219"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01001</a:t>
                </a:r>
                <a:endParaRPr lang="en-US" sz="2000"/>
              </a:p>
            </p:txBody>
          </p:sp>
          <p:sp>
            <p:nvSpPr>
              <p:cNvPr id="2121755" name="Text Box 27"/>
              <p:cNvSpPr txBox="1">
                <a:spLocks noChangeArrowheads="1"/>
              </p:cNvSpPr>
              <p:nvPr/>
            </p:nvSpPr>
            <p:spPr bwMode="auto">
              <a:xfrm>
                <a:off x="2018"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01010</a:t>
                </a:r>
                <a:endParaRPr lang="en-US" sz="2000"/>
              </a:p>
            </p:txBody>
          </p:sp>
          <p:sp>
            <p:nvSpPr>
              <p:cNvPr id="2121756" name="Text Box 28"/>
              <p:cNvSpPr txBox="1">
                <a:spLocks noChangeArrowheads="1"/>
              </p:cNvSpPr>
              <p:nvPr/>
            </p:nvSpPr>
            <p:spPr bwMode="auto">
              <a:xfrm>
                <a:off x="2817"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01000</a:t>
                </a:r>
                <a:endParaRPr lang="en-US" sz="2000"/>
              </a:p>
            </p:txBody>
          </p:sp>
          <p:sp>
            <p:nvSpPr>
              <p:cNvPr id="2121757" name="Text Box 29"/>
              <p:cNvSpPr txBox="1">
                <a:spLocks noChangeArrowheads="1"/>
              </p:cNvSpPr>
              <p:nvPr/>
            </p:nvSpPr>
            <p:spPr bwMode="auto">
              <a:xfrm>
                <a:off x="4415"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100000</a:t>
                </a:r>
                <a:endParaRPr lang="en-US" sz="2000"/>
              </a:p>
            </p:txBody>
          </p:sp>
          <p:sp>
            <p:nvSpPr>
              <p:cNvPr id="2121758" name="Text Box 30"/>
              <p:cNvSpPr txBox="1">
                <a:spLocks noChangeArrowheads="1"/>
              </p:cNvSpPr>
              <p:nvPr/>
            </p:nvSpPr>
            <p:spPr bwMode="auto">
              <a:xfrm>
                <a:off x="3616"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00000</a:t>
                </a:r>
                <a:endParaRPr lang="en-US" sz="2000"/>
              </a:p>
            </p:txBody>
          </p:sp>
        </p:grpSp>
        <p:sp>
          <p:nvSpPr>
            <p:cNvPr id="2121759" name="Rectangle 31"/>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1760" name="Line 32"/>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1" name="Line 33"/>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2" name="Line 34"/>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3" name="Line 35"/>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1764" name="Line 36"/>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6" name="Group 37"/>
          <p:cNvGrpSpPr>
            <a:grpSpLocks/>
          </p:cNvGrpSpPr>
          <p:nvPr/>
        </p:nvGrpSpPr>
        <p:grpSpPr bwMode="auto">
          <a:xfrm>
            <a:off x="304800" y="4006852"/>
            <a:ext cx="8594725" cy="795338"/>
            <a:chOff x="192" y="2400"/>
            <a:chExt cx="5414" cy="501"/>
          </a:xfrm>
        </p:grpSpPr>
        <p:sp>
          <p:nvSpPr>
            <p:cNvPr id="2121766" name="Rectangle 38"/>
            <p:cNvSpPr>
              <a:spLocks noChangeArrowheads="1"/>
            </p:cNvSpPr>
            <p:nvPr/>
          </p:nvSpPr>
          <p:spPr bwMode="auto">
            <a:xfrm>
              <a:off x="192"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7" name="Rectangle 39"/>
            <p:cNvSpPr>
              <a:spLocks noChangeArrowheads="1"/>
            </p:cNvSpPr>
            <p:nvPr/>
          </p:nvSpPr>
          <p:spPr bwMode="auto">
            <a:xfrm>
              <a:off x="864"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8" name="Rectangle 40"/>
            <p:cNvSpPr>
              <a:spLocks noChangeArrowheads="1"/>
            </p:cNvSpPr>
            <p:nvPr/>
          </p:nvSpPr>
          <p:spPr bwMode="auto">
            <a:xfrm>
              <a:off x="1536"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69" name="Rectangle 41"/>
            <p:cNvSpPr>
              <a:spLocks noChangeArrowheads="1"/>
            </p:cNvSpPr>
            <p:nvPr/>
          </p:nvSpPr>
          <p:spPr bwMode="auto">
            <a:xfrm>
              <a:off x="2160"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0" name="Rectangle 42"/>
            <p:cNvSpPr>
              <a:spLocks noChangeArrowheads="1"/>
            </p:cNvSpPr>
            <p:nvPr/>
          </p:nvSpPr>
          <p:spPr bwMode="auto">
            <a:xfrm>
              <a:off x="2784"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1" name="Rectangle 43"/>
            <p:cNvSpPr>
              <a:spLocks noChangeArrowheads="1"/>
            </p:cNvSpPr>
            <p:nvPr/>
          </p:nvSpPr>
          <p:spPr bwMode="auto">
            <a:xfrm>
              <a:off x="3408"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2" name="Rectangle 44"/>
            <p:cNvSpPr>
              <a:spLocks noChangeArrowheads="1"/>
            </p:cNvSpPr>
            <p:nvPr/>
          </p:nvSpPr>
          <p:spPr bwMode="auto">
            <a:xfrm>
              <a:off x="4080" y="2400"/>
              <a:ext cx="576"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3" name="Rectangle 45"/>
            <p:cNvSpPr>
              <a:spLocks noChangeArrowheads="1"/>
            </p:cNvSpPr>
            <p:nvPr/>
          </p:nvSpPr>
          <p:spPr bwMode="auto">
            <a:xfrm>
              <a:off x="4704" y="2400"/>
              <a:ext cx="624" cy="432"/>
            </a:xfrm>
            <a:prstGeom prst="rect">
              <a:avLst/>
            </a:prstGeom>
            <a:noFill/>
            <a:ln w="28575">
              <a:solidFill>
                <a:schemeClr val="accent1"/>
              </a:solidFill>
              <a:prstDash val="sysDot"/>
              <a:miter lim="800000"/>
              <a:headEnd/>
              <a:tailEnd/>
            </a:ln>
            <a:effectLst/>
          </p:spPr>
          <p:txBody>
            <a:bodyPr wrap="none" anchor="ctr">
              <a:prstTxWarp prst="textNoShape">
                <a:avLst/>
              </a:prstTxWarp>
            </a:bodyPr>
            <a:lstStyle/>
            <a:p>
              <a:endParaRPr lang="en-US"/>
            </a:p>
          </p:txBody>
        </p:sp>
        <p:sp>
          <p:nvSpPr>
            <p:cNvPr id="2121774" name="Text Box 46"/>
            <p:cNvSpPr txBox="1">
              <a:spLocks noChangeArrowheads="1"/>
            </p:cNvSpPr>
            <p:nvPr/>
          </p:nvSpPr>
          <p:spPr bwMode="auto">
            <a:xfrm>
              <a:off x="5280" y="2688"/>
              <a:ext cx="326" cy="213"/>
            </a:xfrm>
            <a:prstGeom prst="rect">
              <a:avLst/>
            </a:prstGeom>
            <a:noFill/>
            <a:ln w="12700">
              <a:noFill/>
              <a:miter lim="800000"/>
              <a:headEnd/>
              <a:tailEnd/>
            </a:ln>
            <a:effectLst/>
          </p:spPr>
          <p:txBody>
            <a:bodyPr wrap="none">
              <a:prstTxWarp prst="textNoShape">
                <a:avLst/>
              </a:prstTxWarp>
              <a:spAutoFit/>
            </a:bodyPr>
            <a:lstStyle/>
            <a:p>
              <a:r>
                <a:rPr lang="en-US" sz="2400" b="1" baseline="-25000" dirty="0">
                  <a:latin typeface="Corbel"/>
                  <a:cs typeface="Corbel"/>
                </a:rPr>
                <a:t>hex</a:t>
              </a:r>
              <a:endParaRPr lang="en-US" sz="2400" baseline="-25000" dirty="0">
                <a:latin typeface="Corbel"/>
                <a:cs typeface="Corbe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778" name="Rectangle 2"/>
          <p:cNvSpPr>
            <a:spLocks noGrp="1" noChangeArrowheads="1"/>
          </p:cNvSpPr>
          <p:nvPr>
            <p:ph type="title"/>
          </p:nvPr>
        </p:nvSpPr>
        <p:spPr/>
        <p:txBody>
          <a:bodyPr/>
          <a:lstStyle/>
          <a:p>
            <a:r>
              <a:rPr lang="en-US" smtClean="0"/>
              <a:t>Administrivia</a:t>
            </a:r>
            <a:endParaRPr lang="en-US"/>
          </a:p>
        </p:txBody>
      </p:sp>
      <p:sp>
        <p:nvSpPr>
          <p:cNvPr id="2123779" name="Rectangle 3"/>
          <p:cNvSpPr>
            <a:spLocks noGrp="1" noChangeArrowheads="1"/>
          </p:cNvSpPr>
          <p:nvPr>
            <p:ph idx="1"/>
          </p:nvPr>
        </p:nvSpPr>
        <p:spPr/>
        <p:txBody>
          <a:bodyPr/>
          <a:lstStyle/>
          <a:p>
            <a:r>
              <a:rPr lang="en-US" dirty="0" smtClean="0"/>
              <a:t>Midterm scheduled (for real this time)</a:t>
            </a:r>
          </a:p>
          <a:p>
            <a:pPr lvl="1"/>
            <a:r>
              <a:rPr lang="en-US" dirty="0" smtClean="0"/>
              <a:t>2014-03-12 at 7-9pm</a:t>
            </a:r>
          </a:p>
          <a:p>
            <a:pPr lvl="1"/>
            <a:r>
              <a:rPr lang="en-US" dirty="0" smtClean="0"/>
              <a:t>1 Pimentel, 10 Evans, 60 Evans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ChangeArrowheads="1"/>
          </p:cNvSpPr>
          <p:nvPr>
            <p:ph type="title"/>
          </p:nvPr>
        </p:nvSpPr>
        <p:spPr/>
        <p:txBody>
          <a:bodyPr/>
          <a:lstStyle/>
          <a:p>
            <a:r>
              <a:rPr lang="en-US" smtClean="0"/>
              <a:t>I-Format Instructions (1/4)</a:t>
            </a:r>
            <a:endParaRPr lang="en-US"/>
          </a:p>
        </p:txBody>
      </p:sp>
      <p:sp>
        <p:nvSpPr>
          <p:cNvPr id="2125827" name="Rectangle 3"/>
          <p:cNvSpPr>
            <a:spLocks noGrp="1" noChangeArrowheads="1"/>
          </p:cNvSpPr>
          <p:nvPr>
            <p:ph idx="1"/>
          </p:nvPr>
        </p:nvSpPr>
        <p:spPr/>
        <p:txBody>
          <a:bodyPr/>
          <a:lstStyle/>
          <a:p>
            <a:r>
              <a:rPr lang="en-US" smtClean="0"/>
              <a:t>What about instructions with immediates?</a:t>
            </a:r>
          </a:p>
          <a:p>
            <a:pPr lvl="1"/>
            <a:r>
              <a:rPr lang="en-US" smtClean="0"/>
              <a:t>5-bit field only represents numbers up to the value 31: immediates may be much larger than this</a:t>
            </a:r>
          </a:p>
          <a:p>
            <a:pPr lvl="1"/>
            <a:r>
              <a:rPr lang="en-US" smtClean="0"/>
              <a:t>Ideally, MIPS would have only one instruction format (for simplicity): unfortunately, we need to compromise</a:t>
            </a:r>
          </a:p>
          <a:p>
            <a:r>
              <a:rPr lang="en-US" smtClean="0"/>
              <a:t>Define new instruction format that is partially consistent with R-format:</a:t>
            </a:r>
          </a:p>
          <a:p>
            <a:pPr lvl="1"/>
            <a:r>
              <a:rPr lang="en-US" smtClean="0"/>
              <a:t>First notice that, if instruction has immediate, then it uses at most 2 registers.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3554" name="Rectangle 2"/>
          <p:cNvSpPr>
            <a:spLocks noGrp="1" noChangeArrowheads="1"/>
          </p:cNvSpPr>
          <p:nvPr>
            <p:ph type="title"/>
          </p:nvPr>
        </p:nvSpPr>
        <p:spPr>
          <a:xfrm>
            <a:off x="604838" y="211138"/>
            <a:ext cx="6634162" cy="474662"/>
          </a:xfrm>
        </p:spPr>
        <p:txBody>
          <a:bodyPr/>
          <a:lstStyle/>
          <a:p>
            <a:r>
              <a:rPr lang="en-US" dirty="0"/>
              <a:t>Review</a:t>
            </a:r>
          </a:p>
        </p:txBody>
      </p:sp>
      <p:sp>
        <p:nvSpPr>
          <p:cNvPr id="1943555" name="Rectangle 3"/>
          <p:cNvSpPr>
            <a:spLocks noGrp="1" noChangeArrowheads="1"/>
          </p:cNvSpPr>
          <p:nvPr>
            <p:ph idx="1"/>
          </p:nvPr>
        </p:nvSpPr>
        <p:spPr>
          <a:xfrm>
            <a:off x="457200" y="1143000"/>
            <a:ext cx="8305800" cy="5019675"/>
          </a:xfrm>
        </p:spPr>
        <p:txBody>
          <a:bodyPr/>
          <a:lstStyle/>
          <a:p>
            <a:r>
              <a:rPr lang="en-US" sz="2800" dirty="0"/>
              <a:t>To help the </a:t>
            </a:r>
            <a:r>
              <a:rPr lang="en-US" sz="2800" dirty="0">
                <a:solidFill>
                  <a:schemeClr val="accent1"/>
                </a:solidFill>
              </a:rPr>
              <a:t>conditional branches</a:t>
            </a:r>
            <a:r>
              <a:rPr lang="en-US" sz="2800" dirty="0"/>
              <a:t> make decisions concerning inequalities, we introduce: “Set on Less Than</a:t>
            </a:r>
            <a:r>
              <a:rPr lang="en-US" sz="2800" dirty="0" smtClean="0"/>
              <a:t>” called </a:t>
            </a:r>
            <a:br>
              <a:rPr lang="en-US" sz="2800" dirty="0" smtClean="0"/>
            </a:br>
            <a:r>
              <a:rPr lang="en-US" sz="2800" b="1" dirty="0" err="1" smtClean="0">
                <a:solidFill>
                  <a:schemeClr val="accent2"/>
                </a:solidFill>
                <a:latin typeface="Courier New" pitchFamily="-65" charset="0"/>
              </a:rPr>
              <a:t>slt</a:t>
            </a:r>
            <a:r>
              <a:rPr lang="en-US" sz="2800" b="1" dirty="0"/>
              <a:t>, </a:t>
            </a:r>
            <a:r>
              <a:rPr lang="en-US" sz="2800" b="1" dirty="0" err="1">
                <a:solidFill>
                  <a:schemeClr val="accent2"/>
                </a:solidFill>
                <a:latin typeface="Courier New" pitchFamily="-65" charset="0"/>
              </a:rPr>
              <a:t>slti</a:t>
            </a:r>
            <a:r>
              <a:rPr lang="en-US" sz="2800" b="1" dirty="0"/>
              <a:t>, </a:t>
            </a:r>
            <a:r>
              <a:rPr lang="en-US" sz="2800" b="1" dirty="0" err="1">
                <a:solidFill>
                  <a:schemeClr val="accent2"/>
                </a:solidFill>
                <a:latin typeface="Courier New" pitchFamily="-65" charset="0"/>
              </a:rPr>
              <a:t>sltu</a:t>
            </a:r>
            <a:r>
              <a:rPr lang="en-US" sz="2800" b="1" dirty="0"/>
              <a:t>, </a:t>
            </a:r>
            <a:r>
              <a:rPr lang="en-US" sz="2800" b="1" dirty="0" err="1">
                <a:solidFill>
                  <a:schemeClr val="accent2"/>
                </a:solidFill>
                <a:latin typeface="Courier New" pitchFamily="-65" charset="0"/>
              </a:rPr>
              <a:t>sltiu</a:t>
            </a:r>
            <a:endParaRPr lang="en-US" sz="2800" b="1" dirty="0">
              <a:solidFill>
                <a:schemeClr val="accent2"/>
              </a:solidFill>
              <a:latin typeface="Courier New" pitchFamily="-65" charset="0"/>
            </a:endParaRPr>
          </a:p>
          <a:p>
            <a:r>
              <a:rPr lang="en-US" sz="2800" dirty="0"/>
              <a:t>One can store and load (signed and unsigned) </a:t>
            </a:r>
            <a:r>
              <a:rPr lang="en-US" sz="2800" dirty="0">
                <a:solidFill>
                  <a:schemeClr val="accent1"/>
                </a:solidFill>
              </a:rPr>
              <a:t>bytes </a:t>
            </a:r>
            <a:r>
              <a:rPr lang="en-US" sz="2800" dirty="0"/>
              <a:t>as well as </a:t>
            </a:r>
            <a:r>
              <a:rPr lang="en-US" sz="2800" dirty="0" smtClean="0"/>
              <a:t>words with </a:t>
            </a:r>
            <a:r>
              <a:rPr lang="en-US" sz="2800" b="1" dirty="0" smtClean="0">
                <a:solidFill>
                  <a:schemeClr val="accent2"/>
                </a:solidFill>
                <a:latin typeface="Courier New"/>
                <a:cs typeface="Courier New"/>
              </a:rPr>
              <a:t>lb</a:t>
            </a:r>
            <a:r>
              <a:rPr lang="en-US" sz="2800" b="1" dirty="0" smtClean="0"/>
              <a:t>, </a:t>
            </a:r>
            <a:r>
              <a:rPr lang="en-US" sz="2800" b="1" dirty="0" err="1" smtClean="0">
                <a:solidFill>
                  <a:schemeClr val="accent2"/>
                </a:solidFill>
                <a:latin typeface="Courier New"/>
                <a:cs typeface="Courier New"/>
              </a:rPr>
              <a:t>lbu</a:t>
            </a:r>
            <a:endParaRPr lang="en-US" sz="2800" b="1" dirty="0" smtClean="0">
              <a:solidFill>
                <a:schemeClr val="accent2"/>
              </a:solidFill>
              <a:latin typeface="Courier New"/>
              <a:cs typeface="Courier New"/>
            </a:endParaRPr>
          </a:p>
          <a:p>
            <a:r>
              <a:rPr lang="en-US" sz="2800" dirty="0"/>
              <a:t>Unsigned add/sub </a:t>
            </a:r>
            <a:r>
              <a:rPr lang="en-US" sz="2800" dirty="0">
                <a:solidFill>
                  <a:schemeClr val="accent1"/>
                </a:solidFill>
              </a:rPr>
              <a:t>don’t cause overflow </a:t>
            </a:r>
          </a:p>
          <a:p>
            <a:r>
              <a:rPr lang="en-US" sz="2800" dirty="0"/>
              <a:t>New MIPS Instructions:</a:t>
            </a:r>
            <a:br>
              <a:rPr lang="en-US" sz="2800" dirty="0"/>
            </a:br>
            <a:r>
              <a:rPr lang="en-US" sz="2800" dirty="0">
                <a:latin typeface="Courier New" pitchFamily="-65" charset="0"/>
              </a:rPr>
              <a:t> </a:t>
            </a:r>
            <a:r>
              <a:rPr lang="en-US" sz="2800" dirty="0" smtClean="0">
                <a:latin typeface="Courier New" pitchFamily="-65" charset="0"/>
              </a:rPr>
              <a:t> </a:t>
            </a:r>
            <a:r>
              <a:rPr lang="en-US" sz="2800" b="1" dirty="0" err="1" smtClean="0">
                <a:solidFill>
                  <a:schemeClr val="accent3"/>
                </a:solidFill>
                <a:latin typeface="Courier New" pitchFamily="-65" charset="0"/>
              </a:rPr>
              <a:t>sll</a:t>
            </a:r>
            <a:r>
              <a:rPr lang="en-US" sz="2800" b="1" dirty="0">
                <a:solidFill>
                  <a:schemeClr val="accent3"/>
                </a:solidFill>
                <a:latin typeface="Courier New" pitchFamily="-65" charset="0"/>
              </a:rPr>
              <a:t>, </a:t>
            </a:r>
            <a:r>
              <a:rPr lang="en-US" sz="2800" b="1" dirty="0" err="1" smtClean="0">
                <a:solidFill>
                  <a:schemeClr val="accent3"/>
                </a:solidFill>
                <a:latin typeface="Courier New" pitchFamily="-65" charset="0"/>
              </a:rPr>
              <a:t>srl</a:t>
            </a:r>
            <a:r>
              <a:rPr lang="en-US" sz="2800" b="1" dirty="0" smtClean="0">
                <a:solidFill>
                  <a:schemeClr val="accent3"/>
                </a:solidFill>
                <a:latin typeface="Courier New" pitchFamily="-65" charset="0"/>
              </a:rPr>
              <a:t>, lb, </a:t>
            </a:r>
            <a:r>
              <a:rPr lang="en-US" sz="2800" b="1" dirty="0" err="1" smtClean="0">
                <a:solidFill>
                  <a:schemeClr val="accent3"/>
                </a:solidFill>
                <a:latin typeface="Courier New" pitchFamily="-65" charset="0"/>
              </a:rPr>
              <a:t>lbu</a:t>
            </a:r>
            <a:r>
              <a:rPr lang="en-US" sz="2800" b="1" dirty="0" smtClean="0">
                <a:solidFill>
                  <a:schemeClr val="accent3"/>
                </a:solidFill>
                <a:latin typeface="Courier New" pitchFamily="-65" charset="0"/>
              </a:rPr>
              <a:t/>
            </a:r>
            <a:br>
              <a:rPr lang="en-US" sz="2800" b="1" dirty="0" smtClean="0">
                <a:solidFill>
                  <a:schemeClr val="accent3"/>
                </a:solidFill>
                <a:latin typeface="Courier New" pitchFamily="-65" charset="0"/>
              </a:rPr>
            </a:br>
            <a:r>
              <a:rPr lang="en-US" sz="2800" dirty="0">
                <a:solidFill>
                  <a:schemeClr val="accent3"/>
                </a:solidFill>
                <a:latin typeface="Courier New" pitchFamily="-65" charset="0"/>
              </a:rPr>
              <a:t> </a:t>
            </a:r>
            <a:r>
              <a:rPr lang="en-US" sz="2800" dirty="0" smtClean="0">
                <a:solidFill>
                  <a:schemeClr val="accent3"/>
                </a:solidFill>
                <a:latin typeface="Courier New" pitchFamily="-65" charset="0"/>
              </a:rPr>
              <a:t> </a:t>
            </a:r>
            <a:r>
              <a:rPr lang="en-US" sz="2800" b="1" dirty="0" err="1" smtClean="0">
                <a:solidFill>
                  <a:schemeClr val="accent3"/>
                </a:solidFill>
                <a:latin typeface="Courier New" pitchFamily="-65" charset="0"/>
              </a:rPr>
              <a:t>slt</a:t>
            </a:r>
            <a:r>
              <a:rPr lang="en-US" sz="2800" b="1" dirty="0">
                <a:solidFill>
                  <a:schemeClr val="accent3"/>
                </a:solidFill>
                <a:latin typeface="Courier New" pitchFamily="-65" charset="0"/>
              </a:rPr>
              <a:t>, </a:t>
            </a:r>
            <a:r>
              <a:rPr lang="en-US" sz="2800" b="1" dirty="0" err="1">
                <a:solidFill>
                  <a:schemeClr val="accent3"/>
                </a:solidFill>
                <a:latin typeface="Courier New" pitchFamily="-65" charset="0"/>
              </a:rPr>
              <a:t>slti</a:t>
            </a:r>
            <a:r>
              <a:rPr lang="en-US" sz="2800" b="1" dirty="0">
                <a:solidFill>
                  <a:schemeClr val="accent3"/>
                </a:solidFill>
                <a:latin typeface="Courier New" pitchFamily="-65" charset="0"/>
              </a:rPr>
              <a:t>, </a:t>
            </a:r>
            <a:r>
              <a:rPr lang="en-US" sz="2800" b="1" dirty="0" err="1">
                <a:solidFill>
                  <a:schemeClr val="accent3"/>
                </a:solidFill>
                <a:latin typeface="Courier New" pitchFamily="-65" charset="0"/>
              </a:rPr>
              <a:t>sltu</a:t>
            </a:r>
            <a:r>
              <a:rPr lang="en-US" sz="2800" b="1" dirty="0">
                <a:solidFill>
                  <a:schemeClr val="accent3"/>
                </a:solidFill>
                <a:latin typeface="Courier New" pitchFamily="-65" charset="0"/>
              </a:rPr>
              <a:t>, </a:t>
            </a:r>
            <a:r>
              <a:rPr lang="en-US" sz="2800" b="1" dirty="0" err="1">
                <a:solidFill>
                  <a:schemeClr val="accent3"/>
                </a:solidFill>
                <a:latin typeface="Courier New" pitchFamily="-65" charset="0"/>
              </a:rPr>
              <a:t>sltiu</a:t>
            </a:r>
            <a:r>
              <a:rPr lang="en-US" sz="2800" b="1" dirty="0">
                <a:solidFill>
                  <a:schemeClr val="accent3"/>
                </a:solidFill>
                <a:latin typeface="Courier New" pitchFamily="-65" charset="0"/>
              </a:rPr>
              <a:t/>
            </a:r>
            <a:br>
              <a:rPr lang="en-US" sz="2800" b="1" dirty="0">
                <a:solidFill>
                  <a:schemeClr val="accent3"/>
                </a:solidFill>
                <a:latin typeface="Courier New" pitchFamily="-65" charset="0"/>
              </a:rPr>
            </a:br>
            <a:r>
              <a:rPr lang="en-US" sz="2800" b="1" dirty="0" smtClean="0">
                <a:solidFill>
                  <a:schemeClr val="accent3"/>
                </a:solidFill>
                <a:latin typeface="Courier New" pitchFamily="-65" charset="0"/>
              </a:rPr>
              <a:t>  </a:t>
            </a:r>
            <a:r>
              <a:rPr lang="en-US" sz="2800" b="1" dirty="0" err="1" smtClean="0">
                <a:solidFill>
                  <a:schemeClr val="accent3"/>
                </a:solidFill>
                <a:latin typeface="Courier New" pitchFamily="-65" charset="0"/>
              </a:rPr>
              <a:t>addu</a:t>
            </a:r>
            <a:r>
              <a:rPr lang="en-US" sz="2800" b="1" dirty="0">
                <a:solidFill>
                  <a:schemeClr val="accent3"/>
                </a:solidFill>
                <a:latin typeface="Courier New" pitchFamily="-65" charset="0"/>
              </a:rPr>
              <a:t>, </a:t>
            </a:r>
            <a:r>
              <a:rPr lang="en-US" sz="2800" b="1" dirty="0" err="1">
                <a:solidFill>
                  <a:schemeClr val="accent3"/>
                </a:solidFill>
                <a:latin typeface="Courier New" pitchFamily="-65" charset="0"/>
              </a:rPr>
              <a:t>addiu</a:t>
            </a:r>
            <a:r>
              <a:rPr lang="en-US" sz="2800" b="1" dirty="0">
                <a:solidFill>
                  <a:schemeClr val="accent3"/>
                </a:solidFill>
                <a:latin typeface="Courier New" pitchFamily="-65" charset="0"/>
              </a:rPr>
              <a:t>, </a:t>
            </a:r>
            <a:r>
              <a:rPr lang="en-US" sz="2800" b="1" dirty="0" err="1">
                <a:solidFill>
                  <a:schemeClr val="accent3"/>
                </a:solidFill>
                <a:latin typeface="Courier New" pitchFamily="-65" charset="0"/>
              </a:rPr>
              <a:t>subu</a:t>
            </a:r>
            <a:endParaRPr lang="en-US" sz="2800" b="1" dirty="0">
              <a:solidFill>
                <a:schemeClr val="accent3"/>
              </a:solidFill>
              <a:latin typeface="Courier New" pitchFamily="-65" charset="0"/>
            </a:endParaRPr>
          </a:p>
        </p:txBody>
      </p:sp>
      <p:sp>
        <p:nvSpPr>
          <p:cNvPr id="1943556" name="Rectangle 4"/>
          <p:cNvSpPr>
            <a:spLocks noChangeArrowheads="1"/>
          </p:cNvSpPr>
          <p:nvPr/>
        </p:nvSpPr>
        <p:spPr bwMode="auto">
          <a:xfrm>
            <a:off x="1435100" y="-3179763"/>
            <a:ext cx="184150" cy="3994151"/>
          </a:xfrm>
          <a:prstGeom prst="rect">
            <a:avLst/>
          </a:prstGeom>
          <a:noFill/>
          <a:ln w="12700">
            <a:noFill/>
            <a:miter lim="800000"/>
            <a:headEnd/>
            <a:tailEnd/>
          </a:ln>
          <a:effectLst/>
        </p:spPr>
        <p:txBody>
          <a:bodyPr wrap="none">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itle 37"/>
          <p:cNvSpPr>
            <a:spLocks noGrp="1"/>
          </p:cNvSpPr>
          <p:nvPr>
            <p:ph type="title"/>
          </p:nvPr>
        </p:nvSpPr>
        <p:spPr/>
        <p:txBody>
          <a:bodyPr/>
          <a:lstStyle/>
          <a:p>
            <a:r>
              <a:rPr lang="en-US" dirty="0" smtClean="0"/>
              <a:t>I-Format Instructions (2/4)</a:t>
            </a:r>
            <a:endParaRPr lang="en-US" dirty="0"/>
          </a:p>
        </p:txBody>
      </p:sp>
      <p:sp>
        <p:nvSpPr>
          <p:cNvPr id="2127875" name="Rectangle 3"/>
          <p:cNvSpPr>
            <a:spLocks noGrp="1" noChangeArrowheads="1"/>
          </p:cNvSpPr>
          <p:nvPr>
            <p:ph idx="1"/>
          </p:nvPr>
        </p:nvSpPr>
        <p:spPr>
          <a:xfrm>
            <a:off x="457200" y="1143000"/>
            <a:ext cx="8153400" cy="781050"/>
          </a:xfrm>
        </p:spPr>
        <p:txBody>
          <a:bodyPr/>
          <a:lstStyle/>
          <a:p>
            <a:r>
              <a:rPr lang="en-US" dirty="0"/>
              <a:t>Define “fields” of the following number of bits each: 6 + 5 + 5 + 16 = 32 </a:t>
            </a:r>
            <a:r>
              <a:rPr lang="en-US" dirty="0" smtClean="0"/>
              <a:t>bits</a:t>
            </a:r>
          </a:p>
          <a:p>
            <a:endParaRPr lang="en-US" dirty="0" smtClean="0"/>
          </a:p>
          <a:p>
            <a:pPr lvl="1"/>
            <a:r>
              <a:rPr lang="en-US" dirty="0" smtClean="0"/>
              <a:t>Again, each field has a name:</a:t>
            </a:r>
          </a:p>
          <a:p>
            <a:endParaRPr lang="en-US" dirty="0" smtClean="0">
              <a:solidFill>
                <a:schemeClr val="accent2"/>
              </a:solidFill>
            </a:endParaRPr>
          </a:p>
          <a:p>
            <a:endParaRPr lang="en-US" dirty="0" smtClean="0">
              <a:solidFill>
                <a:schemeClr val="accent2"/>
              </a:solidFill>
            </a:endParaRPr>
          </a:p>
          <a:p>
            <a:pPr lvl="1"/>
            <a:r>
              <a:rPr lang="en-US" dirty="0" smtClean="0">
                <a:solidFill>
                  <a:schemeClr val="accent2"/>
                </a:solidFill>
              </a:rPr>
              <a:t>Key Concept</a:t>
            </a:r>
            <a:r>
              <a:rPr lang="en-US" dirty="0" smtClean="0"/>
              <a:t>: Only one field is inconsistent with R-format.  Most importantly, </a:t>
            </a:r>
            <a:r>
              <a:rPr lang="en-US" dirty="0" err="1" smtClean="0">
                <a:latin typeface="Courier New" pitchFamily="-65" charset="0"/>
              </a:rPr>
              <a:t>opcode</a:t>
            </a:r>
            <a:r>
              <a:rPr lang="en-US" dirty="0" smtClean="0"/>
              <a:t> is still in same location.</a:t>
            </a:r>
          </a:p>
          <a:p>
            <a:endParaRPr lang="en-US" dirty="0" smtClean="0"/>
          </a:p>
          <a:p>
            <a:endParaRPr lang="en-US" dirty="0"/>
          </a:p>
        </p:txBody>
      </p:sp>
      <p:grpSp>
        <p:nvGrpSpPr>
          <p:cNvPr id="2" name="Group 4"/>
          <p:cNvGrpSpPr>
            <a:grpSpLocks/>
          </p:cNvGrpSpPr>
          <p:nvPr/>
        </p:nvGrpSpPr>
        <p:grpSpPr bwMode="auto">
          <a:xfrm>
            <a:off x="609600" y="2224088"/>
            <a:ext cx="8153400" cy="976312"/>
            <a:chOff x="432" y="3120"/>
            <a:chExt cx="5136" cy="615"/>
          </a:xfrm>
        </p:grpSpPr>
        <p:grpSp>
          <p:nvGrpSpPr>
            <p:cNvPr id="3" name="Group 5"/>
            <p:cNvGrpSpPr>
              <a:grpSpLocks/>
            </p:cNvGrpSpPr>
            <p:nvPr/>
          </p:nvGrpSpPr>
          <p:grpSpPr bwMode="auto">
            <a:xfrm>
              <a:off x="835" y="3120"/>
              <a:ext cx="4311" cy="327"/>
              <a:chOff x="623" y="2496"/>
              <a:chExt cx="4311" cy="327"/>
            </a:xfrm>
          </p:grpSpPr>
          <p:sp>
            <p:nvSpPr>
              <p:cNvPr id="2127878"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6</a:t>
                </a:r>
                <a:endParaRPr lang="en-US" sz="2000"/>
              </a:p>
            </p:txBody>
          </p:sp>
          <p:sp>
            <p:nvSpPr>
              <p:cNvPr id="2127879" name="Text Box 7"/>
              <p:cNvSpPr txBox="1">
                <a:spLocks noChangeArrowheads="1"/>
              </p:cNvSpPr>
              <p:nvPr/>
            </p:nvSpPr>
            <p:spPr bwMode="auto">
              <a:xfrm>
                <a:off x="1488"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27880" name="Text Box 8"/>
              <p:cNvSpPr txBox="1">
                <a:spLocks noChangeArrowheads="1"/>
              </p:cNvSpPr>
              <p:nvPr/>
            </p:nvSpPr>
            <p:spPr bwMode="auto">
              <a:xfrm>
                <a:off x="2287"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a:t>
                </a:r>
                <a:endParaRPr lang="en-US" sz="2000"/>
              </a:p>
            </p:txBody>
          </p:sp>
          <p:sp>
            <p:nvSpPr>
              <p:cNvPr id="2127881" name="Text Box 9"/>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82" name="Text Box 10"/>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83" name="Text Box 11"/>
              <p:cNvSpPr txBox="1">
                <a:spLocks noChangeArrowheads="1"/>
              </p:cNvSpPr>
              <p:nvPr/>
            </p:nvSpPr>
            <p:spPr bwMode="auto">
              <a:xfrm>
                <a:off x="3818"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16</a:t>
                </a:r>
                <a:endParaRPr lang="en-US" sz="2000"/>
              </a:p>
            </p:txBody>
          </p:sp>
        </p:grpSp>
        <p:sp>
          <p:nvSpPr>
            <p:cNvPr id="2127884" name="Rectangle 12"/>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7885" name="Line 13"/>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6" name="Line 14"/>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7" name="Line 15"/>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888" name="Text Box 16"/>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89" name="Text Box 17"/>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90" name="Text Box 18"/>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891" name="Text Box 19"/>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grpSp>
        <p:nvGrpSpPr>
          <p:cNvPr id="4" name="Group 20"/>
          <p:cNvGrpSpPr>
            <a:grpSpLocks/>
          </p:cNvGrpSpPr>
          <p:nvPr/>
        </p:nvGrpSpPr>
        <p:grpSpPr bwMode="auto">
          <a:xfrm>
            <a:off x="609600" y="3352800"/>
            <a:ext cx="8153400" cy="976313"/>
            <a:chOff x="432" y="3120"/>
            <a:chExt cx="5136" cy="615"/>
          </a:xfrm>
        </p:grpSpPr>
        <p:grpSp>
          <p:nvGrpSpPr>
            <p:cNvPr id="5" name="Group 21"/>
            <p:cNvGrpSpPr>
              <a:grpSpLocks/>
            </p:cNvGrpSpPr>
            <p:nvPr/>
          </p:nvGrpSpPr>
          <p:grpSpPr bwMode="auto">
            <a:xfrm>
              <a:off x="499" y="3120"/>
              <a:ext cx="4647" cy="327"/>
              <a:chOff x="287" y="2496"/>
              <a:chExt cx="4647" cy="327"/>
            </a:xfrm>
          </p:grpSpPr>
          <p:sp>
            <p:nvSpPr>
              <p:cNvPr id="2127894" name="Text Box 22"/>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27895" name="Text Box 23"/>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27896" name="Text Box 24"/>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27897" name="Text Box 25"/>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98" name="Text Box 26"/>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27899" name="Text Box 27"/>
              <p:cNvSpPr txBox="1">
                <a:spLocks noChangeArrowheads="1"/>
              </p:cNvSpPr>
              <p:nvPr/>
            </p:nvSpPr>
            <p:spPr bwMode="auto">
              <a:xfrm>
                <a:off x="3347" y="2496"/>
                <a:ext cx="1326"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immediate</a:t>
                </a:r>
                <a:endParaRPr lang="en-US" sz="2000"/>
              </a:p>
            </p:txBody>
          </p:sp>
        </p:grpSp>
        <p:sp>
          <p:nvSpPr>
            <p:cNvPr id="2127900" name="Rectangle 28"/>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27901" name="Line 29"/>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2" name="Line 30"/>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3" name="Line 31"/>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27904" name="Text Box 32"/>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5" name="Text Box 33"/>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6" name="Text Box 34"/>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27907" name="Text Box 35"/>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Instructions (3/4)</a:t>
            </a:r>
            <a:endParaRPr lang="en-US" dirty="0"/>
          </a:p>
        </p:txBody>
      </p:sp>
      <p:sp>
        <p:nvSpPr>
          <p:cNvPr id="2129923" name="Rectangle 3"/>
          <p:cNvSpPr>
            <a:spLocks noGrp="1" noChangeArrowheads="1"/>
          </p:cNvSpPr>
          <p:nvPr>
            <p:ph idx="1"/>
          </p:nvPr>
        </p:nvSpPr>
        <p:spPr>
          <a:xfrm>
            <a:off x="457200" y="1143000"/>
            <a:ext cx="8077200" cy="5000625"/>
          </a:xfrm>
        </p:spPr>
        <p:txBody>
          <a:bodyPr/>
          <a:lstStyle/>
          <a:p>
            <a:r>
              <a:rPr lang="en-US" sz="2800" dirty="0"/>
              <a:t>What do these fields mean?</a:t>
            </a:r>
          </a:p>
          <a:p>
            <a:pPr lvl="1"/>
            <a:r>
              <a:rPr lang="en-US" sz="2400" dirty="0" err="1">
                <a:solidFill>
                  <a:schemeClr val="accent1"/>
                </a:solidFill>
                <a:latin typeface="Courier New" pitchFamily="-65" charset="0"/>
              </a:rPr>
              <a:t>opcode</a:t>
            </a:r>
            <a:r>
              <a:rPr lang="en-US" sz="2400" dirty="0"/>
              <a:t>: same as before except that, since there’s no </a:t>
            </a:r>
            <a:r>
              <a:rPr lang="en-US" sz="2400" dirty="0" err="1">
                <a:latin typeface="Courier New" pitchFamily="-65" charset="0"/>
              </a:rPr>
              <a:t>funct</a:t>
            </a:r>
            <a:r>
              <a:rPr lang="en-US" sz="2400" dirty="0"/>
              <a:t> field, </a:t>
            </a:r>
            <a:r>
              <a:rPr lang="en-US" sz="2400" dirty="0" err="1">
                <a:latin typeface="Courier New" pitchFamily="-65" charset="0"/>
              </a:rPr>
              <a:t>opcode</a:t>
            </a:r>
            <a:r>
              <a:rPr lang="en-US" sz="2400" dirty="0"/>
              <a:t> uniquely specifies an instruction in I-format</a:t>
            </a:r>
          </a:p>
          <a:p>
            <a:pPr lvl="1"/>
            <a:r>
              <a:rPr lang="en-US" sz="2400" dirty="0"/>
              <a:t>This also answers question of why R-format has two 6-bit fields to identify instruction instead of a single 12-bit field: in order to be consistent as possible with other formats while leaving as much space as possible for immediate field.</a:t>
            </a:r>
          </a:p>
          <a:p>
            <a:pPr lvl="1"/>
            <a:r>
              <a:rPr lang="en-US" sz="2400" u="sng" dirty="0" err="1">
                <a:solidFill>
                  <a:schemeClr val="accent2"/>
                </a:solidFill>
                <a:latin typeface="Courier New" pitchFamily="-65" charset="0"/>
              </a:rPr>
              <a:t>rs</a:t>
            </a:r>
            <a:r>
              <a:rPr lang="en-US" sz="2400" dirty="0"/>
              <a:t>: specifies a register operand (if there is one)</a:t>
            </a:r>
          </a:p>
          <a:p>
            <a:pPr lvl="1"/>
            <a:r>
              <a:rPr lang="en-US" sz="2400" u="sng" dirty="0" err="1">
                <a:solidFill>
                  <a:schemeClr val="accent2"/>
                </a:solidFill>
                <a:latin typeface="Courier New" pitchFamily="-65" charset="0"/>
              </a:rPr>
              <a:t>rt</a:t>
            </a:r>
            <a:r>
              <a:rPr lang="en-US" sz="2400" dirty="0"/>
              <a:t>: specifies register which will receive result of computation (this is why it’s called the </a:t>
            </a:r>
            <a:r>
              <a:rPr lang="en-US" sz="2400" i="1" dirty="0">
                <a:solidFill>
                  <a:schemeClr val="accent2"/>
                </a:solidFill>
              </a:rPr>
              <a:t>target</a:t>
            </a:r>
            <a:r>
              <a:rPr lang="en-US" sz="2400" dirty="0"/>
              <a:t> register “</a:t>
            </a:r>
            <a:r>
              <a:rPr lang="en-US" sz="2400" dirty="0" err="1">
                <a:latin typeface="Courier New"/>
                <a:cs typeface="Courier New"/>
              </a:rPr>
              <a:t>rt</a:t>
            </a:r>
            <a:r>
              <a:rPr lang="en-US" sz="2400" dirty="0"/>
              <a:t>”) or other operand for some instructions.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Instructions (4/4)</a:t>
            </a:r>
            <a:endParaRPr lang="en-US" dirty="0"/>
          </a:p>
        </p:txBody>
      </p:sp>
      <p:sp>
        <p:nvSpPr>
          <p:cNvPr id="2131971" name="Rectangle 3"/>
          <p:cNvSpPr>
            <a:spLocks noGrp="1" noChangeArrowheads="1"/>
          </p:cNvSpPr>
          <p:nvPr>
            <p:ph idx="1"/>
          </p:nvPr>
        </p:nvSpPr>
        <p:spPr>
          <a:xfrm>
            <a:off x="457200" y="1143000"/>
            <a:ext cx="7848600" cy="5100638"/>
          </a:xfrm>
        </p:spPr>
        <p:txBody>
          <a:bodyPr/>
          <a:lstStyle/>
          <a:p>
            <a:r>
              <a:rPr lang="en-US" dirty="0"/>
              <a:t>The Immediate Field:</a:t>
            </a:r>
          </a:p>
          <a:p>
            <a:pPr lvl="1"/>
            <a:r>
              <a:rPr lang="en-US" b="1" dirty="0" err="1">
                <a:latin typeface="Courier New" pitchFamily="-65" charset="0"/>
              </a:rPr>
              <a:t>addi</a:t>
            </a:r>
            <a:r>
              <a:rPr lang="en-US" b="1" dirty="0"/>
              <a:t>, </a:t>
            </a:r>
            <a:r>
              <a:rPr lang="en-US" b="1" dirty="0" err="1">
                <a:latin typeface="Courier New" pitchFamily="-65" charset="0"/>
              </a:rPr>
              <a:t>slti</a:t>
            </a:r>
            <a:r>
              <a:rPr lang="en-US" b="1" dirty="0"/>
              <a:t>, </a:t>
            </a:r>
            <a:r>
              <a:rPr lang="en-US" b="1" dirty="0" err="1">
                <a:latin typeface="Courier New" pitchFamily="-65" charset="0"/>
              </a:rPr>
              <a:t>sltiu</a:t>
            </a:r>
            <a:r>
              <a:rPr lang="en-US" dirty="0"/>
              <a:t>, the immediate is </a:t>
            </a:r>
            <a:r>
              <a:rPr lang="en-US" dirty="0">
                <a:solidFill>
                  <a:schemeClr val="accent2"/>
                </a:solidFill>
              </a:rPr>
              <a:t>sign-extended</a:t>
            </a:r>
            <a:r>
              <a:rPr lang="en-US" dirty="0"/>
              <a:t> to 32 bits.  Thus, it’s treated as a signed integer.</a:t>
            </a:r>
          </a:p>
          <a:p>
            <a:pPr lvl="1"/>
            <a:r>
              <a:rPr lang="en-US" dirty="0"/>
              <a:t>16 bits </a:t>
            </a:r>
            <a:r>
              <a:rPr lang="en-US" dirty="0" err="1">
                <a:sym typeface="Wingdings" pitchFamily="-65" charset="2"/>
              </a:rPr>
              <a:t></a:t>
            </a:r>
            <a:r>
              <a:rPr lang="en-US" dirty="0">
                <a:sym typeface="Wingdings" pitchFamily="-65" charset="2"/>
              </a:rPr>
              <a:t> can be used to represent immediate up to 2</a:t>
            </a:r>
            <a:r>
              <a:rPr lang="en-US" baseline="30000" dirty="0">
                <a:sym typeface="Wingdings" pitchFamily="-65" charset="2"/>
              </a:rPr>
              <a:t>16</a:t>
            </a:r>
            <a:r>
              <a:rPr lang="en-US" dirty="0">
                <a:sym typeface="Wingdings" pitchFamily="-65" charset="2"/>
              </a:rPr>
              <a:t> different values</a:t>
            </a:r>
          </a:p>
          <a:p>
            <a:pPr lvl="1"/>
            <a:r>
              <a:rPr lang="en-US" dirty="0">
                <a:sym typeface="Wingdings" pitchFamily="-65" charset="2"/>
              </a:rPr>
              <a:t>This is large enough to handle the offset in a typical </a:t>
            </a:r>
            <a:r>
              <a:rPr lang="en-US" b="1" dirty="0" err="1">
                <a:latin typeface="Courier New" pitchFamily="-65" charset="0"/>
                <a:sym typeface="Wingdings" pitchFamily="-65" charset="2"/>
              </a:rPr>
              <a:t>lw</a:t>
            </a:r>
            <a:r>
              <a:rPr lang="en-US" dirty="0">
                <a:sym typeface="Wingdings" pitchFamily="-65" charset="2"/>
              </a:rPr>
              <a:t> or </a:t>
            </a:r>
            <a:r>
              <a:rPr lang="en-US" b="1" dirty="0" err="1">
                <a:latin typeface="Courier New" pitchFamily="-65" charset="0"/>
                <a:sym typeface="Wingdings" pitchFamily="-65" charset="2"/>
              </a:rPr>
              <a:t>sw</a:t>
            </a:r>
            <a:r>
              <a:rPr lang="en-US" dirty="0">
                <a:sym typeface="Wingdings" pitchFamily="-65" charset="2"/>
              </a:rPr>
              <a:t>, plus a vast majority of </a:t>
            </a:r>
            <a:r>
              <a:rPr lang="en-US" dirty="0"/>
              <a:t>values that will be used in the </a:t>
            </a:r>
            <a:r>
              <a:rPr lang="en-US" b="1" dirty="0" err="1">
                <a:latin typeface="Courier New" pitchFamily="-65" charset="0"/>
              </a:rPr>
              <a:t>slti</a:t>
            </a:r>
            <a:r>
              <a:rPr lang="en-US" dirty="0"/>
              <a:t> instruction.</a:t>
            </a:r>
          </a:p>
          <a:p>
            <a:pPr lvl="1"/>
            <a:r>
              <a:rPr lang="en-US" dirty="0"/>
              <a:t>We’ll see what to do when the number is too big in our next lecture…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I-Format Example (1/2)</a:t>
            </a:r>
            <a:endParaRPr lang="en-US" dirty="0"/>
          </a:p>
        </p:txBody>
      </p:sp>
      <p:sp>
        <p:nvSpPr>
          <p:cNvPr id="2134019" name="Rectangle 3"/>
          <p:cNvSpPr>
            <a:spLocks noGrp="1" noChangeArrowheads="1"/>
          </p:cNvSpPr>
          <p:nvPr>
            <p:ph idx="1"/>
          </p:nvPr>
        </p:nvSpPr>
        <p:spPr>
          <a:xfrm>
            <a:off x="457200" y="1143000"/>
            <a:ext cx="8305800" cy="3625850"/>
          </a:xfrm>
        </p:spPr>
        <p:txBody>
          <a:bodyPr/>
          <a:lstStyle/>
          <a:p>
            <a:r>
              <a:rPr lang="en-US" dirty="0"/>
              <a:t>MIPS Instruction:</a:t>
            </a:r>
          </a:p>
          <a:p>
            <a:pPr lvl="1">
              <a:buFontTx/>
              <a:buNone/>
            </a:pPr>
            <a:r>
              <a:rPr lang="en-US" b="1" dirty="0" err="1">
                <a:latin typeface="Courier New" pitchFamily="-65" charset="0"/>
              </a:rPr>
              <a:t>addi</a:t>
            </a:r>
            <a:r>
              <a:rPr lang="en-US" b="1" dirty="0">
                <a:latin typeface="Courier New" pitchFamily="-65" charset="0"/>
              </a:rPr>
              <a:t>   $21,$22,-50</a:t>
            </a:r>
            <a:endParaRPr lang="en-US" b="1" dirty="0"/>
          </a:p>
          <a:p>
            <a:pPr lvl="1">
              <a:buFontTx/>
              <a:buNone/>
            </a:pPr>
            <a:endParaRPr lang="en-US" dirty="0"/>
          </a:p>
          <a:p>
            <a:pPr lvl="1">
              <a:buFontTx/>
              <a:buNone/>
            </a:pPr>
            <a:r>
              <a:rPr lang="en-US" dirty="0" err="1">
                <a:latin typeface="Courier New" pitchFamily="-65" charset="0"/>
              </a:rPr>
              <a:t>opcode</a:t>
            </a:r>
            <a:r>
              <a:rPr lang="en-US" dirty="0"/>
              <a:t> = 8 (look up in table in book)</a:t>
            </a:r>
          </a:p>
          <a:p>
            <a:pPr lvl="1">
              <a:buFontTx/>
              <a:buNone/>
            </a:pPr>
            <a:r>
              <a:rPr lang="en-US" dirty="0" err="1">
                <a:latin typeface="Courier New" pitchFamily="-65" charset="0"/>
              </a:rPr>
              <a:t>rs</a:t>
            </a:r>
            <a:r>
              <a:rPr lang="en-US" dirty="0"/>
              <a:t> = 22 (register containing operand)</a:t>
            </a:r>
          </a:p>
          <a:p>
            <a:pPr lvl="1">
              <a:buFontTx/>
              <a:buNone/>
            </a:pPr>
            <a:r>
              <a:rPr lang="en-US" dirty="0" err="1">
                <a:latin typeface="Courier New" pitchFamily="-65" charset="0"/>
              </a:rPr>
              <a:t>rt</a:t>
            </a:r>
            <a:r>
              <a:rPr lang="en-US" dirty="0"/>
              <a:t> = 21 (target register)</a:t>
            </a:r>
          </a:p>
          <a:p>
            <a:pPr lvl="1">
              <a:buFontTx/>
              <a:buNone/>
            </a:pPr>
            <a:r>
              <a:rPr lang="en-US" dirty="0">
                <a:latin typeface="Courier New" pitchFamily="-65" charset="0"/>
              </a:rPr>
              <a:t>immediate</a:t>
            </a:r>
            <a:r>
              <a:rPr lang="en-US" dirty="0"/>
              <a:t> = -50 (by default, this is decimal)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39"/>
          <p:cNvSpPr>
            <a:spLocks noGrp="1"/>
          </p:cNvSpPr>
          <p:nvPr>
            <p:ph type="title"/>
          </p:nvPr>
        </p:nvSpPr>
        <p:spPr/>
        <p:txBody>
          <a:bodyPr/>
          <a:lstStyle/>
          <a:p>
            <a:r>
              <a:rPr lang="en-US" dirty="0" smtClean="0"/>
              <a:t>I-Format Example (2/2)</a:t>
            </a:r>
            <a:endParaRPr lang="en-US" dirty="0"/>
          </a:p>
        </p:txBody>
      </p:sp>
      <p:sp>
        <p:nvSpPr>
          <p:cNvPr id="2136067" name="Rectangle 3"/>
          <p:cNvSpPr>
            <a:spLocks noGrp="1" noChangeArrowheads="1"/>
          </p:cNvSpPr>
          <p:nvPr>
            <p:ph idx="1"/>
          </p:nvPr>
        </p:nvSpPr>
        <p:spPr>
          <a:xfrm>
            <a:off x="457200" y="1143000"/>
            <a:ext cx="7848600" cy="950913"/>
          </a:xfrm>
        </p:spPr>
        <p:txBody>
          <a:bodyPr/>
          <a:lstStyle/>
          <a:p>
            <a:r>
              <a:rPr lang="en-US" dirty="0"/>
              <a:t>MIPS Instruction:</a:t>
            </a:r>
          </a:p>
          <a:p>
            <a:pPr lvl="1">
              <a:buFontTx/>
              <a:buNone/>
            </a:pPr>
            <a:r>
              <a:rPr lang="en-US" b="1" dirty="0" err="1">
                <a:latin typeface="Courier New" pitchFamily="-65" charset="0"/>
              </a:rPr>
              <a:t>addi</a:t>
            </a:r>
            <a:r>
              <a:rPr lang="en-US" b="1" dirty="0">
                <a:latin typeface="Courier New" pitchFamily="-65" charset="0"/>
              </a:rPr>
              <a:t>   $21,$22,-50</a:t>
            </a:r>
            <a:endParaRPr lang="en-US" b="1" dirty="0"/>
          </a:p>
        </p:txBody>
      </p:sp>
      <p:grpSp>
        <p:nvGrpSpPr>
          <p:cNvPr id="2" name="Group 4"/>
          <p:cNvGrpSpPr>
            <a:grpSpLocks/>
          </p:cNvGrpSpPr>
          <p:nvPr/>
        </p:nvGrpSpPr>
        <p:grpSpPr bwMode="auto">
          <a:xfrm>
            <a:off x="609600" y="3276600"/>
            <a:ext cx="8153400" cy="976313"/>
            <a:chOff x="432" y="3120"/>
            <a:chExt cx="5136" cy="615"/>
          </a:xfrm>
        </p:grpSpPr>
        <p:grpSp>
          <p:nvGrpSpPr>
            <p:cNvPr id="3" name="Group 5"/>
            <p:cNvGrpSpPr>
              <a:grpSpLocks/>
            </p:cNvGrpSpPr>
            <p:nvPr/>
          </p:nvGrpSpPr>
          <p:grpSpPr bwMode="auto">
            <a:xfrm>
              <a:off x="835" y="3120"/>
              <a:ext cx="4311" cy="327"/>
              <a:chOff x="623" y="2496"/>
              <a:chExt cx="4311" cy="327"/>
            </a:xfrm>
          </p:grpSpPr>
          <p:sp>
            <p:nvSpPr>
              <p:cNvPr id="2136070" name="Text Box 6"/>
              <p:cNvSpPr txBox="1">
                <a:spLocks noChangeArrowheads="1"/>
              </p:cNvSpPr>
              <p:nvPr/>
            </p:nvSpPr>
            <p:spPr bwMode="auto">
              <a:xfrm>
                <a:off x="623" y="2496"/>
                <a:ext cx="250"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8</a:t>
                </a:r>
                <a:endParaRPr lang="en-US" sz="2000"/>
              </a:p>
            </p:txBody>
          </p:sp>
          <p:sp>
            <p:nvSpPr>
              <p:cNvPr id="2136071" name="Text Box 7"/>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22</a:t>
                </a:r>
                <a:endParaRPr lang="en-US" sz="2000"/>
              </a:p>
            </p:txBody>
          </p:sp>
          <p:sp>
            <p:nvSpPr>
              <p:cNvPr id="2136072" name="Text Box 8"/>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21</a:t>
                </a:r>
                <a:endParaRPr lang="en-US" sz="2000"/>
              </a:p>
            </p:txBody>
          </p:sp>
          <p:sp>
            <p:nvSpPr>
              <p:cNvPr id="2136073" name="Text Box 9"/>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74" name="Text Box 10"/>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75" name="Text Box 11"/>
              <p:cNvSpPr txBox="1">
                <a:spLocks noChangeArrowheads="1"/>
              </p:cNvSpPr>
              <p:nvPr/>
            </p:nvSpPr>
            <p:spPr bwMode="auto">
              <a:xfrm>
                <a:off x="3750" y="2496"/>
                <a:ext cx="519"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-50</a:t>
                </a:r>
                <a:endParaRPr lang="en-US" sz="2000"/>
              </a:p>
            </p:txBody>
          </p:sp>
        </p:grpSp>
        <p:sp>
          <p:nvSpPr>
            <p:cNvPr id="2136076" name="Rectangle 12"/>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6077" name="Line 13"/>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78" name="Line 14"/>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79" name="Line 15"/>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80" name="Text Box 16"/>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1" name="Text Box 17"/>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2" name="Text Box 18"/>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83" name="Text Box 19"/>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grpSp>
        <p:nvGrpSpPr>
          <p:cNvPr id="4" name="Group 20"/>
          <p:cNvGrpSpPr>
            <a:grpSpLocks/>
          </p:cNvGrpSpPr>
          <p:nvPr/>
        </p:nvGrpSpPr>
        <p:grpSpPr bwMode="auto">
          <a:xfrm>
            <a:off x="609600" y="4343400"/>
            <a:ext cx="8153400" cy="976313"/>
            <a:chOff x="432" y="3120"/>
            <a:chExt cx="5136" cy="615"/>
          </a:xfrm>
        </p:grpSpPr>
        <p:grpSp>
          <p:nvGrpSpPr>
            <p:cNvPr id="5" name="Group 21"/>
            <p:cNvGrpSpPr>
              <a:grpSpLocks/>
            </p:cNvGrpSpPr>
            <p:nvPr/>
          </p:nvGrpSpPr>
          <p:grpSpPr bwMode="auto">
            <a:xfrm>
              <a:off x="499" y="3120"/>
              <a:ext cx="4857" cy="327"/>
              <a:chOff x="287" y="2496"/>
              <a:chExt cx="4857" cy="327"/>
            </a:xfrm>
          </p:grpSpPr>
          <p:sp>
            <p:nvSpPr>
              <p:cNvPr id="2136086" name="Text Box 22"/>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001000</a:t>
                </a:r>
                <a:endParaRPr lang="en-US" sz="2000"/>
              </a:p>
            </p:txBody>
          </p:sp>
          <p:sp>
            <p:nvSpPr>
              <p:cNvPr id="2136087" name="Text Box 23"/>
              <p:cNvSpPr txBox="1">
                <a:spLocks noChangeArrowheads="1"/>
              </p:cNvSpPr>
              <p:nvPr/>
            </p:nvSpPr>
            <p:spPr bwMode="auto">
              <a:xfrm>
                <a:off x="1219"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10110</a:t>
                </a:r>
                <a:endParaRPr lang="en-US" sz="2000"/>
              </a:p>
            </p:txBody>
          </p:sp>
          <p:sp>
            <p:nvSpPr>
              <p:cNvPr id="2136088" name="Text Box 24"/>
              <p:cNvSpPr txBox="1">
                <a:spLocks noChangeArrowheads="1"/>
              </p:cNvSpPr>
              <p:nvPr/>
            </p:nvSpPr>
            <p:spPr bwMode="auto">
              <a:xfrm>
                <a:off x="2018"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10101</a:t>
                </a:r>
                <a:endParaRPr lang="en-US" sz="2000"/>
              </a:p>
            </p:txBody>
          </p:sp>
          <p:sp>
            <p:nvSpPr>
              <p:cNvPr id="2136089" name="Text Box 25"/>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90" name="Text Box 26"/>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6091" name="Text Box 27"/>
              <p:cNvSpPr txBox="1">
                <a:spLocks noChangeArrowheads="1"/>
              </p:cNvSpPr>
              <p:nvPr/>
            </p:nvSpPr>
            <p:spPr bwMode="auto">
              <a:xfrm>
                <a:off x="2877" y="2496"/>
                <a:ext cx="2267"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1111111111001110</a:t>
                </a:r>
                <a:endParaRPr lang="en-US" sz="2000"/>
              </a:p>
            </p:txBody>
          </p:sp>
        </p:grpSp>
        <p:sp>
          <p:nvSpPr>
            <p:cNvPr id="2136092" name="Rectangle 28"/>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6093" name="Line 29"/>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4" name="Line 30"/>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5" name="Line 31"/>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6096" name="Text Box 32"/>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7" name="Text Box 33"/>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8" name="Text Box 34"/>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6099" name="Text Box 35"/>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sp>
        <p:nvSpPr>
          <p:cNvPr id="2136100" name="Rectangle 36"/>
          <p:cNvSpPr>
            <a:spLocks noChangeArrowheads="1"/>
          </p:cNvSpPr>
          <p:nvPr/>
        </p:nvSpPr>
        <p:spPr bwMode="auto">
          <a:xfrm>
            <a:off x="685800" y="2743200"/>
            <a:ext cx="7848600" cy="428322"/>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800" b="1" dirty="0">
                <a:solidFill>
                  <a:schemeClr val="accent3">
                    <a:lumMod val="40000"/>
                    <a:lumOff val="60000"/>
                  </a:schemeClr>
                </a:solidFill>
                <a:latin typeface="18 VAG Rounded Thin   55390"/>
                <a:ea typeface="ＭＳ Ｐゴシック" pitchFamily="-65" charset="-128"/>
                <a:cs typeface="Corbel"/>
              </a:rPr>
              <a:t>Decimal/field representation:</a:t>
            </a:r>
          </a:p>
        </p:txBody>
      </p:sp>
      <p:sp>
        <p:nvSpPr>
          <p:cNvPr id="2136101" name="Rectangle 37"/>
          <p:cNvSpPr>
            <a:spLocks noChangeArrowheads="1"/>
          </p:cNvSpPr>
          <p:nvPr/>
        </p:nvSpPr>
        <p:spPr bwMode="auto">
          <a:xfrm>
            <a:off x="685800" y="3852863"/>
            <a:ext cx="7848600" cy="428322"/>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800" b="1">
                <a:solidFill>
                  <a:schemeClr val="accent3">
                    <a:lumMod val="40000"/>
                    <a:lumOff val="60000"/>
                  </a:schemeClr>
                </a:solidFill>
                <a:latin typeface="18 VAG Rounded Thin   55390"/>
                <a:ea typeface="ＭＳ Ｐゴシック" pitchFamily="-65" charset="-128"/>
                <a:cs typeface="Corbel"/>
              </a:rPr>
              <a:t>Binary/field representation:</a:t>
            </a:r>
          </a:p>
        </p:txBody>
      </p:sp>
      <p:sp>
        <p:nvSpPr>
          <p:cNvPr id="2136102" name="Rectangle 38"/>
          <p:cNvSpPr>
            <a:spLocks noChangeArrowheads="1"/>
          </p:cNvSpPr>
          <p:nvPr/>
        </p:nvSpPr>
        <p:spPr bwMode="auto">
          <a:xfrm>
            <a:off x="685800" y="4953000"/>
            <a:ext cx="7848600" cy="365228"/>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400" b="1" dirty="0">
                <a:solidFill>
                  <a:schemeClr val="accent3">
                    <a:lumMod val="40000"/>
                    <a:lumOff val="60000"/>
                  </a:schemeClr>
                </a:solidFill>
                <a:latin typeface="18 VAG Rounded Thin   55390"/>
                <a:ea typeface="ＭＳ Ｐゴシック" pitchFamily="-65" charset="-128"/>
                <a:cs typeface="Corbel"/>
              </a:rPr>
              <a:t>hexadecimal representation:  </a:t>
            </a:r>
            <a:r>
              <a:rPr lang="en-US" sz="2400" b="1" dirty="0">
                <a:solidFill>
                  <a:schemeClr val="accent3">
                    <a:lumMod val="40000"/>
                    <a:lumOff val="60000"/>
                  </a:schemeClr>
                </a:solidFill>
                <a:latin typeface="Courier New"/>
                <a:ea typeface="ＭＳ Ｐゴシック" pitchFamily="-65" charset="-128"/>
                <a:cs typeface="Courier New"/>
              </a:rPr>
              <a:t>22D5 </a:t>
            </a:r>
            <a:r>
              <a:rPr lang="en-US" sz="2400" b="1" dirty="0" err="1">
                <a:solidFill>
                  <a:schemeClr val="accent3">
                    <a:lumMod val="40000"/>
                    <a:lumOff val="60000"/>
                  </a:schemeClr>
                </a:solidFill>
                <a:latin typeface="Courier New"/>
                <a:ea typeface="ＭＳ Ｐゴシック" pitchFamily="-65" charset="-128"/>
                <a:cs typeface="Courier New"/>
              </a:rPr>
              <a:t>FFCE</a:t>
            </a:r>
            <a:r>
              <a:rPr lang="en-US" sz="2400" b="1" baseline="-25000" dirty="0" err="1">
                <a:solidFill>
                  <a:schemeClr val="accent3">
                    <a:lumMod val="40000"/>
                    <a:lumOff val="60000"/>
                  </a:schemeClr>
                </a:solidFill>
                <a:latin typeface="18 VAG Rounded Thin   55390"/>
                <a:ea typeface="ＭＳ Ｐゴシック" pitchFamily="-65" charset="-128"/>
                <a:cs typeface="Corbel"/>
              </a:rPr>
              <a:t>hex</a:t>
            </a:r>
            <a:endParaRPr lang="en-US" sz="2400" b="1" baseline="-25000" dirty="0">
              <a:solidFill>
                <a:schemeClr val="accent3">
                  <a:lumMod val="40000"/>
                  <a:lumOff val="60000"/>
                </a:schemeClr>
              </a:solidFill>
              <a:latin typeface="18 VAG Rounded Thin   55390"/>
              <a:ea typeface="ＭＳ Ｐゴシック" pitchFamily="-65" charset="-128"/>
              <a:cs typeface="Corbel"/>
            </a:endParaRPr>
          </a:p>
        </p:txBody>
      </p:sp>
      <p:sp>
        <p:nvSpPr>
          <p:cNvPr id="2136103" name="Rectangle 39"/>
          <p:cNvSpPr>
            <a:spLocks noChangeArrowheads="1"/>
          </p:cNvSpPr>
          <p:nvPr/>
        </p:nvSpPr>
        <p:spPr bwMode="auto">
          <a:xfrm>
            <a:off x="685800" y="5410200"/>
            <a:ext cx="8458200" cy="365228"/>
          </a:xfrm>
          <a:prstGeom prst="rect">
            <a:avLst/>
          </a:prstGeom>
          <a:noFill/>
          <a:ln w="12700">
            <a:noFill/>
            <a:miter lim="800000"/>
            <a:headEnd/>
            <a:tailEnd/>
          </a:ln>
          <a:effectLst/>
        </p:spPr>
        <p:txBody>
          <a:bodyPr lIns="63500" tIns="25400" rIns="63500" bIns="25400">
            <a:prstTxWarp prst="textNoShape">
              <a:avLst/>
            </a:prstTxWarp>
            <a:spAutoFit/>
          </a:bodyPr>
          <a:lstStyle/>
          <a:p>
            <a:pPr marL="685800" lvl="1" indent="-190500">
              <a:lnSpc>
                <a:spcPct val="85000"/>
              </a:lnSpc>
              <a:spcBef>
                <a:spcPct val="40000"/>
              </a:spcBef>
              <a:buSzPct val="100000"/>
            </a:pPr>
            <a:r>
              <a:rPr lang="en-US" sz="2400" b="1" dirty="0">
                <a:solidFill>
                  <a:schemeClr val="accent3">
                    <a:lumMod val="40000"/>
                    <a:lumOff val="60000"/>
                  </a:schemeClr>
                </a:solidFill>
                <a:latin typeface="18 VAG Rounded Thin   55390"/>
                <a:ea typeface="ＭＳ Ｐゴシック" pitchFamily="-65" charset="-128"/>
                <a:cs typeface="Corbel"/>
              </a:rPr>
              <a:t>decimal representation: </a:t>
            </a:r>
            <a:r>
              <a:rPr lang="en-US" sz="2400" b="1" dirty="0" smtClean="0">
                <a:solidFill>
                  <a:schemeClr val="accent3">
                    <a:lumMod val="40000"/>
                    <a:lumOff val="60000"/>
                  </a:schemeClr>
                </a:solidFill>
                <a:latin typeface="18 VAG Rounded Thin   55390"/>
                <a:ea typeface="ＭＳ Ｐゴシック" pitchFamily="-65" charset="-128"/>
                <a:cs typeface="Corbel"/>
              </a:rPr>
              <a:t>	  </a:t>
            </a:r>
            <a:r>
              <a:rPr lang="en-US" sz="2400" b="1" dirty="0" smtClean="0">
                <a:solidFill>
                  <a:schemeClr val="accent3">
                    <a:lumMod val="40000"/>
                    <a:lumOff val="60000"/>
                  </a:schemeClr>
                </a:solidFill>
                <a:latin typeface="18 VAG Rounded Thin   55390"/>
                <a:ea typeface="ＭＳ Ｐゴシック" pitchFamily="-65" charset="-128"/>
                <a:cs typeface="Corbel"/>
              </a:rPr>
              <a:t> </a:t>
            </a:r>
            <a:r>
              <a:rPr lang="en-US" sz="2400" b="1" dirty="0" smtClean="0">
                <a:solidFill>
                  <a:schemeClr val="accent3">
                    <a:lumMod val="40000"/>
                    <a:lumOff val="60000"/>
                  </a:schemeClr>
                </a:solidFill>
                <a:latin typeface="Courier New"/>
                <a:ea typeface="ＭＳ Ｐゴシック" pitchFamily="-65" charset="-128"/>
                <a:cs typeface="Courier New"/>
              </a:rPr>
              <a:t>584,449,998</a:t>
            </a:r>
            <a:r>
              <a:rPr lang="en-US" sz="2400" b="1" baseline="-25000" dirty="0" smtClean="0">
                <a:solidFill>
                  <a:schemeClr val="accent3">
                    <a:lumMod val="40000"/>
                    <a:lumOff val="60000"/>
                  </a:schemeClr>
                </a:solidFill>
                <a:latin typeface="18 VAG Rounded Thin   55390"/>
                <a:ea typeface="ＭＳ Ｐゴシック" pitchFamily="-65" charset="-128"/>
                <a:cs typeface="Corbel"/>
              </a:rPr>
              <a:t>ten</a:t>
            </a:r>
            <a:endParaRPr lang="en-US" sz="2400" b="1" baseline="-25000" dirty="0">
              <a:solidFill>
                <a:schemeClr val="accent3">
                  <a:lumMod val="40000"/>
                  <a:lumOff val="60000"/>
                </a:schemeClr>
              </a:solidFill>
              <a:latin typeface="18 VAG Rounded Thin   55390"/>
              <a:ea typeface="ＭＳ Ｐゴシック" pitchFamily="-65" charset="-128"/>
              <a:cs typeface="Corbe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76"/>
          <p:cNvSpPr>
            <a:spLocks noGrp="1"/>
          </p:cNvSpPr>
          <p:nvPr>
            <p:ph type="title"/>
          </p:nvPr>
        </p:nvSpPr>
        <p:spPr/>
        <p:txBody>
          <a:bodyPr/>
          <a:lstStyle/>
          <a:p>
            <a:r>
              <a:rPr lang="en-US" dirty="0" smtClean="0"/>
              <a:t>Peer Instruction</a:t>
            </a:r>
            <a:endParaRPr lang="en-US" dirty="0"/>
          </a:p>
        </p:txBody>
      </p:sp>
      <p:sp>
        <p:nvSpPr>
          <p:cNvPr id="2138115" name="Rectangle 3"/>
          <p:cNvSpPr>
            <a:spLocks noGrp="1" noChangeArrowheads="1"/>
          </p:cNvSpPr>
          <p:nvPr>
            <p:ph idx="1"/>
          </p:nvPr>
        </p:nvSpPr>
        <p:spPr>
          <a:xfrm>
            <a:off x="457200" y="1143000"/>
            <a:ext cx="8382000" cy="5897562"/>
          </a:xfrm>
        </p:spPr>
        <p:txBody>
          <a:bodyPr/>
          <a:lstStyle/>
          <a:p>
            <a:pPr>
              <a:lnSpc>
                <a:spcPct val="65000"/>
              </a:lnSpc>
              <a:buFont typeface="Times" pitchFamily="-65" charset="0"/>
              <a:buNone/>
            </a:pPr>
            <a:r>
              <a:rPr lang="en-US" sz="2400" dirty="0" smtClean="0">
                <a:ea typeface="Times New Roman" pitchFamily="-65" charset="0"/>
                <a:cs typeface="Times New Roman" pitchFamily="-65" charset="0"/>
              </a:rPr>
              <a:t> </a:t>
            </a:r>
            <a:r>
              <a:rPr lang="en-US" sz="2400" dirty="0">
                <a:ea typeface="Times New Roman" pitchFamily="-65" charset="0"/>
                <a:cs typeface="Times New Roman" pitchFamily="-65" charset="0"/>
              </a:rPr>
              <a:t>Which instruction has same representation as 35</a:t>
            </a:r>
            <a:r>
              <a:rPr lang="en-US" sz="2400" baseline="-25000" dirty="0">
                <a:ea typeface="Times New Roman" pitchFamily="-65" charset="0"/>
                <a:cs typeface="Times New Roman" pitchFamily="-65" charset="0"/>
              </a:rPr>
              <a:t>ten</a:t>
            </a:r>
            <a:r>
              <a:rPr lang="en-US" sz="2400" dirty="0">
                <a:ea typeface="Times New Roman" pitchFamily="-65" charset="0"/>
                <a:cs typeface="Times New Roman" pitchFamily="-65" charset="0"/>
              </a:rPr>
              <a:t>?</a:t>
            </a:r>
          </a:p>
          <a:p>
            <a:pPr lvl="1">
              <a:lnSpc>
                <a:spcPct val="75000"/>
              </a:lnSpc>
              <a:spcAft>
                <a:spcPts val="600"/>
              </a:spcAft>
              <a:buFontTx/>
              <a:buNone/>
            </a:pPr>
            <a:r>
              <a:rPr lang="en-US" sz="2400" dirty="0">
                <a:ea typeface="Times New Roman" pitchFamily="-65" charset="0"/>
                <a:cs typeface="Times New Roman" pitchFamily="-65" charset="0"/>
              </a:rPr>
              <a:t>a)</a:t>
            </a:r>
            <a:r>
              <a:rPr lang="en-US" sz="2400" dirty="0">
                <a:latin typeface="Times New Roman" pitchFamily="-65" charset="0"/>
                <a:ea typeface="Times New Roman" pitchFamily="-65" charset="0"/>
                <a:cs typeface="Times New Roman" pitchFamily="-65" charset="0"/>
              </a:rPr>
              <a:t> </a:t>
            </a:r>
            <a:r>
              <a:rPr lang="en-US" sz="2400" dirty="0">
                <a:ea typeface="Times New Roman" pitchFamily="-65" charset="0"/>
                <a:cs typeface="Times New Roman" pitchFamily="-65" charset="0"/>
              </a:rPr>
              <a:t>add $0, $0, $0</a:t>
            </a:r>
          </a:p>
          <a:p>
            <a:pPr lvl="1">
              <a:lnSpc>
                <a:spcPct val="75000"/>
              </a:lnSpc>
              <a:spcAft>
                <a:spcPts val="600"/>
              </a:spcAft>
              <a:buFontTx/>
              <a:buNone/>
            </a:pPr>
            <a:r>
              <a:rPr lang="en-US" sz="2400" dirty="0">
                <a:ea typeface="Times New Roman" pitchFamily="-65" charset="0"/>
                <a:cs typeface="Times New Roman" pitchFamily="-65" charset="0"/>
              </a:rPr>
              <a:t>b)</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subu</a:t>
            </a:r>
            <a:r>
              <a:rPr lang="en-US" sz="2400" dirty="0">
                <a:ea typeface="Times New Roman" pitchFamily="-65" charset="0"/>
                <a:cs typeface="Times New Roman" pitchFamily="-65" charset="0"/>
              </a:rPr>
              <a:t> $s0,$s0,$s0</a:t>
            </a:r>
          </a:p>
          <a:p>
            <a:pPr lvl="1">
              <a:lnSpc>
                <a:spcPct val="75000"/>
              </a:lnSpc>
              <a:spcAft>
                <a:spcPts val="600"/>
              </a:spcAft>
              <a:buFontTx/>
              <a:buNone/>
            </a:pPr>
            <a:r>
              <a:rPr lang="en-US" sz="2400" dirty="0">
                <a:ea typeface="Times New Roman" pitchFamily="-65" charset="0"/>
                <a:cs typeface="Times New Roman" pitchFamily="-65" charset="0"/>
              </a:rPr>
              <a:t>c)</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lw</a:t>
            </a:r>
            <a:r>
              <a:rPr lang="en-US" sz="2400" dirty="0">
                <a:ea typeface="Times New Roman" pitchFamily="-65" charset="0"/>
                <a:cs typeface="Times New Roman" pitchFamily="-65" charset="0"/>
              </a:rPr>
              <a:t> $0, 0($0)</a:t>
            </a:r>
          </a:p>
          <a:p>
            <a:pPr lvl="1">
              <a:lnSpc>
                <a:spcPct val="75000"/>
              </a:lnSpc>
              <a:spcAft>
                <a:spcPts val="600"/>
              </a:spcAft>
              <a:buFontTx/>
              <a:buNone/>
            </a:pPr>
            <a:r>
              <a:rPr lang="en-US" sz="2400" dirty="0">
                <a:ea typeface="Times New Roman" pitchFamily="-65" charset="0"/>
                <a:cs typeface="Times New Roman" pitchFamily="-65" charset="0"/>
              </a:rPr>
              <a:t>d)</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addi</a:t>
            </a:r>
            <a:r>
              <a:rPr lang="en-US" sz="2400" dirty="0">
                <a:ea typeface="Times New Roman" pitchFamily="-65" charset="0"/>
                <a:cs typeface="Times New Roman" pitchFamily="-65" charset="0"/>
              </a:rPr>
              <a:t> $0, $0, 35</a:t>
            </a:r>
          </a:p>
          <a:p>
            <a:pPr lvl="1">
              <a:lnSpc>
                <a:spcPct val="75000"/>
              </a:lnSpc>
              <a:spcAft>
                <a:spcPts val="600"/>
              </a:spcAft>
              <a:buFontTx/>
              <a:buNone/>
            </a:pPr>
            <a:r>
              <a:rPr lang="en-US" sz="2400" dirty="0">
                <a:ea typeface="Times New Roman" pitchFamily="-65" charset="0"/>
                <a:cs typeface="Times New Roman" pitchFamily="-65" charset="0"/>
              </a:rPr>
              <a:t>e)</a:t>
            </a:r>
            <a:r>
              <a:rPr lang="en-US" sz="2400" dirty="0">
                <a:latin typeface="Times New Roman" pitchFamily="-65" charset="0"/>
                <a:ea typeface="Times New Roman" pitchFamily="-65" charset="0"/>
                <a:cs typeface="Times New Roman" pitchFamily="-65" charset="0"/>
              </a:rPr>
              <a:t> </a:t>
            </a:r>
            <a:r>
              <a:rPr lang="en-US" sz="2400" dirty="0" err="1" smtClean="0">
                <a:ea typeface="Times New Roman" pitchFamily="-65" charset="0"/>
                <a:cs typeface="Times New Roman" pitchFamily="-65" charset="0"/>
              </a:rPr>
              <a:t>subu</a:t>
            </a:r>
            <a:r>
              <a:rPr lang="en-US" sz="2400" dirty="0" smtClean="0">
                <a:ea typeface="Times New Roman" pitchFamily="-65" charset="0"/>
                <a:cs typeface="Times New Roman" pitchFamily="-65" charset="0"/>
              </a:rPr>
              <a:t> </a:t>
            </a:r>
            <a:r>
              <a:rPr lang="en-US" sz="2400" dirty="0">
                <a:ea typeface="Times New Roman" pitchFamily="-65" charset="0"/>
                <a:cs typeface="Times New Roman" pitchFamily="-65" charset="0"/>
              </a:rPr>
              <a:t>$0, $0, $0</a:t>
            </a:r>
            <a:endParaRPr lang="en-US" sz="2000" dirty="0">
              <a:ea typeface="Times New Roman" pitchFamily="-65" charset="0"/>
              <a:cs typeface="Times New Roman" pitchFamily="-65" charset="0"/>
            </a:endParaRPr>
          </a:p>
          <a:p>
            <a:pPr lvl="1">
              <a:lnSpc>
                <a:spcPct val="75000"/>
              </a:lnSpc>
              <a:buFontTx/>
              <a:buNone/>
            </a:pPr>
            <a:r>
              <a:rPr lang="en-US" sz="2000" dirty="0">
                <a:ea typeface="Times New Roman" pitchFamily="-65" charset="0"/>
                <a:cs typeface="Times New Roman" pitchFamily="-65" charset="0"/>
              </a:rPr>
              <a:t>Registers numbers and names: </a:t>
            </a:r>
            <a:br>
              <a:rPr lang="en-US" sz="2000" dirty="0">
                <a:ea typeface="Times New Roman" pitchFamily="-65" charset="0"/>
                <a:cs typeface="Times New Roman" pitchFamily="-65" charset="0"/>
              </a:rPr>
            </a:br>
            <a:r>
              <a:rPr lang="en-US" sz="2400" dirty="0">
                <a:ea typeface="Times New Roman" pitchFamily="-65" charset="0"/>
                <a:cs typeface="Times New Roman" pitchFamily="-65" charset="0"/>
              </a:rPr>
              <a:t>0: $0, .. 8: $t0, 9:$t1, ..15: $t7, 16: $s0, 17: $s1, .. 23: $s7 </a:t>
            </a:r>
            <a:endParaRPr lang="en-US" sz="2000" dirty="0">
              <a:ea typeface="Times New Roman" pitchFamily="-65" charset="0"/>
              <a:cs typeface="Times New Roman" pitchFamily="-65" charset="0"/>
            </a:endParaRPr>
          </a:p>
          <a:p>
            <a:pPr lvl="1">
              <a:lnSpc>
                <a:spcPct val="75000"/>
              </a:lnSpc>
              <a:buFontTx/>
              <a:buNone/>
            </a:pPr>
            <a:r>
              <a:rPr lang="en-US" sz="2000" dirty="0" err="1">
                <a:ea typeface="Times New Roman" pitchFamily="-65" charset="0"/>
                <a:cs typeface="Times New Roman" pitchFamily="-65" charset="0"/>
              </a:rPr>
              <a:t>Opcodes</a:t>
            </a:r>
            <a:r>
              <a:rPr lang="en-US" sz="2000" dirty="0">
                <a:ea typeface="Times New Roman" pitchFamily="-65" charset="0"/>
                <a:cs typeface="Times New Roman" pitchFamily="-65" charset="0"/>
              </a:rPr>
              <a:t> and function fields (if necessary)</a:t>
            </a:r>
          </a:p>
          <a:p>
            <a:pPr lvl="1">
              <a:lnSpc>
                <a:spcPct val="70000"/>
              </a:lnSpc>
              <a:buFontTx/>
              <a:buNone/>
            </a:pPr>
            <a:r>
              <a:rPr lang="en-US" dirty="0">
                <a:ea typeface="Times New Roman" pitchFamily="-65" charset="0"/>
                <a:cs typeface="Times New Roman" pitchFamily="-65" charset="0"/>
              </a:rPr>
              <a:t>		</a:t>
            </a:r>
            <a:r>
              <a:rPr lang="en-US" b="1" dirty="0">
                <a:latin typeface="Courier New" pitchFamily="-65" charset="0"/>
                <a:ea typeface="Times New Roman" pitchFamily="-65" charset="0"/>
                <a:cs typeface="Times New Roman" pitchFamily="-65" charset="0"/>
              </a:rPr>
              <a:t>add</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32</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subu</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35</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addi</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8</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lw</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35</a:t>
            </a:r>
          </a:p>
        </p:txBody>
      </p:sp>
      <p:grpSp>
        <p:nvGrpSpPr>
          <p:cNvPr id="2" name="Group 4"/>
          <p:cNvGrpSpPr>
            <a:grpSpLocks/>
          </p:cNvGrpSpPr>
          <p:nvPr/>
        </p:nvGrpSpPr>
        <p:grpSpPr bwMode="auto">
          <a:xfrm>
            <a:off x="3729035" y="2249488"/>
            <a:ext cx="5362577" cy="601662"/>
            <a:chOff x="2160" y="1104"/>
            <a:chExt cx="3471" cy="379"/>
          </a:xfrm>
        </p:grpSpPr>
        <p:sp>
          <p:nvSpPr>
            <p:cNvPr id="2138117" name="Text Box 5"/>
            <p:cNvSpPr txBox="1">
              <a:spLocks noChangeArrowheads="1"/>
            </p:cNvSpPr>
            <p:nvPr/>
          </p:nvSpPr>
          <p:spPr bwMode="auto">
            <a:xfrm>
              <a:off x="2901"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18" name="Text Box 6"/>
            <p:cNvSpPr txBox="1">
              <a:spLocks noChangeArrowheads="1"/>
            </p:cNvSpPr>
            <p:nvPr/>
          </p:nvSpPr>
          <p:spPr bwMode="auto">
            <a:xfrm>
              <a:off x="3370"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19" name="Text Box 7"/>
            <p:cNvSpPr txBox="1">
              <a:spLocks noChangeArrowheads="1"/>
            </p:cNvSpPr>
            <p:nvPr/>
          </p:nvSpPr>
          <p:spPr bwMode="auto">
            <a:xfrm>
              <a:off x="3765"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3" name="Group 8"/>
            <p:cNvGrpSpPr>
              <a:grpSpLocks/>
            </p:cNvGrpSpPr>
            <p:nvPr/>
          </p:nvGrpSpPr>
          <p:grpSpPr bwMode="auto">
            <a:xfrm>
              <a:off x="2160" y="1104"/>
              <a:ext cx="3154" cy="275"/>
              <a:chOff x="230" y="2546"/>
              <a:chExt cx="4733" cy="412"/>
            </a:xfrm>
          </p:grpSpPr>
          <p:sp>
            <p:nvSpPr>
              <p:cNvPr id="2138121" name="Text Box 9"/>
              <p:cNvSpPr txBox="1">
                <a:spLocks noChangeArrowheads="1"/>
              </p:cNvSpPr>
              <p:nvPr/>
            </p:nvSpPr>
            <p:spPr bwMode="auto">
              <a:xfrm>
                <a:off x="230" y="2583"/>
                <a:ext cx="1038"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22" name="Text Box 10"/>
              <p:cNvSpPr txBox="1">
                <a:spLocks noChangeArrowheads="1"/>
              </p:cNvSpPr>
              <p:nvPr/>
            </p:nvSpPr>
            <p:spPr bwMode="auto">
              <a:xfrm>
                <a:off x="13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23" name="Text Box 11"/>
              <p:cNvSpPr txBox="1">
                <a:spLocks noChangeArrowheads="1"/>
              </p:cNvSpPr>
              <p:nvPr/>
            </p:nvSpPr>
            <p:spPr bwMode="auto">
              <a:xfrm>
                <a:off x="21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24" name="Text Box 12"/>
              <p:cNvSpPr txBox="1">
                <a:spLocks noChangeArrowheads="1"/>
              </p:cNvSpPr>
              <p:nvPr/>
            </p:nvSpPr>
            <p:spPr bwMode="auto">
              <a:xfrm>
                <a:off x="3123"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25" name="Text Box 13"/>
              <p:cNvSpPr txBox="1">
                <a:spLocks noChangeArrowheads="1"/>
              </p:cNvSpPr>
              <p:nvPr/>
            </p:nvSpPr>
            <p:spPr bwMode="auto">
              <a:xfrm>
                <a:off x="4789"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26" name="Text Box 14"/>
              <p:cNvSpPr txBox="1">
                <a:spLocks noChangeArrowheads="1"/>
              </p:cNvSpPr>
              <p:nvPr/>
            </p:nvSpPr>
            <p:spPr bwMode="auto">
              <a:xfrm>
                <a:off x="3492" y="2583"/>
                <a:ext cx="1039"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offset</a:t>
                </a:r>
                <a:endParaRPr lang="en-US" sz="2000"/>
              </a:p>
            </p:txBody>
          </p:sp>
        </p:grpSp>
        <p:sp>
          <p:nvSpPr>
            <p:cNvPr id="2138127" name="Rectangle 15"/>
            <p:cNvSpPr>
              <a:spLocks noChangeArrowheads="1"/>
            </p:cNvSpPr>
            <p:nvPr/>
          </p:nvSpPr>
          <p:spPr bwMode="auto">
            <a:xfrm>
              <a:off x="2208" y="1152"/>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28" name="Line 16"/>
            <p:cNvSpPr>
              <a:spLocks noChangeShapeType="1"/>
            </p:cNvSpPr>
            <p:nvPr/>
          </p:nvSpPr>
          <p:spPr bwMode="auto">
            <a:xfrm>
              <a:off x="2848"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29" name="Line 17"/>
            <p:cNvSpPr>
              <a:spLocks noChangeShapeType="1"/>
            </p:cNvSpPr>
            <p:nvPr/>
          </p:nvSpPr>
          <p:spPr bwMode="auto">
            <a:xfrm>
              <a:off x="3392"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0" name="Line 18"/>
            <p:cNvSpPr>
              <a:spLocks noChangeShapeType="1"/>
            </p:cNvSpPr>
            <p:nvPr/>
          </p:nvSpPr>
          <p:spPr bwMode="auto">
            <a:xfrm>
              <a:off x="3904"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1" name="Text Box 19"/>
            <p:cNvSpPr txBox="1">
              <a:spLocks noChangeArrowheads="1"/>
            </p:cNvSpPr>
            <p:nvPr/>
          </p:nvSpPr>
          <p:spPr bwMode="auto">
            <a:xfrm>
              <a:off x="2253"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2138132" name="Text Box 20"/>
            <p:cNvSpPr txBox="1">
              <a:spLocks noChangeArrowheads="1"/>
            </p:cNvSpPr>
            <p:nvPr/>
          </p:nvSpPr>
          <p:spPr bwMode="auto">
            <a:xfrm>
              <a:off x="3372"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4" name="Group 21"/>
          <p:cNvGrpSpPr>
            <a:grpSpLocks/>
          </p:cNvGrpSpPr>
          <p:nvPr/>
        </p:nvGrpSpPr>
        <p:grpSpPr bwMode="auto">
          <a:xfrm>
            <a:off x="3729035" y="1447800"/>
            <a:ext cx="5363649" cy="417512"/>
            <a:chOff x="2160" y="841"/>
            <a:chExt cx="3471" cy="263"/>
          </a:xfrm>
        </p:grpSpPr>
        <p:sp>
          <p:nvSpPr>
            <p:cNvPr id="2138134" name="Text Box 22"/>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35" name="Text Box 23"/>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36" name="Text Box 24"/>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37" name="Line 25"/>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8" name="Line 26"/>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39" name="Text Box 27"/>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40" name="Text Box 28"/>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41" name="Text Box 29"/>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42" name="Rectangle 30"/>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43" name="Line 31"/>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44" name="Line 32"/>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45" name="Line 33"/>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5" name="Group 34"/>
          <p:cNvGrpSpPr>
            <a:grpSpLocks/>
          </p:cNvGrpSpPr>
          <p:nvPr/>
        </p:nvGrpSpPr>
        <p:grpSpPr bwMode="auto">
          <a:xfrm>
            <a:off x="3729034" y="2706688"/>
            <a:ext cx="5362577" cy="601662"/>
            <a:chOff x="2160" y="1104"/>
            <a:chExt cx="3471" cy="379"/>
          </a:xfrm>
        </p:grpSpPr>
        <p:sp>
          <p:nvSpPr>
            <p:cNvPr id="2138147" name="Text Box 35"/>
            <p:cNvSpPr txBox="1">
              <a:spLocks noChangeArrowheads="1"/>
            </p:cNvSpPr>
            <p:nvPr/>
          </p:nvSpPr>
          <p:spPr bwMode="auto">
            <a:xfrm>
              <a:off x="2901"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48" name="Text Box 36"/>
            <p:cNvSpPr txBox="1">
              <a:spLocks noChangeArrowheads="1"/>
            </p:cNvSpPr>
            <p:nvPr/>
          </p:nvSpPr>
          <p:spPr bwMode="auto">
            <a:xfrm>
              <a:off x="3370"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38149" name="Text Box 37"/>
            <p:cNvSpPr txBox="1">
              <a:spLocks noChangeArrowheads="1"/>
            </p:cNvSpPr>
            <p:nvPr/>
          </p:nvSpPr>
          <p:spPr bwMode="auto">
            <a:xfrm>
              <a:off x="3765" y="1156"/>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6" name="Group 38"/>
            <p:cNvGrpSpPr>
              <a:grpSpLocks/>
            </p:cNvGrpSpPr>
            <p:nvPr/>
          </p:nvGrpSpPr>
          <p:grpSpPr bwMode="auto">
            <a:xfrm>
              <a:off x="2160" y="1104"/>
              <a:ext cx="3154" cy="275"/>
              <a:chOff x="230" y="2546"/>
              <a:chExt cx="4733" cy="412"/>
            </a:xfrm>
          </p:grpSpPr>
          <p:sp>
            <p:nvSpPr>
              <p:cNvPr id="2138151" name="Text Box 39"/>
              <p:cNvSpPr txBox="1">
                <a:spLocks noChangeArrowheads="1"/>
              </p:cNvSpPr>
              <p:nvPr/>
            </p:nvSpPr>
            <p:spPr bwMode="auto">
              <a:xfrm>
                <a:off x="230" y="2583"/>
                <a:ext cx="1038"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52" name="Text Box 40"/>
              <p:cNvSpPr txBox="1">
                <a:spLocks noChangeArrowheads="1"/>
              </p:cNvSpPr>
              <p:nvPr/>
            </p:nvSpPr>
            <p:spPr bwMode="auto">
              <a:xfrm>
                <a:off x="13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53" name="Text Box 41"/>
              <p:cNvSpPr txBox="1">
                <a:spLocks noChangeArrowheads="1"/>
              </p:cNvSpPr>
              <p:nvPr/>
            </p:nvSpPr>
            <p:spPr bwMode="auto">
              <a:xfrm>
                <a:off x="2183" y="2583"/>
                <a:ext cx="462"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54" name="Text Box 42"/>
              <p:cNvSpPr txBox="1">
                <a:spLocks noChangeArrowheads="1"/>
              </p:cNvSpPr>
              <p:nvPr/>
            </p:nvSpPr>
            <p:spPr bwMode="auto">
              <a:xfrm>
                <a:off x="3123"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55" name="Text Box 43"/>
              <p:cNvSpPr txBox="1">
                <a:spLocks noChangeArrowheads="1"/>
              </p:cNvSpPr>
              <p:nvPr/>
            </p:nvSpPr>
            <p:spPr bwMode="auto">
              <a:xfrm>
                <a:off x="4789" y="2546"/>
                <a:ext cx="174" cy="375"/>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38156" name="Text Box 44"/>
              <p:cNvSpPr txBox="1">
                <a:spLocks noChangeArrowheads="1"/>
              </p:cNvSpPr>
              <p:nvPr/>
            </p:nvSpPr>
            <p:spPr bwMode="auto">
              <a:xfrm>
                <a:off x="3276" y="2583"/>
                <a:ext cx="1471" cy="375"/>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immediate</a:t>
                </a:r>
                <a:endParaRPr lang="en-US" sz="2000"/>
              </a:p>
            </p:txBody>
          </p:sp>
        </p:grpSp>
        <p:sp>
          <p:nvSpPr>
            <p:cNvPr id="2138157" name="Rectangle 45"/>
            <p:cNvSpPr>
              <a:spLocks noChangeArrowheads="1"/>
            </p:cNvSpPr>
            <p:nvPr/>
          </p:nvSpPr>
          <p:spPr bwMode="auto">
            <a:xfrm>
              <a:off x="2208" y="1152"/>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58" name="Line 46"/>
            <p:cNvSpPr>
              <a:spLocks noChangeShapeType="1"/>
            </p:cNvSpPr>
            <p:nvPr/>
          </p:nvSpPr>
          <p:spPr bwMode="auto">
            <a:xfrm>
              <a:off x="2848"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59" name="Line 47"/>
            <p:cNvSpPr>
              <a:spLocks noChangeShapeType="1"/>
            </p:cNvSpPr>
            <p:nvPr/>
          </p:nvSpPr>
          <p:spPr bwMode="auto">
            <a:xfrm>
              <a:off x="3392"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0" name="Line 48"/>
            <p:cNvSpPr>
              <a:spLocks noChangeShapeType="1"/>
            </p:cNvSpPr>
            <p:nvPr/>
          </p:nvSpPr>
          <p:spPr bwMode="auto">
            <a:xfrm>
              <a:off x="3904" y="1152"/>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1" name="Text Box 49"/>
            <p:cNvSpPr txBox="1">
              <a:spLocks noChangeArrowheads="1"/>
            </p:cNvSpPr>
            <p:nvPr/>
          </p:nvSpPr>
          <p:spPr bwMode="auto">
            <a:xfrm>
              <a:off x="2253"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2138162" name="Text Box 50"/>
            <p:cNvSpPr txBox="1">
              <a:spLocks noChangeArrowheads="1"/>
            </p:cNvSpPr>
            <p:nvPr/>
          </p:nvSpPr>
          <p:spPr bwMode="auto">
            <a:xfrm>
              <a:off x="3372" y="1118"/>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7" name="Group 51"/>
          <p:cNvGrpSpPr>
            <a:grpSpLocks/>
          </p:cNvGrpSpPr>
          <p:nvPr/>
        </p:nvGrpSpPr>
        <p:grpSpPr bwMode="auto">
          <a:xfrm>
            <a:off x="3729036" y="1868488"/>
            <a:ext cx="5362575" cy="417512"/>
            <a:chOff x="2160" y="841"/>
            <a:chExt cx="3471" cy="263"/>
          </a:xfrm>
        </p:grpSpPr>
        <p:sp>
          <p:nvSpPr>
            <p:cNvPr id="2138164" name="Text Box 52"/>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65" name="Text Box 53"/>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66" name="Text Box 54"/>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67" name="Line 55"/>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8" name="Line 56"/>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69" name="Text Box 57"/>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70" name="Text Box 58"/>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71" name="Text Box 59"/>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72" name="Rectangle 60"/>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73" name="Line 61"/>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74" name="Line 62"/>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75" name="Line 63"/>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8" name="Group 64"/>
          <p:cNvGrpSpPr>
            <a:grpSpLocks/>
          </p:cNvGrpSpPr>
          <p:nvPr/>
        </p:nvGrpSpPr>
        <p:grpSpPr bwMode="auto">
          <a:xfrm>
            <a:off x="3729034" y="3163888"/>
            <a:ext cx="5362578" cy="417512"/>
            <a:chOff x="2160" y="841"/>
            <a:chExt cx="3471" cy="263"/>
          </a:xfrm>
        </p:grpSpPr>
        <p:sp>
          <p:nvSpPr>
            <p:cNvPr id="2138177" name="Text Box 65"/>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rd</a:t>
              </a:r>
              <a:endParaRPr lang="en-US" sz="2000"/>
            </a:p>
          </p:txBody>
        </p:sp>
        <p:sp>
          <p:nvSpPr>
            <p:cNvPr id="2138178" name="Text Box 66"/>
            <p:cNvSpPr txBox="1">
              <a:spLocks noChangeArrowheads="1"/>
            </p:cNvSpPr>
            <p:nvPr/>
          </p:nvSpPr>
          <p:spPr bwMode="auto">
            <a:xfrm>
              <a:off x="5010"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funct</a:t>
              </a:r>
              <a:endParaRPr lang="en-US" sz="2000"/>
            </a:p>
          </p:txBody>
        </p:sp>
        <p:sp>
          <p:nvSpPr>
            <p:cNvPr id="2138179" name="Text Box 67"/>
            <p:cNvSpPr txBox="1">
              <a:spLocks noChangeArrowheads="1"/>
            </p:cNvSpPr>
            <p:nvPr/>
          </p:nvSpPr>
          <p:spPr bwMode="auto">
            <a:xfrm>
              <a:off x="4442" y="854"/>
              <a:ext cx="596"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shamt</a:t>
              </a:r>
              <a:endParaRPr lang="en-US" sz="2000"/>
            </a:p>
          </p:txBody>
        </p:sp>
        <p:sp>
          <p:nvSpPr>
            <p:cNvPr id="2138180" name="Line 68"/>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1" name="Line 69"/>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2" name="Text Box 70"/>
            <p:cNvSpPr txBox="1">
              <a:spLocks noChangeArrowheads="1"/>
            </p:cNvSpPr>
            <p:nvPr/>
          </p:nvSpPr>
          <p:spPr bwMode="auto">
            <a:xfrm>
              <a:off x="2160" y="841"/>
              <a:ext cx="69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opcode</a:t>
              </a:r>
              <a:endParaRPr lang="en-US" sz="2000"/>
            </a:p>
          </p:txBody>
        </p:sp>
        <p:sp>
          <p:nvSpPr>
            <p:cNvPr id="2138183" name="Text Box 71"/>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rs</a:t>
              </a:r>
              <a:endParaRPr lang="en-US" sz="2000"/>
            </a:p>
          </p:txBody>
        </p:sp>
        <p:sp>
          <p:nvSpPr>
            <p:cNvPr id="2138184" name="Text Box 72"/>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rt</a:t>
              </a:r>
              <a:endParaRPr lang="en-US" sz="2000"/>
            </a:p>
          </p:txBody>
        </p:sp>
        <p:sp>
          <p:nvSpPr>
            <p:cNvPr id="2138185" name="Rectangle 73"/>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38186" name="Line 74"/>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7" name="Line 75"/>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38188" name="Line 76"/>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 name="Title 76"/>
          <p:cNvSpPr>
            <a:spLocks noGrp="1"/>
          </p:cNvSpPr>
          <p:nvPr>
            <p:ph type="title"/>
          </p:nvPr>
        </p:nvSpPr>
        <p:spPr/>
        <p:txBody>
          <a:bodyPr/>
          <a:lstStyle/>
          <a:p>
            <a:r>
              <a:rPr lang="en-US" dirty="0" smtClean="0"/>
              <a:t>Peer Instruction Answer</a:t>
            </a:r>
            <a:endParaRPr lang="en-US" dirty="0"/>
          </a:p>
        </p:txBody>
      </p:sp>
      <p:sp>
        <p:nvSpPr>
          <p:cNvPr id="2138115" name="Rectangle 3"/>
          <p:cNvSpPr>
            <a:spLocks noGrp="1" noChangeArrowheads="1"/>
          </p:cNvSpPr>
          <p:nvPr>
            <p:ph idx="1"/>
          </p:nvPr>
        </p:nvSpPr>
        <p:spPr>
          <a:xfrm>
            <a:off x="457200" y="1143000"/>
            <a:ext cx="8382000" cy="5897562"/>
          </a:xfrm>
        </p:spPr>
        <p:txBody>
          <a:bodyPr/>
          <a:lstStyle/>
          <a:p>
            <a:pPr>
              <a:lnSpc>
                <a:spcPct val="65000"/>
              </a:lnSpc>
              <a:buFont typeface="Times" pitchFamily="-65" charset="0"/>
              <a:buNone/>
            </a:pPr>
            <a:r>
              <a:rPr lang="en-US" sz="2400" dirty="0" smtClean="0">
                <a:ea typeface="Times New Roman" pitchFamily="-65" charset="0"/>
                <a:cs typeface="Times New Roman" pitchFamily="-65" charset="0"/>
              </a:rPr>
              <a:t> </a:t>
            </a:r>
            <a:r>
              <a:rPr lang="en-US" sz="2400" dirty="0">
                <a:ea typeface="Times New Roman" pitchFamily="-65" charset="0"/>
                <a:cs typeface="Times New Roman" pitchFamily="-65" charset="0"/>
              </a:rPr>
              <a:t>Which instruction has same representation as 35</a:t>
            </a:r>
            <a:r>
              <a:rPr lang="en-US" sz="2400" baseline="-25000" dirty="0">
                <a:ea typeface="Times New Roman" pitchFamily="-65" charset="0"/>
                <a:cs typeface="Times New Roman" pitchFamily="-65" charset="0"/>
              </a:rPr>
              <a:t>ten</a:t>
            </a:r>
            <a:r>
              <a:rPr lang="en-US" sz="2400" dirty="0">
                <a:ea typeface="Times New Roman" pitchFamily="-65" charset="0"/>
                <a:cs typeface="Times New Roman" pitchFamily="-65" charset="0"/>
              </a:rPr>
              <a:t>?</a:t>
            </a:r>
          </a:p>
          <a:p>
            <a:pPr lvl="1">
              <a:lnSpc>
                <a:spcPct val="75000"/>
              </a:lnSpc>
              <a:spcAft>
                <a:spcPts val="600"/>
              </a:spcAft>
              <a:buFontTx/>
              <a:buNone/>
            </a:pPr>
            <a:r>
              <a:rPr lang="en-US" sz="2400" dirty="0">
                <a:ea typeface="Times New Roman" pitchFamily="-65" charset="0"/>
                <a:cs typeface="Times New Roman" pitchFamily="-65" charset="0"/>
              </a:rPr>
              <a:t>a)</a:t>
            </a:r>
            <a:r>
              <a:rPr lang="en-US" sz="2400" dirty="0">
                <a:latin typeface="Times New Roman" pitchFamily="-65" charset="0"/>
                <a:ea typeface="Times New Roman" pitchFamily="-65" charset="0"/>
                <a:cs typeface="Times New Roman" pitchFamily="-65" charset="0"/>
              </a:rPr>
              <a:t> </a:t>
            </a:r>
            <a:r>
              <a:rPr lang="en-US" sz="2400" dirty="0">
                <a:ea typeface="Times New Roman" pitchFamily="-65" charset="0"/>
                <a:cs typeface="Times New Roman" pitchFamily="-65" charset="0"/>
              </a:rPr>
              <a:t>add $0, $0, $0</a:t>
            </a:r>
          </a:p>
          <a:p>
            <a:pPr lvl="1">
              <a:lnSpc>
                <a:spcPct val="75000"/>
              </a:lnSpc>
              <a:spcAft>
                <a:spcPts val="600"/>
              </a:spcAft>
              <a:buFontTx/>
              <a:buNone/>
            </a:pPr>
            <a:r>
              <a:rPr lang="en-US" sz="2400" dirty="0">
                <a:ea typeface="Times New Roman" pitchFamily="-65" charset="0"/>
                <a:cs typeface="Times New Roman" pitchFamily="-65" charset="0"/>
              </a:rPr>
              <a:t>b)</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subu</a:t>
            </a:r>
            <a:r>
              <a:rPr lang="en-US" sz="2400" dirty="0">
                <a:ea typeface="Times New Roman" pitchFamily="-65" charset="0"/>
                <a:cs typeface="Times New Roman" pitchFamily="-65" charset="0"/>
              </a:rPr>
              <a:t> $s0,$s0,$s0</a:t>
            </a:r>
          </a:p>
          <a:p>
            <a:pPr lvl="1">
              <a:lnSpc>
                <a:spcPct val="75000"/>
              </a:lnSpc>
              <a:spcAft>
                <a:spcPts val="600"/>
              </a:spcAft>
              <a:buFontTx/>
              <a:buNone/>
            </a:pPr>
            <a:r>
              <a:rPr lang="en-US" sz="2400" dirty="0">
                <a:ea typeface="Times New Roman" pitchFamily="-65" charset="0"/>
                <a:cs typeface="Times New Roman" pitchFamily="-65" charset="0"/>
              </a:rPr>
              <a:t>c)</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lw</a:t>
            </a:r>
            <a:r>
              <a:rPr lang="en-US" sz="2400" dirty="0">
                <a:ea typeface="Times New Roman" pitchFamily="-65" charset="0"/>
                <a:cs typeface="Times New Roman" pitchFamily="-65" charset="0"/>
              </a:rPr>
              <a:t> $0, 0($0)</a:t>
            </a:r>
          </a:p>
          <a:p>
            <a:pPr lvl="1">
              <a:lnSpc>
                <a:spcPct val="75000"/>
              </a:lnSpc>
              <a:spcAft>
                <a:spcPts val="600"/>
              </a:spcAft>
              <a:buFontTx/>
              <a:buNone/>
            </a:pPr>
            <a:r>
              <a:rPr lang="en-US" sz="2400" dirty="0">
                <a:ea typeface="Times New Roman" pitchFamily="-65" charset="0"/>
                <a:cs typeface="Times New Roman" pitchFamily="-65" charset="0"/>
              </a:rPr>
              <a:t>d)</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addi</a:t>
            </a:r>
            <a:r>
              <a:rPr lang="en-US" sz="2400" dirty="0">
                <a:ea typeface="Times New Roman" pitchFamily="-65" charset="0"/>
                <a:cs typeface="Times New Roman" pitchFamily="-65" charset="0"/>
              </a:rPr>
              <a:t> $0, $0, 35</a:t>
            </a:r>
          </a:p>
          <a:p>
            <a:pPr lvl="1">
              <a:lnSpc>
                <a:spcPct val="75000"/>
              </a:lnSpc>
              <a:spcAft>
                <a:spcPts val="600"/>
              </a:spcAft>
              <a:buFontTx/>
              <a:buNone/>
            </a:pPr>
            <a:r>
              <a:rPr lang="en-US" sz="2400" dirty="0">
                <a:ea typeface="Times New Roman" pitchFamily="-65" charset="0"/>
                <a:cs typeface="Times New Roman" pitchFamily="-65" charset="0"/>
              </a:rPr>
              <a:t>e)</a:t>
            </a:r>
            <a:r>
              <a:rPr lang="en-US" sz="2400" dirty="0">
                <a:latin typeface="Times New Roman" pitchFamily="-65" charset="0"/>
                <a:ea typeface="Times New Roman" pitchFamily="-65" charset="0"/>
                <a:cs typeface="Times New Roman" pitchFamily="-65" charset="0"/>
              </a:rPr>
              <a:t>  </a:t>
            </a:r>
            <a:r>
              <a:rPr lang="en-US" sz="2400" dirty="0" err="1">
                <a:ea typeface="Times New Roman" pitchFamily="-65" charset="0"/>
                <a:cs typeface="Times New Roman" pitchFamily="-65" charset="0"/>
              </a:rPr>
              <a:t>subu</a:t>
            </a:r>
            <a:r>
              <a:rPr lang="en-US" sz="2400" dirty="0">
                <a:ea typeface="Times New Roman" pitchFamily="-65" charset="0"/>
                <a:cs typeface="Times New Roman" pitchFamily="-65" charset="0"/>
              </a:rPr>
              <a:t> $0, $0, $0</a:t>
            </a:r>
            <a:endParaRPr lang="en-US" sz="2000" dirty="0">
              <a:ea typeface="Times New Roman" pitchFamily="-65" charset="0"/>
              <a:cs typeface="Times New Roman" pitchFamily="-65" charset="0"/>
            </a:endParaRPr>
          </a:p>
          <a:p>
            <a:pPr lvl="1">
              <a:lnSpc>
                <a:spcPct val="75000"/>
              </a:lnSpc>
              <a:buFontTx/>
              <a:buNone/>
            </a:pPr>
            <a:r>
              <a:rPr lang="en-US" sz="2000" dirty="0">
                <a:ea typeface="Times New Roman" pitchFamily="-65" charset="0"/>
                <a:cs typeface="Times New Roman" pitchFamily="-65" charset="0"/>
              </a:rPr>
              <a:t>Registers numbers and names: </a:t>
            </a:r>
            <a:br>
              <a:rPr lang="en-US" sz="2000" dirty="0">
                <a:ea typeface="Times New Roman" pitchFamily="-65" charset="0"/>
                <a:cs typeface="Times New Roman" pitchFamily="-65" charset="0"/>
              </a:rPr>
            </a:br>
            <a:r>
              <a:rPr lang="en-US" sz="2400" dirty="0">
                <a:ea typeface="Times New Roman" pitchFamily="-65" charset="0"/>
                <a:cs typeface="Times New Roman" pitchFamily="-65" charset="0"/>
              </a:rPr>
              <a:t>0: $0, .. 8: $t0, 9:$t1, ..15: $t7, 16: $s0, 17: $s1, .. 23: $s7 </a:t>
            </a:r>
            <a:endParaRPr lang="en-US" sz="2000" dirty="0">
              <a:ea typeface="Times New Roman" pitchFamily="-65" charset="0"/>
              <a:cs typeface="Times New Roman" pitchFamily="-65" charset="0"/>
            </a:endParaRPr>
          </a:p>
          <a:p>
            <a:pPr lvl="1">
              <a:lnSpc>
                <a:spcPct val="75000"/>
              </a:lnSpc>
              <a:buFontTx/>
              <a:buNone/>
            </a:pPr>
            <a:r>
              <a:rPr lang="en-US" sz="2000" dirty="0" err="1">
                <a:ea typeface="Times New Roman" pitchFamily="-65" charset="0"/>
                <a:cs typeface="Times New Roman" pitchFamily="-65" charset="0"/>
              </a:rPr>
              <a:t>Opcodes</a:t>
            </a:r>
            <a:r>
              <a:rPr lang="en-US" sz="2000" dirty="0">
                <a:ea typeface="Times New Roman" pitchFamily="-65" charset="0"/>
                <a:cs typeface="Times New Roman" pitchFamily="-65" charset="0"/>
              </a:rPr>
              <a:t> and function fields (if necessary)</a:t>
            </a:r>
          </a:p>
          <a:p>
            <a:pPr lvl="1">
              <a:lnSpc>
                <a:spcPct val="70000"/>
              </a:lnSpc>
              <a:buFontTx/>
              <a:buNone/>
            </a:pPr>
            <a:r>
              <a:rPr lang="en-US" dirty="0">
                <a:ea typeface="Times New Roman" pitchFamily="-65" charset="0"/>
                <a:cs typeface="Times New Roman" pitchFamily="-65" charset="0"/>
              </a:rPr>
              <a:t>		</a:t>
            </a:r>
            <a:r>
              <a:rPr lang="en-US" b="1" dirty="0">
                <a:latin typeface="Courier New" pitchFamily="-65" charset="0"/>
                <a:ea typeface="Times New Roman" pitchFamily="-65" charset="0"/>
                <a:cs typeface="Times New Roman" pitchFamily="-65" charset="0"/>
              </a:rPr>
              <a:t>add</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32</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subu</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0, </a:t>
            </a:r>
            <a:r>
              <a:rPr lang="en-US" dirty="0" err="1">
                <a:ea typeface="Times New Roman" pitchFamily="-65" charset="0"/>
                <a:cs typeface="Times New Roman" pitchFamily="-65" charset="0"/>
              </a:rPr>
              <a:t>funct</a:t>
            </a:r>
            <a:r>
              <a:rPr lang="en-US" dirty="0">
                <a:ea typeface="Times New Roman" pitchFamily="-65" charset="0"/>
                <a:cs typeface="Times New Roman" pitchFamily="-65" charset="0"/>
              </a:rPr>
              <a:t> = 35</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addi</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8</a:t>
            </a:r>
          </a:p>
          <a:p>
            <a:pPr lvl="1">
              <a:lnSpc>
                <a:spcPct val="70000"/>
              </a:lnSpc>
              <a:buFontTx/>
              <a:buNone/>
            </a:pPr>
            <a:r>
              <a:rPr lang="en-US" dirty="0">
                <a:ea typeface="Times New Roman" pitchFamily="-65" charset="0"/>
                <a:cs typeface="Times New Roman" pitchFamily="-65" charset="0"/>
              </a:rPr>
              <a:t>		</a:t>
            </a:r>
            <a:r>
              <a:rPr lang="en-US" b="1" dirty="0" err="1">
                <a:latin typeface="Courier New" pitchFamily="-65" charset="0"/>
                <a:ea typeface="Times New Roman" pitchFamily="-65" charset="0"/>
                <a:cs typeface="Times New Roman" pitchFamily="-65" charset="0"/>
              </a:rPr>
              <a:t>lw</a:t>
            </a:r>
            <a:r>
              <a:rPr lang="en-US" dirty="0">
                <a:ea typeface="Times New Roman" pitchFamily="-65" charset="0"/>
                <a:cs typeface="Times New Roman" pitchFamily="-65" charset="0"/>
              </a:rPr>
              <a:t>: </a:t>
            </a:r>
            <a:r>
              <a:rPr lang="en-US" dirty="0" err="1">
                <a:ea typeface="Times New Roman" pitchFamily="-65" charset="0"/>
                <a:cs typeface="Times New Roman" pitchFamily="-65" charset="0"/>
              </a:rPr>
              <a:t>opcode</a:t>
            </a:r>
            <a:r>
              <a:rPr lang="en-US" dirty="0">
                <a:ea typeface="Times New Roman" pitchFamily="-65" charset="0"/>
                <a:cs typeface="Times New Roman" pitchFamily="-65" charset="0"/>
              </a:rPr>
              <a:t> = 35</a:t>
            </a:r>
          </a:p>
        </p:txBody>
      </p:sp>
      <p:sp>
        <p:nvSpPr>
          <p:cNvPr id="78" name="Text Box 4"/>
          <p:cNvSpPr txBox="1">
            <a:spLocks noChangeArrowheads="1"/>
          </p:cNvSpPr>
          <p:nvPr/>
        </p:nvSpPr>
        <p:spPr bwMode="auto">
          <a:xfrm>
            <a:off x="4733925" y="23320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79" name="Text Box 5"/>
          <p:cNvSpPr txBox="1">
            <a:spLocks noChangeArrowheads="1"/>
          </p:cNvSpPr>
          <p:nvPr/>
        </p:nvSpPr>
        <p:spPr bwMode="auto">
          <a:xfrm>
            <a:off x="5478462" y="23320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80" name="Text Box 6"/>
          <p:cNvSpPr txBox="1">
            <a:spLocks noChangeArrowheads="1"/>
          </p:cNvSpPr>
          <p:nvPr/>
        </p:nvSpPr>
        <p:spPr bwMode="auto">
          <a:xfrm>
            <a:off x="6105525" y="23320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81" name="Group 7"/>
          <p:cNvGrpSpPr>
            <a:grpSpLocks/>
          </p:cNvGrpSpPr>
          <p:nvPr/>
        </p:nvGrpSpPr>
        <p:grpSpPr bwMode="auto">
          <a:xfrm>
            <a:off x="3862387" y="2249487"/>
            <a:ext cx="5205413" cy="436563"/>
            <a:chOff x="2208" y="1248"/>
            <a:chExt cx="3423" cy="275"/>
          </a:xfrm>
        </p:grpSpPr>
        <p:sp>
          <p:nvSpPr>
            <p:cNvPr id="82" name="Text Box 8"/>
            <p:cNvSpPr txBox="1">
              <a:spLocks noChangeArrowheads="1"/>
            </p:cNvSpPr>
            <p:nvPr/>
          </p:nvSpPr>
          <p:spPr bwMode="auto">
            <a:xfrm>
              <a:off x="2352" y="1273"/>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35</a:t>
              </a:r>
              <a:endParaRPr lang="en-US" sz="2000"/>
            </a:p>
          </p:txBody>
        </p:sp>
        <p:sp>
          <p:nvSpPr>
            <p:cNvPr id="83" name="Text Box 9"/>
            <p:cNvSpPr txBox="1">
              <a:spLocks noChangeArrowheads="1"/>
            </p:cNvSpPr>
            <p:nvPr/>
          </p:nvSpPr>
          <p:spPr bwMode="auto">
            <a:xfrm>
              <a:off x="2976" y="1273"/>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84" name="Text Box 10"/>
            <p:cNvSpPr txBox="1">
              <a:spLocks noChangeArrowheads="1"/>
            </p:cNvSpPr>
            <p:nvPr/>
          </p:nvSpPr>
          <p:spPr bwMode="auto">
            <a:xfrm>
              <a:off x="3509" y="1273"/>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85" name="Text Box 11"/>
            <p:cNvSpPr txBox="1">
              <a:spLocks noChangeArrowheads="1"/>
            </p:cNvSpPr>
            <p:nvPr/>
          </p:nvSpPr>
          <p:spPr bwMode="auto">
            <a:xfrm>
              <a:off x="4088" y="1248"/>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86" name="Text Box 12"/>
            <p:cNvSpPr txBox="1">
              <a:spLocks noChangeArrowheads="1"/>
            </p:cNvSpPr>
            <p:nvPr/>
          </p:nvSpPr>
          <p:spPr bwMode="auto">
            <a:xfrm>
              <a:off x="5198" y="1248"/>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87" name="Text Box 13"/>
            <p:cNvSpPr txBox="1">
              <a:spLocks noChangeArrowheads="1"/>
            </p:cNvSpPr>
            <p:nvPr/>
          </p:nvSpPr>
          <p:spPr bwMode="auto">
            <a:xfrm>
              <a:off x="5232" y="1273"/>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88" name="Rectangle 14"/>
            <p:cNvSpPr>
              <a:spLocks noChangeArrowheads="1"/>
            </p:cNvSpPr>
            <p:nvPr/>
          </p:nvSpPr>
          <p:spPr bwMode="auto">
            <a:xfrm>
              <a:off x="2208" y="1296"/>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89" name="Line 15"/>
            <p:cNvSpPr>
              <a:spLocks noChangeShapeType="1"/>
            </p:cNvSpPr>
            <p:nvPr/>
          </p:nvSpPr>
          <p:spPr bwMode="auto">
            <a:xfrm>
              <a:off x="2848" y="1296"/>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0" name="Line 16"/>
            <p:cNvSpPr>
              <a:spLocks noChangeShapeType="1"/>
            </p:cNvSpPr>
            <p:nvPr/>
          </p:nvSpPr>
          <p:spPr bwMode="auto">
            <a:xfrm>
              <a:off x="3392" y="1296"/>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1" name="Line 17"/>
            <p:cNvSpPr>
              <a:spLocks noChangeShapeType="1"/>
            </p:cNvSpPr>
            <p:nvPr/>
          </p:nvSpPr>
          <p:spPr bwMode="auto">
            <a:xfrm>
              <a:off x="3904" y="1296"/>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2" name="Text Box 18"/>
            <p:cNvSpPr txBox="1">
              <a:spLocks noChangeArrowheads="1"/>
            </p:cNvSpPr>
            <p:nvPr/>
          </p:nvSpPr>
          <p:spPr bwMode="auto">
            <a:xfrm>
              <a:off x="2253" y="1262"/>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93" name="Text Box 19"/>
            <p:cNvSpPr txBox="1">
              <a:spLocks noChangeArrowheads="1"/>
            </p:cNvSpPr>
            <p:nvPr/>
          </p:nvSpPr>
          <p:spPr bwMode="auto">
            <a:xfrm>
              <a:off x="3372" y="1262"/>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94" name="Group 20"/>
          <p:cNvGrpSpPr>
            <a:grpSpLocks/>
          </p:cNvGrpSpPr>
          <p:nvPr/>
        </p:nvGrpSpPr>
        <p:grpSpPr bwMode="auto">
          <a:xfrm>
            <a:off x="3862387" y="1411287"/>
            <a:ext cx="5205413" cy="417513"/>
            <a:chOff x="2208" y="841"/>
            <a:chExt cx="3423" cy="263"/>
          </a:xfrm>
        </p:grpSpPr>
        <p:sp>
          <p:nvSpPr>
            <p:cNvPr id="95" name="Text Box 21"/>
            <p:cNvSpPr txBox="1">
              <a:spLocks noChangeArrowheads="1"/>
            </p:cNvSpPr>
            <p:nvPr/>
          </p:nvSpPr>
          <p:spPr bwMode="auto">
            <a:xfrm>
              <a:off x="4110" y="854"/>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96" name="Text Box 22"/>
            <p:cNvSpPr txBox="1">
              <a:spLocks noChangeArrowheads="1"/>
            </p:cNvSpPr>
            <p:nvPr/>
          </p:nvSpPr>
          <p:spPr bwMode="auto">
            <a:xfrm>
              <a:off x="5154"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32</a:t>
              </a:r>
              <a:endParaRPr lang="en-US" sz="2000"/>
            </a:p>
          </p:txBody>
        </p:sp>
        <p:sp>
          <p:nvSpPr>
            <p:cNvPr id="97" name="Text Box 23"/>
            <p:cNvSpPr txBox="1">
              <a:spLocks noChangeArrowheads="1"/>
            </p:cNvSpPr>
            <p:nvPr/>
          </p:nvSpPr>
          <p:spPr bwMode="auto">
            <a:xfrm>
              <a:off x="4634" y="854"/>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98" name="Line 24"/>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99" name="Line 25"/>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00" name="Text Box 26"/>
            <p:cNvSpPr txBox="1">
              <a:spLocks noChangeArrowheads="1"/>
            </p:cNvSpPr>
            <p:nvPr/>
          </p:nvSpPr>
          <p:spPr bwMode="auto">
            <a:xfrm>
              <a:off x="2400"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01" name="Text Box 27"/>
            <p:cNvSpPr txBox="1">
              <a:spLocks noChangeArrowheads="1"/>
            </p:cNvSpPr>
            <p:nvPr/>
          </p:nvSpPr>
          <p:spPr bwMode="auto">
            <a:xfrm>
              <a:off x="2976"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02" name="Text Box 28"/>
            <p:cNvSpPr txBox="1">
              <a:spLocks noChangeArrowheads="1"/>
            </p:cNvSpPr>
            <p:nvPr/>
          </p:nvSpPr>
          <p:spPr bwMode="auto">
            <a:xfrm>
              <a:off x="3509"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03" name="Rectangle 29"/>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04" name="Line 30"/>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05" name="Line 31"/>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06" name="Line 32"/>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
        <p:nvSpPr>
          <p:cNvPr id="107" name="Text Box 33"/>
          <p:cNvSpPr txBox="1">
            <a:spLocks noChangeArrowheads="1"/>
          </p:cNvSpPr>
          <p:nvPr/>
        </p:nvSpPr>
        <p:spPr bwMode="auto">
          <a:xfrm>
            <a:off x="4733925" y="27892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108" name="Text Box 34"/>
          <p:cNvSpPr txBox="1">
            <a:spLocks noChangeArrowheads="1"/>
          </p:cNvSpPr>
          <p:nvPr/>
        </p:nvSpPr>
        <p:spPr bwMode="auto">
          <a:xfrm>
            <a:off x="5478462" y="27892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109" name="Text Box 35"/>
          <p:cNvSpPr txBox="1">
            <a:spLocks noChangeArrowheads="1"/>
          </p:cNvSpPr>
          <p:nvPr/>
        </p:nvSpPr>
        <p:spPr bwMode="auto">
          <a:xfrm>
            <a:off x="6105525" y="2789237"/>
            <a:ext cx="184150" cy="519113"/>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nvGrpSpPr>
          <p:cNvPr id="110" name="Group 36"/>
          <p:cNvGrpSpPr>
            <a:grpSpLocks/>
          </p:cNvGrpSpPr>
          <p:nvPr/>
        </p:nvGrpSpPr>
        <p:grpSpPr bwMode="auto">
          <a:xfrm>
            <a:off x="3862387" y="2706687"/>
            <a:ext cx="5205413" cy="436563"/>
            <a:chOff x="2208" y="1536"/>
            <a:chExt cx="3423" cy="275"/>
          </a:xfrm>
        </p:grpSpPr>
        <p:sp>
          <p:nvSpPr>
            <p:cNvPr id="111" name="Text Box 37"/>
            <p:cNvSpPr txBox="1">
              <a:spLocks noChangeArrowheads="1"/>
            </p:cNvSpPr>
            <p:nvPr/>
          </p:nvSpPr>
          <p:spPr bwMode="auto">
            <a:xfrm>
              <a:off x="2400" y="156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8</a:t>
              </a:r>
              <a:endParaRPr lang="en-US" sz="2000"/>
            </a:p>
          </p:txBody>
        </p:sp>
        <p:sp>
          <p:nvSpPr>
            <p:cNvPr id="112" name="Text Box 38"/>
            <p:cNvSpPr txBox="1">
              <a:spLocks noChangeArrowheads="1"/>
            </p:cNvSpPr>
            <p:nvPr/>
          </p:nvSpPr>
          <p:spPr bwMode="auto">
            <a:xfrm>
              <a:off x="2976" y="156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13" name="Text Box 39"/>
            <p:cNvSpPr txBox="1">
              <a:spLocks noChangeArrowheads="1"/>
            </p:cNvSpPr>
            <p:nvPr/>
          </p:nvSpPr>
          <p:spPr bwMode="auto">
            <a:xfrm>
              <a:off x="3509" y="156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14" name="Text Box 40"/>
            <p:cNvSpPr txBox="1">
              <a:spLocks noChangeArrowheads="1"/>
            </p:cNvSpPr>
            <p:nvPr/>
          </p:nvSpPr>
          <p:spPr bwMode="auto">
            <a:xfrm>
              <a:off x="4088" y="153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115" name="Text Box 41"/>
            <p:cNvSpPr txBox="1">
              <a:spLocks noChangeArrowheads="1"/>
            </p:cNvSpPr>
            <p:nvPr/>
          </p:nvSpPr>
          <p:spPr bwMode="auto">
            <a:xfrm>
              <a:off x="5198" y="153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116" name="Text Box 42"/>
            <p:cNvSpPr txBox="1">
              <a:spLocks noChangeArrowheads="1"/>
            </p:cNvSpPr>
            <p:nvPr/>
          </p:nvSpPr>
          <p:spPr bwMode="auto">
            <a:xfrm>
              <a:off x="5184" y="1561"/>
              <a:ext cx="322" cy="250"/>
            </a:xfrm>
            <a:prstGeom prst="rect">
              <a:avLst/>
            </a:prstGeom>
            <a:noFill/>
            <a:ln w="12700">
              <a:noFill/>
              <a:miter lim="800000"/>
              <a:headEnd/>
              <a:tailEnd/>
            </a:ln>
            <a:effectLst/>
          </p:spPr>
          <p:txBody>
            <a:bodyPr>
              <a:prstTxWarp prst="textNoShape">
                <a:avLst/>
              </a:prstTxWarp>
              <a:spAutoFit/>
            </a:bodyPr>
            <a:lstStyle/>
            <a:p>
              <a:pPr algn="ctr"/>
              <a:r>
                <a:rPr lang="en-US" sz="2000" b="1">
                  <a:solidFill>
                    <a:schemeClr val="tx1"/>
                  </a:solidFill>
                  <a:latin typeface="Courier New" pitchFamily="-65" charset="0"/>
                </a:rPr>
                <a:t>35</a:t>
              </a:r>
              <a:endParaRPr lang="en-US" sz="2000"/>
            </a:p>
          </p:txBody>
        </p:sp>
        <p:sp>
          <p:nvSpPr>
            <p:cNvPr id="117" name="Rectangle 43"/>
            <p:cNvSpPr>
              <a:spLocks noChangeArrowheads="1"/>
            </p:cNvSpPr>
            <p:nvPr/>
          </p:nvSpPr>
          <p:spPr bwMode="auto">
            <a:xfrm>
              <a:off x="2208" y="158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18" name="Line 44"/>
            <p:cNvSpPr>
              <a:spLocks noChangeShapeType="1"/>
            </p:cNvSpPr>
            <p:nvPr/>
          </p:nvSpPr>
          <p:spPr bwMode="auto">
            <a:xfrm>
              <a:off x="2848" y="158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19" name="Line 45"/>
            <p:cNvSpPr>
              <a:spLocks noChangeShapeType="1"/>
            </p:cNvSpPr>
            <p:nvPr/>
          </p:nvSpPr>
          <p:spPr bwMode="auto">
            <a:xfrm>
              <a:off x="3392" y="158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0" name="Line 46"/>
            <p:cNvSpPr>
              <a:spLocks noChangeShapeType="1"/>
            </p:cNvSpPr>
            <p:nvPr/>
          </p:nvSpPr>
          <p:spPr bwMode="auto">
            <a:xfrm>
              <a:off x="3904" y="158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1" name="Text Box 47"/>
            <p:cNvSpPr txBox="1">
              <a:spLocks noChangeArrowheads="1"/>
            </p:cNvSpPr>
            <p:nvPr/>
          </p:nvSpPr>
          <p:spPr bwMode="auto">
            <a:xfrm>
              <a:off x="2253" y="1550"/>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sp>
          <p:nvSpPr>
            <p:cNvPr id="122" name="Text Box 48"/>
            <p:cNvSpPr txBox="1">
              <a:spLocks noChangeArrowheads="1"/>
            </p:cNvSpPr>
            <p:nvPr/>
          </p:nvSpPr>
          <p:spPr bwMode="auto">
            <a:xfrm>
              <a:off x="3372" y="1550"/>
              <a:ext cx="116" cy="250"/>
            </a:xfrm>
            <a:prstGeom prst="rect">
              <a:avLst/>
            </a:prstGeom>
            <a:noFill/>
            <a:ln w="12700">
              <a:noFill/>
              <a:miter lim="800000"/>
              <a:headEnd/>
              <a:tailEnd/>
            </a:ln>
            <a:effectLst/>
          </p:spPr>
          <p:txBody>
            <a:bodyPr wrap="none">
              <a:prstTxWarp prst="textNoShape">
                <a:avLst/>
              </a:prstTxWarp>
              <a:spAutoFit/>
            </a:bodyPr>
            <a:lstStyle/>
            <a:p>
              <a:endParaRPr lang="en-US" sz="2000" b="1">
                <a:solidFill>
                  <a:schemeClr val="tx1"/>
                </a:solidFill>
              </a:endParaRPr>
            </a:p>
          </p:txBody>
        </p:sp>
      </p:grpSp>
      <p:grpSp>
        <p:nvGrpSpPr>
          <p:cNvPr id="123" name="Group 49"/>
          <p:cNvGrpSpPr>
            <a:grpSpLocks/>
          </p:cNvGrpSpPr>
          <p:nvPr/>
        </p:nvGrpSpPr>
        <p:grpSpPr bwMode="auto">
          <a:xfrm>
            <a:off x="3862387" y="1868487"/>
            <a:ext cx="5205413" cy="417513"/>
            <a:chOff x="2208" y="841"/>
            <a:chExt cx="3423" cy="263"/>
          </a:xfrm>
        </p:grpSpPr>
        <p:sp>
          <p:nvSpPr>
            <p:cNvPr id="124" name="Text Box 50"/>
            <p:cNvSpPr txBox="1">
              <a:spLocks noChangeArrowheads="1"/>
            </p:cNvSpPr>
            <p:nvPr/>
          </p:nvSpPr>
          <p:spPr bwMode="auto">
            <a:xfrm>
              <a:off x="4062"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16</a:t>
              </a:r>
              <a:endParaRPr lang="en-US" sz="2000"/>
            </a:p>
          </p:txBody>
        </p:sp>
        <p:sp>
          <p:nvSpPr>
            <p:cNvPr id="125" name="Text Box 51"/>
            <p:cNvSpPr txBox="1">
              <a:spLocks noChangeArrowheads="1"/>
            </p:cNvSpPr>
            <p:nvPr/>
          </p:nvSpPr>
          <p:spPr bwMode="auto">
            <a:xfrm>
              <a:off x="5154"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35</a:t>
              </a:r>
              <a:endParaRPr lang="en-US" sz="2000"/>
            </a:p>
          </p:txBody>
        </p:sp>
        <p:sp>
          <p:nvSpPr>
            <p:cNvPr id="126" name="Text Box 52"/>
            <p:cNvSpPr txBox="1">
              <a:spLocks noChangeArrowheads="1"/>
            </p:cNvSpPr>
            <p:nvPr/>
          </p:nvSpPr>
          <p:spPr bwMode="auto">
            <a:xfrm>
              <a:off x="4634" y="854"/>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27" name="Line 53"/>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8" name="Line 54"/>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29" name="Text Box 55"/>
            <p:cNvSpPr txBox="1">
              <a:spLocks noChangeArrowheads="1"/>
            </p:cNvSpPr>
            <p:nvPr/>
          </p:nvSpPr>
          <p:spPr bwMode="auto">
            <a:xfrm>
              <a:off x="2400"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30" name="Text Box 56"/>
            <p:cNvSpPr txBox="1">
              <a:spLocks noChangeArrowheads="1"/>
            </p:cNvSpPr>
            <p:nvPr/>
          </p:nvSpPr>
          <p:spPr bwMode="auto">
            <a:xfrm>
              <a:off x="2928"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16</a:t>
              </a:r>
              <a:endParaRPr lang="en-US" sz="2000"/>
            </a:p>
          </p:txBody>
        </p:sp>
        <p:sp>
          <p:nvSpPr>
            <p:cNvPr id="131" name="Text Box 57"/>
            <p:cNvSpPr txBox="1">
              <a:spLocks noChangeArrowheads="1"/>
            </p:cNvSpPr>
            <p:nvPr/>
          </p:nvSpPr>
          <p:spPr bwMode="auto">
            <a:xfrm>
              <a:off x="3461" y="841"/>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16</a:t>
              </a:r>
              <a:endParaRPr lang="en-US" sz="2000"/>
            </a:p>
          </p:txBody>
        </p:sp>
        <p:sp>
          <p:nvSpPr>
            <p:cNvPr id="132" name="Rectangle 58"/>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33" name="Line 59"/>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34" name="Line 60"/>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35" name="Line 61"/>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grpSp>
        <p:nvGrpSpPr>
          <p:cNvPr id="136" name="Group 62"/>
          <p:cNvGrpSpPr>
            <a:grpSpLocks/>
          </p:cNvGrpSpPr>
          <p:nvPr/>
        </p:nvGrpSpPr>
        <p:grpSpPr bwMode="auto">
          <a:xfrm>
            <a:off x="3862387" y="3163887"/>
            <a:ext cx="5205413" cy="417513"/>
            <a:chOff x="2208" y="841"/>
            <a:chExt cx="3423" cy="263"/>
          </a:xfrm>
        </p:grpSpPr>
        <p:sp>
          <p:nvSpPr>
            <p:cNvPr id="137" name="Text Box 63"/>
            <p:cNvSpPr txBox="1">
              <a:spLocks noChangeArrowheads="1"/>
            </p:cNvSpPr>
            <p:nvPr/>
          </p:nvSpPr>
          <p:spPr bwMode="auto">
            <a:xfrm>
              <a:off x="4110" y="854"/>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38" name="Text Box 64"/>
            <p:cNvSpPr txBox="1">
              <a:spLocks noChangeArrowheads="1"/>
            </p:cNvSpPr>
            <p:nvPr/>
          </p:nvSpPr>
          <p:spPr bwMode="auto">
            <a:xfrm>
              <a:off x="5154" y="854"/>
              <a:ext cx="308"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35</a:t>
              </a:r>
              <a:endParaRPr lang="en-US" sz="2000"/>
            </a:p>
          </p:txBody>
        </p:sp>
        <p:sp>
          <p:nvSpPr>
            <p:cNvPr id="139" name="Text Box 65"/>
            <p:cNvSpPr txBox="1">
              <a:spLocks noChangeArrowheads="1"/>
            </p:cNvSpPr>
            <p:nvPr/>
          </p:nvSpPr>
          <p:spPr bwMode="auto">
            <a:xfrm>
              <a:off x="4634" y="854"/>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40" name="Line 66"/>
            <p:cNvSpPr>
              <a:spLocks noChangeShapeType="1"/>
            </p:cNvSpPr>
            <p:nvPr/>
          </p:nvSpPr>
          <p:spPr bwMode="auto">
            <a:xfrm>
              <a:off x="4416"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1" name="Line 67"/>
            <p:cNvSpPr>
              <a:spLocks noChangeShapeType="1"/>
            </p:cNvSpPr>
            <p:nvPr/>
          </p:nvSpPr>
          <p:spPr bwMode="auto">
            <a:xfrm>
              <a:off x="5040" y="864"/>
              <a:ext cx="0" cy="189"/>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2" name="Text Box 68"/>
            <p:cNvSpPr txBox="1">
              <a:spLocks noChangeArrowheads="1"/>
            </p:cNvSpPr>
            <p:nvPr/>
          </p:nvSpPr>
          <p:spPr bwMode="auto">
            <a:xfrm>
              <a:off x="2400"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43" name="Text Box 69"/>
            <p:cNvSpPr txBox="1">
              <a:spLocks noChangeArrowheads="1"/>
            </p:cNvSpPr>
            <p:nvPr/>
          </p:nvSpPr>
          <p:spPr bwMode="auto">
            <a:xfrm>
              <a:off x="2976"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44" name="Text Box 70"/>
            <p:cNvSpPr txBox="1">
              <a:spLocks noChangeArrowheads="1"/>
            </p:cNvSpPr>
            <p:nvPr/>
          </p:nvSpPr>
          <p:spPr bwMode="auto">
            <a:xfrm>
              <a:off x="3509" y="841"/>
              <a:ext cx="212" cy="250"/>
            </a:xfrm>
            <a:prstGeom prst="rect">
              <a:avLst/>
            </a:prstGeom>
            <a:noFill/>
            <a:ln w="12700">
              <a:noFill/>
              <a:miter lim="800000"/>
              <a:headEnd/>
              <a:tailEnd/>
            </a:ln>
            <a:effectLst/>
          </p:spPr>
          <p:txBody>
            <a:bodyPr wrap="none">
              <a:prstTxWarp prst="textNoShape">
                <a:avLst/>
              </a:prstTxWarp>
              <a:spAutoFit/>
            </a:bodyPr>
            <a:lstStyle/>
            <a:p>
              <a:pPr algn="ctr"/>
              <a:r>
                <a:rPr lang="en-US" sz="2000" b="1">
                  <a:solidFill>
                    <a:schemeClr val="tx1"/>
                  </a:solidFill>
                  <a:latin typeface="Courier New" pitchFamily="-65" charset="0"/>
                </a:rPr>
                <a:t>0</a:t>
              </a:r>
              <a:endParaRPr lang="en-US" sz="2000"/>
            </a:p>
          </p:txBody>
        </p:sp>
        <p:sp>
          <p:nvSpPr>
            <p:cNvPr id="145" name="Rectangle 71"/>
            <p:cNvSpPr>
              <a:spLocks noChangeArrowheads="1"/>
            </p:cNvSpPr>
            <p:nvPr/>
          </p:nvSpPr>
          <p:spPr bwMode="auto">
            <a:xfrm>
              <a:off x="2208" y="864"/>
              <a:ext cx="3423" cy="192"/>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146" name="Line 72"/>
            <p:cNvSpPr>
              <a:spLocks noChangeShapeType="1"/>
            </p:cNvSpPr>
            <p:nvPr/>
          </p:nvSpPr>
          <p:spPr bwMode="auto">
            <a:xfrm>
              <a:off x="2848"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7" name="Line 73"/>
            <p:cNvSpPr>
              <a:spLocks noChangeShapeType="1"/>
            </p:cNvSpPr>
            <p:nvPr/>
          </p:nvSpPr>
          <p:spPr bwMode="auto">
            <a:xfrm>
              <a:off x="3392"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148" name="Line 74"/>
            <p:cNvSpPr>
              <a:spLocks noChangeShapeType="1"/>
            </p:cNvSpPr>
            <p:nvPr/>
          </p:nvSpPr>
          <p:spPr bwMode="auto">
            <a:xfrm>
              <a:off x="3904" y="864"/>
              <a:ext cx="0" cy="19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
        <p:nvSpPr>
          <p:cNvPr id="149" name="AutoShape 75"/>
          <p:cNvSpPr>
            <a:spLocks noChangeArrowheads="1"/>
          </p:cNvSpPr>
          <p:nvPr/>
        </p:nvSpPr>
        <p:spPr bwMode="auto">
          <a:xfrm>
            <a:off x="228600" y="3124200"/>
            <a:ext cx="8915400" cy="457200"/>
          </a:xfrm>
          <a:prstGeom prst="roundRect">
            <a:avLst>
              <a:gd name="adj" fmla="val 16667"/>
            </a:avLst>
          </a:prstGeom>
          <a:noFill/>
          <a:ln w="38100">
            <a:solidFill>
              <a:schemeClr val="accent1"/>
            </a:solidFill>
            <a:round/>
            <a:headEnd/>
            <a:tailEnd/>
          </a:ln>
          <a:effectLst/>
        </p:spPr>
        <p:txBody>
          <a:bodyPr wrap="none" anchor="ctr">
            <a:prstTxWarp prst="textNoShape">
              <a:avLst/>
            </a:prstTxWarp>
          </a:bodyPr>
          <a:lstStyle/>
          <a:p>
            <a:pPr algn="ct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1+#ppt_w/2"/>
                                          </p:val>
                                        </p:tav>
                                        <p:tav tm="100000">
                                          <p:val>
                                            <p:strVal val="#ppt_x"/>
                                          </p:val>
                                        </p:tav>
                                      </p:tavLst>
                                    </p:anim>
                                    <p:anim calcmode="lin" valueType="num">
                                      <p:cBhvr additive="base">
                                        <p:cTn id="8" dur="500" fill="hold"/>
                                        <p:tgtEl>
                                          <p:spTgt spid="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23"/>
                                        </p:tgtEl>
                                        <p:attrNameLst>
                                          <p:attrName>style.visibility</p:attrName>
                                        </p:attrNameLst>
                                      </p:cBhvr>
                                      <p:to>
                                        <p:strVal val="visible"/>
                                      </p:to>
                                    </p:set>
                                    <p:anim calcmode="lin" valueType="num">
                                      <p:cBhvr additive="base">
                                        <p:cTn id="13" dur="500" fill="hold"/>
                                        <p:tgtEl>
                                          <p:spTgt spid="123"/>
                                        </p:tgtEl>
                                        <p:attrNameLst>
                                          <p:attrName>ppt_x</p:attrName>
                                        </p:attrNameLst>
                                      </p:cBhvr>
                                      <p:tavLst>
                                        <p:tav tm="0">
                                          <p:val>
                                            <p:strVal val="1+#ppt_w/2"/>
                                          </p:val>
                                        </p:tav>
                                        <p:tav tm="100000">
                                          <p:val>
                                            <p:strVal val="#ppt_x"/>
                                          </p:val>
                                        </p:tav>
                                      </p:tavLst>
                                    </p:anim>
                                    <p:anim calcmode="lin" valueType="num">
                                      <p:cBhvr additive="base">
                                        <p:cTn id="14" dur="500" fill="hold"/>
                                        <p:tgtEl>
                                          <p:spTgt spid="1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1"/>
                                        </p:tgtEl>
                                        <p:attrNameLst>
                                          <p:attrName>style.visibility</p:attrName>
                                        </p:attrNameLst>
                                      </p:cBhvr>
                                      <p:to>
                                        <p:strVal val="visible"/>
                                      </p:to>
                                    </p:set>
                                    <p:anim calcmode="lin" valueType="num">
                                      <p:cBhvr additive="base">
                                        <p:cTn id="19" dur="500" fill="hold"/>
                                        <p:tgtEl>
                                          <p:spTgt spid="81"/>
                                        </p:tgtEl>
                                        <p:attrNameLst>
                                          <p:attrName>ppt_x</p:attrName>
                                        </p:attrNameLst>
                                      </p:cBhvr>
                                      <p:tavLst>
                                        <p:tav tm="0">
                                          <p:val>
                                            <p:strVal val="1+#ppt_w/2"/>
                                          </p:val>
                                        </p:tav>
                                        <p:tav tm="100000">
                                          <p:val>
                                            <p:strVal val="#ppt_x"/>
                                          </p:val>
                                        </p:tav>
                                      </p:tavLst>
                                    </p:anim>
                                    <p:anim calcmode="lin" valueType="num">
                                      <p:cBhvr additive="base">
                                        <p:cTn id="20"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10"/>
                                        </p:tgtEl>
                                        <p:attrNameLst>
                                          <p:attrName>style.visibility</p:attrName>
                                        </p:attrNameLst>
                                      </p:cBhvr>
                                      <p:to>
                                        <p:strVal val="visible"/>
                                      </p:to>
                                    </p:set>
                                    <p:anim calcmode="lin" valueType="num">
                                      <p:cBhvr additive="base">
                                        <p:cTn id="25" dur="500" fill="hold"/>
                                        <p:tgtEl>
                                          <p:spTgt spid="110"/>
                                        </p:tgtEl>
                                        <p:attrNameLst>
                                          <p:attrName>ppt_x</p:attrName>
                                        </p:attrNameLst>
                                      </p:cBhvr>
                                      <p:tavLst>
                                        <p:tav tm="0">
                                          <p:val>
                                            <p:strVal val="1+#ppt_w/2"/>
                                          </p:val>
                                        </p:tav>
                                        <p:tav tm="100000">
                                          <p:val>
                                            <p:strVal val="#ppt_x"/>
                                          </p:val>
                                        </p:tav>
                                      </p:tavLst>
                                    </p:anim>
                                    <p:anim calcmode="lin" valueType="num">
                                      <p:cBhvr additive="base">
                                        <p:cTn id="26" dur="500" fill="hold"/>
                                        <p:tgtEl>
                                          <p:spTgt spid="1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36"/>
                                        </p:tgtEl>
                                        <p:attrNameLst>
                                          <p:attrName>style.visibility</p:attrName>
                                        </p:attrNameLst>
                                      </p:cBhvr>
                                      <p:to>
                                        <p:strVal val="visible"/>
                                      </p:to>
                                    </p:set>
                                    <p:anim calcmode="lin" valueType="num">
                                      <p:cBhvr additive="base">
                                        <p:cTn id="31" dur="500" fill="hold"/>
                                        <p:tgtEl>
                                          <p:spTgt spid="136"/>
                                        </p:tgtEl>
                                        <p:attrNameLst>
                                          <p:attrName>ppt_x</p:attrName>
                                        </p:attrNameLst>
                                      </p:cBhvr>
                                      <p:tavLst>
                                        <p:tav tm="0">
                                          <p:val>
                                            <p:strVal val="1+#ppt_w/2"/>
                                          </p:val>
                                        </p:tav>
                                        <p:tav tm="100000">
                                          <p:val>
                                            <p:strVal val="#ppt_x"/>
                                          </p:val>
                                        </p:tav>
                                      </p:tavLst>
                                    </p:anim>
                                    <p:anim calcmode="lin" valueType="num">
                                      <p:cBhvr additive="base">
                                        <p:cTn id="32" dur="500" fill="hold"/>
                                        <p:tgtEl>
                                          <p:spTgt spid="13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149"/>
                                        </p:tgtEl>
                                        <p:attrNameLst>
                                          <p:attrName>style.visibility</p:attrName>
                                        </p:attrNameLst>
                                      </p:cBhvr>
                                      <p:to>
                                        <p:strVal val="visible"/>
                                      </p:to>
                                    </p:set>
                                    <p:animEffect transition="in" filter="wedge">
                                      <p:cBhvr>
                                        <p:cTn id="37" dur="2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2210" name="Rectangle 2"/>
          <p:cNvSpPr>
            <a:spLocks noGrp="1" noChangeArrowheads="1"/>
          </p:cNvSpPr>
          <p:nvPr>
            <p:ph type="title"/>
          </p:nvPr>
        </p:nvSpPr>
        <p:spPr/>
        <p:txBody>
          <a:bodyPr/>
          <a:lstStyle/>
          <a:p>
            <a:r>
              <a:rPr lang="en-US" smtClean="0"/>
              <a:t>In conclusion…</a:t>
            </a:r>
            <a:endParaRPr lang="en-US"/>
          </a:p>
        </p:txBody>
      </p:sp>
      <p:sp>
        <p:nvSpPr>
          <p:cNvPr id="2142211" name="Rectangle 3"/>
          <p:cNvSpPr>
            <a:spLocks noGrp="1" noChangeArrowheads="1"/>
          </p:cNvSpPr>
          <p:nvPr>
            <p:ph idx="1"/>
          </p:nvPr>
        </p:nvSpPr>
        <p:spPr/>
        <p:txBody>
          <a:bodyPr/>
          <a:lstStyle/>
          <a:p>
            <a:r>
              <a:rPr lang="en-US" dirty="0" smtClean="0"/>
              <a:t>Simplifying MIPS: Define instructions to be same size as data word (one word) so that they can use the same memory (compiler can use </a:t>
            </a:r>
            <a:r>
              <a:rPr lang="en-US" dirty="0" err="1" smtClean="0"/>
              <a:t>lw</a:t>
            </a:r>
            <a:r>
              <a:rPr lang="en-US" dirty="0" smtClean="0"/>
              <a:t> and </a:t>
            </a:r>
            <a:r>
              <a:rPr lang="en-US" dirty="0" err="1" smtClean="0"/>
              <a:t>sw</a:t>
            </a:r>
            <a:r>
              <a:rPr lang="en-US" dirty="0" smtClean="0"/>
              <a:t>).</a:t>
            </a:r>
          </a:p>
          <a:p>
            <a:r>
              <a:rPr lang="en-US" dirty="0" smtClean="0"/>
              <a:t>Computer actually stores programs as a series of these 32-bit numbers.</a:t>
            </a:r>
          </a:p>
          <a:p>
            <a:r>
              <a:rPr lang="en-US" dirty="0" smtClean="0">
                <a:solidFill>
                  <a:schemeClr val="accent2"/>
                </a:solidFill>
              </a:rPr>
              <a:t>MIPS Machine Language Instruction</a:t>
            </a:r>
            <a:r>
              <a:rPr lang="en-US" dirty="0" smtClean="0"/>
              <a:t>: </a:t>
            </a:r>
            <a:br>
              <a:rPr lang="en-US" dirty="0" smtClean="0"/>
            </a:br>
            <a:r>
              <a:rPr lang="en-US" dirty="0" smtClean="0"/>
              <a:t>32 bits representing a single instruction</a:t>
            </a:r>
            <a:endParaRPr lang="en-US" dirty="0"/>
          </a:p>
        </p:txBody>
      </p:sp>
      <p:grpSp>
        <p:nvGrpSpPr>
          <p:cNvPr id="2" name="Group 4"/>
          <p:cNvGrpSpPr>
            <a:grpSpLocks/>
          </p:cNvGrpSpPr>
          <p:nvPr/>
        </p:nvGrpSpPr>
        <p:grpSpPr bwMode="auto">
          <a:xfrm>
            <a:off x="457200" y="5210175"/>
            <a:ext cx="8610600" cy="1495425"/>
            <a:chOff x="144" y="1161"/>
            <a:chExt cx="5424" cy="942"/>
          </a:xfrm>
        </p:grpSpPr>
        <p:grpSp>
          <p:nvGrpSpPr>
            <p:cNvPr id="3" name="Group 5"/>
            <p:cNvGrpSpPr>
              <a:grpSpLocks/>
            </p:cNvGrpSpPr>
            <p:nvPr/>
          </p:nvGrpSpPr>
          <p:grpSpPr bwMode="auto">
            <a:xfrm>
              <a:off x="432" y="1488"/>
              <a:ext cx="5136" cy="615"/>
              <a:chOff x="432" y="3120"/>
              <a:chExt cx="5136" cy="615"/>
            </a:xfrm>
          </p:grpSpPr>
          <p:grpSp>
            <p:nvGrpSpPr>
              <p:cNvPr id="4" name="Group 6"/>
              <p:cNvGrpSpPr>
                <a:grpSpLocks/>
              </p:cNvGrpSpPr>
              <p:nvPr/>
            </p:nvGrpSpPr>
            <p:grpSpPr bwMode="auto">
              <a:xfrm>
                <a:off x="499" y="3120"/>
                <a:ext cx="4647" cy="327"/>
                <a:chOff x="287" y="2496"/>
                <a:chExt cx="4647" cy="327"/>
              </a:xfrm>
            </p:grpSpPr>
            <p:sp>
              <p:nvSpPr>
                <p:cNvPr id="2142215" name="Text Box 7"/>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42216" name="Text Box 8"/>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42217" name="Text Box 9"/>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42218" name="Text Box 10"/>
                <p:cNvSpPr txBox="1">
                  <a:spLocks noChangeArrowheads="1"/>
                </p:cNvSpPr>
                <p:nvPr/>
              </p:nvSpPr>
              <p:spPr bwMode="auto">
                <a:xfrm>
                  <a:off x="3153"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42219" name="Text Box 11"/>
                <p:cNvSpPr txBox="1">
                  <a:spLocks noChangeArrowheads="1"/>
                </p:cNvSpPr>
                <p:nvPr/>
              </p:nvSpPr>
              <p:spPr bwMode="auto">
                <a:xfrm>
                  <a:off x="4818" y="2546"/>
                  <a:ext cx="116" cy="250"/>
                </a:xfrm>
                <a:prstGeom prst="rect">
                  <a:avLst/>
                </a:prstGeom>
                <a:noFill/>
                <a:ln w="12700">
                  <a:noFill/>
                  <a:miter lim="800000"/>
                  <a:headEnd/>
                  <a:tailEnd/>
                </a:ln>
                <a:effectLst/>
              </p:spPr>
              <p:txBody>
                <a:bodyPr wrap="none">
                  <a:prstTxWarp prst="textNoShape">
                    <a:avLst/>
                  </a:prstTxWarp>
                  <a:spAutoFit/>
                </a:bodyPr>
                <a:lstStyle/>
                <a:p>
                  <a:pPr algn="ctr"/>
                  <a:endParaRPr lang="en-US" sz="2000"/>
                </a:p>
              </p:txBody>
            </p:sp>
            <p:sp>
              <p:nvSpPr>
                <p:cNvPr id="2142220" name="Text Box 12"/>
                <p:cNvSpPr txBox="1">
                  <a:spLocks noChangeArrowheads="1"/>
                </p:cNvSpPr>
                <p:nvPr/>
              </p:nvSpPr>
              <p:spPr bwMode="auto">
                <a:xfrm>
                  <a:off x="3347" y="2496"/>
                  <a:ext cx="1326"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immediate</a:t>
                  </a:r>
                  <a:endParaRPr lang="en-US" sz="2000"/>
                </a:p>
              </p:txBody>
            </p:sp>
          </p:grpSp>
          <p:sp>
            <p:nvSpPr>
              <p:cNvPr id="2142221" name="Rectangle 13"/>
              <p:cNvSpPr>
                <a:spLocks noChangeArrowheads="1"/>
              </p:cNvSpPr>
              <p:nvPr/>
            </p:nvSpPr>
            <p:spPr bwMode="auto">
              <a:xfrm>
                <a:off x="432" y="3120"/>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42222" name="Line 14"/>
              <p:cNvSpPr>
                <a:spLocks noChangeShapeType="1"/>
              </p:cNvSpPr>
              <p:nvPr/>
            </p:nvSpPr>
            <p:spPr bwMode="auto">
              <a:xfrm>
                <a:off x="1392"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23" name="Line 15"/>
              <p:cNvSpPr>
                <a:spLocks noChangeShapeType="1"/>
              </p:cNvSpPr>
              <p:nvPr/>
            </p:nvSpPr>
            <p:spPr bwMode="auto">
              <a:xfrm>
                <a:off x="2208"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24" name="Line 16"/>
              <p:cNvSpPr>
                <a:spLocks noChangeShapeType="1"/>
              </p:cNvSpPr>
              <p:nvPr/>
            </p:nvSpPr>
            <p:spPr bwMode="auto">
              <a:xfrm>
                <a:off x="2976" y="3120"/>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25" name="Text Box 17"/>
              <p:cNvSpPr txBox="1">
                <a:spLocks noChangeArrowheads="1"/>
              </p:cNvSpPr>
              <p:nvPr/>
            </p:nvSpPr>
            <p:spPr bwMode="auto">
              <a:xfrm>
                <a:off x="52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42226" name="Text Box 18"/>
              <p:cNvSpPr txBox="1">
                <a:spLocks noChangeArrowheads="1"/>
              </p:cNvSpPr>
              <p:nvPr/>
            </p:nvSpPr>
            <p:spPr bwMode="auto">
              <a:xfrm>
                <a:off x="14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42227" name="Text Box 19"/>
              <p:cNvSpPr txBox="1">
                <a:spLocks noChangeArrowheads="1"/>
              </p:cNvSpPr>
              <p:nvPr/>
            </p:nvSpPr>
            <p:spPr bwMode="auto">
              <a:xfrm>
                <a:off x="2208"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sp>
            <p:nvSpPr>
              <p:cNvPr id="2142228" name="Text Box 20"/>
              <p:cNvSpPr txBox="1">
                <a:spLocks noChangeArrowheads="1"/>
              </p:cNvSpPr>
              <p:nvPr/>
            </p:nvSpPr>
            <p:spPr bwMode="auto">
              <a:xfrm>
                <a:off x="3840" y="3408"/>
                <a:ext cx="116" cy="327"/>
              </a:xfrm>
              <a:prstGeom prst="rect">
                <a:avLst/>
              </a:prstGeom>
              <a:noFill/>
              <a:ln w="12700">
                <a:noFill/>
                <a:miter lim="800000"/>
                <a:headEnd/>
                <a:tailEnd/>
              </a:ln>
              <a:effectLst/>
            </p:spPr>
            <p:txBody>
              <a:bodyPr wrap="none">
                <a:prstTxWarp prst="textNoShape">
                  <a:avLst/>
                </a:prstTxWarp>
                <a:spAutoFit/>
              </a:bodyPr>
              <a:lstStyle/>
              <a:p>
                <a:endParaRPr lang="en-US" sz="2800" b="1">
                  <a:solidFill>
                    <a:schemeClr val="tx1"/>
                  </a:solidFill>
                </a:endParaRPr>
              </a:p>
            </p:txBody>
          </p:sp>
        </p:grpSp>
        <p:grpSp>
          <p:nvGrpSpPr>
            <p:cNvPr id="5" name="Group 21"/>
            <p:cNvGrpSpPr>
              <a:grpSpLocks/>
            </p:cNvGrpSpPr>
            <p:nvPr/>
          </p:nvGrpSpPr>
          <p:grpSpPr bwMode="auto">
            <a:xfrm>
              <a:off x="144" y="1161"/>
              <a:ext cx="5424" cy="654"/>
              <a:chOff x="144" y="2409"/>
              <a:chExt cx="5424" cy="654"/>
            </a:xfrm>
          </p:grpSpPr>
          <p:grpSp>
            <p:nvGrpSpPr>
              <p:cNvPr id="6" name="Group 22"/>
              <p:cNvGrpSpPr>
                <a:grpSpLocks/>
              </p:cNvGrpSpPr>
              <p:nvPr/>
            </p:nvGrpSpPr>
            <p:grpSpPr bwMode="auto">
              <a:xfrm>
                <a:off x="432" y="2448"/>
                <a:ext cx="5136" cy="327"/>
                <a:chOff x="240" y="2496"/>
                <a:chExt cx="5136" cy="327"/>
              </a:xfrm>
            </p:grpSpPr>
            <p:grpSp>
              <p:nvGrpSpPr>
                <p:cNvPr id="7" name="Group 23"/>
                <p:cNvGrpSpPr>
                  <a:grpSpLocks/>
                </p:cNvGrpSpPr>
                <p:nvPr/>
              </p:nvGrpSpPr>
              <p:grpSpPr bwMode="auto">
                <a:xfrm>
                  <a:off x="287" y="2496"/>
                  <a:ext cx="4983" cy="327"/>
                  <a:chOff x="287" y="2496"/>
                  <a:chExt cx="4983" cy="327"/>
                </a:xfrm>
              </p:grpSpPr>
              <p:sp>
                <p:nvSpPr>
                  <p:cNvPr id="2142232" name="Text Box 24"/>
                  <p:cNvSpPr txBox="1">
                    <a:spLocks noChangeArrowheads="1"/>
                  </p:cNvSpPr>
                  <p:nvPr/>
                </p:nvSpPr>
                <p:spPr bwMode="auto">
                  <a:xfrm>
                    <a:off x="287" y="2496"/>
                    <a:ext cx="923"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opcode</a:t>
                    </a:r>
                    <a:endParaRPr lang="en-US" sz="2000"/>
                  </a:p>
                </p:txBody>
              </p:sp>
              <p:sp>
                <p:nvSpPr>
                  <p:cNvPr id="2142233" name="Text Box 25"/>
                  <p:cNvSpPr txBox="1">
                    <a:spLocks noChangeArrowheads="1"/>
                  </p:cNvSpPr>
                  <p:nvPr/>
                </p:nvSpPr>
                <p:spPr bwMode="auto">
                  <a:xfrm>
                    <a:off x="1421"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rs</a:t>
                    </a:r>
                    <a:endParaRPr lang="en-US" sz="2000"/>
                  </a:p>
                </p:txBody>
              </p:sp>
              <p:sp>
                <p:nvSpPr>
                  <p:cNvPr id="2142234" name="Text Box 26"/>
                  <p:cNvSpPr txBox="1">
                    <a:spLocks noChangeArrowheads="1"/>
                  </p:cNvSpPr>
                  <p:nvPr/>
                </p:nvSpPr>
                <p:spPr bwMode="auto">
                  <a:xfrm>
                    <a:off x="2220"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rt</a:t>
                    </a:r>
                    <a:endParaRPr lang="en-US" sz="2000"/>
                  </a:p>
                </p:txBody>
              </p:sp>
              <p:sp>
                <p:nvSpPr>
                  <p:cNvPr id="2142235" name="Text Box 27"/>
                  <p:cNvSpPr txBox="1">
                    <a:spLocks noChangeArrowheads="1"/>
                  </p:cNvSpPr>
                  <p:nvPr/>
                </p:nvSpPr>
                <p:spPr bwMode="auto">
                  <a:xfrm>
                    <a:off x="3019" y="2496"/>
                    <a:ext cx="385"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rd</a:t>
                    </a:r>
                    <a:endParaRPr lang="en-US" sz="2000"/>
                  </a:p>
                </p:txBody>
              </p:sp>
              <p:sp>
                <p:nvSpPr>
                  <p:cNvPr id="2142236" name="Text Box 28"/>
                  <p:cNvSpPr txBox="1">
                    <a:spLocks noChangeArrowheads="1"/>
                  </p:cNvSpPr>
                  <p:nvPr/>
                </p:nvSpPr>
                <p:spPr bwMode="auto">
                  <a:xfrm>
                    <a:off x="4482"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funct</a:t>
                    </a:r>
                    <a:endParaRPr lang="en-US" sz="2000"/>
                  </a:p>
                </p:txBody>
              </p:sp>
              <p:sp>
                <p:nvSpPr>
                  <p:cNvPr id="2142237" name="Text Box 29"/>
                  <p:cNvSpPr txBox="1">
                    <a:spLocks noChangeArrowheads="1"/>
                  </p:cNvSpPr>
                  <p:nvPr/>
                </p:nvSpPr>
                <p:spPr bwMode="auto">
                  <a:xfrm>
                    <a:off x="3616" y="2496"/>
                    <a:ext cx="788" cy="327"/>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latin typeface="Courier New" pitchFamily="-65" charset="0"/>
                      </a:rPr>
                      <a:t>shamt</a:t>
                    </a:r>
                    <a:endParaRPr lang="en-US" sz="2000"/>
                  </a:p>
                </p:txBody>
              </p:sp>
            </p:grpSp>
            <p:sp>
              <p:nvSpPr>
                <p:cNvPr id="2142238" name="Rectangle 30"/>
                <p:cNvSpPr>
                  <a:spLocks noChangeArrowheads="1"/>
                </p:cNvSpPr>
                <p:nvPr/>
              </p:nvSpPr>
              <p:spPr bwMode="auto">
                <a:xfrm>
                  <a:off x="240" y="2496"/>
                  <a:ext cx="5136" cy="28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142239" name="Line 31"/>
                <p:cNvSpPr>
                  <a:spLocks noChangeShapeType="1"/>
                </p:cNvSpPr>
                <p:nvPr/>
              </p:nvSpPr>
              <p:spPr bwMode="auto">
                <a:xfrm>
                  <a:off x="12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40" name="Line 32"/>
                <p:cNvSpPr>
                  <a:spLocks noChangeShapeType="1"/>
                </p:cNvSpPr>
                <p:nvPr/>
              </p:nvSpPr>
              <p:spPr bwMode="auto">
                <a:xfrm>
                  <a:off x="20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41" name="Line 33"/>
                <p:cNvSpPr>
                  <a:spLocks noChangeShapeType="1"/>
                </p:cNvSpPr>
                <p:nvPr/>
              </p:nvSpPr>
              <p:spPr bwMode="auto">
                <a:xfrm>
                  <a:off x="2784"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42" name="Line 34"/>
                <p:cNvSpPr>
                  <a:spLocks noChangeShapeType="1"/>
                </p:cNvSpPr>
                <p:nvPr/>
              </p:nvSpPr>
              <p:spPr bwMode="auto">
                <a:xfrm>
                  <a:off x="3600"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43" name="Line 35"/>
                <p:cNvSpPr>
                  <a:spLocks noChangeShapeType="1"/>
                </p:cNvSpPr>
                <p:nvPr/>
              </p:nvSpPr>
              <p:spPr bwMode="auto">
                <a:xfrm>
                  <a:off x="4416" y="2496"/>
                  <a:ext cx="0" cy="288"/>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sp>
            <p:nvSpPr>
              <p:cNvPr id="2142244" name="Text Box 36"/>
              <p:cNvSpPr txBox="1">
                <a:spLocks noChangeArrowheads="1"/>
              </p:cNvSpPr>
              <p:nvPr/>
            </p:nvSpPr>
            <p:spPr bwMode="auto">
              <a:xfrm>
                <a:off x="144" y="2409"/>
                <a:ext cx="278" cy="327"/>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R</a:t>
                </a:r>
                <a:endParaRPr lang="en-US" sz="2000"/>
              </a:p>
            </p:txBody>
          </p:sp>
          <p:sp>
            <p:nvSpPr>
              <p:cNvPr id="2142245" name="Text Box 37"/>
              <p:cNvSpPr txBox="1">
                <a:spLocks noChangeArrowheads="1"/>
              </p:cNvSpPr>
              <p:nvPr/>
            </p:nvSpPr>
            <p:spPr bwMode="auto">
              <a:xfrm>
                <a:off x="192" y="2736"/>
                <a:ext cx="178" cy="327"/>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I</a:t>
                </a:r>
              </a:p>
            </p:txBody>
          </p:sp>
        </p:grpSp>
        <p:sp>
          <p:nvSpPr>
            <p:cNvPr id="2142247" name="Line 39"/>
            <p:cNvSpPr>
              <a:spLocks noChangeShapeType="1"/>
            </p:cNvSpPr>
            <p:nvPr/>
          </p:nvSpPr>
          <p:spPr bwMode="auto">
            <a:xfrm>
              <a:off x="1392" y="1776"/>
              <a:ext cx="0" cy="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142248" name="Text Box 40"/>
            <p:cNvSpPr txBox="1">
              <a:spLocks noChangeArrowheads="1"/>
            </p:cNvSpPr>
            <p:nvPr/>
          </p:nvSpPr>
          <p:spPr bwMode="auto">
            <a:xfrm>
              <a:off x="144" y="1769"/>
              <a:ext cx="116" cy="330"/>
            </a:xfrm>
            <a:prstGeom prst="rect">
              <a:avLst/>
            </a:prstGeom>
            <a:noFill/>
            <a:ln w="9525">
              <a:noFill/>
              <a:miter lim="800000"/>
              <a:headEnd/>
              <a:tailEnd/>
            </a:ln>
            <a:effectLst/>
          </p:spPr>
          <p:txBody>
            <a:bodyPr wrap="none">
              <a:prstTxWarp prst="textNoShape">
                <a:avLst/>
              </a:prstTxWarp>
              <a:spAutoFit/>
            </a:bodyPr>
            <a:lstStyle/>
            <a:p>
              <a:endParaRPr lang="en-US" sz="2800" b="1" dirty="0">
                <a:solidFill>
                  <a:schemeClr val="tx1"/>
                </a:solidFill>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3059" name="Rectangle 3"/>
          <p:cNvSpPr>
            <a:spLocks noChangeArrowheads="1"/>
          </p:cNvSpPr>
          <p:nvPr/>
        </p:nvSpPr>
        <p:spPr bwMode="auto">
          <a:xfrm>
            <a:off x="596900" y="1054100"/>
            <a:ext cx="7429500" cy="2667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093060" name="Rectangle 4"/>
          <p:cNvSpPr>
            <a:spLocks noChangeArrowheads="1"/>
          </p:cNvSpPr>
          <p:nvPr/>
        </p:nvSpPr>
        <p:spPr bwMode="auto">
          <a:xfrm>
            <a:off x="857250" y="1187450"/>
            <a:ext cx="259080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nSpc>
                <a:spcPct val="85000"/>
              </a:lnSpc>
              <a:spcBef>
                <a:spcPct val="41000"/>
              </a:spcBef>
            </a:pPr>
            <a:r>
              <a:rPr lang="en-US" sz="1800" b="1">
                <a:solidFill>
                  <a:schemeClr val="tx1"/>
                </a:solidFill>
              </a:rPr>
              <a:t>High Level Language Program (e.g., C)</a:t>
            </a:r>
          </a:p>
        </p:txBody>
      </p:sp>
      <p:sp>
        <p:nvSpPr>
          <p:cNvPr id="2093061" name="Rectangle 5"/>
          <p:cNvSpPr>
            <a:spLocks noChangeArrowheads="1"/>
          </p:cNvSpPr>
          <p:nvPr/>
        </p:nvSpPr>
        <p:spPr bwMode="auto">
          <a:xfrm>
            <a:off x="857250" y="2133600"/>
            <a:ext cx="280035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nSpc>
                <a:spcPct val="85000"/>
              </a:lnSpc>
              <a:spcBef>
                <a:spcPct val="41000"/>
              </a:spcBef>
            </a:pPr>
            <a:r>
              <a:rPr lang="en-US" sz="1800" b="1">
                <a:solidFill>
                  <a:schemeClr val="accent2"/>
                </a:solidFill>
              </a:rPr>
              <a:t>Assembly  Language Program (e.g.,MIPS)</a:t>
            </a:r>
            <a:endParaRPr lang="en-US" sz="1800" b="1">
              <a:solidFill>
                <a:schemeClr val="tx1"/>
              </a:solidFill>
            </a:endParaRPr>
          </a:p>
        </p:txBody>
      </p:sp>
      <p:sp>
        <p:nvSpPr>
          <p:cNvPr id="2093062" name="Rectangle 6"/>
          <p:cNvSpPr>
            <a:spLocks noChangeArrowheads="1"/>
          </p:cNvSpPr>
          <p:nvPr/>
        </p:nvSpPr>
        <p:spPr bwMode="auto">
          <a:xfrm>
            <a:off x="908050" y="3048000"/>
            <a:ext cx="2590800" cy="546100"/>
          </a:xfrm>
          <a:prstGeom prst="rect">
            <a:avLst/>
          </a:prstGeom>
          <a:noFill/>
          <a:ln w="28575">
            <a:solidFill>
              <a:schemeClr val="tx1"/>
            </a:solidFill>
            <a:miter lim="800000"/>
            <a:headEnd/>
            <a:tailEnd/>
          </a:ln>
          <a:effectLst/>
        </p:spPr>
        <p:txBody>
          <a:bodyPr lIns="63500" tIns="25400" rIns="63500" bIns="25400">
            <a:prstTxWarp prst="textNoShape">
              <a:avLst/>
            </a:prstTxWarp>
            <a:spAutoFit/>
          </a:bodyPr>
          <a:lstStyle/>
          <a:p>
            <a:pPr marL="342900" indent="-342900">
              <a:lnSpc>
                <a:spcPct val="85000"/>
              </a:lnSpc>
              <a:spcBef>
                <a:spcPct val="41000"/>
              </a:spcBef>
            </a:pPr>
            <a:r>
              <a:rPr lang="en-US" sz="1800" b="1">
                <a:solidFill>
                  <a:srgbClr val="FFFF00"/>
                </a:solidFill>
              </a:rPr>
              <a:t>Machine  Language Program (MIPS)</a:t>
            </a:r>
          </a:p>
        </p:txBody>
      </p:sp>
      <p:sp>
        <p:nvSpPr>
          <p:cNvPr id="2093063" name="Rectangle 7"/>
          <p:cNvSpPr>
            <a:spLocks noChangeArrowheads="1"/>
          </p:cNvSpPr>
          <p:nvPr/>
        </p:nvSpPr>
        <p:spPr bwMode="auto">
          <a:xfrm>
            <a:off x="304800" y="4419600"/>
            <a:ext cx="4038600" cy="561975"/>
          </a:xfrm>
          <a:prstGeom prst="rect">
            <a:avLst/>
          </a:prstGeom>
          <a:noFill/>
          <a:ln w="28575">
            <a:pattFill prst="pct70">
              <a:fgClr>
                <a:schemeClr val="tx1"/>
              </a:fgClr>
              <a:bgClr>
                <a:schemeClr val="bg1"/>
              </a:bgClr>
            </a:pattFill>
            <a:miter lim="800000"/>
            <a:headEnd/>
            <a:tailEnd/>
          </a:ln>
          <a:effectLst/>
        </p:spPr>
        <p:txBody>
          <a:bodyPr lIns="63500" tIns="25400" rIns="63500" bIns="25400">
            <a:prstTxWarp prst="textNoShape">
              <a:avLst/>
            </a:prstTxWarp>
            <a:spAutoFit/>
          </a:bodyPr>
          <a:lstStyle/>
          <a:p>
            <a:pPr marL="342900" indent="-342900">
              <a:lnSpc>
                <a:spcPct val="88000"/>
              </a:lnSpc>
              <a:spcBef>
                <a:spcPct val="43000"/>
              </a:spcBef>
            </a:pPr>
            <a:r>
              <a:rPr lang="en-US" sz="1800" b="1">
                <a:solidFill>
                  <a:schemeClr val="hlink"/>
                </a:solidFill>
              </a:rPr>
              <a:t>Hardware Architecture Description (e.g.,</a:t>
            </a:r>
            <a:r>
              <a:rPr lang="en-US" sz="1800">
                <a:solidFill>
                  <a:schemeClr val="hlink"/>
                </a:solidFill>
              </a:rPr>
              <a:t> </a:t>
            </a:r>
            <a:r>
              <a:rPr lang="en-US" sz="1800" b="1">
                <a:solidFill>
                  <a:schemeClr val="hlink"/>
                </a:solidFill>
              </a:rPr>
              <a:t>block diagrams)</a:t>
            </a:r>
            <a:r>
              <a:rPr lang="en-US" sz="1800">
                <a:solidFill>
                  <a:schemeClr val="tx1"/>
                </a:solidFill>
              </a:rPr>
              <a:t> </a:t>
            </a:r>
          </a:p>
        </p:txBody>
      </p:sp>
      <p:sp>
        <p:nvSpPr>
          <p:cNvPr id="2093064" name="Line 8"/>
          <p:cNvSpPr>
            <a:spLocks noChangeShapeType="1"/>
          </p:cNvSpPr>
          <p:nvPr/>
        </p:nvSpPr>
        <p:spPr bwMode="auto">
          <a:xfrm>
            <a:off x="2057400" y="1733550"/>
            <a:ext cx="0" cy="40005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93065" name="Rectangle 9"/>
          <p:cNvSpPr>
            <a:spLocks noChangeArrowheads="1"/>
          </p:cNvSpPr>
          <p:nvPr/>
        </p:nvSpPr>
        <p:spPr bwMode="auto">
          <a:xfrm>
            <a:off x="2197100" y="1828800"/>
            <a:ext cx="1308100" cy="284163"/>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1800" b="1" i="1">
                <a:solidFill>
                  <a:schemeClr val="tx1"/>
                </a:solidFill>
              </a:rPr>
              <a:t>Compiler</a:t>
            </a:r>
          </a:p>
        </p:txBody>
      </p:sp>
      <p:sp>
        <p:nvSpPr>
          <p:cNvPr id="2093066" name="Rectangle 10"/>
          <p:cNvSpPr>
            <a:spLocks noChangeArrowheads="1"/>
          </p:cNvSpPr>
          <p:nvPr/>
        </p:nvSpPr>
        <p:spPr bwMode="auto">
          <a:xfrm>
            <a:off x="2222500" y="2743200"/>
            <a:ext cx="1435100" cy="284163"/>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1800" b="1" i="1">
                <a:solidFill>
                  <a:schemeClr val="tx1"/>
                </a:solidFill>
              </a:rPr>
              <a:t>Assembler</a:t>
            </a:r>
          </a:p>
        </p:txBody>
      </p:sp>
      <p:sp>
        <p:nvSpPr>
          <p:cNvPr id="2093067" name="Line 11"/>
          <p:cNvSpPr>
            <a:spLocks noChangeShapeType="1"/>
          </p:cNvSpPr>
          <p:nvPr/>
        </p:nvSpPr>
        <p:spPr bwMode="auto">
          <a:xfrm>
            <a:off x="2108200" y="3568700"/>
            <a:ext cx="0" cy="8509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93068" name="Rectangle 12"/>
          <p:cNvSpPr>
            <a:spLocks noChangeArrowheads="1"/>
          </p:cNvSpPr>
          <p:nvPr/>
        </p:nvSpPr>
        <p:spPr bwMode="auto">
          <a:xfrm>
            <a:off x="381000" y="3810000"/>
            <a:ext cx="1676400" cy="517525"/>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1800" b="1" i="1">
                <a:solidFill>
                  <a:schemeClr val="tx1"/>
                </a:solidFill>
              </a:rPr>
              <a:t>Machine Interpretation</a:t>
            </a:r>
          </a:p>
        </p:txBody>
      </p:sp>
      <p:sp>
        <p:nvSpPr>
          <p:cNvPr id="2093069" name="Rectangle 13"/>
          <p:cNvSpPr>
            <a:spLocks noChangeArrowheads="1"/>
          </p:cNvSpPr>
          <p:nvPr/>
        </p:nvSpPr>
        <p:spPr bwMode="auto">
          <a:xfrm>
            <a:off x="3733800" y="1219200"/>
            <a:ext cx="3086100" cy="709630"/>
          </a:xfrm>
          <a:prstGeom prst="rect">
            <a:avLst/>
          </a:prstGeom>
          <a:noFill/>
          <a:ln w="12700">
            <a:noFill/>
            <a:miter lim="800000"/>
            <a:headEnd/>
            <a:tailEnd/>
          </a:ln>
          <a:effectLst/>
        </p:spPr>
        <p:txBody>
          <a:bodyPr lIns="63500" tIns="25400" rIns="63500" bIns="25400">
            <a:prstTxWarp prst="textNoShape">
              <a:avLst/>
            </a:prstTxWarp>
            <a:spAutoFit/>
          </a:bodyPr>
          <a:lstStyle/>
          <a:p>
            <a:pPr marL="342900" indent="-342900">
              <a:lnSpc>
                <a:spcPct val="78000"/>
              </a:lnSpc>
              <a:spcBef>
                <a:spcPct val="42000"/>
              </a:spcBef>
            </a:pPr>
            <a:r>
              <a:rPr lang="en-US" sz="1800" b="1" dirty="0" smtClean="0">
                <a:solidFill>
                  <a:schemeClr val="tx1"/>
                </a:solidFill>
                <a:latin typeface="Courier New"/>
                <a:cs typeface="Courier New"/>
              </a:rPr>
              <a:t>	temp </a:t>
            </a:r>
            <a:r>
              <a:rPr lang="en-US" sz="1800" b="1" dirty="0">
                <a:solidFill>
                  <a:schemeClr val="tx1"/>
                </a:solidFill>
                <a:latin typeface="Courier New"/>
                <a:cs typeface="Courier New"/>
              </a:rPr>
              <a:t>= </a:t>
            </a:r>
            <a:r>
              <a:rPr lang="en-US" sz="1800" b="1" dirty="0" err="1">
                <a:solidFill>
                  <a:schemeClr val="tx1"/>
                </a:solidFill>
                <a:latin typeface="Courier New"/>
                <a:cs typeface="Courier New"/>
              </a:rPr>
              <a:t>v[k</a:t>
            </a:r>
            <a:r>
              <a:rPr lang="en-US" sz="1800" b="1" dirty="0">
                <a:solidFill>
                  <a:schemeClr val="tx1"/>
                </a:solidFill>
                <a:latin typeface="Courier New"/>
                <a:cs typeface="Courier New"/>
              </a:rPr>
              <a:t>]</a:t>
            </a:r>
            <a:r>
              <a:rPr lang="en-US" sz="1800" b="1" dirty="0" smtClean="0">
                <a:solidFill>
                  <a:schemeClr val="tx1"/>
                </a:solidFill>
                <a:latin typeface="Courier New"/>
                <a:cs typeface="Courier New"/>
              </a:rPr>
              <a:t>;</a:t>
            </a:r>
            <a:br>
              <a:rPr lang="en-US" sz="1800" b="1" dirty="0" smtClean="0">
                <a:solidFill>
                  <a:schemeClr val="tx1"/>
                </a:solidFill>
                <a:latin typeface="Courier New"/>
                <a:cs typeface="Courier New"/>
              </a:rPr>
            </a:br>
            <a:r>
              <a:rPr lang="en-US" sz="1800" b="1" dirty="0" err="1" smtClean="0">
                <a:solidFill>
                  <a:schemeClr val="tx1"/>
                </a:solidFill>
                <a:latin typeface="Courier New"/>
                <a:cs typeface="Courier New"/>
              </a:rPr>
              <a:t>v</a:t>
            </a:r>
            <a:r>
              <a:rPr lang="en-US" sz="1800" b="1" dirty="0" err="1">
                <a:solidFill>
                  <a:schemeClr val="tx1"/>
                </a:solidFill>
                <a:latin typeface="Courier New"/>
                <a:cs typeface="Courier New"/>
              </a:rPr>
              <a:t>[k</a:t>
            </a:r>
            <a:r>
              <a:rPr lang="en-US" sz="1800" b="1" dirty="0">
                <a:solidFill>
                  <a:schemeClr val="tx1"/>
                </a:solidFill>
                <a:latin typeface="Courier New"/>
                <a:cs typeface="Courier New"/>
              </a:rPr>
              <a:t>] = v[k+1]</a:t>
            </a:r>
            <a:r>
              <a:rPr lang="en-US" sz="1800" b="1" dirty="0" smtClean="0">
                <a:solidFill>
                  <a:schemeClr val="tx1"/>
                </a:solidFill>
                <a:latin typeface="Courier New"/>
                <a:cs typeface="Courier New"/>
              </a:rPr>
              <a:t>;</a:t>
            </a:r>
            <a:br>
              <a:rPr lang="en-US" sz="1800" b="1" dirty="0" smtClean="0">
                <a:solidFill>
                  <a:schemeClr val="tx1"/>
                </a:solidFill>
                <a:latin typeface="Courier New"/>
                <a:cs typeface="Courier New"/>
              </a:rPr>
            </a:br>
            <a:r>
              <a:rPr lang="en-US" sz="1800" b="1" dirty="0" smtClean="0">
                <a:solidFill>
                  <a:schemeClr val="tx1"/>
                </a:solidFill>
                <a:latin typeface="Courier New"/>
                <a:cs typeface="Courier New"/>
              </a:rPr>
              <a:t>v</a:t>
            </a:r>
            <a:r>
              <a:rPr lang="en-US" sz="1800" b="1" dirty="0">
                <a:solidFill>
                  <a:schemeClr val="tx1"/>
                </a:solidFill>
                <a:latin typeface="Courier New"/>
                <a:cs typeface="Courier New"/>
              </a:rPr>
              <a:t>[k+1] = temp;</a:t>
            </a:r>
            <a:endParaRPr lang="en-US" sz="1200" dirty="0">
              <a:solidFill>
                <a:schemeClr val="tx1"/>
              </a:solidFill>
              <a:latin typeface="Courier New"/>
              <a:cs typeface="Courier New"/>
            </a:endParaRPr>
          </a:p>
        </p:txBody>
      </p:sp>
      <p:sp>
        <p:nvSpPr>
          <p:cNvPr id="36" name="Title 35"/>
          <p:cNvSpPr>
            <a:spLocks noGrp="1"/>
          </p:cNvSpPr>
          <p:nvPr>
            <p:ph type="title"/>
          </p:nvPr>
        </p:nvSpPr>
        <p:spPr>
          <a:xfrm>
            <a:off x="457200" y="228600"/>
            <a:ext cx="8686800" cy="914400"/>
          </a:xfrm>
        </p:spPr>
        <p:txBody>
          <a:bodyPr/>
          <a:lstStyle/>
          <a:p>
            <a:r>
              <a:rPr lang="en-US" sz="3600" dirty="0" smtClean="0"/>
              <a:t>61C Levels of Representation (abstractions)</a:t>
            </a:r>
            <a:endParaRPr lang="en-US" sz="3600" dirty="0"/>
          </a:p>
        </p:txBody>
      </p:sp>
      <p:sp>
        <p:nvSpPr>
          <p:cNvPr id="2093070" name="Rectangle 14"/>
          <p:cNvSpPr>
            <a:spLocks noGrp="1" noChangeArrowheads="1"/>
          </p:cNvSpPr>
          <p:nvPr>
            <p:ph idx="1"/>
          </p:nvPr>
        </p:nvSpPr>
        <p:spPr>
          <a:xfrm>
            <a:off x="4114800" y="1981200"/>
            <a:ext cx="2667000" cy="1000125"/>
          </a:xfrm>
          <a:noFill/>
          <a:ln/>
        </p:spPr>
        <p:txBody>
          <a:bodyPr/>
          <a:lstStyle/>
          <a:p>
            <a:pPr marL="342900" indent="-342900">
              <a:lnSpc>
                <a:spcPct val="90000"/>
              </a:lnSpc>
              <a:spcBef>
                <a:spcPct val="0"/>
              </a:spcBef>
              <a:buFont typeface="Times" pitchFamily="-65" charset="0"/>
              <a:buNone/>
              <a:tabLst>
                <a:tab pos="1066800" algn="l"/>
              </a:tabLst>
            </a:pPr>
            <a:r>
              <a:rPr lang="en-US" sz="1800" dirty="0" err="1">
                <a:solidFill>
                  <a:schemeClr val="accent2"/>
                </a:solidFill>
                <a:latin typeface="Courier New"/>
                <a:cs typeface="Courier New"/>
              </a:rPr>
              <a:t>lw</a:t>
            </a:r>
            <a:r>
              <a:rPr lang="en-US" sz="1800" dirty="0">
                <a:solidFill>
                  <a:schemeClr val="accent2"/>
                </a:solidFill>
                <a:latin typeface="Courier New"/>
                <a:cs typeface="Courier New"/>
              </a:rPr>
              <a:t>	  $t0, 0(</a:t>
            </a:r>
            <a:r>
              <a:rPr lang="en-US" sz="1800" dirty="0" smtClean="0">
                <a:solidFill>
                  <a:schemeClr val="accent2"/>
                </a:solidFill>
                <a:latin typeface="Courier New"/>
                <a:cs typeface="Courier New"/>
              </a:rPr>
              <a:t>$s2</a:t>
            </a:r>
            <a:r>
              <a:rPr lang="en-US" sz="1800" dirty="0">
                <a:solidFill>
                  <a:schemeClr val="accent2"/>
                </a:solidFill>
                <a:latin typeface="Courier New"/>
                <a:cs typeface="Courier New"/>
              </a:rPr>
              <a:t>)</a:t>
            </a:r>
          </a:p>
          <a:p>
            <a:pPr marL="342900" indent="-342900">
              <a:lnSpc>
                <a:spcPct val="90000"/>
              </a:lnSpc>
              <a:spcBef>
                <a:spcPct val="0"/>
              </a:spcBef>
              <a:buFont typeface="Times" pitchFamily="-65" charset="0"/>
              <a:buNone/>
              <a:tabLst>
                <a:tab pos="1066800" algn="l"/>
              </a:tabLst>
            </a:pPr>
            <a:r>
              <a:rPr lang="en-US" sz="1800" dirty="0" err="1">
                <a:solidFill>
                  <a:schemeClr val="accent2"/>
                </a:solidFill>
                <a:latin typeface="Courier New"/>
                <a:cs typeface="Courier New"/>
              </a:rPr>
              <a:t>lw</a:t>
            </a:r>
            <a:r>
              <a:rPr lang="en-US" sz="1800" dirty="0">
                <a:solidFill>
                  <a:schemeClr val="accent2"/>
                </a:solidFill>
                <a:latin typeface="Courier New"/>
                <a:cs typeface="Courier New"/>
              </a:rPr>
              <a:t>	  $t1, 4(</a:t>
            </a:r>
            <a:r>
              <a:rPr lang="en-US" sz="1800" dirty="0" smtClean="0">
                <a:solidFill>
                  <a:schemeClr val="accent2"/>
                </a:solidFill>
                <a:latin typeface="Courier New"/>
                <a:cs typeface="Courier New"/>
              </a:rPr>
              <a:t>$s2</a:t>
            </a:r>
            <a:r>
              <a:rPr lang="en-US" sz="1800" dirty="0">
                <a:solidFill>
                  <a:schemeClr val="accent2"/>
                </a:solidFill>
                <a:latin typeface="Courier New"/>
                <a:cs typeface="Courier New"/>
              </a:rPr>
              <a:t>)</a:t>
            </a:r>
          </a:p>
          <a:p>
            <a:pPr marL="342900" indent="-342900">
              <a:lnSpc>
                <a:spcPct val="90000"/>
              </a:lnSpc>
              <a:spcBef>
                <a:spcPct val="0"/>
              </a:spcBef>
              <a:buFont typeface="Times" pitchFamily="-65" charset="0"/>
              <a:buNone/>
              <a:tabLst>
                <a:tab pos="1066800" algn="l"/>
              </a:tabLst>
            </a:pPr>
            <a:r>
              <a:rPr lang="en-US" sz="1800" dirty="0" err="1">
                <a:solidFill>
                  <a:schemeClr val="accent2"/>
                </a:solidFill>
                <a:latin typeface="Courier New"/>
                <a:cs typeface="Courier New"/>
              </a:rPr>
              <a:t>sw</a:t>
            </a:r>
            <a:r>
              <a:rPr lang="en-US" sz="1800" dirty="0">
                <a:solidFill>
                  <a:schemeClr val="accent2"/>
                </a:solidFill>
                <a:latin typeface="Courier New"/>
                <a:cs typeface="Courier New"/>
              </a:rPr>
              <a:t>	  $t1, 0(</a:t>
            </a:r>
            <a:r>
              <a:rPr lang="en-US" sz="1800" dirty="0" smtClean="0">
                <a:solidFill>
                  <a:schemeClr val="accent2"/>
                </a:solidFill>
                <a:latin typeface="Courier New"/>
                <a:cs typeface="Courier New"/>
              </a:rPr>
              <a:t>$s2</a:t>
            </a:r>
            <a:r>
              <a:rPr lang="en-US" sz="1800" dirty="0">
                <a:solidFill>
                  <a:schemeClr val="accent2"/>
                </a:solidFill>
                <a:latin typeface="Courier New"/>
                <a:cs typeface="Courier New"/>
              </a:rPr>
              <a:t>)</a:t>
            </a:r>
          </a:p>
          <a:p>
            <a:pPr marL="342900" indent="-342900">
              <a:spcBef>
                <a:spcPct val="0"/>
              </a:spcBef>
              <a:buFont typeface="Times" pitchFamily="-65" charset="0"/>
              <a:buNone/>
              <a:tabLst>
                <a:tab pos="1066800" algn="l"/>
              </a:tabLst>
            </a:pPr>
            <a:r>
              <a:rPr lang="en-US" sz="1800" dirty="0" err="1">
                <a:solidFill>
                  <a:schemeClr val="accent2"/>
                </a:solidFill>
                <a:latin typeface="Courier New"/>
                <a:cs typeface="Courier New"/>
              </a:rPr>
              <a:t>sw</a:t>
            </a:r>
            <a:r>
              <a:rPr lang="en-US" sz="1800" dirty="0">
                <a:solidFill>
                  <a:schemeClr val="accent2"/>
                </a:solidFill>
                <a:latin typeface="Courier New"/>
                <a:cs typeface="Courier New"/>
              </a:rPr>
              <a:t>	  $t0, 4(</a:t>
            </a:r>
            <a:r>
              <a:rPr lang="en-US" sz="1800" dirty="0" smtClean="0">
                <a:solidFill>
                  <a:schemeClr val="accent2"/>
                </a:solidFill>
                <a:latin typeface="Courier New"/>
                <a:cs typeface="Courier New"/>
              </a:rPr>
              <a:t>$s2)</a:t>
            </a:r>
            <a:endParaRPr lang="en-US" sz="1800" dirty="0">
              <a:solidFill>
                <a:schemeClr val="accent2"/>
              </a:solidFill>
              <a:latin typeface="Courier New"/>
              <a:cs typeface="Courier New"/>
            </a:endParaRPr>
          </a:p>
        </p:txBody>
      </p:sp>
      <p:sp>
        <p:nvSpPr>
          <p:cNvPr id="2093071" name="Rectangle 15"/>
          <p:cNvSpPr>
            <a:spLocks noChangeArrowheads="1"/>
          </p:cNvSpPr>
          <p:nvPr/>
        </p:nvSpPr>
        <p:spPr bwMode="auto">
          <a:xfrm>
            <a:off x="5270500" y="4051300"/>
            <a:ext cx="2984500" cy="266700"/>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093072" name="Rectangle 16"/>
          <p:cNvSpPr>
            <a:spLocks noChangeArrowheads="1"/>
          </p:cNvSpPr>
          <p:nvPr/>
        </p:nvSpPr>
        <p:spPr bwMode="auto">
          <a:xfrm>
            <a:off x="4038600" y="3048000"/>
            <a:ext cx="4384575" cy="951542"/>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1400" dirty="0">
                <a:solidFill>
                  <a:srgbClr val="FFFF00"/>
                </a:solidFill>
                <a:latin typeface="Courier New" pitchFamily="-65" charset="0"/>
              </a:rPr>
              <a:t>0000 1001 1100 0110 1010 1111 0101 1000</a:t>
            </a:r>
          </a:p>
          <a:p>
            <a:r>
              <a:rPr lang="en-US" sz="1400" dirty="0">
                <a:solidFill>
                  <a:srgbClr val="FFFF00"/>
                </a:solidFill>
                <a:latin typeface="Courier New" pitchFamily="-65" charset="0"/>
              </a:rPr>
              <a:t>1010 1111 0101 1000 0000 1001 1100 0110 </a:t>
            </a:r>
          </a:p>
          <a:p>
            <a:r>
              <a:rPr lang="en-US" sz="1400" dirty="0">
                <a:solidFill>
                  <a:srgbClr val="FFFF00"/>
                </a:solidFill>
                <a:latin typeface="Courier New" pitchFamily="-65" charset="0"/>
              </a:rPr>
              <a:t>1100 0110 1010 1111 0101 1000 0000 1001 </a:t>
            </a:r>
          </a:p>
          <a:p>
            <a:r>
              <a:rPr lang="en-US" sz="1400" dirty="0">
                <a:solidFill>
                  <a:srgbClr val="FFFF00"/>
                </a:solidFill>
                <a:latin typeface="Courier New" pitchFamily="-65" charset="0"/>
              </a:rPr>
              <a:t>0101 1000 0000 1001 1100 0110 1010 1111</a:t>
            </a:r>
            <a:r>
              <a:rPr lang="en-US" sz="1400" dirty="0">
                <a:solidFill>
                  <a:srgbClr val="FFFF00"/>
                </a:solidFill>
                <a:latin typeface="Courier" pitchFamily="-65" charset="0"/>
              </a:rPr>
              <a:t> </a:t>
            </a:r>
          </a:p>
        </p:txBody>
      </p:sp>
      <p:sp>
        <p:nvSpPr>
          <p:cNvPr id="2093073" name="Rectangle 17"/>
          <p:cNvSpPr>
            <a:spLocks noChangeArrowheads="1"/>
          </p:cNvSpPr>
          <p:nvPr/>
        </p:nvSpPr>
        <p:spPr bwMode="auto">
          <a:xfrm>
            <a:off x="844550" y="3568700"/>
            <a:ext cx="2730500" cy="139700"/>
          </a:xfrm>
          <a:prstGeom prst="rect">
            <a:avLst/>
          </a:prstGeom>
          <a:solidFill>
            <a:srgbClr val="FF8DA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2093074" name="Line 18"/>
          <p:cNvSpPr>
            <a:spLocks noChangeShapeType="1"/>
          </p:cNvSpPr>
          <p:nvPr/>
        </p:nvSpPr>
        <p:spPr bwMode="auto">
          <a:xfrm>
            <a:off x="2085975" y="2674938"/>
            <a:ext cx="0" cy="40005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93075" name="Rectangle 19"/>
          <p:cNvSpPr>
            <a:spLocks noChangeArrowheads="1"/>
          </p:cNvSpPr>
          <p:nvPr/>
        </p:nvSpPr>
        <p:spPr bwMode="auto">
          <a:xfrm>
            <a:off x="381000" y="5822950"/>
            <a:ext cx="3733800" cy="561975"/>
          </a:xfrm>
          <a:prstGeom prst="rect">
            <a:avLst/>
          </a:prstGeom>
          <a:noFill/>
          <a:ln w="28575">
            <a:pattFill prst="pct70">
              <a:fgClr>
                <a:schemeClr val="tx1"/>
              </a:fgClr>
              <a:bgClr>
                <a:schemeClr val="bg1"/>
              </a:bgClr>
            </a:pattFill>
            <a:miter lim="800000"/>
            <a:headEnd/>
            <a:tailEnd/>
          </a:ln>
          <a:effectLst/>
        </p:spPr>
        <p:txBody>
          <a:bodyPr lIns="63500" tIns="25400" rIns="63500" bIns="25400">
            <a:prstTxWarp prst="textNoShape">
              <a:avLst/>
            </a:prstTxWarp>
            <a:spAutoFit/>
          </a:bodyPr>
          <a:lstStyle/>
          <a:p>
            <a:pPr marL="342900" indent="-342900">
              <a:lnSpc>
                <a:spcPct val="88000"/>
              </a:lnSpc>
              <a:spcBef>
                <a:spcPct val="43000"/>
              </a:spcBef>
            </a:pPr>
            <a:r>
              <a:rPr lang="en-US" sz="1800" b="1" dirty="0"/>
              <a:t>Logic Circuit Description (Circuit Schematic Diagrams)</a:t>
            </a:r>
          </a:p>
        </p:txBody>
      </p:sp>
      <p:sp>
        <p:nvSpPr>
          <p:cNvPr id="2093076" name="Line 20"/>
          <p:cNvSpPr>
            <a:spLocks noChangeShapeType="1"/>
          </p:cNvSpPr>
          <p:nvPr/>
        </p:nvSpPr>
        <p:spPr bwMode="auto">
          <a:xfrm>
            <a:off x="2286000" y="4976813"/>
            <a:ext cx="0" cy="850900"/>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093077" name="Rectangle 21"/>
          <p:cNvSpPr>
            <a:spLocks noChangeArrowheads="1"/>
          </p:cNvSpPr>
          <p:nvPr/>
        </p:nvSpPr>
        <p:spPr bwMode="auto">
          <a:xfrm>
            <a:off x="381000" y="5121275"/>
            <a:ext cx="1981200" cy="517525"/>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1800" b="1" i="1">
                <a:solidFill>
                  <a:schemeClr val="tx1"/>
                </a:solidFill>
              </a:rPr>
              <a:t>Architecture Implementation</a:t>
            </a:r>
          </a:p>
        </p:txBody>
      </p:sp>
      <p:cxnSp>
        <p:nvCxnSpPr>
          <p:cNvPr id="2093078" name="AutoShape 22"/>
          <p:cNvCxnSpPr>
            <a:cxnSpLocks noChangeShapeType="1"/>
            <a:stCxn id="2093081" idx="1"/>
            <a:endCxn id="2093081" idx="1"/>
          </p:cNvCxnSpPr>
          <p:nvPr/>
        </p:nvCxnSpPr>
        <p:spPr bwMode="auto">
          <a:xfrm>
            <a:off x="6019800" y="5344974"/>
            <a:ext cx="1588" cy="1588"/>
          </a:xfrm>
          <a:prstGeom prst="bentConnector3">
            <a:avLst>
              <a:gd name="adj1" fmla="val 47984887"/>
            </a:avLst>
          </a:prstGeom>
          <a:noFill/>
          <a:ln w="12700">
            <a:noFill/>
            <a:miter lim="800000"/>
            <a:headEnd/>
            <a:tailEnd type="triangle" w="med" len="med"/>
          </a:ln>
          <a:effectLst/>
        </p:spPr>
      </p:cxnSp>
      <p:grpSp>
        <p:nvGrpSpPr>
          <p:cNvPr id="2" name="Group 23"/>
          <p:cNvGrpSpPr>
            <a:grpSpLocks/>
          </p:cNvGrpSpPr>
          <p:nvPr/>
        </p:nvGrpSpPr>
        <p:grpSpPr bwMode="auto">
          <a:xfrm>
            <a:off x="5105400" y="4038600"/>
            <a:ext cx="1730375" cy="1447800"/>
            <a:chOff x="3216" y="2544"/>
            <a:chExt cx="1090" cy="912"/>
          </a:xfrm>
        </p:grpSpPr>
        <p:sp>
          <p:nvSpPr>
            <p:cNvPr id="2093080" name="Rectangle 24"/>
            <p:cNvSpPr>
              <a:spLocks noChangeArrowheads="1"/>
            </p:cNvSpPr>
            <p:nvPr/>
          </p:nvSpPr>
          <p:spPr bwMode="auto">
            <a:xfrm>
              <a:off x="3312" y="2688"/>
              <a:ext cx="994" cy="200"/>
            </a:xfrm>
            <a:prstGeom prst="rect">
              <a:avLst/>
            </a:prstGeom>
            <a:solidFill>
              <a:schemeClr val="hlink"/>
            </a:solidFill>
            <a:ln w="12700">
              <a:solidFill>
                <a:schemeClr val="hlink"/>
              </a:solidFill>
              <a:miter lim="800000"/>
              <a:headEnd/>
              <a:tailEnd/>
            </a:ln>
            <a:effectLst/>
          </p:spPr>
          <p:txBody>
            <a:bodyPr anchor="ctr">
              <a:prstTxWarp prst="textNoShape">
                <a:avLst/>
              </a:prstTxWarp>
              <a:spAutoFit/>
            </a:bodyPr>
            <a:lstStyle/>
            <a:p>
              <a:pPr algn="ctr"/>
              <a:r>
                <a:rPr lang="en-US" sz="1400">
                  <a:solidFill>
                    <a:schemeClr val="tx1"/>
                  </a:solidFill>
                </a:rPr>
                <a:t>Register File</a:t>
              </a:r>
              <a:endParaRPr lang="en-US" sz="2000"/>
            </a:p>
          </p:txBody>
        </p:sp>
        <p:sp>
          <p:nvSpPr>
            <p:cNvPr id="2093081" name="AutoShape 25"/>
            <p:cNvSpPr>
              <a:spLocks noChangeArrowheads="1"/>
            </p:cNvSpPr>
            <p:nvPr/>
          </p:nvSpPr>
          <p:spPr bwMode="auto">
            <a:xfrm>
              <a:off x="3456" y="3003"/>
              <a:ext cx="672" cy="36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hlink"/>
            </a:solidFill>
            <a:ln w="12700">
              <a:noFill/>
              <a:miter lim="800000"/>
              <a:headEnd/>
              <a:tailEnd/>
            </a:ln>
            <a:effectLst/>
          </p:spPr>
          <p:txBody>
            <a:bodyPr wrap="square" anchor="ctr">
              <a:prstTxWarp prst="textNoShape">
                <a:avLst/>
              </a:prstTxWarp>
              <a:spAutoFit/>
            </a:bodyPr>
            <a:lstStyle/>
            <a:p>
              <a:pPr algn="ctr"/>
              <a:r>
                <a:rPr lang="en-US" sz="1600">
                  <a:solidFill>
                    <a:schemeClr val="tx1"/>
                  </a:solidFill>
                </a:rPr>
                <a:t>ALU</a:t>
              </a:r>
              <a:endParaRPr lang="en-US" sz="1600"/>
            </a:p>
          </p:txBody>
        </p:sp>
        <p:sp>
          <p:nvSpPr>
            <p:cNvPr id="2093082" name="Line 26"/>
            <p:cNvSpPr>
              <a:spLocks noChangeShapeType="1"/>
            </p:cNvSpPr>
            <p:nvPr/>
          </p:nvSpPr>
          <p:spPr bwMode="auto">
            <a:xfrm>
              <a:off x="3600" y="2880"/>
              <a:ext cx="0" cy="144"/>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3" name="Line 27"/>
            <p:cNvSpPr>
              <a:spLocks noChangeShapeType="1"/>
            </p:cNvSpPr>
            <p:nvPr/>
          </p:nvSpPr>
          <p:spPr bwMode="auto">
            <a:xfrm>
              <a:off x="3888" y="2880"/>
              <a:ext cx="0" cy="144"/>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4" name="Line 28"/>
            <p:cNvSpPr>
              <a:spLocks noChangeShapeType="1"/>
            </p:cNvSpPr>
            <p:nvPr/>
          </p:nvSpPr>
          <p:spPr bwMode="auto">
            <a:xfrm>
              <a:off x="3792" y="3360"/>
              <a:ext cx="0" cy="96"/>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5" name="Line 29"/>
            <p:cNvSpPr>
              <a:spLocks noChangeShapeType="1"/>
            </p:cNvSpPr>
            <p:nvPr/>
          </p:nvSpPr>
          <p:spPr bwMode="auto">
            <a:xfrm flipH="1">
              <a:off x="3216" y="3456"/>
              <a:ext cx="576"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6" name="Line 30"/>
            <p:cNvSpPr>
              <a:spLocks noChangeShapeType="1"/>
            </p:cNvSpPr>
            <p:nvPr/>
          </p:nvSpPr>
          <p:spPr bwMode="auto">
            <a:xfrm flipV="1">
              <a:off x="3216" y="2544"/>
              <a:ext cx="0" cy="912"/>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7" name="Line 31"/>
            <p:cNvSpPr>
              <a:spLocks noChangeShapeType="1"/>
            </p:cNvSpPr>
            <p:nvPr/>
          </p:nvSpPr>
          <p:spPr bwMode="auto">
            <a:xfrm>
              <a:off x="3216" y="2544"/>
              <a:ext cx="480" cy="0"/>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sp>
          <p:nvSpPr>
            <p:cNvPr id="2093088" name="Line 32"/>
            <p:cNvSpPr>
              <a:spLocks noChangeShapeType="1"/>
            </p:cNvSpPr>
            <p:nvPr/>
          </p:nvSpPr>
          <p:spPr bwMode="auto">
            <a:xfrm>
              <a:off x="3696" y="2544"/>
              <a:ext cx="0" cy="144"/>
            </a:xfrm>
            <a:prstGeom prst="line">
              <a:avLst/>
            </a:prstGeom>
            <a:noFill/>
            <a:ln w="28575">
              <a:solidFill>
                <a:schemeClr val="tx1"/>
              </a:solidFill>
              <a:round/>
              <a:headEnd/>
              <a:tailEnd/>
            </a:ln>
            <a:effectLst/>
          </p:spPr>
          <p:txBody>
            <a:bodyPr wrap="none" anchor="ctr">
              <a:prstTxWarp prst="textNoShape">
                <a:avLst/>
              </a:prstTxWarp>
              <a:spAutoFit/>
            </a:bodyPr>
            <a:lstStyle/>
            <a:p>
              <a:endParaRPr lang="en-US"/>
            </a:p>
          </p:txBody>
        </p:sp>
      </p:grpSp>
      <p:grpSp>
        <p:nvGrpSpPr>
          <p:cNvPr id="3" name="Group 33"/>
          <p:cNvGrpSpPr>
            <a:grpSpLocks/>
          </p:cNvGrpSpPr>
          <p:nvPr/>
        </p:nvGrpSpPr>
        <p:grpSpPr bwMode="auto">
          <a:xfrm>
            <a:off x="4495800" y="5562600"/>
            <a:ext cx="2057400" cy="1143000"/>
            <a:chOff x="4176" y="3072"/>
            <a:chExt cx="1296" cy="720"/>
          </a:xfrm>
        </p:grpSpPr>
        <p:sp>
          <p:nvSpPr>
            <p:cNvPr id="2093090" name="Rectangle 34"/>
            <p:cNvSpPr>
              <a:spLocks noChangeArrowheads="1"/>
            </p:cNvSpPr>
            <p:nvPr/>
          </p:nvSpPr>
          <p:spPr bwMode="auto">
            <a:xfrm>
              <a:off x="4176" y="3072"/>
              <a:ext cx="1296" cy="720"/>
            </a:xfrm>
            <a:prstGeom prst="rect">
              <a:avLst/>
            </a:prstGeom>
            <a:solidFill>
              <a:srgbClr val="66FF33"/>
            </a:solidFill>
            <a:ln w="12700">
              <a:noFill/>
              <a:miter lim="800000"/>
              <a:headEnd/>
              <a:tailEnd/>
            </a:ln>
            <a:effectLst/>
          </p:spPr>
          <p:txBody>
            <a:bodyPr anchor="ctr">
              <a:prstTxWarp prst="textNoShape">
                <a:avLst/>
              </a:prstTxWarp>
              <a:spAutoFit/>
            </a:bodyPr>
            <a:lstStyle/>
            <a:p>
              <a:endParaRPr lang="en-US"/>
            </a:p>
          </p:txBody>
        </p:sp>
        <p:pic>
          <p:nvPicPr>
            <p:cNvPr id="2093091" name="Picture 35" descr="gates"/>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176" y="3072"/>
              <a:ext cx="1296" cy="699"/>
            </a:xfrm>
            <a:prstGeom prst="rect">
              <a:avLst/>
            </a:prstGeom>
            <a:noFill/>
          </p:spPr>
        </p:pic>
      </p:grpSp>
      <p:sp>
        <p:nvSpPr>
          <p:cNvPr id="39" name="Rounded Rectangle 38"/>
          <p:cNvSpPr/>
          <p:nvPr/>
        </p:nvSpPr>
        <p:spPr>
          <a:xfrm>
            <a:off x="381000" y="2057400"/>
            <a:ext cx="8305800" cy="190500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30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30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30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wedge">
                                      <p:cBhvr>
                                        <p:cTn id="2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3069" grpId="0" autoUpdateAnimBg="0"/>
      <p:bldP spid="2093070" grpId="0" autoUpdateAnimBg="0"/>
      <p:bldP spid="2093072" grpId="0" autoUpdateAnimBg="0"/>
      <p:bldP spid="3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5106" name="Rectangle 2"/>
          <p:cNvSpPr>
            <a:spLocks noGrp="1" noChangeArrowheads="1"/>
          </p:cNvSpPr>
          <p:nvPr>
            <p:ph type="title"/>
          </p:nvPr>
        </p:nvSpPr>
        <p:spPr>
          <a:xfrm>
            <a:off x="457200" y="228600"/>
            <a:ext cx="8382000" cy="762000"/>
          </a:xfrm>
        </p:spPr>
        <p:txBody>
          <a:bodyPr/>
          <a:lstStyle/>
          <a:p>
            <a:r>
              <a:rPr lang="en-US" dirty="0" smtClean="0"/>
              <a:t>Overview – Instruction </a:t>
            </a:r>
            <a:r>
              <a:rPr lang="en-US" dirty="0"/>
              <a:t>R</a:t>
            </a:r>
            <a:r>
              <a:rPr lang="en-US" dirty="0" smtClean="0"/>
              <a:t>epresentation</a:t>
            </a:r>
            <a:endParaRPr lang="en-US" dirty="0"/>
          </a:p>
        </p:txBody>
      </p:sp>
      <p:sp>
        <p:nvSpPr>
          <p:cNvPr id="2095107" name="Rectangle 3"/>
          <p:cNvSpPr>
            <a:spLocks noGrp="1" noChangeArrowheads="1"/>
          </p:cNvSpPr>
          <p:nvPr>
            <p:ph idx="1"/>
          </p:nvPr>
        </p:nvSpPr>
        <p:spPr/>
        <p:txBody>
          <a:bodyPr/>
          <a:lstStyle/>
          <a:p>
            <a:r>
              <a:rPr lang="en-US" dirty="0" smtClean="0"/>
              <a:t>Big idea: stored program</a:t>
            </a:r>
          </a:p>
          <a:p>
            <a:pPr lvl="1"/>
            <a:r>
              <a:rPr lang="en-US" dirty="0" smtClean="0"/>
              <a:t> consequences of stored program</a:t>
            </a:r>
          </a:p>
          <a:p>
            <a:r>
              <a:rPr lang="en-US" dirty="0" smtClean="0"/>
              <a:t>Instructions as numbers</a:t>
            </a:r>
          </a:p>
          <a:p>
            <a:r>
              <a:rPr lang="en-US" dirty="0" smtClean="0"/>
              <a:t>Instruction encoding </a:t>
            </a:r>
          </a:p>
          <a:p>
            <a:r>
              <a:rPr lang="en-US" dirty="0" smtClean="0"/>
              <a:t>MIPS instruction format for Add instructions</a:t>
            </a:r>
          </a:p>
          <a:p>
            <a:r>
              <a:rPr lang="en-US" dirty="0" smtClean="0"/>
              <a:t>MIPS instruction format for Immediate, Data transfer instructions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7154" name="Rectangle 2"/>
          <p:cNvSpPr>
            <a:spLocks noGrp="1" noChangeArrowheads="1"/>
          </p:cNvSpPr>
          <p:nvPr>
            <p:ph type="title"/>
          </p:nvPr>
        </p:nvSpPr>
        <p:spPr/>
        <p:txBody>
          <a:bodyPr/>
          <a:lstStyle/>
          <a:p>
            <a:r>
              <a:rPr lang="en-US" smtClean="0"/>
              <a:t>Big Idea: Stored-Program Concept</a:t>
            </a:r>
            <a:endParaRPr lang="en-US"/>
          </a:p>
        </p:txBody>
      </p:sp>
      <p:sp>
        <p:nvSpPr>
          <p:cNvPr id="2097155" name="Rectangle 3"/>
          <p:cNvSpPr>
            <a:spLocks noGrp="1" noChangeArrowheads="1"/>
          </p:cNvSpPr>
          <p:nvPr>
            <p:ph idx="1"/>
          </p:nvPr>
        </p:nvSpPr>
        <p:spPr/>
        <p:txBody>
          <a:bodyPr/>
          <a:lstStyle/>
          <a:p>
            <a:r>
              <a:rPr lang="en-US" dirty="0" smtClean="0"/>
              <a:t>Computers built on 2 key principles:</a:t>
            </a:r>
          </a:p>
          <a:p>
            <a:pPr lvl="1"/>
            <a:r>
              <a:rPr lang="en-US" dirty="0" smtClean="0"/>
              <a:t>Instructions are represented as bit patterns - can think of these as numbers.</a:t>
            </a:r>
          </a:p>
          <a:p>
            <a:pPr lvl="1"/>
            <a:r>
              <a:rPr lang="en-US" dirty="0" smtClean="0"/>
              <a:t>Therefore, entire programs can be stored in memory to be read or written just like data.</a:t>
            </a:r>
          </a:p>
          <a:p>
            <a:r>
              <a:rPr lang="en-US" dirty="0" smtClean="0"/>
              <a:t>Simplifies SW/HW of computer systems: </a:t>
            </a:r>
          </a:p>
          <a:p>
            <a:pPr lvl="1"/>
            <a:r>
              <a:rPr lang="en-US" dirty="0" smtClean="0"/>
              <a:t>Memory technology for data also used for programs</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02" name="Rectangle 2"/>
          <p:cNvSpPr>
            <a:spLocks noGrp="1" noChangeArrowheads="1"/>
          </p:cNvSpPr>
          <p:nvPr>
            <p:ph type="title"/>
          </p:nvPr>
        </p:nvSpPr>
        <p:spPr>
          <a:xfrm>
            <a:off x="304800" y="228600"/>
            <a:ext cx="8839200" cy="914400"/>
          </a:xfrm>
        </p:spPr>
        <p:txBody>
          <a:bodyPr/>
          <a:lstStyle/>
          <a:p>
            <a:r>
              <a:rPr lang="en-US" dirty="0" smtClean="0"/>
              <a:t>Consequence #1: Everything Addressed</a:t>
            </a:r>
            <a:endParaRPr lang="en-US" dirty="0"/>
          </a:p>
        </p:txBody>
      </p:sp>
      <p:sp>
        <p:nvSpPr>
          <p:cNvPr id="2099203" name="Rectangle 3"/>
          <p:cNvSpPr>
            <a:spLocks noGrp="1" noChangeArrowheads="1"/>
          </p:cNvSpPr>
          <p:nvPr>
            <p:ph idx="1"/>
          </p:nvPr>
        </p:nvSpPr>
        <p:spPr/>
        <p:txBody>
          <a:bodyPr/>
          <a:lstStyle/>
          <a:p>
            <a:pPr>
              <a:spcAft>
                <a:spcPts val="0"/>
              </a:spcAft>
            </a:pPr>
            <a:r>
              <a:rPr lang="en-US" sz="2800" dirty="0" smtClean="0"/>
              <a:t>Since all instructions and data are stored in memory, everything has a memory address: instructions, data words</a:t>
            </a:r>
          </a:p>
          <a:p>
            <a:pPr lvl="1">
              <a:spcAft>
                <a:spcPts val="0"/>
              </a:spcAft>
            </a:pPr>
            <a:r>
              <a:rPr lang="en-US" sz="2400" dirty="0" smtClean="0"/>
              <a:t>both branches and jumps use these</a:t>
            </a:r>
          </a:p>
          <a:p>
            <a:pPr>
              <a:spcAft>
                <a:spcPts val="0"/>
              </a:spcAft>
            </a:pPr>
            <a:r>
              <a:rPr lang="en-US" sz="2800" dirty="0" smtClean="0"/>
              <a:t>C pointers are just memory addresses: they can point to anything in memory</a:t>
            </a:r>
          </a:p>
          <a:p>
            <a:pPr lvl="1">
              <a:spcAft>
                <a:spcPts val="0"/>
              </a:spcAft>
            </a:pPr>
            <a:r>
              <a:rPr lang="en-US" sz="2400" dirty="0" smtClean="0"/>
              <a:t>Unconstrained use of addresses can lead to nasty bugs; up to you in C; limits in Java</a:t>
            </a:r>
          </a:p>
          <a:p>
            <a:pPr>
              <a:spcAft>
                <a:spcPts val="0"/>
              </a:spcAft>
            </a:pPr>
            <a:r>
              <a:rPr lang="en-US" sz="2800" dirty="0" smtClean="0"/>
              <a:t>One register keeps address of instruction being executed: </a:t>
            </a:r>
            <a:r>
              <a:rPr lang="en-US" sz="2800" b="1" dirty="0" smtClean="0">
                <a:solidFill>
                  <a:schemeClr val="accent2"/>
                </a:solidFill>
              </a:rPr>
              <a:t>“Program Counter” (PC)</a:t>
            </a:r>
          </a:p>
          <a:p>
            <a:pPr lvl="1">
              <a:spcAft>
                <a:spcPts val="0"/>
              </a:spcAft>
            </a:pPr>
            <a:r>
              <a:rPr lang="en-US" sz="2400" dirty="0" smtClean="0"/>
              <a:t>Basically a pointer to memory: Intel calls it Instruction Address Pointer, a better name</a:t>
            </a: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1250" name="Rectangle 2"/>
          <p:cNvSpPr>
            <a:spLocks noGrp="1" noChangeArrowheads="1"/>
          </p:cNvSpPr>
          <p:nvPr>
            <p:ph type="title"/>
          </p:nvPr>
        </p:nvSpPr>
        <p:spPr>
          <a:xfrm>
            <a:off x="304800" y="228600"/>
            <a:ext cx="8382000" cy="762000"/>
          </a:xfrm>
        </p:spPr>
        <p:txBody>
          <a:bodyPr/>
          <a:lstStyle/>
          <a:p>
            <a:r>
              <a:rPr lang="en-US" dirty="0" smtClean="0"/>
              <a:t>Consequence #2: Binary Compatibility</a:t>
            </a:r>
            <a:endParaRPr lang="en-US" dirty="0"/>
          </a:p>
        </p:txBody>
      </p:sp>
      <p:sp>
        <p:nvSpPr>
          <p:cNvPr id="2101251" name="Rectangle 3"/>
          <p:cNvSpPr>
            <a:spLocks noGrp="1" noChangeArrowheads="1"/>
          </p:cNvSpPr>
          <p:nvPr>
            <p:ph idx="1"/>
          </p:nvPr>
        </p:nvSpPr>
        <p:spPr/>
        <p:txBody>
          <a:bodyPr/>
          <a:lstStyle/>
          <a:p>
            <a:r>
              <a:rPr lang="en-US" sz="2800" dirty="0" smtClean="0"/>
              <a:t>Programs are distributed in binary form</a:t>
            </a:r>
          </a:p>
          <a:p>
            <a:pPr lvl="1"/>
            <a:r>
              <a:rPr lang="en-US" sz="2400" dirty="0" smtClean="0"/>
              <a:t>Programs bound to specific instruction set</a:t>
            </a:r>
          </a:p>
          <a:p>
            <a:pPr lvl="1"/>
            <a:r>
              <a:rPr lang="en-US" sz="2400" dirty="0" smtClean="0"/>
              <a:t>Different version for </a:t>
            </a:r>
            <a:r>
              <a:rPr lang="en-US" sz="2400" dirty="0" smtClean="0">
                <a:solidFill>
                  <a:schemeClr val="accent2"/>
                </a:solidFill>
              </a:rPr>
              <a:t>Macintoshes </a:t>
            </a:r>
            <a:r>
              <a:rPr lang="en-US" sz="2400" dirty="0" smtClean="0"/>
              <a:t>and </a:t>
            </a:r>
            <a:r>
              <a:rPr lang="en-US" sz="2400" dirty="0" smtClean="0">
                <a:solidFill>
                  <a:schemeClr val="accent1"/>
                </a:solidFill>
              </a:rPr>
              <a:t>PC</a:t>
            </a:r>
            <a:r>
              <a:rPr lang="en-US" sz="2400" dirty="0" smtClean="0"/>
              <a:t>s</a:t>
            </a:r>
          </a:p>
          <a:p>
            <a:r>
              <a:rPr lang="en-US" sz="2800" dirty="0" smtClean="0"/>
              <a:t>New machines want to run old programs (“binaries”) as well as programs compiled to new instructions</a:t>
            </a:r>
          </a:p>
          <a:p>
            <a:r>
              <a:rPr lang="en-US" sz="2800" dirty="0" smtClean="0"/>
              <a:t>Leads to “backward compatible” instruction set evolving over time</a:t>
            </a:r>
          </a:p>
          <a:p>
            <a:r>
              <a:rPr lang="en-US" sz="2800" dirty="0" smtClean="0"/>
              <a:t>Selection of Intel 8086 in 1981 for 1</a:t>
            </a:r>
            <a:r>
              <a:rPr lang="en-US" sz="2800" baseline="30000" dirty="0" smtClean="0"/>
              <a:t>st</a:t>
            </a:r>
            <a:r>
              <a:rPr lang="en-US" sz="2800" dirty="0" smtClean="0"/>
              <a:t> IBM PC is major reason latest PCs still use 80x86 instruction set (Pentium 4); could still run program from 1981 PC today</a:t>
            </a: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3298" name="Rectangle 2"/>
          <p:cNvSpPr>
            <a:spLocks noGrp="1" noChangeArrowheads="1"/>
          </p:cNvSpPr>
          <p:nvPr>
            <p:ph type="title"/>
          </p:nvPr>
        </p:nvSpPr>
        <p:spPr/>
        <p:txBody>
          <a:bodyPr/>
          <a:lstStyle/>
          <a:p>
            <a:r>
              <a:rPr lang="en-US" smtClean="0"/>
              <a:t>Instructions as Numbers (1/2)</a:t>
            </a:r>
            <a:endParaRPr lang="en-US"/>
          </a:p>
        </p:txBody>
      </p:sp>
      <p:sp>
        <p:nvSpPr>
          <p:cNvPr id="2103299" name="Rectangle 3"/>
          <p:cNvSpPr>
            <a:spLocks noGrp="1" noChangeArrowheads="1"/>
          </p:cNvSpPr>
          <p:nvPr>
            <p:ph idx="1"/>
          </p:nvPr>
        </p:nvSpPr>
        <p:spPr/>
        <p:txBody>
          <a:bodyPr/>
          <a:lstStyle/>
          <a:p>
            <a:r>
              <a:rPr lang="en-US" dirty="0" smtClean="0"/>
              <a:t>Currently all data we work with is in words (32-bit blocks):</a:t>
            </a:r>
          </a:p>
          <a:p>
            <a:pPr lvl="1"/>
            <a:r>
              <a:rPr lang="en-US" dirty="0" smtClean="0"/>
              <a:t>Each register is a word.</a:t>
            </a:r>
          </a:p>
          <a:p>
            <a:pPr lvl="1"/>
            <a:r>
              <a:rPr lang="en-US" b="1" dirty="0" err="1" smtClean="0">
                <a:latin typeface="Courier New"/>
                <a:cs typeface="Courier New"/>
              </a:rPr>
              <a:t>lw</a:t>
            </a:r>
            <a:r>
              <a:rPr lang="en-US" dirty="0" smtClean="0"/>
              <a:t> and </a:t>
            </a:r>
            <a:r>
              <a:rPr lang="en-US" b="1" dirty="0" err="1" smtClean="0">
                <a:latin typeface="Courier New"/>
                <a:cs typeface="Courier New"/>
              </a:rPr>
              <a:t>sw</a:t>
            </a:r>
            <a:r>
              <a:rPr lang="en-US" dirty="0" smtClean="0"/>
              <a:t> both access memory one word at a time.</a:t>
            </a:r>
          </a:p>
          <a:p>
            <a:r>
              <a:rPr lang="en-US" dirty="0" smtClean="0"/>
              <a:t>So how do we represent instructions?</a:t>
            </a:r>
          </a:p>
          <a:p>
            <a:pPr lvl="1"/>
            <a:r>
              <a:rPr lang="en-US" dirty="0" smtClean="0"/>
              <a:t>Remember: Computer only understands 1s and 0s, so “</a:t>
            </a:r>
            <a:r>
              <a:rPr lang="en-US" b="1" dirty="0" smtClean="0">
                <a:solidFill>
                  <a:schemeClr val="accent2"/>
                </a:solidFill>
                <a:latin typeface="Courier New"/>
                <a:cs typeface="Courier New"/>
              </a:rPr>
              <a:t>add $t0,$0,$0</a:t>
            </a:r>
            <a:r>
              <a:rPr lang="en-US" dirty="0" smtClean="0"/>
              <a:t>” is meaningless.</a:t>
            </a:r>
          </a:p>
          <a:p>
            <a:pPr lvl="1"/>
            <a:r>
              <a:rPr lang="en-US" dirty="0" smtClean="0"/>
              <a:t>MIPS wants simplicity: since data is in words, make instructions be words too</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5346" name="Rectangle 2"/>
          <p:cNvSpPr>
            <a:spLocks noGrp="1" noChangeArrowheads="1"/>
          </p:cNvSpPr>
          <p:nvPr>
            <p:ph type="title"/>
          </p:nvPr>
        </p:nvSpPr>
        <p:spPr/>
        <p:txBody>
          <a:bodyPr/>
          <a:lstStyle/>
          <a:p>
            <a:r>
              <a:rPr lang="en-US" smtClean="0"/>
              <a:t>Instructions as Numbers (2/2)</a:t>
            </a:r>
            <a:endParaRPr lang="en-US"/>
          </a:p>
        </p:txBody>
      </p:sp>
      <p:sp>
        <p:nvSpPr>
          <p:cNvPr id="2105347" name="Rectangle 3"/>
          <p:cNvSpPr>
            <a:spLocks noGrp="1" noChangeArrowheads="1"/>
          </p:cNvSpPr>
          <p:nvPr>
            <p:ph idx="1"/>
          </p:nvPr>
        </p:nvSpPr>
        <p:spPr/>
        <p:txBody>
          <a:bodyPr/>
          <a:lstStyle/>
          <a:p>
            <a:r>
              <a:rPr lang="en-US" dirty="0" smtClean="0"/>
              <a:t>One word is 32 bits, so divide instruction word into “</a:t>
            </a:r>
            <a:r>
              <a:rPr lang="en-US" dirty="0" smtClean="0">
                <a:solidFill>
                  <a:schemeClr val="accent2"/>
                </a:solidFill>
              </a:rPr>
              <a:t>fields</a:t>
            </a:r>
            <a:r>
              <a:rPr lang="en-US" dirty="0" smtClean="0"/>
              <a:t>”.</a:t>
            </a:r>
          </a:p>
          <a:p>
            <a:r>
              <a:rPr lang="en-US" dirty="0" smtClean="0"/>
              <a:t>Each field tells processor something about instruction.</a:t>
            </a:r>
          </a:p>
          <a:p>
            <a:r>
              <a:rPr lang="en-US" dirty="0" smtClean="0"/>
              <a:t>We could define different fields for each instruction, but MIPS is based on simplicity, so define 3 basic types of instruction formats:</a:t>
            </a:r>
          </a:p>
          <a:p>
            <a:pPr lvl="1"/>
            <a:r>
              <a:rPr lang="en-US" dirty="0" smtClean="0"/>
              <a:t>R-format</a:t>
            </a:r>
          </a:p>
          <a:p>
            <a:pPr lvl="1"/>
            <a:r>
              <a:rPr lang="en-US" dirty="0" smtClean="0"/>
              <a:t>I-format</a:t>
            </a:r>
          </a:p>
          <a:p>
            <a:pPr lvl="1"/>
            <a:r>
              <a:rPr lang="en-US" dirty="0" smtClean="0"/>
              <a:t>J-format</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35822</TotalTime>
  <Pages>47</Pages>
  <Words>1926</Words>
  <Application>Microsoft Office PowerPoint</Application>
  <PresentationFormat>Letter Paper (8.5x11 in)</PresentationFormat>
  <Paragraphs>326</Paragraphs>
  <Slides>27</Slides>
  <Notes>26</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Metro</vt:lpstr>
      <vt:lpstr>BOINC – more than just setI@home</vt:lpstr>
      <vt:lpstr>Review</vt:lpstr>
      <vt:lpstr>61C Levels of Representation (abstractions)</vt:lpstr>
      <vt:lpstr>Overview – Instruction Representation</vt:lpstr>
      <vt:lpstr>Big Idea: Stored-Program Concept</vt:lpstr>
      <vt:lpstr>Consequence #1: Everything Addressed</vt:lpstr>
      <vt:lpstr>Consequence #2: Binary Compatibility</vt:lpstr>
      <vt:lpstr>Instructions as Numbers (1/2)</vt:lpstr>
      <vt:lpstr>Instructions as Numbers (2/2)</vt:lpstr>
      <vt:lpstr>Instruction Formats</vt:lpstr>
      <vt:lpstr>R-Format Instructions (1/5)</vt:lpstr>
      <vt:lpstr>R-Format Instructions (2/5)</vt:lpstr>
      <vt:lpstr>R-Format Instructions (3/5)</vt:lpstr>
      <vt:lpstr>R-Format Instructions (4/5)</vt:lpstr>
      <vt:lpstr>R-Format Instructions (5/5)</vt:lpstr>
      <vt:lpstr>R-Format Example (1/2)</vt:lpstr>
      <vt:lpstr>R-Format Example (2/2)</vt:lpstr>
      <vt:lpstr>Administrivia</vt:lpstr>
      <vt:lpstr>I-Format Instructions (1/4)</vt:lpstr>
      <vt:lpstr>I-Format Instructions (2/4)</vt:lpstr>
      <vt:lpstr>I-Format Instructions (3/4)</vt:lpstr>
      <vt:lpstr>I-Format Instructions (4/4)</vt:lpstr>
      <vt:lpstr>I-Format Example (1/2)</vt:lpstr>
      <vt:lpstr>I-Format Example (2/2)</vt:lpstr>
      <vt:lpstr>Peer Instruction</vt:lpstr>
      <vt:lpstr>Peer Instruction Answer</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creator>John Wawrzynek</dc:creator>
  <cp:lastModifiedBy>alan</cp:lastModifiedBy>
  <cp:revision>2467</cp:revision>
  <cp:lastPrinted>2013-02-06T06:45:28Z</cp:lastPrinted>
  <dcterms:created xsi:type="dcterms:W3CDTF">2011-09-13T09:23:18Z</dcterms:created>
  <dcterms:modified xsi:type="dcterms:W3CDTF">2014-02-06T06:53:59Z</dcterms:modified>
</cp:coreProperties>
</file>