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EBD"/>
    <a:srgbClr val="91A8BE"/>
    <a:srgbClr val="FFFF2F"/>
    <a:srgbClr val="32415C"/>
    <a:srgbClr val="FB0A10"/>
    <a:srgbClr val="94F0E4"/>
    <a:srgbClr val="5771A0"/>
    <a:srgbClr val="80008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2" autoAdjust="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65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67" tIns="46943" rIns="95567" bIns="46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570400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3" tIns="48321" rIns="96643" bIns="48321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1554"/>
            <a:ext cx="6303242" cy="43192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9" tIns="47534" rIns="95069" bIns="4753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9" tIns="47534" rIns="95069" bIns="47534">
            <a:prstTxWarp prst="textNoShape">
              <a:avLst/>
            </a:prstTxWarp>
          </a:bodyPr>
          <a:lstStyle/>
          <a:p>
            <a:pPr marL="217011" indent="-217011">
              <a:buFontTx/>
              <a:buAutoNum type="arabicPeriod"/>
            </a:pPr>
            <a:r>
              <a:rPr lang="en-US"/>
              <a:t>Do goto first</a:t>
            </a:r>
          </a:p>
          <a:p>
            <a:pPr marL="217011" indent="-217011">
              <a:buFontTx/>
              <a:buAutoNum type="arabicPeriod"/>
            </a:pPr>
            <a:r>
              <a:rPr lang="en-US"/>
              <a:t>Then I = I + J</a:t>
            </a:r>
          </a:p>
          <a:p>
            <a:pPr marL="217011" indent="-217011">
              <a:buFontTx/>
              <a:buAutoNum type="arabicPeriod"/>
            </a:pPr>
            <a:r>
              <a:rPr lang="en-US"/>
              <a:t>Then 1</a:t>
            </a:r>
            <a:r>
              <a:rPr lang="en-US" baseline="30000"/>
              <a:t>st</a:t>
            </a:r>
            <a:r>
              <a:rPr lang="en-US"/>
              <a:t> 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2" rIns="96644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L07 Introduction to MIPS : Decisions II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350208" y="6651625"/>
            <a:ext cx="1796967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Garcia, Spring </a:t>
            </a: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2014 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-inst.eecs.berkeley.edu/~cs61c/sp14/#Staf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58994"/>
            <a:ext cx="7162800" cy="31797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07</a:t>
            </a:r>
            <a:br>
              <a:rPr lang="en-US" sz="3200" b="1" dirty="0" smtClean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Introduction to MIPS : </a:t>
            </a:r>
            <a:r>
              <a:rPr lang="en-US" sz="3200" b="1" dirty="0" smtClean="0">
                <a:latin typeface="18 VAG Rounded Bold   07390"/>
              </a:rPr>
              <a:t>Decisions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2014-02-05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2438400"/>
            <a:ext cx="228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Guest </a:t>
            </a: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</a:t>
            </a: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Alan Christopher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4" name="Title 47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</a:rPr>
              <a:t>“so many gadgets, so many aches” ­ NYT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6" name="Subtitle 48"/>
          <p:cNvSpPr txBox="1">
            <a:spLocks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www.nytimes.com/2010/02/19/technology/19china.html</a:t>
            </a:r>
            <a:endParaRPr lang="en-US" sz="2000" b="1" dirty="0" smtClean="0">
              <a:latin typeface="Courier"/>
              <a:cs typeface="Courier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67400" y="6157452"/>
            <a:ext cx="3200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6" name="Picture 2" descr="http://www-inst.eecs.berkeley.edu/~cs61c/sp14/images/al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233966"/>
            <a:ext cx="1615440" cy="220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48"/>
          <p:cNvSpPr>
            <a:spLocks noGrp="1"/>
          </p:cNvSpPr>
          <p:nvPr/>
        </p:nvSpPr>
        <p:spPr bwMode="auto">
          <a:xfrm>
            <a:off x="373380" y="3962400"/>
            <a:ext cx="56387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84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18 VAG Rounded Thin   55390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2600" kern="1200">
                <a:solidFill>
                  <a:srgbClr val="FFE39D"/>
                </a:solidFill>
                <a:latin typeface="18 VAG Rounded Light   02390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None/>
              <a:defRPr sz="2400" kern="1200">
                <a:solidFill>
                  <a:srgbClr val="A7D6FF"/>
                </a:solidFill>
                <a:latin typeface="18 VAG Rounded Light   02390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3" pitchFamily="18" charset="2"/>
              <a:buNone/>
              <a:defRPr sz="2200" kern="1200">
                <a:solidFill>
                  <a:srgbClr val="F273AF"/>
                </a:solidFill>
                <a:latin typeface="18 VAG Rounded Light   02390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18 VAG Rounded Light   02390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Laptops “do not meet any of the ergonomic requirements for a computer system”. Touch screens “should not be used heavily for typing” Texting is a problem because thumb bones have two bones instead of three … “if you want to get injured, do a lot of texting”. Advice? Take a break</a:t>
            </a:r>
            <a:endParaRPr lang="en-US" i="1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100" y="4368800"/>
            <a:ext cx="2413000" cy="187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 in C/Assembly (3/3)</a:t>
            </a:r>
            <a:endParaRPr lang="en-US" dirty="0"/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18 VAG Rounded Light   02390"/>
              </a:rPr>
              <a:t>There are three types of loops in C: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do … 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for</a:t>
            </a:r>
          </a:p>
          <a:p>
            <a:r>
              <a:rPr lang="en-US" dirty="0" smtClean="0">
                <a:latin typeface="18 VAG Rounded Light   02390"/>
              </a:rPr>
              <a:t>Each can be rewritten as either of the other two, so the method used in the previous example can be applied to these loops as well.</a:t>
            </a:r>
          </a:p>
          <a:p>
            <a:r>
              <a:rPr lang="en-US" dirty="0" smtClean="0">
                <a:latin typeface="18 VAG Rounded Light   02390"/>
              </a:rPr>
              <a:t>Key Concept: Though there are multiple ways of writing a loop in MIPS, the key to decision-making is conditional branch</a:t>
            </a:r>
            <a:endParaRPr lang="en-US" dirty="0">
              <a:latin typeface="18 VAG Rounded Light   0239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HW2 is due Sunday at 23:59:59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Inequalities in MIPS (1/4)</a:t>
            </a:r>
            <a:endParaRPr lang="en-US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18 VAG Rounded Light   02390"/>
              </a:rPr>
              <a:t>Until now, we’ve only tested equalities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(</a:t>
            </a:r>
            <a:r>
              <a:rPr lang="en-US" b="1" dirty="0" smtClean="0">
                <a:latin typeface="18 VAG Rounded Light   02390"/>
                <a:cs typeface="Courier New"/>
              </a:rPr>
              <a:t>==</a:t>
            </a:r>
            <a:r>
              <a:rPr lang="en-US" dirty="0" smtClean="0">
                <a:latin typeface="18 VAG Rounded Light   02390"/>
                <a:cs typeface="Courier New"/>
              </a:rPr>
              <a:t> </a:t>
            </a:r>
            <a:r>
              <a:rPr lang="en-US" dirty="0" smtClean="0">
                <a:latin typeface="18 VAG Rounded Light   02390"/>
              </a:rPr>
              <a:t>and </a:t>
            </a:r>
            <a:r>
              <a:rPr lang="en-US" b="1" dirty="0" smtClean="0">
                <a:latin typeface="18 VAG Rounded Light   02390"/>
                <a:cs typeface="Courier New"/>
              </a:rPr>
              <a:t>!=</a:t>
            </a:r>
            <a:r>
              <a:rPr lang="en-US" dirty="0" smtClean="0">
                <a:latin typeface="18 VAG Rounded Light   02390"/>
              </a:rPr>
              <a:t> in C).  General programs need to test </a:t>
            </a:r>
            <a:r>
              <a:rPr lang="en-US" b="1" dirty="0" smtClean="0">
                <a:latin typeface="18 VAG Rounded Light   02390"/>
                <a:cs typeface="Courier New"/>
              </a:rPr>
              <a:t>&lt;</a:t>
            </a:r>
            <a:r>
              <a:rPr lang="en-US" dirty="0" smtClean="0">
                <a:latin typeface="18 VAG Rounded Light   02390"/>
              </a:rPr>
              <a:t> and </a:t>
            </a:r>
            <a:r>
              <a:rPr lang="en-US" b="1" dirty="0" smtClean="0">
                <a:latin typeface="18 VAG Rounded Light   02390"/>
                <a:cs typeface="Courier New"/>
              </a:rPr>
              <a:t>&gt;</a:t>
            </a:r>
            <a:r>
              <a:rPr lang="en-US" dirty="0" smtClean="0">
                <a:latin typeface="18 VAG Rounded Light   02390"/>
              </a:rPr>
              <a:t> as well.</a:t>
            </a:r>
          </a:p>
          <a:p>
            <a:r>
              <a:rPr lang="en-US" dirty="0" smtClean="0">
                <a:latin typeface="18 VAG Rounded Light   02390"/>
              </a:rPr>
              <a:t>Introduce MIPS Inequality Instruction:</a:t>
            </a:r>
          </a:p>
          <a:p>
            <a:pPr lvl="1"/>
            <a:r>
              <a:rPr lang="en-US" dirty="0" smtClean="0"/>
              <a:t>“Set on Less Than”</a:t>
            </a:r>
          </a:p>
          <a:p>
            <a:pPr lvl="1"/>
            <a:r>
              <a:rPr lang="en-US" dirty="0" smtClean="0"/>
              <a:t>Syntax:        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reg1,reg2,reg3</a:t>
            </a:r>
          </a:p>
          <a:p>
            <a:pPr lvl="1"/>
            <a:r>
              <a:rPr lang="en-US" dirty="0" smtClean="0"/>
              <a:t>Meaning: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if (reg2 &lt; reg3) </a:t>
            </a:r>
            <a:b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	reg1 = 1; </a:t>
            </a:r>
            <a:b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else reg1 = 0; </a:t>
            </a:r>
          </a:p>
          <a:p>
            <a:pPr lvl="1">
              <a:buNone/>
            </a:pPr>
            <a:r>
              <a:rPr lang="en-US" dirty="0" smtClean="0"/>
              <a:t>    “set” means “change to 1”, </a:t>
            </a:r>
            <a:br>
              <a:rPr lang="en-US" dirty="0" smtClean="0"/>
            </a:br>
            <a:r>
              <a:rPr lang="en-US" dirty="0" smtClean="0"/>
              <a:t>“reset” means “change to 0”.</a:t>
            </a:r>
            <a:endParaRPr lang="en-US" dirty="0"/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2895600" y="3962400"/>
            <a:ext cx="40632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pitchFamily="-65" charset="0"/>
              </a:rPr>
              <a:t>reg1 = (reg2 &lt; reg3);</a:t>
            </a:r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1223962" y="4495800"/>
            <a:ext cx="3581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1030" name="AutoShape 6"/>
          <p:cNvSpPr>
            <a:spLocks noChangeArrowheads="1"/>
          </p:cNvSpPr>
          <p:nvPr/>
        </p:nvSpPr>
        <p:spPr bwMode="auto">
          <a:xfrm>
            <a:off x="4818005" y="4585854"/>
            <a:ext cx="2689441" cy="1039356"/>
          </a:xfrm>
          <a:prstGeom prst="leftArrow">
            <a:avLst>
              <a:gd name="adj1" fmla="val 50000"/>
              <a:gd name="adj2" fmla="val 6921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Corbel"/>
              </a:rPr>
              <a:t>Same 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170612" cy="474662"/>
          </a:xfrm>
        </p:spPr>
        <p:txBody>
          <a:bodyPr/>
          <a:lstStyle/>
          <a:p>
            <a:r>
              <a:rPr lang="en-US" dirty="0"/>
              <a:t>Inequalities in MIPS (2/4)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781550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How do we use this? Compile by hand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if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g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&lt;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h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)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goto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Less;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#g:$s0, h:$s1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Answer: compiled MIPS code…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18 VAG Rounded Light   02390"/>
              </a:rPr>
              <a:t>	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r>
              <a:rPr lang="en-US" sz="2800" b="1" i="1" dirty="0">
                <a:latin typeface="Courier"/>
                <a:cs typeface="Courier"/>
              </a:rPr>
              <a:t>	</a:t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$t0,$0,Less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 Less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if $t0!=0</a:t>
            </a:r>
            <a:r>
              <a:rPr lang="en-US" sz="2800" b="1" i="1" dirty="0">
                <a:latin typeface="Courier"/>
                <a:cs typeface="Courier"/>
              </a:rPr>
              <a:t/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i="1" dirty="0">
                <a:latin typeface="Courier"/>
                <a:cs typeface="Courier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(if (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)) 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Less: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Register </a:t>
            </a:r>
            <a:r>
              <a:rPr lang="en-US" sz="2800" b="1" dirty="0">
                <a:latin typeface="Courier"/>
                <a:cs typeface="Courier"/>
              </a:rPr>
              <a:t>$0</a:t>
            </a:r>
            <a:r>
              <a:rPr lang="en-US" sz="2800" dirty="0">
                <a:latin typeface="18 VAG Rounded Light   02390"/>
              </a:rPr>
              <a:t> always contains the value 0, so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often use it for comparison after an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instruction.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  A 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18 VAG Rounded Light   02390"/>
                <a:sym typeface="Wingdings" pitchFamily="-65" charset="2"/>
              </a:rPr>
              <a:t>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pair means 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if(… &lt; …)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goto</a:t>
            </a:r>
            <a:r>
              <a:rPr lang="en-US" sz="2800" b="1" dirty="0">
                <a:solidFill>
                  <a:schemeClr val="accent1"/>
                </a:solidFill>
                <a:latin typeface="18 VAG Rounded Light   0239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5561012" cy="474662"/>
          </a:xfrm>
        </p:spPr>
        <p:txBody>
          <a:bodyPr/>
          <a:lstStyle/>
          <a:p>
            <a:r>
              <a:rPr lang="en-US" dirty="0"/>
              <a:t>Inequalities in MIPS (3/4)</a:t>
            </a:r>
          </a:p>
        </p:txBody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548188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Now </a:t>
            </a:r>
            <a:r>
              <a:rPr lang="en-US" dirty="0">
                <a:latin typeface="18 VAG Rounded Light   02390"/>
              </a:rPr>
              <a:t>we can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&lt;</a:t>
            </a:r>
            <a:r>
              <a:rPr lang="en-US" dirty="0">
                <a:latin typeface="18 VAG Rounded Light   02390"/>
              </a:rPr>
              <a:t>,</a:t>
            </a:r>
            <a:r>
              <a:rPr lang="en-US" dirty="0" smtClean="0">
                <a:latin typeface="18 VAG Rounded Light   02390"/>
              </a:rPr>
              <a:t>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but </a:t>
            </a:r>
            <a:r>
              <a:rPr lang="en-US" dirty="0">
                <a:latin typeface="18 VAG Rounded Light   02390"/>
              </a:rPr>
              <a:t>how do we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&gt;</a:t>
            </a:r>
            <a:r>
              <a:rPr lang="en-US" dirty="0">
                <a:latin typeface="18 VAG Rounded Light   0239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≤</a:t>
            </a:r>
            <a:r>
              <a:rPr lang="en-US" dirty="0">
                <a:latin typeface="18 VAG Rounded Light   02390"/>
              </a:rPr>
              <a:t> and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≥</a:t>
            </a:r>
            <a:r>
              <a:rPr lang="en-US" dirty="0">
                <a:latin typeface="18 VAG Rounded Light   02390"/>
              </a:rPr>
              <a:t> ?</a:t>
            </a:r>
          </a:p>
          <a:p>
            <a:r>
              <a:rPr lang="en-US" dirty="0">
                <a:latin typeface="18 VAG Rounded Light   02390"/>
              </a:rPr>
              <a:t>We could add 3 more instructions, but:</a:t>
            </a:r>
          </a:p>
          <a:p>
            <a:pPr lvl="1"/>
            <a:r>
              <a:rPr lang="en-US" dirty="0"/>
              <a:t>MIPS goal: </a:t>
            </a:r>
            <a:r>
              <a:rPr lang="en-US" dirty="0">
                <a:solidFill>
                  <a:schemeClr val="accent1"/>
                </a:solidFill>
              </a:rPr>
              <a:t>Simpler is Better</a:t>
            </a:r>
            <a:endParaRPr lang="en-US" dirty="0"/>
          </a:p>
          <a:p>
            <a:r>
              <a:rPr lang="en-US" dirty="0">
                <a:latin typeface="18 VAG Rounded Light   02390"/>
              </a:rPr>
              <a:t>Can we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≤</a:t>
            </a:r>
            <a:r>
              <a:rPr lang="en-US" dirty="0">
                <a:latin typeface="18 VAG Rounded Light   02390"/>
              </a:rPr>
              <a:t> in one or more instructions using just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dirty="0">
                <a:latin typeface="18 VAG Rounded Light   02390"/>
              </a:rPr>
              <a:t> and</a:t>
            </a:r>
            <a:r>
              <a:rPr lang="en-US" dirty="0" smtClean="0">
                <a:latin typeface="18 VAG Rounded Light   0239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18 VAG Rounded Light   02390"/>
              </a:rPr>
              <a:t>branches</a:t>
            </a:r>
            <a:r>
              <a:rPr lang="en-US" dirty="0">
                <a:latin typeface="18 VAG Rounded Light   02390"/>
              </a:rPr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"/>
                <a:cs typeface="Courier"/>
              </a:rPr>
              <a:t>&gt;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"/>
                <a:cs typeface="Courier"/>
              </a:rPr>
              <a:t>≥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094412" cy="474662"/>
          </a:xfrm>
        </p:spPr>
        <p:txBody>
          <a:bodyPr/>
          <a:lstStyle/>
          <a:p>
            <a:r>
              <a:rPr lang="en-US" dirty="0"/>
              <a:t>Inequalities in MIPS (4/4)</a:t>
            </a:r>
          </a:p>
        </p:txBody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47148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i="1" dirty="0">
                <a:latin typeface="18 VAG Rounded Light   0239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a:$s0,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  b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:$s1</a:t>
            </a:r>
            <a:r>
              <a:rPr lang="en-US" sz="2800" b="1" dirty="0">
                <a:latin typeface="Courier"/>
                <a:cs typeface="Courier"/>
              </a:rPr>
              <a:t> </a:t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 err="1">
                <a:latin typeface="Courier"/>
                <a:cs typeface="Courier"/>
              </a:rPr>
              <a:t>slt</a:t>
            </a:r>
            <a:r>
              <a:rPr lang="en-US" sz="2800" b="1" dirty="0">
                <a:latin typeface="Courier"/>
                <a:cs typeface="Courier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a&lt;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i="1" dirty="0">
                <a:latin typeface="Courier"/>
                <a:cs typeface="Courier"/>
              </a:rPr>
              <a:t>	</a:t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 err="1">
                <a:latin typeface="Courier"/>
                <a:cs typeface="Courier"/>
              </a:rPr>
              <a:t>beq</a:t>
            </a:r>
            <a:r>
              <a:rPr lang="en-US" sz="2800" b="1" dirty="0">
                <a:latin typeface="Courier"/>
                <a:cs typeface="Courier"/>
              </a:rPr>
              <a:t> $t0,$0,skip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skip if a &gt;=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&lt;</a:t>
            </a:r>
            <a:r>
              <a:rPr lang="en-US" sz="2800" b="1" i="1" dirty="0">
                <a:latin typeface="Courier"/>
                <a:cs typeface="Courier"/>
              </a:rPr>
              <a:t>stuff&gt;	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do if a&lt;</a:t>
            </a:r>
            <a:r>
              <a:rPr lang="en-US" sz="28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skip</a:t>
            </a:r>
            <a:r>
              <a:rPr lang="en-US" sz="2800" b="1" dirty="0">
                <a:latin typeface="Courier"/>
                <a:cs typeface="Courier"/>
              </a:rPr>
              <a:t>:</a:t>
            </a:r>
            <a:endParaRPr lang="en-US" sz="3600" b="1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3600" dirty="0">
                <a:latin typeface="18 VAG Rounded Light   02390"/>
              </a:rPr>
              <a:t>Two independent variations possible: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$s1,$s0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instead of 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$s0,$s1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"/>
                <a:cs typeface="Courier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ne</a:t>
            </a:r>
            <a:r>
              <a:rPr lang="en-US" sz="3200" b="1" dirty="0"/>
              <a:t> </a:t>
            </a:r>
            <a:r>
              <a:rPr lang="en-US" sz="3200" dirty="0"/>
              <a:t>instead of </a:t>
            </a:r>
            <a:r>
              <a:rPr lang="en-US" b="1" dirty="0" err="1">
                <a:latin typeface="Courier"/>
                <a:cs typeface="Courier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eq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6399212" cy="458788"/>
          </a:xfrm>
        </p:spPr>
        <p:txBody>
          <a:bodyPr/>
          <a:lstStyle/>
          <a:p>
            <a:r>
              <a:rPr lang="en-US" dirty="0" err="1"/>
              <a:t>Immediates</a:t>
            </a:r>
            <a:r>
              <a:rPr lang="en-US" dirty="0"/>
              <a:t> in Inequalities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60963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There is also an immediate version of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to test against constants: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dirty="0"/>
              <a:t>Helpful in </a:t>
            </a:r>
            <a:r>
              <a:rPr lang="en-US" b="1" dirty="0"/>
              <a:t>for </a:t>
            </a:r>
            <a:r>
              <a:rPr lang="en-US" dirty="0"/>
              <a:t>loops</a:t>
            </a: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		</a:t>
            </a:r>
            <a:r>
              <a:rPr lang="en-US" b="1" dirty="0">
                <a:latin typeface="Courier"/>
                <a:cs typeface="Courier"/>
              </a:rPr>
              <a:t>if (</a:t>
            </a:r>
            <a:r>
              <a:rPr lang="en-US" b="1" dirty="0" err="1"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&gt;= 1) </a:t>
            </a:r>
            <a:r>
              <a:rPr lang="en-US" b="1" dirty="0" err="1">
                <a:latin typeface="Courier"/>
                <a:cs typeface="Courier"/>
              </a:rPr>
              <a:t>goto</a:t>
            </a:r>
            <a:r>
              <a:rPr lang="en-US" b="1" dirty="0">
                <a:latin typeface="Courier"/>
                <a:cs typeface="Courier"/>
              </a:rPr>
              <a:t> Loop</a:t>
            </a:r>
            <a:endParaRPr lang="en-US" b="1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b="1" dirty="0" smtClean="0">
                <a:latin typeface="18 VAG Rounded Light   02390"/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Courier"/>
                <a:cs typeface="Courier"/>
              </a:rPr>
              <a:t>Loop: </a:t>
            </a:r>
            <a:r>
              <a:rPr lang="en-US" sz="2600" b="1" i="1" dirty="0" smtClean="0">
                <a:latin typeface="Courier"/>
                <a:cs typeface="Courier"/>
              </a:rPr>
              <a:t>	. . .</a:t>
            </a: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err="1" smtClean="0">
                <a:latin typeface="Courier"/>
                <a:cs typeface="Courier"/>
              </a:rPr>
              <a:t>slti</a:t>
            </a:r>
            <a:r>
              <a:rPr lang="en-US" sz="2600" b="1" dirty="0" smtClean="0">
                <a:latin typeface="Courier"/>
                <a:cs typeface="Courier"/>
              </a:rPr>
              <a:t> $t0,$s0,1    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# $t0 = 1 if</a:t>
            </a: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smtClean="0">
                <a:latin typeface="Courier"/>
                <a:cs typeface="Courier"/>
              </a:rPr>
              <a:t>                  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# $s0&lt;1 (</a:t>
            </a:r>
            <a:r>
              <a:rPr lang="en-US" sz="2600" b="1" i="1" dirty="0" err="1" smtClean="0">
                <a:solidFill>
                  <a:srgbClr val="7F7F7F"/>
                </a:solidFill>
                <a:latin typeface="Courier"/>
                <a:cs typeface="Courier"/>
              </a:rPr>
              <a:t>g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&lt;1)</a:t>
            </a:r>
            <a:r>
              <a:rPr lang="en-US" sz="2600" b="1" i="1" dirty="0" smtClean="0">
                <a:latin typeface="Courier"/>
                <a:cs typeface="Courier"/>
              </a:rPr>
              <a:t/>
            </a:r>
            <a:br>
              <a:rPr lang="en-US" sz="2600" b="1" i="1" dirty="0" smtClean="0">
                <a:latin typeface="Courier"/>
                <a:cs typeface="Courier"/>
              </a:rPr>
            </a:br>
            <a:r>
              <a:rPr lang="en-US" sz="2600" b="1" dirty="0" err="1" smtClean="0">
                <a:latin typeface="Courier"/>
                <a:cs typeface="Courier"/>
              </a:rPr>
              <a:t>beq</a:t>
            </a:r>
            <a:r>
              <a:rPr lang="en-US" sz="2600" b="1" dirty="0" smtClean="0">
                <a:latin typeface="Courier"/>
                <a:cs typeface="Courier"/>
              </a:rPr>
              <a:t>  $t0,$0,</a:t>
            </a:r>
            <a:r>
              <a:rPr lang="en-US" sz="2600" b="1" dirty="0" smtClean="0">
                <a:solidFill>
                  <a:schemeClr val="accent2"/>
                </a:solidFill>
                <a:latin typeface="Courier"/>
                <a:cs typeface="Courier"/>
              </a:rPr>
              <a:t>Loop 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600" b="1" i="1" dirty="0" err="1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goto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Loop</a:t>
            </a:r>
            <a:b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                 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if $t0==0</a:t>
            </a: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				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(if (</a:t>
            </a:r>
            <a:r>
              <a:rPr lang="en-US" sz="2600" b="1" i="1" dirty="0" err="1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g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&gt;=1))</a:t>
            </a:r>
            <a:r>
              <a:rPr lang="en-US" i="1" dirty="0" smtClean="0">
                <a:latin typeface="18 VAG Rounded Light   02390"/>
              </a:rPr>
              <a:t/>
            </a:r>
            <a:br>
              <a:rPr lang="en-US" i="1" dirty="0" smtClean="0">
                <a:latin typeface="18 VAG Rounded Light   02390"/>
              </a:rPr>
            </a:br>
            <a:r>
              <a:rPr lang="en-US" i="1" dirty="0">
                <a:latin typeface="18 VAG Rounded Light   02390"/>
              </a:rPr>
              <a:t>	</a:t>
            </a:r>
          </a:p>
        </p:txBody>
      </p:sp>
      <p:sp>
        <p:nvSpPr>
          <p:cNvPr id="1929220" name="Line 4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1929221" name="Text Box 5"/>
          <p:cNvSpPr txBox="1">
            <a:spLocks noChangeArrowheads="1"/>
          </p:cNvSpPr>
          <p:nvPr/>
        </p:nvSpPr>
        <p:spPr bwMode="auto">
          <a:xfrm>
            <a:off x="228600" y="2605088"/>
            <a:ext cx="458788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defTabSz="873125"/>
            <a:r>
              <a:rPr lang="en-US" sz="3100" b="1"/>
              <a:t>C</a:t>
            </a:r>
          </a:p>
        </p:txBody>
      </p:sp>
      <p:sp>
        <p:nvSpPr>
          <p:cNvPr id="1929222" name="Text Box 6"/>
          <p:cNvSpPr txBox="1">
            <a:spLocks noChangeArrowheads="1"/>
          </p:cNvSpPr>
          <p:nvPr/>
        </p:nvSpPr>
        <p:spPr bwMode="auto">
          <a:xfrm>
            <a:off x="238125" y="3443288"/>
            <a:ext cx="503238" cy="197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algn="ctr" defTabSz="873125"/>
            <a:r>
              <a:rPr lang="en-US" sz="3100" b="1"/>
              <a:t>M</a:t>
            </a:r>
            <a:br>
              <a:rPr lang="en-US" sz="3100" b="1"/>
            </a:br>
            <a:r>
              <a:rPr lang="en-US" sz="3100" b="1"/>
              <a:t>I</a:t>
            </a:r>
            <a:br>
              <a:rPr lang="en-US" sz="3100" b="1"/>
            </a:br>
            <a:r>
              <a:rPr lang="en-US" sz="3100" b="1"/>
              <a:t>P</a:t>
            </a:r>
            <a:br>
              <a:rPr lang="en-US" sz="3100" b="1"/>
            </a:br>
            <a:r>
              <a:rPr lang="en-US" sz="3100" b="1"/>
              <a:t>S</a:t>
            </a:r>
          </a:p>
        </p:txBody>
      </p:sp>
      <p:sp>
        <p:nvSpPr>
          <p:cNvPr id="1929223" name="Rectangle 7"/>
          <p:cNvSpPr>
            <a:spLocks noChangeArrowheads="1"/>
          </p:cNvSpPr>
          <p:nvPr/>
        </p:nvSpPr>
        <p:spPr bwMode="auto">
          <a:xfrm>
            <a:off x="990600" y="6096000"/>
            <a:ext cx="771009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Light   02390"/>
              </a:rPr>
              <a:t>An </a:t>
            </a:r>
            <a:r>
              <a:rPr lang="en-US" sz="2800" b="1" dirty="0" err="1">
                <a:latin typeface="Courier"/>
                <a:cs typeface="Courier"/>
              </a:rPr>
              <a:t>slt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b="1" dirty="0" err="1">
                <a:latin typeface="18 VAG Rounded Light   02390"/>
                <a:sym typeface="Wingdings" pitchFamily="-65" charset="2"/>
              </a:rPr>
              <a:t>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beq</a:t>
            </a:r>
            <a:r>
              <a:rPr lang="en-US" sz="2800" b="1" dirty="0">
                <a:latin typeface="18 VAG Rounded Light   02390"/>
              </a:rPr>
              <a:t> pair means </a:t>
            </a:r>
            <a:r>
              <a:rPr lang="en-US" sz="2800" b="1" dirty="0">
                <a:latin typeface="Courier"/>
                <a:cs typeface="Courier"/>
              </a:rPr>
              <a:t>if(… ≥ …)</a:t>
            </a:r>
            <a:r>
              <a:rPr lang="en-US" sz="2800" b="1" dirty="0" err="1">
                <a:latin typeface="Courier"/>
                <a:cs typeface="Courier"/>
              </a:rPr>
              <a:t>goto</a:t>
            </a:r>
            <a:r>
              <a:rPr lang="en-US" sz="2800" b="1" dirty="0">
                <a:latin typeface="18 VAG Rounded Light   0239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313612" cy="474662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unsigned</a:t>
            </a:r>
            <a:r>
              <a:rPr lang="en-US" dirty="0"/>
              <a:t> numbers?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876800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Also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unsigned</a:t>
            </a:r>
            <a:r>
              <a:rPr lang="en-US" dirty="0">
                <a:latin typeface="18 VAG Rounded Light   02390"/>
              </a:rPr>
              <a:t> inequality instructions:</a:t>
            </a: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latin typeface="18 VAG Rounded Light   02390"/>
              </a:rPr>
              <a:t>,</a:t>
            </a:r>
            <a:r>
              <a:rPr lang="en-US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…which sets result to </a:t>
            </a:r>
            <a:r>
              <a:rPr lang="en-US" b="1" dirty="0">
                <a:latin typeface="18 VAG Rounded Light   02390"/>
                <a:cs typeface="Courier New"/>
              </a:rPr>
              <a:t>1</a:t>
            </a:r>
            <a:r>
              <a:rPr lang="en-US" dirty="0">
                <a:latin typeface="18 VAG Rounded Light   02390"/>
              </a:rPr>
              <a:t> or </a:t>
            </a:r>
            <a:r>
              <a:rPr lang="en-US" b="1" dirty="0">
                <a:latin typeface="18 VAG Rounded Light   02390"/>
                <a:cs typeface="Courier New"/>
              </a:rPr>
              <a:t>0</a:t>
            </a:r>
            <a:r>
              <a:rPr lang="en-US" dirty="0">
                <a:latin typeface="18 VAG Rounded Light   02390"/>
              </a:rPr>
              <a:t> depending on unsigned comparisons</a:t>
            </a:r>
          </a:p>
          <a:p>
            <a:r>
              <a:rPr lang="en-US" dirty="0">
                <a:latin typeface="18 VAG Rounded Light   02390"/>
              </a:rPr>
              <a:t>What is value of </a:t>
            </a:r>
            <a:r>
              <a:rPr lang="en-US" b="1" dirty="0">
                <a:latin typeface="Courier"/>
                <a:cs typeface="Courier"/>
              </a:rPr>
              <a:t>$t0</a:t>
            </a:r>
            <a:r>
              <a:rPr lang="en-US" b="1" dirty="0">
                <a:latin typeface="18 VAG Rounded Light   02390"/>
              </a:rPr>
              <a:t>, </a:t>
            </a:r>
            <a:r>
              <a:rPr lang="en-US" b="1" dirty="0">
                <a:latin typeface="Courier"/>
                <a:cs typeface="Courier"/>
              </a:rPr>
              <a:t>$t1</a:t>
            </a:r>
            <a:r>
              <a:rPr lang="en-US" dirty="0">
                <a:latin typeface="18 VAG Rounded Light   02390"/>
              </a:rPr>
              <a:t>?</a:t>
            </a:r>
          </a:p>
          <a:p>
            <a:pPr algn="ctr"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(</a:t>
            </a:r>
            <a:r>
              <a:rPr lang="en-US" sz="2800" b="1" dirty="0">
                <a:latin typeface="Courier"/>
                <a:cs typeface="Courier"/>
              </a:rPr>
              <a:t>$s0 = FFFF </a:t>
            </a:r>
            <a:r>
              <a:rPr lang="en-US" sz="2800" b="1" dirty="0" err="1">
                <a:latin typeface="Courier"/>
                <a:cs typeface="Courier"/>
              </a:rPr>
              <a:t>FFFA</a:t>
            </a:r>
            <a:r>
              <a:rPr lang="en-US" sz="2800" baseline="-25000" dirty="0" err="1">
                <a:latin typeface="18 VAG Rounded Light   02390"/>
              </a:rPr>
              <a:t>hex</a:t>
            </a:r>
            <a:r>
              <a:rPr lang="en-US" sz="2800" dirty="0">
                <a:latin typeface="18 VAG Rounded Light   02390"/>
              </a:rPr>
              <a:t>, </a:t>
            </a:r>
            <a:r>
              <a:rPr lang="en-US" sz="2800" b="1" dirty="0">
                <a:latin typeface="Courier"/>
                <a:cs typeface="Courier"/>
              </a:rPr>
              <a:t>$s1 = 0000 </a:t>
            </a:r>
            <a:r>
              <a:rPr lang="en-US" sz="2800" b="1" dirty="0" err="1">
                <a:latin typeface="Courier"/>
                <a:cs typeface="Courier"/>
              </a:rPr>
              <a:t>FFFA</a:t>
            </a:r>
            <a:r>
              <a:rPr lang="en-US" sz="2800" baseline="-25000" dirty="0" err="1">
                <a:latin typeface="18 VAG Rounded Light   02390"/>
              </a:rPr>
              <a:t>hex</a:t>
            </a:r>
            <a:r>
              <a:rPr lang="en-US" sz="2800" dirty="0">
                <a:latin typeface="18 VAG Rounded Light   02390"/>
              </a:rPr>
              <a:t>)</a:t>
            </a:r>
            <a:endParaRPr lang="en-US" dirty="0">
              <a:latin typeface="18 VAG Rounded Light   02390"/>
            </a:endParaRPr>
          </a:p>
          <a:p>
            <a:pPr algn="ctr">
              <a:buFont typeface="Times" pitchFamily="-65" charset="0"/>
              <a:buNone/>
            </a:pPr>
            <a:r>
              <a:rPr lang="en-US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$t0, $s0, $s1</a:t>
            </a:r>
          </a:p>
          <a:p>
            <a:pPr algn="ctr">
              <a:buFont typeface="Times" pitchFamily="-65" charset="0"/>
              <a:buNone/>
            </a:pP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$t1, $s0, $s1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MIPS Signed vs. Unsigned – diff meanings!</a:t>
            </a:r>
            <a:endParaRPr lang="en-US" sz="3200" dirty="0"/>
          </a:p>
        </p:txBody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225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(lb,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Do/Don't overflow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(add,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div)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multu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divu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slti/sltu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>
                <a:latin typeface="18 VAG Rounded Light   02390"/>
              </a:rPr>
              <a:t>	What C code properly fills in the blank in loop below?</a:t>
            </a: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76800" cy="474662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41508" name="Text Box 4"/>
          <p:cNvSpPr txBox="1">
            <a:spLocks noChangeArrowheads="1"/>
          </p:cNvSpPr>
          <p:nvPr/>
        </p:nvSpPr>
        <p:spPr bwMode="auto">
          <a:xfrm>
            <a:off x="914400" y="5715000"/>
            <a:ext cx="4724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do {</a:t>
            </a:r>
            <a:r>
              <a:rPr lang="en-US" sz="2800" b="1" dirty="0" err="1">
                <a:latin typeface="Courier"/>
                <a:cs typeface="Courier"/>
              </a:rPr>
              <a:t>i</a:t>
            </a:r>
            <a:r>
              <a:rPr lang="en-US" sz="2800" b="1" dirty="0">
                <a:latin typeface="Courier"/>
                <a:cs typeface="Courier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} while(__);</a:t>
            </a:r>
            <a:endParaRPr lang="en-US" sz="2000" b="1" dirty="0">
              <a:solidFill>
                <a:srgbClr val="FFFF00"/>
              </a:solidFill>
              <a:latin typeface="Courier"/>
              <a:cs typeface="Courier"/>
            </a:endParaRP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800080"/>
                </a:solidFill>
                <a:latin typeface="Courier"/>
                <a:cs typeface="Courier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"/>
                <a:cs typeface="Courier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"/>
                <a:cs typeface="Courier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41510" name="Rectangle 6"/>
          <p:cNvSpPr>
            <a:spLocks noChangeArrowheads="1"/>
          </p:cNvSpPr>
          <p:nvPr/>
        </p:nvSpPr>
        <p:spPr bwMode="auto">
          <a:xfrm>
            <a:off x="5334000" y="3810000"/>
            <a:ext cx="3629298" cy="24929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j &lt; 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j ≥ 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j &lt; 2 &amp;&amp;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j ≥ 2 &amp;&amp;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j &gt; 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j &lt; 2 ||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j ≥ 2 ||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j &lt; 2 ||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j ≥ 2 ||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j &gt; 2 || j &lt; i</a:t>
            </a: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632324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3200" b="1" dirty="0">
                <a:latin typeface="Courier"/>
                <a:cs typeface="Courier"/>
              </a:rPr>
              <a:t>$s0=</a:t>
            </a:r>
            <a:r>
              <a:rPr lang="en-US" sz="3200" b="1" dirty="0" err="1">
                <a:latin typeface="Courier"/>
                <a:cs typeface="Courier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3200" b="1" dirty="0">
                <a:solidFill>
                  <a:schemeClr val="accent2"/>
                </a:solidFill>
                <a:latin typeface="Courier"/>
                <a:cs typeface="Courier"/>
              </a:rPr>
              <a:t> $s1=</a:t>
            </a:r>
            <a:r>
              <a:rPr lang="en-US" sz="32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905000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0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94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Memory is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byte</a:t>
            </a:r>
            <a:r>
              <a:rPr lang="en-US" sz="2800" dirty="0">
                <a:latin typeface="18 VAG Rounded Light   02390"/>
              </a:rPr>
              <a:t>-addressable, but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lw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sw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access one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word</a:t>
            </a:r>
            <a:r>
              <a:rPr lang="en-US" sz="2800" dirty="0">
                <a:latin typeface="18 VAG Rounded Light   02390"/>
              </a:rPr>
              <a:t> at a 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A pointer (used by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lw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sw</a:t>
            </a:r>
            <a:r>
              <a:rPr lang="en-US" sz="2800" dirty="0">
                <a:latin typeface="18 VAG Rounded Light   02390"/>
              </a:rPr>
              <a:t>) is just a memory address, so we can add to it or subtract from it (using offset).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A Decision allows us to decide what to execute at run-time rather than compile-time.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C Decisions are made using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conditional statements</a:t>
            </a:r>
            <a:r>
              <a:rPr lang="en-US" sz="2800" dirty="0">
                <a:latin typeface="18 VAG Rounded Light   02390"/>
              </a:rPr>
              <a:t> within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if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while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do while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for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MIPS Decision making instructions are the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conditional branches</a:t>
            </a:r>
            <a:r>
              <a:rPr lang="en-US" sz="2800" dirty="0">
                <a:latin typeface="18 VAG Rounded Light   02390"/>
              </a:rPr>
              <a:t>: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beq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bne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New Instructions:</a:t>
            </a:r>
          </a:p>
          <a:p>
            <a:pPr lvl="1">
              <a:lnSpc>
                <a:spcPct val="75000"/>
              </a:lnSpc>
              <a:spcAft>
                <a:spcPts val="1200"/>
              </a:spcAft>
              <a:buFontTx/>
              <a:buNone/>
            </a:pPr>
            <a:r>
              <a:rPr lang="en-US" sz="2400" b="1" dirty="0" err="1">
                <a:latin typeface="Courier"/>
                <a:cs typeface="Courier"/>
              </a:rPr>
              <a:t>lw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sw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beq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bne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j</a:t>
            </a:r>
            <a:endParaRPr lang="en-US" sz="24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To help the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conditional branches</a:t>
            </a:r>
            <a:r>
              <a:rPr lang="en-US" dirty="0">
                <a:latin typeface="18 VAG Rounded Light   02390"/>
              </a:rPr>
              <a:t> make decisions concerning inequalities, we introduce: “Set on Less Than</a:t>
            </a:r>
            <a:r>
              <a:rPr lang="en-US" dirty="0" smtClean="0">
                <a:latin typeface="18 VAG Rounded Light   02390"/>
              </a:rPr>
              <a:t>” called </a:t>
            </a:r>
            <a:br>
              <a:rPr lang="en-US" dirty="0" smtClean="0">
                <a:latin typeface="18 VAG Rounded Light   02390"/>
              </a:rPr>
            </a:b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One can store and load (signed and unsigned)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bytes </a:t>
            </a:r>
            <a:r>
              <a:rPr lang="en-US" dirty="0">
                <a:latin typeface="18 VAG Rounded Light   02390"/>
              </a:rPr>
              <a:t>as well as </a:t>
            </a:r>
            <a:r>
              <a:rPr lang="en-US" dirty="0" smtClean="0">
                <a:latin typeface="18 VAG Rounded Light   02390"/>
              </a:rPr>
              <a:t>words with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endParaRPr lang="en-US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Unsigned add/sub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don’t cause overflow </a:t>
            </a:r>
          </a:p>
          <a:p>
            <a:r>
              <a:rPr lang="en-US" dirty="0">
                <a:latin typeface="18 VAG Rounded Light   02390"/>
              </a:rPr>
              <a:t>New MIPS Instructions: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 </a:t>
            </a:r>
            <a:r>
              <a:rPr lang="en-US" dirty="0" smtClean="0">
                <a:latin typeface="18 VAG Rounded Light   02390"/>
              </a:rPr>
              <a:t>   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sll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srl</a:t>
            </a:r>
            <a: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  <a:t>, lb,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lbu</a:t>
            </a:r>
            <a: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slti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sltiu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/>
            </a:r>
            <a:b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addu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addiu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subu</a:t>
            </a:r>
            <a:endParaRPr lang="en-US" b="1" dirty="0">
              <a:solidFill>
                <a:schemeClr val="accent3"/>
              </a:solidFill>
              <a:latin typeface="Courier"/>
              <a:cs typeface="Courier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56448" cy="777240"/>
          </a:xfrm>
        </p:spPr>
        <p:txBody>
          <a:bodyPr/>
          <a:lstStyle/>
          <a:p>
            <a:r>
              <a:rPr lang="en-US" b="1" dirty="0" smtClean="0"/>
              <a:t>Bonus Slides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11138"/>
            <a:ext cx="8299450" cy="458787"/>
          </a:xfrm>
        </p:spPr>
        <p:txBody>
          <a:bodyPr/>
          <a:lstStyle/>
          <a:p>
            <a:r>
              <a:rPr lang="en-US" sz="3600" dirty="0"/>
              <a:t>Example: The C Switch Statement (1/3)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34657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>
                <a:latin typeface="18 VAG Rounded Light   02390"/>
              </a:rPr>
              <a:t>Choose among four alternatives depending on whether </a:t>
            </a:r>
            <a:r>
              <a:rPr lang="en-US" sz="2800" dirty="0" err="1">
                <a:latin typeface="18 VAG Rounded Light   02390"/>
              </a:rPr>
              <a:t>k</a:t>
            </a:r>
            <a:r>
              <a:rPr lang="en-US" sz="2800" dirty="0">
                <a:latin typeface="18 VAG Rounded Light   02390"/>
              </a:rPr>
              <a:t> has the value 0, 1, 2 or 3.  Compile this C code:</a:t>
            </a:r>
            <a:br>
              <a:rPr lang="en-US" sz="2800" dirty="0">
                <a:latin typeface="18 VAG Rounded Light   02390"/>
              </a:rPr>
            </a:br>
            <a:r>
              <a:rPr lang="en-US" sz="2800" dirty="0">
                <a:latin typeface="18 VAG Rounded Light   02390"/>
              </a:rPr>
              <a:t/>
            </a:r>
            <a:br>
              <a:rPr lang="en-US" sz="2800" dirty="0">
                <a:latin typeface="18 VAG Rounded Light   02390"/>
              </a:rPr>
            </a:br>
            <a:r>
              <a:rPr lang="en-US" sz="2600" b="1" dirty="0">
                <a:latin typeface="Courier"/>
                <a:cs typeface="Courier"/>
              </a:rPr>
              <a:t>switch (</a:t>
            </a:r>
            <a:r>
              <a:rPr lang="en-US" sz="2600" b="1" dirty="0" err="1">
                <a:latin typeface="Courier"/>
                <a:cs typeface="Courier"/>
              </a:rPr>
              <a:t>k</a:t>
            </a:r>
            <a:r>
              <a:rPr lang="en-US" sz="2600" b="1" dirty="0">
                <a:latin typeface="Courier"/>
                <a:cs typeface="Courier"/>
              </a:rPr>
              <a:t>) {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 case 0: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i+j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=0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600" b="1" dirty="0">
                <a:latin typeface="Courier"/>
                <a:cs typeface="Courier"/>
              </a:rPr>
              <a:t>case 1: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g+h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=1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600" b="1" dirty="0">
                <a:latin typeface="Courier"/>
                <a:cs typeface="Courier"/>
              </a:rPr>
              <a:t>case 2: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g</a:t>
            </a:r>
            <a:r>
              <a:rPr lang="en-US" sz="2600" b="1" dirty="0">
                <a:latin typeface="Courier"/>
                <a:cs typeface="Courier"/>
              </a:rPr>
              <a:t>–</a:t>
            </a:r>
            <a:r>
              <a:rPr lang="en-US" sz="2600" b="1" dirty="0" err="1">
                <a:latin typeface="Courier"/>
                <a:cs typeface="Courier"/>
              </a:rPr>
              <a:t>h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=2 */</a:t>
            </a:r>
            <a:r>
              <a:rPr lang="en-US" sz="2600" b="1" dirty="0">
                <a:latin typeface="Courier"/>
                <a:cs typeface="Courier"/>
              </a:rPr>
              <a:t/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 case 3: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i</a:t>
            </a:r>
            <a:r>
              <a:rPr lang="en-US" sz="2600" b="1" dirty="0">
                <a:latin typeface="Courier"/>
                <a:cs typeface="Courier"/>
              </a:rPr>
              <a:t>–</a:t>
            </a:r>
            <a:r>
              <a:rPr lang="en-US" sz="2600" b="1" dirty="0" err="1">
                <a:latin typeface="Courier"/>
                <a:cs typeface="Courier"/>
              </a:rPr>
              <a:t>j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=3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}</a:t>
            </a:r>
            <a:endParaRPr lang="en-US" sz="28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sz="3600" dirty="0"/>
              <a:t>Example: The C Switch Statement (2/3)</a:t>
            </a:r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5035550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This is complicated, so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simplify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Rewrite it as a chain of if-else statements, which we already know how to compile: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==0)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i+j</a:t>
            </a:r>
            <a:r>
              <a:rPr lang="en-US" b="1" dirty="0">
                <a:latin typeface="Courier"/>
                <a:cs typeface="Courier"/>
              </a:rPr>
              <a:t>; 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==1)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g+h</a:t>
            </a:r>
            <a:r>
              <a:rPr lang="en-US" b="1" dirty="0">
                <a:latin typeface="Courier"/>
                <a:cs typeface="Courier"/>
              </a:rPr>
              <a:t>; 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 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==2)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–</a:t>
            </a:r>
            <a:r>
              <a:rPr lang="en-US" b="1" dirty="0" err="1"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   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==3)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–</a:t>
            </a:r>
            <a:r>
              <a:rPr lang="en-US" b="1" dirty="0" err="1">
                <a:latin typeface="Courier"/>
                <a:cs typeface="Courier"/>
              </a:rPr>
              <a:t>j</a:t>
            </a:r>
            <a:r>
              <a:rPr lang="en-US" b="1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18 VAG Rounded Light   02390"/>
              </a:rPr>
              <a:t>Use this mapping: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f:$s0, g:$s1, h:$s2,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i:$s3, j:$s4, k:$s5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sz="3600" dirty="0"/>
              <a:t>Example: The C Switch Statement (3/3)</a:t>
            </a:r>
          </a:p>
        </p:txBody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4978400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Final compiled MIPS </a:t>
            </a:r>
            <a:r>
              <a:rPr lang="en-US" sz="2800" dirty="0" smtClean="0">
                <a:latin typeface="18 VAG Rounded Light   02390"/>
              </a:rPr>
              <a:t>code:</a:t>
            </a:r>
            <a:r>
              <a:rPr lang="en-US" sz="2400" dirty="0" smtClean="0">
                <a:latin typeface="18 VAG Rounded Light   02390"/>
              </a:rPr>
              <a:t/>
            </a:r>
            <a:br>
              <a:rPr lang="en-US" sz="2400" dirty="0" smtClean="0">
                <a:latin typeface="18 VAG Rounded Light   02390"/>
              </a:rPr>
            </a:b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000" b="1" dirty="0" err="1" smtClean="0">
                <a:latin typeface="Courier"/>
                <a:cs typeface="Courier"/>
              </a:rPr>
              <a:t>bne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>
                <a:latin typeface="Courier"/>
                <a:cs typeface="Courier"/>
              </a:rPr>
              <a:t>$s5,$0,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L1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!=0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add  $s0,$s3,$s4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==0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i+j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L1: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$t0,$s5,-1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$t0=k-1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L2</a:t>
            </a:r>
            <a:r>
              <a:rPr lang="en-US" sz="2000" b="1" dirty="0">
                <a:latin typeface="Courier"/>
                <a:cs typeface="Courier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!=1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add  $s0,$s1,$s2</a:t>
            </a:r>
            <a:r>
              <a:rPr lang="en-US" sz="2000" b="1" i="1" dirty="0">
                <a:latin typeface="Courier"/>
                <a:cs typeface="Courier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==1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g+h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L2: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$t0,$s5,-2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$t0=k-2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L3</a:t>
            </a:r>
            <a:r>
              <a:rPr lang="en-US" sz="2000" b="1" dirty="0">
                <a:latin typeface="Courier"/>
                <a:cs typeface="Courier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!=2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sub  $s0,$s1,$s2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==2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g-h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</a:t>
            </a:r>
            <a:r>
              <a:rPr lang="en-US" sz="2000" b="1" dirty="0">
                <a:latin typeface="Courier"/>
                <a:cs typeface="Courier"/>
              </a:rPr>
              <a:t>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L3: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$t0,$s5,-3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$t0=k-3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!=3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sub  $s0,$s3,$s4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==3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i-j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Exit:</a:t>
            </a:r>
            <a:endParaRPr lang="en-US" sz="2000" b="1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34363" cy="474663"/>
          </a:xfrm>
        </p:spPr>
        <p:txBody>
          <a:bodyPr/>
          <a:lstStyle/>
          <a:p>
            <a:r>
              <a:rPr lang="en-US" dirty="0" smtClean="0"/>
              <a:t>Last time: Loading, Storing bytes 1/2</a:t>
            </a:r>
            <a:endParaRPr lang="en-US" dirty="0"/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89550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In addition to word data transfers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(</a:t>
            </a:r>
            <a:r>
              <a:rPr lang="en-US" b="1" dirty="0" err="1" smtClean="0">
                <a:latin typeface="18 VAG Rounded Light   02390"/>
              </a:rPr>
              <a:t>lw</a:t>
            </a:r>
            <a:r>
              <a:rPr lang="en-US" dirty="0" smtClean="0">
                <a:latin typeface="18 VAG Rounded Light   02390"/>
              </a:rPr>
              <a:t>, </a:t>
            </a:r>
            <a:r>
              <a:rPr lang="en-US" b="1" dirty="0" err="1" smtClean="0">
                <a:latin typeface="18 VAG Rounded Light   02390"/>
              </a:rPr>
              <a:t>sw</a:t>
            </a:r>
            <a:r>
              <a:rPr lang="en-US" dirty="0" smtClean="0">
                <a:latin typeface="18 VAG Rounded Light   02390"/>
              </a:rPr>
              <a:t>), MIPS has </a:t>
            </a:r>
            <a:r>
              <a:rPr lang="en-US" dirty="0" smtClean="0">
                <a:solidFill>
                  <a:schemeClr val="accent1"/>
                </a:solidFill>
                <a:latin typeface="18 VAG Rounded Light   02390"/>
              </a:rPr>
              <a:t>byte </a:t>
            </a:r>
            <a:r>
              <a:rPr lang="en-US" dirty="0" smtClean="0">
                <a:latin typeface="18 VAG Rounded Light   02390"/>
              </a:rPr>
              <a:t>data transfers:</a:t>
            </a:r>
          </a:p>
          <a:p>
            <a:pPr lvl="1"/>
            <a:r>
              <a:rPr lang="en-US" dirty="0" smtClean="0"/>
              <a:t>load byte: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</a:t>
            </a:r>
          </a:p>
          <a:p>
            <a:pPr lvl="1"/>
            <a:r>
              <a:rPr lang="en-US" dirty="0" smtClean="0"/>
              <a:t>store byte: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same format as </a:t>
            </a:r>
            <a:r>
              <a:rPr lang="en-US" b="1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18 VAG Rounded Light   02390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sw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E.g., 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 $s0, 3($s1)</a:t>
            </a:r>
          </a:p>
          <a:p>
            <a:pPr lvl="1"/>
            <a:r>
              <a:rPr lang="en-US" i="1" dirty="0" smtClean="0"/>
              <a:t>contents of memory location with address = sum of “3” + contents of register </a:t>
            </a:r>
            <a:r>
              <a:rPr lang="en-US" b="1" i="1" dirty="0" smtClean="0">
                <a:latin typeface="Courier"/>
                <a:cs typeface="Courier"/>
              </a:rPr>
              <a:t>s1</a:t>
            </a:r>
            <a:r>
              <a:rPr lang="en-US" b="1" i="1" dirty="0" smtClean="0"/>
              <a:t> </a:t>
            </a:r>
            <a:r>
              <a:rPr lang="en-US" i="1" dirty="0" smtClean="0"/>
              <a:t>is copied to the low byte position of register </a:t>
            </a:r>
            <a:r>
              <a:rPr lang="en-US" b="1" i="1" dirty="0" smtClean="0">
                <a:latin typeface="Courier"/>
                <a:cs typeface="Courier"/>
              </a:rPr>
              <a:t>s0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ChangeArrowheads="1"/>
          </p:cNvSpPr>
          <p:nvPr/>
        </p:nvSpPr>
        <p:spPr bwMode="auto">
          <a:xfrm>
            <a:off x="6781800" y="2224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"/>
                <a:cs typeface="Courier"/>
              </a:rPr>
              <a:t>x</a:t>
            </a:r>
            <a:endParaRPr lang="en-US" sz="2800" b="1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Loading, Storing bytes 2/2</a:t>
            </a:r>
          </a:p>
        </p:txBody>
      </p:sp>
      <p:sp>
        <p:nvSpPr>
          <p:cNvPr id="1905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18 VAG Rounded Light   02390"/>
              </a:rPr>
              <a:t>What do with other 24 bits in the 32 bit register?</a:t>
            </a:r>
          </a:p>
          <a:p>
            <a:pPr lvl="1"/>
            <a:r>
              <a:rPr lang="en-US" dirty="0" err="1"/>
              <a:t>lb</a:t>
            </a:r>
            <a:r>
              <a:rPr lang="en-US" dirty="0"/>
              <a:t>: sign extends to fill upper 24 bits</a:t>
            </a:r>
          </a:p>
          <a:p>
            <a:endParaRPr lang="en-US" dirty="0">
              <a:latin typeface="18 VAG Rounded Light   02390"/>
            </a:endParaRPr>
          </a:p>
          <a:p>
            <a:endParaRPr lang="en-US" dirty="0">
              <a:latin typeface="18 VAG Rounded Light   02390"/>
            </a:endParaRPr>
          </a:p>
          <a:p>
            <a:endParaRPr lang="en-US" dirty="0">
              <a:latin typeface="18 VAG Rounded Light   02390"/>
            </a:endParaRPr>
          </a:p>
          <a:p>
            <a:endParaRPr lang="en-US" dirty="0">
              <a:latin typeface="18 VAG Rounded Light   02390"/>
            </a:endParaRPr>
          </a:p>
          <a:p>
            <a:r>
              <a:rPr lang="en-US" dirty="0">
                <a:latin typeface="18 VAG Rounded Light   02390"/>
              </a:rPr>
              <a:t>Normally don’t want to sign extend chars</a:t>
            </a:r>
          </a:p>
          <a:p>
            <a:r>
              <a:rPr lang="en-US" dirty="0">
                <a:latin typeface="18 VAG Rounded Light   02390"/>
              </a:rPr>
              <a:t> MIPS instruction that </a:t>
            </a:r>
            <a:r>
              <a:rPr lang="en-US" dirty="0" smtClean="0">
                <a:latin typeface="18 VAG Rounded Light   02390"/>
              </a:rPr>
              <a:t>doesn’t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   sign </a:t>
            </a:r>
            <a:r>
              <a:rPr lang="en-US" dirty="0">
                <a:latin typeface="18 VAG Rounded Light   02390"/>
              </a:rPr>
              <a:t>extend when loading </a:t>
            </a:r>
            <a:r>
              <a:rPr lang="en-US" dirty="0" smtClean="0">
                <a:latin typeface="18 VAG Rounded Light   02390"/>
              </a:rPr>
              <a:t>bytes:</a:t>
            </a:r>
          </a:p>
          <a:p>
            <a:pPr lvl="1"/>
            <a:r>
              <a:rPr lang="en-US" dirty="0" smtClean="0"/>
              <a:t> load </a:t>
            </a:r>
            <a:r>
              <a:rPr lang="en-US" dirty="0"/>
              <a:t>byte unsigned: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endParaRPr lang="en-US" dirty="0">
              <a:latin typeface="18 VAG Rounded Light   0239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362201"/>
            <a:ext cx="1905000" cy="1258888"/>
            <a:chOff x="4320" y="1680"/>
            <a:chExt cx="1200" cy="793"/>
          </a:xfrm>
        </p:grpSpPr>
        <p:sp>
          <p:nvSpPr>
            <p:cNvPr id="1905670" name="Rectangle 6"/>
            <p:cNvSpPr>
              <a:spLocks noChangeArrowheads="1"/>
            </p:cNvSpPr>
            <p:nvPr/>
          </p:nvSpPr>
          <p:spPr bwMode="auto">
            <a:xfrm>
              <a:off x="4320" y="1680"/>
              <a:ext cx="120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1" name="Text Box 7"/>
            <p:cNvSpPr txBox="1">
              <a:spLocks noChangeArrowheads="1"/>
            </p:cNvSpPr>
            <p:nvPr/>
          </p:nvSpPr>
          <p:spPr bwMode="auto">
            <a:xfrm>
              <a:off x="4637" y="1872"/>
              <a:ext cx="81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byte</a:t>
              </a:r>
              <a:br>
                <a:rPr lang="en-US" sz="2800" b="1">
                  <a:solidFill>
                    <a:schemeClr val="tx1"/>
                  </a:solidFill>
                  <a:latin typeface="18 VAG Rounded Bold   07390"/>
                </a:rPr>
              </a:b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loaded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2667002"/>
            <a:ext cx="5257800" cy="842963"/>
            <a:chOff x="768" y="1872"/>
            <a:chExt cx="3312" cy="531"/>
          </a:xfrm>
        </p:grpSpPr>
        <p:sp>
          <p:nvSpPr>
            <p:cNvPr id="1905673" name="Text Box 9"/>
            <p:cNvSpPr txBox="1">
              <a:spLocks noChangeArrowheads="1"/>
            </p:cNvSpPr>
            <p:nvPr/>
          </p:nvSpPr>
          <p:spPr bwMode="auto">
            <a:xfrm>
              <a:off x="816" y="2073"/>
              <a:ext cx="29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18 VAG Rounded Bold   07390"/>
                </a:rPr>
                <a:t>…is copied to “sign-extend”</a:t>
              </a:r>
            </a:p>
          </p:txBody>
        </p:sp>
        <p:sp>
          <p:nvSpPr>
            <p:cNvPr id="1905674" name="AutoShape 10"/>
            <p:cNvSpPr>
              <a:spLocks noChangeArrowheads="1"/>
            </p:cNvSpPr>
            <p:nvPr/>
          </p:nvSpPr>
          <p:spPr bwMode="auto">
            <a:xfrm>
              <a:off x="768" y="1872"/>
              <a:ext cx="3312" cy="155"/>
            </a:xfrm>
            <a:prstGeom prst="leftArrow">
              <a:avLst>
                <a:gd name="adj1" fmla="val 50000"/>
                <a:gd name="adj2" fmla="val 534194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627815" y="2667001"/>
            <a:ext cx="1331913" cy="1362076"/>
            <a:chOff x="4032" y="1872"/>
            <a:chExt cx="839" cy="858"/>
          </a:xfrm>
        </p:grpSpPr>
        <p:sp>
          <p:nvSpPr>
            <p:cNvPr id="1905676" name="Line 12"/>
            <p:cNvSpPr>
              <a:spLocks noChangeShapeType="1"/>
            </p:cNvSpPr>
            <p:nvPr/>
          </p:nvSpPr>
          <p:spPr bwMode="auto">
            <a:xfrm flipV="1">
              <a:off x="4224" y="1872"/>
              <a:ext cx="0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7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18 VAG Rounded Bold   07390"/>
                </a:rPr>
                <a:t>This bit</a:t>
              </a:r>
            </a:p>
          </p:txBody>
        </p:sp>
      </p:grpSp>
      <p:sp>
        <p:nvSpPr>
          <p:cNvPr id="1905678" name="Rectangle 14"/>
          <p:cNvSpPr>
            <a:spLocks noChangeArrowheads="1"/>
          </p:cNvSpPr>
          <p:nvPr/>
        </p:nvSpPr>
        <p:spPr bwMode="auto">
          <a:xfrm>
            <a:off x="381000" y="2209800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xxxx xxxx xxxx xxxx xxxx xxxx</a:t>
            </a:r>
            <a:endParaRPr lang="en-US" sz="2800" b="1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905679" name="Rectangle 15"/>
          <p:cNvSpPr>
            <a:spLocks noChangeArrowheads="1"/>
          </p:cNvSpPr>
          <p:nvPr/>
        </p:nvSpPr>
        <p:spPr bwMode="auto">
          <a:xfrm>
            <a:off x="6781800" y="2224088"/>
            <a:ext cx="1739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smtClean="0">
                <a:latin typeface="Courier"/>
                <a:cs typeface="Courier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zzz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zzzz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3800" cy="474662"/>
          </a:xfrm>
        </p:spPr>
        <p:txBody>
          <a:bodyPr/>
          <a:lstStyle/>
          <a:p>
            <a:r>
              <a:rPr lang="en-US" smtClean="0"/>
              <a:t>Overflow in Arithmetic (1/2)</a:t>
            </a:r>
            <a:endParaRPr lang="en-US" dirty="0"/>
          </a:p>
        </p:txBody>
      </p:sp>
      <p:sp>
        <p:nvSpPr>
          <p:cNvPr id="190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95825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Reminder: Overflow occurs when there is a “mistake” in arithmetic due to the limited precision in computers.</a:t>
            </a:r>
          </a:p>
          <a:p>
            <a:r>
              <a:rPr lang="en-US" dirty="0" smtClean="0">
                <a:latin typeface="18 VAG Rounded Light   02390"/>
              </a:rPr>
              <a:t>Example (4-bit unsigned numbers):</a:t>
            </a: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	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 15		         1111</a:t>
            </a: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</a:t>
            </a:r>
            <a:r>
              <a:rPr lang="en-US" b="1" u="sng" dirty="0" smtClean="0">
                <a:solidFill>
                  <a:schemeClr val="accent1"/>
                </a:solidFill>
                <a:latin typeface="Courier"/>
                <a:cs typeface="Courier"/>
              </a:rPr>
              <a:t>+ 3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       </a:t>
            </a:r>
            <a:r>
              <a:rPr lang="en-US" b="1" u="sng" dirty="0" smtClean="0">
                <a:solidFill>
                  <a:schemeClr val="accent1"/>
                </a:solidFill>
                <a:latin typeface="Courier"/>
                <a:cs typeface="Courier"/>
              </a:rPr>
              <a:t>+ 0011</a:t>
            </a:r>
            <a:endParaRPr lang="en-US" b="1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 18		        10010</a:t>
            </a:r>
          </a:p>
          <a:p>
            <a:pPr lvl="1"/>
            <a:r>
              <a:rPr lang="en-US" dirty="0" smtClean="0"/>
              <a:t>But we don’t have room for 5-bit solution, so the solution would be </a:t>
            </a:r>
            <a:r>
              <a:rPr lang="en-US" b="1" dirty="0" smtClean="0">
                <a:latin typeface="Courier"/>
                <a:cs typeface="Courier"/>
              </a:rPr>
              <a:t>0010</a:t>
            </a:r>
            <a:r>
              <a:rPr lang="en-US" dirty="0" smtClean="0"/>
              <a:t>, which is </a:t>
            </a:r>
            <a:r>
              <a:rPr lang="en-US" b="1" dirty="0" smtClean="0">
                <a:cs typeface="Courier New"/>
              </a:rPr>
              <a:t>+2</a:t>
            </a:r>
            <a:r>
              <a:rPr lang="en-US" dirty="0" smtClean="0"/>
              <a:t>, and “wrong”.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1138"/>
            <a:ext cx="7162800" cy="474662"/>
          </a:xfrm>
        </p:spPr>
        <p:txBody>
          <a:bodyPr/>
          <a:lstStyle/>
          <a:p>
            <a:r>
              <a:rPr lang="en-US" dirty="0" smtClean="0"/>
              <a:t>Overflow in Arithmetic (2/2)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</p:spPr>
        <p:txBody>
          <a:bodyPr/>
          <a:lstStyle/>
          <a:p>
            <a:r>
              <a:rPr lang="en-US" sz="2800" dirty="0" smtClean="0">
                <a:latin typeface="18 VAG Rounded Light   02390"/>
              </a:rPr>
              <a:t>Some languages detect overflow (Ada), 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some don’t (most C implementations)</a:t>
            </a:r>
          </a:p>
          <a:p>
            <a:r>
              <a:rPr lang="en-US" sz="2800" dirty="0" smtClean="0">
                <a:latin typeface="18 VAG Rounded Light   02390"/>
              </a:rPr>
              <a:t>MIPS solution is 2 kinds of arithmetic instructs: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cause overflow to be detected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(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add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(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sub</a:t>
            </a:r>
            <a:r>
              <a:rPr lang="en-US" dirty="0" smtClean="0"/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do not cause overflow detection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r>
              <a:rPr lang="en-US" dirty="0" smtClean="0"/>
              <a:t>)</a:t>
            </a:r>
          </a:p>
          <a:p>
            <a:r>
              <a:rPr lang="en-US" sz="2800" dirty="0" smtClean="0">
                <a:latin typeface="18 VAG Rounded Light   02390"/>
              </a:rPr>
              <a:t>Compiler selects appropriate arithmetic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MIPS C compilers produce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00800" cy="474663"/>
          </a:xfrm>
        </p:spPr>
        <p:txBody>
          <a:bodyPr/>
          <a:lstStyle/>
          <a:p>
            <a:r>
              <a:rPr lang="en-US" dirty="0" smtClean="0"/>
              <a:t>Two “Logic” Instructions</a:t>
            </a:r>
            <a:endParaRPr lang="en-US" dirty="0"/>
          </a:p>
        </p:txBody>
      </p:sp>
      <p:sp>
        <p:nvSpPr>
          <p:cNvPr id="191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5068888"/>
          </a:xfrm>
        </p:spPr>
        <p:txBody>
          <a:bodyPr/>
          <a:lstStyle/>
          <a:p>
            <a:r>
              <a:rPr lang="en-US" sz="3300" dirty="0" smtClean="0">
                <a:latin typeface="18 VAG Rounded Light   02390"/>
              </a:rPr>
              <a:t>Here are 2 more new instructions</a:t>
            </a:r>
          </a:p>
          <a:p>
            <a:r>
              <a:rPr lang="en-US" sz="3300" dirty="0" smtClean="0">
                <a:latin typeface="18 VAG Rounded Light   02390"/>
              </a:rPr>
              <a:t>Shift Left: </a:t>
            </a:r>
            <a:r>
              <a:rPr lang="en-US" sz="33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sll</a:t>
            </a:r>
            <a:r>
              <a:rPr lang="en-US" sz="3300" b="1" dirty="0" smtClean="0">
                <a:solidFill>
                  <a:schemeClr val="accent2"/>
                </a:solidFill>
                <a:latin typeface="Courier"/>
                <a:cs typeface="Courier"/>
              </a:rPr>
              <a:t> $s1,$s2,2 </a:t>
            </a:r>
            <a:r>
              <a:rPr lang="en-US" sz="3300" b="1" dirty="0" smtClean="0">
                <a:solidFill>
                  <a:schemeClr val="bg2"/>
                </a:solidFill>
                <a:latin typeface="Courier"/>
                <a:cs typeface="Courier"/>
              </a:rPr>
              <a:t>#s1=s2&lt;&lt;2</a:t>
            </a:r>
            <a:endParaRPr lang="en-US" sz="3300" b="1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Store in </a:t>
            </a:r>
            <a:r>
              <a:rPr lang="en-US" dirty="0" smtClean="0">
                <a:latin typeface="Courier"/>
                <a:cs typeface="Courier"/>
              </a:rPr>
              <a:t>$s1</a:t>
            </a:r>
            <a:r>
              <a:rPr lang="en-US" dirty="0" smtClean="0"/>
              <a:t> the value from </a:t>
            </a:r>
            <a:r>
              <a:rPr lang="en-US" dirty="0" smtClean="0">
                <a:latin typeface="Courier"/>
                <a:cs typeface="Courier"/>
              </a:rPr>
              <a:t>$s2</a:t>
            </a:r>
            <a:r>
              <a:rPr lang="en-US" dirty="0" smtClean="0"/>
              <a:t> shifted 2 bits to the left (they fall off end), </a:t>
            </a:r>
            <a:r>
              <a:rPr lang="en-US" dirty="0" smtClean="0">
                <a:solidFill>
                  <a:schemeClr val="accent1"/>
                </a:solidFill>
              </a:rPr>
              <a:t>inserting 0’s </a:t>
            </a:r>
            <a:r>
              <a:rPr lang="en-US" dirty="0" smtClean="0"/>
              <a:t>on right; &lt;&lt; in C.</a:t>
            </a:r>
          </a:p>
          <a:p>
            <a:pPr lvl="1"/>
            <a:r>
              <a:rPr lang="en-US" dirty="0" smtClean="0"/>
              <a:t>Before:	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0000 0002</a:t>
            </a:r>
            <a:r>
              <a:rPr lang="en-US" sz="2200" baseline="-25000" dirty="0" smtClean="0"/>
              <a:t>hex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0000 0000 0000 0000 0000 0000 0000 0010</a:t>
            </a:r>
            <a:r>
              <a:rPr lang="en-US" sz="2200" baseline="-25000" dirty="0" smtClean="0"/>
              <a:t>two</a:t>
            </a:r>
          </a:p>
          <a:p>
            <a:pPr lvl="1"/>
            <a:r>
              <a:rPr lang="en-US" dirty="0" smtClean="0"/>
              <a:t>After: 	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</a:t>
            </a:r>
            <a:r>
              <a:rPr lang="en-US" sz="2200" b="1" u="sng" dirty="0" smtClean="0">
                <a:solidFill>
                  <a:schemeClr val="accent1"/>
                </a:solidFill>
                <a:latin typeface="Courier"/>
                <a:cs typeface="Courier"/>
              </a:rPr>
              <a:t>8</a:t>
            </a:r>
            <a:r>
              <a:rPr lang="en-US" sz="2200" baseline="-25000" dirty="0" smtClean="0"/>
              <a:t>hex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0000 0000 0000 0000 0000 0000 0000 10</a:t>
            </a:r>
            <a:r>
              <a:rPr lang="en-US" sz="2200" b="1" u="sng" dirty="0" smtClean="0">
                <a:solidFill>
                  <a:schemeClr val="accent1"/>
                </a:solidFill>
                <a:latin typeface="Courier"/>
                <a:cs typeface="Courier"/>
              </a:rPr>
              <a:t>00</a:t>
            </a:r>
            <a:r>
              <a:rPr lang="en-US" sz="2200" baseline="-25000" dirty="0" smtClean="0"/>
              <a:t>two</a:t>
            </a:r>
            <a:endParaRPr lang="en-US" sz="2200" dirty="0" smtClean="0"/>
          </a:p>
          <a:p>
            <a:pPr lvl="1"/>
            <a:r>
              <a:rPr lang="en-US" dirty="0" smtClean="0"/>
              <a:t>What arithmetic effect does shift left have?</a:t>
            </a:r>
          </a:p>
          <a:p>
            <a:r>
              <a:rPr lang="en-US" sz="3300" dirty="0" smtClean="0">
                <a:latin typeface="18 VAG Rounded Light   02390"/>
              </a:rPr>
              <a:t>Shift Right: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srl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18 VAG Rounded Light   02390"/>
              </a:rPr>
              <a:t>is opposite shift; </a:t>
            </a:r>
            <a:r>
              <a:rPr lang="en-US" b="1" dirty="0" smtClean="0">
                <a:latin typeface="Courier"/>
                <a:cs typeface="Courier"/>
              </a:rPr>
              <a:t>&gt;&gt;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085012" cy="458787"/>
          </a:xfrm>
        </p:spPr>
        <p:txBody>
          <a:bodyPr/>
          <a:lstStyle/>
          <a:p>
            <a:r>
              <a:rPr lang="en-US" dirty="0"/>
              <a:t>Loops in C/Assembly (1/3)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2403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Simple loop in C; </a:t>
            </a:r>
            <a:r>
              <a:rPr lang="en-US" b="1" dirty="0">
                <a:solidFill>
                  <a:srgbClr val="800000"/>
                </a:solidFill>
                <a:latin typeface="Courier"/>
                <a:cs typeface="Courier"/>
              </a:rPr>
              <a:t>A[]</a:t>
            </a:r>
            <a:r>
              <a:rPr lang="en-US" dirty="0">
                <a:latin typeface="18 VAG Rounded Light   02390"/>
              </a:rPr>
              <a:t> is an array of </a:t>
            </a:r>
            <a:r>
              <a:rPr lang="en-US" dirty="0" err="1">
                <a:latin typeface="18 VAG Rounded Light   02390"/>
              </a:rPr>
              <a:t>ints</a:t>
            </a:r>
            <a:endParaRPr lang="en-US" dirty="0">
              <a:latin typeface="18 VAG Rounded Light   02390"/>
            </a:endParaRP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b="1" dirty="0">
                <a:latin typeface="Courier"/>
                <a:cs typeface="Courier"/>
              </a:rPr>
              <a:t>do {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= 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>
                <a:latin typeface="Courier"/>
                <a:cs typeface="Courier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]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     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=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 </a:t>
            </a:r>
            <a:r>
              <a:rPr lang="en-US" b="1" dirty="0">
                <a:latin typeface="Courier"/>
                <a:cs typeface="Courier"/>
              </a:rPr>
              <a:t>while (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18 VAG Rounded Light   02390"/>
              </a:rPr>
              <a:t>Rewrite this as: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>
                <a:latin typeface="Courier"/>
                <a:cs typeface="Courier"/>
              </a:rPr>
              <a:t>Loop:	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= 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>
                <a:latin typeface="Courier"/>
                <a:cs typeface="Courier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];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	if (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) </a:t>
            </a:r>
            <a:r>
              <a:rPr lang="en-US" b="1" dirty="0" err="1">
                <a:latin typeface="Courier"/>
                <a:cs typeface="Courier"/>
              </a:rPr>
              <a:t>goto</a:t>
            </a:r>
            <a:r>
              <a:rPr lang="en-US" b="1" dirty="0">
                <a:latin typeface="Courier"/>
                <a:cs typeface="Courier"/>
              </a:rPr>
              <a:t> Loop;</a:t>
            </a:r>
          </a:p>
          <a:p>
            <a:r>
              <a:rPr lang="en-US" dirty="0">
                <a:latin typeface="18 VAG Rounded Light   02390"/>
              </a:rPr>
              <a:t>Use this mapping:</a:t>
            </a:r>
            <a:br>
              <a:rPr lang="en-US" dirty="0">
                <a:latin typeface="18 VAG Rounded Light   02390"/>
              </a:rPr>
            </a:br>
            <a:r>
              <a:rPr lang="en-US" sz="3500" dirty="0"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sz="2400" b="1" dirty="0">
                <a:latin typeface="Courier"/>
                <a:cs typeface="Courier"/>
              </a:rPr>
              <a:t>,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sz="2400" b="1" dirty="0">
                <a:latin typeface="Courier"/>
                <a:cs typeface="Courier"/>
              </a:rPr>
              <a:t>,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400" b="1" dirty="0">
                <a:latin typeface="Courier"/>
                <a:cs typeface="Courier"/>
              </a:rPr>
              <a:t>,   </a:t>
            </a:r>
            <a:r>
              <a:rPr lang="en-US" sz="2400" b="1" dirty="0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&amp;A[0]</a:t>
            </a:r>
            <a:b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</a:b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s1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3"/>
                </a:solidFill>
                <a:latin typeface="Courier"/>
                <a:cs typeface="Courier"/>
              </a:rPr>
              <a:t>$s2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4"/>
                </a:solidFill>
                <a:latin typeface="Courier"/>
                <a:cs typeface="Courier"/>
              </a:rPr>
              <a:t>$s4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rgbClr val="800000"/>
                </a:solidFill>
                <a:latin typeface="Courier"/>
                <a:cs typeface="Courier"/>
              </a:rPr>
              <a:t>$s5</a:t>
            </a:r>
            <a:endParaRPr lang="en-US" sz="35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246812" cy="458787"/>
          </a:xfrm>
        </p:spPr>
        <p:txBody>
          <a:bodyPr/>
          <a:lstStyle/>
          <a:p>
            <a:r>
              <a:rPr lang="en-US" smtClean="0"/>
              <a:t>Loops in C/Assembly (2/3)</a:t>
            </a:r>
            <a:endParaRPr lang="en-US" dirty="0"/>
          </a:p>
        </p:txBody>
      </p:sp>
      <p:sp>
        <p:nvSpPr>
          <p:cNvPr id="191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081588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Final compiled MIPS code:</a:t>
            </a:r>
          </a:p>
          <a:p>
            <a:pPr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"/>
                <a:cs typeface="Courier"/>
              </a:rPr>
              <a:t>Loop: </a:t>
            </a:r>
            <a:r>
              <a:rPr lang="en-US" sz="2400" b="1" dirty="0" err="1" smtClean="0">
                <a:latin typeface="Courier"/>
                <a:cs typeface="Courier"/>
              </a:rPr>
              <a:t>sll</a:t>
            </a:r>
            <a:r>
              <a:rPr lang="en-US" sz="2400" b="1" dirty="0" smtClean="0">
                <a:latin typeface="Courier"/>
                <a:cs typeface="Courier"/>
              </a:rPr>
              <a:t>  $t1,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,2 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 4*I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$t1,$t1,</a:t>
            </a: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$s5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A+4i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lw</a:t>
            </a:r>
            <a:r>
              <a:rPr lang="en-US" sz="2400" b="1" dirty="0" smtClean="0">
                <a:latin typeface="Courier"/>
                <a:cs typeface="Courier"/>
              </a:rPr>
              <a:t>   $t1,0($t1)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A[i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$s1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$s1</a:t>
            </a:r>
            <a:r>
              <a:rPr lang="en-US" sz="2400" b="1" dirty="0" smtClean="0">
                <a:latin typeface="Courier"/>
                <a:cs typeface="Courier"/>
              </a:rPr>
              <a:t>,$t1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g+A[i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4"/>
                </a:solidFill>
                <a:latin typeface="Courier"/>
                <a:cs typeface="Courier"/>
              </a:rPr>
              <a:t>$s4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i+j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bne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3"/>
                </a:solidFill>
                <a:latin typeface="Courier"/>
                <a:cs typeface="Courier"/>
              </a:rPr>
              <a:t>$s2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rgbClr val="FFFF00"/>
                </a:solidFill>
                <a:latin typeface="Courier"/>
                <a:cs typeface="Courier"/>
              </a:rPr>
              <a:t>Loop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Loop</a:t>
            </a:r>
            <a:r>
              <a:rPr lang="en-US" sz="2400" b="1" i="1" dirty="0" smtClean="0">
                <a:latin typeface="Courier"/>
                <a:cs typeface="Courier"/>
              </a:rPr>
              <a:t/>
            </a:r>
            <a:br>
              <a:rPr lang="en-US" sz="2400" b="1" i="1" dirty="0" smtClean="0">
                <a:latin typeface="Courier"/>
                <a:cs typeface="Courier"/>
              </a:rPr>
            </a:br>
            <a:r>
              <a:rPr lang="en-US" sz="2400" b="1" i="1" dirty="0" smtClean="0">
                <a:latin typeface="Courier"/>
                <a:cs typeface="Courier"/>
              </a:rPr>
              <a:t>                   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if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!=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endParaRPr lang="en-US" sz="2400" b="1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Original code: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Loop:	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+ </a:t>
            </a:r>
            <a:r>
              <a:rPr lang="en-US" b="1" dirty="0" err="1" smtClean="0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 smtClean="0">
                <a:latin typeface="Courier"/>
                <a:cs typeface="Courier"/>
              </a:rPr>
              <a:t>[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+ </a:t>
            </a:r>
            <a:r>
              <a:rPr lang="en-US" b="1" dirty="0" err="1" smtClean="0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	if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!=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) </a:t>
            </a:r>
            <a:r>
              <a:rPr lang="en-US" b="1" dirty="0" err="1" smtClean="0">
                <a:latin typeface="Courier"/>
                <a:cs typeface="Courier"/>
              </a:rPr>
              <a:t>goto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urier"/>
                <a:cs typeface="Courier"/>
              </a:rPr>
              <a:t>Loop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33951</TotalTime>
  <Pages>47</Pages>
  <Words>829</Words>
  <Application>Microsoft Office PowerPoint</Application>
  <PresentationFormat>Letter Paper (8.5x11 in)</PresentationFormat>
  <Paragraphs>166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“so many gadgets, so many aches” ­ NYT</vt:lpstr>
      <vt:lpstr>Review</vt:lpstr>
      <vt:lpstr>Last time: Loading, Storing bytes 1/2</vt:lpstr>
      <vt:lpstr>Loading, Storing bytes 2/2</vt:lpstr>
      <vt:lpstr>Overflow in Arithmetic (1/2)</vt:lpstr>
      <vt:lpstr>Overflow in Arithmetic (2/2)</vt:lpstr>
      <vt:lpstr>Two “Logic” Instructions</vt:lpstr>
      <vt:lpstr>Loops in C/Assembly (1/3)</vt:lpstr>
      <vt:lpstr>Loops in C/Assembly (2/3)</vt:lpstr>
      <vt:lpstr>Loops in C/Assembly (3/3)</vt:lpstr>
      <vt:lpstr>Administrivia</vt:lpstr>
      <vt:lpstr>Inequalities in MIPS (1/4)</vt:lpstr>
      <vt:lpstr>Inequalities in MIPS (2/4)</vt:lpstr>
      <vt:lpstr>Inequalities in MIPS (3/4)</vt:lpstr>
      <vt:lpstr>Inequalities in MIPS (4/4)</vt:lpstr>
      <vt:lpstr>Immediates in Inequalities</vt:lpstr>
      <vt:lpstr>What about unsigned numbers?</vt:lpstr>
      <vt:lpstr>MIPS Signed vs. Unsigned – diff meanings!</vt:lpstr>
      <vt:lpstr>Peer Instruction</vt:lpstr>
      <vt:lpstr>“And in conclusion…”</vt:lpstr>
      <vt:lpstr>Bonus Slides</vt:lpstr>
      <vt:lpstr>Example: The C Switch Statement (1/3)</vt:lpstr>
      <vt:lpstr>Example: The C Switch Statement (2/3)</vt:lpstr>
      <vt:lpstr>Example: The C Switch Statement 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alan</cp:lastModifiedBy>
  <cp:revision>2403</cp:revision>
  <cp:lastPrinted>2014-02-03T08:54:20Z</cp:lastPrinted>
  <dcterms:created xsi:type="dcterms:W3CDTF">2013-02-01T05:39:45Z</dcterms:created>
  <dcterms:modified xsi:type="dcterms:W3CDTF">2014-02-03T08:56:42Z</dcterms:modified>
</cp:coreProperties>
</file>