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media/audio1.bin" ContentType="audio/unknown"/>
  <Default Extension="pdf" ContentType="application/pdf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909" r:id="rId2"/>
    <p:sldId id="1015" r:id="rId3"/>
    <p:sldId id="967" r:id="rId4"/>
    <p:sldId id="971" r:id="rId5"/>
    <p:sldId id="972" r:id="rId6"/>
    <p:sldId id="973" r:id="rId7"/>
    <p:sldId id="974" r:id="rId8"/>
    <p:sldId id="976" r:id="rId9"/>
    <p:sldId id="977" r:id="rId10"/>
    <p:sldId id="1003" r:id="rId11"/>
    <p:sldId id="1004" r:id="rId12"/>
    <p:sldId id="1005" r:id="rId13"/>
    <p:sldId id="1006" r:id="rId14"/>
    <p:sldId id="1007" r:id="rId15"/>
    <p:sldId id="1008" r:id="rId16"/>
    <p:sldId id="1009" r:id="rId17"/>
    <p:sldId id="1010" r:id="rId18"/>
    <p:sldId id="983" r:id="rId19"/>
    <p:sldId id="1011" r:id="rId20"/>
    <p:sldId id="1014" r:id="rId21"/>
    <p:sldId id="1012" r:id="rId22"/>
    <p:sldId id="993" r:id="rId23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hiddenSlides="1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D4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392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08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pPr algn="l"/>
            <a:r>
              <a:rPr lang="en-US" sz="70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Answer: </a:t>
            </a: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2: III only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 fails for TWO reasons. You can’t use “-” in names of variables and you didn’t allocate int storage!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II fails because a subroutine could be called with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a pointer to a (e.g., p) which changes a, or someone else could point at a or p and change it.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L04 Introduction to C (pt 2) </a:t>
            </a:r>
            <a:r>
              <a:rPr lang="en-US" sz="1000" b="1">
                <a:solidFill>
                  <a:schemeClr val="tx1"/>
                </a:solidFill>
                <a:latin typeface="Helvetica" charset="0"/>
              </a:rPr>
              <a:t>(</a:t>
            </a:r>
            <a:fld id="{EE2737E0-F9FA-7A49-9FCB-7763A4F3491A}" type="slidenum">
              <a:rPr lang="en-US" sz="1000" b="1">
                <a:solidFill>
                  <a:schemeClr val="tx1"/>
                </a:solidFill>
                <a:latin typeface="Helvetica" charset="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383810" y="6651625"/>
            <a:ext cx="17697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Garcia, Spring 2014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4.pdf"/><Relationship Id="rId5" Type="http://schemas.openxmlformats.org/officeDocument/2006/relationships/image" Target="../media/image5.png"/><Relationship Id="rId1" Type="http://schemas.openxmlformats.org/officeDocument/2006/relationships/video" Target="file://localhost/Users/ddgarcia/-Cal/clas/zc/2007Sp/-Lectures/2007Sp61C-L05-ddg-c3-godfather-short.mov" TargetMode="Externa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7.png"/><Relationship Id="rId1" Type="http://schemas.openxmlformats.org/officeDocument/2006/relationships/video" Target="file://localhost/Users/ddgarcia/-Cal/clas/zc/2004Sp/Lectures/PointerFunCBig.avi" TargetMode="External"/><Relationship Id="rId2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Senior 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Helvetica"/>
                <a:cs typeface="Helvetica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 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600" b="1">
                <a:solidFill>
                  <a:schemeClr val="accent2"/>
                </a:solidFill>
                <a:latin typeface="Helvetica"/>
                <a:cs typeface="Helvetica"/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Lecture 4 – Introduction to C (pt 2) 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>2014-01-29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25"/>
          <p:cNvSpPr>
            <a:spLocks noChangeArrowheads="1"/>
          </p:cNvSpPr>
          <p:nvPr/>
        </p:nvSpPr>
        <p:spPr bwMode="auto">
          <a:xfrm>
            <a:off x="152400" y="4191000"/>
            <a:ext cx="5715000" cy="1871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C most popular!</a:t>
            </a:r>
            <a:r>
              <a:rPr lang="en-US" sz="32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TIOBE programming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has been tracking programming language popularity for the past decade, and C (in blue) is now on top!  </a:t>
            </a:r>
          </a:p>
        </p:txBody>
      </p:sp>
      <p:pic>
        <p:nvPicPr>
          <p:cNvPr id="10" name="Picture 9" descr="Screen Shot 2013-01-26 at 12.48.24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4191000"/>
            <a:ext cx="2946400" cy="1780880"/>
          </a:xfrm>
          <a:prstGeom prst="rect">
            <a:avLst/>
          </a:prstGeom>
        </p:spPr>
      </p:pic>
      <p:sp>
        <p:nvSpPr>
          <p:cNvPr id="15369" name="Rectangle 26"/>
          <p:cNvSpPr>
            <a:spLocks noChangeArrowheads="1"/>
          </p:cNvSpPr>
          <p:nvPr/>
        </p:nvSpPr>
        <p:spPr bwMode="auto">
          <a:xfrm>
            <a:off x="942848" y="6172200"/>
            <a:ext cx="5610111" cy="3231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500" b="1">
                <a:solidFill>
                  <a:srgbClr val="800080"/>
                </a:solidFill>
                <a:latin typeface="Courier"/>
                <a:cs typeface="Courier"/>
              </a:rPr>
              <a:t>www.tiobe.com/index.php/content/paperinfo/tpci/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(1/4)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Sometimes you want to have a procedure increment a variable?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gets printed?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247978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void AddOne(int  x)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{     x =  x + 1;   }</a:t>
            </a:r>
          </a:p>
          <a:p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y = 5;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AddOne( y);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printf(“y = %d\n”, y);</a:t>
            </a:r>
          </a:p>
        </p:txBody>
      </p:sp>
      <p:sp>
        <p:nvSpPr>
          <p:cNvPr id="1636357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y = 5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638800" y="76200"/>
            <a:ext cx="2895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…review…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63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(2/4)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Solved by passing in a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to our subroutine.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Now what gets printed?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247978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void AddOne(int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p)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{   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 + 1;   }</a:t>
            </a:r>
          </a:p>
          <a:p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y = 5;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AddOne(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&amp;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y);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printf(“y = %d\n”, y);</a:t>
            </a:r>
          </a:p>
        </p:txBody>
      </p:sp>
      <p:sp>
        <p:nvSpPr>
          <p:cNvPr id="1638405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y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6</a:t>
            </a:r>
            <a:endParaRPr lang="en-US" sz="2400" b="1">
              <a:latin typeface="Courier"/>
              <a:cs typeface="Courier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638800" y="76200"/>
            <a:ext cx="2895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…review…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(3/4)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But what if what you want changed is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 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gets printed?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986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void IncrementPtr(int  *p)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{    p =  p + 1;   }</a:t>
            </a:r>
          </a:p>
          <a:p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A[3] = {50, 60, 70};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*q = A;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IncrementPtr( q);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printf(“*q = %d\n”, *q);</a:t>
            </a:r>
          </a:p>
        </p:txBody>
      </p:sp>
      <p:sp>
        <p:nvSpPr>
          <p:cNvPr id="1640453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50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258201" y="3622675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q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477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(4/4)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Solution! Pass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 pointer to a 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declared as </a:t>
            </a:r>
            <a:r>
              <a:rPr lang="en-US">
                <a:solidFill>
                  <a:schemeClr val="accent2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**h</a:t>
            </a:r>
            <a:endParaRPr lang="en-US">
              <a:latin typeface="Courier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Now what gets printed?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986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void IncrementPtr(int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**h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{  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*h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 + 1;   }</a:t>
            </a:r>
          </a:p>
          <a:p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A[3] = {50, 60, 70};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int *q = A;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IncrementPtr(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&amp;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q);</a:t>
            </a:r>
          </a:p>
          <a:p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printf(“*q = %d\n”, *q);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"/>
                <a:cs typeface="Courier"/>
              </a:rPr>
              <a:t>*q = </a:t>
            </a:r>
            <a:r>
              <a:rPr lang="en-US" sz="2400" b="1">
                <a:solidFill>
                  <a:schemeClr val="accent2"/>
                </a:solidFill>
                <a:latin typeface="Courier"/>
                <a:cs typeface="Courier"/>
              </a:rPr>
              <a:t>60</a:t>
            </a:r>
            <a:endParaRPr lang="en-US" sz="2400" b="1">
              <a:latin typeface="Courier"/>
              <a:cs typeface="Courier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50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60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70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908951" y="3714750"/>
            <a:ext cx="4026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A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57925" y="3622675"/>
            <a:ext cx="403225" cy="949325"/>
            <a:chOff x="3942" y="2282"/>
            <a:chExt cx="254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07225" y="3614738"/>
            <a:ext cx="403225" cy="949325"/>
            <a:chOff x="3942" y="2282"/>
            <a:chExt cx="254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2" y="2282"/>
              <a:ext cx="25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0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(1/4)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22350"/>
            <a:ext cx="8077200" cy="5648213"/>
          </a:xfrm>
        </p:spPr>
        <p:txBody>
          <a:bodyPr/>
          <a:lstStyle/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C has operator </a:t>
            </a:r>
            <a:r>
              <a:rPr lang="en-US" sz="2400">
                <a:solidFill>
                  <a:srgbClr val="008000"/>
                </a:solidFill>
                <a:latin typeface="Courier"/>
                <a:ea typeface="ＭＳ Ｐゴシック" pitchFamily="-65" charset="-128"/>
                <a:cs typeface="Courier"/>
              </a:rPr>
              <a:t>sizeof()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which gives size in bytes (of type or variable)</a:t>
            </a: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Assume size of objects can be misleading and is bad style, so use </a:t>
            </a:r>
            <a:r>
              <a:rPr lang="en-US" sz="2400">
                <a:solidFill>
                  <a:srgbClr val="008000"/>
                </a:solidFill>
                <a:latin typeface="Courier"/>
                <a:ea typeface="ＭＳ Ｐゴシック" pitchFamily="-65" charset="-128"/>
                <a:cs typeface="Courier"/>
              </a:rPr>
              <a:t>sizeof(type)</a:t>
            </a:r>
            <a:endParaRPr lang="en-US" sz="2400">
              <a:latin typeface="Courier"/>
              <a:ea typeface="ＭＳ Ｐゴシック" pitchFamily="-65" charset="-128"/>
              <a:cs typeface="Courier"/>
            </a:endParaRPr>
          </a:p>
          <a:p>
            <a:pPr lvl="1"/>
            <a:r>
              <a:rPr lang="en-US" sz="2000">
                <a:latin typeface="Helvetica"/>
                <a:cs typeface="Helvetica"/>
              </a:rPr>
              <a:t>Many years ago an int was 16 bits, and programs were written with this assumption. 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What is the size of integers now?</a:t>
            </a:r>
          </a:p>
          <a:p>
            <a:r>
              <a:rPr lang="en-US" sz="2400">
                <a:solidFill>
                  <a:srgbClr val="000000"/>
                </a:solidFill>
                <a:latin typeface="Helvetica"/>
                <a:ea typeface="ＭＳ Ｐゴシック" pitchFamily="-65" charset="-128"/>
                <a:cs typeface="Helvetica"/>
              </a:rPr>
              <a:t> “</a:t>
            </a:r>
            <a:r>
              <a:rPr lang="en-US" sz="2400">
                <a:solidFill>
                  <a:srgbClr val="008000"/>
                </a:solidFill>
                <a:latin typeface="Courier"/>
                <a:ea typeface="ＭＳ Ｐゴシック" pitchFamily="-65" charset="-128"/>
                <a:cs typeface="Courier"/>
              </a:rPr>
              <a:t>sizeof</a:t>
            </a:r>
            <a:r>
              <a:rPr lang="en-US" sz="2400">
                <a:solidFill>
                  <a:srgbClr val="000000"/>
                </a:solidFill>
                <a:latin typeface="Helvetica"/>
                <a:ea typeface="ＭＳ Ｐゴシック" pitchFamily="-65" charset="-128"/>
                <a:cs typeface="Helvetica"/>
              </a:rPr>
              <a:t>” knows the size of arrays: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int ar[3]; </a:t>
            </a:r>
            <a:r>
              <a:rPr lang="en-US" sz="2000">
                <a:solidFill>
                  <a:schemeClr val="bg2"/>
                </a:solidFill>
                <a:latin typeface="Courier"/>
                <a:cs typeface="Courier"/>
              </a:rPr>
              <a:t>// Or:   int ar[] = {54, 47, 99}</a:t>
            </a:r>
            <a:endParaRPr lang="en-US" sz="200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sizeof(ar) 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</a:t>
            </a: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 12</a:t>
            </a:r>
            <a:endParaRPr lang="en-US" sz="200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US" sz="2000">
                <a:solidFill>
                  <a:srgbClr val="000000"/>
                </a:solidFill>
                <a:latin typeface="Helvetica"/>
                <a:cs typeface="Helvetica"/>
              </a:rPr>
              <a:t>…as well for arrays whose size is determined at run-time: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int n = 3;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int ar[n]; </a:t>
            </a:r>
            <a:r>
              <a:rPr lang="en-US" sz="2000">
                <a:solidFill>
                  <a:schemeClr val="bg2"/>
                </a:solidFill>
                <a:latin typeface="Courier"/>
                <a:cs typeface="Courier"/>
              </a:rPr>
              <a:t>// Or: int ar[fun_that_returns_3()];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sizeof(ar) 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</a:t>
            </a:r>
            <a:r>
              <a:rPr lang="en-US" sz="2000">
                <a:solidFill>
                  <a:schemeClr val="accent2"/>
                </a:solidFill>
                <a:latin typeface="Courier"/>
                <a:cs typeface="Courier"/>
              </a:rPr>
              <a:t> 12</a:t>
            </a:r>
            <a:endParaRPr lang="en-US" sz="200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endParaRPr lang="en-US" sz="2000">
              <a:solidFill>
                <a:schemeClr val="accent1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(2/4)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82000" cy="5503558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To allocate room for something new to point to, use </a:t>
            </a:r>
            <a:r>
              <a:rPr lang="en-US">
                <a:solidFill>
                  <a:schemeClr val="accent2"/>
                </a:solidFill>
                <a:latin typeface="Courier"/>
                <a:ea typeface="ＭＳ Ｐゴシック" pitchFamily="-65" charset="-128"/>
                <a:cs typeface="Courier"/>
              </a:rPr>
              <a:t>malloc()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 (with the help of a typecast and </a:t>
            </a:r>
            <a:r>
              <a:rPr lang="en-US">
                <a:solidFill>
                  <a:schemeClr val="accent2"/>
                </a:solidFill>
                <a:latin typeface="Helvetica"/>
                <a:ea typeface="ＭＳ Ｐゴシック" pitchFamily="-65" charset="-128"/>
                <a:cs typeface="Helvetica"/>
              </a:rPr>
              <a:t>sizeof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):</a:t>
            </a:r>
            <a:br>
              <a:rPr lang="en-US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800">
                <a:solidFill>
                  <a:schemeClr val="accent1"/>
                </a:solidFill>
                <a:latin typeface="Courier"/>
                <a:ea typeface="ＭＳ Ｐゴシック" pitchFamily="-65" charset="-128"/>
                <a:cs typeface="Courier"/>
              </a:rPr>
              <a:t>ptr = (int *) malloc (sizeof(int));</a:t>
            </a:r>
            <a:endParaRPr lang="en-US">
              <a:latin typeface="Courier"/>
              <a:ea typeface="ＭＳ Ｐゴシック" pitchFamily="-65" charset="-128"/>
              <a:cs typeface="Courier"/>
            </a:endParaRPr>
          </a:p>
          <a:p>
            <a:pPr lvl="1"/>
            <a:r>
              <a:rPr lang="en-US">
                <a:latin typeface="Helvetica"/>
                <a:cs typeface="Helvetica"/>
              </a:rPr>
              <a:t>Now, </a:t>
            </a:r>
            <a:r>
              <a:rPr lang="en-US">
                <a:latin typeface="Courier"/>
                <a:cs typeface="Courier"/>
              </a:rPr>
              <a:t>ptr </a:t>
            </a:r>
            <a:r>
              <a:rPr lang="en-US">
                <a:latin typeface="Helvetica"/>
                <a:cs typeface="Helvetica"/>
              </a:rPr>
              <a:t>points to a space somewhere in memory of size </a:t>
            </a:r>
            <a:r>
              <a:rPr lang="en-US">
                <a:latin typeface="Courier"/>
                <a:cs typeface="Courier"/>
              </a:rPr>
              <a:t>(sizeof(int))</a:t>
            </a:r>
            <a:r>
              <a:rPr lang="en-US">
                <a:latin typeface="Helvetica"/>
                <a:cs typeface="Helvetica"/>
              </a:rPr>
              <a:t> in bytes.</a:t>
            </a:r>
          </a:p>
          <a:p>
            <a:pPr lvl="1"/>
            <a:r>
              <a:rPr lang="en-US">
                <a:latin typeface="Courier"/>
                <a:cs typeface="Courier"/>
              </a:rPr>
              <a:t>(int *)</a:t>
            </a:r>
            <a:r>
              <a:rPr lang="en-US">
                <a:latin typeface="Helvetica"/>
                <a:cs typeface="Helvetica"/>
              </a:rPr>
              <a:t> simply tells the compiler what will go into that space (</a:t>
            </a:r>
            <a:r>
              <a:rPr lang="en-US">
                <a:solidFill>
                  <a:schemeClr val="accent2"/>
                </a:solidFill>
                <a:latin typeface="Helvetica"/>
                <a:cs typeface="Helvetica"/>
              </a:rPr>
              <a:t>called a typecast</a:t>
            </a:r>
            <a:r>
              <a:rPr lang="en-US">
                <a:latin typeface="Helvetica"/>
                <a:cs typeface="Helvetica"/>
              </a:rPr>
              <a:t>).</a:t>
            </a: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malloc is almost never used for 1 var</a:t>
            </a:r>
          </a:p>
          <a:p>
            <a:pPr algn="ctr">
              <a:buFont typeface="Times" pitchFamily="-65" charset="0"/>
              <a:buNone/>
            </a:pPr>
            <a:r>
              <a:rPr lang="en-US" sz="2800">
                <a:solidFill>
                  <a:schemeClr val="accent1"/>
                </a:solidFill>
                <a:latin typeface="Courier"/>
                <a:ea typeface="ＭＳ Ｐゴシック" pitchFamily="-65" charset="-128"/>
                <a:cs typeface="Courier"/>
              </a:rPr>
              <a:t>ptr = (int *) malloc (</a:t>
            </a:r>
            <a:r>
              <a:rPr lang="en-US" sz="2800">
                <a:solidFill>
                  <a:schemeClr val="accent2"/>
                </a:solidFill>
                <a:latin typeface="Courier"/>
                <a:ea typeface="ＭＳ Ｐゴシック" pitchFamily="-65" charset="-128"/>
                <a:cs typeface="Courier"/>
              </a:rPr>
              <a:t>n</a:t>
            </a:r>
            <a:r>
              <a:rPr lang="en-US" sz="2800">
                <a:solidFill>
                  <a:schemeClr val="accent1"/>
                </a:solidFill>
                <a:latin typeface="Courier"/>
                <a:ea typeface="ＭＳ Ｐゴシック" pitchFamily="-65" charset="-128"/>
                <a:cs typeface="Courier"/>
              </a:rPr>
              <a:t>*sizeof(int));</a:t>
            </a:r>
            <a:endParaRPr lang="en-US">
              <a:latin typeface="Courier"/>
              <a:ea typeface="ＭＳ Ｐゴシック" pitchFamily="-65" charset="-128"/>
              <a:cs typeface="Courier"/>
            </a:endParaRPr>
          </a:p>
          <a:p>
            <a:pPr lvl="1"/>
            <a:r>
              <a:rPr lang="en-US">
                <a:latin typeface="Helvetica"/>
                <a:cs typeface="Helvetica"/>
              </a:rPr>
              <a:t>This allocates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an array</a:t>
            </a:r>
            <a:r>
              <a:rPr lang="en-US">
                <a:latin typeface="Helvetica"/>
                <a:cs typeface="Helvetica"/>
              </a:rPr>
              <a:t> of </a:t>
            </a:r>
            <a:r>
              <a:rPr lang="en-US">
                <a:solidFill>
                  <a:schemeClr val="accent2"/>
                </a:solidFill>
                <a:latin typeface="Helvetica"/>
                <a:cs typeface="Helvetica"/>
              </a:rPr>
              <a:t>n</a:t>
            </a:r>
            <a:r>
              <a:rPr lang="en-US">
                <a:latin typeface="Helvetica"/>
                <a:cs typeface="Helvetica"/>
              </a:rPr>
              <a:t> integers.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(3/4)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632824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Once </a:t>
            </a:r>
            <a:r>
              <a:rPr lang="en-US">
                <a:solidFill>
                  <a:schemeClr val="accent2"/>
                </a:solidFill>
                <a:latin typeface="Courier"/>
                <a:ea typeface="ＭＳ Ｐゴシック" pitchFamily="-65" charset="-128"/>
                <a:cs typeface="Courier"/>
              </a:rPr>
              <a:t>malloc()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 is called, the memory location </a:t>
            </a:r>
            <a:r>
              <a:rPr lang="en-US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contains garbage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, so don’t use it until you’ve set its value.</a:t>
            </a: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After dynamically allocating space, we must dynamically free it: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latin typeface="Courier"/>
                <a:cs typeface="Courier"/>
              </a:rPr>
              <a:t>free(ptr);</a:t>
            </a:r>
            <a:endParaRPr lang="en-US">
              <a:latin typeface="Courier"/>
              <a:cs typeface="Courier"/>
            </a:endParaRP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Use this command to clean up.</a:t>
            </a:r>
          </a:p>
          <a:p>
            <a:pPr lvl="1"/>
            <a:r>
              <a:rPr lang="en-US">
                <a:latin typeface="Helvetica"/>
                <a:cs typeface="Helvetica"/>
              </a:rPr>
              <a:t>Even though the program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free</a:t>
            </a:r>
            <a:r>
              <a:rPr lang="en-US">
                <a:latin typeface="Helvetica"/>
                <a:cs typeface="Helvetica"/>
              </a:rPr>
              <a:t>s all memory on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exit</a:t>
            </a:r>
            <a:r>
              <a:rPr lang="en-US">
                <a:latin typeface="Helvetica"/>
                <a:cs typeface="Helvetica"/>
              </a:rPr>
              <a:t> (or when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main</a:t>
            </a:r>
            <a:r>
              <a:rPr lang="en-US">
                <a:latin typeface="Helvetica"/>
                <a:cs typeface="Helvetica"/>
              </a:rPr>
              <a:t> returns), don’t be lazy!</a:t>
            </a:r>
          </a:p>
          <a:p>
            <a:pPr lvl="1"/>
            <a:r>
              <a:rPr lang="en-US">
                <a:latin typeface="Helvetica"/>
                <a:cs typeface="Helvetica"/>
              </a:rPr>
              <a:t>You never know when your </a:t>
            </a:r>
            <a:r>
              <a:rPr lang="en-US">
                <a:solidFill>
                  <a:srgbClr val="008000"/>
                </a:solidFill>
                <a:latin typeface="Helvetica"/>
                <a:cs typeface="Helvetica"/>
              </a:rPr>
              <a:t>main</a:t>
            </a:r>
            <a:r>
              <a:rPr lang="en-US">
                <a:latin typeface="Helvetica"/>
                <a:cs typeface="Helvetica"/>
              </a:rPr>
              <a:t> will get transformed into a subroutine!</a:t>
            </a:r>
          </a:p>
        </p:txBody>
      </p:sp>
      <p:pic>
        <p:nvPicPr>
          <p:cNvPr id="33796" name="Picture 4" descr="/Users/ddgarcia/-Cal/clas/zc/2007Sp/-Lectures/2007Sp61C-L05-ddg-c3-godfather-short.mov">
            <a:hlinkClick r:id="" action="ppaction://media"/>
          </p:cNvPr>
          <p:cNvPicPr/>
          <p:nvPr>
            <a:videoFile r:link="rId1"/>
          </p:nvPr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152400" y="4648200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7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796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581730" cy="490391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Dynamic Memory Allocation (4/4)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843649"/>
          </a:xfrm>
        </p:spPr>
        <p:txBody>
          <a:bodyPr/>
          <a:lstStyle/>
          <a:p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The following two things will cause  your program to crash or behave strangely later on, and cause VERY  VERY hard to figure out bugs:</a:t>
            </a:r>
          </a:p>
          <a:p>
            <a:pPr lvl="1"/>
            <a:r>
              <a:rPr lang="en-US" sz="2400">
                <a:solidFill>
                  <a:srgbClr val="008000"/>
                </a:solidFill>
                <a:latin typeface="Helvetica"/>
                <a:cs typeface="Helvetica"/>
              </a:rPr>
              <a:t>free()</a:t>
            </a:r>
            <a:r>
              <a:rPr lang="en-US" sz="2400">
                <a:latin typeface="Helvetica"/>
                <a:cs typeface="Helvetica"/>
              </a:rPr>
              <a:t>ing the same piece of memory twice</a:t>
            </a:r>
          </a:p>
          <a:p>
            <a:pPr lvl="1"/>
            <a:r>
              <a:rPr lang="en-US" sz="2400">
                <a:latin typeface="Helvetica"/>
                <a:cs typeface="Helvetica"/>
              </a:rPr>
              <a:t>calling </a:t>
            </a:r>
            <a:r>
              <a:rPr lang="en-US" sz="2400">
                <a:solidFill>
                  <a:srgbClr val="008000"/>
                </a:solidFill>
                <a:latin typeface="Helvetica"/>
                <a:cs typeface="Helvetica"/>
              </a:rPr>
              <a:t>free()</a:t>
            </a:r>
            <a:r>
              <a:rPr lang="en-US" sz="2400">
                <a:latin typeface="Helvetica"/>
                <a:cs typeface="Helvetica"/>
              </a:rPr>
              <a:t> on something you didn’t get back from </a:t>
            </a:r>
            <a:r>
              <a:rPr lang="en-US" sz="2400">
                <a:solidFill>
                  <a:srgbClr val="008000"/>
                </a:solidFill>
                <a:latin typeface="Helvetica"/>
                <a:cs typeface="Helvetica"/>
              </a:rPr>
              <a:t>malloc()</a:t>
            </a:r>
            <a:r>
              <a:rPr lang="en-US" sz="2400">
                <a:latin typeface="Helvetica"/>
                <a:cs typeface="Helvetica"/>
              </a:rPr>
              <a:t>  </a:t>
            </a:r>
          </a:p>
          <a:p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The runtime </a:t>
            </a:r>
            <a:r>
              <a:rPr lang="en-US" sz="2800" u="sng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does not</a:t>
            </a: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 check for these mistakes</a:t>
            </a:r>
          </a:p>
          <a:p>
            <a:pPr lvl="1"/>
            <a:r>
              <a:rPr lang="en-US" sz="2400">
                <a:latin typeface="Helvetica"/>
                <a:cs typeface="Helvetica"/>
              </a:rPr>
              <a:t>Memory allocation is so performance-critical that there just isn’t time to do this  </a:t>
            </a:r>
          </a:p>
          <a:p>
            <a:pPr lvl="1"/>
            <a:r>
              <a:rPr lang="en-US" sz="2400">
                <a:latin typeface="Helvetica"/>
                <a:cs typeface="Helvetica"/>
              </a:rPr>
              <a:t>The usual result is that you corrupt the memory allocator’s  internal structure</a:t>
            </a:r>
          </a:p>
          <a:p>
            <a:pPr lvl="1"/>
            <a:r>
              <a:rPr lang="en-US" sz="2400">
                <a:latin typeface="Helvetica"/>
                <a:cs typeface="Helvetica"/>
              </a:rPr>
              <a:t>You won’t find out until much later on,  in a totally unrelated part of your code!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7305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in 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6011389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Why use pointers?</a:t>
            </a:r>
          </a:p>
          <a:p>
            <a:pPr lvl="1"/>
            <a:r>
              <a:rPr lang="en-US"/>
              <a:t>If we want to pass a huge struct or array, it’s easier / faster / etc to pass a pointer than the whole thing.</a:t>
            </a:r>
          </a:p>
          <a:p>
            <a:pPr lvl="1"/>
            <a:r>
              <a:rPr lang="en-US"/>
              <a:t>In general, pointers allow cleaner, more compact code.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 what are the drawbacks?</a:t>
            </a:r>
          </a:p>
          <a:p>
            <a:pPr lvl="1"/>
            <a:r>
              <a:rPr lang="en-US"/>
              <a:t>Pointers are probably the single largest source of bugs in software, so be careful anytime you deal with them.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Dangling reference</a:t>
            </a:r>
            <a:r>
              <a:rPr lang="en-US"/>
              <a:t> (use ptr before malloc)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Memory leaks</a:t>
            </a:r>
            <a:r>
              <a:rPr lang="en-US"/>
              <a:t> (tardy free, lose the ptr)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4763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not implemented as you’d think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7879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void foo() {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int *p, *q, x;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int a[4];</a:t>
            </a:r>
            <a: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p = (int *) malloc (sizeof(int));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q = &amp;x;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*p = 1; </a:t>
            </a:r>
            <a: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  <a:t>// p[0] would also work here</a:t>
            </a: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 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printf("*p:%u, p:%u, &amp;p:%u\n", *p, p, &amp;p);</a:t>
            </a: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 *q = 2; </a:t>
            </a:r>
            <a: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  <a:t>// q[0] would also work here</a:t>
            </a: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 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printf("*q:%u, q:%u, &amp;q:%u\n", *q, q, &amp;q);</a:t>
            </a: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	*a = 3; </a:t>
            </a:r>
            <a:r>
              <a:rPr lang="en-US" sz="2000">
                <a:solidFill>
                  <a:schemeClr val="bg2"/>
                </a:solidFill>
                <a:latin typeface="Courier"/>
                <a:ea typeface="ＭＳ Ｐゴシック" pitchFamily="-65" charset="-128"/>
                <a:cs typeface="Courier"/>
              </a:rPr>
              <a:t>// a[0] would also work here</a:t>
            </a: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printf("*a:%u, a:%u, &amp;a:%u\n", *a, a, &amp;a);</a:t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 sz="2000">
                <a:latin typeface="Courier"/>
                <a:ea typeface="ＭＳ Ｐゴシック" pitchFamily="-65" charset="-128"/>
                <a:cs typeface="Courier"/>
              </a:rPr>
            </a:br>
            <a:endParaRPr lang="en-US" sz="2000">
              <a:latin typeface="Courier"/>
              <a:ea typeface="ＭＳ Ｐゴシック" pitchFamily="-65" charset="-128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"/>
                <a:ea typeface="ＭＳ Ｐゴシック" pitchFamily="-65" charset="-128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>
              <a:latin typeface="Courier"/>
              <a:ea typeface="ＭＳ Ｐゴシック" pitchFamily="-65" charset="-128"/>
              <a:cs typeface="Courier"/>
            </a:endParaRPr>
          </a:p>
        </p:txBody>
      </p:sp>
      <p:sp>
        <p:nvSpPr>
          <p:cNvPr id="37892" name="Text Box 20"/>
          <p:cNvSpPr txBox="1">
            <a:spLocks noChangeArrowheads="1"/>
          </p:cNvSpPr>
          <p:nvPr/>
        </p:nvSpPr>
        <p:spPr bwMode="auto">
          <a:xfrm>
            <a:off x="2743200" y="46085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3" name="Text Box 21"/>
          <p:cNvSpPr txBox="1">
            <a:spLocks noChangeArrowheads="1"/>
          </p:cNvSpPr>
          <p:nvPr/>
        </p:nvSpPr>
        <p:spPr bwMode="auto">
          <a:xfrm>
            <a:off x="5475288" y="46085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4" name="Text Box 22"/>
          <p:cNvSpPr txBox="1">
            <a:spLocks noChangeArrowheads="1"/>
          </p:cNvSpPr>
          <p:nvPr/>
        </p:nvSpPr>
        <p:spPr bwMode="auto">
          <a:xfrm>
            <a:off x="73152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37895" name="Text Box 23"/>
          <p:cNvSpPr txBox="1">
            <a:spLocks noChangeArrowheads="1"/>
          </p:cNvSpPr>
          <p:nvPr/>
        </p:nvSpPr>
        <p:spPr bwMode="auto">
          <a:xfrm>
            <a:off x="9906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37896" name="Text Box 24"/>
          <p:cNvSpPr txBox="1">
            <a:spLocks noChangeArrowheads="1"/>
          </p:cNvSpPr>
          <p:nvPr/>
        </p:nvSpPr>
        <p:spPr bwMode="auto">
          <a:xfrm>
            <a:off x="1589088" y="4343400"/>
            <a:ext cx="634365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 0     4    8    12   16  20   24   28   32  36   40   44  48   52   56   60 ...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687577" name="Text Box 25"/>
          <p:cNvSpPr txBox="1">
            <a:spLocks noChangeArrowheads="1"/>
          </p:cNvSpPr>
          <p:nvPr/>
        </p:nvSpPr>
        <p:spPr bwMode="auto">
          <a:xfrm>
            <a:off x="2743200" y="4953000"/>
            <a:ext cx="1133475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8000"/>
                </a:solidFill>
              </a:rPr>
              <a:t>p     q    x</a:t>
            </a: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37898" name="Text Box 26"/>
          <p:cNvSpPr txBox="1">
            <a:spLocks noChangeArrowheads="1"/>
          </p:cNvSpPr>
          <p:nvPr/>
        </p:nvSpPr>
        <p:spPr bwMode="auto">
          <a:xfrm>
            <a:off x="3200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9" name="Text Box 27"/>
          <p:cNvSpPr txBox="1">
            <a:spLocks noChangeArrowheads="1"/>
          </p:cNvSpPr>
          <p:nvPr/>
        </p:nvSpPr>
        <p:spPr bwMode="auto">
          <a:xfrm>
            <a:off x="3581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900" name="Text Box 28"/>
          <p:cNvSpPr txBox="1">
            <a:spLocks noChangeArrowheads="1"/>
          </p:cNvSpPr>
          <p:nvPr/>
        </p:nvSpPr>
        <p:spPr bwMode="auto">
          <a:xfrm>
            <a:off x="3962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1687581" name="Text Box 29"/>
          <p:cNvSpPr txBox="1">
            <a:spLocks noChangeArrowheads="1"/>
          </p:cNvSpPr>
          <p:nvPr/>
        </p:nvSpPr>
        <p:spPr bwMode="auto">
          <a:xfrm>
            <a:off x="5334000" y="4933950"/>
            <a:ext cx="25606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8000"/>
                </a:solidFill>
              </a:rPr>
              <a:t>unnamed-malloc-space</a:t>
            </a: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1687582" name="Text Box 30"/>
          <p:cNvSpPr txBox="1">
            <a:spLocks noChangeArrowheads="1"/>
          </p:cNvSpPr>
          <p:nvPr/>
        </p:nvSpPr>
        <p:spPr bwMode="auto">
          <a:xfrm>
            <a:off x="2705100" y="4614863"/>
            <a:ext cx="441325" cy="3698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40</a:t>
            </a:r>
            <a:endParaRPr lang="en-US" sz="2000"/>
          </a:p>
        </p:txBody>
      </p:sp>
      <p:sp>
        <p:nvSpPr>
          <p:cNvPr id="1687583" name="Text Box 31"/>
          <p:cNvSpPr txBox="1">
            <a:spLocks noChangeArrowheads="1"/>
          </p:cNvSpPr>
          <p:nvPr/>
        </p:nvSpPr>
        <p:spPr bwMode="auto">
          <a:xfrm>
            <a:off x="3124200" y="4614863"/>
            <a:ext cx="441325" cy="3698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20</a:t>
            </a:r>
            <a:endParaRPr lang="en-US" sz="2000"/>
          </a:p>
        </p:txBody>
      </p:sp>
      <p:sp>
        <p:nvSpPr>
          <p:cNvPr id="1687584" name="Text Box 32"/>
          <p:cNvSpPr txBox="1">
            <a:spLocks noChangeArrowheads="1"/>
          </p:cNvSpPr>
          <p:nvPr/>
        </p:nvSpPr>
        <p:spPr bwMode="auto">
          <a:xfrm>
            <a:off x="3538538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2</a:t>
            </a:r>
            <a:endParaRPr lang="en-US" sz="2000"/>
          </a:p>
        </p:txBody>
      </p:sp>
      <p:sp>
        <p:nvSpPr>
          <p:cNvPr id="1687585" name="Text Box 33"/>
          <p:cNvSpPr txBox="1">
            <a:spLocks noChangeArrowheads="1"/>
          </p:cNvSpPr>
          <p:nvPr/>
        </p:nvSpPr>
        <p:spPr bwMode="auto">
          <a:xfrm>
            <a:off x="3910013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3</a:t>
            </a:r>
            <a:endParaRPr lang="en-US" sz="2000"/>
          </a:p>
        </p:txBody>
      </p:sp>
      <p:sp>
        <p:nvSpPr>
          <p:cNvPr id="37906" name="Rectangle 5"/>
          <p:cNvSpPr>
            <a:spLocks noChangeArrowheads="1"/>
          </p:cNvSpPr>
          <p:nvPr/>
        </p:nvSpPr>
        <p:spPr bwMode="auto">
          <a:xfrm>
            <a:off x="160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7" name="Rectangle 6"/>
          <p:cNvSpPr>
            <a:spLocks noChangeArrowheads="1"/>
          </p:cNvSpPr>
          <p:nvPr/>
        </p:nvSpPr>
        <p:spPr bwMode="auto">
          <a:xfrm>
            <a:off x="198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8" name="Rectangle 7"/>
          <p:cNvSpPr>
            <a:spLocks noChangeArrowheads="1"/>
          </p:cNvSpPr>
          <p:nvPr/>
        </p:nvSpPr>
        <p:spPr bwMode="auto">
          <a:xfrm>
            <a:off x="236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9" name="Rectangle 8"/>
          <p:cNvSpPr>
            <a:spLocks noChangeArrowheads="1"/>
          </p:cNvSpPr>
          <p:nvPr/>
        </p:nvSpPr>
        <p:spPr bwMode="auto">
          <a:xfrm>
            <a:off x="312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0" name="Rectangle 9"/>
          <p:cNvSpPr>
            <a:spLocks noChangeArrowheads="1"/>
          </p:cNvSpPr>
          <p:nvPr/>
        </p:nvSpPr>
        <p:spPr bwMode="auto">
          <a:xfrm>
            <a:off x="274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1" name="Rectangle 10"/>
          <p:cNvSpPr>
            <a:spLocks noChangeArrowheads="1"/>
          </p:cNvSpPr>
          <p:nvPr/>
        </p:nvSpPr>
        <p:spPr bwMode="auto">
          <a:xfrm>
            <a:off x="3505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2" name="Rectangle 11"/>
          <p:cNvSpPr>
            <a:spLocks noChangeArrowheads="1"/>
          </p:cNvSpPr>
          <p:nvPr/>
        </p:nvSpPr>
        <p:spPr bwMode="auto">
          <a:xfrm>
            <a:off x="3886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3" name="Rectangle 12"/>
          <p:cNvSpPr>
            <a:spLocks noChangeArrowheads="1"/>
          </p:cNvSpPr>
          <p:nvPr/>
        </p:nvSpPr>
        <p:spPr bwMode="auto">
          <a:xfrm>
            <a:off x="4267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4" name="Rectangle 13"/>
          <p:cNvSpPr>
            <a:spLocks noChangeArrowheads="1"/>
          </p:cNvSpPr>
          <p:nvPr/>
        </p:nvSpPr>
        <p:spPr bwMode="auto">
          <a:xfrm>
            <a:off x="4648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5" name="Rectangle 14"/>
          <p:cNvSpPr>
            <a:spLocks noChangeArrowheads="1"/>
          </p:cNvSpPr>
          <p:nvPr/>
        </p:nvSpPr>
        <p:spPr bwMode="auto">
          <a:xfrm>
            <a:off x="5029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5486400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1</a:t>
            </a:r>
            <a:endParaRPr lang="en-US" sz="2000"/>
          </a:p>
        </p:txBody>
      </p:sp>
      <p:sp>
        <p:nvSpPr>
          <p:cNvPr id="37917" name="Rectangle 15"/>
          <p:cNvSpPr>
            <a:spLocks noChangeArrowheads="1"/>
          </p:cNvSpPr>
          <p:nvPr/>
        </p:nvSpPr>
        <p:spPr bwMode="auto">
          <a:xfrm>
            <a:off x="541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8" name="Rectangle 16"/>
          <p:cNvSpPr>
            <a:spLocks noChangeArrowheads="1"/>
          </p:cNvSpPr>
          <p:nvPr/>
        </p:nvSpPr>
        <p:spPr bwMode="auto">
          <a:xfrm>
            <a:off x="579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9" name="Rectangle 17"/>
          <p:cNvSpPr>
            <a:spLocks noChangeArrowheads="1"/>
          </p:cNvSpPr>
          <p:nvPr/>
        </p:nvSpPr>
        <p:spPr bwMode="auto">
          <a:xfrm>
            <a:off x="617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0" name="Rectangle 18"/>
          <p:cNvSpPr>
            <a:spLocks noChangeArrowheads="1"/>
          </p:cNvSpPr>
          <p:nvPr/>
        </p:nvSpPr>
        <p:spPr bwMode="auto">
          <a:xfrm>
            <a:off x="655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1" name="Rectangle 19"/>
          <p:cNvSpPr>
            <a:spLocks noChangeArrowheads="1"/>
          </p:cNvSpPr>
          <p:nvPr/>
        </p:nvSpPr>
        <p:spPr bwMode="auto">
          <a:xfrm>
            <a:off x="693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90" name="Freeform 38"/>
          <p:cNvSpPr>
            <a:spLocks/>
          </p:cNvSpPr>
          <p:nvPr/>
        </p:nvSpPr>
        <p:spPr bwMode="auto">
          <a:xfrm>
            <a:off x="3425825" y="4921250"/>
            <a:ext cx="215900" cy="273050"/>
          </a:xfrm>
          <a:custGeom>
            <a:avLst/>
            <a:gdLst>
              <a:gd name="T0" fmla="*/ 0 w 136"/>
              <a:gd name="T1" fmla="*/ 273050 h 172"/>
              <a:gd name="T2" fmla="*/ 215900 w 136"/>
              <a:gd name="T3" fmla="*/ 0 h 172"/>
              <a:gd name="T4" fmla="*/ 0 60000 65536"/>
              <a:gd name="T5" fmla="*/ 0 60000 65536"/>
              <a:gd name="T6" fmla="*/ 0 w 136"/>
              <a:gd name="T7" fmla="*/ 0 h 172"/>
              <a:gd name="T8" fmla="*/ 136 w 136"/>
              <a:gd name="T9" fmla="*/ 172 h 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" h="172">
                <a:moveTo>
                  <a:pt x="0" y="172"/>
                </a:moveTo>
                <a:cubicBezTo>
                  <a:pt x="50" y="150"/>
                  <a:pt x="108" y="36"/>
                  <a:pt x="136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1" name="Freeform 39"/>
          <p:cNvSpPr>
            <a:spLocks/>
          </p:cNvSpPr>
          <p:nvPr/>
        </p:nvSpPr>
        <p:spPr bwMode="auto">
          <a:xfrm>
            <a:off x="2971800" y="4879975"/>
            <a:ext cx="2551113" cy="515938"/>
          </a:xfrm>
          <a:custGeom>
            <a:avLst/>
            <a:gdLst>
              <a:gd name="T0" fmla="*/ 0 w 1607"/>
              <a:gd name="T1" fmla="*/ 377825 h 325"/>
              <a:gd name="T2" fmla="*/ 1433513 w 1607"/>
              <a:gd name="T3" fmla="*/ 452438 h 325"/>
              <a:gd name="T4" fmla="*/ 2551113 w 1607"/>
              <a:gd name="T5" fmla="*/ 0 h 325"/>
              <a:gd name="T6" fmla="*/ 0 60000 65536"/>
              <a:gd name="T7" fmla="*/ 0 60000 65536"/>
              <a:gd name="T8" fmla="*/ 0 60000 65536"/>
              <a:gd name="T9" fmla="*/ 0 w 1607"/>
              <a:gd name="T10" fmla="*/ 0 h 325"/>
              <a:gd name="T11" fmla="*/ 1607 w 1607"/>
              <a:gd name="T12" fmla="*/ 325 h 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7" h="325">
                <a:moveTo>
                  <a:pt x="0" y="238"/>
                </a:moveTo>
                <a:cubicBezTo>
                  <a:pt x="321" y="294"/>
                  <a:pt x="635" y="325"/>
                  <a:pt x="903" y="285"/>
                </a:cubicBezTo>
                <a:cubicBezTo>
                  <a:pt x="1171" y="245"/>
                  <a:pt x="1460" y="59"/>
                  <a:pt x="1607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3" name="AutoShape 41"/>
          <p:cNvSpPr>
            <a:spLocks noChangeArrowheads="1"/>
          </p:cNvSpPr>
          <p:nvPr/>
        </p:nvSpPr>
        <p:spPr bwMode="auto">
          <a:xfrm flipH="1">
            <a:off x="6080125" y="6019800"/>
            <a:ext cx="1524000" cy="358775"/>
          </a:xfrm>
          <a:custGeom>
            <a:avLst/>
            <a:gdLst>
              <a:gd name="T0" fmla="*/ 80645000 w 21600"/>
              <a:gd name="T1" fmla="*/ 0 h 21600"/>
              <a:gd name="T2" fmla="*/ 0 w 21600"/>
              <a:gd name="T3" fmla="*/ 2979626 h 21600"/>
              <a:gd name="T4" fmla="*/ 80645000 w 21600"/>
              <a:gd name="T5" fmla="*/ 5959236 h 21600"/>
              <a:gd name="T6" fmla="*/ 107526667 w 21600"/>
              <a:gd name="T7" fmla="*/ 297962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4" name="Rectangle 42"/>
          <p:cNvSpPr>
            <a:spLocks noChangeArrowheads="1"/>
          </p:cNvSpPr>
          <p:nvPr/>
        </p:nvSpPr>
        <p:spPr bwMode="auto">
          <a:xfrm>
            <a:off x="3184525" y="54102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"/>
                <a:cs typeface="Courier"/>
              </a:rPr>
              <a:t>*p:1, p:40, &amp;p:12</a:t>
            </a:r>
          </a:p>
        </p:txBody>
      </p:sp>
      <p:sp>
        <p:nvSpPr>
          <p:cNvPr id="1687595" name="Rectangle 43"/>
          <p:cNvSpPr>
            <a:spLocks noChangeArrowheads="1"/>
          </p:cNvSpPr>
          <p:nvPr/>
        </p:nvSpPr>
        <p:spPr bwMode="auto">
          <a:xfrm>
            <a:off x="3184525" y="57150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"/>
                <a:cs typeface="Courier"/>
              </a:rPr>
              <a:t>*q:2, q:20, &amp;q:16</a:t>
            </a:r>
          </a:p>
        </p:txBody>
      </p:sp>
      <p:sp>
        <p:nvSpPr>
          <p:cNvPr id="1687596" name="Rectangle 44"/>
          <p:cNvSpPr>
            <a:spLocks noChangeArrowheads="1"/>
          </p:cNvSpPr>
          <p:nvPr/>
        </p:nvSpPr>
        <p:spPr bwMode="auto">
          <a:xfrm>
            <a:off x="3184525" y="60198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"/>
                <a:cs typeface="Courier"/>
              </a:rPr>
              <a:t>*a:3, a:24, </a:t>
            </a:r>
            <a:r>
              <a:rPr lang="en-US" sz="2000" b="1">
                <a:latin typeface="Courier"/>
                <a:cs typeface="Courier"/>
              </a:rPr>
              <a:t>&amp;a:24</a:t>
            </a: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2101850" y="6457950"/>
            <a:ext cx="49530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K&amp;R: “An array name is not a variable”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362200" y="4826000"/>
            <a:ext cx="2790825" cy="1498600"/>
            <a:chOff x="2362200" y="4826683"/>
            <a:chExt cx="2790518" cy="1497917"/>
          </a:xfrm>
        </p:grpSpPr>
        <p:sp>
          <p:nvSpPr>
            <p:cNvPr id="37932" name="Freeform 40"/>
            <p:cNvSpPr>
              <a:spLocks/>
            </p:cNvSpPr>
            <p:nvPr/>
          </p:nvSpPr>
          <p:spPr bwMode="auto">
            <a:xfrm>
              <a:off x="2689987" y="4992490"/>
              <a:ext cx="1345121" cy="1187450"/>
            </a:xfrm>
            <a:custGeom>
              <a:avLst/>
              <a:gdLst>
                <a:gd name="T0" fmla="*/ 0 w 138"/>
                <a:gd name="T1" fmla="*/ 1187450 h 352"/>
                <a:gd name="T2" fmla="*/ 477615 w 138"/>
                <a:gd name="T3" fmla="*/ 468908 h 352"/>
                <a:gd name="T4" fmla="*/ 1081945 w 138"/>
                <a:gd name="T5" fmla="*/ 428427 h 352"/>
                <a:gd name="T6" fmla="*/ 1345121 w 138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352"/>
                <a:gd name="T14" fmla="*/ 138 w 138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352">
                  <a:moveTo>
                    <a:pt x="0" y="352"/>
                  </a:moveTo>
                  <a:cubicBezTo>
                    <a:pt x="38" y="351"/>
                    <a:pt x="31" y="175"/>
                    <a:pt x="49" y="139"/>
                  </a:cubicBezTo>
                  <a:cubicBezTo>
                    <a:pt x="67" y="104"/>
                    <a:pt x="96" y="150"/>
                    <a:pt x="111" y="127"/>
                  </a:cubicBezTo>
                  <a:cubicBezTo>
                    <a:pt x="126" y="104"/>
                    <a:pt x="138" y="76"/>
                    <a:pt x="138" y="0"/>
                  </a:cubicBezTo>
                </a:path>
              </a:pathLst>
            </a:custGeom>
            <a:noFill/>
            <a:ln w="12700">
              <a:solidFill>
                <a:srgbClr val="800080"/>
              </a:solidFill>
              <a:prstDash val="sysDot"/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3" name="Text Box 25"/>
            <p:cNvSpPr txBox="1">
              <a:spLocks noChangeArrowheads="1"/>
            </p:cNvSpPr>
            <p:nvPr/>
          </p:nvSpPr>
          <p:spPr bwMode="auto">
            <a:xfrm>
              <a:off x="2438400" y="5955268"/>
              <a:ext cx="31304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800080"/>
                  </a:solidFill>
                </a:rPr>
                <a:t>a</a:t>
              </a:r>
              <a:endParaRPr lang="en-US" sz="2000">
                <a:solidFill>
                  <a:srgbClr val="008000"/>
                </a:solidFill>
              </a:endParaRPr>
            </a:p>
          </p:txBody>
        </p:sp>
        <p:sp>
          <p:nvSpPr>
            <p:cNvPr id="43" name="Cloud 42"/>
            <p:cNvSpPr/>
            <p:nvPr/>
          </p:nvSpPr>
          <p:spPr bwMode="auto">
            <a:xfrm>
              <a:off x="2362200" y="5650220"/>
              <a:ext cx="533341" cy="364959"/>
            </a:xfrm>
            <a:prstGeom prst="clou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37935" name="Text Box 24"/>
            <p:cNvSpPr txBox="1">
              <a:spLocks noChangeArrowheads="1"/>
            </p:cNvSpPr>
            <p:nvPr/>
          </p:nvSpPr>
          <p:spPr bwMode="auto">
            <a:xfrm>
              <a:off x="2413001" y="5650469"/>
              <a:ext cx="412893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24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936" name="Right Triangle 44"/>
            <p:cNvSpPr>
              <a:spLocks noChangeArrowheads="1"/>
            </p:cNvSpPr>
            <p:nvPr/>
          </p:nvSpPr>
          <p:spPr bwMode="auto">
            <a:xfrm>
              <a:off x="3885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7" name="Right Triangle 45"/>
            <p:cNvSpPr>
              <a:spLocks noChangeArrowheads="1"/>
            </p:cNvSpPr>
            <p:nvPr/>
          </p:nvSpPr>
          <p:spPr bwMode="auto">
            <a:xfrm>
              <a:off x="4266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8" name="Right Triangle 46"/>
            <p:cNvSpPr>
              <a:spLocks noChangeArrowheads="1"/>
            </p:cNvSpPr>
            <p:nvPr/>
          </p:nvSpPr>
          <p:spPr bwMode="auto">
            <a:xfrm>
              <a:off x="4647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9" name="Right Triangle 47"/>
            <p:cNvSpPr>
              <a:spLocks noChangeArrowheads="1"/>
            </p:cNvSpPr>
            <p:nvPr/>
          </p:nvSpPr>
          <p:spPr bwMode="auto">
            <a:xfrm>
              <a:off x="5028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40" name="Text Box 24"/>
            <p:cNvSpPr txBox="1">
              <a:spLocks noChangeArrowheads="1"/>
            </p:cNvSpPr>
            <p:nvPr/>
          </p:nvSpPr>
          <p:spPr bwMode="auto">
            <a:xfrm>
              <a:off x="2438400" y="5345668"/>
              <a:ext cx="298780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?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50" name="Freeform 39"/>
          <p:cNvSpPr>
            <a:spLocks/>
          </p:cNvSpPr>
          <p:nvPr/>
        </p:nvSpPr>
        <p:spPr bwMode="auto">
          <a:xfrm flipH="1">
            <a:off x="1219200" y="5029200"/>
            <a:ext cx="1524000" cy="277813"/>
          </a:xfrm>
          <a:custGeom>
            <a:avLst/>
            <a:gdLst>
              <a:gd name="T0" fmla="*/ 0 w 1530"/>
              <a:gd name="T1" fmla="*/ 136765 h 310"/>
              <a:gd name="T2" fmla="*/ 822505 w 1530"/>
              <a:gd name="T3" fmla="*/ 254758 h 310"/>
              <a:gd name="T4" fmla="*/ 1523526 w 1530"/>
              <a:gd name="T5" fmla="*/ 0 h 310"/>
              <a:gd name="T6" fmla="*/ 0 60000 65536"/>
              <a:gd name="T7" fmla="*/ 0 60000 65536"/>
              <a:gd name="T8" fmla="*/ 0 60000 65536"/>
              <a:gd name="T9" fmla="*/ 0 w 1530"/>
              <a:gd name="T10" fmla="*/ 0 h 310"/>
              <a:gd name="T11" fmla="*/ 1530 w 1530"/>
              <a:gd name="T12" fmla="*/ 310 h 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0" h="310">
                <a:moveTo>
                  <a:pt x="0" y="153"/>
                </a:moveTo>
                <a:cubicBezTo>
                  <a:pt x="364" y="71"/>
                  <a:pt x="571" y="310"/>
                  <a:pt x="826" y="285"/>
                </a:cubicBezTo>
                <a:cubicBezTo>
                  <a:pt x="1081" y="260"/>
                  <a:pt x="1383" y="59"/>
                  <a:pt x="1530" y="0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Freeform 39"/>
          <p:cNvSpPr>
            <a:spLocks/>
          </p:cNvSpPr>
          <p:nvPr/>
        </p:nvSpPr>
        <p:spPr bwMode="auto">
          <a:xfrm flipH="1" flipV="1">
            <a:off x="1905000" y="4949825"/>
            <a:ext cx="1371600" cy="157163"/>
          </a:xfrm>
          <a:custGeom>
            <a:avLst/>
            <a:gdLst>
              <a:gd name="T0" fmla="*/ 0 w 1446"/>
              <a:gd name="T1" fmla="*/ 0 h 60"/>
              <a:gd name="T2" fmla="*/ 1371316 w 1446"/>
              <a:gd name="T3" fmla="*/ 0 h 60"/>
              <a:gd name="T4" fmla="*/ 0 60000 65536"/>
              <a:gd name="T5" fmla="*/ 0 60000 65536"/>
              <a:gd name="T6" fmla="*/ 0 w 1446"/>
              <a:gd name="T7" fmla="*/ 0 h 60"/>
              <a:gd name="T8" fmla="*/ 1446 w 1446"/>
              <a:gd name="T9" fmla="*/ 60 h 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6" h="60">
                <a:moveTo>
                  <a:pt x="0" y="0"/>
                </a:moveTo>
                <a:cubicBezTo>
                  <a:pt x="440" y="37"/>
                  <a:pt x="962" y="60"/>
                  <a:pt x="1446" y="0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68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77" grpId="0"/>
      <p:bldP spid="1687581" grpId="0"/>
      <p:bldP spid="1687582" grpId="0" animBg="1"/>
      <p:bldP spid="1687583" grpId="0" animBg="1"/>
      <p:bldP spid="1687584" grpId="0" animBg="1"/>
      <p:bldP spid="1687585" grpId="0" animBg="1"/>
      <p:bldP spid="1687589" grpId="0" animBg="1"/>
      <p:bldP spid="1687590" grpId="0" animBg="1"/>
      <p:bldP spid="1687591" grpId="0" animBg="1"/>
      <p:bldP spid="1687593" grpId="0" animBg="1"/>
      <p:bldP spid="1687594" grpId="0"/>
      <p:bldP spid="1687595" grpId="0"/>
      <p:bldP spid="1687596" grpId="0"/>
      <p:bldP spid="41" grpId="0" animBg="1"/>
      <p:bldP spid="50" grpId="0" animBg="1"/>
      <p:bldP spid="50" grpId="1" animBg="1"/>
      <p:bldP spid="51" grpId="0" animBg="1"/>
      <p:bldP spid="5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4140957" cy="490391"/>
          </a:xfrm>
        </p:spPr>
        <p:txBody>
          <a:bodyPr/>
          <a:lstStyle/>
          <a:p>
            <a:r>
              <a:rPr lang="en-US"/>
              <a:t>Enrollment update…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4572000"/>
            <a:ext cx="8915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ea typeface="ＭＳ Ｐゴシック" pitchFamily="-65" charset="-128"/>
                <a:cs typeface="ＭＳ Ｐゴシック" pitchFamily="-65" charset="-128"/>
              </a:rPr>
              <a:t>Remember, all labs will use pair programming!</a:t>
            </a:r>
            <a:br>
              <a:rPr lang="en-US" sz="3600" b="1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3600" b="1">
                <a:ea typeface="ＭＳ Ｐゴシック" pitchFamily="-65" charset="-128"/>
                <a:cs typeface="ＭＳ Ｐゴシック" pitchFamily="-65" charset="-128"/>
              </a:rPr>
              <a:t>(both partners must know stuff, tho!)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450691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Which are </a:t>
            </a:r>
            <a:r>
              <a:rPr lang="en-US" sz="2800" u="sng">
                <a:ea typeface="ＭＳ Ｐゴシック" pitchFamily="-65" charset="-128"/>
                <a:cs typeface="ＭＳ Ｐゴシック" pitchFamily="-65" charset="-128"/>
              </a:rPr>
              <a:t>guaranteed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to print out </a:t>
            </a: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5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?</a:t>
            </a:r>
            <a:r>
              <a:rPr lang="en-US" sz="20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>
              <a:buFont typeface="Times" pitchFamily="-65" charset="0"/>
              <a:buNone/>
            </a:pP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I: main() {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int *a-ptr = (int *)malloc(int);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*a-ptr = 5;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printf(“%d”, *a-ptr);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}</a:t>
            </a:r>
          </a:p>
          <a:p>
            <a:pPr>
              <a:buFont typeface="Times" pitchFamily="-65" charset="0"/>
              <a:buNone/>
            </a:pP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II:main() {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int *p, a = 5;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 = &amp;a; ...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</a:t>
            </a:r>
            <a:r>
              <a:rPr lang="en-US" sz="2800">
                <a:solidFill>
                  <a:schemeClr val="bg2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/* code; a,p NEVER on LEFT of = */</a:t>
            </a: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printf(“%d”, a);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}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16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400800" y="4800600"/>
            <a:ext cx="2624138" cy="172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</a:rPr>
              <a:t>   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 </a:t>
            </a:r>
            <a:r>
              <a:rPr lang="en-US" sz="2400" b="1" u="sng">
                <a:solidFill>
                  <a:schemeClr val="tx1"/>
                </a:solidFill>
                <a:latin typeface="Courier" pitchFamily="-65" charset="0"/>
              </a:rPr>
              <a:t>I    II 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a)  -    -</a:t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b)  -  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c)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 -</a:t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d)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e) No idea</a:t>
            </a:r>
            <a:endParaRPr lang="en-US" sz="2400" b="1">
              <a:solidFill>
                <a:srgbClr val="00FF00"/>
              </a:solidFill>
              <a:latin typeface="Courier" pitchFamily="-65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510338" y="4756150"/>
            <a:ext cx="2438400" cy="17970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8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7162800" y="0"/>
            <a:ext cx="19812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200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Binky Pointer Video (thanks to NP @ SU)</a:t>
            </a:r>
          </a:p>
        </p:txBody>
      </p:sp>
      <p:pic>
        <p:nvPicPr>
          <p:cNvPr id="39939" name="Picture 3" descr="/Users/ddgarcia/-Cal/clas/zc/2004Sp/Lectures/PointerFunCBig.avi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95400" y="762000"/>
            <a:ext cx="6756400" cy="591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99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3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9939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52913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“And in Conclusion…”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668217"/>
          </a:xfrm>
        </p:spPr>
        <p:txBody>
          <a:bodyPr/>
          <a:lstStyle/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Pointers and arrays are </a:t>
            </a:r>
            <a:r>
              <a:rPr lang="en-US" sz="2400">
                <a:solidFill>
                  <a:schemeClr val="accent2"/>
                </a:solidFill>
                <a:latin typeface="Helvetica"/>
                <a:ea typeface="ＭＳ Ｐゴシック" pitchFamily="-65" charset="-128"/>
                <a:cs typeface="Helvetica"/>
              </a:rPr>
              <a:t>virtually same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C knows how to </a:t>
            </a:r>
            <a:r>
              <a:rPr lang="en-US" sz="2400">
                <a:solidFill>
                  <a:schemeClr val="accent2"/>
                </a:solidFill>
                <a:latin typeface="Helvetica"/>
                <a:ea typeface="ＭＳ Ｐゴシック" pitchFamily="-65" charset="-128"/>
                <a:cs typeface="Helvetica"/>
              </a:rPr>
              <a:t>increment pointers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C is an efficient language, with little protection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Array bounds </a:t>
            </a:r>
            <a:r>
              <a:rPr lang="en-US" sz="2000">
                <a:solidFill>
                  <a:schemeClr val="accent2"/>
                </a:solidFill>
                <a:latin typeface="Helvetica"/>
                <a:cs typeface="Helvetica"/>
              </a:rPr>
              <a:t>not checked</a:t>
            </a:r>
            <a:endParaRPr lang="en-US" sz="2000">
              <a:latin typeface="Helvetica"/>
              <a:cs typeface="Helvetica"/>
            </a:endParaRPr>
          </a:p>
          <a:p>
            <a:pPr lvl="1"/>
            <a:r>
              <a:rPr lang="en-US" sz="2000">
                <a:latin typeface="Helvetica"/>
                <a:cs typeface="Helvetica"/>
              </a:rPr>
              <a:t>Variables </a:t>
            </a:r>
            <a:r>
              <a:rPr lang="en-US" sz="2000">
                <a:solidFill>
                  <a:schemeClr val="accent2"/>
                </a:solidFill>
                <a:latin typeface="Helvetica"/>
                <a:cs typeface="Helvetica"/>
              </a:rPr>
              <a:t>not</a:t>
            </a:r>
            <a:r>
              <a:rPr lang="en-US" sz="2000">
                <a:latin typeface="Helvetica"/>
                <a:cs typeface="Helvetica"/>
              </a:rPr>
              <a:t> automatically initialized</a:t>
            </a: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Use handles to change pointers</a:t>
            </a: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Dynamically allocated heap memory must be manually deallocated in C.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Use </a:t>
            </a:r>
            <a:r>
              <a:rPr lang="en-US" sz="2000">
                <a:latin typeface="Courier"/>
                <a:ea typeface="Courier New" pitchFamily="-65" charset="0"/>
                <a:cs typeface="Courier"/>
              </a:rPr>
              <a:t>malloc()</a:t>
            </a:r>
            <a:r>
              <a:rPr lang="en-US" sz="2000">
                <a:latin typeface="Helvetica"/>
                <a:cs typeface="Helvetica"/>
              </a:rPr>
              <a:t> and </a:t>
            </a:r>
            <a:r>
              <a:rPr lang="en-US" sz="2000">
                <a:latin typeface="Courier"/>
                <a:ea typeface="Courier New" pitchFamily="-65" charset="0"/>
                <a:cs typeface="Courier"/>
              </a:rPr>
              <a:t>free()</a:t>
            </a:r>
            <a:r>
              <a:rPr lang="en-US" sz="2000">
                <a:latin typeface="Helvetica"/>
                <a:cs typeface="Helvetica"/>
              </a:rPr>
              <a:t> to allocate and deallocate memory from heap.</a:t>
            </a:r>
          </a:p>
          <a:p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(Beware) The cost of efficiency is more overhead for the programmer.</a:t>
            </a:r>
          </a:p>
          <a:p>
            <a:pPr lvl="1"/>
            <a:r>
              <a:rPr lang="en-US" sz="2000">
                <a:solidFill>
                  <a:srgbClr val="800080"/>
                </a:solidFill>
                <a:latin typeface="Helvetica"/>
                <a:cs typeface="Helvetica"/>
              </a:rPr>
              <a:t>“C gives you a lot of extra rope but be careful not to hang yourself with it!”</a:t>
            </a:r>
            <a:endParaRPr lang="en-US" sz="200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5271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Review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06395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declarations go at the beginning of each function </a:t>
            </a:r>
            <a:r>
              <a:rPr lang="en-US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except if you use C99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data is in memory.  Each memory location has an address to use to refer to it and a value stored in it.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a C version of the address.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*</a:t>
            </a:r>
            <a:r>
              <a:rPr lang="en-US"/>
              <a:t>   “follows” a pointer to its value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&amp;</a:t>
            </a:r>
            <a:r>
              <a:rPr lang="en-US"/>
              <a:t>   gets the address of a value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Only 0 (i.e., NULL) evaluate to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7561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More C Pointer Dangers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87655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Declaring a pointer just allocates space to hold the pointer – it does not allocate something to be pointed to!</a:t>
            </a:r>
          </a:p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Local variables in C are not initialized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they may contain anything.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does the following code do?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71800" y="4191000"/>
            <a:ext cx="3386063" cy="2316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void</a:t>
            </a:r>
            <a:r>
              <a:rPr lang="en-US" sz="320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f()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    int *ptr;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    *ptr = 5;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(1/5)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537926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Declaration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:</a:t>
            </a:r>
          </a:p>
          <a:p>
            <a:pPr lvl="1">
              <a:buFontTx/>
              <a:buNone/>
            </a:pPr>
            <a:r>
              <a:rPr lang="en-US" sz="3200">
                <a:latin typeface="Courier"/>
                <a:cs typeface="Courier"/>
              </a:rPr>
              <a:t>int ar[2];</a:t>
            </a:r>
            <a:endParaRPr lang="en-US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	declares a 2-element integer array. </a:t>
            </a:r>
            <a:r>
              <a:rPr lang="en-US" i="1">
                <a:latin typeface="Helvetica"/>
                <a:ea typeface="ＭＳ Ｐゴシック" pitchFamily="-65" charset="-128"/>
                <a:cs typeface="Helvetica"/>
              </a:rPr>
              <a:t>An array is really just a block of memory.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 </a:t>
            </a:r>
            <a:r>
              <a:rPr lang="en-US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>
                <a:latin typeface="Courier"/>
                <a:ea typeface="ＭＳ Ｐゴシック" pitchFamily="-65" charset="-128"/>
                <a:cs typeface="Courier"/>
              </a:rPr>
            </a:br>
            <a:r>
              <a:rPr lang="en-US">
                <a:latin typeface="Courier"/>
                <a:ea typeface="ＭＳ Ｐゴシック" pitchFamily="-65" charset="-128"/>
                <a:cs typeface="Courier"/>
              </a:rPr>
              <a:t/>
            </a:r>
            <a:br>
              <a:rPr lang="en-US">
                <a:latin typeface="Courier"/>
                <a:ea typeface="ＭＳ Ｐゴシック" pitchFamily="-65" charset="-128"/>
                <a:cs typeface="Courier"/>
              </a:rPr>
            </a:br>
            <a:r>
              <a:rPr lang="en-US">
                <a:latin typeface="Courier"/>
                <a:ea typeface="ＭＳ Ｐゴシック" pitchFamily="-65" charset="-128"/>
                <a:cs typeface="Courier"/>
              </a:rPr>
              <a:t>  int ar[] = {795, 635};</a:t>
            </a:r>
          </a:p>
          <a:p>
            <a:pPr>
              <a:buFont typeface="Times" pitchFamily="-65" charset="0"/>
              <a:buNone/>
            </a:pPr>
            <a:r>
              <a:rPr lang="en-US">
                <a:latin typeface="Courier"/>
                <a:ea typeface="ＭＳ Ｐゴシック" pitchFamily="-65" charset="-128"/>
                <a:cs typeface="Courier"/>
              </a:rPr>
              <a:t>	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declares </a:t>
            </a:r>
            <a:r>
              <a:rPr lang="en-US" u="sng">
                <a:latin typeface="Helvetica"/>
                <a:ea typeface="ＭＳ Ｐゴシック" pitchFamily="-65" charset="-128"/>
                <a:cs typeface="Helvetica"/>
              </a:rPr>
              <a:t>and fills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 a 2-elt integer array.</a:t>
            </a:r>
          </a:p>
          <a:p>
            <a:r>
              <a:rPr lang="en-US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Accessing elements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:</a:t>
            </a:r>
          </a:p>
          <a:p>
            <a:pPr lvl="1">
              <a:buFontTx/>
              <a:buNone/>
            </a:pPr>
            <a:r>
              <a:rPr lang="en-US" sz="3200">
                <a:latin typeface="Courier"/>
                <a:cs typeface="Courier"/>
              </a:rPr>
              <a:t>ar[num]</a:t>
            </a:r>
            <a:endParaRPr lang="en-US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>
                <a:latin typeface="Courier"/>
                <a:ea typeface="ＭＳ Ｐゴシック" pitchFamily="-65" charset="-128"/>
                <a:cs typeface="Courier"/>
              </a:rPr>
              <a:t>	returns the num</a:t>
            </a:r>
            <a:r>
              <a:rPr lang="en-US" baseline="30000">
                <a:latin typeface="Courier"/>
                <a:ea typeface="ＭＳ Ｐゴシック" pitchFamily="-65" charset="-128"/>
                <a:cs typeface="Courier"/>
              </a:rPr>
              <a:t>th</a:t>
            </a:r>
            <a:r>
              <a:rPr lang="en-US">
                <a:latin typeface="Courier"/>
                <a:ea typeface="ＭＳ Ｐゴシック" pitchFamily="-65" charset="-128"/>
                <a:cs typeface="Courier"/>
              </a:rPr>
              <a:t>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(2/5)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678956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Arrays are (almost) identical to pointers</a:t>
            </a:r>
          </a:p>
          <a:p>
            <a:pPr lvl="1"/>
            <a:r>
              <a:rPr lang="en-US">
                <a:latin typeface="Helvetica"/>
                <a:cs typeface="Helvetica"/>
              </a:rPr>
              <a:t>char *string and char string[] are nearly identical declarations</a:t>
            </a:r>
          </a:p>
          <a:p>
            <a:pPr lvl="1"/>
            <a:r>
              <a:rPr lang="en-US">
                <a:latin typeface="Helvetica"/>
                <a:cs typeface="Helvetica"/>
              </a:rPr>
              <a:t>They differ in very subtle ways: incrementing, declaration of filled arrays</a:t>
            </a:r>
          </a:p>
          <a:p>
            <a:r>
              <a:rPr lang="en-US">
                <a:solidFill>
                  <a:schemeClr val="accent2"/>
                </a:solidFill>
                <a:latin typeface="Helvetica"/>
                <a:ea typeface="ＭＳ Ｐゴシック" pitchFamily="-65" charset="-128"/>
                <a:cs typeface="Helvetica"/>
              </a:rPr>
              <a:t>Key Concept</a:t>
            </a: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: An array variable is a “pointer” to the first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(3/5)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443029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Consequences: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Courier"/>
                <a:cs typeface="Courier"/>
              </a:rPr>
              <a:t>ar </a:t>
            </a:r>
            <a:r>
              <a:rPr lang="en-US">
                <a:latin typeface="Helvetica"/>
                <a:cs typeface="Helvetica"/>
              </a:rPr>
              <a:t>is an array variable but looks like a pointer in many respects (though not all)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Courier"/>
                <a:cs typeface="Courier"/>
              </a:rPr>
              <a:t>ar[0]</a:t>
            </a:r>
            <a:r>
              <a:rPr lang="en-US">
                <a:latin typeface="Helvetica"/>
                <a:cs typeface="Helvetica"/>
              </a:rPr>
              <a:t> is the same as </a:t>
            </a:r>
            <a:r>
              <a:rPr lang="en-US">
                <a:latin typeface="Courier"/>
                <a:cs typeface="Courier"/>
              </a:rPr>
              <a:t>*ar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Courier"/>
                <a:cs typeface="Courier"/>
              </a:rPr>
              <a:t>ar[2]</a:t>
            </a:r>
            <a:r>
              <a:rPr lang="en-US">
                <a:latin typeface="Helvetica"/>
                <a:cs typeface="Helvetica"/>
              </a:rPr>
              <a:t> is the same as </a:t>
            </a:r>
            <a:r>
              <a:rPr lang="en-US">
                <a:latin typeface="Courier"/>
                <a:cs typeface="Courier"/>
              </a:rPr>
              <a:t>*(ar+2)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Helvetica"/>
                <a:cs typeface="Helvetica"/>
              </a:rPr>
              <a:t>We can use pointer arithmetic to access arrays more conveniently.</a:t>
            </a:r>
          </a:p>
          <a:p>
            <a:pPr>
              <a:lnSpc>
                <a:spcPct val="65000"/>
              </a:lnSpc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Declared arrays are only allocated while the scope is valid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>
                <a:latin typeface="Helvetica"/>
                <a:cs typeface="Helvetica"/>
              </a:rPr>
              <a:t>	</a:t>
            </a:r>
            <a:r>
              <a:rPr lang="en-US">
                <a:latin typeface="Courier"/>
                <a:cs typeface="Courier"/>
              </a:rPr>
              <a:t>char *foo() {</a:t>
            </a:r>
            <a:br>
              <a:rPr lang="en-US">
                <a:latin typeface="Courier"/>
                <a:cs typeface="Courier"/>
              </a:rPr>
            </a:br>
            <a:r>
              <a:rPr lang="en-US">
                <a:latin typeface="Courier"/>
                <a:cs typeface="Courier"/>
              </a:rPr>
              <a:t>   char string[32]; ...;</a:t>
            </a:r>
            <a:br>
              <a:rPr lang="en-US">
                <a:latin typeface="Courier"/>
                <a:cs typeface="Courier"/>
              </a:rPr>
            </a:br>
            <a:r>
              <a:rPr lang="en-US">
                <a:latin typeface="Courier"/>
                <a:cs typeface="Courier"/>
              </a:rPr>
              <a:t>   return string;</a:t>
            </a:r>
            <a:br>
              <a:rPr lang="en-US">
                <a:latin typeface="Courier"/>
                <a:cs typeface="Courier"/>
              </a:rPr>
            </a:br>
            <a:r>
              <a:rPr lang="en-US">
                <a:latin typeface="Courier"/>
                <a:cs typeface="Courier"/>
              </a:rPr>
              <a:t>} </a:t>
            </a:r>
            <a:r>
              <a:rPr lang="en-US">
                <a:solidFill>
                  <a:schemeClr val="accent1"/>
                </a:solidFill>
                <a:latin typeface="Helvetica"/>
                <a:cs typeface="Helvetica"/>
              </a:rPr>
              <a:t>is incorrect</a:t>
            </a:r>
            <a:endParaRPr lang="en-US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(4/5)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411788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Array size n; want to access from 0 to n-1, so you should use counter AND utilize a variable for declaration &amp; incr</a:t>
            </a:r>
          </a:p>
          <a:p>
            <a:pPr lvl="1"/>
            <a:r>
              <a:rPr lang="en-US">
                <a:latin typeface="Helvetica"/>
                <a:cs typeface="Helvetica"/>
              </a:rPr>
              <a:t>Wrong</a:t>
            </a:r>
            <a:br>
              <a:rPr lang="en-US">
                <a:latin typeface="Helvetica"/>
                <a:cs typeface="Helvetica"/>
              </a:rPr>
            </a:br>
            <a:r>
              <a:rPr lang="en-US" sz="2400">
                <a:latin typeface="Courier"/>
                <a:cs typeface="Courier"/>
              </a:rPr>
              <a:t>int i, ar[10];</a:t>
            </a:r>
            <a:br>
              <a:rPr lang="en-US" sz="2400">
                <a:latin typeface="Courier"/>
                <a:cs typeface="Courier"/>
              </a:rPr>
            </a:br>
            <a:r>
              <a:rPr lang="en-US" sz="2400">
                <a:latin typeface="Courier"/>
                <a:cs typeface="Courier"/>
              </a:rPr>
              <a:t>for(i = 0; i &lt; 10; i++){ ... }</a:t>
            </a:r>
          </a:p>
          <a:p>
            <a:pPr lvl="1"/>
            <a:r>
              <a:rPr lang="en-US">
                <a:solidFill>
                  <a:schemeClr val="accent1"/>
                </a:solidFill>
                <a:latin typeface="Helvetica"/>
                <a:cs typeface="Helvetica"/>
              </a:rPr>
              <a:t>Right</a:t>
            </a:r>
            <a:r>
              <a:rPr lang="en-US" sz="2400">
                <a:latin typeface="Helvetica"/>
                <a:cs typeface="Helvetica"/>
              </a:rPr>
              <a:t> 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Courier"/>
                <a:cs typeface="Courier"/>
              </a:rPr>
              <a:t>int ARRAY_SIZE = 10;</a:t>
            </a:r>
            <a:br>
              <a:rPr lang="en-US" sz="2400">
                <a:latin typeface="Courier"/>
                <a:cs typeface="Courier"/>
              </a:rPr>
            </a:br>
            <a:r>
              <a:rPr lang="en-US" sz="2400">
                <a:latin typeface="Courier"/>
                <a:cs typeface="Courier"/>
              </a:rPr>
              <a:t>int i, a[ARRAY_SIZE];</a:t>
            </a:r>
            <a:br>
              <a:rPr lang="en-US" sz="2400">
                <a:latin typeface="Courier"/>
                <a:cs typeface="Courier"/>
              </a:rPr>
            </a:br>
            <a:r>
              <a:rPr lang="en-US" sz="2400">
                <a:latin typeface="Courier"/>
                <a:cs typeface="Courier"/>
              </a:rPr>
              <a:t>for(i = 0; i &lt; ARRAY_SIZE; i++){ ... }</a:t>
            </a:r>
            <a:endParaRPr lang="en-US">
              <a:latin typeface="Courier"/>
              <a:cs typeface="Courier"/>
            </a:endParaRP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Why? </a:t>
            </a:r>
            <a:r>
              <a:rPr lang="en-US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SINGLE SOURCE OF TRUTH</a:t>
            </a:r>
            <a:endParaRPr lang="en-US">
              <a:latin typeface="Helvetica"/>
              <a:ea typeface="ＭＳ Ｐゴシック" pitchFamily="-65" charset="-128"/>
              <a:cs typeface="Helvetica"/>
            </a:endParaRPr>
          </a:p>
          <a:p>
            <a:pPr lvl="1"/>
            <a:r>
              <a:rPr lang="en-US">
                <a:latin typeface="Helvetica"/>
                <a:cs typeface="Helvetica"/>
              </a:rPr>
              <a:t>You’re utilizing </a:t>
            </a:r>
            <a:r>
              <a:rPr lang="en-US">
                <a:solidFill>
                  <a:schemeClr val="accent1"/>
                </a:solidFill>
                <a:latin typeface="Helvetica"/>
                <a:cs typeface="Helvetica"/>
              </a:rPr>
              <a:t>indirection</a:t>
            </a:r>
            <a:r>
              <a:rPr lang="en-US">
                <a:latin typeface="Helvetica"/>
                <a:cs typeface="Helvetica"/>
              </a:rPr>
              <a:t> and </a:t>
            </a:r>
            <a:r>
              <a:rPr lang="en-US" u="sng">
                <a:solidFill>
                  <a:schemeClr val="accent1"/>
                </a:solidFill>
                <a:latin typeface="Helvetica"/>
                <a:cs typeface="Helvetica"/>
              </a:rPr>
              <a:t>avoiding maintaining two copies</a:t>
            </a:r>
            <a:r>
              <a:rPr lang="en-US">
                <a:latin typeface="Helvetica"/>
                <a:cs typeface="Helvetica"/>
              </a:rPr>
              <a:t> of the number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(5/5)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8863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Pitfall: An array in C does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not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know its own length, &amp; bounds not checked!</a:t>
            </a:r>
          </a:p>
          <a:p>
            <a:pPr lvl="1"/>
            <a:r>
              <a:rPr lang="en-US"/>
              <a:t>Consequence: We can accidentally access off the end of an array.</a:t>
            </a:r>
          </a:p>
          <a:p>
            <a:pPr lvl="1"/>
            <a:r>
              <a:rPr lang="en-US"/>
              <a:t>Consequence: We must pass the array </a:t>
            </a:r>
            <a:r>
              <a:rPr lang="en-US" u="sng"/>
              <a:t>and its size</a:t>
            </a:r>
            <a:r>
              <a:rPr lang="en-US"/>
              <a:t> to a procedure which is going to traverse it.</a:t>
            </a:r>
          </a:p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Segmentation faults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bus errors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</a:t>
            </a:r>
          </a:p>
          <a:p>
            <a:pPr lvl="1"/>
            <a:r>
              <a:rPr lang="en-US"/>
              <a:t>These are VERY difficult to find; </a:t>
            </a:r>
            <a:br>
              <a:rPr lang="en-US"/>
            </a:br>
            <a:r>
              <a:rPr lang="en-US"/>
              <a:t>be careful! (You’ll learn how to debug these in lab…)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24184</TotalTime>
  <Pages>47</Pages>
  <Words>2177</Words>
  <Application>Microsoft Macintosh PowerPoint</Application>
  <PresentationFormat>Letter Paper (8.5x11 in)</PresentationFormat>
  <Paragraphs>199</Paragraphs>
  <Slides>22</Slides>
  <Notes>21</Notes>
  <HiddenSlides>1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Microsoft Office 98</vt:lpstr>
      <vt:lpstr>Slide 1</vt:lpstr>
      <vt:lpstr>Enrollment update…</vt:lpstr>
      <vt:lpstr>Review</vt:lpstr>
      <vt:lpstr>More C Pointer Dangers</vt:lpstr>
      <vt:lpstr>Arrays (1/5)</vt:lpstr>
      <vt:lpstr>Arrays (2/5)</vt:lpstr>
      <vt:lpstr>Arrays (3/5)</vt:lpstr>
      <vt:lpstr>Arrays (4/5)</vt:lpstr>
      <vt:lpstr>Arrays (5/5)</vt:lpstr>
      <vt:lpstr>Pointers (1/4)</vt:lpstr>
      <vt:lpstr>Pointers (2/4)</vt:lpstr>
      <vt:lpstr>Pointers (3/4)</vt:lpstr>
      <vt:lpstr>Pointers (4/4)</vt:lpstr>
      <vt:lpstr>Dynamic Memory Allocation (1/4)</vt:lpstr>
      <vt:lpstr>Dynamic Memory Allocation (2/4)</vt:lpstr>
      <vt:lpstr>Dynamic Memory Allocation (3/4)</vt:lpstr>
      <vt:lpstr>Dynamic Memory Allocation (4/4)</vt:lpstr>
      <vt:lpstr>Pointers in C</vt:lpstr>
      <vt:lpstr>Arrays not implemented as you’d think</vt:lpstr>
      <vt:lpstr>Peer Instruction</vt:lpstr>
      <vt:lpstr>Binky Pointer Video (thanks to NP @ SU)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1538</cp:revision>
  <cp:lastPrinted>2014-01-24T17:15:25Z</cp:lastPrinted>
  <dcterms:created xsi:type="dcterms:W3CDTF">2014-01-24T17:08:30Z</dcterms:created>
  <dcterms:modified xsi:type="dcterms:W3CDTF">2014-01-24T17:15:27Z</dcterms:modified>
</cp:coreProperties>
</file>