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09" r:id="rId2"/>
    <p:sldId id="978" r:id="rId3"/>
    <p:sldId id="974" r:id="rId4"/>
    <p:sldId id="976" r:id="rId5"/>
    <p:sldId id="977" r:id="rId6"/>
    <p:sldId id="946" r:id="rId7"/>
    <p:sldId id="947" r:id="rId8"/>
    <p:sldId id="948" r:id="rId9"/>
    <p:sldId id="949" r:id="rId10"/>
    <p:sldId id="950" r:id="rId11"/>
    <p:sldId id="956" r:id="rId12"/>
    <p:sldId id="953" r:id="rId13"/>
    <p:sldId id="958" r:id="rId14"/>
    <p:sldId id="959" r:id="rId15"/>
    <p:sldId id="960" r:id="rId16"/>
    <p:sldId id="961" r:id="rId17"/>
    <p:sldId id="962" r:id="rId18"/>
    <p:sldId id="963" r:id="rId19"/>
    <p:sldId id="964" r:id="rId20"/>
    <p:sldId id="965" r:id="rId21"/>
    <p:sldId id="975" r:id="rId22"/>
    <p:sldId id="967" r:id="rId23"/>
    <p:sldId id="951" r:id="rId24"/>
    <p:sldId id="952" r:id="rId25"/>
    <p:sldId id="954" r:id="rId26"/>
    <p:sldId id="955" r:id="rId27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181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9028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L03 Introduction to C (pt 1)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CFEC6DA3-775D-E448-A969-9C6BF968581D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7746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Helvetica" charset="0"/>
              </a:rPr>
              <a:t>Garcia, Spring </a:t>
            </a:r>
            <a:r>
              <a:rPr lang="en-US" sz="1000" b="1" dirty="0" smtClean="0">
                <a:solidFill>
                  <a:schemeClr val="tx1"/>
                </a:solidFill>
                <a:latin typeface="Helvetica" charset="0"/>
              </a:rPr>
              <a:t>2014 </a:t>
            </a:r>
            <a:r>
              <a:rPr lang="en-US" sz="1000" b="1" dirty="0">
                <a:solidFill>
                  <a:schemeClr val="tx1"/>
                </a:solidFill>
                <a:latin typeface="Helvetica" charset="0"/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 err="1">
                <a:solidFill>
                  <a:schemeClr val="bg2"/>
                </a:solidFill>
                <a:latin typeface="Courier New" pitchFamily="-65" charset="0"/>
              </a:rPr>
              <a:t>inst.eecs.berkeley.edu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/~cs61c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accent2"/>
                </a:solidFill>
              </a:rPr>
              <a:t>CS61C : Machine Structures</a:t>
            </a: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/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Lecture 3 – Introduction to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the C Programming Language (</a:t>
            </a:r>
            <a:r>
              <a:rPr lang="en-US" sz="3200" b="1" dirty="0" err="1">
                <a:solidFill>
                  <a:schemeClr val="accent2"/>
                </a:solidFill>
              </a:rPr>
              <a:t>pt</a:t>
            </a:r>
            <a:r>
              <a:rPr lang="en-US" sz="3200" b="1" dirty="0">
                <a:solidFill>
                  <a:schemeClr val="accent2"/>
                </a:solidFill>
              </a:rPr>
              <a:t> 1) </a:t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2014-</a:t>
            </a:r>
            <a:r>
              <a:rPr lang="en-US" sz="3200" b="1" dirty="0">
                <a:solidFill>
                  <a:schemeClr val="tx1"/>
                </a:solidFill>
              </a:rPr>
              <a:t>01-</a:t>
            </a:r>
            <a:r>
              <a:rPr lang="en-US" sz="3200" b="1" dirty="0" smtClean="0">
                <a:solidFill>
                  <a:schemeClr val="tx1"/>
                </a:solidFill>
              </a:rPr>
              <a:t>27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228600" y="4475145"/>
            <a:ext cx="5715000" cy="1925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</a:rPr>
              <a:t>Leap Motion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The Leap Motion ($70) is a new generation of input devices that stands to change the way people interact with 3D data, and provide input to the computer (significant advantages over mouse &amp; tablet)</a:t>
            </a: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3185607" y="6243638"/>
            <a:ext cx="351891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  <a:latin typeface="Courier New" pitchFamily="-65" charset="0"/>
              </a:rPr>
              <a:t>www.leapmotion.com</a:t>
            </a:r>
          </a:p>
        </p:txBody>
      </p:sp>
      <p:cxnSp>
        <p:nvCxnSpPr>
          <p:cNvPr id="15370" name="Straight Connector 10"/>
          <p:cNvCxnSpPr>
            <a:cxnSpLocks noChangeShapeType="1"/>
          </p:cNvCxnSpPr>
          <p:nvPr/>
        </p:nvCxnSpPr>
        <p:spPr bwMode="auto">
          <a:xfrm>
            <a:off x="3048000" y="2438400"/>
            <a:ext cx="914400" cy="914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cxnSp>
        <p:nvCxnSpPr>
          <p:cNvPr id="15372" name="Straight Connector 14"/>
          <p:cNvCxnSpPr>
            <a:cxnSpLocks noChangeShapeType="1"/>
          </p:cNvCxnSpPr>
          <p:nvPr/>
        </p:nvCxnSpPr>
        <p:spPr bwMode="auto">
          <a:xfrm rot="5400000">
            <a:off x="7620001" y="2514600"/>
            <a:ext cx="609600" cy="3175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52400" y="457200"/>
            <a:ext cx="1143000" cy="92333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Get your clickers ready...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267200"/>
            <a:ext cx="2908301" cy="19388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694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Disadvantages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05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compiled files (including the executable) are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depending on </a:t>
            </a:r>
            <a:r>
              <a:rPr lang="en-US" i="1">
                <a:ea typeface="ＭＳ Ｐゴシック" pitchFamily="-65" charset="-128"/>
                <a:cs typeface="ＭＳ Ｐゴシック" pitchFamily="-65" charset="-128"/>
              </a:rPr>
              <a:t>both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CPU type and the operating system.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Executable must be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rebuilt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on each new system.</a:t>
            </a:r>
          </a:p>
          <a:p>
            <a:pPr lvl="1"/>
            <a:r>
              <a:rPr lang="en-US"/>
              <a:t>Called “</a:t>
            </a:r>
            <a:r>
              <a:rPr lang="en-US" u="sng">
                <a:solidFill>
                  <a:schemeClr val="accent2"/>
                </a:solidFill>
              </a:rPr>
              <a:t>porting</a:t>
            </a:r>
            <a:r>
              <a:rPr lang="en-US">
                <a:solidFill>
                  <a:schemeClr val="accent2"/>
                </a:solidFill>
              </a:rPr>
              <a:t> your code</a:t>
            </a:r>
            <a:r>
              <a:rPr lang="en-US"/>
              <a:t>” to a new architecture.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“change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run [repeat]” iteration cycle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30892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3435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To get the main function to accept arguments, use this:</a:t>
            </a: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int main (int argc, char *argv[])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this mean?</a:t>
            </a:r>
          </a:p>
          <a:p>
            <a:pPr lvl="1"/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will contain the number of strings on the command line (the executable counts as one, plus one for each argument). Here </a:t>
            </a:r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is 2:</a:t>
            </a:r>
          </a:p>
          <a:p>
            <a:pPr lvl="2">
              <a:buFont typeface="Wingdings" pitchFamily="-65" charset="2"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</a:rPr>
              <a:t>unix% sort myFile</a:t>
            </a:r>
            <a:endParaRPr lang="en-US">
              <a:latin typeface="Courier New" pitchFamily="-65" charset="0"/>
              <a:ea typeface="ＭＳ Ｐゴシック" pitchFamily="-65" charset="-128"/>
            </a:endParaRPr>
          </a:p>
          <a:p>
            <a:pPr lvl="1"/>
            <a:r>
              <a:rPr lang="en-US">
                <a:latin typeface="Courier New" pitchFamily="-65" charset="0"/>
              </a:rPr>
              <a:t>argv</a:t>
            </a:r>
            <a:r>
              <a:rPr lang="en-US"/>
              <a:t> is a pointer to an array containing the arguments as strings (more on pointers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881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Variable Declarations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035550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Very similar to Java, but with a few minor but important differences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All variable declarations must go before they are used (at the beginning of the block)</a:t>
            </a:r>
            <a:r>
              <a:rPr lang="en-US" sz="2800">
                <a:solidFill>
                  <a:srgbClr val="80008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 variable may be initialized in its declaration; </a:t>
            </a: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if not, it holds garbage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!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Examples of declarations:</a:t>
            </a:r>
          </a:p>
          <a:p>
            <a:pPr lvl="1"/>
            <a:r>
              <a:rPr lang="en-US" sz="2400">
                <a:latin typeface="Arial" pitchFamily="-65" charset="0"/>
              </a:rPr>
              <a:t>correct</a:t>
            </a:r>
            <a:r>
              <a:rPr lang="en-US" sz="2400">
                <a:latin typeface="Courier New" pitchFamily="-65" charset="0"/>
              </a:rPr>
              <a:t>: {</a:t>
            </a:r>
          </a:p>
          <a:p>
            <a:pPr lvl="1">
              <a:buFontTx/>
              <a:buNone/>
            </a:pPr>
            <a:r>
              <a:rPr lang="en-US" sz="2400">
                <a:latin typeface="Courier New" pitchFamily="-65" charset="0"/>
              </a:rPr>
              <a:t>				int a = 0, b = 10;</a:t>
            </a:r>
            <a:endParaRPr lang="en-US"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					...</a:t>
            </a:r>
            <a:endParaRPr lang="en-US" sz="2400"/>
          </a:p>
          <a:p>
            <a:pPr lvl="1"/>
            <a:r>
              <a:rPr lang="en-US" sz="2400">
                <a:solidFill>
                  <a:schemeClr val="accent1"/>
                </a:solidFill>
                <a:latin typeface="Arial" pitchFamily="-65" charset="0"/>
              </a:rPr>
              <a:t>Incorrect:</a:t>
            </a:r>
            <a:r>
              <a:rPr lang="en-US" sz="2400">
                <a:solidFill>
                  <a:srgbClr val="800080"/>
                </a:solidFill>
                <a:latin typeface="Arial" pitchFamily="-65" charset="0"/>
              </a:rPr>
              <a:t>*</a:t>
            </a:r>
            <a:r>
              <a:rPr lang="en-US" sz="2400">
                <a:latin typeface="Courier New" pitchFamily="-65" charset="0"/>
              </a:rPr>
              <a:t> for (int i = 0; i &lt; 10; i++)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08063" y="6172200"/>
            <a:ext cx="513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*C99 overcomes  these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6226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Address vs. Value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259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Consider memory to be a single huge array:</a:t>
            </a:r>
          </a:p>
          <a:p>
            <a:pPr lvl="1"/>
            <a:r>
              <a:rPr lang="en-US"/>
              <a:t>Each cell of the array has an address associated with it.</a:t>
            </a:r>
          </a:p>
          <a:p>
            <a:pPr lvl="1"/>
            <a:r>
              <a:rPr lang="en-US"/>
              <a:t>Each cell also stores some value.</a:t>
            </a:r>
          </a:p>
          <a:p>
            <a:pPr lvl="1"/>
            <a:r>
              <a:rPr lang="en-US"/>
              <a:t>Do you think they use signed or unsigned numbers? Negative address?!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Don’t confuse the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referring to a memory location with the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value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stored in that location.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57200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00" y="3216"/>
              <a:ext cx="146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101 102 103 104 105 ...</a:t>
              </a:r>
              <a:endParaRPr lang="en-US" sz="2000"/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193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 address refers to a particular memory location.  In other words, it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points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a memory location.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A variable that contains the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of a variable.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114800"/>
            <a:ext cx="7637463" cy="2062163"/>
            <a:chOff x="432" y="2599"/>
            <a:chExt cx="4811" cy="1299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00" y="3216"/>
                <a:ext cx="14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101 102 103 104 105 ...</a:t>
                </a:r>
                <a:endParaRPr lang="en-US" sz="200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64" y="2880"/>
              <a:ext cx="360" cy="25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345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02450" y="506571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104</a:t>
            </a:r>
            <a:endParaRPr lang="en-US" sz="200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3082925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00025"/>
            <a:ext cx="181610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633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create a pointer: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&amp;</a:t>
            </a:r>
            <a:r>
              <a:rPr lang="en-US"/>
              <a:t> operator: get address of a variable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*p, x; 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752600"/>
            <a:ext cx="3124200" cy="747713"/>
            <a:chOff x="2016" y="1104"/>
            <a:chExt cx="1968" cy="471"/>
          </a:xfrm>
        </p:grpSpPr>
        <p:grpSp>
          <p:nvGrpSpPr>
            <p:cNvPr id="39966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p</a:t>
                </a:r>
                <a:endParaRPr lang="en-US" sz="200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39967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x</a:t>
                </a:r>
                <a:endParaRPr lang="en-US" sz="200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2667000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x = 3;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57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39958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39959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505200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p =&amp;x;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46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39948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39949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419600"/>
            <a:ext cx="8915400" cy="163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D407F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* </a:t>
            </a:r>
            <a:r>
              <a:rPr lang="en-US" sz="2800" b="1">
                <a:solidFill>
                  <a:srgbClr val="0D407F"/>
                </a:solidFill>
                <a:ea typeface="ＭＳ Ｐゴシック" pitchFamily="-65" charset="-128"/>
                <a:cs typeface="ＭＳ Ｐゴシック" pitchFamily="-65" charset="-128"/>
              </a:rPr>
              <a:t>“dereference operator”: get value pointed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	printf(“p points to %d\n”,*p);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1889125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Note the “*” gets used 2 different ways in this example.  In the  declaration to indicate that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 is going to be a pointer,  and in the </a:t>
            </a:r>
            <a:r>
              <a:rPr lang="en-US" sz="2000" b="1">
                <a:latin typeface="Courier New" pitchFamily="-65" charset="0"/>
              </a:rPr>
              <a:t>printf</a:t>
            </a:r>
            <a:r>
              <a:rPr lang="en-US" sz="2000"/>
              <a:t> to get the value pointed to by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4859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change a variable pointed to?</a:t>
            </a:r>
          </a:p>
          <a:p>
            <a:pPr marL="508000" lvl="1"/>
            <a:r>
              <a:rPr lang="en-US"/>
              <a:t>Use dereference </a:t>
            </a:r>
            <a:r>
              <a:rPr lang="en-US">
                <a:latin typeface="Courier New" pitchFamily="-65" charset="0"/>
              </a:rPr>
              <a:t>*</a:t>
            </a:r>
            <a:r>
              <a:rPr lang="en-US"/>
              <a:t> operator on left of </a:t>
            </a:r>
            <a:r>
              <a:rPr lang="en-US">
                <a:latin typeface="Courier New" pitchFamily="-65" charset="0"/>
              </a:rPr>
              <a:t>=</a:t>
            </a:r>
          </a:p>
          <a:p>
            <a:pPr marL="508000" lvl="1"/>
            <a:endParaRPr lang="en-US">
              <a:latin typeface="Courier New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3276600"/>
            <a:ext cx="3124200" cy="823913"/>
            <a:chOff x="2016" y="2064"/>
            <a:chExt cx="1968" cy="519"/>
          </a:xfrm>
        </p:grpSpPr>
        <p:grpSp>
          <p:nvGrpSpPr>
            <p:cNvPr id="42001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2003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2004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3505200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*p = 5</a:t>
            </a:r>
            <a:r>
              <a:rPr lang="en-US" sz="2400">
                <a:solidFill>
                  <a:schemeClr val="tx1"/>
                </a:solidFill>
                <a:latin typeface="Courier New" pitchFamily="-65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1905000"/>
            <a:ext cx="3124200" cy="823913"/>
            <a:chOff x="2016" y="1200"/>
            <a:chExt cx="1968" cy="519"/>
          </a:xfrm>
        </p:grpSpPr>
        <p:grpSp>
          <p:nvGrpSpPr>
            <p:cNvPr id="41991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41993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1994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0800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Java and C pass parameters “by value”</a:t>
            </a:r>
          </a:p>
          <a:p>
            <a:pPr marL="508000" lvl="1"/>
            <a:r>
              <a:rPr lang="en-US"/>
              <a:t>procedure/function/method gets a copy of the parameter, so changing the copy cannot change the original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x)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 x = x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still = 3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352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get a function to change a value?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*p)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*p = *p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endParaRPr lang="en-US">
              <a:solidFill>
                <a:schemeClr val="tx1"/>
              </a:solidFill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addOne(&amp;y);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now = 4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8938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are used to point to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any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data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Normally a pointer can only point to one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pPr lvl="1"/>
            <a:r>
              <a:rPr lang="en-US">
                <a:latin typeface="Courier New" pitchFamily="-65" charset="0"/>
              </a:rPr>
              <a:t>void *</a:t>
            </a:r>
            <a:r>
              <a:rPr lang="en-US"/>
              <a:t> is a type that can point to anything (generic pointer)</a:t>
            </a:r>
          </a:p>
          <a:p>
            <a:pPr lvl="1"/>
            <a:r>
              <a:rPr lang="en-US"/>
              <a:t>Use sparingly to help avoid program bugs… and security issues…  and a lot of other bad things!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30294" cy="490391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You can all (in theory) be in the class!!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0942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Question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4500563"/>
          </a:xfrm>
          <a:noFill/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main();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flip-sign(p);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0181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482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5694363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main()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-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</a:p>
          <a:p>
            <a:pPr marL="0" indent="0">
              <a:buFont typeface="Times" pitchFamily="-65" charset="0"/>
              <a:buNone/>
            </a:pP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I get </a:t>
            </a:r>
            <a:r>
              <a:rPr lang="en-US" sz="3600">
                <a:solidFill>
                  <a:srgbClr val="FF0000"/>
                </a:solidFill>
                <a:ea typeface="Courier New" pitchFamily="-65" charset="0"/>
                <a:cs typeface="Courier New" pitchFamily="-65" charset="0"/>
              </a:rPr>
              <a:t>5</a:t>
            </a: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… </a:t>
            </a:r>
            <a:b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(signed ptr print is logical err)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2229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481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conclusion…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36478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except if you use C99.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4435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5080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/>
              <a:t>Object-oriented</a:t>
            </a:r>
            <a:br>
              <a:rPr lang="en-US" sz="2800"/>
            </a:br>
            <a:r>
              <a:rPr lang="en-US" sz="2800"/>
              <a:t>(OOP)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“Methods”</a:t>
            </a:r>
          </a:p>
          <a:p>
            <a:pPr lvl="1"/>
            <a:r>
              <a:rPr lang="en-US" sz="2800"/>
              <a:t>Class libraries of data structures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Automatic</a:t>
            </a:r>
            <a:r>
              <a:rPr lang="en-US" sz="2800"/>
              <a:t> memory management</a:t>
            </a:r>
          </a:p>
          <a:p>
            <a:pPr lvl="1"/>
            <a:endParaRPr lang="en-US" sz="280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211263"/>
            <a:ext cx="3771900" cy="5037137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/>
              <a:t>No built-in object abstraction.  Data separate from methods.</a:t>
            </a:r>
          </a:p>
          <a:p>
            <a:pPr lvl="1"/>
            <a:r>
              <a:rPr lang="en-US" sz="2800"/>
              <a:t>“Functions”</a:t>
            </a:r>
          </a:p>
          <a:p>
            <a:pPr lvl="1"/>
            <a:r>
              <a:rPr lang="en-US" sz="2800"/>
              <a:t>C libraries are lower-level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Manual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memory management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Pointers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391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(2/2)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4632325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High</a:t>
            </a:r>
            <a:r>
              <a:rPr lang="en-US" sz="2800"/>
              <a:t> memory overhead from class libraries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Relatively Slow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rgbClr val="0000FF"/>
                </a:solidFill>
              </a:rPr>
              <a:t>zero</a:t>
            </a:r>
            <a:endParaRPr lang="en-US" sz="2800"/>
          </a:p>
          <a:p>
            <a:pPr lvl="1"/>
            <a:r>
              <a:rPr lang="en-US" sz="2800"/>
              <a:t>Syntax:</a:t>
            </a:r>
            <a:br>
              <a:rPr lang="en-US" sz="2800"/>
            </a:br>
            <a:r>
              <a:rPr lang="en-US" sz="2800"/>
              <a:t>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 New" pitchFamily="-65" charset="0"/>
              </a:rPr>
              <a:t/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System.out.print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143000"/>
            <a:ext cx="3771900" cy="4579938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Low</a:t>
            </a:r>
            <a:r>
              <a:rPr lang="en-US" sz="2800"/>
              <a:t> memory overhead</a:t>
            </a:r>
            <a:br>
              <a:rPr lang="en-US" sz="2800"/>
            </a:br>
            <a:endParaRPr lang="en-US" sz="2800"/>
          </a:p>
          <a:p>
            <a:pPr lvl="1"/>
            <a:r>
              <a:rPr lang="en-US" sz="2800">
                <a:solidFill>
                  <a:schemeClr val="accent2"/>
                </a:solidFill>
              </a:rPr>
              <a:t>Relatively Fast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chemeClr val="accent1"/>
                </a:solidFill>
              </a:rPr>
              <a:t>garbage</a:t>
            </a:r>
            <a:endParaRPr lang="en-US" sz="2800"/>
          </a:p>
          <a:p>
            <a:pPr lvl="1"/>
            <a:r>
              <a:rPr lang="en-US" sz="2800"/>
              <a:t>Syntax: </a:t>
            </a:r>
            <a:r>
              <a:rPr lang="en-US">
                <a:solidFill>
                  <a:srgbClr val="800080"/>
                </a:solidFill>
                <a:latin typeface="Courier" pitchFamily="-65" charset="0"/>
              </a:rPr>
              <a:t>*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>
                <a:latin typeface="Courier" pitchFamily="-65" charset="0"/>
              </a:rPr>
              <a:t/>
            </a:r>
            <a:br>
              <a:rPr lang="en-US">
                <a:latin typeface="Courier" pitchFamily="-65" charset="0"/>
              </a:rPr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" pitchFamily="-65" charset="0"/>
              </a:rPr>
              <a:t> </a:t>
            </a:r>
            <a:br>
              <a:rPr lang="en-US">
                <a:latin typeface="Courier" pitchFamily="-65" charset="0"/>
              </a:rPr>
            </a:br>
            <a:r>
              <a:rPr lang="en-US">
                <a:latin typeface="Courier New" pitchFamily="-65" charset="0"/>
              </a:rPr>
              <a:t>printf</a:t>
            </a:r>
            <a:r>
              <a:rPr lang="en-US" sz="2800"/>
              <a:t> 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98538" y="5791200"/>
            <a:ext cx="731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 You need newer C compilers to allow Java style</a:t>
            </a:r>
            <a:br>
              <a:rPr lang="en-US" sz="2400" b="1">
                <a:solidFill>
                  <a:srgbClr val="800080"/>
                </a:solidFill>
              </a:rPr>
            </a:br>
            <a:r>
              <a:rPr lang="en-US" sz="2400" b="1">
                <a:solidFill>
                  <a:srgbClr val="800080"/>
                </a:solidFill>
              </a:rPr>
              <a:t>comments, or just use C99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9069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True or False?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1370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FALSE in C?</a:t>
            </a:r>
          </a:p>
          <a:p>
            <a:pPr lvl="1"/>
            <a:r>
              <a:rPr lang="en-US"/>
              <a:t>0 (integer)</a:t>
            </a:r>
          </a:p>
          <a:p>
            <a:pPr lvl="1"/>
            <a:r>
              <a:rPr lang="en-US"/>
              <a:t>NULL (pointer: more on this later)</a:t>
            </a:r>
          </a:p>
          <a:p>
            <a:pPr lvl="1"/>
            <a:r>
              <a:rPr lang="en-US"/>
              <a:t>no such thing as a Boolean</a:t>
            </a:r>
            <a:r>
              <a:rPr lang="en-US">
                <a:solidFill>
                  <a:srgbClr val="800080"/>
                </a:solidFill>
              </a:rPr>
              <a:t>*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TRUE in C?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everything else…</a:t>
            </a:r>
            <a:endParaRPr lang="en-US"/>
          </a:p>
          <a:p>
            <a:pPr lvl="1"/>
            <a:r>
              <a:rPr lang="en-US"/>
              <a:t>(same idea as in scheme: only </a:t>
            </a:r>
            <a:r>
              <a:rPr lang="en-US">
                <a:latin typeface="Courier New" pitchFamily="-65" charset="0"/>
              </a:rPr>
              <a:t>#f</a:t>
            </a:r>
            <a:r>
              <a:rPr lang="en-US"/>
              <a:t> is false, everything else is true!)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08063" y="6175375"/>
            <a:ext cx="68278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*Boolean types provided by C99’s </a:t>
            </a:r>
            <a:r>
              <a:rPr lang="en-US" sz="2400" b="1">
                <a:solidFill>
                  <a:srgbClr val="800080"/>
                </a:solidFill>
                <a:latin typeface="Courier" pitchFamily="-65" charset="0"/>
              </a:rPr>
              <a:t>stdbool.h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846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 : flow control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6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Within a function, remarkably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close to 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constructs in methods (shows its legacy) in terms of flow control</a:t>
            </a:r>
          </a:p>
          <a:p>
            <a:pPr lvl="1"/>
            <a:r>
              <a:rPr lang="en-US">
                <a:latin typeface="Courier New" pitchFamily="-65" charset="0"/>
              </a:rPr>
              <a:t>if-else</a:t>
            </a:r>
          </a:p>
          <a:p>
            <a:pPr lvl="1"/>
            <a:r>
              <a:rPr lang="en-US">
                <a:latin typeface="Courier New" pitchFamily="-65" charset="0"/>
              </a:rPr>
              <a:t>switch</a:t>
            </a:r>
          </a:p>
          <a:p>
            <a:pPr lvl="1"/>
            <a:r>
              <a:rPr lang="en-US">
                <a:latin typeface="Courier New" pitchFamily="-65" charset="0"/>
              </a:rPr>
              <a:t>while </a:t>
            </a:r>
            <a:r>
              <a:rPr lang="en-US">
                <a:latin typeface="Arial" pitchFamily="-65" charset="0"/>
              </a:rPr>
              <a:t>and</a:t>
            </a:r>
            <a:r>
              <a:rPr lang="en-US">
                <a:latin typeface="Courier New" pitchFamily="-65" charset="0"/>
              </a:rPr>
              <a:t> for</a:t>
            </a:r>
          </a:p>
          <a:p>
            <a:pPr lvl="1"/>
            <a:r>
              <a:rPr lang="en-US">
                <a:latin typeface="Courier New" pitchFamily="-65" charset="0"/>
              </a:rPr>
              <a:t>do-while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38488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And in review...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N bits </a:t>
            </a:r>
            <a:r>
              <a:rPr lang="en-US" sz="2400">
                <a:solidFill>
                  <a:srgbClr val="800080"/>
                </a:solidFill>
                <a:latin typeface="Symbol" charset="2"/>
                <a:ea typeface="+mn-ea"/>
                <a:cs typeface="+mn-cs"/>
              </a:rPr>
              <a:t>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2</a:t>
            </a:r>
            <a:r>
              <a:rPr lang="en-US" sz="2400" baseline="30000">
                <a:solidFill>
                  <a:srgbClr val="800080"/>
                </a:solidFill>
                <a:ea typeface="+mn-ea"/>
                <a:cs typeface="+mn-cs"/>
              </a:rPr>
              <a:t>N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things</a:t>
            </a:r>
            <a:r>
              <a:rPr lang="en-US" sz="2400">
                <a:ea typeface="+mn-ea"/>
                <a:cs typeface="+mn-cs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FFA100"/>
                </a:solidFill>
                <a:ea typeface="+mn-ea"/>
                <a:cs typeface="+mn-cs"/>
              </a:rPr>
              <a:t>unsigned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uint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 : </a:t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000">
                <a:ea typeface="+mn-ea"/>
                <a:cs typeface="+mn-cs"/>
              </a:rPr>
              <a:t> </a:t>
            </a:r>
            <a:endParaRPr lang="en-US" sz="11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2’s complement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 </a:t>
            </a:r>
            <a:r>
              <a:rPr lang="en-US" sz="2400">
                <a:ea typeface="+mn-ea"/>
                <a:cs typeface="+mn-cs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ea typeface="+mn-ea"/>
                <a:cs typeface="+mn-cs"/>
              </a:rPr>
              <a:t/>
            </a:r>
            <a:br>
              <a:rPr lang="en-US" sz="105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400">
                <a:ea typeface="+mn-ea"/>
                <a:cs typeface="+mn-cs"/>
              </a:rPr>
              <a:t> </a:t>
            </a:r>
            <a:endParaRPr lang="en-US" sz="60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Overflow: numbers </a:t>
            </a:r>
            <a:r>
              <a:rPr lang="en-US" sz="2000">
                <a:ea typeface="+mn-ea"/>
                <a:cs typeface="+mn-cs"/>
                <a:sym typeface="Symbol" charset="2"/>
              </a:rPr>
              <a:t></a:t>
            </a:r>
            <a:r>
              <a:rPr lang="en-US" sz="2400">
                <a:ea typeface="+mn-ea"/>
                <a:cs typeface="+mn-cs"/>
              </a:rPr>
              <a:t>; computers finite,errors! </a:t>
            </a:r>
          </a:p>
        </p:txBody>
      </p:sp>
      <p:grpSp>
        <p:nvGrpSpPr>
          <p:cNvPr id="17412" name="Group 27"/>
          <p:cNvGrpSpPr>
            <a:grpSpLocks/>
          </p:cNvGrpSpPr>
          <p:nvPr/>
        </p:nvGrpSpPr>
        <p:grpSpPr bwMode="auto">
          <a:xfrm>
            <a:off x="152400" y="4648200"/>
            <a:ext cx="8672513" cy="1223963"/>
            <a:chOff x="153" y="3120"/>
            <a:chExt cx="5463" cy="771"/>
          </a:xfrm>
        </p:grpSpPr>
        <p:sp>
          <p:nvSpPr>
            <p:cNvPr id="1742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2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2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3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1743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3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5" name="Rectangle 25"/>
            <p:cNvSpPr>
              <a:spLocks noChangeArrowheads="1"/>
            </p:cNvSpPr>
            <p:nvPr/>
          </p:nvSpPr>
          <p:spPr bwMode="auto">
            <a:xfrm>
              <a:off x="153" y="3141"/>
              <a:ext cx="5463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741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1741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1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077200" cy="3937000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676152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072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Has there been an update to ANSI C?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497522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Yes! It’s called the “C99” or “C9x” std</a:t>
            </a:r>
          </a:p>
          <a:p>
            <a:pPr lvl="1"/>
            <a:r>
              <a:rPr lang="en-US" sz="2400"/>
              <a:t>You need “</a:t>
            </a:r>
            <a:r>
              <a:rPr lang="en-US" sz="2400">
                <a:latin typeface="Courier New" pitchFamily="-65" charset="0"/>
              </a:rPr>
              <a:t>gcc -std=c99</a:t>
            </a:r>
            <a:r>
              <a:rPr lang="en-US" sz="2400"/>
              <a:t>” to compile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References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http://en.wikipedia.org/wiki/C99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http://home.tiscalinet.ch/t_wolf/tw/c/c9x_changes.html</a:t>
            </a:r>
            <a:endParaRPr lang="en-US"/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Highlights</a:t>
            </a:r>
          </a:p>
          <a:p>
            <a:pPr lvl="1"/>
            <a:r>
              <a:rPr lang="en-US" sz="2400"/>
              <a:t>Declarations in for loops, like Java </a:t>
            </a:r>
            <a:r>
              <a:rPr lang="en-US" sz="2400">
                <a:solidFill>
                  <a:srgbClr val="800080"/>
                </a:solidFill>
              </a:rPr>
              <a:t>(#15)</a:t>
            </a:r>
          </a:p>
          <a:p>
            <a:pPr lvl="1"/>
            <a:r>
              <a:rPr lang="en-US" sz="2400"/>
              <a:t>Java-like </a:t>
            </a:r>
            <a:r>
              <a:rPr lang="en-US" sz="2400">
                <a:latin typeface="Courier New" pitchFamily="-65" charset="0"/>
              </a:rPr>
              <a:t>//</a:t>
            </a:r>
            <a:r>
              <a:rPr lang="en-US" sz="2400"/>
              <a:t> comments (to end of line) </a:t>
            </a:r>
            <a:r>
              <a:rPr lang="en-US" sz="2400">
                <a:solidFill>
                  <a:srgbClr val="800080"/>
                </a:solidFill>
              </a:rPr>
              <a:t>(#10)</a:t>
            </a:r>
          </a:p>
          <a:p>
            <a:pPr lvl="1"/>
            <a:r>
              <a:rPr lang="en-US" sz="2400"/>
              <a:t>Variable-length non-global arrays </a:t>
            </a:r>
            <a:r>
              <a:rPr lang="en-US" sz="2400">
                <a:solidFill>
                  <a:srgbClr val="800080"/>
                </a:solidFill>
              </a:rPr>
              <a:t>(#33)</a:t>
            </a:r>
            <a:endParaRPr lang="en-US" sz="2400">
              <a:latin typeface="Courier New" pitchFamily="-65" charset="0"/>
            </a:endParaRPr>
          </a:p>
          <a:p>
            <a:pPr lvl="1"/>
            <a:r>
              <a:rPr lang="en-US" sz="2400">
                <a:latin typeface="Courier New" pitchFamily="-65" charset="0"/>
              </a:rPr>
              <a:t>&lt;inttypes.h&gt;</a:t>
            </a:r>
            <a:r>
              <a:rPr lang="en-US" sz="2400"/>
              <a:t>: explicit integer types </a:t>
            </a:r>
            <a:r>
              <a:rPr lang="en-US" sz="2400">
                <a:solidFill>
                  <a:srgbClr val="800080"/>
                </a:solidFill>
              </a:rPr>
              <a:t>(#38)</a:t>
            </a:r>
            <a:endParaRPr lang="en-US" sz="2400"/>
          </a:p>
          <a:p>
            <a:pPr lvl="1"/>
            <a:r>
              <a:rPr lang="en-US" sz="2400">
                <a:latin typeface="Courier New" pitchFamily="-65" charset="0"/>
              </a:rPr>
              <a:t>&lt;stdbool.h&gt;</a:t>
            </a:r>
            <a:r>
              <a:rPr lang="en-US" sz="2400"/>
              <a:t> for boolean logic def’s </a:t>
            </a:r>
            <a:r>
              <a:rPr lang="en-US" sz="2400">
                <a:solidFill>
                  <a:srgbClr val="800080"/>
                </a:solidFill>
              </a:rPr>
              <a:t>(#35)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265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Disclaimer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974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Important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You will not learn how to fully code in C in these lectures!  You’ll still need your C reference for this course.</a:t>
            </a:r>
          </a:p>
          <a:p>
            <a:pPr lvl="1"/>
            <a:r>
              <a:rPr lang="en-US"/>
              <a:t>K&amp;R is a must-have reference</a:t>
            </a:r>
          </a:p>
          <a:p>
            <a:pPr lvl="2"/>
            <a:r>
              <a:rPr lang="en-US">
                <a:ea typeface="ＭＳ Ｐゴシック" pitchFamily="-65" charset="-128"/>
              </a:rPr>
              <a:t>Check online for more sources</a:t>
            </a:r>
          </a:p>
          <a:p>
            <a:pPr lvl="1"/>
            <a:r>
              <a:rPr lang="en-US"/>
              <a:t>“JAVA in a Nutshell,” O’Reilly.  </a:t>
            </a:r>
          </a:p>
          <a:p>
            <a:pPr lvl="2"/>
            <a:r>
              <a:rPr lang="en-US">
                <a:ea typeface="ＭＳ Ｐゴシック" pitchFamily="-65" charset="-128"/>
              </a:rPr>
              <a:t>Chapter 2, “How Java Differs from C”</a:t>
            </a:r>
          </a:p>
          <a:p>
            <a:pPr lvl="2"/>
            <a:r>
              <a:rPr lang="en-US">
                <a:ea typeface="ＭＳ Ｐゴシック" pitchFamily="-65" charset="-128"/>
              </a:rPr>
              <a:t>http://oreilly.com/catalog/javanut/excerpt/</a:t>
            </a:r>
          </a:p>
          <a:p>
            <a:pPr lvl="1"/>
            <a:r>
              <a:rPr lang="en-US"/>
              <a:t>Brian Harvey’s course notes</a:t>
            </a:r>
          </a:p>
          <a:p>
            <a:pPr lvl="2"/>
            <a:r>
              <a:rPr lang="en-US">
                <a:ea typeface="ＭＳ Ｐゴシック" pitchFamily="-65" charset="-128"/>
              </a:rPr>
              <a:t>On CS61C class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6370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60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	C </a:t>
            </a:r>
            <a:r>
              <a:rPr lang="en-US" sz="2800" i="1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compilers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take C and convert it into an </a:t>
            </a:r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machine code (string of 1s and 0s).</a:t>
            </a:r>
          </a:p>
          <a:p>
            <a:pPr lvl="1"/>
            <a:r>
              <a:rPr lang="en-US" sz="2400"/>
              <a:t>Unlike Java which converts to </a:t>
            </a:r>
            <a:r>
              <a:rPr lang="en-US" sz="2400">
                <a:solidFill>
                  <a:schemeClr val="accent2"/>
                </a:solidFill>
              </a:rPr>
              <a:t>architecture independent</a:t>
            </a:r>
            <a:r>
              <a:rPr lang="en-US" sz="2400"/>
              <a:t> bytecode.</a:t>
            </a:r>
          </a:p>
          <a:p>
            <a:pPr lvl="1"/>
            <a:r>
              <a:rPr lang="en-US" sz="2400"/>
              <a:t>Unlike most Scheme environments which interpret the code.</a:t>
            </a:r>
          </a:p>
          <a:p>
            <a:pPr lvl="1"/>
            <a:r>
              <a:rPr lang="en-US" sz="2400"/>
              <a:t>These differ mainly in </a:t>
            </a:r>
            <a:r>
              <a:rPr lang="en-US" sz="2400">
                <a:solidFill>
                  <a:srgbClr val="800080"/>
                </a:solidFill>
              </a:rPr>
              <a:t>when</a:t>
            </a:r>
            <a:r>
              <a:rPr lang="en-US" sz="2400"/>
              <a:t> your program is converted to machine instructions.</a:t>
            </a:r>
          </a:p>
          <a:p>
            <a:pPr lvl="1"/>
            <a:r>
              <a:rPr lang="en-US" sz="2400"/>
              <a:t>For C, generally a 2 part process of </a:t>
            </a:r>
            <a:r>
              <a:rPr lang="en-US" sz="2400" u="sng">
                <a:solidFill>
                  <a:schemeClr val="accent2"/>
                </a:solidFill>
              </a:rPr>
              <a:t>compiling</a:t>
            </a:r>
            <a:r>
              <a:rPr lang="en-US" sz="2400"/>
              <a:t> .c files to .o files, then </a:t>
            </a:r>
            <a:r>
              <a:rPr lang="en-US" sz="2400" u="sng">
                <a:solidFill>
                  <a:schemeClr val="accent2"/>
                </a:solidFill>
              </a:rPr>
              <a:t>linking</a:t>
            </a:r>
            <a:r>
              <a:rPr lang="en-US" sz="2400"/>
              <a:t> the .o files into executables. </a:t>
            </a:r>
            <a:r>
              <a:rPr lang="en-US" sz="2400" u="sng">
                <a:solidFill>
                  <a:schemeClr val="accent2"/>
                </a:solidFill>
              </a:rPr>
              <a:t>Assembling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is also done (but is hidden, i.e., done automatically, by default)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308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Advantages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93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Great run-time performance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generally much faster than Scheme or Java for comparable code (because it optimizes for a given architecture)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OK compilation time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enhancements in compilation procedure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Makefile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s) allow only modified files to be recompiled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22449</TotalTime>
  <Pages>47</Pages>
  <Words>2095</Words>
  <Application>Microsoft Macintosh PowerPoint</Application>
  <PresentationFormat>Letter Paper (8.5x11 in)</PresentationFormat>
  <Paragraphs>248</Paragraphs>
  <Slides>26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Microsoft Office 98</vt:lpstr>
      <vt:lpstr>Slide 1</vt:lpstr>
      <vt:lpstr>You can all (in theory) be in the class!!</vt:lpstr>
      <vt:lpstr>And in review...</vt:lpstr>
      <vt:lpstr>“Before this class, I (student) would say  I am a solid C programmer”</vt:lpstr>
      <vt:lpstr>“Before this class, I (student) would say  I am a solid Java programmer”</vt:lpstr>
      <vt:lpstr>Has there been an update to ANSI C?</vt:lpstr>
      <vt:lpstr>Disclaimer</vt:lpstr>
      <vt:lpstr>Compilation : Overview</vt:lpstr>
      <vt:lpstr>Compilation : Advantages</vt:lpstr>
      <vt:lpstr>Compilation : Disadvantages</vt:lpstr>
      <vt:lpstr>C Syntax: main</vt:lpstr>
      <vt:lpstr>C Syntax: Variable Declarations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And in conclusion…</vt:lpstr>
      <vt:lpstr>C vs. Java™ Overview (1/2)</vt:lpstr>
      <vt:lpstr>C vs. Java™ Overview (2/2)</vt:lpstr>
      <vt:lpstr>C Syntax: True or False?</vt:lpstr>
      <vt:lpstr>C syntax : flow control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1520</cp:revision>
  <cp:lastPrinted>2014-01-24T17:08:14Z</cp:lastPrinted>
  <dcterms:created xsi:type="dcterms:W3CDTF">2014-01-24T17:10:54Z</dcterms:created>
  <dcterms:modified xsi:type="dcterms:W3CDTF">2014-01-24T17:11:47Z</dcterms:modified>
</cp:coreProperties>
</file>