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notesSlides/notesSlide45.xml" ContentType="application/vnd.openxmlformats-officedocument.presentationml.notesSlide+xml"/>
  <Override PartName="/ppt/slides/slide9.xml" ContentType="application/vnd.openxmlformats-officedocument.presentationml.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embeddings/oleObject1.bin" ContentType="application/vnd.openxmlformats-officedocument.oleObject"/>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slides/slide59.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2"/>
  </p:notesMasterIdLst>
  <p:handoutMasterIdLst>
    <p:handoutMasterId r:id="rId73"/>
  </p:handoutMasterIdLst>
  <p:sldIdLst>
    <p:sldId id="563" r:id="rId2"/>
    <p:sldId id="536" r:id="rId3"/>
    <p:sldId id="565" r:id="rId4"/>
    <p:sldId id="566" r:id="rId5"/>
    <p:sldId id="515" r:id="rId6"/>
    <p:sldId id="572" r:id="rId7"/>
    <p:sldId id="573" r:id="rId8"/>
    <p:sldId id="574" r:id="rId9"/>
    <p:sldId id="575" r:id="rId10"/>
    <p:sldId id="576" r:id="rId11"/>
    <p:sldId id="577" r:id="rId12"/>
    <p:sldId id="578" r:id="rId13"/>
    <p:sldId id="506" r:id="rId14"/>
    <p:sldId id="540" r:id="rId15"/>
    <p:sldId id="570" r:id="rId16"/>
    <p:sldId id="568" r:id="rId17"/>
    <p:sldId id="579" r:id="rId18"/>
    <p:sldId id="496" r:id="rId19"/>
    <p:sldId id="497" r:id="rId20"/>
    <p:sldId id="498" r:id="rId21"/>
    <p:sldId id="500" r:id="rId22"/>
    <p:sldId id="501" r:id="rId23"/>
    <p:sldId id="558" r:id="rId24"/>
    <p:sldId id="524" r:id="rId25"/>
    <p:sldId id="502" r:id="rId26"/>
    <p:sldId id="527" r:id="rId27"/>
    <p:sldId id="526" r:id="rId28"/>
    <p:sldId id="517" r:id="rId29"/>
    <p:sldId id="519" r:id="rId30"/>
    <p:sldId id="520" r:id="rId31"/>
    <p:sldId id="521" r:id="rId32"/>
    <p:sldId id="522" r:id="rId33"/>
    <p:sldId id="523" r:id="rId34"/>
    <p:sldId id="528" r:id="rId35"/>
    <p:sldId id="503" r:id="rId36"/>
    <p:sldId id="529" r:id="rId37"/>
    <p:sldId id="505" r:id="rId38"/>
    <p:sldId id="479" r:id="rId39"/>
    <p:sldId id="480" r:id="rId40"/>
    <p:sldId id="481" r:id="rId41"/>
    <p:sldId id="514" r:id="rId42"/>
    <p:sldId id="580" r:id="rId43"/>
    <p:sldId id="483" r:id="rId44"/>
    <p:sldId id="484" r:id="rId45"/>
    <p:sldId id="507" r:id="rId46"/>
    <p:sldId id="510" r:id="rId47"/>
    <p:sldId id="511" r:id="rId48"/>
    <p:sldId id="485" r:id="rId49"/>
    <p:sldId id="486" r:id="rId50"/>
    <p:sldId id="560" r:id="rId51"/>
    <p:sldId id="581" r:id="rId52"/>
    <p:sldId id="487" r:id="rId53"/>
    <p:sldId id="582" r:id="rId54"/>
    <p:sldId id="547" r:id="rId55"/>
    <p:sldId id="542" r:id="rId56"/>
    <p:sldId id="548" r:id="rId57"/>
    <p:sldId id="549" r:id="rId58"/>
    <p:sldId id="550" r:id="rId59"/>
    <p:sldId id="561" r:id="rId60"/>
    <p:sldId id="551" r:id="rId61"/>
    <p:sldId id="552" r:id="rId62"/>
    <p:sldId id="553" r:id="rId63"/>
    <p:sldId id="554" r:id="rId64"/>
    <p:sldId id="555" r:id="rId65"/>
    <p:sldId id="556" r:id="rId66"/>
    <p:sldId id="562" r:id="rId67"/>
    <p:sldId id="488" r:id="rId68"/>
    <p:sldId id="512" r:id="rId69"/>
    <p:sldId id="513" r:id="rId70"/>
    <p:sldId id="546"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FF6FCF"/>
    <a:srgbClr val="008000"/>
    <a:srgbClr val="C9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2999" autoAdjust="0"/>
    <p:restoredTop sz="81880" autoAdjust="0"/>
  </p:normalViewPr>
  <p:slideViewPr>
    <p:cSldViewPr snapToGrid="0">
      <p:cViewPr varScale="1">
        <p:scale>
          <a:sx n="125" d="100"/>
          <a:sy n="125" d="100"/>
        </p:scale>
        <p:origin x="-1544" y="-10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352"/>
    </p:cViewPr>
  </p:sorterViewPr>
  <p:notesViewPr>
    <p:cSldViewPr snapToGrid="0" snapToObjects="1">
      <p:cViewPr varScale="1">
        <p:scale>
          <a:sx n="85" d="100"/>
          <a:sy n="85" d="100"/>
        </p:scale>
        <p:origin x="-312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3/22/12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3/22/12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13D492-15EE-2347-9A73-376DDE456720}"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6D0CF03-1839-1E4A-BBF3-72F1E27BCAC9}" type="slidenum">
              <a:rPr lang="en-AU"/>
              <a:pPr/>
              <a:t>13</a:t>
            </a:fld>
            <a:endParaRPr lang="en-AU"/>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dirty="0" smtClean="0"/>
              <a:t>1.25 GHz</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5650"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15651"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769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1769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974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19747"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4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2384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5890"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25891"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515940" y="4343400"/>
            <a:ext cx="5910262" cy="4114800"/>
          </a:xfrm>
          <a:noFill/>
        </p:spPr>
        <p:txBody>
          <a:bodyPr wrap="square" lIns="90461" tIns="44436" rIns="90461" bIns="44436" numCol="1" anchor="t" anchorCtr="0" compatLnSpc="1">
            <a:prstTxWarp prst="textNoShape">
              <a:avLst/>
            </a:prstTxWarp>
          </a:bodyPr>
          <a:lstStyle/>
          <a:p>
            <a:r>
              <a:rPr lang="en-US"/>
              <a:t>The store instruction performs the inverse function of the load.  Instead of loading data from memory, the store instruction sends the contents of register specified by Rt to data memory.</a:t>
            </a:r>
          </a:p>
          <a:p>
            <a:r>
              <a:rPr lang="en-US"/>
              <a:t>Similar to the load instruction, the store instruction needs to read the contents of register Rs (points to Ra port) and add it to the sign extended verion of the immediate filed (Imm16, ExtOp = 1, ALUSrc = 1) to form the data memory address (ALUctr = add).</a:t>
            </a:r>
          </a:p>
          <a:p>
            <a:r>
              <a:rPr lang="en-US"/>
              <a:t>However unlike the Load instructoion where busB is not used, the store instruction will use busB to send the data to the Data memory.</a:t>
            </a:r>
          </a:p>
          <a:p>
            <a:r>
              <a:rPr lang="en-US"/>
              <a:t>Consequently, the Rt field of the instruction has to be fed to the Rb port of the register file.</a:t>
            </a:r>
          </a:p>
          <a:p>
            <a:r>
              <a:rPr lang="en-US"/>
              <a:t>In order to write the Data Memory properly, the MemWr signal has to be set to 1.</a:t>
            </a:r>
          </a:p>
          <a:p>
            <a:r>
              <a:rPr lang="en-US"/>
              <a:t>Notice that the store instruction does not update the register file.  Therefore, RegWr must be set to zero and consequently control signals RegDst and MemtoReg are don’t cares.</a:t>
            </a:r>
          </a:p>
          <a:p>
            <a:r>
              <a:rPr lang="en-US"/>
              <a:t>And once again we need to set the control signals Branch and Jump to zero to ensure proper Program Counter updataing.</a:t>
            </a:r>
          </a:p>
          <a:p>
            <a:r>
              <a:rPr lang="en-US"/>
              <a:t>Well, by now, you are probably tied of these boring stuff where Branch and Jump are zero so let’s look at something different--the bracnh instruction.</a:t>
            </a:r>
          </a:p>
          <a:p>
            <a:endParaRPr lang="en-US"/>
          </a:p>
          <a:p>
            <a:r>
              <a:rPr lang="en-US"/>
              <a:t>+3 = 31 min. (Y:11)</a:t>
            </a:r>
          </a:p>
        </p:txBody>
      </p:sp>
      <p:sp>
        <p:nvSpPr>
          <p:cNvPr id="25603" name="Rectangle 3"/>
          <p:cNvSpPr>
            <a:spLocks noGrp="1" noRot="1" noChangeAspect="1" noChangeArrowheads="1"/>
          </p:cNvSpPr>
          <p:nvPr>
            <p:ph type="sldImg"/>
          </p:nvPr>
        </p:nvSpPr>
        <p:spPr bwMode="auto">
          <a:xfrm>
            <a:off x="1143000" y="573088"/>
            <a:ext cx="4586288" cy="3441700"/>
          </a:xfrm>
          <a:noFill/>
          <a:ln>
            <a:solidFill>
              <a:srgbClr val="000000"/>
            </a:solidFill>
            <a:miter lim="800000"/>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793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2793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9" y="4341813"/>
            <a:ext cx="5910262" cy="4116387"/>
          </a:xfrm>
          <a:noFill/>
        </p:spPr>
        <p:txBody>
          <a:bodyPr wrap="square" lIns="90475" tIns="44444" rIns="90475" bIns="44444" numCol="1" anchor="t" anchorCtr="0" compatLnSpc="1">
            <a:prstTxWarp prst="textNoShape">
              <a:avLst/>
            </a:prstTxWarp>
          </a:bodyPr>
          <a:lstStyle/>
          <a:p>
            <a:pPr eaLnBrk="1" hangingPunct="1">
              <a:spcBef>
                <a:spcPct val="0"/>
              </a:spcBef>
            </a:pPr>
            <a:endParaRPr lang="en-US"/>
          </a:p>
        </p:txBody>
      </p:sp>
      <p:sp>
        <p:nvSpPr>
          <p:cNvPr id="22531" name="Rectangle 3"/>
          <p:cNvSpPr>
            <a:spLocks noGrp="1" noRot="1" noChangeAspect="1" noChangeArrowheads="1"/>
          </p:cNvSpPr>
          <p:nvPr>
            <p:ph type="sldImg"/>
          </p:nvPr>
        </p:nvSpPr>
        <p:spPr bwMode="auto">
          <a:xfrm>
            <a:off x="1158875" y="585788"/>
            <a:ext cx="4552950" cy="3416300"/>
          </a:xfrm>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D06593E-BCCB-4646-854A-41326545FD70}"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BDAEA888-F7FF-F34E-939F-BA0CE0A06850}" type="slidenum">
              <a:rPr lang="en-AU"/>
              <a:pPr/>
              <a:t>28</a:t>
            </a:fld>
            <a:endParaRPr lang="en-AU"/>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FB262189-E41B-9A44-A533-1E5E3674DEF8}"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24E6D26-5EA0-7741-906B-1FC11DACF36C}" type="slidenum">
              <a:rPr lang="en-AU"/>
              <a:pPr/>
              <a:t>29</a:t>
            </a:fld>
            <a:endParaRPr lang="en-AU"/>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A8528D3-1972-9F48-9205-AD9595A63350}"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A27F4517-7046-3A47-8D8D-8AB1DA46E733}" type="slidenum">
              <a:rPr lang="en-AU"/>
              <a:pPr/>
              <a:t>30</a:t>
            </a:fld>
            <a:endParaRPr lang="en-AU"/>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D588F47-322F-7F46-AD87-BA3A22321586}"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C034D3B-D222-D84D-AEC4-A678211F4849}" type="slidenum">
              <a:rPr lang="en-AU"/>
              <a:pPr/>
              <a:t>31</a:t>
            </a:fld>
            <a:endParaRPr lang="en-AU"/>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BBFCCB6-FC6D-8543-AD0A-4EFDA7E0599A}"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C08710D-DA97-604E-861F-7D43CB500C38}" type="slidenum">
              <a:rPr lang="en-AU"/>
              <a:pPr/>
              <a:t>32</a:t>
            </a:fld>
            <a:endParaRPr lang="en-AU"/>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46CDE5B5-D08C-B64B-9104-5A88FE68DFF6}"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D3D987A-5D95-DF42-BB13-B26DC5CCBCEA}" type="slidenum">
              <a:rPr lang="en-AU"/>
              <a:pPr/>
              <a:t>33</a:t>
            </a:fld>
            <a:endParaRPr lang="en-AU"/>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34</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998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29987"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08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3408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36" tIns="44968" rIns="89936" bIns="44968" numCol="1" anchor="t" anchorCtr="0" compatLnSpc="1">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13D492-15EE-2347-9A73-376DDE456720}"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6D0CF03-1839-1E4A-BBF3-72F1E27BCAC9}" type="slidenum">
              <a:rPr lang="en-AU"/>
              <a:pPr/>
              <a:t>38</a:t>
            </a:fld>
            <a:endParaRPr lang="en-AU"/>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8BB5563-274F-C94D-BD1D-0B0C357AE3A0}"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D0DC005-0863-424E-AD4E-E9456B986DF7}" type="slidenum">
              <a:rPr lang="en-AU"/>
              <a:pPr/>
              <a:t>39</a:t>
            </a:fld>
            <a:endParaRPr lang="en-AU"/>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65FC7E1-7321-D74E-8D66-0DEB8FA1D23F}"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6A184A8-8F2E-4349-A075-3319C28009C3}" type="slidenum">
              <a:rPr lang="en-AU"/>
              <a:pPr/>
              <a:t>40</a:t>
            </a:fld>
            <a:endParaRPr lang="en-AU"/>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F98D040-FFB6-4648-A19B-482B5FA4F16B}"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6D10A29-AEEE-FC40-BB80-748ECE9067B2}" type="slidenum">
              <a:rPr lang="en-AU"/>
              <a:pPr/>
              <a:t>43</a:t>
            </a:fld>
            <a:endParaRPr lang="en-AU"/>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D552A136-043A-E741-8B9A-299B7107E565}"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E3D0913-1523-8D4B-8560-7E799E01DF39}" type="slidenum">
              <a:rPr lang="en-AU"/>
              <a:pPr/>
              <a:t>44</a:t>
            </a:fld>
            <a:endParaRPr lang="en-AU"/>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2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4432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841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4841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046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50467"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34E822-B473-E346-92C5-D18DC96EF5A6}"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B9A19F8-0B5F-B84A-92F5-7D1AC882DA90}" type="slidenum">
              <a:rPr lang="en-AU"/>
              <a:pPr/>
              <a:t>48</a:t>
            </a:fld>
            <a:endParaRPr lang="en-AU"/>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B38E0968-C5B6-4C48-AC3A-F93670030EE6}"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F9D1AF3-A517-8246-96F8-6FA10A913A1C}" type="slidenum">
              <a:rPr lang="en-AU"/>
              <a:pPr/>
              <a:t>49</a:t>
            </a:fld>
            <a:endParaRPr lang="en-AU"/>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bwMode="auto">
          <a:xfrm>
            <a:off x="515938" y="4343400"/>
            <a:ext cx="5910262" cy="4114800"/>
          </a:xfrm>
          <a:noFill/>
        </p:spPr>
        <p:txBody>
          <a:bodyPr wrap="square" lIns="91989" tIns="45188" rIns="91989" bIns="45188" numCol="1" anchor="t" anchorCtr="0" compatLnSpc="1">
            <a:prstTxWarp prst="textNoShape">
              <a:avLst/>
            </a:prstTxWarp>
          </a:bodyPr>
          <a:lstStyle/>
          <a:p>
            <a:endParaRPr lang="en-US"/>
          </a:p>
        </p:txBody>
      </p:sp>
      <p:sp>
        <p:nvSpPr>
          <p:cNvPr id="47107" name="Rectangle 3"/>
          <p:cNvSpPr>
            <a:spLocks noGrp="1" noRot="1" noChangeAspect="1" noChangeArrowheads="1"/>
          </p:cNvSpPr>
          <p:nvPr>
            <p:ph type="sldImg"/>
          </p:nvPr>
        </p:nvSpPr>
        <p:spPr bwMode="auto">
          <a:xfrm>
            <a:off x="1163638" y="588963"/>
            <a:ext cx="4548187" cy="3413125"/>
          </a:xfrm>
          <a:noFill/>
          <a:ln>
            <a:solidFill>
              <a:srgbClr val="000000"/>
            </a:solidFill>
            <a:miter lim="800000"/>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50</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endParaRPr lang="en-AU"/>
          </a:p>
        </p:txBody>
      </p:sp>
      <p:sp>
        <p:nvSpPr>
          <p:cNvPr id="5" name="Rectangle 3"/>
          <p:cNvSpPr>
            <a:spLocks noGrp="1" noChangeArrowheads="1"/>
          </p:cNvSpPr>
          <p:nvPr>
            <p:ph type="dt" idx="1"/>
          </p:nvPr>
        </p:nvSpPr>
        <p:spPr>
          <a:ln/>
        </p:spPr>
        <p:txBody>
          <a:bodyPr/>
          <a:lstStyle/>
          <a:p>
            <a:fld id="{D55873EA-BFAE-EB40-B3D0-02F61A3528AE}"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endParaRPr lang="en-AU"/>
          </a:p>
        </p:txBody>
      </p:sp>
      <p:sp>
        <p:nvSpPr>
          <p:cNvPr id="7" name="Rectangle 7"/>
          <p:cNvSpPr>
            <a:spLocks noGrp="1" noChangeArrowheads="1"/>
          </p:cNvSpPr>
          <p:nvPr>
            <p:ph type="sldNum" sz="quarter" idx="5"/>
          </p:nvPr>
        </p:nvSpPr>
        <p:spPr>
          <a:ln/>
        </p:spPr>
        <p:txBody>
          <a:bodyPr/>
          <a:lstStyle/>
          <a:p>
            <a:fld id="{8144402F-C943-7C40-B16B-75B6CE84188B}" type="slidenum">
              <a:rPr lang="en-AU"/>
              <a:pPr/>
              <a:t>51</a:t>
            </a:fld>
            <a:endParaRPr lang="en-AU"/>
          </a:p>
        </p:txBody>
      </p:sp>
      <p:sp>
        <p:nvSpPr>
          <p:cNvPr id="404482" name="Rectangle 2"/>
          <p:cNvSpPr>
            <a:spLocks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6B4C065-94F7-D24A-A993-BD3F1B5AFC75}"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1FF30D7-7CE2-0345-8D50-1E47D67B199D}" type="slidenum">
              <a:rPr lang="en-AU"/>
              <a:pPr/>
              <a:t>52</a:t>
            </a:fld>
            <a:endParaRPr lang="en-AU"/>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endParaRPr lang="en-AU"/>
          </a:p>
        </p:txBody>
      </p:sp>
      <p:sp>
        <p:nvSpPr>
          <p:cNvPr id="5" name="Rectangle 3"/>
          <p:cNvSpPr>
            <a:spLocks noGrp="1" noChangeArrowheads="1"/>
          </p:cNvSpPr>
          <p:nvPr>
            <p:ph type="dt" idx="1"/>
          </p:nvPr>
        </p:nvSpPr>
        <p:spPr>
          <a:ln/>
        </p:spPr>
        <p:txBody>
          <a:bodyPr/>
          <a:lstStyle/>
          <a:p>
            <a:fld id="{FAFD8158-7255-8B47-ACE4-912F4DB8F03A}"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endParaRPr lang="en-AU"/>
          </a:p>
        </p:txBody>
      </p:sp>
      <p:sp>
        <p:nvSpPr>
          <p:cNvPr id="7" name="Rectangle 7"/>
          <p:cNvSpPr>
            <a:spLocks noGrp="1" noChangeArrowheads="1"/>
          </p:cNvSpPr>
          <p:nvPr>
            <p:ph type="sldNum" sz="quarter" idx="5"/>
          </p:nvPr>
        </p:nvSpPr>
        <p:spPr>
          <a:ln/>
        </p:spPr>
        <p:txBody>
          <a:bodyPr/>
          <a:lstStyle/>
          <a:p>
            <a:fld id="{EEFCA157-70F4-E147-A3C3-606F93CBD021}" type="slidenum">
              <a:rPr lang="en-AU"/>
              <a:pPr/>
              <a:t>53</a:t>
            </a:fld>
            <a:endParaRPr lang="en-AU"/>
          </a:p>
        </p:txBody>
      </p:sp>
      <p:sp>
        <p:nvSpPr>
          <p:cNvPr id="422914" name="Rectangle 2"/>
          <p:cNvSpPr>
            <a:spLocks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2DA6BB8-A081-D947-ABB7-97EC8E60C349}"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965630E-C095-8B46-9A05-110955FE8AC3}" type="slidenum">
              <a:rPr lang="en-AU"/>
              <a:pPr/>
              <a:t>54</a:t>
            </a:fld>
            <a:endParaRPr lang="en-AU"/>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B6C02BC-3A8D-9F48-A6C5-B2621AC755C3}"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51A3701-F82B-BB49-A793-6738827A0BD5}" type="slidenum">
              <a:rPr lang="en-AU"/>
              <a:pPr/>
              <a:t>56</a:t>
            </a:fld>
            <a:endParaRPr lang="en-AU"/>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889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68899" name="Rectangle 3"/>
          <p:cNvSpPr>
            <a:spLocks noGrp="1" noChangeArrowheads="1"/>
          </p:cNvSpPr>
          <p:nvPr>
            <p:ph type="body" idx="1"/>
          </p:nvPr>
        </p:nvSpPr>
        <p:spPr bwMode="auto">
          <a:xfrm>
            <a:off x="516213" y="4345898"/>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59</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0946"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70947"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bwMode="auto">
          <a:xfrm>
            <a:off x="515938" y="4343400"/>
            <a:ext cx="5910262" cy="4114800"/>
          </a:xfrm>
          <a:noFill/>
        </p:spPr>
        <p:txBody>
          <a:bodyPr wrap="square" lIns="90461" tIns="44436" rIns="90461" bIns="44436" numCol="1" anchor="t" anchorCtr="0" compatLnSpc="1">
            <a:prstTxWarp prst="textNoShape">
              <a:avLst/>
            </a:prstTxWarp>
          </a:bodyPr>
          <a:lstStyle/>
          <a:p>
            <a:endParaRPr lang="en-US"/>
          </a:p>
        </p:txBody>
      </p:sp>
      <p:sp>
        <p:nvSpPr>
          <p:cNvPr id="49155"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61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7090"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77091"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913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79139"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1186"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81187"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758677E-E141-C64A-A4D0-65BB99340159}"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064DF24-4FCB-9148-9F9E-F7987219468E}" type="slidenum">
              <a:rPr lang="en-AU"/>
              <a:pPr/>
              <a:t>67</a:t>
            </a:fld>
            <a:endParaRPr lang="en-AU"/>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251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251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62"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4563"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C268FA2-7CF9-2740-AB14-E7E21D87C02F}" type="datetime3">
              <a:rPr lang="en-AU"/>
              <a:pPr/>
              <a:t>March 22, 12</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B95AB81-E06C-6C46-8C67-59DB7C70983B}" type="slidenum">
              <a:rPr lang="en-AU"/>
              <a:pPr/>
              <a:t>70</a:t>
            </a:fld>
            <a:endParaRPr lang="en-AU"/>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bwMode="auto">
          <a:xfrm>
            <a:off x="515938" y="4343400"/>
            <a:ext cx="5910262" cy="4114800"/>
          </a:xfrm>
          <a:noFill/>
        </p:spPr>
        <p:txBody>
          <a:bodyPr wrap="square" lIns="90466" tIns="44439" rIns="90466" bIns="44439" numCol="1" anchor="t" anchorCtr="0" compatLnSpc="1">
            <a:prstTxWarp prst="textNoShape">
              <a:avLst/>
            </a:prstTxWarp>
          </a:bodyPr>
          <a:lstStyle/>
          <a:p>
            <a:r>
              <a:rPr lang="en-US"/>
              <a:t>Here is a table summarizing the control signals setting for the seven (add, sub, ...) instructions we have looked at.</a:t>
            </a:r>
          </a:p>
          <a:p>
            <a:r>
              <a:rPr lang="en-US"/>
              <a:t>Instead of showing you the exact bit values for the ALU control (ALUctr), I have used the symbolic values here.</a:t>
            </a:r>
          </a:p>
          <a:p>
            <a:r>
              <a:rPr lang="en-US"/>
              <a:t>The first two columns are unique in the sense that they are R-type instrucions and in order to uniquely identify them, we need to look at BOTH the op field as well as the func fiels.</a:t>
            </a:r>
          </a:p>
          <a:p>
            <a:r>
              <a:rPr lang="en-US"/>
              <a:t>Ori, lw, sw, and branch on equal are I-type instructions and Jump is J-type.  They all can be uniquely idetified by looking at the opcode field alone.</a:t>
            </a:r>
          </a:p>
          <a:p>
            <a:r>
              <a:rPr lang="en-US"/>
              <a:t>Now let’s take a more careful look at the first two columns.  Notice that they are identical except the last row.</a:t>
            </a:r>
          </a:p>
          <a:p>
            <a:r>
              <a:rPr lang="en-US"/>
              <a:t>So we can combine these two rows here if we can “delay” the generation of ALUctr signals.</a:t>
            </a:r>
          </a:p>
          <a:p>
            <a:r>
              <a:rPr lang="en-US"/>
              <a:t>This lead us to something call “local decoding.”</a:t>
            </a:r>
          </a:p>
          <a:p>
            <a:endParaRPr lang="en-US"/>
          </a:p>
          <a:p>
            <a:r>
              <a:rPr lang="en-US"/>
              <a:t>+3 = 42 min. (Y:22)</a:t>
            </a:r>
          </a:p>
        </p:txBody>
      </p:sp>
      <p:sp>
        <p:nvSpPr>
          <p:cNvPr id="51203" name="Rectangle 3"/>
          <p:cNvSpPr>
            <a:spLocks noGrp="1" noRot="1" noChangeAspect="1" noChangeArrowheads="1"/>
          </p:cNvSpPr>
          <p:nvPr>
            <p:ph type="sldImg"/>
          </p:nvPr>
        </p:nvSpPr>
        <p:spPr bwMode="auto">
          <a:xfrm>
            <a:off x="1141413" y="573088"/>
            <a:ext cx="4587875" cy="3441700"/>
          </a:xfrm>
          <a:no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p:spPr>
        <p:txBody>
          <a:bodyPr wrap="square" lIns="91427" tIns="45713" rIns="91427" bIns="45713"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bwMode="auto">
          <a:xfrm>
            <a:off x="1158875" y="587375"/>
            <a:ext cx="4552950" cy="3414713"/>
          </a:xfr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515938" y="4343400"/>
            <a:ext cx="5910262" cy="4114800"/>
          </a:xfrm>
          <a:solidFill>
            <a:srgbClr val="FFFFFF"/>
          </a:solidFill>
          <a:ln>
            <a:solidFill>
              <a:srgbClr val="000000"/>
            </a:solidFill>
            <a:miter lim="800000"/>
            <a:headEnd/>
            <a:tailEnd/>
          </a:ln>
        </p:spPr>
        <p:txBody>
          <a:bodyPr wrap="square" lIns="91427" tIns="45713" rIns="91427" bIns="45713"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Logisim</a:t>
            </a:r>
            <a:r>
              <a:rPr lang="en-US" dirty="0" smtClean="0"/>
              <a:t> file called “Control Plane </a:t>
            </a:r>
            <a:r>
              <a:rPr lang="en-US" dirty="0" err="1" smtClean="0"/>
              <a:t>MIPS.circ</a:t>
            </a:r>
            <a:r>
              <a:rPr lang="en-US" smtClean="0"/>
              <a: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8F4EA0A-A884-AF4F-A03C-9C381495885F}"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CD847-BD33-6347-84BC-3975406518ED}"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1FD25-D8DE-A844-B835-3C5EFED02B2F}"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48CF0-ACF5-A94C-AA1F-676EC1B48BF0}"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1388C-A700-AC46-AF07-8B6A58DF92BF}"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539AD-796A-1B46-AE13-CC50F1D87A3B}" type="datetime1">
              <a:rPr lang="en-US" smtClean="0"/>
              <a:pPr/>
              <a:t>3/22/12</a:t>
            </a:fld>
            <a:endParaRPr lang="en-US" dirty="0"/>
          </a:p>
        </p:txBody>
      </p:sp>
      <p:sp>
        <p:nvSpPr>
          <p:cNvPr id="6" name="Footer Placeholder 5"/>
          <p:cNvSpPr>
            <a:spLocks noGrp="1"/>
          </p:cNvSpPr>
          <p:nvPr>
            <p:ph type="ftr" sz="quarter" idx="11"/>
          </p:nvPr>
        </p:nvSpPr>
        <p:spPr/>
        <p:txBody>
          <a:bodyPr/>
          <a:lstStyle/>
          <a:p>
            <a:r>
              <a:rPr lang="en-US" smtClean="0"/>
              <a:t>Spring 2012 -- Lecture #20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6B78C-91F5-4843-88AB-E1979C66BB91}" type="datetime1">
              <a:rPr lang="en-US" smtClean="0"/>
              <a:pPr/>
              <a:t>3/22/12</a:t>
            </a:fld>
            <a:endParaRPr lang="en-US" dirty="0"/>
          </a:p>
        </p:txBody>
      </p:sp>
      <p:sp>
        <p:nvSpPr>
          <p:cNvPr id="8" name="Footer Placeholder 7"/>
          <p:cNvSpPr>
            <a:spLocks noGrp="1"/>
          </p:cNvSpPr>
          <p:nvPr>
            <p:ph type="ftr" sz="quarter" idx="11"/>
          </p:nvPr>
        </p:nvSpPr>
        <p:spPr/>
        <p:txBody>
          <a:bodyPr/>
          <a:lstStyle/>
          <a:p>
            <a:r>
              <a:rPr lang="en-US" smtClean="0"/>
              <a:t>Spring 2012 -- Lecture #20</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034871-8FC3-6B44-9C2C-E3CBF1D4C617}" type="datetime1">
              <a:rPr lang="en-US" smtClean="0"/>
              <a:pPr/>
              <a:t>3/22/12</a:t>
            </a:fld>
            <a:endParaRPr lang="en-US" dirty="0"/>
          </a:p>
        </p:txBody>
      </p:sp>
      <p:sp>
        <p:nvSpPr>
          <p:cNvPr id="4" name="Footer Placeholder 3"/>
          <p:cNvSpPr>
            <a:spLocks noGrp="1"/>
          </p:cNvSpPr>
          <p:nvPr>
            <p:ph type="ftr" sz="quarter" idx="11"/>
          </p:nvPr>
        </p:nvSpPr>
        <p:spPr/>
        <p:txBody>
          <a:bodyPr/>
          <a:lstStyle/>
          <a:p>
            <a:r>
              <a:rPr lang="en-US" smtClean="0"/>
              <a:t>Spring 2012 -- Lecture #20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A9545-0579-F44D-A38C-E1454B147614}" type="datetime1">
              <a:rPr lang="en-US" smtClean="0"/>
              <a:pPr/>
              <a:t>3/22/12</a:t>
            </a:fld>
            <a:endParaRPr lang="en-US" dirty="0"/>
          </a:p>
        </p:txBody>
      </p:sp>
      <p:sp>
        <p:nvSpPr>
          <p:cNvPr id="3" name="Footer Placeholder 2"/>
          <p:cNvSpPr>
            <a:spLocks noGrp="1"/>
          </p:cNvSpPr>
          <p:nvPr>
            <p:ph type="ftr" sz="quarter" idx="11"/>
          </p:nvPr>
        </p:nvSpPr>
        <p:spPr/>
        <p:txBody>
          <a:bodyPr/>
          <a:lstStyle/>
          <a:p>
            <a:r>
              <a:rPr lang="en-US" smtClean="0"/>
              <a:t>Spring 2012 -- Lecture #20</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5D93-17F2-F64D-9D63-923D1C8AEB38}" type="datetime1">
              <a:rPr lang="en-US" smtClean="0"/>
              <a:pPr/>
              <a:t>3/22/12</a:t>
            </a:fld>
            <a:endParaRPr lang="en-US" dirty="0"/>
          </a:p>
        </p:txBody>
      </p:sp>
      <p:sp>
        <p:nvSpPr>
          <p:cNvPr id="6" name="Footer Placeholder 5"/>
          <p:cNvSpPr>
            <a:spLocks noGrp="1"/>
          </p:cNvSpPr>
          <p:nvPr>
            <p:ph type="ftr" sz="quarter" idx="11"/>
          </p:nvPr>
        </p:nvSpPr>
        <p:spPr/>
        <p:txBody>
          <a:bodyPr/>
          <a:lstStyle/>
          <a:p>
            <a:r>
              <a:rPr lang="en-US" smtClean="0"/>
              <a:t>Spring 2012 -- Lecture #20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5683D-405D-6F4E-B06C-5F1BE6963825}" type="datetime1">
              <a:rPr lang="en-US" smtClean="0"/>
              <a:pPr/>
              <a:t>3/22/12</a:t>
            </a:fld>
            <a:endParaRPr lang="en-US" dirty="0"/>
          </a:p>
        </p:txBody>
      </p:sp>
      <p:sp>
        <p:nvSpPr>
          <p:cNvPr id="6" name="Footer Placeholder 5"/>
          <p:cNvSpPr>
            <a:spLocks noGrp="1"/>
          </p:cNvSpPr>
          <p:nvPr>
            <p:ph type="ftr" sz="quarter" idx="11"/>
          </p:nvPr>
        </p:nvSpPr>
        <p:spPr/>
        <p:txBody>
          <a:bodyPr/>
          <a:lstStyle/>
          <a:p>
            <a:r>
              <a:rPr lang="en-US" smtClean="0"/>
              <a:t>Spring 2012 -- Lecture #20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25429-70C0-CB45-9819-7E0B8D682251}" type="datetime1">
              <a:rPr lang="en-US" smtClean="0"/>
              <a:pPr/>
              <a:t>3/22/12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2012 -- Lecture #20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inst.eecs.berkeley.edu/~cs61c/sp12/picker/?g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3.jpe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inst.eecs.berkeley.edu/~cs61c/sp12/picker/?go"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inst.eecs.berkeley.edu/~cs61c/sp12/picker/?go" TargetMode="External"/><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inst.eecs.berkeley.edu/~cs61c/sp12/picker/?go" TargetMode="External"/><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inst.eecs.berkeley.edu/~cs61c/sp12/picker/?go"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st.eecs.berkeley.edu/~cs61c/sp12/picker/?go"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r>
              <a:rPr lang="en-US" dirty="0" smtClean="0"/>
              <a:t/>
            </a:r>
            <a:br>
              <a:rPr lang="en-US" dirty="0" smtClean="0"/>
            </a:br>
            <a:r>
              <a:rPr lang="en-US" i="1" dirty="0" smtClean="0"/>
              <a:t>Control and Pipelining</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David A. Patterson</a:t>
            </a:r>
          </a:p>
          <a:p>
            <a:r>
              <a:rPr lang="en-US" dirty="0" smtClean="0"/>
              <a:t>http://inst.eecs.Berkeley.edu/~cs61c/sp12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Spring 2012 -- Lecture #20</a:t>
            </a:r>
            <a:endParaRPr lang="en-US" dirty="0"/>
          </a:p>
        </p:txBody>
      </p:sp>
      <p:sp>
        <p:nvSpPr>
          <p:cNvPr id="9" name="Date Placeholder 8"/>
          <p:cNvSpPr>
            <a:spLocks noGrp="1"/>
          </p:cNvSpPr>
          <p:nvPr>
            <p:ph type="dt" sz="half" idx="10"/>
          </p:nvPr>
        </p:nvSpPr>
        <p:spPr/>
        <p:txBody>
          <a:bodyPr/>
          <a:lstStyle/>
          <a:p>
            <a:fld id="{F0023C85-E268-2B45-B282-7D968B410E51}" type="datetime1">
              <a:rPr lang="en-US" smtClean="0"/>
              <a:pPr/>
              <a:t>3/22/12</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Controller Implementation</a:t>
            </a:r>
          </a:p>
        </p:txBody>
      </p:sp>
      <p:sp>
        <p:nvSpPr>
          <p:cNvPr id="47" name="Date Placeholder 46"/>
          <p:cNvSpPr>
            <a:spLocks noGrp="1"/>
          </p:cNvSpPr>
          <p:nvPr>
            <p:ph type="dt" sz="quarter" idx="10"/>
          </p:nvPr>
        </p:nvSpPr>
        <p:spPr/>
        <p:txBody>
          <a:bodyPr/>
          <a:lstStyle/>
          <a:p>
            <a:pPr>
              <a:defRPr/>
            </a:pPr>
            <a:fld id="{5A104AC5-EF87-3C45-8F85-256E70D1A972}" type="datetime1">
              <a:rPr lang="en-US" smtClean="0"/>
              <a:pPr>
                <a:defRPr/>
              </a:pPr>
              <a:t>3/22/12</a:t>
            </a:fld>
            <a:endParaRPr lang="en-US"/>
          </a:p>
        </p:txBody>
      </p:sp>
      <p:sp>
        <p:nvSpPr>
          <p:cNvPr id="49" name="Footer Placeholder 48"/>
          <p:cNvSpPr>
            <a:spLocks noGrp="1"/>
          </p:cNvSpPr>
          <p:nvPr>
            <p:ph type="ftr" sz="quarter" idx="11"/>
          </p:nvPr>
        </p:nvSpPr>
        <p:spPr/>
        <p:txBody>
          <a:bodyPr/>
          <a:lstStyle/>
          <a:p>
            <a:pPr>
              <a:defRPr/>
            </a:pPr>
            <a:r>
              <a:rPr lang="en-US" smtClean="0"/>
              <a:t>Spring 2012 -- Lecture #19</a:t>
            </a:r>
            <a:endParaRPr lang="en-US" dirty="0"/>
          </a:p>
        </p:txBody>
      </p:sp>
      <p:sp>
        <p:nvSpPr>
          <p:cNvPr id="48" name="Slide Number Placeholder 47"/>
          <p:cNvSpPr>
            <a:spLocks noGrp="1"/>
          </p:cNvSpPr>
          <p:nvPr>
            <p:ph type="sldNum" sz="quarter" idx="12"/>
          </p:nvPr>
        </p:nvSpPr>
        <p:spPr/>
        <p:txBody>
          <a:bodyPr/>
          <a:lstStyle/>
          <a:p>
            <a:pPr>
              <a:defRPr/>
            </a:pPr>
            <a:fld id="{7F92C0F0-8D09-464C-BD13-E63034E6AFA8}" type="slidenum">
              <a:rPr lang="en-US" smtClean="0"/>
              <a:pPr>
                <a:defRPr/>
              </a:pPr>
              <a:t>10</a:t>
            </a:fld>
            <a:endParaRPr lang="en-US"/>
          </a:p>
        </p:txBody>
      </p:sp>
      <p:sp>
        <p:nvSpPr>
          <p:cNvPr id="68614" name="Rectangle 3"/>
          <p:cNvSpPr>
            <a:spLocks noChangeArrowheads="1"/>
          </p:cNvSpPr>
          <p:nvPr/>
        </p:nvSpPr>
        <p:spPr bwMode="auto">
          <a:xfrm>
            <a:off x="1143000" y="2590800"/>
            <a:ext cx="2590800" cy="28194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8615" name="Line 4"/>
          <p:cNvSpPr>
            <a:spLocks noChangeShapeType="1"/>
          </p:cNvSpPr>
          <p:nvPr/>
        </p:nvSpPr>
        <p:spPr bwMode="auto">
          <a:xfrm>
            <a:off x="3733800" y="28194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16" name="Line 5"/>
          <p:cNvSpPr>
            <a:spLocks noChangeShapeType="1"/>
          </p:cNvSpPr>
          <p:nvPr/>
        </p:nvSpPr>
        <p:spPr bwMode="auto">
          <a:xfrm>
            <a:off x="3733800" y="32004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17" name="Line 6"/>
          <p:cNvSpPr>
            <a:spLocks noChangeShapeType="1"/>
          </p:cNvSpPr>
          <p:nvPr/>
        </p:nvSpPr>
        <p:spPr bwMode="auto">
          <a:xfrm>
            <a:off x="3733800" y="35814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18" name="Line 7"/>
          <p:cNvSpPr>
            <a:spLocks noChangeShapeType="1"/>
          </p:cNvSpPr>
          <p:nvPr/>
        </p:nvSpPr>
        <p:spPr bwMode="auto">
          <a:xfrm>
            <a:off x="3733800" y="39624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19" name="Line 8"/>
          <p:cNvSpPr>
            <a:spLocks noChangeShapeType="1"/>
          </p:cNvSpPr>
          <p:nvPr/>
        </p:nvSpPr>
        <p:spPr bwMode="auto">
          <a:xfrm>
            <a:off x="3733800" y="43434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20" name="Line 9"/>
          <p:cNvSpPr>
            <a:spLocks noChangeShapeType="1"/>
          </p:cNvSpPr>
          <p:nvPr/>
        </p:nvSpPr>
        <p:spPr bwMode="auto">
          <a:xfrm>
            <a:off x="3733800" y="4724400"/>
            <a:ext cx="9144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22" name="Text Box 11"/>
          <p:cNvSpPr txBox="1">
            <a:spLocks noChangeArrowheads="1"/>
          </p:cNvSpPr>
          <p:nvPr/>
        </p:nvSpPr>
        <p:spPr bwMode="auto">
          <a:xfrm>
            <a:off x="3870325" y="2498725"/>
            <a:ext cx="576263" cy="400050"/>
          </a:xfrm>
          <a:prstGeom prst="rect">
            <a:avLst/>
          </a:prstGeom>
          <a:noFill/>
          <a:ln w="12700">
            <a:noFill/>
            <a:miter lim="800000"/>
            <a:headEnd/>
            <a:tailEnd/>
          </a:ln>
        </p:spPr>
        <p:txBody>
          <a:bodyPr wrap="none">
            <a:prstTxWarp prst="textNoShape">
              <a:avLst/>
            </a:prstTxWarp>
            <a:spAutoFit/>
          </a:bodyPr>
          <a:lstStyle/>
          <a:p>
            <a:pPr>
              <a:defRPr/>
            </a:pPr>
            <a:r>
              <a:rPr lang="en-US" sz="2000">
                <a:latin typeface="+mn-lt"/>
              </a:rPr>
              <a:t>add</a:t>
            </a:r>
          </a:p>
        </p:txBody>
      </p:sp>
      <p:sp>
        <p:nvSpPr>
          <p:cNvPr id="68623" name="Text Box 12"/>
          <p:cNvSpPr txBox="1">
            <a:spLocks noChangeArrowheads="1"/>
          </p:cNvSpPr>
          <p:nvPr/>
        </p:nvSpPr>
        <p:spPr bwMode="auto">
          <a:xfrm>
            <a:off x="3886200" y="2879725"/>
            <a:ext cx="554038" cy="400050"/>
          </a:xfrm>
          <a:prstGeom prst="rect">
            <a:avLst/>
          </a:prstGeom>
          <a:noFill/>
          <a:ln w="12700">
            <a:noFill/>
            <a:miter lim="800000"/>
            <a:headEnd/>
            <a:tailEnd/>
          </a:ln>
        </p:spPr>
        <p:txBody>
          <a:bodyPr wrap="none">
            <a:prstTxWarp prst="textNoShape">
              <a:avLst/>
            </a:prstTxWarp>
            <a:spAutoFit/>
          </a:bodyPr>
          <a:lstStyle/>
          <a:p>
            <a:pPr>
              <a:defRPr/>
            </a:pPr>
            <a:r>
              <a:rPr lang="en-US" sz="2000">
                <a:latin typeface="+mn-lt"/>
              </a:rPr>
              <a:t>sub</a:t>
            </a:r>
          </a:p>
        </p:txBody>
      </p:sp>
      <p:sp>
        <p:nvSpPr>
          <p:cNvPr id="68624" name="Text Box 13"/>
          <p:cNvSpPr txBox="1">
            <a:spLocks noChangeArrowheads="1"/>
          </p:cNvSpPr>
          <p:nvPr/>
        </p:nvSpPr>
        <p:spPr bwMode="auto">
          <a:xfrm>
            <a:off x="3886200" y="3260725"/>
            <a:ext cx="466725" cy="396875"/>
          </a:xfrm>
          <a:prstGeom prst="rect">
            <a:avLst/>
          </a:prstGeom>
          <a:noFill/>
          <a:ln w="12700">
            <a:noFill/>
            <a:miter lim="800000"/>
            <a:headEnd/>
            <a:tailEnd/>
          </a:ln>
        </p:spPr>
        <p:txBody>
          <a:bodyPr wrap="none">
            <a:prstTxWarp prst="textNoShape">
              <a:avLst/>
            </a:prstTxWarp>
            <a:spAutoFit/>
          </a:bodyPr>
          <a:lstStyle/>
          <a:p>
            <a:pPr>
              <a:defRPr/>
            </a:pPr>
            <a:r>
              <a:rPr lang="en-US" sz="2000">
                <a:latin typeface="+mn-lt"/>
              </a:rPr>
              <a:t>ori</a:t>
            </a:r>
          </a:p>
        </p:txBody>
      </p:sp>
      <p:sp>
        <p:nvSpPr>
          <p:cNvPr id="68625" name="Text Box 14"/>
          <p:cNvSpPr txBox="1">
            <a:spLocks noChangeArrowheads="1"/>
          </p:cNvSpPr>
          <p:nvPr/>
        </p:nvSpPr>
        <p:spPr bwMode="auto">
          <a:xfrm>
            <a:off x="3886200" y="3641725"/>
            <a:ext cx="428625" cy="400050"/>
          </a:xfrm>
          <a:prstGeom prst="rect">
            <a:avLst/>
          </a:prstGeom>
          <a:noFill/>
          <a:ln w="12700">
            <a:noFill/>
            <a:miter lim="800000"/>
            <a:headEnd/>
            <a:tailEnd/>
          </a:ln>
        </p:spPr>
        <p:txBody>
          <a:bodyPr wrap="none">
            <a:prstTxWarp prst="textNoShape">
              <a:avLst/>
            </a:prstTxWarp>
            <a:spAutoFit/>
          </a:bodyPr>
          <a:lstStyle/>
          <a:p>
            <a:pPr>
              <a:defRPr/>
            </a:pPr>
            <a:r>
              <a:rPr lang="en-US" sz="2000">
                <a:latin typeface="+mn-lt"/>
              </a:rPr>
              <a:t>lw</a:t>
            </a:r>
          </a:p>
        </p:txBody>
      </p:sp>
      <p:sp>
        <p:nvSpPr>
          <p:cNvPr id="68626" name="Text Box 15"/>
          <p:cNvSpPr txBox="1">
            <a:spLocks noChangeArrowheads="1"/>
          </p:cNvSpPr>
          <p:nvPr/>
        </p:nvSpPr>
        <p:spPr bwMode="auto">
          <a:xfrm>
            <a:off x="3886200" y="4022725"/>
            <a:ext cx="466725" cy="400050"/>
          </a:xfrm>
          <a:prstGeom prst="rect">
            <a:avLst/>
          </a:prstGeom>
          <a:noFill/>
          <a:ln w="12700">
            <a:noFill/>
            <a:miter lim="800000"/>
            <a:headEnd/>
            <a:tailEnd/>
          </a:ln>
        </p:spPr>
        <p:txBody>
          <a:bodyPr wrap="none">
            <a:prstTxWarp prst="textNoShape">
              <a:avLst/>
            </a:prstTxWarp>
            <a:spAutoFit/>
          </a:bodyPr>
          <a:lstStyle/>
          <a:p>
            <a:pPr>
              <a:defRPr/>
            </a:pPr>
            <a:r>
              <a:rPr lang="en-US" sz="2000">
                <a:latin typeface="+mn-lt"/>
              </a:rPr>
              <a:t>sw</a:t>
            </a:r>
          </a:p>
        </p:txBody>
      </p:sp>
      <p:sp>
        <p:nvSpPr>
          <p:cNvPr id="68627" name="Text Box 16"/>
          <p:cNvSpPr txBox="1">
            <a:spLocks noChangeArrowheads="1"/>
          </p:cNvSpPr>
          <p:nvPr/>
        </p:nvSpPr>
        <p:spPr bwMode="auto">
          <a:xfrm>
            <a:off x="3886200" y="4403725"/>
            <a:ext cx="581025" cy="400050"/>
          </a:xfrm>
          <a:prstGeom prst="rect">
            <a:avLst/>
          </a:prstGeom>
          <a:noFill/>
          <a:ln w="12700">
            <a:noFill/>
            <a:miter lim="800000"/>
            <a:headEnd/>
            <a:tailEnd/>
          </a:ln>
        </p:spPr>
        <p:txBody>
          <a:bodyPr wrap="none">
            <a:prstTxWarp prst="textNoShape">
              <a:avLst/>
            </a:prstTxWarp>
            <a:spAutoFit/>
          </a:bodyPr>
          <a:lstStyle/>
          <a:p>
            <a:pPr>
              <a:defRPr/>
            </a:pPr>
            <a:r>
              <a:rPr lang="en-US" sz="2000">
                <a:latin typeface="+mn-lt"/>
              </a:rPr>
              <a:t>beq</a:t>
            </a:r>
          </a:p>
        </p:txBody>
      </p:sp>
      <p:sp>
        <p:nvSpPr>
          <p:cNvPr id="68629" name="Rectangle 18"/>
          <p:cNvSpPr>
            <a:spLocks noChangeArrowheads="1"/>
          </p:cNvSpPr>
          <p:nvPr/>
        </p:nvSpPr>
        <p:spPr bwMode="auto">
          <a:xfrm>
            <a:off x="4648200" y="2438400"/>
            <a:ext cx="2057400" cy="3048000"/>
          </a:xfrm>
          <a:prstGeom prst="rect">
            <a:avLst/>
          </a:prstGeom>
          <a:noFill/>
          <a:ln w="38100">
            <a:solidFill>
              <a:schemeClr val="tx1"/>
            </a:solidFill>
            <a:miter lim="800000"/>
            <a:headEnd/>
            <a:tailEnd/>
          </a:ln>
        </p:spPr>
        <p:txBody>
          <a:bodyPr wrap="none" anchor="ctr">
            <a:prstTxWarp prst="textNoShape">
              <a:avLst/>
            </a:prstTxWarp>
          </a:bodyPr>
          <a:lstStyle/>
          <a:p>
            <a:pPr algn="ctr">
              <a:defRPr/>
            </a:pPr>
            <a:endParaRPr lang="en-US" sz="2000">
              <a:latin typeface="+mn-lt"/>
            </a:endParaRPr>
          </a:p>
        </p:txBody>
      </p:sp>
      <p:sp>
        <p:nvSpPr>
          <p:cNvPr id="68630" name="Text Box 19"/>
          <p:cNvSpPr txBox="1">
            <a:spLocks noChangeArrowheads="1"/>
          </p:cNvSpPr>
          <p:nvPr/>
        </p:nvSpPr>
        <p:spPr bwMode="auto">
          <a:xfrm>
            <a:off x="7162800" y="2376488"/>
            <a:ext cx="838200" cy="369887"/>
          </a:xfrm>
          <a:prstGeom prst="rect">
            <a:avLst/>
          </a:prstGeom>
          <a:noFill/>
          <a:ln w="12700">
            <a:noFill/>
            <a:miter lim="800000"/>
            <a:headEnd/>
            <a:tailEnd/>
          </a:ln>
        </p:spPr>
        <p:txBody>
          <a:bodyPr wrap="none">
            <a:prstTxWarp prst="textNoShape">
              <a:avLst/>
            </a:prstTxWarp>
            <a:spAutoFit/>
          </a:bodyPr>
          <a:lstStyle/>
          <a:p>
            <a:pPr>
              <a:defRPr/>
            </a:pPr>
            <a:r>
              <a:rPr lang="en-US">
                <a:latin typeface="+mn-lt"/>
              </a:rPr>
              <a:t>RegDst</a:t>
            </a:r>
            <a:endParaRPr lang="en-US" sz="2000">
              <a:latin typeface="+mn-lt"/>
            </a:endParaRPr>
          </a:p>
        </p:txBody>
      </p:sp>
      <p:sp>
        <p:nvSpPr>
          <p:cNvPr id="68631" name="Line 20"/>
          <p:cNvSpPr>
            <a:spLocks noChangeShapeType="1"/>
          </p:cNvSpPr>
          <p:nvPr/>
        </p:nvSpPr>
        <p:spPr bwMode="auto">
          <a:xfrm>
            <a:off x="6705600" y="28956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32" name="Line 21"/>
          <p:cNvSpPr>
            <a:spLocks noChangeShapeType="1"/>
          </p:cNvSpPr>
          <p:nvPr/>
        </p:nvSpPr>
        <p:spPr bwMode="auto">
          <a:xfrm>
            <a:off x="6705600" y="32004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33" name="Line 22"/>
          <p:cNvSpPr>
            <a:spLocks noChangeShapeType="1"/>
          </p:cNvSpPr>
          <p:nvPr/>
        </p:nvSpPr>
        <p:spPr bwMode="auto">
          <a:xfrm>
            <a:off x="6705600" y="35052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34" name="Line 23"/>
          <p:cNvSpPr>
            <a:spLocks noChangeShapeType="1"/>
          </p:cNvSpPr>
          <p:nvPr/>
        </p:nvSpPr>
        <p:spPr bwMode="auto">
          <a:xfrm>
            <a:off x="6705600" y="38100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35" name="Line 24"/>
          <p:cNvSpPr>
            <a:spLocks noChangeShapeType="1"/>
          </p:cNvSpPr>
          <p:nvPr/>
        </p:nvSpPr>
        <p:spPr bwMode="auto">
          <a:xfrm>
            <a:off x="6705600" y="41148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37" name="Line 26"/>
          <p:cNvSpPr>
            <a:spLocks noChangeShapeType="1"/>
          </p:cNvSpPr>
          <p:nvPr/>
        </p:nvSpPr>
        <p:spPr bwMode="auto">
          <a:xfrm>
            <a:off x="6705600" y="44196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38" name="Line 27"/>
          <p:cNvSpPr>
            <a:spLocks noChangeShapeType="1"/>
          </p:cNvSpPr>
          <p:nvPr/>
        </p:nvSpPr>
        <p:spPr bwMode="auto">
          <a:xfrm>
            <a:off x="6705600" y="47244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39" name="Line 28"/>
          <p:cNvSpPr>
            <a:spLocks noChangeShapeType="1"/>
          </p:cNvSpPr>
          <p:nvPr/>
        </p:nvSpPr>
        <p:spPr bwMode="auto">
          <a:xfrm>
            <a:off x="6705600" y="50292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40" name="Line 29"/>
          <p:cNvSpPr>
            <a:spLocks noChangeShapeType="1"/>
          </p:cNvSpPr>
          <p:nvPr/>
        </p:nvSpPr>
        <p:spPr bwMode="auto">
          <a:xfrm>
            <a:off x="6705600" y="2590800"/>
            <a:ext cx="457200" cy="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41" name="Text Box 30"/>
          <p:cNvSpPr txBox="1">
            <a:spLocks noChangeArrowheads="1"/>
          </p:cNvSpPr>
          <p:nvPr/>
        </p:nvSpPr>
        <p:spPr bwMode="auto">
          <a:xfrm>
            <a:off x="7162800" y="2681288"/>
            <a:ext cx="839788" cy="369887"/>
          </a:xfrm>
          <a:prstGeom prst="rect">
            <a:avLst/>
          </a:prstGeom>
          <a:noFill/>
          <a:ln w="12700">
            <a:noFill/>
            <a:miter lim="800000"/>
            <a:headEnd/>
            <a:tailEnd/>
          </a:ln>
        </p:spPr>
        <p:txBody>
          <a:bodyPr wrap="none">
            <a:prstTxWarp prst="textNoShape">
              <a:avLst/>
            </a:prstTxWarp>
            <a:spAutoFit/>
          </a:bodyPr>
          <a:lstStyle/>
          <a:p>
            <a:pPr>
              <a:defRPr/>
            </a:pPr>
            <a:r>
              <a:rPr lang="en-US">
                <a:latin typeface="+mn-lt"/>
              </a:rPr>
              <a:t>ALUSrc</a:t>
            </a:r>
            <a:endParaRPr lang="en-US" sz="2000">
              <a:latin typeface="+mn-lt"/>
            </a:endParaRPr>
          </a:p>
        </p:txBody>
      </p:sp>
      <p:sp>
        <p:nvSpPr>
          <p:cNvPr id="68642" name="Text Box 31"/>
          <p:cNvSpPr txBox="1">
            <a:spLocks noChangeArrowheads="1"/>
          </p:cNvSpPr>
          <p:nvPr/>
        </p:nvSpPr>
        <p:spPr bwMode="auto">
          <a:xfrm>
            <a:off x="7162800" y="2986088"/>
            <a:ext cx="1220788" cy="369887"/>
          </a:xfrm>
          <a:prstGeom prst="rect">
            <a:avLst/>
          </a:prstGeom>
          <a:noFill/>
          <a:ln w="12700">
            <a:noFill/>
            <a:miter lim="800000"/>
            <a:headEnd/>
            <a:tailEnd/>
          </a:ln>
        </p:spPr>
        <p:txBody>
          <a:bodyPr wrap="none">
            <a:prstTxWarp prst="textNoShape">
              <a:avLst/>
            </a:prstTxWarp>
            <a:spAutoFit/>
          </a:bodyPr>
          <a:lstStyle/>
          <a:p>
            <a:pPr>
              <a:defRPr/>
            </a:pPr>
            <a:r>
              <a:rPr lang="en-US">
                <a:latin typeface="+mn-lt"/>
              </a:rPr>
              <a:t>MemtoReg</a:t>
            </a:r>
            <a:endParaRPr lang="en-US" sz="2000">
              <a:latin typeface="+mn-lt"/>
            </a:endParaRPr>
          </a:p>
        </p:txBody>
      </p:sp>
      <p:sp>
        <p:nvSpPr>
          <p:cNvPr id="68643" name="Text Box 32"/>
          <p:cNvSpPr txBox="1">
            <a:spLocks noChangeArrowheads="1"/>
          </p:cNvSpPr>
          <p:nvPr/>
        </p:nvSpPr>
        <p:spPr bwMode="auto">
          <a:xfrm>
            <a:off x="7162800" y="3290888"/>
            <a:ext cx="1050925" cy="369887"/>
          </a:xfrm>
          <a:prstGeom prst="rect">
            <a:avLst/>
          </a:prstGeom>
          <a:noFill/>
          <a:ln w="12700">
            <a:noFill/>
            <a:miter lim="800000"/>
            <a:headEnd/>
            <a:tailEnd/>
          </a:ln>
        </p:spPr>
        <p:txBody>
          <a:bodyPr wrap="none">
            <a:prstTxWarp prst="textNoShape">
              <a:avLst/>
            </a:prstTxWarp>
            <a:spAutoFit/>
          </a:bodyPr>
          <a:lstStyle/>
          <a:p>
            <a:pPr>
              <a:defRPr/>
            </a:pPr>
            <a:r>
              <a:rPr lang="en-US">
                <a:latin typeface="+mn-lt"/>
              </a:rPr>
              <a:t>RegWrite</a:t>
            </a:r>
            <a:endParaRPr lang="en-US" sz="2000">
              <a:latin typeface="+mn-lt"/>
            </a:endParaRPr>
          </a:p>
        </p:txBody>
      </p:sp>
      <p:sp>
        <p:nvSpPr>
          <p:cNvPr id="68644" name="Text Box 33"/>
          <p:cNvSpPr txBox="1">
            <a:spLocks noChangeArrowheads="1"/>
          </p:cNvSpPr>
          <p:nvPr/>
        </p:nvSpPr>
        <p:spPr bwMode="auto">
          <a:xfrm>
            <a:off x="7162800" y="3595688"/>
            <a:ext cx="1225550" cy="366712"/>
          </a:xfrm>
          <a:prstGeom prst="rect">
            <a:avLst/>
          </a:prstGeom>
          <a:noFill/>
          <a:ln w="12700">
            <a:noFill/>
            <a:miter lim="800000"/>
            <a:headEnd/>
            <a:tailEnd/>
          </a:ln>
        </p:spPr>
        <p:txBody>
          <a:bodyPr wrap="none">
            <a:prstTxWarp prst="textNoShape">
              <a:avLst/>
            </a:prstTxWarp>
            <a:spAutoFit/>
          </a:bodyPr>
          <a:lstStyle/>
          <a:p>
            <a:pPr>
              <a:defRPr/>
            </a:pPr>
            <a:r>
              <a:rPr lang="en-US">
                <a:latin typeface="+mn-lt"/>
              </a:rPr>
              <a:t>MemWrite</a:t>
            </a:r>
            <a:endParaRPr lang="en-US" sz="2000">
              <a:latin typeface="+mn-lt"/>
            </a:endParaRPr>
          </a:p>
        </p:txBody>
      </p:sp>
      <p:sp>
        <p:nvSpPr>
          <p:cNvPr id="68645" name="Text Box 34"/>
          <p:cNvSpPr txBox="1">
            <a:spLocks noChangeArrowheads="1"/>
          </p:cNvSpPr>
          <p:nvPr/>
        </p:nvSpPr>
        <p:spPr bwMode="auto">
          <a:xfrm>
            <a:off x="7162800" y="3900488"/>
            <a:ext cx="806450" cy="369887"/>
          </a:xfrm>
          <a:prstGeom prst="rect">
            <a:avLst/>
          </a:prstGeom>
          <a:noFill/>
          <a:ln w="12700">
            <a:noFill/>
            <a:miter lim="800000"/>
            <a:headEnd/>
            <a:tailEnd/>
          </a:ln>
        </p:spPr>
        <p:txBody>
          <a:bodyPr wrap="none">
            <a:prstTxWarp prst="textNoShape">
              <a:avLst/>
            </a:prstTxWarp>
            <a:spAutoFit/>
          </a:bodyPr>
          <a:lstStyle/>
          <a:p>
            <a:pPr>
              <a:defRPr/>
            </a:pPr>
            <a:r>
              <a:rPr lang="en-US">
                <a:latin typeface="+mn-lt"/>
              </a:rPr>
              <a:t>nPCsel</a:t>
            </a:r>
            <a:endParaRPr lang="en-US" sz="2000">
              <a:latin typeface="+mn-lt"/>
            </a:endParaRPr>
          </a:p>
        </p:txBody>
      </p:sp>
      <p:sp>
        <p:nvSpPr>
          <p:cNvPr id="68647" name="Text Box 36"/>
          <p:cNvSpPr txBox="1">
            <a:spLocks noChangeArrowheads="1"/>
          </p:cNvSpPr>
          <p:nvPr/>
        </p:nvSpPr>
        <p:spPr bwMode="auto">
          <a:xfrm>
            <a:off x="7162800" y="4205288"/>
            <a:ext cx="749300" cy="369887"/>
          </a:xfrm>
          <a:prstGeom prst="rect">
            <a:avLst/>
          </a:prstGeom>
          <a:noFill/>
          <a:ln w="12700">
            <a:noFill/>
            <a:miter lim="800000"/>
            <a:headEnd/>
            <a:tailEnd/>
          </a:ln>
        </p:spPr>
        <p:txBody>
          <a:bodyPr wrap="none">
            <a:prstTxWarp prst="textNoShape">
              <a:avLst/>
            </a:prstTxWarp>
            <a:spAutoFit/>
          </a:bodyPr>
          <a:lstStyle/>
          <a:p>
            <a:pPr>
              <a:defRPr/>
            </a:pPr>
            <a:r>
              <a:rPr lang="en-US">
                <a:latin typeface="+mn-lt"/>
              </a:rPr>
              <a:t>ExtOp</a:t>
            </a:r>
            <a:endParaRPr lang="en-US" sz="2000">
              <a:latin typeface="+mn-lt"/>
            </a:endParaRPr>
          </a:p>
        </p:txBody>
      </p:sp>
      <p:sp>
        <p:nvSpPr>
          <p:cNvPr id="68648" name="Text Box 37"/>
          <p:cNvSpPr txBox="1">
            <a:spLocks noChangeArrowheads="1"/>
          </p:cNvSpPr>
          <p:nvPr/>
        </p:nvSpPr>
        <p:spPr bwMode="auto">
          <a:xfrm>
            <a:off x="7162800" y="4510088"/>
            <a:ext cx="1073150" cy="369887"/>
          </a:xfrm>
          <a:prstGeom prst="rect">
            <a:avLst/>
          </a:prstGeom>
          <a:noFill/>
          <a:ln w="12700">
            <a:noFill/>
            <a:miter lim="800000"/>
            <a:headEnd/>
            <a:tailEnd/>
          </a:ln>
        </p:spPr>
        <p:txBody>
          <a:bodyPr wrap="none">
            <a:prstTxWarp prst="textNoShape">
              <a:avLst/>
            </a:prstTxWarp>
            <a:spAutoFit/>
          </a:bodyPr>
          <a:lstStyle/>
          <a:p>
            <a:pPr>
              <a:defRPr/>
            </a:pPr>
            <a:r>
              <a:rPr lang="en-US">
                <a:latin typeface="+mn-lt"/>
              </a:rPr>
              <a:t>ALUctr[0]</a:t>
            </a:r>
            <a:endParaRPr lang="en-US" sz="2000">
              <a:latin typeface="+mn-lt"/>
            </a:endParaRPr>
          </a:p>
        </p:txBody>
      </p:sp>
      <p:sp>
        <p:nvSpPr>
          <p:cNvPr id="68649" name="Text Box 38"/>
          <p:cNvSpPr txBox="1">
            <a:spLocks noChangeArrowheads="1"/>
          </p:cNvSpPr>
          <p:nvPr/>
        </p:nvSpPr>
        <p:spPr bwMode="auto">
          <a:xfrm>
            <a:off x="7162800" y="4814888"/>
            <a:ext cx="1073150" cy="369887"/>
          </a:xfrm>
          <a:prstGeom prst="rect">
            <a:avLst/>
          </a:prstGeom>
          <a:noFill/>
          <a:ln w="12700">
            <a:noFill/>
            <a:miter lim="800000"/>
            <a:headEnd/>
            <a:tailEnd/>
          </a:ln>
        </p:spPr>
        <p:txBody>
          <a:bodyPr wrap="none">
            <a:prstTxWarp prst="textNoShape">
              <a:avLst/>
            </a:prstTxWarp>
            <a:spAutoFit/>
          </a:bodyPr>
          <a:lstStyle/>
          <a:p>
            <a:pPr>
              <a:defRPr/>
            </a:pPr>
            <a:r>
              <a:rPr lang="en-US">
                <a:latin typeface="+mn-lt"/>
              </a:rPr>
              <a:t>ALUctr[1]</a:t>
            </a:r>
            <a:endParaRPr lang="en-US" sz="2000">
              <a:latin typeface="+mn-lt"/>
            </a:endParaRPr>
          </a:p>
        </p:txBody>
      </p:sp>
      <p:sp>
        <p:nvSpPr>
          <p:cNvPr id="68650" name="Text Box 39"/>
          <p:cNvSpPr txBox="1">
            <a:spLocks noChangeArrowheads="1"/>
          </p:cNvSpPr>
          <p:nvPr/>
        </p:nvSpPr>
        <p:spPr bwMode="auto">
          <a:xfrm>
            <a:off x="1427163" y="3595688"/>
            <a:ext cx="1871662" cy="523875"/>
          </a:xfrm>
          <a:prstGeom prst="rect">
            <a:avLst/>
          </a:prstGeom>
          <a:noFill/>
          <a:ln w="12700">
            <a:noFill/>
            <a:miter lim="800000"/>
            <a:headEnd/>
            <a:tailEnd/>
          </a:ln>
        </p:spPr>
        <p:txBody>
          <a:bodyPr wrap="none">
            <a:prstTxWarp prst="textNoShape">
              <a:avLst/>
            </a:prstTxWarp>
            <a:spAutoFit/>
          </a:bodyPr>
          <a:lstStyle/>
          <a:p>
            <a:pPr>
              <a:defRPr/>
            </a:pPr>
            <a:r>
              <a:rPr lang="en-US" sz="2800">
                <a:latin typeface="+mn-lt"/>
              </a:rPr>
              <a:t>“AND” logic</a:t>
            </a:r>
            <a:endParaRPr lang="en-US" sz="2000">
              <a:latin typeface="+mn-lt"/>
            </a:endParaRPr>
          </a:p>
        </p:txBody>
      </p:sp>
      <p:sp>
        <p:nvSpPr>
          <p:cNvPr id="68651" name="Text Box 40"/>
          <p:cNvSpPr txBox="1">
            <a:spLocks noChangeArrowheads="1"/>
          </p:cNvSpPr>
          <p:nvPr/>
        </p:nvSpPr>
        <p:spPr bwMode="auto">
          <a:xfrm>
            <a:off x="4768850" y="3581400"/>
            <a:ext cx="1670050" cy="523875"/>
          </a:xfrm>
          <a:prstGeom prst="rect">
            <a:avLst/>
          </a:prstGeom>
          <a:noFill/>
          <a:ln w="12700">
            <a:noFill/>
            <a:miter lim="800000"/>
            <a:headEnd/>
            <a:tailEnd/>
          </a:ln>
        </p:spPr>
        <p:txBody>
          <a:bodyPr wrap="none">
            <a:prstTxWarp prst="textNoShape">
              <a:avLst/>
            </a:prstTxWarp>
            <a:spAutoFit/>
          </a:bodyPr>
          <a:lstStyle/>
          <a:p>
            <a:pPr>
              <a:defRPr/>
            </a:pPr>
            <a:r>
              <a:rPr lang="en-US" sz="2800">
                <a:latin typeface="+mn-lt"/>
              </a:rPr>
              <a:t>“OR” logic</a:t>
            </a:r>
            <a:endParaRPr lang="en-US" sz="2000">
              <a:latin typeface="+mn-lt"/>
            </a:endParaRPr>
          </a:p>
        </p:txBody>
      </p:sp>
      <p:sp>
        <p:nvSpPr>
          <p:cNvPr id="68652" name="Line 41"/>
          <p:cNvSpPr>
            <a:spLocks noChangeShapeType="1"/>
          </p:cNvSpPr>
          <p:nvPr/>
        </p:nvSpPr>
        <p:spPr bwMode="auto">
          <a:xfrm>
            <a:off x="1828800" y="1981200"/>
            <a:ext cx="0" cy="60960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53" name="Line 42"/>
          <p:cNvSpPr>
            <a:spLocks noChangeShapeType="1"/>
          </p:cNvSpPr>
          <p:nvPr/>
        </p:nvSpPr>
        <p:spPr bwMode="auto">
          <a:xfrm>
            <a:off x="2895600" y="1981200"/>
            <a:ext cx="0" cy="60960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8654" name="Text Box 43"/>
          <p:cNvSpPr txBox="1">
            <a:spLocks noChangeArrowheads="1"/>
          </p:cNvSpPr>
          <p:nvPr/>
        </p:nvSpPr>
        <p:spPr bwMode="auto">
          <a:xfrm>
            <a:off x="1371600" y="1600200"/>
            <a:ext cx="958850" cy="400050"/>
          </a:xfrm>
          <a:prstGeom prst="rect">
            <a:avLst/>
          </a:prstGeom>
          <a:noFill/>
          <a:ln w="12700">
            <a:noFill/>
            <a:miter lim="800000"/>
            <a:headEnd/>
            <a:tailEnd/>
          </a:ln>
        </p:spPr>
        <p:txBody>
          <a:bodyPr wrap="none">
            <a:prstTxWarp prst="textNoShape">
              <a:avLst/>
            </a:prstTxWarp>
            <a:spAutoFit/>
          </a:bodyPr>
          <a:lstStyle/>
          <a:p>
            <a:pPr>
              <a:defRPr/>
            </a:pPr>
            <a:r>
              <a:rPr lang="en-US" sz="2000">
                <a:latin typeface="+mn-lt"/>
              </a:rPr>
              <a:t>opcode</a:t>
            </a:r>
          </a:p>
        </p:txBody>
      </p:sp>
      <p:sp>
        <p:nvSpPr>
          <p:cNvPr id="68655" name="Text Box 44"/>
          <p:cNvSpPr txBox="1">
            <a:spLocks noChangeArrowheads="1"/>
          </p:cNvSpPr>
          <p:nvPr/>
        </p:nvSpPr>
        <p:spPr bwMode="auto">
          <a:xfrm>
            <a:off x="2590800" y="1600200"/>
            <a:ext cx="663575" cy="396875"/>
          </a:xfrm>
          <a:prstGeom prst="rect">
            <a:avLst/>
          </a:prstGeom>
          <a:noFill/>
          <a:ln w="12700">
            <a:noFill/>
            <a:miter lim="800000"/>
            <a:headEnd/>
            <a:tailEnd/>
          </a:ln>
        </p:spPr>
        <p:txBody>
          <a:bodyPr wrap="none">
            <a:prstTxWarp prst="textNoShape">
              <a:avLst/>
            </a:prstTxWarp>
            <a:spAutoFit/>
          </a:bodyPr>
          <a:lstStyle/>
          <a:p>
            <a:pPr>
              <a:defRPr/>
            </a:pPr>
            <a:r>
              <a:rPr lang="en-US" sz="2000">
                <a:latin typeface="+mn-lt"/>
              </a:rPr>
              <a:t>func</a:t>
            </a:r>
          </a:p>
        </p:txBody>
      </p:sp>
      <p:sp>
        <p:nvSpPr>
          <p:cNvPr id="68656" name="Line 45"/>
          <p:cNvSpPr>
            <a:spLocks noChangeShapeType="1"/>
          </p:cNvSpPr>
          <p:nvPr/>
        </p:nvSpPr>
        <p:spPr bwMode="auto">
          <a:xfrm flipV="1">
            <a:off x="1752600" y="2133600"/>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8657" name="Line 46"/>
          <p:cNvSpPr>
            <a:spLocks noChangeShapeType="1"/>
          </p:cNvSpPr>
          <p:nvPr/>
        </p:nvSpPr>
        <p:spPr bwMode="auto">
          <a:xfrm flipV="1">
            <a:off x="2819400" y="2133600"/>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44500" y="0"/>
            <a:ext cx="8229600" cy="1143000"/>
          </a:xfrm>
        </p:spPr>
        <p:txBody>
          <a:bodyPr/>
          <a:lstStyle/>
          <a:p>
            <a:r>
              <a:rPr lang="en-US" dirty="0" smtClean="0"/>
              <a:t>AND Control in </a:t>
            </a:r>
            <a:r>
              <a:rPr lang="en-US" dirty="0" err="1" smtClean="0"/>
              <a:t>Logisim</a:t>
            </a:r>
            <a:endParaRPr lang="en-US" dirty="0"/>
          </a:p>
        </p:txBody>
      </p:sp>
      <p:sp>
        <p:nvSpPr>
          <p:cNvPr id="3" name="Date Placeholder 2"/>
          <p:cNvSpPr>
            <a:spLocks noGrp="1"/>
          </p:cNvSpPr>
          <p:nvPr>
            <p:ph type="dt" sz="half" idx="10"/>
          </p:nvPr>
        </p:nvSpPr>
        <p:spPr/>
        <p:txBody>
          <a:bodyPr/>
          <a:lstStyle/>
          <a:p>
            <a:fld id="{F5F65B45-6A0D-514D-BD6D-B4582D691B85}" type="datetime1">
              <a:rPr lang="en-US" smtClean="0"/>
              <a:pPr/>
              <a:t>3/22/12</a:t>
            </a:fld>
            <a:endParaRPr lang="en-US" dirty="0"/>
          </a:p>
        </p:txBody>
      </p:sp>
      <p:sp>
        <p:nvSpPr>
          <p:cNvPr id="4" name="Footer Placeholder 3"/>
          <p:cNvSpPr>
            <a:spLocks noGrp="1"/>
          </p:cNvSpPr>
          <p:nvPr>
            <p:ph type="ftr" sz="quarter" idx="11"/>
          </p:nvPr>
        </p:nvSpPr>
        <p:spPr/>
        <p:txBody>
          <a:bodyPr/>
          <a:lstStyle/>
          <a:p>
            <a:r>
              <a:rPr lang="en-US" smtClean="0"/>
              <a:t>Spring 2012 -- Lecture #19</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11</a:t>
            </a:fld>
            <a:endParaRPr lang="en-US" dirty="0"/>
          </a:p>
        </p:txBody>
      </p:sp>
      <p:pic>
        <p:nvPicPr>
          <p:cNvPr id="7" name="Picture 6"/>
          <p:cNvPicPr>
            <a:picLocks noChangeAspect="1"/>
          </p:cNvPicPr>
          <p:nvPr/>
        </p:nvPicPr>
        <p:blipFill>
          <a:blip r:embed="rId3"/>
          <a:stretch>
            <a:fillRect/>
          </a:stretch>
        </p:blipFill>
        <p:spPr>
          <a:xfrm>
            <a:off x="355600" y="833120"/>
            <a:ext cx="8618220" cy="584073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3120"/>
          </a:xfrm>
        </p:spPr>
        <p:txBody>
          <a:bodyPr/>
          <a:lstStyle/>
          <a:p>
            <a:r>
              <a:rPr lang="en-US" dirty="0" smtClean="0"/>
              <a:t>OR Control Logic in </a:t>
            </a:r>
            <a:r>
              <a:rPr lang="en-US" dirty="0" err="1" smtClean="0"/>
              <a:t>Logisim</a:t>
            </a:r>
            <a:endParaRPr lang="en-US" dirty="0"/>
          </a:p>
        </p:txBody>
      </p:sp>
      <p:sp>
        <p:nvSpPr>
          <p:cNvPr id="4" name="Date Placeholder 3"/>
          <p:cNvSpPr>
            <a:spLocks noGrp="1"/>
          </p:cNvSpPr>
          <p:nvPr>
            <p:ph type="dt" sz="half" idx="10"/>
          </p:nvPr>
        </p:nvSpPr>
        <p:spPr/>
        <p:txBody>
          <a:bodyPr/>
          <a:lstStyle/>
          <a:p>
            <a:fld id="{6A150472-5FDF-1842-8B22-64EE8A21A5F0}"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#19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dirty="0"/>
          </a:p>
        </p:txBody>
      </p:sp>
      <p:pic>
        <p:nvPicPr>
          <p:cNvPr id="9" name="Picture 8"/>
          <p:cNvPicPr>
            <a:picLocks noChangeAspect="1"/>
          </p:cNvPicPr>
          <p:nvPr/>
        </p:nvPicPr>
        <p:blipFill>
          <a:blip r:embed="rId2"/>
          <a:stretch>
            <a:fillRect/>
          </a:stretch>
        </p:blipFill>
        <p:spPr>
          <a:xfrm>
            <a:off x="982980" y="736600"/>
            <a:ext cx="7239000" cy="6172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457200" y="6424613"/>
            <a:ext cx="2133600" cy="365125"/>
          </a:xfrm>
        </p:spPr>
        <p:txBody>
          <a:bodyPr/>
          <a:lstStyle/>
          <a:p>
            <a:fld id="{CAAC19F0-5EB6-9343-8E9D-70267E7005B6}" type="datetime1">
              <a:rPr lang="en-US" smtClean="0"/>
              <a:pPr/>
              <a:t>3/22/12</a:t>
            </a:fld>
            <a:endParaRPr lang="en-US" dirty="0"/>
          </a:p>
        </p:txBody>
      </p:sp>
      <p:sp>
        <p:nvSpPr>
          <p:cNvPr id="54" name="Footer Placeholder 3"/>
          <p:cNvSpPr>
            <a:spLocks noGrp="1"/>
          </p:cNvSpPr>
          <p:nvPr>
            <p:ph type="ftr" sz="quarter" idx="10"/>
          </p:nvPr>
        </p:nvSpPr>
        <p:spPr>
          <a:xfrm>
            <a:off x="3640668" y="6424613"/>
            <a:ext cx="2133600" cy="365125"/>
          </a:xfrm>
        </p:spPr>
        <p:txBody>
          <a:bodyPr/>
          <a:lstStyle/>
          <a:p>
            <a:r>
              <a:rPr lang="en-US" smtClean="0"/>
              <a:t>Spring 2012 -- Lecture #20</a:t>
            </a:r>
            <a:endParaRPr lang="en-AU" dirty="0"/>
          </a:p>
        </p:txBody>
      </p:sp>
      <p:sp>
        <p:nvSpPr>
          <p:cNvPr id="327682" name="Rectangle 2"/>
          <p:cNvSpPr>
            <a:spLocks noGrp="1" noChangeArrowheads="1"/>
          </p:cNvSpPr>
          <p:nvPr>
            <p:ph type="title"/>
          </p:nvPr>
        </p:nvSpPr>
        <p:spPr/>
        <p:txBody>
          <a:bodyPr/>
          <a:lstStyle/>
          <a:p>
            <a:r>
              <a:rPr lang="en-US" dirty="0" smtClean="0"/>
              <a:t>Single Cycle Performance</a:t>
            </a:r>
            <a:endParaRPr lang="en-AU" dirty="0"/>
          </a:p>
        </p:txBody>
      </p:sp>
      <p:sp>
        <p:nvSpPr>
          <p:cNvPr id="327683" name="Rectangle 3"/>
          <p:cNvSpPr>
            <a:spLocks noGrp="1" noChangeArrowheads="1"/>
          </p:cNvSpPr>
          <p:nvPr>
            <p:ph type="body" idx="1"/>
          </p:nvPr>
        </p:nvSpPr>
        <p:spPr>
          <a:xfrm>
            <a:off x="684213" y="1125538"/>
            <a:ext cx="8270875" cy="1786995"/>
          </a:xfrm>
        </p:spPr>
        <p:txBody>
          <a:bodyPr/>
          <a:lstStyle/>
          <a:p>
            <a:r>
              <a:rPr lang="en-US" sz="2800" dirty="0"/>
              <a:t>Assume time for</a:t>
            </a:r>
            <a:r>
              <a:rPr lang="en-US" sz="2800" dirty="0" smtClean="0"/>
              <a:t> actions are</a:t>
            </a:r>
          </a:p>
          <a:p>
            <a:pPr lvl="1"/>
            <a:r>
              <a:rPr lang="en-US" sz="2400" dirty="0"/>
              <a:t>100ps for register read or </a:t>
            </a:r>
            <a:r>
              <a:rPr lang="en-US" sz="2400" dirty="0" smtClean="0"/>
              <a:t>write; 200ps </a:t>
            </a:r>
            <a:r>
              <a:rPr lang="en-US" sz="2400" dirty="0"/>
              <a:t>for other</a:t>
            </a:r>
            <a:r>
              <a:rPr lang="en-US" sz="2400" dirty="0" smtClean="0"/>
              <a:t> events</a:t>
            </a:r>
          </a:p>
          <a:p>
            <a:r>
              <a:rPr lang="en-US" sz="2800" dirty="0" smtClean="0"/>
              <a:t>Clock rate is?</a:t>
            </a:r>
            <a:endParaRPr lang="en-US" sz="2800" dirty="0"/>
          </a:p>
        </p:txBody>
      </p:sp>
      <p:graphicFrame>
        <p:nvGraphicFramePr>
          <p:cNvPr id="327684" name="Group 4"/>
          <p:cNvGraphicFramePr>
            <a:graphicFrameLocks noGrp="1"/>
          </p:cNvGraphicFramePr>
          <p:nvPr/>
        </p:nvGraphicFramePr>
        <p:xfrm>
          <a:off x="395288" y="2661203"/>
          <a:ext cx="8353425" cy="2246631"/>
        </p:xfrm>
        <a:graphic>
          <a:graphicData uri="http://schemas.openxmlformats.org/drawingml/2006/table">
            <a:tbl>
              <a:tblPr/>
              <a:tblGrid>
                <a:gridCol w="1193800"/>
                <a:gridCol w="1192212"/>
                <a:gridCol w="1195388"/>
                <a:gridCol w="1190625"/>
                <a:gridCol w="1195387"/>
                <a:gridCol w="1192213"/>
                <a:gridCol w="1193800"/>
              </a:tblGrid>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err="1">
                          <a:ln>
                            <a:noFill/>
                          </a:ln>
                          <a:solidFill>
                            <a:schemeClr val="tx1"/>
                          </a:solidFill>
                          <a:effectLst/>
                          <a:latin typeface="Arial" charset="0"/>
                        </a:rPr>
                        <a:t>Instr</a:t>
                      </a:r>
                      <a:endParaRPr kumimoji="0" lang="en-AU" sz="18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err="1">
                          <a:ln>
                            <a:noFill/>
                          </a:ln>
                          <a:solidFill>
                            <a:schemeClr val="tx1"/>
                          </a:solidFill>
                          <a:effectLst/>
                          <a:latin typeface="Arial" charset="0"/>
                        </a:rPr>
                        <a:t>Instr</a:t>
                      </a:r>
                      <a:r>
                        <a:rPr kumimoji="0" lang="en-US" sz="1800" b="1" i="0" u="none" strike="noStrike" cap="none" normalizeH="0" baseline="0" dirty="0">
                          <a:ln>
                            <a:noFill/>
                          </a:ln>
                          <a:solidFill>
                            <a:schemeClr val="tx1"/>
                          </a:solidFill>
                          <a:effectLst/>
                          <a:latin typeface="Arial" charset="0"/>
                        </a:rPr>
                        <a:t> fetch</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Register read</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ALU op</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Memory access</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Register write</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1" i="0" u="none" strike="noStrike" cap="none" normalizeH="0" baseline="0" dirty="0">
                          <a:ln>
                            <a:noFill/>
                          </a:ln>
                          <a:solidFill>
                            <a:schemeClr val="tx1"/>
                          </a:solidFill>
                          <a:effectLst/>
                          <a:latin typeface="Arial" charset="0"/>
                        </a:rPr>
                        <a:t>Total time</a:t>
                      </a:r>
                      <a:endParaRPr kumimoji="0" lang="en-AU" sz="18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lw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800ps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sw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700ps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R-format</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600ps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beq</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dirty="0">
                          <a:ln>
                            <a:noFill/>
                          </a:ln>
                          <a:solidFill>
                            <a:schemeClr val="tx1"/>
                          </a:solidFill>
                          <a:effectLst/>
                          <a:latin typeface="Arial" charset="0"/>
                        </a:rPr>
                        <a:t>500ps</a:t>
                      </a:r>
                      <a:endParaRPr kumimoji="0" lang="en-AU"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a:xfrm>
            <a:off x="6553200" y="6424613"/>
            <a:ext cx="2133600" cy="365125"/>
          </a:xfrm>
        </p:spPr>
        <p:txBody>
          <a:bodyPr/>
          <a:lstStyle/>
          <a:p>
            <a:fld id="{3CC63E4C-4642-794D-A2FD-70F6B81535F5}" type="slidenum">
              <a:rPr lang="en-US" smtClean="0"/>
              <a:pPr/>
              <a:t>13</a:t>
            </a:fld>
            <a:endParaRPr lang="en-US" dirty="0"/>
          </a:p>
        </p:txBody>
      </p:sp>
      <p:sp>
        <p:nvSpPr>
          <p:cNvPr id="8" name="Rectangle 3"/>
          <p:cNvSpPr txBox="1">
            <a:spLocks noChangeArrowheads="1"/>
          </p:cNvSpPr>
          <p:nvPr/>
        </p:nvSpPr>
        <p:spPr>
          <a:xfrm>
            <a:off x="873125" y="5071005"/>
            <a:ext cx="8270875" cy="1786995"/>
          </a:xfrm>
          <a:prstGeom prst="rect">
            <a:avLst/>
          </a:prstGeom>
        </p:spPr>
        <p:txBody>
          <a:bodyPr vert="horz" lIns="91440" tIns="45720" rIns="91440" bIns="45720" rtlCol="0">
            <a:normAutofit/>
          </a:bodyPr>
          <a:lstStyle/>
          <a:p>
            <a:pPr>
              <a:buFont typeface="Arial"/>
              <a:buChar char="•"/>
            </a:pPr>
            <a:r>
              <a:rPr lang="en-US" sz="2800" dirty="0" smtClean="0"/>
              <a:t> What can we do to improve clock rate?</a:t>
            </a:r>
          </a:p>
          <a:p>
            <a:pPr>
              <a:buFont typeface="Arial"/>
              <a:buChar char="•"/>
            </a:pPr>
            <a:r>
              <a:rPr lang="en-US" sz="2800" dirty="0" smtClean="0"/>
              <a:t> Will this improve performance as well?</a:t>
            </a:r>
          </a:p>
          <a:p>
            <a:pPr lvl="1"/>
            <a:r>
              <a:rPr lang="en-US" sz="2400" dirty="0" smtClean="0"/>
              <a:t>Want increased clock rate to mean faster programs</a:t>
            </a:r>
            <a:endParaRPr lang="en-US" sz="2400" dirty="0"/>
          </a:p>
        </p:txBody>
      </p:sp>
      <p:sp>
        <p:nvSpPr>
          <p:cNvPr id="9" name="TextBox 8"/>
          <p:cNvSpPr txBox="1"/>
          <p:nvPr/>
        </p:nvSpPr>
        <p:spPr>
          <a:xfrm>
            <a:off x="6995509" y="6564492"/>
            <a:ext cx="1498402" cy="307777"/>
          </a:xfrm>
          <a:prstGeom prst="rect">
            <a:avLst/>
          </a:prstGeom>
          <a:noFill/>
        </p:spPr>
        <p:txBody>
          <a:bodyPr wrap="none" rtlCol="0">
            <a:spAutoFit/>
          </a:bodyPr>
          <a:lstStyle/>
          <a:p>
            <a:r>
              <a:rPr lang="en-US" sz="1400" dirty="0" smtClean="0">
                <a:hlinkClick r:id="rId3"/>
              </a:rPr>
              <a:t>Student Roulette?</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600200"/>
            <a:ext cx="8229600" cy="4732867"/>
          </a:xfrm>
        </p:spPr>
        <p:txBody>
          <a:bodyPr>
            <a:normAutofit/>
          </a:bodyPr>
          <a:lstStyle/>
          <a:p>
            <a:r>
              <a:rPr lang="en-US" dirty="0" smtClean="0"/>
              <a:t>Project 4: Pipelined Cycle Processor in </a:t>
            </a:r>
            <a:r>
              <a:rPr lang="en-US" dirty="0" err="1" smtClean="0"/>
              <a:t>Logicsim</a:t>
            </a:r>
            <a:endParaRPr lang="en-US" dirty="0" smtClean="0"/>
          </a:p>
          <a:p>
            <a:pPr lvl="1"/>
            <a:r>
              <a:rPr lang="en-US" dirty="0" smtClean="0"/>
              <a:t>Due Part 1, </a:t>
            </a:r>
            <a:r>
              <a:rPr lang="en-US" dirty="0" err="1" smtClean="0"/>
              <a:t>datapath</a:t>
            </a:r>
            <a:r>
              <a:rPr lang="en-US" dirty="0" smtClean="0"/>
              <a:t>, due 4/8, Part 2 due 4/15</a:t>
            </a:r>
          </a:p>
          <a:p>
            <a:r>
              <a:rPr lang="en-US" dirty="0" smtClean="0"/>
              <a:t>Extra Credit: Fastest Version of Project 3</a:t>
            </a:r>
          </a:p>
          <a:p>
            <a:pPr lvl="1"/>
            <a:r>
              <a:rPr lang="en-US" dirty="0" smtClean="0"/>
              <a:t>Due 4/22 11:59 PM</a:t>
            </a:r>
          </a:p>
          <a:p>
            <a:r>
              <a:rPr lang="en-US" dirty="0" smtClean="0"/>
              <a:t>Final Review:  April 29, 2PM-5PM, 2050 VLSB</a:t>
            </a:r>
          </a:p>
          <a:p>
            <a:r>
              <a:rPr lang="en-US" dirty="0" smtClean="0"/>
              <a:t>Final: Wednesday May 9 11:30-2:30 (TBD)</a:t>
            </a:r>
          </a:p>
          <a:p>
            <a:pPr lvl="1"/>
            <a:endParaRPr lang="en-US" dirty="0"/>
          </a:p>
        </p:txBody>
      </p:sp>
      <p:sp>
        <p:nvSpPr>
          <p:cNvPr id="4" name="Date Placeholder 3"/>
          <p:cNvSpPr>
            <a:spLocks noGrp="1"/>
          </p:cNvSpPr>
          <p:nvPr>
            <p:ph type="dt" sz="half" idx="10"/>
          </p:nvPr>
        </p:nvSpPr>
        <p:spPr/>
        <p:txBody>
          <a:bodyPr/>
          <a:lstStyle/>
          <a:p>
            <a:fld id="{7B0740AA-38DA-474C-91D8-0BA0314B30BF}"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Getting To Know Your Prof</a:t>
            </a:r>
            <a:endParaRPr lang="en-US" dirty="0"/>
          </a:p>
        </p:txBody>
      </p:sp>
      <p:sp>
        <p:nvSpPr>
          <p:cNvPr id="9" name="Content Placeholder 8"/>
          <p:cNvSpPr>
            <a:spLocks noGrp="1"/>
          </p:cNvSpPr>
          <p:nvPr>
            <p:ph idx="1"/>
          </p:nvPr>
        </p:nvSpPr>
        <p:spPr>
          <a:xfrm>
            <a:off x="457200" y="1600200"/>
            <a:ext cx="5400452" cy="4525963"/>
          </a:xfrm>
        </p:spPr>
        <p:txBody>
          <a:bodyPr/>
          <a:lstStyle/>
          <a:p>
            <a:r>
              <a:rPr lang="en-US" dirty="0" smtClean="0"/>
              <a:t>Decided when got PhD to try to maximize happiness vs. wealth</a:t>
            </a:r>
          </a:p>
          <a:p>
            <a:pPr>
              <a:buFont typeface="Wingdings" charset="2"/>
              <a:buChar char="ü"/>
            </a:pPr>
            <a:r>
              <a:rPr lang="en-US" dirty="0" smtClean="0"/>
              <a:t>Family</a:t>
            </a:r>
          </a:p>
          <a:p>
            <a:pPr>
              <a:buFont typeface="Wingdings" charset="2"/>
              <a:buChar char="ü"/>
            </a:pPr>
            <a:r>
              <a:rPr lang="en-US" dirty="0" smtClean="0"/>
              <a:t>A job you enjoy</a:t>
            </a:r>
          </a:p>
          <a:p>
            <a:pPr>
              <a:buFont typeface="Wingdings" charset="2"/>
              <a:buChar char="ü"/>
            </a:pPr>
            <a:r>
              <a:rPr lang="en-US" dirty="0" smtClean="0"/>
              <a:t>Friends</a:t>
            </a:r>
          </a:p>
          <a:p>
            <a:pPr>
              <a:buFont typeface="Wingdings" charset="2"/>
              <a:buChar char="ü"/>
            </a:pPr>
            <a:r>
              <a:rPr lang="en-US" dirty="0" smtClean="0"/>
              <a:t>Helping others </a:t>
            </a:r>
          </a:p>
          <a:p>
            <a:r>
              <a:rPr lang="en-US" dirty="0" smtClean="0"/>
              <a:t>Playing?</a:t>
            </a:r>
          </a:p>
          <a:p>
            <a:endParaRPr lang="en-US" dirty="0"/>
          </a:p>
        </p:txBody>
      </p:sp>
      <p:sp>
        <p:nvSpPr>
          <p:cNvPr id="5" name="Date Placeholder 4"/>
          <p:cNvSpPr>
            <a:spLocks noGrp="1"/>
          </p:cNvSpPr>
          <p:nvPr>
            <p:ph type="dt" sz="half" idx="10"/>
          </p:nvPr>
        </p:nvSpPr>
        <p:spPr/>
        <p:txBody>
          <a:bodyPr/>
          <a:lstStyle/>
          <a:p>
            <a:fld id="{FFF539AD-796A-1B46-AE13-CC50F1D87A3B}" type="datetime1">
              <a:rPr lang="en-US" smtClean="0"/>
              <a:pPr/>
              <a:t>3/22/12</a:t>
            </a:fld>
            <a:endParaRPr lang="en-US" dirty="0"/>
          </a:p>
        </p:txBody>
      </p:sp>
      <p:sp>
        <p:nvSpPr>
          <p:cNvPr id="6" name="Footer Placeholder 5"/>
          <p:cNvSpPr>
            <a:spLocks noGrp="1"/>
          </p:cNvSpPr>
          <p:nvPr>
            <p:ph type="ftr" sz="quarter" idx="11"/>
          </p:nvPr>
        </p:nvSpPr>
        <p:spPr/>
        <p:txBody>
          <a:bodyPr/>
          <a:lstStyle/>
          <a:p>
            <a:r>
              <a:rPr lang="en-US" smtClean="0"/>
              <a:t>Spring 2012 -- Lecture #20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15</a:t>
            </a:fld>
            <a:endParaRPr lang="en-US" dirty="0"/>
          </a:p>
        </p:txBody>
      </p:sp>
      <p:pic>
        <p:nvPicPr>
          <p:cNvPr id="10" name="Picture 9"/>
          <p:cNvPicPr>
            <a:picLocks noChangeAspect="1"/>
          </p:cNvPicPr>
          <p:nvPr/>
        </p:nvPicPr>
        <p:blipFill>
          <a:blip r:embed="rId2"/>
          <a:srcRect/>
          <a:stretch>
            <a:fillRect/>
          </a:stretch>
        </p:blipFill>
        <p:spPr bwMode="auto">
          <a:xfrm>
            <a:off x="6384890" y="1672309"/>
            <a:ext cx="1985963" cy="2833688"/>
          </a:xfrm>
          <a:prstGeom prst="rect">
            <a:avLst/>
          </a:prstGeom>
          <a:noFill/>
          <a:ln w="57150">
            <a:solidFill>
              <a:schemeClr val="tx1"/>
            </a:solidFill>
            <a:miter lim="800000"/>
            <a:headEnd/>
            <a:tailEnd/>
          </a:ln>
        </p:spPr>
      </p:pic>
      <p:sp>
        <p:nvSpPr>
          <p:cNvPr id="11" name="TextBox 10"/>
          <p:cNvSpPr txBox="1">
            <a:spLocks noChangeArrowheads="1"/>
          </p:cNvSpPr>
          <p:nvPr/>
        </p:nvSpPr>
        <p:spPr bwMode="auto">
          <a:xfrm>
            <a:off x="5927690" y="4455197"/>
            <a:ext cx="2971800" cy="646112"/>
          </a:xfrm>
          <a:prstGeom prst="rect">
            <a:avLst/>
          </a:prstGeom>
          <a:noFill/>
          <a:ln w="9525">
            <a:noFill/>
            <a:miter lim="800000"/>
            <a:headEnd/>
            <a:tailEnd/>
          </a:ln>
        </p:spPr>
        <p:txBody>
          <a:bodyPr>
            <a:prstTxWarp prst="textNoShape">
              <a:avLst/>
            </a:prstTxWarp>
            <a:spAutoFit/>
          </a:bodyPr>
          <a:lstStyle/>
          <a:p>
            <a:pPr algn="ctr"/>
            <a:r>
              <a:rPr lang="en-US" i="1" dirty="0" err="1" smtClean="0"/>
              <a:t>www.</a:t>
            </a:r>
            <a:r>
              <a:rPr lang="en-US" b="1" i="1" dirty="0" err="1" smtClean="0"/>
              <a:t>authentichappiness</a:t>
            </a:r>
            <a:r>
              <a:rPr lang="en-US" i="1" dirty="0" err="1" smtClean="0"/>
              <a:t>.sas.upenn.edu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Getting to Know Your Prof</a:t>
            </a:r>
            <a:endParaRPr lang="en-US" dirty="0"/>
          </a:p>
        </p:txBody>
      </p:sp>
      <p:sp>
        <p:nvSpPr>
          <p:cNvPr id="23" name="Content Placeholder 22"/>
          <p:cNvSpPr>
            <a:spLocks noGrp="1"/>
          </p:cNvSpPr>
          <p:nvPr>
            <p:ph sz="half" idx="1"/>
          </p:nvPr>
        </p:nvSpPr>
        <p:spPr/>
        <p:txBody>
          <a:bodyPr/>
          <a:lstStyle/>
          <a:p>
            <a:r>
              <a:rPr lang="en-US" dirty="0" smtClean="0"/>
              <a:t>Play soccer on Sunday mornings for &gt;30 years</a:t>
            </a:r>
          </a:p>
        </p:txBody>
      </p:sp>
      <p:sp>
        <p:nvSpPr>
          <p:cNvPr id="24" name="Content Placeholder 23"/>
          <p:cNvSpPr>
            <a:spLocks noGrp="1"/>
          </p:cNvSpPr>
          <p:nvPr>
            <p:ph sz="half" idx="2"/>
          </p:nvPr>
        </p:nvSpPr>
        <p:spPr>
          <a:xfrm>
            <a:off x="4648200" y="1600200"/>
            <a:ext cx="4495800" cy="4525963"/>
          </a:xfrm>
        </p:spPr>
        <p:txBody>
          <a:bodyPr/>
          <a:lstStyle/>
          <a:p>
            <a:pPr marL="347663" indent="-347663"/>
            <a:r>
              <a:rPr lang="en-US" dirty="0" smtClean="0"/>
              <a:t>After college, can forget it’s important to find time to play (if want to be happy)</a:t>
            </a:r>
          </a:p>
          <a:p>
            <a:endParaRPr lang="en-US" dirty="0" smtClean="0"/>
          </a:p>
          <a:p>
            <a:endParaRPr lang="en-US" dirty="0"/>
          </a:p>
        </p:txBody>
      </p:sp>
      <p:sp>
        <p:nvSpPr>
          <p:cNvPr id="14" name="Date Placeholder 13"/>
          <p:cNvSpPr>
            <a:spLocks noGrp="1"/>
          </p:cNvSpPr>
          <p:nvPr>
            <p:ph type="dt" sz="half" idx="10"/>
          </p:nvPr>
        </p:nvSpPr>
        <p:spPr/>
        <p:txBody>
          <a:bodyPr/>
          <a:lstStyle/>
          <a:p>
            <a:fld id="{E82DC60D-F012-5B4C-92B1-4C75BAF3BC2A}" type="datetime1">
              <a:rPr lang="en-US" smtClean="0"/>
              <a:pPr/>
              <a:t>3/22/12</a:t>
            </a:fld>
            <a:endParaRPr lang="en-US" dirty="0"/>
          </a:p>
        </p:txBody>
      </p:sp>
      <p:sp>
        <p:nvSpPr>
          <p:cNvPr id="16" name="Footer Placeholder 15"/>
          <p:cNvSpPr>
            <a:spLocks noGrp="1"/>
          </p:cNvSpPr>
          <p:nvPr>
            <p:ph type="ftr" sz="quarter" idx="11"/>
          </p:nvPr>
        </p:nvSpPr>
        <p:spPr/>
        <p:txBody>
          <a:bodyPr/>
          <a:lstStyle/>
          <a:p>
            <a:r>
              <a:rPr lang="en-US" smtClean="0"/>
              <a:t>Spring 2012 -- Lecture #20</a:t>
            </a:r>
            <a:endParaRPr lang="en-US" dirty="0"/>
          </a:p>
        </p:txBody>
      </p:sp>
      <p:sp>
        <p:nvSpPr>
          <p:cNvPr id="15" name="Slide Number Placeholder 14"/>
          <p:cNvSpPr>
            <a:spLocks noGrp="1"/>
          </p:cNvSpPr>
          <p:nvPr>
            <p:ph type="sldNum" sz="quarter" idx="12"/>
          </p:nvPr>
        </p:nvSpPr>
        <p:spPr/>
        <p:txBody>
          <a:bodyPr/>
          <a:lstStyle/>
          <a:p>
            <a:fld id="{3CC63E4C-4642-794D-A2FD-70F6B81535F5}" type="slidenum">
              <a:rPr lang="en-US" smtClean="0"/>
              <a:pPr/>
              <a:t>16</a:t>
            </a:fld>
            <a:endParaRPr lang="en-US" dirty="0"/>
          </a:p>
        </p:txBody>
      </p:sp>
      <p:cxnSp>
        <p:nvCxnSpPr>
          <p:cNvPr id="36" name="Straight Arrow Connector 35"/>
          <p:cNvCxnSpPr/>
          <p:nvPr/>
        </p:nvCxnSpPr>
        <p:spPr>
          <a:xfrm>
            <a:off x="2556933" y="8314267"/>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4" name="Picture 43" descr="Hopkins St soccer 1994 rescanned.jpg"/>
          <p:cNvPicPr>
            <a:picLocks noChangeAspect="1"/>
          </p:cNvPicPr>
          <p:nvPr/>
        </p:nvPicPr>
        <p:blipFill>
          <a:blip r:embed="rId2"/>
          <a:stretch>
            <a:fillRect/>
          </a:stretch>
        </p:blipFill>
        <p:spPr>
          <a:xfrm>
            <a:off x="1569719" y="3571409"/>
            <a:ext cx="6309360" cy="3049524"/>
          </a:xfrm>
          <a:prstGeom prst="rect">
            <a:avLst/>
          </a:prstGeom>
        </p:spPr>
      </p:pic>
      <p:sp>
        <p:nvSpPr>
          <p:cNvPr id="45" name="TextBox 44"/>
          <p:cNvSpPr txBox="1"/>
          <p:nvPr/>
        </p:nvSpPr>
        <p:spPr>
          <a:xfrm>
            <a:off x="4199467" y="3691466"/>
            <a:ext cx="808635" cy="461665"/>
          </a:xfrm>
          <a:prstGeom prst="rect">
            <a:avLst/>
          </a:prstGeom>
          <a:noFill/>
        </p:spPr>
        <p:txBody>
          <a:bodyPr wrap="none" rtlCol="0">
            <a:spAutoFit/>
          </a:bodyPr>
          <a:lstStyle/>
          <a:p>
            <a:r>
              <a:rPr lang="en-US" sz="2400" dirty="0" smtClean="0">
                <a:solidFill>
                  <a:schemeClr val="bg1"/>
                </a:solidFill>
              </a:rPr>
              <a:t>1994</a:t>
            </a:r>
            <a:endParaRPr lang="en-US" sz="2400" dirty="0">
              <a:solidFill>
                <a:schemeClr val="bg1"/>
              </a:solidFill>
            </a:endParaRPr>
          </a:p>
        </p:txBody>
      </p:sp>
      <p:sp>
        <p:nvSpPr>
          <p:cNvPr id="46" name="TextBox 45"/>
          <p:cNvSpPr txBox="1"/>
          <p:nvPr/>
        </p:nvSpPr>
        <p:spPr>
          <a:xfrm>
            <a:off x="7010400" y="3505202"/>
            <a:ext cx="600946" cy="461665"/>
          </a:xfrm>
          <a:prstGeom prst="rect">
            <a:avLst/>
          </a:prstGeom>
          <a:noFill/>
        </p:spPr>
        <p:txBody>
          <a:bodyPr wrap="none" rtlCol="0">
            <a:spAutoFit/>
          </a:bodyPr>
          <a:lstStyle/>
          <a:p>
            <a:r>
              <a:rPr lang="en-US" sz="2400" dirty="0" smtClean="0">
                <a:solidFill>
                  <a:srgbClr val="FFFFFF"/>
                </a:solidFill>
              </a:rPr>
              <a:t>Me</a:t>
            </a:r>
            <a:endParaRPr lang="en-US" dirty="0">
              <a:solidFill>
                <a:srgbClr val="FFFFFF"/>
              </a:solidFill>
            </a:endParaRPr>
          </a:p>
        </p:txBody>
      </p:sp>
      <p:cxnSp>
        <p:nvCxnSpPr>
          <p:cNvPr id="47" name="Straight Arrow Connector 46"/>
          <p:cNvCxnSpPr/>
          <p:nvPr/>
        </p:nvCxnSpPr>
        <p:spPr>
          <a:xfrm rot="5400000">
            <a:off x="6942668" y="4047069"/>
            <a:ext cx="355601" cy="28786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3" name="Group 41"/>
          <p:cNvGrpSpPr/>
          <p:nvPr/>
        </p:nvGrpSpPr>
        <p:grpSpPr>
          <a:xfrm>
            <a:off x="0" y="2950275"/>
            <a:ext cx="9144000" cy="3666783"/>
            <a:chOff x="0" y="2950275"/>
            <a:chExt cx="9144000" cy="3666783"/>
          </a:xfrm>
        </p:grpSpPr>
        <p:grpSp>
          <p:nvGrpSpPr>
            <p:cNvPr id="4" name="Group 39"/>
            <p:cNvGrpSpPr/>
            <p:nvPr/>
          </p:nvGrpSpPr>
          <p:grpSpPr>
            <a:xfrm>
              <a:off x="0" y="2950275"/>
              <a:ext cx="9144000" cy="3666783"/>
              <a:chOff x="0" y="2950275"/>
              <a:chExt cx="9144000" cy="3666783"/>
            </a:xfrm>
          </p:grpSpPr>
          <p:pic>
            <p:nvPicPr>
              <p:cNvPr id="39" name="Picture 38" descr="Soccer 111311.jpg"/>
              <p:cNvPicPr>
                <a:picLocks noChangeAspect="1"/>
              </p:cNvPicPr>
              <p:nvPr/>
            </p:nvPicPr>
            <p:blipFill>
              <a:blip r:embed="rId3"/>
              <a:stretch>
                <a:fillRect/>
              </a:stretch>
            </p:blipFill>
            <p:spPr>
              <a:xfrm>
                <a:off x="0" y="2950275"/>
                <a:ext cx="9144000" cy="3666783"/>
              </a:xfrm>
              <a:prstGeom prst="rect">
                <a:avLst/>
              </a:prstGeom>
            </p:spPr>
          </p:pic>
          <p:sp>
            <p:nvSpPr>
              <p:cNvPr id="25" name="TextBox 24"/>
              <p:cNvSpPr txBox="1"/>
              <p:nvPr/>
            </p:nvSpPr>
            <p:spPr>
              <a:xfrm>
                <a:off x="8021878" y="3183466"/>
                <a:ext cx="1122122" cy="461665"/>
              </a:xfrm>
              <a:prstGeom prst="rect">
                <a:avLst/>
              </a:prstGeom>
              <a:noFill/>
            </p:spPr>
            <p:txBody>
              <a:bodyPr wrap="none" rtlCol="0">
                <a:spAutoFit/>
              </a:bodyPr>
              <a:lstStyle/>
              <a:p>
                <a:r>
                  <a:rPr lang="en-US" sz="2400" dirty="0" smtClean="0"/>
                  <a:t>My Son</a:t>
                </a:r>
                <a:endParaRPr lang="en-US" sz="2400" dirty="0"/>
              </a:p>
            </p:txBody>
          </p:sp>
          <p:sp>
            <p:nvSpPr>
              <p:cNvPr id="26" name="TextBox 25"/>
              <p:cNvSpPr txBox="1"/>
              <p:nvPr/>
            </p:nvSpPr>
            <p:spPr>
              <a:xfrm>
                <a:off x="5130801" y="3064934"/>
                <a:ext cx="600946" cy="461665"/>
              </a:xfrm>
              <a:prstGeom prst="rect">
                <a:avLst/>
              </a:prstGeom>
              <a:noFill/>
            </p:spPr>
            <p:txBody>
              <a:bodyPr wrap="none" rtlCol="0">
                <a:spAutoFit/>
              </a:bodyPr>
              <a:lstStyle/>
              <a:p>
                <a:r>
                  <a:rPr lang="en-US" sz="2400" dirty="0" smtClean="0"/>
                  <a:t>Me</a:t>
                </a:r>
                <a:endParaRPr lang="en-US" dirty="0"/>
              </a:p>
            </p:txBody>
          </p:sp>
          <p:cxnSp>
            <p:nvCxnSpPr>
              <p:cNvPr id="28" name="Straight Arrow Connector 27"/>
              <p:cNvCxnSpPr/>
              <p:nvPr/>
            </p:nvCxnSpPr>
            <p:spPr>
              <a:xfrm rot="5400000">
                <a:off x="8111068" y="3691468"/>
                <a:ext cx="355601" cy="2878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6" idx="2"/>
              </p:cNvCxnSpPr>
              <p:nvPr/>
            </p:nvCxnSpPr>
            <p:spPr>
              <a:xfrm rot="5400000">
                <a:off x="4953071" y="3890596"/>
                <a:ext cx="842201" cy="11420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423334" y="3115733"/>
              <a:ext cx="808635" cy="461665"/>
            </a:xfrm>
            <a:prstGeom prst="rect">
              <a:avLst/>
            </a:prstGeom>
            <a:noFill/>
          </p:spPr>
          <p:txBody>
            <a:bodyPr wrap="none" rtlCol="0">
              <a:spAutoFit/>
            </a:bodyPr>
            <a:lstStyle/>
            <a:p>
              <a:r>
                <a:rPr lang="en-US" sz="2400" dirty="0" smtClean="0"/>
                <a:t>2011</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50000"/>
                    <a:lumOff val="50000"/>
                  </a:schemeClr>
                </a:solidFill>
              </a:rPr>
              <a:t>Control Implementation</a:t>
            </a:r>
          </a:p>
          <a:p>
            <a:r>
              <a:rPr lang="en-US" dirty="0" err="1" smtClean="0">
                <a:solidFill>
                  <a:schemeClr val="tx1">
                    <a:lumMod val="50000"/>
                    <a:lumOff val="50000"/>
                  </a:schemeClr>
                </a:solidFill>
              </a:rPr>
              <a:t>Administrivia</a:t>
            </a:r>
            <a:endParaRPr lang="en-US" dirty="0" smtClean="0">
              <a:solidFill>
                <a:schemeClr val="tx1">
                  <a:lumMod val="50000"/>
                  <a:lumOff val="50000"/>
                </a:schemeClr>
              </a:solidFill>
            </a:endParaRPr>
          </a:p>
          <a:p>
            <a:r>
              <a:rPr lang="en-US" dirty="0" err="1" smtClean="0">
                <a:solidFill>
                  <a:schemeClr val="tx1">
                    <a:lumMod val="50000"/>
                    <a:lumOff val="50000"/>
                  </a:schemeClr>
                </a:solidFill>
              </a:rPr>
              <a:t>Vtune</a:t>
            </a:r>
            <a:r>
              <a:rPr lang="en-US" dirty="0" smtClean="0">
                <a:solidFill>
                  <a:schemeClr val="tx1">
                    <a:lumMod val="50000"/>
                    <a:lumOff val="50000"/>
                  </a:schemeClr>
                </a:solidFill>
              </a:rPr>
              <a:t> Demo (</a:t>
            </a:r>
            <a:r>
              <a:rPr lang="en-US" dirty="0" err="1" smtClean="0">
                <a:solidFill>
                  <a:schemeClr val="tx1">
                    <a:lumMod val="50000"/>
                    <a:lumOff val="50000"/>
                  </a:schemeClr>
                </a:solidFill>
              </a:rPr>
              <a:t>Rimas</a:t>
            </a:r>
            <a:r>
              <a:rPr lang="en-US" dirty="0" smtClean="0">
                <a:solidFill>
                  <a:schemeClr val="tx1">
                    <a:lumMod val="50000"/>
                    <a:lumOff val="50000"/>
                  </a:schemeClr>
                </a:solidFill>
              </a:rPr>
              <a:t> </a:t>
            </a:r>
            <a:r>
              <a:rPr lang="en-US" dirty="0" err="1" smtClean="0">
                <a:solidFill>
                  <a:schemeClr val="tx1">
                    <a:lumMod val="50000"/>
                    <a:lumOff val="50000"/>
                  </a:schemeClr>
                </a:solidFill>
              </a:rPr>
              <a:t>Avizenis</a:t>
            </a:r>
            <a:r>
              <a:rPr lang="en-US" dirty="0" smtClean="0">
                <a:solidFill>
                  <a:schemeClr val="tx1">
                    <a:lumMod val="50000"/>
                    <a:lumOff val="50000"/>
                  </a:schemeClr>
                </a:solidFill>
              </a:rPr>
              <a:t>)</a:t>
            </a:r>
          </a:p>
          <a:p>
            <a:r>
              <a:rPr lang="en-US" dirty="0" smtClean="0"/>
              <a:t>Pipelined Execution</a:t>
            </a:r>
          </a:p>
          <a:p>
            <a:r>
              <a:rPr lang="en-US" dirty="0" smtClean="0"/>
              <a:t>Pipelined </a:t>
            </a:r>
            <a:r>
              <a:rPr lang="en-US" dirty="0" err="1" smtClean="0"/>
              <a:t>Datapath</a:t>
            </a:r>
            <a:endParaRPr lang="en-US" dirty="0" smtClean="0"/>
          </a:p>
          <a:p>
            <a:r>
              <a:rPr lang="en-US" dirty="0" smtClean="0"/>
              <a:t>(Pipeline Hazards)</a:t>
            </a:r>
          </a:p>
          <a:p>
            <a:r>
              <a:rPr lang="en-US" dirty="0" smtClean="0"/>
              <a:t>Summary</a:t>
            </a:r>
          </a:p>
        </p:txBody>
      </p:sp>
      <p:sp>
        <p:nvSpPr>
          <p:cNvPr id="7" name="Date Placeholder 6"/>
          <p:cNvSpPr>
            <a:spLocks noGrp="1"/>
          </p:cNvSpPr>
          <p:nvPr>
            <p:ph type="dt" sz="half" idx="10"/>
          </p:nvPr>
        </p:nvSpPr>
        <p:spPr/>
        <p:txBody>
          <a:bodyPr/>
          <a:lstStyle/>
          <a:p>
            <a:fld id="{D9B48A24-470E-9C4C-9A99-16D282D72E95}" type="datetime1">
              <a:rPr lang="en-US" smtClean="0"/>
              <a:pPr/>
              <a:t>3/22/12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17</a:t>
            </a:fld>
            <a:endParaRPr lang="en-US" dirty="0"/>
          </a:p>
        </p:txBody>
      </p:sp>
      <p:sp>
        <p:nvSpPr>
          <p:cNvPr id="9" name="Footer Placeholder 8"/>
          <p:cNvSpPr>
            <a:spLocks noGrp="1"/>
          </p:cNvSpPr>
          <p:nvPr>
            <p:ph type="ftr" sz="quarter" idx="11"/>
          </p:nvPr>
        </p:nvSpPr>
        <p:spPr/>
        <p:txBody>
          <a:bodyPr/>
          <a:lstStyle/>
          <a:p>
            <a:r>
              <a:rPr lang="en-US" smtClean="0"/>
              <a:t>Spring 2012 -- Lecture #20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4626" name="Rectangle 2"/>
          <p:cNvSpPr>
            <a:spLocks noGrp="1" noChangeArrowheads="1"/>
          </p:cNvSpPr>
          <p:nvPr>
            <p:ph type="title"/>
          </p:nvPr>
        </p:nvSpPr>
        <p:spPr/>
        <p:txBody>
          <a:bodyPr/>
          <a:lstStyle/>
          <a:p>
            <a:r>
              <a:rPr lang="en-US" dirty="0" smtClean="0"/>
              <a:t>Pipeline Analogy: Doing Laundry</a:t>
            </a:r>
            <a:endParaRPr lang="en-US" dirty="0"/>
          </a:p>
        </p:txBody>
      </p:sp>
      <p:sp>
        <p:nvSpPr>
          <p:cNvPr id="2714627" name="Rectangle 3"/>
          <p:cNvSpPr>
            <a:spLocks noGrp="1" noChangeArrowheads="1"/>
          </p:cNvSpPr>
          <p:nvPr>
            <p:ph type="body" idx="1"/>
          </p:nvPr>
        </p:nvSpPr>
        <p:spPr>
          <a:xfrm>
            <a:off x="457200" y="1143000"/>
            <a:ext cx="6019800" cy="5213350"/>
          </a:xfrm>
        </p:spPr>
        <p:txBody>
          <a:bodyPr>
            <a:normAutofit lnSpcReduction="10000"/>
          </a:bodyPr>
          <a:lstStyle/>
          <a:p>
            <a:r>
              <a:rPr lang="en-US" dirty="0" smtClean="0"/>
              <a:t>Ann, Brian, Cathy, Dave </a:t>
            </a:r>
            <a:br>
              <a:rPr lang="en-US" dirty="0" smtClean="0"/>
            </a:br>
            <a:r>
              <a:rPr lang="en-US" dirty="0" smtClean="0"/>
              <a:t>each have one load of clothes to wash, dry, fold, and put away</a:t>
            </a:r>
          </a:p>
          <a:p>
            <a:pPr lvl="1"/>
            <a:r>
              <a:rPr lang="en-US" sz="2800" dirty="0" smtClean="0"/>
              <a:t>Washer takes 30 minutes</a:t>
            </a:r>
          </a:p>
          <a:p>
            <a:pPr lvl="1"/>
            <a:endParaRPr lang="en-US" sz="2800" dirty="0" smtClean="0"/>
          </a:p>
          <a:p>
            <a:pPr lvl="1"/>
            <a:r>
              <a:rPr lang="en-US" sz="2800" dirty="0" smtClean="0"/>
              <a:t>Dryer takes 30 minutes</a:t>
            </a:r>
          </a:p>
          <a:p>
            <a:pPr lvl="1"/>
            <a:endParaRPr lang="en-US" sz="2800" dirty="0" smtClean="0"/>
          </a:p>
          <a:p>
            <a:pPr lvl="1"/>
            <a:r>
              <a:rPr lang="en-US" sz="2800" dirty="0" smtClean="0"/>
              <a:t>“Folder” takes 30 minutes</a:t>
            </a:r>
          </a:p>
          <a:p>
            <a:pPr lvl="1"/>
            <a:endParaRPr lang="en-US" sz="2400" dirty="0" smtClean="0"/>
          </a:p>
          <a:p>
            <a:pPr lvl="1"/>
            <a:r>
              <a:rPr lang="en-US" sz="2400" dirty="0" smtClean="0"/>
              <a:t>“Stasher” takes 30 minutes to put clothes into drawers</a:t>
            </a:r>
          </a:p>
          <a:p>
            <a:endParaRPr lang="en-US" sz="3200" dirty="0" smtClean="0"/>
          </a:p>
          <a:p>
            <a:endParaRPr lang="en-US" sz="3200" dirty="0" smtClean="0"/>
          </a:p>
          <a:p>
            <a:endParaRPr lang="en-US" sz="3200" dirty="0" smtClean="0"/>
          </a:p>
          <a:p>
            <a:endParaRPr lang="en-US" dirty="0"/>
          </a:p>
        </p:txBody>
      </p:sp>
      <p:grpSp>
        <p:nvGrpSpPr>
          <p:cNvPr id="2" name="Group 4"/>
          <p:cNvGrpSpPr>
            <a:grpSpLocks/>
          </p:cNvGrpSpPr>
          <p:nvPr/>
        </p:nvGrpSpPr>
        <p:grpSpPr bwMode="auto">
          <a:xfrm>
            <a:off x="7118350" y="3817937"/>
            <a:ext cx="598488" cy="800100"/>
            <a:chOff x="4048" y="2448"/>
            <a:chExt cx="424" cy="504"/>
          </a:xfrm>
        </p:grpSpPr>
        <p:grpSp>
          <p:nvGrpSpPr>
            <p:cNvPr id="3" name="Group 5"/>
            <p:cNvGrpSpPr>
              <a:grpSpLocks/>
            </p:cNvGrpSpPr>
            <p:nvPr/>
          </p:nvGrpSpPr>
          <p:grpSpPr bwMode="auto">
            <a:xfrm>
              <a:off x="4048" y="2448"/>
              <a:ext cx="424" cy="504"/>
              <a:chOff x="4048" y="2448"/>
              <a:chExt cx="424" cy="504"/>
            </a:xfrm>
          </p:grpSpPr>
          <p:sp>
            <p:nvSpPr>
              <p:cNvPr id="2714630" name="AutoShape 6"/>
              <p:cNvSpPr>
                <a:spLocks noChangeArrowheads="1"/>
              </p:cNvSpPr>
              <p:nvPr/>
            </p:nvSpPr>
            <p:spPr bwMode="auto">
              <a:xfrm>
                <a:off x="4048" y="2528"/>
                <a:ext cx="424" cy="424"/>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31" name="AutoShape 7"/>
              <p:cNvSpPr>
                <a:spLocks noChangeArrowheads="1"/>
              </p:cNvSpPr>
              <p:nvPr/>
            </p:nvSpPr>
            <p:spPr bwMode="auto">
              <a:xfrm>
                <a:off x="4144" y="2448"/>
                <a:ext cx="328" cy="88"/>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32" name="Oval 8"/>
            <p:cNvSpPr>
              <a:spLocks noChangeArrowheads="1"/>
            </p:cNvSpPr>
            <p:nvPr/>
          </p:nvSpPr>
          <p:spPr bwMode="auto">
            <a:xfrm>
              <a:off x="4176" y="2488"/>
              <a:ext cx="56" cy="32"/>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2714633" name="AutoShape 9"/>
            <p:cNvSpPr>
              <a:spLocks noChangeArrowheads="1"/>
            </p:cNvSpPr>
            <p:nvPr/>
          </p:nvSpPr>
          <p:spPr bwMode="auto">
            <a:xfrm>
              <a:off x="4100" y="2724"/>
              <a:ext cx="224" cy="96"/>
            </a:xfrm>
            <a:prstGeom prst="octagon">
              <a:avLst>
                <a:gd name="adj" fmla="val 29282"/>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7112000" y="4846637"/>
            <a:ext cx="587375" cy="649288"/>
            <a:chOff x="4043" y="3096"/>
            <a:chExt cx="417" cy="409"/>
          </a:xfrm>
        </p:grpSpPr>
        <p:grpSp>
          <p:nvGrpSpPr>
            <p:cNvPr id="5" name="Group 11"/>
            <p:cNvGrpSpPr>
              <a:grpSpLocks/>
            </p:cNvGrpSpPr>
            <p:nvPr/>
          </p:nvGrpSpPr>
          <p:grpSpPr bwMode="auto">
            <a:xfrm>
              <a:off x="4045" y="3289"/>
              <a:ext cx="415" cy="216"/>
              <a:chOff x="4045" y="3289"/>
              <a:chExt cx="415" cy="216"/>
            </a:xfrm>
          </p:grpSpPr>
          <p:sp>
            <p:nvSpPr>
              <p:cNvPr id="2714636" name="Freeform 12"/>
              <p:cNvSpPr>
                <a:spLocks/>
              </p:cNvSpPr>
              <p:nvPr/>
            </p:nvSpPr>
            <p:spPr bwMode="auto">
              <a:xfrm>
                <a:off x="4247" y="3290"/>
                <a:ext cx="96" cy="215"/>
              </a:xfrm>
              <a:custGeom>
                <a:avLst/>
                <a:gdLst/>
                <a:ahLst/>
                <a:cxnLst>
                  <a:cxn ang="0">
                    <a:pos x="69" y="0"/>
                  </a:cxn>
                  <a:cxn ang="0">
                    <a:pos x="95" y="0"/>
                  </a:cxn>
                  <a:cxn ang="0">
                    <a:pos x="26" y="214"/>
                  </a:cxn>
                  <a:cxn ang="0">
                    <a:pos x="0" y="214"/>
                  </a:cxn>
                  <a:cxn ang="0">
                    <a:pos x="69" y="0"/>
                  </a:cxn>
                </a:cxnLst>
                <a:rect l="0" t="0" r="r" b="b"/>
                <a:pathLst>
                  <a:path w="96" h="215">
                    <a:moveTo>
                      <a:pt x="69" y="0"/>
                    </a:moveTo>
                    <a:lnTo>
                      <a:pt x="95" y="0"/>
                    </a:lnTo>
                    <a:lnTo>
                      <a:pt x="26" y="214"/>
                    </a:lnTo>
                    <a:lnTo>
                      <a:pt x="0" y="214"/>
                    </a:lnTo>
                    <a:lnTo>
                      <a:pt x="69" y="0"/>
                    </a:lnTo>
                  </a:path>
                </a:pathLst>
              </a:custGeom>
              <a:solidFill>
                <a:srgbClr val="FDA4B5"/>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4637" name="Rectangle 13"/>
              <p:cNvSpPr>
                <a:spLocks noChangeArrowheads="1"/>
              </p:cNvSpPr>
              <p:nvPr/>
            </p:nvSpPr>
            <p:spPr bwMode="auto">
              <a:xfrm>
                <a:off x="4242" y="3289"/>
                <a:ext cx="218" cy="12"/>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8" name="Rectangle 14"/>
              <p:cNvSpPr>
                <a:spLocks noChangeArrowheads="1"/>
              </p:cNvSpPr>
              <p:nvPr/>
            </p:nvSpPr>
            <p:spPr bwMode="auto">
              <a:xfrm>
                <a:off x="4241" y="3380"/>
                <a:ext cx="218"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9" name="Rectangle 15"/>
              <p:cNvSpPr>
                <a:spLocks noChangeArrowheads="1"/>
              </p:cNvSpPr>
              <p:nvPr/>
            </p:nvSpPr>
            <p:spPr bwMode="auto">
              <a:xfrm>
                <a:off x="4045" y="3380"/>
                <a:ext cx="116"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grpSp>
        <p:grpSp>
          <p:nvGrpSpPr>
            <p:cNvPr id="6" name="Group 16"/>
            <p:cNvGrpSpPr>
              <a:grpSpLocks/>
            </p:cNvGrpSpPr>
            <p:nvPr/>
          </p:nvGrpSpPr>
          <p:grpSpPr bwMode="auto">
            <a:xfrm>
              <a:off x="4043" y="3096"/>
              <a:ext cx="217" cy="409"/>
              <a:chOff x="4043" y="3096"/>
              <a:chExt cx="217" cy="409"/>
            </a:xfrm>
          </p:grpSpPr>
          <p:sp>
            <p:nvSpPr>
              <p:cNvPr id="2714641" name="Oval 17"/>
              <p:cNvSpPr>
                <a:spLocks noChangeArrowheads="1"/>
              </p:cNvSpPr>
              <p:nvPr/>
            </p:nvSpPr>
            <p:spPr bwMode="auto">
              <a:xfrm>
                <a:off x="4127" y="3096"/>
                <a:ext cx="55" cy="55"/>
              </a:xfrm>
              <a:prstGeom prst="ellipse">
                <a:avLst/>
              </a:prstGeom>
              <a:solidFill>
                <a:srgbClr val="FDA4B5"/>
              </a:solidFill>
              <a:ln w="12700">
                <a:solidFill>
                  <a:srgbClr val="000000"/>
                </a:solidFill>
                <a:round/>
                <a:headEnd/>
                <a:tailEnd/>
              </a:ln>
              <a:effectLst/>
            </p:spPr>
            <p:txBody>
              <a:bodyPr wrap="none" anchor="ctr">
                <a:prstTxWarp prst="textNoShape">
                  <a:avLst/>
                </a:prstTxWarp>
              </a:bodyPr>
              <a:lstStyle/>
              <a:p>
                <a:endParaRPr lang="en-US"/>
              </a:p>
            </p:txBody>
          </p:sp>
          <p:sp>
            <p:nvSpPr>
              <p:cNvPr id="2714642" name="Freeform 18"/>
              <p:cNvSpPr>
                <a:spLocks/>
              </p:cNvSpPr>
              <p:nvPr/>
            </p:nvSpPr>
            <p:spPr bwMode="auto">
              <a:xfrm>
                <a:off x="4043" y="3173"/>
                <a:ext cx="217" cy="332"/>
              </a:xfrm>
              <a:custGeom>
                <a:avLst/>
                <a:gdLst/>
                <a:ahLst/>
                <a:cxnLst>
                  <a:cxn ang="0">
                    <a:pos x="2" y="153"/>
                  </a:cxn>
                  <a:cxn ang="0">
                    <a:pos x="1" y="157"/>
                  </a:cxn>
                  <a:cxn ang="0">
                    <a:pos x="0" y="163"/>
                  </a:cxn>
                  <a:cxn ang="0">
                    <a:pos x="0" y="168"/>
                  </a:cxn>
                  <a:cxn ang="0">
                    <a:pos x="2" y="174"/>
                  </a:cxn>
                  <a:cxn ang="0">
                    <a:pos x="5" y="179"/>
                  </a:cxn>
                  <a:cxn ang="0">
                    <a:pos x="9" y="183"/>
                  </a:cxn>
                  <a:cxn ang="0">
                    <a:pos x="14" y="186"/>
                  </a:cxn>
                  <a:cxn ang="0">
                    <a:pos x="17" y="186"/>
                  </a:cxn>
                  <a:cxn ang="0">
                    <a:pos x="23" y="186"/>
                  </a:cxn>
                  <a:cxn ang="0">
                    <a:pos x="141" y="331"/>
                  </a:cxn>
                  <a:cxn ang="0">
                    <a:pos x="178" y="159"/>
                  </a:cxn>
                  <a:cxn ang="0">
                    <a:pos x="177" y="155"/>
                  </a:cxn>
                  <a:cxn ang="0">
                    <a:pos x="176" y="152"/>
                  </a:cxn>
                  <a:cxn ang="0">
                    <a:pos x="173" y="149"/>
                  </a:cxn>
                  <a:cxn ang="0">
                    <a:pos x="170" y="147"/>
                  </a:cxn>
                  <a:cxn ang="0">
                    <a:pos x="166" y="145"/>
                  </a:cxn>
                  <a:cxn ang="0">
                    <a:pos x="161" y="145"/>
                  </a:cxn>
                  <a:cxn ang="0">
                    <a:pos x="157" y="145"/>
                  </a:cxn>
                  <a:cxn ang="0">
                    <a:pos x="153" y="145"/>
                  </a:cxn>
                  <a:cxn ang="0">
                    <a:pos x="104" y="84"/>
                  </a:cxn>
                  <a:cxn ang="0">
                    <a:pos x="201" y="104"/>
                  </a:cxn>
                  <a:cxn ang="0">
                    <a:pos x="204" y="103"/>
                  </a:cxn>
                  <a:cxn ang="0">
                    <a:pos x="207" y="103"/>
                  </a:cxn>
                  <a:cxn ang="0">
                    <a:pos x="211" y="100"/>
                  </a:cxn>
                  <a:cxn ang="0">
                    <a:pos x="214" y="97"/>
                  </a:cxn>
                  <a:cxn ang="0">
                    <a:pos x="215" y="93"/>
                  </a:cxn>
                  <a:cxn ang="0">
                    <a:pos x="216" y="88"/>
                  </a:cxn>
                  <a:cxn ang="0">
                    <a:pos x="215" y="83"/>
                  </a:cxn>
                  <a:cxn ang="0">
                    <a:pos x="213" y="79"/>
                  </a:cxn>
                  <a:cxn ang="0">
                    <a:pos x="210" y="76"/>
                  </a:cxn>
                  <a:cxn ang="0">
                    <a:pos x="206" y="73"/>
                  </a:cxn>
                  <a:cxn ang="0">
                    <a:pos x="203" y="72"/>
                  </a:cxn>
                  <a:cxn ang="0">
                    <a:pos x="137" y="72"/>
                  </a:cxn>
                  <a:cxn ang="0">
                    <a:pos x="125" y="47"/>
                  </a:cxn>
                  <a:cxn ang="0">
                    <a:pos x="126" y="41"/>
                  </a:cxn>
                  <a:cxn ang="0">
                    <a:pos x="127" y="34"/>
                  </a:cxn>
                  <a:cxn ang="0">
                    <a:pos x="127" y="27"/>
                  </a:cxn>
                  <a:cxn ang="0">
                    <a:pos x="125" y="21"/>
                  </a:cxn>
                  <a:cxn ang="0">
                    <a:pos x="123" y="17"/>
                  </a:cxn>
                  <a:cxn ang="0">
                    <a:pos x="120" y="12"/>
                  </a:cxn>
                  <a:cxn ang="0">
                    <a:pos x="115" y="8"/>
                  </a:cxn>
                  <a:cxn ang="0">
                    <a:pos x="110" y="4"/>
                  </a:cxn>
                  <a:cxn ang="0">
                    <a:pos x="104" y="1"/>
                  </a:cxn>
                  <a:cxn ang="0">
                    <a:pos x="97" y="0"/>
                  </a:cxn>
                  <a:cxn ang="0">
                    <a:pos x="91" y="0"/>
                  </a:cxn>
                  <a:cxn ang="0">
                    <a:pos x="84" y="1"/>
                  </a:cxn>
                  <a:cxn ang="0">
                    <a:pos x="77" y="3"/>
                  </a:cxn>
                  <a:cxn ang="0">
                    <a:pos x="70" y="7"/>
                  </a:cxn>
                  <a:cxn ang="0">
                    <a:pos x="66" y="13"/>
                  </a:cxn>
                  <a:cxn ang="0">
                    <a:pos x="62" y="19"/>
                  </a:cxn>
                  <a:cxn ang="0">
                    <a:pos x="59" y="25"/>
                  </a:cxn>
                </a:cxnLst>
                <a:rect l="0" t="0" r="r" b="b"/>
                <a:pathLst>
                  <a:path w="217" h="332">
                    <a:moveTo>
                      <a:pt x="59" y="25"/>
                    </a:moveTo>
                    <a:lnTo>
                      <a:pt x="2" y="153"/>
                    </a:lnTo>
                    <a:lnTo>
                      <a:pt x="1" y="155"/>
                    </a:lnTo>
                    <a:lnTo>
                      <a:pt x="1" y="157"/>
                    </a:lnTo>
                    <a:lnTo>
                      <a:pt x="0" y="159"/>
                    </a:lnTo>
                    <a:lnTo>
                      <a:pt x="0" y="163"/>
                    </a:lnTo>
                    <a:lnTo>
                      <a:pt x="0" y="165"/>
                    </a:lnTo>
                    <a:lnTo>
                      <a:pt x="0" y="168"/>
                    </a:lnTo>
                    <a:lnTo>
                      <a:pt x="1" y="171"/>
                    </a:lnTo>
                    <a:lnTo>
                      <a:pt x="2" y="174"/>
                    </a:lnTo>
                    <a:lnTo>
                      <a:pt x="3" y="176"/>
                    </a:lnTo>
                    <a:lnTo>
                      <a:pt x="5" y="179"/>
                    </a:lnTo>
                    <a:lnTo>
                      <a:pt x="7" y="181"/>
                    </a:lnTo>
                    <a:lnTo>
                      <a:pt x="9" y="183"/>
                    </a:lnTo>
                    <a:lnTo>
                      <a:pt x="12" y="184"/>
                    </a:lnTo>
                    <a:lnTo>
                      <a:pt x="14" y="186"/>
                    </a:lnTo>
                    <a:lnTo>
                      <a:pt x="15" y="186"/>
                    </a:lnTo>
                    <a:lnTo>
                      <a:pt x="17" y="186"/>
                    </a:lnTo>
                    <a:lnTo>
                      <a:pt x="20" y="186"/>
                    </a:lnTo>
                    <a:lnTo>
                      <a:pt x="23" y="186"/>
                    </a:lnTo>
                    <a:lnTo>
                      <a:pt x="141" y="186"/>
                    </a:lnTo>
                    <a:lnTo>
                      <a:pt x="141" y="331"/>
                    </a:lnTo>
                    <a:lnTo>
                      <a:pt x="178" y="331"/>
                    </a:lnTo>
                    <a:lnTo>
                      <a:pt x="178" y="159"/>
                    </a:lnTo>
                    <a:lnTo>
                      <a:pt x="178" y="157"/>
                    </a:lnTo>
                    <a:lnTo>
                      <a:pt x="177" y="155"/>
                    </a:lnTo>
                    <a:lnTo>
                      <a:pt x="176" y="153"/>
                    </a:lnTo>
                    <a:lnTo>
                      <a:pt x="176" y="152"/>
                    </a:lnTo>
                    <a:lnTo>
                      <a:pt x="175" y="151"/>
                    </a:lnTo>
                    <a:lnTo>
                      <a:pt x="173" y="149"/>
                    </a:lnTo>
                    <a:lnTo>
                      <a:pt x="172" y="148"/>
                    </a:lnTo>
                    <a:lnTo>
                      <a:pt x="170" y="147"/>
                    </a:lnTo>
                    <a:lnTo>
                      <a:pt x="168" y="146"/>
                    </a:lnTo>
                    <a:lnTo>
                      <a:pt x="166" y="145"/>
                    </a:lnTo>
                    <a:lnTo>
                      <a:pt x="164" y="145"/>
                    </a:lnTo>
                    <a:lnTo>
                      <a:pt x="161" y="145"/>
                    </a:lnTo>
                    <a:lnTo>
                      <a:pt x="159" y="145"/>
                    </a:lnTo>
                    <a:lnTo>
                      <a:pt x="157" y="145"/>
                    </a:lnTo>
                    <a:lnTo>
                      <a:pt x="155" y="145"/>
                    </a:lnTo>
                    <a:lnTo>
                      <a:pt x="153" y="145"/>
                    </a:lnTo>
                    <a:lnTo>
                      <a:pt x="85" y="141"/>
                    </a:lnTo>
                    <a:lnTo>
                      <a:pt x="104" y="84"/>
                    </a:lnTo>
                    <a:lnTo>
                      <a:pt x="118" y="104"/>
                    </a:lnTo>
                    <a:lnTo>
                      <a:pt x="201" y="104"/>
                    </a:lnTo>
                    <a:lnTo>
                      <a:pt x="203" y="103"/>
                    </a:lnTo>
                    <a:lnTo>
                      <a:pt x="204" y="103"/>
                    </a:lnTo>
                    <a:lnTo>
                      <a:pt x="206" y="103"/>
                    </a:lnTo>
                    <a:lnTo>
                      <a:pt x="207" y="103"/>
                    </a:lnTo>
                    <a:lnTo>
                      <a:pt x="209" y="101"/>
                    </a:lnTo>
                    <a:lnTo>
                      <a:pt x="211" y="100"/>
                    </a:lnTo>
                    <a:lnTo>
                      <a:pt x="212" y="98"/>
                    </a:lnTo>
                    <a:lnTo>
                      <a:pt x="214" y="97"/>
                    </a:lnTo>
                    <a:lnTo>
                      <a:pt x="215" y="95"/>
                    </a:lnTo>
                    <a:lnTo>
                      <a:pt x="215" y="93"/>
                    </a:lnTo>
                    <a:lnTo>
                      <a:pt x="216" y="91"/>
                    </a:lnTo>
                    <a:lnTo>
                      <a:pt x="216" y="88"/>
                    </a:lnTo>
                    <a:lnTo>
                      <a:pt x="216" y="85"/>
                    </a:lnTo>
                    <a:lnTo>
                      <a:pt x="215" y="83"/>
                    </a:lnTo>
                    <a:lnTo>
                      <a:pt x="214" y="81"/>
                    </a:lnTo>
                    <a:lnTo>
                      <a:pt x="213" y="79"/>
                    </a:lnTo>
                    <a:lnTo>
                      <a:pt x="211" y="77"/>
                    </a:lnTo>
                    <a:lnTo>
                      <a:pt x="210" y="76"/>
                    </a:lnTo>
                    <a:lnTo>
                      <a:pt x="208" y="74"/>
                    </a:lnTo>
                    <a:lnTo>
                      <a:pt x="206" y="73"/>
                    </a:lnTo>
                    <a:lnTo>
                      <a:pt x="205" y="72"/>
                    </a:lnTo>
                    <a:lnTo>
                      <a:pt x="203" y="72"/>
                    </a:lnTo>
                    <a:lnTo>
                      <a:pt x="201" y="72"/>
                    </a:lnTo>
                    <a:lnTo>
                      <a:pt x="137" y="72"/>
                    </a:lnTo>
                    <a:lnTo>
                      <a:pt x="123" y="49"/>
                    </a:lnTo>
                    <a:lnTo>
                      <a:pt x="125" y="47"/>
                    </a:lnTo>
                    <a:lnTo>
                      <a:pt x="126" y="44"/>
                    </a:lnTo>
                    <a:lnTo>
                      <a:pt x="126" y="41"/>
                    </a:lnTo>
                    <a:lnTo>
                      <a:pt x="127" y="38"/>
                    </a:lnTo>
                    <a:lnTo>
                      <a:pt x="127" y="34"/>
                    </a:lnTo>
                    <a:lnTo>
                      <a:pt x="127" y="31"/>
                    </a:lnTo>
                    <a:lnTo>
                      <a:pt x="127" y="27"/>
                    </a:lnTo>
                    <a:lnTo>
                      <a:pt x="126" y="24"/>
                    </a:lnTo>
                    <a:lnTo>
                      <a:pt x="125" y="21"/>
                    </a:lnTo>
                    <a:lnTo>
                      <a:pt x="124" y="20"/>
                    </a:lnTo>
                    <a:lnTo>
                      <a:pt x="123" y="17"/>
                    </a:lnTo>
                    <a:lnTo>
                      <a:pt x="122" y="15"/>
                    </a:lnTo>
                    <a:lnTo>
                      <a:pt x="120" y="12"/>
                    </a:lnTo>
                    <a:lnTo>
                      <a:pt x="118" y="10"/>
                    </a:lnTo>
                    <a:lnTo>
                      <a:pt x="115" y="8"/>
                    </a:lnTo>
                    <a:lnTo>
                      <a:pt x="113" y="6"/>
                    </a:lnTo>
                    <a:lnTo>
                      <a:pt x="110" y="4"/>
                    </a:lnTo>
                    <a:lnTo>
                      <a:pt x="107" y="3"/>
                    </a:lnTo>
                    <a:lnTo>
                      <a:pt x="104" y="1"/>
                    </a:lnTo>
                    <a:lnTo>
                      <a:pt x="100" y="1"/>
                    </a:lnTo>
                    <a:lnTo>
                      <a:pt x="97" y="0"/>
                    </a:lnTo>
                    <a:lnTo>
                      <a:pt x="95" y="0"/>
                    </a:lnTo>
                    <a:lnTo>
                      <a:pt x="91" y="0"/>
                    </a:lnTo>
                    <a:lnTo>
                      <a:pt x="88" y="0"/>
                    </a:lnTo>
                    <a:lnTo>
                      <a:pt x="84" y="1"/>
                    </a:lnTo>
                    <a:lnTo>
                      <a:pt x="81" y="2"/>
                    </a:lnTo>
                    <a:lnTo>
                      <a:pt x="77" y="3"/>
                    </a:lnTo>
                    <a:lnTo>
                      <a:pt x="74" y="5"/>
                    </a:lnTo>
                    <a:lnTo>
                      <a:pt x="70" y="7"/>
                    </a:lnTo>
                    <a:lnTo>
                      <a:pt x="68" y="10"/>
                    </a:lnTo>
                    <a:lnTo>
                      <a:pt x="66" y="13"/>
                    </a:lnTo>
                    <a:lnTo>
                      <a:pt x="64" y="15"/>
                    </a:lnTo>
                    <a:lnTo>
                      <a:pt x="62" y="19"/>
                    </a:lnTo>
                    <a:lnTo>
                      <a:pt x="60" y="21"/>
                    </a:lnTo>
                    <a:lnTo>
                      <a:pt x="59" y="25"/>
                    </a:lnTo>
                  </a:path>
                </a:pathLst>
              </a:custGeom>
              <a:solidFill>
                <a:srgbClr val="FDA4B5"/>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19"/>
          <p:cNvGrpSpPr>
            <a:grpSpLocks/>
          </p:cNvGrpSpPr>
          <p:nvPr/>
        </p:nvGrpSpPr>
        <p:grpSpPr bwMode="auto">
          <a:xfrm>
            <a:off x="7129463" y="2649537"/>
            <a:ext cx="598487" cy="800100"/>
            <a:chOff x="4056" y="1712"/>
            <a:chExt cx="424" cy="504"/>
          </a:xfrm>
        </p:grpSpPr>
        <p:grpSp>
          <p:nvGrpSpPr>
            <p:cNvPr id="8" name="Group 20"/>
            <p:cNvGrpSpPr>
              <a:grpSpLocks/>
            </p:cNvGrpSpPr>
            <p:nvPr/>
          </p:nvGrpSpPr>
          <p:grpSpPr bwMode="auto">
            <a:xfrm>
              <a:off x="4056" y="1712"/>
              <a:ext cx="424" cy="504"/>
              <a:chOff x="4056" y="1712"/>
              <a:chExt cx="424" cy="504"/>
            </a:xfrm>
          </p:grpSpPr>
          <p:grpSp>
            <p:nvGrpSpPr>
              <p:cNvPr id="9" name="Group 21"/>
              <p:cNvGrpSpPr>
                <a:grpSpLocks/>
              </p:cNvGrpSpPr>
              <p:nvPr/>
            </p:nvGrpSpPr>
            <p:grpSpPr bwMode="auto">
              <a:xfrm>
                <a:off x="4056" y="1712"/>
                <a:ext cx="424" cy="504"/>
                <a:chOff x="4056" y="1712"/>
                <a:chExt cx="424" cy="504"/>
              </a:xfrm>
            </p:grpSpPr>
            <p:sp>
              <p:nvSpPr>
                <p:cNvPr id="2714646" name="AutoShape 22"/>
                <p:cNvSpPr>
                  <a:spLocks noChangeArrowheads="1"/>
                </p:cNvSpPr>
                <p:nvPr/>
              </p:nvSpPr>
              <p:spPr bwMode="auto">
                <a:xfrm>
                  <a:off x="4056" y="1792"/>
                  <a:ext cx="424" cy="424"/>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47" name="AutoShape 23"/>
                <p:cNvSpPr>
                  <a:spLocks noChangeArrowheads="1"/>
                </p:cNvSpPr>
                <p:nvPr/>
              </p:nvSpPr>
              <p:spPr bwMode="auto">
                <a:xfrm>
                  <a:off x="4152" y="1712"/>
                  <a:ext cx="328" cy="88"/>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48" name="AutoShape 24"/>
              <p:cNvSpPr>
                <a:spLocks noChangeArrowheads="1"/>
              </p:cNvSpPr>
              <p:nvPr/>
            </p:nvSpPr>
            <p:spPr bwMode="auto">
              <a:xfrm>
                <a:off x="4140" y="1828"/>
                <a:ext cx="224" cy="32"/>
              </a:xfrm>
              <a:prstGeom prst="parallelogram">
                <a:avLst>
                  <a:gd name="adj" fmla="val 17496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4649" name="Oval 25"/>
            <p:cNvSpPr>
              <a:spLocks noChangeArrowheads="1"/>
            </p:cNvSpPr>
            <p:nvPr/>
          </p:nvSpPr>
          <p:spPr bwMode="auto">
            <a:xfrm>
              <a:off x="4384" y="1752"/>
              <a:ext cx="56" cy="32"/>
            </a:xfrm>
            <a:prstGeom prst="ellipse">
              <a:avLst/>
            </a:prstGeom>
            <a:solidFill>
              <a:srgbClr val="DC0081"/>
            </a:solidFill>
            <a:ln w="12700">
              <a:solidFill>
                <a:schemeClr val="tx1"/>
              </a:solidFill>
              <a:round/>
              <a:headEnd/>
              <a:tailEnd/>
            </a:ln>
            <a:effectLst/>
          </p:spPr>
          <p:txBody>
            <a:bodyPr wrap="none" anchor="ctr">
              <a:prstTxWarp prst="textNoShape">
                <a:avLst/>
              </a:prstTxWarp>
            </a:bodyPr>
            <a:lstStyle/>
            <a:p>
              <a:endParaRPr lang="en-US"/>
            </a:p>
          </p:txBody>
        </p:sp>
      </p:grpSp>
      <p:grpSp>
        <p:nvGrpSpPr>
          <p:cNvPr id="10" name="Group 26"/>
          <p:cNvGrpSpPr>
            <a:grpSpLocks/>
          </p:cNvGrpSpPr>
          <p:nvPr/>
        </p:nvGrpSpPr>
        <p:grpSpPr bwMode="auto">
          <a:xfrm>
            <a:off x="6632575" y="1528762"/>
            <a:ext cx="1978025" cy="528638"/>
            <a:chOff x="3292" y="768"/>
            <a:chExt cx="1246" cy="333"/>
          </a:xfrm>
        </p:grpSpPr>
        <p:sp>
          <p:nvSpPr>
            <p:cNvPr id="2714651" name="Freeform 27"/>
            <p:cNvSpPr>
              <a:spLocks/>
            </p:cNvSpPr>
            <p:nvPr/>
          </p:nvSpPr>
          <p:spPr bwMode="auto">
            <a:xfrm>
              <a:off x="329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2" name="Rectangle 28"/>
            <p:cNvSpPr>
              <a:spLocks noChangeArrowheads="1"/>
            </p:cNvSpPr>
            <p:nvPr/>
          </p:nvSpPr>
          <p:spPr bwMode="auto">
            <a:xfrm>
              <a:off x="332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A</a:t>
              </a:r>
            </a:p>
          </p:txBody>
        </p:sp>
        <p:sp>
          <p:nvSpPr>
            <p:cNvPr id="2714653" name="Freeform 29"/>
            <p:cNvSpPr>
              <a:spLocks/>
            </p:cNvSpPr>
            <p:nvPr/>
          </p:nvSpPr>
          <p:spPr bwMode="auto">
            <a:xfrm>
              <a:off x="361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4" name="Rectangle 30"/>
            <p:cNvSpPr>
              <a:spLocks noChangeArrowheads="1"/>
            </p:cNvSpPr>
            <p:nvPr/>
          </p:nvSpPr>
          <p:spPr bwMode="auto">
            <a:xfrm>
              <a:off x="364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B</a:t>
              </a:r>
            </a:p>
          </p:txBody>
        </p:sp>
        <p:sp>
          <p:nvSpPr>
            <p:cNvPr id="2714655" name="Freeform 31"/>
            <p:cNvSpPr>
              <a:spLocks/>
            </p:cNvSpPr>
            <p:nvPr/>
          </p:nvSpPr>
          <p:spPr bwMode="auto">
            <a:xfrm>
              <a:off x="393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6" name="Rectangle 32"/>
            <p:cNvSpPr>
              <a:spLocks noChangeArrowheads="1"/>
            </p:cNvSpPr>
            <p:nvPr/>
          </p:nvSpPr>
          <p:spPr bwMode="auto">
            <a:xfrm>
              <a:off x="396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C</a:t>
              </a:r>
            </a:p>
          </p:txBody>
        </p:sp>
        <p:sp>
          <p:nvSpPr>
            <p:cNvPr id="2714657" name="Freeform 33"/>
            <p:cNvSpPr>
              <a:spLocks/>
            </p:cNvSpPr>
            <p:nvPr/>
          </p:nvSpPr>
          <p:spPr bwMode="auto">
            <a:xfrm>
              <a:off x="4245"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8" name="Rectangle 34"/>
            <p:cNvSpPr>
              <a:spLocks noChangeArrowheads="1"/>
            </p:cNvSpPr>
            <p:nvPr/>
          </p:nvSpPr>
          <p:spPr bwMode="auto">
            <a:xfrm>
              <a:off x="4277"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D</a:t>
              </a:r>
            </a:p>
          </p:txBody>
        </p:sp>
      </p:grpSp>
      <p:sp>
        <p:nvSpPr>
          <p:cNvPr id="2714659" name="Freeform 35"/>
          <p:cNvSpPr>
            <a:spLocks/>
          </p:cNvSpPr>
          <p:nvPr/>
        </p:nvSpPr>
        <p:spPr bwMode="auto">
          <a:xfrm>
            <a:off x="7158038" y="5640387"/>
            <a:ext cx="465137" cy="760413"/>
          </a:xfrm>
          <a:custGeom>
            <a:avLst/>
            <a:gdLst/>
            <a:ahLst/>
            <a:cxnLst>
              <a:cxn ang="0">
                <a:pos x="328" y="433"/>
              </a:cxn>
              <a:cxn ang="0">
                <a:pos x="303" y="433"/>
              </a:cxn>
              <a:cxn ang="0">
                <a:pos x="260" y="377"/>
              </a:cxn>
              <a:cxn ang="0">
                <a:pos x="200" y="278"/>
              </a:cxn>
              <a:cxn ang="0">
                <a:pos x="184" y="233"/>
              </a:cxn>
              <a:cxn ang="0">
                <a:pos x="188" y="202"/>
              </a:cxn>
              <a:cxn ang="0">
                <a:pos x="202" y="196"/>
              </a:cxn>
              <a:cxn ang="0">
                <a:pos x="225" y="212"/>
              </a:cxn>
              <a:cxn ang="0">
                <a:pos x="256" y="231"/>
              </a:cxn>
              <a:cxn ang="0">
                <a:pos x="270" y="231"/>
              </a:cxn>
              <a:cxn ang="0">
                <a:pos x="272" y="220"/>
              </a:cxn>
              <a:cxn ang="0">
                <a:pos x="258" y="202"/>
              </a:cxn>
              <a:cxn ang="0">
                <a:pos x="223" y="177"/>
              </a:cxn>
              <a:cxn ang="0">
                <a:pos x="208" y="142"/>
              </a:cxn>
              <a:cxn ang="0">
                <a:pos x="202" y="113"/>
              </a:cxn>
              <a:cxn ang="0">
                <a:pos x="186" y="93"/>
              </a:cxn>
              <a:cxn ang="0">
                <a:pos x="179" y="78"/>
              </a:cxn>
              <a:cxn ang="0">
                <a:pos x="188" y="60"/>
              </a:cxn>
              <a:cxn ang="0">
                <a:pos x="196" y="39"/>
              </a:cxn>
              <a:cxn ang="0">
                <a:pos x="190" y="14"/>
              </a:cxn>
              <a:cxn ang="0">
                <a:pos x="173" y="2"/>
              </a:cxn>
              <a:cxn ang="0">
                <a:pos x="149" y="4"/>
              </a:cxn>
              <a:cxn ang="0">
                <a:pos x="138" y="21"/>
              </a:cxn>
              <a:cxn ang="0">
                <a:pos x="138" y="37"/>
              </a:cxn>
              <a:cxn ang="0">
                <a:pos x="144" y="58"/>
              </a:cxn>
              <a:cxn ang="0">
                <a:pos x="144" y="76"/>
              </a:cxn>
              <a:cxn ang="0">
                <a:pos x="128" y="93"/>
              </a:cxn>
              <a:cxn ang="0">
                <a:pos x="107" y="105"/>
              </a:cxn>
              <a:cxn ang="0">
                <a:pos x="91" y="124"/>
              </a:cxn>
              <a:cxn ang="0">
                <a:pos x="76" y="163"/>
              </a:cxn>
              <a:cxn ang="0">
                <a:pos x="68" y="200"/>
              </a:cxn>
              <a:cxn ang="0">
                <a:pos x="66" y="239"/>
              </a:cxn>
              <a:cxn ang="0">
                <a:pos x="68" y="260"/>
              </a:cxn>
              <a:cxn ang="0">
                <a:pos x="80" y="266"/>
              </a:cxn>
              <a:cxn ang="0">
                <a:pos x="87" y="260"/>
              </a:cxn>
              <a:cxn ang="0">
                <a:pos x="87" y="218"/>
              </a:cxn>
              <a:cxn ang="0">
                <a:pos x="91" y="192"/>
              </a:cxn>
              <a:cxn ang="0">
                <a:pos x="105" y="179"/>
              </a:cxn>
              <a:cxn ang="0">
                <a:pos x="116" y="187"/>
              </a:cxn>
              <a:cxn ang="0">
                <a:pos x="111" y="231"/>
              </a:cxn>
              <a:cxn ang="0">
                <a:pos x="101" y="274"/>
              </a:cxn>
              <a:cxn ang="0">
                <a:pos x="87" y="323"/>
              </a:cxn>
              <a:cxn ang="0">
                <a:pos x="54" y="371"/>
              </a:cxn>
              <a:cxn ang="0">
                <a:pos x="12" y="420"/>
              </a:cxn>
              <a:cxn ang="0">
                <a:pos x="0" y="447"/>
              </a:cxn>
              <a:cxn ang="0">
                <a:pos x="31" y="478"/>
              </a:cxn>
              <a:cxn ang="0">
                <a:pos x="54" y="474"/>
              </a:cxn>
              <a:cxn ang="0">
                <a:pos x="37" y="453"/>
              </a:cxn>
              <a:cxn ang="0">
                <a:pos x="50" y="426"/>
              </a:cxn>
              <a:cxn ang="0">
                <a:pos x="101" y="367"/>
              </a:cxn>
              <a:cxn ang="0">
                <a:pos x="138" y="323"/>
              </a:cxn>
              <a:cxn ang="0">
                <a:pos x="157" y="313"/>
              </a:cxn>
              <a:cxn ang="0">
                <a:pos x="179" y="328"/>
              </a:cxn>
              <a:cxn ang="0">
                <a:pos x="233" y="400"/>
              </a:cxn>
              <a:cxn ang="0">
                <a:pos x="276" y="462"/>
              </a:cxn>
              <a:cxn ang="0">
                <a:pos x="293" y="466"/>
              </a:cxn>
              <a:cxn ang="0">
                <a:pos x="316" y="449"/>
              </a:cxn>
            </a:cxnLst>
            <a:rect l="0" t="0" r="r" b="b"/>
            <a:pathLst>
              <a:path w="329" h="479">
                <a:moveTo>
                  <a:pt x="326" y="441"/>
                </a:moveTo>
                <a:lnTo>
                  <a:pt x="328" y="433"/>
                </a:lnTo>
                <a:lnTo>
                  <a:pt x="316" y="435"/>
                </a:lnTo>
                <a:lnTo>
                  <a:pt x="303" y="433"/>
                </a:lnTo>
                <a:lnTo>
                  <a:pt x="287" y="420"/>
                </a:lnTo>
                <a:lnTo>
                  <a:pt x="260" y="377"/>
                </a:lnTo>
                <a:lnTo>
                  <a:pt x="221" y="313"/>
                </a:lnTo>
                <a:lnTo>
                  <a:pt x="200" y="278"/>
                </a:lnTo>
                <a:lnTo>
                  <a:pt x="186" y="249"/>
                </a:lnTo>
                <a:lnTo>
                  <a:pt x="184" y="233"/>
                </a:lnTo>
                <a:lnTo>
                  <a:pt x="184" y="214"/>
                </a:lnTo>
                <a:lnTo>
                  <a:pt x="188" y="202"/>
                </a:lnTo>
                <a:lnTo>
                  <a:pt x="196" y="196"/>
                </a:lnTo>
                <a:lnTo>
                  <a:pt x="202" y="196"/>
                </a:lnTo>
                <a:lnTo>
                  <a:pt x="210" y="200"/>
                </a:lnTo>
                <a:lnTo>
                  <a:pt x="225" y="212"/>
                </a:lnTo>
                <a:lnTo>
                  <a:pt x="243" y="225"/>
                </a:lnTo>
                <a:lnTo>
                  <a:pt x="256" y="231"/>
                </a:lnTo>
                <a:lnTo>
                  <a:pt x="264" y="233"/>
                </a:lnTo>
                <a:lnTo>
                  <a:pt x="270" y="231"/>
                </a:lnTo>
                <a:lnTo>
                  <a:pt x="274" y="225"/>
                </a:lnTo>
                <a:lnTo>
                  <a:pt x="272" y="220"/>
                </a:lnTo>
                <a:lnTo>
                  <a:pt x="270" y="214"/>
                </a:lnTo>
                <a:lnTo>
                  <a:pt x="258" y="202"/>
                </a:lnTo>
                <a:lnTo>
                  <a:pt x="235" y="187"/>
                </a:lnTo>
                <a:lnTo>
                  <a:pt x="223" y="177"/>
                </a:lnTo>
                <a:lnTo>
                  <a:pt x="215" y="163"/>
                </a:lnTo>
                <a:lnTo>
                  <a:pt x="208" y="142"/>
                </a:lnTo>
                <a:lnTo>
                  <a:pt x="206" y="122"/>
                </a:lnTo>
                <a:lnTo>
                  <a:pt x="202" y="113"/>
                </a:lnTo>
                <a:lnTo>
                  <a:pt x="196" y="103"/>
                </a:lnTo>
                <a:lnTo>
                  <a:pt x="186" y="93"/>
                </a:lnTo>
                <a:lnTo>
                  <a:pt x="179" y="87"/>
                </a:lnTo>
                <a:lnTo>
                  <a:pt x="179" y="78"/>
                </a:lnTo>
                <a:lnTo>
                  <a:pt x="184" y="66"/>
                </a:lnTo>
                <a:lnTo>
                  <a:pt x="188" y="60"/>
                </a:lnTo>
                <a:lnTo>
                  <a:pt x="192" y="52"/>
                </a:lnTo>
                <a:lnTo>
                  <a:pt x="196" y="39"/>
                </a:lnTo>
                <a:lnTo>
                  <a:pt x="192" y="25"/>
                </a:lnTo>
                <a:lnTo>
                  <a:pt x="190" y="14"/>
                </a:lnTo>
                <a:lnTo>
                  <a:pt x="184" y="6"/>
                </a:lnTo>
                <a:lnTo>
                  <a:pt x="173" y="2"/>
                </a:lnTo>
                <a:lnTo>
                  <a:pt x="159" y="0"/>
                </a:lnTo>
                <a:lnTo>
                  <a:pt x="149" y="4"/>
                </a:lnTo>
                <a:lnTo>
                  <a:pt x="142" y="10"/>
                </a:lnTo>
                <a:lnTo>
                  <a:pt x="138" y="21"/>
                </a:lnTo>
                <a:lnTo>
                  <a:pt x="136" y="29"/>
                </a:lnTo>
                <a:lnTo>
                  <a:pt x="138" y="37"/>
                </a:lnTo>
                <a:lnTo>
                  <a:pt x="142" y="49"/>
                </a:lnTo>
                <a:lnTo>
                  <a:pt x="144" y="58"/>
                </a:lnTo>
                <a:lnTo>
                  <a:pt x="146" y="66"/>
                </a:lnTo>
                <a:lnTo>
                  <a:pt x="144" y="76"/>
                </a:lnTo>
                <a:lnTo>
                  <a:pt x="138" y="84"/>
                </a:lnTo>
                <a:lnTo>
                  <a:pt x="128" y="93"/>
                </a:lnTo>
                <a:lnTo>
                  <a:pt x="116" y="99"/>
                </a:lnTo>
                <a:lnTo>
                  <a:pt x="107" y="105"/>
                </a:lnTo>
                <a:lnTo>
                  <a:pt x="99" y="113"/>
                </a:lnTo>
                <a:lnTo>
                  <a:pt x="91" y="124"/>
                </a:lnTo>
                <a:lnTo>
                  <a:pt x="83" y="142"/>
                </a:lnTo>
                <a:lnTo>
                  <a:pt x="76" y="163"/>
                </a:lnTo>
                <a:lnTo>
                  <a:pt x="70" y="179"/>
                </a:lnTo>
                <a:lnTo>
                  <a:pt x="68" y="200"/>
                </a:lnTo>
                <a:lnTo>
                  <a:pt x="66" y="225"/>
                </a:lnTo>
                <a:lnTo>
                  <a:pt x="66" y="239"/>
                </a:lnTo>
                <a:lnTo>
                  <a:pt x="66" y="251"/>
                </a:lnTo>
                <a:lnTo>
                  <a:pt x="68" y="260"/>
                </a:lnTo>
                <a:lnTo>
                  <a:pt x="72" y="264"/>
                </a:lnTo>
                <a:lnTo>
                  <a:pt x="80" y="266"/>
                </a:lnTo>
                <a:lnTo>
                  <a:pt x="85" y="264"/>
                </a:lnTo>
                <a:lnTo>
                  <a:pt x="87" y="260"/>
                </a:lnTo>
                <a:lnTo>
                  <a:pt x="87" y="243"/>
                </a:lnTo>
                <a:lnTo>
                  <a:pt x="87" y="218"/>
                </a:lnTo>
                <a:lnTo>
                  <a:pt x="89" y="202"/>
                </a:lnTo>
                <a:lnTo>
                  <a:pt x="91" y="192"/>
                </a:lnTo>
                <a:lnTo>
                  <a:pt x="97" y="181"/>
                </a:lnTo>
                <a:lnTo>
                  <a:pt x="105" y="179"/>
                </a:lnTo>
                <a:lnTo>
                  <a:pt x="113" y="181"/>
                </a:lnTo>
                <a:lnTo>
                  <a:pt x="116" y="187"/>
                </a:lnTo>
                <a:lnTo>
                  <a:pt x="113" y="206"/>
                </a:lnTo>
                <a:lnTo>
                  <a:pt x="111" y="231"/>
                </a:lnTo>
                <a:lnTo>
                  <a:pt x="107" y="253"/>
                </a:lnTo>
                <a:lnTo>
                  <a:pt x="101" y="274"/>
                </a:lnTo>
                <a:lnTo>
                  <a:pt x="95" y="301"/>
                </a:lnTo>
                <a:lnTo>
                  <a:pt x="87" y="323"/>
                </a:lnTo>
                <a:lnTo>
                  <a:pt x="68" y="352"/>
                </a:lnTo>
                <a:lnTo>
                  <a:pt x="54" y="371"/>
                </a:lnTo>
                <a:lnTo>
                  <a:pt x="29" y="400"/>
                </a:lnTo>
                <a:lnTo>
                  <a:pt x="12" y="420"/>
                </a:lnTo>
                <a:lnTo>
                  <a:pt x="0" y="439"/>
                </a:lnTo>
                <a:lnTo>
                  <a:pt x="0" y="447"/>
                </a:lnTo>
                <a:lnTo>
                  <a:pt x="12" y="462"/>
                </a:lnTo>
                <a:lnTo>
                  <a:pt x="31" y="478"/>
                </a:lnTo>
                <a:lnTo>
                  <a:pt x="50" y="478"/>
                </a:lnTo>
                <a:lnTo>
                  <a:pt x="54" y="474"/>
                </a:lnTo>
                <a:lnTo>
                  <a:pt x="45" y="464"/>
                </a:lnTo>
                <a:lnTo>
                  <a:pt x="37" y="453"/>
                </a:lnTo>
                <a:lnTo>
                  <a:pt x="37" y="445"/>
                </a:lnTo>
                <a:lnTo>
                  <a:pt x="50" y="426"/>
                </a:lnTo>
                <a:lnTo>
                  <a:pt x="70" y="406"/>
                </a:lnTo>
                <a:lnTo>
                  <a:pt x="101" y="367"/>
                </a:lnTo>
                <a:lnTo>
                  <a:pt x="128" y="334"/>
                </a:lnTo>
                <a:lnTo>
                  <a:pt x="138" y="323"/>
                </a:lnTo>
                <a:lnTo>
                  <a:pt x="144" y="315"/>
                </a:lnTo>
                <a:lnTo>
                  <a:pt x="157" y="313"/>
                </a:lnTo>
                <a:lnTo>
                  <a:pt x="167" y="319"/>
                </a:lnTo>
                <a:lnTo>
                  <a:pt x="179" y="328"/>
                </a:lnTo>
                <a:lnTo>
                  <a:pt x="204" y="361"/>
                </a:lnTo>
                <a:lnTo>
                  <a:pt x="233" y="400"/>
                </a:lnTo>
                <a:lnTo>
                  <a:pt x="260" y="439"/>
                </a:lnTo>
                <a:lnTo>
                  <a:pt x="276" y="462"/>
                </a:lnTo>
                <a:lnTo>
                  <a:pt x="283" y="466"/>
                </a:lnTo>
                <a:lnTo>
                  <a:pt x="293" y="466"/>
                </a:lnTo>
                <a:lnTo>
                  <a:pt x="303" y="457"/>
                </a:lnTo>
                <a:lnTo>
                  <a:pt x="316" y="449"/>
                </a:lnTo>
                <a:lnTo>
                  <a:pt x="326" y="441"/>
                </a:lnTo>
              </a:path>
            </a:pathLst>
          </a:custGeom>
          <a:solidFill>
            <a:srgbClr val="CECECE"/>
          </a:solidFill>
          <a:ln w="127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sp>
        <p:nvSpPr>
          <p:cNvPr id="36" name="Date Placeholder 35"/>
          <p:cNvSpPr>
            <a:spLocks noGrp="1"/>
          </p:cNvSpPr>
          <p:nvPr>
            <p:ph type="dt" sz="half" idx="10"/>
          </p:nvPr>
        </p:nvSpPr>
        <p:spPr/>
        <p:txBody>
          <a:bodyPr/>
          <a:lstStyle/>
          <a:p>
            <a:fld id="{4C631378-3562-0245-8441-C5BB2A15B6FD}" type="datetime1">
              <a:rPr lang="en-US" smtClean="0"/>
              <a:pPr/>
              <a:t>3/22/12</a:t>
            </a:fld>
            <a:endParaRPr lang="en-US" dirty="0"/>
          </a:p>
        </p:txBody>
      </p:sp>
      <p:sp>
        <p:nvSpPr>
          <p:cNvPr id="37" name="Slide Number Placeholder 36"/>
          <p:cNvSpPr>
            <a:spLocks noGrp="1"/>
          </p:cNvSpPr>
          <p:nvPr>
            <p:ph type="sldNum" sz="quarter" idx="12"/>
          </p:nvPr>
        </p:nvSpPr>
        <p:spPr/>
        <p:txBody>
          <a:bodyPr/>
          <a:lstStyle/>
          <a:p>
            <a:fld id="{3CC63E4C-4642-794D-A2FD-70F6B81535F5}" type="slidenum">
              <a:rPr lang="en-US" smtClean="0"/>
              <a:pPr/>
              <a:t>18</a:t>
            </a:fld>
            <a:endParaRPr lang="en-US" dirty="0"/>
          </a:p>
        </p:txBody>
      </p:sp>
      <p:sp>
        <p:nvSpPr>
          <p:cNvPr id="38" name="Footer Placeholder 37"/>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6674" name="Rectangle 2"/>
          <p:cNvSpPr>
            <a:spLocks noGrp="1" noChangeArrowheads="1"/>
          </p:cNvSpPr>
          <p:nvPr>
            <p:ph type="title"/>
          </p:nvPr>
        </p:nvSpPr>
        <p:spPr/>
        <p:txBody>
          <a:bodyPr>
            <a:normAutofit/>
          </a:bodyPr>
          <a:lstStyle/>
          <a:p>
            <a:r>
              <a:rPr lang="en-US" dirty="0" smtClean="0"/>
              <a:t>Sequential Laundry</a:t>
            </a:r>
            <a:endParaRPr lang="en-US" dirty="0"/>
          </a:p>
        </p:txBody>
      </p:sp>
      <p:sp>
        <p:nvSpPr>
          <p:cNvPr id="2716675"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Sequential laundry takes </a:t>
            </a:r>
            <a:br>
              <a:rPr lang="en-US" dirty="0" smtClean="0"/>
            </a:br>
            <a:r>
              <a:rPr lang="en-US" dirty="0" smtClean="0"/>
              <a:t>8 hours for 4 loads</a:t>
            </a:r>
            <a:endParaRPr lang="en-US" dirty="0"/>
          </a:p>
        </p:txBody>
      </p:sp>
      <p:grpSp>
        <p:nvGrpSpPr>
          <p:cNvPr id="2" name="Group 4"/>
          <p:cNvGrpSpPr>
            <a:grpSpLocks/>
          </p:cNvGrpSpPr>
          <p:nvPr/>
        </p:nvGrpSpPr>
        <p:grpSpPr bwMode="auto">
          <a:xfrm>
            <a:off x="573088" y="2054225"/>
            <a:ext cx="966787" cy="3740150"/>
            <a:chOff x="361" y="1170"/>
            <a:chExt cx="609" cy="2356"/>
          </a:xfrm>
        </p:grpSpPr>
        <p:sp>
          <p:nvSpPr>
            <p:cNvPr id="2716677" name="Rectangle 5"/>
            <p:cNvSpPr>
              <a:spLocks noChangeArrowheads="1"/>
            </p:cNvSpPr>
            <p:nvPr/>
          </p:nvSpPr>
          <p:spPr bwMode="auto">
            <a:xfrm>
              <a:off x="361" y="1170"/>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6678" name="Freeform 6"/>
            <p:cNvSpPr>
              <a:spLocks/>
            </p:cNvSpPr>
            <p:nvPr/>
          </p:nvSpPr>
          <p:spPr bwMode="auto">
            <a:xfrm>
              <a:off x="711" y="1867"/>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79" name="Rectangle 7"/>
            <p:cNvSpPr>
              <a:spLocks noChangeArrowheads="1"/>
            </p:cNvSpPr>
            <p:nvPr/>
          </p:nvSpPr>
          <p:spPr bwMode="auto">
            <a:xfrm>
              <a:off x="703" y="182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6680" name="Freeform 8"/>
            <p:cNvSpPr>
              <a:spLocks/>
            </p:cNvSpPr>
            <p:nvPr/>
          </p:nvSpPr>
          <p:spPr bwMode="auto">
            <a:xfrm>
              <a:off x="711" y="2217"/>
              <a:ext cx="219" cy="222"/>
            </a:xfrm>
            <a:custGeom>
              <a:avLst/>
              <a:gdLst/>
              <a:ahLst/>
              <a:cxnLst>
                <a:cxn ang="0">
                  <a:pos x="69" y="11"/>
                </a:cxn>
                <a:cxn ang="0">
                  <a:pos x="117" y="12"/>
                </a:cxn>
                <a:cxn ang="0">
                  <a:pos x="167" y="0"/>
                </a:cxn>
                <a:cxn ang="0">
                  <a:pos x="228" y="0"/>
                </a:cxn>
                <a:cxn ang="0">
                  <a:pos x="161" y="63"/>
                </a:cxn>
                <a:cxn ang="0">
                  <a:pos x="179" y="67"/>
                </a:cxn>
                <a:cxn ang="0">
                  <a:pos x="196" y="74"/>
                </a:cxn>
                <a:cxn ang="0">
                  <a:pos x="213" y="83"/>
                </a:cxn>
                <a:cxn ang="0">
                  <a:pos x="226" y="95"/>
                </a:cxn>
                <a:cxn ang="0">
                  <a:pos x="236" y="108"/>
                </a:cxn>
                <a:cxn ang="0">
                  <a:pos x="243" y="124"/>
                </a:cxn>
                <a:cxn ang="0">
                  <a:pos x="245" y="141"/>
                </a:cxn>
                <a:cxn ang="0">
                  <a:pos x="242" y="158"/>
                </a:cxn>
                <a:cxn ang="0">
                  <a:pos x="237" y="171"/>
                </a:cxn>
                <a:cxn ang="0">
                  <a:pos x="226" y="186"/>
                </a:cxn>
                <a:cxn ang="0">
                  <a:pos x="209" y="201"/>
                </a:cxn>
                <a:cxn ang="0">
                  <a:pos x="192" y="210"/>
                </a:cxn>
                <a:cxn ang="0">
                  <a:pos x="176" y="216"/>
                </a:cxn>
                <a:cxn ang="0">
                  <a:pos x="161" y="219"/>
                </a:cxn>
                <a:cxn ang="0">
                  <a:pos x="141" y="221"/>
                </a:cxn>
                <a:cxn ang="0">
                  <a:pos x="91" y="220"/>
                </a:cxn>
                <a:cxn ang="0">
                  <a:pos x="67" y="216"/>
                </a:cxn>
                <a:cxn ang="0">
                  <a:pos x="42" y="204"/>
                </a:cxn>
                <a:cxn ang="0">
                  <a:pos x="22" y="190"/>
                </a:cxn>
                <a:cxn ang="0">
                  <a:pos x="10" y="174"/>
                </a:cxn>
                <a:cxn ang="0">
                  <a:pos x="3" y="158"/>
                </a:cxn>
                <a:cxn ang="0">
                  <a:pos x="0" y="144"/>
                </a:cxn>
                <a:cxn ang="0">
                  <a:pos x="2" y="127"/>
                </a:cxn>
                <a:cxn ang="0">
                  <a:pos x="10" y="106"/>
                </a:cxn>
                <a:cxn ang="0">
                  <a:pos x="26" y="89"/>
                </a:cxn>
                <a:cxn ang="0">
                  <a:pos x="47" y="74"/>
                </a:cxn>
                <a:cxn ang="0">
                  <a:pos x="76" y="65"/>
                </a:cxn>
                <a:cxn ang="0">
                  <a:pos x="30" y="3"/>
                </a:cxn>
              </a:cxnLst>
              <a:rect l="0" t="0" r="r" b="b"/>
              <a:pathLst>
                <a:path w="246" h="222">
                  <a:moveTo>
                    <a:pt x="30" y="3"/>
                  </a:moveTo>
                  <a:lnTo>
                    <a:pt x="69" y="11"/>
                  </a:lnTo>
                  <a:lnTo>
                    <a:pt x="69" y="0"/>
                  </a:lnTo>
                  <a:lnTo>
                    <a:pt x="117" y="12"/>
                  </a:lnTo>
                  <a:lnTo>
                    <a:pt x="117" y="0"/>
                  </a:lnTo>
                  <a:lnTo>
                    <a:pt x="167" y="0"/>
                  </a:lnTo>
                  <a:lnTo>
                    <a:pt x="167" y="11"/>
                  </a:lnTo>
                  <a:lnTo>
                    <a:pt x="228" y="0"/>
                  </a:lnTo>
                  <a:lnTo>
                    <a:pt x="153" y="62"/>
                  </a:lnTo>
                  <a:lnTo>
                    <a:pt x="161" y="63"/>
                  </a:lnTo>
                  <a:lnTo>
                    <a:pt x="169" y="65"/>
                  </a:lnTo>
                  <a:lnTo>
                    <a:pt x="179" y="67"/>
                  </a:lnTo>
                  <a:lnTo>
                    <a:pt x="187" y="70"/>
                  </a:lnTo>
                  <a:lnTo>
                    <a:pt x="196" y="74"/>
                  </a:lnTo>
                  <a:lnTo>
                    <a:pt x="205" y="78"/>
                  </a:lnTo>
                  <a:lnTo>
                    <a:pt x="213" y="83"/>
                  </a:lnTo>
                  <a:lnTo>
                    <a:pt x="220" y="89"/>
                  </a:lnTo>
                  <a:lnTo>
                    <a:pt x="226" y="95"/>
                  </a:lnTo>
                  <a:lnTo>
                    <a:pt x="231" y="101"/>
                  </a:lnTo>
                  <a:lnTo>
                    <a:pt x="236" y="108"/>
                  </a:lnTo>
                  <a:lnTo>
                    <a:pt x="240" y="117"/>
                  </a:lnTo>
                  <a:lnTo>
                    <a:pt x="243" y="124"/>
                  </a:lnTo>
                  <a:lnTo>
                    <a:pt x="244" y="131"/>
                  </a:lnTo>
                  <a:lnTo>
                    <a:pt x="245" y="141"/>
                  </a:lnTo>
                  <a:lnTo>
                    <a:pt x="244" y="150"/>
                  </a:lnTo>
                  <a:lnTo>
                    <a:pt x="242" y="158"/>
                  </a:lnTo>
                  <a:lnTo>
                    <a:pt x="240" y="165"/>
                  </a:lnTo>
                  <a:lnTo>
                    <a:pt x="237" y="171"/>
                  </a:lnTo>
                  <a:lnTo>
                    <a:pt x="232" y="178"/>
                  </a:lnTo>
                  <a:lnTo>
                    <a:pt x="226" y="186"/>
                  </a:lnTo>
                  <a:lnTo>
                    <a:pt x="218" y="194"/>
                  </a:lnTo>
                  <a:lnTo>
                    <a:pt x="209" y="201"/>
                  </a:lnTo>
                  <a:lnTo>
                    <a:pt x="200" y="206"/>
                  </a:lnTo>
                  <a:lnTo>
                    <a:pt x="192" y="210"/>
                  </a:lnTo>
                  <a:lnTo>
                    <a:pt x="184" y="213"/>
                  </a:lnTo>
                  <a:lnTo>
                    <a:pt x="176" y="216"/>
                  </a:lnTo>
                  <a:lnTo>
                    <a:pt x="167" y="218"/>
                  </a:lnTo>
                  <a:lnTo>
                    <a:pt x="161" y="219"/>
                  </a:lnTo>
                  <a:lnTo>
                    <a:pt x="150" y="220"/>
                  </a:lnTo>
                  <a:lnTo>
                    <a:pt x="141" y="221"/>
                  </a:lnTo>
                  <a:lnTo>
                    <a:pt x="99" y="221"/>
                  </a:lnTo>
                  <a:lnTo>
                    <a:pt x="91" y="220"/>
                  </a:lnTo>
                  <a:lnTo>
                    <a:pt x="81" y="219"/>
                  </a:lnTo>
                  <a:lnTo>
                    <a:pt x="67" y="216"/>
                  </a:lnTo>
                  <a:lnTo>
                    <a:pt x="55" y="210"/>
                  </a:lnTo>
                  <a:lnTo>
                    <a:pt x="42" y="204"/>
                  </a:lnTo>
                  <a:lnTo>
                    <a:pt x="31" y="197"/>
                  </a:lnTo>
                  <a:lnTo>
                    <a:pt x="22" y="190"/>
                  </a:lnTo>
                  <a:lnTo>
                    <a:pt x="16" y="183"/>
                  </a:lnTo>
                  <a:lnTo>
                    <a:pt x="10" y="174"/>
                  </a:lnTo>
                  <a:lnTo>
                    <a:pt x="5" y="165"/>
                  </a:lnTo>
                  <a:lnTo>
                    <a:pt x="3" y="158"/>
                  </a:lnTo>
                  <a:lnTo>
                    <a:pt x="1" y="151"/>
                  </a:lnTo>
                  <a:lnTo>
                    <a:pt x="0" y="144"/>
                  </a:lnTo>
                  <a:lnTo>
                    <a:pt x="1" y="138"/>
                  </a:lnTo>
                  <a:lnTo>
                    <a:pt x="2" y="127"/>
                  </a:lnTo>
                  <a:lnTo>
                    <a:pt x="5" y="117"/>
                  </a:lnTo>
                  <a:lnTo>
                    <a:pt x="10" y="106"/>
                  </a:lnTo>
                  <a:lnTo>
                    <a:pt x="18" y="97"/>
                  </a:lnTo>
                  <a:lnTo>
                    <a:pt x="26" y="89"/>
                  </a:lnTo>
                  <a:lnTo>
                    <a:pt x="37" y="80"/>
                  </a:lnTo>
                  <a:lnTo>
                    <a:pt x="47" y="74"/>
                  </a:lnTo>
                  <a:lnTo>
                    <a:pt x="61" y="68"/>
                  </a:lnTo>
                  <a:lnTo>
                    <a:pt x="76" y="65"/>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1" name="Rectangle 9"/>
            <p:cNvSpPr>
              <a:spLocks noChangeArrowheads="1"/>
            </p:cNvSpPr>
            <p:nvPr/>
          </p:nvSpPr>
          <p:spPr bwMode="auto">
            <a:xfrm>
              <a:off x="702" y="217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6682" name="Freeform 10"/>
            <p:cNvSpPr>
              <a:spLocks/>
            </p:cNvSpPr>
            <p:nvPr/>
          </p:nvSpPr>
          <p:spPr bwMode="auto">
            <a:xfrm>
              <a:off x="711" y="2521"/>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3" name="Rectangle 11"/>
            <p:cNvSpPr>
              <a:spLocks noChangeArrowheads="1"/>
            </p:cNvSpPr>
            <p:nvPr/>
          </p:nvSpPr>
          <p:spPr bwMode="auto">
            <a:xfrm>
              <a:off x="702" y="247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6684" name="Freeform 12"/>
            <p:cNvSpPr>
              <a:spLocks/>
            </p:cNvSpPr>
            <p:nvPr/>
          </p:nvSpPr>
          <p:spPr bwMode="auto">
            <a:xfrm>
              <a:off x="725" y="1482"/>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5" name="Rectangle 13"/>
            <p:cNvSpPr>
              <a:spLocks noChangeArrowheads="1"/>
            </p:cNvSpPr>
            <p:nvPr/>
          </p:nvSpPr>
          <p:spPr bwMode="auto">
            <a:xfrm>
              <a:off x="717" y="1440"/>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716686" name="Line 14"/>
            <p:cNvSpPr>
              <a:spLocks noChangeShapeType="1"/>
            </p:cNvSpPr>
            <p:nvPr/>
          </p:nvSpPr>
          <p:spPr bwMode="auto">
            <a:xfrm flipH="1">
              <a:off x="614" y="1379"/>
              <a:ext cx="17" cy="136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15"/>
          <p:cNvGrpSpPr>
            <a:grpSpLocks/>
          </p:cNvGrpSpPr>
          <p:nvPr/>
        </p:nvGrpSpPr>
        <p:grpSpPr bwMode="auto">
          <a:xfrm>
            <a:off x="1638300" y="2511425"/>
            <a:ext cx="1444625" cy="517525"/>
            <a:chOff x="1032" y="1458"/>
            <a:chExt cx="910" cy="326"/>
          </a:xfrm>
        </p:grpSpPr>
        <p:grpSp>
          <p:nvGrpSpPr>
            <p:cNvPr id="4" name="Group 16"/>
            <p:cNvGrpSpPr>
              <a:grpSpLocks/>
            </p:cNvGrpSpPr>
            <p:nvPr/>
          </p:nvGrpSpPr>
          <p:grpSpPr bwMode="auto">
            <a:xfrm>
              <a:off x="1032" y="1458"/>
              <a:ext cx="194" cy="326"/>
              <a:chOff x="1161" y="1458"/>
              <a:chExt cx="218" cy="326"/>
            </a:xfrm>
          </p:grpSpPr>
          <p:sp>
            <p:nvSpPr>
              <p:cNvPr id="2716689" name="AutoShape 17"/>
              <p:cNvSpPr>
                <a:spLocks noChangeArrowheads="1"/>
              </p:cNvSpPr>
              <p:nvPr/>
            </p:nvSpPr>
            <p:spPr bwMode="auto">
              <a:xfrm>
                <a:off x="1161" y="1510"/>
                <a:ext cx="218" cy="274"/>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0" name="AutoShape 18"/>
              <p:cNvSpPr>
                <a:spLocks noChangeArrowheads="1"/>
              </p:cNvSpPr>
              <p:nvPr/>
            </p:nvSpPr>
            <p:spPr bwMode="auto">
              <a:xfrm>
                <a:off x="1214" y="1458"/>
                <a:ext cx="165"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1" name="AutoShape 19"/>
              <p:cNvSpPr>
                <a:spLocks noChangeArrowheads="1"/>
              </p:cNvSpPr>
              <p:nvPr/>
            </p:nvSpPr>
            <p:spPr bwMode="auto">
              <a:xfrm>
                <a:off x="1205" y="1532"/>
                <a:ext cx="114" cy="18"/>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1516" y="1500"/>
              <a:ext cx="189" cy="269"/>
              <a:chOff x="1705" y="1500"/>
              <a:chExt cx="213" cy="269"/>
            </a:xfrm>
          </p:grpSpPr>
          <p:sp>
            <p:nvSpPr>
              <p:cNvPr id="2716693" name="Freeform 21"/>
              <p:cNvSpPr>
                <a:spLocks/>
              </p:cNvSpPr>
              <p:nvPr/>
            </p:nvSpPr>
            <p:spPr bwMode="auto">
              <a:xfrm>
                <a:off x="1843" y="1625"/>
                <a:ext cx="64" cy="144"/>
              </a:xfrm>
              <a:custGeom>
                <a:avLst/>
                <a:gdLst/>
                <a:ahLst/>
                <a:cxnLst>
                  <a:cxn ang="0">
                    <a:pos x="46" y="0"/>
                  </a:cxn>
                  <a:cxn ang="0">
                    <a:pos x="63" y="0"/>
                  </a:cxn>
                  <a:cxn ang="0">
                    <a:pos x="17" y="143"/>
                  </a:cxn>
                  <a:cxn ang="0">
                    <a:pos x="0" y="143"/>
                  </a:cxn>
                  <a:cxn ang="0">
                    <a:pos x="46" y="0"/>
                  </a:cxn>
                </a:cxnLst>
                <a:rect l="0" t="0" r="r" b="b"/>
                <a:pathLst>
                  <a:path w="64" h="144">
                    <a:moveTo>
                      <a:pt x="46" y="0"/>
                    </a:moveTo>
                    <a:lnTo>
                      <a:pt x="63" y="0"/>
                    </a:lnTo>
                    <a:lnTo>
                      <a:pt x="17" y="143"/>
                    </a:lnTo>
                    <a:lnTo>
                      <a:pt x="0" y="143"/>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694" name="Rectangle 22"/>
              <p:cNvSpPr>
                <a:spLocks noChangeArrowheads="1"/>
              </p:cNvSpPr>
              <p:nvPr/>
            </p:nvSpPr>
            <p:spPr bwMode="auto">
              <a:xfrm>
                <a:off x="1838" y="1625"/>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5" name="Rectangle 23"/>
              <p:cNvSpPr>
                <a:spLocks noChangeArrowheads="1"/>
              </p:cNvSpPr>
              <p:nvPr/>
            </p:nvSpPr>
            <p:spPr bwMode="auto">
              <a:xfrm>
                <a:off x="1846" y="1683"/>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6" name="Rectangle 24"/>
              <p:cNvSpPr>
                <a:spLocks noChangeArrowheads="1"/>
              </p:cNvSpPr>
              <p:nvPr/>
            </p:nvSpPr>
            <p:spPr bwMode="auto">
              <a:xfrm>
                <a:off x="1707" y="1683"/>
                <a:ext cx="79" cy="10"/>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7" name="Oval 25"/>
              <p:cNvSpPr>
                <a:spLocks noChangeArrowheads="1"/>
              </p:cNvSpPr>
              <p:nvPr/>
            </p:nvSpPr>
            <p:spPr bwMode="auto">
              <a:xfrm>
                <a:off x="1769" y="1500"/>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698" name="Freeform 26"/>
              <p:cNvSpPr>
                <a:spLocks/>
              </p:cNvSpPr>
              <p:nvPr/>
            </p:nvSpPr>
            <p:spPr bwMode="auto">
              <a:xfrm>
                <a:off x="1705" y="1547"/>
                <a:ext cx="146"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6" y="125"/>
                  </a:cxn>
                  <a:cxn ang="0">
                    <a:pos x="95" y="221"/>
                  </a:cxn>
                  <a:cxn ang="0">
                    <a:pos x="120" y="106"/>
                  </a:cxn>
                  <a:cxn ang="0">
                    <a:pos x="119" y="104"/>
                  </a:cxn>
                  <a:cxn ang="0">
                    <a:pos x="118" y="102"/>
                  </a:cxn>
                  <a:cxn ang="0">
                    <a:pos x="116" y="100"/>
                  </a:cxn>
                  <a:cxn ang="0">
                    <a:pos x="114" y="98"/>
                  </a:cxn>
                  <a:cxn ang="0">
                    <a:pos x="111" y="97"/>
                  </a:cxn>
                  <a:cxn ang="0">
                    <a:pos x="108" y="96"/>
                  </a:cxn>
                  <a:cxn ang="0">
                    <a:pos x="106" y="96"/>
                  </a:cxn>
                  <a:cxn ang="0">
                    <a:pos x="103" y="96"/>
                  </a:cxn>
                  <a:cxn ang="0">
                    <a:pos x="70" y="56"/>
                  </a:cxn>
                  <a:cxn ang="0">
                    <a:pos x="135" y="70"/>
                  </a:cxn>
                  <a:cxn ang="0">
                    <a:pos x="137" y="69"/>
                  </a:cxn>
                  <a:cxn ang="0">
                    <a:pos x="139" y="68"/>
                  </a:cxn>
                  <a:cxn ang="0">
                    <a:pos x="142" y="66"/>
                  </a:cxn>
                  <a:cxn ang="0">
                    <a:pos x="144" y="65"/>
                  </a:cxn>
                  <a:cxn ang="0">
                    <a:pos x="144" y="62"/>
                  </a:cxn>
                  <a:cxn ang="0">
                    <a:pos x="145" y="59"/>
                  </a:cxn>
                  <a:cxn ang="0">
                    <a:pos x="144" y="55"/>
                  </a:cxn>
                  <a:cxn ang="0">
                    <a:pos x="143" y="53"/>
                  </a:cxn>
                  <a:cxn ang="0">
                    <a:pos x="141" y="51"/>
                  </a:cxn>
                  <a:cxn ang="0">
                    <a:pos x="139" y="49"/>
                  </a:cxn>
                  <a:cxn ang="0">
                    <a:pos x="136" y="48"/>
                  </a:cxn>
                  <a:cxn ang="0">
                    <a:pos x="92" y="48"/>
                  </a:cxn>
                  <a:cxn ang="0">
                    <a:pos x="84" y="31"/>
                  </a:cxn>
                  <a:cxn ang="0">
                    <a:pos x="85" y="27"/>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8"/>
                  </a:cxn>
                  <a:cxn ang="0">
                    <a:pos x="41" y="12"/>
                  </a:cxn>
                  <a:cxn ang="0">
                    <a:pos x="39" y="17"/>
                  </a:cxn>
                </a:cxnLst>
                <a:rect l="0" t="0" r="r" b="b"/>
                <a:pathLst>
                  <a:path w="146"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6" y="125"/>
                    </a:lnTo>
                    <a:lnTo>
                      <a:pt x="95" y="125"/>
                    </a:lnTo>
                    <a:lnTo>
                      <a:pt x="95" y="221"/>
                    </a:lnTo>
                    <a:lnTo>
                      <a:pt x="120" y="221"/>
                    </a:lnTo>
                    <a:lnTo>
                      <a:pt x="120" y="106"/>
                    </a:lnTo>
                    <a:lnTo>
                      <a:pt x="120" y="105"/>
                    </a:lnTo>
                    <a:lnTo>
                      <a:pt x="119" y="104"/>
                    </a:lnTo>
                    <a:lnTo>
                      <a:pt x="118" y="102"/>
                    </a:lnTo>
                    <a:lnTo>
                      <a:pt x="118" y="102"/>
                    </a:lnTo>
                    <a:lnTo>
                      <a:pt x="117" y="101"/>
                    </a:lnTo>
                    <a:lnTo>
                      <a:pt x="116" y="100"/>
                    </a:lnTo>
                    <a:lnTo>
                      <a:pt x="115" y="99"/>
                    </a:lnTo>
                    <a:lnTo>
                      <a:pt x="114" y="98"/>
                    </a:lnTo>
                    <a:lnTo>
                      <a:pt x="113" y="98"/>
                    </a:lnTo>
                    <a:lnTo>
                      <a:pt x="111" y="97"/>
                    </a:lnTo>
                    <a:lnTo>
                      <a:pt x="110" y="97"/>
                    </a:lnTo>
                    <a:lnTo>
                      <a:pt x="108" y="96"/>
                    </a:lnTo>
                    <a:lnTo>
                      <a:pt x="107" y="96"/>
                    </a:lnTo>
                    <a:lnTo>
                      <a:pt x="106" y="96"/>
                    </a:lnTo>
                    <a:lnTo>
                      <a:pt x="104" y="96"/>
                    </a:lnTo>
                    <a:lnTo>
                      <a:pt x="103" y="96"/>
                    </a:lnTo>
                    <a:lnTo>
                      <a:pt x="57" y="94"/>
                    </a:lnTo>
                    <a:lnTo>
                      <a:pt x="70" y="56"/>
                    </a:lnTo>
                    <a:lnTo>
                      <a:pt x="79" y="70"/>
                    </a:lnTo>
                    <a:lnTo>
                      <a:pt x="135" y="70"/>
                    </a:lnTo>
                    <a:lnTo>
                      <a:pt x="136" y="69"/>
                    </a:lnTo>
                    <a:lnTo>
                      <a:pt x="137" y="69"/>
                    </a:lnTo>
                    <a:lnTo>
                      <a:pt x="139" y="68"/>
                    </a:lnTo>
                    <a:lnTo>
                      <a:pt x="139" y="68"/>
                    </a:lnTo>
                    <a:lnTo>
                      <a:pt x="140" y="67"/>
                    </a:lnTo>
                    <a:lnTo>
                      <a:pt x="142" y="66"/>
                    </a:lnTo>
                    <a:lnTo>
                      <a:pt x="142" y="65"/>
                    </a:lnTo>
                    <a:lnTo>
                      <a:pt x="144" y="65"/>
                    </a:lnTo>
                    <a:lnTo>
                      <a:pt x="144" y="63"/>
                    </a:lnTo>
                    <a:lnTo>
                      <a:pt x="144" y="62"/>
                    </a:lnTo>
                    <a:lnTo>
                      <a:pt x="145" y="61"/>
                    </a:lnTo>
                    <a:lnTo>
                      <a:pt x="145" y="59"/>
                    </a:lnTo>
                    <a:lnTo>
                      <a:pt x="145" y="57"/>
                    </a:lnTo>
                    <a:lnTo>
                      <a:pt x="144" y="55"/>
                    </a:lnTo>
                    <a:lnTo>
                      <a:pt x="144" y="54"/>
                    </a:lnTo>
                    <a:lnTo>
                      <a:pt x="143" y="53"/>
                    </a:lnTo>
                    <a:lnTo>
                      <a:pt x="142" y="52"/>
                    </a:lnTo>
                    <a:lnTo>
                      <a:pt x="141" y="51"/>
                    </a:lnTo>
                    <a:lnTo>
                      <a:pt x="140" y="50"/>
                    </a:lnTo>
                    <a:lnTo>
                      <a:pt x="139" y="49"/>
                    </a:lnTo>
                    <a:lnTo>
                      <a:pt x="138" y="48"/>
                    </a:lnTo>
                    <a:lnTo>
                      <a:pt x="136" y="48"/>
                    </a:lnTo>
                    <a:lnTo>
                      <a:pt x="135" y="48"/>
                    </a:lnTo>
                    <a:lnTo>
                      <a:pt x="92" y="48"/>
                    </a:lnTo>
                    <a:lnTo>
                      <a:pt x="83" y="33"/>
                    </a:lnTo>
                    <a:lnTo>
                      <a:pt x="84" y="31"/>
                    </a:lnTo>
                    <a:lnTo>
                      <a:pt x="85" y="29"/>
                    </a:lnTo>
                    <a:lnTo>
                      <a:pt x="85" y="27"/>
                    </a:lnTo>
                    <a:lnTo>
                      <a:pt x="85" y="25"/>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8"/>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699" name="Freeform 27"/>
            <p:cNvSpPr>
              <a:spLocks/>
            </p:cNvSpPr>
            <p:nvPr/>
          </p:nvSpPr>
          <p:spPr bwMode="auto">
            <a:xfrm>
              <a:off x="1756" y="1468"/>
              <a:ext cx="186" cy="306"/>
            </a:xfrm>
            <a:custGeom>
              <a:avLst/>
              <a:gdLst/>
              <a:ahLst/>
              <a:cxnLst>
                <a:cxn ang="0">
                  <a:pos x="208" y="276"/>
                </a:cxn>
                <a:cxn ang="0">
                  <a:pos x="192" y="276"/>
                </a:cxn>
                <a:cxn ang="0">
                  <a:pos x="165" y="241"/>
                </a:cxn>
                <a:cxn ang="0">
                  <a:pos x="127" y="177"/>
                </a:cxn>
                <a:cxn ang="0">
                  <a:pos x="116" y="149"/>
                </a:cxn>
                <a:cxn ang="0">
                  <a:pos x="119" y="129"/>
                </a:cxn>
                <a:cxn ang="0">
                  <a:pos x="128" y="125"/>
                </a:cxn>
                <a:cxn ang="0">
                  <a:pos x="143" y="135"/>
                </a:cxn>
                <a:cxn ang="0">
                  <a:pos x="162" y="147"/>
                </a:cxn>
                <a:cxn ang="0">
                  <a:pos x="171" y="147"/>
                </a:cxn>
                <a:cxn ang="0">
                  <a:pos x="173" y="141"/>
                </a:cxn>
                <a:cxn ang="0">
                  <a:pos x="164" y="129"/>
                </a:cxn>
                <a:cxn ang="0">
                  <a:pos x="141" y="113"/>
                </a:cxn>
                <a:cxn ang="0">
                  <a:pos x="132" y="91"/>
                </a:cxn>
                <a:cxn ang="0">
                  <a:pos x="128" y="72"/>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39"/>
                </a:cxn>
                <a:cxn ang="0">
                  <a:pos x="58" y="122"/>
                </a:cxn>
                <a:cxn ang="0">
                  <a:pos x="67" y="114"/>
                </a:cxn>
                <a:cxn ang="0">
                  <a:pos x="73" y="120"/>
                </a:cxn>
                <a:cxn ang="0">
                  <a:pos x="71" y="147"/>
                </a:cxn>
                <a:cxn ang="0">
                  <a:pos x="64" y="175"/>
                </a:cxn>
                <a:cxn ang="0">
                  <a:pos x="55" y="206"/>
                </a:cxn>
                <a:cxn ang="0">
                  <a:pos x="34" y="237"/>
                </a:cxn>
                <a:cxn ang="0">
                  <a:pos x="8" y="268"/>
                </a:cxn>
                <a:cxn ang="0">
                  <a:pos x="0" y="285"/>
                </a:cxn>
                <a:cxn ang="0">
                  <a:pos x="20" y="305"/>
                </a:cxn>
                <a:cxn ang="0">
                  <a:pos x="34" y="302"/>
                </a:cxn>
                <a:cxn ang="0">
                  <a:pos x="24" y="289"/>
                </a:cxn>
                <a:cxn ang="0">
                  <a:pos x="31" y="272"/>
                </a:cxn>
                <a:cxn ang="0">
                  <a:pos x="64" y="234"/>
                </a:cxn>
                <a:cxn ang="0">
                  <a:pos x="88" y="206"/>
                </a:cxn>
                <a:cxn ang="0">
                  <a:pos x="99" y="200"/>
                </a:cxn>
                <a:cxn ang="0">
                  <a:pos x="114" y="209"/>
                </a:cxn>
                <a:cxn ang="0">
                  <a:pos x="148" y="255"/>
                </a:cxn>
                <a:cxn ang="0">
                  <a:pos x="175" y="294"/>
                </a:cxn>
                <a:cxn ang="0">
                  <a:pos x="186" y="297"/>
                </a:cxn>
                <a:cxn ang="0">
                  <a:pos x="200" y="287"/>
                </a:cxn>
              </a:cxnLst>
              <a:rect l="0" t="0" r="r" b="b"/>
              <a:pathLst>
                <a:path w="209" h="306">
                  <a:moveTo>
                    <a:pt x="207" y="281"/>
                  </a:moveTo>
                  <a:lnTo>
                    <a:pt x="208" y="276"/>
                  </a:lnTo>
                  <a:lnTo>
                    <a:pt x="200" y="277"/>
                  </a:lnTo>
                  <a:lnTo>
                    <a:pt x="192" y="276"/>
                  </a:lnTo>
                  <a:lnTo>
                    <a:pt x="182" y="268"/>
                  </a:lnTo>
                  <a:lnTo>
                    <a:pt x="165" y="241"/>
                  </a:lnTo>
                  <a:lnTo>
                    <a:pt x="140" y="200"/>
                  </a:lnTo>
                  <a:lnTo>
                    <a:pt x="127" y="177"/>
                  </a:lnTo>
                  <a:lnTo>
                    <a:pt x="118" y="159"/>
                  </a:lnTo>
                  <a:lnTo>
                    <a:pt x="116" y="149"/>
                  </a:lnTo>
                  <a:lnTo>
                    <a:pt x="116" y="137"/>
                  </a:lnTo>
                  <a:lnTo>
                    <a:pt x="119" y="129"/>
                  </a:lnTo>
                  <a:lnTo>
                    <a:pt x="124" y="125"/>
                  </a:lnTo>
                  <a:lnTo>
                    <a:pt x="128" y="125"/>
                  </a:lnTo>
                  <a:lnTo>
                    <a:pt x="133" y="128"/>
                  </a:lnTo>
                  <a:lnTo>
                    <a:pt x="143" y="135"/>
                  </a:lnTo>
                  <a:lnTo>
                    <a:pt x="154" y="143"/>
                  </a:lnTo>
                  <a:lnTo>
                    <a:pt x="162" y="147"/>
                  </a:lnTo>
                  <a:lnTo>
                    <a:pt x="167" y="149"/>
                  </a:lnTo>
                  <a:lnTo>
                    <a:pt x="171" y="147"/>
                  </a:lnTo>
                  <a:lnTo>
                    <a:pt x="174" y="143"/>
                  </a:lnTo>
                  <a:lnTo>
                    <a:pt x="173" y="141"/>
                  </a:lnTo>
                  <a:lnTo>
                    <a:pt x="171" y="137"/>
                  </a:lnTo>
                  <a:lnTo>
                    <a:pt x="164" y="129"/>
                  </a:lnTo>
                  <a:lnTo>
                    <a:pt x="149" y="120"/>
                  </a:lnTo>
                  <a:lnTo>
                    <a:pt x="141" y="113"/>
                  </a:lnTo>
                  <a:lnTo>
                    <a:pt x="136" y="104"/>
                  </a:lnTo>
                  <a:lnTo>
                    <a:pt x="132" y="91"/>
                  </a:lnTo>
                  <a:lnTo>
                    <a:pt x="131" y="78"/>
                  </a:lnTo>
                  <a:lnTo>
                    <a:pt x="128" y="72"/>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2"/>
                  </a:lnTo>
                  <a:lnTo>
                    <a:pt x="58" y="79"/>
                  </a:lnTo>
                  <a:lnTo>
                    <a:pt x="52" y="91"/>
                  </a:lnTo>
                  <a:lnTo>
                    <a:pt x="48" y="104"/>
                  </a:lnTo>
                  <a:lnTo>
                    <a:pt x="44" y="114"/>
                  </a:lnTo>
                  <a:lnTo>
                    <a:pt x="43" y="128"/>
                  </a:lnTo>
                  <a:lnTo>
                    <a:pt x="42" y="143"/>
                  </a:lnTo>
                  <a:lnTo>
                    <a:pt x="42" y="153"/>
                  </a:lnTo>
                  <a:lnTo>
                    <a:pt x="42" y="160"/>
                  </a:lnTo>
                  <a:lnTo>
                    <a:pt x="43" y="166"/>
                  </a:lnTo>
                  <a:lnTo>
                    <a:pt x="46" y="168"/>
                  </a:lnTo>
                  <a:lnTo>
                    <a:pt x="51" y="170"/>
                  </a:lnTo>
                  <a:lnTo>
                    <a:pt x="54" y="168"/>
                  </a:lnTo>
                  <a:lnTo>
                    <a:pt x="55" y="166"/>
                  </a:lnTo>
                  <a:lnTo>
                    <a:pt x="55" y="155"/>
                  </a:lnTo>
                  <a:lnTo>
                    <a:pt x="55" y="139"/>
                  </a:lnTo>
                  <a:lnTo>
                    <a:pt x="56" y="129"/>
                  </a:lnTo>
                  <a:lnTo>
                    <a:pt x="58" y="122"/>
                  </a:lnTo>
                  <a:lnTo>
                    <a:pt x="61" y="116"/>
                  </a:lnTo>
                  <a:lnTo>
                    <a:pt x="67" y="114"/>
                  </a:lnTo>
                  <a:lnTo>
                    <a:pt x="72" y="116"/>
                  </a:lnTo>
                  <a:lnTo>
                    <a:pt x="73" y="120"/>
                  </a:lnTo>
                  <a:lnTo>
                    <a:pt x="72" y="131"/>
                  </a:lnTo>
                  <a:lnTo>
                    <a:pt x="71" y="147"/>
                  </a:lnTo>
                  <a:lnTo>
                    <a:pt x="68" y="162"/>
                  </a:lnTo>
                  <a:lnTo>
                    <a:pt x="64" y="175"/>
                  </a:lnTo>
                  <a:lnTo>
                    <a:pt x="60" y="192"/>
                  </a:lnTo>
                  <a:lnTo>
                    <a:pt x="55" y="206"/>
                  </a:lnTo>
                  <a:lnTo>
                    <a:pt x="43" y="225"/>
                  </a:lnTo>
                  <a:lnTo>
                    <a:pt x="34" y="237"/>
                  </a:lnTo>
                  <a:lnTo>
                    <a:pt x="18" y="255"/>
                  </a:lnTo>
                  <a:lnTo>
                    <a:pt x="8" y="268"/>
                  </a:lnTo>
                  <a:lnTo>
                    <a:pt x="0" y="280"/>
                  </a:lnTo>
                  <a:lnTo>
                    <a:pt x="0" y="285"/>
                  </a:lnTo>
                  <a:lnTo>
                    <a:pt x="8" y="294"/>
                  </a:lnTo>
                  <a:lnTo>
                    <a:pt x="20" y="305"/>
                  </a:lnTo>
                  <a:lnTo>
                    <a:pt x="31" y="305"/>
                  </a:lnTo>
                  <a:lnTo>
                    <a:pt x="34" y="302"/>
                  </a:lnTo>
                  <a:lnTo>
                    <a:pt x="29" y="296"/>
                  </a:lnTo>
                  <a:lnTo>
                    <a:pt x="24" y="289"/>
                  </a:lnTo>
                  <a:lnTo>
                    <a:pt x="24" y="284"/>
                  </a:lnTo>
                  <a:lnTo>
                    <a:pt x="31" y="272"/>
                  </a:lnTo>
                  <a:lnTo>
                    <a:pt x="44" y="259"/>
                  </a:lnTo>
                  <a:lnTo>
                    <a:pt x="64" y="234"/>
                  </a:lnTo>
                  <a:lnTo>
                    <a:pt x="81" y="213"/>
                  </a:lnTo>
                  <a:lnTo>
                    <a:pt x="88" y="206"/>
                  </a:lnTo>
                  <a:lnTo>
                    <a:pt x="92" y="201"/>
                  </a:lnTo>
                  <a:lnTo>
                    <a:pt x="99" y="200"/>
                  </a:lnTo>
                  <a:lnTo>
                    <a:pt x="106" y="204"/>
                  </a:lnTo>
                  <a:lnTo>
                    <a:pt x="114" y="209"/>
                  </a:lnTo>
                  <a:lnTo>
                    <a:pt x="130" y="230"/>
                  </a:lnTo>
                  <a:lnTo>
                    <a:pt x="148" y="255"/>
                  </a:lnTo>
                  <a:lnTo>
                    <a:pt x="165" y="280"/>
                  </a:lnTo>
                  <a:lnTo>
                    <a:pt x="175" y="294"/>
                  </a:lnTo>
                  <a:lnTo>
                    <a:pt x="179" y="297"/>
                  </a:lnTo>
                  <a:lnTo>
                    <a:pt x="186" y="297"/>
                  </a:lnTo>
                  <a:lnTo>
                    <a:pt x="192" y="292"/>
                  </a:lnTo>
                  <a:lnTo>
                    <a:pt x="200" y="287"/>
                  </a:lnTo>
                  <a:lnTo>
                    <a:pt x="207" y="281"/>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28"/>
            <p:cNvGrpSpPr>
              <a:grpSpLocks/>
            </p:cNvGrpSpPr>
            <p:nvPr/>
          </p:nvGrpSpPr>
          <p:grpSpPr bwMode="auto">
            <a:xfrm>
              <a:off x="1232" y="1458"/>
              <a:ext cx="241" cy="326"/>
              <a:chOff x="1386" y="1458"/>
              <a:chExt cx="271" cy="326"/>
            </a:xfrm>
          </p:grpSpPr>
          <p:grpSp>
            <p:nvGrpSpPr>
              <p:cNvPr id="7" name="Group 29"/>
              <p:cNvGrpSpPr>
                <a:grpSpLocks/>
              </p:cNvGrpSpPr>
              <p:nvPr/>
            </p:nvGrpSpPr>
            <p:grpSpPr bwMode="auto">
              <a:xfrm>
                <a:off x="1386" y="1458"/>
                <a:ext cx="271" cy="326"/>
                <a:chOff x="1386" y="1458"/>
                <a:chExt cx="271" cy="326"/>
              </a:xfrm>
            </p:grpSpPr>
            <p:sp>
              <p:nvSpPr>
                <p:cNvPr id="2716702" name="AutoShape 30"/>
                <p:cNvSpPr>
                  <a:spLocks noChangeArrowheads="1"/>
                </p:cNvSpPr>
                <p:nvPr/>
              </p:nvSpPr>
              <p:spPr bwMode="auto">
                <a:xfrm>
                  <a:off x="1386" y="1510"/>
                  <a:ext cx="271" cy="274"/>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3" name="AutoShape 31"/>
                <p:cNvSpPr>
                  <a:spLocks noChangeArrowheads="1"/>
                </p:cNvSpPr>
                <p:nvPr/>
              </p:nvSpPr>
              <p:spPr bwMode="auto">
                <a:xfrm>
                  <a:off x="1450" y="1458"/>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04" name="Oval 32"/>
              <p:cNvSpPr>
                <a:spLocks noChangeArrowheads="1"/>
              </p:cNvSpPr>
              <p:nvPr/>
            </p:nvSpPr>
            <p:spPr bwMode="auto">
              <a:xfrm>
                <a:off x="1472" y="1486"/>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05" name="AutoShape 33"/>
              <p:cNvSpPr>
                <a:spLocks noChangeArrowheads="1"/>
              </p:cNvSpPr>
              <p:nvPr/>
            </p:nvSpPr>
            <p:spPr bwMode="auto">
              <a:xfrm>
                <a:off x="1418" y="1640"/>
                <a:ext cx="145" cy="59"/>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8" name="Group 34"/>
          <p:cNvGrpSpPr>
            <a:grpSpLocks/>
          </p:cNvGrpSpPr>
          <p:nvPr/>
        </p:nvGrpSpPr>
        <p:grpSpPr bwMode="auto">
          <a:xfrm>
            <a:off x="3321050" y="3046413"/>
            <a:ext cx="1441450" cy="517525"/>
            <a:chOff x="2353" y="1795"/>
            <a:chExt cx="1022" cy="326"/>
          </a:xfrm>
        </p:grpSpPr>
        <p:grpSp>
          <p:nvGrpSpPr>
            <p:cNvPr id="9" name="Group 35"/>
            <p:cNvGrpSpPr>
              <a:grpSpLocks/>
            </p:cNvGrpSpPr>
            <p:nvPr/>
          </p:nvGrpSpPr>
          <p:grpSpPr bwMode="auto">
            <a:xfrm>
              <a:off x="2353" y="1795"/>
              <a:ext cx="217" cy="326"/>
              <a:chOff x="2353" y="1795"/>
              <a:chExt cx="217" cy="326"/>
            </a:xfrm>
          </p:grpSpPr>
          <p:sp>
            <p:nvSpPr>
              <p:cNvPr id="2716708" name="AutoShape 36"/>
              <p:cNvSpPr>
                <a:spLocks noChangeArrowheads="1"/>
              </p:cNvSpPr>
              <p:nvPr/>
            </p:nvSpPr>
            <p:spPr bwMode="auto">
              <a:xfrm>
                <a:off x="2353" y="1849"/>
                <a:ext cx="217" cy="272"/>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9" name="AutoShape 37"/>
              <p:cNvSpPr>
                <a:spLocks noChangeArrowheads="1"/>
              </p:cNvSpPr>
              <p:nvPr/>
            </p:nvSpPr>
            <p:spPr bwMode="auto">
              <a:xfrm>
                <a:off x="2404" y="1795"/>
                <a:ext cx="166"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10" name="AutoShape 38"/>
              <p:cNvSpPr>
                <a:spLocks noChangeArrowheads="1"/>
              </p:cNvSpPr>
              <p:nvPr/>
            </p:nvSpPr>
            <p:spPr bwMode="auto">
              <a:xfrm>
                <a:off x="2396" y="1869"/>
                <a:ext cx="111" cy="18"/>
              </a:xfrm>
              <a:prstGeom prst="parallelogram">
                <a:avLst>
                  <a:gd name="adj" fmla="val 1541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0" name="Group 39"/>
            <p:cNvGrpSpPr>
              <a:grpSpLocks/>
            </p:cNvGrpSpPr>
            <p:nvPr/>
          </p:nvGrpSpPr>
          <p:grpSpPr bwMode="auto">
            <a:xfrm>
              <a:off x="2897" y="1838"/>
              <a:ext cx="211" cy="270"/>
              <a:chOff x="2897" y="1838"/>
              <a:chExt cx="211" cy="270"/>
            </a:xfrm>
          </p:grpSpPr>
          <p:sp>
            <p:nvSpPr>
              <p:cNvPr id="2716712" name="Freeform 40"/>
              <p:cNvSpPr>
                <a:spLocks/>
              </p:cNvSpPr>
              <p:nvPr/>
            </p:nvSpPr>
            <p:spPr bwMode="auto">
              <a:xfrm>
                <a:off x="3033" y="196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13" name="Rectangle 41"/>
              <p:cNvSpPr>
                <a:spLocks noChangeArrowheads="1"/>
              </p:cNvSpPr>
              <p:nvPr/>
            </p:nvSpPr>
            <p:spPr bwMode="auto">
              <a:xfrm>
                <a:off x="3028" y="1963"/>
                <a:ext cx="80"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4" name="Rectangle 42"/>
              <p:cNvSpPr>
                <a:spLocks noChangeArrowheads="1"/>
              </p:cNvSpPr>
              <p:nvPr/>
            </p:nvSpPr>
            <p:spPr bwMode="auto">
              <a:xfrm>
                <a:off x="3036" y="202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5" name="Rectangle 43"/>
              <p:cNvSpPr>
                <a:spLocks noChangeArrowheads="1"/>
              </p:cNvSpPr>
              <p:nvPr/>
            </p:nvSpPr>
            <p:spPr bwMode="auto">
              <a:xfrm>
                <a:off x="2898" y="2022"/>
                <a:ext cx="78"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6" name="Oval 44"/>
              <p:cNvSpPr>
                <a:spLocks noChangeArrowheads="1"/>
              </p:cNvSpPr>
              <p:nvPr/>
            </p:nvSpPr>
            <p:spPr bwMode="auto">
              <a:xfrm>
                <a:off x="2959" y="1838"/>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17" name="Freeform 45"/>
              <p:cNvSpPr>
                <a:spLocks/>
              </p:cNvSpPr>
              <p:nvPr/>
            </p:nvSpPr>
            <p:spPr bwMode="auto">
              <a:xfrm>
                <a:off x="2897" y="1884"/>
                <a:ext cx="144"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1" y="126"/>
                  </a:cxn>
                  <a:cxn ang="0">
                    <a:pos x="15" y="126"/>
                  </a:cxn>
                  <a:cxn ang="0">
                    <a:pos x="93" y="223"/>
                  </a:cxn>
                  <a:cxn ang="0">
                    <a:pos x="118" y="107"/>
                  </a:cxn>
                  <a:cxn ang="0">
                    <a:pos x="117" y="105"/>
                  </a:cxn>
                  <a:cxn ang="0">
                    <a:pos x="116" y="103"/>
                  </a:cxn>
                  <a:cxn ang="0">
                    <a:pos x="114" y="101"/>
                  </a:cxn>
                  <a:cxn ang="0">
                    <a:pos x="112" y="99"/>
                  </a:cxn>
                  <a:cxn ang="0">
                    <a:pos x="110" y="98"/>
                  </a:cxn>
                  <a:cxn ang="0">
                    <a:pos x="107" y="97"/>
                  </a:cxn>
                  <a:cxn ang="0">
                    <a:pos x="104" y="97"/>
                  </a:cxn>
                  <a:cxn ang="0">
                    <a:pos x="102" y="97"/>
                  </a:cxn>
                  <a:cxn ang="0">
                    <a:pos x="69" y="57"/>
                  </a:cxn>
                  <a:cxn ang="0">
                    <a:pos x="133" y="70"/>
                  </a:cxn>
                  <a:cxn ang="0">
                    <a:pos x="135" y="70"/>
                  </a:cxn>
                  <a:cxn ang="0">
                    <a:pos x="137" y="69"/>
                  </a:cxn>
                  <a:cxn ang="0">
                    <a:pos x="140" y="67"/>
                  </a:cxn>
                  <a:cxn ang="0">
                    <a:pos x="142" y="65"/>
                  </a:cxn>
                  <a:cxn ang="0">
                    <a:pos x="142" y="62"/>
                  </a:cxn>
                  <a:cxn ang="0">
                    <a:pos x="143" y="59"/>
                  </a:cxn>
                  <a:cxn ang="0">
                    <a:pos x="142" y="56"/>
                  </a:cxn>
                  <a:cxn ang="0">
                    <a:pos x="141" y="53"/>
                  </a:cxn>
                  <a:cxn ang="0">
                    <a:pos x="139" y="51"/>
                  </a:cxn>
                  <a:cxn ang="0">
                    <a:pos x="137" y="49"/>
                  </a:cxn>
                  <a:cxn ang="0">
                    <a:pos x="134" y="49"/>
                  </a:cxn>
                  <a:cxn ang="0">
                    <a:pos x="91" y="49"/>
                  </a:cxn>
                  <a:cxn ang="0">
                    <a:pos x="83" y="32"/>
                  </a:cxn>
                  <a:cxn ang="0">
                    <a:pos x="84" y="28"/>
                  </a:cxn>
                  <a:cxn ang="0">
                    <a:pos x="84" y="23"/>
                  </a:cxn>
                  <a:cxn ang="0">
                    <a:pos x="84" y="18"/>
                  </a:cxn>
                  <a:cxn ang="0">
                    <a:pos x="83" y="14"/>
                  </a:cxn>
                  <a:cxn ang="0">
                    <a:pos x="82" y="11"/>
                  </a:cxn>
                  <a:cxn ang="0">
                    <a:pos x="79" y="8"/>
                  </a:cxn>
                  <a:cxn ang="0">
                    <a:pos x="76" y="5"/>
                  </a:cxn>
                  <a:cxn ang="0">
                    <a:pos x="73" y="3"/>
                  </a:cxn>
                  <a:cxn ang="0">
                    <a:pos x="69" y="1"/>
                  </a:cxn>
                  <a:cxn ang="0">
                    <a:pos x="64" y="0"/>
                  </a:cxn>
                  <a:cxn ang="0">
                    <a:pos x="60" y="0"/>
                  </a:cxn>
                  <a:cxn ang="0">
                    <a:pos x="56" y="1"/>
                  </a:cxn>
                  <a:cxn ang="0">
                    <a:pos x="51" y="2"/>
                  </a:cxn>
                  <a:cxn ang="0">
                    <a:pos x="47" y="5"/>
                  </a:cxn>
                  <a:cxn ang="0">
                    <a:pos x="43" y="9"/>
                  </a:cxn>
                  <a:cxn ang="0">
                    <a:pos x="41" y="12"/>
                  </a:cxn>
                  <a:cxn ang="0">
                    <a:pos x="39" y="17"/>
                  </a:cxn>
                </a:cxnLst>
                <a:rect l="0" t="0" r="r" b="b"/>
                <a:pathLst>
                  <a:path w="144"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4" y="122"/>
                    </a:lnTo>
                    <a:lnTo>
                      <a:pt x="6" y="123"/>
                    </a:lnTo>
                    <a:lnTo>
                      <a:pt x="8" y="124"/>
                    </a:lnTo>
                    <a:lnTo>
                      <a:pt x="9" y="125"/>
                    </a:lnTo>
                    <a:lnTo>
                      <a:pt x="10" y="125"/>
                    </a:lnTo>
                    <a:lnTo>
                      <a:pt x="11" y="126"/>
                    </a:lnTo>
                    <a:lnTo>
                      <a:pt x="13" y="126"/>
                    </a:lnTo>
                    <a:lnTo>
                      <a:pt x="15" y="126"/>
                    </a:lnTo>
                    <a:lnTo>
                      <a:pt x="93" y="126"/>
                    </a:lnTo>
                    <a:lnTo>
                      <a:pt x="93" y="223"/>
                    </a:lnTo>
                    <a:lnTo>
                      <a:pt x="118" y="223"/>
                    </a:lnTo>
                    <a:lnTo>
                      <a:pt x="118" y="107"/>
                    </a:lnTo>
                    <a:lnTo>
                      <a:pt x="118" y="106"/>
                    </a:lnTo>
                    <a:lnTo>
                      <a:pt x="117" y="105"/>
                    </a:lnTo>
                    <a:lnTo>
                      <a:pt x="117" y="103"/>
                    </a:lnTo>
                    <a:lnTo>
                      <a:pt x="116" y="103"/>
                    </a:lnTo>
                    <a:lnTo>
                      <a:pt x="116" y="102"/>
                    </a:lnTo>
                    <a:lnTo>
                      <a:pt x="114" y="101"/>
                    </a:lnTo>
                    <a:lnTo>
                      <a:pt x="114" y="100"/>
                    </a:lnTo>
                    <a:lnTo>
                      <a:pt x="112" y="99"/>
                    </a:lnTo>
                    <a:lnTo>
                      <a:pt x="111" y="99"/>
                    </a:lnTo>
                    <a:lnTo>
                      <a:pt x="110" y="98"/>
                    </a:lnTo>
                    <a:lnTo>
                      <a:pt x="109" y="98"/>
                    </a:lnTo>
                    <a:lnTo>
                      <a:pt x="107" y="97"/>
                    </a:lnTo>
                    <a:lnTo>
                      <a:pt x="105" y="97"/>
                    </a:lnTo>
                    <a:lnTo>
                      <a:pt x="104" y="97"/>
                    </a:lnTo>
                    <a:lnTo>
                      <a:pt x="103" y="97"/>
                    </a:lnTo>
                    <a:lnTo>
                      <a:pt x="102" y="97"/>
                    </a:lnTo>
                    <a:lnTo>
                      <a:pt x="56" y="95"/>
                    </a:lnTo>
                    <a:lnTo>
                      <a:pt x="69" y="57"/>
                    </a:lnTo>
                    <a:lnTo>
                      <a:pt x="78" y="70"/>
                    </a:lnTo>
                    <a:lnTo>
                      <a:pt x="133" y="70"/>
                    </a:lnTo>
                    <a:lnTo>
                      <a:pt x="134" y="70"/>
                    </a:lnTo>
                    <a:lnTo>
                      <a:pt x="135" y="70"/>
                    </a:lnTo>
                    <a:lnTo>
                      <a:pt x="137" y="69"/>
                    </a:lnTo>
                    <a:lnTo>
                      <a:pt x="137" y="69"/>
                    </a:lnTo>
                    <a:lnTo>
                      <a:pt x="139" y="68"/>
                    </a:lnTo>
                    <a:lnTo>
                      <a:pt x="140" y="67"/>
                    </a:lnTo>
                    <a:lnTo>
                      <a:pt x="140" y="66"/>
                    </a:lnTo>
                    <a:lnTo>
                      <a:pt x="142" y="65"/>
                    </a:lnTo>
                    <a:lnTo>
                      <a:pt x="142" y="64"/>
                    </a:lnTo>
                    <a:lnTo>
                      <a:pt x="142" y="62"/>
                    </a:lnTo>
                    <a:lnTo>
                      <a:pt x="143" y="61"/>
                    </a:lnTo>
                    <a:lnTo>
                      <a:pt x="143" y="59"/>
                    </a:lnTo>
                    <a:lnTo>
                      <a:pt x="143" y="57"/>
                    </a:lnTo>
                    <a:lnTo>
                      <a:pt x="142" y="56"/>
                    </a:lnTo>
                    <a:lnTo>
                      <a:pt x="142" y="55"/>
                    </a:lnTo>
                    <a:lnTo>
                      <a:pt x="141" y="53"/>
                    </a:lnTo>
                    <a:lnTo>
                      <a:pt x="140" y="52"/>
                    </a:lnTo>
                    <a:lnTo>
                      <a:pt x="139" y="51"/>
                    </a:lnTo>
                    <a:lnTo>
                      <a:pt x="138" y="50"/>
                    </a:lnTo>
                    <a:lnTo>
                      <a:pt x="137" y="49"/>
                    </a:lnTo>
                    <a:lnTo>
                      <a:pt x="136" y="49"/>
                    </a:lnTo>
                    <a:lnTo>
                      <a:pt x="134" y="49"/>
                    </a:lnTo>
                    <a:lnTo>
                      <a:pt x="133" y="49"/>
                    </a:lnTo>
                    <a:lnTo>
                      <a:pt x="91" y="49"/>
                    </a:lnTo>
                    <a:lnTo>
                      <a:pt x="82" y="33"/>
                    </a:lnTo>
                    <a:lnTo>
                      <a:pt x="83" y="32"/>
                    </a:lnTo>
                    <a:lnTo>
                      <a:pt x="84" y="30"/>
                    </a:lnTo>
                    <a:lnTo>
                      <a:pt x="84" y="28"/>
                    </a:lnTo>
                    <a:lnTo>
                      <a:pt x="84" y="26"/>
                    </a:lnTo>
                    <a:lnTo>
                      <a:pt x="84" y="23"/>
                    </a:lnTo>
                    <a:lnTo>
                      <a:pt x="84" y="21"/>
                    </a:lnTo>
                    <a:lnTo>
                      <a:pt x="84" y="18"/>
                    </a:lnTo>
                    <a:lnTo>
                      <a:pt x="84" y="16"/>
                    </a:lnTo>
                    <a:lnTo>
                      <a:pt x="83" y="14"/>
                    </a:lnTo>
                    <a:lnTo>
                      <a:pt x="82" y="13"/>
                    </a:lnTo>
                    <a:lnTo>
                      <a:pt x="82" y="11"/>
                    </a:lnTo>
                    <a:lnTo>
                      <a:pt x="80" y="10"/>
                    </a:lnTo>
                    <a:lnTo>
                      <a:pt x="79" y="8"/>
                    </a:lnTo>
                    <a:lnTo>
                      <a:pt x="78" y="7"/>
                    </a:lnTo>
                    <a:lnTo>
                      <a:pt x="76" y="5"/>
                    </a:lnTo>
                    <a:lnTo>
                      <a:pt x="75" y="4"/>
                    </a:lnTo>
                    <a:lnTo>
                      <a:pt x="73" y="3"/>
                    </a:lnTo>
                    <a:lnTo>
                      <a:pt x="71" y="2"/>
                    </a:lnTo>
                    <a:lnTo>
                      <a:pt x="69" y="1"/>
                    </a:lnTo>
                    <a:lnTo>
                      <a:pt x="66" y="1"/>
                    </a:lnTo>
                    <a:lnTo>
                      <a:pt x="64" y="0"/>
                    </a:lnTo>
                    <a:lnTo>
                      <a:pt x="63" y="0"/>
                    </a:lnTo>
                    <a:lnTo>
                      <a:pt x="60" y="0"/>
                    </a:lnTo>
                    <a:lnTo>
                      <a:pt x="58" y="0"/>
                    </a:lnTo>
                    <a:lnTo>
                      <a:pt x="56" y="1"/>
                    </a:lnTo>
                    <a:lnTo>
                      <a:pt x="54" y="1"/>
                    </a:lnTo>
                    <a:lnTo>
                      <a:pt x="51" y="2"/>
                    </a:lnTo>
                    <a:lnTo>
                      <a:pt x="49" y="3"/>
                    </a:lnTo>
                    <a:lnTo>
                      <a:pt x="47" y="5"/>
                    </a:lnTo>
                    <a:lnTo>
                      <a:pt x="45" y="7"/>
                    </a:lnTo>
                    <a:lnTo>
                      <a:pt x="43" y="9"/>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18" name="Freeform 46"/>
            <p:cNvSpPr>
              <a:spLocks/>
            </p:cNvSpPr>
            <p:nvPr/>
          </p:nvSpPr>
          <p:spPr bwMode="auto">
            <a:xfrm>
              <a:off x="3166" y="1805"/>
              <a:ext cx="209" cy="308"/>
            </a:xfrm>
            <a:custGeom>
              <a:avLst/>
              <a:gdLst/>
              <a:ahLst/>
              <a:cxnLst>
                <a:cxn ang="0">
                  <a:pos x="208" y="278"/>
                </a:cxn>
                <a:cxn ang="0">
                  <a:pos x="192" y="278"/>
                </a:cxn>
                <a:cxn ang="0">
                  <a:pos x="165" y="242"/>
                </a:cxn>
                <a:cxn ang="0">
                  <a:pos x="127" y="179"/>
                </a:cxn>
                <a:cxn ang="0">
                  <a:pos x="116" y="150"/>
                </a:cxn>
                <a:cxn ang="0">
                  <a:pos x="119" y="130"/>
                </a:cxn>
                <a:cxn ang="0">
                  <a:pos x="128" y="126"/>
                </a:cxn>
                <a:cxn ang="0">
                  <a:pos x="143" y="136"/>
                </a:cxn>
                <a:cxn ang="0">
                  <a:pos x="162" y="148"/>
                </a:cxn>
                <a:cxn ang="0">
                  <a:pos x="171" y="148"/>
                </a:cxn>
                <a:cxn ang="0">
                  <a:pos x="173" y="142"/>
                </a:cxn>
                <a:cxn ang="0">
                  <a:pos x="164" y="130"/>
                </a:cxn>
                <a:cxn ang="0">
                  <a:pos x="141" y="114"/>
                </a:cxn>
                <a:cxn ang="0">
                  <a:pos x="132" y="91"/>
                </a:cxn>
                <a:cxn ang="0">
                  <a:pos x="128" y="73"/>
                </a:cxn>
                <a:cxn ang="0">
                  <a:pos x="118" y="60"/>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60"/>
                </a:cxn>
                <a:cxn ang="0">
                  <a:pos x="68" y="67"/>
                </a:cxn>
                <a:cxn ang="0">
                  <a:pos x="58" y="79"/>
                </a:cxn>
                <a:cxn ang="0">
                  <a:pos x="48" y="105"/>
                </a:cxn>
                <a:cxn ang="0">
                  <a:pos x="43" y="128"/>
                </a:cxn>
                <a:cxn ang="0">
                  <a:pos x="42" y="154"/>
                </a:cxn>
                <a:cxn ang="0">
                  <a:pos x="43" y="167"/>
                </a:cxn>
                <a:cxn ang="0">
                  <a:pos x="51" y="171"/>
                </a:cxn>
                <a:cxn ang="0">
                  <a:pos x="55" y="167"/>
                </a:cxn>
                <a:cxn ang="0">
                  <a:pos x="55" y="140"/>
                </a:cxn>
                <a:cxn ang="0">
                  <a:pos x="58" y="123"/>
                </a:cxn>
                <a:cxn ang="0">
                  <a:pos x="67" y="115"/>
                </a:cxn>
                <a:cxn ang="0">
                  <a:pos x="73" y="120"/>
                </a:cxn>
                <a:cxn ang="0">
                  <a:pos x="71" y="148"/>
                </a:cxn>
                <a:cxn ang="0">
                  <a:pos x="64" y="176"/>
                </a:cxn>
                <a:cxn ang="0">
                  <a:pos x="55" y="208"/>
                </a:cxn>
                <a:cxn ang="0">
                  <a:pos x="34" y="238"/>
                </a:cxn>
                <a:cxn ang="0">
                  <a:pos x="8" y="270"/>
                </a:cxn>
                <a:cxn ang="0">
                  <a:pos x="0" y="287"/>
                </a:cxn>
                <a:cxn ang="0">
                  <a:pos x="20" y="307"/>
                </a:cxn>
                <a:cxn ang="0">
                  <a:pos x="34" y="304"/>
                </a:cxn>
                <a:cxn ang="0">
                  <a:pos x="24" y="291"/>
                </a:cxn>
                <a:cxn ang="0">
                  <a:pos x="31" y="274"/>
                </a:cxn>
                <a:cxn ang="0">
                  <a:pos x="64" y="236"/>
                </a:cxn>
                <a:cxn ang="0">
                  <a:pos x="88" y="208"/>
                </a:cxn>
                <a:cxn ang="0">
                  <a:pos x="99" y="201"/>
                </a:cxn>
                <a:cxn ang="0">
                  <a:pos x="114" y="210"/>
                </a:cxn>
                <a:cxn ang="0">
                  <a:pos x="148" y="257"/>
                </a:cxn>
                <a:cxn ang="0">
                  <a:pos x="175" y="296"/>
                </a:cxn>
                <a:cxn ang="0">
                  <a:pos x="186" y="299"/>
                </a:cxn>
                <a:cxn ang="0">
                  <a:pos x="200" y="288"/>
                </a:cxn>
              </a:cxnLst>
              <a:rect l="0" t="0" r="r" b="b"/>
              <a:pathLst>
                <a:path w="209" h="308">
                  <a:moveTo>
                    <a:pt x="207" y="283"/>
                  </a:moveTo>
                  <a:lnTo>
                    <a:pt x="208" y="278"/>
                  </a:lnTo>
                  <a:lnTo>
                    <a:pt x="200" y="279"/>
                  </a:lnTo>
                  <a:lnTo>
                    <a:pt x="192" y="278"/>
                  </a:lnTo>
                  <a:lnTo>
                    <a:pt x="182" y="270"/>
                  </a:lnTo>
                  <a:lnTo>
                    <a:pt x="165" y="242"/>
                  </a:lnTo>
                  <a:lnTo>
                    <a:pt x="140" y="201"/>
                  </a:lnTo>
                  <a:lnTo>
                    <a:pt x="127" y="179"/>
                  </a:lnTo>
                  <a:lnTo>
                    <a:pt x="118" y="160"/>
                  </a:lnTo>
                  <a:lnTo>
                    <a:pt x="116" y="150"/>
                  </a:lnTo>
                  <a:lnTo>
                    <a:pt x="116" y="138"/>
                  </a:lnTo>
                  <a:lnTo>
                    <a:pt x="119" y="130"/>
                  </a:lnTo>
                  <a:lnTo>
                    <a:pt x="124" y="126"/>
                  </a:lnTo>
                  <a:lnTo>
                    <a:pt x="128" y="126"/>
                  </a:lnTo>
                  <a:lnTo>
                    <a:pt x="133" y="128"/>
                  </a:lnTo>
                  <a:lnTo>
                    <a:pt x="143" y="136"/>
                  </a:lnTo>
                  <a:lnTo>
                    <a:pt x="154" y="144"/>
                  </a:lnTo>
                  <a:lnTo>
                    <a:pt x="162" y="148"/>
                  </a:lnTo>
                  <a:lnTo>
                    <a:pt x="167" y="150"/>
                  </a:lnTo>
                  <a:lnTo>
                    <a:pt x="171" y="148"/>
                  </a:lnTo>
                  <a:lnTo>
                    <a:pt x="174" y="144"/>
                  </a:lnTo>
                  <a:lnTo>
                    <a:pt x="173" y="142"/>
                  </a:lnTo>
                  <a:lnTo>
                    <a:pt x="171" y="138"/>
                  </a:lnTo>
                  <a:lnTo>
                    <a:pt x="164" y="130"/>
                  </a:lnTo>
                  <a:lnTo>
                    <a:pt x="149" y="120"/>
                  </a:lnTo>
                  <a:lnTo>
                    <a:pt x="141" y="114"/>
                  </a:lnTo>
                  <a:lnTo>
                    <a:pt x="136" y="105"/>
                  </a:lnTo>
                  <a:lnTo>
                    <a:pt x="132" y="91"/>
                  </a:lnTo>
                  <a:lnTo>
                    <a:pt x="131" y="78"/>
                  </a:lnTo>
                  <a:lnTo>
                    <a:pt x="128" y="73"/>
                  </a:lnTo>
                  <a:lnTo>
                    <a:pt x="124" y="66"/>
                  </a:lnTo>
                  <a:lnTo>
                    <a:pt x="118" y="60"/>
                  </a:lnTo>
                  <a:lnTo>
                    <a:pt x="114" y="56"/>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9"/>
                  </a:lnTo>
                  <a:lnTo>
                    <a:pt x="88" y="24"/>
                  </a:lnTo>
                  <a:lnTo>
                    <a:pt x="90" y="32"/>
                  </a:lnTo>
                  <a:lnTo>
                    <a:pt x="92" y="37"/>
                  </a:lnTo>
                  <a:lnTo>
                    <a:pt x="93" y="42"/>
                  </a:lnTo>
                  <a:lnTo>
                    <a:pt x="92" y="49"/>
                  </a:lnTo>
                  <a:lnTo>
                    <a:pt x="88" y="54"/>
                  </a:lnTo>
                  <a:lnTo>
                    <a:pt x="81" y="60"/>
                  </a:lnTo>
                  <a:lnTo>
                    <a:pt x="73" y="64"/>
                  </a:lnTo>
                  <a:lnTo>
                    <a:pt x="68" y="67"/>
                  </a:lnTo>
                  <a:lnTo>
                    <a:pt x="63" y="73"/>
                  </a:lnTo>
                  <a:lnTo>
                    <a:pt x="58" y="79"/>
                  </a:lnTo>
                  <a:lnTo>
                    <a:pt x="52" y="91"/>
                  </a:lnTo>
                  <a:lnTo>
                    <a:pt x="48" y="105"/>
                  </a:lnTo>
                  <a:lnTo>
                    <a:pt x="44" y="115"/>
                  </a:lnTo>
                  <a:lnTo>
                    <a:pt x="43" y="128"/>
                  </a:lnTo>
                  <a:lnTo>
                    <a:pt x="42" y="144"/>
                  </a:lnTo>
                  <a:lnTo>
                    <a:pt x="42" y="154"/>
                  </a:lnTo>
                  <a:lnTo>
                    <a:pt x="42" y="161"/>
                  </a:lnTo>
                  <a:lnTo>
                    <a:pt x="43" y="167"/>
                  </a:lnTo>
                  <a:lnTo>
                    <a:pt x="46" y="169"/>
                  </a:lnTo>
                  <a:lnTo>
                    <a:pt x="51" y="171"/>
                  </a:lnTo>
                  <a:lnTo>
                    <a:pt x="54" y="169"/>
                  </a:lnTo>
                  <a:lnTo>
                    <a:pt x="55" y="167"/>
                  </a:lnTo>
                  <a:lnTo>
                    <a:pt x="55" y="156"/>
                  </a:lnTo>
                  <a:lnTo>
                    <a:pt x="55" y="140"/>
                  </a:lnTo>
                  <a:lnTo>
                    <a:pt x="56" y="130"/>
                  </a:lnTo>
                  <a:lnTo>
                    <a:pt x="58" y="123"/>
                  </a:lnTo>
                  <a:lnTo>
                    <a:pt x="61" y="116"/>
                  </a:lnTo>
                  <a:lnTo>
                    <a:pt x="67" y="115"/>
                  </a:lnTo>
                  <a:lnTo>
                    <a:pt x="72" y="116"/>
                  </a:lnTo>
                  <a:lnTo>
                    <a:pt x="73" y="120"/>
                  </a:lnTo>
                  <a:lnTo>
                    <a:pt x="72" y="132"/>
                  </a:lnTo>
                  <a:lnTo>
                    <a:pt x="71" y="148"/>
                  </a:lnTo>
                  <a:lnTo>
                    <a:pt x="68" y="163"/>
                  </a:lnTo>
                  <a:lnTo>
                    <a:pt x="64" y="176"/>
                  </a:lnTo>
                  <a:lnTo>
                    <a:pt x="60" y="193"/>
                  </a:lnTo>
                  <a:lnTo>
                    <a:pt x="55" y="208"/>
                  </a:lnTo>
                  <a:lnTo>
                    <a:pt x="43" y="226"/>
                  </a:lnTo>
                  <a:lnTo>
                    <a:pt x="34" y="238"/>
                  </a:lnTo>
                  <a:lnTo>
                    <a:pt x="18" y="257"/>
                  </a:lnTo>
                  <a:lnTo>
                    <a:pt x="8" y="270"/>
                  </a:lnTo>
                  <a:lnTo>
                    <a:pt x="0" y="282"/>
                  </a:lnTo>
                  <a:lnTo>
                    <a:pt x="0" y="287"/>
                  </a:lnTo>
                  <a:lnTo>
                    <a:pt x="8" y="296"/>
                  </a:lnTo>
                  <a:lnTo>
                    <a:pt x="20" y="307"/>
                  </a:lnTo>
                  <a:lnTo>
                    <a:pt x="31" y="307"/>
                  </a:lnTo>
                  <a:lnTo>
                    <a:pt x="34" y="304"/>
                  </a:lnTo>
                  <a:lnTo>
                    <a:pt x="29" y="298"/>
                  </a:lnTo>
                  <a:lnTo>
                    <a:pt x="24" y="291"/>
                  </a:lnTo>
                  <a:lnTo>
                    <a:pt x="24" y="286"/>
                  </a:lnTo>
                  <a:lnTo>
                    <a:pt x="31" y="274"/>
                  </a:lnTo>
                  <a:lnTo>
                    <a:pt x="44" y="261"/>
                  </a:lnTo>
                  <a:lnTo>
                    <a:pt x="64" y="236"/>
                  </a:lnTo>
                  <a:lnTo>
                    <a:pt x="81" y="214"/>
                  </a:lnTo>
                  <a:lnTo>
                    <a:pt x="88" y="208"/>
                  </a:lnTo>
                  <a:lnTo>
                    <a:pt x="92" y="202"/>
                  </a:lnTo>
                  <a:lnTo>
                    <a:pt x="99" y="201"/>
                  </a:lnTo>
                  <a:lnTo>
                    <a:pt x="106" y="205"/>
                  </a:lnTo>
                  <a:lnTo>
                    <a:pt x="114" y="210"/>
                  </a:lnTo>
                  <a:lnTo>
                    <a:pt x="130" y="232"/>
                  </a:lnTo>
                  <a:lnTo>
                    <a:pt x="148" y="257"/>
                  </a:lnTo>
                  <a:lnTo>
                    <a:pt x="165" y="282"/>
                  </a:lnTo>
                  <a:lnTo>
                    <a:pt x="175" y="296"/>
                  </a:lnTo>
                  <a:lnTo>
                    <a:pt x="179" y="299"/>
                  </a:lnTo>
                  <a:lnTo>
                    <a:pt x="186" y="299"/>
                  </a:lnTo>
                  <a:lnTo>
                    <a:pt x="192" y="294"/>
                  </a:lnTo>
                  <a:lnTo>
                    <a:pt x="200" y="288"/>
                  </a:lnTo>
                  <a:lnTo>
                    <a:pt x="207" y="283"/>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47"/>
            <p:cNvGrpSpPr>
              <a:grpSpLocks/>
            </p:cNvGrpSpPr>
            <p:nvPr/>
          </p:nvGrpSpPr>
          <p:grpSpPr bwMode="auto">
            <a:xfrm>
              <a:off x="2576" y="1795"/>
              <a:ext cx="273" cy="326"/>
              <a:chOff x="2576" y="1795"/>
              <a:chExt cx="273" cy="326"/>
            </a:xfrm>
          </p:grpSpPr>
          <p:grpSp>
            <p:nvGrpSpPr>
              <p:cNvPr id="12" name="Group 48"/>
              <p:cNvGrpSpPr>
                <a:grpSpLocks/>
              </p:cNvGrpSpPr>
              <p:nvPr/>
            </p:nvGrpSpPr>
            <p:grpSpPr bwMode="auto">
              <a:xfrm>
                <a:off x="2576" y="1795"/>
                <a:ext cx="273" cy="326"/>
                <a:chOff x="2576" y="1795"/>
                <a:chExt cx="273" cy="326"/>
              </a:xfrm>
            </p:grpSpPr>
            <p:sp>
              <p:nvSpPr>
                <p:cNvPr id="2716721" name="AutoShape 49"/>
                <p:cNvSpPr>
                  <a:spLocks noChangeArrowheads="1"/>
                </p:cNvSpPr>
                <p:nvPr/>
              </p:nvSpPr>
              <p:spPr bwMode="auto">
                <a:xfrm>
                  <a:off x="2576" y="1849"/>
                  <a:ext cx="273" cy="272"/>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2" name="AutoShape 50"/>
                <p:cNvSpPr>
                  <a:spLocks noChangeArrowheads="1"/>
                </p:cNvSpPr>
                <p:nvPr/>
              </p:nvSpPr>
              <p:spPr bwMode="auto">
                <a:xfrm>
                  <a:off x="2642" y="1795"/>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23" name="Oval 51"/>
              <p:cNvSpPr>
                <a:spLocks noChangeArrowheads="1"/>
              </p:cNvSpPr>
              <p:nvPr/>
            </p:nvSpPr>
            <p:spPr bwMode="auto">
              <a:xfrm>
                <a:off x="2662" y="1823"/>
                <a:ext cx="27"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24" name="AutoShape 52"/>
              <p:cNvSpPr>
                <a:spLocks noChangeArrowheads="1"/>
              </p:cNvSpPr>
              <p:nvPr/>
            </p:nvSpPr>
            <p:spPr bwMode="auto">
              <a:xfrm>
                <a:off x="2608" y="1976"/>
                <a:ext cx="145"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3" name="Group 53"/>
          <p:cNvGrpSpPr>
            <a:grpSpLocks/>
          </p:cNvGrpSpPr>
          <p:nvPr/>
        </p:nvGrpSpPr>
        <p:grpSpPr bwMode="auto">
          <a:xfrm>
            <a:off x="4999038" y="3492500"/>
            <a:ext cx="1446212" cy="517525"/>
            <a:chOff x="3543" y="2076"/>
            <a:chExt cx="1024" cy="326"/>
          </a:xfrm>
        </p:grpSpPr>
        <p:grpSp>
          <p:nvGrpSpPr>
            <p:cNvPr id="14" name="Group 54"/>
            <p:cNvGrpSpPr>
              <a:grpSpLocks/>
            </p:cNvGrpSpPr>
            <p:nvPr/>
          </p:nvGrpSpPr>
          <p:grpSpPr bwMode="auto">
            <a:xfrm>
              <a:off x="3543" y="2076"/>
              <a:ext cx="216" cy="326"/>
              <a:chOff x="3543" y="2076"/>
              <a:chExt cx="216" cy="326"/>
            </a:xfrm>
          </p:grpSpPr>
          <p:sp>
            <p:nvSpPr>
              <p:cNvPr id="2716727" name="AutoShape 55"/>
              <p:cNvSpPr>
                <a:spLocks noChangeArrowheads="1"/>
              </p:cNvSpPr>
              <p:nvPr/>
            </p:nvSpPr>
            <p:spPr bwMode="auto">
              <a:xfrm>
                <a:off x="3543" y="2129"/>
                <a:ext cx="216"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8" name="AutoShape 56"/>
              <p:cNvSpPr>
                <a:spLocks noChangeArrowheads="1"/>
              </p:cNvSpPr>
              <p:nvPr/>
            </p:nvSpPr>
            <p:spPr bwMode="auto">
              <a:xfrm>
                <a:off x="3594" y="2076"/>
                <a:ext cx="165"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9" name="AutoShape 57"/>
              <p:cNvSpPr>
                <a:spLocks noChangeArrowheads="1"/>
              </p:cNvSpPr>
              <p:nvPr/>
            </p:nvSpPr>
            <p:spPr bwMode="auto">
              <a:xfrm>
                <a:off x="3585" y="2150"/>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58"/>
            <p:cNvGrpSpPr>
              <a:grpSpLocks/>
            </p:cNvGrpSpPr>
            <p:nvPr/>
          </p:nvGrpSpPr>
          <p:grpSpPr bwMode="auto">
            <a:xfrm>
              <a:off x="4088" y="2120"/>
              <a:ext cx="210" cy="268"/>
              <a:chOff x="4088" y="2120"/>
              <a:chExt cx="210" cy="268"/>
            </a:xfrm>
          </p:grpSpPr>
          <p:sp>
            <p:nvSpPr>
              <p:cNvPr id="2716731" name="Freeform 59"/>
              <p:cNvSpPr>
                <a:spLocks/>
              </p:cNvSpPr>
              <p:nvPr/>
            </p:nvSpPr>
            <p:spPr bwMode="auto">
              <a:xfrm>
                <a:off x="4223" y="224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32" name="Rectangle 60"/>
              <p:cNvSpPr>
                <a:spLocks noChangeArrowheads="1"/>
              </p:cNvSpPr>
              <p:nvPr/>
            </p:nvSpPr>
            <p:spPr bwMode="auto">
              <a:xfrm>
                <a:off x="4218" y="2243"/>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3" name="Rectangle 61"/>
              <p:cNvSpPr>
                <a:spLocks noChangeArrowheads="1"/>
              </p:cNvSpPr>
              <p:nvPr/>
            </p:nvSpPr>
            <p:spPr bwMode="auto">
              <a:xfrm>
                <a:off x="4226" y="230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4" name="Rectangle 62"/>
              <p:cNvSpPr>
                <a:spLocks noChangeArrowheads="1"/>
              </p:cNvSpPr>
              <p:nvPr/>
            </p:nvSpPr>
            <p:spPr bwMode="auto">
              <a:xfrm>
                <a:off x="4090" y="2302"/>
                <a:ext cx="76"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5" name="Oval 63"/>
              <p:cNvSpPr>
                <a:spLocks noChangeArrowheads="1"/>
              </p:cNvSpPr>
              <p:nvPr/>
            </p:nvSpPr>
            <p:spPr bwMode="auto">
              <a:xfrm>
                <a:off x="4149" y="2120"/>
                <a:ext cx="24"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36" name="Freeform 64"/>
              <p:cNvSpPr>
                <a:spLocks/>
              </p:cNvSpPr>
              <p:nvPr/>
            </p:nvSpPr>
            <p:spPr bwMode="auto">
              <a:xfrm>
                <a:off x="4088" y="2166"/>
                <a:ext cx="145"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5" y="125"/>
                  </a:cxn>
                  <a:cxn ang="0">
                    <a:pos x="94" y="221"/>
                  </a:cxn>
                  <a:cxn ang="0">
                    <a:pos x="119" y="106"/>
                  </a:cxn>
                  <a:cxn ang="0">
                    <a:pos x="118" y="104"/>
                  </a:cxn>
                  <a:cxn ang="0">
                    <a:pos x="117" y="102"/>
                  </a:cxn>
                  <a:cxn ang="0">
                    <a:pos x="115" y="100"/>
                  </a:cxn>
                  <a:cxn ang="0">
                    <a:pos x="113" y="98"/>
                  </a:cxn>
                  <a:cxn ang="0">
                    <a:pos x="111" y="97"/>
                  </a:cxn>
                  <a:cxn ang="0">
                    <a:pos x="107" y="96"/>
                  </a:cxn>
                  <a:cxn ang="0">
                    <a:pos x="105" y="96"/>
                  </a:cxn>
                  <a:cxn ang="0">
                    <a:pos x="102" y="96"/>
                  </a:cxn>
                  <a:cxn ang="0">
                    <a:pos x="69" y="56"/>
                  </a:cxn>
                  <a:cxn ang="0">
                    <a:pos x="134" y="70"/>
                  </a:cxn>
                  <a:cxn ang="0">
                    <a:pos x="136" y="69"/>
                  </a:cxn>
                  <a:cxn ang="0">
                    <a:pos x="138" y="68"/>
                  </a:cxn>
                  <a:cxn ang="0">
                    <a:pos x="141" y="66"/>
                  </a:cxn>
                  <a:cxn ang="0">
                    <a:pos x="143" y="65"/>
                  </a:cxn>
                  <a:cxn ang="0">
                    <a:pos x="143" y="62"/>
                  </a:cxn>
                  <a:cxn ang="0">
                    <a:pos x="144" y="59"/>
                  </a:cxn>
                  <a:cxn ang="0">
                    <a:pos x="143" y="55"/>
                  </a:cxn>
                  <a:cxn ang="0">
                    <a:pos x="142" y="53"/>
                  </a:cxn>
                  <a:cxn ang="0">
                    <a:pos x="140" y="51"/>
                  </a:cxn>
                  <a:cxn ang="0">
                    <a:pos x="138" y="49"/>
                  </a:cxn>
                  <a:cxn ang="0">
                    <a:pos x="135" y="48"/>
                  </a:cxn>
                  <a:cxn ang="0">
                    <a:pos x="91" y="48"/>
                  </a:cxn>
                  <a:cxn ang="0">
                    <a:pos x="84" y="31"/>
                  </a:cxn>
                  <a:cxn ang="0">
                    <a:pos x="84" y="27"/>
                  </a:cxn>
                  <a:cxn ang="0">
                    <a:pos x="85" y="23"/>
                  </a:cxn>
                  <a:cxn ang="0">
                    <a:pos x="85" y="18"/>
                  </a:cxn>
                  <a:cxn ang="0">
                    <a:pos x="84" y="14"/>
                  </a:cxn>
                  <a:cxn ang="0">
                    <a:pos x="82" y="11"/>
                  </a:cxn>
                  <a:cxn ang="0">
                    <a:pos x="80" y="8"/>
                  </a:cxn>
                  <a:cxn ang="0">
                    <a:pos x="77" y="5"/>
                  </a:cxn>
                  <a:cxn ang="0">
                    <a:pos x="73" y="3"/>
                  </a:cxn>
                  <a:cxn ang="0">
                    <a:pos x="69" y="1"/>
                  </a:cxn>
                  <a:cxn ang="0">
                    <a:pos x="65" y="0"/>
                  </a:cxn>
                  <a:cxn ang="0">
                    <a:pos x="60" y="0"/>
                  </a:cxn>
                  <a:cxn ang="0">
                    <a:pos x="56" y="1"/>
                  </a:cxn>
                  <a:cxn ang="0">
                    <a:pos x="51" y="2"/>
                  </a:cxn>
                  <a:cxn ang="0">
                    <a:pos x="47" y="5"/>
                  </a:cxn>
                  <a:cxn ang="0">
                    <a:pos x="44" y="8"/>
                  </a:cxn>
                  <a:cxn ang="0">
                    <a:pos x="41" y="12"/>
                  </a:cxn>
                  <a:cxn ang="0">
                    <a:pos x="39" y="17"/>
                  </a:cxn>
                </a:cxnLst>
                <a:rect l="0" t="0" r="r" b="b"/>
                <a:pathLst>
                  <a:path w="145"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5" y="125"/>
                    </a:lnTo>
                    <a:lnTo>
                      <a:pt x="94" y="125"/>
                    </a:lnTo>
                    <a:lnTo>
                      <a:pt x="94" y="221"/>
                    </a:lnTo>
                    <a:lnTo>
                      <a:pt x="119" y="221"/>
                    </a:lnTo>
                    <a:lnTo>
                      <a:pt x="119" y="106"/>
                    </a:lnTo>
                    <a:lnTo>
                      <a:pt x="119" y="105"/>
                    </a:lnTo>
                    <a:lnTo>
                      <a:pt x="118" y="104"/>
                    </a:lnTo>
                    <a:lnTo>
                      <a:pt x="118" y="102"/>
                    </a:lnTo>
                    <a:lnTo>
                      <a:pt x="117" y="102"/>
                    </a:lnTo>
                    <a:lnTo>
                      <a:pt x="116" y="101"/>
                    </a:lnTo>
                    <a:lnTo>
                      <a:pt x="115" y="100"/>
                    </a:lnTo>
                    <a:lnTo>
                      <a:pt x="114" y="99"/>
                    </a:lnTo>
                    <a:lnTo>
                      <a:pt x="113" y="98"/>
                    </a:lnTo>
                    <a:lnTo>
                      <a:pt x="112" y="98"/>
                    </a:lnTo>
                    <a:lnTo>
                      <a:pt x="111" y="97"/>
                    </a:lnTo>
                    <a:lnTo>
                      <a:pt x="109" y="97"/>
                    </a:lnTo>
                    <a:lnTo>
                      <a:pt x="107" y="96"/>
                    </a:lnTo>
                    <a:lnTo>
                      <a:pt x="106" y="96"/>
                    </a:lnTo>
                    <a:lnTo>
                      <a:pt x="105" y="96"/>
                    </a:lnTo>
                    <a:lnTo>
                      <a:pt x="104" y="96"/>
                    </a:lnTo>
                    <a:lnTo>
                      <a:pt x="102" y="96"/>
                    </a:lnTo>
                    <a:lnTo>
                      <a:pt x="57" y="94"/>
                    </a:lnTo>
                    <a:lnTo>
                      <a:pt x="69" y="56"/>
                    </a:lnTo>
                    <a:lnTo>
                      <a:pt x="78" y="70"/>
                    </a:lnTo>
                    <a:lnTo>
                      <a:pt x="134" y="70"/>
                    </a:lnTo>
                    <a:lnTo>
                      <a:pt x="135" y="69"/>
                    </a:lnTo>
                    <a:lnTo>
                      <a:pt x="136" y="69"/>
                    </a:lnTo>
                    <a:lnTo>
                      <a:pt x="138" y="68"/>
                    </a:lnTo>
                    <a:lnTo>
                      <a:pt x="138" y="68"/>
                    </a:lnTo>
                    <a:lnTo>
                      <a:pt x="140" y="67"/>
                    </a:lnTo>
                    <a:lnTo>
                      <a:pt x="141" y="66"/>
                    </a:lnTo>
                    <a:lnTo>
                      <a:pt x="141" y="65"/>
                    </a:lnTo>
                    <a:lnTo>
                      <a:pt x="143" y="65"/>
                    </a:lnTo>
                    <a:lnTo>
                      <a:pt x="143" y="63"/>
                    </a:lnTo>
                    <a:lnTo>
                      <a:pt x="143" y="62"/>
                    </a:lnTo>
                    <a:lnTo>
                      <a:pt x="144" y="61"/>
                    </a:lnTo>
                    <a:lnTo>
                      <a:pt x="144" y="59"/>
                    </a:lnTo>
                    <a:lnTo>
                      <a:pt x="144" y="57"/>
                    </a:lnTo>
                    <a:lnTo>
                      <a:pt x="143" y="55"/>
                    </a:lnTo>
                    <a:lnTo>
                      <a:pt x="143" y="54"/>
                    </a:lnTo>
                    <a:lnTo>
                      <a:pt x="142" y="53"/>
                    </a:lnTo>
                    <a:lnTo>
                      <a:pt x="141" y="52"/>
                    </a:lnTo>
                    <a:lnTo>
                      <a:pt x="140" y="51"/>
                    </a:lnTo>
                    <a:lnTo>
                      <a:pt x="139" y="50"/>
                    </a:lnTo>
                    <a:lnTo>
                      <a:pt x="138" y="49"/>
                    </a:lnTo>
                    <a:lnTo>
                      <a:pt x="137" y="48"/>
                    </a:lnTo>
                    <a:lnTo>
                      <a:pt x="135" y="48"/>
                    </a:lnTo>
                    <a:lnTo>
                      <a:pt x="134" y="48"/>
                    </a:lnTo>
                    <a:lnTo>
                      <a:pt x="91" y="48"/>
                    </a:lnTo>
                    <a:lnTo>
                      <a:pt x="82" y="33"/>
                    </a:lnTo>
                    <a:lnTo>
                      <a:pt x="84" y="31"/>
                    </a:lnTo>
                    <a:lnTo>
                      <a:pt x="84" y="29"/>
                    </a:lnTo>
                    <a:lnTo>
                      <a:pt x="84" y="27"/>
                    </a:lnTo>
                    <a:lnTo>
                      <a:pt x="85" y="25"/>
                    </a:lnTo>
                    <a:lnTo>
                      <a:pt x="85" y="23"/>
                    </a:lnTo>
                    <a:lnTo>
                      <a:pt x="85" y="21"/>
                    </a:lnTo>
                    <a:lnTo>
                      <a:pt x="85" y="18"/>
                    </a:lnTo>
                    <a:lnTo>
                      <a:pt x="84" y="16"/>
                    </a:lnTo>
                    <a:lnTo>
                      <a:pt x="84" y="14"/>
                    </a:lnTo>
                    <a:lnTo>
                      <a:pt x="83" y="13"/>
                    </a:lnTo>
                    <a:lnTo>
                      <a:pt x="82" y="11"/>
                    </a:lnTo>
                    <a:lnTo>
                      <a:pt x="81" y="10"/>
                    </a:lnTo>
                    <a:lnTo>
                      <a:pt x="80" y="8"/>
                    </a:lnTo>
                    <a:lnTo>
                      <a:pt x="78" y="7"/>
                    </a:lnTo>
                    <a:lnTo>
                      <a:pt x="77" y="5"/>
                    </a:lnTo>
                    <a:lnTo>
                      <a:pt x="75" y="4"/>
                    </a:lnTo>
                    <a:lnTo>
                      <a:pt x="73" y="3"/>
                    </a:lnTo>
                    <a:lnTo>
                      <a:pt x="71" y="2"/>
                    </a:lnTo>
                    <a:lnTo>
                      <a:pt x="69" y="1"/>
                    </a:lnTo>
                    <a:lnTo>
                      <a:pt x="67" y="1"/>
                    </a:lnTo>
                    <a:lnTo>
                      <a:pt x="65" y="0"/>
                    </a:lnTo>
                    <a:lnTo>
                      <a:pt x="63" y="0"/>
                    </a:lnTo>
                    <a:lnTo>
                      <a:pt x="60" y="0"/>
                    </a:lnTo>
                    <a:lnTo>
                      <a:pt x="59" y="0"/>
                    </a:lnTo>
                    <a:lnTo>
                      <a:pt x="56" y="1"/>
                    </a:lnTo>
                    <a:lnTo>
                      <a:pt x="54" y="1"/>
                    </a:lnTo>
                    <a:lnTo>
                      <a:pt x="51" y="2"/>
                    </a:lnTo>
                    <a:lnTo>
                      <a:pt x="50" y="3"/>
                    </a:lnTo>
                    <a:lnTo>
                      <a:pt x="47" y="5"/>
                    </a:lnTo>
                    <a:lnTo>
                      <a:pt x="46" y="7"/>
                    </a:lnTo>
                    <a:lnTo>
                      <a:pt x="44" y="8"/>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37" name="Freeform 65"/>
            <p:cNvSpPr>
              <a:spLocks/>
            </p:cNvSpPr>
            <p:nvPr/>
          </p:nvSpPr>
          <p:spPr bwMode="auto">
            <a:xfrm>
              <a:off x="4356" y="2085"/>
              <a:ext cx="211" cy="307"/>
            </a:xfrm>
            <a:custGeom>
              <a:avLst/>
              <a:gdLst/>
              <a:ahLst/>
              <a:cxnLst>
                <a:cxn ang="0">
                  <a:pos x="210" y="277"/>
                </a:cxn>
                <a:cxn ang="0">
                  <a:pos x="194" y="277"/>
                </a:cxn>
                <a:cxn ang="0">
                  <a:pos x="166" y="241"/>
                </a:cxn>
                <a:cxn ang="0">
                  <a:pos x="128" y="178"/>
                </a:cxn>
                <a:cxn ang="0">
                  <a:pos x="118" y="149"/>
                </a:cxn>
                <a:cxn ang="0">
                  <a:pos x="120" y="129"/>
                </a:cxn>
                <a:cxn ang="0">
                  <a:pos x="129" y="125"/>
                </a:cxn>
                <a:cxn ang="0">
                  <a:pos x="144" y="136"/>
                </a:cxn>
                <a:cxn ang="0">
                  <a:pos x="164" y="148"/>
                </a:cxn>
                <a:cxn ang="0">
                  <a:pos x="173" y="148"/>
                </a:cxn>
                <a:cxn ang="0">
                  <a:pos x="174" y="141"/>
                </a:cxn>
                <a:cxn ang="0">
                  <a:pos x="165" y="129"/>
                </a:cxn>
                <a:cxn ang="0">
                  <a:pos x="143" y="113"/>
                </a:cxn>
                <a:cxn ang="0">
                  <a:pos x="133" y="91"/>
                </a:cxn>
                <a:cxn ang="0">
                  <a:pos x="129" y="73"/>
                </a:cxn>
                <a:cxn ang="0">
                  <a:pos x="119" y="59"/>
                </a:cxn>
                <a:cxn ang="0">
                  <a:pos x="115" y="50"/>
                </a:cxn>
                <a:cxn ang="0">
                  <a:pos x="120" y="38"/>
                </a:cxn>
                <a:cxn ang="0">
                  <a:pos x="125" y="25"/>
                </a:cxn>
                <a:cxn ang="0">
                  <a:pos x="122" y="9"/>
                </a:cxn>
                <a:cxn ang="0">
                  <a:pos x="111" y="1"/>
                </a:cxn>
                <a:cxn ang="0">
                  <a:pos x="95" y="3"/>
                </a:cxn>
                <a:cxn ang="0">
                  <a:pos x="88" y="13"/>
                </a:cxn>
                <a:cxn ang="0">
                  <a:pos x="88" y="24"/>
                </a:cxn>
                <a:cxn ang="0">
                  <a:pos x="92" y="37"/>
                </a:cxn>
                <a:cxn ang="0">
                  <a:pos x="92" y="49"/>
                </a:cxn>
                <a:cxn ang="0">
                  <a:pos x="82" y="59"/>
                </a:cxn>
                <a:cxn ang="0">
                  <a:pos x="69" y="67"/>
                </a:cxn>
                <a:cxn ang="0">
                  <a:pos x="58" y="79"/>
                </a:cxn>
                <a:cxn ang="0">
                  <a:pos x="49" y="104"/>
                </a:cxn>
                <a:cxn ang="0">
                  <a:pos x="44" y="128"/>
                </a:cxn>
                <a:cxn ang="0">
                  <a:pos x="42" y="153"/>
                </a:cxn>
                <a:cxn ang="0">
                  <a:pos x="44" y="166"/>
                </a:cxn>
                <a:cxn ang="0">
                  <a:pos x="52" y="170"/>
                </a:cxn>
                <a:cxn ang="0">
                  <a:pos x="55" y="166"/>
                </a:cxn>
                <a:cxn ang="0">
                  <a:pos x="55" y="140"/>
                </a:cxn>
                <a:cxn ang="0">
                  <a:pos x="58" y="123"/>
                </a:cxn>
                <a:cxn ang="0">
                  <a:pos x="67" y="115"/>
                </a:cxn>
                <a:cxn ang="0">
                  <a:pos x="74" y="120"/>
                </a:cxn>
                <a:cxn ang="0">
                  <a:pos x="71" y="148"/>
                </a:cxn>
                <a:cxn ang="0">
                  <a:pos x="65" y="175"/>
                </a:cxn>
                <a:cxn ang="0">
                  <a:pos x="55" y="207"/>
                </a:cxn>
                <a:cxn ang="0">
                  <a:pos x="34" y="237"/>
                </a:cxn>
                <a:cxn ang="0">
                  <a:pos x="8" y="269"/>
                </a:cxn>
                <a:cxn ang="0">
                  <a:pos x="0" y="286"/>
                </a:cxn>
                <a:cxn ang="0">
                  <a:pos x="20" y="306"/>
                </a:cxn>
                <a:cxn ang="0">
                  <a:pos x="34" y="303"/>
                </a:cxn>
                <a:cxn ang="0">
                  <a:pos x="24" y="290"/>
                </a:cxn>
                <a:cxn ang="0">
                  <a:pos x="32" y="273"/>
                </a:cxn>
                <a:cxn ang="0">
                  <a:pos x="65" y="235"/>
                </a:cxn>
                <a:cxn ang="0">
                  <a:pos x="88" y="207"/>
                </a:cxn>
                <a:cxn ang="0">
                  <a:pos x="100" y="200"/>
                </a:cxn>
                <a:cxn ang="0">
                  <a:pos x="115" y="210"/>
                </a:cxn>
                <a:cxn ang="0">
                  <a:pos x="149" y="256"/>
                </a:cxn>
                <a:cxn ang="0">
                  <a:pos x="177" y="295"/>
                </a:cxn>
                <a:cxn ang="0">
                  <a:pos x="188" y="298"/>
                </a:cxn>
                <a:cxn ang="0">
                  <a:pos x="202" y="288"/>
                </a:cxn>
              </a:cxnLst>
              <a:rect l="0" t="0" r="r" b="b"/>
              <a:pathLst>
                <a:path w="211" h="307">
                  <a:moveTo>
                    <a:pt x="209" y="282"/>
                  </a:moveTo>
                  <a:lnTo>
                    <a:pt x="210" y="277"/>
                  </a:lnTo>
                  <a:lnTo>
                    <a:pt x="202" y="278"/>
                  </a:lnTo>
                  <a:lnTo>
                    <a:pt x="194" y="277"/>
                  </a:lnTo>
                  <a:lnTo>
                    <a:pt x="184" y="269"/>
                  </a:lnTo>
                  <a:lnTo>
                    <a:pt x="166" y="241"/>
                  </a:lnTo>
                  <a:lnTo>
                    <a:pt x="141" y="200"/>
                  </a:lnTo>
                  <a:lnTo>
                    <a:pt x="128" y="178"/>
                  </a:lnTo>
                  <a:lnTo>
                    <a:pt x="119" y="160"/>
                  </a:lnTo>
                  <a:lnTo>
                    <a:pt x="118" y="149"/>
                  </a:lnTo>
                  <a:lnTo>
                    <a:pt x="118" y="137"/>
                  </a:lnTo>
                  <a:lnTo>
                    <a:pt x="120" y="129"/>
                  </a:lnTo>
                  <a:lnTo>
                    <a:pt x="125" y="125"/>
                  </a:lnTo>
                  <a:lnTo>
                    <a:pt x="129" y="125"/>
                  </a:lnTo>
                  <a:lnTo>
                    <a:pt x="135" y="128"/>
                  </a:lnTo>
                  <a:lnTo>
                    <a:pt x="144" y="136"/>
                  </a:lnTo>
                  <a:lnTo>
                    <a:pt x="156" y="144"/>
                  </a:lnTo>
                  <a:lnTo>
                    <a:pt x="164" y="148"/>
                  </a:lnTo>
                  <a:lnTo>
                    <a:pt x="169" y="149"/>
                  </a:lnTo>
                  <a:lnTo>
                    <a:pt x="173" y="148"/>
                  </a:lnTo>
                  <a:lnTo>
                    <a:pt x="176" y="144"/>
                  </a:lnTo>
                  <a:lnTo>
                    <a:pt x="174" y="141"/>
                  </a:lnTo>
                  <a:lnTo>
                    <a:pt x="173" y="137"/>
                  </a:lnTo>
                  <a:lnTo>
                    <a:pt x="165" y="129"/>
                  </a:lnTo>
                  <a:lnTo>
                    <a:pt x="151" y="120"/>
                  </a:lnTo>
                  <a:lnTo>
                    <a:pt x="143" y="113"/>
                  </a:lnTo>
                  <a:lnTo>
                    <a:pt x="137" y="104"/>
                  </a:lnTo>
                  <a:lnTo>
                    <a:pt x="133" y="91"/>
                  </a:lnTo>
                  <a:lnTo>
                    <a:pt x="132" y="78"/>
                  </a:lnTo>
                  <a:lnTo>
                    <a:pt x="129" y="73"/>
                  </a:lnTo>
                  <a:lnTo>
                    <a:pt x="125" y="66"/>
                  </a:lnTo>
                  <a:lnTo>
                    <a:pt x="119" y="59"/>
                  </a:lnTo>
                  <a:lnTo>
                    <a:pt x="115" y="55"/>
                  </a:lnTo>
                  <a:lnTo>
                    <a:pt x="115" y="50"/>
                  </a:lnTo>
                  <a:lnTo>
                    <a:pt x="118" y="42"/>
                  </a:lnTo>
                  <a:lnTo>
                    <a:pt x="120" y="38"/>
                  </a:lnTo>
                  <a:lnTo>
                    <a:pt x="123" y="33"/>
                  </a:lnTo>
                  <a:lnTo>
                    <a:pt x="125" y="25"/>
                  </a:lnTo>
                  <a:lnTo>
                    <a:pt x="123" y="16"/>
                  </a:lnTo>
                  <a:lnTo>
                    <a:pt x="122" y="9"/>
                  </a:lnTo>
                  <a:lnTo>
                    <a:pt x="118" y="4"/>
                  </a:lnTo>
                  <a:lnTo>
                    <a:pt x="111" y="1"/>
                  </a:lnTo>
                  <a:lnTo>
                    <a:pt x="102" y="0"/>
                  </a:lnTo>
                  <a:lnTo>
                    <a:pt x="95" y="3"/>
                  </a:lnTo>
                  <a:lnTo>
                    <a:pt x="91" y="7"/>
                  </a:lnTo>
                  <a:lnTo>
                    <a:pt x="88" y="13"/>
                  </a:lnTo>
                  <a:lnTo>
                    <a:pt x="87" y="18"/>
                  </a:lnTo>
                  <a:lnTo>
                    <a:pt x="88" y="24"/>
                  </a:lnTo>
                  <a:lnTo>
                    <a:pt x="91" y="32"/>
                  </a:lnTo>
                  <a:lnTo>
                    <a:pt x="92" y="37"/>
                  </a:lnTo>
                  <a:lnTo>
                    <a:pt x="94" y="42"/>
                  </a:lnTo>
                  <a:lnTo>
                    <a:pt x="92" y="49"/>
                  </a:lnTo>
                  <a:lnTo>
                    <a:pt x="88" y="54"/>
                  </a:lnTo>
                  <a:lnTo>
                    <a:pt x="82" y="59"/>
                  </a:lnTo>
                  <a:lnTo>
                    <a:pt x="74" y="63"/>
                  </a:lnTo>
                  <a:lnTo>
                    <a:pt x="69" y="67"/>
                  </a:lnTo>
                  <a:lnTo>
                    <a:pt x="63" y="73"/>
                  </a:lnTo>
                  <a:lnTo>
                    <a:pt x="58" y="79"/>
                  </a:lnTo>
                  <a:lnTo>
                    <a:pt x="53" y="91"/>
                  </a:lnTo>
                  <a:lnTo>
                    <a:pt x="49" y="104"/>
                  </a:lnTo>
                  <a:lnTo>
                    <a:pt x="45" y="115"/>
                  </a:lnTo>
                  <a:lnTo>
                    <a:pt x="44" y="128"/>
                  </a:lnTo>
                  <a:lnTo>
                    <a:pt x="42" y="144"/>
                  </a:lnTo>
                  <a:lnTo>
                    <a:pt x="42" y="153"/>
                  </a:lnTo>
                  <a:lnTo>
                    <a:pt x="42" y="161"/>
                  </a:lnTo>
                  <a:lnTo>
                    <a:pt x="44" y="166"/>
                  </a:lnTo>
                  <a:lnTo>
                    <a:pt x="46" y="169"/>
                  </a:lnTo>
                  <a:lnTo>
                    <a:pt x="52" y="170"/>
                  </a:lnTo>
                  <a:lnTo>
                    <a:pt x="54" y="169"/>
                  </a:lnTo>
                  <a:lnTo>
                    <a:pt x="55" y="166"/>
                  </a:lnTo>
                  <a:lnTo>
                    <a:pt x="55" y="156"/>
                  </a:lnTo>
                  <a:lnTo>
                    <a:pt x="55" y="140"/>
                  </a:lnTo>
                  <a:lnTo>
                    <a:pt x="57" y="129"/>
                  </a:lnTo>
                  <a:lnTo>
                    <a:pt x="58" y="123"/>
                  </a:lnTo>
                  <a:lnTo>
                    <a:pt x="62" y="116"/>
                  </a:lnTo>
                  <a:lnTo>
                    <a:pt x="67" y="115"/>
                  </a:lnTo>
                  <a:lnTo>
                    <a:pt x="73" y="116"/>
                  </a:lnTo>
                  <a:lnTo>
                    <a:pt x="74" y="120"/>
                  </a:lnTo>
                  <a:lnTo>
                    <a:pt x="73" y="132"/>
                  </a:lnTo>
                  <a:lnTo>
                    <a:pt x="71" y="148"/>
                  </a:lnTo>
                  <a:lnTo>
                    <a:pt x="69" y="162"/>
                  </a:lnTo>
                  <a:lnTo>
                    <a:pt x="65" y="175"/>
                  </a:lnTo>
                  <a:lnTo>
                    <a:pt x="61" y="193"/>
                  </a:lnTo>
                  <a:lnTo>
                    <a:pt x="55" y="207"/>
                  </a:lnTo>
                  <a:lnTo>
                    <a:pt x="44" y="226"/>
                  </a:lnTo>
                  <a:lnTo>
                    <a:pt x="34" y="237"/>
                  </a:lnTo>
                  <a:lnTo>
                    <a:pt x="18" y="256"/>
                  </a:lnTo>
                  <a:lnTo>
                    <a:pt x="8" y="269"/>
                  </a:lnTo>
                  <a:lnTo>
                    <a:pt x="0" y="281"/>
                  </a:lnTo>
                  <a:lnTo>
                    <a:pt x="0" y="286"/>
                  </a:lnTo>
                  <a:lnTo>
                    <a:pt x="8" y="295"/>
                  </a:lnTo>
                  <a:lnTo>
                    <a:pt x="20" y="306"/>
                  </a:lnTo>
                  <a:lnTo>
                    <a:pt x="32" y="306"/>
                  </a:lnTo>
                  <a:lnTo>
                    <a:pt x="34" y="303"/>
                  </a:lnTo>
                  <a:lnTo>
                    <a:pt x="29" y="297"/>
                  </a:lnTo>
                  <a:lnTo>
                    <a:pt x="24" y="290"/>
                  </a:lnTo>
                  <a:lnTo>
                    <a:pt x="24" y="285"/>
                  </a:lnTo>
                  <a:lnTo>
                    <a:pt x="32" y="273"/>
                  </a:lnTo>
                  <a:lnTo>
                    <a:pt x="45" y="260"/>
                  </a:lnTo>
                  <a:lnTo>
                    <a:pt x="65" y="235"/>
                  </a:lnTo>
                  <a:lnTo>
                    <a:pt x="82" y="214"/>
                  </a:lnTo>
                  <a:lnTo>
                    <a:pt x="88" y="207"/>
                  </a:lnTo>
                  <a:lnTo>
                    <a:pt x="92" y="202"/>
                  </a:lnTo>
                  <a:lnTo>
                    <a:pt x="100" y="200"/>
                  </a:lnTo>
                  <a:lnTo>
                    <a:pt x="107" y="204"/>
                  </a:lnTo>
                  <a:lnTo>
                    <a:pt x="115" y="210"/>
                  </a:lnTo>
                  <a:lnTo>
                    <a:pt x="131" y="231"/>
                  </a:lnTo>
                  <a:lnTo>
                    <a:pt x="149" y="256"/>
                  </a:lnTo>
                  <a:lnTo>
                    <a:pt x="166" y="281"/>
                  </a:lnTo>
                  <a:lnTo>
                    <a:pt x="177" y="295"/>
                  </a:lnTo>
                  <a:lnTo>
                    <a:pt x="181" y="298"/>
                  </a:lnTo>
                  <a:lnTo>
                    <a:pt x="188" y="298"/>
                  </a:lnTo>
                  <a:lnTo>
                    <a:pt x="194" y="293"/>
                  </a:lnTo>
                  <a:lnTo>
                    <a:pt x="202" y="288"/>
                  </a:lnTo>
                  <a:lnTo>
                    <a:pt x="209"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6"/>
            <p:cNvGrpSpPr>
              <a:grpSpLocks/>
            </p:cNvGrpSpPr>
            <p:nvPr/>
          </p:nvGrpSpPr>
          <p:grpSpPr bwMode="auto">
            <a:xfrm>
              <a:off x="3767" y="2076"/>
              <a:ext cx="273" cy="326"/>
              <a:chOff x="3767" y="2076"/>
              <a:chExt cx="273" cy="326"/>
            </a:xfrm>
          </p:grpSpPr>
          <p:grpSp>
            <p:nvGrpSpPr>
              <p:cNvPr id="17" name="Group 67"/>
              <p:cNvGrpSpPr>
                <a:grpSpLocks/>
              </p:cNvGrpSpPr>
              <p:nvPr/>
            </p:nvGrpSpPr>
            <p:grpSpPr bwMode="auto">
              <a:xfrm>
                <a:off x="3767" y="2076"/>
                <a:ext cx="273" cy="326"/>
                <a:chOff x="3767" y="2076"/>
                <a:chExt cx="273" cy="326"/>
              </a:xfrm>
            </p:grpSpPr>
            <p:sp>
              <p:nvSpPr>
                <p:cNvPr id="2716740" name="AutoShape 68"/>
                <p:cNvSpPr>
                  <a:spLocks noChangeArrowheads="1"/>
                </p:cNvSpPr>
                <p:nvPr/>
              </p:nvSpPr>
              <p:spPr bwMode="auto">
                <a:xfrm>
                  <a:off x="3767" y="2129"/>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1" name="AutoShape 69"/>
                <p:cNvSpPr>
                  <a:spLocks noChangeArrowheads="1"/>
                </p:cNvSpPr>
                <p:nvPr/>
              </p:nvSpPr>
              <p:spPr bwMode="auto">
                <a:xfrm>
                  <a:off x="3832" y="2076"/>
                  <a:ext cx="208"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42" name="Oval 70"/>
              <p:cNvSpPr>
                <a:spLocks noChangeArrowheads="1"/>
              </p:cNvSpPr>
              <p:nvPr/>
            </p:nvSpPr>
            <p:spPr bwMode="auto">
              <a:xfrm>
                <a:off x="3852" y="2103"/>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43" name="AutoShape 71"/>
              <p:cNvSpPr>
                <a:spLocks noChangeArrowheads="1"/>
              </p:cNvSpPr>
              <p:nvPr/>
            </p:nvSpPr>
            <p:spPr bwMode="auto">
              <a:xfrm>
                <a:off x="3800" y="2257"/>
                <a:ext cx="143"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8" name="Group 72"/>
          <p:cNvGrpSpPr>
            <a:grpSpLocks/>
          </p:cNvGrpSpPr>
          <p:nvPr/>
        </p:nvGrpSpPr>
        <p:grpSpPr bwMode="auto">
          <a:xfrm>
            <a:off x="6678613" y="3892550"/>
            <a:ext cx="1443037" cy="517525"/>
            <a:chOff x="4733" y="2328"/>
            <a:chExt cx="1022" cy="326"/>
          </a:xfrm>
        </p:grpSpPr>
        <p:grpSp>
          <p:nvGrpSpPr>
            <p:cNvPr id="19" name="Group 73"/>
            <p:cNvGrpSpPr>
              <a:grpSpLocks/>
            </p:cNvGrpSpPr>
            <p:nvPr/>
          </p:nvGrpSpPr>
          <p:grpSpPr bwMode="auto">
            <a:xfrm>
              <a:off x="4733" y="2328"/>
              <a:ext cx="217" cy="326"/>
              <a:chOff x="4733" y="2328"/>
              <a:chExt cx="217" cy="326"/>
            </a:xfrm>
          </p:grpSpPr>
          <p:sp>
            <p:nvSpPr>
              <p:cNvPr id="2716746" name="AutoShape 74"/>
              <p:cNvSpPr>
                <a:spLocks noChangeArrowheads="1"/>
              </p:cNvSpPr>
              <p:nvPr/>
            </p:nvSpPr>
            <p:spPr bwMode="auto">
              <a:xfrm>
                <a:off x="4733" y="2381"/>
                <a:ext cx="217"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7" name="AutoShape 75"/>
              <p:cNvSpPr>
                <a:spLocks noChangeArrowheads="1"/>
              </p:cNvSpPr>
              <p:nvPr/>
            </p:nvSpPr>
            <p:spPr bwMode="auto">
              <a:xfrm>
                <a:off x="4786" y="2328"/>
                <a:ext cx="164"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8" name="AutoShape 76"/>
              <p:cNvSpPr>
                <a:spLocks noChangeArrowheads="1"/>
              </p:cNvSpPr>
              <p:nvPr/>
            </p:nvSpPr>
            <p:spPr bwMode="auto">
              <a:xfrm>
                <a:off x="4776" y="2402"/>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0" name="Group 77"/>
            <p:cNvGrpSpPr>
              <a:grpSpLocks/>
            </p:cNvGrpSpPr>
            <p:nvPr/>
          </p:nvGrpSpPr>
          <p:grpSpPr bwMode="auto">
            <a:xfrm>
              <a:off x="5277" y="2372"/>
              <a:ext cx="211" cy="268"/>
              <a:chOff x="5277" y="2372"/>
              <a:chExt cx="211" cy="268"/>
            </a:xfrm>
          </p:grpSpPr>
          <p:sp>
            <p:nvSpPr>
              <p:cNvPr id="2716750" name="Freeform 78"/>
              <p:cNvSpPr>
                <a:spLocks/>
              </p:cNvSpPr>
              <p:nvPr/>
            </p:nvSpPr>
            <p:spPr bwMode="auto">
              <a:xfrm>
                <a:off x="5414" y="2493"/>
                <a:ext cx="63" cy="147"/>
              </a:xfrm>
              <a:custGeom>
                <a:avLst/>
                <a:gdLst/>
                <a:ahLst/>
                <a:cxnLst>
                  <a:cxn ang="0">
                    <a:pos x="45" y="0"/>
                  </a:cxn>
                  <a:cxn ang="0">
                    <a:pos x="62" y="0"/>
                  </a:cxn>
                  <a:cxn ang="0">
                    <a:pos x="17" y="146"/>
                  </a:cxn>
                  <a:cxn ang="0">
                    <a:pos x="0" y="146"/>
                  </a:cxn>
                  <a:cxn ang="0">
                    <a:pos x="45" y="0"/>
                  </a:cxn>
                </a:cxnLst>
                <a:rect l="0" t="0" r="r" b="b"/>
                <a:pathLst>
                  <a:path w="63" h="147">
                    <a:moveTo>
                      <a:pt x="45" y="0"/>
                    </a:moveTo>
                    <a:lnTo>
                      <a:pt x="62" y="0"/>
                    </a:lnTo>
                    <a:lnTo>
                      <a:pt x="17" y="146"/>
                    </a:lnTo>
                    <a:lnTo>
                      <a:pt x="0" y="146"/>
                    </a:lnTo>
                    <a:lnTo>
                      <a:pt x="45"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51" name="Rectangle 79"/>
              <p:cNvSpPr>
                <a:spLocks noChangeArrowheads="1"/>
              </p:cNvSpPr>
              <p:nvPr/>
            </p:nvSpPr>
            <p:spPr bwMode="auto">
              <a:xfrm>
                <a:off x="5410" y="2493"/>
                <a:ext cx="78"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2" name="Rectangle 80"/>
              <p:cNvSpPr>
                <a:spLocks noChangeArrowheads="1"/>
              </p:cNvSpPr>
              <p:nvPr/>
            </p:nvSpPr>
            <p:spPr bwMode="auto">
              <a:xfrm>
                <a:off x="5416" y="2555"/>
                <a:ext cx="60"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3" name="Rectangle 81"/>
              <p:cNvSpPr>
                <a:spLocks noChangeArrowheads="1"/>
              </p:cNvSpPr>
              <p:nvPr/>
            </p:nvSpPr>
            <p:spPr bwMode="auto">
              <a:xfrm>
                <a:off x="5278" y="2555"/>
                <a:ext cx="78"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4" name="Oval 82"/>
              <p:cNvSpPr>
                <a:spLocks noChangeArrowheads="1"/>
              </p:cNvSpPr>
              <p:nvPr/>
            </p:nvSpPr>
            <p:spPr bwMode="auto">
              <a:xfrm>
                <a:off x="5340" y="2372"/>
                <a:ext cx="25"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55" name="Freeform 83"/>
              <p:cNvSpPr>
                <a:spLocks/>
              </p:cNvSpPr>
              <p:nvPr/>
            </p:nvSpPr>
            <p:spPr bwMode="auto">
              <a:xfrm>
                <a:off x="5277" y="2416"/>
                <a:ext cx="146"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2" y="126"/>
                  </a:cxn>
                  <a:cxn ang="0">
                    <a:pos x="16" y="126"/>
                  </a:cxn>
                  <a:cxn ang="0">
                    <a:pos x="95" y="223"/>
                  </a:cxn>
                  <a:cxn ang="0">
                    <a:pos x="120" y="107"/>
                  </a:cxn>
                  <a:cxn ang="0">
                    <a:pos x="119" y="105"/>
                  </a:cxn>
                  <a:cxn ang="0">
                    <a:pos x="118" y="103"/>
                  </a:cxn>
                  <a:cxn ang="0">
                    <a:pos x="116" y="101"/>
                  </a:cxn>
                  <a:cxn ang="0">
                    <a:pos x="114" y="99"/>
                  </a:cxn>
                  <a:cxn ang="0">
                    <a:pos x="111" y="98"/>
                  </a:cxn>
                  <a:cxn ang="0">
                    <a:pos x="108" y="97"/>
                  </a:cxn>
                  <a:cxn ang="0">
                    <a:pos x="106" y="97"/>
                  </a:cxn>
                  <a:cxn ang="0">
                    <a:pos x="103" y="97"/>
                  </a:cxn>
                  <a:cxn ang="0">
                    <a:pos x="70" y="57"/>
                  </a:cxn>
                  <a:cxn ang="0">
                    <a:pos x="135" y="70"/>
                  </a:cxn>
                  <a:cxn ang="0">
                    <a:pos x="137" y="70"/>
                  </a:cxn>
                  <a:cxn ang="0">
                    <a:pos x="139" y="69"/>
                  </a:cxn>
                  <a:cxn ang="0">
                    <a:pos x="142" y="67"/>
                  </a:cxn>
                  <a:cxn ang="0">
                    <a:pos x="144" y="65"/>
                  </a:cxn>
                  <a:cxn ang="0">
                    <a:pos x="144" y="62"/>
                  </a:cxn>
                  <a:cxn ang="0">
                    <a:pos x="145" y="59"/>
                  </a:cxn>
                  <a:cxn ang="0">
                    <a:pos x="144" y="56"/>
                  </a:cxn>
                  <a:cxn ang="0">
                    <a:pos x="143" y="53"/>
                  </a:cxn>
                  <a:cxn ang="0">
                    <a:pos x="141" y="51"/>
                  </a:cxn>
                  <a:cxn ang="0">
                    <a:pos x="139" y="49"/>
                  </a:cxn>
                  <a:cxn ang="0">
                    <a:pos x="136" y="49"/>
                  </a:cxn>
                  <a:cxn ang="0">
                    <a:pos x="92" y="49"/>
                  </a:cxn>
                  <a:cxn ang="0">
                    <a:pos x="84" y="32"/>
                  </a:cxn>
                  <a:cxn ang="0">
                    <a:pos x="85" y="28"/>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9"/>
                  </a:cxn>
                  <a:cxn ang="0">
                    <a:pos x="41" y="12"/>
                  </a:cxn>
                  <a:cxn ang="0">
                    <a:pos x="39" y="17"/>
                  </a:cxn>
                </a:cxnLst>
                <a:rect l="0" t="0" r="r" b="b"/>
                <a:pathLst>
                  <a:path w="146"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5" y="122"/>
                    </a:lnTo>
                    <a:lnTo>
                      <a:pt x="6" y="123"/>
                    </a:lnTo>
                    <a:lnTo>
                      <a:pt x="8" y="124"/>
                    </a:lnTo>
                    <a:lnTo>
                      <a:pt x="9" y="125"/>
                    </a:lnTo>
                    <a:lnTo>
                      <a:pt x="10" y="125"/>
                    </a:lnTo>
                    <a:lnTo>
                      <a:pt x="12" y="126"/>
                    </a:lnTo>
                    <a:lnTo>
                      <a:pt x="14" y="126"/>
                    </a:lnTo>
                    <a:lnTo>
                      <a:pt x="16" y="126"/>
                    </a:lnTo>
                    <a:lnTo>
                      <a:pt x="95" y="126"/>
                    </a:lnTo>
                    <a:lnTo>
                      <a:pt x="95" y="223"/>
                    </a:lnTo>
                    <a:lnTo>
                      <a:pt x="120" y="223"/>
                    </a:lnTo>
                    <a:lnTo>
                      <a:pt x="120" y="107"/>
                    </a:lnTo>
                    <a:lnTo>
                      <a:pt x="120" y="106"/>
                    </a:lnTo>
                    <a:lnTo>
                      <a:pt x="119" y="105"/>
                    </a:lnTo>
                    <a:lnTo>
                      <a:pt x="118" y="103"/>
                    </a:lnTo>
                    <a:lnTo>
                      <a:pt x="118" y="103"/>
                    </a:lnTo>
                    <a:lnTo>
                      <a:pt x="117" y="102"/>
                    </a:lnTo>
                    <a:lnTo>
                      <a:pt x="116" y="101"/>
                    </a:lnTo>
                    <a:lnTo>
                      <a:pt x="115" y="100"/>
                    </a:lnTo>
                    <a:lnTo>
                      <a:pt x="114" y="99"/>
                    </a:lnTo>
                    <a:lnTo>
                      <a:pt x="113" y="99"/>
                    </a:lnTo>
                    <a:lnTo>
                      <a:pt x="111" y="98"/>
                    </a:lnTo>
                    <a:lnTo>
                      <a:pt x="110" y="98"/>
                    </a:lnTo>
                    <a:lnTo>
                      <a:pt x="108" y="97"/>
                    </a:lnTo>
                    <a:lnTo>
                      <a:pt x="107" y="97"/>
                    </a:lnTo>
                    <a:lnTo>
                      <a:pt x="106" y="97"/>
                    </a:lnTo>
                    <a:lnTo>
                      <a:pt x="104" y="97"/>
                    </a:lnTo>
                    <a:lnTo>
                      <a:pt x="103" y="97"/>
                    </a:lnTo>
                    <a:lnTo>
                      <a:pt x="57" y="95"/>
                    </a:lnTo>
                    <a:lnTo>
                      <a:pt x="70" y="57"/>
                    </a:lnTo>
                    <a:lnTo>
                      <a:pt x="79" y="70"/>
                    </a:lnTo>
                    <a:lnTo>
                      <a:pt x="135" y="70"/>
                    </a:lnTo>
                    <a:lnTo>
                      <a:pt x="136" y="70"/>
                    </a:lnTo>
                    <a:lnTo>
                      <a:pt x="137" y="70"/>
                    </a:lnTo>
                    <a:lnTo>
                      <a:pt x="139" y="69"/>
                    </a:lnTo>
                    <a:lnTo>
                      <a:pt x="139" y="69"/>
                    </a:lnTo>
                    <a:lnTo>
                      <a:pt x="140" y="68"/>
                    </a:lnTo>
                    <a:lnTo>
                      <a:pt x="142" y="67"/>
                    </a:lnTo>
                    <a:lnTo>
                      <a:pt x="142" y="66"/>
                    </a:lnTo>
                    <a:lnTo>
                      <a:pt x="144" y="65"/>
                    </a:lnTo>
                    <a:lnTo>
                      <a:pt x="144" y="64"/>
                    </a:lnTo>
                    <a:lnTo>
                      <a:pt x="144" y="62"/>
                    </a:lnTo>
                    <a:lnTo>
                      <a:pt x="145" y="61"/>
                    </a:lnTo>
                    <a:lnTo>
                      <a:pt x="145" y="59"/>
                    </a:lnTo>
                    <a:lnTo>
                      <a:pt x="145" y="57"/>
                    </a:lnTo>
                    <a:lnTo>
                      <a:pt x="144" y="56"/>
                    </a:lnTo>
                    <a:lnTo>
                      <a:pt x="144" y="55"/>
                    </a:lnTo>
                    <a:lnTo>
                      <a:pt x="143" y="53"/>
                    </a:lnTo>
                    <a:lnTo>
                      <a:pt x="142" y="52"/>
                    </a:lnTo>
                    <a:lnTo>
                      <a:pt x="141" y="51"/>
                    </a:lnTo>
                    <a:lnTo>
                      <a:pt x="140" y="50"/>
                    </a:lnTo>
                    <a:lnTo>
                      <a:pt x="139" y="49"/>
                    </a:lnTo>
                    <a:lnTo>
                      <a:pt x="138" y="49"/>
                    </a:lnTo>
                    <a:lnTo>
                      <a:pt x="136" y="49"/>
                    </a:lnTo>
                    <a:lnTo>
                      <a:pt x="135" y="49"/>
                    </a:lnTo>
                    <a:lnTo>
                      <a:pt x="92" y="49"/>
                    </a:lnTo>
                    <a:lnTo>
                      <a:pt x="83" y="33"/>
                    </a:lnTo>
                    <a:lnTo>
                      <a:pt x="84" y="32"/>
                    </a:lnTo>
                    <a:lnTo>
                      <a:pt x="85" y="30"/>
                    </a:lnTo>
                    <a:lnTo>
                      <a:pt x="85" y="28"/>
                    </a:lnTo>
                    <a:lnTo>
                      <a:pt x="85" y="26"/>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9"/>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56" name="Freeform 84"/>
            <p:cNvSpPr>
              <a:spLocks/>
            </p:cNvSpPr>
            <p:nvPr/>
          </p:nvSpPr>
          <p:spPr bwMode="auto">
            <a:xfrm>
              <a:off x="5546" y="2337"/>
              <a:ext cx="209" cy="307"/>
            </a:xfrm>
            <a:custGeom>
              <a:avLst/>
              <a:gdLst/>
              <a:ahLst/>
              <a:cxnLst>
                <a:cxn ang="0">
                  <a:pos x="208" y="277"/>
                </a:cxn>
                <a:cxn ang="0">
                  <a:pos x="192" y="277"/>
                </a:cxn>
                <a:cxn ang="0">
                  <a:pos x="165" y="241"/>
                </a:cxn>
                <a:cxn ang="0">
                  <a:pos x="127" y="178"/>
                </a:cxn>
                <a:cxn ang="0">
                  <a:pos x="116" y="149"/>
                </a:cxn>
                <a:cxn ang="0">
                  <a:pos x="119" y="129"/>
                </a:cxn>
                <a:cxn ang="0">
                  <a:pos x="128" y="125"/>
                </a:cxn>
                <a:cxn ang="0">
                  <a:pos x="143" y="136"/>
                </a:cxn>
                <a:cxn ang="0">
                  <a:pos x="162" y="148"/>
                </a:cxn>
                <a:cxn ang="0">
                  <a:pos x="171" y="148"/>
                </a:cxn>
                <a:cxn ang="0">
                  <a:pos x="173" y="141"/>
                </a:cxn>
                <a:cxn ang="0">
                  <a:pos x="164" y="129"/>
                </a:cxn>
                <a:cxn ang="0">
                  <a:pos x="141" y="113"/>
                </a:cxn>
                <a:cxn ang="0">
                  <a:pos x="132" y="91"/>
                </a:cxn>
                <a:cxn ang="0">
                  <a:pos x="128" y="73"/>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40"/>
                </a:cxn>
                <a:cxn ang="0">
                  <a:pos x="58" y="123"/>
                </a:cxn>
                <a:cxn ang="0">
                  <a:pos x="67" y="115"/>
                </a:cxn>
                <a:cxn ang="0">
                  <a:pos x="73" y="120"/>
                </a:cxn>
                <a:cxn ang="0">
                  <a:pos x="71" y="148"/>
                </a:cxn>
                <a:cxn ang="0">
                  <a:pos x="64" y="175"/>
                </a:cxn>
                <a:cxn ang="0">
                  <a:pos x="55" y="207"/>
                </a:cxn>
                <a:cxn ang="0">
                  <a:pos x="34" y="237"/>
                </a:cxn>
                <a:cxn ang="0">
                  <a:pos x="8" y="269"/>
                </a:cxn>
                <a:cxn ang="0">
                  <a:pos x="0" y="286"/>
                </a:cxn>
                <a:cxn ang="0">
                  <a:pos x="20" y="306"/>
                </a:cxn>
                <a:cxn ang="0">
                  <a:pos x="34" y="303"/>
                </a:cxn>
                <a:cxn ang="0">
                  <a:pos x="24" y="290"/>
                </a:cxn>
                <a:cxn ang="0">
                  <a:pos x="31" y="273"/>
                </a:cxn>
                <a:cxn ang="0">
                  <a:pos x="64" y="235"/>
                </a:cxn>
                <a:cxn ang="0">
                  <a:pos x="88" y="207"/>
                </a:cxn>
                <a:cxn ang="0">
                  <a:pos x="99" y="200"/>
                </a:cxn>
                <a:cxn ang="0">
                  <a:pos x="114" y="210"/>
                </a:cxn>
                <a:cxn ang="0">
                  <a:pos x="148" y="256"/>
                </a:cxn>
                <a:cxn ang="0">
                  <a:pos x="175" y="295"/>
                </a:cxn>
                <a:cxn ang="0">
                  <a:pos x="186" y="298"/>
                </a:cxn>
                <a:cxn ang="0">
                  <a:pos x="200" y="288"/>
                </a:cxn>
              </a:cxnLst>
              <a:rect l="0" t="0" r="r" b="b"/>
              <a:pathLst>
                <a:path w="209" h="307">
                  <a:moveTo>
                    <a:pt x="207" y="282"/>
                  </a:moveTo>
                  <a:lnTo>
                    <a:pt x="208" y="277"/>
                  </a:lnTo>
                  <a:lnTo>
                    <a:pt x="200" y="278"/>
                  </a:lnTo>
                  <a:lnTo>
                    <a:pt x="192" y="277"/>
                  </a:lnTo>
                  <a:lnTo>
                    <a:pt x="182" y="269"/>
                  </a:lnTo>
                  <a:lnTo>
                    <a:pt x="165" y="241"/>
                  </a:lnTo>
                  <a:lnTo>
                    <a:pt x="140" y="200"/>
                  </a:lnTo>
                  <a:lnTo>
                    <a:pt x="127" y="178"/>
                  </a:lnTo>
                  <a:lnTo>
                    <a:pt x="118" y="160"/>
                  </a:lnTo>
                  <a:lnTo>
                    <a:pt x="116" y="149"/>
                  </a:lnTo>
                  <a:lnTo>
                    <a:pt x="116" y="137"/>
                  </a:lnTo>
                  <a:lnTo>
                    <a:pt x="119" y="129"/>
                  </a:lnTo>
                  <a:lnTo>
                    <a:pt x="124" y="125"/>
                  </a:lnTo>
                  <a:lnTo>
                    <a:pt x="128" y="125"/>
                  </a:lnTo>
                  <a:lnTo>
                    <a:pt x="133" y="128"/>
                  </a:lnTo>
                  <a:lnTo>
                    <a:pt x="143" y="136"/>
                  </a:lnTo>
                  <a:lnTo>
                    <a:pt x="154" y="144"/>
                  </a:lnTo>
                  <a:lnTo>
                    <a:pt x="162" y="148"/>
                  </a:lnTo>
                  <a:lnTo>
                    <a:pt x="167" y="149"/>
                  </a:lnTo>
                  <a:lnTo>
                    <a:pt x="171" y="148"/>
                  </a:lnTo>
                  <a:lnTo>
                    <a:pt x="174" y="144"/>
                  </a:lnTo>
                  <a:lnTo>
                    <a:pt x="173" y="141"/>
                  </a:lnTo>
                  <a:lnTo>
                    <a:pt x="171" y="137"/>
                  </a:lnTo>
                  <a:lnTo>
                    <a:pt x="164" y="129"/>
                  </a:lnTo>
                  <a:lnTo>
                    <a:pt x="149" y="120"/>
                  </a:lnTo>
                  <a:lnTo>
                    <a:pt x="141" y="113"/>
                  </a:lnTo>
                  <a:lnTo>
                    <a:pt x="136" y="104"/>
                  </a:lnTo>
                  <a:lnTo>
                    <a:pt x="132" y="91"/>
                  </a:lnTo>
                  <a:lnTo>
                    <a:pt x="131" y="78"/>
                  </a:lnTo>
                  <a:lnTo>
                    <a:pt x="128" y="73"/>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3"/>
                  </a:lnTo>
                  <a:lnTo>
                    <a:pt x="58" y="79"/>
                  </a:lnTo>
                  <a:lnTo>
                    <a:pt x="52" y="91"/>
                  </a:lnTo>
                  <a:lnTo>
                    <a:pt x="48" y="104"/>
                  </a:lnTo>
                  <a:lnTo>
                    <a:pt x="44" y="115"/>
                  </a:lnTo>
                  <a:lnTo>
                    <a:pt x="43" y="128"/>
                  </a:lnTo>
                  <a:lnTo>
                    <a:pt x="42" y="144"/>
                  </a:lnTo>
                  <a:lnTo>
                    <a:pt x="42" y="153"/>
                  </a:lnTo>
                  <a:lnTo>
                    <a:pt x="42" y="161"/>
                  </a:lnTo>
                  <a:lnTo>
                    <a:pt x="43" y="166"/>
                  </a:lnTo>
                  <a:lnTo>
                    <a:pt x="46" y="169"/>
                  </a:lnTo>
                  <a:lnTo>
                    <a:pt x="51" y="170"/>
                  </a:lnTo>
                  <a:lnTo>
                    <a:pt x="54" y="169"/>
                  </a:lnTo>
                  <a:lnTo>
                    <a:pt x="55" y="166"/>
                  </a:lnTo>
                  <a:lnTo>
                    <a:pt x="55" y="156"/>
                  </a:lnTo>
                  <a:lnTo>
                    <a:pt x="55" y="140"/>
                  </a:lnTo>
                  <a:lnTo>
                    <a:pt x="56" y="129"/>
                  </a:lnTo>
                  <a:lnTo>
                    <a:pt x="58" y="123"/>
                  </a:lnTo>
                  <a:lnTo>
                    <a:pt x="61" y="116"/>
                  </a:lnTo>
                  <a:lnTo>
                    <a:pt x="67" y="115"/>
                  </a:lnTo>
                  <a:lnTo>
                    <a:pt x="72" y="116"/>
                  </a:lnTo>
                  <a:lnTo>
                    <a:pt x="73" y="120"/>
                  </a:lnTo>
                  <a:lnTo>
                    <a:pt x="72" y="132"/>
                  </a:lnTo>
                  <a:lnTo>
                    <a:pt x="71" y="148"/>
                  </a:lnTo>
                  <a:lnTo>
                    <a:pt x="68" y="162"/>
                  </a:lnTo>
                  <a:lnTo>
                    <a:pt x="64" y="175"/>
                  </a:lnTo>
                  <a:lnTo>
                    <a:pt x="60" y="193"/>
                  </a:lnTo>
                  <a:lnTo>
                    <a:pt x="55" y="207"/>
                  </a:lnTo>
                  <a:lnTo>
                    <a:pt x="43" y="226"/>
                  </a:lnTo>
                  <a:lnTo>
                    <a:pt x="34" y="237"/>
                  </a:lnTo>
                  <a:lnTo>
                    <a:pt x="18" y="256"/>
                  </a:lnTo>
                  <a:lnTo>
                    <a:pt x="8" y="269"/>
                  </a:lnTo>
                  <a:lnTo>
                    <a:pt x="0" y="281"/>
                  </a:lnTo>
                  <a:lnTo>
                    <a:pt x="0" y="286"/>
                  </a:lnTo>
                  <a:lnTo>
                    <a:pt x="8" y="295"/>
                  </a:lnTo>
                  <a:lnTo>
                    <a:pt x="20" y="306"/>
                  </a:lnTo>
                  <a:lnTo>
                    <a:pt x="31" y="306"/>
                  </a:lnTo>
                  <a:lnTo>
                    <a:pt x="34" y="303"/>
                  </a:lnTo>
                  <a:lnTo>
                    <a:pt x="29" y="297"/>
                  </a:lnTo>
                  <a:lnTo>
                    <a:pt x="24" y="290"/>
                  </a:lnTo>
                  <a:lnTo>
                    <a:pt x="24" y="285"/>
                  </a:lnTo>
                  <a:lnTo>
                    <a:pt x="31" y="273"/>
                  </a:lnTo>
                  <a:lnTo>
                    <a:pt x="44" y="260"/>
                  </a:lnTo>
                  <a:lnTo>
                    <a:pt x="64" y="235"/>
                  </a:lnTo>
                  <a:lnTo>
                    <a:pt x="81" y="214"/>
                  </a:lnTo>
                  <a:lnTo>
                    <a:pt x="88" y="207"/>
                  </a:lnTo>
                  <a:lnTo>
                    <a:pt x="92" y="202"/>
                  </a:lnTo>
                  <a:lnTo>
                    <a:pt x="99" y="200"/>
                  </a:lnTo>
                  <a:lnTo>
                    <a:pt x="106" y="204"/>
                  </a:lnTo>
                  <a:lnTo>
                    <a:pt x="114" y="210"/>
                  </a:lnTo>
                  <a:lnTo>
                    <a:pt x="130" y="231"/>
                  </a:lnTo>
                  <a:lnTo>
                    <a:pt x="148" y="256"/>
                  </a:lnTo>
                  <a:lnTo>
                    <a:pt x="165" y="281"/>
                  </a:lnTo>
                  <a:lnTo>
                    <a:pt x="175" y="295"/>
                  </a:lnTo>
                  <a:lnTo>
                    <a:pt x="179" y="298"/>
                  </a:lnTo>
                  <a:lnTo>
                    <a:pt x="186" y="298"/>
                  </a:lnTo>
                  <a:lnTo>
                    <a:pt x="192" y="293"/>
                  </a:lnTo>
                  <a:lnTo>
                    <a:pt x="200" y="288"/>
                  </a:lnTo>
                  <a:lnTo>
                    <a:pt x="207"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1" name="Group 85"/>
            <p:cNvGrpSpPr>
              <a:grpSpLocks/>
            </p:cNvGrpSpPr>
            <p:nvPr/>
          </p:nvGrpSpPr>
          <p:grpSpPr bwMode="auto">
            <a:xfrm>
              <a:off x="4956" y="2328"/>
              <a:ext cx="273" cy="326"/>
              <a:chOff x="4956" y="2328"/>
              <a:chExt cx="273" cy="326"/>
            </a:xfrm>
          </p:grpSpPr>
          <p:grpSp>
            <p:nvGrpSpPr>
              <p:cNvPr id="22" name="Group 86"/>
              <p:cNvGrpSpPr>
                <a:grpSpLocks/>
              </p:cNvGrpSpPr>
              <p:nvPr/>
            </p:nvGrpSpPr>
            <p:grpSpPr bwMode="auto">
              <a:xfrm>
                <a:off x="4956" y="2328"/>
                <a:ext cx="273" cy="326"/>
                <a:chOff x="4956" y="2328"/>
                <a:chExt cx="273" cy="326"/>
              </a:xfrm>
            </p:grpSpPr>
            <p:sp>
              <p:nvSpPr>
                <p:cNvPr id="2716759" name="AutoShape 87"/>
                <p:cNvSpPr>
                  <a:spLocks noChangeArrowheads="1"/>
                </p:cNvSpPr>
                <p:nvPr/>
              </p:nvSpPr>
              <p:spPr bwMode="auto">
                <a:xfrm>
                  <a:off x="4956" y="2381"/>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60" name="AutoShape 88"/>
                <p:cNvSpPr>
                  <a:spLocks noChangeArrowheads="1"/>
                </p:cNvSpPr>
                <p:nvPr/>
              </p:nvSpPr>
              <p:spPr bwMode="auto">
                <a:xfrm>
                  <a:off x="5022" y="2328"/>
                  <a:ext cx="207"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61" name="Oval 89"/>
              <p:cNvSpPr>
                <a:spLocks noChangeArrowheads="1"/>
              </p:cNvSpPr>
              <p:nvPr/>
            </p:nvSpPr>
            <p:spPr bwMode="auto">
              <a:xfrm>
                <a:off x="5042" y="2355"/>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62" name="AutoShape 90"/>
              <p:cNvSpPr>
                <a:spLocks noChangeArrowheads="1"/>
              </p:cNvSpPr>
              <p:nvPr/>
            </p:nvSpPr>
            <p:spPr bwMode="auto">
              <a:xfrm>
                <a:off x="4988" y="2509"/>
                <a:ext cx="146" cy="58"/>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3" name="Group 91"/>
          <p:cNvGrpSpPr>
            <a:grpSpLocks/>
          </p:cNvGrpSpPr>
          <p:nvPr/>
        </p:nvGrpSpPr>
        <p:grpSpPr bwMode="auto">
          <a:xfrm>
            <a:off x="1255713" y="1217613"/>
            <a:ext cx="7423150" cy="1506537"/>
            <a:chOff x="791" y="643"/>
            <a:chExt cx="4676" cy="949"/>
          </a:xfrm>
        </p:grpSpPr>
        <p:sp>
          <p:nvSpPr>
            <p:cNvPr id="2716764" name="Rectangle 92"/>
            <p:cNvSpPr>
              <a:spLocks noChangeArrowheads="1"/>
            </p:cNvSpPr>
            <p:nvPr/>
          </p:nvSpPr>
          <p:spPr bwMode="auto">
            <a:xfrm>
              <a:off x="202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5" name="Rectangle 93"/>
            <p:cNvSpPr>
              <a:spLocks noChangeArrowheads="1"/>
            </p:cNvSpPr>
            <p:nvPr/>
          </p:nvSpPr>
          <p:spPr bwMode="auto">
            <a:xfrm>
              <a:off x="2300" y="1306"/>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6766" name="Line 94"/>
            <p:cNvSpPr>
              <a:spLocks noChangeShapeType="1"/>
            </p:cNvSpPr>
            <p:nvPr/>
          </p:nvSpPr>
          <p:spPr bwMode="auto">
            <a:xfrm>
              <a:off x="990"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67" name="Rectangle 95"/>
            <p:cNvSpPr>
              <a:spLocks noChangeArrowheads="1"/>
            </p:cNvSpPr>
            <p:nvPr/>
          </p:nvSpPr>
          <p:spPr bwMode="auto">
            <a:xfrm>
              <a:off x="967"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8" name="Rectangle 96"/>
            <p:cNvSpPr>
              <a:spLocks noChangeArrowheads="1"/>
            </p:cNvSpPr>
            <p:nvPr/>
          </p:nvSpPr>
          <p:spPr bwMode="auto">
            <a:xfrm>
              <a:off x="120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9" name="Line 97"/>
            <p:cNvSpPr>
              <a:spLocks noChangeShapeType="1"/>
            </p:cNvSpPr>
            <p:nvPr/>
          </p:nvSpPr>
          <p:spPr bwMode="auto">
            <a:xfrm>
              <a:off x="1255"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0" name="Line 98"/>
            <p:cNvSpPr>
              <a:spLocks noChangeShapeType="1"/>
            </p:cNvSpPr>
            <p:nvPr/>
          </p:nvSpPr>
          <p:spPr bwMode="auto">
            <a:xfrm>
              <a:off x="124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1" name="Rectangle 99"/>
            <p:cNvSpPr>
              <a:spLocks noChangeArrowheads="1"/>
            </p:cNvSpPr>
            <p:nvPr/>
          </p:nvSpPr>
          <p:spPr bwMode="auto">
            <a:xfrm>
              <a:off x="174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2" name="Rectangle 100"/>
            <p:cNvSpPr>
              <a:spLocks noChangeArrowheads="1"/>
            </p:cNvSpPr>
            <p:nvPr/>
          </p:nvSpPr>
          <p:spPr bwMode="auto">
            <a:xfrm>
              <a:off x="1480"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3" name="Line 101"/>
            <p:cNvSpPr>
              <a:spLocks noChangeShapeType="1"/>
            </p:cNvSpPr>
            <p:nvPr/>
          </p:nvSpPr>
          <p:spPr bwMode="auto">
            <a:xfrm>
              <a:off x="150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4" name="Line 102"/>
            <p:cNvSpPr>
              <a:spLocks noChangeShapeType="1"/>
            </p:cNvSpPr>
            <p:nvPr/>
          </p:nvSpPr>
          <p:spPr bwMode="auto">
            <a:xfrm>
              <a:off x="203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5" name="Line 103"/>
            <p:cNvSpPr>
              <a:spLocks noChangeShapeType="1"/>
            </p:cNvSpPr>
            <p:nvPr/>
          </p:nvSpPr>
          <p:spPr bwMode="auto">
            <a:xfrm>
              <a:off x="1522"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76" name="Line 104"/>
            <p:cNvSpPr>
              <a:spLocks noChangeShapeType="1"/>
            </p:cNvSpPr>
            <p:nvPr/>
          </p:nvSpPr>
          <p:spPr bwMode="auto">
            <a:xfrm>
              <a:off x="1784"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77" name="Line 105"/>
            <p:cNvSpPr>
              <a:spLocks noChangeShapeType="1"/>
            </p:cNvSpPr>
            <p:nvPr/>
          </p:nvSpPr>
          <p:spPr bwMode="auto">
            <a:xfrm>
              <a:off x="2048"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78" name="Rectangle 106"/>
            <p:cNvSpPr>
              <a:spLocks noChangeArrowheads="1"/>
            </p:cNvSpPr>
            <p:nvPr/>
          </p:nvSpPr>
          <p:spPr bwMode="auto">
            <a:xfrm>
              <a:off x="226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9" name="Line 107"/>
            <p:cNvSpPr>
              <a:spLocks noChangeShapeType="1"/>
            </p:cNvSpPr>
            <p:nvPr/>
          </p:nvSpPr>
          <p:spPr bwMode="auto">
            <a:xfrm>
              <a:off x="2314" y="1165"/>
              <a:ext cx="2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0" name="Line 108"/>
            <p:cNvSpPr>
              <a:spLocks noChangeShapeType="1"/>
            </p:cNvSpPr>
            <p:nvPr/>
          </p:nvSpPr>
          <p:spPr bwMode="auto">
            <a:xfrm>
              <a:off x="230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1" name="Rectangle 109"/>
            <p:cNvSpPr>
              <a:spLocks noChangeArrowheads="1"/>
            </p:cNvSpPr>
            <p:nvPr/>
          </p:nvSpPr>
          <p:spPr bwMode="auto">
            <a:xfrm>
              <a:off x="280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2" name="Rectangle 110"/>
            <p:cNvSpPr>
              <a:spLocks noChangeArrowheads="1"/>
            </p:cNvSpPr>
            <p:nvPr/>
          </p:nvSpPr>
          <p:spPr bwMode="auto">
            <a:xfrm>
              <a:off x="253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3" name="Line 111"/>
            <p:cNvSpPr>
              <a:spLocks noChangeShapeType="1"/>
            </p:cNvSpPr>
            <p:nvPr/>
          </p:nvSpPr>
          <p:spPr bwMode="auto">
            <a:xfrm>
              <a:off x="256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4" name="Line 112"/>
            <p:cNvSpPr>
              <a:spLocks noChangeShapeType="1"/>
            </p:cNvSpPr>
            <p:nvPr/>
          </p:nvSpPr>
          <p:spPr bwMode="auto">
            <a:xfrm>
              <a:off x="309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5" name="Line 113"/>
            <p:cNvSpPr>
              <a:spLocks noChangeShapeType="1"/>
            </p:cNvSpPr>
            <p:nvPr/>
          </p:nvSpPr>
          <p:spPr bwMode="auto">
            <a:xfrm>
              <a:off x="2580" y="1165"/>
              <a:ext cx="231"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86" name="Line 114"/>
            <p:cNvSpPr>
              <a:spLocks noChangeShapeType="1"/>
            </p:cNvSpPr>
            <p:nvPr/>
          </p:nvSpPr>
          <p:spPr bwMode="auto">
            <a:xfrm>
              <a:off x="2843" y="1165"/>
              <a:ext cx="233"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87" name="Line 115"/>
            <p:cNvSpPr>
              <a:spLocks noChangeShapeType="1"/>
            </p:cNvSpPr>
            <p:nvPr/>
          </p:nvSpPr>
          <p:spPr bwMode="auto">
            <a:xfrm>
              <a:off x="3106" y="1165"/>
              <a:ext cx="23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88" name="Rectangle 116"/>
            <p:cNvSpPr>
              <a:spLocks noChangeArrowheads="1"/>
            </p:cNvSpPr>
            <p:nvPr/>
          </p:nvSpPr>
          <p:spPr bwMode="auto">
            <a:xfrm>
              <a:off x="308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9" name="Rectangle 117"/>
            <p:cNvSpPr>
              <a:spLocks noChangeArrowheads="1"/>
            </p:cNvSpPr>
            <p:nvPr/>
          </p:nvSpPr>
          <p:spPr bwMode="auto">
            <a:xfrm>
              <a:off x="3321"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0" name="Line 118"/>
            <p:cNvSpPr>
              <a:spLocks noChangeShapeType="1"/>
            </p:cNvSpPr>
            <p:nvPr/>
          </p:nvSpPr>
          <p:spPr bwMode="auto">
            <a:xfrm>
              <a:off x="3372" y="1165"/>
              <a:ext cx="24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1" name="Line 119"/>
            <p:cNvSpPr>
              <a:spLocks noChangeShapeType="1"/>
            </p:cNvSpPr>
            <p:nvPr/>
          </p:nvSpPr>
          <p:spPr bwMode="auto">
            <a:xfrm>
              <a:off x="335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2" name="Rectangle 120"/>
            <p:cNvSpPr>
              <a:spLocks noChangeArrowheads="1"/>
            </p:cNvSpPr>
            <p:nvPr/>
          </p:nvSpPr>
          <p:spPr bwMode="auto">
            <a:xfrm>
              <a:off x="3865"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3" name="Rectangle 121"/>
            <p:cNvSpPr>
              <a:spLocks noChangeArrowheads="1"/>
            </p:cNvSpPr>
            <p:nvPr/>
          </p:nvSpPr>
          <p:spPr bwMode="auto">
            <a:xfrm>
              <a:off x="359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4" name="Line 122"/>
            <p:cNvSpPr>
              <a:spLocks noChangeShapeType="1"/>
            </p:cNvSpPr>
            <p:nvPr/>
          </p:nvSpPr>
          <p:spPr bwMode="auto">
            <a:xfrm>
              <a:off x="362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5" name="Line 123"/>
            <p:cNvSpPr>
              <a:spLocks noChangeShapeType="1"/>
            </p:cNvSpPr>
            <p:nvPr/>
          </p:nvSpPr>
          <p:spPr bwMode="auto">
            <a:xfrm>
              <a:off x="4153"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6" name="Line 124"/>
            <p:cNvSpPr>
              <a:spLocks noChangeShapeType="1"/>
            </p:cNvSpPr>
            <p:nvPr/>
          </p:nvSpPr>
          <p:spPr bwMode="auto">
            <a:xfrm>
              <a:off x="3638" y="1165"/>
              <a:ext cx="23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97" name="Line 125"/>
            <p:cNvSpPr>
              <a:spLocks noChangeShapeType="1"/>
            </p:cNvSpPr>
            <p:nvPr/>
          </p:nvSpPr>
          <p:spPr bwMode="auto">
            <a:xfrm>
              <a:off x="3900" y="1165"/>
              <a:ext cx="234"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98" name="Line 126"/>
            <p:cNvSpPr>
              <a:spLocks noChangeShapeType="1"/>
            </p:cNvSpPr>
            <p:nvPr/>
          </p:nvSpPr>
          <p:spPr bwMode="auto">
            <a:xfrm>
              <a:off x="4164"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99" name="Rectangle 127"/>
            <p:cNvSpPr>
              <a:spLocks noChangeArrowheads="1"/>
            </p:cNvSpPr>
            <p:nvPr/>
          </p:nvSpPr>
          <p:spPr bwMode="auto">
            <a:xfrm>
              <a:off x="414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0" name="Rectangle 128"/>
            <p:cNvSpPr>
              <a:spLocks noChangeArrowheads="1"/>
            </p:cNvSpPr>
            <p:nvPr/>
          </p:nvSpPr>
          <p:spPr bwMode="auto">
            <a:xfrm>
              <a:off x="437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1" name="Line 129"/>
            <p:cNvSpPr>
              <a:spLocks noChangeShapeType="1"/>
            </p:cNvSpPr>
            <p:nvPr/>
          </p:nvSpPr>
          <p:spPr bwMode="auto">
            <a:xfrm>
              <a:off x="4429"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2" name="Line 130"/>
            <p:cNvSpPr>
              <a:spLocks noChangeShapeType="1"/>
            </p:cNvSpPr>
            <p:nvPr/>
          </p:nvSpPr>
          <p:spPr bwMode="auto">
            <a:xfrm>
              <a:off x="441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3" name="Rectangle 131"/>
            <p:cNvSpPr>
              <a:spLocks noChangeArrowheads="1"/>
            </p:cNvSpPr>
            <p:nvPr/>
          </p:nvSpPr>
          <p:spPr bwMode="auto">
            <a:xfrm>
              <a:off x="492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4" name="Rectangle 132"/>
            <p:cNvSpPr>
              <a:spLocks noChangeArrowheads="1"/>
            </p:cNvSpPr>
            <p:nvPr/>
          </p:nvSpPr>
          <p:spPr bwMode="auto">
            <a:xfrm>
              <a:off x="4654"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5" name="Line 133"/>
            <p:cNvSpPr>
              <a:spLocks noChangeShapeType="1"/>
            </p:cNvSpPr>
            <p:nvPr/>
          </p:nvSpPr>
          <p:spPr bwMode="auto">
            <a:xfrm>
              <a:off x="468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6" name="Line 134"/>
            <p:cNvSpPr>
              <a:spLocks noChangeShapeType="1"/>
            </p:cNvSpPr>
            <p:nvPr/>
          </p:nvSpPr>
          <p:spPr bwMode="auto">
            <a:xfrm>
              <a:off x="521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7" name="Line 135"/>
            <p:cNvSpPr>
              <a:spLocks noChangeShapeType="1"/>
            </p:cNvSpPr>
            <p:nvPr/>
          </p:nvSpPr>
          <p:spPr bwMode="auto">
            <a:xfrm>
              <a:off x="4695"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808" name="Line 136"/>
            <p:cNvSpPr>
              <a:spLocks noChangeShapeType="1"/>
            </p:cNvSpPr>
            <p:nvPr/>
          </p:nvSpPr>
          <p:spPr bwMode="auto">
            <a:xfrm>
              <a:off x="4958"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809" name="Rectangle 137"/>
            <p:cNvSpPr>
              <a:spLocks noChangeArrowheads="1"/>
            </p:cNvSpPr>
            <p:nvPr/>
          </p:nvSpPr>
          <p:spPr bwMode="auto">
            <a:xfrm>
              <a:off x="791" y="655"/>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716810" name="Line 138"/>
            <p:cNvSpPr>
              <a:spLocks noChangeShapeType="1"/>
            </p:cNvSpPr>
            <p:nvPr/>
          </p:nvSpPr>
          <p:spPr bwMode="auto">
            <a:xfrm>
              <a:off x="983" y="881"/>
              <a:ext cx="0" cy="16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11" name="Rectangle 139"/>
            <p:cNvSpPr>
              <a:spLocks noChangeArrowheads="1"/>
            </p:cNvSpPr>
            <p:nvPr/>
          </p:nvSpPr>
          <p:spPr bwMode="auto">
            <a:xfrm>
              <a:off x="1428" y="666"/>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716812" name="Rectangle 140"/>
            <p:cNvSpPr>
              <a:spLocks noChangeArrowheads="1"/>
            </p:cNvSpPr>
            <p:nvPr/>
          </p:nvSpPr>
          <p:spPr bwMode="auto">
            <a:xfrm>
              <a:off x="1940" y="66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6813" name="Rectangle 141"/>
            <p:cNvSpPr>
              <a:spLocks noChangeArrowheads="1"/>
            </p:cNvSpPr>
            <p:nvPr/>
          </p:nvSpPr>
          <p:spPr bwMode="auto">
            <a:xfrm>
              <a:off x="2474" y="67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716814" name="Rectangle 142"/>
            <p:cNvSpPr>
              <a:spLocks noChangeArrowheads="1"/>
            </p:cNvSpPr>
            <p:nvPr/>
          </p:nvSpPr>
          <p:spPr bwMode="auto">
            <a:xfrm>
              <a:off x="2957" y="66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6815" name="Rectangle 143"/>
            <p:cNvSpPr>
              <a:spLocks noChangeArrowheads="1"/>
            </p:cNvSpPr>
            <p:nvPr/>
          </p:nvSpPr>
          <p:spPr bwMode="auto">
            <a:xfrm>
              <a:off x="3514" y="66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6816" name="Rectangle 144"/>
            <p:cNvSpPr>
              <a:spLocks noChangeArrowheads="1"/>
            </p:cNvSpPr>
            <p:nvPr/>
          </p:nvSpPr>
          <p:spPr bwMode="auto">
            <a:xfrm>
              <a:off x="3970"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6817" name="Rectangle 145"/>
            <p:cNvSpPr>
              <a:spLocks noChangeArrowheads="1"/>
            </p:cNvSpPr>
            <p:nvPr/>
          </p:nvSpPr>
          <p:spPr bwMode="auto">
            <a:xfrm>
              <a:off x="4580" y="66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6818" name="Line 146"/>
            <p:cNvSpPr>
              <a:spLocks noChangeShapeType="1"/>
            </p:cNvSpPr>
            <p:nvPr/>
          </p:nvSpPr>
          <p:spPr bwMode="auto">
            <a:xfrm>
              <a:off x="990" y="978"/>
              <a:ext cx="420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6819" name="Rectangle 147"/>
            <p:cNvSpPr>
              <a:spLocks noChangeArrowheads="1"/>
            </p:cNvSpPr>
            <p:nvPr/>
          </p:nvSpPr>
          <p:spPr bwMode="auto">
            <a:xfrm>
              <a:off x="4894" y="643"/>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6820" name="Line 148"/>
            <p:cNvSpPr>
              <a:spLocks noChangeShapeType="1"/>
            </p:cNvSpPr>
            <p:nvPr/>
          </p:nvSpPr>
          <p:spPr bwMode="auto">
            <a:xfrm>
              <a:off x="177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1" name="Line 149"/>
            <p:cNvSpPr>
              <a:spLocks noChangeShapeType="1"/>
            </p:cNvSpPr>
            <p:nvPr/>
          </p:nvSpPr>
          <p:spPr bwMode="auto">
            <a:xfrm>
              <a:off x="388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2" name="Line 150"/>
            <p:cNvSpPr>
              <a:spLocks noChangeShapeType="1"/>
            </p:cNvSpPr>
            <p:nvPr/>
          </p:nvSpPr>
          <p:spPr bwMode="auto">
            <a:xfrm>
              <a:off x="2830"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3" name="Line 151"/>
            <p:cNvSpPr>
              <a:spLocks noChangeShapeType="1"/>
            </p:cNvSpPr>
            <p:nvPr/>
          </p:nvSpPr>
          <p:spPr bwMode="auto">
            <a:xfrm>
              <a:off x="494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52" name="Date Placeholder 151"/>
          <p:cNvSpPr>
            <a:spLocks noGrp="1"/>
          </p:cNvSpPr>
          <p:nvPr>
            <p:ph type="dt" sz="half" idx="10"/>
          </p:nvPr>
        </p:nvSpPr>
        <p:spPr/>
        <p:txBody>
          <a:bodyPr/>
          <a:lstStyle/>
          <a:p>
            <a:fld id="{1B7700FD-0007-F543-AEE5-ACA23CF18BF5}" type="datetime1">
              <a:rPr lang="en-US" smtClean="0"/>
              <a:pPr/>
              <a:t>3/22/12</a:t>
            </a:fld>
            <a:endParaRPr lang="en-US" dirty="0"/>
          </a:p>
        </p:txBody>
      </p:sp>
      <p:sp>
        <p:nvSpPr>
          <p:cNvPr id="153" name="Slide Number Placeholder 152"/>
          <p:cNvSpPr>
            <a:spLocks noGrp="1"/>
          </p:cNvSpPr>
          <p:nvPr>
            <p:ph type="sldNum" sz="quarter" idx="12"/>
          </p:nvPr>
        </p:nvSpPr>
        <p:spPr/>
        <p:txBody>
          <a:bodyPr/>
          <a:lstStyle/>
          <a:p>
            <a:fld id="{3CC63E4C-4642-794D-A2FD-70F6B81535F5}" type="slidenum">
              <a:rPr lang="en-US" smtClean="0"/>
              <a:pPr/>
              <a:t>19</a:t>
            </a:fld>
            <a:endParaRPr lang="en-US" dirty="0"/>
          </a:p>
        </p:txBody>
      </p:sp>
      <p:sp>
        <p:nvSpPr>
          <p:cNvPr id="154" name="Footer Placeholder 153"/>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716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6675" grpId="0" build="p"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buClr>
                <a:schemeClr val="tx1"/>
              </a:buClr>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buClr>
                <a:schemeClr val="tx1"/>
              </a:buClr>
            </a:pPr>
            <a:r>
              <a:rPr lang="en-US" sz="2400" dirty="0" smtClean="0">
                <a:solidFill>
                  <a:srgbClr val="FF0000"/>
                </a:solidFill>
              </a:rPr>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2516729F-F966-9844-A2D1-DEEBD8AE1195}" type="datetime1">
              <a:rPr lang="en-US" smtClean="0"/>
              <a:pPr/>
              <a:t>3/22/12</a:t>
            </a:fld>
            <a:endParaRPr lang="en-US"/>
          </a:p>
        </p:txBody>
      </p:sp>
      <p:sp>
        <p:nvSpPr>
          <p:cNvPr id="46" name="Footer Placeholder 45"/>
          <p:cNvSpPr>
            <a:spLocks noGrp="1"/>
          </p:cNvSpPr>
          <p:nvPr>
            <p:ph type="ftr" sz="quarter" idx="11"/>
          </p:nvPr>
        </p:nvSpPr>
        <p:spPr/>
        <p:txBody>
          <a:bodyPr/>
          <a:lstStyle/>
          <a:p>
            <a:r>
              <a:rPr lang="en-US" smtClean="0"/>
              <a:t>Spring 2012 -- Lecture #20</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01378"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2393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Core</a:t>
                  </a:r>
                  <a:endParaRPr lang="en-US" dirty="0">
                    <a:solidFill>
                      <a:srgbClr val="FF0000"/>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sp>
        <p:nvSpPr>
          <p:cNvPr id="78" name="TextBox 77"/>
          <p:cNvSpPr txBox="1"/>
          <p:nvPr/>
        </p:nvSpPr>
        <p:spPr>
          <a:xfrm>
            <a:off x="3488267" y="4724400"/>
            <a:ext cx="885053" cy="646331"/>
          </a:xfrm>
          <a:prstGeom prst="rect">
            <a:avLst/>
          </a:prstGeom>
          <a:noFill/>
        </p:spPr>
        <p:txBody>
          <a:bodyPr wrap="none" rtlCol="0">
            <a:spAutoFit/>
          </a:bodyPr>
          <a:lstStyle/>
          <a:p>
            <a:r>
              <a:rPr lang="en-US" dirty="0" smtClean="0">
                <a:solidFill>
                  <a:srgbClr val="FF0000"/>
                </a:solidFill>
              </a:rPr>
              <a:t>Today’s</a:t>
            </a:r>
            <a:br>
              <a:rPr lang="en-US" dirty="0" smtClean="0">
                <a:solidFill>
                  <a:srgbClr val="FF0000"/>
                </a:solidFill>
              </a:rPr>
            </a:br>
            <a:r>
              <a:rPr lang="en-US" dirty="0" smtClean="0">
                <a:solidFill>
                  <a:srgbClr val="FF0000"/>
                </a:solidFill>
              </a:rPr>
              <a:t>Lecture</a:t>
            </a:r>
            <a:endParaRPr lang="en-US" dirty="0">
              <a:solidFill>
                <a:srgbClr val="FF0000"/>
              </a:solidFill>
            </a:endParaRPr>
          </a:p>
        </p:txBody>
      </p:sp>
      <p:grpSp>
        <p:nvGrpSpPr>
          <p:cNvPr id="62" name="Group 61"/>
          <p:cNvGrpSpPr/>
          <p:nvPr/>
        </p:nvGrpSpPr>
        <p:grpSpPr>
          <a:xfrm>
            <a:off x="0" y="3423931"/>
            <a:ext cx="8818881" cy="2653019"/>
            <a:chOff x="0" y="3423931"/>
            <a:chExt cx="8818881" cy="2653019"/>
          </a:xfrm>
        </p:grpSpPr>
        <p:grpSp>
          <p:nvGrpSpPr>
            <p:cNvPr id="7" name="Group 90"/>
            <p:cNvGrpSpPr/>
            <p:nvPr/>
          </p:nvGrpSpPr>
          <p:grpSpPr>
            <a:xfrm>
              <a:off x="3193143" y="3423931"/>
              <a:ext cx="5625738" cy="2653019"/>
              <a:chOff x="3193143" y="3423931"/>
              <a:chExt cx="5625738" cy="265301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193143" y="3423931"/>
                <a:ext cx="5625738" cy="2653019"/>
                <a:chOff x="3193143" y="3423931"/>
                <a:chExt cx="5625738" cy="2653019"/>
              </a:xfrm>
            </p:grpSpPr>
            <p:grpSp>
              <p:nvGrpSpPr>
                <p:cNvPr id="9" name="Group 48"/>
                <p:cNvGrpSpPr/>
                <p:nvPr/>
              </p:nvGrpSpPr>
              <p:grpSpPr>
                <a:xfrm>
                  <a:off x="3193143" y="3423931"/>
                  <a:ext cx="5625738" cy="2653019"/>
                  <a:chOff x="3198396" y="3421279"/>
                  <a:chExt cx="5454288" cy="2883908"/>
                </a:xfrm>
              </p:grpSpPr>
              <p:sp>
                <p:nvSpPr>
                  <p:cNvPr id="147" name="Freeform 146"/>
                  <p:cNvSpPr/>
                  <p:nvPr/>
                </p:nvSpPr>
                <p:spPr>
                  <a:xfrm>
                    <a:off x="3198396" y="4775214"/>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4987168" y="3421279"/>
                    <a:ext cx="2420349" cy="1353935"/>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34" y="3421279"/>
                    <a:ext cx="472848" cy="1353935"/>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solidFill>
                        <a:srgbClr val="FF0000"/>
                      </a:solidFill>
                    </a:rPr>
                    <a:t>Core</a:t>
                  </a:r>
                  <a:endParaRPr lang="en-US" dirty="0">
                    <a:solidFill>
                      <a:srgbClr val="FF0000"/>
                    </a:solidFill>
                  </a:endParaRPr>
                </a:p>
              </p:txBody>
            </p:sp>
            <p:sp>
              <p:nvSpPr>
                <p:cNvPr id="163" name="Freeform 162"/>
                <p:cNvSpPr/>
                <p:nvPr/>
              </p:nvSpPr>
              <p:spPr>
                <a:xfrm>
                  <a:off x="4003040" y="4718050"/>
                  <a:ext cx="280035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FF0000"/>
                      </a:solidFill>
                    </a:rPr>
                    <a:t>             Instruction </a:t>
                  </a:r>
                  <a:r>
                    <a:rPr lang="en-US" dirty="0" err="1" smtClean="0">
                      <a:solidFill>
                        <a:srgbClr val="FF0000"/>
                      </a:solidFill>
                    </a:rPr>
                    <a:t>Unit(s</a:t>
                  </a:r>
                  <a:r>
                    <a:rPr lang="en-US" dirty="0" smtClean="0">
                      <a:solidFill>
                        <a:srgbClr val="FF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r>
                    <a:rPr lang="en-US" dirty="0" smtClean="0">
                      <a:solidFill>
                        <a:srgbClr val="FF0000"/>
                      </a:solidFill>
                    </a:rPr>
                    <a:t>Functional</a:t>
                  </a:r>
                </a:p>
                <a:p>
                  <a:pPr algn="ctr">
                    <a:lnSpc>
                      <a:spcPct val="90000"/>
                    </a:lnSpc>
                  </a:pPr>
                  <a:r>
                    <a:rPr lang="en-US" dirty="0" err="1" smtClean="0">
                      <a:solidFill>
                        <a:srgbClr val="FF0000"/>
                      </a:solidFill>
                    </a:rPr>
                    <a:t>Unit(s</a:t>
                  </a:r>
                  <a:r>
                    <a:rPr lang="en-US" dirty="0" smtClean="0">
                      <a:solidFill>
                        <a:srgbClr val="FF0000"/>
                      </a:solidFill>
                    </a:rPr>
                    <a:t>)</a:t>
                  </a:r>
                  <a:endParaRPr lang="en-US" dirty="0">
                    <a:solidFill>
                      <a:srgbClr val="FF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sp>
          <p:nvSpPr>
            <p:cNvPr id="59" name="Rectangle 58"/>
            <p:cNvSpPr/>
            <p:nvPr/>
          </p:nvSpPr>
          <p:spPr>
            <a:xfrm>
              <a:off x="0" y="3474721"/>
              <a:ext cx="3200400" cy="1015999"/>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8722" name="Rectangle 2"/>
          <p:cNvSpPr>
            <a:spLocks noGrp="1" noChangeArrowheads="1"/>
          </p:cNvSpPr>
          <p:nvPr>
            <p:ph type="title"/>
          </p:nvPr>
        </p:nvSpPr>
        <p:spPr/>
        <p:txBody>
          <a:bodyPr/>
          <a:lstStyle/>
          <a:p>
            <a:r>
              <a:rPr lang="en-US" dirty="0" smtClean="0"/>
              <a:t>Pipelined Laundry</a:t>
            </a:r>
            <a:endParaRPr lang="en-US" dirty="0"/>
          </a:p>
        </p:txBody>
      </p:sp>
      <p:sp>
        <p:nvSpPr>
          <p:cNvPr id="2718723"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Clr>
                <a:schemeClr val="tx1"/>
              </a:buClr>
            </a:pPr>
            <a:r>
              <a:rPr lang="en-US" i="1" dirty="0" smtClean="0">
                <a:solidFill>
                  <a:srgbClr val="FF0000"/>
                </a:solidFill>
              </a:rPr>
              <a:t>Pipelined laundry takes </a:t>
            </a:r>
            <a:br>
              <a:rPr lang="en-US" i="1" dirty="0" smtClean="0">
                <a:solidFill>
                  <a:srgbClr val="FF0000"/>
                </a:solidFill>
              </a:rPr>
            </a:br>
            <a:r>
              <a:rPr lang="en-US" i="1" dirty="0" smtClean="0">
                <a:solidFill>
                  <a:srgbClr val="FF0000"/>
                </a:solidFill>
              </a:rPr>
              <a:t>3.5 hours for 4 loads! </a:t>
            </a:r>
            <a:endParaRPr lang="en-US" i="1" dirty="0">
              <a:solidFill>
                <a:srgbClr val="FF0000"/>
              </a:solidFill>
            </a:endParaRPr>
          </a:p>
        </p:txBody>
      </p:sp>
      <p:grpSp>
        <p:nvGrpSpPr>
          <p:cNvPr id="2" name="Group 4"/>
          <p:cNvGrpSpPr>
            <a:grpSpLocks/>
          </p:cNvGrpSpPr>
          <p:nvPr/>
        </p:nvGrpSpPr>
        <p:grpSpPr bwMode="auto">
          <a:xfrm>
            <a:off x="931863" y="2114550"/>
            <a:ext cx="928687" cy="3740150"/>
            <a:chOff x="587" y="1332"/>
            <a:chExt cx="585" cy="2356"/>
          </a:xfrm>
        </p:grpSpPr>
        <p:sp>
          <p:nvSpPr>
            <p:cNvPr id="2718725" name="Rectangle 5"/>
            <p:cNvSpPr>
              <a:spLocks noChangeArrowheads="1"/>
            </p:cNvSpPr>
            <p:nvPr/>
          </p:nvSpPr>
          <p:spPr bwMode="auto">
            <a:xfrm>
              <a:off x="587" y="1332"/>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8726" name="Line 6"/>
            <p:cNvSpPr>
              <a:spLocks noChangeShapeType="1"/>
            </p:cNvSpPr>
            <p:nvPr/>
          </p:nvSpPr>
          <p:spPr bwMode="auto">
            <a:xfrm flipH="1">
              <a:off x="834" y="1523"/>
              <a:ext cx="17"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727" name="Freeform 7"/>
            <p:cNvSpPr>
              <a:spLocks/>
            </p:cNvSpPr>
            <p:nvPr/>
          </p:nvSpPr>
          <p:spPr bwMode="auto">
            <a:xfrm>
              <a:off x="926" y="2011"/>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28" name="Rectangle 8"/>
            <p:cNvSpPr>
              <a:spLocks noChangeArrowheads="1"/>
            </p:cNvSpPr>
            <p:nvPr/>
          </p:nvSpPr>
          <p:spPr bwMode="auto">
            <a:xfrm>
              <a:off x="914" y="196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8729" name="Freeform 9"/>
            <p:cNvSpPr>
              <a:spLocks/>
            </p:cNvSpPr>
            <p:nvPr/>
          </p:nvSpPr>
          <p:spPr bwMode="auto">
            <a:xfrm>
              <a:off x="932" y="2322"/>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0" name="Rectangle 10"/>
            <p:cNvSpPr>
              <a:spLocks noChangeArrowheads="1"/>
            </p:cNvSpPr>
            <p:nvPr/>
          </p:nvSpPr>
          <p:spPr bwMode="auto">
            <a:xfrm>
              <a:off x="919" y="227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8731" name="Freeform 11"/>
            <p:cNvSpPr>
              <a:spLocks/>
            </p:cNvSpPr>
            <p:nvPr/>
          </p:nvSpPr>
          <p:spPr bwMode="auto">
            <a:xfrm>
              <a:off x="932" y="2646"/>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2" name="Rectangle 12"/>
            <p:cNvSpPr>
              <a:spLocks noChangeArrowheads="1"/>
            </p:cNvSpPr>
            <p:nvPr/>
          </p:nvSpPr>
          <p:spPr bwMode="auto">
            <a:xfrm>
              <a:off x="919" y="2602"/>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8733" name="Freeform 13"/>
            <p:cNvSpPr>
              <a:spLocks/>
            </p:cNvSpPr>
            <p:nvPr/>
          </p:nvSpPr>
          <p:spPr bwMode="auto">
            <a:xfrm>
              <a:off x="926" y="1617"/>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4" name="Rectangle 14"/>
            <p:cNvSpPr>
              <a:spLocks noChangeArrowheads="1"/>
            </p:cNvSpPr>
            <p:nvPr/>
          </p:nvSpPr>
          <p:spPr bwMode="auto">
            <a:xfrm>
              <a:off x="914" y="1573"/>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grpSp>
      <p:grpSp>
        <p:nvGrpSpPr>
          <p:cNvPr id="3" name="Group 15"/>
          <p:cNvGrpSpPr>
            <a:grpSpLocks/>
          </p:cNvGrpSpPr>
          <p:nvPr/>
        </p:nvGrpSpPr>
        <p:grpSpPr bwMode="auto">
          <a:xfrm>
            <a:off x="1954213" y="2501900"/>
            <a:ext cx="2603500" cy="2079625"/>
            <a:chOff x="1231" y="1576"/>
            <a:chExt cx="1640" cy="1310"/>
          </a:xfrm>
        </p:grpSpPr>
        <p:sp>
          <p:nvSpPr>
            <p:cNvPr id="2718736" name="AutoShape 16"/>
            <p:cNvSpPr>
              <a:spLocks noChangeArrowheads="1"/>
            </p:cNvSpPr>
            <p:nvPr/>
          </p:nvSpPr>
          <p:spPr bwMode="auto">
            <a:xfrm>
              <a:off x="1482" y="1955"/>
              <a:ext cx="185"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7" name="AutoShape 17"/>
            <p:cNvSpPr>
              <a:spLocks noChangeArrowheads="1"/>
            </p:cNvSpPr>
            <p:nvPr/>
          </p:nvSpPr>
          <p:spPr bwMode="auto">
            <a:xfrm>
              <a:off x="1527" y="1903"/>
              <a:ext cx="140"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8" name="AutoShape 18"/>
            <p:cNvSpPr>
              <a:spLocks noChangeArrowheads="1"/>
            </p:cNvSpPr>
            <p:nvPr/>
          </p:nvSpPr>
          <p:spPr bwMode="auto">
            <a:xfrm>
              <a:off x="1519" y="1975"/>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4" name="Group 19"/>
            <p:cNvGrpSpPr>
              <a:grpSpLocks/>
            </p:cNvGrpSpPr>
            <p:nvPr/>
          </p:nvGrpSpPr>
          <p:grpSpPr bwMode="auto">
            <a:xfrm>
              <a:off x="1940" y="1938"/>
              <a:ext cx="179" cy="257"/>
              <a:chOff x="2183" y="1938"/>
              <a:chExt cx="201" cy="257"/>
            </a:xfrm>
          </p:grpSpPr>
          <p:sp>
            <p:nvSpPr>
              <p:cNvPr id="2718740" name="Freeform 20"/>
              <p:cNvSpPr>
                <a:spLocks/>
              </p:cNvSpPr>
              <p:nvPr/>
            </p:nvSpPr>
            <p:spPr bwMode="auto">
              <a:xfrm>
                <a:off x="2312"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41" name="Rectangle 21"/>
              <p:cNvSpPr>
                <a:spLocks noChangeArrowheads="1"/>
              </p:cNvSpPr>
              <p:nvPr/>
            </p:nvSpPr>
            <p:spPr bwMode="auto">
              <a:xfrm>
                <a:off x="2308"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2" name="Rectangle 22"/>
              <p:cNvSpPr>
                <a:spLocks noChangeArrowheads="1"/>
              </p:cNvSpPr>
              <p:nvPr/>
            </p:nvSpPr>
            <p:spPr bwMode="auto">
              <a:xfrm>
                <a:off x="2314"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3" name="Rectangle 23"/>
              <p:cNvSpPr>
                <a:spLocks noChangeArrowheads="1"/>
              </p:cNvSpPr>
              <p:nvPr/>
            </p:nvSpPr>
            <p:spPr bwMode="auto">
              <a:xfrm>
                <a:off x="2183"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4" name="Oval 24"/>
              <p:cNvSpPr>
                <a:spLocks noChangeArrowheads="1"/>
              </p:cNvSpPr>
              <p:nvPr/>
            </p:nvSpPr>
            <p:spPr bwMode="auto">
              <a:xfrm>
                <a:off x="2242"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45" name="Freeform 25"/>
              <p:cNvSpPr>
                <a:spLocks/>
              </p:cNvSpPr>
              <p:nvPr/>
            </p:nvSpPr>
            <p:spPr bwMode="auto">
              <a:xfrm>
                <a:off x="2183"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46" name="Freeform 26"/>
            <p:cNvSpPr>
              <a:spLocks/>
            </p:cNvSpPr>
            <p:nvPr/>
          </p:nvSpPr>
          <p:spPr bwMode="auto">
            <a:xfrm>
              <a:off x="2173" y="1913"/>
              <a:ext cx="178"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5" name="Group 27"/>
            <p:cNvGrpSpPr>
              <a:grpSpLocks/>
            </p:cNvGrpSpPr>
            <p:nvPr/>
          </p:nvGrpSpPr>
          <p:grpSpPr bwMode="auto">
            <a:xfrm>
              <a:off x="1672" y="1903"/>
              <a:ext cx="231" cy="311"/>
              <a:chOff x="1881" y="1903"/>
              <a:chExt cx="260" cy="311"/>
            </a:xfrm>
          </p:grpSpPr>
          <p:grpSp>
            <p:nvGrpSpPr>
              <p:cNvPr id="6" name="Group 28"/>
              <p:cNvGrpSpPr>
                <a:grpSpLocks/>
              </p:cNvGrpSpPr>
              <p:nvPr/>
            </p:nvGrpSpPr>
            <p:grpSpPr bwMode="auto">
              <a:xfrm>
                <a:off x="1881" y="1903"/>
                <a:ext cx="260" cy="311"/>
                <a:chOff x="1881" y="1903"/>
                <a:chExt cx="260" cy="311"/>
              </a:xfrm>
            </p:grpSpPr>
            <p:sp>
              <p:nvSpPr>
                <p:cNvPr id="2718749" name="AutoShape 29"/>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0" name="AutoShape 30"/>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1" name="Oval 31"/>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52" name="AutoShape 32"/>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3" name="AutoShape 33"/>
            <p:cNvSpPr>
              <a:spLocks noChangeArrowheads="1"/>
            </p:cNvSpPr>
            <p:nvPr/>
          </p:nvSpPr>
          <p:spPr bwMode="auto">
            <a:xfrm>
              <a:off x="1735" y="2288"/>
              <a:ext cx="183"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4" name="AutoShape 34"/>
            <p:cNvSpPr>
              <a:spLocks noChangeArrowheads="1"/>
            </p:cNvSpPr>
            <p:nvPr/>
          </p:nvSpPr>
          <p:spPr bwMode="auto">
            <a:xfrm>
              <a:off x="1780" y="2237"/>
              <a:ext cx="138"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5" name="AutoShape 35"/>
            <p:cNvSpPr>
              <a:spLocks noChangeArrowheads="1"/>
            </p:cNvSpPr>
            <p:nvPr/>
          </p:nvSpPr>
          <p:spPr bwMode="auto">
            <a:xfrm>
              <a:off x="1772" y="2308"/>
              <a:ext cx="94" cy="15"/>
            </a:xfrm>
            <a:prstGeom prst="parallelogram">
              <a:avLst>
                <a:gd name="adj" fmla="val 1566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36"/>
            <p:cNvGrpSpPr>
              <a:grpSpLocks/>
            </p:cNvGrpSpPr>
            <p:nvPr/>
          </p:nvGrpSpPr>
          <p:grpSpPr bwMode="auto">
            <a:xfrm>
              <a:off x="2202" y="2277"/>
              <a:ext cx="179" cy="257"/>
              <a:chOff x="2477" y="2277"/>
              <a:chExt cx="202" cy="257"/>
            </a:xfrm>
          </p:grpSpPr>
          <p:sp>
            <p:nvSpPr>
              <p:cNvPr id="2718757" name="Freeform 37"/>
              <p:cNvSpPr>
                <a:spLocks/>
              </p:cNvSpPr>
              <p:nvPr/>
            </p:nvSpPr>
            <p:spPr bwMode="auto">
              <a:xfrm>
                <a:off x="2607"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58" name="Rectangle 38"/>
              <p:cNvSpPr>
                <a:spLocks noChangeArrowheads="1"/>
              </p:cNvSpPr>
              <p:nvPr/>
            </p:nvSpPr>
            <p:spPr bwMode="auto">
              <a:xfrm>
                <a:off x="2602"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59" name="Rectangle 39"/>
              <p:cNvSpPr>
                <a:spLocks noChangeArrowheads="1"/>
              </p:cNvSpPr>
              <p:nvPr/>
            </p:nvSpPr>
            <p:spPr bwMode="auto">
              <a:xfrm>
                <a:off x="2610"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0" name="Rectangle 40"/>
              <p:cNvSpPr>
                <a:spLocks noChangeArrowheads="1"/>
              </p:cNvSpPr>
              <p:nvPr/>
            </p:nvSpPr>
            <p:spPr bwMode="auto">
              <a:xfrm>
                <a:off x="2479"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1" name="Oval 41"/>
              <p:cNvSpPr>
                <a:spLocks noChangeArrowheads="1"/>
              </p:cNvSpPr>
              <p:nvPr/>
            </p:nvSpPr>
            <p:spPr bwMode="auto">
              <a:xfrm>
                <a:off x="2537"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62" name="Freeform 42"/>
              <p:cNvSpPr>
                <a:spLocks/>
              </p:cNvSpPr>
              <p:nvPr/>
            </p:nvSpPr>
            <p:spPr bwMode="auto">
              <a:xfrm>
                <a:off x="2477"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63" name="Freeform 43"/>
            <p:cNvSpPr>
              <a:spLocks/>
            </p:cNvSpPr>
            <p:nvPr/>
          </p:nvSpPr>
          <p:spPr bwMode="auto">
            <a:xfrm>
              <a:off x="2425" y="2247"/>
              <a:ext cx="179"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8" name="Group 44"/>
            <p:cNvGrpSpPr>
              <a:grpSpLocks/>
            </p:cNvGrpSpPr>
            <p:nvPr/>
          </p:nvGrpSpPr>
          <p:grpSpPr bwMode="auto">
            <a:xfrm>
              <a:off x="1924" y="2237"/>
              <a:ext cx="232" cy="310"/>
              <a:chOff x="2165" y="2237"/>
              <a:chExt cx="260" cy="310"/>
            </a:xfrm>
          </p:grpSpPr>
          <p:grpSp>
            <p:nvGrpSpPr>
              <p:cNvPr id="9" name="Group 45"/>
              <p:cNvGrpSpPr>
                <a:grpSpLocks/>
              </p:cNvGrpSpPr>
              <p:nvPr/>
            </p:nvGrpSpPr>
            <p:grpSpPr bwMode="auto">
              <a:xfrm>
                <a:off x="2165" y="2237"/>
                <a:ext cx="260" cy="310"/>
                <a:chOff x="2165" y="2237"/>
                <a:chExt cx="260" cy="310"/>
              </a:xfrm>
            </p:grpSpPr>
            <p:sp>
              <p:nvSpPr>
                <p:cNvPr id="2718766" name="AutoShape 46"/>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67" name="AutoShape 47"/>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68" name="Oval 48"/>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69" name="AutoShape 49"/>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70" name="AutoShape 50"/>
            <p:cNvSpPr>
              <a:spLocks noChangeArrowheads="1"/>
            </p:cNvSpPr>
            <p:nvPr/>
          </p:nvSpPr>
          <p:spPr bwMode="auto">
            <a:xfrm>
              <a:off x="1993" y="2626"/>
              <a:ext cx="184"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1" name="AutoShape 51"/>
            <p:cNvSpPr>
              <a:spLocks noChangeArrowheads="1"/>
            </p:cNvSpPr>
            <p:nvPr/>
          </p:nvSpPr>
          <p:spPr bwMode="auto">
            <a:xfrm>
              <a:off x="2036" y="2575"/>
              <a:ext cx="141"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2" name="AutoShape 52"/>
            <p:cNvSpPr>
              <a:spLocks noChangeArrowheads="1"/>
            </p:cNvSpPr>
            <p:nvPr/>
          </p:nvSpPr>
          <p:spPr bwMode="auto">
            <a:xfrm>
              <a:off x="2029" y="2647"/>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0" name="Group 53"/>
            <p:cNvGrpSpPr>
              <a:grpSpLocks/>
            </p:cNvGrpSpPr>
            <p:nvPr/>
          </p:nvGrpSpPr>
          <p:grpSpPr bwMode="auto">
            <a:xfrm>
              <a:off x="2478" y="2616"/>
              <a:ext cx="180" cy="257"/>
              <a:chOff x="2788" y="2616"/>
              <a:chExt cx="202" cy="257"/>
            </a:xfrm>
          </p:grpSpPr>
          <p:sp>
            <p:nvSpPr>
              <p:cNvPr id="2718774" name="Freeform 54"/>
              <p:cNvSpPr>
                <a:spLocks/>
              </p:cNvSpPr>
              <p:nvPr/>
            </p:nvSpPr>
            <p:spPr bwMode="auto">
              <a:xfrm>
                <a:off x="2918"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75" name="Rectangle 55"/>
              <p:cNvSpPr>
                <a:spLocks noChangeArrowheads="1"/>
              </p:cNvSpPr>
              <p:nvPr/>
            </p:nvSpPr>
            <p:spPr bwMode="auto">
              <a:xfrm>
                <a:off x="2913"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6" name="Rectangle 56"/>
              <p:cNvSpPr>
                <a:spLocks noChangeArrowheads="1"/>
              </p:cNvSpPr>
              <p:nvPr/>
            </p:nvSpPr>
            <p:spPr bwMode="auto">
              <a:xfrm>
                <a:off x="2921"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7" name="Rectangle 57"/>
              <p:cNvSpPr>
                <a:spLocks noChangeArrowheads="1"/>
              </p:cNvSpPr>
              <p:nvPr/>
            </p:nvSpPr>
            <p:spPr bwMode="auto">
              <a:xfrm>
                <a:off x="2790"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8" name="Oval 58"/>
              <p:cNvSpPr>
                <a:spLocks noChangeArrowheads="1"/>
              </p:cNvSpPr>
              <p:nvPr/>
            </p:nvSpPr>
            <p:spPr bwMode="auto">
              <a:xfrm>
                <a:off x="2848"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79" name="Freeform 59"/>
              <p:cNvSpPr>
                <a:spLocks/>
              </p:cNvSpPr>
              <p:nvPr/>
            </p:nvSpPr>
            <p:spPr bwMode="auto">
              <a:xfrm>
                <a:off x="2788"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80" name="Freeform 60"/>
            <p:cNvSpPr>
              <a:spLocks/>
            </p:cNvSpPr>
            <p:nvPr/>
          </p:nvSpPr>
          <p:spPr bwMode="auto">
            <a:xfrm>
              <a:off x="2692" y="2574"/>
              <a:ext cx="179"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61"/>
            <p:cNvGrpSpPr>
              <a:grpSpLocks/>
            </p:cNvGrpSpPr>
            <p:nvPr/>
          </p:nvGrpSpPr>
          <p:grpSpPr bwMode="auto">
            <a:xfrm>
              <a:off x="2181" y="2575"/>
              <a:ext cx="232" cy="311"/>
              <a:chOff x="2454" y="2575"/>
              <a:chExt cx="261" cy="311"/>
            </a:xfrm>
          </p:grpSpPr>
          <p:grpSp>
            <p:nvGrpSpPr>
              <p:cNvPr id="12" name="Group 62"/>
              <p:cNvGrpSpPr>
                <a:grpSpLocks/>
              </p:cNvGrpSpPr>
              <p:nvPr/>
            </p:nvGrpSpPr>
            <p:grpSpPr bwMode="auto">
              <a:xfrm>
                <a:off x="2454" y="2575"/>
                <a:ext cx="261" cy="311"/>
                <a:chOff x="2454" y="2575"/>
                <a:chExt cx="261" cy="311"/>
              </a:xfrm>
            </p:grpSpPr>
            <p:sp>
              <p:nvSpPr>
                <p:cNvPr id="2718783" name="AutoShape 63"/>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84" name="AutoShape 64"/>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85" name="Oval 65"/>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86" name="AutoShape 66"/>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67"/>
            <p:cNvGrpSpPr>
              <a:grpSpLocks/>
            </p:cNvGrpSpPr>
            <p:nvPr/>
          </p:nvGrpSpPr>
          <p:grpSpPr bwMode="auto">
            <a:xfrm>
              <a:off x="1231" y="1576"/>
              <a:ext cx="867" cy="310"/>
              <a:chOff x="1385" y="1576"/>
              <a:chExt cx="975" cy="310"/>
            </a:xfrm>
          </p:grpSpPr>
          <p:grpSp>
            <p:nvGrpSpPr>
              <p:cNvPr id="14" name="Group 68"/>
              <p:cNvGrpSpPr>
                <a:grpSpLocks/>
              </p:cNvGrpSpPr>
              <p:nvPr/>
            </p:nvGrpSpPr>
            <p:grpSpPr bwMode="auto">
              <a:xfrm>
                <a:off x="1385" y="1576"/>
                <a:ext cx="206" cy="310"/>
                <a:chOff x="1385" y="1576"/>
                <a:chExt cx="206" cy="310"/>
              </a:xfrm>
            </p:grpSpPr>
            <p:sp>
              <p:nvSpPr>
                <p:cNvPr id="2718789" name="AutoShape 69"/>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0" name="AutoShape 70"/>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1" name="AutoShape 71"/>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2"/>
              <p:cNvGrpSpPr>
                <a:grpSpLocks/>
              </p:cNvGrpSpPr>
              <p:nvPr/>
            </p:nvGrpSpPr>
            <p:grpSpPr bwMode="auto">
              <a:xfrm>
                <a:off x="1903" y="1617"/>
                <a:ext cx="203" cy="257"/>
                <a:chOff x="1903" y="1617"/>
                <a:chExt cx="203" cy="257"/>
              </a:xfrm>
            </p:grpSpPr>
            <p:sp>
              <p:nvSpPr>
                <p:cNvPr id="2718793" name="Freeform 73"/>
                <p:cNvSpPr>
                  <a:spLocks/>
                </p:cNvSpPr>
                <p:nvPr/>
              </p:nvSpPr>
              <p:spPr bwMode="auto">
                <a:xfrm>
                  <a:off x="20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94" name="Rectangle 74"/>
                <p:cNvSpPr>
                  <a:spLocks noChangeArrowheads="1"/>
                </p:cNvSpPr>
                <p:nvPr/>
              </p:nvSpPr>
              <p:spPr bwMode="auto">
                <a:xfrm>
                  <a:off x="20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5" name="Rectangle 75"/>
                <p:cNvSpPr>
                  <a:spLocks noChangeArrowheads="1"/>
                </p:cNvSpPr>
                <p:nvPr/>
              </p:nvSpPr>
              <p:spPr bwMode="auto">
                <a:xfrm>
                  <a:off x="20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6" name="Rectangle 76"/>
                <p:cNvSpPr>
                  <a:spLocks noChangeArrowheads="1"/>
                </p:cNvSpPr>
                <p:nvPr/>
              </p:nvSpPr>
              <p:spPr bwMode="auto">
                <a:xfrm>
                  <a:off x="19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7" name="Oval 77"/>
                <p:cNvSpPr>
                  <a:spLocks noChangeArrowheads="1"/>
                </p:cNvSpPr>
                <p:nvPr/>
              </p:nvSpPr>
              <p:spPr bwMode="auto">
                <a:xfrm>
                  <a:off x="19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98" name="Freeform 78"/>
                <p:cNvSpPr>
                  <a:spLocks/>
                </p:cNvSpPr>
                <p:nvPr/>
              </p:nvSpPr>
              <p:spPr bwMode="auto">
                <a:xfrm>
                  <a:off x="19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99" name="Freeform 79"/>
              <p:cNvSpPr>
                <a:spLocks/>
              </p:cNvSpPr>
              <p:nvPr/>
            </p:nvSpPr>
            <p:spPr bwMode="auto">
              <a:xfrm>
                <a:off x="2160" y="158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80"/>
              <p:cNvGrpSpPr>
                <a:grpSpLocks/>
              </p:cNvGrpSpPr>
              <p:nvPr/>
            </p:nvGrpSpPr>
            <p:grpSpPr bwMode="auto">
              <a:xfrm>
                <a:off x="1597" y="1576"/>
                <a:ext cx="259" cy="310"/>
                <a:chOff x="1597" y="1576"/>
                <a:chExt cx="259" cy="310"/>
              </a:xfrm>
            </p:grpSpPr>
            <p:grpSp>
              <p:nvGrpSpPr>
                <p:cNvPr id="17" name="Group 81"/>
                <p:cNvGrpSpPr>
                  <a:grpSpLocks/>
                </p:cNvGrpSpPr>
                <p:nvPr/>
              </p:nvGrpSpPr>
              <p:grpSpPr bwMode="auto">
                <a:xfrm>
                  <a:off x="1597" y="1576"/>
                  <a:ext cx="259" cy="310"/>
                  <a:chOff x="1597" y="1576"/>
                  <a:chExt cx="259" cy="310"/>
                </a:xfrm>
              </p:grpSpPr>
              <p:sp>
                <p:nvSpPr>
                  <p:cNvPr id="2718802" name="AutoShape 82"/>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803" name="AutoShape 83"/>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804" name="Oval 84"/>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05" name="AutoShape 85"/>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grpSp>
        <p:nvGrpSpPr>
          <p:cNvPr id="18" name="Group 86"/>
          <p:cNvGrpSpPr>
            <a:grpSpLocks/>
          </p:cNvGrpSpPr>
          <p:nvPr/>
        </p:nvGrpSpPr>
        <p:grpSpPr bwMode="auto">
          <a:xfrm>
            <a:off x="1581150" y="1239838"/>
            <a:ext cx="7115175" cy="1268412"/>
            <a:chOff x="996" y="781"/>
            <a:chExt cx="4482" cy="799"/>
          </a:xfrm>
        </p:grpSpPr>
        <p:sp>
          <p:nvSpPr>
            <p:cNvPr id="2718807" name="Rectangle 87"/>
            <p:cNvSpPr>
              <a:spLocks noChangeArrowheads="1"/>
            </p:cNvSpPr>
            <p:nvPr/>
          </p:nvSpPr>
          <p:spPr bwMode="auto">
            <a:xfrm>
              <a:off x="4026" y="78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8808" name="Rectangle 88"/>
            <p:cNvSpPr>
              <a:spLocks noChangeArrowheads="1"/>
            </p:cNvSpPr>
            <p:nvPr/>
          </p:nvSpPr>
          <p:spPr bwMode="auto">
            <a:xfrm>
              <a:off x="4905" y="781"/>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8809" name="Rectangle 89"/>
            <p:cNvSpPr>
              <a:spLocks noChangeArrowheads="1"/>
            </p:cNvSpPr>
            <p:nvPr/>
          </p:nvSpPr>
          <p:spPr bwMode="auto">
            <a:xfrm>
              <a:off x="996" y="791"/>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6 PM</a:t>
              </a:r>
            </a:p>
          </p:txBody>
        </p:sp>
        <p:sp>
          <p:nvSpPr>
            <p:cNvPr id="2718810" name="Line 90"/>
            <p:cNvSpPr>
              <a:spLocks noChangeShapeType="1"/>
            </p:cNvSpPr>
            <p:nvPr/>
          </p:nvSpPr>
          <p:spPr bwMode="auto">
            <a:xfrm>
              <a:off x="1181" y="1015"/>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11" name="Rectangle 91"/>
            <p:cNvSpPr>
              <a:spLocks noChangeArrowheads="1"/>
            </p:cNvSpPr>
            <p:nvPr/>
          </p:nvSpPr>
          <p:spPr bwMode="auto">
            <a:xfrm>
              <a:off x="1604" y="804"/>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7</a:t>
              </a:r>
            </a:p>
          </p:txBody>
        </p:sp>
        <p:sp>
          <p:nvSpPr>
            <p:cNvPr id="2718812" name="Rectangle 92"/>
            <p:cNvSpPr>
              <a:spLocks noChangeArrowheads="1"/>
            </p:cNvSpPr>
            <p:nvPr/>
          </p:nvSpPr>
          <p:spPr bwMode="auto">
            <a:xfrm>
              <a:off x="2092" y="79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8813" name="Rectangle 93"/>
            <p:cNvSpPr>
              <a:spLocks noChangeArrowheads="1"/>
            </p:cNvSpPr>
            <p:nvPr/>
          </p:nvSpPr>
          <p:spPr bwMode="auto">
            <a:xfrm>
              <a:off x="2604" y="815"/>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9</a:t>
              </a:r>
            </a:p>
          </p:txBody>
        </p:sp>
        <p:sp>
          <p:nvSpPr>
            <p:cNvPr id="2718814" name="Rectangle 94"/>
            <p:cNvSpPr>
              <a:spLocks noChangeArrowheads="1"/>
            </p:cNvSpPr>
            <p:nvPr/>
          </p:nvSpPr>
          <p:spPr bwMode="auto">
            <a:xfrm>
              <a:off x="3065" y="80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8815" name="Rectangle 95"/>
            <p:cNvSpPr>
              <a:spLocks noChangeArrowheads="1"/>
            </p:cNvSpPr>
            <p:nvPr/>
          </p:nvSpPr>
          <p:spPr bwMode="auto">
            <a:xfrm>
              <a:off x="3570" y="80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8816" name="Rectangle 96"/>
            <p:cNvSpPr>
              <a:spLocks noChangeArrowheads="1"/>
            </p:cNvSpPr>
            <p:nvPr/>
          </p:nvSpPr>
          <p:spPr bwMode="auto">
            <a:xfrm>
              <a:off x="4591" y="79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8817" name="Line 97"/>
            <p:cNvSpPr>
              <a:spLocks noChangeShapeType="1"/>
            </p:cNvSpPr>
            <p:nvPr/>
          </p:nvSpPr>
          <p:spPr bwMode="auto">
            <a:xfrm>
              <a:off x="1188" y="1108"/>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818" name="Rectangle 98"/>
            <p:cNvSpPr>
              <a:spLocks noChangeArrowheads="1"/>
            </p:cNvSpPr>
            <p:nvPr/>
          </p:nvSpPr>
          <p:spPr bwMode="auto">
            <a:xfrm>
              <a:off x="3512" y="1202"/>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8819" name="Line 99"/>
            <p:cNvSpPr>
              <a:spLocks noChangeShapeType="1"/>
            </p:cNvSpPr>
            <p:nvPr/>
          </p:nvSpPr>
          <p:spPr bwMode="auto">
            <a:xfrm flipH="1">
              <a:off x="1675"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0" name="Line 100"/>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1" name="Line 101"/>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2" name="Line 102"/>
            <p:cNvSpPr>
              <a:spLocks noChangeShapeType="1"/>
            </p:cNvSpPr>
            <p:nvPr/>
          </p:nvSpPr>
          <p:spPr bwMode="auto">
            <a:xfrm>
              <a:off x="1691"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3" name="Line 103"/>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4" name="Line 104"/>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5" name="Rectangle 105"/>
            <p:cNvSpPr>
              <a:spLocks noChangeArrowheads="1"/>
            </p:cNvSpPr>
            <p:nvPr/>
          </p:nvSpPr>
          <p:spPr bwMode="auto">
            <a:xfrm>
              <a:off x="215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26" name="Line 106"/>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7" name="Line 107"/>
            <p:cNvSpPr>
              <a:spLocks noChangeShapeType="1"/>
            </p:cNvSpPr>
            <p:nvPr/>
          </p:nvSpPr>
          <p:spPr bwMode="auto">
            <a:xfrm>
              <a:off x="1942" y="1253"/>
              <a:ext cx="23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8" name="Line 108"/>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9" name="Line 109"/>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0" name="Line 110"/>
            <p:cNvSpPr>
              <a:spLocks noChangeShapeType="1"/>
            </p:cNvSpPr>
            <p:nvPr/>
          </p:nvSpPr>
          <p:spPr bwMode="auto">
            <a:xfrm>
              <a:off x="2195"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1" name="Line 111"/>
            <p:cNvSpPr>
              <a:spLocks noChangeShapeType="1"/>
            </p:cNvSpPr>
            <p:nvPr/>
          </p:nvSpPr>
          <p:spPr bwMode="auto">
            <a:xfrm>
              <a:off x="1694"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2" name="Line 112"/>
            <p:cNvSpPr>
              <a:spLocks noChangeShapeType="1"/>
            </p:cNvSpPr>
            <p:nvPr/>
          </p:nvSpPr>
          <p:spPr bwMode="auto">
            <a:xfrm>
              <a:off x="1948"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3" name="Line 113"/>
            <p:cNvSpPr>
              <a:spLocks noChangeShapeType="1"/>
            </p:cNvSpPr>
            <p:nvPr/>
          </p:nvSpPr>
          <p:spPr bwMode="auto">
            <a:xfrm>
              <a:off x="1188" y="1208"/>
              <a:ext cx="22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4" name="Rectangle 114"/>
            <p:cNvSpPr>
              <a:spLocks noChangeArrowheads="1"/>
            </p:cNvSpPr>
            <p:nvPr/>
          </p:nvSpPr>
          <p:spPr bwMode="auto">
            <a:xfrm>
              <a:off x="1160"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5" name="Rectangle 115"/>
            <p:cNvSpPr>
              <a:spLocks noChangeArrowheads="1"/>
            </p:cNvSpPr>
            <p:nvPr/>
          </p:nvSpPr>
          <p:spPr bwMode="auto">
            <a:xfrm>
              <a:off x="138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6" name="Line 116"/>
            <p:cNvSpPr>
              <a:spLocks noChangeShapeType="1"/>
            </p:cNvSpPr>
            <p:nvPr/>
          </p:nvSpPr>
          <p:spPr bwMode="auto">
            <a:xfrm>
              <a:off x="1437" y="1253"/>
              <a:ext cx="23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7" name="Rectangle 117"/>
            <p:cNvSpPr>
              <a:spLocks noChangeArrowheads="1"/>
            </p:cNvSpPr>
            <p:nvPr/>
          </p:nvSpPr>
          <p:spPr bwMode="auto">
            <a:xfrm>
              <a:off x="190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8" name="Rectangle 118"/>
            <p:cNvSpPr>
              <a:spLocks noChangeArrowheads="1"/>
            </p:cNvSpPr>
            <p:nvPr/>
          </p:nvSpPr>
          <p:spPr bwMode="auto">
            <a:xfrm>
              <a:off x="164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9" name="Line 119"/>
            <p:cNvSpPr>
              <a:spLocks noChangeShapeType="1"/>
            </p:cNvSpPr>
            <p:nvPr/>
          </p:nvSpPr>
          <p:spPr bwMode="auto">
            <a:xfrm>
              <a:off x="1697" y="1303"/>
              <a:ext cx="22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0" name="Line 120"/>
            <p:cNvSpPr>
              <a:spLocks noChangeShapeType="1"/>
            </p:cNvSpPr>
            <p:nvPr/>
          </p:nvSpPr>
          <p:spPr bwMode="auto">
            <a:xfrm>
              <a:off x="1948"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1" name="Line 121"/>
            <p:cNvSpPr>
              <a:spLocks noChangeShapeType="1"/>
            </p:cNvSpPr>
            <p:nvPr/>
          </p:nvSpPr>
          <p:spPr bwMode="auto">
            <a:xfrm>
              <a:off x="1948" y="1304"/>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2" name="Line 122"/>
            <p:cNvSpPr>
              <a:spLocks noChangeShapeType="1"/>
            </p:cNvSpPr>
            <p:nvPr/>
          </p:nvSpPr>
          <p:spPr bwMode="auto">
            <a:xfrm>
              <a:off x="2201"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3" name="Line 123"/>
            <p:cNvSpPr>
              <a:spLocks noChangeShapeType="1"/>
            </p:cNvSpPr>
            <p:nvPr/>
          </p:nvSpPr>
          <p:spPr bwMode="auto">
            <a:xfrm>
              <a:off x="2200" y="1347"/>
              <a:ext cx="223"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4" name="Line 124"/>
            <p:cNvSpPr>
              <a:spLocks noChangeShapeType="1"/>
            </p:cNvSpPr>
            <p:nvPr/>
          </p:nvSpPr>
          <p:spPr bwMode="auto">
            <a:xfrm>
              <a:off x="2454"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5" name="Line 125"/>
            <p:cNvSpPr>
              <a:spLocks noChangeShapeType="1"/>
            </p:cNvSpPr>
            <p:nvPr/>
          </p:nvSpPr>
          <p:spPr bwMode="auto">
            <a:xfrm>
              <a:off x="2452" y="1347"/>
              <a:ext cx="224"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6" name="Line 126"/>
            <p:cNvSpPr>
              <a:spLocks noChangeShapeType="1"/>
            </p:cNvSpPr>
            <p:nvPr/>
          </p:nvSpPr>
          <p:spPr bwMode="auto">
            <a:xfrm>
              <a:off x="2706"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7" name="Line 127"/>
            <p:cNvSpPr>
              <a:spLocks noChangeShapeType="1"/>
            </p:cNvSpPr>
            <p:nvPr/>
          </p:nvSpPr>
          <p:spPr bwMode="auto">
            <a:xfrm>
              <a:off x="1442" y="1208"/>
              <a:ext cx="22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48" name="Rectangle 128"/>
            <p:cNvSpPr>
              <a:spLocks noChangeArrowheads="1"/>
            </p:cNvSpPr>
            <p:nvPr/>
          </p:nvSpPr>
          <p:spPr bwMode="auto">
            <a:xfrm>
              <a:off x="2402"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49" name="Rectangle 129"/>
            <p:cNvSpPr>
              <a:spLocks noChangeArrowheads="1"/>
            </p:cNvSpPr>
            <p:nvPr/>
          </p:nvSpPr>
          <p:spPr bwMode="auto">
            <a:xfrm>
              <a:off x="2655"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50" name="Line 130"/>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1" name="Line 131"/>
            <p:cNvSpPr>
              <a:spLocks noChangeShapeType="1"/>
            </p:cNvSpPr>
            <p:nvPr/>
          </p:nvSpPr>
          <p:spPr bwMode="auto">
            <a:xfrm>
              <a:off x="1430"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2" name="Line 132"/>
            <p:cNvSpPr>
              <a:spLocks noChangeShapeType="1"/>
            </p:cNvSpPr>
            <p:nvPr/>
          </p:nvSpPr>
          <p:spPr bwMode="auto">
            <a:xfrm>
              <a:off x="168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3" name="Line 133"/>
            <p:cNvSpPr>
              <a:spLocks noChangeShapeType="1"/>
            </p:cNvSpPr>
            <p:nvPr/>
          </p:nvSpPr>
          <p:spPr bwMode="auto">
            <a:xfrm>
              <a:off x="1936"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4" name="Line 134"/>
            <p:cNvSpPr>
              <a:spLocks noChangeShapeType="1"/>
            </p:cNvSpPr>
            <p:nvPr/>
          </p:nvSpPr>
          <p:spPr bwMode="auto">
            <a:xfrm>
              <a:off x="218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5" name="Line 135"/>
            <p:cNvSpPr>
              <a:spLocks noChangeShapeType="1"/>
            </p:cNvSpPr>
            <p:nvPr/>
          </p:nvSpPr>
          <p:spPr bwMode="auto">
            <a:xfrm flipH="1">
              <a:off x="2684"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6" name="Line 136"/>
            <p:cNvSpPr>
              <a:spLocks noChangeShapeType="1"/>
            </p:cNvSpPr>
            <p:nvPr/>
          </p:nvSpPr>
          <p:spPr bwMode="auto">
            <a:xfrm flipH="1">
              <a:off x="293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37" name="Date Placeholder 136"/>
          <p:cNvSpPr>
            <a:spLocks noGrp="1"/>
          </p:cNvSpPr>
          <p:nvPr>
            <p:ph type="dt" sz="half" idx="10"/>
          </p:nvPr>
        </p:nvSpPr>
        <p:spPr/>
        <p:txBody>
          <a:bodyPr/>
          <a:lstStyle/>
          <a:p>
            <a:fld id="{4CC0DCBA-8BD4-DA43-8AB0-F2C57C72442A}" type="datetime1">
              <a:rPr lang="en-US" smtClean="0"/>
              <a:pPr/>
              <a:t>3/22/12</a:t>
            </a:fld>
            <a:endParaRPr lang="en-US" dirty="0"/>
          </a:p>
        </p:txBody>
      </p:sp>
      <p:sp>
        <p:nvSpPr>
          <p:cNvPr id="138" name="Slide Number Placeholder 137"/>
          <p:cNvSpPr>
            <a:spLocks noGrp="1"/>
          </p:cNvSpPr>
          <p:nvPr>
            <p:ph type="sldNum" sz="quarter" idx="12"/>
          </p:nvPr>
        </p:nvSpPr>
        <p:spPr/>
        <p:txBody>
          <a:bodyPr/>
          <a:lstStyle/>
          <a:p>
            <a:fld id="{3CC63E4C-4642-794D-A2FD-70F6B81535F5}" type="slidenum">
              <a:rPr lang="en-US" smtClean="0"/>
              <a:pPr/>
              <a:t>20</a:t>
            </a:fld>
            <a:endParaRPr lang="en-US" dirty="0"/>
          </a:p>
        </p:txBody>
      </p:sp>
      <p:sp>
        <p:nvSpPr>
          <p:cNvPr id="139" name="Footer Placeholder 138"/>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718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723" grpId="0" build="p"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2819" name="Rectangle 3"/>
          <p:cNvSpPr>
            <a:spLocks noGrp="1" noChangeArrowheads="1"/>
          </p:cNvSpPr>
          <p:nvPr>
            <p:ph type="body" idx="1"/>
          </p:nvPr>
        </p:nvSpPr>
        <p:spPr>
          <a:xfrm>
            <a:off x="4787900" y="1227138"/>
            <a:ext cx="4356100" cy="5133022"/>
          </a:xfrm>
          <a:noFill/>
          <a:ln/>
        </p:spPr>
        <p:txBody>
          <a:bodyPr>
            <a:normAutofit/>
          </a:bodyPr>
          <a:lstStyle/>
          <a:p>
            <a:r>
              <a:rPr lang="en-US" sz="2400" dirty="0"/>
              <a:t>Pipelining doesn’t help </a:t>
            </a:r>
            <a:r>
              <a:rPr lang="en-US" sz="2400" dirty="0">
                <a:solidFill>
                  <a:srgbClr val="FF0000"/>
                </a:solidFill>
              </a:rPr>
              <a:t>latency </a:t>
            </a:r>
            <a:r>
              <a:rPr lang="en-US" sz="2400" dirty="0"/>
              <a:t>of single task, it helps </a:t>
            </a:r>
            <a:r>
              <a:rPr lang="en-US" sz="2400" dirty="0">
                <a:solidFill>
                  <a:srgbClr val="FF0000"/>
                </a:solidFill>
              </a:rPr>
              <a:t>throughput </a:t>
            </a:r>
            <a:r>
              <a:rPr lang="en-US" sz="2400" dirty="0"/>
              <a:t>of entire workload</a:t>
            </a:r>
          </a:p>
          <a:p>
            <a:pPr>
              <a:buClr>
                <a:schemeClr val="tx1"/>
              </a:buClr>
            </a:pPr>
            <a:r>
              <a:rPr lang="en-US" sz="2400" dirty="0">
                <a:solidFill>
                  <a:srgbClr val="FF0000"/>
                </a:solidFill>
              </a:rPr>
              <a:t>Multiple </a:t>
            </a:r>
            <a:r>
              <a:rPr lang="en-US" sz="2400" dirty="0"/>
              <a:t>tasks operating simultaneously using different resources</a:t>
            </a:r>
          </a:p>
          <a:p>
            <a:r>
              <a:rPr lang="en-US" sz="2400" dirty="0"/>
              <a:t>Potential speedup = </a:t>
            </a:r>
            <a:r>
              <a:rPr lang="en-US" sz="2400" dirty="0">
                <a:solidFill>
                  <a:srgbClr val="FF0000"/>
                </a:solidFill>
              </a:rPr>
              <a:t>Number pipe </a:t>
            </a:r>
            <a:r>
              <a:rPr lang="en-US" sz="2400" dirty="0" smtClean="0">
                <a:solidFill>
                  <a:srgbClr val="FF0000"/>
                </a:solidFill>
              </a:rPr>
              <a:t>stages </a:t>
            </a:r>
            <a:r>
              <a:rPr lang="en-US" sz="2400" dirty="0" smtClean="0"/>
              <a:t>(4 in this case)</a:t>
            </a:r>
          </a:p>
          <a:p>
            <a:r>
              <a:rPr lang="en-US" sz="2400" dirty="0"/>
              <a:t>Time to</a:t>
            </a:r>
            <a:r>
              <a:rPr lang="en-US" sz="2400" dirty="0" smtClean="0"/>
              <a:t> </a:t>
            </a:r>
            <a:r>
              <a:rPr lang="en-US" sz="2400" dirty="0" smtClean="0">
                <a:solidFill>
                  <a:srgbClr val="FF0000"/>
                </a:solidFill>
              </a:rPr>
              <a:t>fill</a:t>
            </a:r>
            <a:r>
              <a:rPr lang="en-US" sz="2400" dirty="0" smtClean="0"/>
              <a:t> </a:t>
            </a:r>
            <a:r>
              <a:rPr lang="en-US" sz="2400" dirty="0"/>
              <a:t>pipeline and time to</a:t>
            </a:r>
            <a:r>
              <a:rPr lang="en-US" sz="2400" dirty="0" smtClean="0"/>
              <a:t> </a:t>
            </a:r>
            <a:r>
              <a:rPr lang="en-US" sz="2400" dirty="0" smtClean="0">
                <a:solidFill>
                  <a:srgbClr val="FF0000"/>
                </a:solidFill>
              </a:rPr>
              <a:t>drain</a:t>
            </a:r>
            <a:r>
              <a:rPr lang="en-US" sz="2400" dirty="0" smtClean="0"/>
              <a:t> </a:t>
            </a:r>
            <a:r>
              <a:rPr lang="en-US" sz="2400" dirty="0"/>
              <a:t>it reduces speedup:</a:t>
            </a:r>
            <a:r>
              <a:rPr lang="en-US" sz="2400" dirty="0" smtClean="0"/>
              <a:t/>
            </a:r>
            <a:br>
              <a:rPr lang="en-US" sz="2400" dirty="0" smtClean="0"/>
            </a:br>
            <a:r>
              <a:rPr lang="en-US" sz="2400" dirty="0" smtClean="0"/>
              <a:t>8 hours/</a:t>
            </a:r>
            <a:r>
              <a:rPr lang="en-US" sz="2400" dirty="0" smtClean="0"/>
              <a:t>3.5 hours </a:t>
            </a:r>
            <a:r>
              <a:rPr lang="en-US" sz="2400" dirty="0" smtClean="0"/>
              <a:t>or 2.3X</a:t>
            </a:r>
            <a:r>
              <a:rPr lang="en-US" sz="2400" dirty="0" smtClean="0"/>
              <a:t> </a:t>
            </a:r>
            <a:br>
              <a:rPr lang="en-US" sz="2400" dirty="0" smtClean="0"/>
            </a:br>
            <a:r>
              <a:rPr lang="en-US" sz="2400" dirty="0" err="1" smtClean="0"/>
              <a:t>v</a:t>
            </a:r>
            <a:r>
              <a:rPr lang="en-US" sz="2400" dirty="0"/>
              <a:t>.</a:t>
            </a:r>
            <a:r>
              <a:rPr lang="en-US" sz="2400" dirty="0" smtClean="0"/>
              <a:t> potential 4X </a:t>
            </a:r>
            <a:r>
              <a:rPr lang="en-US" sz="2400" dirty="0"/>
              <a:t>in this example</a:t>
            </a:r>
          </a:p>
        </p:txBody>
      </p:sp>
      <p:grpSp>
        <p:nvGrpSpPr>
          <p:cNvPr id="2" name="Group 4"/>
          <p:cNvGrpSpPr>
            <a:grpSpLocks/>
          </p:cNvGrpSpPr>
          <p:nvPr/>
        </p:nvGrpSpPr>
        <p:grpSpPr bwMode="auto">
          <a:xfrm>
            <a:off x="331788" y="1219200"/>
            <a:ext cx="4633912" cy="4370387"/>
            <a:chOff x="209" y="707"/>
            <a:chExt cx="2919" cy="2753"/>
          </a:xfrm>
        </p:grpSpPr>
        <p:sp>
          <p:nvSpPr>
            <p:cNvPr id="2722821"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2822"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2823"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24"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2825"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2826"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2827"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2830"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1"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2833"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4"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2836"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7"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2839"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40"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dirty="0">
                      <a:solidFill>
                        <a:schemeClr val="bg1"/>
                      </a:solidFill>
                      <a:latin typeface="FranklinGothic" charset="0"/>
                    </a:rPr>
                    <a:t>A</a:t>
                  </a:r>
                </a:p>
              </p:txBody>
            </p:sp>
          </p:grpSp>
          <p:sp>
            <p:nvSpPr>
              <p:cNvPr id="2722841"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2"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3"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4"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5"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6"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2848"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49"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0"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1"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2"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53"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54"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2857"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58"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59"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0"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61"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2"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3"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4"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865"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6"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7"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8"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2870"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71"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2"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3"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4"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75"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76"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2879"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0"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1"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2"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3"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4"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5"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6"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7"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8"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2890"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91"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2"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3"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4"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95"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96"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2899"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0"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1"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2"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3"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4"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05"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2908"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9"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10"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2912"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913"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4"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5"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6"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917"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918"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2921"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22"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23"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4"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2925"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26"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7"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8"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9"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0"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1"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2"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3"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4"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5"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6"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7"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8"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9"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40"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1"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2"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3"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4"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5"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6"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7"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8"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2949"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2950"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(1/2)</a:t>
            </a:r>
            <a:endParaRPr lang="en-US" dirty="0"/>
          </a:p>
        </p:txBody>
      </p:sp>
      <p:sp>
        <p:nvSpPr>
          <p:cNvPr id="136" name="Date Placeholder 135"/>
          <p:cNvSpPr>
            <a:spLocks noGrp="1"/>
          </p:cNvSpPr>
          <p:nvPr>
            <p:ph type="dt" sz="half" idx="10"/>
          </p:nvPr>
        </p:nvSpPr>
        <p:spPr/>
        <p:txBody>
          <a:bodyPr/>
          <a:lstStyle/>
          <a:p>
            <a:fld id="{17BBCE9E-EF76-E24E-918A-D9B6FD28533C}" type="datetime1">
              <a:rPr lang="en-US" smtClean="0"/>
              <a:pPr/>
              <a:t>3/22/12</a:t>
            </a:fld>
            <a:endParaRPr lang="en-US" dirty="0"/>
          </a:p>
        </p:txBody>
      </p:sp>
      <p:sp>
        <p:nvSpPr>
          <p:cNvPr id="137" name="Slide Number Placeholder 136"/>
          <p:cNvSpPr>
            <a:spLocks noGrp="1"/>
          </p:cNvSpPr>
          <p:nvPr>
            <p:ph type="sldNum" sz="quarter" idx="12"/>
          </p:nvPr>
        </p:nvSpPr>
        <p:spPr/>
        <p:txBody>
          <a:bodyPr/>
          <a:lstStyle/>
          <a:p>
            <a:fld id="{3CC63E4C-4642-794D-A2FD-70F6B81535F5}" type="slidenum">
              <a:rPr lang="en-US" smtClean="0"/>
              <a:pPr/>
              <a:t>21</a:t>
            </a:fld>
            <a:endParaRPr lang="en-US" dirty="0"/>
          </a:p>
        </p:txBody>
      </p:sp>
      <p:sp>
        <p:nvSpPr>
          <p:cNvPr id="138" name="Footer Placeholder 137"/>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281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28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28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228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22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2819" grpId="0" build="p"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4867" name="Rectangle 3"/>
          <p:cNvSpPr>
            <a:spLocks noGrp="1" noChangeArrowheads="1"/>
          </p:cNvSpPr>
          <p:nvPr>
            <p:ph type="body" idx="1"/>
          </p:nvPr>
        </p:nvSpPr>
        <p:spPr>
          <a:xfrm>
            <a:off x="5029200" y="1143000"/>
            <a:ext cx="3949700" cy="5410200"/>
          </a:xfrm>
          <a:noFill/>
          <a:ln/>
        </p:spPr>
        <p:txBody>
          <a:bodyPr/>
          <a:lstStyle/>
          <a:p>
            <a:r>
              <a:rPr lang="en-US" sz="2800" dirty="0"/>
              <a:t>Suppose new Washer takes 20 minutes, new Stasher takes 20 minutes. How much faster is pipeline?</a:t>
            </a:r>
          </a:p>
          <a:p>
            <a:r>
              <a:rPr lang="en-US" sz="2800" dirty="0"/>
              <a:t>Pipeline rate limited by </a:t>
            </a:r>
            <a:r>
              <a:rPr lang="en-US" sz="2800" dirty="0">
                <a:solidFill>
                  <a:srgbClr val="FF0000"/>
                </a:solidFill>
              </a:rPr>
              <a:t>slowest </a:t>
            </a:r>
            <a:r>
              <a:rPr lang="en-US" sz="2800" dirty="0"/>
              <a:t>pipeline stage</a:t>
            </a:r>
          </a:p>
          <a:p>
            <a:r>
              <a:rPr lang="en-US" sz="2800" dirty="0"/>
              <a:t>Unbalanced lengths of pipe stages reduces speedup</a:t>
            </a:r>
          </a:p>
        </p:txBody>
      </p:sp>
      <p:grpSp>
        <p:nvGrpSpPr>
          <p:cNvPr id="2" name="Group 4"/>
          <p:cNvGrpSpPr>
            <a:grpSpLocks/>
          </p:cNvGrpSpPr>
          <p:nvPr/>
        </p:nvGrpSpPr>
        <p:grpSpPr bwMode="auto">
          <a:xfrm>
            <a:off x="331788" y="1122363"/>
            <a:ext cx="4633912" cy="4370387"/>
            <a:chOff x="209" y="707"/>
            <a:chExt cx="2919" cy="2753"/>
          </a:xfrm>
        </p:grpSpPr>
        <p:sp>
          <p:nvSpPr>
            <p:cNvPr id="2724869"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4870"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4871"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72"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4873"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4874"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4875"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4878"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79"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4881"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2"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4884"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5"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4887"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8"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A</a:t>
                  </a:r>
                </a:p>
              </p:txBody>
            </p:sp>
          </p:grpSp>
          <p:sp>
            <p:nvSpPr>
              <p:cNvPr id="2724889"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0"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1"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2"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3"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4"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4896"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897"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8"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9"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00"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01"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02"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4905"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06"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7"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08"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9"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0"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1"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2"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13"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4"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5"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6"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4918"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19"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0"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1"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2"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23"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24"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4927"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28"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29"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0"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31"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2"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3"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4"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5"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6"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4938"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39"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0"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1"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2"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43"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44"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4947"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48"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49"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0"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51"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2"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53"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4956"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7"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8"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4960"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61"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2"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3"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4"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65"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66"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4969"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70"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71"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2"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4973"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74"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5"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6"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7"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8"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9"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0"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1"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2"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3"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4"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5"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6"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7"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88"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89"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90"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1"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2"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3"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4"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5"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6"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4997"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4998"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(2/2)</a:t>
            </a:r>
            <a:endParaRPr lang="en-US" dirty="0"/>
          </a:p>
        </p:txBody>
      </p:sp>
      <p:sp>
        <p:nvSpPr>
          <p:cNvPr id="136" name="Date Placeholder 135"/>
          <p:cNvSpPr>
            <a:spLocks noGrp="1"/>
          </p:cNvSpPr>
          <p:nvPr>
            <p:ph type="dt" sz="half" idx="10"/>
          </p:nvPr>
        </p:nvSpPr>
        <p:spPr/>
        <p:txBody>
          <a:bodyPr/>
          <a:lstStyle/>
          <a:p>
            <a:fld id="{6419CE43-A708-1C4E-9885-CF36316C2B8F}" type="datetime1">
              <a:rPr lang="en-US" smtClean="0"/>
              <a:pPr/>
              <a:t>3/22/12</a:t>
            </a:fld>
            <a:endParaRPr lang="en-US" dirty="0"/>
          </a:p>
        </p:txBody>
      </p:sp>
      <p:sp>
        <p:nvSpPr>
          <p:cNvPr id="137" name="Slide Number Placeholder 136"/>
          <p:cNvSpPr>
            <a:spLocks noGrp="1"/>
          </p:cNvSpPr>
          <p:nvPr>
            <p:ph type="sldNum" sz="quarter" idx="12"/>
          </p:nvPr>
        </p:nvSpPr>
        <p:spPr/>
        <p:txBody>
          <a:bodyPr/>
          <a:lstStyle/>
          <a:p>
            <a:fld id="{3CC63E4C-4642-794D-A2FD-70F6B81535F5}" type="slidenum">
              <a:rPr lang="en-US" smtClean="0"/>
              <a:pPr/>
              <a:t>22</a:t>
            </a:fld>
            <a:endParaRPr lang="en-US" dirty="0"/>
          </a:p>
        </p:txBody>
      </p:sp>
      <p:sp>
        <p:nvSpPr>
          <p:cNvPr id="138" name="Footer Placeholder 137"/>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2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2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867" grpId="0" build="p"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RISC Design Principles</a:t>
            </a:r>
            <a:endParaRPr lang="en-US" dirty="0"/>
          </a:p>
        </p:txBody>
      </p:sp>
      <p:sp>
        <p:nvSpPr>
          <p:cNvPr id="3" name="Content Placeholder 2"/>
          <p:cNvSpPr>
            <a:spLocks noGrp="1"/>
          </p:cNvSpPr>
          <p:nvPr>
            <p:ph idx="1"/>
          </p:nvPr>
        </p:nvSpPr>
        <p:spPr>
          <a:xfrm>
            <a:off x="457200" y="1600200"/>
            <a:ext cx="8229600" cy="4936067"/>
          </a:xfrm>
        </p:spPr>
        <p:txBody>
          <a:bodyPr>
            <a:normAutofit fontScale="77500" lnSpcReduction="20000"/>
          </a:bodyPr>
          <a:lstStyle/>
          <a:p>
            <a:r>
              <a:rPr lang="en-US" dirty="0" smtClean="0"/>
              <a:t>“A simpler core is a faster core”</a:t>
            </a:r>
          </a:p>
          <a:p>
            <a:r>
              <a:rPr lang="en-US" dirty="0" smtClean="0"/>
              <a:t>Reduction in the number and complexity of instructions in the ISA </a:t>
            </a:r>
            <a:r>
              <a:rPr lang="en-US" dirty="0" err="1" smtClean="0">
                <a:sym typeface="Wingdings"/>
              </a:rPr>
              <a:t></a:t>
            </a:r>
            <a:r>
              <a:rPr lang="en-US" dirty="0" smtClean="0">
                <a:sym typeface="Wingdings"/>
              </a:rPr>
              <a:t> simplifies pipelined implementation</a:t>
            </a:r>
            <a:endParaRPr lang="en-US" dirty="0" smtClean="0"/>
          </a:p>
          <a:p>
            <a:r>
              <a:rPr lang="en-US" dirty="0" smtClean="0"/>
              <a:t>Common RISC strategies:</a:t>
            </a:r>
          </a:p>
          <a:p>
            <a:pPr lvl="1">
              <a:buClr>
                <a:schemeClr val="tx1"/>
              </a:buClr>
            </a:pPr>
            <a:r>
              <a:rPr lang="en-US" i="1" dirty="0" smtClean="0">
                <a:solidFill>
                  <a:srgbClr val="FF0000"/>
                </a:solidFill>
              </a:rPr>
              <a:t>Fixed </a:t>
            </a:r>
            <a:r>
              <a:rPr lang="en-US" dirty="0" smtClean="0"/>
              <a:t>instruction length, generally a single </a:t>
            </a:r>
            <a:r>
              <a:rPr lang="en-US" dirty="0" smtClean="0"/>
              <a:t>word (MIPS = 32b); </a:t>
            </a:r>
            <a:r>
              <a:rPr lang="en-US" dirty="0" smtClean="0"/>
              <a:t/>
            </a:r>
            <a:br>
              <a:rPr lang="en-US" dirty="0" smtClean="0"/>
            </a:br>
            <a:r>
              <a:rPr lang="en-US" dirty="0" smtClean="0"/>
              <a:t>Simplifies process of fetching instructions from memory</a:t>
            </a:r>
          </a:p>
          <a:p>
            <a:pPr lvl="1">
              <a:buClr>
                <a:schemeClr val="tx1"/>
              </a:buClr>
            </a:pPr>
            <a:r>
              <a:rPr lang="en-US" i="1" dirty="0" smtClean="0">
                <a:solidFill>
                  <a:srgbClr val="FF0000"/>
                </a:solidFill>
              </a:rPr>
              <a:t>Simplified </a:t>
            </a:r>
            <a:r>
              <a:rPr lang="en-US" dirty="0" smtClean="0"/>
              <a:t>addressing modes</a:t>
            </a:r>
            <a:r>
              <a:rPr lang="en-US" dirty="0" smtClean="0"/>
              <a:t>; (MIPS just register + offset)</a:t>
            </a:r>
            <a:br>
              <a:rPr lang="en-US" dirty="0" smtClean="0"/>
            </a:br>
            <a:r>
              <a:rPr lang="en-US" dirty="0" smtClean="0"/>
              <a:t>Simplifies process of fetching operands from memory</a:t>
            </a:r>
          </a:p>
          <a:p>
            <a:pPr lvl="1">
              <a:buClr>
                <a:schemeClr val="tx1"/>
              </a:buClr>
            </a:pPr>
            <a:r>
              <a:rPr lang="en-US" i="1" dirty="0" smtClean="0">
                <a:solidFill>
                  <a:srgbClr val="FF0000"/>
                </a:solidFill>
              </a:rPr>
              <a:t>Fewer </a:t>
            </a:r>
            <a:r>
              <a:rPr lang="en-US" dirty="0" smtClean="0"/>
              <a:t>and </a:t>
            </a:r>
            <a:r>
              <a:rPr lang="en-US" i="1" dirty="0" smtClean="0">
                <a:solidFill>
                  <a:srgbClr val="FF0000"/>
                </a:solidFill>
              </a:rPr>
              <a:t>simpler </a:t>
            </a:r>
            <a:r>
              <a:rPr lang="en-US" dirty="0" smtClean="0"/>
              <a:t>instructions in the instruction set;</a:t>
            </a:r>
            <a:br>
              <a:rPr lang="en-US" dirty="0" smtClean="0"/>
            </a:br>
            <a:r>
              <a:rPr lang="en-US" dirty="0" smtClean="0"/>
              <a:t>Simplifies process of executing instructions</a:t>
            </a:r>
          </a:p>
          <a:p>
            <a:pPr lvl="1">
              <a:buClr>
                <a:schemeClr val="tx1"/>
              </a:buClr>
            </a:pPr>
            <a:r>
              <a:rPr lang="en-US" i="1" dirty="0" smtClean="0">
                <a:solidFill>
                  <a:srgbClr val="FF0000"/>
                </a:solidFill>
              </a:rPr>
              <a:t>Simplified memory access: </a:t>
            </a:r>
            <a:r>
              <a:rPr lang="en-US" dirty="0" smtClean="0"/>
              <a:t>only load and store instructions access memory;</a:t>
            </a:r>
          </a:p>
          <a:p>
            <a:pPr lvl="1">
              <a:buClr>
                <a:schemeClr val="tx1"/>
              </a:buClr>
            </a:pPr>
            <a:r>
              <a:rPr lang="en-US" i="1" dirty="0" smtClean="0">
                <a:solidFill>
                  <a:srgbClr val="FF0000"/>
                </a:solidFill>
              </a:rPr>
              <a:t>Let the compiler do it.</a:t>
            </a:r>
            <a:r>
              <a:rPr lang="en-US" i="1" dirty="0" smtClean="0"/>
              <a:t> </a:t>
            </a:r>
            <a:r>
              <a:rPr lang="en-US" dirty="0" smtClean="0"/>
              <a:t>Use a good compiler to break complex high-level language statements into a number of simple assembly language statements</a:t>
            </a:r>
          </a:p>
          <a:p>
            <a:endParaRPr lang="en-US" dirty="0"/>
          </a:p>
        </p:txBody>
      </p:sp>
      <p:sp>
        <p:nvSpPr>
          <p:cNvPr id="4" name="Date Placeholder 3"/>
          <p:cNvSpPr>
            <a:spLocks noGrp="1"/>
          </p:cNvSpPr>
          <p:nvPr>
            <p:ph type="dt" sz="half" idx="10"/>
          </p:nvPr>
        </p:nvSpPr>
        <p:spPr/>
        <p:txBody>
          <a:bodyPr/>
          <a:lstStyle/>
          <a:p>
            <a:fld id="{C673F2B1-4D36-E449-9A5A-72376B48BD19}" type="datetime1">
              <a:rPr lang="en-US" smtClean="0"/>
              <a:pPr/>
              <a:t>3/22/12</a:t>
            </a:fld>
            <a:endParaRPr lang="en-US"/>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819400" y="6434138"/>
            <a:ext cx="2971800" cy="609600"/>
          </a:xfrm>
          <a:prstGeom prst="rect">
            <a:avLst/>
          </a:prstGeom>
          <a:solidFill>
            <a:schemeClr val="bg1"/>
          </a:solidFill>
          <a:ln w="12700">
            <a:noFill/>
            <a:miter lim="800000"/>
            <a:headEnd/>
            <a:tailEnd/>
          </a:ln>
        </p:spPr>
        <p:txBody>
          <a:bodyPr wrap="none" anchor="ctr">
            <a:prstTxWarp prst="textNoShape">
              <a:avLst/>
            </a:prstTxWarp>
          </a:bodyPr>
          <a:lstStyle/>
          <a:p>
            <a:pPr>
              <a:defRPr/>
            </a:pPr>
            <a:endParaRPr lang="en-US">
              <a:latin typeface="+mn-lt"/>
            </a:endParaRPr>
          </a:p>
        </p:txBody>
      </p:sp>
      <p:sp>
        <p:nvSpPr>
          <p:cNvPr id="24579" name="Rectangle 3"/>
          <p:cNvSpPr>
            <a:spLocks noGrp="1" noChangeArrowheads="1"/>
          </p:cNvSpPr>
          <p:nvPr>
            <p:ph type="title"/>
          </p:nvPr>
        </p:nvSpPr>
        <p:spPr>
          <a:xfrm>
            <a:off x="490538" y="228600"/>
            <a:ext cx="8343900" cy="474663"/>
          </a:xfrm>
        </p:spPr>
        <p:txBody>
          <a:bodyPr>
            <a:normAutofit fontScale="90000"/>
          </a:bodyPr>
          <a:lstStyle/>
          <a:p>
            <a:r>
              <a:rPr lang="en-US" dirty="0" smtClean="0"/>
              <a:t>Review: Single Cycle </a:t>
            </a:r>
            <a:r>
              <a:rPr lang="en-US" dirty="0" err="1" smtClean="0"/>
              <a:t>Datapath</a:t>
            </a:r>
            <a:endParaRPr lang="en-US" dirty="0" smtClean="0"/>
          </a:p>
        </p:txBody>
      </p:sp>
      <p:grpSp>
        <p:nvGrpSpPr>
          <p:cNvPr id="2" name="Group 4"/>
          <p:cNvGrpSpPr>
            <a:grpSpLocks/>
          </p:cNvGrpSpPr>
          <p:nvPr/>
        </p:nvGrpSpPr>
        <p:grpSpPr bwMode="auto">
          <a:xfrm>
            <a:off x="1743075" y="727075"/>
            <a:ext cx="5954713" cy="641350"/>
            <a:chOff x="1098" y="380"/>
            <a:chExt cx="3751" cy="404"/>
          </a:xfrm>
        </p:grpSpPr>
        <p:sp>
          <p:nvSpPr>
            <p:cNvPr id="47235"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163" y="572"/>
              <a:ext cx="624" cy="212"/>
              <a:chOff x="1163" y="572"/>
              <a:chExt cx="624" cy="212"/>
            </a:xfrm>
          </p:grpSpPr>
          <p:sp>
            <p:nvSpPr>
              <p:cNvPr id="47250"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51" name="Rectangle 8"/>
              <p:cNvSpPr>
                <a:spLocks noChangeArrowheads="1"/>
              </p:cNvSpPr>
              <p:nvPr/>
            </p:nvSpPr>
            <p:spPr bwMode="auto">
              <a:xfrm>
                <a:off x="1341" y="572"/>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795" y="572"/>
              <a:ext cx="580" cy="212"/>
              <a:chOff x="1795" y="572"/>
              <a:chExt cx="580" cy="212"/>
            </a:xfrm>
          </p:grpSpPr>
          <p:sp>
            <p:nvSpPr>
              <p:cNvPr id="47248"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9" name="Rectangle 11"/>
              <p:cNvSpPr>
                <a:spLocks noChangeArrowheads="1"/>
              </p:cNvSpPr>
              <p:nvPr/>
            </p:nvSpPr>
            <p:spPr bwMode="auto">
              <a:xfrm>
                <a:off x="1956" y="572"/>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83" y="572"/>
              <a:ext cx="579" cy="210"/>
              <a:chOff x="2383" y="572"/>
              <a:chExt cx="579" cy="210"/>
            </a:xfrm>
          </p:grpSpPr>
          <p:sp>
            <p:nvSpPr>
              <p:cNvPr id="47246"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7"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47239"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0" name="Rectangle 16"/>
            <p:cNvSpPr>
              <a:spLocks noChangeArrowheads="1"/>
            </p:cNvSpPr>
            <p:nvPr/>
          </p:nvSpPr>
          <p:spPr bwMode="auto">
            <a:xfrm>
              <a:off x="3469" y="572"/>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47241" name="Rectangle 17"/>
            <p:cNvSpPr>
              <a:spLocks noChangeArrowheads="1"/>
            </p:cNvSpPr>
            <p:nvPr/>
          </p:nvSpPr>
          <p:spPr bwMode="auto">
            <a:xfrm>
              <a:off x="4668" y="380"/>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42" name="Rectangle 18"/>
            <p:cNvSpPr>
              <a:spLocks noChangeArrowheads="1"/>
            </p:cNvSpPr>
            <p:nvPr/>
          </p:nvSpPr>
          <p:spPr bwMode="auto">
            <a:xfrm>
              <a:off x="2770"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7243" name="Rectangle 19"/>
            <p:cNvSpPr>
              <a:spLocks noChangeArrowheads="1"/>
            </p:cNvSpPr>
            <p:nvPr/>
          </p:nvSpPr>
          <p:spPr bwMode="auto">
            <a:xfrm>
              <a:off x="2182"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47244" name="Rectangle 20"/>
            <p:cNvSpPr>
              <a:spLocks noChangeArrowheads="1"/>
            </p:cNvSpPr>
            <p:nvPr/>
          </p:nvSpPr>
          <p:spPr bwMode="auto">
            <a:xfrm>
              <a:off x="1594"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47245" name="Rectangle 21"/>
            <p:cNvSpPr>
              <a:spLocks noChangeArrowheads="1"/>
            </p:cNvSpPr>
            <p:nvPr/>
          </p:nvSpPr>
          <p:spPr bwMode="auto">
            <a:xfrm>
              <a:off x="1098"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grpSp>
      <p:sp>
        <p:nvSpPr>
          <p:cNvPr id="24581" name="Rectangle 22"/>
          <p:cNvSpPr>
            <a:spLocks noGrp="1" noChangeArrowheads="1"/>
          </p:cNvSpPr>
          <p:nvPr>
            <p:ph type="body" idx="1"/>
          </p:nvPr>
        </p:nvSpPr>
        <p:spPr>
          <a:xfrm>
            <a:off x="304800" y="1389063"/>
            <a:ext cx="8382000" cy="371475"/>
          </a:xfrm>
        </p:spPr>
        <p:txBody>
          <a:bodyPr>
            <a:normAutofit fontScale="77500" lnSpcReduction="20000"/>
          </a:bodyPr>
          <a:lstStyle/>
          <a:p>
            <a:r>
              <a:rPr lang="en-US" sz="2800"/>
              <a:t>Data Memory {R[rs] + SignExt[imm16]}  =  R[rt]</a:t>
            </a:r>
          </a:p>
        </p:txBody>
      </p:sp>
      <p:sp>
        <p:nvSpPr>
          <p:cNvPr id="47110" name="Rectangle 23"/>
          <p:cNvSpPr>
            <a:spLocks noChangeArrowheads="1"/>
          </p:cNvSpPr>
          <p:nvPr/>
        </p:nvSpPr>
        <p:spPr bwMode="auto">
          <a:xfrm>
            <a:off x="5867400" y="42243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1" name="Rectangle 24"/>
          <p:cNvSpPr>
            <a:spLocks noChangeArrowheads="1"/>
          </p:cNvSpPr>
          <p:nvPr/>
        </p:nvSpPr>
        <p:spPr bwMode="auto">
          <a:xfrm>
            <a:off x="5257800" y="3233738"/>
            <a:ext cx="1752600"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47112" name="Rectangle 25"/>
          <p:cNvSpPr>
            <a:spLocks noChangeArrowheads="1"/>
          </p:cNvSpPr>
          <p:nvPr/>
        </p:nvSpPr>
        <p:spPr bwMode="auto">
          <a:xfrm>
            <a:off x="1981200" y="49863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113" name="Rectangle 26"/>
          <p:cNvSpPr>
            <a:spLocks noChangeArrowheads="1"/>
          </p:cNvSpPr>
          <p:nvPr/>
        </p:nvSpPr>
        <p:spPr bwMode="auto">
          <a:xfrm>
            <a:off x="1436688" y="4081463"/>
            <a:ext cx="7207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47114" name="Rectangle 27"/>
          <p:cNvSpPr>
            <a:spLocks noChangeArrowheads="1"/>
          </p:cNvSpPr>
          <p:nvPr/>
        </p:nvSpPr>
        <p:spPr bwMode="auto">
          <a:xfrm>
            <a:off x="1371600" y="3386138"/>
            <a:ext cx="10033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47115" name="Line 28"/>
          <p:cNvSpPr>
            <a:spLocks noChangeShapeType="1"/>
          </p:cNvSpPr>
          <p:nvPr/>
        </p:nvSpPr>
        <p:spPr bwMode="auto">
          <a:xfrm flipH="1">
            <a:off x="1746250" y="44005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16" name="Rectangle 29"/>
          <p:cNvSpPr>
            <a:spLocks noChangeArrowheads="1"/>
          </p:cNvSpPr>
          <p:nvPr/>
        </p:nvSpPr>
        <p:spPr bwMode="auto">
          <a:xfrm>
            <a:off x="1598613" y="4500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7" name="Line 30"/>
          <p:cNvSpPr>
            <a:spLocks noChangeShapeType="1"/>
          </p:cNvSpPr>
          <p:nvPr/>
        </p:nvSpPr>
        <p:spPr bwMode="auto">
          <a:xfrm flipH="1">
            <a:off x="4572000" y="4224338"/>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18" name="Rectangle 31"/>
          <p:cNvSpPr>
            <a:spLocks noChangeArrowheads="1"/>
          </p:cNvSpPr>
          <p:nvPr/>
        </p:nvSpPr>
        <p:spPr bwMode="auto">
          <a:xfrm>
            <a:off x="4419600" y="39195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9" name="Rectangle 32"/>
          <p:cNvSpPr>
            <a:spLocks noChangeArrowheads="1"/>
          </p:cNvSpPr>
          <p:nvPr/>
        </p:nvSpPr>
        <p:spPr bwMode="auto">
          <a:xfrm>
            <a:off x="3625850" y="3919538"/>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47120" name="Line 33"/>
          <p:cNvSpPr>
            <a:spLocks noChangeShapeType="1"/>
          </p:cNvSpPr>
          <p:nvPr/>
        </p:nvSpPr>
        <p:spPr bwMode="auto">
          <a:xfrm flipV="1">
            <a:off x="3886200" y="47577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1" name="Rectangle 34"/>
          <p:cNvSpPr>
            <a:spLocks noChangeArrowheads="1"/>
          </p:cNvSpPr>
          <p:nvPr/>
        </p:nvSpPr>
        <p:spPr bwMode="auto">
          <a:xfrm>
            <a:off x="3730625" y="4881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22" name="Rectangle 35"/>
          <p:cNvSpPr>
            <a:spLocks noChangeArrowheads="1"/>
          </p:cNvSpPr>
          <p:nvPr/>
        </p:nvSpPr>
        <p:spPr bwMode="auto">
          <a:xfrm>
            <a:off x="3657600" y="4452938"/>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47123" name="Line 36"/>
          <p:cNvSpPr>
            <a:spLocks noChangeShapeType="1"/>
          </p:cNvSpPr>
          <p:nvPr/>
        </p:nvSpPr>
        <p:spPr bwMode="auto">
          <a:xfrm flipV="1">
            <a:off x="32766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4" name="Line 37"/>
          <p:cNvSpPr>
            <a:spLocks noChangeShapeType="1"/>
          </p:cNvSpPr>
          <p:nvPr/>
        </p:nvSpPr>
        <p:spPr bwMode="auto">
          <a:xfrm flipV="1">
            <a:off x="2527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5" name="Rectangle 38"/>
          <p:cNvSpPr>
            <a:spLocks noChangeArrowheads="1"/>
          </p:cNvSpPr>
          <p:nvPr/>
        </p:nvSpPr>
        <p:spPr bwMode="auto">
          <a:xfrm>
            <a:off x="2384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26" name="Line 39"/>
          <p:cNvSpPr>
            <a:spLocks noChangeShapeType="1"/>
          </p:cNvSpPr>
          <p:nvPr/>
        </p:nvSpPr>
        <p:spPr bwMode="auto">
          <a:xfrm flipV="1">
            <a:off x="2908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7" name="Rectangle 40"/>
          <p:cNvSpPr>
            <a:spLocks noChangeArrowheads="1"/>
          </p:cNvSpPr>
          <p:nvPr/>
        </p:nvSpPr>
        <p:spPr bwMode="auto">
          <a:xfrm>
            <a:off x="2743200"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28" name="Rectangle 41"/>
          <p:cNvSpPr>
            <a:spLocks noChangeArrowheads="1"/>
          </p:cNvSpPr>
          <p:nvPr/>
        </p:nvSpPr>
        <p:spPr bwMode="auto">
          <a:xfrm>
            <a:off x="2322513" y="3990975"/>
            <a:ext cx="4397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47129" name="Rectangle 42"/>
          <p:cNvSpPr>
            <a:spLocks noChangeArrowheads="1"/>
          </p:cNvSpPr>
          <p:nvPr/>
        </p:nvSpPr>
        <p:spPr bwMode="auto">
          <a:xfrm>
            <a:off x="2779713" y="3990975"/>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47130" name="Rectangle 43"/>
          <p:cNvSpPr>
            <a:spLocks noChangeArrowheads="1"/>
          </p:cNvSpPr>
          <p:nvPr/>
        </p:nvSpPr>
        <p:spPr bwMode="auto">
          <a:xfrm>
            <a:off x="3160713" y="3990975"/>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47131" name="Rectangle 44"/>
          <p:cNvSpPr>
            <a:spLocks noChangeArrowheads="1"/>
          </p:cNvSpPr>
          <p:nvPr/>
        </p:nvSpPr>
        <p:spPr bwMode="auto">
          <a:xfrm>
            <a:off x="2322513" y="4376738"/>
            <a:ext cx="9525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47132" name="Rectangle 45"/>
          <p:cNvSpPr>
            <a:spLocks noChangeArrowheads="1"/>
          </p:cNvSpPr>
          <p:nvPr/>
        </p:nvSpPr>
        <p:spPr bwMode="auto">
          <a:xfrm>
            <a:off x="2743200" y="3386138"/>
            <a:ext cx="4000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47133" name="Rectangle 46"/>
          <p:cNvSpPr>
            <a:spLocks noChangeArrowheads="1"/>
          </p:cNvSpPr>
          <p:nvPr/>
        </p:nvSpPr>
        <p:spPr bwMode="auto">
          <a:xfrm>
            <a:off x="2574925" y="2624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Rt</a:t>
            </a:r>
          </a:p>
        </p:txBody>
      </p:sp>
      <p:sp>
        <p:nvSpPr>
          <p:cNvPr id="47134" name="Rectangle 47"/>
          <p:cNvSpPr>
            <a:spLocks noChangeArrowheads="1"/>
          </p:cNvSpPr>
          <p:nvPr/>
        </p:nvSpPr>
        <p:spPr bwMode="auto">
          <a:xfrm>
            <a:off x="3124200" y="3386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47135" name="Rectangle 48"/>
          <p:cNvSpPr>
            <a:spLocks noChangeArrowheads="1"/>
          </p:cNvSpPr>
          <p:nvPr/>
        </p:nvSpPr>
        <p:spPr bwMode="auto">
          <a:xfrm>
            <a:off x="2143125" y="2624138"/>
            <a:ext cx="4286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Rd</a:t>
            </a:r>
          </a:p>
        </p:txBody>
      </p:sp>
      <p:sp>
        <p:nvSpPr>
          <p:cNvPr id="47136" name="Rectangle 49"/>
          <p:cNvSpPr>
            <a:spLocks noChangeArrowheads="1"/>
          </p:cNvSpPr>
          <p:nvPr/>
        </p:nvSpPr>
        <p:spPr bwMode="auto">
          <a:xfrm>
            <a:off x="1419225" y="2319338"/>
            <a:ext cx="103505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a:t>
            </a:r>
          </a:p>
        </p:txBody>
      </p:sp>
      <p:grpSp>
        <p:nvGrpSpPr>
          <p:cNvPr id="6" name="Group 50"/>
          <p:cNvGrpSpPr>
            <a:grpSpLocks/>
          </p:cNvGrpSpPr>
          <p:nvPr/>
        </p:nvGrpSpPr>
        <p:grpSpPr bwMode="auto">
          <a:xfrm>
            <a:off x="3454400" y="5232400"/>
            <a:ext cx="376238" cy="1082675"/>
            <a:chOff x="2848" y="3083"/>
            <a:chExt cx="237" cy="682"/>
          </a:xfrm>
        </p:grpSpPr>
        <p:sp>
          <p:nvSpPr>
            <p:cNvPr id="47233" name="Rectangle 51"/>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34" name="Rectangle 52"/>
            <p:cNvSpPr>
              <a:spLocks noChangeArrowheads="1"/>
            </p:cNvSpPr>
            <p:nvPr/>
          </p:nvSpPr>
          <p:spPr bwMode="auto">
            <a:xfrm rot="5400000">
              <a:off x="2627" y="3312"/>
              <a:ext cx="682" cy="229"/>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Extender</a:t>
              </a:r>
              <a:endParaRPr lang="en-US" sz="2000" b="1">
                <a:latin typeface="+mn-lt"/>
              </a:endParaRPr>
            </a:p>
          </p:txBody>
        </p:sp>
      </p:grpSp>
      <p:sp>
        <p:nvSpPr>
          <p:cNvPr id="47138" name="Rectangle 53"/>
          <p:cNvSpPr>
            <a:spLocks noChangeArrowheads="1"/>
          </p:cNvSpPr>
          <p:nvPr/>
        </p:nvSpPr>
        <p:spPr bwMode="auto">
          <a:xfrm>
            <a:off x="3962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39" name="Line 54"/>
          <p:cNvSpPr>
            <a:spLocks noChangeShapeType="1"/>
          </p:cNvSpPr>
          <p:nvPr/>
        </p:nvSpPr>
        <p:spPr bwMode="auto">
          <a:xfrm flipH="1">
            <a:off x="4114800" y="561816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40" name="Line 55"/>
          <p:cNvSpPr>
            <a:spLocks noChangeShapeType="1"/>
          </p:cNvSpPr>
          <p:nvPr/>
        </p:nvSpPr>
        <p:spPr bwMode="auto">
          <a:xfrm flipH="1">
            <a:off x="3035300" y="56197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41" name="Rectangle 56"/>
          <p:cNvSpPr>
            <a:spLocks noChangeArrowheads="1"/>
          </p:cNvSpPr>
          <p:nvPr/>
        </p:nvSpPr>
        <p:spPr bwMode="auto">
          <a:xfrm>
            <a:off x="2819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7142" name="Rectangle 57"/>
          <p:cNvSpPr>
            <a:spLocks noChangeArrowheads="1"/>
          </p:cNvSpPr>
          <p:nvPr/>
        </p:nvSpPr>
        <p:spPr bwMode="auto">
          <a:xfrm>
            <a:off x="1905000" y="5443538"/>
            <a:ext cx="911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7143" name="Rectangle 58"/>
          <p:cNvSpPr>
            <a:spLocks noChangeArrowheads="1"/>
          </p:cNvSpPr>
          <p:nvPr/>
        </p:nvSpPr>
        <p:spPr bwMode="auto">
          <a:xfrm>
            <a:off x="4038600" y="6129338"/>
            <a:ext cx="1038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47144" name="Rectangle 59"/>
          <p:cNvSpPr>
            <a:spLocks noChangeArrowheads="1"/>
          </p:cNvSpPr>
          <p:nvPr/>
        </p:nvSpPr>
        <p:spPr bwMode="auto">
          <a:xfrm>
            <a:off x="2514600" y="6205538"/>
            <a:ext cx="93821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ExtOp=</a:t>
            </a:r>
          </a:p>
        </p:txBody>
      </p:sp>
      <p:sp>
        <p:nvSpPr>
          <p:cNvPr id="47145" name="Line 60"/>
          <p:cNvSpPr>
            <a:spLocks noChangeShapeType="1"/>
          </p:cNvSpPr>
          <p:nvPr/>
        </p:nvSpPr>
        <p:spPr bwMode="auto">
          <a:xfrm flipV="1">
            <a:off x="7543800" y="3843338"/>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7146" name="Rectangle 61"/>
          <p:cNvSpPr>
            <a:spLocks noChangeArrowheads="1"/>
          </p:cNvSpPr>
          <p:nvPr/>
        </p:nvSpPr>
        <p:spPr bwMode="auto">
          <a:xfrm>
            <a:off x="6400800" y="3462338"/>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MemtoReg=</a:t>
            </a:r>
          </a:p>
        </p:txBody>
      </p:sp>
      <p:sp>
        <p:nvSpPr>
          <p:cNvPr id="47147" name="Rectangle 62"/>
          <p:cNvSpPr>
            <a:spLocks noChangeArrowheads="1"/>
          </p:cNvSpPr>
          <p:nvPr/>
        </p:nvSpPr>
        <p:spPr bwMode="auto">
          <a:xfrm>
            <a:off x="5224463" y="59769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148" name="Rectangle 63"/>
          <p:cNvSpPr>
            <a:spLocks noChangeArrowheads="1"/>
          </p:cNvSpPr>
          <p:nvPr/>
        </p:nvSpPr>
        <p:spPr bwMode="auto">
          <a:xfrm>
            <a:off x="4953000" y="5443538"/>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47149" name="Line 64"/>
          <p:cNvSpPr>
            <a:spLocks noChangeShapeType="1"/>
          </p:cNvSpPr>
          <p:nvPr/>
        </p:nvSpPr>
        <p:spPr bwMode="auto">
          <a:xfrm flipH="1">
            <a:off x="5086350" y="537527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50" name="Rectangle 65"/>
          <p:cNvSpPr>
            <a:spLocks noChangeArrowheads="1"/>
          </p:cNvSpPr>
          <p:nvPr/>
        </p:nvSpPr>
        <p:spPr bwMode="auto">
          <a:xfrm>
            <a:off x="5116513" y="51514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51" name="Line 66"/>
          <p:cNvSpPr>
            <a:spLocks noChangeShapeType="1"/>
          </p:cNvSpPr>
          <p:nvPr/>
        </p:nvSpPr>
        <p:spPr bwMode="auto">
          <a:xfrm flipV="1">
            <a:off x="6235700" y="4224338"/>
            <a:ext cx="12700" cy="1008062"/>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7152" name="Rectangle 67"/>
          <p:cNvSpPr>
            <a:spLocks noChangeArrowheads="1"/>
          </p:cNvSpPr>
          <p:nvPr/>
        </p:nvSpPr>
        <p:spPr bwMode="auto">
          <a:xfrm>
            <a:off x="5943600" y="3843338"/>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MemWr=</a:t>
            </a:r>
          </a:p>
        </p:txBody>
      </p:sp>
      <p:sp>
        <p:nvSpPr>
          <p:cNvPr id="47153" name="Rectangle 68"/>
          <p:cNvSpPr>
            <a:spLocks noChangeArrowheads="1"/>
          </p:cNvSpPr>
          <p:nvPr/>
        </p:nvSpPr>
        <p:spPr bwMode="auto">
          <a:xfrm>
            <a:off x="4495800" y="3309938"/>
            <a:ext cx="62706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zero</a:t>
            </a:r>
          </a:p>
        </p:txBody>
      </p:sp>
      <p:grpSp>
        <p:nvGrpSpPr>
          <p:cNvPr id="7" name="Group 69"/>
          <p:cNvGrpSpPr>
            <a:grpSpLocks/>
          </p:cNvGrpSpPr>
          <p:nvPr/>
        </p:nvGrpSpPr>
        <p:grpSpPr bwMode="auto">
          <a:xfrm>
            <a:off x="2133600" y="3052763"/>
            <a:ext cx="838200" cy="336550"/>
            <a:chOff x="2640" y="1422"/>
            <a:chExt cx="528" cy="212"/>
          </a:xfrm>
        </p:grpSpPr>
        <p:sp>
          <p:nvSpPr>
            <p:cNvPr id="47230" name="Rectangle 70"/>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31" name="Rectangle 71"/>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32" name="Freeform 7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7155" name="Rectangle 73"/>
          <p:cNvSpPr>
            <a:spLocks noChangeArrowheads="1"/>
          </p:cNvSpPr>
          <p:nvPr/>
        </p:nvSpPr>
        <p:spPr bwMode="auto">
          <a:xfrm>
            <a:off x="2133600" y="3995738"/>
            <a:ext cx="1447800" cy="9906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8" name="Group 74"/>
          <p:cNvGrpSpPr>
            <a:grpSpLocks/>
          </p:cNvGrpSpPr>
          <p:nvPr/>
        </p:nvGrpSpPr>
        <p:grpSpPr bwMode="auto">
          <a:xfrm>
            <a:off x="4441825" y="4605338"/>
            <a:ext cx="358775" cy="1219200"/>
            <a:chOff x="3518" y="2640"/>
            <a:chExt cx="226" cy="768"/>
          </a:xfrm>
        </p:grpSpPr>
        <p:sp>
          <p:nvSpPr>
            <p:cNvPr id="47227" name="Rectangle 75"/>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28" name="Rectangle 76"/>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29" name="Freeform 7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9" name="Group 78"/>
          <p:cNvGrpSpPr>
            <a:grpSpLocks/>
          </p:cNvGrpSpPr>
          <p:nvPr/>
        </p:nvGrpSpPr>
        <p:grpSpPr bwMode="auto">
          <a:xfrm>
            <a:off x="5305425" y="3995738"/>
            <a:ext cx="485775" cy="1143000"/>
            <a:chOff x="4009" y="2304"/>
            <a:chExt cx="306" cy="720"/>
          </a:xfrm>
        </p:grpSpPr>
        <p:sp>
          <p:nvSpPr>
            <p:cNvPr id="47224" name="Rectangle 79"/>
            <p:cNvSpPr>
              <a:spLocks noChangeArrowheads="1"/>
            </p:cNvSpPr>
            <p:nvPr/>
          </p:nvSpPr>
          <p:spPr bwMode="auto">
            <a:xfrm>
              <a:off x="4009" y="2322"/>
              <a:ext cx="180"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t>
              </a:r>
            </a:p>
          </p:txBody>
        </p:sp>
        <p:sp>
          <p:nvSpPr>
            <p:cNvPr id="47225" name="Rectangle 80"/>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47226" name="Freeform 81"/>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0" name="Group 82"/>
          <p:cNvGrpSpPr>
            <a:grpSpLocks/>
          </p:cNvGrpSpPr>
          <p:nvPr/>
        </p:nvGrpSpPr>
        <p:grpSpPr bwMode="auto">
          <a:xfrm>
            <a:off x="7337425" y="4376738"/>
            <a:ext cx="358775" cy="1600200"/>
            <a:chOff x="5294" y="2544"/>
            <a:chExt cx="226" cy="1008"/>
          </a:xfrm>
        </p:grpSpPr>
        <p:sp>
          <p:nvSpPr>
            <p:cNvPr id="47221" name="Rectangle 83"/>
            <p:cNvSpPr>
              <a:spLocks noChangeArrowheads="1"/>
            </p:cNvSpPr>
            <p:nvPr/>
          </p:nvSpPr>
          <p:spPr bwMode="auto">
            <a:xfrm>
              <a:off x="5294" y="26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22" name="Rectangle 84"/>
            <p:cNvSpPr>
              <a:spLocks noChangeArrowheads="1"/>
            </p:cNvSpPr>
            <p:nvPr/>
          </p:nvSpPr>
          <p:spPr bwMode="auto">
            <a:xfrm>
              <a:off x="5294" y="324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23" name="Freeform 85"/>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1" name="Group 86"/>
          <p:cNvGrpSpPr>
            <a:grpSpLocks/>
          </p:cNvGrpSpPr>
          <p:nvPr/>
        </p:nvGrpSpPr>
        <p:grpSpPr bwMode="auto">
          <a:xfrm>
            <a:off x="5915025" y="5186363"/>
            <a:ext cx="1146175" cy="1181100"/>
            <a:chOff x="4398" y="3054"/>
            <a:chExt cx="722" cy="744"/>
          </a:xfrm>
        </p:grpSpPr>
        <p:sp>
          <p:nvSpPr>
            <p:cNvPr id="47215" name="Rectangle 87"/>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16" name="Rectangle 88"/>
            <p:cNvSpPr>
              <a:spLocks noChangeArrowheads="1"/>
            </p:cNvSpPr>
            <p:nvPr/>
          </p:nvSpPr>
          <p:spPr bwMode="auto">
            <a:xfrm>
              <a:off x="4398" y="3054"/>
              <a:ext cx="402"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WrEn</a:t>
              </a:r>
            </a:p>
          </p:txBody>
        </p:sp>
        <p:sp>
          <p:nvSpPr>
            <p:cNvPr id="47217" name="Rectangle 89"/>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Adr</a:t>
              </a:r>
            </a:p>
          </p:txBody>
        </p:sp>
        <p:sp>
          <p:nvSpPr>
            <p:cNvPr id="47218" name="Rectangle 90"/>
            <p:cNvSpPr>
              <a:spLocks noChangeArrowheads="1"/>
            </p:cNvSpPr>
            <p:nvPr/>
          </p:nvSpPr>
          <p:spPr bwMode="auto">
            <a:xfrm>
              <a:off x="4421" y="3311"/>
              <a:ext cx="691" cy="373"/>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defRPr/>
              </a:pPr>
              <a:r>
                <a:rPr lang="en-US" sz="2000" b="1">
                  <a:latin typeface="+mn-lt"/>
                </a:rPr>
                <a:t>Data</a:t>
              </a:r>
            </a:p>
            <a:p>
              <a:pPr algn="ctr">
                <a:lnSpc>
                  <a:spcPct val="80000"/>
                </a:lnSpc>
                <a:defRPr/>
              </a:pPr>
              <a:r>
                <a:rPr lang="en-US" sz="2000" b="1">
                  <a:latin typeface="+mn-lt"/>
                </a:rPr>
                <a:t>Memory</a:t>
              </a:r>
            </a:p>
          </p:txBody>
        </p:sp>
        <p:sp>
          <p:nvSpPr>
            <p:cNvPr id="47219" name="Line 91"/>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20" name="Line 92"/>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7160" name="Line 93"/>
          <p:cNvSpPr>
            <a:spLocks noChangeShapeType="1"/>
          </p:cNvSpPr>
          <p:nvPr/>
        </p:nvSpPr>
        <p:spPr bwMode="auto">
          <a:xfrm>
            <a:off x="2362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1" name="Line 94"/>
          <p:cNvSpPr>
            <a:spLocks noChangeShapeType="1"/>
          </p:cNvSpPr>
          <p:nvPr/>
        </p:nvSpPr>
        <p:spPr bwMode="auto">
          <a:xfrm>
            <a:off x="2743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2" name="Freeform 95"/>
          <p:cNvSpPr>
            <a:spLocks/>
          </p:cNvSpPr>
          <p:nvPr/>
        </p:nvSpPr>
        <p:spPr bwMode="auto">
          <a:xfrm>
            <a:off x="1828800" y="2700338"/>
            <a:ext cx="304800" cy="5334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63" name="Line 96"/>
          <p:cNvSpPr>
            <a:spLocks noChangeShapeType="1"/>
          </p:cNvSpPr>
          <p:nvPr/>
        </p:nvSpPr>
        <p:spPr bwMode="auto">
          <a:xfrm>
            <a:off x="2286000" y="37671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4" name="Line 97"/>
          <p:cNvSpPr>
            <a:spLocks noChangeShapeType="1"/>
          </p:cNvSpPr>
          <p:nvPr/>
        </p:nvSpPr>
        <p:spPr bwMode="auto">
          <a:xfrm>
            <a:off x="2590800" y="3386138"/>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5" name="Line 98"/>
          <p:cNvSpPr>
            <a:spLocks noChangeShapeType="1"/>
          </p:cNvSpPr>
          <p:nvPr/>
        </p:nvSpPr>
        <p:spPr bwMode="auto">
          <a:xfrm>
            <a:off x="2971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6" name="Line 99"/>
          <p:cNvSpPr>
            <a:spLocks noChangeShapeType="1"/>
          </p:cNvSpPr>
          <p:nvPr/>
        </p:nvSpPr>
        <p:spPr bwMode="auto">
          <a:xfrm>
            <a:off x="3352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7" name="Rectangle 100"/>
          <p:cNvSpPr>
            <a:spLocks noChangeArrowheads="1"/>
          </p:cNvSpPr>
          <p:nvPr/>
        </p:nvSpPr>
        <p:spPr bwMode="auto">
          <a:xfrm>
            <a:off x="3146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68" name="Line 101"/>
          <p:cNvSpPr>
            <a:spLocks noChangeShapeType="1"/>
          </p:cNvSpPr>
          <p:nvPr/>
        </p:nvSpPr>
        <p:spPr bwMode="auto">
          <a:xfrm>
            <a:off x="3581400" y="4300538"/>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69" name="Line 102"/>
          <p:cNvSpPr>
            <a:spLocks noChangeShapeType="1"/>
          </p:cNvSpPr>
          <p:nvPr/>
        </p:nvSpPr>
        <p:spPr bwMode="auto">
          <a:xfrm>
            <a:off x="5638800" y="3690938"/>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0" name="Line 103"/>
          <p:cNvSpPr>
            <a:spLocks noChangeShapeType="1"/>
          </p:cNvSpPr>
          <p:nvPr/>
        </p:nvSpPr>
        <p:spPr bwMode="auto">
          <a:xfrm>
            <a:off x="3581400" y="4833938"/>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1" name="Line 104"/>
          <p:cNvSpPr>
            <a:spLocks noChangeShapeType="1"/>
          </p:cNvSpPr>
          <p:nvPr/>
        </p:nvSpPr>
        <p:spPr bwMode="auto">
          <a:xfrm>
            <a:off x="4800600" y="4986338"/>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2" name="Freeform 105"/>
          <p:cNvSpPr>
            <a:spLocks/>
          </p:cNvSpPr>
          <p:nvPr/>
        </p:nvSpPr>
        <p:spPr bwMode="auto">
          <a:xfrm>
            <a:off x="4114800" y="4833938"/>
            <a:ext cx="1828800" cy="609600"/>
          </a:xfrm>
          <a:custGeom>
            <a:avLst/>
            <a:gdLst>
              <a:gd name="T0" fmla="*/ 0 w 1152"/>
              <a:gd name="T1" fmla="*/ 0 h 288"/>
              <a:gd name="T2" fmla="*/ 0 w 1152"/>
              <a:gd name="T3" fmla="*/ 2147483647 h 288"/>
              <a:gd name="T4" fmla="*/ 2147483647 w 1152"/>
              <a:gd name="T5" fmla="*/ 2147483647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3" name="Line 106"/>
          <p:cNvSpPr>
            <a:spLocks noChangeShapeType="1"/>
          </p:cNvSpPr>
          <p:nvPr/>
        </p:nvSpPr>
        <p:spPr bwMode="auto">
          <a:xfrm>
            <a:off x="38100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4" name="Line 107"/>
          <p:cNvSpPr>
            <a:spLocks noChangeShapeType="1"/>
          </p:cNvSpPr>
          <p:nvPr/>
        </p:nvSpPr>
        <p:spPr bwMode="auto">
          <a:xfrm>
            <a:off x="27432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5" name="Line 108"/>
          <p:cNvSpPr>
            <a:spLocks noChangeShapeType="1"/>
          </p:cNvSpPr>
          <p:nvPr/>
        </p:nvSpPr>
        <p:spPr bwMode="auto">
          <a:xfrm flipH="1">
            <a:off x="23622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6" name="Line 109"/>
          <p:cNvSpPr>
            <a:spLocks noChangeShapeType="1"/>
          </p:cNvSpPr>
          <p:nvPr/>
        </p:nvSpPr>
        <p:spPr bwMode="auto">
          <a:xfrm>
            <a:off x="24384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7" name="Line 110"/>
          <p:cNvSpPr>
            <a:spLocks noChangeShapeType="1"/>
          </p:cNvSpPr>
          <p:nvPr/>
        </p:nvSpPr>
        <p:spPr bwMode="auto">
          <a:xfrm>
            <a:off x="2438400" y="49863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8" name="Line 111"/>
          <p:cNvSpPr>
            <a:spLocks noChangeShapeType="1"/>
          </p:cNvSpPr>
          <p:nvPr/>
        </p:nvSpPr>
        <p:spPr bwMode="auto">
          <a:xfrm flipV="1">
            <a:off x="3657600" y="6281738"/>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9" name="Line 112"/>
          <p:cNvSpPr>
            <a:spLocks noChangeShapeType="1"/>
          </p:cNvSpPr>
          <p:nvPr/>
        </p:nvSpPr>
        <p:spPr bwMode="auto">
          <a:xfrm flipV="1">
            <a:off x="4648200" y="5748338"/>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0" name="Line 113"/>
          <p:cNvSpPr>
            <a:spLocks noChangeShapeType="1"/>
          </p:cNvSpPr>
          <p:nvPr/>
        </p:nvSpPr>
        <p:spPr bwMode="auto">
          <a:xfrm flipH="1">
            <a:off x="5715000" y="62055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81" name="Line 114"/>
          <p:cNvSpPr>
            <a:spLocks noChangeShapeType="1"/>
          </p:cNvSpPr>
          <p:nvPr/>
        </p:nvSpPr>
        <p:spPr bwMode="auto">
          <a:xfrm>
            <a:off x="5791200" y="4605338"/>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2" name="Line 115"/>
          <p:cNvSpPr>
            <a:spLocks noChangeShapeType="1"/>
          </p:cNvSpPr>
          <p:nvPr/>
        </p:nvSpPr>
        <p:spPr bwMode="auto">
          <a:xfrm>
            <a:off x="6781800" y="4605338"/>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3" name="Line 116"/>
          <p:cNvSpPr>
            <a:spLocks noChangeShapeType="1"/>
          </p:cNvSpPr>
          <p:nvPr/>
        </p:nvSpPr>
        <p:spPr bwMode="auto">
          <a:xfrm flipH="1">
            <a:off x="6019800" y="45291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84" name="Freeform 117"/>
          <p:cNvSpPr>
            <a:spLocks/>
          </p:cNvSpPr>
          <p:nvPr/>
        </p:nvSpPr>
        <p:spPr bwMode="auto">
          <a:xfrm>
            <a:off x="1600200" y="4452938"/>
            <a:ext cx="6248400" cy="22098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5" name="Line 118"/>
          <p:cNvSpPr>
            <a:spLocks noChangeShapeType="1"/>
          </p:cNvSpPr>
          <p:nvPr/>
        </p:nvSpPr>
        <p:spPr bwMode="auto">
          <a:xfrm>
            <a:off x="7086600" y="5748338"/>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6" name="Line 119"/>
          <p:cNvSpPr>
            <a:spLocks noChangeShapeType="1"/>
          </p:cNvSpPr>
          <p:nvPr/>
        </p:nvSpPr>
        <p:spPr bwMode="auto">
          <a:xfrm>
            <a:off x="4921250" y="2154238"/>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pPr>
              <a:defRPr/>
            </a:pPr>
            <a:endParaRPr lang="en-US">
              <a:latin typeface="+mn-lt"/>
            </a:endParaRPr>
          </a:p>
        </p:txBody>
      </p:sp>
      <p:sp>
        <p:nvSpPr>
          <p:cNvPr id="47187" name="Rectangle 120"/>
          <p:cNvSpPr>
            <a:spLocks noChangeArrowheads="1"/>
          </p:cNvSpPr>
          <p:nvPr/>
        </p:nvSpPr>
        <p:spPr bwMode="auto">
          <a:xfrm>
            <a:off x="5181600" y="1773238"/>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Instruction&lt;31:0&gt;</a:t>
            </a:r>
          </a:p>
        </p:txBody>
      </p:sp>
      <p:sp>
        <p:nvSpPr>
          <p:cNvPr id="47188" name="Line 121"/>
          <p:cNvSpPr>
            <a:spLocks noChangeShapeType="1"/>
          </p:cNvSpPr>
          <p:nvPr/>
        </p:nvSpPr>
        <p:spPr bwMode="auto">
          <a:xfrm>
            <a:off x="52578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9" name="Rectangle 122"/>
          <p:cNvSpPr>
            <a:spLocks noChangeArrowheads="1"/>
          </p:cNvSpPr>
          <p:nvPr/>
        </p:nvSpPr>
        <p:spPr bwMode="auto">
          <a:xfrm rot="5400000">
            <a:off x="48934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&lt;21:25&gt;</a:t>
            </a:r>
          </a:p>
        </p:txBody>
      </p:sp>
      <p:sp>
        <p:nvSpPr>
          <p:cNvPr id="47190" name="Rectangle 123"/>
          <p:cNvSpPr>
            <a:spLocks noChangeArrowheads="1"/>
          </p:cNvSpPr>
          <p:nvPr/>
        </p:nvSpPr>
        <p:spPr bwMode="auto">
          <a:xfrm rot="5400000">
            <a:off x="54268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&lt;16:20&gt;</a:t>
            </a:r>
          </a:p>
        </p:txBody>
      </p:sp>
      <p:sp>
        <p:nvSpPr>
          <p:cNvPr id="47191" name="Rectangle 124"/>
          <p:cNvSpPr>
            <a:spLocks noChangeArrowheads="1"/>
          </p:cNvSpPr>
          <p:nvPr/>
        </p:nvSpPr>
        <p:spPr bwMode="auto">
          <a:xfrm rot="5400000">
            <a:off x="59602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&lt;11:15&gt;</a:t>
            </a:r>
          </a:p>
        </p:txBody>
      </p:sp>
      <p:sp>
        <p:nvSpPr>
          <p:cNvPr id="47192" name="Rectangle 125"/>
          <p:cNvSpPr>
            <a:spLocks noChangeArrowheads="1"/>
          </p:cNvSpPr>
          <p:nvPr/>
        </p:nvSpPr>
        <p:spPr bwMode="auto">
          <a:xfrm rot="5400000">
            <a:off x="6506368" y="2421732"/>
            <a:ext cx="919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&lt;0:15&gt;</a:t>
            </a:r>
          </a:p>
        </p:txBody>
      </p:sp>
      <p:sp>
        <p:nvSpPr>
          <p:cNvPr id="47193" name="Line 126"/>
          <p:cNvSpPr>
            <a:spLocks noChangeShapeType="1"/>
          </p:cNvSpPr>
          <p:nvPr/>
        </p:nvSpPr>
        <p:spPr bwMode="auto">
          <a:xfrm>
            <a:off x="57912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4" name="Line 127"/>
          <p:cNvSpPr>
            <a:spLocks noChangeShapeType="1"/>
          </p:cNvSpPr>
          <p:nvPr/>
        </p:nvSpPr>
        <p:spPr bwMode="auto">
          <a:xfrm>
            <a:off x="63246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5" name="Line 128"/>
          <p:cNvSpPr>
            <a:spLocks noChangeShapeType="1"/>
          </p:cNvSpPr>
          <p:nvPr/>
        </p:nvSpPr>
        <p:spPr bwMode="auto">
          <a:xfrm>
            <a:off x="68580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6" name="Rectangle 129"/>
          <p:cNvSpPr>
            <a:spLocks noChangeArrowheads="1"/>
          </p:cNvSpPr>
          <p:nvPr/>
        </p:nvSpPr>
        <p:spPr bwMode="auto">
          <a:xfrm>
            <a:off x="6615113" y="2992438"/>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7197" name="Rectangle 130"/>
          <p:cNvSpPr>
            <a:spLocks noChangeArrowheads="1"/>
          </p:cNvSpPr>
          <p:nvPr/>
        </p:nvSpPr>
        <p:spPr bwMode="auto">
          <a:xfrm>
            <a:off x="6081713" y="2992438"/>
            <a:ext cx="4572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Rd</a:t>
            </a:r>
          </a:p>
        </p:txBody>
      </p:sp>
      <p:sp>
        <p:nvSpPr>
          <p:cNvPr id="47198" name="Rectangle 131"/>
          <p:cNvSpPr>
            <a:spLocks noChangeArrowheads="1"/>
          </p:cNvSpPr>
          <p:nvPr/>
        </p:nvSpPr>
        <p:spPr bwMode="auto">
          <a:xfrm>
            <a:off x="5624513" y="2992438"/>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Rt</a:t>
            </a:r>
          </a:p>
        </p:txBody>
      </p:sp>
      <p:sp>
        <p:nvSpPr>
          <p:cNvPr id="47199" name="Rectangle 132"/>
          <p:cNvSpPr>
            <a:spLocks noChangeArrowheads="1"/>
          </p:cNvSpPr>
          <p:nvPr/>
        </p:nvSpPr>
        <p:spPr bwMode="auto">
          <a:xfrm>
            <a:off x="5091113" y="2992438"/>
            <a:ext cx="42227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Rs</a:t>
            </a:r>
          </a:p>
        </p:txBody>
      </p:sp>
      <p:sp>
        <p:nvSpPr>
          <p:cNvPr id="47200" name="Rectangle 133"/>
          <p:cNvSpPr>
            <a:spLocks noChangeArrowheads="1"/>
          </p:cNvSpPr>
          <p:nvPr/>
        </p:nvSpPr>
        <p:spPr bwMode="auto">
          <a:xfrm>
            <a:off x="3278188" y="2108200"/>
            <a:ext cx="239712" cy="369888"/>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7201" name="Rectangle 134"/>
          <p:cNvSpPr>
            <a:spLocks noChangeArrowheads="1"/>
          </p:cNvSpPr>
          <p:nvPr/>
        </p:nvSpPr>
        <p:spPr bwMode="auto">
          <a:xfrm>
            <a:off x="3278188" y="2925763"/>
            <a:ext cx="239712" cy="369887"/>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7202" name="Rectangle 135"/>
          <p:cNvSpPr>
            <a:spLocks noChangeArrowheads="1"/>
          </p:cNvSpPr>
          <p:nvPr/>
        </p:nvSpPr>
        <p:spPr bwMode="auto">
          <a:xfrm>
            <a:off x="1987550" y="1938338"/>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nPC_sel=</a:t>
            </a:r>
          </a:p>
        </p:txBody>
      </p:sp>
      <p:sp>
        <p:nvSpPr>
          <p:cNvPr id="47203" name="Rectangle 136"/>
          <p:cNvSpPr>
            <a:spLocks noChangeArrowheads="1"/>
          </p:cNvSpPr>
          <p:nvPr/>
        </p:nvSpPr>
        <p:spPr bwMode="auto">
          <a:xfrm>
            <a:off x="3825875" y="1955800"/>
            <a:ext cx="1101725" cy="100012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04" name="Rectangle 137"/>
          <p:cNvSpPr>
            <a:spLocks noChangeArrowheads="1"/>
          </p:cNvSpPr>
          <p:nvPr/>
        </p:nvSpPr>
        <p:spPr bwMode="auto">
          <a:xfrm>
            <a:off x="4002088" y="1925638"/>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b="1">
                <a:latin typeface="+mn-lt"/>
              </a:rPr>
              <a:t>instr</a:t>
            </a:r>
          </a:p>
          <a:p>
            <a:pPr algn="ctr">
              <a:defRPr/>
            </a:pPr>
            <a:r>
              <a:rPr lang="en-US" sz="2000" b="1">
                <a:latin typeface="+mn-lt"/>
              </a:rPr>
              <a:t>fetch</a:t>
            </a:r>
          </a:p>
          <a:p>
            <a:pPr algn="ctr">
              <a:defRPr/>
            </a:pPr>
            <a:r>
              <a:rPr lang="en-US" sz="2000" b="1">
                <a:latin typeface="+mn-lt"/>
              </a:rPr>
              <a:t>unit</a:t>
            </a:r>
          </a:p>
        </p:txBody>
      </p:sp>
      <p:sp>
        <p:nvSpPr>
          <p:cNvPr id="47205" name="Line 138"/>
          <p:cNvSpPr>
            <a:spLocks noChangeShapeType="1"/>
          </p:cNvSpPr>
          <p:nvPr/>
        </p:nvSpPr>
        <p:spPr bwMode="auto">
          <a:xfrm>
            <a:off x="3429000" y="2166938"/>
            <a:ext cx="3810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06" name="Line 139"/>
          <p:cNvSpPr>
            <a:spLocks noChangeShapeType="1"/>
          </p:cNvSpPr>
          <p:nvPr/>
        </p:nvSpPr>
        <p:spPr bwMode="auto">
          <a:xfrm>
            <a:off x="3429000" y="2166938"/>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207" name="Rectangle 140"/>
          <p:cNvSpPr>
            <a:spLocks noChangeArrowheads="1"/>
          </p:cNvSpPr>
          <p:nvPr/>
        </p:nvSpPr>
        <p:spPr bwMode="auto">
          <a:xfrm>
            <a:off x="3090863" y="24717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208" name="Line 141"/>
          <p:cNvSpPr>
            <a:spLocks noChangeShapeType="1"/>
          </p:cNvSpPr>
          <p:nvPr/>
        </p:nvSpPr>
        <p:spPr bwMode="auto">
          <a:xfrm flipH="1">
            <a:off x="3581400" y="27003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09" name="Line 142"/>
          <p:cNvSpPr>
            <a:spLocks noChangeShapeType="1"/>
          </p:cNvSpPr>
          <p:nvPr/>
        </p:nvSpPr>
        <p:spPr bwMode="auto">
          <a:xfrm>
            <a:off x="3810000" y="26241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10" name="Line 143"/>
          <p:cNvSpPr>
            <a:spLocks noChangeShapeType="1"/>
          </p:cNvSpPr>
          <p:nvPr/>
        </p:nvSpPr>
        <p:spPr bwMode="auto">
          <a:xfrm flipH="1">
            <a:off x="3810000" y="27003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11" name="Freeform 144"/>
          <p:cNvSpPr>
            <a:spLocks/>
          </p:cNvSpPr>
          <p:nvPr/>
        </p:nvSpPr>
        <p:spPr bwMode="auto">
          <a:xfrm>
            <a:off x="4419600" y="3005138"/>
            <a:ext cx="1066800" cy="1066800"/>
          </a:xfrm>
          <a:custGeom>
            <a:avLst/>
            <a:gdLst>
              <a:gd name="T0" fmla="*/ 2147483647 w 672"/>
              <a:gd name="T1" fmla="*/ 2147483647 h 1008"/>
              <a:gd name="T2" fmla="*/ 2147483647 w 672"/>
              <a:gd name="T3" fmla="*/ 2147483647 h 1008"/>
              <a:gd name="T4" fmla="*/ 0 w 672"/>
              <a:gd name="T5" fmla="*/ 2147483647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145" name="Date Placeholder 144"/>
          <p:cNvSpPr>
            <a:spLocks noGrp="1"/>
          </p:cNvSpPr>
          <p:nvPr>
            <p:ph type="dt" sz="quarter" idx="10"/>
          </p:nvPr>
        </p:nvSpPr>
        <p:spPr/>
        <p:txBody>
          <a:bodyPr/>
          <a:lstStyle/>
          <a:p>
            <a:pPr>
              <a:defRPr/>
            </a:pPr>
            <a:fld id="{DA09FD41-D4A0-9E49-A1B8-5B06340AC49B}" type="datetime1">
              <a:rPr lang="en-US" smtClean="0"/>
              <a:pPr>
                <a:defRPr/>
              </a:pPr>
              <a:t>3/22/12</a:t>
            </a:fld>
            <a:endParaRPr lang="en-US"/>
          </a:p>
        </p:txBody>
      </p:sp>
      <p:sp>
        <p:nvSpPr>
          <p:cNvPr id="146" name="Slide Number Placeholder 145"/>
          <p:cNvSpPr>
            <a:spLocks noGrp="1"/>
          </p:cNvSpPr>
          <p:nvPr>
            <p:ph type="sldNum" sz="quarter" idx="12"/>
          </p:nvPr>
        </p:nvSpPr>
        <p:spPr/>
        <p:txBody>
          <a:bodyPr/>
          <a:lstStyle/>
          <a:p>
            <a:pPr>
              <a:defRPr/>
            </a:pPr>
            <a:fld id="{62C6AFBA-9638-E94B-8C08-19AB285EF920}" type="slidenum">
              <a:rPr lang="en-US" smtClean="0"/>
              <a:pPr>
                <a:defRPr/>
              </a:pPr>
              <a:t>24</a:t>
            </a:fld>
            <a:endParaRPr lang="en-US"/>
          </a:p>
        </p:txBody>
      </p:sp>
      <p:sp>
        <p:nvSpPr>
          <p:cNvPr id="147" name="Footer Placeholder 146"/>
          <p:cNvSpPr>
            <a:spLocks noGrp="1"/>
          </p:cNvSpPr>
          <p:nvPr>
            <p:ph type="ftr" sz="quarter" idx="11"/>
          </p:nvPr>
        </p:nvSpPr>
        <p:spPr/>
        <p:txBody>
          <a:bodyPr/>
          <a:lstStyle/>
          <a:p>
            <a:pPr>
              <a:defRPr/>
            </a:pPr>
            <a:r>
              <a:rPr lang="en-US" smtClean="0"/>
              <a:t>Spring 2012 -- Lecture #20</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6915" name="Rectangle 3"/>
          <p:cNvSpPr>
            <a:spLocks noGrp="1" noChangeArrowheads="1"/>
          </p:cNvSpPr>
          <p:nvPr>
            <p:ph type="body" idx="1"/>
          </p:nvPr>
        </p:nvSpPr>
        <p:spPr>
          <a:xfrm>
            <a:off x="457200" y="1143000"/>
            <a:ext cx="8229600" cy="4606925"/>
          </a:xfrm>
        </p:spPr>
        <p:txBody>
          <a:bodyPr>
            <a:normAutofit lnSpcReduction="10000"/>
          </a:bodyPr>
          <a:lstStyle/>
          <a:p>
            <a:pPr>
              <a:buFont typeface="Times" pitchFamily="-65" charset="0"/>
              <a:buNone/>
              <a:tabLst>
                <a:tab pos="2349500" algn="l"/>
              </a:tabLst>
            </a:pPr>
            <a:r>
              <a:rPr lang="en-US" dirty="0"/>
              <a:t>1) </a:t>
            </a:r>
            <a:r>
              <a:rPr lang="en-US" u="sng" dirty="0" smtClean="0">
                <a:solidFill>
                  <a:srgbClr val="FF0000"/>
                </a:solidFill>
              </a:rPr>
              <a:t>IF</a:t>
            </a:r>
            <a:r>
              <a:rPr lang="en-US" dirty="0" smtClean="0"/>
              <a:t>: </a:t>
            </a:r>
            <a:r>
              <a:rPr lang="en-US" u="sng" dirty="0"/>
              <a:t>I</a:t>
            </a:r>
            <a:r>
              <a:rPr lang="en-US" dirty="0"/>
              <a:t>nstruction </a:t>
            </a:r>
            <a:r>
              <a:rPr lang="en-US" u="sng" dirty="0"/>
              <a:t>F</a:t>
            </a:r>
            <a:r>
              <a:rPr lang="en-US" dirty="0"/>
              <a:t>etch, Increment PC</a:t>
            </a:r>
          </a:p>
          <a:p>
            <a:pPr>
              <a:buFont typeface="Times" pitchFamily="-65" charset="0"/>
              <a:buNone/>
              <a:tabLst>
                <a:tab pos="2349500" algn="l"/>
              </a:tabLst>
            </a:pPr>
            <a:r>
              <a:rPr lang="en-US" dirty="0"/>
              <a:t>2)</a:t>
            </a:r>
            <a:r>
              <a:rPr lang="en-US" dirty="0" smtClean="0"/>
              <a:t> </a:t>
            </a:r>
            <a:r>
              <a:rPr lang="en-US" u="sng" dirty="0" smtClean="0">
                <a:solidFill>
                  <a:srgbClr val="FF0000"/>
                </a:solidFill>
              </a:rPr>
              <a:t>ID</a:t>
            </a:r>
            <a:r>
              <a:rPr lang="en-US" dirty="0" smtClean="0"/>
              <a:t>: </a:t>
            </a:r>
            <a:r>
              <a:rPr lang="en-US" sz="3100" u="sng" dirty="0"/>
              <a:t>I</a:t>
            </a:r>
            <a:r>
              <a:rPr lang="en-US" sz="3100" dirty="0"/>
              <a:t>nstruction </a:t>
            </a:r>
            <a:r>
              <a:rPr lang="en-US" sz="3100" u="sng" dirty="0"/>
              <a:t>D</a:t>
            </a:r>
            <a:r>
              <a:rPr lang="en-US" sz="3100" dirty="0"/>
              <a:t>ecode, Read Registers</a:t>
            </a:r>
            <a:endParaRPr lang="en-US" dirty="0"/>
          </a:p>
          <a:p>
            <a:pPr>
              <a:buFont typeface="Times" pitchFamily="-65" charset="0"/>
              <a:buNone/>
              <a:tabLst>
                <a:tab pos="2349500" algn="l"/>
              </a:tabLst>
            </a:pPr>
            <a:r>
              <a:rPr lang="en-US" dirty="0"/>
              <a:t>3) </a:t>
            </a:r>
            <a:r>
              <a:rPr lang="en-US" u="sng" dirty="0" smtClean="0">
                <a:solidFill>
                  <a:srgbClr val="FF0000"/>
                </a:solidFill>
              </a:rPr>
              <a:t>EX</a:t>
            </a:r>
            <a:r>
              <a:rPr lang="en-US" dirty="0" smtClean="0"/>
              <a:t>: </a:t>
            </a:r>
            <a:r>
              <a:rPr lang="en-US" u="sng" dirty="0" smtClean="0"/>
              <a:t>Ex</a:t>
            </a:r>
            <a:r>
              <a:rPr lang="en-US" dirty="0" smtClean="0"/>
              <a:t>ecution</a:t>
            </a:r>
            <a:br>
              <a:rPr lang="en-US" dirty="0" smtClean="0"/>
            </a:br>
            <a:r>
              <a:rPr lang="en-US" dirty="0"/>
              <a:t>  </a:t>
            </a:r>
            <a:r>
              <a:rPr lang="en-US" dirty="0" err="1"/>
              <a:t>Mem</a:t>
            </a:r>
            <a:r>
              <a:rPr lang="en-US" dirty="0"/>
              <a:t>-</a:t>
            </a:r>
            <a:r>
              <a:rPr lang="en-US" dirty="0" smtClean="0"/>
              <a:t>ref: Calculate </a:t>
            </a:r>
            <a:r>
              <a:rPr lang="en-US" dirty="0"/>
              <a:t>Address</a:t>
            </a:r>
            <a:br>
              <a:rPr lang="en-US" dirty="0"/>
            </a:br>
            <a:r>
              <a:rPr lang="en-US" dirty="0"/>
              <a:t>  </a:t>
            </a:r>
            <a:r>
              <a:rPr lang="en-US" dirty="0" err="1"/>
              <a:t>Arith</a:t>
            </a:r>
            <a:r>
              <a:rPr lang="en-US" dirty="0"/>
              <a:t>-</a:t>
            </a:r>
            <a:r>
              <a:rPr lang="en-US" dirty="0" smtClean="0"/>
              <a:t>log: Perform </a:t>
            </a:r>
            <a:r>
              <a:rPr lang="en-US" dirty="0"/>
              <a:t>Operation</a:t>
            </a:r>
          </a:p>
          <a:p>
            <a:pPr>
              <a:buFont typeface="Times" pitchFamily="-65" charset="0"/>
              <a:buNone/>
              <a:tabLst>
                <a:tab pos="2349500" algn="l"/>
              </a:tabLst>
            </a:pPr>
            <a:r>
              <a:rPr lang="en-US" dirty="0"/>
              <a:t>4) </a:t>
            </a:r>
            <a:r>
              <a:rPr lang="en-US" u="sng" dirty="0" err="1">
                <a:solidFill>
                  <a:srgbClr val="FF0000"/>
                </a:solidFill>
              </a:rPr>
              <a:t>Mem</a:t>
            </a:r>
            <a:r>
              <a:rPr lang="en-US" dirty="0"/>
              <a:t>: </a:t>
            </a:r>
            <a:br>
              <a:rPr lang="en-US" dirty="0"/>
            </a:br>
            <a:r>
              <a:rPr lang="en-US" dirty="0"/>
              <a:t>  </a:t>
            </a:r>
            <a:r>
              <a:rPr lang="en-US" dirty="0" smtClean="0"/>
              <a:t>Load: Read </a:t>
            </a:r>
            <a:r>
              <a:rPr lang="en-US" dirty="0"/>
              <a:t>Data from </a:t>
            </a:r>
            <a:r>
              <a:rPr lang="en-US" u="sng" dirty="0"/>
              <a:t>Mem</a:t>
            </a:r>
            <a:r>
              <a:rPr lang="en-US" dirty="0"/>
              <a:t>ory</a:t>
            </a:r>
            <a:br>
              <a:rPr lang="en-US" dirty="0"/>
            </a:br>
            <a:r>
              <a:rPr lang="en-US" dirty="0"/>
              <a:t>  </a:t>
            </a:r>
            <a:r>
              <a:rPr lang="en-US" dirty="0" smtClean="0"/>
              <a:t>Store: Write </a:t>
            </a:r>
            <a:r>
              <a:rPr lang="en-US" dirty="0"/>
              <a:t>Data to </a:t>
            </a:r>
            <a:r>
              <a:rPr lang="en-US" u="sng" dirty="0"/>
              <a:t>Mem</a:t>
            </a:r>
            <a:r>
              <a:rPr lang="en-US" dirty="0"/>
              <a:t>ory</a:t>
            </a:r>
          </a:p>
          <a:p>
            <a:pPr>
              <a:buFont typeface="Times" pitchFamily="-65" charset="0"/>
              <a:buNone/>
              <a:tabLst>
                <a:tab pos="2349500" algn="l"/>
              </a:tabLst>
            </a:pPr>
            <a:r>
              <a:rPr lang="en-US" dirty="0"/>
              <a:t>5) </a:t>
            </a:r>
            <a:r>
              <a:rPr lang="en-US" u="sng" dirty="0">
                <a:solidFill>
                  <a:srgbClr val="FF0000"/>
                </a:solidFill>
              </a:rPr>
              <a:t>WB</a:t>
            </a:r>
            <a:r>
              <a:rPr lang="en-US" dirty="0"/>
              <a:t>: </a:t>
            </a:r>
            <a:r>
              <a:rPr lang="en-US" u="sng" dirty="0"/>
              <a:t>W</a:t>
            </a:r>
            <a:r>
              <a:rPr lang="en-US" dirty="0"/>
              <a:t>rite Data </a:t>
            </a:r>
            <a:r>
              <a:rPr lang="en-US" u="sng" dirty="0"/>
              <a:t>B</a:t>
            </a:r>
            <a:r>
              <a:rPr lang="en-US" dirty="0"/>
              <a:t>ack to Register</a:t>
            </a:r>
          </a:p>
        </p:txBody>
      </p:sp>
      <p:sp>
        <p:nvSpPr>
          <p:cNvPr id="4" name="Title 3"/>
          <p:cNvSpPr>
            <a:spLocks noGrp="1"/>
          </p:cNvSpPr>
          <p:nvPr>
            <p:ph type="title"/>
          </p:nvPr>
        </p:nvSpPr>
        <p:spPr/>
        <p:txBody>
          <a:bodyPr/>
          <a:lstStyle/>
          <a:p>
            <a:r>
              <a:rPr lang="en-US" dirty="0" smtClean="0"/>
              <a:t>Steps in Executing MIPS</a:t>
            </a:r>
            <a:endParaRPr lang="en-US" dirty="0"/>
          </a:p>
        </p:txBody>
      </p:sp>
      <p:sp>
        <p:nvSpPr>
          <p:cNvPr id="5" name="Date Placeholder 4"/>
          <p:cNvSpPr>
            <a:spLocks noGrp="1"/>
          </p:cNvSpPr>
          <p:nvPr>
            <p:ph type="dt" sz="half" idx="10"/>
          </p:nvPr>
        </p:nvSpPr>
        <p:spPr/>
        <p:txBody>
          <a:bodyPr/>
          <a:lstStyle/>
          <a:p>
            <a:fld id="{8C73EBD0-7CC1-0543-AC6E-0E7806C8E1A9}" type="datetime1">
              <a:rPr lang="en-US" smtClean="0"/>
              <a:pPr/>
              <a:t>3/22/12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sp>
        <p:nvSpPr>
          <p:cNvPr id="7" name="Footer Placeholder 6"/>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53115"/>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rgbClr val="FF0000"/>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0734"/>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3115"/>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861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861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Redrawn Single-Cycle </a:t>
            </a:r>
            <a:r>
              <a:rPr lang="en-US" dirty="0" err="1" smtClean="0"/>
              <a:t>Datapath</a:t>
            </a:r>
            <a:endParaRPr lang="en-US" dirty="0"/>
          </a:p>
        </p:txBody>
      </p:sp>
      <p:sp>
        <p:nvSpPr>
          <p:cNvPr id="102" name="Content Placeholder 101"/>
          <p:cNvSpPr>
            <a:spLocks noGrp="1"/>
          </p:cNvSpPr>
          <p:nvPr>
            <p:ph idx="1"/>
          </p:nvPr>
        </p:nvSpPr>
        <p:spPr>
          <a:xfrm>
            <a:off x="491067" y="4588933"/>
            <a:ext cx="8229600" cy="2269067"/>
          </a:xfrm>
        </p:spPr>
        <p:txBody>
          <a:bodyPr/>
          <a:lstStyle/>
          <a:p>
            <a:endParaRPr lang="en-US"/>
          </a:p>
        </p:txBody>
      </p:sp>
      <p:sp>
        <p:nvSpPr>
          <p:cNvPr id="52" name="Date Placeholder 51"/>
          <p:cNvSpPr>
            <a:spLocks noGrp="1"/>
          </p:cNvSpPr>
          <p:nvPr>
            <p:ph type="dt" sz="half" idx="10"/>
          </p:nvPr>
        </p:nvSpPr>
        <p:spPr/>
        <p:txBody>
          <a:bodyPr/>
          <a:lstStyle/>
          <a:p>
            <a:fld id="{76501C1C-0668-7D41-8130-2DE98DE15736}" type="datetime1">
              <a:rPr lang="en-US" smtClean="0"/>
              <a:pPr/>
              <a:t>3/22/12</a:t>
            </a:fld>
            <a:endParaRPr lang="en-US" dirty="0"/>
          </a:p>
        </p:txBody>
      </p:sp>
      <p:sp>
        <p:nvSpPr>
          <p:cNvPr id="53" name="Slide Number Placeholder 52"/>
          <p:cNvSpPr>
            <a:spLocks noGrp="1"/>
          </p:cNvSpPr>
          <p:nvPr>
            <p:ph type="sldNum" sz="quarter" idx="12"/>
          </p:nvPr>
        </p:nvSpPr>
        <p:spPr/>
        <p:txBody>
          <a:bodyPr/>
          <a:lstStyle/>
          <a:p>
            <a:fld id="{3CC63E4C-4642-794D-A2FD-70F6B81535F5}" type="slidenum">
              <a:rPr lang="en-US" smtClean="0"/>
              <a:pPr/>
              <a:t>26</a:t>
            </a:fld>
            <a:endParaRPr lang="en-US" dirty="0"/>
          </a:p>
        </p:txBody>
      </p:sp>
      <p:sp>
        <p:nvSpPr>
          <p:cNvPr id="54" name="Footer Placeholder 53"/>
          <p:cNvSpPr>
            <a:spLocks noGrp="1"/>
          </p:cNvSpPr>
          <p:nvPr>
            <p:ph type="ftr" sz="quarter" idx="11"/>
          </p:nvPr>
        </p:nvSpPr>
        <p:spPr/>
        <p:txBody>
          <a:bodyPr/>
          <a:lstStyle/>
          <a:p>
            <a:r>
              <a:rPr lang="en-US" smtClean="0"/>
              <a:t>Spring 2012 -- Lecture #20</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63963"/>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rgbClr val="FF0000"/>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9200"/>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1263"/>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226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226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Pipelined </a:t>
            </a:r>
            <a:r>
              <a:rPr lang="en-US" dirty="0" err="1" smtClean="0"/>
              <a:t>Datapath</a:t>
            </a:r>
            <a:endParaRPr lang="en-US" dirty="0"/>
          </a:p>
        </p:txBody>
      </p:sp>
      <p:sp>
        <p:nvSpPr>
          <p:cNvPr id="102" name="Content Placeholder 101"/>
          <p:cNvSpPr>
            <a:spLocks noGrp="1"/>
          </p:cNvSpPr>
          <p:nvPr>
            <p:ph idx="1"/>
          </p:nvPr>
        </p:nvSpPr>
        <p:spPr>
          <a:xfrm>
            <a:off x="491067" y="4588933"/>
            <a:ext cx="8229600" cy="2269067"/>
          </a:xfrm>
        </p:spPr>
        <p:txBody>
          <a:bodyPr/>
          <a:lstStyle/>
          <a:p>
            <a:r>
              <a:rPr lang="en-US" dirty="0" smtClean="0"/>
              <a:t>Add registers between stages</a:t>
            </a:r>
          </a:p>
          <a:p>
            <a:pPr lvl="1"/>
            <a:r>
              <a:rPr lang="en-US" dirty="0" smtClean="0"/>
              <a:t>Hold information produced in previous </a:t>
            </a:r>
            <a:r>
              <a:rPr lang="en-US" dirty="0" smtClean="0"/>
              <a:t>cycle</a:t>
            </a:r>
          </a:p>
          <a:p>
            <a:r>
              <a:rPr lang="en-US" dirty="0" smtClean="0"/>
              <a:t>5 stage pipeline; clock rate potential 5X faster</a:t>
            </a:r>
            <a:endParaRPr lang="en-AU" dirty="0" smtClean="0"/>
          </a:p>
        </p:txBody>
      </p:sp>
      <p:sp>
        <p:nvSpPr>
          <p:cNvPr id="56" name="Date Placeholder 55"/>
          <p:cNvSpPr>
            <a:spLocks noGrp="1"/>
          </p:cNvSpPr>
          <p:nvPr>
            <p:ph type="dt" sz="half" idx="10"/>
          </p:nvPr>
        </p:nvSpPr>
        <p:spPr/>
        <p:txBody>
          <a:bodyPr/>
          <a:lstStyle/>
          <a:p>
            <a:fld id="{FC8C9D2B-83F2-214E-91EB-4FC38BFDA07D}" type="datetime1">
              <a:rPr lang="en-US" smtClean="0"/>
              <a:pPr/>
              <a:t>3/22/12</a:t>
            </a:fld>
            <a:endParaRPr lang="en-US" dirty="0"/>
          </a:p>
        </p:txBody>
      </p:sp>
      <p:sp>
        <p:nvSpPr>
          <p:cNvPr id="61" name="Slide Number Placeholder 60"/>
          <p:cNvSpPr>
            <a:spLocks noGrp="1"/>
          </p:cNvSpPr>
          <p:nvPr>
            <p:ph type="sldNum" sz="quarter" idx="12"/>
          </p:nvPr>
        </p:nvSpPr>
        <p:spPr/>
        <p:txBody>
          <a:bodyPr/>
          <a:lstStyle/>
          <a:p>
            <a:fld id="{3CC63E4C-4642-794D-A2FD-70F6B81535F5}" type="slidenum">
              <a:rPr lang="en-US" smtClean="0"/>
              <a:pPr/>
              <a:t>27</a:t>
            </a:fld>
            <a:endParaRPr lang="en-US" dirty="0"/>
          </a:p>
        </p:txBody>
      </p:sp>
      <p:sp>
        <p:nvSpPr>
          <p:cNvPr id="62" name="Footer Placeholder 61"/>
          <p:cNvSpPr>
            <a:spLocks noGrp="1"/>
          </p:cNvSpPr>
          <p:nvPr>
            <p:ph type="ftr" sz="quarter" idx="11"/>
          </p:nvPr>
        </p:nvSpPr>
        <p:spPr/>
        <p:txBody>
          <a:bodyPr/>
          <a:lstStyle/>
          <a:p>
            <a:r>
              <a:rPr lang="en-US" smtClean="0"/>
              <a:t>Spring 2012 -- Lecture #20</a:t>
            </a:r>
            <a:endParaRPr lang="en-US" dirty="0"/>
          </a:p>
        </p:txBody>
      </p:sp>
      <p:grpSp>
        <p:nvGrpSpPr>
          <p:cNvPr id="82" name="Group 81"/>
          <p:cNvGrpSpPr/>
          <p:nvPr/>
        </p:nvGrpSpPr>
        <p:grpSpPr>
          <a:xfrm>
            <a:off x="3335867" y="965199"/>
            <a:ext cx="4436535" cy="3078481"/>
            <a:chOff x="3335867" y="965199"/>
            <a:chExt cx="4436535" cy="3078481"/>
          </a:xfrm>
        </p:grpSpPr>
        <p:grpSp>
          <p:nvGrpSpPr>
            <p:cNvPr id="81" name="Group 80"/>
            <p:cNvGrpSpPr/>
            <p:nvPr/>
          </p:nvGrpSpPr>
          <p:grpSpPr>
            <a:xfrm>
              <a:off x="3335867" y="1016000"/>
              <a:ext cx="118533" cy="3027680"/>
              <a:chOff x="3335867" y="1016000"/>
              <a:chExt cx="118533" cy="3027680"/>
            </a:xfrm>
          </p:grpSpPr>
          <p:sp>
            <p:nvSpPr>
              <p:cNvPr id="57" name="Rectangle 56"/>
              <p:cNvSpPr/>
              <p:nvPr/>
            </p:nvSpPr>
            <p:spPr>
              <a:xfrm>
                <a:off x="3335867"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7"/>
              <p:cNvGrpSpPr/>
              <p:nvPr/>
            </p:nvGrpSpPr>
            <p:grpSpPr>
              <a:xfrm>
                <a:off x="3342640" y="3820160"/>
                <a:ext cx="101600" cy="223520"/>
                <a:chOff x="3352800" y="3820160"/>
                <a:chExt cx="101600" cy="223520"/>
              </a:xfrm>
            </p:grpSpPr>
            <p:sp>
              <p:nvSpPr>
                <p:cNvPr id="63" name="Isosceles Triangle 62"/>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a:stCxn id="63"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80" name="Group 79"/>
            <p:cNvGrpSpPr/>
            <p:nvPr/>
          </p:nvGrpSpPr>
          <p:grpSpPr>
            <a:xfrm>
              <a:off x="4876801" y="1016000"/>
              <a:ext cx="118533" cy="3027680"/>
              <a:chOff x="4876801" y="1016000"/>
              <a:chExt cx="118533" cy="3027680"/>
            </a:xfrm>
          </p:grpSpPr>
          <p:sp>
            <p:nvSpPr>
              <p:cNvPr id="58" name="Rectangle 57"/>
              <p:cNvSpPr/>
              <p:nvPr/>
            </p:nvSpPr>
            <p:spPr>
              <a:xfrm>
                <a:off x="4876801"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4886960" y="3820160"/>
                <a:ext cx="101600" cy="223520"/>
                <a:chOff x="3352800" y="3820160"/>
                <a:chExt cx="101600" cy="223520"/>
              </a:xfrm>
            </p:grpSpPr>
            <p:sp>
              <p:nvSpPr>
                <p:cNvPr id="70" name="Isosceles Triangle 69"/>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stCxn id="70"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79" name="Group 78"/>
            <p:cNvGrpSpPr/>
            <p:nvPr/>
          </p:nvGrpSpPr>
          <p:grpSpPr>
            <a:xfrm>
              <a:off x="6197602" y="965200"/>
              <a:ext cx="118533" cy="3037840"/>
              <a:chOff x="6197602" y="965200"/>
              <a:chExt cx="118533" cy="3037840"/>
            </a:xfrm>
          </p:grpSpPr>
          <p:sp>
            <p:nvSpPr>
              <p:cNvPr id="59" name="Rectangle 58"/>
              <p:cNvSpPr/>
              <p:nvPr/>
            </p:nvSpPr>
            <p:spPr>
              <a:xfrm>
                <a:off x="6197602" y="9652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2" name="Group 71"/>
              <p:cNvGrpSpPr/>
              <p:nvPr/>
            </p:nvGrpSpPr>
            <p:grpSpPr>
              <a:xfrm>
                <a:off x="6207760" y="3779520"/>
                <a:ext cx="101600" cy="223520"/>
                <a:chOff x="3352800" y="3820160"/>
                <a:chExt cx="101600" cy="223520"/>
              </a:xfrm>
            </p:grpSpPr>
            <p:sp>
              <p:nvSpPr>
                <p:cNvPr id="73" name="Isosceles Triangle 72"/>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a:stCxn id="73"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78" name="Group 77"/>
            <p:cNvGrpSpPr/>
            <p:nvPr/>
          </p:nvGrpSpPr>
          <p:grpSpPr>
            <a:xfrm>
              <a:off x="7653869" y="965199"/>
              <a:ext cx="118533" cy="3017521"/>
              <a:chOff x="7653869" y="965199"/>
              <a:chExt cx="118533" cy="3017521"/>
            </a:xfrm>
          </p:grpSpPr>
          <p:sp>
            <p:nvSpPr>
              <p:cNvPr id="60" name="Rectangle 59"/>
              <p:cNvSpPr/>
              <p:nvPr/>
            </p:nvSpPr>
            <p:spPr>
              <a:xfrm>
                <a:off x="7653869" y="965199"/>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7670800" y="3759200"/>
                <a:ext cx="101600" cy="223520"/>
                <a:chOff x="3352800" y="3820160"/>
                <a:chExt cx="101600" cy="223520"/>
              </a:xfrm>
            </p:grpSpPr>
            <p:sp>
              <p:nvSpPr>
                <p:cNvPr id="76" name="Isosceles Triangle 75"/>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p:cNvCxnSpPr>
                  <a:stCxn id="76"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E589AC0-93DF-F442-BC96-E72CDC7819D3}" type="datetime1">
              <a:rPr lang="en-US" smtClean="0"/>
              <a:pPr/>
              <a:t>3/22/12</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smtClean="0"/>
              <a:t>Spring 2012 -- Lecture #20</a:t>
            </a:r>
            <a:endParaRPr lang="en-AU" dirty="0"/>
          </a:p>
        </p:txBody>
      </p:sp>
      <p:pic>
        <p:nvPicPr>
          <p:cNvPr id="362503" name="Picture 7" descr="f04-35-P374493"/>
          <p:cNvPicPr>
            <a:picLocks noChangeAspect="1" noChangeArrowheads="1"/>
          </p:cNvPicPr>
          <p:nvPr/>
        </p:nvPicPr>
        <p:blipFill>
          <a:blip r:embed="rId3"/>
          <a:srcRect/>
          <a:stretch>
            <a:fillRect/>
          </a:stretch>
        </p:blipFill>
        <p:spPr bwMode="auto">
          <a:xfrm>
            <a:off x="93604" y="1948246"/>
            <a:ext cx="8985633" cy="4138567"/>
          </a:xfrm>
          <a:prstGeom prst="rect">
            <a:avLst/>
          </a:prstGeom>
          <a:noFill/>
        </p:spPr>
      </p:pic>
      <p:sp>
        <p:nvSpPr>
          <p:cNvPr id="362498" name="Rectangle 2"/>
          <p:cNvSpPr>
            <a:spLocks noGrp="1" noChangeArrowheads="1"/>
          </p:cNvSpPr>
          <p:nvPr>
            <p:ph type="title"/>
          </p:nvPr>
        </p:nvSpPr>
        <p:spPr/>
        <p:txBody>
          <a:bodyPr/>
          <a:lstStyle/>
          <a:p>
            <a:r>
              <a:rPr lang="en-US" dirty="0" smtClean="0"/>
              <a:t>More Detailed Pipeline</a:t>
            </a:r>
            <a:endParaRPr lang="en-AU"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28</a:t>
            </a:fld>
            <a:endParaRPr lang="en-US" dirty="0"/>
          </a:p>
        </p:txBody>
      </p:sp>
      <p:sp>
        <p:nvSpPr>
          <p:cNvPr id="8" name="TextBox 7"/>
          <p:cNvSpPr txBox="1"/>
          <p:nvPr/>
        </p:nvSpPr>
        <p:spPr>
          <a:xfrm>
            <a:off x="477520" y="1361440"/>
            <a:ext cx="4557658" cy="369332"/>
          </a:xfrm>
          <a:prstGeom prst="rect">
            <a:avLst/>
          </a:prstGeom>
          <a:noFill/>
        </p:spPr>
        <p:txBody>
          <a:bodyPr wrap="none" rtlCol="0">
            <a:spAutoFit/>
          </a:bodyPr>
          <a:lstStyle/>
          <a:p>
            <a:r>
              <a:rPr lang="en-US" dirty="0" smtClean="0"/>
              <a:t>Registers named for adjacent stages, e.g., IF/ID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D368BB-2097-2448-9A1A-041751B6E864}" type="datetime1">
              <a:rPr lang="en-US" smtClean="0"/>
              <a:pPr/>
              <a:t>3/22/12</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smtClean="0"/>
              <a:t>Spring 2012 -- Lecture #20</a:t>
            </a:r>
            <a:endParaRPr lang="en-AU" dirty="0"/>
          </a:p>
        </p:txBody>
      </p:sp>
      <p:pic>
        <p:nvPicPr>
          <p:cNvPr id="366599" name="Picture 7" descr="f04-36-P374493-IF"/>
          <p:cNvPicPr>
            <a:picLocks noChangeAspect="1" noChangeArrowheads="1"/>
          </p:cNvPicPr>
          <p:nvPr/>
        </p:nvPicPr>
        <p:blipFill>
          <a:blip r:embed="rId3"/>
          <a:srcRect/>
          <a:stretch>
            <a:fillRect/>
          </a:stretch>
        </p:blipFill>
        <p:spPr bwMode="auto">
          <a:xfrm>
            <a:off x="34792" y="1229006"/>
            <a:ext cx="9062307" cy="4865915"/>
          </a:xfrm>
          <a:prstGeom prst="rect">
            <a:avLst/>
          </a:prstGeom>
          <a:noFill/>
        </p:spPr>
      </p:pic>
      <p:sp>
        <p:nvSpPr>
          <p:cNvPr id="366594" name="Rectangle 2"/>
          <p:cNvSpPr>
            <a:spLocks noGrp="1" noChangeArrowheads="1"/>
          </p:cNvSpPr>
          <p:nvPr>
            <p:ph type="title"/>
          </p:nvPr>
        </p:nvSpPr>
        <p:spPr/>
        <p:txBody>
          <a:bodyPr/>
          <a:lstStyle/>
          <a:p>
            <a:r>
              <a:rPr lang="en-US"/>
              <a:t>IF for Load, Store, …</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dirty="0"/>
          </a:p>
        </p:txBody>
      </p:sp>
      <p:sp>
        <p:nvSpPr>
          <p:cNvPr id="7" name="TextBox 6"/>
          <p:cNvSpPr txBox="1"/>
          <p:nvPr/>
        </p:nvSpPr>
        <p:spPr>
          <a:xfrm>
            <a:off x="3098800" y="1198880"/>
            <a:ext cx="4875027" cy="646331"/>
          </a:xfrm>
          <a:prstGeom prst="rect">
            <a:avLst/>
          </a:prstGeom>
          <a:noFill/>
        </p:spPr>
        <p:txBody>
          <a:bodyPr wrap="none" rtlCol="0">
            <a:spAutoFit/>
          </a:bodyPr>
          <a:lstStyle/>
          <a:p>
            <a:r>
              <a:rPr lang="en-US" dirty="0" smtClean="0"/>
              <a:t>Highlight combinational logic components used </a:t>
            </a:r>
            <a:br>
              <a:rPr lang="en-US" dirty="0" smtClean="0"/>
            </a:br>
            <a:r>
              <a:rPr lang="en-US" dirty="0" smtClean="0"/>
              <a:t>+ right half of state logic on read, left half on write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pPr eaLnBrk="1" hangingPunct="1">
              <a:lnSpc>
                <a:spcPct val="80000"/>
              </a:lnSpc>
            </a:pPr>
            <a:r>
              <a:rPr lang="en-US" sz="4000" smtClean="0"/>
              <a:t>Levels of Representation/Interpretation</a:t>
            </a:r>
          </a:p>
        </p:txBody>
      </p:sp>
      <p:sp>
        <p:nvSpPr>
          <p:cNvPr id="28676" name="Rectangle 18"/>
          <p:cNvSpPr>
            <a:spLocks noGrp="1" noChangeArrowheads="1"/>
          </p:cNvSpPr>
          <p:nvPr>
            <p:ph type="body" sz="half" idx="4294967295"/>
          </p:nvPr>
        </p:nvSpPr>
        <p:spPr>
          <a:xfrm>
            <a:off x="4624389" y="2201864"/>
            <a:ext cx="3848100" cy="896937"/>
          </a:xfrm>
        </p:spPr>
        <p:txBody>
          <a:bodyPr rtlCol="0">
            <a:normAutofit lnSpcReduction="10000"/>
          </a:bodyPr>
          <a:lstStyle/>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$t0, 0($2)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$t1, 4($2)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$t1, 0($2)</a:t>
            </a:r>
          </a:p>
          <a:p>
            <a:pPr eaLnBrk="1" fontAlgn="auto" hangingPunct="1">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$t0, 4($2)</a:t>
            </a:r>
          </a:p>
        </p:txBody>
      </p:sp>
      <p:graphicFrame>
        <p:nvGraphicFramePr>
          <p:cNvPr id="21506" name="Object 2"/>
          <p:cNvGraphicFramePr>
            <a:graphicFrameLocks noChangeAspect="1"/>
          </p:cNvGraphicFramePr>
          <p:nvPr>
            <p:ph sz="quarter" idx="4294967295"/>
          </p:nvPr>
        </p:nvGraphicFramePr>
        <p:xfrm>
          <a:off x="4624388" y="5549900"/>
          <a:ext cx="1828800" cy="1257300"/>
        </p:xfrm>
        <a:graphic>
          <a:graphicData uri="http://schemas.openxmlformats.org/presentationml/2006/ole">
            <p:oleObj spid="_x0000_s218114" name="Image" r:id="rId4" imgW="3492063" imgH="2400000" progId="">
              <p:embed/>
            </p:oleObj>
          </a:graphicData>
        </a:graphic>
      </p:graphicFrame>
      <p:sp>
        <p:nvSpPr>
          <p:cNvPr id="21509" name="Rectangle 7"/>
          <p:cNvSpPr>
            <a:spLocks noChangeArrowheads="1"/>
          </p:cNvSpPr>
          <p:nvPr/>
        </p:nvSpPr>
        <p:spPr bwMode="auto">
          <a:xfrm>
            <a:off x="857251" y="143510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High Level Language</a:t>
            </a:r>
            <a:br>
              <a:rPr lang="en-US" b="1">
                <a:latin typeface="Calibri" charset="0"/>
              </a:rPr>
            </a:br>
            <a:r>
              <a:rPr lang="en-US" b="1">
                <a:latin typeface="Calibri" charset="0"/>
              </a:rPr>
              <a:t>Program (e.g., C)</a:t>
            </a:r>
          </a:p>
        </p:txBody>
      </p:sp>
      <p:sp>
        <p:nvSpPr>
          <p:cNvPr id="21510" name="Rectangle 8"/>
          <p:cNvSpPr>
            <a:spLocks noChangeArrowheads="1"/>
          </p:cNvSpPr>
          <p:nvPr/>
        </p:nvSpPr>
        <p:spPr bwMode="auto">
          <a:xfrm>
            <a:off x="857250" y="2381251"/>
            <a:ext cx="2800351"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solidFill>
                  <a:srgbClr val="FF0000"/>
                </a:solidFill>
                <a:latin typeface="Calibri" charset="0"/>
              </a:rPr>
              <a:t>Assembly  Language Program (e.g., MIPS)</a:t>
            </a:r>
          </a:p>
        </p:txBody>
      </p:sp>
      <p:sp>
        <p:nvSpPr>
          <p:cNvPr id="21511" name="Rectangle 9"/>
          <p:cNvSpPr>
            <a:spLocks noChangeArrowheads="1"/>
          </p:cNvSpPr>
          <p:nvPr/>
        </p:nvSpPr>
        <p:spPr bwMode="auto">
          <a:xfrm>
            <a:off x="908051" y="329565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Machine  Language Program (MIPS)</a:t>
            </a:r>
          </a:p>
        </p:txBody>
      </p:sp>
      <p:sp>
        <p:nvSpPr>
          <p:cNvPr id="21512" name="Rectangle 10"/>
          <p:cNvSpPr>
            <a:spLocks noChangeArrowheads="1"/>
          </p:cNvSpPr>
          <p:nvPr/>
        </p:nvSpPr>
        <p:spPr bwMode="auto">
          <a:xfrm>
            <a:off x="304800" y="4667251"/>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3366FF"/>
                </a:solidFill>
                <a:latin typeface="Calibri" charset="0"/>
              </a:rPr>
              <a:t>Hardware Architecture Description</a:t>
            </a:r>
            <a:br>
              <a:rPr lang="en-US" b="1">
                <a:solidFill>
                  <a:srgbClr val="3366FF"/>
                </a:solidFill>
                <a:latin typeface="Calibri" charset="0"/>
              </a:rPr>
            </a:br>
            <a:r>
              <a:rPr lang="en-US" b="1">
                <a:solidFill>
                  <a:srgbClr val="3366FF"/>
                </a:solidFill>
                <a:latin typeface="Calibri" charset="0"/>
              </a:rPr>
              <a:t>(e.g., block diagrams)</a:t>
            </a:r>
            <a:r>
              <a:rPr lang="en-US">
                <a:solidFill>
                  <a:srgbClr val="3366FF"/>
                </a:solidFill>
                <a:latin typeface="Calibri" charset="0"/>
              </a:rPr>
              <a:t> </a:t>
            </a:r>
          </a:p>
        </p:txBody>
      </p:sp>
      <p:sp>
        <p:nvSpPr>
          <p:cNvPr id="21513" name="Line 11"/>
          <p:cNvSpPr>
            <a:spLocks noChangeShapeType="1"/>
          </p:cNvSpPr>
          <p:nvPr/>
        </p:nvSpPr>
        <p:spPr bwMode="auto">
          <a:xfrm>
            <a:off x="2057400" y="198120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4" name="Rectangle 13"/>
          <p:cNvSpPr>
            <a:spLocks noChangeArrowheads="1"/>
          </p:cNvSpPr>
          <p:nvPr/>
        </p:nvSpPr>
        <p:spPr bwMode="auto">
          <a:xfrm>
            <a:off x="2197101" y="2076451"/>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Compiler</a:t>
            </a:r>
          </a:p>
        </p:txBody>
      </p:sp>
      <p:sp>
        <p:nvSpPr>
          <p:cNvPr id="21515" name="Rectangle 14"/>
          <p:cNvSpPr>
            <a:spLocks noChangeArrowheads="1"/>
          </p:cNvSpPr>
          <p:nvPr/>
        </p:nvSpPr>
        <p:spPr bwMode="auto">
          <a:xfrm>
            <a:off x="2222501" y="299085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Assembler</a:t>
            </a:r>
          </a:p>
        </p:txBody>
      </p:sp>
      <p:sp>
        <p:nvSpPr>
          <p:cNvPr id="21516" name="Line 15"/>
          <p:cNvSpPr>
            <a:spLocks noChangeShapeType="1"/>
          </p:cNvSpPr>
          <p:nvPr/>
        </p:nvSpPr>
        <p:spPr bwMode="auto">
          <a:xfrm>
            <a:off x="2108200" y="3816351"/>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Rectangle 16"/>
          <p:cNvSpPr>
            <a:spLocks noChangeArrowheads="1"/>
          </p:cNvSpPr>
          <p:nvPr/>
        </p:nvSpPr>
        <p:spPr bwMode="auto">
          <a:xfrm>
            <a:off x="381000" y="4057651"/>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Machine Interpretation</a:t>
            </a:r>
          </a:p>
        </p:txBody>
      </p:sp>
      <p:sp>
        <p:nvSpPr>
          <p:cNvPr id="21518" name="Rectangle 17"/>
          <p:cNvSpPr>
            <a:spLocks noChangeArrowheads="1"/>
          </p:cNvSpPr>
          <p:nvPr/>
        </p:nvSpPr>
        <p:spPr bwMode="auto">
          <a:xfrm>
            <a:off x="4624389" y="1336675"/>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78000"/>
              </a:lnSpc>
            </a:pPr>
            <a:r>
              <a:rPr lang="en-US" b="1">
                <a:latin typeface="Calibri" charset="0"/>
              </a:rPr>
              <a:t>temp = v[k];</a:t>
            </a:r>
          </a:p>
          <a:p>
            <a:pPr marL="342900" indent="-342900">
              <a:lnSpc>
                <a:spcPct val="78000"/>
              </a:lnSpc>
            </a:pPr>
            <a:r>
              <a:rPr lang="en-US" b="1">
                <a:latin typeface="Calibri" charset="0"/>
              </a:rPr>
              <a:t>v[k] = v[k+1];</a:t>
            </a:r>
          </a:p>
          <a:p>
            <a:pPr marL="342900" indent="-342900">
              <a:lnSpc>
                <a:spcPct val="78000"/>
              </a:lnSpc>
            </a:pPr>
            <a:r>
              <a:rPr lang="en-US" b="1">
                <a:latin typeface="Calibri" charset="0"/>
              </a:rPr>
              <a:t>v[k+1] = temp;</a:t>
            </a:r>
            <a:endParaRPr lang="en-US" sz="1200">
              <a:latin typeface="Calibri" charset="0"/>
            </a:endParaRPr>
          </a:p>
        </p:txBody>
      </p:sp>
      <p:sp>
        <p:nvSpPr>
          <p:cNvPr id="21519" name="Rectangle 19"/>
          <p:cNvSpPr>
            <a:spLocks noChangeArrowheads="1"/>
          </p:cNvSpPr>
          <p:nvPr/>
        </p:nvSpPr>
        <p:spPr bwMode="auto">
          <a:xfrm>
            <a:off x="4624389" y="4298950"/>
            <a:ext cx="2984500" cy="266700"/>
          </a:xfrm>
          <a:prstGeom prst="rect">
            <a:avLst/>
          </a:prstGeom>
          <a:noFill/>
          <a:ln w="12700">
            <a:noFill/>
            <a:miter lim="800000"/>
            <a:headEnd/>
            <a:tailEnd/>
          </a:ln>
        </p:spPr>
        <p:txBody>
          <a:bodyPr wrap="none" anchor="ctr">
            <a:prstTxWarp prst="textNoShape">
              <a:avLst/>
            </a:prstTxWarp>
          </a:bodyPr>
          <a:lstStyle/>
          <a:p>
            <a:endParaRPr lang="en-US">
              <a:latin typeface="Calibri" charset="0"/>
            </a:endParaRPr>
          </a:p>
        </p:txBody>
      </p:sp>
      <p:sp>
        <p:nvSpPr>
          <p:cNvPr id="21520" name="Rectangle 20"/>
          <p:cNvSpPr>
            <a:spLocks noChangeArrowheads="1"/>
          </p:cNvSpPr>
          <p:nvPr/>
        </p:nvSpPr>
        <p:spPr bwMode="auto">
          <a:xfrm>
            <a:off x="4624390" y="3125788"/>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a:latin typeface="Courier New" charset="0"/>
              </a:rPr>
              <a:t>0000 1001 1100 0110 1010 1111 0101 1000</a:t>
            </a:r>
          </a:p>
          <a:p>
            <a:r>
              <a:rPr lang="en-US" sz="1400">
                <a:latin typeface="Courier New" charset="0"/>
              </a:rPr>
              <a:t>1010 1111 0101 1000 0000 1001 1100 0110 </a:t>
            </a:r>
          </a:p>
          <a:p>
            <a:r>
              <a:rPr lang="en-US" sz="1400">
                <a:latin typeface="Courier New" charset="0"/>
              </a:rPr>
              <a:t>1100 0110 1010 1111 0101 1000 0000 1001 </a:t>
            </a:r>
          </a:p>
          <a:p>
            <a:r>
              <a:rPr lang="en-US" sz="1400">
                <a:latin typeface="Courier New" charset="0"/>
              </a:rPr>
              <a:t>0101 1000 0000 1001 1100 0110 1010 1111</a:t>
            </a:r>
            <a:r>
              <a:rPr lang="en-US" sz="1400">
                <a:latin typeface="Courier" charset="0"/>
              </a:rPr>
              <a:t> </a:t>
            </a:r>
          </a:p>
        </p:txBody>
      </p:sp>
      <p:sp>
        <p:nvSpPr>
          <p:cNvPr id="21521" name="Rectangle 22"/>
          <p:cNvSpPr>
            <a:spLocks noChangeArrowheads="1"/>
          </p:cNvSpPr>
          <p:nvPr/>
        </p:nvSpPr>
        <p:spPr bwMode="auto">
          <a:xfrm>
            <a:off x="844551" y="3816351"/>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22" name="Line 23"/>
          <p:cNvSpPr>
            <a:spLocks noChangeShapeType="1"/>
          </p:cNvSpPr>
          <p:nvPr/>
        </p:nvSpPr>
        <p:spPr bwMode="auto">
          <a:xfrm>
            <a:off x="2085975" y="2922588"/>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3" name="Rectangle 24"/>
          <p:cNvSpPr>
            <a:spLocks noChangeArrowheads="1"/>
          </p:cNvSpPr>
          <p:nvPr/>
        </p:nvSpPr>
        <p:spPr bwMode="auto">
          <a:xfrm>
            <a:off x="609600" y="607060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005400"/>
                </a:solidFill>
                <a:latin typeface="Calibri" charset="0"/>
              </a:rPr>
              <a:t>Logic Circuit Description</a:t>
            </a:r>
            <a:br>
              <a:rPr lang="en-US" b="1">
                <a:solidFill>
                  <a:srgbClr val="005400"/>
                </a:solidFill>
                <a:latin typeface="Calibri" charset="0"/>
              </a:rPr>
            </a:br>
            <a:r>
              <a:rPr lang="en-US" b="1">
                <a:solidFill>
                  <a:srgbClr val="005400"/>
                </a:solidFill>
                <a:latin typeface="Calibri" charset="0"/>
              </a:rPr>
              <a:t>(Circuit Schematic Diagrams)</a:t>
            </a:r>
          </a:p>
        </p:txBody>
      </p:sp>
      <p:sp>
        <p:nvSpPr>
          <p:cNvPr id="21524" name="Line 26"/>
          <p:cNvSpPr>
            <a:spLocks noChangeShapeType="1"/>
          </p:cNvSpPr>
          <p:nvPr/>
        </p:nvSpPr>
        <p:spPr bwMode="auto">
          <a:xfrm>
            <a:off x="2286000" y="5224464"/>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5" name="Rectangle 27"/>
          <p:cNvSpPr>
            <a:spLocks noChangeArrowheads="1"/>
          </p:cNvSpPr>
          <p:nvPr/>
        </p:nvSpPr>
        <p:spPr bwMode="auto">
          <a:xfrm>
            <a:off x="381000" y="5368926"/>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Architecture Implementation</a:t>
            </a:r>
          </a:p>
        </p:txBody>
      </p:sp>
      <p:pic>
        <p:nvPicPr>
          <p:cNvPr id="21526" name="Picture 35" descr="Picture 1"/>
          <p:cNvPicPr>
            <a:picLocks noChangeAspect="1" noChangeArrowheads="1"/>
          </p:cNvPicPr>
          <p:nvPr/>
        </p:nvPicPr>
        <p:blipFill>
          <a:blip r:embed="rId5"/>
          <a:srcRect/>
          <a:stretch>
            <a:fillRect/>
          </a:stretch>
        </p:blipFill>
        <p:spPr bwMode="auto">
          <a:xfrm>
            <a:off x="4624389" y="4178301"/>
            <a:ext cx="1638300" cy="1373188"/>
          </a:xfrm>
          <a:prstGeom prst="rect">
            <a:avLst/>
          </a:prstGeom>
          <a:noFill/>
          <a:ln w="9525">
            <a:noFill/>
            <a:miter lim="800000"/>
            <a:headEnd/>
            <a:tailEnd/>
          </a:ln>
        </p:spPr>
      </p:pic>
      <p:sp>
        <p:nvSpPr>
          <p:cNvPr id="21527" name="Rectangle 36"/>
          <p:cNvSpPr>
            <a:spLocks noChangeArrowheads="1"/>
          </p:cNvSpPr>
          <p:nvPr/>
        </p:nvSpPr>
        <p:spPr bwMode="auto">
          <a:xfrm>
            <a:off x="6008688" y="5291139"/>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latin typeface="Calibri" charset="0"/>
            </a:endParaRPr>
          </a:p>
        </p:txBody>
      </p:sp>
      <p:sp>
        <p:nvSpPr>
          <p:cNvPr id="21528" name="TextBox 24"/>
          <p:cNvSpPr txBox="1">
            <a:spLocks noChangeArrowheads="1"/>
          </p:cNvSpPr>
          <p:nvPr/>
        </p:nvSpPr>
        <p:spPr bwMode="auto">
          <a:xfrm>
            <a:off x="6359853" y="2184401"/>
            <a:ext cx="2590473" cy="830997"/>
          </a:xfrm>
          <a:prstGeom prst="rect">
            <a:avLst/>
          </a:prstGeom>
          <a:noFill/>
          <a:ln w="9525">
            <a:noFill/>
            <a:miter lim="800000"/>
            <a:headEnd/>
            <a:tailEnd/>
          </a:ln>
        </p:spPr>
        <p:txBody>
          <a:bodyPr wrap="none">
            <a:prstTxWarp prst="textNoShape">
              <a:avLst/>
            </a:prstTxWarp>
            <a:spAutoFit/>
          </a:bodyPr>
          <a:lstStyle/>
          <a:p>
            <a:pPr algn="r"/>
            <a:r>
              <a:rPr lang="en-US" sz="1600">
                <a:latin typeface="Calibri" charset="0"/>
              </a:rPr>
              <a:t>Anything can be represented</a:t>
            </a:r>
            <a:br>
              <a:rPr lang="en-US" sz="1600">
                <a:latin typeface="Calibri" charset="0"/>
              </a:rPr>
            </a:br>
            <a:r>
              <a:rPr lang="en-US" sz="1600">
                <a:latin typeface="Calibri" charset="0"/>
              </a:rPr>
              <a:t>as a </a:t>
            </a:r>
            <a:r>
              <a:rPr lang="en-US" sz="1600" i="1">
                <a:latin typeface="Calibri" charset="0"/>
              </a:rPr>
              <a:t>number</a:t>
            </a:r>
            <a:r>
              <a:rPr lang="en-US" sz="1600">
                <a:latin typeface="Calibri" charset="0"/>
              </a:rPr>
              <a:t>, </a:t>
            </a:r>
            <a:br>
              <a:rPr lang="en-US" sz="1600">
                <a:latin typeface="Calibri" charset="0"/>
              </a:rPr>
            </a:br>
            <a:r>
              <a:rPr lang="en-US" sz="1600">
                <a:latin typeface="Calibri" charset="0"/>
              </a:rPr>
              <a:t>i.e., data or instructions</a:t>
            </a:r>
          </a:p>
        </p:txBody>
      </p:sp>
      <p:sp>
        <p:nvSpPr>
          <p:cNvPr id="26" name="Date Placeholder 25"/>
          <p:cNvSpPr>
            <a:spLocks noGrp="1"/>
          </p:cNvSpPr>
          <p:nvPr>
            <p:ph type="dt" sz="quarter" idx="10"/>
          </p:nvPr>
        </p:nvSpPr>
        <p:spPr/>
        <p:txBody>
          <a:bodyPr/>
          <a:lstStyle/>
          <a:p>
            <a:pPr>
              <a:defRPr/>
            </a:pPr>
            <a:fld id="{05112CAA-6089-EE4E-BA5E-2934E25699AA}" type="datetime1">
              <a:rPr lang="en-US" smtClean="0"/>
              <a:pPr>
                <a:defRPr/>
              </a:pPr>
              <a:t>3/22/12</a:t>
            </a:fld>
            <a:endParaRPr lang="en-US"/>
          </a:p>
        </p:txBody>
      </p:sp>
      <p:sp>
        <p:nvSpPr>
          <p:cNvPr id="27" name="Slide Number Placeholder 26"/>
          <p:cNvSpPr>
            <a:spLocks noGrp="1"/>
          </p:cNvSpPr>
          <p:nvPr>
            <p:ph type="sldNum" sz="quarter" idx="12"/>
          </p:nvPr>
        </p:nvSpPr>
        <p:spPr/>
        <p:txBody>
          <a:bodyPr/>
          <a:lstStyle/>
          <a:p>
            <a:pPr>
              <a:defRPr/>
            </a:pPr>
            <a:fld id="{5A4513E0-2E5C-2743-9841-8E41BC710CE1}" type="slidenum">
              <a:rPr lang="en-US"/>
              <a:pPr>
                <a:defRPr/>
              </a:pPr>
              <a:t>3</a:t>
            </a:fld>
            <a:endParaRPr lang="en-US"/>
          </a:p>
        </p:txBody>
      </p:sp>
      <p:sp>
        <p:nvSpPr>
          <p:cNvPr id="28" name="Footer Placeholder 27"/>
          <p:cNvSpPr>
            <a:spLocks noGrp="1"/>
          </p:cNvSpPr>
          <p:nvPr>
            <p:ph type="ftr" sz="quarter" idx="11"/>
          </p:nvPr>
        </p:nvSpPr>
        <p:spPr/>
        <p:txBody>
          <a:bodyPr/>
          <a:lstStyle/>
          <a:p>
            <a:pPr>
              <a:defRPr/>
            </a:pPr>
            <a:r>
              <a:rPr lang="en-US" smtClean="0"/>
              <a:t>Spring 2012 -- Lecture #20</a:t>
            </a:r>
            <a:endParaRPr lang="en-US"/>
          </a:p>
        </p:txBody>
      </p:sp>
      <p:sp>
        <p:nvSpPr>
          <p:cNvPr id="29" name="Rectangle 28"/>
          <p:cNvSpPr/>
          <p:nvPr/>
        </p:nvSpPr>
        <p:spPr>
          <a:xfrm>
            <a:off x="203200" y="4046538"/>
            <a:ext cx="6637339" cy="281146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2ED128-6753-CE4A-BA2A-4797C201B240}" type="datetime1">
              <a:rPr lang="en-US" smtClean="0"/>
              <a:pPr/>
              <a:t>3/22/12</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smtClean="0"/>
              <a:t>Spring 2012 -- Lecture #20</a:t>
            </a:r>
            <a:endParaRPr lang="en-AU" dirty="0"/>
          </a:p>
        </p:txBody>
      </p:sp>
      <p:pic>
        <p:nvPicPr>
          <p:cNvPr id="368647" name="Picture 7" descr="f04-36-P374493-ID"/>
          <p:cNvPicPr>
            <a:picLocks noChangeAspect="1" noChangeArrowheads="1"/>
          </p:cNvPicPr>
          <p:nvPr/>
        </p:nvPicPr>
        <p:blipFill>
          <a:blip r:embed="rId3"/>
          <a:srcRect/>
          <a:stretch>
            <a:fillRect/>
          </a:stretch>
        </p:blipFill>
        <p:spPr bwMode="auto">
          <a:xfrm>
            <a:off x="34792" y="1225904"/>
            <a:ext cx="9093923" cy="4870672"/>
          </a:xfrm>
          <a:prstGeom prst="rect">
            <a:avLst/>
          </a:prstGeom>
          <a:noFill/>
        </p:spPr>
      </p:pic>
      <p:sp>
        <p:nvSpPr>
          <p:cNvPr id="368642" name="Rectangle 2"/>
          <p:cNvSpPr>
            <a:spLocks noGrp="1" noChangeArrowheads="1"/>
          </p:cNvSpPr>
          <p:nvPr>
            <p:ph type="title"/>
          </p:nvPr>
        </p:nvSpPr>
        <p:spPr/>
        <p:txBody>
          <a:bodyPr/>
          <a:lstStyle/>
          <a:p>
            <a:r>
              <a:rPr lang="en-US"/>
              <a:t>ID for Load, Store, …</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9672E9-4272-B34C-A142-883B6BA5CC43}" type="datetime1">
              <a:rPr lang="en-US" smtClean="0"/>
              <a:pPr/>
              <a:t>3/22/12</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smtClean="0"/>
              <a:t>Spring 2012 -- Lecture #20</a:t>
            </a:r>
            <a:endParaRPr lang="en-AU"/>
          </a:p>
        </p:txBody>
      </p:sp>
      <p:pic>
        <p:nvPicPr>
          <p:cNvPr id="370694" name="Picture 6" descr="f04-37-P374493"/>
          <p:cNvPicPr>
            <a:picLocks noChangeAspect="1" noChangeArrowheads="1"/>
          </p:cNvPicPr>
          <p:nvPr/>
        </p:nvPicPr>
        <p:blipFill>
          <a:blip r:embed="rId3"/>
          <a:srcRect/>
          <a:stretch>
            <a:fillRect/>
          </a:stretch>
        </p:blipFill>
        <p:spPr bwMode="auto">
          <a:xfrm>
            <a:off x="17396" y="1108294"/>
            <a:ext cx="9101927" cy="4991321"/>
          </a:xfrm>
          <a:prstGeom prst="rect">
            <a:avLst/>
          </a:prstGeom>
          <a:noFill/>
        </p:spPr>
      </p:pic>
      <p:sp>
        <p:nvSpPr>
          <p:cNvPr id="370690" name="Rectangle 2"/>
          <p:cNvSpPr>
            <a:spLocks noGrp="1" noChangeArrowheads="1"/>
          </p:cNvSpPr>
          <p:nvPr>
            <p:ph type="title"/>
          </p:nvPr>
        </p:nvSpPr>
        <p:spPr/>
        <p:txBody>
          <a:bodyPr/>
          <a:lstStyle/>
          <a:p>
            <a:r>
              <a:rPr lang="en-US"/>
              <a:t>EX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504C9E-D161-7E4D-87B1-3855EF3C7420}" type="datetime1">
              <a:rPr lang="en-US" smtClean="0"/>
              <a:pPr/>
              <a:t>3/22/12</a:t>
            </a:fld>
            <a:endParaRPr lang="en-US" dirty="0"/>
          </a:p>
        </p:txBody>
      </p:sp>
      <p:sp>
        <p:nvSpPr>
          <p:cNvPr id="4" name="Footer Placeholder 2"/>
          <p:cNvSpPr>
            <a:spLocks noGrp="1"/>
          </p:cNvSpPr>
          <p:nvPr>
            <p:ph type="ftr" sz="quarter" idx="10"/>
          </p:nvPr>
        </p:nvSpPr>
        <p:spPr>
          <a:xfrm>
            <a:off x="3658064" y="6356350"/>
            <a:ext cx="2133600" cy="365125"/>
          </a:xfrm>
        </p:spPr>
        <p:txBody>
          <a:bodyPr/>
          <a:lstStyle/>
          <a:p>
            <a:r>
              <a:rPr lang="en-US" smtClean="0"/>
              <a:t>Spring 2012 -- Lecture #20</a:t>
            </a:r>
            <a:endParaRPr lang="en-AU" dirty="0"/>
          </a:p>
        </p:txBody>
      </p:sp>
      <p:pic>
        <p:nvPicPr>
          <p:cNvPr id="372743" name="Picture 7" descr="f04-38-P374493-MEM"/>
          <p:cNvPicPr>
            <a:picLocks noChangeAspect="1" noChangeArrowheads="1"/>
          </p:cNvPicPr>
          <p:nvPr/>
        </p:nvPicPr>
        <p:blipFill>
          <a:blip r:embed="rId3"/>
          <a:srcRect/>
          <a:stretch>
            <a:fillRect/>
          </a:stretch>
        </p:blipFill>
        <p:spPr bwMode="auto">
          <a:xfrm>
            <a:off x="17396" y="1170580"/>
            <a:ext cx="9111452" cy="4927785"/>
          </a:xfrm>
          <a:prstGeom prst="rect">
            <a:avLst/>
          </a:prstGeom>
          <a:noFill/>
        </p:spPr>
      </p:pic>
      <p:sp>
        <p:nvSpPr>
          <p:cNvPr id="372738" name="Rectangle 2"/>
          <p:cNvSpPr>
            <a:spLocks noGrp="1" noChangeArrowheads="1"/>
          </p:cNvSpPr>
          <p:nvPr>
            <p:ph type="title"/>
          </p:nvPr>
        </p:nvSpPr>
        <p:spPr/>
        <p:txBody>
          <a:bodyPr/>
          <a:lstStyle/>
          <a:p>
            <a:r>
              <a:rPr lang="en-US"/>
              <a:t>MEM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0E5E561-490A-9E4F-A665-BD1B6D9DE80D}" type="datetime1">
              <a:rPr lang="en-US" smtClean="0"/>
              <a:pPr/>
              <a:t>3/22/12</a:t>
            </a:fld>
            <a:endParaRPr lang="en-US" dirty="0"/>
          </a:p>
        </p:txBody>
      </p:sp>
      <p:sp>
        <p:nvSpPr>
          <p:cNvPr id="6" name="Footer Placeholder 2"/>
          <p:cNvSpPr>
            <a:spLocks noGrp="1"/>
          </p:cNvSpPr>
          <p:nvPr>
            <p:ph type="ftr" sz="quarter" idx="10"/>
          </p:nvPr>
        </p:nvSpPr>
        <p:spPr>
          <a:xfrm>
            <a:off x="3623272" y="6356350"/>
            <a:ext cx="2133600" cy="365125"/>
          </a:xfrm>
        </p:spPr>
        <p:txBody>
          <a:bodyPr/>
          <a:lstStyle/>
          <a:p>
            <a:r>
              <a:rPr lang="en-US" smtClean="0"/>
              <a:t>Spring 2012 -- Lecture #20</a:t>
            </a:r>
            <a:endParaRPr lang="en-AU" dirty="0"/>
          </a:p>
        </p:txBody>
      </p:sp>
      <p:pic>
        <p:nvPicPr>
          <p:cNvPr id="374794" name="Picture 10" descr="f04-38-P374493-WB"/>
          <p:cNvPicPr>
            <a:picLocks noChangeAspect="1" noChangeArrowheads="1"/>
          </p:cNvPicPr>
          <p:nvPr/>
        </p:nvPicPr>
        <p:blipFill>
          <a:blip r:embed="rId3"/>
          <a:srcRect/>
          <a:stretch>
            <a:fillRect/>
          </a:stretch>
        </p:blipFill>
        <p:spPr bwMode="auto">
          <a:xfrm>
            <a:off x="0" y="1296571"/>
            <a:ext cx="9117935" cy="4806353"/>
          </a:xfrm>
          <a:prstGeom prst="rect">
            <a:avLst/>
          </a:prstGeom>
          <a:noFill/>
        </p:spPr>
      </p:pic>
      <p:sp>
        <p:nvSpPr>
          <p:cNvPr id="374786" name="Rectangle 2"/>
          <p:cNvSpPr>
            <a:spLocks noGrp="1" noChangeArrowheads="1"/>
          </p:cNvSpPr>
          <p:nvPr>
            <p:ph type="title"/>
          </p:nvPr>
        </p:nvSpPr>
        <p:spPr/>
        <p:txBody>
          <a:bodyPr/>
          <a:lstStyle/>
          <a:p>
            <a:r>
              <a:rPr lang="en-US"/>
              <a:t>WB for Load</a:t>
            </a:r>
            <a:endParaRPr lang="en-AU"/>
          </a:p>
        </p:txBody>
      </p:sp>
      <p:sp>
        <p:nvSpPr>
          <p:cNvPr id="374788" name="Oval 4"/>
          <p:cNvSpPr>
            <a:spLocks noChangeArrowheads="1"/>
          </p:cNvSpPr>
          <p:nvPr/>
        </p:nvSpPr>
        <p:spPr bwMode="auto">
          <a:xfrm>
            <a:off x="2991774" y="4261424"/>
            <a:ext cx="809760" cy="327509"/>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74789" name="AutoShape 5"/>
          <p:cNvSpPr>
            <a:spLocks/>
          </p:cNvSpPr>
          <p:nvPr/>
        </p:nvSpPr>
        <p:spPr bwMode="auto">
          <a:xfrm>
            <a:off x="1005810" y="5396487"/>
            <a:ext cx="1063625" cy="865187"/>
          </a:xfrm>
          <a:prstGeom prst="borderCallout1">
            <a:avLst>
              <a:gd name="adj1" fmla="val 13213"/>
              <a:gd name="adj2" fmla="val 107162"/>
              <a:gd name="adj3" fmla="val -84586"/>
              <a:gd name="adj4" fmla="val 197763"/>
            </a:avLst>
          </a:prstGeom>
          <a:solidFill>
            <a:schemeClr val="accent1"/>
          </a:solidFill>
          <a:ln w="12700">
            <a:solidFill>
              <a:schemeClr val="tx1"/>
            </a:solidFill>
            <a:miter lim="800000"/>
            <a:headEnd/>
            <a:tailEnd type="triangle" w="med" len="med"/>
          </a:ln>
          <a:effectLst/>
        </p:spPr>
        <p:txBody>
          <a:bodyPr>
            <a:prstTxWarp prst="textNoShape">
              <a:avLst/>
            </a:prstTxWarp>
          </a:bodyPr>
          <a:lstStyle/>
          <a:p>
            <a:pPr algn="ctr"/>
            <a:r>
              <a:rPr lang="en-US" dirty="0"/>
              <a:t>Wrong</a:t>
            </a:r>
            <a:br>
              <a:rPr lang="en-US" dirty="0"/>
            </a:br>
            <a:r>
              <a:rPr lang="en-US" dirty="0"/>
              <a:t>register</a:t>
            </a:r>
            <a:br>
              <a:rPr lang="en-US" dirty="0"/>
            </a:br>
            <a:r>
              <a:rPr lang="en-US" dirty="0"/>
              <a:t>number</a:t>
            </a:r>
            <a:endParaRPr lang="en-AU"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33</a:t>
            </a:fld>
            <a:endParaRPr lang="en-US" dirty="0"/>
          </a:p>
        </p:txBody>
      </p:sp>
      <p:sp>
        <p:nvSpPr>
          <p:cNvPr id="9" name="TextBox 8"/>
          <p:cNvSpPr txBox="1"/>
          <p:nvPr/>
        </p:nvSpPr>
        <p:spPr>
          <a:xfrm>
            <a:off x="2346960" y="1209040"/>
            <a:ext cx="4213075" cy="369332"/>
          </a:xfrm>
          <a:prstGeom prst="rect">
            <a:avLst/>
          </a:prstGeom>
          <a:noFill/>
        </p:spPr>
        <p:txBody>
          <a:bodyPr wrap="none" rtlCol="0">
            <a:spAutoFit/>
          </a:bodyPr>
          <a:lstStyle/>
          <a:p>
            <a:r>
              <a:rPr lang="en-US" dirty="0" smtClean="0"/>
              <a:t>Has Bug that was in 1</a:t>
            </a:r>
            <a:r>
              <a:rPr lang="en-US" baseline="30000" dirty="0" smtClean="0"/>
              <a:t>st</a:t>
            </a:r>
            <a:r>
              <a:rPr lang="en-US" dirty="0" smtClean="0"/>
              <a:t> edition of textbook!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74789"/>
                                        </p:tgtEl>
                                        <p:attrNameLst>
                                          <p:attrName>style.visibility</p:attrName>
                                        </p:attrNameLst>
                                      </p:cBhvr>
                                      <p:to>
                                        <p:strVal val="visible"/>
                                      </p:to>
                                    </p:set>
                                    <p:animEffect transition="in" filter="fade">
                                      <p:cBhvr>
                                        <p:cTn id="11" dur="1000"/>
                                        <p:tgtEl>
                                          <p:spTgt spid="37478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4788"/>
                                        </p:tgtEl>
                                        <p:attrNameLst>
                                          <p:attrName>style.visibility</p:attrName>
                                        </p:attrNameLst>
                                      </p:cBhvr>
                                      <p:to>
                                        <p:strVal val="visible"/>
                                      </p:to>
                                    </p:set>
                                    <p:animEffect transition="in" filter="fade">
                                      <p:cBhvr>
                                        <p:cTn id="14" dur="10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P spid="374789" grpId="0" animBg="1"/>
      <p:bldP spid="9"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1843CA-0B35-4D45-AE65-85D9727EF71B}" type="datetime1">
              <a:rPr lang="en-US" smtClean="0"/>
              <a:pPr/>
              <a:t>3/22/12</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smtClean="0"/>
              <a:t>Spring 2012 -- Lecture #20</a:t>
            </a:r>
            <a:endParaRPr lang="en-AU"/>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lstStyle/>
          <a:p>
            <a:r>
              <a:rPr lang="en-US"/>
              <a:t>Corrected Datapath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dirty="0"/>
          </a:p>
        </p:txBody>
      </p:sp>
      <p:sp>
        <p:nvSpPr>
          <p:cNvPr id="7" name="Oval 4"/>
          <p:cNvSpPr>
            <a:spLocks noChangeArrowheads="1"/>
          </p:cNvSpPr>
          <p:nvPr/>
        </p:nvSpPr>
        <p:spPr bwMode="auto">
          <a:xfrm>
            <a:off x="2991774" y="4017584"/>
            <a:ext cx="809760" cy="327509"/>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8" name="AutoShape 5"/>
          <p:cNvSpPr>
            <a:spLocks/>
          </p:cNvSpPr>
          <p:nvPr/>
        </p:nvSpPr>
        <p:spPr bwMode="auto">
          <a:xfrm>
            <a:off x="1005810" y="5152647"/>
            <a:ext cx="1063625" cy="865187"/>
          </a:xfrm>
          <a:prstGeom prst="borderCallout1">
            <a:avLst>
              <a:gd name="adj1" fmla="val 13213"/>
              <a:gd name="adj2" fmla="val 107162"/>
              <a:gd name="adj3" fmla="val -84586"/>
              <a:gd name="adj4" fmla="val 197763"/>
            </a:avLst>
          </a:prstGeom>
          <a:solidFill>
            <a:schemeClr val="accent1"/>
          </a:solidFill>
          <a:ln w="12700">
            <a:solidFill>
              <a:schemeClr val="tx1"/>
            </a:solidFill>
            <a:miter lim="800000"/>
            <a:headEnd/>
            <a:tailEnd type="triangle" w="med" len="med"/>
          </a:ln>
          <a:effectLst/>
        </p:spPr>
        <p:txBody>
          <a:bodyPr>
            <a:prstTxWarp prst="textNoShape">
              <a:avLst/>
            </a:prstTxWarp>
          </a:bodyPr>
          <a:lstStyle/>
          <a:p>
            <a:pPr algn="ctr"/>
            <a:r>
              <a:rPr lang="en-US" dirty="0" smtClean="0"/>
              <a:t>Correct</a:t>
            </a:r>
            <a:br>
              <a:rPr lang="en-US" dirty="0" smtClean="0"/>
            </a:br>
            <a:r>
              <a:rPr lang="en-US" dirty="0"/>
              <a:t>register</a:t>
            </a:r>
            <a:br>
              <a:rPr lang="en-US" dirty="0"/>
            </a:br>
            <a:r>
              <a:rPr lang="en-US" dirty="0"/>
              <a:t>number</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8963" name="Rectangle 3"/>
          <p:cNvSpPr>
            <a:spLocks noGrp="1" noChangeArrowheads="1"/>
          </p:cNvSpPr>
          <p:nvPr>
            <p:ph type="body" idx="1"/>
          </p:nvPr>
        </p:nvSpPr>
        <p:spPr>
          <a:xfrm>
            <a:off x="381000" y="5029200"/>
            <a:ext cx="8610600" cy="1146175"/>
          </a:xfrm>
          <a:noFill/>
          <a:ln/>
        </p:spPr>
        <p:txBody>
          <a:bodyPr>
            <a:normAutofit fontScale="85000" lnSpcReduction="10000"/>
          </a:bodyPr>
          <a:lstStyle/>
          <a:p>
            <a:r>
              <a:rPr lang="en-US" dirty="0"/>
              <a:t>Every instruction must take same number of steps, also called pipeline</a:t>
            </a:r>
            <a:r>
              <a:rPr lang="en-US" dirty="0" smtClean="0"/>
              <a:t> </a:t>
            </a:r>
            <a:r>
              <a:rPr lang="en-US" dirty="0" smtClean="0">
                <a:solidFill>
                  <a:srgbClr val="FF0000"/>
                </a:solidFill>
              </a:rPr>
              <a:t>stages</a:t>
            </a:r>
            <a:r>
              <a:rPr lang="en-US" dirty="0" smtClean="0"/>
              <a:t>, </a:t>
            </a:r>
            <a:r>
              <a:rPr lang="en-US" dirty="0"/>
              <a:t>so some will go idle sometimes</a:t>
            </a:r>
          </a:p>
        </p:txBody>
      </p:sp>
      <p:grpSp>
        <p:nvGrpSpPr>
          <p:cNvPr id="2" name="Group 4"/>
          <p:cNvGrpSpPr>
            <a:grpSpLocks/>
          </p:cNvGrpSpPr>
          <p:nvPr/>
        </p:nvGrpSpPr>
        <p:grpSpPr bwMode="auto">
          <a:xfrm>
            <a:off x="539750" y="1755775"/>
            <a:ext cx="8362950" cy="3125788"/>
            <a:chOff x="340" y="990"/>
            <a:chExt cx="5268" cy="1969"/>
          </a:xfrm>
        </p:grpSpPr>
        <p:sp>
          <p:nvSpPr>
            <p:cNvPr id="2728965" name="Rectangle 5"/>
            <p:cNvSpPr>
              <a:spLocks noChangeArrowheads="1"/>
            </p:cNvSpPr>
            <p:nvPr/>
          </p:nvSpPr>
          <p:spPr bwMode="auto">
            <a:xfrm>
              <a:off x="344"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6" name="Rectangle 6"/>
            <p:cNvSpPr>
              <a:spLocks noChangeArrowheads="1"/>
            </p:cNvSpPr>
            <p:nvPr/>
          </p:nvSpPr>
          <p:spPr bwMode="auto">
            <a:xfrm>
              <a:off x="340" y="990"/>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IF</a:t>
              </a:r>
              <a:endParaRPr lang="en-US" sz="2400" b="1" dirty="0">
                <a:solidFill>
                  <a:schemeClr val="tx1"/>
                </a:solidFill>
              </a:endParaRPr>
            </a:p>
          </p:txBody>
        </p:sp>
        <p:sp>
          <p:nvSpPr>
            <p:cNvPr id="2728967" name="Rectangle 7"/>
            <p:cNvSpPr>
              <a:spLocks noChangeArrowheads="1"/>
            </p:cNvSpPr>
            <p:nvPr/>
          </p:nvSpPr>
          <p:spPr bwMode="auto">
            <a:xfrm>
              <a:off x="872"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8" name="Rectangle 8"/>
            <p:cNvSpPr>
              <a:spLocks noChangeArrowheads="1"/>
            </p:cNvSpPr>
            <p:nvPr/>
          </p:nvSpPr>
          <p:spPr bwMode="auto">
            <a:xfrm>
              <a:off x="1400"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9" name="Rectangle 9"/>
            <p:cNvSpPr>
              <a:spLocks noChangeArrowheads="1"/>
            </p:cNvSpPr>
            <p:nvPr/>
          </p:nvSpPr>
          <p:spPr bwMode="auto">
            <a:xfrm>
              <a:off x="1928"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0" name="Rectangle 10"/>
            <p:cNvSpPr>
              <a:spLocks noChangeArrowheads="1"/>
            </p:cNvSpPr>
            <p:nvPr/>
          </p:nvSpPr>
          <p:spPr bwMode="auto">
            <a:xfrm>
              <a:off x="2456"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1" name="Rectangle 11"/>
            <p:cNvSpPr>
              <a:spLocks noChangeArrowheads="1"/>
            </p:cNvSpPr>
            <p:nvPr/>
          </p:nvSpPr>
          <p:spPr bwMode="auto">
            <a:xfrm>
              <a:off x="851" y="990"/>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solidFill>
                  <a:schemeClr val="tx1"/>
                </a:solidFill>
              </a:endParaRPr>
            </a:p>
          </p:txBody>
        </p:sp>
        <p:sp>
          <p:nvSpPr>
            <p:cNvPr id="2728972" name="Rectangle 12"/>
            <p:cNvSpPr>
              <a:spLocks noChangeArrowheads="1"/>
            </p:cNvSpPr>
            <p:nvPr/>
          </p:nvSpPr>
          <p:spPr bwMode="auto">
            <a:xfrm>
              <a:off x="1379" y="990"/>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EX</a:t>
              </a:r>
              <a:endParaRPr lang="en-US" sz="2400" b="1" dirty="0">
                <a:solidFill>
                  <a:schemeClr val="tx1"/>
                </a:solidFill>
              </a:endParaRPr>
            </a:p>
          </p:txBody>
        </p:sp>
        <p:sp>
          <p:nvSpPr>
            <p:cNvPr id="2728973" name="Rectangle 13"/>
            <p:cNvSpPr>
              <a:spLocks noChangeArrowheads="1"/>
            </p:cNvSpPr>
            <p:nvPr/>
          </p:nvSpPr>
          <p:spPr bwMode="auto">
            <a:xfrm>
              <a:off x="1907" y="99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8974" name="Rectangle 14"/>
            <p:cNvSpPr>
              <a:spLocks noChangeArrowheads="1"/>
            </p:cNvSpPr>
            <p:nvPr/>
          </p:nvSpPr>
          <p:spPr bwMode="auto">
            <a:xfrm>
              <a:off x="2483" y="99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sp>
          <p:nvSpPr>
            <p:cNvPr id="2728975" name="Rectangle 15"/>
            <p:cNvSpPr>
              <a:spLocks noChangeArrowheads="1"/>
            </p:cNvSpPr>
            <p:nvPr/>
          </p:nvSpPr>
          <p:spPr bwMode="auto">
            <a:xfrm>
              <a:off x="872"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6" name="Rectangle 16"/>
            <p:cNvSpPr>
              <a:spLocks noChangeArrowheads="1"/>
            </p:cNvSpPr>
            <p:nvPr/>
          </p:nvSpPr>
          <p:spPr bwMode="auto">
            <a:xfrm>
              <a:off x="868" y="1326"/>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IF</a:t>
              </a:r>
              <a:endParaRPr lang="en-US" sz="2400" b="1" dirty="0"/>
            </a:p>
          </p:txBody>
        </p:sp>
        <p:sp>
          <p:nvSpPr>
            <p:cNvPr id="2728977" name="Rectangle 17"/>
            <p:cNvSpPr>
              <a:spLocks noChangeArrowheads="1"/>
            </p:cNvSpPr>
            <p:nvPr/>
          </p:nvSpPr>
          <p:spPr bwMode="auto">
            <a:xfrm>
              <a:off x="1400"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8" name="Rectangle 18"/>
            <p:cNvSpPr>
              <a:spLocks noChangeArrowheads="1"/>
            </p:cNvSpPr>
            <p:nvPr/>
          </p:nvSpPr>
          <p:spPr bwMode="auto">
            <a:xfrm>
              <a:off x="1928"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9" name="Rectangle 19"/>
            <p:cNvSpPr>
              <a:spLocks noChangeArrowheads="1"/>
            </p:cNvSpPr>
            <p:nvPr/>
          </p:nvSpPr>
          <p:spPr bwMode="auto">
            <a:xfrm>
              <a:off x="2456"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0" name="Rectangle 20"/>
            <p:cNvSpPr>
              <a:spLocks noChangeArrowheads="1"/>
            </p:cNvSpPr>
            <p:nvPr/>
          </p:nvSpPr>
          <p:spPr bwMode="auto">
            <a:xfrm>
              <a:off x="2984"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1" name="Rectangle 21"/>
            <p:cNvSpPr>
              <a:spLocks noChangeArrowheads="1"/>
            </p:cNvSpPr>
            <p:nvPr/>
          </p:nvSpPr>
          <p:spPr bwMode="auto">
            <a:xfrm>
              <a:off x="1379" y="1326"/>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p>
          </p:txBody>
        </p:sp>
        <p:sp>
          <p:nvSpPr>
            <p:cNvPr id="2728982" name="Rectangle 22"/>
            <p:cNvSpPr>
              <a:spLocks noChangeArrowheads="1"/>
            </p:cNvSpPr>
            <p:nvPr/>
          </p:nvSpPr>
          <p:spPr bwMode="auto">
            <a:xfrm>
              <a:off x="1907" y="1326"/>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EX</a:t>
              </a:r>
              <a:endParaRPr lang="en-US" sz="2400" b="1" dirty="0"/>
            </a:p>
          </p:txBody>
        </p:sp>
        <p:sp>
          <p:nvSpPr>
            <p:cNvPr id="2728983" name="Rectangle 23"/>
            <p:cNvSpPr>
              <a:spLocks noChangeArrowheads="1"/>
            </p:cNvSpPr>
            <p:nvPr/>
          </p:nvSpPr>
          <p:spPr bwMode="auto">
            <a:xfrm>
              <a:off x="2435" y="1326"/>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Mem</a:t>
              </a:r>
            </a:p>
          </p:txBody>
        </p:sp>
        <p:sp>
          <p:nvSpPr>
            <p:cNvPr id="2728984" name="Rectangle 24"/>
            <p:cNvSpPr>
              <a:spLocks noChangeArrowheads="1"/>
            </p:cNvSpPr>
            <p:nvPr/>
          </p:nvSpPr>
          <p:spPr bwMode="auto">
            <a:xfrm>
              <a:off x="3011" y="1326"/>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WB</a:t>
              </a:r>
            </a:p>
          </p:txBody>
        </p:sp>
        <p:grpSp>
          <p:nvGrpSpPr>
            <p:cNvPr id="3" name="Group 25"/>
            <p:cNvGrpSpPr>
              <a:grpSpLocks/>
            </p:cNvGrpSpPr>
            <p:nvPr/>
          </p:nvGrpSpPr>
          <p:grpSpPr bwMode="auto">
            <a:xfrm>
              <a:off x="1396" y="1662"/>
              <a:ext cx="2628" cy="289"/>
              <a:chOff x="1396" y="1662"/>
              <a:chExt cx="2628" cy="289"/>
            </a:xfrm>
          </p:grpSpPr>
          <p:sp>
            <p:nvSpPr>
              <p:cNvPr id="2728986" name="Rectangle 26"/>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7" name="Rectangle 27"/>
              <p:cNvSpPr>
                <a:spLocks noChangeArrowheads="1"/>
              </p:cNvSpPr>
              <p:nvPr/>
            </p:nvSpPr>
            <p:spPr bwMode="auto">
              <a:xfrm>
                <a:off x="1396" y="1662"/>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IF</a:t>
                </a:r>
                <a:endParaRPr lang="en-US" sz="2400" b="1" dirty="0">
                  <a:solidFill>
                    <a:schemeClr val="accent2"/>
                  </a:solidFill>
                </a:endParaRPr>
              </a:p>
            </p:txBody>
          </p:sp>
          <p:sp>
            <p:nvSpPr>
              <p:cNvPr id="2728988" name="Rectangle 28"/>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9" name="Rectangle 29"/>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0" name="Rectangle 30"/>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1" name="Rectangle 31"/>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2" name="Rectangle 32"/>
              <p:cNvSpPr>
                <a:spLocks noChangeArrowheads="1"/>
              </p:cNvSpPr>
              <p:nvPr/>
            </p:nvSpPr>
            <p:spPr bwMode="auto">
              <a:xfrm>
                <a:off x="1907" y="1662"/>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ID</a:t>
                </a:r>
                <a:endParaRPr lang="en-US" sz="2400" b="1" dirty="0">
                  <a:solidFill>
                    <a:schemeClr val="accent2"/>
                  </a:solidFill>
                </a:endParaRPr>
              </a:p>
            </p:txBody>
          </p:sp>
          <p:sp>
            <p:nvSpPr>
              <p:cNvPr id="2728993" name="Rectangle 33"/>
              <p:cNvSpPr>
                <a:spLocks noChangeArrowheads="1"/>
              </p:cNvSpPr>
              <p:nvPr/>
            </p:nvSpPr>
            <p:spPr bwMode="auto">
              <a:xfrm>
                <a:off x="2435" y="1662"/>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EX</a:t>
                </a:r>
                <a:endParaRPr lang="en-US" sz="2400" b="1" dirty="0">
                  <a:solidFill>
                    <a:schemeClr val="accent2"/>
                  </a:solidFill>
                </a:endParaRPr>
              </a:p>
            </p:txBody>
          </p:sp>
          <p:sp>
            <p:nvSpPr>
              <p:cNvPr id="2728994" name="Rectangle 34"/>
              <p:cNvSpPr>
                <a:spLocks noChangeArrowheads="1"/>
              </p:cNvSpPr>
              <p:nvPr/>
            </p:nvSpPr>
            <p:spPr bwMode="auto">
              <a:xfrm>
                <a:off x="2963" y="1662"/>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err="1">
                    <a:solidFill>
                      <a:schemeClr val="accent2"/>
                    </a:solidFill>
                  </a:rPr>
                  <a:t>Mem</a:t>
                </a:r>
                <a:endParaRPr lang="en-US" sz="2400" b="1" dirty="0">
                  <a:solidFill>
                    <a:schemeClr val="accent2"/>
                  </a:solidFill>
                </a:endParaRPr>
              </a:p>
            </p:txBody>
          </p:sp>
          <p:sp>
            <p:nvSpPr>
              <p:cNvPr id="2728995" name="Rectangle 35"/>
              <p:cNvSpPr>
                <a:spLocks noChangeArrowheads="1"/>
              </p:cNvSpPr>
              <p:nvPr/>
            </p:nvSpPr>
            <p:spPr bwMode="auto">
              <a:xfrm>
                <a:off x="3539" y="1662"/>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WB</a:t>
                </a:r>
              </a:p>
            </p:txBody>
          </p:sp>
        </p:grpSp>
        <p:sp>
          <p:nvSpPr>
            <p:cNvPr id="2728996" name="Rectangle 36"/>
            <p:cNvSpPr>
              <a:spLocks noChangeArrowheads="1"/>
            </p:cNvSpPr>
            <p:nvPr/>
          </p:nvSpPr>
          <p:spPr bwMode="auto">
            <a:xfrm>
              <a:off x="1928"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7" name="Rectangle 37"/>
            <p:cNvSpPr>
              <a:spLocks noChangeArrowheads="1"/>
            </p:cNvSpPr>
            <p:nvPr/>
          </p:nvSpPr>
          <p:spPr bwMode="auto">
            <a:xfrm>
              <a:off x="1924" y="1998"/>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IF</a:t>
              </a:r>
              <a:endParaRPr lang="en-US" sz="2400" b="1" dirty="0">
                <a:solidFill>
                  <a:srgbClr val="005400"/>
                </a:solidFill>
              </a:endParaRPr>
            </a:p>
          </p:txBody>
        </p:sp>
        <p:sp>
          <p:nvSpPr>
            <p:cNvPr id="2728998" name="Rectangle 38"/>
            <p:cNvSpPr>
              <a:spLocks noChangeArrowheads="1"/>
            </p:cNvSpPr>
            <p:nvPr/>
          </p:nvSpPr>
          <p:spPr bwMode="auto">
            <a:xfrm>
              <a:off x="2456"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9" name="Rectangle 39"/>
            <p:cNvSpPr>
              <a:spLocks noChangeArrowheads="1"/>
            </p:cNvSpPr>
            <p:nvPr/>
          </p:nvSpPr>
          <p:spPr bwMode="auto">
            <a:xfrm>
              <a:off x="2984"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0" name="Rectangle 40"/>
            <p:cNvSpPr>
              <a:spLocks noChangeArrowheads="1"/>
            </p:cNvSpPr>
            <p:nvPr/>
          </p:nvSpPr>
          <p:spPr bwMode="auto">
            <a:xfrm>
              <a:off x="3512"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1" name="Rectangle 41"/>
            <p:cNvSpPr>
              <a:spLocks noChangeArrowheads="1"/>
            </p:cNvSpPr>
            <p:nvPr/>
          </p:nvSpPr>
          <p:spPr bwMode="auto">
            <a:xfrm>
              <a:off x="4040"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2" name="Rectangle 42"/>
            <p:cNvSpPr>
              <a:spLocks noChangeArrowheads="1"/>
            </p:cNvSpPr>
            <p:nvPr/>
          </p:nvSpPr>
          <p:spPr bwMode="auto">
            <a:xfrm>
              <a:off x="2435" y="1998"/>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ID</a:t>
              </a:r>
              <a:endParaRPr lang="en-US" sz="2400" b="1" dirty="0">
                <a:solidFill>
                  <a:srgbClr val="005400"/>
                </a:solidFill>
              </a:endParaRPr>
            </a:p>
          </p:txBody>
        </p:sp>
        <p:sp>
          <p:nvSpPr>
            <p:cNvPr id="2729003" name="Rectangle 43"/>
            <p:cNvSpPr>
              <a:spLocks noChangeArrowheads="1"/>
            </p:cNvSpPr>
            <p:nvPr/>
          </p:nvSpPr>
          <p:spPr bwMode="auto">
            <a:xfrm>
              <a:off x="2963" y="1998"/>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EX</a:t>
              </a:r>
              <a:endParaRPr lang="en-US" sz="2400" b="1" dirty="0">
                <a:solidFill>
                  <a:srgbClr val="005400"/>
                </a:solidFill>
              </a:endParaRPr>
            </a:p>
          </p:txBody>
        </p:sp>
        <p:sp>
          <p:nvSpPr>
            <p:cNvPr id="2729004" name="Rectangle 44"/>
            <p:cNvSpPr>
              <a:spLocks noChangeArrowheads="1"/>
            </p:cNvSpPr>
            <p:nvPr/>
          </p:nvSpPr>
          <p:spPr bwMode="auto">
            <a:xfrm>
              <a:off x="3491" y="1998"/>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Mem</a:t>
              </a:r>
            </a:p>
          </p:txBody>
        </p:sp>
        <p:sp>
          <p:nvSpPr>
            <p:cNvPr id="2729005" name="Rectangle 45"/>
            <p:cNvSpPr>
              <a:spLocks noChangeArrowheads="1"/>
            </p:cNvSpPr>
            <p:nvPr/>
          </p:nvSpPr>
          <p:spPr bwMode="auto">
            <a:xfrm>
              <a:off x="4067" y="1998"/>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WB</a:t>
              </a:r>
            </a:p>
          </p:txBody>
        </p:sp>
        <p:sp>
          <p:nvSpPr>
            <p:cNvPr id="2729006" name="Rectangle 46"/>
            <p:cNvSpPr>
              <a:spLocks noChangeArrowheads="1"/>
            </p:cNvSpPr>
            <p:nvPr/>
          </p:nvSpPr>
          <p:spPr bwMode="auto">
            <a:xfrm>
              <a:off x="2456"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7" name="Rectangle 47"/>
            <p:cNvSpPr>
              <a:spLocks noChangeArrowheads="1"/>
            </p:cNvSpPr>
            <p:nvPr/>
          </p:nvSpPr>
          <p:spPr bwMode="auto">
            <a:xfrm>
              <a:off x="2452" y="2334"/>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IF</a:t>
              </a:r>
              <a:endParaRPr lang="en-US" sz="2400" b="1" dirty="0">
                <a:solidFill>
                  <a:schemeClr val="tx2"/>
                </a:solidFill>
              </a:endParaRPr>
            </a:p>
          </p:txBody>
        </p:sp>
        <p:sp>
          <p:nvSpPr>
            <p:cNvPr id="2729008" name="Rectangle 48"/>
            <p:cNvSpPr>
              <a:spLocks noChangeArrowheads="1"/>
            </p:cNvSpPr>
            <p:nvPr/>
          </p:nvSpPr>
          <p:spPr bwMode="auto">
            <a:xfrm>
              <a:off x="2984"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9" name="Rectangle 49"/>
            <p:cNvSpPr>
              <a:spLocks noChangeArrowheads="1"/>
            </p:cNvSpPr>
            <p:nvPr/>
          </p:nvSpPr>
          <p:spPr bwMode="auto">
            <a:xfrm>
              <a:off x="3512"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0" name="Rectangle 50"/>
            <p:cNvSpPr>
              <a:spLocks noChangeArrowheads="1"/>
            </p:cNvSpPr>
            <p:nvPr/>
          </p:nvSpPr>
          <p:spPr bwMode="auto">
            <a:xfrm>
              <a:off x="4040"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1" name="Rectangle 51"/>
            <p:cNvSpPr>
              <a:spLocks noChangeArrowheads="1"/>
            </p:cNvSpPr>
            <p:nvPr/>
          </p:nvSpPr>
          <p:spPr bwMode="auto">
            <a:xfrm>
              <a:off x="4568"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2" name="Rectangle 52"/>
            <p:cNvSpPr>
              <a:spLocks noChangeArrowheads="1"/>
            </p:cNvSpPr>
            <p:nvPr/>
          </p:nvSpPr>
          <p:spPr bwMode="auto">
            <a:xfrm>
              <a:off x="2963" y="2334"/>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ID</a:t>
              </a:r>
              <a:endParaRPr lang="en-US" sz="2400" b="1" dirty="0">
                <a:solidFill>
                  <a:schemeClr val="tx2"/>
                </a:solidFill>
              </a:endParaRPr>
            </a:p>
          </p:txBody>
        </p:sp>
        <p:sp>
          <p:nvSpPr>
            <p:cNvPr id="2729013" name="Rectangle 53"/>
            <p:cNvSpPr>
              <a:spLocks noChangeArrowheads="1"/>
            </p:cNvSpPr>
            <p:nvPr/>
          </p:nvSpPr>
          <p:spPr bwMode="auto">
            <a:xfrm>
              <a:off x="3491" y="2334"/>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EX</a:t>
              </a:r>
              <a:endParaRPr lang="en-US" sz="2400" b="1" dirty="0">
                <a:solidFill>
                  <a:schemeClr val="tx2"/>
                </a:solidFill>
              </a:endParaRPr>
            </a:p>
          </p:txBody>
        </p:sp>
        <p:sp>
          <p:nvSpPr>
            <p:cNvPr id="2729014" name="Rectangle 54"/>
            <p:cNvSpPr>
              <a:spLocks noChangeArrowheads="1"/>
            </p:cNvSpPr>
            <p:nvPr/>
          </p:nvSpPr>
          <p:spPr bwMode="auto">
            <a:xfrm>
              <a:off x="4019" y="2334"/>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Mem</a:t>
              </a:r>
            </a:p>
          </p:txBody>
        </p:sp>
        <p:sp>
          <p:nvSpPr>
            <p:cNvPr id="2729015" name="Rectangle 55"/>
            <p:cNvSpPr>
              <a:spLocks noChangeArrowheads="1"/>
            </p:cNvSpPr>
            <p:nvPr/>
          </p:nvSpPr>
          <p:spPr bwMode="auto">
            <a:xfrm>
              <a:off x="4595" y="2334"/>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WB</a:t>
              </a:r>
            </a:p>
          </p:txBody>
        </p:sp>
        <p:sp>
          <p:nvSpPr>
            <p:cNvPr id="2729016" name="Rectangle 56"/>
            <p:cNvSpPr>
              <a:spLocks noChangeArrowheads="1"/>
            </p:cNvSpPr>
            <p:nvPr/>
          </p:nvSpPr>
          <p:spPr bwMode="auto">
            <a:xfrm>
              <a:off x="2984"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7" name="Rectangle 57"/>
            <p:cNvSpPr>
              <a:spLocks noChangeArrowheads="1"/>
            </p:cNvSpPr>
            <p:nvPr/>
          </p:nvSpPr>
          <p:spPr bwMode="auto">
            <a:xfrm>
              <a:off x="2980" y="2670"/>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IF</a:t>
              </a:r>
              <a:endParaRPr lang="en-US" sz="2400" b="1" dirty="0">
                <a:solidFill>
                  <a:schemeClr val="tx1"/>
                </a:solidFill>
              </a:endParaRPr>
            </a:p>
          </p:txBody>
        </p:sp>
        <p:sp>
          <p:nvSpPr>
            <p:cNvPr id="2729018" name="Rectangle 58"/>
            <p:cNvSpPr>
              <a:spLocks noChangeArrowheads="1"/>
            </p:cNvSpPr>
            <p:nvPr/>
          </p:nvSpPr>
          <p:spPr bwMode="auto">
            <a:xfrm>
              <a:off x="3512"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9" name="Rectangle 59"/>
            <p:cNvSpPr>
              <a:spLocks noChangeArrowheads="1"/>
            </p:cNvSpPr>
            <p:nvPr/>
          </p:nvSpPr>
          <p:spPr bwMode="auto">
            <a:xfrm>
              <a:off x="4040"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0" name="Rectangle 60"/>
            <p:cNvSpPr>
              <a:spLocks noChangeArrowheads="1"/>
            </p:cNvSpPr>
            <p:nvPr/>
          </p:nvSpPr>
          <p:spPr bwMode="auto">
            <a:xfrm>
              <a:off x="4568"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1" name="Rectangle 61"/>
            <p:cNvSpPr>
              <a:spLocks noChangeArrowheads="1"/>
            </p:cNvSpPr>
            <p:nvPr/>
          </p:nvSpPr>
          <p:spPr bwMode="auto">
            <a:xfrm>
              <a:off x="5096"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2" name="Rectangle 62"/>
            <p:cNvSpPr>
              <a:spLocks noChangeArrowheads="1"/>
            </p:cNvSpPr>
            <p:nvPr/>
          </p:nvSpPr>
          <p:spPr bwMode="auto">
            <a:xfrm>
              <a:off x="3491" y="2670"/>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solidFill>
                  <a:schemeClr val="tx1"/>
                </a:solidFill>
              </a:endParaRPr>
            </a:p>
          </p:txBody>
        </p:sp>
        <p:sp>
          <p:nvSpPr>
            <p:cNvPr id="2729023" name="Rectangle 63"/>
            <p:cNvSpPr>
              <a:spLocks noChangeArrowheads="1"/>
            </p:cNvSpPr>
            <p:nvPr/>
          </p:nvSpPr>
          <p:spPr bwMode="auto">
            <a:xfrm>
              <a:off x="4019" y="2670"/>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EX</a:t>
              </a:r>
              <a:endParaRPr lang="en-US" sz="2400" b="1" dirty="0">
                <a:solidFill>
                  <a:schemeClr val="tx1"/>
                </a:solidFill>
              </a:endParaRPr>
            </a:p>
          </p:txBody>
        </p:sp>
        <p:sp>
          <p:nvSpPr>
            <p:cNvPr id="2729024" name="Rectangle 64"/>
            <p:cNvSpPr>
              <a:spLocks noChangeArrowheads="1"/>
            </p:cNvSpPr>
            <p:nvPr/>
          </p:nvSpPr>
          <p:spPr bwMode="auto">
            <a:xfrm>
              <a:off x="4547" y="267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9025" name="Rectangle 65"/>
            <p:cNvSpPr>
              <a:spLocks noChangeArrowheads="1"/>
            </p:cNvSpPr>
            <p:nvPr/>
          </p:nvSpPr>
          <p:spPr bwMode="auto">
            <a:xfrm>
              <a:off x="5123" y="267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grpSp>
      <p:grpSp>
        <p:nvGrpSpPr>
          <p:cNvPr id="4" name="Group 66"/>
          <p:cNvGrpSpPr>
            <a:grpSpLocks/>
          </p:cNvGrpSpPr>
          <p:nvPr/>
        </p:nvGrpSpPr>
        <p:grpSpPr bwMode="auto">
          <a:xfrm>
            <a:off x="469900" y="1222375"/>
            <a:ext cx="7670800" cy="515938"/>
            <a:chOff x="296" y="654"/>
            <a:chExt cx="4832" cy="325"/>
          </a:xfrm>
        </p:grpSpPr>
        <p:sp>
          <p:nvSpPr>
            <p:cNvPr id="2729027" name="Line 67"/>
            <p:cNvSpPr>
              <a:spLocks noChangeShapeType="1"/>
            </p:cNvSpPr>
            <p:nvPr/>
          </p:nvSpPr>
          <p:spPr bwMode="auto">
            <a:xfrm>
              <a:off x="296" y="912"/>
              <a:ext cx="483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9028" name="Rectangle 68"/>
            <p:cNvSpPr>
              <a:spLocks noChangeArrowheads="1"/>
            </p:cNvSpPr>
            <p:nvPr/>
          </p:nvSpPr>
          <p:spPr bwMode="auto">
            <a:xfrm>
              <a:off x="419" y="654"/>
              <a:ext cx="6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rPr>
                <a:t>Time</a:t>
              </a:r>
            </a:p>
          </p:txBody>
        </p:sp>
      </p:grpSp>
      <p:sp>
        <p:nvSpPr>
          <p:cNvPr id="69" name="Title 68"/>
          <p:cNvSpPr>
            <a:spLocks noGrp="1"/>
          </p:cNvSpPr>
          <p:nvPr>
            <p:ph type="title"/>
          </p:nvPr>
        </p:nvSpPr>
        <p:spPr/>
        <p:txBody>
          <a:bodyPr/>
          <a:lstStyle/>
          <a:p>
            <a:r>
              <a:rPr lang="en-US" dirty="0" smtClean="0"/>
              <a:t>Pipelined Execution Representation</a:t>
            </a:r>
            <a:endParaRPr lang="en-US" dirty="0"/>
          </a:p>
        </p:txBody>
      </p:sp>
      <p:sp>
        <p:nvSpPr>
          <p:cNvPr id="70" name="Date Placeholder 69"/>
          <p:cNvSpPr>
            <a:spLocks noGrp="1"/>
          </p:cNvSpPr>
          <p:nvPr>
            <p:ph type="dt" sz="half" idx="10"/>
          </p:nvPr>
        </p:nvSpPr>
        <p:spPr/>
        <p:txBody>
          <a:bodyPr/>
          <a:lstStyle/>
          <a:p>
            <a:fld id="{0A0BAD7F-E079-FE48-B20D-8CB01AAA24B6}" type="datetime1">
              <a:rPr lang="en-US" smtClean="0"/>
              <a:pPr/>
              <a:t>3/22/12</a:t>
            </a:fld>
            <a:endParaRPr lang="en-US" dirty="0"/>
          </a:p>
        </p:txBody>
      </p:sp>
      <p:sp>
        <p:nvSpPr>
          <p:cNvPr id="71" name="Slide Number Placeholder 70"/>
          <p:cNvSpPr>
            <a:spLocks noGrp="1"/>
          </p:cNvSpPr>
          <p:nvPr>
            <p:ph type="sldNum" sz="quarter" idx="12"/>
          </p:nvPr>
        </p:nvSpPr>
        <p:spPr/>
        <p:txBody>
          <a:bodyPr/>
          <a:lstStyle/>
          <a:p>
            <a:fld id="{3CC63E4C-4642-794D-A2FD-70F6B81535F5}" type="slidenum">
              <a:rPr lang="en-US" smtClean="0"/>
              <a:pPr/>
              <a:t>35</a:t>
            </a:fld>
            <a:endParaRPr lang="en-US" dirty="0"/>
          </a:p>
        </p:txBody>
      </p:sp>
      <p:sp>
        <p:nvSpPr>
          <p:cNvPr id="72" name="Footer Placeholder 71"/>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28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8963" grpId="0" build="p"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63963"/>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chemeClr val="accent2"/>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9200"/>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1263"/>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226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226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Graphical Pipeline Diagrams</a:t>
            </a:r>
            <a:endParaRPr lang="en-US" dirty="0"/>
          </a:p>
        </p:txBody>
      </p:sp>
      <p:sp>
        <p:nvSpPr>
          <p:cNvPr id="102" name="Content Placeholder 101"/>
          <p:cNvSpPr>
            <a:spLocks noGrp="1"/>
          </p:cNvSpPr>
          <p:nvPr>
            <p:ph idx="1"/>
          </p:nvPr>
        </p:nvSpPr>
        <p:spPr>
          <a:xfrm>
            <a:off x="491067" y="4345694"/>
            <a:ext cx="8229600" cy="1168400"/>
          </a:xfrm>
        </p:spPr>
        <p:txBody>
          <a:bodyPr>
            <a:normAutofit/>
          </a:bodyPr>
          <a:lstStyle/>
          <a:p>
            <a:r>
              <a:rPr lang="en-US" sz="2800" dirty="0" smtClean="0"/>
              <a:t>Use </a:t>
            </a:r>
            <a:r>
              <a:rPr lang="en-US" sz="2800" dirty="0" err="1" smtClean="0"/>
              <a:t>datapath</a:t>
            </a:r>
            <a:r>
              <a:rPr lang="en-US" sz="2800" dirty="0" smtClean="0"/>
              <a:t> figure below to represent pipeline</a:t>
            </a:r>
            <a:endParaRPr lang="en-US" sz="2800" dirty="0"/>
          </a:p>
        </p:txBody>
      </p:sp>
      <p:sp>
        <p:nvSpPr>
          <p:cNvPr id="57" name="Rectangle 56"/>
          <p:cNvSpPr/>
          <p:nvPr/>
        </p:nvSpPr>
        <p:spPr>
          <a:xfrm>
            <a:off x="3335867"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876801"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197602" y="9652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653869" y="965199"/>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4"/>
          <p:cNvGrpSpPr>
            <a:grpSpLocks/>
          </p:cNvGrpSpPr>
          <p:nvPr/>
        </p:nvGrpSpPr>
        <p:grpSpPr bwMode="auto">
          <a:xfrm>
            <a:off x="1244600" y="4784725"/>
            <a:ext cx="4171950" cy="1812925"/>
            <a:chOff x="1357" y="2858"/>
            <a:chExt cx="2628" cy="1142"/>
          </a:xfrm>
        </p:grpSpPr>
        <p:sp>
          <p:nvSpPr>
            <p:cNvPr id="61" name="Freeform 5"/>
            <p:cNvSpPr>
              <a:spLocks/>
            </p:cNvSpPr>
            <p:nvPr/>
          </p:nvSpPr>
          <p:spPr bwMode="auto">
            <a:xfrm>
              <a:off x="2986" y="3520"/>
              <a:ext cx="209"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62" name="Freeform 6"/>
            <p:cNvSpPr>
              <a:spLocks/>
            </p:cNvSpPr>
            <p:nvPr/>
          </p:nvSpPr>
          <p:spPr bwMode="auto">
            <a:xfrm>
              <a:off x="3193" y="3520"/>
              <a:ext cx="210"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nvGrpSpPr>
            <p:cNvPr id="63" name="Group 7"/>
            <p:cNvGrpSpPr>
              <a:grpSpLocks/>
            </p:cNvGrpSpPr>
            <p:nvPr/>
          </p:nvGrpSpPr>
          <p:grpSpPr bwMode="auto">
            <a:xfrm>
              <a:off x="1357" y="2946"/>
              <a:ext cx="2628" cy="289"/>
              <a:chOff x="1396" y="1662"/>
              <a:chExt cx="2628" cy="289"/>
            </a:xfrm>
          </p:grpSpPr>
          <p:sp>
            <p:nvSpPr>
              <p:cNvPr id="94" name="Rectangle 8"/>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5" name="Rectangle 9"/>
              <p:cNvSpPr>
                <a:spLocks noChangeArrowheads="1"/>
              </p:cNvSpPr>
              <p:nvPr/>
            </p:nvSpPr>
            <p:spPr bwMode="auto">
              <a:xfrm>
                <a:off x="1396" y="1662"/>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IF</a:t>
                </a:r>
                <a:endParaRPr lang="en-US" sz="2400" b="1" dirty="0">
                  <a:solidFill>
                    <a:srgbClr val="FF0000"/>
                  </a:solidFill>
                </a:endParaRPr>
              </a:p>
            </p:txBody>
          </p:sp>
          <p:sp>
            <p:nvSpPr>
              <p:cNvPr id="96" name="Rectangle 10"/>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7" name="Rectangle 11"/>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8" name="Rectangle 12"/>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9" name="Rectangle 13"/>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00" name="Rectangle 14"/>
              <p:cNvSpPr>
                <a:spLocks noChangeArrowheads="1"/>
              </p:cNvSpPr>
              <p:nvPr/>
            </p:nvSpPr>
            <p:spPr bwMode="auto">
              <a:xfrm>
                <a:off x="1907" y="1662"/>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ID</a:t>
                </a:r>
                <a:endParaRPr lang="en-US" sz="2400" b="1" dirty="0">
                  <a:solidFill>
                    <a:srgbClr val="FF0000"/>
                  </a:solidFill>
                </a:endParaRPr>
              </a:p>
            </p:txBody>
          </p:sp>
          <p:sp>
            <p:nvSpPr>
              <p:cNvPr id="103" name="Rectangle 15"/>
              <p:cNvSpPr>
                <a:spLocks noChangeArrowheads="1"/>
              </p:cNvSpPr>
              <p:nvPr/>
            </p:nvSpPr>
            <p:spPr bwMode="auto">
              <a:xfrm>
                <a:off x="2435" y="1662"/>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EX</a:t>
                </a:r>
                <a:endParaRPr lang="en-US" sz="2400" b="1" dirty="0">
                  <a:solidFill>
                    <a:srgbClr val="FF0000"/>
                  </a:solidFill>
                </a:endParaRPr>
              </a:p>
            </p:txBody>
          </p:sp>
          <p:sp>
            <p:nvSpPr>
              <p:cNvPr id="104" name="Rectangle 16"/>
              <p:cNvSpPr>
                <a:spLocks noChangeArrowheads="1"/>
              </p:cNvSpPr>
              <p:nvPr/>
            </p:nvSpPr>
            <p:spPr bwMode="auto">
              <a:xfrm>
                <a:off x="2963" y="1662"/>
                <a:ext cx="540"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err="1">
                    <a:solidFill>
                      <a:srgbClr val="FF0000"/>
                    </a:solidFill>
                  </a:rPr>
                  <a:t>Mem</a:t>
                </a:r>
                <a:endParaRPr lang="en-US" sz="2400" b="1" dirty="0">
                  <a:solidFill>
                    <a:srgbClr val="FF0000"/>
                  </a:solidFill>
                </a:endParaRPr>
              </a:p>
            </p:txBody>
          </p:sp>
          <p:sp>
            <p:nvSpPr>
              <p:cNvPr id="105" name="Rectangle 17"/>
              <p:cNvSpPr>
                <a:spLocks noChangeArrowheads="1"/>
              </p:cNvSpPr>
              <p:nvPr/>
            </p:nvSpPr>
            <p:spPr bwMode="auto">
              <a:xfrm>
                <a:off x="3539" y="1662"/>
                <a:ext cx="39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a:solidFill>
                      <a:srgbClr val="FF0000"/>
                    </a:solidFill>
                  </a:rPr>
                  <a:t>WB</a:t>
                </a:r>
              </a:p>
            </p:txBody>
          </p:sp>
        </p:grpSp>
        <p:sp>
          <p:nvSpPr>
            <p:cNvPr id="64" name="Freeform 18"/>
            <p:cNvSpPr>
              <a:spLocks/>
            </p:cNvSpPr>
            <p:nvPr/>
          </p:nvSpPr>
          <p:spPr bwMode="auto">
            <a:xfrm>
              <a:off x="2551" y="3472"/>
              <a:ext cx="261"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65" name="Rectangle 19"/>
            <p:cNvSpPr>
              <a:spLocks noChangeArrowheads="1"/>
            </p:cNvSpPr>
            <p:nvPr/>
          </p:nvSpPr>
          <p:spPr bwMode="auto">
            <a:xfrm rot="5400000">
              <a:off x="2491" y="359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latin typeface="Times" pitchFamily="-65" charset="0"/>
                </a:rPr>
                <a:t>ALU</a:t>
              </a:r>
              <a:endParaRPr lang="en-US" sz="1600" b="1">
                <a:solidFill>
                  <a:schemeClr val="tx1"/>
                </a:solidFill>
                <a:latin typeface="Times" pitchFamily="-65" charset="0"/>
              </a:endParaRPr>
            </a:p>
          </p:txBody>
        </p:sp>
        <p:sp>
          <p:nvSpPr>
            <p:cNvPr id="66" name="Rectangle 20"/>
            <p:cNvSpPr>
              <a:spLocks noChangeArrowheads="1"/>
            </p:cNvSpPr>
            <p:nvPr/>
          </p:nvSpPr>
          <p:spPr bwMode="auto">
            <a:xfrm>
              <a:off x="1392" y="357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7" name="Group 21"/>
            <p:cNvGrpSpPr>
              <a:grpSpLocks/>
            </p:cNvGrpSpPr>
            <p:nvPr/>
          </p:nvGrpSpPr>
          <p:grpSpPr bwMode="auto">
            <a:xfrm>
              <a:off x="1419" y="3568"/>
              <a:ext cx="418" cy="289"/>
              <a:chOff x="1343" y="1248"/>
              <a:chExt cx="340" cy="289"/>
            </a:xfrm>
          </p:grpSpPr>
          <p:sp>
            <p:nvSpPr>
              <p:cNvPr id="92" name="Freeform 22"/>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93" name="Freeform 23"/>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sp>
          <p:nvSpPr>
            <p:cNvPr id="68" name="Rectangle 24"/>
            <p:cNvSpPr>
              <a:spLocks noChangeArrowheads="1"/>
            </p:cNvSpPr>
            <p:nvPr/>
          </p:nvSpPr>
          <p:spPr bwMode="auto">
            <a:xfrm>
              <a:off x="1956" y="357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69" name="Freeform 25"/>
            <p:cNvSpPr>
              <a:spLocks/>
            </p:cNvSpPr>
            <p:nvPr/>
          </p:nvSpPr>
          <p:spPr bwMode="auto">
            <a:xfrm>
              <a:off x="1979" y="3568"/>
              <a:ext cx="183"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0" name="Freeform 26"/>
            <p:cNvSpPr>
              <a:spLocks/>
            </p:cNvSpPr>
            <p:nvPr/>
          </p:nvSpPr>
          <p:spPr bwMode="auto">
            <a:xfrm>
              <a:off x="2161" y="3568"/>
              <a:ext cx="181"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1" name="Line 27"/>
            <p:cNvSpPr>
              <a:spLocks noChangeShapeType="1"/>
            </p:cNvSpPr>
            <p:nvPr/>
          </p:nvSpPr>
          <p:spPr bwMode="auto">
            <a:xfrm>
              <a:off x="1838" y="3712"/>
              <a:ext cx="118"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2" name="Freeform 28"/>
            <p:cNvSpPr>
              <a:spLocks/>
            </p:cNvSpPr>
            <p:nvPr/>
          </p:nvSpPr>
          <p:spPr bwMode="auto">
            <a:xfrm>
              <a:off x="1914" y="3616"/>
              <a:ext cx="59"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3" name="Line 29"/>
            <p:cNvSpPr>
              <a:spLocks noChangeShapeType="1"/>
            </p:cNvSpPr>
            <p:nvPr/>
          </p:nvSpPr>
          <p:spPr bwMode="auto">
            <a:xfrm>
              <a:off x="2349" y="3616"/>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4" name="Rectangle 30"/>
            <p:cNvSpPr>
              <a:spLocks noChangeArrowheads="1"/>
            </p:cNvSpPr>
            <p:nvPr/>
          </p:nvSpPr>
          <p:spPr bwMode="auto">
            <a:xfrm>
              <a:off x="2958" y="357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75" name="Rectangle 31"/>
            <p:cNvSpPr>
              <a:spLocks noChangeArrowheads="1"/>
            </p:cNvSpPr>
            <p:nvPr/>
          </p:nvSpPr>
          <p:spPr bwMode="auto">
            <a:xfrm>
              <a:off x="3562" y="357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76" name="Freeform 32"/>
            <p:cNvSpPr>
              <a:spLocks/>
            </p:cNvSpPr>
            <p:nvPr/>
          </p:nvSpPr>
          <p:spPr bwMode="auto">
            <a:xfrm>
              <a:off x="3595" y="3568"/>
              <a:ext cx="174"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7" name="Freeform 33"/>
            <p:cNvSpPr>
              <a:spLocks/>
            </p:cNvSpPr>
            <p:nvPr/>
          </p:nvSpPr>
          <p:spPr bwMode="auto">
            <a:xfrm>
              <a:off x="3768" y="3568"/>
              <a:ext cx="175"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8" name="Line 34"/>
            <p:cNvSpPr>
              <a:spLocks noChangeShapeType="1"/>
            </p:cNvSpPr>
            <p:nvPr/>
          </p:nvSpPr>
          <p:spPr bwMode="auto">
            <a:xfrm>
              <a:off x="3414" y="3712"/>
              <a:ext cx="171"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9" name="Line 35"/>
            <p:cNvSpPr>
              <a:spLocks noChangeShapeType="1"/>
            </p:cNvSpPr>
            <p:nvPr/>
          </p:nvSpPr>
          <p:spPr bwMode="auto">
            <a:xfrm>
              <a:off x="2821" y="3712"/>
              <a:ext cx="190"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80" name="Freeform 36"/>
            <p:cNvSpPr>
              <a:spLocks/>
            </p:cNvSpPr>
            <p:nvPr/>
          </p:nvSpPr>
          <p:spPr bwMode="auto">
            <a:xfrm>
              <a:off x="2969" y="3712"/>
              <a:ext cx="529"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81" name="Line 37"/>
            <p:cNvSpPr>
              <a:spLocks noChangeShapeType="1"/>
            </p:cNvSpPr>
            <p:nvPr/>
          </p:nvSpPr>
          <p:spPr bwMode="auto">
            <a:xfrm>
              <a:off x="2349" y="3808"/>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82" name="Freeform 38"/>
            <p:cNvSpPr>
              <a:spLocks/>
            </p:cNvSpPr>
            <p:nvPr/>
          </p:nvSpPr>
          <p:spPr bwMode="auto">
            <a:xfrm>
              <a:off x="2463" y="3707"/>
              <a:ext cx="413"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83" name="Line 39"/>
            <p:cNvSpPr>
              <a:spLocks noChangeShapeType="1"/>
            </p:cNvSpPr>
            <p:nvPr/>
          </p:nvSpPr>
          <p:spPr bwMode="auto">
            <a:xfrm>
              <a:off x="1664"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4" name="Line 40"/>
            <p:cNvSpPr>
              <a:spLocks noChangeShapeType="1"/>
            </p:cNvSpPr>
            <p:nvPr/>
          </p:nvSpPr>
          <p:spPr bwMode="auto">
            <a:xfrm>
              <a:off x="2172"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5" name="Line 41"/>
            <p:cNvSpPr>
              <a:spLocks noChangeShapeType="1"/>
            </p:cNvSpPr>
            <p:nvPr/>
          </p:nvSpPr>
          <p:spPr bwMode="auto">
            <a:xfrm>
              <a:off x="2688"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6" name="Line 42"/>
            <p:cNvSpPr>
              <a:spLocks noChangeShapeType="1"/>
            </p:cNvSpPr>
            <p:nvPr/>
          </p:nvSpPr>
          <p:spPr bwMode="auto">
            <a:xfrm>
              <a:off x="323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7" name="Line 43"/>
            <p:cNvSpPr>
              <a:spLocks noChangeShapeType="1"/>
            </p:cNvSpPr>
            <p:nvPr/>
          </p:nvSpPr>
          <p:spPr bwMode="auto">
            <a:xfrm>
              <a:off x="381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8" name="Line 44"/>
            <p:cNvSpPr>
              <a:spLocks noChangeShapeType="1"/>
            </p:cNvSpPr>
            <p:nvPr/>
          </p:nvSpPr>
          <p:spPr bwMode="auto">
            <a:xfrm flipH="1">
              <a:off x="1872" y="2858"/>
              <a:ext cx="21"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89" name="Line 45"/>
            <p:cNvSpPr>
              <a:spLocks noChangeShapeType="1"/>
            </p:cNvSpPr>
            <p:nvPr/>
          </p:nvSpPr>
          <p:spPr bwMode="auto">
            <a:xfrm>
              <a:off x="2400" y="2858"/>
              <a:ext cx="0"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90" name="Line 46"/>
            <p:cNvSpPr>
              <a:spLocks noChangeShapeType="1"/>
            </p:cNvSpPr>
            <p:nvPr/>
          </p:nvSpPr>
          <p:spPr bwMode="auto">
            <a:xfrm>
              <a:off x="2928" y="2880"/>
              <a:ext cx="0" cy="1104"/>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91" name="Line 47"/>
            <p:cNvSpPr>
              <a:spLocks noChangeShapeType="1"/>
            </p:cNvSpPr>
            <p:nvPr/>
          </p:nvSpPr>
          <p:spPr bwMode="auto">
            <a:xfrm flipH="1">
              <a:off x="3456" y="2880"/>
              <a:ext cx="10" cy="112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sp>
        <p:nvSpPr>
          <p:cNvPr id="106" name="Date Placeholder 105"/>
          <p:cNvSpPr>
            <a:spLocks noGrp="1"/>
          </p:cNvSpPr>
          <p:nvPr>
            <p:ph type="dt" sz="half" idx="10"/>
          </p:nvPr>
        </p:nvSpPr>
        <p:spPr/>
        <p:txBody>
          <a:bodyPr/>
          <a:lstStyle/>
          <a:p>
            <a:fld id="{59F58F11-B555-B74B-B293-8543A7E06B18}" type="datetime1">
              <a:rPr lang="en-US" smtClean="0"/>
              <a:pPr/>
              <a:t>3/22/12</a:t>
            </a:fld>
            <a:endParaRPr lang="en-US" dirty="0"/>
          </a:p>
        </p:txBody>
      </p:sp>
      <p:sp>
        <p:nvSpPr>
          <p:cNvPr id="107" name="Slide Number Placeholder 106"/>
          <p:cNvSpPr>
            <a:spLocks noGrp="1"/>
          </p:cNvSpPr>
          <p:nvPr>
            <p:ph type="sldNum" sz="quarter" idx="12"/>
          </p:nvPr>
        </p:nvSpPr>
        <p:spPr/>
        <p:txBody>
          <a:bodyPr/>
          <a:lstStyle/>
          <a:p>
            <a:fld id="{3CC63E4C-4642-794D-A2FD-70F6B81535F5}" type="slidenum">
              <a:rPr lang="en-US" smtClean="0"/>
              <a:pPr/>
              <a:t>36</a:t>
            </a:fld>
            <a:endParaRPr lang="en-US" dirty="0"/>
          </a:p>
        </p:txBody>
      </p:sp>
      <p:sp>
        <p:nvSpPr>
          <p:cNvPr id="108" name="Footer Placeholder 107"/>
          <p:cNvSpPr>
            <a:spLocks noGrp="1"/>
          </p:cNvSpPr>
          <p:nvPr>
            <p:ph type="ftr" sz="quarter" idx="11"/>
          </p:nvPr>
        </p:nvSpPr>
        <p:spPr/>
        <p:txBody>
          <a:bodyPr/>
          <a:lstStyle/>
          <a:p>
            <a:r>
              <a:rPr lang="en-US" smtClean="0"/>
              <a:t>Spring 2012 -- Lecture #20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42900" y="2071688"/>
            <a:ext cx="576263" cy="4786312"/>
            <a:chOff x="216" y="876"/>
            <a:chExt cx="363" cy="3015"/>
          </a:xfrm>
        </p:grpSpPr>
        <p:sp>
          <p:nvSpPr>
            <p:cNvPr id="2733060" name="Rectangle 4"/>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33061" name="Line 5"/>
            <p:cNvSpPr>
              <a:spLocks noChangeShapeType="1"/>
            </p:cNvSpPr>
            <p:nvPr/>
          </p:nvSpPr>
          <p:spPr bwMode="auto">
            <a:xfrm>
              <a:off x="579" y="920"/>
              <a:ext cx="0" cy="281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6"/>
          <p:cNvGrpSpPr>
            <a:grpSpLocks/>
          </p:cNvGrpSpPr>
          <p:nvPr/>
        </p:nvGrpSpPr>
        <p:grpSpPr bwMode="auto">
          <a:xfrm>
            <a:off x="881063" y="2747963"/>
            <a:ext cx="1090612" cy="3317875"/>
            <a:chOff x="555" y="1302"/>
            <a:chExt cx="687" cy="2090"/>
          </a:xfrm>
        </p:grpSpPr>
        <p:sp>
          <p:nvSpPr>
            <p:cNvPr id="2733063" name="Rectangle 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33064" name="Rectangle 8"/>
            <p:cNvSpPr>
              <a:spLocks noChangeArrowheads="1"/>
            </p:cNvSpPr>
            <p:nvPr/>
          </p:nvSpPr>
          <p:spPr bwMode="auto">
            <a:xfrm>
              <a:off x="563" y="1718"/>
              <a:ext cx="5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Add</a:t>
              </a:r>
            </a:p>
          </p:txBody>
        </p:sp>
        <p:sp>
          <p:nvSpPr>
            <p:cNvPr id="2733065" name="Rectangle 9"/>
            <p:cNvSpPr>
              <a:spLocks noChangeArrowheads="1"/>
            </p:cNvSpPr>
            <p:nvPr/>
          </p:nvSpPr>
          <p:spPr bwMode="auto">
            <a:xfrm>
              <a:off x="555" y="2182"/>
              <a:ext cx="68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Store</a:t>
              </a:r>
            </a:p>
          </p:txBody>
        </p:sp>
        <p:sp>
          <p:nvSpPr>
            <p:cNvPr id="2733066" name="Rectangle 10"/>
            <p:cNvSpPr>
              <a:spLocks noChangeArrowheads="1"/>
            </p:cNvSpPr>
            <p:nvPr/>
          </p:nvSpPr>
          <p:spPr bwMode="auto">
            <a:xfrm>
              <a:off x="598" y="2612"/>
              <a:ext cx="5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Sub</a:t>
              </a:r>
            </a:p>
          </p:txBody>
        </p:sp>
        <p:sp>
          <p:nvSpPr>
            <p:cNvPr id="2733067" name="Rectangle 11"/>
            <p:cNvSpPr>
              <a:spLocks noChangeArrowheads="1"/>
            </p:cNvSpPr>
            <p:nvPr/>
          </p:nvSpPr>
          <p:spPr bwMode="auto">
            <a:xfrm>
              <a:off x="587" y="3067"/>
              <a:ext cx="37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Or</a:t>
              </a:r>
            </a:p>
          </p:txBody>
        </p:sp>
      </p:grpSp>
      <p:grpSp>
        <p:nvGrpSpPr>
          <p:cNvPr id="4" name="Group 12"/>
          <p:cNvGrpSpPr>
            <a:grpSpLocks/>
          </p:cNvGrpSpPr>
          <p:nvPr/>
        </p:nvGrpSpPr>
        <p:grpSpPr bwMode="auto">
          <a:xfrm>
            <a:off x="2743200" y="2141538"/>
            <a:ext cx="4800600" cy="4470400"/>
            <a:chOff x="1728" y="920"/>
            <a:chExt cx="3024" cy="2816"/>
          </a:xfrm>
        </p:grpSpPr>
        <p:sp>
          <p:nvSpPr>
            <p:cNvPr id="2733069" name="Line 13"/>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0" name="Line 14"/>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1" name="Line 15"/>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2" name="Line 16"/>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3" name="Line 17"/>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4" name="Line 18"/>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5" name="Line 19"/>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6" name="Line 20"/>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2101850" y="2662238"/>
            <a:ext cx="569913" cy="458787"/>
            <a:chOff x="1324" y="1248"/>
            <a:chExt cx="359" cy="289"/>
          </a:xfrm>
        </p:grpSpPr>
        <p:sp>
          <p:nvSpPr>
            <p:cNvPr id="2733078" name="Rectangle 22"/>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23"/>
            <p:cNvGrpSpPr>
              <a:grpSpLocks/>
            </p:cNvGrpSpPr>
            <p:nvPr/>
          </p:nvGrpSpPr>
          <p:grpSpPr bwMode="auto">
            <a:xfrm>
              <a:off x="1343" y="1248"/>
              <a:ext cx="340" cy="289"/>
              <a:chOff x="1343" y="1248"/>
              <a:chExt cx="340" cy="289"/>
            </a:xfrm>
          </p:grpSpPr>
          <p:sp>
            <p:nvSpPr>
              <p:cNvPr id="2733080" name="Freeform 24"/>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81" name="Freeform 25"/>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26"/>
          <p:cNvGrpSpPr>
            <a:grpSpLocks/>
          </p:cNvGrpSpPr>
          <p:nvPr/>
        </p:nvGrpSpPr>
        <p:grpSpPr bwMode="auto">
          <a:xfrm>
            <a:off x="1562100" y="1617662"/>
            <a:ext cx="6311900" cy="515938"/>
            <a:chOff x="984" y="551"/>
            <a:chExt cx="3976" cy="325"/>
          </a:xfrm>
        </p:grpSpPr>
        <p:sp>
          <p:nvSpPr>
            <p:cNvPr id="2733083" name="Line 27"/>
            <p:cNvSpPr>
              <a:spLocks noChangeShapeType="1"/>
            </p:cNvSpPr>
            <p:nvPr/>
          </p:nvSpPr>
          <p:spPr bwMode="auto">
            <a:xfrm>
              <a:off x="984" y="840"/>
              <a:ext cx="397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3084" name="Rectangle 28"/>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grpSp>
        <p:nvGrpSpPr>
          <p:cNvPr id="8" name="Group 29"/>
          <p:cNvGrpSpPr>
            <a:grpSpLocks/>
          </p:cNvGrpSpPr>
          <p:nvPr/>
        </p:nvGrpSpPr>
        <p:grpSpPr bwMode="auto">
          <a:xfrm>
            <a:off x="3340100" y="2509838"/>
            <a:ext cx="857250" cy="2033587"/>
            <a:chOff x="2104" y="1437"/>
            <a:chExt cx="540" cy="1281"/>
          </a:xfrm>
        </p:grpSpPr>
        <p:sp>
          <p:nvSpPr>
            <p:cNvPr id="2733086" name="Line 30"/>
            <p:cNvSpPr>
              <a:spLocks noChangeShapeType="1"/>
            </p:cNvSpPr>
            <p:nvPr/>
          </p:nvSpPr>
          <p:spPr bwMode="auto">
            <a:xfrm>
              <a:off x="2489" y="1677"/>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87" name="Freeform 31" descr="25%"/>
            <p:cNvSpPr>
              <a:spLocks/>
            </p:cNvSpPr>
            <p:nvPr/>
          </p:nvSpPr>
          <p:spPr bwMode="auto">
            <a:xfrm>
              <a:off x="2396" y="1965"/>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32"/>
            <p:cNvGrpSpPr>
              <a:grpSpLocks/>
            </p:cNvGrpSpPr>
            <p:nvPr/>
          </p:nvGrpSpPr>
          <p:grpSpPr bwMode="auto">
            <a:xfrm>
              <a:off x="2178" y="2429"/>
              <a:ext cx="359" cy="289"/>
              <a:chOff x="2178" y="2144"/>
              <a:chExt cx="359" cy="289"/>
            </a:xfrm>
          </p:grpSpPr>
          <p:sp>
            <p:nvSpPr>
              <p:cNvPr id="2733089" name="Rectangle 33"/>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0" name="Group 34"/>
              <p:cNvGrpSpPr>
                <a:grpSpLocks/>
              </p:cNvGrpSpPr>
              <p:nvPr/>
            </p:nvGrpSpPr>
            <p:grpSpPr bwMode="auto">
              <a:xfrm>
                <a:off x="2197" y="2144"/>
                <a:ext cx="340" cy="289"/>
                <a:chOff x="2197" y="2144"/>
                <a:chExt cx="340" cy="289"/>
              </a:xfrm>
            </p:grpSpPr>
            <p:sp>
              <p:nvSpPr>
                <p:cNvPr id="2733091" name="Freeform 35"/>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2" name="Freeform 36"/>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11" name="Group 37"/>
            <p:cNvGrpSpPr>
              <a:grpSpLocks/>
            </p:cNvGrpSpPr>
            <p:nvPr/>
          </p:nvGrpSpPr>
          <p:grpSpPr bwMode="auto">
            <a:xfrm>
              <a:off x="2255" y="1437"/>
              <a:ext cx="227" cy="481"/>
              <a:chOff x="2255" y="1152"/>
              <a:chExt cx="227" cy="481"/>
            </a:xfrm>
          </p:grpSpPr>
          <p:sp>
            <p:nvSpPr>
              <p:cNvPr id="2733094" name="Freeform 3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5" name="Rectangle 39"/>
              <p:cNvSpPr>
                <a:spLocks noChangeArrowheads="1"/>
              </p:cNvSpPr>
              <p:nvPr/>
            </p:nvSpPr>
            <p:spPr bwMode="auto">
              <a:xfrm rot="5400000">
                <a:off x="2168" y="127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096" name="Line 40"/>
            <p:cNvSpPr>
              <a:spLocks noChangeShapeType="1"/>
            </p:cNvSpPr>
            <p:nvPr/>
          </p:nvSpPr>
          <p:spPr bwMode="auto">
            <a:xfrm>
              <a:off x="2104" y="158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7" name="Line 41"/>
            <p:cNvSpPr>
              <a:spLocks noChangeShapeType="1"/>
            </p:cNvSpPr>
            <p:nvPr/>
          </p:nvSpPr>
          <p:spPr bwMode="auto">
            <a:xfrm>
              <a:off x="2104" y="1773"/>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8" name="Freeform 42"/>
            <p:cNvSpPr>
              <a:spLocks/>
            </p:cNvSpPr>
            <p:nvPr/>
          </p:nvSpPr>
          <p:spPr bwMode="auto">
            <a:xfrm>
              <a:off x="2197" y="1672"/>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9" name="Rectangle 43"/>
            <p:cNvSpPr>
              <a:spLocks noChangeArrowheads="1"/>
            </p:cNvSpPr>
            <p:nvPr/>
          </p:nvSpPr>
          <p:spPr bwMode="auto">
            <a:xfrm>
              <a:off x="2211" y="198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2" name="Group 44"/>
            <p:cNvGrpSpPr>
              <a:grpSpLocks/>
            </p:cNvGrpSpPr>
            <p:nvPr/>
          </p:nvGrpSpPr>
          <p:grpSpPr bwMode="auto">
            <a:xfrm>
              <a:off x="2230" y="1981"/>
              <a:ext cx="296" cy="289"/>
              <a:chOff x="2230" y="1696"/>
              <a:chExt cx="296" cy="289"/>
            </a:xfrm>
          </p:grpSpPr>
          <p:sp>
            <p:nvSpPr>
              <p:cNvPr id="2733101" name="Freeform 45"/>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2" name="Freeform 46"/>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03" name="Line 47"/>
            <p:cNvSpPr>
              <a:spLocks noChangeShapeType="1"/>
            </p:cNvSpPr>
            <p:nvPr/>
          </p:nvSpPr>
          <p:spPr bwMode="auto">
            <a:xfrm>
              <a:off x="2115" y="2125"/>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4" name="Freeform 48"/>
            <p:cNvSpPr>
              <a:spLocks/>
            </p:cNvSpPr>
            <p:nvPr/>
          </p:nvSpPr>
          <p:spPr bwMode="auto">
            <a:xfrm>
              <a:off x="2177" y="2029"/>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 name="Group 49"/>
          <p:cNvGrpSpPr>
            <a:grpSpLocks/>
          </p:cNvGrpSpPr>
          <p:nvPr/>
        </p:nvGrpSpPr>
        <p:grpSpPr bwMode="auto">
          <a:xfrm>
            <a:off x="4017963" y="2586038"/>
            <a:ext cx="857250" cy="2668587"/>
            <a:chOff x="2531" y="1485"/>
            <a:chExt cx="540" cy="1681"/>
          </a:xfrm>
        </p:grpSpPr>
        <p:sp>
          <p:nvSpPr>
            <p:cNvPr id="2733106" name="Line 50"/>
            <p:cNvSpPr>
              <a:spLocks noChangeShapeType="1"/>
            </p:cNvSpPr>
            <p:nvPr/>
          </p:nvSpPr>
          <p:spPr bwMode="auto">
            <a:xfrm>
              <a:off x="2916" y="2125"/>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7" name="Freeform 51"/>
            <p:cNvSpPr>
              <a:spLocks/>
            </p:cNvSpPr>
            <p:nvPr/>
          </p:nvSpPr>
          <p:spPr bwMode="auto">
            <a:xfrm>
              <a:off x="2610" y="1677"/>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8" name="Freeform 52" descr="25%"/>
            <p:cNvSpPr>
              <a:spLocks/>
            </p:cNvSpPr>
            <p:nvPr/>
          </p:nvSpPr>
          <p:spPr bwMode="auto">
            <a:xfrm>
              <a:off x="2806" y="243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4" name="Group 53"/>
            <p:cNvGrpSpPr>
              <a:grpSpLocks/>
            </p:cNvGrpSpPr>
            <p:nvPr/>
          </p:nvGrpSpPr>
          <p:grpSpPr bwMode="auto">
            <a:xfrm>
              <a:off x="2624" y="1485"/>
              <a:ext cx="340" cy="289"/>
              <a:chOff x="2624" y="1200"/>
              <a:chExt cx="340" cy="289"/>
            </a:xfrm>
          </p:grpSpPr>
          <p:sp>
            <p:nvSpPr>
              <p:cNvPr id="2733110" name="Freeform 54"/>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1" name="Freeform 55"/>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2" name="Rectangle 56"/>
            <p:cNvSpPr>
              <a:spLocks noChangeArrowheads="1"/>
            </p:cNvSpPr>
            <p:nvPr/>
          </p:nvSpPr>
          <p:spPr bwMode="auto">
            <a:xfrm>
              <a:off x="2638" y="243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57"/>
            <p:cNvGrpSpPr>
              <a:grpSpLocks/>
            </p:cNvGrpSpPr>
            <p:nvPr/>
          </p:nvGrpSpPr>
          <p:grpSpPr bwMode="auto">
            <a:xfrm>
              <a:off x="2657" y="2429"/>
              <a:ext cx="296" cy="289"/>
              <a:chOff x="2657" y="2144"/>
              <a:chExt cx="296" cy="289"/>
            </a:xfrm>
          </p:grpSpPr>
          <p:sp>
            <p:nvSpPr>
              <p:cNvPr id="2733114" name="Freeform 58"/>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5" name="Freeform 59"/>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6" name="Line 60"/>
            <p:cNvSpPr>
              <a:spLocks noChangeShapeType="1"/>
            </p:cNvSpPr>
            <p:nvPr/>
          </p:nvSpPr>
          <p:spPr bwMode="auto">
            <a:xfrm>
              <a:off x="2542" y="2573"/>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17" name="Freeform 61"/>
            <p:cNvSpPr>
              <a:spLocks/>
            </p:cNvSpPr>
            <p:nvPr/>
          </p:nvSpPr>
          <p:spPr bwMode="auto">
            <a:xfrm>
              <a:off x="2604" y="2477"/>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2"/>
            <p:cNvGrpSpPr>
              <a:grpSpLocks/>
            </p:cNvGrpSpPr>
            <p:nvPr/>
          </p:nvGrpSpPr>
          <p:grpSpPr bwMode="auto">
            <a:xfrm>
              <a:off x="2624" y="2877"/>
              <a:ext cx="340" cy="289"/>
              <a:chOff x="2624" y="2592"/>
              <a:chExt cx="340" cy="289"/>
            </a:xfrm>
          </p:grpSpPr>
          <p:sp>
            <p:nvSpPr>
              <p:cNvPr id="2733119" name="Freeform 63"/>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0" name="Freeform 64"/>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21" name="Rectangle 65"/>
            <p:cNvSpPr>
              <a:spLocks noChangeArrowheads="1"/>
            </p:cNvSpPr>
            <p:nvPr/>
          </p:nvSpPr>
          <p:spPr bwMode="auto">
            <a:xfrm>
              <a:off x="2605" y="2879"/>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33122" name="Rectangle 66"/>
            <p:cNvSpPr>
              <a:spLocks noChangeArrowheads="1"/>
            </p:cNvSpPr>
            <p:nvPr/>
          </p:nvSpPr>
          <p:spPr bwMode="auto">
            <a:xfrm>
              <a:off x="2601" y="1535"/>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7" name="Group 67"/>
            <p:cNvGrpSpPr>
              <a:grpSpLocks/>
            </p:cNvGrpSpPr>
            <p:nvPr/>
          </p:nvGrpSpPr>
          <p:grpSpPr bwMode="auto">
            <a:xfrm>
              <a:off x="2682" y="1885"/>
              <a:ext cx="227" cy="481"/>
              <a:chOff x="2682" y="1600"/>
              <a:chExt cx="227" cy="481"/>
            </a:xfrm>
          </p:grpSpPr>
          <p:sp>
            <p:nvSpPr>
              <p:cNvPr id="2733124" name="Freeform 68"/>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5" name="Rectangle 69"/>
              <p:cNvSpPr>
                <a:spLocks noChangeArrowheads="1"/>
              </p:cNvSpPr>
              <p:nvPr/>
            </p:nvSpPr>
            <p:spPr bwMode="auto">
              <a:xfrm rot="5400000">
                <a:off x="2595" y="1721"/>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26" name="Line 70"/>
            <p:cNvSpPr>
              <a:spLocks noChangeShapeType="1"/>
            </p:cNvSpPr>
            <p:nvPr/>
          </p:nvSpPr>
          <p:spPr bwMode="auto">
            <a:xfrm>
              <a:off x="2531" y="202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7" name="Line 71"/>
            <p:cNvSpPr>
              <a:spLocks noChangeShapeType="1"/>
            </p:cNvSpPr>
            <p:nvPr/>
          </p:nvSpPr>
          <p:spPr bwMode="auto">
            <a:xfrm>
              <a:off x="2531" y="222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8" name="Freeform 72"/>
            <p:cNvSpPr>
              <a:spLocks/>
            </p:cNvSpPr>
            <p:nvPr/>
          </p:nvSpPr>
          <p:spPr bwMode="auto">
            <a:xfrm>
              <a:off x="2624" y="2120"/>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73"/>
          <p:cNvGrpSpPr>
            <a:grpSpLocks/>
          </p:cNvGrpSpPr>
          <p:nvPr/>
        </p:nvGrpSpPr>
        <p:grpSpPr bwMode="auto">
          <a:xfrm>
            <a:off x="4695825" y="2662238"/>
            <a:ext cx="857250" cy="3303587"/>
            <a:chOff x="2958" y="1533"/>
            <a:chExt cx="540" cy="2081"/>
          </a:xfrm>
        </p:grpSpPr>
        <p:sp>
          <p:nvSpPr>
            <p:cNvPr id="2733130" name="Line 74"/>
            <p:cNvSpPr>
              <a:spLocks noChangeShapeType="1"/>
            </p:cNvSpPr>
            <p:nvPr/>
          </p:nvSpPr>
          <p:spPr bwMode="auto">
            <a:xfrm>
              <a:off x="3343" y="2573"/>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1" name="Freeform 75"/>
            <p:cNvSpPr>
              <a:spLocks/>
            </p:cNvSpPr>
            <p:nvPr/>
          </p:nvSpPr>
          <p:spPr bwMode="auto">
            <a:xfrm>
              <a:off x="3037" y="2125"/>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2" name="Freeform 76" descr="25%"/>
            <p:cNvSpPr>
              <a:spLocks/>
            </p:cNvSpPr>
            <p:nvPr/>
          </p:nvSpPr>
          <p:spPr bwMode="auto">
            <a:xfrm>
              <a:off x="3237" y="2871"/>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3" name="Freeform 77" descr="25%"/>
            <p:cNvSpPr>
              <a:spLocks/>
            </p:cNvSpPr>
            <p:nvPr/>
          </p:nvSpPr>
          <p:spPr bwMode="auto">
            <a:xfrm flipH="1">
              <a:off x="3123" y="15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9" name="Group 78"/>
            <p:cNvGrpSpPr>
              <a:grpSpLocks/>
            </p:cNvGrpSpPr>
            <p:nvPr/>
          </p:nvGrpSpPr>
          <p:grpSpPr bwMode="auto">
            <a:xfrm>
              <a:off x="3109" y="2333"/>
              <a:ext cx="227" cy="481"/>
              <a:chOff x="3109" y="2048"/>
              <a:chExt cx="227" cy="481"/>
            </a:xfrm>
          </p:grpSpPr>
          <p:sp>
            <p:nvSpPr>
              <p:cNvPr id="2733135" name="Freeform 79"/>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6" name="Rectangle 80"/>
              <p:cNvSpPr>
                <a:spLocks noChangeArrowheads="1"/>
              </p:cNvSpPr>
              <p:nvPr/>
            </p:nvSpPr>
            <p:spPr bwMode="auto">
              <a:xfrm rot="5400000">
                <a:off x="3022" y="2169"/>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37" name="Line 81"/>
            <p:cNvSpPr>
              <a:spLocks noChangeShapeType="1"/>
            </p:cNvSpPr>
            <p:nvPr/>
          </p:nvSpPr>
          <p:spPr bwMode="auto">
            <a:xfrm>
              <a:off x="2958" y="247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8" name="Line 82"/>
            <p:cNvSpPr>
              <a:spLocks noChangeShapeType="1"/>
            </p:cNvSpPr>
            <p:nvPr/>
          </p:nvSpPr>
          <p:spPr bwMode="auto">
            <a:xfrm>
              <a:off x="2958" y="266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9" name="Freeform 83"/>
            <p:cNvSpPr>
              <a:spLocks/>
            </p:cNvSpPr>
            <p:nvPr/>
          </p:nvSpPr>
          <p:spPr bwMode="auto">
            <a:xfrm>
              <a:off x="3051" y="2568"/>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0" name="Rectangle 84"/>
            <p:cNvSpPr>
              <a:spLocks noChangeArrowheads="1"/>
            </p:cNvSpPr>
            <p:nvPr/>
          </p:nvSpPr>
          <p:spPr bwMode="auto">
            <a:xfrm>
              <a:off x="3093" y="153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85"/>
            <p:cNvGrpSpPr>
              <a:grpSpLocks/>
            </p:cNvGrpSpPr>
            <p:nvPr/>
          </p:nvGrpSpPr>
          <p:grpSpPr bwMode="auto">
            <a:xfrm>
              <a:off x="3120" y="1533"/>
              <a:ext cx="284" cy="289"/>
              <a:chOff x="3120" y="1248"/>
              <a:chExt cx="284" cy="289"/>
            </a:xfrm>
          </p:grpSpPr>
          <p:sp>
            <p:nvSpPr>
              <p:cNvPr id="2733142" name="Freeform 86"/>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3" name="Freeform 87"/>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4" name="Line 88"/>
            <p:cNvSpPr>
              <a:spLocks noChangeShapeType="1"/>
            </p:cNvSpPr>
            <p:nvPr/>
          </p:nvSpPr>
          <p:spPr bwMode="auto">
            <a:xfrm>
              <a:off x="2973" y="1677"/>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45" name="Rectangle 89"/>
            <p:cNvSpPr>
              <a:spLocks noChangeArrowheads="1"/>
            </p:cNvSpPr>
            <p:nvPr/>
          </p:nvSpPr>
          <p:spPr bwMode="auto">
            <a:xfrm>
              <a:off x="3028" y="1983"/>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0"/>
            <p:cNvGrpSpPr>
              <a:grpSpLocks/>
            </p:cNvGrpSpPr>
            <p:nvPr/>
          </p:nvGrpSpPr>
          <p:grpSpPr bwMode="auto">
            <a:xfrm>
              <a:off x="3079" y="1981"/>
              <a:ext cx="325" cy="289"/>
              <a:chOff x="3079" y="1696"/>
              <a:chExt cx="325" cy="289"/>
            </a:xfrm>
          </p:grpSpPr>
          <p:sp>
            <p:nvSpPr>
              <p:cNvPr id="2733147" name="Freeform 91"/>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8" name="Freeform 92"/>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9" name="Rectangle 93"/>
            <p:cNvSpPr>
              <a:spLocks noChangeArrowheads="1"/>
            </p:cNvSpPr>
            <p:nvPr/>
          </p:nvSpPr>
          <p:spPr bwMode="auto">
            <a:xfrm>
              <a:off x="3065" y="288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3084" y="2877"/>
              <a:ext cx="296" cy="289"/>
              <a:chOff x="3084" y="2592"/>
              <a:chExt cx="296" cy="289"/>
            </a:xfrm>
          </p:grpSpPr>
          <p:sp>
            <p:nvSpPr>
              <p:cNvPr id="2733151" name="Freeform 9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2" name="Freeform 9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53" name="Line 97"/>
            <p:cNvSpPr>
              <a:spLocks noChangeShapeType="1"/>
            </p:cNvSpPr>
            <p:nvPr/>
          </p:nvSpPr>
          <p:spPr bwMode="auto">
            <a:xfrm>
              <a:off x="2969" y="3021"/>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54" name="Freeform 98"/>
            <p:cNvSpPr>
              <a:spLocks/>
            </p:cNvSpPr>
            <p:nvPr/>
          </p:nvSpPr>
          <p:spPr bwMode="auto">
            <a:xfrm>
              <a:off x="3031" y="292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3" name="Group 99"/>
            <p:cNvGrpSpPr>
              <a:grpSpLocks/>
            </p:cNvGrpSpPr>
            <p:nvPr/>
          </p:nvGrpSpPr>
          <p:grpSpPr bwMode="auto">
            <a:xfrm>
              <a:off x="3032" y="3325"/>
              <a:ext cx="359" cy="289"/>
              <a:chOff x="3032" y="3040"/>
              <a:chExt cx="359" cy="289"/>
            </a:xfrm>
          </p:grpSpPr>
          <p:sp>
            <p:nvSpPr>
              <p:cNvPr id="2733156" name="Rectangle 100"/>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4" name="Group 101"/>
              <p:cNvGrpSpPr>
                <a:grpSpLocks/>
              </p:cNvGrpSpPr>
              <p:nvPr/>
            </p:nvGrpSpPr>
            <p:grpSpPr bwMode="auto">
              <a:xfrm>
                <a:off x="3051" y="3040"/>
                <a:ext cx="340" cy="289"/>
                <a:chOff x="3051" y="3040"/>
                <a:chExt cx="340" cy="289"/>
              </a:xfrm>
            </p:grpSpPr>
            <p:sp>
              <p:nvSpPr>
                <p:cNvPr id="2733158" name="Freeform 102"/>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9" name="Freeform 103"/>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grpSp>
        <p:nvGrpSpPr>
          <p:cNvPr id="25" name="Group 104"/>
          <p:cNvGrpSpPr>
            <a:grpSpLocks/>
          </p:cNvGrpSpPr>
          <p:nvPr/>
        </p:nvGrpSpPr>
        <p:grpSpPr bwMode="auto">
          <a:xfrm>
            <a:off x="5373688" y="3373438"/>
            <a:ext cx="809625" cy="2603500"/>
            <a:chOff x="3385" y="1981"/>
            <a:chExt cx="510" cy="1640"/>
          </a:xfrm>
        </p:grpSpPr>
        <p:sp>
          <p:nvSpPr>
            <p:cNvPr id="2733161" name="Freeform 105"/>
            <p:cNvSpPr>
              <a:spLocks/>
            </p:cNvSpPr>
            <p:nvPr/>
          </p:nvSpPr>
          <p:spPr bwMode="auto">
            <a:xfrm>
              <a:off x="3464" y="2573"/>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2" name="Freeform 106" descr="25%"/>
            <p:cNvSpPr>
              <a:spLocks/>
            </p:cNvSpPr>
            <p:nvPr/>
          </p:nvSpPr>
          <p:spPr bwMode="auto">
            <a:xfrm>
              <a:off x="3660" y="333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3" name="Freeform 107" descr="25%"/>
            <p:cNvSpPr>
              <a:spLocks/>
            </p:cNvSpPr>
            <p:nvPr/>
          </p:nvSpPr>
          <p:spPr bwMode="auto">
            <a:xfrm flipH="1">
              <a:off x="3547" y="198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4" name="Rectangle 108"/>
            <p:cNvSpPr>
              <a:spLocks noChangeArrowheads="1"/>
            </p:cNvSpPr>
            <p:nvPr/>
          </p:nvSpPr>
          <p:spPr bwMode="auto">
            <a:xfrm>
              <a:off x="3455" y="2431"/>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09"/>
            <p:cNvGrpSpPr>
              <a:grpSpLocks/>
            </p:cNvGrpSpPr>
            <p:nvPr/>
          </p:nvGrpSpPr>
          <p:grpSpPr bwMode="auto">
            <a:xfrm>
              <a:off x="3506" y="2429"/>
              <a:ext cx="325" cy="289"/>
              <a:chOff x="3506" y="2144"/>
              <a:chExt cx="325" cy="289"/>
            </a:xfrm>
          </p:grpSpPr>
          <p:sp>
            <p:nvSpPr>
              <p:cNvPr id="2733166" name="Freeform 110"/>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7" name="Freeform 111"/>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68" name="Rectangle 112"/>
            <p:cNvSpPr>
              <a:spLocks noChangeArrowheads="1"/>
            </p:cNvSpPr>
            <p:nvPr/>
          </p:nvSpPr>
          <p:spPr bwMode="auto">
            <a:xfrm>
              <a:off x="3520" y="198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13"/>
            <p:cNvGrpSpPr>
              <a:grpSpLocks/>
            </p:cNvGrpSpPr>
            <p:nvPr/>
          </p:nvGrpSpPr>
          <p:grpSpPr bwMode="auto">
            <a:xfrm>
              <a:off x="3547" y="1981"/>
              <a:ext cx="284" cy="289"/>
              <a:chOff x="3547" y="1696"/>
              <a:chExt cx="284" cy="289"/>
            </a:xfrm>
          </p:grpSpPr>
          <p:sp>
            <p:nvSpPr>
              <p:cNvPr id="2733170" name="Freeform 11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1" name="Freeform 11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72" name="Line 116"/>
            <p:cNvSpPr>
              <a:spLocks noChangeShapeType="1"/>
            </p:cNvSpPr>
            <p:nvPr/>
          </p:nvSpPr>
          <p:spPr bwMode="auto">
            <a:xfrm>
              <a:off x="3400" y="2125"/>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28" name="Group 117"/>
            <p:cNvGrpSpPr>
              <a:grpSpLocks/>
            </p:cNvGrpSpPr>
            <p:nvPr/>
          </p:nvGrpSpPr>
          <p:grpSpPr bwMode="auto">
            <a:xfrm>
              <a:off x="3536" y="2781"/>
              <a:ext cx="227" cy="481"/>
              <a:chOff x="3536" y="2496"/>
              <a:chExt cx="227" cy="481"/>
            </a:xfrm>
          </p:grpSpPr>
          <p:sp>
            <p:nvSpPr>
              <p:cNvPr id="2733174" name="Freeform 118"/>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5" name="Rectangle 119"/>
              <p:cNvSpPr>
                <a:spLocks noChangeArrowheads="1"/>
              </p:cNvSpPr>
              <p:nvPr/>
            </p:nvSpPr>
            <p:spPr bwMode="auto">
              <a:xfrm rot="5400000">
                <a:off x="3449" y="2617"/>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76" name="Line 120"/>
            <p:cNvSpPr>
              <a:spLocks noChangeShapeType="1"/>
            </p:cNvSpPr>
            <p:nvPr/>
          </p:nvSpPr>
          <p:spPr bwMode="auto">
            <a:xfrm>
              <a:off x="3385" y="2925"/>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7" name="Line 121"/>
            <p:cNvSpPr>
              <a:spLocks noChangeShapeType="1"/>
            </p:cNvSpPr>
            <p:nvPr/>
          </p:nvSpPr>
          <p:spPr bwMode="auto">
            <a:xfrm>
              <a:off x="3385" y="311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8" name="Freeform 122"/>
            <p:cNvSpPr>
              <a:spLocks/>
            </p:cNvSpPr>
            <p:nvPr/>
          </p:nvSpPr>
          <p:spPr bwMode="auto">
            <a:xfrm>
              <a:off x="3478" y="301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9" name="Rectangle 123"/>
            <p:cNvSpPr>
              <a:spLocks noChangeArrowheads="1"/>
            </p:cNvSpPr>
            <p:nvPr/>
          </p:nvSpPr>
          <p:spPr bwMode="auto">
            <a:xfrm>
              <a:off x="3492" y="333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9" name="Group 124"/>
            <p:cNvGrpSpPr>
              <a:grpSpLocks/>
            </p:cNvGrpSpPr>
            <p:nvPr/>
          </p:nvGrpSpPr>
          <p:grpSpPr bwMode="auto">
            <a:xfrm>
              <a:off x="3511" y="3325"/>
              <a:ext cx="296" cy="289"/>
              <a:chOff x="3511" y="3040"/>
              <a:chExt cx="296" cy="289"/>
            </a:xfrm>
          </p:grpSpPr>
          <p:sp>
            <p:nvSpPr>
              <p:cNvPr id="2733181" name="Freeform 125"/>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2" name="Freeform 126"/>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83" name="Line 127"/>
            <p:cNvSpPr>
              <a:spLocks noChangeShapeType="1"/>
            </p:cNvSpPr>
            <p:nvPr/>
          </p:nvSpPr>
          <p:spPr bwMode="auto">
            <a:xfrm>
              <a:off x="3396" y="3469"/>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84" name="Freeform 128"/>
            <p:cNvSpPr>
              <a:spLocks/>
            </p:cNvSpPr>
            <p:nvPr/>
          </p:nvSpPr>
          <p:spPr bwMode="auto">
            <a:xfrm>
              <a:off x="3458" y="3373"/>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0" name="Group 129"/>
          <p:cNvGrpSpPr>
            <a:grpSpLocks/>
          </p:cNvGrpSpPr>
          <p:nvPr/>
        </p:nvGrpSpPr>
        <p:grpSpPr bwMode="auto">
          <a:xfrm>
            <a:off x="7431088" y="5497513"/>
            <a:ext cx="709612" cy="468312"/>
            <a:chOff x="4681" y="3034"/>
            <a:chExt cx="447" cy="295"/>
          </a:xfrm>
        </p:grpSpPr>
        <p:sp>
          <p:nvSpPr>
            <p:cNvPr id="2733186" name="Freeform 130" descr="25%"/>
            <p:cNvSpPr>
              <a:spLocks/>
            </p:cNvSpPr>
            <p:nvPr/>
          </p:nvSpPr>
          <p:spPr bwMode="auto">
            <a:xfrm flipH="1">
              <a:off x="4828" y="303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7" name="Rectangle 131"/>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32"/>
            <p:cNvGrpSpPr>
              <a:grpSpLocks/>
            </p:cNvGrpSpPr>
            <p:nvPr/>
          </p:nvGrpSpPr>
          <p:grpSpPr bwMode="auto">
            <a:xfrm>
              <a:off x="4828" y="3040"/>
              <a:ext cx="284" cy="289"/>
              <a:chOff x="4828" y="3040"/>
              <a:chExt cx="284" cy="289"/>
            </a:xfrm>
          </p:grpSpPr>
          <p:sp>
            <p:nvSpPr>
              <p:cNvPr id="2733189" name="Freeform 133"/>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0" name="Freeform 134"/>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1" name="Line 135"/>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nvGrpSpPr>
          <p:cNvPr id="2733056" name="Group 136"/>
          <p:cNvGrpSpPr>
            <a:grpSpLocks/>
          </p:cNvGrpSpPr>
          <p:nvPr/>
        </p:nvGrpSpPr>
        <p:grpSpPr bwMode="auto">
          <a:xfrm>
            <a:off x="6662738" y="4786313"/>
            <a:ext cx="876300" cy="1255712"/>
            <a:chOff x="4197" y="2586"/>
            <a:chExt cx="552" cy="791"/>
          </a:xfrm>
        </p:grpSpPr>
        <p:sp>
          <p:nvSpPr>
            <p:cNvPr id="2733193" name="Freeform 137" descr="25%"/>
            <p:cNvSpPr>
              <a:spLocks/>
            </p:cNvSpPr>
            <p:nvPr/>
          </p:nvSpPr>
          <p:spPr bwMode="auto">
            <a:xfrm flipH="1">
              <a:off x="4401" y="258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4" name="Rectangle 138"/>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57" name="Group 139"/>
            <p:cNvGrpSpPr>
              <a:grpSpLocks/>
            </p:cNvGrpSpPr>
            <p:nvPr/>
          </p:nvGrpSpPr>
          <p:grpSpPr bwMode="auto">
            <a:xfrm>
              <a:off x="4401" y="2592"/>
              <a:ext cx="284" cy="289"/>
              <a:chOff x="4401" y="2592"/>
              <a:chExt cx="284" cy="289"/>
            </a:xfrm>
          </p:grpSpPr>
          <p:sp>
            <p:nvSpPr>
              <p:cNvPr id="2733196" name="Freeform 140"/>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7" name="Freeform 141"/>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8" name="Line 142"/>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99" name="Rectangle 143"/>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58" name="Group 144"/>
            <p:cNvGrpSpPr>
              <a:grpSpLocks/>
            </p:cNvGrpSpPr>
            <p:nvPr/>
          </p:nvGrpSpPr>
          <p:grpSpPr bwMode="auto">
            <a:xfrm>
              <a:off x="4360" y="3040"/>
              <a:ext cx="325" cy="289"/>
              <a:chOff x="4360" y="3040"/>
              <a:chExt cx="325" cy="289"/>
            </a:xfrm>
          </p:grpSpPr>
          <p:sp>
            <p:nvSpPr>
              <p:cNvPr id="2733201" name="Freeform 145"/>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2" name="Freeform 146"/>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03" name="Line 147"/>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04" name="Freeform 148"/>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733059" name="Group 149"/>
          <p:cNvGrpSpPr>
            <a:grpSpLocks/>
          </p:cNvGrpSpPr>
          <p:nvPr/>
        </p:nvGrpSpPr>
        <p:grpSpPr bwMode="auto">
          <a:xfrm>
            <a:off x="5984875" y="4084638"/>
            <a:ext cx="876300" cy="2084387"/>
            <a:chOff x="3770" y="2144"/>
            <a:chExt cx="552" cy="1313"/>
          </a:xfrm>
        </p:grpSpPr>
        <p:sp>
          <p:nvSpPr>
            <p:cNvPr id="2733206" name="Rectangle 150"/>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62" name="Group 151"/>
            <p:cNvGrpSpPr>
              <a:grpSpLocks/>
            </p:cNvGrpSpPr>
            <p:nvPr/>
          </p:nvGrpSpPr>
          <p:grpSpPr bwMode="auto">
            <a:xfrm>
              <a:off x="3974" y="2144"/>
              <a:ext cx="284" cy="289"/>
              <a:chOff x="3974" y="2144"/>
              <a:chExt cx="284" cy="289"/>
            </a:xfrm>
          </p:grpSpPr>
          <p:sp>
            <p:nvSpPr>
              <p:cNvPr id="2733208" name="Freeform 152"/>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9" name="Freeform 153"/>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0" name="Line 154"/>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1" name="Rectangle 155"/>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68" name="Group 156"/>
            <p:cNvGrpSpPr>
              <a:grpSpLocks/>
            </p:cNvGrpSpPr>
            <p:nvPr/>
          </p:nvGrpSpPr>
          <p:grpSpPr bwMode="auto">
            <a:xfrm>
              <a:off x="3933" y="2592"/>
              <a:ext cx="325" cy="289"/>
              <a:chOff x="3933" y="2592"/>
              <a:chExt cx="325" cy="289"/>
            </a:xfrm>
          </p:grpSpPr>
          <p:sp>
            <p:nvSpPr>
              <p:cNvPr id="2733213" name="Freeform 157"/>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4" name="Freeform 158"/>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5" name="Line 15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6" name="Freeform 16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77" name="Group 161"/>
            <p:cNvGrpSpPr>
              <a:grpSpLocks/>
            </p:cNvGrpSpPr>
            <p:nvPr/>
          </p:nvGrpSpPr>
          <p:grpSpPr bwMode="auto">
            <a:xfrm>
              <a:off x="3963" y="2944"/>
              <a:ext cx="227" cy="481"/>
              <a:chOff x="3963" y="2944"/>
              <a:chExt cx="227" cy="481"/>
            </a:xfrm>
          </p:grpSpPr>
          <p:sp>
            <p:nvSpPr>
              <p:cNvPr id="2733218" name="Freeform 162"/>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9" name="Rectangle 163"/>
              <p:cNvSpPr>
                <a:spLocks noChangeArrowheads="1"/>
              </p:cNvSpPr>
              <p:nvPr/>
            </p:nvSpPr>
            <p:spPr bwMode="auto">
              <a:xfrm rot="5400000">
                <a:off x="3876" y="3065"/>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220" name="Line 164"/>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1" name="Line 165"/>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2" name="Freeform 166"/>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23" name="Rectangle 167"/>
          <p:cNvSpPr>
            <a:spLocks noChangeArrowheads="1"/>
          </p:cNvSpPr>
          <p:nvPr/>
        </p:nvSpPr>
        <p:spPr bwMode="auto">
          <a:xfrm>
            <a:off x="990600" y="1143000"/>
            <a:ext cx="671057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solidFill>
                  <a:schemeClr val="tx1"/>
                </a:solidFill>
              </a:rPr>
              <a:t>(In </a:t>
            </a:r>
            <a:r>
              <a:rPr lang="en-US" sz="2800" b="1" dirty="0" err="1">
                <a:solidFill>
                  <a:schemeClr val="tx1"/>
                </a:solidFill>
              </a:rPr>
              <a:t>Reg</a:t>
            </a:r>
            <a:r>
              <a:rPr lang="en-US" sz="2800" b="1" dirty="0">
                <a:solidFill>
                  <a:schemeClr val="tx1"/>
                </a:solidFill>
              </a:rPr>
              <a:t>, right half highlight read, left half write)</a:t>
            </a:r>
            <a:endParaRPr lang="en-US" sz="1800" dirty="0">
              <a:solidFill>
                <a:schemeClr val="tx1"/>
              </a:solidFill>
            </a:endParaRPr>
          </a:p>
        </p:txBody>
      </p:sp>
      <p:grpSp>
        <p:nvGrpSpPr>
          <p:cNvPr id="2733079" name="Group 168"/>
          <p:cNvGrpSpPr>
            <a:grpSpLocks/>
          </p:cNvGrpSpPr>
          <p:nvPr/>
        </p:nvGrpSpPr>
        <p:grpSpPr bwMode="auto">
          <a:xfrm>
            <a:off x="2679700" y="2660650"/>
            <a:ext cx="673100" cy="1146175"/>
            <a:chOff x="1688" y="1247"/>
            <a:chExt cx="424" cy="722"/>
          </a:xfrm>
        </p:grpSpPr>
        <p:sp>
          <p:nvSpPr>
            <p:cNvPr id="2733225" name="Freeform 169" descr="25%"/>
            <p:cNvSpPr>
              <a:spLocks/>
            </p:cNvSpPr>
            <p:nvPr/>
          </p:nvSpPr>
          <p:spPr bwMode="auto">
            <a:xfrm>
              <a:off x="1939" y="124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26" name="Rectangle 170"/>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3227" name="Rectangle 171"/>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33082" name="Group 172"/>
            <p:cNvGrpSpPr>
              <a:grpSpLocks/>
            </p:cNvGrpSpPr>
            <p:nvPr/>
          </p:nvGrpSpPr>
          <p:grpSpPr bwMode="auto">
            <a:xfrm>
              <a:off x="1803" y="1248"/>
              <a:ext cx="296" cy="289"/>
              <a:chOff x="1803" y="1248"/>
              <a:chExt cx="296" cy="289"/>
            </a:xfrm>
          </p:grpSpPr>
          <p:sp>
            <p:nvSpPr>
              <p:cNvPr id="2733229" name="Freeform 173"/>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0" name="Freeform 174"/>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31" name="Line 175"/>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32" name="Freeform 176"/>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85" name="Group 177"/>
            <p:cNvGrpSpPr>
              <a:grpSpLocks/>
            </p:cNvGrpSpPr>
            <p:nvPr/>
          </p:nvGrpSpPr>
          <p:grpSpPr bwMode="auto">
            <a:xfrm>
              <a:off x="1753" y="1680"/>
              <a:ext cx="359" cy="289"/>
              <a:chOff x="1324" y="1248"/>
              <a:chExt cx="359" cy="289"/>
            </a:xfrm>
          </p:grpSpPr>
          <p:sp>
            <p:nvSpPr>
              <p:cNvPr id="2733234" name="Rectangle 178"/>
              <p:cNvSpPr>
                <a:spLocks noChangeArrowheads="1"/>
              </p:cNvSpPr>
              <p:nvPr/>
            </p:nvSpPr>
            <p:spPr bwMode="auto">
              <a:xfrm>
                <a:off x="1324" y="1250"/>
                <a:ext cx="146"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a:t>
                </a:r>
              </a:p>
            </p:txBody>
          </p:sp>
          <p:grpSp>
            <p:nvGrpSpPr>
              <p:cNvPr id="2733088" name="Group 179"/>
              <p:cNvGrpSpPr>
                <a:grpSpLocks/>
              </p:cNvGrpSpPr>
              <p:nvPr/>
            </p:nvGrpSpPr>
            <p:grpSpPr bwMode="auto">
              <a:xfrm>
                <a:off x="1343" y="1248"/>
                <a:ext cx="340" cy="289"/>
                <a:chOff x="1343" y="1248"/>
                <a:chExt cx="340" cy="289"/>
              </a:xfrm>
            </p:grpSpPr>
            <p:sp>
              <p:nvSpPr>
                <p:cNvPr id="2733236" name="Freeform 180"/>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7" name="Freeform 181"/>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sp>
        <p:nvSpPr>
          <p:cNvPr id="182" name="Title 181"/>
          <p:cNvSpPr>
            <a:spLocks noGrp="1"/>
          </p:cNvSpPr>
          <p:nvPr>
            <p:ph type="title"/>
          </p:nvPr>
        </p:nvSpPr>
        <p:spPr/>
        <p:txBody>
          <a:bodyPr/>
          <a:lstStyle/>
          <a:p>
            <a:r>
              <a:rPr lang="en-US" dirty="0" smtClean="0"/>
              <a:t>Graphical Pipeline Representation</a:t>
            </a:r>
            <a:endParaRPr lang="en-US" dirty="0"/>
          </a:p>
        </p:txBody>
      </p:sp>
      <p:sp>
        <p:nvSpPr>
          <p:cNvPr id="183" name="Date Placeholder 182"/>
          <p:cNvSpPr>
            <a:spLocks noGrp="1"/>
          </p:cNvSpPr>
          <p:nvPr>
            <p:ph type="dt" sz="half" idx="10"/>
          </p:nvPr>
        </p:nvSpPr>
        <p:spPr/>
        <p:txBody>
          <a:bodyPr/>
          <a:lstStyle/>
          <a:p>
            <a:fld id="{01577EB7-5449-A344-A486-8845D089FA5B}" type="datetime1">
              <a:rPr lang="en-US" smtClean="0"/>
              <a:pPr/>
              <a:t>3/22/12</a:t>
            </a:fld>
            <a:endParaRPr lang="en-US" dirty="0"/>
          </a:p>
        </p:txBody>
      </p:sp>
      <p:sp>
        <p:nvSpPr>
          <p:cNvPr id="184" name="Slide Number Placeholder 183"/>
          <p:cNvSpPr>
            <a:spLocks noGrp="1"/>
          </p:cNvSpPr>
          <p:nvPr>
            <p:ph type="sldNum" sz="quarter" idx="12"/>
          </p:nvPr>
        </p:nvSpPr>
        <p:spPr/>
        <p:txBody>
          <a:bodyPr/>
          <a:lstStyle/>
          <a:p>
            <a:fld id="{3CC63E4C-4642-794D-A2FD-70F6B81535F5}" type="slidenum">
              <a:rPr lang="en-US" smtClean="0"/>
              <a:pPr/>
              <a:t>37</a:t>
            </a:fld>
            <a:endParaRPr lang="en-US" dirty="0"/>
          </a:p>
        </p:txBody>
      </p:sp>
      <p:sp>
        <p:nvSpPr>
          <p:cNvPr id="185" name="Footer Placeholder 184"/>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33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33079"/>
                                        </p:tgtEl>
                                        <p:attrNameLst>
                                          <p:attrName>style.visibility</p:attrName>
                                        </p:attrNameLst>
                                      </p:cBhvr>
                                      <p:to>
                                        <p:strVal val="visible"/>
                                      </p:to>
                                    </p:set>
                                    <p:animEffect transition="in" filter="wipe(left)">
                                      <p:cBhvr>
                                        <p:cTn id="36" dur="500"/>
                                        <p:tgtEl>
                                          <p:spTgt spid="273307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733059"/>
                                        </p:tgtEl>
                                        <p:attrNameLst>
                                          <p:attrName>style.visibility</p:attrName>
                                        </p:attrNameLst>
                                      </p:cBhvr>
                                      <p:to>
                                        <p:strVal val="visible"/>
                                      </p:to>
                                    </p:set>
                                    <p:animEffect transition="in" filter="wipe(left)">
                                      <p:cBhvr>
                                        <p:cTn id="61" dur="500"/>
                                        <p:tgtEl>
                                          <p:spTgt spid="273305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733056"/>
                                        </p:tgtEl>
                                        <p:attrNameLst>
                                          <p:attrName>style.visibility</p:attrName>
                                        </p:attrNameLst>
                                      </p:cBhvr>
                                      <p:to>
                                        <p:strVal val="visible"/>
                                      </p:to>
                                    </p:set>
                                    <p:animEffect transition="in" filter="wipe(left)">
                                      <p:cBhvr>
                                        <p:cTn id="66" dur="500"/>
                                        <p:tgtEl>
                                          <p:spTgt spid="273305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3223" grpId="0" autoUpdateAnimBg="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59FE7CE-D687-BC48-B97B-2073E41D9096}" type="datetime1">
              <a:rPr lang="en-US" smtClean="0"/>
              <a:pPr/>
              <a:t>3/22/12</a:t>
            </a:fld>
            <a:endParaRPr lang="en-US" dirty="0"/>
          </a:p>
        </p:txBody>
      </p:sp>
      <p:sp>
        <p:nvSpPr>
          <p:cNvPr id="54" name="Footer Placeholder 3"/>
          <p:cNvSpPr>
            <a:spLocks noGrp="1"/>
          </p:cNvSpPr>
          <p:nvPr>
            <p:ph type="ftr" sz="quarter" idx="10"/>
          </p:nvPr>
        </p:nvSpPr>
        <p:spPr>
          <a:xfrm>
            <a:off x="3623272" y="6356350"/>
            <a:ext cx="2133600" cy="365125"/>
          </a:xfrm>
        </p:spPr>
        <p:txBody>
          <a:bodyPr/>
          <a:lstStyle/>
          <a:p>
            <a:r>
              <a:rPr lang="en-US" smtClean="0"/>
              <a:t>Spring 2012 -- Lecture #20</a:t>
            </a:r>
            <a:endParaRPr lang="en-AU" dirty="0"/>
          </a:p>
        </p:txBody>
      </p:sp>
      <p:sp>
        <p:nvSpPr>
          <p:cNvPr id="327682" name="Rectangle 2"/>
          <p:cNvSpPr>
            <a:spLocks noGrp="1" noChangeArrowheads="1"/>
          </p:cNvSpPr>
          <p:nvPr>
            <p:ph type="title"/>
          </p:nvPr>
        </p:nvSpPr>
        <p:spPr/>
        <p:txBody>
          <a:bodyPr/>
          <a:lstStyle/>
          <a:p>
            <a:r>
              <a:rPr lang="en-US"/>
              <a:t>Pipeline Performance</a:t>
            </a:r>
            <a:endParaRPr lang="en-AU"/>
          </a:p>
        </p:txBody>
      </p:sp>
      <p:sp>
        <p:nvSpPr>
          <p:cNvPr id="327683" name="Rectangle 3"/>
          <p:cNvSpPr>
            <a:spLocks noGrp="1" noChangeArrowheads="1"/>
          </p:cNvSpPr>
          <p:nvPr>
            <p:ph type="body" idx="1"/>
          </p:nvPr>
        </p:nvSpPr>
        <p:spPr>
          <a:xfrm>
            <a:off x="684213" y="1125538"/>
            <a:ext cx="8270875" cy="2533650"/>
          </a:xfrm>
        </p:spPr>
        <p:txBody>
          <a:bodyPr>
            <a:normAutofit/>
          </a:bodyPr>
          <a:lstStyle/>
          <a:p>
            <a:r>
              <a:rPr lang="en-US" sz="2800" dirty="0"/>
              <a:t>Assume time for stages is</a:t>
            </a:r>
          </a:p>
          <a:p>
            <a:pPr lvl="1"/>
            <a:r>
              <a:rPr lang="en-US" sz="2400" dirty="0"/>
              <a:t>100ps for register read or write</a:t>
            </a:r>
          </a:p>
          <a:p>
            <a:pPr lvl="1"/>
            <a:r>
              <a:rPr lang="en-US" sz="2400" dirty="0"/>
              <a:t>200ps for other stages</a:t>
            </a:r>
            <a:endParaRPr lang="en-US" sz="2400" dirty="0" smtClean="0"/>
          </a:p>
          <a:p>
            <a:r>
              <a:rPr lang="en-US" sz="2800" dirty="0" smtClean="0"/>
              <a:t>What is pipelined clock rate?</a:t>
            </a:r>
          </a:p>
          <a:p>
            <a:pPr lvl="1"/>
            <a:r>
              <a:rPr lang="en-US" sz="2400" dirty="0" smtClean="0"/>
              <a:t>Compare </a:t>
            </a:r>
            <a:r>
              <a:rPr lang="en-US" sz="2400" dirty="0"/>
              <a:t>pipelined </a:t>
            </a:r>
            <a:r>
              <a:rPr lang="en-US" sz="2400" dirty="0" err="1"/>
              <a:t>datapath</a:t>
            </a:r>
            <a:r>
              <a:rPr lang="en-US" sz="2400" dirty="0"/>
              <a:t> with single-cycle </a:t>
            </a:r>
            <a:r>
              <a:rPr lang="en-US" sz="2400" dirty="0" err="1"/>
              <a:t>datapath</a:t>
            </a:r>
            <a:endParaRPr lang="en-US" sz="2400" dirty="0"/>
          </a:p>
        </p:txBody>
      </p:sp>
      <p:graphicFrame>
        <p:nvGraphicFramePr>
          <p:cNvPr id="327684" name="Group 4"/>
          <p:cNvGraphicFramePr>
            <a:graphicFrameLocks noGrp="1"/>
          </p:cNvGraphicFramePr>
          <p:nvPr/>
        </p:nvGraphicFramePr>
        <p:xfrm>
          <a:off x="395288" y="3846513"/>
          <a:ext cx="8353425" cy="2246631"/>
        </p:xfrm>
        <a:graphic>
          <a:graphicData uri="http://schemas.openxmlformats.org/drawingml/2006/table">
            <a:tbl>
              <a:tblPr/>
              <a:tblGrid>
                <a:gridCol w="1193800"/>
                <a:gridCol w="1192212"/>
                <a:gridCol w="1195388"/>
                <a:gridCol w="1190625"/>
                <a:gridCol w="1195387"/>
                <a:gridCol w="1192213"/>
                <a:gridCol w="1193800"/>
              </a:tblGrid>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 fetch</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read</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ALU op</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Memory access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write</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Total time</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lw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800ps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sw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700ps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R-format</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600ps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beq</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500ps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fld id="{3CC63E4C-4642-794D-A2FD-70F6B81535F5}" type="slidenum">
              <a:rPr lang="en-US" smtClean="0"/>
              <a:pPr/>
              <a:t>38</a:t>
            </a:fld>
            <a:endParaRPr lang="en-US" dirty="0"/>
          </a:p>
        </p:txBody>
      </p:sp>
      <p:sp>
        <p:nvSpPr>
          <p:cNvPr id="8" name="TextBox 7"/>
          <p:cNvSpPr txBox="1"/>
          <p:nvPr/>
        </p:nvSpPr>
        <p:spPr>
          <a:xfrm>
            <a:off x="6995509" y="6564492"/>
            <a:ext cx="1498402" cy="307777"/>
          </a:xfrm>
          <a:prstGeom prst="rect">
            <a:avLst/>
          </a:prstGeom>
          <a:noFill/>
        </p:spPr>
        <p:txBody>
          <a:bodyPr wrap="none" rtlCol="0">
            <a:spAutoFit/>
          </a:bodyPr>
          <a:lstStyle/>
          <a:p>
            <a:r>
              <a:rPr lang="en-US" sz="1400" dirty="0" smtClean="0">
                <a:hlinkClick r:id="rId3"/>
              </a:rPr>
              <a:t>Student Roulette?</a:t>
            </a:r>
            <a:endParaRPr lang="en-US"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D74DDFA-F9A1-5F4B-852A-E60F9E3553ED}" type="datetime1">
              <a:rPr lang="en-US" smtClean="0"/>
              <a:pPr/>
              <a:t>3/22/12</a:t>
            </a:fld>
            <a:endParaRPr lang="en-US" dirty="0"/>
          </a:p>
        </p:txBody>
      </p:sp>
      <p:sp>
        <p:nvSpPr>
          <p:cNvPr id="6" name="Footer Placeholder 2"/>
          <p:cNvSpPr>
            <a:spLocks noGrp="1"/>
          </p:cNvSpPr>
          <p:nvPr>
            <p:ph type="ftr" sz="quarter" idx="10"/>
          </p:nvPr>
        </p:nvSpPr>
        <p:spPr>
          <a:xfrm>
            <a:off x="3640668" y="6356350"/>
            <a:ext cx="2133600" cy="365125"/>
          </a:xfrm>
        </p:spPr>
        <p:txBody>
          <a:bodyPr/>
          <a:lstStyle/>
          <a:p>
            <a:r>
              <a:rPr lang="en-US" smtClean="0"/>
              <a:t>Spring 2012 -- Lecture #20</a:t>
            </a:r>
            <a:endParaRPr lang="en-AU" dirty="0"/>
          </a:p>
        </p:txBody>
      </p:sp>
      <p:pic>
        <p:nvPicPr>
          <p:cNvPr id="329734" name="Picture 6" descr="f04-27-P374493"/>
          <p:cNvPicPr>
            <a:picLocks noChangeAspect="1" noChangeArrowheads="1"/>
          </p:cNvPicPr>
          <p:nvPr/>
        </p:nvPicPr>
        <p:blipFill>
          <a:blip r:embed="rId3"/>
          <a:srcRect/>
          <a:stretch>
            <a:fillRect/>
          </a:stretch>
        </p:blipFill>
        <p:spPr bwMode="auto">
          <a:xfrm>
            <a:off x="629139" y="1008913"/>
            <a:ext cx="7877711" cy="5507409"/>
          </a:xfrm>
          <a:prstGeom prst="rect">
            <a:avLst/>
          </a:prstGeom>
          <a:noFill/>
        </p:spPr>
      </p:pic>
      <p:sp>
        <p:nvSpPr>
          <p:cNvPr id="329730" name="Rectangle 2"/>
          <p:cNvSpPr>
            <a:spLocks noGrp="1" noChangeArrowheads="1"/>
          </p:cNvSpPr>
          <p:nvPr>
            <p:ph type="title"/>
          </p:nvPr>
        </p:nvSpPr>
        <p:spPr>
          <a:xfrm>
            <a:off x="457200" y="-247212"/>
            <a:ext cx="8229600" cy="1143000"/>
          </a:xfrm>
        </p:spPr>
        <p:txBody>
          <a:bodyPr/>
          <a:lstStyle/>
          <a:p>
            <a:r>
              <a:rPr lang="en-US" dirty="0"/>
              <a:t>Pipeline Performance</a:t>
            </a:r>
            <a:endParaRPr lang="en-AU" dirty="0"/>
          </a:p>
        </p:txBody>
      </p:sp>
      <p:sp>
        <p:nvSpPr>
          <p:cNvPr id="329732" name="Text Box 4"/>
          <p:cNvSpPr txBox="1">
            <a:spLocks noChangeArrowheads="1"/>
          </p:cNvSpPr>
          <p:nvPr/>
        </p:nvSpPr>
        <p:spPr bwMode="auto">
          <a:xfrm>
            <a:off x="3132138" y="675125"/>
            <a:ext cx="267652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Single-cycle (T</a:t>
            </a:r>
            <a:r>
              <a:rPr lang="en-US" sz="1800" baseline="-25000"/>
              <a:t>c</a:t>
            </a:r>
            <a:r>
              <a:rPr lang="en-US" sz="1800"/>
              <a:t>= 800ps)</a:t>
            </a:r>
            <a:endParaRPr lang="en-AU" sz="1800"/>
          </a:p>
        </p:txBody>
      </p:sp>
      <p:sp>
        <p:nvSpPr>
          <p:cNvPr id="329733" name="Text Box 5"/>
          <p:cNvSpPr txBox="1">
            <a:spLocks noChangeArrowheads="1"/>
          </p:cNvSpPr>
          <p:nvPr/>
        </p:nvSpPr>
        <p:spPr bwMode="auto">
          <a:xfrm>
            <a:off x="3363580" y="3575320"/>
            <a:ext cx="238442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dirty="0"/>
              <a:t>Pipelined (</a:t>
            </a:r>
            <a:r>
              <a:rPr lang="en-US" sz="1800" dirty="0" err="1"/>
              <a:t>T</a:t>
            </a:r>
            <a:r>
              <a:rPr lang="en-US" sz="1800" baseline="-25000" dirty="0" err="1"/>
              <a:t>c</a:t>
            </a:r>
            <a:r>
              <a:rPr lang="en-US" sz="1800" dirty="0"/>
              <a:t>= 200ps)</a:t>
            </a:r>
            <a:endParaRPr lang="en-AU" sz="1800"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Control Implementation</a:t>
            </a:r>
          </a:p>
          <a:p>
            <a:r>
              <a:rPr lang="en-US" dirty="0" err="1" smtClean="0"/>
              <a:t>Administrivia</a:t>
            </a:r>
            <a:endParaRPr lang="en-US" dirty="0" smtClean="0"/>
          </a:p>
          <a:p>
            <a:r>
              <a:rPr lang="en-US" dirty="0" err="1" smtClean="0"/>
              <a:t>Vtune</a:t>
            </a:r>
            <a:r>
              <a:rPr lang="en-US" dirty="0" smtClean="0"/>
              <a:t> Demo (</a:t>
            </a:r>
            <a:r>
              <a:rPr lang="en-US" dirty="0" err="1" smtClean="0"/>
              <a:t>Rimas</a:t>
            </a:r>
            <a:r>
              <a:rPr lang="en-US" dirty="0" smtClean="0"/>
              <a:t> </a:t>
            </a:r>
            <a:r>
              <a:rPr lang="en-US" dirty="0" err="1" smtClean="0"/>
              <a:t>Avizenis</a:t>
            </a:r>
            <a:r>
              <a:rPr lang="en-US" dirty="0" smtClean="0"/>
              <a:t>)</a:t>
            </a:r>
          </a:p>
          <a:p>
            <a:r>
              <a:rPr lang="en-US" dirty="0" smtClean="0"/>
              <a:t>Pipelined Execution</a:t>
            </a:r>
          </a:p>
          <a:p>
            <a:r>
              <a:rPr lang="en-US" dirty="0" smtClean="0"/>
              <a:t>Pipelined </a:t>
            </a:r>
            <a:r>
              <a:rPr lang="en-US" dirty="0" err="1" smtClean="0"/>
              <a:t>Datapath</a:t>
            </a:r>
            <a:endParaRPr lang="en-US" dirty="0" smtClean="0"/>
          </a:p>
          <a:p>
            <a:r>
              <a:rPr lang="en-US" dirty="0" smtClean="0"/>
              <a:t>(Pipeline Hazards)</a:t>
            </a:r>
          </a:p>
          <a:p>
            <a:r>
              <a:rPr lang="en-US" dirty="0" smtClean="0"/>
              <a:t>Summary</a:t>
            </a:r>
          </a:p>
        </p:txBody>
      </p:sp>
      <p:sp>
        <p:nvSpPr>
          <p:cNvPr id="7" name="Date Placeholder 6"/>
          <p:cNvSpPr>
            <a:spLocks noGrp="1"/>
          </p:cNvSpPr>
          <p:nvPr>
            <p:ph type="dt" sz="half" idx="10"/>
          </p:nvPr>
        </p:nvSpPr>
        <p:spPr/>
        <p:txBody>
          <a:bodyPr/>
          <a:lstStyle/>
          <a:p>
            <a:fld id="{D9B48A24-470E-9C4C-9A99-16D282D72E95}" type="datetime1">
              <a:rPr lang="en-US" smtClean="0"/>
              <a:pPr/>
              <a:t>3/22/12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a:t>
            </a:fld>
            <a:endParaRPr lang="en-US" dirty="0"/>
          </a:p>
        </p:txBody>
      </p:sp>
      <p:sp>
        <p:nvSpPr>
          <p:cNvPr id="9" name="Footer Placeholder 8"/>
          <p:cNvSpPr>
            <a:spLocks noGrp="1"/>
          </p:cNvSpPr>
          <p:nvPr>
            <p:ph type="ftr" sz="quarter" idx="11"/>
          </p:nvPr>
        </p:nvSpPr>
        <p:spPr/>
        <p:txBody>
          <a:bodyPr/>
          <a:lstStyle/>
          <a:p>
            <a:r>
              <a:rPr lang="en-US" smtClean="0"/>
              <a:t>Spring 2012 -- Lecture #20</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0270F12-B6B7-A34E-9D75-B90FF8EEC5C6}" type="datetime1">
              <a:rPr lang="en-US" smtClean="0"/>
              <a:pPr/>
              <a:t>3/22/12</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smtClean="0"/>
              <a:t>Spring 2012 -- Lecture #20</a:t>
            </a:r>
            <a:endParaRPr lang="en-AU" dirty="0"/>
          </a:p>
        </p:txBody>
      </p:sp>
      <p:sp>
        <p:nvSpPr>
          <p:cNvPr id="331778" name="Rectangle 2"/>
          <p:cNvSpPr>
            <a:spLocks noGrp="1" noChangeArrowheads="1"/>
          </p:cNvSpPr>
          <p:nvPr>
            <p:ph type="title"/>
          </p:nvPr>
        </p:nvSpPr>
        <p:spPr/>
        <p:txBody>
          <a:bodyPr/>
          <a:lstStyle/>
          <a:p>
            <a:r>
              <a:rPr lang="en-US"/>
              <a:t>Pipeline Speedup</a:t>
            </a:r>
            <a:endParaRPr lang="en-AU"/>
          </a:p>
        </p:txBody>
      </p:sp>
      <p:sp>
        <p:nvSpPr>
          <p:cNvPr id="331779" name="Rectangle 3"/>
          <p:cNvSpPr>
            <a:spLocks noGrp="1" noChangeArrowheads="1"/>
          </p:cNvSpPr>
          <p:nvPr>
            <p:ph type="body" idx="1"/>
          </p:nvPr>
        </p:nvSpPr>
        <p:spPr/>
        <p:txBody>
          <a:bodyPr>
            <a:normAutofit lnSpcReduction="10000"/>
          </a:bodyPr>
          <a:lstStyle/>
          <a:p>
            <a:r>
              <a:rPr lang="en-US" dirty="0"/>
              <a:t>If all stages are balanced</a:t>
            </a:r>
          </a:p>
          <a:p>
            <a:pPr lvl="1"/>
            <a:r>
              <a:rPr lang="en-US" dirty="0"/>
              <a:t>i.e., all take the same time</a:t>
            </a:r>
          </a:p>
          <a:p>
            <a:pPr lvl="1">
              <a:lnSpc>
                <a:spcPct val="110000"/>
              </a:lnSpc>
            </a:pPr>
            <a:r>
              <a:rPr lang="en-US" dirty="0"/>
              <a:t>Time between </a:t>
            </a:r>
            <a:r>
              <a:rPr lang="en-US" dirty="0" err="1"/>
              <a:t>instructions</a:t>
            </a:r>
            <a:r>
              <a:rPr lang="en-US" baseline="-25000" dirty="0" err="1"/>
              <a:t>pipelined</a:t>
            </a:r>
            <a:r>
              <a:rPr lang="en-US" dirty="0"/>
              <a:t/>
            </a:r>
            <a:br>
              <a:rPr lang="en-US" dirty="0"/>
            </a:br>
            <a:r>
              <a:rPr lang="en-US" dirty="0"/>
              <a:t>= Time between </a:t>
            </a:r>
            <a:r>
              <a:rPr lang="en-US" dirty="0" err="1"/>
              <a:t>instructions</a:t>
            </a:r>
            <a:r>
              <a:rPr lang="en-US" baseline="-25000" dirty="0" err="1"/>
              <a:t>nonpipelined</a:t>
            </a:r>
            <a:r>
              <a:rPr lang="en-US" dirty="0"/>
              <a:t/>
            </a:r>
            <a:br>
              <a:rPr lang="en-US" dirty="0"/>
            </a:br>
            <a:r>
              <a:rPr lang="en-US" dirty="0"/>
              <a:t>		Number of stages</a:t>
            </a:r>
          </a:p>
          <a:p>
            <a:r>
              <a:rPr lang="en-US" dirty="0"/>
              <a:t>If not balanced, speedup is less</a:t>
            </a:r>
          </a:p>
          <a:p>
            <a:r>
              <a:rPr lang="en-US" dirty="0"/>
              <a:t>Speedup due to increased throughput</a:t>
            </a:r>
          </a:p>
          <a:p>
            <a:pPr lvl="1"/>
            <a:r>
              <a:rPr lang="en-US" dirty="0"/>
              <a:t>Latency (time for each instruction) does not decrease</a:t>
            </a:r>
            <a:endParaRPr lang="en-AU" dirty="0"/>
          </a:p>
        </p:txBody>
      </p:sp>
      <p:sp>
        <p:nvSpPr>
          <p:cNvPr id="331780" name="Line 4"/>
          <p:cNvSpPr>
            <a:spLocks noChangeShapeType="1"/>
          </p:cNvSpPr>
          <p:nvPr/>
        </p:nvSpPr>
        <p:spPr bwMode="auto">
          <a:xfrm>
            <a:off x="1242483" y="3555471"/>
            <a:ext cx="55451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1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17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17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1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Level Parallelism (ILP)</a:t>
            </a:r>
            <a:endParaRPr lang="en-US" dirty="0"/>
          </a:p>
        </p:txBody>
      </p:sp>
      <p:sp>
        <p:nvSpPr>
          <p:cNvPr id="3" name="Content Placeholder 2"/>
          <p:cNvSpPr>
            <a:spLocks noGrp="1"/>
          </p:cNvSpPr>
          <p:nvPr>
            <p:ph idx="1"/>
          </p:nvPr>
        </p:nvSpPr>
        <p:spPr/>
        <p:txBody>
          <a:bodyPr/>
          <a:lstStyle/>
          <a:p>
            <a:r>
              <a:rPr lang="en-US" dirty="0" smtClean="0"/>
              <a:t>Another parallelism form to go with Request Level Parallelism and Data Level Parallelism</a:t>
            </a:r>
          </a:p>
          <a:p>
            <a:pPr lvl="1"/>
            <a:r>
              <a:rPr lang="en-US" dirty="0" smtClean="0"/>
              <a:t>RLP – e.g., Warehouse Scale Computing</a:t>
            </a:r>
          </a:p>
          <a:p>
            <a:pPr lvl="1"/>
            <a:r>
              <a:rPr lang="en-US" dirty="0" smtClean="0"/>
              <a:t>DLP – e.g., SIMD, Map-Reduce</a:t>
            </a:r>
          </a:p>
          <a:p>
            <a:r>
              <a:rPr lang="en-US" i="1" dirty="0" smtClean="0"/>
              <a:t>ILP – e.g., Pipelined Instruction Execution</a:t>
            </a:r>
          </a:p>
          <a:p>
            <a:pPr lvl="1"/>
            <a:r>
              <a:rPr lang="en-US" dirty="0" smtClean="0"/>
              <a:t>5 stage pipeline =&gt; 5 instructions executing simultaneously, one at each pipeline stage</a:t>
            </a:r>
            <a:endParaRPr lang="en-US" dirty="0"/>
          </a:p>
        </p:txBody>
      </p:sp>
      <p:sp>
        <p:nvSpPr>
          <p:cNvPr id="4" name="Date Placeholder 3"/>
          <p:cNvSpPr>
            <a:spLocks noGrp="1"/>
          </p:cNvSpPr>
          <p:nvPr>
            <p:ph type="dt" sz="half" idx="10"/>
          </p:nvPr>
        </p:nvSpPr>
        <p:spPr/>
        <p:txBody>
          <a:bodyPr/>
          <a:lstStyle/>
          <a:p>
            <a:fld id="{72F74E21-31FC-CE45-ADCF-7299759BA851}"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7F7F7F"/>
                </a:solidFill>
              </a:rPr>
              <a:t>Control Implementation</a:t>
            </a:r>
          </a:p>
          <a:p>
            <a:r>
              <a:rPr lang="en-US" dirty="0" err="1" smtClean="0">
                <a:solidFill>
                  <a:srgbClr val="7F7F7F"/>
                </a:solidFill>
              </a:rPr>
              <a:t>Administrivia</a:t>
            </a:r>
            <a:endParaRPr lang="en-US" dirty="0" smtClean="0">
              <a:solidFill>
                <a:srgbClr val="7F7F7F"/>
              </a:solidFill>
            </a:endParaRPr>
          </a:p>
          <a:p>
            <a:r>
              <a:rPr lang="en-US" dirty="0" err="1" smtClean="0">
                <a:solidFill>
                  <a:srgbClr val="7F7F7F"/>
                </a:solidFill>
              </a:rPr>
              <a:t>Vtune</a:t>
            </a:r>
            <a:r>
              <a:rPr lang="en-US" dirty="0" smtClean="0">
                <a:solidFill>
                  <a:srgbClr val="7F7F7F"/>
                </a:solidFill>
              </a:rPr>
              <a:t> Demo (</a:t>
            </a:r>
            <a:r>
              <a:rPr lang="en-US" dirty="0" err="1" smtClean="0">
                <a:solidFill>
                  <a:srgbClr val="7F7F7F"/>
                </a:solidFill>
              </a:rPr>
              <a:t>Rimas</a:t>
            </a:r>
            <a:r>
              <a:rPr lang="en-US" dirty="0" smtClean="0">
                <a:solidFill>
                  <a:srgbClr val="7F7F7F"/>
                </a:solidFill>
              </a:rPr>
              <a:t> </a:t>
            </a:r>
            <a:r>
              <a:rPr lang="en-US" dirty="0" err="1" smtClean="0">
                <a:solidFill>
                  <a:srgbClr val="7F7F7F"/>
                </a:solidFill>
              </a:rPr>
              <a:t>Avizenis</a:t>
            </a:r>
            <a:r>
              <a:rPr lang="en-US" dirty="0" smtClean="0">
                <a:solidFill>
                  <a:srgbClr val="7F7F7F"/>
                </a:solidFill>
              </a:rPr>
              <a:t>)</a:t>
            </a:r>
          </a:p>
          <a:p>
            <a:r>
              <a:rPr lang="en-US" dirty="0" smtClean="0">
                <a:solidFill>
                  <a:srgbClr val="7F7F7F"/>
                </a:solidFill>
              </a:rPr>
              <a:t>Pipelined Execution</a:t>
            </a:r>
          </a:p>
          <a:p>
            <a:r>
              <a:rPr lang="en-US" dirty="0" smtClean="0">
                <a:solidFill>
                  <a:srgbClr val="7F7F7F"/>
                </a:solidFill>
              </a:rPr>
              <a:t>Pipelined </a:t>
            </a:r>
            <a:r>
              <a:rPr lang="en-US" dirty="0" err="1" smtClean="0">
                <a:solidFill>
                  <a:srgbClr val="7F7F7F"/>
                </a:solidFill>
              </a:rPr>
              <a:t>Datapath</a:t>
            </a:r>
            <a:endParaRPr lang="en-US" dirty="0" smtClean="0">
              <a:solidFill>
                <a:srgbClr val="7F7F7F"/>
              </a:solidFill>
            </a:endParaRPr>
          </a:p>
          <a:p>
            <a:r>
              <a:rPr lang="en-US" dirty="0" smtClean="0"/>
              <a:t>(Pipeline Hazards)</a:t>
            </a:r>
          </a:p>
          <a:p>
            <a:r>
              <a:rPr lang="en-US" dirty="0" smtClean="0"/>
              <a:t>Summary</a:t>
            </a:r>
          </a:p>
        </p:txBody>
      </p:sp>
      <p:sp>
        <p:nvSpPr>
          <p:cNvPr id="7" name="Date Placeholder 6"/>
          <p:cNvSpPr>
            <a:spLocks noGrp="1"/>
          </p:cNvSpPr>
          <p:nvPr>
            <p:ph type="dt" sz="half" idx="10"/>
          </p:nvPr>
        </p:nvSpPr>
        <p:spPr/>
        <p:txBody>
          <a:bodyPr/>
          <a:lstStyle/>
          <a:p>
            <a:fld id="{D9B48A24-470E-9C4C-9A99-16D282D72E95}" type="datetime1">
              <a:rPr lang="en-US" smtClean="0"/>
              <a:pPr/>
              <a:t>3/22/12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42</a:t>
            </a:fld>
            <a:endParaRPr lang="en-US" dirty="0"/>
          </a:p>
        </p:txBody>
      </p:sp>
      <p:sp>
        <p:nvSpPr>
          <p:cNvPr id="9" name="Footer Placeholder 8"/>
          <p:cNvSpPr>
            <a:spLocks noGrp="1"/>
          </p:cNvSpPr>
          <p:nvPr>
            <p:ph type="ftr" sz="quarter" idx="11"/>
          </p:nvPr>
        </p:nvSpPr>
        <p:spPr/>
        <p:txBody>
          <a:bodyPr/>
          <a:lstStyle/>
          <a:p>
            <a:r>
              <a:rPr lang="en-US" smtClean="0"/>
              <a:t>Spring 2012 -- Lecture #20</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B6E835-C1A0-5F49-98E9-C716DF809FEC}" type="datetime1">
              <a:rPr lang="en-US" smtClean="0"/>
              <a:pPr/>
              <a:t>3/22/12</a:t>
            </a:fld>
            <a:endParaRPr lang="en-US" dirty="0"/>
          </a:p>
        </p:txBody>
      </p:sp>
      <p:sp>
        <p:nvSpPr>
          <p:cNvPr id="4" name="Footer Placeholder 3"/>
          <p:cNvSpPr>
            <a:spLocks noGrp="1"/>
          </p:cNvSpPr>
          <p:nvPr>
            <p:ph type="ftr" sz="quarter" idx="10"/>
          </p:nvPr>
        </p:nvSpPr>
        <p:spPr>
          <a:xfrm>
            <a:off x="3623272" y="6356350"/>
            <a:ext cx="2133600" cy="365125"/>
          </a:xfrm>
        </p:spPr>
        <p:txBody>
          <a:bodyPr/>
          <a:lstStyle/>
          <a:p>
            <a:r>
              <a:rPr lang="en-US" smtClean="0"/>
              <a:t>Spring 2012 -- Lecture #20</a:t>
            </a:r>
            <a:endParaRPr lang="en-AU" dirty="0"/>
          </a:p>
        </p:txBody>
      </p:sp>
      <p:sp>
        <p:nvSpPr>
          <p:cNvPr id="335874" name="Rectangle 2"/>
          <p:cNvSpPr>
            <a:spLocks noGrp="1" noChangeArrowheads="1"/>
          </p:cNvSpPr>
          <p:nvPr>
            <p:ph type="title"/>
          </p:nvPr>
        </p:nvSpPr>
        <p:spPr/>
        <p:txBody>
          <a:bodyPr/>
          <a:lstStyle/>
          <a:p>
            <a:r>
              <a:rPr lang="en-US"/>
              <a:t>Hazards</a:t>
            </a:r>
            <a:endParaRPr lang="en-AU"/>
          </a:p>
        </p:txBody>
      </p:sp>
      <p:sp>
        <p:nvSpPr>
          <p:cNvPr id="335875" name="Rectangle 3"/>
          <p:cNvSpPr>
            <a:spLocks noGrp="1" noChangeArrowheads="1"/>
          </p:cNvSpPr>
          <p:nvPr>
            <p:ph type="body" idx="1"/>
          </p:nvPr>
        </p:nvSpPr>
        <p:spPr/>
        <p:txBody>
          <a:bodyPr>
            <a:normAutofit fontScale="92500" lnSpcReduction="10000"/>
          </a:bodyPr>
          <a:lstStyle/>
          <a:p>
            <a:pPr>
              <a:lnSpc>
                <a:spcPct val="90000"/>
              </a:lnSpc>
              <a:buNone/>
            </a:pPr>
            <a:r>
              <a:rPr lang="en-US" dirty="0"/>
              <a:t>Situations that prevent starting the </a:t>
            </a:r>
            <a:r>
              <a:rPr lang="en-US" dirty="0" smtClean="0"/>
              <a:t>next logical </a:t>
            </a:r>
            <a:r>
              <a:rPr lang="en-US" dirty="0"/>
              <a:t>instruction in the next</a:t>
            </a:r>
            <a:r>
              <a:rPr lang="en-US" dirty="0" smtClean="0"/>
              <a:t> clock cycle</a:t>
            </a:r>
            <a:endParaRPr lang="en-US" dirty="0"/>
          </a:p>
          <a:p>
            <a:pPr marL="514350" indent="-514350">
              <a:lnSpc>
                <a:spcPct val="90000"/>
              </a:lnSpc>
              <a:buFont typeface="+mj-lt"/>
              <a:buAutoNum type="arabicPeriod"/>
            </a:pPr>
            <a:r>
              <a:rPr lang="en-US" dirty="0" smtClean="0"/>
              <a:t>Structural </a:t>
            </a:r>
            <a:r>
              <a:rPr lang="en-US" dirty="0"/>
              <a:t>hazards</a:t>
            </a:r>
            <a:endParaRPr lang="en-US" dirty="0" smtClean="0"/>
          </a:p>
          <a:p>
            <a:pPr lvl="1">
              <a:lnSpc>
                <a:spcPct val="90000"/>
              </a:lnSpc>
            </a:pPr>
            <a:r>
              <a:rPr lang="en-US" dirty="0" smtClean="0"/>
              <a:t>Required </a:t>
            </a:r>
            <a:r>
              <a:rPr lang="en-US" dirty="0"/>
              <a:t>resource is </a:t>
            </a:r>
            <a:r>
              <a:rPr lang="en-US" dirty="0" smtClean="0"/>
              <a:t>busy (e.g.,</a:t>
            </a:r>
            <a:r>
              <a:rPr lang="en-US" dirty="0" smtClean="0"/>
              <a:t> stasher is studying</a:t>
            </a:r>
            <a:r>
              <a:rPr lang="en-US" dirty="0" smtClean="0"/>
              <a:t>)</a:t>
            </a:r>
          </a:p>
          <a:p>
            <a:pPr marL="514350" indent="-514350">
              <a:lnSpc>
                <a:spcPct val="90000"/>
              </a:lnSpc>
              <a:buFont typeface="+mj-lt"/>
              <a:buAutoNum type="arabicPeriod"/>
            </a:pPr>
            <a:r>
              <a:rPr lang="en-US" dirty="0"/>
              <a:t>Data hazard</a:t>
            </a:r>
          </a:p>
          <a:p>
            <a:pPr lvl="1">
              <a:lnSpc>
                <a:spcPct val="90000"/>
              </a:lnSpc>
            </a:pPr>
            <a:r>
              <a:rPr lang="en-US" dirty="0"/>
              <a:t>Need to wait for previous instruction to complete its data read/</a:t>
            </a:r>
            <a:r>
              <a:rPr lang="en-US" dirty="0" smtClean="0"/>
              <a:t>write (e.g., pair of socks in different loads)</a:t>
            </a:r>
          </a:p>
          <a:p>
            <a:pPr marL="514350" indent="-514350">
              <a:lnSpc>
                <a:spcPct val="90000"/>
              </a:lnSpc>
              <a:buFont typeface="+mj-lt"/>
              <a:buAutoNum type="arabicPeriod"/>
            </a:pPr>
            <a:r>
              <a:rPr lang="en-US" dirty="0"/>
              <a:t>Control hazard</a:t>
            </a:r>
          </a:p>
          <a:p>
            <a:pPr lvl="1">
              <a:lnSpc>
                <a:spcPct val="90000"/>
              </a:lnSpc>
            </a:pPr>
            <a:r>
              <a:rPr lang="en-US" dirty="0"/>
              <a:t>Deciding on control action depends on previous </a:t>
            </a:r>
            <a:r>
              <a:rPr lang="en-US" dirty="0" smtClean="0"/>
              <a:t>instruction (e.g., how much detergent based on how clean prior load turns out)</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B10295-3CEE-A049-8C07-53FF94B23D62}" type="datetime1">
              <a:rPr lang="en-US" smtClean="0"/>
              <a:pPr/>
              <a:t>3/22/12</a:t>
            </a:fld>
            <a:endParaRPr lang="en-US" dirty="0"/>
          </a:p>
        </p:txBody>
      </p:sp>
      <p:sp>
        <p:nvSpPr>
          <p:cNvPr id="4" name="Footer Placeholder 3"/>
          <p:cNvSpPr>
            <a:spLocks noGrp="1"/>
          </p:cNvSpPr>
          <p:nvPr>
            <p:ph type="ftr" sz="quarter" idx="10"/>
          </p:nvPr>
        </p:nvSpPr>
        <p:spPr>
          <a:xfrm>
            <a:off x="3640668" y="6356350"/>
            <a:ext cx="2133600" cy="365125"/>
          </a:xfrm>
        </p:spPr>
        <p:txBody>
          <a:bodyPr/>
          <a:lstStyle/>
          <a:p>
            <a:r>
              <a:rPr lang="en-US" smtClean="0"/>
              <a:t>Spring 2012 -- Lecture #20</a:t>
            </a:r>
            <a:endParaRPr lang="en-AU" dirty="0"/>
          </a:p>
        </p:txBody>
      </p:sp>
      <p:sp>
        <p:nvSpPr>
          <p:cNvPr id="337922" name="Rectangle 2"/>
          <p:cNvSpPr>
            <a:spLocks noGrp="1" noChangeArrowheads="1"/>
          </p:cNvSpPr>
          <p:nvPr>
            <p:ph type="title"/>
          </p:nvPr>
        </p:nvSpPr>
        <p:spPr/>
        <p:txBody>
          <a:bodyPr/>
          <a:lstStyle/>
          <a:p>
            <a:r>
              <a:rPr lang="en-US" dirty="0" smtClean="0"/>
              <a:t>1. Structural </a:t>
            </a:r>
            <a:r>
              <a:rPr lang="en-US" dirty="0"/>
              <a:t>Hazards</a:t>
            </a:r>
            <a:endParaRPr lang="en-AU" dirty="0"/>
          </a:p>
        </p:txBody>
      </p:sp>
      <p:sp>
        <p:nvSpPr>
          <p:cNvPr id="337923" name="Rectangle 3"/>
          <p:cNvSpPr>
            <a:spLocks noGrp="1" noChangeArrowheads="1"/>
          </p:cNvSpPr>
          <p:nvPr>
            <p:ph type="body" idx="1"/>
          </p:nvPr>
        </p:nvSpPr>
        <p:spPr/>
        <p:txBody>
          <a:bodyPr>
            <a:normAutofit lnSpcReduction="10000"/>
          </a:bodyPr>
          <a:lstStyle/>
          <a:p>
            <a:r>
              <a:rPr lang="en-US" dirty="0"/>
              <a:t>Conflict for use of a resource</a:t>
            </a:r>
          </a:p>
          <a:p>
            <a:r>
              <a:rPr lang="en-US" dirty="0"/>
              <a:t>In MIPS pipeline with a single memory</a:t>
            </a:r>
          </a:p>
          <a:p>
            <a:pPr lvl="1"/>
            <a:r>
              <a:rPr lang="en-US" dirty="0"/>
              <a:t>Load</a:t>
            </a:r>
            <a:r>
              <a:rPr lang="en-US" dirty="0" smtClean="0"/>
              <a:t>/Store </a:t>
            </a:r>
            <a:r>
              <a:rPr lang="en-US" dirty="0"/>
              <a:t>requires</a:t>
            </a:r>
            <a:r>
              <a:rPr lang="en-US" dirty="0" smtClean="0"/>
              <a:t> memory access for data</a:t>
            </a:r>
          </a:p>
          <a:p>
            <a:pPr lvl="1"/>
            <a:r>
              <a:rPr lang="en-US" dirty="0"/>
              <a:t>Instruction fetch would have to </a:t>
            </a:r>
            <a:r>
              <a:rPr lang="en-US" i="1" dirty="0">
                <a:solidFill>
                  <a:srgbClr val="FF0000"/>
                </a:solidFill>
              </a:rPr>
              <a:t>stall</a:t>
            </a:r>
            <a:r>
              <a:rPr lang="en-US" dirty="0">
                <a:solidFill>
                  <a:srgbClr val="FF0000"/>
                </a:solidFill>
              </a:rPr>
              <a:t> </a:t>
            </a:r>
            <a:r>
              <a:rPr lang="en-US" dirty="0"/>
              <a:t>for that cycle</a:t>
            </a:r>
            <a:endParaRPr lang="en-US" dirty="0" smtClean="0"/>
          </a:p>
          <a:p>
            <a:pPr lvl="2"/>
            <a:r>
              <a:rPr lang="en-US" dirty="0" smtClean="0"/>
              <a:t>Causes </a:t>
            </a:r>
            <a:r>
              <a:rPr lang="en-US" dirty="0"/>
              <a:t>a pipeline “</a:t>
            </a:r>
            <a:r>
              <a:rPr lang="en-US" i="1" dirty="0">
                <a:solidFill>
                  <a:srgbClr val="FF0000"/>
                </a:solidFill>
              </a:rPr>
              <a:t>bubble</a:t>
            </a:r>
            <a:r>
              <a:rPr lang="en-US" dirty="0"/>
              <a:t>”</a:t>
            </a:r>
          </a:p>
          <a:p>
            <a:r>
              <a:rPr lang="en-US" dirty="0"/>
              <a:t>Hence, pipelined </a:t>
            </a:r>
            <a:r>
              <a:rPr lang="en-US" dirty="0" err="1"/>
              <a:t>datapaths</a:t>
            </a:r>
            <a:r>
              <a:rPr lang="en-US" dirty="0"/>
              <a:t> require separate instruction/data memories</a:t>
            </a:r>
            <a:endParaRPr lang="en-US" dirty="0" smtClean="0"/>
          </a:p>
          <a:p>
            <a:pPr lvl="1"/>
            <a:r>
              <a:rPr lang="en-US" dirty="0" smtClean="0"/>
              <a:t>In reality, provide separate L1</a:t>
            </a:r>
            <a:r>
              <a:rPr lang="en-US" dirty="0" smtClean="0"/>
              <a:t> instruction cache </a:t>
            </a:r>
            <a:r>
              <a:rPr lang="en-US" dirty="0" smtClean="0"/>
              <a:t>and L1</a:t>
            </a:r>
            <a:r>
              <a:rPr lang="en-US" dirty="0" smtClean="0"/>
              <a:t> data cache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3299" name="Rectangle 3"/>
          <p:cNvSpPr>
            <a:spLocks noChangeArrowheads="1"/>
          </p:cNvSpPr>
          <p:nvPr/>
        </p:nvSpPr>
        <p:spPr bwMode="auto">
          <a:xfrm>
            <a:off x="1380599" y="5952190"/>
            <a:ext cx="6620401"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Read same memory twice in same clock cycle</a:t>
            </a:r>
          </a:p>
        </p:txBody>
      </p:sp>
      <p:grpSp>
        <p:nvGrpSpPr>
          <p:cNvPr id="2" name="Group 4"/>
          <p:cNvGrpSpPr>
            <a:grpSpLocks/>
          </p:cNvGrpSpPr>
          <p:nvPr/>
        </p:nvGrpSpPr>
        <p:grpSpPr bwMode="auto">
          <a:xfrm>
            <a:off x="4086225" y="1819747"/>
            <a:ext cx="1019175" cy="3089275"/>
            <a:chOff x="2470" y="1034"/>
            <a:chExt cx="642" cy="1946"/>
          </a:xfrm>
        </p:grpSpPr>
        <p:sp>
          <p:nvSpPr>
            <p:cNvPr id="2743301" name="Oval 5"/>
            <p:cNvSpPr>
              <a:spLocks noChangeArrowheads="1"/>
            </p:cNvSpPr>
            <p:nvPr/>
          </p:nvSpPr>
          <p:spPr bwMode="auto">
            <a:xfrm>
              <a:off x="2470"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3302" name="Oval 6"/>
            <p:cNvSpPr>
              <a:spLocks noChangeArrowheads="1"/>
            </p:cNvSpPr>
            <p:nvPr/>
          </p:nvSpPr>
          <p:spPr bwMode="auto">
            <a:xfrm>
              <a:off x="2489" y="1034"/>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508000" y="1052985"/>
            <a:ext cx="7797800" cy="5302250"/>
            <a:chOff x="216" y="551"/>
            <a:chExt cx="4912" cy="3340"/>
          </a:xfrm>
        </p:grpSpPr>
        <p:grpSp>
          <p:nvGrpSpPr>
            <p:cNvPr id="4" name="Group 8"/>
            <p:cNvGrpSpPr>
              <a:grpSpLocks/>
            </p:cNvGrpSpPr>
            <p:nvPr/>
          </p:nvGrpSpPr>
          <p:grpSpPr bwMode="auto">
            <a:xfrm>
              <a:off x="2624" y="1200"/>
              <a:ext cx="340" cy="289"/>
              <a:chOff x="2624" y="1200"/>
              <a:chExt cx="340" cy="289"/>
            </a:xfrm>
          </p:grpSpPr>
          <p:sp>
            <p:nvSpPr>
              <p:cNvPr id="2743305"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6"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3308"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9"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10"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3311"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2"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3" name="Rectangle 1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43314"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3315"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3316"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3317"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3318"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19"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0"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1"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2"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3"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4"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5"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3327"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28"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3330"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3332"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3"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34"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3336"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7"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38"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39"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0"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1"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3342"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3344"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5"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46"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7"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8"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9"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50"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3353"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4"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3356"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3358"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9"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60"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3362"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3"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64"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5"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6"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7"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3369"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0"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1"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3373"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4"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5"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6"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7"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8"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9"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3382"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3"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3385"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3387"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8"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89"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3391"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2"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93"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4"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5"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6"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3398"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9"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0"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3402"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3"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4"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5"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6"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7"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8"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3410"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1"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3412"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3414"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5"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16"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7"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8"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9"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3421"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2"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3"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3425"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6"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7"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8"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9"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0"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31"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3434"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5"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3437"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3329" name="Group 142"/>
                <p:cNvGrpSpPr>
                  <a:grpSpLocks/>
                </p:cNvGrpSpPr>
                <p:nvPr/>
              </p:nvGrpSpPr>
              <p:grpSpPr bwMode="auto">
                <a:xfrm>
                  <a:off x="3051" y="3040"/>
                  <a:ext cx="340" cy="289"/>
                  <a:chOff x="3051" y="3040"/>
                  <a:chExt cx="340" cy="289"/>
                </a:xfrm>
              </p:grpSpPr>
              <p:sp>
                <p:nvSpPr>
                  <p:cNvPr id="2743439"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0"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441"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31" name="Group 146"/>
              <p:cNvGrpSpPr>
                <a:grpSpLocks/>
              </p:cNvGrpSpPr>
              <p:nvPr/>
            </p:nvGrpSpPr>
            <p:grpSpPr bwMode="auto">
              <a:xfrm>
                <a:off x="3511" y="3040"/>
                <a:ext cx="296" cy="289"/>
                <a:chOff x="3511" y="3040"/>
                <a:chExt cx="296" cy="289"/>
              </a:xfrm>
            </p:grpSpPr>
            <p:sp>
              <p:nvSpPr>
                <p:cNvPr id="2743443"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4"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45"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6"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7"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8"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3335" name="Group 153"/>
              <p:cNvGrpSpPr>
                <a:grpSpLocks/>
              </p:cNvGrpSpPr>
              <p:nvPr/>
            </p:nvGrpSpPr>
            <p:grpSpPr bwMode="auto">
              <a:xfrm>
                <a:off x="4360" y="3040"/>
                <a:ext cx="325" cy="289"/>
                <a:chOff x="4360" y="3040"/>
                <a:chExt cx="325" cy="289"/>
              </a:xfrm>
            </p:grpSpPr>
            <p:sp>
              <p:nvSpPr>
                <p:cNvPr id="2743450"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1"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2"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43" name="Group 157"/>
              <p:cNvGrpSpPr>
                <a:grpSpLocks/>
              </p:cNvGrpSpPr>
              <p:nvPr/>
            </p:nvGrpSpPr>
            <p:grpSpPr bwMode="auto">
              <a:xfrm>
                <a:off x="4828" y="3040"/>
                <a:ext cx="284" cy="289"/>
                <a:chOff x="4828" y="3040"/>
                <a:chExt cx="284" cy="289"/>
              </a:xfrm>
            </p:grpSpPr>
            <p:sp>
              <p:nvSpPr>
                <p:cNvPr id="2743454"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5"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6"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7"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8"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9"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60"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61" name="Rectangle 165"/>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3462"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167" name="Title 166"/>
          <p:cNvSpPr>
            <a:spLocks noGrp="1"/>
          </p:cNvSpPr>
          <p:nvPr>
            <p:ph type="title"/>
          </p:nvPr>
        </p:nvSpPr>
        <p:spPr/>
        <p:txBody>
          <a:bodyPr/>
          <a:lstStyle/>
          <a:p>
            <a:r>
              <a:rPr lang="en-US" sz="3600" dirty="0" smtClean="0"/>
              <a:t>1. Structural Hazard #1: Single Memory</a:t>
            </a:r>
            <a:endParaRPr lang="en-US" sz="3600" dirty="0"/>
          </a:p>
        </p:txBody>
      </p:sp>
      <p:sp>
        <p:nvSpPr>
          <p:cNvPr id="168" name="Date Placeholder 167"/>
          <p:cNvSpPr>
            <a:spLocks noGrp="1"/>
          </p:cNvSpPr>
          <p:nvPr>
            <p:ph type="dt" sz="half" idx="10"/>
          </p:nvPr>
        </p:nvSpPr>
        <p:spPr/>
        <p:txBody>
          <a:bodyPr/>
          <a:lstStyle/>
          <a:p>
            <a:fld id="{0FF39F5A-DBF2-EC4F-A83D-46E06F76A300}" type="datetime1">
              <a:rPr lang="en-US" smtClean="0"/>
              <a:pPr/>
              <a:t>3/22/12</a:t>
            </a:fld>
            <a:endParaRPr lang="en-US" dirty="0"/>
          </a:p>
        </p:txBody>
      </p:sp>
      <p:sp>
        <p:nvSpPr>
          <p:cNvPr id="169" name="Slide Number Placeholder 168"/>
          <p:cNvSpPr>
            <a:spLocks noGrp="1"/>
          </p:cNvSpPr>
          <p:nvPr>
            <p:ph type="sldNum" sz="quarter" idx="12"/>
          </p:nvPr>
        </p:nvSpPr>
        <p:spPr/>
        <p:txBody>
          <a:bodyPr/>
          <a:lstStyle/>
          <a:p>
            <a:fld id="{3CC63E4C-4642-794D-A2FD-70F6B81535F5}" type="slidenum">
              <a:rPr lang="en-US" smtClean="0"/>
              <a:pPr/>
              <a:t>45</a:t>
            </a:fld>
            <a:endParaRPr lang="en-US" dirty="0"/>
          </a:p>
        </p:txBody>
      </p:sp>
      <p:sp>
        <p:nvSpPr>
          <p:cNvPr id="170" name="Footer Placeholder 169"/>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3299" grpId="0" autoUpdateAnimBg="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7394" name="Rectangle 2"/>
          <p:cNvSpPr>
            <a:spLocks noGrp="1" noChangeArrowheads="1"/>
          </p:cNvSpPr>
          <p:nvPr>
            <p:ph type="title"/>
          </p:nvPr>
        </p:nvSpPr>
        <p:spPr>
          <a:xfrm>
            <a:off x="337440" y="211138"/>
            <a:ext cx="8534400" cy="474662"/>
          </a:xfrm>
        </p:spPr>
        <p:txBody>
          <a:bodyPr>
            <a:normAutofit fontScale="90000"/>
          </a:bodyPr>
          <a:lstStyle/>
          <a:p>
            <a:r>
              <a:rPr lang="en-US" dirty="0" smtClean="0"/>
              <a:t>1. Structural </a:t>
            </a:r>
            <a:r>
              <a:rPr lang="en-US" dirty="0"/>
              <a:t>Hazard #2: Registers (1/2)</a:t>
            </a:r>
          </a:p>
        </p:txBody>
      </p:sp>
      <p:sp>
        <p:nvSpPr>
          <p:cNvPr id="2747395" name="Rectangle 3"/>
          <p:cNvSpPr>
            <a:spLocks noChangeArrowheads="1"/>
          </p:cNvSpPr>
          <p:nvPr/>
        </p:nvSpPr>
        <p:spPr bwMode="auto">
          <a:xfrm>
            <a:off x="914400" y="5939445"/>
            <a:ext cx="7382954"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Can we read and write to registers simultaneously?</a:t>
            </a:r>
          </a:p>
        </p:txBody>
      </p:sp>
      <p:grpSp>
        <p:nvGrpSpPr>
          <p:cNvPr id="2" name="Group 4"/>
          <p:cNvGrpSpPr>
            <a:grpSpLocks/>
          </p:cNvGrpSpPr>
          <p:nvPr/>
        </p:nvGrpSpPr>
        <p:grpSpPr bwMode="auto">
          <a:xfrm>
            <a:off x="4598988" y="1781918"/>
            <a:ext cx="1090612" cy="2986087"/>
            <a:chOff x="2897" y="1099"/>
            <a:chExt cx="687" cy="1881"/>
          </a:xfrm>
        </p:grpSpPr>
        <p:sp>
          <p:nvSpPr>
            <p:cNvPr id="2747397" name="Oval 5"/>
            <p:cNvSpPr>
              <a:spLocks noChangeArrowheads="1"/>
            </p:cNvSpPr>
            <p:nvPr/>
          </p:nvSpPr>
          <p:spPr bwMode="auto">
            <a:xfrm>
              <a:off x="2897"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7398" name="Oval 6"/>
            <p:cNvSpPr>
              <a:spLocks noChangeArrowheads="1"/>
            </p:cNvSpPr>
            <p:nvPr/>
          </p:nvSpPr>
          <p:spPr bwMode="auto">
            <a:xfrm>
              <a:off x="2961" y="1099"/>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342900" y="911968"/>
            <a:ext cx="7797800" cy="5056187"/>
            <a:chOff x="216" y="551"/>
            <a:chExt cx="4912" cy="3185"/>
          </a:xfrm>
        </p:grpSpPr>
        <p:grpSp>
          <p:nvGrpSpPr>
            <p:cNvPr id="4" name="Group 8"/>
            <p:cNvGrpSpPr>
              <a:grpSpLocks/>
            </p:cNvGrpSpPr>
            <p:nvPr/>
          </p:nvGrpSpPr>
          <p:grpSpPr bwMode="auto">
            <a:xfrm>
              <a:off x="2624" y="1200"/>
              <a:ext cx="340" cy="289"/>
              <a:chOff x="2624" y="1200"/>
              <a:chExt cx="340" cy="289"/>
            </a:xfrm>
          </p:grpSpPr>
          <p:sp>
            <p:nvSpPr>
              <p:cNvPr id="2747401"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2"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7404"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5"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06"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7407"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8"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9" name="Rectangle 17"/>
            <p:cNvSpPr>
              <a:spLocks noChangeArrowheads="1"/>
            </p:cNvSpPr>
            <p:nvPr/>
          </p:nvSpPr>
          <p:spPr bwMode="auto">
            <a:xfrm>
              <a:off x="579" y="1302"/>
              <a:ext cx="383"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sw</a:t>
              </a:r>
              <a:endParaRPr lang="en-US" sz="2800" b="1">
                <a:solidFill>
                  <a:schemeClr val="tx1"/>
                </a:solidFill>
                <a:latin typeface="Arial" pitchFamily="-65" charset="0"/>
              </a:endParaRPr>
            </a:p>
          </p:txBody>
        </p:sp>
        <p:sp>
          <p:nvSpPr>
            <p:cNvPr id="2747410"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7411"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7412"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7413"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7414"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5"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6"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7"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8"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9"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0"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1"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7423"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4"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7426"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7428"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9"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30"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7432"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3"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34"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5"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6"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7"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7438"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7440"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1"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42"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3"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4"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5"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6"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7449"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0"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7452"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7454"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5"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56"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7458"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9"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0"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1"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2"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3"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7465"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6"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7"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7469"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0"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71"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2"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3"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4"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5"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7478"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9"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7481"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7483"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4"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85"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7487"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8"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89"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0"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1"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2"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7494"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5"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96"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7498"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9"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00"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1"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2"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3"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4"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7506"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7"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7508"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7510"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1"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2"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3"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4"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5"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7517"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8"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9"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7521"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2"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23"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4"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5"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6"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7"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7530"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1"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7533"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7392" name="Group 142"/>
                <p:cNvGrpSpPr>
                  <a:grpSpLocks/>
                </p:cNvGrpSpPr>
                <p:nvPr/>
              </p:nvGrpSpPr>
              <p:grpSpPr bwMode="auto">
                <a:xfrm>
                  <a:off x="3051" y="3040"/>
                  <a:ext cx="340" cy="289"/>
                  <a:chOff x="3051" y="3040"/>
                  <a:chExt cx="340" cy="289"/>
                </a:xfrm>
              </p:grpSpPr>
              <p:sp>
                <p:nvSpPr>
                  <p:cNvPr id="2747535"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6"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537"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3" name="Group 146"/>
              <p:cNvGrpSpPr>
                <a:grpSpLocks/>
              </p:cNvGrpSpPr>
              <p:nvPr/>
            </p:nvGrpSpPr>
            <p:grpSpPr bwMode="auto">
              <a:xfrm>
                <a:off x="3511" y="3040"/>
                <a:ext cx="296" cy="289"/>
                <a:chOff x="3511" y="3040"/>
                <a:chExt cx="296" cy="289"/>
              </a:xfrm>
            </p:grpSpPr>
            <p:sp>
              <p:nvSpPr>
                <p:cNvPr id="2747539"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0"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1"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2"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3"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4"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7396" name="Group 153"/>
              <p:cNvGrpSpPr>
                <a:grpSpLocks/>
              </p:cNvGrpSpPr>
              <p:nvPr/>
            </p:nvGrpSpPr>
            <p:grpSpPr bwMode="auto">
              <a:xfrm>
                <a:off x="4360" y="3040"/>
                <a:ext cx="325" cy="289"/>
                <a:chOff x="4360" y="3040"/>
                <a:chExt cx="325" cy="289"/>
              </a:xfrm>
            </p:grpSpPr>
            <p:sp>
              <p:nvSpPr>
                <p:cNvPr id="2747546"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7"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8"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9" name="Group 157"/>
              <p:cNvGrpSpPr>
                <a:grpSpLocks/>
              </p:cNvGrpSpPr>
              <p:nvPr/>
            </p:nvGrpSpPr>
            <p:grpSpPr bwMode="auto">
              <a:xfrm>
                <a:off x="4828" y="3040"/>
                <a:ext cx="284" cy="289"/>
                <a:chOff x="4828" y="3040"/>
                <a:chExt cx="284" cy="289"/>
              </a:xfrm>
            </p:grpSpPr>
            <p:sp>
              <p:nvSpPr>
                <p:cNvPr id="2747550"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1"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2"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3"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4"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5"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6"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7" name="Rectangle 165"/>
            <p:cNvSpPr>
              <a:spLocks noChangeArrowheads="1"/>
            </p:cNvSpPr>
            <p:nvPr/>
          </p:nvSpPr>
          <p:spPr bwMode="auto">
            <a:xfrm>
              <a:off x="216" y="5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7558"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167" name="Date Placeholder 166"/>
          <p:cNvSpPr>
            <a:spLocks noGrp="1"/>
          </p:cNvSpPr>
          <p:nvPr>
            <p:ph type="dt" sz="half" idx="10"/>
          </p:nvPr>
        </p:nvSpPr>
        <p:spPr/>
        <p:txBody>
          <a:bodyPr/>
          <a:lstStyle/>
          <a:p>
            <a:fld id="{24D2E16F-BEC8-4947-A358-854CB8BFB1E1}" type="datetime1">
              <a:rPr lang="en-US" smtClean="0"/>
              <a:pPr/>
              <a:t>3/22/12</a:t>
            </a:fld>
            <a:endParaRPr lang="en-US" dirty="0"/>
          </a:p>
        </p:txBody>
      </p:sp>
      <p:sp>
        <p:nvSpPr>
          <p:cNvPr id="168" name="Slide Number Placeholder 167"/>
          <p:cNvSpPr>
            <a:spLocks noGrp="1"/>
          </p:cNvSpPr>
          <p:nvPr>
            <p:ph type="sldNum" sz="quarter" idx="12"/>
          </p:nvPr>
        </p:nvSpPr>
        <p:spPr/>
        <p:txBody>
          <a:bodyPr/>
          <a:lstStyle/>
          <a:p>
            <a:fld id="{3CC63E4C-4642-794D-A2FD-70F6B81535F5}" type="slidenum">
              <a:rPr lang="en-US" smtClean="0"/>
              <a:pPr/>
              <a:t>46</a:t>
            </a:fld>
            <a:endParaRPr lang="en-US" dirty="0"/>
          </a:p>
        </p:txBody>
      </p:sp>
      <p:sp>
        <p:nvSpPr>
          <p:cNvPr id="169" name="Footer Placeholder 168"/>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7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7395" grpId="0" autoUpdateAnimBg="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9442" name="Rectangle 2"/>
          <p:cNvSpPr>
            <a:spLocks noGrp="1" noChangeArrowheads="1"/>
          </p:cNvSpPr>
          <p:nvPr>
            <p:ph type="title"/>
          </p:nvPr>
        </p:nvSpPr>
        <p:spPr>
          <a:xfrm>
            <a:off x="307200" y="211138"/>
            <a:ext cx="8534400" cy="474662"/>
          </a:xfrm>
        </p:spPr>
        <p:txBody>
          <a:bodyPr>
            <a:normAutofit fontScale="90000"/>
          </a:bodyPr>
          <a:lstStyle/>
          <a:p>
            <a:r>
              <a:rPr lang="en-US" dirty="0" smtClean="0"/>
              <a:t>1. Structural </a:t>
            </a:r>
            <a:r>
              <a:rPr lang="en-US" dirty="0"/>
              <a:t>Hazard #2: Registers (2/2)</a:t>
            </a:r>
          </a:p>
        </p:txBody>
      </p:sp>
      <p:sp>
        <p:nvSpPr>
          <p:cNvPr id="2749443" name="Rectangle 3"/>
          <p:cNvSpPr>
            <a:spLocks noGrp="1" noChangeArrowheads="1"/>
          </p:cNvSpPr>
          <p:nvPr>
            <p:ph type="body" idx="1"/>
          </p:nvPr>
        </p:nvSpPr>
        <p:spPr>
          <a:xfrm>
            <a:off x="457200" y="1143000"/>
            <a:ext cx="8229600" cy="5162550"/>
          </a:xfrm>
        </p:spPr>
        <p:txBody>
          <a:bodyPr/>
          <a:lstStyle/>
          <a:p>
            <a:r>
              <a:rPr lang="en-US" dirty="0"/>
              <a:t>Two different solutions have been used:</a:t>
            </a:r>
          </a:p>
          <a:p>
            <a:pPr lvl="1">
              <a:buFontTx/>
              <a:buNone/>
            </a:pPr>
            <a:r>
              <a:rPr lang="en-US" dirty="0"/>
              <a:t>1) </a:t>
            </a:r>
            <a:r>
              <a:rPr lang="en-US" dirty="0" err="1"/>
              <a:t>RegFile</a:t>
            </a:r>
            <a:r>
              <a:rPr lang="en-US" dirty="0"/>
              <a:t> access is </a:t>
            </a:r>
            <a:r>
              <a:rPr lang="en-US" i="1" dirty="0"/>
              <a:t>VERY</a:t>
            </a:r>
            <a:r>
              <a:rPr lang="en-US" dirty="0"/>
              <a:t> fast: takes less than half the time of ALU stage</a:t>
            </a:r>
          </a:p>
          <a:p>
            <a:pPr lvl="2"/>
            <a:r>
              <a:rPr lang="en-US" dirty="0"/>
              <a:t>Write to Registers during first half of each clock cycle</a:t>
            </a:r>
          </a:p>
          <a:p>
            <a:pPr lvl="2"/>
            <a:r>
              <a:rPr lang="en-US" dirty="0"/>
              <a:t>Read from Registers during second half of each clock cycle</a:t>
            </a:r>
          </a:p>
          <a:p>
            <a:pPr lvl="1">
              <a:buFontTx/>
              <a:buNone/>
            </a:pPr>
            <a:r>
              <a:rPr lang="en-US" dirty="0"/>
              <a:t>2) Build </a:t>
            </a:r>
            <a:r>
              <a:rPr lang="en-US" dirty="0" err="1"/>
              <a:t>RegFile</a:t>
            </a:r>
            <a:r>
              <a:rPr lang="en-US" dirty="0"/>
              <a:t> with independent read and write ports</a:t>
            </a:r>
          </a:p>
          <a:p>
            <a:pPr>
              <a:buClr>
                <a:schemeClr val="tx1"/>
              </a:buClr>
            </a:pPr>
            <a:r>
              <a:rPr lang="en-US" dirty="0">
                <a:solidFill>
                  <a:srgbClr val="FF0000"/>
                </a:solidFill>
              </a:rPr>
              <a:t>Result: can perform Read and Write during same clock cycle</a:t>
            </a:r>
          </a:p>
        </p:txBody>
      </p:sp>
      <p:sp>
        <p:nvSpPr>
          <p:cNvPr id="4" name="Date Placeholder 3"/>
          <p:cNvSpPr>
            <a:spLocks noGrp="1"/>
          </p:cNvSpPr>
          <p:nvPr>
            <p:ph type="dt" sz="half" idx="10"/>
          </p:nvPr>
        </p:nvSpPr>
        <p:spPr/>
        <p:txBody>
          <a:bodyPr/>
          <a:lstStyle/>
          <a:p>
            <a:fld id="{B082833E-2F30-4948-BBAB-6EC732FD1047}" type="datetime1">
              <a:rPr lang="en-US" smtClean="0"/>
              <a:pPr/>
              <a:t>3/22/12</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47</a:t>
            </a:fld>
            <a:endParaRPr lang="en-US" dirty="0"/>
          </a:p>
        </p:txBody>
      </p:sp>
      <p:sp>
        <p:nvSpPr>
          <p:cNvPr id="6" name="Footer Placeholder 5"/>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9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49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49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494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49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49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944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4CD1034-1C5D-564B-A476-6E1F350A1E38}" type="datetime1">
              <a:rPr lang="en-US" smtClean="0"/>
              <a:pPr/>
              <a:t>3/22/12</a:t>
            </a:fld>
            <a:endParaRPr lang="en-US" dirty="0"/>
          </a:p>
        </p:txBody>
      </p:sp>
      <p:sp>
        <p:nvSpPr>
          <p:cNvPr id="5" name="Footer Placeholder 3"/>
          <p:cNvSpPr>
            <a:spLocks noGrp="1"/>
          </p:cNvSpPr>
          <p:nvPr>
            <p:ph type="ftr" sz="quarter" idx="10"/>
          </p:nvPr>
        </p:nvSpPr>
        <p:spPr>
          <a:xfrm>
            <a:off x="3640668" y="6356350"/>
            <a:ext cx="2133600" cy="365125"/>
          </a:xfrm>
        </p:spPr>
        <p:txBody>
          <a:bodyPr/>
          <a:lstStyle/>
          <a:p>
            <a:r>
              <a:rPr lang="en-US" smtClean="0"/>
              <a:t>Spring 2012 -- Lecture #20</a:t>
            </a:r>
            <a:endParaRPr lang="en-AU" dirty="0"/>
          </a:p>
        </p:txBody>
      </p:sp>
      <p:pic>
        <p:nvPicPr>
          <p:cNvPr id="339974" name="Picture 6" descr="data-hazard-bubble-no-forwarding"/>
          <p:cNvPicPr>
            <a:picLocks noChangeAspect="1" noChangeArrowheads="1"/>
          </p:cNvPicPr>
          <p:nvPr/>
        </p:nvPicPr>
        <p:blipFill>
          <a:blip r:embed="rId3"/>
          <a:srcRect/>
          <a:stretch>
            <a:fillRect/>
          </a:stretch>
        </p:blipFill>
        <p:spPr bwMode="auto">
          <a:xfrm>
            <a:off x="755650" y="3429000"/>
            <a:ext cx="7964488" cy="2778125"/>
          </a:xfrm>
          <a:prstGeom prst="rect">
            <a:avLst/>
          </a:prstGeom>
          <a:noFill/>
        </p:spPr>
      </p:pic>
      <p:sp>
        <p:nvSpPr>
          <p:cNvPr id="339970" name="Rectangle 2"/>
          <p:cNvSpPr>
            <a:spLocks noGrp="1" noChangeArrowheads="1"/>
          </p:cNvSpPr>
          <p:nvPr>
            <p:ph type="title"/>
          </p:nvPr>
        </p:nvSpPr>
        <p:spPr/>
        <p:txBody>
          <a:bodyPr/>
          <a:lstStyle/>
          <a:p>
            <a:r>
              <a:rPr lang="en-US" dirty="0" smtClean="0"/>
              <a:t>2. Data </a:t>
            </a:r>
            <a:r>
              <a:rPr lang="en-US" dirty="0"/>
              <a:t>Hazards</a:t>
            </a:r>
            <a:endParaRPr lang="en-AU" dirty="0"/>
          </a:p>
        </p:txBody>
      </p:sp>
      <p:sp>
        <p:nvSpPr>
          <p:cNvPr id="339971" name="Rectangle 3"/>
          <p:cNvSpPr>
            <a:spLocks noGrp="1" noChangeArrowheads="1"/>
          </p:cNvSpPr>
          <p:nvPr>
            <p:ph type="body" idx="1"/>
          </p:nvPr>
        </p:nvSpPr>
        <p:spPr>
          <a:xfrm>
            <a:off x="684213" y="1125538"/>
            <a:ext cx="8270875" cy="2227262"/>
          </a:xfrm>
        </p:spPr>
        <p:txBody>
          <a:bodyPr/>
          <a:lstStyle/>
          <a:p>
            <a:r>
              <a:rPr lang="en-US" dirty="0"/>
              <a:t>An instruction depends on completion of data access by a previous instruction</a:t>
            </a:r>
            <a:endParaRPr lang="en-US" dirty="0" smtClean="0"/>
          </a:p>
          <a:p>
            <a:pPr lvl="1">
              <a:buNone/>
            </a:pPr>
            <a:r>
              <a:rPr lang="en-US" dirty="0" smtClean="0">
                <a:latin typeface="Courier New"/>
                <a:cs typeface="Courier New"/>
              </a:rPr>
              <a:t>	add</a:t>
            </a:r>
            <a:r>
              <a:rPr lang="en-US" dirty="0">
                <a:latin typeface="Courier New"/>
                <a:cs typeface="Courier New"/>
              </a:rPr>
              <a:t>	</a:t>
            </a:r>
            <a:r>
              <a:rPr lang="en-US" dirty="0">
                <a:solidFill>
                  <a:srgbClr val="FF0000"/>
                </a:solidFill>
                <a:latin typeface="Courier New"/>
                <a:cs typeface="Courier New"/>
              </a:rPr>
              <a:t>$s0</a:t>
            </a:r>
            <a:r>
              <a:rPr lang="en-US" dirty="0">
                <a:latin typeface="Courier New"/>
                <a:cs typeface="Courier New"/>
              </a:rPr>
              <a:t>, $t0, $t1</a:t>
            </a:r>
            <a:br>
              <a:rPr lang="en-US" dirty="0">
                <a:latin typeface="Courier New"/>
                <a:cs typeface="Courier New"/>
              </a:rPr>
            </a:br>
            <a:r>
              <a:rPr lang="en-US" dirty="0">
                <a:latin typeface="Courier New"/>
                <a:cs typeface="Courier New"/>
              </a:rPr>
              <a:t>sub	$t2, </a:t>
            </a:r>
            <a:r>
              <a:rPr lang="en-US" dirty="0">
                <a:solidFill>
                  <a:srgbClr val="FF0000"/>
                </a:solidFill>
                <a:latin typeface="Courier New"/>
                <a:cs typeface="Courier New"/>
              </a:rPr>
              <a:t>$s0</a:t>
            </a:r>
            <a:r>
              <a:rPr lang="en-US" dirty="0">
                <a:latin typeface="Courier New"/>
                <a:cs typeface="Courier New"/>
              </a:rPr>
              <a:t>, $t3</a:t>
            </a:r>
          </a:p>
        </p:txBody>
      </p:sp>
      <p:sp>
        <p:nvSpPr>
          <p:cNvPr id="7" name="Slide Number Placeholder 6"/>
          <p:cNvSpPr>
            <a:spLocks noGrp="1"/>
          </p:cNvSpPr>
          <p:nvPr>
            <p:ph type="sldNum" sz="quarter" idx="12"/>
          </p:nvPr>
        </p:nvSpPr>
        <p:spPr/>
        <p:txBody>
          <a:bodyPr/>
          <a:lstStyle/>
          <a:p>
            <a:fld id="{3CC63E4C-4642-794D-A2FD-70F6B81535F5}"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D0A85AF-78AE-4148-9492-D1C2C390D90A}" type="datetime1">
              <a:rPr lang="en-US" smtClean="0"/>
              <a:pPr/>
              <a:t>3/22/12</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smtClean="0"/>
              <a:t>Spring 2012 -- Lecture #20</a:t>
            </a:r>
            <a:endParaRPr lang="en-AU" dirty="0"/>
          </a:p>
        </p:txBody>
      </p:sp>
      <p:pic>
        <p:nvPicPr>
          <p:cNvPr id="342022" name="Picture 6" descr="f04-29-P374493"/>
          <p:cNvPicPr>
            <a:picLocks noChangeAspect="1" noChangeArrowheads="1"/>
          </p:cNvPicPr>
          <p:nvPr/>
        </p:nvPicPr>
        <p:blipFill>
          <a:blip r:embed="rId3"/>
          <a:srcRect/>
          <a:stretch>
            <a:fillRect/>
          </a:stretch>
        </p:blipFill>
        <p:spPr bwMode="auto">
          <a:xfrm>
            <a:off x="1331913" y="3284538"/>
            <a:ext cx="6340475" cy="2184400"/>
          </a:xfrm>
          <a:prstGeom prst="rect">
            <a:avLst/>
          </a:prstGeom>
          <a:noFill/>
        </p:spPr>
      </p:pic>
      <p:sp>
        <p:nvSpPr>
          <p:cNvPr id="342018" name="Rectangle 2"/>
          <p:cNvSpPr>
            <a:spLocks noGrp="1" noChangeArrowheads="1"/>
          </p:cNvSpPr>
          <p:nvPr>
            <p:ph type="title"/>
          </p:nvPr>
        </p:nvSpPr>
        <p:spPr/>
        <p:txBody>
          <a:bodyPr/>
          <a:lstStyle/>
          <a:p>
            <a:r>
              <a:rPr lang="en-US"/>
              <a:t>Forwarding (aka Bypassing)</a:t>
            </a:r>
            <a:endParaRPr lang="en-AU"/>
          </a:p>
        </p:txBody>
      </p:sp>
      <p:sp>
        <p:nvSpPr>
          <p:cNvPr id="342019" name="Rectangle 3"/>
          <p:cNvSpPr>
            <a:spLocks noGrp="1" noChangeArrowheads="1"/>
          </p:cNvSpPr>
          <p:nvPr>
            <p:ph type="body" idx="1"/>
          </p:nvPr>
        </p:nvSpPr>
        <p:spPr>
          <a:xfrm>
            <a:off x="684213" y="1125538"/>
            <a:ext cx="8270875" cy="1766887"/>
          </a:xfrm>
        </p:spPr>
        <p:txBody>
          <a:bodyPr/>
          <a:lstStyle/>
          <a:p>
            <a:r>
              <a:rPr lang="en-US"/>
              <a:t>Use result when it is computed</a:t>
            </a:r>
          </a:p>
          <a:p>
            <a:pPr lvl="1"/>
            <a:r>
              <a:rPr lang="en-US"/>
              <a:t>Don’t wait for it to be stored in a register</a:t>
            </a:r>
          </a:p>
          <a:p>
            <a:pPr lvl="1"/>
            <a:r>
              <a:rPr lang="en-US"/>
              <a:t>Requires extra connections in the datapath</a:t>
            </a:r>
            <a:endParaRPr lang="en-AU"/>
          </a:p>
        </p:txBody>
      </p:sp>
      <p:sp>
        <p:nvSpPr>
          <p:cNvPr id="7" name="Slide Number Placeholder 6"/>
          <p:cNvSpPr>
            <a:spLocks noGrp="1"/>
          </p:cNvSpPr>
          <p:nvPr>
            <p:ph type="sldNum" sz="quarter" idx="12"/>
          </p:nvPr>
        </p:nvSpPr>
        <p:spPr/>
        <p:txBody>
          <a:bodyPr/>
          <a:lstStyle/>
          <a:p>
            <a:fld id="{3CC63E4C-4642-794D-A2FD-70F6B81535F5}"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r>
              <a:rPr lang="en-US" dirty="0" smtClean="0"/>
              <a:t>Review: Single-Cycle Processor</a:t>
            </a:r>
          </a:p>
        </p:txBody>
      </p:sp>
      <p:sp>
        <p:nvSpPr>
          <p:cNvPr id="70659" name="Content Placeholder 22"/>
          <p:cNvSpPr>
            <a:spLocks noGrp="1"/>
          </p:cNvSpPr>
          <p:nvPr>
            <p:ph idx="1"/>
          </p:nvPr>
        </p:nvSpPr>
        <p:spPr>
          <a:xfrm>
            <a:off x="457200" y="1600200"/>
            <a:ext cx="8229600" cy="4868863"/>
          </a:xfrm>
        </p:spPr>
        <p:txBody>
          <a:bodyPr>
            <a:normAutofit fontScale="85000" lnSpcReduction="10000"/>
          </a:bodyPr>
          <a:lstStyle/>
          <a:p>
            <a:pPr>
              <a:defRPr/>
            </a:pPr>
            <a:r>
              <a:rPr lang="en-US" dirty="0" smtClean="0"/>
              <a:t>Five steps to design a processor:</a:t>
            </a:r>
          </a:p>
          <a:p>
            <a:pPr lvl="1">
              <a:buFont typeface="Arial" charset="0"/>
              <a:buNone/>
              <a:defRPr/>
            </a:pPr>
            <a:r>
              <a:rPr lang="en-US" dirty="0" smtClean="0"/>
              <a:t>1. Analyze instruction set </a:t>
            </a:r>
            <a:r>
              <a:rPr lang="en-US" dirty="0" err="1" smtClean="0">
                <a:sym typeface="Wingdings" charset="2"/>
              </a:rPr>
              <a:t></a:t>
            </a:r>
            <a:r>
              <a:rPr lang="en-US" dirty="0" smtClean="0"/>
              <a:t> </a:t>
            </a:r>
            <a:br>
              <a:rPr lang="en-US" dirty="0" smtClean="0"/>
            </a:br>
            <a:r>
              <a:rPr lang="en-US" dirty="0" err="1" smtClean="0"/>
              <a:t>datapath</a:t>
            </a:r>
            <a:r>
              <a:rPr lang="en-US" dirty="0" smtClean="0"/>
              <a:t> requirements</a:t>
            </a:r>
          </a:p>
          <a:p>
            <a:pPr lvl="1">
              <a:buFont typeface="Arial" charset="0"/>
              <a:buNone/>
              <a:defRPr/>
            </a:pPr>
            <a:r>
              <a:rPr lang="en-US" dirty="0" smtClean="0"/>
              <a:t>2. Select set of </a:t>
            </a:r>
            <a:r>
              <a:rPr lang="en-US" dirty="0" err="1" smtClean="0"/>
              <a:t>datapath</a:t>
            </a:r>
            <a:r>
              <a:rPr lang="en-US" dirty="0" smtClean="0"/>
              <a:t> </a:t>
            </a:r>
            <a:br>
              <a:rPr lang="en-US" dirty="0" smtClean="0"/>
            </a:br>
            <a:r>
              <a:rPr lang="en-US" dirty="0" smtClean="0"/>
              <a:t>components &amp; establish </a:t>
            </a:r>
            <a:br>
              <a:rPr lang="en-US" dirty="0" smtClean="0"/>
            </a:br>
            <a:r>
              <a:rPr lang="en-US" dirty="0" smtClean="0"/>
              <a:t>clock methodology</a:t>
            </a:r>
          </a:p>
          <a:p>
            <a:pPr lvl="1">
              <a:buFont typeface="Arial" charset="0"/>
              <a:buNone/>
              <a:defRPr/>
            </a:pPr>
            <a:r>
              <a:rPr lang="en-US" dirty="0" smtClean="0"/>
              <a:t>3. </a:t>
            </a:r>
            <a:r>
              <a:rPr lang="en-US" dirty="0" smtClean="0">
                <a:solidFill>
                  <a:srgbClr val="FF0000"/>
                </a:solidFill>
              </a:rPr>
              <a:t>Assemble </a:t>
            </a:r>
            <a:r>
              <a:rPr lang="en-US" dirty="0" err="1" smtClean="0">
                <a:solidFill>
                  <a:srgbClr val="FF0000"/>
                </a:solidFill>
              </a:rPr>
              <a:t>datapath</a:t>
            </a:r>
            <a:r>
              <a:rPr lang="en-US" dirty="0" smtClean="0">
                <a:solidFill>
                  <a:srgbClr val="FF0000"/>
                </a:solidFill>
              </a:rPr>
              <a:t> meeting </a:t>
            </a:r>
            <a:br>
              <a:rPr lang="en-US" dirty="0" smtClean="0">
                <a:solidFill>
                  <a:srgbClr val="FF0000"/>
                </a:solidFill>
              </a:rPr>
            </a:br>
            <a:r>
              <a:rPr lang="en-US" dirty="0" smtClean="0">
                <a:solidFill>
                  <a:srgbClr val="FF0000"/>
                </a:solidFill>
              </a:rPr>
              <a:t>the requirements</a:t>
            </a:r>
            <a:r>
              <a:rPr lang="en-US" dirty="0" smtClean="0"/>
              <a:t>: re-examine for pipelining</a:t>
            </a:r>
            <a:endParaRPr lang="en-US" dirty="0" smtClean="0">
              <a:solidFill>
                <a:srgbClr val="FF0000"/>
              </a:solidFill>
            </a:endParaRPr>
          </a:p>
          <a:p>
            <a:pPr lvl="1">
              <a:buFont typeface="Arial" charset="0"/>
              <a:buNone/>
              <a:defRPr/>
            </a:pPr>
            <a:r>
              <a:rPr lang="en-US" dirty="0" smtClean="0"/>
              <a:t>4. Analyze implementation of each instruction to determine setting of control points that effects the register transfer.</a:t>
            </a:r>
          </a:p>
          <a:p>
            <a:pPr lvl="1">
              <a:buFont typeface="Arial" charset="0"/>
              <a:buNone/>
              <a:defRPr/>
            </a:pPr>
            <a:r>
              <a:rPr lang="en-US" dirty="0" smtClean="0"/>
              <a:t>5. </a:t>
            </a:r>
            <a:r>
              <a:rPr lang="en-US" dirty="0" smtClean="0">
                <a:solidFill>
                  <a:srgbClr val="FF0000"/>
                </a:solidFill>
              </a:rPr>
              <a:t>Assemble the control logic</a:t>
            </a:r>
          </a:p>
          <a:p>
            <a:pPr lvl="2">
              <a:defRPr/>
            </a:pPr>
            <a:r>
              <a:rPr lang="en-US" dirty="0" smtClean="0">
                <a:solidFill>
                  <a:srgbClr val="FF0000"/>
                </a:solidFill>
              </a:rPr>
              <a:t>Formulate Logic Equations</a:t>
            </a:r>
          </a:p>
          <a:p>
            <a:pPr lvl="2">
              <a:defRPr/>
            </a:pPr>
            <a:r>
              <a:rPr lang="en-US" dirty="0" smtClean="0">
                <a:solidFill>
                  <a:srgbClr val="FF0000"/>
                </a:solidFill>
              </a:rPr>
              <a:t>Design Circuits</a:t>
            </a:r>
          </a:p>
          <a:p>
            <a:pPr>
              <a:defRPr/>
            </a:pPr>
            <a:endParaRPr lang="en-US" dirty="0" smtClean="0"/>
          </a:p>
          <a:p>
            <a:pPr>
              <a:defRPr/>
            </a:pPr>
            <a:endParaRPr lang="en-US" dirty="0" smtClean="0"/>
          </a:p>
        </p:txBody>
      </p:sp>
      <p:sp>
        <p:nvSpPr>
          <p:cNvPr id="16" name="Date Placeholder 15"/>
          <p:cNvSpPr>
            <a:spLocks noGrp="1"/>
          </p:cNvSpPr>
          <p:nvPr>
            <p:ph type="dt" sz="quarter" idx="10"/>
          </p:nvPr>
        </p:nvSpPr>
        <p:spPr/>
        <p:txBody>
          <a:bodyPr/>
          <a:lstStyle/>
          <a:p>
            <a:pPr>
              <a:defRPr/>
            </a:pPr>
            <a:fld id="{8BEF378D-29D7-D141-BB4D-B55B03DE6A31}" type="datetime1">
              <a:rPr lang="en-US" smtClean="0"/>
              <a:pPr>
                <a:defRPr/>
              </a:pPr>
              <a:t>3/22/12</a:t>
            </a:fld>
            <a:endParaRPr lang="en-US"/>
          </a:p>
        </p:txBody>
      </p:sp>
      <p:sp>
        <p:nvSpPr>
          <p:cNvPr id="18" name="Footer Placeholder 17"/>
          <p:cNvSpPr>
            <a:spLocks noGrp="1"/>
          </p:cNvSpPr>
          <p:nvPr>
            <p:ph type="ftr" sz="quarter" idx="11"/>
          </p:nvPr>
        </p:nvSpPr>
        <p:spPr/>
        <p:txBody>
          <a:bodyPr/>
          <a:lstStyle/>
          <a:p>
            <a:pPr>
              <a:defRPr/>
            </a:pPr>
            <a:r>
              <a:rPr lang="en-US" smtClean="0"/>
              <a:t>Spring 2012 -- Lecture #20</a:t>
            </a:r>
            <a:endParaRPr lang="en-US" dirty="0"/>
          </a:p>
        </p:txBody>
      </p:sp>
      <p:sp>
        <p:nvSpPr>
          <p:cNvPr id="17" name="Slide Number Placeholder 16"/>
          <p:cNvSpPr>
            <a:spLocks noGrp="1"/>
          </p:cNvSpPr>
          <p:nvPr>
            <p:ph type="sldNum" sz="quarter" idx="12"/>
          </p:nvPr>
        </p:nvSpPr>
        <p:spPr/>
        <p:txBody>
          <a:bodyPr/>
          <a:lstStyle/>
          <a:p>
            <a:pPr>
              <a:defRPr/>
            </a:pPr>
            <a:fld id="{378FBE9D-D084-2649-A7C8-62A92913B788}" type="slidenum">
              <a:rPr lang="en-US" smtClean="0"/>
              <a:pPr>
                <a:defRPr/>
              </a:pPr>
              <a:t>5</a:t>
            </a:fld>
            <a:endParaRPr lang="en-US"/>
          </a:p>
        </p:txBody>
      </p:sp>
      <p:grpSp>
        <p:nvGrpSpPr>
          <p:cNvPr id="2" name="Group 28"/>
          <p:cNvGrpSpPr>
            <a:grpSpLocks/>
          </p:cNvGrpSpPr>
          <p:nvPr/>
        </p:nvGrpSpPr>
        <p:grpSpPr bwMode="auto">
          <a:xfrm>
            <a:off x="5359400" y="2062163"/>
            <a:ext cx="3556000" cy="1951037"/>
            <a:chOff x="5444062" y="4398949"/>
            <a:chExt cx="3556000" cy="1951037"/>
          </a:xfrm>
        </p:grpSpPr>
        <p:sp>
          <p:nvSpPr>
            <p:cNvPr id="70664" name="Rectangle 4" descr="10%"/>
            <p:cNvSpPr>
              <a:spLocks noChangeArrowheads="1"/>
            </p:cNvSpPr>
            <p:nvPr/>
          </p:nvSpPr>
          <p:spPr bwMode="auto">
            <a:xfrm>
              <a:off x="5579000" y="4754549"/>
              <a:ext cx="1123950" cy="649287"/>
            </a:xfrm>
            <a:prstGeom prst="rect">
              <a:avLst/>
            </a:prstGeom>
            <a:pattFill prst="pct10">
              <a:fgClr>
                <a:schemeClr val="accent1"/>
              </a:fgClr>
              <a:bgClr>
                <a:srgbClr val="FFFFFF"/>
              </a:bgClr>
            </a:pattFill>
            <a:ln w="25400">
              <a:solidFill>
                <a:schemeClr val="accent1"/>
              </a:solidFill>
              <a:miter lim="800000"/>
              <a:headEnd/>
              <a:tailEnd/>
            </a:ln>
          </p:spPr>
          <p:txBody>
            <a:bodyPr wrap="none" anchor="ctr">
              <a:prstTxWarp prst="textNoShape">
                <a:avLst/>
              </a:prstTxWarp>
            </a:bodyPr>
            <a:lstStyle/>
            <a:p>
              <a:pPr algn="ctr">
                <a:defRPr/>
              </a:pPr>
              <a:endParaRPr lang="en-US" sz="2000">
                <a:latin typeface="+mn-lt"/>
              </a:endParaRPr>
            </a:p>
          </p:txBody>
        </p:sp>
        <p:sp>
          <p:nvSpPr>
            <p:cNvPr id="70665" name="Rectangle 5"/>
            <p:cNvSpPr>
              <a:spLocks noChangeArrowheads="1"/>
            </p:cNvSpPr>
            <p:nvPr/>
          </p:nvSpPr>
          <p:spPr bwMode="auto">
            <a:xfrm>
              <a:off x="5659962" y="4860911"/>
              <a:ext cx="812800"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Control</a:t>
              </a:r>
            </a:p>
          </p:txBody>
        </p:sp>
        <p:sp>
          <p:nvSpPr>
            <p:cNvPr id="70666" name="Rectangle 6" descr="10%"/>
            <p:cNvSpPr>
              <a:spLocks noChangeArrowheads="1"/>
            </p:cNvSpPr>
            <p:nvPr/>
          </p:nvSpPr>
          <p:spPr bwMode="auto">
            <a:xfrm>
              <a:off x="5579000" y="5564174"/>
              <a:ext cx="1123950" cy="650875"/>
            </a:xfrm>
            <a:prstGeom prst="rect">
              <a:avLst/>
            </a:prstGeom>
            <a:pattFill prst="pct10">
              <a:fgClr>
                <a:schemeClr val="accent2"/>
              </a:fgClr>
              <a:bgClr>
                <a:srgbClr val="FFFFFF"/>
              </a:bgClr>
            </a:pattFill>
            <a:ln w="25400">
              <a:solidFill>
                <a:schemeClr val="accent2"/>
              </a:solidFill>
              <a:miter lim="800000"/>
              <a:headEnd/>
              <a:tailEnd/>
            </a:ln>
          </p:spPr>
          <p:txBody>
            <a:bodyPr wrap="none" anchor="ctr">
              <a:prstTxWarp prst="textNoShape">
                <a:avLst/>
              </a:prstTxWarp>
            </a:bodyPr>
            <a:lstStyle/>
            <a:p>
              <a:pPr algn="ctr">
                <a:defRPr/>
              </a:pPr>
              <a:endParaRPr lang="en-US" sz="2000">
                <a:solidFill>
                  <a:schemeClr val="accent2"/>
                </a:solidFill>
                <a:latin typeface="+mn-lt"/>
              </a:endParaRPr>
            </a:p>
          </p:txBody>
        </p:sp>
        <p:sp>
          <p:nvSpPr>
            <p:cNvPr id="70667" name="Rectangle 7"/>
            <p:cNvSpPr>
              <a:spLocks noChangeArrowheads="1"/>
            </p:cNvSpPr>
            <p:nvPr/>
          </p:nvSpPr>
          <p:spPr bwMode="auto">
            <a:xfrm>
              <a:off x="5679012" y="5729274"/>
              <a:ext cx="9937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solidFill>
                    <a:schemeClr val="accent2"/>
                  </a:solidFill>
                  <a:latin typeface="+mn-lt"/>
                </a:rPr>
                <a:t>Datapath</a:t>
              </a:r>
              <a:endParaRPr lang="en-US" sz="1600" b="1">
                <a:latin typeface="+mn-lt"/>
              </a:endParaRPr>
            </a:p>
          </p:txBody>
        </p:sp>
        <p:sp>
          <p:nvSpPr>
            <p:cNvPr id="70668" name="Rectangle 8"/>
            <p:cNvSpPr>
              <a:spLocks noChangeArrowheads="1"/>
            </p:cNvSpPr>
            <p:nvPr/>
          </p:nvSpPr>
          <p:spPr bwMode="auto">
            <a:xfrm>
              <a:off x="6998225" y="4416411"/>
              <a:ext cx="920750"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69" name="Rectangle 9"/>
            <p:cNvSpPr>
              <a:spLocks noChangeArrowheads="1"/>
            </p:cNvSpPr>
            <p:nvPr/>
          </p:nvSpPr>
          <p:spPr bwMode="auto">
            <a:xfrm>
              <a:off x="7050612" y="5165711"/>
              <a:ext cx="9255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Memory</a:t>
              </a:r>
            </a:p>
          </p:txBody>
        </p:sp>
        <p:sp>
          <p:nvSpPr>
            <p:cNvPr id="70670" name="Rectangle 10"/>
            <p:cNvSpPr>
              <a:spLocks noChangeArrowheads="1"/>
            </p:cNvSpPr>
            <p:nvPr/>
          </p:nvSpPr>
          <p:spPr bwMode="auto">
            <a:xfrm>
              <a:off x="5444062" y="4416411"/>
              <a:ext cx="1393825"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1" name="Rectangle 11"/>
            <p:cNvSpPr>
              <a:spLocks noChangeArrowheads="1"/>
            </p:cNvSpPr>
            <p:nvPr/>
          </p:nvSpPr>
          <p:spPr bwMode="auto">
            <a:xfrm>
              <a:off x="5679012" y="4398949"/>
              <a:ext cx="10271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Processor</a:t>
              </a:r>
            </a:p>
          </p:txBody>
        </p:sp>
        <p:sp>
          <p:nvSpPr>
            <p:cNvPr id="70672" name="Rectangle 12"/>
            <p:cNvSpPr>
              <a:spLocks noChangeArrowheads="1"/>
            </p:cNvSpPr>
            <p:nvPr/>
          </p:nvSpPr>
          <p:spPr bwMode="auto">
            <a:xfrm>
              <a:off x="8079312" y="4416411"/>
              <a:ext cx="920750" cy="785813"/>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3" name="Rectangle 13"/>
            <p:cNvSpPr>
              <a:spLocks noChangeArrowheads="1"/>
            </p:cNvSpPr>
            <p:nvPr/>
          </p:nvSpPr>
          <p:spPr bwMode="auto">
            <a:xfrm>
              <a:off x="8214250" y="4668824"/>
              <a:ext cx="638175" cy="33655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Input</a:t>
              </a:r>
            </a:p>
          </p:txBody>
        </p:sp>
        <p:sp>
          <p:nvSpPr>
            <p:cNvPr id="70674" name="Rectangle 14"/>
            <p:cNvSpPr>
              <a:spLocks noChangeArrowheads="1"/>
            </p:cNvSpPr>
            <p:nvPr/>
          </p:nvSpPr>
          <p:spPr bwMode="auto">
            <a:xfrm>
              <a:off x="8079312" y="5564174"/>
              <a:ext cx="920750" cy="785812"/>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5" name="Rectangle 15"/>
            <p:cNvSpPr>
              <a:spLocks noChangeArrowheads="1"/>
            </p:cNvSpPr>
            <p:nvPr/>
          </p:nvSpPr>
          <p:spPr bwMode="auto">
            <a:xfrm>
              <a:off x="8126937" y="5816586"/>
              <a:ext cx="812800" cy="333375"/>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Output</a:t>
              </a:r>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C53DB5-2FF4-1D40-BE00-9E1C896D54B0}" type="datetime1">
              <a:rPr lang="en-US" smtClean="0"/>
              <a:pPr/>
              <a:t>3/22/12</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smtClean="0"/>
              <a:t>Spring 2012 -- Lecture #20</a:t>
            </a:r>
            <a:endParaRPr lang="en-AU"/>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normAutofit fontScale="90000"/>
          </a:bodyPr>
          <a:lstStyle/>
          <a:p>
            <a:r>
              <a:rPr lang="en-US" dirty="0"/>
              <a:t>Corrected </a:t>
            </a:r>
            <a:r>
              <a:rPr lang="en-US" dirty="0" err="1"/>
              <a:t>Datapath</a:t>
            </a:r>
            <a:r>
              <a:rPr lang="en-US" dirty="0"/>
              <a:t> for</a:t>
            </a:r>
            <a:r>
              <a:rPr lang="en-US" dirty="0" smtClean="0"/>
              <a:t> Forwarding?</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4"/>
              </a:rPr>
              <a:t>Student Roulette?</a:t>
            </a:r>
            <a:endParaRPr lang="en-US" sz="1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AU"/>
              <a:t>Chapter 4 — The Processor — </a:t>
            </a:r>
            <a:fld id="{25EE7F2D-7B26-9144-AD02-8A775DD61D2F}" type="slidenum">
              <a:rPr lang="en-AU"/>
              <a:pPr/>
              <a:t>51</a:t>
            </a:fld>
            <a:endParaRPr lang="en-AU"/>
          </a:p>
        </p:txBody>
      </p:sp>
      <p:pic>
        <p:nvPicPr>
          <p:cNvPr id="403462" name="Picture 6" descr="f04-54-P374493-bottom"/>
          <p:cNvPicPr>
            <a:picLocks noChangeAspect="1" noChangeArrowheads="1"/>
          </p:cNvPicPr>
          <p:nvPr/>
        </p:nvPicPr>
        <p:blipFill>
          <a:blip r:embed="rId3"/>
          <a:srcRect/>
          <a:stretch>
            <a:fillRect/>
          </a:stretch>
        </p:blipFill>
        <p:spPr bwMode="auto">
          <a:xfrm>
            <a:off x="1331913" y="1628775"/>
            <a:ext cx="6618287" cy="4410075"/>
          </a:xfrm>
          <a:prstGeom prst="rect">
            <a:avLst/>
          </a:prstGeom>
          <a:noFill/>
        </p:spPr>
      </p:pic>
      <p:sp>
        <p:nvSpPr>
          <p:cNvPr id="403458" name="Rectangle 2"/>
          <p:cNvSpPr>
            <a:spLocks noGrp="1" noChangeArrowheads="1"/>
          </p:cNvSpPr>
          <p:nvPr>
            <p:ph type="title"/>
          </p:nvPr>
        </p:nvSpPr>
        <p:spPr/>
        <p:txBody>
          <a:bodyPr/>
          <a:lstStyle/>
          <a:p>
            <a:r>
              <a:rPr lang="en-US"/>
              <a:t>Forwarding Paths</a:t>
            </a:r>
            <a:endParaRPr lang="en-A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FE29279-9010-D542-9575-0A1FDC9FF40D}" type="datetime1">
              <a:rPr lang="en-US" smtClean="0"/>
              <a:pPr/>
              <a:t>3/22/12</a:t>
            </a:fld>
            <a:endParaRPr lang="en-US" dirty="0"/>
          </a:p>
        </p:txBody>
      </p:sp>
      <p:sp>
        <p:nvSpPr>
          <p:cNvPr id="5" name="Footer Placeholder 3"/>
          <p:cNvSpPr>
            <a:spLocks noGrp="1"/>
          </p:cNvSpPr>
          <p:nvPr>
            <p:ph type="ftr" sz="quarter" idx="10"/>
          </p:nvPr>
        </p:nvSpPr>
        <p:spPr>
          <a:xfrm>
            <a:off x="3623272" y="6356350"/>
            <a:ext cx="2133600" cy="365125"/>
          </a:xfrm>
        </p:spPr>
        <p:txBody>
          <a:bodyPr/>
          <a:lstStyle/>
          <a:p>
            <a:r>
              <a:rPr lang="en-US" smtClean="0"/>
              <a:t>Spring 2012 -- Lecture #20</a:t>
            </a:r>
            <a:endParaRPr lang="en-AU" dirty="0"/>
          </a:p>
        </p:txBody>
      </p:sp>
      <p:pic>
        <p:nvPicPr>
          <p:cNvPr id="344070" name="Picture 6" descr="f04-30-P374493"/>
          <p:cNvPicPr>
            <a:picLocks noChangeAspect="1" noChangeArrowheads="1"/>
          </p:cNvPicPr>
          <p:nvPr/>
        </p:nvPicPr>
        <p:blipFill>
          <a:blip r:embed="rId3"/>
          <a:srcRect/>
          <a:stretch>
            <a:fillRect/>
          </a:stretch>
        </p:blipFill>
        <p:spPr bwMode="auto">
          <a:xfrm>
            <a:off x="1331913" y="3141663"/>
            <a:ext cx="6586537" cy="2598737"/>
          </a:xfrm>
          <a:prstGeom prst="rect">
            <a:avLst/>
          </a:prstGeom>
          <a:noFill/>
        </p:spPr>
      </p:pic>
      <p:sp>
        <p:nvSpPr>
          <p:cNvPr id="344066" name="Rectangle 2"/>
          <p:cNvSpPr>
            <a:spLocks noGrp="1" noChangeArrowheads="1"/>
          </p:cNvSpPr>
          <p:nvPr>
            <p:ph type="title"/>
          </p:nvPr>
        </p:nvSpPr>
        <p:spPr/>
        <p:txBody>
          <a:bodyPr/>
          <a:lstStyle/>
          <a:p>
            <a:r>
              <a:rPr lang="en-US"/>
              <a:t>Load-Use Data Hazard</a:t>
            </a:r>
            <a:endParaRPr lang="en-AU"/>
          </a:p>
        </p:txBody>
      </p:sp>
      <p:sp>
        <p:nvSpPr>
          <p:cNvPr id="344067" name="Rectangle 3"/>
          <p:cNvSpPr>
            <a:spLocks noGrp="1" noChangeArrowheads="1"/>
          </p:cNvSpPr>
          <p:nvPr>
            <p:ph type="body" idx="1"/>
          </p:nvPr>
        </p:nvSpPr>
        <p:spPr>
          <a:xfrm>
            <a:off x="684213" y="1125538"/>
            <a:ext cx="8270875" cy="1843087"/>
          </a:xfrm>
        </p:spPr>
        <p:txBody>
          <a:bodyPr/>
          <a:lstStyle/>
          <a:p>
            <a:r>
              <a:rPr lang="en-US"/>
              <a:t>Can’t always avoid stalls by forwarding</a:t>
            </a:r>
          </a:p>
          <a:p>
            <a:pPr lvl="1"/>
            <a:r>
              <a:rPr lang="en-US"/>
              <a:t>If value not computed when needed</a:t>
            </a:r>
          </a:p>
          <a:p>
            <a:pPr lvl="1"/>
            <a:r>
              <a:rPr lang="en-US"/>
              <a:t>Can’t forward backward in time!</a:t>
            </a:r>
            <a:endParaRPr lang="en-AU"/>
          </a:p>
        </p:txBody>
      </p:sp>
      <p:sp>
        <p:nvSpPr>
          <p:cNvPr id="7" name="Slide Number Placeholder 6"/>
          <p:cNvSpPr>
            <a:spLocks noGrp="1"/>
          </p:cNvSpPr>
          <p:nvPr>
            <p:ph type="sldNum" sz="quarter" idx="12"/>
          </p:nvPr>
        </p:nvSpPr>
        <p:spPr/>
        <p:txBody>
          <a:bodyPr/>
          <a:lstStyle/>
          <a:p>
            <a:fld id="{3CC63E4C-4642-794D-A2FD-70F6B81535F5}"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AU"/>
              <a:t>Chapter 4 — The Processor — </a:t>
            </a:r>
            <a:fld id="{8ACA92AA-FD71-0647-A8BD-5546C2A345A3}" type="slidenum">
              <a:rPr lang="en-AU"/>
              <a:pPr/>
              <a:t>53</a:t>
            </a:fld>
            <a:endParaRPr lang="en-AU"/>
          </a:p>
        </p:txBody>
      </p:sp>
      <p:pic>
        <p:nvPicPr>
          <p:cNvPr id="421895" name="Picture 7" descr="f04-59-P374493"/>
          <p:cNvPicPr>
            <a:picLocks noChangeAspect="1" noChangeArrowheads="1"/>
          </p:cNvPicPr>
          <p:nvPr/>
        </p:nvPicPr>
        <p:blipFill>
          <a:blip r:embed="rId3"/>
          <a:srcRect/>
          <a:stretch>
            <a:fillRect/>
          </a:stretch>
        </p:blipFill>
        <p:spPr bwMode="auto">
          <a:xfrm>
            <a:off x="900113" y="1366838"/>
            <a:ext cx="7524750" cy="4830762"/>
          </a:xfrm>
          <a:prstGeom prst="rect">
            <a:avLst/>
          </a:prstGeom>
          <a:noFill/>
        </p:spPr>
      </p:pic>
      <p:sp>
        <p:nvSpPr>
          <p:cNvPr id="421890" name="Rectangle 2"/>
          <p:cNvSpPr>
            <a:spLocks noGrp="1" noChangeArrowheads="1"/>
          </p:cNvSpPr>
          <p:nvPr>
            <p:ph type="title"/>
          </p:nvPr>
        </p:nvSpPr>
        <p:spPr/>
        <p:txBody>
          <a:bodyPr/>
          <a:lstStyle/>
          <a:p>
            <a:r>
              <a:rPr lang="en-US"/>
              <a:t>Stall/Bubble in the Pipeline</a:t>
            </a:r>
            <a:endParaRPr lang="en-AU"/>
          </a:p>
        </p:txBody>
      </p:sp>
      <p:sp>
        <p:nvSpPr>
          <p:cNvPr id="421894" name="AutoShape 6"/>
          <p:cNvSpPr>
            <a:spLocks/>
          </p:cNvSpPr>
          <p:nvPr/>
        </p:nvSpPr>
        <p:spPr bwMode="auto">
          <a:xfrm>
            <a:off x="7235825" y="3068638"/>
            <a:ext cx="1579563" cy="690562"/>
          </a:xfrm>
          <a:prstGeom prst="borderCallout1">
            <a:avLst>
              <a:gd name="adj1" fmla="val 16551"/>
              <a:gd name="adj2" fmla="val -4824"/>
              <a:gd name="adj3" fmla="val 73792"/>
              <a:gd name="adj4" fmla="val -63417"/>
            </a:avLst>
          </a:prstGeom>
          <a:solidFill>
            <a:schemeClr val="accent1"/>
          </a:solidFill>
          <a:ln w="9525">
            <a:solidFill>
              <a:schemeClr val="tx1"/>
            </a:solidFill>
            <a:miter lim="800000"/>
            <a:headEnd/>
            <a:tailEnd type="triangle" w="med" len="med"/>
          </a:ln>
          <a:effectLst/>
        </p:spPr>
        <p:txBody>
          <a:bodyPr>
            <a:prstTxWarp prst="textNoShape">
              <a:avLst/>
            </a:prstTxWarp>
          </a:bodyPr>
          <a:lstStyle/>
          <a:p>
            <a:r>
              <a:rPr lang="en-AU" sz="1800"/>
              <a:t>Stall inserted here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C428098-9813-2B41-9A9C-40626F17CC3B}" type="datetime1">
              <a:rPr lang="en-US" smtClean="0"/>
              <a:pPr/>
              <a:t>3/22/12</a:t>
            </a:fld>
            <a:endParaRPr lang="en-US" dirty="0"/>
          </a:p>
        </p:txBody>
      </p:sp>
      <p:sp>
        <p:nvSpPr>
          <p:cNvPr id="4" name="Footer Placeholder 3"/>
          <p:cNvSpPr>
            <a:spLocks noGrp="1"/>
          </p:cNvSpPr>
          <p:nvPr>
            <p:ph type="ftr" sz="quarter" idx="10"/>
          </p:nvPr>
        </p:nvSpPr>
        <p:spPr>
          <a:xfrm>
            <a:off x="3595770" y="6356350"/>
            <a:ext cx="2133600" cy="365125"/>
          </a:xfrm>
        </p:spPr>
        <p:txBody>
          <a:bodyPr/>
          <a:lstStyle/>
          <a:p>
            <a:r>
              <a:rPr lang="en-US" smtClean="0"/>
              <a:t>Spring 2012 -- Lecture #20</a:t>
            </a:r>
            <a:endParaRPr lang="en-AU" dirty="0"/>
          </a:p>
        </p:txBody>
      </p:sp>
      <p:sp>
        <p:nvSpPr>
          <p:cNvPr id="333826" name="Rectangle 2"/>
          <p:cNvSpPr>
            <a:spLocks noGrp="1" noChangeArrowheads="1"/>
          </p:cNvSpPr>
          <p:nvPr>
            <p:ph type="title"/>
          </p:nvPr>
        </p:nvSpPr>
        <p:spPr/>
        <p:txBody>
          <a:bodyPr/>
          <a:lstStyle/>
          <a:p>
            <a:r>
              <a:rPr lang="en-US"/>
              <a:t>Pipelining and ISA Design</a:t>
            </a:r>
            <a:endParaRPr lang="en-AU"/>
          </a:p>
        </p:txBody>
      </p:sp>
      <p:sp>
        <p:nvSpPr>
          <p:cNvPr id="333827" name="Rectangle 3"/>
          <p:cNvSpPr>
            <a:spLocks noGrp="1" noChangeArrowheads="1"/>
          </p:cNvSpPr>
          <p:nvPr>
            <p:ph type="body" idx="1"/>
          </p:nvPr>
        </p:nvSpPr>
        <p:spPr>
          <a:xfrm>
            <a:off x="457200" y="1600200"/>
            <a:ext cx="8229600" cy="4766733"/>
          </a:xfrm>
        </p:spPr>
        <p:txBody>
          <a:bodyPr>
            <a:normAutofit fontScale="85000" lnSpcReduction="10000"/>
          </a:bodyPr>
          <a:lstStyle/>
          <a:p>
            <a:pPr>
              <a:lnSpc>
                <a:spcPct val="90000"/>
              </a:lnSpc>
            </a:pPr>
            <a:r>
              <a:rPr lang="en-US" dirty="0"/>
              <a:t>MIPS</a:t>
            </a:r>
            <a:r>
              <a:rPr lang="en-US" dirty="0" smtClean="0"/>
              <a:t> Instruction Set designed </a:t>
            </a:r>
            <a:r>
              <a:rPr lang="en-US" dirty="0"/>
              <a:t>for pipelining</a:t>
            </a:r>
          </a:p>
          <a:p>
            <a:pPr>
              <a:lnSpc>
                <a:spcPct val="90000"/>
              </a:lnSpc>
            </a:pPr>
            <a:r>
              <a:rPr lang="en-US" dirty="0"/>
              <a:t>All instructions are 32-bits</a:t>
            </a:r>
          </a:p>
          <a:p>
            <a:pPr lvl="1">
              <a:lnSpc>
                <a:spcPct val="90000"/>
              </a:lnSpc>
            </a:pPr>
            <a:r>
              <a:rPr lang="en-US" dirty="0"/>
              <a:t>Easier to fetch and decode in one cycle</a:t>
            </a:r>
            <a:endParaRPr lang="en-US" dirty="0" smtClean="0"/>
          </a:p>
          <a:p>
            <a:pPr lvl="1">
              <a:lnSpc>
                <a:spcPct val="90000"/>
              </a:lnSpc>
            </a:pPr>
            <a:r>
              <a:rPr lang="en-US" dirty="0" smtClean="0"/>
              <a:t>x86</a:t>
            </a:r>
            <a:r>
              <a:rPr lang="en-US" dirty="0"/>
              <a:t>: 1- to 17-byte </a:t>
            </a:r>
            <a:r>
              <a:rPr lang="en-US" dirty="0" smtClean="0"/>
              <a:t>instructions</a:t>
            </a:r>
          </a:p>
          <a:p>
            <a:pPr lvl="1">
              <a:lnSpc>
                <a:spcPct val="90000"/>
              </a:lnSpc>
              <a:buNone/>
            </a:pPr>
            <a:r>
              <a:rPr lang="en-US" dirty="0" smtClean="0"/>
              <a:t>(x86 HW actually translates to internal RISC instructions!)</a:t>
            </a:r>
          </a:p>
          <a:p>
            <a:pPr>
              <a:lnSpc>
                <a:spcPct val="90000"/>
              </a:lnSpc>
            </a:pPr>
            <a:r>
              <a:rPr lang="en-US" dirty="0"/>
              <a:t>Few and regular instruction </a:t>
            </a:r>
            <a:r>
              <a:rPr lang="en-US" dirty="0" smtClean="0"/>
              <a:t>formats, 2 source register fields always in same place</a:t>
            </a:r>
          </a:p>
          <a:p>
            <a:pPr lvl="1">
              <a:lnSpc>
                <a:spcPct val="90000"/>
              </a:lnSpc>
            </a:pPr>
            <a:r>
              <a:rPr lang="en-US" dirty="0"/>
              <a:t>Can decode and read registers in one step</a:t>
            </a:r>
            <a:endParaRPr lang="en-US" dirty="0" smtClean="0"/>
          </a:p>
          <a:p>
            <a:pPr>
              <a:lnSpc>
                <a:spcPct val="90000"/>
              </a:lnSpc>
            </a:pPr>
            <a:r>
              <a:rPr lang="en-US" dirty="0" smtClean="0"/>
              <a:t>Memory operands only in Loads and Stores</a:t>
            </a:r>
          </a:p>
          <a:p>
            <a:pPr lvl="1">
              <a:lnSpc>
                <a:spcPct val="90000"/>
              </a:lnSpc>
            </a:pPr>
            <a:r>
              <a:rPr lang="en-US" dirty="0"/>
              <a:t>Can calculate address</a:t>
            </a:r>
            <a:r>
              <a:rPr lang="en-US" dirty="0" smtClean="0"/>
              <a:t> 3</a:t>
            </a:r>
            <a:r>
              <a:rPr lang="en-US" baseline="30000" dirty="0" smtClean="0"/>
              <a:t>rd</a:t>
            </a:r>
            <a:r>
              <a:rPr lang="en-US" dirty="0" smtClean="0"/>
              <a:t> </a:t>
            </a:r>
            <a:r>
              <a:rPr lang="en-US" dirty="0"/>
              <a:t>stage, access memory</a:t>
            </a:r>
            <a:r>
              <a:rPr lang="en-US" dirty="0" smtClean="0"/>
              <a:t> 4</a:t>
            </a:r>
            <a:r>
              <a:rPr lang="en-US" baseline="30000" dirty="0" smtClean="0"/>
              <a:t>th</a:t>
            </a:r>
            <a:r>
              <a:rPr lang="en-US" dirty="0" smtClean="0"/>
              <a:t> </a:t>
            </a:r>
            <a:r>
              <a:rPr lang="en-US" dirty="0"/>
              <a:t>stage</a:t>
            </a:r>
          </a:p>
          <a:p>
            <a:pPr>
              <a:lnSpc>
                <a:spcPct val="90000"/>
              </a:lnSpc>
            </a:pPr>
            <a:r>
              <a:rPr lang="en-US" dirty="0"/>
              <a:t>Alignment of memory operands</a:t>
            </a:r>
          </a:p>
          <a:p>
            <a:pPr lvl="1">
              <a:lnSpc>
                <a:spcPct val="90000"/>
              </a:lnSpc>
            </a:pPr>
            <a:r>
              <a:rPr lang="en-US" dirty="0"/>
              <a:t>Memory access takes only one cycle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38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38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3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38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382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382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382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382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3827">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38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7" name="Group 77"/>
          <p:cNvGrpSpPr/>
          <p:nvPr/>
        </p:nvGrpSpPr>
        <p:grpSpPr>
          <a:xfrm>
            <a:off x="1128183" y="3931283"/>
            <a:ext cx="7711017" cy="2561422"/>
            <a:chOff x="1128183" y="4296578"/>
            <a:chExt cx="7711017" cy="2561422"/>
          </a:xfrm>
        </p:grpSpPr>
        <p:grpSp>
          <p:nvGrpSpPr>
            <p:cNvPr id="78" name="Group 66"/>
            <p:cNvGrpSpPr/>
            <p:nvPr/>
          </p:nvGrpSpPr>
          <p:grpSpPr>
            <a:xfrm>
              <a:off x="1128183" y="4296578"/>
              <a:ext cx="7711017" cy="2561422"/>
              <a:chOff x="1128183" y="4296578"/>
              <a:chExt cx="7711017" cy="2561422"/>
            </a:xfrm>
          </p:grpSpPr>
          <p:pic>
            <p:nvPicPr>
              <p:cNvPr id="7" name="Picture 6"/>
              <p:cNvPicPr>
                <a:picLocks noChangeAspect="1"/>
              </p:cNvPicPr>
              <p:nvPr/>
            </p:nvPicPr>
            <p:blipFill>
              <a:blip r:embed="rId2"/>
              <a:srcRect t="15612"/>
              <a:stretch>
                <a:fillRect/>
              </a:stretch>
            </p:blipFill>
            <p:spPr>
              <a:xfrm>
                <a:off x="1128183" y="4296578"/>
                <a:ext cx="5397500" cy="2561422"/>
              </a:xfrm>
              <a:prstGeom prst="rect">
                <a:avLst/>
              </a:prstGeom>
            </p:spPr>
          </p:pic>
          <p:sp>
            <p:nvSpPr>
              <p:cNvPr id="66" name="TextBox 65"/>
              <p:cNvSpPr txBox="1"/>
              <p:nvPr/>
            </p:nvSpPr>
            <p:spPr>
              <a:xfrm>
                <a:off x="6468534" y="4639733"/>
                <a:ext cx="2370666" cy="1323439"/>
              </a:xfrm>
              <a:prstGeom prst="rect">
                <a:avLst/>
              </a:prstGeom>
              <a:noFill/>
            </p:spPr>
            <p:txBody>
              <a:bodyPr wrap="square" rtlCol="0">
                <a:spAutoFit/>
              </a:bodyPr>
              <a:lstStyle/>
              <a:p>
                <a:r>
                  <a:rPr lang="en-US" sz="2000" dirty="0" smtClean="0"/>
                  <a:t>SPUR processor</a:t>
                </a:r>
              </a:p>
              <a:p>
                <a:r>
                  <a:rPr lang="en-US" sz="2000" dirty="0" smtClean="0"/>
                  <a:t>(A</a:t>
                </a:r>
                <a:r>
                  <a:rPr lang="en-US" sz="2000" baseline="30000" dirty="0" smtClean="0"/>
                  <a:t> </a:t>
                </a:r>
                <a:r>
                  <a:rPr lang="en-US" sz="2000" dirty="0" smtClean="0"/>
                  <a:t>project Dave and Randy Katz worked on together)</a:t>
                </a:r>
                <a:endParaRPr lang="en-US" sz="2000" dirty="0"/>
              </a:p>
            </p:txBody>
          </p:sp>
        </p:grpSp>
        <p:sp>
          <p:nvSpPr>
            <p:cNvPr id="68" name="Rectangle 67"/>
            <p:cNvSpPr/>
            <p:nvPr/>
          </p:nvSpPr>
          <p:spPr>
            <a:xfrm>
              <a:off x="3928533" y="5401733"/>
              <a:ext cx="1998134" cy="355600"/>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4656667" y="6248399"/>
              <a:ext cx="1303866" cy="304801"/>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387601" y="6248398"/>
              <a:ext cx="694266" cy="287869"/>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387602" y="4588930"/>
              <a:ext cx="694266" cy="287869"/>
            </a:xfrm>
            <a:prstGeom prst="rect">
              <a:avLst/>
            </a:prstGeom>
            <a:solidFill>
              <a:srgbClr val="C0504D">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370669" y="5452529"/>
              <a:ext cx="694266" cy="287869"/>
            </a:xfrm>
            <a:prstGeom prst="rect">
              <a:avLst/>
            </a:prstGeom>
            <a:solidFill>
              <a:srgbClr val="C0504D">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098803" y="4588928"/>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048004" y="5418660"/>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3081872" y="6248392"/>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3928540" y="4588924"/>
              <a:ext cx="694266" cy="287869"/>
            </a:xfrm>
            <a:prstGeom prst="rect">
              <a:avLst/>
            </a:prstGeom>
            <a:solidFill>
              <a:schemeClr val="accent6">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3945473" y="6265324"/>
              <a:ext cx="694266" cy="287869"/>
            </a:xfrm>
            <a:prstGeom prst="rect">
              <a:avLst/>
            </a:prstGeom>
            <a:solidFill>
              <a:schemeClr val="accent6">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Why Isn’t the Destination Register Always in the Same Field in MIPS ISA?</a:t>
            </a:r>
            <a:endParaRPr lang="en-US" dirty="0"/>
          </a:p>
        </p:txBody>
      </p:sp>
      <p:sp>
        <p:nvSpPr>
          <p:cNvPr id="3" name="Content Placeholder 2"/>
          <p:cNvSpPr>
            <a:spLocks noGrp="1"/>
          </p:cNvSpPr>
          <p:nvPr>
            <p:ph idx="1"/>
          </p:nvPr>
        </p:nvSpPr>
        <p:spPr>
          <a:xfrm>
            <a:off x="491067" y="2893308"/>
            <a:ext cx="8229600" cy="1176866"/>
          </a:xfrm>
        </p:spPr>
        <p:txBody>
          <a:bodyPr/>
          <a:lstStyle/>
          <a:p>
            <a:r>
              <a:rPr lang="en-US" dirty="0" smtClean="0"/>
              <a:t>Need to have 2 part immediate if 2 sources and 1 destination always in same place</a:t>
            </a:r>
            <a:endParaRPr lang="en-US" dirty="0"/>
          </a:p>
        </p:txBody>
      </p:sp>
      <p:sp>
        <p:nvSpPr>
          <p:cNvPr id="4" name="Date Placeholder 3"/>
          <p:cNvSpPr>
            <a:spLocks noGrp="1"/>
          </p:cNvSpPr>
          <p:nvPr>
            <p:ph type="dt" sz="half" idx="10"/>
          </p:nvPr>
        </p:nvSpPr>
        <p:spPr/>
        <p:txBody>
          <a:bodyPr/>
          <a:lstStyle/>
          <a:p>
            <a:fld id="{30AE1B3D-914B-F54A-AB83-AECF31F224CF}"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55</a:t>
            </a:fld>
            <a:endParaRPr lang="en-US" dirty="0"/>
          </a:p>
        </p:txBody>
      </p:sp>
      <p:grpSp>
        <p:nvGrpSpPr>
          <p:cNvPr id="8" name="Group 4"/>
          <p:cNvGrpSpPr>
            <a:grpSpLocks/>
          </p:cNvGrpSpPr>
          <p:nvPr/>
        </p:nvGrpSpPr>
        <p:grpSpPr bwMode="auto">
          <a:xfrm>
            <a:off x="1710268" y="1392645"/>
            <a:ext cx="5949950" cy="942975"/>
            <a:chOff x="1918" y="672"/>
            <a:chExt cx="3748" cy="594"/>
          </a:xfrm>
        </p:grpSpPr>
        <p:grpSp>
          <p:nvGrpSpPr>
            <p:cNvPr id="9" name="Group 5"/>
            <p:cNvGrpSpPr>
              <a:grpSpLocks/>
            </p:cNvGrpSpPr>
            <p:nvPr/>
          </p:nvGrpSpPr>
          <p:grpSpPr bwMode="auto">
            <a:xfrm>
              <a:off x="1918" y="672"/>
              <a:ext cx="3748" cy="402"/>
              <a:chOff x="1918" y="672"/>
              <a:chExt cx="3748" cy="402"/>
            </a:xfrm>
          </p:grpSpPr>
          <p:grpSp>
            <p:nvGrpSpPr>
              <p:cNvPr id="16" name="Group 6"/>
              <p:cNvGrpSpPr>
                <a:grpSpLocks/>
              </p:cNvGrpSpPr>
              <p:nvPr/>
            </p:nvGrpSpPr>
            <p:grpSpPr bwMode="auto">
              <a:xfrm>
                <a:off x="1979" y="864"/>
                <a:ext cx="3607" cy="210"/>
                <a:chOff x="1979" y="864"/>
                <a:chExt cx="3607" cy="210"/>
              </a:xfrm>
            </p:grpSpPr>
            <p:sp>
              <p:nvSpPr>
                <p:cNvPr id="24" name="Rectangle 7"/>
                <p:cNvSpPr>
                  <a:spLocks noChangeArrowheads="1"/>
                </p:cNvSpPr>
                <p:nvPr/>
              </p:nvSpPr>
              <p:spPr bwMode="auto">
                <a:xfrm>
                  <a:off x="1983" y="872"/>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25" name="Group 8"/>
                <p:cNvGrpSpPr>
                  <a:grpSpLocks/>
                </p:cNvGrpSpPr>
                <p:nvPr/>
              </p:nvGrpSpPr>
              <p:grpSpPr bwMode="auto">
                <a:xfrm>
                  <a:off x="1979" y="864"/>
                  <a:ext cx="3607" cy="210"/>
                  <a:chOff x="1979" y="864"/>
                  <a:chExt cx="3607" cy="210"/>
                </a:xfrm>
              </p:grpSpPr>
              <p:grpSp>
                <p:nvGrpSpPr>
                  <p:cNvPr id="26" name="Group 9"/>
                  <p:cNvGrpSpPr>
                    <a:grpSpLocks/>
                  </p:cNvGrpSpPr>
                  <p:nvPr/>
                </p:nvGrpSpPr>
                <p:grpSpPr bwMode="auto">
                  <a:xfrm>
                    <a:off x="1979" y="864"/>
                    <a:ext cx="624" cy="210"/>
                    <a:chOff x="1979" y="864"/>
                    <a:chExt cx="624" cy="210"/>
                  </a:xfrm>
                </p:grpSpPr>
                <p:sp>
                  <p:nvSpPr>
                    <p:cNvPr id="42" name="Rectangle 10"/>
                    <p:cNvSpPr>
                      <a:spLocks noChangeArrowheads="1"/>
                    </p:cNvSpPr>
                    <p:nvPr/>
                  </p:nvSpPr>
                  <p:spPr bwMode="auto">
                    <a:xfrm>
                      <a:off x="1979" y="868"/>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3" name="Rectangle 11"/>
                    <p:cNvSpPr>
                      <a:spLocks noChangeArrowheads="1"/>
                    </p:cNvSpPr>
                    <p:nvPr/>
                  </p:nvSpPr>
                  <p:spPr bwMode="auto">
                    <a:xfrm>
                      <a:off x="2161" y="864"/>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27" name="Group 12"/>
                  <p:cNvGrpSpPr>
                    <a:grpSpLocks/>
                  </p:cNvGrpSpPr>
                  <p:nvPr/>
                </p:nvGrpSpPr>
                <p:grpSpPr bwMode="auto">
                  <a:xfrm>
                    <a:off x="2611" y="864"/>
                    <a:ext cx="580" cy="210"/>
                    <a:chOff x="2611" y="864"/>
                    <a:chExt cx="580" cy="210"/>
                  </a:xfrm>
                </p:grpSpPr>
                <p:sp>
                  <p:nvSpPr>
                    <p:cNvPr id="40" name="Rectangle 13"/>
                    <p:cNvSpPr>
                      <a:spLocks noChangeArrowheads="1"/>
                    </p:cNvSpPr>
                    <p:nvPr/>
                  </p:nvSpPr>
                  <p:spPr bwMode="auto">
                    <a:xfrm>
                      <a:off x="2611" y="868"/>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 name="Rectangle 14"/>
                    <p:cNvSpPr>
                      <a:spLocks noChangeArrowheads="1"/>
                    </p:cNvSpPr>
                    <p:nvPr/>
                  </p:nvSpPr>
                  <p:spPr bwMode="auto">
                    <a:xfrm>
                      <a:off x="2776" y="864"/>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rs</a:t>
                      </a:r>
                    </a:p>
                  </p:txBody>
                </p:sp>
              </p:grpSp>
              <p:grpSp>
                <p:nvGrpSpPr>
                  <p:cNvPr id="28" name="Group 15"/>
                  <p:cNvGrpSpPr>
                    <a:grpSpLocks/>
                  </p:cNvGrpSpPr>
                  <p:nvPr/>
                </p:nvGrpSpPr>
                <p:grpSpPr bwMode="auto">
                  <a:xfrm>
                    <a:off x="3199" y="864"/>
                    <a:ext cx="579" cy="210"/>
                    <a:chOff x="3199" y="864"/>
                    <a:chExt cx="579" cy="210"/>
                  </a:xfrm>
                </p:grpSpPr>
                <p:sp>
                  <p:nvSpPr>
                    <p:cNvPr id="38" name="Rectangle 16"/>
                    <p:cNvSpPr>
                      <a:spLocks noChangeArrowheads="1"/>
                    </p:cNvSpPr>
                    <p:nvPr/>
                  </p:nvSpPr>
                  <p:spPr bwMode="auto">
                    <a:xfrm>
                      <a:off x="3199" y="868"/>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9" name="Rectangle 17"/>
                    <p:cNvSpPr>
                      <a:spLocks noChangeArrowheads="1"/>
                    </p:cNvSpPr>
                    <p:nvPr/>
                  </p:nvSpPr>
                  <p:spPr bwMode="auto">
                    <a:xfrm>
                      <a:off x="3363" y="864"/>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grpSp>
                <p:nvGrpSpPr>
                  <p:cNvPr id="29" name="Group 18"/>
                  <p:cNvGrpSpPr>
                    <a:grpSpLocks/>
                  </p:cNvGrpSpPr>
                  <p:nvPr/>
                </p:nvGrpSpPr>
                <p:grpSpPr bwMode="auto">
                  <a:xfrm>
                    <a:off x="3786" y="864"/>
                    <a:ext cx="579" cy="210"/>
                    <a:chOff x="3786" y="864"/>
                    <a:chExt cx="579" cy="210"/>
                  </a:xfrm>
                </p:grpSpPr>
                <p:sp>
                  <p:nvSpPr>
                    <p:cNvPr id="36" name="Rectangle 19"/>
                    <p:cNvSpPr>
                      <a:spLocks noChangeArrowheads="1"/>
                    </p:cNvSpPr>
                    <p:nvPr/>
                  </p:nvSpPr>
                  <p:spPr bwMode="auto">
                    <a:xfrm>
                      <a:off x="3786" y="868"/>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 name="Rectangle 20"/>
                    <p:cNvSpPr>
                      <a:spLocks noChangeArrowheads="1"/>
                    </p:cNvSpPr>
                    <p:nvPr/>
                  </p:nvSpPr>
                  <p:spPr bwMode="auto">
                    <a:xfrm>
                      <a:off x="3951" y="86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rd</a:t>
                      </a:r>
                    </a:p>
                  </p:txBody>
                </p:sp>
              </p:grpSp>
              <p:grpSp>
                <p:nvGrpSpPr>
                  <p:cNvPr id="30" name="Group 21"/>
                  <p:cNvGrpSpPr>
                    <a:grpSpLocks/>
                  </p:cNvGrpSpPr>
                  <p:nvPr/>
                </p:nvGrpSpPr>
                <p:grpSpPr bwMode="auto">
                  <a:xfrm>
                    <a:off x="4373" y="864"/>
                    <a:ext cx="580" cy="210"/>
                    <a:chOff x="4373" y="864"/>
                    <a:chExt cx="580" cy="210"/>
                  </a:xfrm>
                </p:grpSpPr>
                <p:sp>
                  <p:nvSpPr>
                    <p:cNvPr id="34" name="Rectangle 22"/>
                    <p:cNvSpPr>
                      <a:spLocks noChangeArrowheads="1"/>
                    </p:cNvSpPr>
                    <p:nvPr/>
                  </p:nvSpPr>
                  <p:spPr bwMode="auto">
                    <a:xfrm>
                      <a:off x="4373" y="868"/>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 name="Rectangle 23"/>
                    <p:cNvSpPr>
                      <a:spLocks noChangeArrowheads="1"/>
                    </p:cNvSpPr>
                    <p:nvPr/>
                  </p:nvSpPr>
                  <p:spPr bwMode="auto">
                    <a:xfrm>
                      <a:off x="4448" y="864"/>
                      <a:ext cx="44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shamt</a:t>
                      </a:r>
                    </a:p>
                  </p:txBody>
                </p:sp>
              </p:grpSp>
              <p:grpSp>
                <p:nvGrpSpPr>
                  <p:cNvPr id="31" name="Group 30"/>
                  <p:cNvGrpSpPr>
                    <a:grpSpLocks/>
                  </p:cNvGrpSpPr>
                  <p:nvPr/>
                </p:nvGrpSpPr>
                <p:grpSpPr bwMode="auto">
                  <a:xfrm>
                    <a:off x="4961" y="864"/>
                    <a:ext cx="625" cy="210"/>
                    <a:chOff x="4961" y="864"/>
                    <a:chExt cx="625" cy="210"/>
                  </a:xfrm>
                </p:grpSpPr>
                <p:sp>
                  <p:nvSpPr>
                    <p:cNvPr id="32" name="Rectangle 25"/>
                    <p:cNvSpPr>
                      <a:spLocks noChangeArrowheads="1"/>
                    </p:cNvSpPr>
                    <p:nvPr/>
                  </p:nvSpPr>
                  <p:spPr bwMode="auto">
                    <a:xfrm>
                      <a:off x="4961" y="868"/>
                      <a:ext cx="625"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3" name="Rectangle 26"/>
                    <p:cNvSpPr>
                      <a:spLocks noChangeArrowheads="1"/>
                    </p:cNvSpPr>
                    <p:nvPr/>
                  </p:nvSpPr>
                  <p:spPr bwMode="auto">
                    <a:xfrm>
                      <a:off x="5143" y="864"/>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funct</a:t>
                      </a:r>
                    </a:p>
                  </p:txBody>
                </p:sp>
              </p:grpSp>
            </p:grpSp>
          </p:grpSp>
          <p:sp>
            <p:nvSpPr>
              <p:cNvPr id="17" name="Rectangle 27"/>
              <p:cNvSpPr>
                <a:spLocks noChangeArrowheads="1"/>
              </p:cNvSpPr>
              <p:nvPr/>
            </p:nvSpPr>
            <p:spPr bwMode="auto">
              <a:xfrm>
                <a:off x="5488" y="67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18" name="Rectangle 28"/>
              <p:cNvSpPr>
                <a:spLocks noChangeArrowheads="1"/>
              </p:cNvSpPr>
              <p:nvPr/>
            </p:nvSpPr>
            <p:spPr bwMode="auto">
              <a:xfrm>
                <a:off x="4810" y="67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a:t>
                </a:r>
              </a:p>
            </p:txBody>
          </p:sp>
          <p:sp>
            <p:nvSpPr>
              <p:cNvPr id="19" name="Rectangle 29"/>
              <p:cNvSpPr>
                <a:spLocks noChangeArrowheads="1"/>
              </p:cNvSpPr>
              <p:nvPr/>
            </p:nvSpPr>
            <p:spPr bwMode="auto">
              <a:xfrm>
                <a:off x="4177"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11</a:t>
                </a:r>
              </a:p>
            </p:txBody>
          </p:sp>
          <p:sp>
            <p:nvSpPr>
              <p:cNvPr id="20" name="Rectangle 30"/>
              <p:cNvSpPr>
                <a:spLocks noChangeArrowheads="1"/>
              </p:cNvSpPr>
              <p:nvPr/>
            </p:nvSpPr>
            <p:spPr bwMode="auto">
              <a:xfrm>
                <a:off x="3590"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21" name="Rectangle 31"/>
              <p:cNvSpPr>
                <a:spLocks noChangeArrowheads="1"/>
              </p:cNvSpPr>
              <p:nvPr/>
            </p:nvSpPr>
            <p:spPr bwMode="auto">
              <a:xfrm>
                <a:off x="3002"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22" name="Rectangle 32"/>
              <p:cNvSpPr>
                <a:spLocks noChangeArrowheads="1"/>
              </p:cNvSpPr>
              <p:nvPr/>
            </p:nvSpPr>
            <p:spPr bwMode="auto">
              <a:xfrm>
                <a:off x="2414"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23" name="Rectangle 33"/>
              <p:cNvSpPr>
                <a:spLocks noChangeArrowheads="1"/>
              </p:cNvSpPr>
              <p:nvPr/>
            </p:nvSpPr>
            <p:spPr bwMode="auto">
              <a:xfrm>
                <a:off x="1918"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31</a:t>
                </a:r>
              </a:p>
            </p:txBody>
          </p:sp>
        </p:grpSp>
        <p:sp>
          <p:nvSpPr>
            <p:cNvPr id="10" name="Rectangle 34"/>
            <p:cNvSpPr>
              <a:spLocks noChangeArrowheads="1"/>
            </p:cNvSpPr>
            <p:nvPr/>
          </p:nvSpPr>
          <p:spPr bwMode="auto">
            <a:xfrm>
              <a:off x="2143"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11" name="Rectangle 35"/>
            <p:cNvSpPr>
              <a:spLocks noChangeArrowheads="1"/>
            </p:cNvSpPr>
            <p:nvPr/>
          </p:nvSpPr>
          <p:spPr bwMode="auto">
            <a:xfrm>
              <a:off x="5126"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12" name="Rectangle 36"/>
            <p:cNvSpPr>
              <a:spLocks noChangeArrowheads="1"/>
            </p:cNvSpPr>
            <p:nvPr/>
          </p:nvSpPr>
          <p:spPr bwMode="auto">
            <a:xfrm>
              <a:off x="4493"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3" name="Rectangle 37"/>
            <p:cNvSpPr>
              <a:spLocks noChangeArrowheads="1"/>
            </p:cNvSpPr>
            <p:nvPr/>
          </p:nvSpPr>
          <p:spPr bwMode="auto">
            <a:xfrm>
              <a:off x="3906"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4" name="Rectangle 38"/>
            <p:cNvSpPr>
              <a:spLocks noChangeArrowheads="1"/>
            </p:cNvSpPr>
            <p:nvPr/>
          </p:nvSpPr>
          <p:spPr bwMode="auto">
            <a:xfrm>
              <a:off x="3318"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5" name="Rectangle 39"/>
            <p:cNvSpPr>
              <a:spLocks noChangeArrowheads="1"/>
            </p:cNvSpPr>
            <p:nvPr/>
          </p:nvSpPr>
          <p:spPr bwMode="auto">
            <a:xfrm>
              <a:off x="2731"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grpSp>
        <p:nvGrpSpPr>
          <p:cNvPr id="44" name="Group 62"/>
          <p:cNvGrpSpPr>
            <a:grpSpLocks/>
          </p:cNvGrpSpPr>
          <p:nvPr/>
        </p:nvGrpSpPr>
        <p:grpSpPr bwMode="auto">
          <a:xfrm>
            <a:off x="1744134" y="2100669"/>
            <a:ext cx="5949950" cy="942975"/>
            <a:chOff x="1918" y="1915"/>
            <a:chExt cx="3748" cy="594"/>
          </a:xfrm>
        </p:grpSpPr>
        <p:sp>
          <p:nvSpPr>
            <p:cNvPr id="45" name="Rectangle 63"/>
            <p:cNvSpPr>
              <a:spLocks noChangeArrowheads="1"/>
            </p:cNvSpPr>
            <p:nvPr/>
          </p:nvSpPr>
          <p:spPr bwMode="auto">
            <a:xfrm>
              <a:off x="1983" y="2115"/>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46" name="Group 64"/>
            <p:cNvGrpSpPr>
              <a:grpSpLocks/>
            </p:cNvGrpSpPr>
            <p:nvPr/>
          </p:nvGrpSpPr>
          <p:grpSpPr bwMode="auto">
            <a:xfrm>
              <a:off x="1979" y="2107"/>
              <a:ext cx="624" cy="210"/>
              <a:chOff x="1979" y="2107"/>
              <a:chExt cx="624" cy="210"/>
            </a:xfrm>
          </p:grpSpPr>
          <p:sp>
            <p:nvSpPr>
              <p:cNvPr id="64" name="Rectangle 65"/>
              <p:cNvSpPr>
                <a:spLocks noChangeArrowheads="1"/>
              </p:cNvSpPr>
              <p:nvPr/>
            </p:nvSpPr>
            <p:spPr bwMode="auto">
              <a:xfrm>
                <a:off x="1979" y="2111"/>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5" name="Rectangle 66"/>
              <p:cNvSpPr>
                <a:spLocks noChangeArrowheads="1"/>
              </p:cNvSpPr>
              <p:nvPr/>
            </p:nvSpPr>
            <p:spPr bwMode="auto">
              <a:xfrm>
                <a:off x="2161" y="2107"/>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47" name="Group 67"/>
            <p:cNvGrpSpPr>
              <a:grpSpLocks/>
            </p:cNvGrpSpPr>
            <p:nvPr/>
          </p:nvGrpSpPr>
          <p:grpSpPr bwMode="auto">
            <a:xfrm>
              <a:off x="2611" y="2107"/>
              <a:ext cx="580" cy="210"/>
              <a:chOff x="2611" y="2107"/>
              <a:chExt cx="580" cy="210"/>
            </a:xfrm>
          </p:grpSpPr>
          <p:sp>
            <p:nvSpPr>
              <p:cNvPr id="62" name="Rectangle 68"/>
              <p:cNvSpPr>
                <a:spLocks noChangeArrowheads="1"/>
              </p:cNvSpPr>
              <p:nvPr/>
            </p:nvSpPr>
            <p:spPr bwMode="auto">
              <a:xfrm>
                <a:off x="2611" y="2111"/>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3" name="Rectangle 69"/>
              <p:cNvSpPr>
                <a:spLocks noChangeArrowheads="1"/>
              </p:cNvSpPr>
              <p:nvPr/>
            </p:nvSpPr>
            <p:spPr bwMode="auto">
              <a:xfrm>
                <a:off x="2776" y="2107"/>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dirty="0" err="1">
                    <a:latin typeface="Times" charset="0"/>
                  </a:rPr>
                  <a:t>rs</a:t>
                </a:r>
                <a:endParaRPr lang="en-US" sz="1600" b="1" dirty="0">
                  <a:latin typeface="Times" charset="0"/>
                </a:endParaRPr>
              </a:p>
            </p:txBody>
          </p:sp>
        </p:grpSp>
        <p:grpSp>
          <p:nvGrpSpPr>
            <p:cNvPr id="48" name="Group 70"/>
            <p:cNvGrpSpPr>
              <a:grpSpLocks/>
            </p:cNvGrpSpPr>
            <p:nvPr/>
          </p:nvGrpSpPr>
          <p:grpSpPr bwMode="auto">
            <a:xfrm>
              <a:off x="3199" y="2107"/>
              <a:ext cx="579" cy="210"/>
              <a:chOff x="3199" y="2107"/>
              <a:chExt cx="579" cy="210"/>
            </a:xfrm>
          </p:grpSpPr>
          <p:sp>
            <p:nvSpPr>
              <p:cNvPr id="60" name="Rectangle 71"/>
              <p:cNvSpPr>
                <a:spLocks noChangeArrowheads="1"/>
              </p:cNvSpPr>
              <p:nvPr/>
            </p:nvSpPr>
            <p:spPr bwMode="auto">
              <a:xfrm>
                <a:off x="3199" y="2111"/>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1" name="Rectangle 72"/>
              <p:cNvSpPr>
                <a:spLocks noChangeArrowheads="1"/>
              </p:cNvSpPr>
              <p:nvPr/>
            </p:nvSpPr>
            <p:spPr bwMode="auto">
              <a:xfrm>
                <a:off x="3363" y="2107"/>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sp>
          <p:nvSpPr>
            <p:cNvPr id="49" name="Rectangle 73"/>
            <p:cNvSpPr>
              <a:spLocks noChangeArrowheads="1"/>
            </p:cNvSpPr>
            <p:nvPr/>
          </p:nvSpPr>
          <p:spPr bwMode="auto">
            <a:xfrm>
              <a:off x="3786" y="2111"/>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0" name="Rectangle 74"/>
            <p:cNvSpPr>
              <a:spLocks noChangeArrowheads="1"/>
            </p:cNvSpPr>
            <p:nvPr/>
          </p:nvSpPr>
          <p:spPr bwMode="auto">
            <a:xfrm>
              <a:off x="4289" y="2107"/>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immediate</a:t>
              </a:r>
            </a:p>
          </p:txBody>
        </p:sp>
        <p:sp>
          <p:nvSpPr>
            <p:cNvPr id="51" name="Rectangle 75"/>
            <p:cNvSpPr>
              <a:spLocks noChangeArrowheads="1"/>
            </p:cNvSpPr>
            <p:nvPr/>
          </p:nvSpPr>
          <p:spPr bwMode="auto">
            <a:xfrm>
              <a:off x="5488" y="1915"/>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52" name="Rectangle 76"/>
            <p:cNvSpPr>
              <a:spLocks noChangeArrowheads="1"/>
            </p:cNvSpPr>
            <p:nvPr/>
          </p:nvSpPr>
          <p:spPr bwMode="auto">
            <a:xfrm>
              <a:off x="3590"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53" name="Rectangle 77"/>
            <p:cNvSpPr>
              <a:spLocks noChangeArrowheads="1"/>
            </p:cNvSpPr>
            <p:nvPr/>
          </p:nvSpPr>
          <p:spPr bwMode="auto">
            <a:xfrm>
              <a:off x="3002"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54" name="Rectangle 78"/>
            <p:cNvSpPr>
              <a:spLocks noChangeArrowheads="1"/>
            </p:cNvSpPr>
            <p:nvPr/>
          </p:nvSpPr>
          <p:spPr bwMode="auto">
            <a:xfrm>
              <a:off x="2414"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55" name="Rectangle 79"/>
            <p:cNvSpPr>
              <a:spLocks noChangeArrowheads="1"/>
            </p:cNvSpPr>
            <p:nvPr/>
          </p:nvSpPr>
          <p:spPr bwMode="auto">
            <a:xfrm>
              <a:off x="1918"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dirty="0">
                  <a:latin typeface="Times" charset="0"/>
                </a:rPr>
                <a:t>31</a:t>
              </a:r>
            </a:p>
          </p:txBody>
        </p:sp>
        <p:sp>
          <p:nvSpPr>
            <p:cNvPr id="56" name="Rectangle 80"/>
            <p:cNvSpPr>
              <a:spLocks noChangeArrowheads="1"/>
            </p:cNvSpPr>
            <p:nvPr/>
          </p:nvSpPr>
          <p:spPr bwMode="auto">
            <a:xfrm>
              <a:off x="2143"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57" name="Rectangle 81"/>
            <p:cNvSpPr>
              <a:spLocks noChangeArrowheads="1"/>
            </p:cNvSpPr>
            <p:nvPr/>
          </p:nvSpPr>
          <p:spPr bwMode="auto">
            <a:xfrm>
              <a:off x="4448" y="2299"/>
              <a:ext cx="45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 bits</a:t>
              </a:r>
            </a:p>
          </p:txBody>
        </p:sp>
        <p:sp>
          <p:nvSpPr>
            <p:cNvPr id="58" name="Rectangle 82"/>
            <p:cNvSpPr>
              <a:spLocks noChangeArrowheads="1"/>
            </p:cNvSpPr>
            <p:nvPr/>
          </p:nvSpPr>
          <p:spPr bwMode="auto">
            <a:xfrm>
              <a:off x="3318"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59" name="Rectangle 83"/>
            <p:cNvSpPr>
              <a:spLocks noChangeArrowheads="1"/>
            </p:cNvSpPr>
            <p:nvPr/>
          </p:nvSpPr>
          <p:spPr bwMode="auto">
            <a:xfrm>
              <a:off x="2731"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EE432E7-DC4C-834D-A1AF-5FBD590D087B}" type="datetime1">
              <a:rPr lang="en-US" smtClean="0"/>
              <a:pPr/>
              <a:t>3/22/12</a:t>
            </a:fld>
            <a:endParaRPr lang="en-US" dirty="0"/>
          </a:p>
        </p:txBody>
      </p:sp>
      <p:sp>
        <p:nvSpPr>
          <p:cNvPr id="4" name="Footer Placeholder 3"/>
          <p:cNvSpPr>
            <a:spLocks noGrp="1"/>
          </p:cNvSpPr>
          <p:nvPr>
            <p:ph type="ftr" sz="quarter" idx="10"/>
          </p:nvPr>
        </p:nvSpPr>
        <p:spPr>
          <a:xfrm>
            <a:off x="3595770" y="6356350"/>
            <a:ext cx="2133600" cy="365125"/>
          </a:xfrm>
        </p:spPr>
        <p:txBody>
          <a:bodyPr/>
          <a:lstStyle/>
          <a:p>
            <a:r>
              <a:rPr lang="en-US" smtClean="0"/>
              <a:t>Spring 2012 -- Lecture #20</a:t>
            </a:r>
            <a:endParaRPr lang="en-AU" dirty="0"/>
          </a:p>
        </p:txBody>
      </p:sp>
      <p:sp>
        <p:nvSpPr>
          <p:cNvPr id="348162" name="Rectangle 2"/>
          <p:cNvSpPr>
            <a:spLocks noGrp="1" noChangeArrowheads="1"/>
          </p:cNvSpPr>
          <p:nvPr>
            <p:ph type="title"/>
          </p:nvPr>
        </p:nvSpPr>
        <p:spPr/>
        <p:txBody>
          <a:bodyPr/>
          <a:lstStyle/>
          <a:p>
            <a:r>
              <a:rPr lang="en-US" dirty="0" smtClean="0"/>
              <a:t>3. Control </a:t>
            </a:r>
            <a:r>
              <a:rPr lang="en-US" dirty="0"/>
              <a:t>Hazards</a:t>
            </a:r>
            <a:endParaRPr lang="en-AU" dirty="0"/>
          </a:p>
        </p:txBody>
      </p:sp>
      <p:sp>
        <p:nvSpPr>
          <p:cNvPr id="348163" name="Rectangle 3"/>
          <p:cNvSpPr>
            <a:spLocks noGrp="1" noChangeArrowheads="1"/>
          </p:cNvSpPr>
          <p:nvPr>
            <p:ph type="body" idx="1"/>
          </p:nvPr>
        </p:nvSpPr>
        <p:spPr>
          <a:xfrm>
            <a:off x="457200" y="1600200"/>
            <a:ext cx="8229600" cy="4817533"/>
          </a:xfrm>
        </p:spPr>
        <p:txBody>
          <a:bodyPr>
            <a:normAutofit/>
          </a:bodyPr>
          <a:lstStyle/>
          <a:p>
            <a:pPr>
              <a:lnSpc>
                <a:spcPct val="90000"/>
              </a:lnSpc>
            </a:pPr>
            <a:r>
              <a:rPr lang="en-US" dirty="0"/>
              <a:t>Branch determines flow of control</a:t>
            </a:r>
          </a:p>
          <a:p>
            <a:pPr lvl="1">
              <a:lnSpc>
                <a:spcPct val="90000"/>
              </a:lnSpc>
            </a:pPr>
            <a:r>
              <a:rPr lang="en-US" dirty="0"/>
              <a:t>Fetching next instruction depends on branch outcome</a:t>
            </a:r>
          </a:p>
          <a:p>
            <a:pPr lvl="1">
              <a:lnSpc>
                <a:spcPct val="90000"/>
              </a:lnSpc>
            </a:pPr>
            <a:r>
              <a:rPr lang="en-US" dirty="0"/>
              <a:t>Pipeline can’t always fetch correct instruction</a:t>
            </a:r>
          </a:p>
          <a:p>
            <a:pPr lvl="2">
              <a:lnSpc>
                <a:spcPct val="90000"/>
              </a:lnSpc>
            </a:pPr>
            <a:r>
              <a:rPr lang="en-US" dirty="0"/>
              <a:t>Still working on ID stage of branch</a:t>
            </a:r>
            <a:endParaRPr lang="en-US" dirty="0" smtClean="0"/>
          </a:p>
          <a:p>
            <a:pPr>
              <a:lnSpc>
                <a:spcPct val="90000"/>
              </a:lnSpc>
            </a:pPr>
            <a:r>
              <a:rPr lang="en-US" dirty="0" smtClean="0"/>
              <a:t>BEQ, BNE in MIPS pipeline </a:t>
            </a:r>
          </a:p>
          <a:p>
            <a:pPr>
              <a:lnSpc>
                <a:spcPct val="90000"/>
              </a:lnSpc>
            </a:pPr>
            <a:r>
              <a:rPr lang="en-US" dirty="0" smtClean="0"/>
              <a:t>Simple solution Option 1: </a:t>
            </a:r>
            <a:r>
              <a:rPr lang="en-US" i="1" dirty="0" smtClean="0">
                <a:solidFill>
                  <a:srgbClr val="FF0000"/>
                </a:solidFill>
              </a:rPr>
              <a:t>Stall </a:t>
            </a:r>
            <a:r>
              <a:rPr lang="en-US" dirty="0" smtClean="0"/>
              <a:t>on every branch until have new PC value</a:t>
            </a:r>
          </a:p>
          <a:p>
            <a:pPr lvl="1">
              <a:lnSpc>
                <a:spcPct val="90000"/>
              </a:lnSpc>
            </a:pPr>
            <a:r>
              <a:rPr lang="en-US" dirty="0" smtClean="0"/>
              <a:t>Would add 2 bubbles/clock cycles for every Branch! (~ 20% of instructions executed)</a:t>
            </a:r>
          </a:p>
          <a:p>
            <a:pPr>
              <a:lnSpc>
                <a:spcPct val="90000"/>
              </a:lnSpc>
            </a:pP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56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1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1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16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t>Stall =&gt; 2 Bubbles/Clocks</a:t>
            </a:r>
            <a:endParaRPr lang="en-US" dirty="0"/>
          </a:p>
        </p:txBody>
      </p:sp>
      <p:sp>
        <p:nvSpPr>
          <p:cNvPr id="2761731" name="Rectangle 3"/>
          <p:cNvSpPr>
            <a:spLocks noChangeArrowheads="1"/>
          </p:cNvSpPr>
          <p:nvPr/>
        </p:nvSpPr>
        <p:spPr bwMode="auto">
          <a:xfrm>
            <a:off x="647832" y="6068719"/>
            <a:ext cx="790368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latin typeface="18 VAG Rounded Bold   07390"/>
              </a:rPr>
              <a:t>Where do we do the compare for the branch?</a:t>
            </a:r>
          </a:p>
        </p:txBody>
      </p:sp>
      <p:grpSp>
        <p:nvGrpSpPr>
          <p:cNvPr id="2" name="Group 4"/>
          <p:cNvGrpSpPr>
            <a:grpSpLocks/>
          </p:cNvGrpSpPr>
          <p:nvPr/>
        </p:nvGrpSpPr>
        <p:grpSpPr bwMode="auto">
          <a:xfrm>
            <a:off x="530225" y="1179513"/>
            <a:ext cx="7800975" cy="5056188"/>
            <a:chOff x="214" y="551"/>
            <a:chExt cx="4914" cy="3185"/>
          </a:xfrm>
        </p:grpSpPr>
        <p:grpSp>
          <p:nvGrpSpPr>
            <p:cNvPr id="3" name="Group 5"/>
            <p:cNvGrpSpPr>
              <a:grpSpLocks/>
            </p:cNvGrpSpPr>
            <p:nvPr/>
          </p:nvGrpSpPr>
          <p:grpSpPr bwMode="auto">
            <a:xfrm>
              <a:off x="2624" y="1200"/>
              <a:ext cx="340" cy="289"/>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579" y="1302"/>
              <a:ext cx="51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1743" name="Rectangle 15"/>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1744" name="Rectangle 16"/>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1745" name="Rectangle 17"/>
            <p:cNvSpPr>
              <a:spLocks noChangeArrowheads="1"/>
            </p:cNvSpPr>
            <p:nvPr/>
          </p:nvSpPr>
          <p:spPr bwMode="auto">
            <a:xfrm>
              <a:off x="560"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Instr</a:t>
              </a:r>
              <a:r>
                <a:rPr lang="en-US" sz="2800" b="1" dirty="0">
                  <a:solidFill>
                    <a:schemeClr val="tx1"/>
                  </a:solidFill>
                  <a:latin typeface="Arial" pitchFamily="-65" charset="0"/>
                </a:rPr>
                <a:t> 3</a:t>
              </a:r>
            </a:p>
          </p:txBody>
        </p:sp>
        <p:sp>
          <p:nvSpPr>
            <p:cNvPr id="2761746" name="Rectangle 18"/>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1747"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7" y="1152"/>
              <a:ext cx="225" cy="481"/>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096" cy="513"/>
              <a:chOff x="1751" y="1600"/>
              <a:chExt cx="2096" cy="513"/>
            </a:xfrm>
          </p:grpSpPr>
          <p:grpSp>
            <p:nvGrpSpPr>
              <p:cNvPr id="11"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096" cy="513"/>
              <a:chOff x="2178" y="2048"/>
              <a:chExt cx="2096" cy="513"/>
            </a:xfrm>
          </p:grpSpPr>
          <p:grpSp>
            <p:nvGrpSpPr>
              <p:cNvPr id="18"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8" y="2496"/>
              <a:ext cx="225" cy="481"/>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096" cy="513"/>
              <a:chOff x="3032" y="2944"/>
              <a:chExt cx="2096" cy="513"/>
            </a:xfrm>
          </p:grpSpPr>
          <p:grpSp>
            <p:nvGrpSpPr>
              <p:cNvPr id="29"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8"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9"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32"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214" y="876"/>
              <a:ext cx="291" cy="245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2761892" name="Line 164"/>
          <p:cNvSpPr>
            <a:spLocks noChangeShapeType="1"/>
          </p:cNvSpPr>
          <p:nvPr/>
        </p:nvSpPr>
        <p:spPr bwMode="auto">
          <a:xfrm>
            <a:off x="4229100" y="2590800"/>
            <a:ext cx="76200" cy="17526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165" name="Date Placeholder 164"/>
          <p:cNvSpPr>
            <a:spLocks noGrp="1"/>
          </p:cNvSpPr>
          <p:nvPr>
            <p:ph type="dt" sz="half" idx="10"/>
          </p:nvPr>
        </p:nvSpPr>
        <p:spPr/>
        <p:txBody>
          <a:bodyPr/>
          <a:lstStyle/>
          <a:p>
            <a:fld id="{263E0308-1C97-FA48-ACD2-E541912C3B94}" type="datetime1">
              <a:rPr lang="en-US" smtClean="0"/>
              <a:pPr/>
              <a:t>3/22/12</a:t>
            </a:fld>
            <a:endParaRPr lang="en-US" dirty="0"/>
          </a:p>
        </p:txBody>
      </p:sp>
      <p:sp>
        <p:nvSpPr>
          <p:cNvPr id="166" name="Slide Number Placeholder 165"/>
          <p:cNvSpPr>
            <a:spLocks noGrp="1"/>
          </p:cNvSpPr>
          <p:nvPr>
            <p:ph type="sldNum" sz="quarter" idx="12"/>
          </p:nvPr>
        </p:nvSpPr>
        <p:spPr/>
        <p:txBody>
          <a:bodyPr/>
          <a:lstStyle/>
          <a:p>
            <a:fld id="{3CC63E4C-4642-794D-A2FD-70F6B81535F5}" type="slidenum">
              <a:rPr lang="en-US" smtClean="0"/>
              <a:pPr/>
              <a:t>57</a:t>
            </a:fld>
            <a:endParaRPr lang="en-US" dirty="0"/>
          </a:p>
        </p:txBody>
      </p:sp>
      <p:sp>
        <p:nvSpPr>
          <p:cNvPr id="167" name="Footer Placeholder 166"/>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1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61892"/>
                                        </p:tgtEl>
                                        <p:attrNameLst>
                                          <p:attrName>style.visibility</p:attrName>
                                        </p:attrNameLst>
                                      </p:cBhvr>
                                      <p:to>
                                        <p:strVal val="visible"/>
                                      </p:to>
                                    </p:set>
                                    <p:animEffect transition="in" filter="wipe(up)">
                                      <p:cBhvr>
                                        <p:cTn id="11" dur="500"/>
                                        <p:tgtEl>
                                          <p:spTgt spid="2761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1731" grpId="0" autoUpdateAnimBg="0"/>
      <p:bldP spid="2761892" grpId="0" animBg="1"/>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7874" name="Rectangle 2"/>
          <p:cNvSpPr>
            <a:spLocks noGrp="1" noChangeArrowheads="1"/>
          </p:cNvSpPr>
          <p:nvPr>
            <p:ph type="title"/>
          </p:nvPr>
        </p:nvSpPr>
        <p:spPr/>
        <p:txBody>
          <a:bodyPr/>
          <a:lstStyle/>
          <a:p>
            <a:r>
              <a:rPr lang="en-US" dirty="0" smtClean="0"/>
              <a:t>3. Control Hazard: Branching</a:t>
            </a:r>
            <a:endParaRPr lang="en-US" dirty="0"/>
          </a:p>
        </p:txBody>
      </p:sp>
      <p:sp>
        <p:nvSpPr>
          <p:cNvPr id="2767875" name="Rectangle 3"/>
          <p:cNvSpPr>
            <a:spLocks noGrp="1" noChangeArrowheads="1"/>
          </p:cNvSpPr>
          <p:nvPr>
            <p:ph type="body" idx="1"/>
          </p:nvPr>
        </p:nvSpPr>
        <p:spPr/>
        <p:txBody>
          <a:bodyPr>
            <a:normAutofit lnSpcReduction="10000"/>
          </a:bodyPr>
          <a:lstStyle/>
          <a:p>
            <a:r>
              <a:rPr lang="en-US" dirty="0" smtClean="0"/>
              <a:t>Optimization #1:</a:t>
            </a:r>
          </a:p>
          <a:p>
            <a:pPr lvl="1"/>
            <a:r>
              <a:rPr lang="en-US" dirty="0" smtClean="0"/>
              <a:t>Insert </a:t>
            </a:r>
            <a:r>
              <a:rPr lang="en-US" dirty="0" smtClean="0">
                <a:solidFill>
                  <a:srgbClr val="FF0000"/>
                </a:solidFill>
              </a:rPr>
              <a:t>special branch comparator </a:t>
            </a:r>
            <a:r>
              <a:rPr lang="en-US" dirty="0" smtClean="0"/>
              <a:t>in Stage 2</a:t>
            </a:r>
          </a:p>
          <a:p>
            <a:pPr lvl="1"/>
            <a:r>
              <a:rPr lang="en-US" dirty="0" smtClean="0"/>
              <a:t>As soon as instruction is decoded (</a:t>
            </a:r>
            <a:r>
              <a:rPr lang="en-US" dirty="0" err="1" smtClean="0"/>
              <a:t>Opcode</a:t>
            </a:r>
            <a:r>
              <a:rPr lang="en-US" dirty="0" smtClean="0"/>
              <a:t> identifies it as a branch), immediately make a decision and set the new value of the PC</a:t>
            </a:r>
          </a:p>
          <a:p>
            <a:pPr lvl="1"/>
            <a:r>
              <a:rPr lang="en-US" dirty="0" smtClean="0"/>
              <a:t>Benefit: since branch is complete in Stage 2, only one unnecessary instruction is fetched, so only one no-op is needed</a:t>
            </a:r>
          </a:p>
          <a:p>
            <a:pPr lvl="1"/>
            <a:r>
              <a:rPr lang="en-US" dirty="0" smtClean="0"/>
              <a:t>Side Note: means that branches are idle in Stages 3, 4 and 5</a:t>
            </a:r>
            <a:endParaRPr lang="en-US" dirty="0"/>
          </a:p>
        </p:txBody>
      </p:sp>
      <p:sp>
        <p:nvSpPr>
          <p:cNvPr id="4" name="Date Placeholder 3"/>
          <p:cNvSpPr>
            <a:spLocks noGrp="1"/>
          </p:cNvSpPr>
          <p:nvPr>
            <p:ph type="dt" sz="half" idx="10"/>
          </p:nvPr>
        </p:nvSpPr>
        <p:spPr/>
        <p:txBody>
          <a:bodyPr/>
          <a:lstStyle/>
          <a:p>
            <a:fld id="{6CACA5F8-9AE1-8C45-9177-A765712D4B94}" type="datetime1">
              <a:rPr lang="en-US" smtClean="0"/>
              <a:pPr/>
              <a:t>3/22/12</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58</a:t>
            </a:fld>
            <a:endParaRPr lang="en-US" dirty="0"/>
          </a:p>
        </p:txBody>
      </p:sp>
      <p:sp>
        <p:nvSpPr>
          <p:cNvPr id="6" name="Footer Placeholder 5"/>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7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7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7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78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78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75" grpId="0" build="p" bldLvl="2"/>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ACB300-A814-464B-AB4D-CC96DCC22042}" type="datetime1">
              <a:rPr lang="en-US" smtClean="0"/>
              <a:pPr/>
              <a:t>3/22/12</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smtClean="0"/>
              <a:t>Spring 2012 -- Lecture #20</a:t>
            </a:r>
            <a:endParaRPr lang="en-AU"/>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normAutofit/>
          </a:bodyPr>
          <a:lstStyle/>
          <a:p>
            <a:r>
              <a:rPr lang="en-US" dirty="0"/>
              <a:t>Corrected </a:t>
            </a:r>
            <a:r>
              <a:rPr lang="en-US" dirty="0" err="1"/>
              <a:t>Datapath</a:t>
            </a:r>
            <a:r>
              <a:rPr lang="en-US" dirty="0"/>
              <a:t> for</a:t>
            </a:r>
            <a:r>
              <a:rPr lang="en-US" dirty="0" smtClean="0"/>
              <a:t> BEQ/BNE?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59</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4"/>
              </a:rPr>
              <a:t>Student Roulette?</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Given Datapath: RTL </a:t>
            </a:r>
            <a:r>
              <a:rPr lang="en-US" smtClean="0">
                <a:sym typeface="Wingdings" charset="2"/>
              </a:rPr>
              <a:t></a:t>
            </a:r>
            <a:r>
              <a:rPr lang="en-US" smtClean="0"/>
              <a:t> Control</a:t>
            </a:r>
          </a:p>
        </p:txBody>
      </p:sp>
      <p:sp>
        <p:nvSpPr>
          <p:cNvPr id="46" name="Date Placeholder 45"/>
          <p:cNvSpPr>
            <a:spLocks noGrp="1"/>
          </p:cNvSpPr>
          <p:nvPr>
            <p:ph type="dt" sz="quarter" idx="10"/>
          </p:nvPr>
        </p:nvSpPr>
        <p:spPr/>
        <p:txBody>
          <a:bodyPr/>
          <a:lstStyle/>
          <a:p>
            <a:pPr>
              <a:defRPr/>
            </a:pPr>
            <a:fld id="{BE36302A-78EF-474E-8675-E81815F95DB2}" type="datetime1">
              <a:rPr lang="en-US" smtClean="0"/>
              <a:pPr>
                <a:defRPr/>
              </a:pPr>
              <a:t>3/22/12</a:t>
            </a:fld>
            <a:endParaRPr lang="en-US"/>
          </a:p>
        </p:txBody>
      </p:sp>
      <p:sp>
        <p:nvSpPr>
          <p:cNvPr id="48" name="Footer Placeholder 47"/>
          <p:cNvSpPr>
            <a:spLocks noGrp="1"/>
          </p:cNvSpPr>
          <p:nvPr>
            <p:ph type="ftr" sz="quarter" idx="11"/>
          </p:nvPr>
        </p:nvSpPr>
        <p:spPr/>
        <p:txBody>
          <a:bodyPr/>
          <a:lstStyle/>
          <a:p>
            <a:pPr>
              <a:defRPr/>
            </a:pPr>
            <a:r>
              <a:rPr lang="en-US" smtClean="0"/>
              <a:t>Spring 2012 -- Lecture #19</a:t>
            </a:r>
            <a:endParaRPr lang="en-US" dirty="0"/>
          </a:p>
        </p:txBody>
      </p:sp>
      <p:sp>
        <p:nvSpPr>
          <p:cNvPr id="47" name="Slide Number Placeholder 46"/>
          <p:cNvSpPr>
            <a:spLocks noGrp="1"/>
          </p:cNvSpPr>
          <p:nvPr>
            <p:ph type="sldNum" sz="quarter" idx="12"/>
          </p:nvPr>
        </p:nvSpPr>
        <p:spPr/>
        <p:txBody>
          <a:bodyPr/>
          <a:lstStyle/>
          <a:p>
            <a:pPr>
              <a:defRPr/>
            </a:pPr>
            <a:fld id="{C93F0DA8-3F0F-5647-ABF7-69EAE22F5BB9}" type="slidenum">
              <a:rPr lang="en-US" smtClean="0"/>
              <a:pPr>
                <a:defRPr/>
              </a:pPr>
              <a:t>6</a:t>
            </a:fld>
            <a:endParaRPr lang="en-US"/>
          </a:p>
        </p:txBody>
      </p:sp>
      <p:sp>
        <p:nvSpPr>
          <p:cNvPr id="60419" name="Rectangle 3"/>
          <p:cNvSpPr>
            <a:spLocks noChangeArrowheads="1"/>
          </p:cNvSpPr>
          <p:nvPr/>
        </p:nvSpPr>
        <p:spPr bwMode="auto">
          <a:xfrm>
            <a:off x="4522788" y="4130675"/>
            <a:ext cx="835025" cy="333375"/>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1600">
                <a:latin typeface="+mn-lt"/>
              </a:rPr>
              <a:t>ALUctr</a:t>
            </a:r>
          </a:p>
        </p:txBody>
      </p:sp>
      <p:sp>
        <p:nvSpPr>
          <p:cNvPr id="60420" name="Rectangle 4"/>
          <p:cNvSpPr>
            <a:spLocks noChangeArrowheads="1"/>
          </p:cNvSpPr>
          <p:nvPr/>
        </p:nvSpPr>
        <p:spPr bwMode="auto">
          <a:xfrm>
            <a:off x="2525713" y="4168775"/>
            <a:ext cx="7905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RegDst</a:t>
            </a:r>
          </a:p>
        </p:txBody>
      </p:sp>
      <p:sp>
        <p:nvSpPr>
          <p:cNvPr id="60421" name="Rectangle 5"/>
          <p:cNvSpPr>
            <a:spLocks noChangeArrowheads="1"/>
          </p:cNvSpPr>
          <p:nvPr/>
        </p:nvSpPr>
        <p:spPr bwMode="auto">
          <a:xfrm>
            <a:off x="3783013" y="4156075"/>
            <a:ext cx="773112" cy="334963"/>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ALUSrc</a:t>
            </a:r>
          </a:p>
        </p:txBody>
      </p:sp>
      <p:sp>
        <p:nvSpPr>
          <p:cNvPr id="60422" name="Rectangle 6"/>
          <p:cNvSpPr>
            <a:spLocks noChangeArrowheads="1"/>
          </p:cNvSpPr>
          <p:nvPr/>
        </p:nvSpPr>
        <p:spPr bwMode="auto">
          <a:xfrm>
            <a:off x="3198813" y="4168775"/>
            <a:ext cx="7112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ExtOp</a:t>
            </a:r>
          </a:p>
        </p:txBody>
      </p:sp>
      <p:sp>
        <p:nvSpPr>
          <p:cNvPr id="60423" name="Rectangle 7"/>
          <p:cNvSpPr>
            <a:spLocks noChangeArrowheads="1"/>
          </p:cNvSpPr>
          <p:nvPr/>
        </p:nvSpPr>
        <p:spPr bwMode="auto">
          <a:xfrm>
            <a:off x="6107113" y="4143375"/>
            <a:ext cx="10953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MemtoReg</a:t>
            </a:r>
          </a:p>
        </p:txBody>
      </p:sp>
      <p:sp>
        <p:nvSpPr>
          <p:cNvPr id="60424" name="Rectangle 8"/>
          <p:cNvSpPr>
            <a:spLocks noChangeArrowheads="1"/>
          </p:cNvSpPr>
          <p:nvPr/>
        </p:nvSpPr>
        <p:spPr bwMode="auto">
          <a:xfrm>
            <a:off x="5281613" y="4143375"/>
            <a:ext cx="86995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MemWr</a:t>
            </a:r>
          </a:p>
        </p:txBody>
      </p:sp>
      <p:sp>
        <p:nvSpPr>
          <p:cNvPr id="60425" name="Line 9"/>
          <p:cNvSpPr>
            <a:spLocks noChangeShapeType="1"/>
          </p:cNvSpPr>
          <p:nvPr/>
        </p:nvSpPr>
        <p:spPr bwMode="auto">
          <a:xfrm>
            <a:off x="2070100" y="1770063"/>
            <a:ext cx="28702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0426" name="Rectangle 10"/>
          <p:cNvSpPr>
            <a:spLocks noChangeArrowheads="1"/>
          </p:cNvSpPr>
          <p:nvPr/>
        </p:nvSpPr>
        <p:spPr bwMode="auto">
          <a:xfrm>
            <a:off x="2500313" y="1422400"/>
            <a:ext cx="1652587"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Instruction&lt;31:0&gt;</a:t>
            </a:r>
          </a:p>
        </p:txBody>
      </p:sp>
      <p:sp>
        <p:nvSpPr>
          <p:cNvPr id="60427" name="Line 11"/>
          <p:cNvSpPr>
            <a:spLocks noChangeShapeType="1"/>
          </p:cNvSpPr>
          <p:nvPr/>
        </p:nvSpPr>
        <p:spPr bwMode="auto">
          <a:xfrm>
            <a:off x="3340100" y="1808163"/>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28" name="Rectangle 12"/>
          <p:cNvSpPr>
            <a:spLocks noChangeArrowheads="1"/>
          </p:cNvSpPr>
          <p:nvPr/>
        </p:nvSpPr>
        <p:spPr bwMode="auto">
          <a:xfrm rot="5400000">
            <a:off x="3095625" y="2022475"/>
            <a:ext cx="8731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&lt;21:25&gt;</a:t>
            </a:r>
          </a:p>
        </p:txBody>
      </p:sp>
      <p:sp>
        <p:nvSpPr>
          <p:cNvPr id="60429" name="Rectangle 13"/>
          <p:cNvSpPr>
            <a:spLocks noChangeArrowheads="1"/>
          </p:cNvSpPr>
          <p:nvPr/>
        </p:nvSpPr>
        <p:spPr bwMode="auto">
          <a:xfrm rot="5400000">
            <a:off x="3629025" y="2022475"/>
            <a:ext cx="8731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&lt;16:20&gt;</a:t>
            </a:r>
          </a:p>
        </p:txBody>
      </p:sp>
      <p:sp>
        <p:nvSpPr>
          <p:cNvPr id="60430" name="Rectangle 14"/>
          <p:cNvSpPr>
            <a:spLocks noChangeArrowheads="1"/>
          </p:cNvSpPr>
          <p:nvPr/>
        </p:nvSpPr>
        <p:spPr bwMode="auto">
          <a:xfrm rot="5400000">
            <a:off x="4162425" y="2022475"/>
            <a:ext cx="8731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&lt;11:15&gt;</a:t>
            </a:r>
          </a:p>
        </p:txBody>
      </p:sp>
      <p:sp>
        <p:nvSpPr>
          <p:cNvPr id="60431" name="Rectangle 15"/>
          <p:cNvSpPr>
            <a:spLocks noChangeArrowheads="1"/>
          </p:cNvSpPr>
          <p:nvPr/>
        </p:nvSpPr>
        <p:spPr bwMode="auto">
          <a:xfrm rot="5400000">
            <a:off x="4695825" y="2022475"/>
            <a:ext cx="7715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&lt;0:15&gt;</a:t>
            </a:r>
          </a:p>
        </p:txBody>
      </p:sp>
      <p:sp>
        <p:nvSpPr>
          <p:cNvPr id="60432" name="Line 16"/>
          <p:cNvSpPr>
            <a:spLocks noChangeShapeType="1"/>
          </p:cNvSpPr>
          <p:nvPr/>
        </p:nvSpPr>
        <p:spPr bwMode="auto">
          <a:xfrm>
            <a:off x="3873500" y="1808163"/>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33" name="Line 17"/>
          <p:cNvSpPr>
            <a:spLocks noChangeShapeType="1"/>
          </p:cNvSpPr>
          <p:nvPr/>
        </p:nvSpPr>
        <p:spPr bwMode="auto">
          <a:xfrm>
            <a:off x="4406900" y="1808163"/>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34" name="Line 18"/>
          <p:cNvSpPr>
            <a:spLocks noChangeShapeType="1"/>
          </p:cNvSpPr>
          <p:nvPr/>
        </p:nvSpPr>
        <p:spPr bwMode="auto">
          <a:xfrm>
            <a:off x="4940300" y="1808163"/>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35" name="Rectangle 19"/>
          <p:cNvSpPr>
            <a:spLocks noChangeArrowheads="1"/>
          </p:cNvSpPr>
          <p:nvPr/>
        </p:nvSpPr>
        <p:spPr bwMode="auto">
          <a:xfrm>
            <a:off x="4697413" y="2633663"/>
            <a:ext cx="76835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Imm16</a:t>
            </a:r>
          </a:p>
        </p:txBody>
      </p:sp>
      <p:sp>
        <p:nvSpPr>
          <p:cNvPr id="60436" name="Rectangle 20"/>
          <p:cNvSpPr>
            <a:spLocks noChangeArrowheads="1"/>
          </p:cNvSpPr>
          <p:nvPr/>
        </p:nvSpPr>
        <p:spPr bwMode="auto">
          <a:xfrm>
            <a:off x="4164013" y="2633663"/>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Rd</a:t>
            </a:r>
          </a:p>
        </p:txBody>
      </p:sp>
      <p:sp>
        <p:nvSpPr>
          <p:cNvPr id="60437" name="Rectangle 21"/>
          <p:cNvSpPr>
            <a:spLocks noChangeArrowheads="1"/>
          </p:cNvSpPr>
          <p:nvPr/>
        </p:nvSpPr>
        <p:spPr bwMode="auto">
          <a:xfrm>
            <a:off x="3706813" y="2633663"/>
            <a:ext cx="374650"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Rs</a:t>
            </a:r>
          </a:p>
        </p:txBody>
      </p:sp>
      <p:sp>
        <p:nvSpPr>
          <p:cNvPr id="60438" name="Rectangle 22"/>
          <p:cNvSpPr>
            <a:spLocks noChangeArrowheads="1"/>
          </p:cNvSpPr>
          <p:nvPr/>
        </p:nvSpPr>
        <p:spPr bwMode="auto">
          <a:xfrm>
            <a:off x="3173413" y="2633663"/>
            <a:ext cx="37306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Rt</a:t>
            </a:r>
          </a:p>
        </p:txBody>
      </p:sp>
      <p:sp>
        <p:nvSpPr>
          <p:cNvPr id="60439" name="Rectangle 23"/>
          <p:cNvSpPr>
            <a:spLocks noChangeArrowheads="1"/>
          </p:cNvSpPr>
          <p:nvPr/>
        </p:nvSpPr>
        <p:spPr bwMode="auto">
          <a:xfrm>
            <a:off x="1096963" y="4191000"/>
            <a:ext cx="858837"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nPC_sel</a:t>
            </a:r>
          </a:p>
        </p:txBody>
      </p:sp>
      <p:sp>
        <p:nvSpPr>
          <p:cNvPr id="60440" name="Rectangle 24"/>
          <p:cNvSpPr>
            <a:spLocks noChangeArrowheads="1"/>
          </p:cNvSpPr>
          <p:nvPr/>
        </p:nvSpPr>
        <p:spPr bwMode="auto">
          <a:xfrm>
            <a:off x="930275" y="1592263"/>
            <a:ext cx="1101725" cy="100012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0441" name="Rectangle 25"/>
          <p:cNvSpPr>
            <a:spLocks noChangeArrowheads="1"/>
          </p:cNvSpPr>
          <p:nvPr/>
        </p:nvSpPr>
        <p:spPr bwMode="auto">
          <a:xfrm>
            <a:off x="1217613" y="2289175"/>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err="1">
                <a:latin typeface="+mn-lt"/>
              </a:rPr>
              <a:t>Adr</a:t>
            </a:r>
            <a:endParaRPr lang="en-US" sz="1600" dirty="0">
              <a:latin typeface="+mn-lt"/>
            </a:endParaRPr>
          </a:p>
        </p:txBody>
      </p:sp>
      <p:sp>
        <p:nvSpPr>
          <p:cNvPr id="60442" name="Rectangle 26"/>
          <p:cNvSpPr>
            <a:spLocks noChangeArrowheads="1"/>
          </p:cNvSpPr>
          <p:nvPr/>
        </p:nvSpPr>
        <p:spPr bwMode="auto">
          <a:xfrm>
            <a:off x="1000125" y="1752600"/>
            <a:ext cx="925513" cy="57785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Inst</a:t>
            </a:r>
          </a:p>
          <a:p>
            <a:pPr algn="ctr">
              <a:defRPr/>
            </a:pPr>
            <a:r>
              <a:rPr lang="en-US" sz="1600" b="1">
                <a:latin typeface="+mn-lt"/>
              </a:rPr>
              <a:t>Memory</a:t>
            </a:r>
          </a:p>
        </p:txBody>
      </p:sp>
      <p:sp>
        <p:nvSpPr>
          <p:cNvPr id="60443" name="Rectangle 27"/>
          <p:cNvSpPr>
            <a:spLocks noChangeArrowheads="1"/>
          </p:cNvSpPr>
          <p:nvPr/>
        </p:nvSpPr>
        <p:spPr bwMode="auto">
          <a:xfrm>
            <a:off x="1371600" y="5027613"/>
            <a:ext cx="6457950" cy="1206500"/>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0444" name="Rectangle 28"/>
          <p:cNvSpPr>
            <a:spLocks noChangeArrowheads="1"/>
          </p:cNvSpPr>
          <p:nvPr/>
        </p:nvSpPr>
        <p:spPr bwMode="auto">
          <a:xfrm>
            <a:off x="3592513" y="5376863"/>
            <a:ext cx="1106487"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DATA PATH</a:t>
            </a:r>
          </a:p>
        </p:txBody>
      </p:sp>
      <p:sp>
        <p:nvSpPr>
          <p:cNvPr id="60445" name="Line 29"/>
          <p:cNvSpPr>
            <a:spLocks noChangeShapeType="1"/>
          </p:cNvSpPr>
          <p:nvPr/>
        </p:nvSpPr>
        <p:spPr bwMode="auto">
          <a:xfrm>
            <a:off x="1536700" y="4570413"/>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46" name="Line 30"/>
          <p:cNvSpPr>
            <a:spLocks noChangeShapeType="1"/>
          </p:cNvSpPr>
          <p:nvPr/>
        </p:nvSpPr>
        <p:spPr bwMode="auto">
          <a:xfrm>
            <a:off x="2781300" y="4595813"/>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47" name="Line 31"/>
          <p:cNvSpPr>
            <a:spLocks noChangeShapeType="1"/>
          </p:cNvSpPr>
          <p:nvPr/>
        </p:nvSpPr>
        <p:spPr bwMode="auto">
          <a:xfrm>
            <a:off x="3467100" y="4608513"/>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48" name="Line 32"/>
          <p:cNvSpPr>
            <a:spLocks noChangeShapeType="1"/>
          </p:cNvSpPr>
          <p:nvPr/>
        </p:nvSpPr>
        <p:spPr bwMode="auto">
          <a:xfrm>
            <a:off x="4127500" y="4608513"/>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49" name="Line 33"/>
          <p:cNvSpPr>
            <a:spLocks noChangeShapeType="1"/>
          </p:cNvSpPr>
          <p:nvPr/>
        </p:nvSpPr>
        <p:spPr bwMode="auto">
          <a:xfrm>
            <a:off x="4699000" y="4583113"/>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50" name="Line 34"/>
          <p:cNvSpPr>
            <a:spLocks noChangeShapeType="1"/>
          </p:cNvSpPr>
          <p:nvPr/>
        </p:nvSpPr>
        <p:spPr bwMode="auto">
          <a:xfrm>
            <a:off x="5461000" y="4595813"/>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51" name="Line 35"/>
          <p:cNvSpPr>
            <a:spLocks noChangeShapeType="1"/>
          </p:cNvSpPr>
          <p:nvPr/>
        </p:nvSpPr>
        <p:spPr bwMode="auto">
          <a:xfrm>
            <a:off x="6591300" y="4545013"/>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52" name="AutoShape 36" descr="Wide downward diagonal"/>
          <p:cNvSpPr>
            <a:spLocks noChangeArrowheads="1"/>
          </p:cNvSpPr>
          <p:nvPr/>
        </p:nvSpPr>
        <p:spPr bwMode="auto">
          <a:xfrm>
            <a:off x="1025525" y="2927350"/>
            <a:ext cx="6908800" cy="1231900"/>
          </a:xfrm>
          <a:prstGeom prst="roundRect">
            <a:avLst>
              <a:gd name="adj" fmla="val 12495"/>
            </a:avLst>
          </a:prstGeom>
          <a:pattFill prst="wdDnDiag">
            <a:fgClr>
              <a:schemeClr val="hlink"/>
            </a:fgClr>
            <a:bgClr>
              <a:srgbClr val="FFFFFF"/>
            </a:bgClr>
          </a:patt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0453" name="Rectangle 37"/>
          <p:cNvSpPr>
            <a:spLocks noChangeArrowheads="1"/>
          </p:cNvSpPr>
          <p:nvPr/>
        </p:nvSpPr>
        <p:spPr bwMode="auto">
          <a:xfrm>
            <a:off x="3681413" y="3332163"/>
            <a:ext cx="1127125" cy="45878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400" b="1">
                <a:latin typeface="+mn-lt"/>
              </a:rPr>
              <a:t>Control</a:t>
            </a:r>
          </a:p>
        </p:txBody>
      </p:sp>
      <p:sp>
        <p:nvSpPr>
          <p:cNvPr id="60454" name="Line 38"/>
          <p:cNvSpPr>
            <a:spLocks noChangeShapeType="1"/>
          </p:cNvSpPr>
          <p:nvPr/>
        </p:nvSpPr>
        <p:spPr bwMode="auto">
          <a:xfrm>
            <a:off x="2387600" y="1782763"/>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55" name="Rectangle 39"/>
          <p:cNvSpPr>
            <a:spLocks noChangeArrowheads="1"/>
          </p:cNvSpPr>
          <p:nvPr/>
        </p:nvSpPr>
        <p:spPr bwMode="auto">
          <a:xfrm>
            <a:off x="2220913" y="2608263"/>
            <a:ext cx="4286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Op</a:t>
            </a:r>
          </a:p>
        </p:txBody>
      </p:sp>
      <p:sp>
        <p:nvSpPr>
          <p:cNvPr id="60456" name="Line 40"/>
          <p:cNvSpPr>
            <a:spLocks noChangeShapeType="1"/>
          </p:cNvSpPr>
          <p:nvPr/>
        </p:nvSpPr>
        <p:spPr bwMode="auto">
          <a:xfrm>
            <a:off x="2781300" y="1782763"/>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57" name="Rectangle 41"/>
          <p:cNvSpPr>
            <a:spLocks noChangeArrowheads="1"/>
          </p:cNvSpPr>
          <p:nvPr/>
        </p:nvSpPr>
        <p:spPr bwMode="auto">
          <a:xfrm rot="5400000">
            <a:off x="2636838" y="1893888"/>
            <a:ext cx="6699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&lt;0:5&gt;</a:t>
            </a:r>
          </a:p>
        </p:txBody>
      </p:sp>
      <p:sp>
        <p:nvSpPr>
          <p:cNvPr id="60458" name="Rectangle 42"/>
          <p:cNvSpPr>
            <a:spLocks noChangeArrowheads="1"/>
          </p:cNvSpPr>
          <p:nvPr/>
        </p:nvSpPr>
        <p:spPr bwMode="auto">
          <a:xfrm>
            <a:off x="2614613" y="2608263"/>
            <a:ext cx="496887"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Fun</a:t>
            </a:r>
          </a:p>
        </p:txBody>
      </p:sp>
      <p:sp>
        <p:nvSpPr>
          <p:cNvPr id="60459" name="Rectangle 43"/>
          <p:cNvSpPr>
            <a:spLocks noChangeArrowheads="1"/>
          </p:cNvSpPr>
          <p:nvPr/>
        </p:nvSpPr>
        <p:spPr bwMode="auto">
          <a:xfrm>
            <a:off x="1901825" y="4160838"/>
            <a:ext cx="736600"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RegWr</a:t>
            </a:r>
          </a:p>
        </p:txBody>
      </p:sp>
      <p:sp>
        <p:nvSpPr>
          <p:cNvPr id="60460" name="Line 44"/>
          <p:cNvSpPr>
            <a:spLocks noChangeShapeType="1"/>
          </p:cNvSpPr>
          <p:nvPr/>
        </p:nvSpPr>
        <p:spPr bwMode="auto">
          <a:xfrm>
            <a:off x="2260600" y="4545013"/>
            <a:ext cx="0" cy="444500"/>
          </a:xfrm>
          <a:prstGeom prst="line">
            <a:avLst/>
          </a:prstGeom>
          <a:noFill/>
          <a:ln w="127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0461" name="Rectangle 45"/>
          <p:cNvSpPr>
            <a:spLocks noChangeArrowheads="1"/>
          </p:cNvSpPr>
          <p:nvPr/>
        </p:nvSpPr>
        <p:spPr bwMode="auto">
          <a:xfrm rot="5400000">
            <a:off x="2138363" y="2063750"/>
            <a:ext cx="8731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&lt;26:31&gt;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9922" name="Rectangle 2"/>
          <p:cNvSpPr>
            <a:spLocks noGrp="1" noChangeArrowheads="1"/>
          </p:cNvSpPr>
          <p:nvPr>
            <p:ph type="title"/>
          </p:nvPr>
        </p:nvSpPr>
        <p:spPr/>
        <p:txBody>
          <a:bodyPr/>
          <a:lstStyle/>
          <a:p>
            <a:r>
              <a:rPr lang="en-US" dirty="0" smtClean="0"/>
              <a:t>One Clock Cycle Stall</a:t>
            </a:r>
            <a:endParaRPr lang="en-US" dirty="0"/>
          </a:p>
        </p:txBody>
      </p:sp>
      <p:sp>
        <p:nvSpPr>
          <p:cNvPr id="2769923" name="Rectangle 3"/>
          <p:cNvSpPr>
            <a:spLocks noChangeArrowheads="1"/>
          </p:cNvSpPr>
          <p:nvPr/>
        </p:nvSpPr>
        <p:spPr bwMode="auto">
          <a:xfrm>
            <a:off x="1066800" y="6035528"/>
            <a:ext cx="7725196"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latin typeface="18 VAG Rounded Bold   07390"/>
              </a:rPr>
              <a:t>Branch comparator moved to Decode stage.</a:t>
            </a:r>
          </a:p>
        </p:txBody>
      </p:sp>
      <p:grpSp>
        <p:nvGrpSpPr>
          <p:cNvPr id="2" name="Group 4"/>
          <p:cNvGrpSpPr>
            <a:grpSpLocks/>
          </p:cNvGrpSpPr>
          <p:nvPr/>
        </p:nvGrpSpPr>
        <p:grpSpPr bwMode="auto">
          <a:xfrm>
            <a:off x="597763" y="1116058"/>
            <a:ext cx="7800975" cy="5056188"/>
            <a:chOff x="214" y="551"/>
            <a:chExt cx="4914" cy="3185"/>
          </a:xfrm>
        </p:grpSpPr>
        <p:grpSp>
          <p:nvGrpSpPr>
            <p:cNvPr id="3" name="Group 5"/>
            <p:cNvGrpSpPr>
              <a:grpSpLocks/>
            </p:cNvGrpSpPr>
            <p:nvPr/>
          </p:nvGrpSpPr>
          <p:grpSpPr bwMode="auto">
            <a:xfrm>
              <a:off x="2624" y="1200"/>
              <a:ext cx="340" cy="289"/>
              <a:chOff x="2624" y="1200"/>
              <a:chExt cx="340" cy="289"/>
            </a:xfrm>
          </p:grpSpPr>
          <p:sp>
            <p:nvSpPr>
              <p:cNvPr id="2769926"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27"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9929"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30"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31" name="Rectangle 11"/>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9932"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3"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4" name="Rectangle 14"/>
            <p:cNvSpPr>
              <a:spLocks noChangeArrowheads="1"/>
            </p:cNvSpPr>
            <p:nvPr/>
          </p:nvSpPr>
          <p:spPr bwMode="auto">
            <a:xfrm>
              <a:off x="579" y="1302"/>
              <a:ext cx="51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9935" name="Rectangle 15"/>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9936" name="Rectangle 16"/>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9937" name="Rectangle 17"/>
            <p:cNvSpPr>
              <a:spLocks noChangeArrowheads="1"/>
            </p:cNvSpPr>
            <p:nvPr/>
          </p:nvSpPr>
          <p:spPr bwMode="auto">
            <a:xfrm>
              <a:off x="560"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Instr</a:t>
              </a:r>
              <a:r>
                <a:rPr lang="en-US" sz="2800" b="1" dirty="0">
                  <a:solidFill>
                    <a:schemeClr val="tx1"/>
                  </a:solidFill>
                  <a:latin typeface="Arial" pitchFamily="-65" charset="0"/>
                </a:rPr>
                <a:t> 3</a:t>
              </a:r>
            </a:p>
          </p:txBody>
        </p:sp>
        <p:sp>
          <p:nvSpPr>
            <p:cNvPr id="2769938" name="Rectangle 18"/>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9939"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0"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1"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2"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3"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4"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5"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6"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7" y="1152"/>
              <a:ext cx="225" cy="481"/>
              <a:chOff x="2257" y="1152"/>
              <a:chExt cx="225" cy="481"/>
            </a:xfrm>
          </p:grpSpPr>
          <p:sp>
            <p:nvSpPr>
              <p:cNvPr id="2769948"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49"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9951"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9953"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4"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55" name="Rectangle 35"/>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9957"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8"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59"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0"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1"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2" name="Rectangle 42"/>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9963" name="Rectangle 43"/>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9965"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6"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67"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8"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9"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0"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71"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096" cy="513"/>
              <a:chOff x="1751" y="1600"/>
              <a:chExt cx="2096" cy="513"/>
            </a:xfrm>
          </p:grpSpPr>
          <p:grpSp>
            <p:nvGrpSpPr>
              <p:cNvPr id="11" name="Group 53"/>
              <p:cNvGrpSpPr>
                <a:grpSpLocks/>
              </p:cNvGrpSpPr>
              <p:nvPr/>
            </p:nvGrpSpPr>
            <p:grpSpPr bwMode="auto">
              <a:xfrm>
                <a:off x="2684" y="1600"/>
                <a:ext cx="225" cy="481"/>
                <a:chOff x="2684" y="1600"/>
                <a:chExt cx="225" cy="481"/>
              </a:xfrm>
            </p:grpSpPr>
            <p:sp>
              <p:nvSpPr>
                <p:cNvPr id="2769974"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5"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9977"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9979"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0"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81"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9983"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4"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85"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6"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7"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8"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9990"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1"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2"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9994"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5"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6"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7"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8"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9"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00"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096" cy="513"/>
              <a:chOff x="2178" y="2048"/>
              <a:chExt cx="2096" cy="513"/>
            </a:xfrm>
          </p:grpSpPr>
          <p:grpSp>
            <p:nvGrpSpPr>
              <p:cNvPr id="18" name="Group 82"/>
              <p:cNvGrpSpPr>
                <a:grpSpLocks/>
              </p:cNvGrpSpPr>
              <p:nvPr/>
            </p:nvGrpSpPr>
            <p:grpSpPr bwMode="auto">
              <a:xfrm>
                <a:off x="3111" y="2048"/>
                <a:ext cx="225" cy="481"/>
                <a:chOff x="3111" y="2048"/>
                <a:chExt cx="225" cy="481"/>
              </a:xfrm>
            </p:grpSpPr>
            <p:sp>
              <p:nvSpPr>
                <p:cNvPr id="2770003"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4"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70006"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70008"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9"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10"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70012"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3"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14"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5"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6"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7"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70019"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0"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1"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70023"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4"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5"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6"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7"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8"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9"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8" y="2496"/>
              <a:ext cx="225" cy="481"/>
              <a:chOff x="3538" y="2496"/>
              <a:chExt cx="225" cy="481"/>
            </a:xfrm>
          </p:grpSpPr>
          <p:sp>
            <p:nvSpPr>
              <p:cNvPr id="2770031"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2"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70033" name="Rectangle 113"/>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70035"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6"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37"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38"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9"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0" name="Rectangle 120"/>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70042"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3"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4" name="Rectangle 124"/>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70046"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7"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8"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9"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0"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1"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2"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096" cy="513"/>
              <a:chOff x="3032" y="2944"/>
              <a:chExt cx="2096" cy="513"/>
            </a:xfrm>
          </p:grpSpPr>
          <p:grpSp>
            <p:nvGrpSpPr>
              <p:cNvPr id="29" name="Group 134"/>
              <p:cNvGrpSpPr>
                <a:grpSpLocks/>
              </p:cNvGrpSpPr>
              <p:nvPr/>
            </p:nvGrpSpPr>
            <p:grpSpPr bwMode="auto">
              <a:xfrm>
                <a:off x="3965" y="2944"/>
                <a:ext cx="225" cy="481"/>
                <a:chOff x="3965" y="2944"/>
                <a:chExt cx="225" cy="481"/>
              </a:xfrm>
            </p:grpSpPr>
            <p:sp>
              <p:nvSpPr>
                <p:cNvPr id="2770055"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6"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70058"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70060"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1"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62"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9989" name="Group 143"/>
              <p:cNvGrpSpPr>
                <a:grpSpLocks/>
              </p:cNvGrpSpPr>
              <p:nvPr/>
            </p:nvGrpSpPr>
            <p:grpSpPr bwMode="auto">
              <a:xfrm>
                <a:off x="3511" y="3040"/>
                <a:ext cx="296" cy="289"/>
                <a:chOff x="3511" y="3040"/>
                <a:chExt cx="296" cy="289"/>
              </a:xfrm>
            </p:grpSpPr>
            <p:sp>
              <p:nvSpPr>
                <p:cNvPr id="2770064"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5"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66"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7"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8"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9"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9993" name="Group 150"/>
              <p:cNvGrpSpPr>
                <a:grpSpLocks/>
              </p:cNvGrpSpPr>
              <p:nvPr/>
            </p:nvGrpSpPr>
            <p:grpSpPr bwMode="auto">
              <a:xfrm>
                <a:off x="4360" y="3040"/>
                <a:ext cx="325" cy="289"/>
                <a:chOff x="4360" y="3040"/>
                <a:chExt cx="325" cy="289"/>
              </a:xfrm>
            </p:grpSpPr>
            <p:sp>
              <p:nvSpPr>
                <p:cNvPr id="2770071"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2"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3"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70001" name="Group 154"/>
              <p:cNvGrpSpPr>
                <a:grpSpLocks/>
              </p:cNvGrpSpPr>
              <p:nvPr/>
            </p:nvGrpSpPr>
            <p:grpSpPr bwMode="auto">
              <a:xfrm>
                <a:off x="4828" y="3040"/>
                <a:ext cx="284" cy="289"/>
                <a:chOff x="4828" y="3040"/>
                <a:chExt cx="284" cy="289"/>
              </a:xfrm>
            </p:grpSpPr>
            <p:sp>
              <p:nvSpPr>
                <p:cNvPr id="2770075"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6"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7"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8"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9"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80"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81"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82" name="Rectangle 162"/>
            <p:cNvSpPr>
              <a:spLocks noChangeArrowheads="1"/>
            </p:cNvSpPr>
            <p:nvPr/>
          </p:nvSpPr>
          <p:spPr bwMode="auto">
            <a:xfrm>
              <a:off x="214" y="1076"/>
              <a:ext cx="291" cy="245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70083" name="Rectangle 163"/>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2770084" name="Line 164"/>
          <p:cNvSpPr>
            <a:spLocks noChangeShapeType="1"/>
          </p:cNvSpPr>
          <p:nvPr/>
        </p:nvSpPr>
        <p:spPr bwMode="auto">
          <a:xfrm>
            <a:off x="3610838" y="2603545"/>
            <a:ext cx="76200" cy="1066800"/>
          </a:xfrm>
          <a:prstGeom prst="line">
            <a:avLst/>
          </a:prstGeom>
          <a:noFill/>
          <a:ln w="38100">
            <a:solidFill>
              <a:srgbClr val="EA157A"/>
            </a:solidFill>
            <a:round/>
            <a:headEnd/>
            <a:tailEnd type="triangle" w="med" len="med"/>
          </a:ln>
          <a:effectLst/>
        </p:spPr>
        <p:txBody>
          <a:bodyPr wrap="none" anchor="ctr">
            <a:prstTxWarp prst="textNoShape">
              <a:avLst/>
            </a:prstTxWarp>
          </a:bodyPr>
          <a:lstStyle/>
          <a:p>
            <a:endParaRPr lang="en-US"/>
          </a:p>
        </p:txBody>
      </p:sp>
      <p:sp>
        <p:nvSpPr>
          <p:cNvPr id="165" name="Date Placeholder 164"/>
          <p:cNvSpPr>
            <a:spLocks noGrp="1"/>
          </p:cNvSpPr>
          <p:nvPr>
            <p:ph type="dt" sz="half" idx="10"/>
          </p:nvPr>
        </p:nvSpPr>
        <p:spPr/>
        <p:txBody>
          <a:bodyPr/>
          <a:lstStyle/>
          <a:p>
            <a:fld id="{CBE18A34-521D-104C-9411-7FA880824A0F}" type="datetime1">
              <a:rPr lang="en-US" smtClean="0"/>
              <a:pPr/>
              <a:t>3/22/12</a:t>
            </a:fld>
            <a:endParaRPr lang="en-US" dirty="0"/>
          </a:p>
        </p:txBody>
      </p:sp>
      <p:sp>
        <p:nvSpPr>
          <p:cNvPr id="166" name="Slide Number Placeholder 165"/>
          <p:cNvSpPr>
            <a:spLocks noGrp="1"/>
          </p:cNvSpPr>
          <p:nvPr>
            <p:ph type="sldNum" sz="quarter" idx="12"/>
          </p:nvPr>
        </p:nvSpPr>
        <p:spPr/>
        <p:txBody>
          <a:bodyPr/>
          <a:lstStyle/>
          <a:p>
            <a:fld id="{3CC63E4C-4642-794D-A2FD-70F6B81535F5}" type="slidenum">
              <a:rPr lang="en-US" smtClean="0"/>
              <a:pPr/>
              <a:t>60</a:t>
            </a:fld>
            <a:endParaRPr lang="en-US" dirty="0"/>
          </a:p>
        </p:txBody>
      </p:sp>
      <p:sp>
        <p:nvSpPr>
          <p:cNvPr id="167" name="Footer Placeholder 166"/>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9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70084"/>
                                        </p:tgtEl>
                                        <p:attrNameLst>
                                          <p:attrName>style.visibility</p:attrName>
                                        </p:attrNameLst>
                                      </p:cBhvr>
                                      <p:to>
                                        <p:strVal val="visible"/>
                                      </p:to>
                                    </p:set>
                                    <p:animEffect transition="in" filter="wipe(up)">
                                      <p:cBhvr>
                                        <p:cTn id="11" dur="500"/>
                                        <p:tgtEl>
                                          <p:spTgt spid="2770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923" grpId="0" autoUpdateAnimBg="0"/>
      <p:bldP spid="2770084"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Control Hazards</a:t>
            </a:r>
            <a:endParaRPr lang="en-US" dirty="0"/>
          </a:p>
        </p:txBody>
      </p:sp>
      <p:sp>
        <p:nvSpPr>
          <p:cNvPr id="3" name="Content Placeholder 2"/>
          <p:cNvSpPr>
            <a:spLocks noGrp="1"/>
          </p:cNvSpPr>
          <p:nvPr>
            <p:ph idx="1"/>
          </p:nvPr>
        </p:nvSpPr>
        <p:spPr/>
        <p:txBody>
          <a:bodyPr/>
          <a:lstStyle/>
          <a:p>
            <a:r>
              <a:rPr lang="en-US" dirty="0" smtClean="0"/>
              <a:t>Option 2: </a:t>
            </a:r>
            <a:r>
              <a:rPr lang="en-US" i="1" dirty="0" smtClean="0">
                <a:solidFill>
                  <a:srgbClr val="FF0000"/>
                </a:solidFill>
              </a:rPr>
              <a:t>Predict </a:t>
            </a:r>
            <a:r>
              <a:rPr lang="en-US" dirty="0" smtClean="0"/>
              <a:t>outcome of a branch, fix up if guess wrong </a:t>
            </a:r>
          </a:p>
          <a:p>
            <a:pPr lvl="1"/>
            <a:r>
              <a:rPr lang="en-US" dirty="0" smtClean="0"/>
              <a:t>Must cancel all instructions in pipeline that depended on guess that was wrong</a:t>
            </a:r>
          </a:p>
          <a:p>
            <a:r>
              <a:rPr lang="en-US" dirty="0" smtClean="0"/>
              <a:t>Simplest hardware if we predict that all branches are NOT taken</a:t>
            </a:r>
          </a:p>
          <a:p>
            <a:pPr lvl="1"/>
            <a:r>
              <a:rPr lang="en-US" dirty="0" smtClean="0"/>
              <a:t>Why?</a:t>
            </a:r>
          </a:p>
        </p:txBody>
      </p:sp>
      <p:sp>
        <p:nvSpPr>
          <p:cNvPr id="4" name="Date Placeholder 3"/>
          <p:cNvSpPr>
            <a:spLocks noGrp="1"/>
          </p:cNvSpPr>
          <p:nvPr>
            <p:ph type="dt" sz="half" idx="10"/>
          </p:nvPr>
        </p:nvSpPr>
        <p:spPr/>
        <p:txBody>
          <a:bodyPr/>
          <a:lstStyle/>
          <a:p>
            <a:fld id="{13B5809F-A60E-5F4F-A0F4-8436DAF78736}"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61</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3"/>
              </a:rPr>
              <a:t>Student Roulette?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6066" name="Rectangle 2"/>
          <p:cNvSpPr>
            <a:spLocks noGrp="1" noChangeArrowheads="1"/>
          </p:cNvSpPr>
          <p:nvPr>
            <p:ph type="title"/>
          </p:nvPr>
        </p:nvSpPr>
        <p:spPr/>
        <p:txBody>
          <a:bodyPr/>
          <a:lstStyle/>
          <a:p>
            <a:r>
              <a:rPr lang="en-US" dirty="0" smtClean="0"/>
              <a:t>3. Control Hazard: Branching</a:t>
            </a:r>
            <a:endParaRPr lang="en-US" dirty="0"/>
          </a:p>
        </p:txBody>
      </p:sp>
      <p:sp>
        <p:nvSpPr>
          <p:cNvPr id="2776067" name="Rectangle 3"/>
          <p:cNvSpPr>
            <a:spLocks noGrp="1" noChangeArrowheads="1"/>
          </p:cNvSpPr>
          <p:nvPr>
            <p:ph type="body" idx="1"/>
          </p:nvPr>
        </p:nvSpPr>
        <p:spPr/>
        <p:txBody>
          <a:bodyPr>
            <a:normAutofit fontScale="92500"/>
          </a:bodyPr>
          <a:lstStyle/>
          <a:p>
            <a:r>
              <a:rPr lang="en-US" dirty="0" smtClean="0"/>
              <a:t>Option #3: Redefine branches</a:t>
            </a:r>
          </a:p>
          <a:p>
            <a:pPr lvl="1"/>
            <a:r>
              <a:rPr lang="en-US" dirty="0" smtClean="0"/>
              <a:t>Old definition: if we take the branch, none of the instructions after the branch get executed by accident</a:t>
            </a:r>
          </a:p>
          <a:p>
            <a:pPr lvl="1"/>
            <a:r>
              <a:rPr lang="en-US" dirty="0" smtClean="0"/>
              <a:t>New definition: whether or not we take the branch, the single instruction immediately following the branch gets executed (the </a:t>
            </a:r>
            <a:r>
              <a:rPr lang="en-US" i="1" dirty="0" smtClean="0">
                <a:solidFill>
                  <a:srgbClr val="FF0000"/>
                </a:solidFill>
              </a:rPr>
              <a:t>branch-delay slot</a:t>
            </a:r>
            <a:r>
              <a:rPr lang="en-US" dirty="0" smtClean="0"/>
              <a:t>)</a:t>
            </a:r>
          </a:p>
          <a:p>
            <a:pPr>
              <a:buClr>
                <a:schemeClr val="tx1"/>
              </a:buClr>
            </a:pPr>
            <a:r>
              <a:rPr lang="en-US" i="1" dirty="0" smtClean="0">
                <a:solidFill>
                  <a:srgbClr val="FF0000"/>
                </a:solidFill>
              </a:rPr>
              <a:t>Delayed Branch </a:t>
            </a:r>
            <a:r>
              <a:rPr lang="en-US" dirty="0" smtClean="0"/>
              <a:t>means </a:t>
            </a:r>
            <a:r>
              <a:rPr lang="en-US" i="1" dirty="0" smtClean="0">
                <a:solidFill>
                  <a:srgbClr val="FF0000"/>
                </a:solidFill>
              </a:rPr>
              <a:t>we always execute inst after branch</a:t>
            </a:r>
          </a:p>
          <a:p>
            <a:pPr>
              <a:buClr>
                <a:schemeClr val="tx1"/>
              </a:buClr>
            </a:pPr>
            <a:r>
              <a:rPr lang="en-US" dirty="0" smtClean="0">
                <a:solidFill>
                  <a:srgbClr val="FF0000"/>
                </a:solidFill>
              </a:rPr>
              <a:t>This optimization is used with MIPS</a:t>
            </a:r>
            <a:endParaRPr lang="en-US" dirty="0">
              <a:solidFill>
                <a:srgbClr val="FF0000"/>
              </a:solidFill>
            </a:endParaRPr>
          </a:p>
        </p:txBody>
      </p:sp>
      <p:sp>
        <p:nvSpPr>
          <p:cNvPr id="4" name="Date Placeholder 3"/>
          <p:cNvSpPr>
            <a:spLocks noGrp="1"/>
          </p:cNvSpPr>
          <p:nvPr>
            <p:ph type="dt" sz="half" idx="10"/>
          </p:nvPr>
        </p:nvSpPr>
        <p:spPr/>
        <p:txBody>
          <a:bodyPr/>
          <a:lstStyle/>
          <a:p>
            <a:fld id="{C86A2DC0-06BE-9342-9930-D5F3DB773F7E}" type="datetime1">
              <a:rPr lang="en-US" smtClean="0"/>
              <a:pPr/>
              <a:t>3/22/12</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62</a:t>
            </a:fld>
            <a:endParaRPr lang="en-US" dirty="0"/>
          </a:p>
        </p:txBody>
      </p:sp>
      <p:sp>
        <p:nvSpPr>
          <p:cNvPr id="6" name="Footer Placeholder 5"/>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6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76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76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76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76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6067" grpId="0" build="p" bldLvl="2"/>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8114" name="Rectangle 2"/>
          <p:cNvSpPr>
            <a:spLocks noGrp="1" noChangeArrowheads="1"/>
          </p:cNvSpPr>
          <p:nvPr>
            <p:ph type="title"/>
          </p:nvPr>
        </p:nvSpPr>
        <p:spPr/>
        <p:txBody>
          <a:bodyPr/>
          <a:lstStyle/>
          <a:p>
            <a:r>
              <a:rPr lang="en-US" dirty="0" smtClean="0"/>
              <a:t>3. Control Hazard: Branching</a:t>
            </a:r>
            <a:endParaRPr lang="en-US" dirty="0"/>
          </a:p>
        </p:txBody>
      </p:sp>
      <p:sp>
        <p:nvSpPr>
          <p:cNvPr id="2778115" name="Rectangle 3"/>
          <p:cNvSpPr>
            <a:spLocks noGrp="1" noChangeArrowheads="1"/>
          </p:cNvSpPr>
          <p:nvPr>
            <p:ph type="body" idx="1"/>
          </p:nvPr>
        </p:nvSpPr>
        <p:spPr/>
        <p:txBody>
          <a:bodyPr>
            <a:normAutofit lnSpcReduction="10000"/>
          </a:bodyPr>
          <a:lstStyle/>
          <a:p>
            <a:r>
              <a:rPr lang="en-US" dirty="0" smtClean="0"/>
              <a:t>Notes on </a:t>
            </a:r>
            <a:r>
              <a:rPr lang="en-US" dirty="0" smtClean="0">
                <a:solidFill>
                  <a:srgbClr val="FF0000"/>
                </a:solidFill>
              </a:rPr>
              <a:t>Branch-Delay Slot</a:t>
            </a:r>
          </a:p>
          <a:p>
            <a:pPr lvl="1"/>
            <a:r>
              <a:rPr lang="en-US" dirty="0" smtClean="0"/>
              <a:t>Worst-Case Scenario: put a no-op in the branch-delay slot</a:t>
            </a:r>
          </a:p>
          <a:p>
            <a:pPr lvl="1"/>
            <a:r>
              <a:rPr lang="en-US" dirty="0" smtClean="0"/>
              <a:t>Better Case: place some instruction preceding the branch in the branch-delay slot—as long as the changed doesn’t affect the logic of program</a:t>
            </a:r>
          </a:p>
          <a:p>
            <a:pPr lvl="2"/>
            <a:r>
              <a:rPr lang="en-US" dirty="0" smtClean="0"/>
              <a:t>Re-ordering instructions is  common way to speed up programs</a:t>
            </a:r>
          </a:p>
          <a:p>
            <a:pPr lvl="2"/>
            <a:r>
              <a:rPr lang="en-US" dirty="0" smtClean="0"/>
              <a:t>Compiler usually finds such an instruction 50% of time</a:t>
            </a:r>
          </a:p>
          <a:p>
            <a:pPr lvl="2"/>
            <a:r>
              <a:rPr lang="en-US" dirty="0" smtClean="0"/>
              <a:t>Jumps also have a delay slot …</a:t>
            </a:r>
            <a:endParaRPr lang="en-US" dirty="0"/>
          </a:p>
        </p:txBody>
      </p:sp>
      <p:sp>
        <p:nvSpPr>
          <p:cNvPr id="4" name="Date Placeholder 3"/>
          <p:cNvSpPr>
            <a:spLocks noGrp="1"/>
          </p:cNvSpPr>
          <p:nvPr>
            <p:ph type="dt" sz="half" idx="10"/>
          </p:nvPr>
        </p:nvSpPr>
        <p:spPr/>
        <p:txBody>
          <a:bodyPr/>
          <a:lstStyle/>
          <a:p>
            <a:fld id="{B47B70EC-51E6-8446-854C-2E95EF2EB02E}" type="datetime1">
              <a:rPr lang="en-US" smtClean="0"/>
              <a:pPr/>
              <a:t>3/22/12</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63</a:t>
            </a:fld>
            <a:endParaRPr lang="en-US" dirty="0"/>
          </a:p>
        </p:txBody>
      </p:sp>
      <p:sp>
        <p:nvSpPr>
          <p:cNvPr id="6" name="Footer Placeholder 5"/>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78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781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81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81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78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8115" grpId="0" build="p" bldLvl="2"/>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0162" name="Rectangle 2"/>
          <p:cNvSpPr>
            <a:spLocks noGrp="1" noChangeArrowheads="1"/>
          </p:cNvSpPr>
          <p:nvPr>
            <p:ph type="title"/>
          </p:nvPr>
        </p:nvSpPr>
        <p:spPr/>
        <p:txBody>
          <a:bodyPr/>
          <a:lstStyle/>
          <a:p>
            <a:r>
              <a:rPr lang="en-US" sz="3600" dirty="0" smtClean="0"/>
              <a:t>Example: </a:t>
            </a:r>
            <a:r>
              <a:rPr lang="en-US" sz="3600" dirty="0" err="1" smtClean="0"/>
              <a:t>Nondelayed</a:t>
            </a:r>
            <a:r>
              <a:rPr lang="en-US" sz="3600" dirty="0" smtClean="0"/>
              <a:t> vs. Delayed Branch</a:t>
            </a:r>
            <a:endParaRPr lang="en-US" sz="3600" dirty="0"/>
          </a:p>
        </p:txBody>
      </p:sp>
      <p:grpSp>
        <p:nvGrpSpPr>
          <p:cNvPr id="2" name="Group 3"/>
          <p:cNvGrpSpPr>
            <a:grpSpLocks/>
          </p:cNvGrpSpPr>
          <p:nvPr/>
        </p:nvGrpSpPr>
        <p:grpSpPr bwMode="auto">
          <a:xfrm>
            <a:off x="1072453" y="1677987"/>
            <a:ext cx="3630612" cy="3516313"/>
            <a:chOff x="507" y="854"/>
            <a:chExt cx="2287" cy="2215"/>
          </a:xfrm>
        </p:grpSpPr>
        <p:sp>
          <p:nvSpPr>
            <p:cNvPr id="2780164" name="Rectangle 4"/>
            <p:cNvSpPr>
              <a:spLocks noChangeArrowheads="1"/>
            </p:cNvSpPr>
            <p:nvPr/>
          </p:nvSpPr>
          <p:spPr bwMode="auto">
            <a:xfrm>
              <a:off x="507" y="1342"/>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a:cs typeface="Courier New"/>
                </a:rPr>
                <a:t>add $</a:t>
              </a:r>
              <a:r>
                <a:rPr lang="en-US" sz="2800" dirty="0" smtClean="0">
                  <a:solidFill>
                    <a:schemeClr val="tx1"/>
                  </a:solidFill>
                  <a:latin typeface="Courier New"/>
                  <a:cs typeface="Courier New"/>
                </a:rPr>
                <a:t>1, $</a:t>
              </a:r>
              <a:r>
                <a:rPr lang="en-US" sz="2800" dirty="0">
                  <a:solidFill>
                    <a:schemeClr val="tx1"/>
                  </a:solidFill>
                  <a:latin typeface="Courier New"/>
                  <a:cs typeface="Courier New"/>
                </a:rPr>
                <a:t>2</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3</a:t>
              </a:r>
            </a:p>
          </p:txBody>
        </p:sp>
        <p:sp>
          <p:nvSpPr>
            <p:cNvPr id="2780165" name="Rectangle 5"/>
            <p:cNvSpPr>
              <a:spLocks noChangeArrowheads="1"/>
            </p:cNvSpPr>
            <p:nvPr/>
          </p:nvSpPr>
          <p:spPr bwMode="auto">
            <a:xfrm>
              <a:off x="507" y="1798"/>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a:cs typeface="Courier New"/>
                </a:rPr>
                <a:t>sub $4, $5</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6</a:t>
              </a:r>
            </a:p>
          </p:txBody>
        </p:sp>
        <p:sp>
          <p:nvSpPr>
            <p:cNvPr id="2780166" name="Rectangle 6"/>
            <p:cNvSpPr>
              <a:spLocks noChangeArrowheads="1"/>
            </p:cNvSpPr>
            <p:nvPr/>
          </p:nvSpPr>
          <p:spPr bwMode="auto">
            <a:xfrm>
              <a:off x="507" y="2254"/>
              <a:ext cx="226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a:cs typeface="Courier New"/>
                </a:rPr>
                <a:t>beq</a:t>
              </a:r>
              <a:r>
                <a:rPr lang="en-US" sz="2800" dirty="0">
                  <a:solidFill>
                    <a:schemeClr val="tx1"/>
                  </a:solidFill>
                  <a:latin typeface="Courier New"/>
                  <a:cs typeface="Courier New"/>
                </a:rPr>
                <a:t> $1, $4, Exit</a:t>
              </a:r>
            </a:p>
          </p:txBody>
        </p:sp>
        <p:sp>
          <p:nvSpPr>
            <p:cNvPr id="2780167" name="Rectangle 7"/>
            <p:cNvSpPr>
              <a:spLocks noChangeArrowheads="1"/>
            </p:cNvSpPr>
            <p:nvPr/>
          </p:nvSpPr>
          <p:spPr bwMode="auto">
            <a:xfrm>
              <a:off x="507" y="8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rgbClr val="FF0000"/>
                  </a:solidFill>
                  <a:latin typeface="Courier New"/>
                  <a:cs typeface="Courier New"/>
                </a:rPr>
                <a:t>or </a:t>
              </a:r>
              <a:r>
                <a:rPr lang="en-US" sz="2800" dirty="0" smtClean="0">
                  <a:solidFill>
                    <a:srgbClr val="FF0000"/>
                  </a:solidFill>
                  <a:latin typeface="Courier New"/>
                  <a:cs typeface="Courier New"/>
                </a:rPr>
                <a:t> $</a:t>
              </a:r>
              <a:r>
                <a:rPr lang="en-US" sz="2800" dirty="0">
                  <a:solidFill>
                    <a:srgbClr val="FF0000"/>
                  </a:solidFill>
                  <a:latin typeface="Courier New"/>
                  <a:cs typeface="Courier New"/>
                </a:rPr>
                <a:t>8, $</a:t>
              </a:r>
              <a:r>
                <a:rPr lang="en-US" sz="2800" dirty="0" smtClean="0">
                  <a:solidFill>
                    <a:srgbClr val="FF0000"/>
                  </a:solidFill>
                  <a:latin typeface="Courier New"/>
                  <a:cs typeface="Courier New"/>
                </a:rPr>
                <a:t>9, $</a:t>
              </a:r>
              <a:r>
                <a:rPr lang="en-US" sz="2800" dirty="0">
                  <a:solidFill>
                    <a:srgbClr val="FF0000"/>
                  </a:solidFill>
                  <a:latin typeface="Courier New"/>
                  <a:cs typeface="Courier New"/>
                </a:rPr>
                <a:t>10</a:t>
              </a:r>
            </a:p>
          </p:txBody>
        </p:sp>
        <p:sp>
          <p:nvSpPr>
            <p:cNvPr id="2780168" name="Rectangle 8"/>
            <p:cNvSpPr>
              <a:spLocks noChangeArrowheads="1"/>
            </p:cNvSpPr>
            <p:nvPr/>
          </p:nvSpPr>
          <p:spPr bwMode="auto">
            <a:xfrm>
              <a:off x="5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a:cs typeface="Courier New"/>
                </a:rPr>
                <a:t>xor</a:t>
              </a:r>
              <a:r>
                <a:rPr lang="en-US" sz="2800" dirty="0">
                  <a:solidFill>
                    <a:schemeClr val="tx1"/>
                  </a:solidFill>
                  <a:latin typeface="Courier New"/>
                  <a:cs typeface="Courier New"/>
                </a:rPr>
                <a:t> $10, $1</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11</a:t>
              </a:r>
            </a:p>
          </p:txBody>
        </p:sp>
      </p:grpSp>
      <p:sp>
        <p:nvSpPr>
          <p:cNvPr id="2780169" name="Text Box 9"/>
          <p:cNvSpPr txBox="1">
            <a:spLocks noChangeArrowheads="1"/>
          </p:cNvSpPr>
          <p:nvPr/>
        </p:nvSpPr>
        <p:spPr bwMode="auto">
          <a:xfrm>
            <a:off x="942278" y="1206500"/>
            <a:ext cx="3288080"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dirty="0" err="1">
                <a:latin typeface="18 VAG Rounded Bold   07390"/>
              </a:rPr>
              <a:t>Nondelayed</a:t>
            </a:r>
            <a:r>
              <a:rPr lang="en-US" sz="2800" b="1" dirty="0">
                <a:latin typeface="18 VAG Rounded Bold   07390"/>
              </a:rPr>
              <a:t> Branch</a:t>
            </a:r>
          </a:p>
        </p:txBody>
      </p:sp>
      <p:grpSp>
        <p:nvGrpSpPr>
          <p:cNvPr id="3" name="Group 10"/>
          <p:cNvGrpSpPr>
            <a:grpSpLocks/>
          </p:cNvGrpSpPr>
          <p:nvPr/>
        </p:nvGrpSpPr>
        <p:grpSpPr bwMode="auto">
          <a:xfrm>
            <a:off x="5472113" y="1725612"/>
            <a:ext cx="3630612" cy="3468688"/>
            <a:chOff x="3107" y="884"/>
            <a:chExt cx="2287" cy="2185"/>
          </a:xfrm>
        </p:grpSpPr>
        <p:sp>
          <p:nvSpPr>
            <p:cNvPr id="2780171" name="Rectangle 11"/>
            <p:cNvSpPr>
              <a:spLocks noChangeArrowheads="1"/>
            </p:cNvSpPr>
            <p:nvPr/>
          </p:nvSpPr>
          <p:spPr bwMode="auto">
            <a:xfrm>
              <a:off x="3107" y="884"/>
              <a:ext cx="1880"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pitchFamily="-65" charset="0"/>
                </a:rPr>
                <a:t>add $</a:t>
              </a:r>
              <a:r>
                <a:rPr lang="en-US" sz="2800" dirty="0" smtClean="0">
                  <a:solidFill>
                    <a:schemeClr val="tx1"/>
                  </a:solidFill>
                  <a:latin typeface="Courier New" pitchFamily="-65" charset="0"/>
                </a:rPr>
                <a:t>1, $</a:t>
              </a:r>
              <a:r>
                <a:rPr lang="en-US" sz="2800" dirty="0">
                  <a:solidFill>
                    <a:schemeClr val="tx1"/>
                  </a:solidFill>
                  <a:latin typeface="Courier New" pitchFamily="-65" charset="0"/>
                </a:rPr>
                <a:t>2,$3</a:t>
              </a:r>
            </a:p>
          </p:txBody>
        </p:sp>
        <p:sp>
          <p:nvSpPr>
            <p:cNvPr id="2780172" name="Rectangle 12"/>
            <p:cNvSpPr>
              <a:spLocks noChangeArrowheads="1"/>
            </p:cNvSpPr>
            <p:nvPr/>
          </p:nvSpPr>
          <p:spPr bwMode="auto">
            <a:xfrm>
              <a:off x="3107" y="1340"/>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pitchFamily="-65" charset="0"/>
                </a:rPr>
                <a:t>sub $4, $5</a:t>
              </a:r>
              <a:r>
                <a:rPr lang="en-US" sz="2800" dirty="0" smtClean="0">
                  <a:solidFill>
                    <a:schemeClr val="tx1"/>
                  </a:solidFill>
                  <a:latin typeface="Courier New" pitchFamily="-65" charset="0"/>
                </a:rPr>
                <a:t>, $</a:t>
              </a:r>
              <a:r>
                <a:rPr lang="en-US" sz="2800" dirty="0">
                  <a:solidFill>
                    <a:schemeClr val="tx1"/>
                  </a:solidFill>
                  <a:latin typeface="Courier New" pitchFamily="-65" charset="0"/>
                </a:rPr>
                <a:t>6</a:t>
              </a:r>
            </a:p>
          </p:txBody>
        </p:sp>
        <p:sp>
          <p:nvSpPr>
            <p:cNvPr id="2780173" name="Rectangle 13"/>
            <p:cNvSpPr>
              <a:spLocks noChangeArrowheads="1"/>
            </p:cNvSpPr>
            <p:nvPr/>
          </p:nvSpPr>
          <p:spPr bwMode="auto">
            <a:xfrm>
              <a:off x="3107" y="1796"/>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pitchFamily="-65" charset="0"/>
                </a:rPr>
                <a:t>beq</a:t>
              </a:r>
              <a:r>
                <a:rPr lang="en-US" sz="2800" dirty="0">
                  <a:solidFill>
                    <a:schemeClr val="tx1"/>
                  </a:solidFill>
                  <a:latin typeface="Courier New" pitchFamily="-65" charset="0"/>
                </a:rPr>
                <a:t> $1, $4</a:t>
              </a:r>
              <a:r>
                <a:rPr lang="en-US" sz="2800" dirty="0" smtClean="0">
                  <a:solidFill>
                    <a:schemeClr val="tx1"/>
                  </a:solidFill>
                  <a:latin typeface="Courier New" pitchFamily="-65" charset="0"/>
                </a:rPr>
                <a:t>, Exit</a:t>
              </a:r>
              <a:endParaRPr lang="en-US" sz="2800" dirty="0">
                <a:solidFill>
                  <a:schemeClr val="tx1"/>
                </a:solidFill>
                <a:latin typeface="Courier New" pitchFamily="-65" charset="0"/>
              </a:endParaRPr>
            </a:p>
          </p:txBody>
        </p:sp>
        <p:sp>
          <p:nvSpPr>
            <p:cNvPr id="2780174" name="Rectangle 14"/>
            <p:cNvSpPr>
              <a:spLocks noChangeArrowheads="1"/>
            </p:cNvSpPr>
            <p:nvPr/>
          </p:nvSpPr>
          <p:spPr bwMode="auto">
            <a:xfrm>
              <a:off x="3107" y="22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rgbClr val="FF0000"/>
                  </a:solidFill>
                  <a:latin typeface="Courier New" pitchFamily="-65" charset="0"/>
                </a:rPr>
                <a:t>or </a:t>
              </a:r>
              <a:r>
                <a:rPr lang="en-US" sz="2800" b="1" dirty="0" smtClean="0">
                  <a:solidFill>
                    <a:srgbClr val="FF0000"/>
                  </a:solidFill>
                  <a:latin typeface="Courier New" pitchFamily="-65" charset="0"/>
                </a:rPr>
                <a:t> $</a:t>
              </a:r>
              <a:r>
                <a:rPr lang="en-US" sz="2800" b="1" dirty="0">
                  <a:solidFill>
                    <a:srgbClr val="FF0000"/>
                  </a:solidFill>
                  <a:latin typeface="Courier New" pitchFamily="-65" charset="0"/>
                </a:rPr>
                <a:t>8, $</a:t>
              </a:r>
              <a:r>
                <a:rPr lang="en-US" sz="2800" b="1" dirty="0" smtClean="0">
                  <a:solidFill>
                    <a:srgbClr val="FF0000"/>
                  </a:solidFill>
                  <a:latin typeface="Courier New" pitchFamily="-65" charset="0"/>
                </a:rPr>
                <a:t>9, $</a:t>
              </a:r>
              <a:r>
                <a:rPr lang="en-US" sz="2800" b="1" dirty="0">
                  <a:solidFill>
                    <a:srgbClr val="FF0000"/>
                  </a:solidFill>
                  <a:latin typeface="Courier New" pitchFamily="-65" charset="0"/>
                </a:rPr>
                <a:t>10</a:t>
              </a:r>
            </a:p>
          </p:txBody>
        </p:sp>
        <p:sp>
          <p:nvSpPr>
            <p:cNvPr id="2780175" name="Rectangle 15"/>
            <p:cNvSpPr>
              <a:spLocks noChangeArrowheads="1"/>
            </p:cNvSpPr>
            <p:nvPr/>
          </p:nvSpPr>
          <p:spPr bwMode="auto">
            <a:xfrm>
              <a:off x="31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pitchFamily="-65" charset="0"/>
                </a:rPr>
                <a:t>xor</a:t>
              </a:r>
              <a:r>
                <a:rPr lang="en-US" sz="2800" dirty="0">
                  <a:solidFill>
                    <a:schemeClr val="tx1"/>
                  </a:solidFill>
                  <a:latin typeface="Courier New" pitchFamily="-65" charset="0"/>
                </a:rPr>
                <a:t> $10, $1</a:t>
              </a:r>
              <a:r>
                <a:rPr lang="en-US" sz="2800" dirty="0" smtClean="0">
                  <a:solidFill>
                    <a:schemeClr val="tx1"/>
                  </a:solidFill>
                  <a:latin typeface="Courier New" pitchFamily="-65" charset="0"/>
                </a:rPr>
                <a:t>, $</a:t>
              </a:r>
              <a:r>
                <a:rPr lang="en-US" sz="2800" dirty="0">
                  <a:solidFill>
                    <a:schemeClr val="tx1"/>
                  </a:solidFill>
                  <a:latin typeface="Courier New" pitchFamily="-65" charset="0"/>
                </a:rPr>
                <a:t>11</a:t>
              </a:r>
            </a:p>
          </p:txBody>
        </p:sp>
      </p:grpSp>
      <p:sp>
        <p:nvSpPr>
          <p:cNvPr id="2780176" name="Text Box 16"/>
          <p:cNvSpPr txBox="1">
            <a:spLocks noChangeArrowheads="1"/>
          </p:cNvSpPr>
          <p:nvPr/>
        </p:nvSpPr>
        <p:spPr bwMode="auto">
          <a:xfrm>
            <a:off x="5667375" y="1206500"/>
            <a:ext cx="2672526"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a:latin typeface="18 VAG Rounded Bold   07390"/>
              </a:rPr>
              <a:t>Delayed Branch</a:t>
            </a:r>
          </a:p>
        </p:txBody>
      </p:sp>
      <p:grpSp>
        <p:nvGrpSpPr>
          <p:cNvPr id="4" name="Group 17"/>
          <p:cNvGrpSpPr>
            <a:grpSpLocks/>
          </p:cNvGrpSpPr>
          <p:nvPr/>
        </p:nvGrpSpPr>
        <p:grpSpPr bwMode="auto">
          <a:xfrm>
            <a:off x="267590" y="1806605"/>
            <a:ext cx="1247775" cy="4749800"/>
            <a:chOff x="0" y="981"/>
            <a:chExt cx="786" cy="2992"/>
          </a:xfrm>
        </p:grpSpPr>
        <p:sp>
          <p:nvSpPr>
            <p:cNvPr id="2780178" name="Rectangle 18"/>
            <p:cNvSpPr>
              <a:spLocks noChangeArrowheads="1"/>
            </p:cNvSpPr>
            <p:nvPr/>
          </p:nvSpPr>
          <p:spPr bwMode="auto">
            <a:xfrm>
              <a:off x="0" y="364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79" name="Freeform 19"/>
            <p:cNvSpPr>
              <a:spLocks/>
            </p:cNvSpPr>
            <p:nvPr/>
          </p:nvSpPr>
          <p:spPr bwMode="auto">
            <a:xfrm>
              <a:off x="21"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4716463" y="1792006"/>
            <a:ext cx="1247775" cy="4749800"/>
            <a:chOff x="2631" y="981"/>
            <a:chExt cx="786" cy="2992"/>
          </a:xfrm>
        </p:grpSpPr>
        <p:sp>
          <p:nvSpPr>
            <p:cNvPr id="2780181" name="Rectangle 21"/>
            <p:cNvSpPr>
              <a:spLocks noChangeArrowheads="1"/>
            </p:cNvSpPr>
            <p:nvPr/>
          </p:nvSpPr>
          <p:spPr bwMode="auto">
            <a:xfrm>
              <a:off x="2631" y="364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82" name="Freeform 22"/>
            <p:cNvSpPr>
              <a:spLocks/>
            </p:cNvSpPr>
            <p:nvPr/>
          </p:nvSpPr>
          <p:spPr bwMode="auto">
            <a:xfrm>
              <a:off x="2640"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sp>
        <p:nvSpPr>
          <p:cNvPr id="2780183" name="Line 23"/>
          <p:cNvSpPr>
            <a:spLocks noChangeShapeType="1"/>
          </p:cNvSpPr>
          <p:nvPr/>
        </p:nvSpPr>
        <p:spPr bwMode="auto">
          <a:xfrm>
            <a:off x="4522788" y="2193925"/>
            <a:ext cx="1082675" cy="179387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80184" name="Line 24"/>
          <p:cNvSpPr>
            <a:spLocks noChangeShapeType="1"/>
          </p:cNvSpPr>
          <p:nvPr/>
        </p:nvSpPr>
        <p:spPr bwMode="auto">
          <a:xfrm flipV="1">
            <a:off x="4930775" y="3627437"/>
            <a:ext cx="747713" cy="5095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 name="Date Placeholder 24"/>
          <p:cNvSpPr>
            <a:spLocks noGrp="1"/>
          </p:cNvSpPr>
          <p:nvPr>
            <p:ph type="dt" sz="half" idx="10"/>
          </p:nvPr>
        </p:nvSpPr>
        <p:spPr/>
        <p:txBody>
          <a:bodyPr/>
          <a:lstStyle/>
          <a:p>
            <a:fld id="{5A814B56-7E31-604B-9299-D25B544FE50B}" type="datetime1">
              <a:rPr lang="en-US" smtClean="0"/>
              <a:pPr/>
              <a:t>3/22/12</a:t>
            </a:fld>
            <a:endParaRPr lang="en-US" dirty="0"/>
          </a:p>
        </p:txBody>
      </p:sp>
      <p:sp>
        <p:nvSpPr>
          <p:cNvPr id="26" name="Slide Number Placeholder 25"/>
          <p:cNvSpPr>
            <a:spLocks noGrp="1"/>
          </p:cNvSpPr>
          <p:nvPr>
            <p:ph type="sldNum" sz="quarter" idx="12"/>
          </p:nvPr>
        </p:nvSpPr>
        <p:spPr/>
        <p:txBody>
          <a:bodyPr/>
          <a:lstStyle/>
          <a:p>
            <a:fld id="{3CC63E4C-4642-794D-A2FD-70F6B81535F5}" type="slidenum">
              <a:rPr lang="en-US" smtClean="0"/>
              <a:pPr/>
              <a:t>64</a:t>
            </a:fld>
            <a:endParaRPr lang="en-US" dirty="0"/>
          </a:p>
        </p:txBody>
      </p:sp>
      <p:sp>
        <p:nvSpPr>
          <p:cNvPr id="27" name="Footer Placeholder 26"/>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80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7801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780183"/>
                                        </p:tgtEl>
                                        <p:attrNameLst>
                                          <p:attrName>style.visibility</p:attrName>
                                        </p:attrNameLst>
                                      </p:cBhvr>
                                      <p:to>
                                        <p:strVal val="visible"/>
                                      </p:to>
                                    </p:set>
                                    <p:animEffect transition="in" filter="wipe(up)">
                                      <p:cBhvr>
                                        <p:cTn id="28" dur="500"/>
                                        <p:tgtEl>
                                          <p:spTgt spid="27801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80184"/>
                                        </p:tgtEl>
                                        <p:attrNameLst>
                                          <p:attrName>style.visibility</p:attrName>
                                        </p:attrNameLst>
                                      </p:cBhvr>
                                      <p:to>
                                        <p:strVal val="visible"/>
                                      </p:to>
                                    </p:set>
                                    <p:animEffect transition="in" filter="wipe(left)">
                                      <p:cBhvr>
                                        <p:cTn id="33" dur="500"/>
                                        <p:tgtEl>
                                          <p:spTgt spid="27801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169" grpId="0" autoUpdateAnimBg="0"/>
      <p:bldP spid="2780176" grpId="0" autoUpdateAnimBg="0"/>
      <p:bldP spid="2780183" grpId="0" animBg="1"/>
      <p:bldP spid="2780184" grpId="0" animBg="1"/>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Branch/Jump and MIPS ISA?</a:t>
            </a:r>
            <a:endParaRPr lang="en-US" dirty="0"/>
          </a:p>
        </p:txBody>
      </p:sp>
      <p:sp>
        <p:nvSpPr>
          <p:cNvPr id="3" name="Content Placeholder 2"/>
          <p:cNvSpPr>
            <a:spLocks noGrp="1"/>
          </p:cNvSpPr>
          <p:nvPr>
            <p:ph idx="1"/>
          </p:nvPr>
        </p:nvSpPr>
        <p:spPr/>
        <p:txBody>
          <a:bodyPr/>
          <a:lstStyle/>
          <a:p>
            <a:r>
              <a:rPr lang="en-US" dirty="0" smtClean="0"/>
              <a:t>Why does JAL put PC+8 in register 31?</a:t>
            </a:r>
          </a:p>
        </p:txBody>
      </p:sp>
      <p:sp>
        <p:nvSpPr>
          <p:cNvPr id="4" name="Date Placeholder 3"/>
          <p:cNvSpPr>
            <a:spLocks noGrp="1"/>
          </p:cNvSpPr>
          <p:nvPr>
            <p:ph type="dt" sz="half" idx="10"/>
          </p:nvPr>
        </p:nvSpPr>
        <p:spPr/>
        <p:txBody>
          <a:bodyPr/>
          <a:lstStyle/>
          <a:p>
            <a:fld id="{9B683B91-177B-F64E-8CA8-400947C867F9}"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65</a:t>
            </a:fld>
            <a:endParaRPr lang="en-US" dirty="0"/>
          </a:p>
        </p:txBody>
      </p:sp>
      <p:sp>
        <p:nvSpPr>
          <p:cNvPr id="7" name="TextBox 6"/>
          <p:cNvSpPr txBox="1"/>
          <p:nvPr/>
        </p:nvSpPr>
        <p:spPr>
          <a:xfrm>
            <a:off x="6995509" y="6564492"/>
            <a:ext cx="1498402" cy="307777"/>
          </a:xfrm>
          <a:prstGeom prst="rect">
            <a:avLst/>
          </a:prstGeom>
          <a:noFill/>
        </p:spPr>
        <p:txBody>
          <a:bodyPr wrap="none" rtlCol="0">
            <a:spAutoFit/>
          </a:bodyPr>
          <a:lstStyle/>
          <a:p>
            <a:r>
              <a:rPr lang="en-US" sz="1400" dirty="0" smtClean="0">
                <a:hlinkClick r:id="rId2"/>
              </a:rPr>
              <a:t>Student Roulette?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Branch/Jump and MIPS ISA?</a:t>
            </a:r>
            <a:endParaRPr lang="en-US" dirty="0"/>
          </a:p>
        </p:txBody>
      </p:sp>
      <p:sp>
        <p:nvSpPr>
          <p:cNvPr id="3" name="Content Placeholder 2"/>
          <p:cNvSpPr>
            <a:spLocks noGrp="1"/>
          </p:cNvSpPr>
          <p:nvPr>
            <p:ph idx="1"/>
          </p:nvPr>
        </p:nvSpPr>
        <p:spPr/>
        <p:txBody>
          <a:bodyPr/>
          <a:lstStyle/>
          <a:p>
            <a:r>
              <a:rPr lang="en-US" dirty="0" smtClean="0"/>
              <a:t>Why does JAL put PC+8 in register 31?</a:t>
            </a:r>
          </a:p>
          <a:p>
            <a:r>
              <a:rPr lang="en-US" i="1" dirty="0" smtClean="0"/>
              <a:t>JAL executes following instruction (PC+4) so should return to PC+8</a:t>
            </a:r>
            <a:endParaRPr lang="en-US" i="1" dirty="0"/>
          </a:p>
        </p:txBody>
      </p:sp>
      <p:sp>
        <p:nvSpPr>
          <p:cNvPr id="4" name="Date Placeholder 3"/>
          <p:cNvSpPr>
            <a:spLocks noGrp="1"/>
          </p:cNvSpPr>
          <p:nvPr>
            <p:ph type="dt" sz="half" idx="10"/>
          </p:nvPr>
        </p:nvSpPr>
        <p:spPr/>
        <p:txBody>
          <a:bodyPr/>
          <a:lstStyle/>
          <a:p>
            <a:fld id="{51B2FCBD-F048-5A44-A3B6-5A9E94BC3671}" type="datetime1">
              <a:rPr lang="en-US" smtClean="0"/>
              <a:pPr/>
              <a:t>3/22/12</a:t>
            </a:fld>
            <a:endParaRPr lang="en-US" dirty="0"/>
          </a:p>
        </p:txBody>
      </p:sp>
      <p:sp>
        <p:nvSpPr>
          <p:cNvPr id="5" name="Footer Placeholder 4"/>
          <p:cNvSpPr>
            <a:spLocks noGrp="1"/>
          </p:cNvSpPr>
          <p:nvPr>
            <p:ph type="ftr" sz="quarter" idx="11"/>
          </p:nvPr>
        </p:nvSpPr>
        <p:spPr/>
        <p:txBody>
          <a:bodyPr/>
          <a:lstStyle/>
          <a:p>
            <a:r>
              <a:rPr lang="en-US" smtClean="0"/>
              <a:t>Spring 2012 --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Date Placeholder 23"/>
          <p:cNvSpPr>
            <a:spLocks noGrp="1"/>
          </p:cNvSpPr>
          <p:nvPr>
            <p:ph type="dt" sz="half" idx="10"/>
          </p:nvPr>
        </p:nvSpPr>
        <p:spPr/>
        <p:txBody>
          <a:bodyPr/>
          <a:lstStyle/>
          <a:p>
            <a:fld id="{D0AA6616-2C1E-0247-AECD-37ADA80F2F66}" type="datetime1">
              <a:rPr lang="en-US" smtClean="0"/>
              <a:pPr/>
              <a:t>3/22/12</a:t>
            </a:fld>
            <a:endParaRPr lang="en-US" dirty="0"/>
          </a:p>
        </p:txBody>
      </p:sp>
      <p:sp>
        <p:nvSpPr>
          <p:cNvPr id="23" name="Footer Placeholder 3"/>
          <p:cNvSpPr>
            <a:spLocks noGrp="1"/>
          </p:cNvSpPr>
          <p:nvPr>
            <p:ph type="ftr" sz="quarter" idx="10"/>
          </p:nvPr>
        </p:nvSpPr>
        <p:spPr>
          <a:xfrm>
            <a:off x="3640668" y="6356350"/>
            <a:ext cx="2133600" cy="365125"/>
          </a:xfrm>
        </p:spPr>
        <p:txBody>
          <a:bodyPr/>
          <a:lstStyle/>
          <a:p>
            <a:r>
              <a:rPr lang="en-US" smtClean="0"/>
              <a:t>Spring 2012 -- Lecture #20</a:t>
            </a:r>
            <a:endParaRPr lang="en-AU" dirty="0"/>
          </a:p>
        </p:txBody>
      </p:sp>
      <p:sp>
        <p:nvSpPr>
          <p:cNvPr id="346114" name="Rectangle 2"/>
          <p:cNvSpPr>
            <a:spLocks noGrp="1" noChangeArrowheads="1"/>
          </p:cNvSpPr>
          <p:nvPr>
            <p:ph type="title"/>
          </p:nvPr>
        </p:nvSpPr>
        <p:spPr/>
        <p:txBody>
          <a:bodyPr/>
          <a:lstStyle/>
          <a:p>
            <a:r>
              <a:rPr lang="en-US" sz="4000"/>
              <a:t>Code Scheduling to Avoid Stalls</a:t>
            </a:r>
            <a:endParaRPr lang="en-AU" sz="4000"/>
          </a:p>
        </p:txBody>
      </p:sp>
      <p:sp>
        <p:nvSpPr>
          <p:cNvPr id="346115" name="Rectangle 3"/>
          <p:cNvSpPr>
            <a:spLocks noGrp="1" noChangeArrowheads="1"/>
          </p:cNvSpPr>
          <p:nvPr>
            <p:ph type="body" idx="1"/>
          </p:nvPr>
        </p:nvSpPr>
        <p:spPr>
          <a:xfrm>
            <a:off x="684213" y="1125538"/>
            <a:ext cx="8270875" cy="1843087"/>
          </a:xfrm>
        </p:spPr>
        <p:txBody>
          <a:bodyPr/>
          <a:lstStyle/>
          <a:p>
            <a:r>
              <a:rPr lang="en-US"/>
              <a:t>Reorder code to avoid use of load result in the next instruction</a:t>
            </a:r>
          </a:p>
          <a:p>
            <a:r>
              <a:rPr lang="en-US"/>
              <a:t>C code for </a:t>
            </a:r>
            <a:r>
              <a:rPr lang="en-US">
                <a:latin typeface="Lucida Console" charset="0"/>
              </a:rPr>
              <a:t>A = B + E; C = B + F;</a:t>
            </a:r>
            <a:endParaRPr lang="en-AU">
              <a:latin typeface="Lucida Console" charset="0"/>
            </a:endParaRPr>
          </a:p>
        </p:txBody>
      </p:sp>
      <p:sp>
        <p:nvSpPr>
          <p:cNvPr id="346116" name="Text Box 4"/>
          <p:cNvSpPr txBox="1">
            <a:spLocks noChangeArrowheads="1"/>
          </p:cNvSpPr>
          <p:nvPr/>
        </p:nvSpPr>
        <p:spPr bwMode="auto">
          <a:xfrm>
            <a:off x="2146300" y="3225800"/>
            <a:ext cx="2794000" cy="2587625"/>
          </a:xfrm>
          <a:prstGeom prst="rect">
            <a:avLst/>
          </a:prstGeom>
          <a:solidFill>
            <a:srgbClr val="F2F2F2"/>
          </a:solidFill>
          <a:ln w="9525">
            <a:noFill/>
            <a:miter lim="800000"/>
            <a:headEnd/>
            <a:tailEnd/>
          </a:ln>
          <a:effectLst/>
        </p:spPr>
        <p:txBody>
          <a:bodyPr wrap="none">
            <a:prstTxWarp prst="textNoShape">
              <a:avLst/>
            </a:prstTxWarp>
            <a:spAutoFit/>
          </a:bodyPr>
          <a:lstStyle/>
          <a:p>
            <a:pPr algn="l" defTabSz="628650">
              <a:spcBef>
                <a:spcPct val="20000"/>
              </a:spcBef>
            </a:pPr>
            <a:r>
              <a:rPr lang="en-US" sz="2000" dirty="0" err="1">
                <a:latin typeface="Lucida Console" charset="0"/>
              </a:rPr>
              <a:t>lw</a:t>
            </a:r>
            <a:r>
              <a:rPr lang="en-US" sz="2000" dirty="0">
                <a:latin typeface="Lucida Console" charset="0"/>
              </a:rPr>
              <a:t>	$t1, 0($t0)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$t2</a:t>
            </a:r>
            <a:r>
              <a:rPr lang="en-US" sz="2000" dirty="0">
                <a:latin typeface="Lucida Console" charset="0"/>
              </a:rPr>
              <a:t>, 4($t0)</a:t>
            </a:r>
          </a:p>
          <a:p>
            <a:pPr algn="l" defTabSz="628650">
              <a:spcBef>
                <a:spcPct val="20000"/>
              </a:spcBef>
            </a:pPr>
            <a:r>
              <a:rPr lang="en-US" sz="2000" dirty="0">
                <a:latin typeface="Lucida Console" charset="0"/>
              </a:rPr>
              <a:t>add	$t3, $t1, </a:t>
            </a:r>
            <a:r>
              <a:rPr lang="en-US" sz="2000" dirty="0">
                <a:solidFill>
                  <a:srgbClr val="FF0000"/>
                </a:solidFill>
                <a:latin typeface="Lucida Console" charset="0"/>
              </a:rPr>
              <a:t>$t2</a:t>
            </a:r>
          </a:p>
          <a:p>
            <a:pPr algn="l" defTabSz="628650">
              <a:spcBef>
                <a:spcPct val="20000"/>
              </a:spcBef>
            </a:pPr>
            <a:r>
              <a:rPr lang="en-US" sz="2000" dirty="0" err="1">
                <a:latin typeface="Lucida Console" charset="0"/>
              </a:rPr>
              <a:t>sw</a:t>
            </a:r>
            <a:r>
              <a:rPr lang="en-US" sz="2000" dirty="0">
                <a:latin typeface="Lucida Console" charset="0"/>
              </a:rPr>
              <a:t>	$t3, 12($t0)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$t4</a:t>
            </a:r>
            <a:r>
              <a:rPr lang="en-US" sz="2000" dirty="0">
                <a:latin typeface="Lucida Console" charset="0"/>
              </a:rPr>
              <a:t>, 8($t0)</a:t>
            </a:r>
          </a:p>
          <a:p>
            <a:pPr algn="l" defTabSz="628650">
              <a:spcBef>
                <a:spcPct val="20000"/>
              </a:spcBef>
            </a:pPr>
            <a:r>
              <a:rPr lang="en-US" sz="2000" dirty="0">
                <a:latin typeface="Lucida Console" charset="0"/>
              </a:rPr>
              <a:t>add	$t5, $t1, </a:t>
            </a:r>
            <a:r>
              <a:rPr lang="en-US" sz="2000" dirty="0">
                <a:solidFill>
                  <a:srgbClr val="FF0000"/>
                </a:solidFill>
                <a:latin typeface="Lucida Console" charset="0"/>
              </a:rPr>
              <a:t>$t4</a:t>
            </a:r>
          </a:p>
          <a:p>
            <a:pPr algn="l" defTabSz="628650">
              <a:spcBef>
                <a:spcPct val="20000"/>
              </a:spcBef>
            </a:pPr>
            <a:r>
              <a:rPr lang="en-US" sz="2000" dirty="0" err="1">
                <a:latin typeface="Lucida Console" charset="0"/>
              </a:rPr>
              <a:t>sw</a:t>
            </a:r>
            <a:r>
              <a:rPr lang="en-US" sz="2000" dirty="0">
                <a:latin typeface="Lucida Console" charset="0"/>
              </a:rPr>
              <a:t>	$t5, 16($t0)</a:t>
            </a:r>
            <a:endParaRPr lang="en-AU" sz="2000" dirty="0">
              <a:latin typeface="Lucida Console" charset="0"/>
            </a:endParaRPr>
          </a:p>
        </p:txBody>
      </p:sp>
      <p:sp>
        <p:nvSpPr>
          <p:cNvPr id="346117" name="AutoShape 5"/>
          <p:cNvSpPr>
            <a:spLocks/>
          </p:cNvSpPr>
          <p:nvPr/>
        </p:nvSpPr>
        <p:spPr bwMode="auto">
          <a:xfrm>
            <a:off x="777875" y="4078288"/>
            <a:ext cx="914400" cy="401637"/>
          </a:xfrm>
          <a:prstGeom prst="borderCallout1">
            <a:avLst>
              <a:gd name="adj1" fmla="val 28458"/>
              <a:gd name="adj2" fmla="val 108333"/>
              <a:gd name="adj3" fmla="val 25296"/>
              <a:gd name="adj4" fmla="val 147917"/>
            </a:avLst>
          </a:prstGeom>
          <a:solidFill>
            <a:srgbClr val="E6B9B8"/>
          </a:solidFill>
          <a:ln w="9525">
            <a:solidFill>
              <a:schemeClr val="tx1"/>
            </a:solidFill>
            <a:miter lim="800000"/>
            <a:headEnd/>
            <a:tailEnd type="triangle" w="med" len="med"/>
          </a:ln>
          <a:effectLst/>
        </p:spPr>
        <p:txBody>
          <a:bodyPr>
            <a:prstTxWarp prst="textNoShape">
              <a:avLst/>
            </a:prstTxWarp>
          </a:bodyPr>
          <a:lstStyle/>
          <a:p>
            <a:r>
              <a:rPr lang="en-US" sz="1800"/>
              <a:t>stall</a:t>
            </a:r>
            <a:endParaRPr lang="en-AU" sz="1800"/>
          </a:p>
        </p:txBody>
      </p:sp>
      <p:sp>
        <p:nvSpPr>
          <p:cNvPr id="346118" name="AutoShape 6"/>
          <p:cNvSpPr>
            <a:spLocks/>
          </p:cNvSpPr>
          <p:nvPr/>
        </p:nvSpPr>
        <p:spPr bwMode="auto">
          <a:xfrm>
            <a:off x="777875" y="5157788"/>
            <a:ext cx="914400" cy="401637"/>
          </a:xfrm>
          <a:prstGeom prst="borderCallout1">
            <a:avLst>
              <a:gd name="adj1" fmla="val 28458"/>
              <a:gd name="adj2" fmla="val 108333"/>
              <a:gd name="adj3" fmla="val 25296"/>
              <a:gd name="adj4" fmla="val 147917"/>
            </a:avLst>
          </a:prstGeom>
          <a:solidFill>
            <a:schemeClr val="accent2">
              <a:lumMod val="40000"/>
              <a:lumOff val="60000"/>
            </a:schemeClr>
          </a:solidFill>
          <a:ln w="9525">
            <a:solidFill>
              <a:schemeClr val="tx1"/>
            </a:solidFill>
            <a:miter lim="800000"/>
            <a:headEnd/>
            <a:tailEnd type="triangle" w="med" len="med"/>
          </a:ln>
          <a:effectLst/>
        </p:spPr>
        <p:txBody>
          <a:bodyPr>
            <a:prstTxWarp prst="textNoShape">
              <a:avLst/>
            </a:prstTxWarp>
          </a:bodyPr>
          <a:lstStyle/>
          <a:p>
            <a:r>
              <a:rPr lang="en-US" sz="1800"/>
              <a:t>stall</a:t>
            </a:r>
            <a:endParaRPr lang="en-AU" sz="1800"/>
          </a:p>
        </p:txBody>
      </p:sp>
      <p:sp>
        <p:nvSpPr>
          <p:cNvPr id="346119" name="Text Box 7"/>
          <p:cNvSpPr txBox="1">
            <a:spLocks noChangeArrowheads="1"/>
          </p:cNvSpPr>
          <p:nvPr/>
        </p:nvSpPr>
        <p:spPr bwMode="auto">
          <a:xfrm>
            <a:off x="5457825" y="3225800"/>
            <a:ext cx="2794000" cy="2587625"/>
          </a:xfrm>
          <a:prstGeom prst="rect">
            <a:avLst/>
          </a:prstGeom>
          <a:solidFill>
            <a:schemeClr val="bg1">
              <a:lumMod val="95000"/>
            </a:schemeClr>
          </a:solidFill>
          <a:ln w="9525">
            <a:noFill/>
            <a:miter lim="800000"/>
            <a:headEnd/>
            <a:tailEnd/>
          </a:ln>
          <a:effectLst/>
        </p:spPr>
        <p:txBody>
          <a:bodyPr wrap="none">
            <a:prstTxWarp prst="textNoShape">
              <a:avLst/>
            </a:prstTxWarp>
            <a:spAutoFit/>
          </a:bodyPr>
          <a:lstStyle/>
          <a:p>
            <a:pPr algn="l" defTabSz="628650">
              <a:spcBef>
                <a:spcPct val="20000"/>
              </a:spcBef>
            </a:pPr>
            <a:r>
              <a:rPr lang="en-US" sz="2000" dirty="0" err="1">
                <a:latin typeface="Lucida Console" charset="0"/>
              </a:rPr>
              <a:t>lw</a:t>
            </a:r>
            <a:r>
              <a:rPr lang="en-US" sz="2000" dirty="0">
                <a:latin typeface="Lucida Console" charset="0"/>
              </a:rPr>
              <a:t>	$t1, 0($t0)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$t2</a:t>
            </a:r>
            <a:r>
              <a:rPr lang="en-US" sz="2000" dirty="0">
                <a:latin typeface="Lucida Console" charset="0"/>
              </a:rPr>
              <a:t>, 4($t0)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$t4</a:t>
            </a:r>
            <a:r>
              <a:rPr lang="en-US" sz="2000" dirty="0">
                <a:latin typeface="Lucida Console" charset="0"/>
              </a:rPr>
              <a:t>, 8($t0)</a:t>
            </a:r>
          </a:p>
          <a:p>
            <a:pPr algn="l" defTabSz="628650">
              <a:spcBef>
                <a:spcPct val="20000"/>
              </a:spcBef>
            </a:pPr>
            <a:r>
              <a:rPr lang="en-US" sz="2000" dirty="0">
                <a:latin typeface="Lucida Console" charset="0"/>
              </a:rPr>
              <a:t>add	$t3, $t1, </a:t>
            </a:r>
            <a:r>
              <a:rPr lang="en-US" sz="2000" dirty="0">
                <a:solidFill>
                  <a:srgbClr val="FF0000"/>
                </a:solidFill>
                <a:latin typeface="Lucida Console" charset="0"/>
              </a:rPr>
              <a:t>$t2</a:t>
            </a:r>
          </a:p>
          <a:p>
            <a:pPr algn="l" defTabSz="628650">
              <a:spcBef>
                <a:spcPct val="20000"/>
              </a:spcBef>
            </a:pPr>
            <a:r>
              <a:rPr lang="en-US" sz="2000" dirty="0" err="1">
                <a:latin typeface="Lucida Console" charset="0"/>
              </a:rPr>
              <a:t>sw</a:t>
            </a:r>
            <a:r>
              <a:rPr lang="en-US" sz="2000" dirty="0">
                <a:latin typeface="Lucida Console" charset="0"/>
              </a:rPr>
              <a:t>	$t3, 12($t0)</a:t>
            </a:r>
          </a:p>
          <a:p>
            <a:pPr algn="l" defTabSz="628650">
              <a:spcBef>
                <a:spcPct val="20000"/>
              </a:spcBef>
            </a:pPr>
            <a:r>
              <a:rPr lang="en-US" sz="2000" dirty="0">
                <a:latin typeface="Lucida Console" charset="0"/>
              </a:rPr>
              <a:t>add	$t5, $t1, </a:t>
            </a:r>
            <a:r>
              <a:rPr lang="en-US" sz="2000" dirty="0">
                <a:solidFill>
                  <a:srgbClr val="FF0000"/>
                </a:solidFill>
                <a:latin typeface="Lucida Console" charset="0"/>
              </a:rPr>
              <a:t>$t4</a:t>
            </a:r>
          </a:p>
          <a:p>
            <a:pPr algn="l" defTabSz="628650">
              <a:spcBef>
                <a:spcPct val="20000"/>
              </a:spcBef>
            </a:pPr>
            <a:r>
              <a:rPr lang="en-US" sz="2000" dirty="0" err="1">
                <a:latin typeface="Lucida Console" charset="0"/>
              </a:rPr>
              <a:t>sw</a:t>
            </a:r>
            <a:r>
              <a:rPr lang="en-US" sz="2000" dirty="0">
                <a:latin typeface="Lucida Console" charset="0"/>
              </a:rPr>
              <a:t>	$t5, 16($t0)</a:t>
            </a:r>
            <a:endParaRPr lang="en-AU" sz="2000" dirty="0">
              <a:latin typeface="Lucida Console" charset="0"/>
            </a:endParaRPr>
          </a:p>
        </p:txBody>
      </p:sp>
      <p:sp>
        <p:nvSpPr>
          <p:cNvPr id="346120" name="Line 8"/>
          <p:cNvSpPr>
            <a:spLocks noChangeShapeType="1"/>
          </p:cNvSpPr>
          <p:nvPr/>
        </p:nvSpPr>
        <p:spPr bwMode="auto">
          <a:xfrm flipV="1">
            <a:off x="4572000" y="4221163"/>
            <a:ext cx="936625" cy="647700"/>
          </a:xfrm>
          <a:prstGeom prst="line">
            <a:avLst/>
          </a:prstGeom>
          <a:noFill/>
          <a:ln w="28575">
            <a:solidFill>
              <a:schemeClr val="hlink"/>
            </a:solidFill>
            <a:round/>
            <a:headEnd/>
            <a:tailEnd type="triangle" w="med" len="med"/>
          </a:ln>
          <a:effectLst/>
        </p:spPr>
        <p:txBody>
          <a:bodyPr>
            <a:prstTxWarp prst="textNoShape">
              <a:avLst/>
            </a:prstTxWarp>
          </a:bodyPr>
          <a:lstStyle/>
          <a:p>
            <a:endParaRPr lang="en-US"/>
          </a:p>
        </p:txBody>
      </p:sp>
      <p:sp>
        <p:nvSpPr>
          <p:cNvPr id="346121" name="Oval 9"/>
          <p:cNvSpPr>
            <a:spLocks noChangeArrowheads="1"/>
          </p:cNvSpPr>
          <p:nvPr/>
        </p:nvSpPr>
        <p:spPr bwMode="auto">
          <a:xfrm>
            <a:off x="2771775" y="35734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2" name="Oval 10"/>
          <p:cNvSpPr>
            <a:spLocks noChangeArrowheads="1"/>
          </p:cNvSpPr>
          <p:nvPr/>
        </p:nvSpPr>
        <p:spPr bwMode="auto">
          <a:xfrm>
            <a:off x="4284663" y="39338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3" name="Oval 11"/>
          <p:cNvSpPr>
            <a:spLocks noChangeArrowheads="1"/>
          </p:cNvSpPr>
          <p:nvPr/>
        </p:nvSpPr>
        <p:spPr bwMode="auto">
          <a:xfrm>
            <a:off x="2771775" y="46529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4" name="Oval 12"/>
          <p:cNvSpPr>
            <a:spLocks noChangeArrowheads="1"/>
          </p:cNvSpPr>
          <p:nvPr/>
        </p:nvSpPr>
        <p:spPr bwMode="auto">
          <a:xfrm>
            <a:off x="4284663" y="50133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5" name="Oval 13"/>
          <p:cNvSpPr>
            <a:spLocks noChangeArrowheads="1"/>
          </p:cNvSpPr>
          <p:nvPr/>
        </p:nvSpPr>
        <p:spPr bwMode="auto">
          <a:xfrm>
            <a:off x="6084888" y="35734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6" name="Oval 14"/>
          <p:cNvSpPr>
            <a:spLocks noChangeArrowheads="1"/>
          </p:cNvSpPr>
          <p:nvPr/>
        </p:nvSpPr>
        <p:spPr bwMode="auto">
          <a:xfrm>
            <a:off x="7596188" y="4292600"/>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7" name="Oval 15"/>
          <p:cNvSpPr>
            <a:spLocks noChangeArrowheads="1"/>
          </p:cNvSpPr>
          <p:nvPr/>
        </p:nvSpPr>
        <p:spPr bwMode="auto">
          <a:xfrm>
            <a:off x="7596188" y="50133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8" name="Oval 16"/>
          <p:cNvSpPr>
            <a:spLocks noChangeArrowheads="1"/>
          </p:cNvSpPr>
          <p:nvPr/>
        </p:nvSpPr>
        <p:spPr bwMode="auto">
          <a:xfrm>
            <a:off x="6084888" y="39338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9" name="Line 17"/>
          <p:cNvSpPr>
            <a:spLocks noChangeShapeType="1"/>
          </p:cNvSpPr>
          <p:nvPr/>
        </p:nvSpPr>
        <p:spPr bwMode="auto">
          <a:xfrm>
            <a:off x="3409950" y="3819525"/>
            <a:ext cx="879475" cy="29210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0" name="Line 18"/>
          <p:cNvSpPr>
            <a:spLocks noChangeShapeType="1"/>
          </p:cNvSpPr>
          <p:nvPr/>
        </p:nvSpPr>
        <p:spPr bwMode="auto">
          <a:xfrm>
            <a:off x="3400425" y="4918075"/>
            <a:ext cx="903288" cy="21590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1" name="Line 19"/>
          <p:cNvSpPr>
            <a:spLocks noChangeShapeType="1"/>
          </p:cNvSpPr>
          <p:nvPr/>
        </p:nvSpPr>
        <p:spPr bwMode="auto">
          <a:xfrm>
            <a:off x="6726238" y="3829050"/>
            <a:ext cx="895350" cy="608013"/>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2" name="Line 20"/>
          <p:cNvSpPr>
            <a:spLocks noChangeShapeType="1"/>
          </p:cNvSpPr>
          <p:nvPr/>
        </p:nvSpPr>
        <p:spPr bwMode="auto">
          <a:xfrm>
            <a:off x="6654800" y="4287838"/>
            <a:ext cx="966788" cy="846137"/>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3" name="Text Box 21"/>
          <p:cNvSpPr txBox="1">
            <a:spLocks noChangeArrowheads="1"/>
          </p:cNvSpPr>
          <p:nvPr/>
        </p:nvSpPr>
        <p:spPr bwMode="auto">
          <a:xfrm>
            <a:off x="6300788" y="5876925"/>
            <a:ext cx="114617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11 cycles</a:t>
            </a:r>
            <a:endParaRPr lang="en-AU" sz="1800"/>
          </a:p>
        </p:txBody>
      </p:sp>
      <p:sp>
        <p:nvSpPr>
          <p:cNvPr id="346134" name="Text Box 22"/>
          <p:cNvSpPr txBox="1">
            <a:spLocks noChangeArrowheads="1"/>
          </p:cNvSpPr>
          <p:nvPr/>
        </p:nvSpPr>
        <p:spPr bwMode="auto">
          <a:xfrm>
            <a:off x="2987675" y="5876925"/>
            <a:ext cx="114617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13 cycles</a:t>
            </a:r>
            <a:endParaRPr lang="en-AU" sz="1800"/>
          </a:p>
        </p:txBody>
      </p:sp>
      <p:sp>
        <p:nvSpPr>
          <p:cNvPr id="25" name="Slide Number Placeholder 24"/>
          <p:cNvSpPr>
            <a:spLocks noGrp="1"/>
          </p:cNvSpPr>
          <p:nvPr>
            <p:ph type="sldNum" sz="quarter" idx="12"/>
          </p:nvPr>
        </p:nvSpPr>
        <p:spPr/>
        <p:txBody>
          <a:bodyPr/>
          <a:lstStyle/>
          <a:p>
            <a:fld id="{3CC63E4C-4642-794D-A2FD-70F6B81535F5}"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1491" name="Rectangle 3"/>
          <p:cNvSpPr>
            <a:spLocks noChangeArrowheads="1"/>
          </p:cNvSpPr>
          <p:nvPr/>
        </p:nvSpPr>
        <p:spPr bwMode="auto">
          <a:xfrm>
            <a:off x="0" y="1992489"/>
            <a:ext cx="7467600" cy="1556323"/>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mj-lt"/>
              <a:buAutoNum type="romanUcPeriod"/>
              <a:tabLst>
                <a:tab pos="738188" algn="l"/>
              </a:tabLst>
            </a:pPr>
            <a:r>
              <a:rPr lang="en-US" sz="2400" b="1" dirty="0">
                <a:solidFill>
                  <a:schemeClr val="tx1"/>
                </a:solidFill>
                <a:latin typeface="18 VAG Rounded Bold   07390"/>
              </a:rPr>
              <a:t>Thanks to pipelining, I have </a:t>
            </a:r>
            <a:r>
              <a:rPr lang="en-US" sz="2400" b="1" dirty="0">
                <a:solidFill>
                  <a:srgbClr val="FF0000"/>
                </a:solidFill>
                <a:latin typeface="18 VAG Rounded Bold   07390"/>
              </a:rPr>
              <a:t>reduced the time </a:t>
            </a:r>
            <a:r>
              <a:rPr lang="en-US" sz="2400" b="1" dirty="0">
                <a:solidFill>
                  <a:schemeClr val="tx1"/>
                </a:solidFill>
                <a:latin typeface="18 VAG Rounded Bold   07390"/>
              </a:rPr>
              <a:t>it took me to wash my one shirt.</a:t>
            </a:r>
          </a:p>
          <a:p>
            <a:pPr marL="609600" indent="-609600">
              <a:lnSpc>
                <a:spcPct val="85000"/>
              </a:lnSpc>
              <a:spcBef>
                <a:spcPct val="65000"/>
              </a:spcBef>
              <a:buSzPct val="100000"/>
              <a:buFont typeface="+mj-lt"/>
              <a:buAutoNum type="romanUcPeriod"/>
              <a:tabLst>
                <a:tab pos="738188" algn="l"/>
              </a:tabLst>
            </a:pPr>
            <a:r>
              <a:rPr lang="en-US" sz="2400" b="1" dirty="0">
                <a:solidFill>
                  <a:schemeClr val="tx1"/>
                </a:solidFill>
                <a:latin typeface="18 VAG Rounded Bold   07390"/>
              </a:rPr>
              <a:t>Longer pipelines are </a:t>
            </a:r>
            <a:r>
              <a:rPr lang="en-US" sz="2400" b="1" dirty="0">
                <a:solidFill>
                  <a:srgbClr val="FF0000"/>
                </a:solidFill>
                <a:latin typeface="18 VAG Rounded Bold   07390"/>
              </a:rPr>
              <a:t>always a win</a:t>
            </a:r>
            <a:r>
              <a:rPr lang="en-US" sz="2400" b="1" dirty="0">
                <a:solidFill>
                  <a:schemeClr val="accent2"/>
                </a:solidFill>
                <a:latin typeface="18 VAG Rounded Bold   07390"/>
              </a:rPr>
              <a:t> </a:t>
            </a:r>
            <a:r>
              <a:rPr lang="en-US" sz="2400" b="1" dirty="0">
                <a:solidFill>
                  <a:schemeClr val="tx1"/>
                </a:solidFill>
                <a:latin typeface="18 VAG Rounded Bold   07390"/>
              </a:rPr>
              <a:t>(since less work per stage &amp; a faster clock).</a:t>
            </a:r>
          </a:p>
        </p:txBody>
      </p:sp>
      <p:sp>
        <p:nvSpPr>
          <p:cNvPr id="5" name="Title 4"/>
          <p:cNvSpPr>
            <a:spLocks noGrp="1"/>
          </p:cNvSpPr>
          <p:nvPr>
            <p:ph type="title"/>
          </p:nvPr>
        </p:nvSpPr>
        <p:spPr/>
        <p:txBody>
          <a:bodyPr/>
          <a:lstStyle/>
          <a:p>
            <a:r>
              <a:rPr lang="en-US" dirty="0" smtClean="0"/>
              <a:t>Peer Instruction</a:t>
            </a:r>
            <a:endParaRPr lang="en-US" dirty="0"/>
          </a:p>
        </p:txBody>
      </p:sp>
      <p:graphicFrame>
        <p:nvGraphicFramePr>
          <p:cNvPr id="7" name="Table 6"/>
          <p:cNvGraphicFramePr>
            <a:graphicFrameLocks noGrp="1"/>
          </p:cNvGraphicFramePr>
          <p:nvPr/>
        </p:nvGraphicFramePr>
        <p:xfrm>
          <a:off x="762001" y="4243494"/>
          <a:ext cx="8043332" cy="2072639"/>
        </p:xfrm>
        <a:graphic>
          <a:graphicData uri="http://schemas.openxmlformats.org/drawingml/2006/table">
            <a:tbl>
              <a:tblPr firstRow="1" bandRow="1">
                <a:tableStyleId>{2D5ABB26-0587-4C30-8999-92F81FD0307C}</a:tableStyleId>
              </a:tblPr>
              <a:tblGrid>
                <a:gridCol w="8043332"/>
              </a:tblGrid>
              <a:tr h="370840">
                <a:tc>
                  <a:txBody>
                    <a:bodyPr/>
                    <a:lstStyle/>
                    <a:p>
                      <a:r>
                        <a:rPr lang="en-US" sz="2800" b="1" dirty="0" err="1" smtClean="0">
                          <a:solidFill>
                            <a:schemeClr val="accent6"/>
                          </a:solidFill>
                        </a:rPr>
                        <a:t>A)(orange</a:t>
                      </a:r>
                      <a:r>
                        <a:rPr lang="en-US" sz="2800" b="1" dirty="0" smtClean="0">
                          <a:solidFill>
                            <a:schemeClr val="accent6"/>
                          </a:solidFill>
                        </a:rPr>
                        <a:t>)   	I is True</a:t>
                      </a:r>
                      <a:r>
                        <a:rPr lang="en-US" sz="2800" b="1" baseline="0" dirty="0" smtClean="0">
                          <a:solidFill>
                            <a:schemeClr val="accent6"/>
                          </a:solidFill>
                        </a:rPr>
                        <a:t> and II is True</a:t>
                      </a:r>
                      <a:endParaRPr lang="en-US" sz="2800" dirty="0">
                        <a:solidFill>
                          <a:schemeClr val="accent6"/>
                        </a:solidFill>
                      </a:endParaRPr>
                    </a:p>
                  </a:txBody>
                  <a:tcPr>
                    <a:solidFill>
                      <a:schemeClr val="bg1"/>
                    </a:solidFill>
                  </a:tcPr>
                </a:tc>
              </a:tr>
              <a:tr h="370840">
                <a:tc>
                  <a:txBody>
                    <a:bodyPr/>
                    <a:lstStyle/>
                    <a:p>
                      <a:r>
                        <a:rPr lang="en-US" sz="2800" b="1" dirty="0" err="1" smtClean="0">
                          <a:solidFill>
                            <a:srgbClr val="008000"/>
                          </a:solidFill>
                        </a:rPr>
                        <a:t>B)(green</a:t>
                      </a:r>
                      <a:r>
                        <a:rPr lang="en-US" sz="2800" b="1" dirty="0" smtClean="0">
                          <a:solidFill>
                            <a:srgbClr val="008000"/>
                          </a:solidFill>
                        </a:rPr>
                        <a:t>) 	I is False and II is True</a:t>
                      </a:r>
                      <a:endParaRPr lang="en-US" sz="2800" dirty="0">
                        <a:solidFill>
                          <a:srgbClr val="008000"/>
                        </a:solidFill>
                      </a:endParaRPr>
                    </a:p>
                  </a:txBody>
                  <a:tcPr>
                    <a:solidFill>
                      <a:schemeClr val="bg1"/>
                    </a:solidFill>
                  </a:tcPr>
                </a:tc>
              </a:tr>
              <a:tr h="370840">
                <a:tc>
                  <a:txBody>
                    <a:bodyPr/>
                    <a:lstStyle/>
                    <a:p>
                      <a:r>
                        <a:rPr lang="en-US" sz="2800" b="1" dirty="0" err="1" smtClean="0">
                          <a:solidFill>
                            <a:srgbClr val="FF6FCF"/>
                          </a:solidFill>
                        </a:rPr>
                        <a:t>C)(pink</a:t>
                      </a:r>
                      <a:r>
                        <a:rPr lang="en-US" sz="2800" b="1" dirty="0" smtClean="0">
                          <a:solidFill>
                            <a:srgbClr val="FF6FCF"/>
                          </a:solidFill>
                        </a:rPr>
                        <a:t>) 		I is True and II is False</a:t>
                      </a:r>
                      <a:endParaRPr lang="en-US" sz="2800" dirty="0">
                        <a:solidFill>
                          <a:srgbClr val="FF6FCF"/>
                        </a:solidFill>
                      </a:endParaRPr>
                    </a:p>
                  </a:txBody>
                  <a:tcPr>
                    <a:solidFill>
                      <a:schemeClr val="bg1"/>
                    </a:solidFill>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I is False and II is False </a:t>
                      </a:r>
                      <a:endParaRPr lang="en-US" sz="2800" dirty="0"/>
                    </a:p>
                  </a:txBody>
                  <a:tcPr>
                    <a:solidFill>
                      <a:schemeClr val="bg1"/>
                    </a:solidFill>
                  </a:tcPr>
                </a:tc>
              </a:tr>
            </a:tbl>
          </a:graphicData>
        </a:graphic>
      </p:graphicFrame>
      <p:sp>
        <p:nvSpPr>
          <p:cNvPr id="6" name="Date Placeholder 5"/>
          <p:cNvSpPr>
            <a:spLocks noGrp="1"/>
          </p:cNvSpPr>
          <p:nvPr>
            <p:ph type="dt" sz="half" idx="10"/>
          </p:nvPr>
        </p:nvSpPr>
        <p:spPr/>
        <p:txBody>
          <a:bodyPr/>
          <a:lstStyle/>
          <a:p>
            <a:fld id="{2EFB542F-AE15-F94D-8B73-B48288897E2A}" type="datetime1">
              <a:rPr lang="en-US" smtClean="0"/>
              <a:pPr/>
              <a:t>3/22/12</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68</a:t>
            </a:fld>
            <a:endParaRPr lang="en-US" dirty="0"/>
          </a:p>
        </p:txBody>
      </p:sp>
      <p:sp>
        <p:nvSpPr>
          <p:cNvPr id="9" name="Footer Placeholder 8"/>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4" name="Rectangle 3"/>
          <p:cNvSpPr>
            <a:spLocks noChangeArrowheads="1"/>
          </p:cNvSpPr>
          <p:nvPr/>
        </p:nvSpPr>
        <p:spPr bwMode="auto">
          <a:xfrm>
            <a:off x="-4704" y="4600222"/>
            <a:ext cx="7467600" cy="1556323"/>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mj-lt"/>
              <a:buAutoNum type="arabicParenR"/>
              <a:tabLst>
                <a:tab pos="738188" algn="l"/>
              </a:tabLst>
            </a:pPr>
            <a:r>
              <a:rPr lang="en-US" sz="2400" b="1" dirty="0">
                <a:solidFill>
                  <a:schemeClr val="tx1"/>
                </a:solidFill>
                <a:latin typeface="18 VAG Rounded Bold   07390"/>
              </a:rPr>
              <a:t>Thanks to pipelining, I have </a:t>
            </a:r>
            <a:r>
              <a:rPr lang="en-US" sz="2400" b="1" u="sng" dirty="0">
                <a:solidFill>
                  <a:schemeClr val="accent2"/>
                </a:solidFill>
                <a:latin typeface="18 VAG Rounded Bold   07390"/>
              </a:rPr>
              <a:t>reduced the time</a:t>
            </a:r>
            <a:r>
              <a:rPr lang="en-US" sz="2400" b="1" dirty="0">
                <a:solidFill>
                  <a:schemeClr val="accent2"/>
                </a:solidFill>
                <a:latin typeface="18 VAG Rounded Bold   07390"/>
              </a:rPr>
              <a:t> </a:t>
            </a:r>
            <a:r>
              <a:rPr lang="en-US" sz="2400" b="1" dirty="0">
                <a:solidFill>
                  <a:schemeClr val="tx1"/>
                </a:solidFill>
                <a:latin typeface="18 VAG Rounded Bold   07390"/>
              </a:rPr>
              <a:t>it took me to wash my one shirt.</a:t>
            </a:r>
          </a:p>
          <a:p>
            <a:pPr marL="609600" indent="-609600">
              <a:lnSpc>
                <a:spcPct val="85000"/>
              </a:lnSpc>
              <a:spcBef>
                <a:spcPct val="65000"/>
              </a:spcBef>
              <a:buSzPct val="100000"/>
              <a:buFont typeface="+mj-lt"/>
              <a:buAutoNum type="arabicParenR"/>
              <a:tabLst>
                <a:tab pos="738188" algn="l"/>
              </a:tabLst>
            </a:pPr>
            <a:r>
              <a:rPr lang="en-US" sz="2400" b="1" dirty="0">
                <a:solidFill>
                  <a:schemeClr val="tx1"/>
                </a:solidFill>
                <a:latin typeface="18 VAG Rounded Bold   07390"/>
              </a:rPr>
              <a:t>Longer pipelines are </a:t>
            </a:r>
            <a:r>
              <a:rPr lang="en-US" sz="2400" b="1" u="sng" dirty="0">
                <a:solidFill>
                  <a:schemeClr val="accent2"/>
                </a:solidFill>
                <a:latin typeface="18 VAG Rounded Bold   07390"/>
              </a:rPr>
              <a:t>always a win</a:t>
            </a:r>
            <a:r>
              <a:rPr lang="en-US" sz="2400" b="1" dirty="0">
                <a:solidFill>
                  <a:schemeClr val="accent2"/>
                </a:solidFill>
                <a:latin typeface="18 VAG Rounded Bold   07390"/>
              </a:rPr>
              <a:t> </a:t>
            </a:r>
            <a:r>
              <a:rPr lang="en-US" sz="2400" b="1" dirty="0">
                <a:solidFill>
                  <a:schemeClr val="tx1"/>
                </a:solidFill>
                <a:latin typeface="18 VAG Rounded Bold   07390"/>
              </a:rPr>
              <a:t>(since less work per stage &amp; a faster clock).</a:t>
            </a:r>
          </a:p>
        </p:txBody>
      </p:sp>
      <p:sp>
        <p:nvSpPr>
          <p:cNvPr id="2753541" name="Text Box 5"/>
          <p:cNvSpPr txBox="1">
            <a:spLocks noChangeArrowheads="1"/>
          </p:cNvSpPr>
          <p:nvPr/>
        </p:nvSpPr>
        <p:spPr bwMode="auto">
          <a:xfrm>
            <a:off x="990600" y="5149850"/>
            <a:ext cx="3862388" cy="1098550"/>
          </a:xfrm>
          <a:prstGeom prst="rect">
            <a:avLst/>
          </a:prstGeom>
          <a:noFill/>
          <a:ln w="127000">
            <a:noFill/>
            <a:miter lim="800000"/>
            <a:headEnd/>
            <a:tailEnd/>
          </a:ln>
          <a:effectLst/>
        </p:spPr>
        <p:txBody>
          <a:bodyPr wrap="none">
            <a:prstTxWarp prst="textNoShape">
              <a:avLst/>
            </a:prstTxWarp>
            <a:spAutoFit/>
          </a:bodyPr>
          <a:lstStyle/>
          <a:p>
            <a:r>
              <a:rPr lang="en-US" sz="6600" b="1"/>
              <a:t>F A L S E</a:t>
            </a:r>
          </a:p>
        </p:txBody>
      </p:sp>
      <p:sp>
        <p:nvSpPr>
          <p:cNvPr id="2753542" name="Text Box 6"/>
          <p:cNvSpPr txBox="1">
            <a:spLocks noChangeArrowheads="1"/>
          </p:cNvSpPr>
          <p:nvPr/>
        </p:nvSpPr>
        <p:spPr bwMode="auto">
          <a:xfrm>
            <a:off x="990600" y="4267200"/>
            <a:ext cx="3862388" cy="1098550"/>
          </a:xfrm>
          <a:prstGeom prst="rect">
            <a:avLst/>
          </a:prstGeom>
          <a:noFill/>
          <a:ln w="127000">
            <a:noFill/>
            <a:miter lim="800000"/>
            <a:headEnd/>
            <a:tailEnd/>
          </a:ln>
          <a:effectLst/>
        </p:spPr>
        <p:txBody>
          <a:bodyPr wrap="none">
            <a:prstTxWarp prst="textNoShape">
              <a:avLst/>
            </a:prstTxWarp>
            <a:spAutoFit/>
          </a:bodyPr>
          <a:lstStyle/>
          <a:p>
            <a:r>
              <a:rPr lang="en-US" sz="6600" b="1"/>
              <a:t>F A L S E</a:t>
            </a:r>
          </a:p>
        </p:txBody>
      </p:sp>
      <p:sp>
        <p:nvSpPr>
          <p:cNvPr id="2753543" name="Text Box 7"/>
          <p:cNvSpPr txBox="1">
            <a:spLocks noChangeArrowheads="1"/>
          </p:cNvSpPr>
          <p:nvPr/>
        </p:nvSpPr>
        <p:spPr bwMode="auto">
          <a:xfrm>
            <a:off x="757238" y="2374851"/>
            <a:ext cx="7929562" cy="451406"/>
          </a:xfrm>
          <a:prstGeom prst="rect">
            <a:avLst/>
          </a:prstGeom>
          <a:noFill/>
          <a:ln w="12700">
            <a:noFill/>
            <a:miter lim="800000"/>
            <a:headEnd/>
            <a:tailEnd/>
          </a:ln>
          <a:effectLst/>
        </p:spPr>
        <p:txBody>
          <a:bodyPr>
            <a:prstTxWarp prst="textNoShape">
              <a:avLst/>
            </a:prstTxWarp>
            <a:spAutoFit/>
          </a:bodyPr>
          <a:lstStyle/>
          <a:p>
            <a:pPr marL="514350" indent="-514350">
              <a:lnSpc>
                <a:spcPct val="80000"/>
              </a:lnSpc>
              <a:buFont typeface="+mj-lt"/>
              <a:buAutoNum type="arabicParenR"/>
            </a:pPr>
            <a:r>
              <a:rPr lang="en-US" sz="2800" b="1" u="sng" dirty="0">
                <a:solidFill>
                  <a:srgbClr val="FF0000"/>
                </a:solidFill>
                <a:latin typeface="18 VAG Rounded Bold   07390"/>
              </a:rPr>
              <a:t>Throughput</a:t>
            </a:r>
            <a:r>
              <a:rPr lang="en-US" sz="2800" b="1" dirty="0">
                <a:solidFill>
                  <a:srgbClr val="FF0000"/>
                </a:solidFill>
                <a:latin typeface="18 VAG Rounded Bold   07390"/>
              </a:rPr>
              <a:t> better, not</a:t>
            </a:r>
            <a:r>
              <a:rPr lang="en-US" sz="2800" b="1" dirty="0" smtClean="0">
                <a:solidFill>
                  <a:srgbClr val="FF0000"/>
                </a:solidFill>
                <a:latin typeface="18 VAG Rounded Bold   07390"/>
              </a:rPr>
              <a:t> latency!</a:t>
            </a:r>
            <a:endParaRPr lang="en-US" sz="2800" b="1" dirty="0">
              <a:solidFill>
                <a:srgbClr val="FF0000"/>
              </a:solidFill>
              <a:latin typeface="18 VAG Rounded Bold   07390"/>
            </a:endParaRPr>
          </a:p>
        </p:txBody>
      </p:sp>
      <p:sp>
        <p:nvSpPr>
          <p:cNvPr id="2753544" name="Rectangle 8"/>
          <p:cNvSpPr>
            <a:spLocks noChangeArrowheads="1"/>
          </p:cNvSpPr>
          <p:nvPr/>
        </p:nvSpPr>
        <p:spPr bwMode="auto">
          <a:xfrm>
            <a:off x="762000" y="2990801"/>
            <a:ext cx="7870825" cy="819199"/>
          </a:xfrm>
          <a:prstGeom prst="rect">
            <a:avLst/>
          </a:prstGeom>
          <a:noFill/>
          <a:ln w="12700">
            <a:noFill/>
            <a:miter lim="800000"/>
            <a:headEnd/>
            <a:tailEnd/>
          </a:ln>
          <a:effectLst/>
        </p:spPr>
        <p:txBody>
          <a:bodyPr>
            <a:prstTxWarp prst="textNoShape">
              <a:avLst/>
            </a:prstTxWarp>
            <a:spAutoFit/>
          </a:bodyPr>
          <a:lstStyle/>
          <a:p>
            <a:pPr marL="514350" indent="-514350">
              <a:lnSpc>
                <a:spcPct val="90000"/>
              </a:lnSpc>
              <a:buFont typeface="+mj-lt"/>
              <a:buAutoNum type="arabicParenR" startAt="2"/>
            </a:pPr>
            <a:r>
              <a:rPr lang="en-US" sz="2600" b="1" dirty="0">
                <a:solidFill>
                  <a:srgbClr val="FF0000"/>
                </a:solidFill>
                <a:latin typeface="18 VAG Rounded Bold   07390"/>
              </a:rPr>
              <a:t>“…longer pipelines do usually mean faster </a:t>
            </a:r>
            <a:r>
              <a:rPr lang="en-US" sz="2600" b="1" dirty="0" smtClean="0">
                <a:solidFill>
                  <a:srgbClr val="FF0000"/>
                </a:solidFill>
                <a:latin typeface="18 VAG Rounded Bold   07390"/>
              </a:rPr>
              <a:t>clock rate, </a:t>
            </a:r>
            <a:r>
              <a:rPr lang="en-US" sz="2600" b="1" dirty="0">
                <a:solidFill>
                  <a:srgbClr val="FF0000"/>
                </a:solidFill>
                <a:latin typeface="18 VAG Rounded Bold   07390"/>
              </a:rPr>
              <a:t>but</a:t>
            </a:r>
            <a:r>
              <a:rPr lang="en-US" sz="2600" b="1" dirty="0" smtClean="0">
                <a:solidFill>
                  <a:srgbClr val="FF0000"/>
                </a:solidFill>
                <a:latin typeface="18 VAG Rounded Bold   07390"/>
              </a:rPr>
              <a:t> hazards can cause </a:t>
            </a:r>
            <a:r>
              <a:rPr lang="en-US" sz="2600" b="1" dirty="0">
                <a:solidFill>
                  <a:srgbClr val="FF0000"/>
                </a:solidFill>
                <a:latin typeface="18 VAG Rounded Bold   07390"/>
              </a:rPr>
              <a:t>problems!”</a:t>
            </a:r>
            <a:endParaRPr lang="en-US" sz="2800" b="1" dirty="0">
              <a:solidFill>
                <a:srgbClr val="FF0000"/>
              </a:solidFill>
              <a:latin typeface="18 VAG Rounded Bold   07390"/>
            </a:endParaRPr>
          </a:p>
        </p:txBody>
      </p:sp>
      <p:sp>
        <p:nvSpPr>
          <p:cNvPr id="2753546" name="AutoShape 10"/>
          <p:cNvSpPr>
            <a:spLocks noChangeArrowheads="1"/>
          </p:cNvSpPr>
          <p:nvPr/>
        </p:nvSpPr>
        <p:spPr bwMode="auto">
          <a:xfrm>
            <a:off x="7505700" y="4841875"/>
            <a:ext cx="1409700" cy="339725"/>
          </a:xfrm>
          <a:prstGeom prst="roundRect">
            <a:avLst>
              <a:gd name="adj" fmla="val 16667"/>
            </a:avLst>
          </a:prstGeom>
          <a:noFill/>
          <a:ln w="63500">
            <a:solidFill>
              <a:schemeClr val="tx1"/>
            </a:solidFill>
            <a:round/>
            <a:headEnd/>
            <a:tailEnd/>
          </a:ln>
          <a:effectLst/>
        </p:spPr>
        <p:txBody>
          <a:bodyPr wrap="none" anchor="ctr">
            <a:prstTxWarp prst="textNoShape">
              <a:avLst/>
            </a:prstTxWarp>
          </a:bodyPr>
          <a:lstStyle/>
          <a:p>
            <a:endParaRPr lang="en-US"/>
          </a:p>
        </p:txBody>
      </p:sp>
      <p:sp>
        <p:nvSpPr>
          <p:cNvPr id="12" name="Title 11"/>
          <p:cNvSpPr>
            <a:spLocks noGrp="1"/>
          </p:cNvSpPr>
          <p:nvPr>
            <p:ph type="title"/>
          </p:nvPr>
        </p:nvSpPr>
        <p:spPr/>
        <p:txBody>
          <a:bodyPr/>
          <a:lstStyle/>
          <a:p>
            <a:r>
              <a:rPr lang="en-US" dirty="0" smtClean="0"/>
              <a:t>Peer Instruction Answer</a:t>
            </a:r>
            <a:endParaRPr lang="en-US" dirty="0"/>
          </a:p>
        </p:txBody>
      </p:sp>
      <p:sp>
        <p:nvSpPr>
          <p:cNvPr id="13" name="Rectangle 4"/>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12</a:t>
            </a:r>
          </a:p>
          <a:p>
            <a:pPr marL="203200" indent="-203200">
              <a:lnSpc>
                <a:spcPct val="85000"/>
              </a:lnSpc>
              <a:buSzPct val="100000"/>
              <a:buFont typeface="Times" pitchFamily="-65" charset="0"/>
              <a:buNone/>
            </a:pPr>
            <a:r>
              <a:rPr lang="en-US" sz="2400" b="1">
                <a:solidFill>
                  <a:schemeClr val="tx1"/>
                </a:solidFill>
                <a:latin typeface="Courier New" pitchFamily="-65" charset="0"/>
              </a:rPr>
              <a:t>a) </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b) </a:t>
            </a:r>
            <a:r>
              <a:rPr lang="en-US" sz="2400" b="1">
                <a:latin typeface="Courier New" pitchFamily="-65" charset="0"/>
              </a:rPr>
              <a:t>F</a:t>
            </a:r>
            <a:r>
              <a:rPr lang="en-US" sz="2400" b="1">
                <a:solidFill>
                  <a:srgbClr val="EA157A"/>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c) </a:t>
            </a:r>
            <a:r>
              <a:rPr lang="en-US" sz="2400" b="1">
                <a:solidFill>
                  <a:srgbClr val="EA157A"/>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d) </a:t>
            </a:r>
            <a:r>
              <a:rPr lang="en-US" sz="2400" b="1">
                <a:solidFill>
                  <a:srgbClr val="EA157A"/>
                </a:solidFill>
                <a:latin typeface="Courier New" pitchFamily="-65" charset="0"/>
              </a:rPr>
              <a:t>TT</a:t>
            </a:r>
          </a:p>
        </p:txBody>
      </p:sp>
      <p:sp>
        <p:nvSpPr>
          <p:cNvPr id="10" name="Date Placeholder 9"/>
          <p:cNvSpPr>
            <a:spLocks noGrp="1"/>
          </p:cNvSpPr>
          <p:nvPr>
            <p:ph type="dt" sz="half" idx="10"/>
          </p:nvPr>
        </p:nvSpPr>
        <p:spPr/>
        <p:txBody>
          <a:bodyPr/>
          <a:lstStyle/>
          <a:p>
            <a:fld id="{B687A1AB-F98C-254E-B639-CC744B5724C6}" type="datetime1">
              <a:rPr lang="en-US" smtClean="0"/>
              <a:pPr/>
              <a:t>3/22/12</a:t>
            </a:fld>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69</a:t>
            </a:fld>
            <a:endParaRPr lang="en-US" dirty="0"/>
          </a:p>
        </p:txBody>
      </p:sp>
      <p:sp>
        <p:nvSpPr>
          <p:cNvPr id="15" name="Footer Placeholder 14"/>
          <p:cNvSpPr>
            <a:spLocks noGrp="1"/>
          </p:cNvSpPr>
          <p:nvPr>
            <p:ph type="ftr" sz="quarter" idx="11"/>
          </p:nvPr>
        </p:nvSpPr>
        <p:spPr/>
        <p:txBody>
          <a:bodyPr/>
          <a:lstStyle/>
          <a:p>
            <a:r>
              <a:rPr lang="en-US" smtClean="0"/>
              <a:t>Spring 2012 -- Lecture #20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53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535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535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535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53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3541" grpId="0" autoUpdateAnimBg="0"/>
      <p:bldP spid="2753542" grpId="0" autoUpdateAnimBg="0"/>
      <p:bldP spid="2753543" grpId="0" autoUpdateAnimBg="0"/>
      <p:bldP spid="2753544" grpId="0" autoUpdateAnimBg="0"/>
      <p:bldP spid="275354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95300" y="228600"/>
            <a:ext cx="8343900" cy="474663"/>
          </a:xfrm>
        </p:spPr>
        <p:txBody>
          <a:bodyPr>
            <a:normAutofit fontScale="90000"/>
          </a:bodyPr>
          <a:lstStyle/>
          <a:p>
            <a:r>
              <a:rPr lang="en-US" sz="4000" smtClean="0"/>
              <a:t>Summary of the Control Signals (1/2)</a:t>
            </a:r>
          </a:p>
        </p:txBody>
      </p:sp>
      <p:sp>
        <p:nvSpPr>
          <p:cNvPr id="48131" name="Rectangle 3"/>
          <p:cNvSpPr>
            <a:spLocks noChangeArrowheads="1"/>
          </p:cNvSpPr>
          <p:nvPr/>
        </p:nvSpPr>
        <p:spPr bwMode="auto">
          <a:xfrm>
            <a:off x="193675" y="762000"/>
            <a:ext cx="9339263" cy="5383213"/>
          </a:xfrm>
          <a:prstGeom prst="rect">
            <a:avLst/>
          </a:prstGeom>
          <a:noFill/>
          <a:ln w="12700">
            <a:noFill/>
            <a:miter lim="800000"/>
            <a:headEnd/>
            <a:tailEnd/>
          </a:ln>
        </p:spPr>
        <p:txBody>
          <a:bodyPr lIns="90488" tIns="44450" rIns="90488" bIns="44450">
            <a:prstTxWarp prst="textNoShape">
              <a:avLst/>
            </a:prstTxWarp>
            <a:spAutoFit/>
          </a:bodyPr>
          <a:lstStyle/>
          <a:p>
            <a:pPr>
              <a:spcBef>
                <a:spcPct val="50000"/>
              </a:spcBef>
              <a:tabLst>
                <a:tab pos="914400" algn="l"/>
                <a:tab pos="5092700" algn="l"/>
              </a:tabLst>
            </a:pPr>
            <a:r>
              <a:rPr lang="en-US" sz="1600" u="sng" dirty="0">
                <a:latin typeface="Courier" charset="0"/>
                <a:ea typeface="Courier" charset="0"/>
                <a:cs typeface="Courier" charset="0"/>
              </a:rPr>
              <a:t>inst</a:t>
            </a:r>
            <a:r>
              <a:rPr lang="en-US" sz="1600" dirty="0">
                <a:latin typeface="Courier" charset="0"/>
                <a:ea typeface="Courier" charset="0"/>
                <a:cs typeface="Courier" charset="0"/>
              </a:rPr>
              <a:t> 	</a:t>
            </a:r>
            <a:r>
              <a:rPr lang="en-US" sz="1600" u="sng" dirty="0">
                <a:latin typeface="Courier" charset="0"/>
                <a:ea typeface="Courier" charset="0"/>
                <a:cs typeface="Courier" charset="0"/>
              </a:rPr>
              <a:t>Register Transfer</a:t>
            </a:r>
          </a:p>
          <a:p>
            <a:pPr>
              <a:spcBef>
                <a:spcPct val="50000"/>
              </a:spcBef>
              <a:tabLst>
                <a:tab pos="914400" algn="l"/>
                <a:tab pos="5092700" algn="l"/>
              </a:tabLst>
            </a:pPr>
            <a:r>
              <a:rPr lang="en-US" sz="1600" dirty="0">
                <a:latin typeface="Courier" charset="0"/>
                <a:ea typeface="Courier" charset="0"/>
                <a:cs typeface="Courier" charset="0"/>
              </a:rPr>
              <a:t>add	</a:t>
            </a:r>
            <a:r>
              <a:rPr lang="en-US" sz="1600" dirty="0" err="1">
                <a:latin typeface="Courier" charset="0"/>
                <a:ea typeface="Courier" charset="0"/>
                <a:cs typeface="Courier" charset="0"/>
              </a:rPr>
              <a:t>R[rd</a:t>
            </a:r>
            <a:r>
              <a:rPr lang="en-US" sz="1600" dirty="0">
                <a:latin typeface="Courier" charset="0"/>
                <a:ea typeface="Courier" charset="0"/>
                <a:cs typeface="Courier" charset="0"/>
              </a:rPr>
              <a:t>]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a:t>
            </a:r>
            <a:r>
              <a:rPr lang="en-US" sz="1600" dirty="0" err="1">
                <a:latin typeface="Courier" charset="0"/>
                <a:ea typeface="Courier" charset="0"/>
                <a:cs typeface="Courier" charset="0"/>
              </a:rPr>
              <a:t>R[rs</a:t>
            </a:r>
            <a:r>
              <a:rPr lang="en-US" sz="1600" dirty="0">
                <a:latin typeface="Courier" charset="0"/>
                <a:ea typeface="Courier" charset="0"/>
                <a:cs typeface="Courier" charset="0"/>
              </a:rPr>
              <a:t>] + </a:t>
            </a:r>
            <a:r>
              <a:rPr lang="en-US" sz="1600" dirty="0" err="1">
                <a:latin typeface="Courier" charset="0"/>
                <a:ea typeface="Courier" charset="0"/>
                <a:cs typeface="Courier" charset="0"/>
              </a:rPr>
              <a:t>R[rt</a:t>
            </a:r>
            <a:r>
              <a:rPr lang="en-US" sz="1600" dirty="0">
                <a:latin typeface="Courier" charset="0"/>
                <a:ea typeface="Courier" charset="0"/>
                <a:cs typeface="Courier" charset="0"/>
              </a:rPr>
              <a:t>]; PC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PC + 4</a:t>
            </a:r>
          </a:p>
          <a:p>
            <a:pPr>
              <a:spcBef>
                <a:spcPct val="50000"/>
              </a:spcBef>
              <a:tabLst>
                <a:tab pos="914400" algn="l"/>
                <a:tab pos="5092700" algn="l"/>
              </a:tabLst>
            </a:pPr>
            <a:r>
              <a:rPr lang="en-US" sz="1600" dirty="0">
                <a:latin typeface="Courier" charset="0"/>
                <a:ea typeface="Courier" charset="0"/>
                <a:cs typeface="Courier" charset="0"/>
              </a:rPr>
              <a:t>	</a:t>
            </a:r>
            <a:r>
              <a:rPr lang="en-US" sz="1600" dirty="0" err="1">
                <a:latin typeface="Courier" charset="0"/>
                <a:ea typeface="Courier" charset="0"/>
                <a:cs typeface="Courier" charset="0"/>
              </a:rPr>
              <a:t>ALUsrc</a:t>
            </a:r>
            <a:r>
              <a:rPr lang="en-US" sz="1600" dirty="0">
                <a:latin typeface="Courier" charset="0"/>
                <a:ea typeface="Courier" charset="0"/>
                <a:cs typeface="Courier" charset="0"/>
              </a:rPr>
              <a:t>=</a:t>
            </a:r>
            <a:r>
              <a:rPr lang="en-US" sz="1600" dirty="0" err="1">
                <a:latin typeface="Courier" charset="0"/>
                <a:ea typeface="Courier" charset="0"/>
                <a:cs typeface="Courier" charset="0"/>
              </a:rPr>
              <a:t>RegB</a:t>
            </a:r>
            <a:r>
              <a:rPr lang="en-US" sz="1600" dirty="0">
                <a:latin typeface="Courier" charset="0"/>
                <a:ea typeface="Courier" charset="0"/>
                <a:cs typeface="Courier" charset="0"/>
              </a:rPr>
              <a:t>, </a:t>
            </a:r>
            <a:r>
              <a:rPr lang="en-US" sz="1600" dirty="0" err="1">
                <a:latin typeface="Courier" charset="0"/>
                <a:ea typeface="Courier" charset="0"/>
                <a:cs typeface="Courier" charset="0"/>
              </a:rPr>
              <a:t>ALUctr</a:t>
            </a:r>
            <a:r>
              <a:rPr lang="en-US" sz="1600" dirty="0">
                <a:latin typeface="Courier" charset="0"/>
                <a:ea typeface="Courier" charset="0"/>
                <a:cs typeface="Courier" charset="0"/>
              </a:rPr>
              <a:t>=“ADD”, </a:t>
            </a:r>
            <a:r>
              <a:rPr lang="en-US" sz="1600" dirty="0" err="1">
                <a:latin typeface="Courier" charset="0"/>
                <a:ea typeface="Courier" charset="0"/>
                <a:cs typeface="Courier" charset="0"/>
              </a:rPr>
              <a:t>RegDst</a:t>
            </a:r>
            <a:r>
              <a:rPr lang="en-US" sz="1600" dirty="0">
                <a:latin typeface="Courier" charset="0"/>
                <a:ea typeface="Courier" charset="0"/>
                <a:cs typeface="Courier" charset="0"/>
              </a:rPr>
              <a:t>=rd, </a:t>
            </a:r>
            <a:r>
              <a:rPr lang="en-US" sz="1600" dirty="0" err="1">
                <a:latin typeface="Courier" charset="0"/>
                <a:ea typeface="Courier" charset="0"/>
                <a:cs typeface="Courier" charset="0"/>
              </a:rPr>
              <a:t>RegWr</a:t>
            </a:r>
            <a:r>
              <a:rPr lang="en-US" sz="1600" dirty="0">
                <a:latin typeface="Courier" charset="0"/>
                <a:ea typeface="Courier" charset="0"/>
                <a:cs typeface="Courier" charset="0"/>
              </a:rPr>
              <a:t>, </a:t>
            </a:r>
            <a:r>
              <a:rPr lang="en-US" sz="1600" dirty="0" err="1">
                <a:latin typeface="Courier" charset="0"/>
                <a:ea typeface="Courier" charset="0"/>
                <a:cs typeface="Courier" charset="0"/>
              </a:rPr>
              <a:t>nPC_sel</a:t>
            </a:r>
            <a:r>
              <a:rPr lang="en-US" sz="1600" dirty="0">
                <a:latin typeface="Courier" charset="0"/>
                <a:ea typeface="Courier" charset="0"/>
                <a:cs typeface="Courier" charset="0"/>
              </a:rPr>
              <a:t>=“+4”</a:t>
            </a:r>
          </a:p>
          <a:p>
            <a:pPr>
              <a:tabLst>
                <a:tab pos="914400" algn="l"/>
                <a:tab pos="5092700" algn="l"/>
              </a:tabLst>
            </a:pPr>
            <a:endParaRPr lang="en-US" sz="1600" dirty="0">
              <a:latin typeface="Courier" charset="0"/>
              <a:ea typeface="Courier" charset="0"/>
              <a:cs typeface="Courier" charset="0"/>
            </a:endParaRPr>
          </a:p>
          <a:p>
            <a:pPr>
              <a:tabLst>
                <a:tab pos="914400" algn="l"/>
                <a:tab pos="5092700" algn="l"/>
              </a:tabLst>
            </a:pPr>
            <a:r>
              <a:rPr lang="en-US" sz="1600" dirty="0">
                <a:latin typeface="Courier" charset="0"/>
                <a:ea typeface="Courier" charset="0"/>
                <a:cs typeface="Courier" charset="0"/>
              </a:rPr>
              <a:t>sub	</a:t>
            </a:r>
            <a:r>
              <a:rPr lang="en-US" sz="1600" dirty="0" err="1">
                <a:latin typeface="Courier" charset="0"/>
                <a:ea typeface="Courier" charset="0"/>
                <a:cs typeface="Courier" charset="0"/>
              </a:rPr>
              <a:t>R[rd</a:t>
            </a:r>
            <a:r>
              <a:rPr lang="en-US" sz="1600" dirty="0">
                <a:latin typeface="Courier" charset="0"/>
                <a:ea typeface="Courier" charset="0"/>
                <a:cs typeface="Courier" charset="0"/>
              </a:rPr>
              <a:t>]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a:t>
            </a:r>
            <a:r>
              <a:rPr lang="en-US" sz="1600" dirty="0" err="1">
                <a:latin typeface="Courier" charset="0"/>
                <a:ea typeface="Courier" charset="0"/>
                <a:cs typeface="Courier" charset="0"/>
              </a:rPr>
              <a:t>R[rs</a:t>
            </a:r>
            <a:r>
              <a:rPr lang="en-US" sz="1600" dirty="0">
                <a:latin typeface="Courier" charset="0"/>
                <a:ea typeface="Courier" charset="0"/>
                <a:cs typeface="Courier" charset="0"/>
              </a:rPr>
              <a:t>] – </a:t>
            </a:r>
            <a:r>
              <a:rPr lang="en-US" sz="1600" dirty="0" err="1">
                <a:latin typeface="Courier" charset="0"/>
                <a:ea typeface="Courier" charset="0"/>
                <a:cs typeface="Courier" charset="0"/>
              </a:rPr>
              <a:t>R[rt</a:t>
            </a:r>
            <a:r>
              <a:rPr lang="en-US" sz="1600" dirty="0">
                <a:latin typeface="Courier" charset="0"/>
                <a:ea typeface="Courier" charset="0"/>
                <a:cs typeface="Courier" charset="0"/>
              </a:rPr>
              <a:t>]; PC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PC + 4</a:t>
            </a:r>
          </a:p>
          <a:p>
            <a:pPr>
              <a:spcBef>
                <a:spcPct val="50000"/>
              </a:spcBef>
              <a:tabLst>
                <a:tab pos="914400" algn="l"/>
                <a:tab pos="5092700" algn="l"/>
              </a:tabLst>
            </a:pPr>
            <a:r>
              <a:rPr lang="en-US" sz="1600" dirty="0">
                <a:latin typeface="Courier" charset="0"/>
                <a:ea typeface="Courier" charset="0"/>
                <a:cs typeface="Courier" charset="0"/>
              </a:rPr>
              <a:t>	</a:t>
            </a:r>
            <a:r>
              <a:rPr lang="en-US" sz="1600" dirty="0" err="1">
                <a:latin typeface="Courier" charset="0"/>
                <a:ea typeface="Courier" charset="0"/>
                <a:cs typeface="Courier" charset="0"/>
              </a:rPr>
              <a:t>ALUsrc</a:t>
            </a:r>
            <a:r>
              <a:rPr lang="en-US" sz="1600" dirty="0">
                <a:latin typeface="Courier" charset="0"/>
                <a:ea typeface="Courier" charset="0"/>
                <a:cs typeface="Courier" charset="0"/>
              </a:rPr>
              <a:t>=</a:t>
            </a:r>
            <a:r>
              <a:rPr lang="en-US" sz="1600" dirty="0" err="1">
                <a:latin typeface="Courier" charset="0"/>
                <a:ea typeface="Courier" charset="0"/>
                <a:cs typeface="Courier" charset="0"/>
              </a:rPr>
              <a:t>RegB</a:t>
            </a:r>
            <a:r>
              <a:rPr lang="en-US" sz="1600" dirty="0">
                <a:latin typeface="Courier" charset="0"/>
                <a:ea typeface="Courier" charset="0"/>
                <a:cs typeface="Courier" charset="0"/>
              </a:rPr>
              <a:t>, </a:t>
            </a:r>
            <a:r>
              <a:rPr lang="en-US" sz="1600" dirty="0" err="1">
                <a:latin typeface="Courier" charset="0"/>
                <a:ea typeface="Courier" charset="0"/>
                <a:cs typeface="Courier" charset="0"/>
              </a:rPr>
              <a:t>ALUctr</a:t>
            </a:r>
            <a:r>
              <a:rPr lang="en-US" sz="1600" dirty="0">
                <a:latin typeface="Courier" charset="0"/>
                <a:ea typeface="Courier" charset="0"/>
                <a:cs typeface="Courier" charset="0"/>
              </a:rPr>
              <a:t>=“SUB”, </a:t>
            </a:r>
            <a:r>
              <a:rPr lang="en-US" sz="1600" dirty="0" err="1">
                <a:latin typeface="Courier" charset="0"/>
                <a:ea typeface="Courier" charset="0"/>
                <a:cs typeface="Courier" charset="0"/>
              </a:rPr>
              <a:t>RegDst</a:t>
            </a:r>
            <a:r>
              <a:rPr lang="en-US" sz="1600" dirty="0">
                <a:latin typeface="Courier" charset="0"/>
                <a:ea typeface="Courier" charset="0"/>
                <a:cs typeface="Courier" charset="0"/>
              </a:rPr>
              <a:t>=rd, </a:t>
            </a:r>
            <a:r>
              <a:rPr lang="en-US" sz="1600" dirty="0" err="1">
                <a:latin typeface="Courier" charset="0"/>
                <a:ea typeface="Courier" charset="0"/>
                <a:cs typeface="Courier" charset="0"/>
              </a:rPr>
              <a:t>RegWr</a:t>
            </a:r>
            <a:r>
              <a:rPr lang="en-US" sz="1600" dirty="0">
                <a:latin typeface="Courier" charset="0"/>
                <a:ea typeface="Courier" charset="0"/>
                <a:cs typeface="Courier" charset="0"/>
              </a:rPr>
              <a:t>, </a:t>
            </a:r>
            <a:r>
              <a:rPr lang="en-US" sz="1600" dirty="0" err="1">
                <a:latin typeface="Courier" charset="0"/>
                <a:ea typeface="Courier" charset="0"/>
                <a:cs typeface="Courier" charset="0"/>
              </a:rPr>
              <a:t>nPC_sel</a:t>
            </a:r>
            <a:r>
              <a:rPr lang="en-US" sz="1600" dirty="0">
                <a:latin typeface="Courier" charset="0"/>
                <a:ea typeface="Courier" charset="0"/>
                <a:cs typeface="Courier" charset="0"/>
              </a:rPr>
              <a:t>=“+4”</a:t>
            </a:r>
          </a:p>
          <a:p>
            <a:pPr>
              <a:spcBef>
                <a:spcPct val="50000"/>
              </a:spcBef>
              <a:tabLst>
                <a:tab pos="914400" algn="l"/>
                <a:tab pos="5092700" algn="l"/>
              </a:tabLst>
            </a:pPr>
            <a:r>
              <a:rPr lang="en-US" sz="1600" dirty="0" err="1">
                <a:latin typeface="Courier" charset="0"/>
                <a:ea typeface="Courier" charset="0"/>
                <a:cs typeface="Courier" charset="0"/>
              </a:rPr>
              <a:t>ori</a:t>
            </a:r>
            <a:r>
              <a:rPr lang="en-US" sz="1600" dirty="0">
                <a:latin typeface="Courier" charset="0"/>
                <a:ea typeface="Courier" charset="0"/>
                <a:cs typeface="Courier" charset="0"/>
              </a:rPr>
              <a:t>	</a:t>
            </a:r>
            <a:r>
              <a:rPr lang="en-US" sz="1600" dirty="0" err="1">
                <a:latin typeface="Courier" charset="0"/>
                <a:ea typeface="Courier" charset="0"/>
                <a:cs typeface="Courier" charset="0"/>
              </a:rPr>
              <a:t>R[rt</a:t>
            </a:r>
            <a:r>
              <a:rPr lang="en-US" sz="1600" dirty="0">
                <a:latin typeface="Courier" charset="0"/>
                <a:ea typeface="Courier" charset="0"/>
                <a:cs typeface="Courier" charset="0"/>
              </a:rPr>
              <a:t>]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a:t>
            </a:r>
            <a:r>
              <a:rPr lang="en-US" sz="1600" dirty="0" err="1">
                <a:latin typeface="Courier" charset="0"/>
                <a:ea typeface="Courier" charset="0"/>
                <a:cs typeface="Courier" charset="0"/>
              </a:rPr>
              <a:t>R[rs</a:t>
            </a:r>
            <a:r>
              <a:rPr lang="en-US" sz="1600" dirty="0">
                <a:latin typeface="Courier" charset="0"/>
                <a:ea typeface="Courier" charset="0"/>
                <a:cs typeface="Courier" charset="0"/>
              </a:rPr>
              <a:t>] + zero_ext(Imm16); PC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PC + 4</a:t>
            </a:r>
          </a:p>
          <a:p>
            <a:pPr>
              <a:spcBef>
                <a:spcPct val="50000"/>
              </a:spcBef>
              <a:tabLst>
                <a:tab pos="914400" algn="l"/>
                <a:tab pos="5092700" algn="l"/>
              </a:tabLst>
            </a:pPr>
            <a:r>
              <a:rPr lang="en-US" sz="1600" dirty="0">
                <a:latin typeface="Courier" charset="0"/>
                <a:ea typeface="Courier" charset="0"/>
                <a:cs typeface="Courier" charset="0"/>
              </a:rPr>
              <a:t>	</a:t>
            </a:r>
            <a:r>
              <a:rPr lang="en-US" sz="1600" dirty="0" err="1">
                <a:latin typeface="Courier" charset="0"/>
                <a:ea typeface="Courier" charset="0"/>
                <a:cs typeface="Courier" charset="0"/>
              </a:rPr>
              <a:t>ALUsrc</a:t>
            </a:r>
            <a:r>
              <a:rPr lang="en-US" sz="1600" dirty="0">
                <a:latin typeface="Courier" charset="0"/>
                <a:ea typeface="Courier" charset="0"/>
                <a:cs typeface="Courier" charset="0"/>
              </a:rPr>
              <a:t>=</a:t>
            </a:r>
            <a:r>
              <a:rPr lang="en-US" sz="1600" dirty="0" err="1">
                <a:latin typeface="Courier" charset="0"/>
                <a:ea typeface="Courier" charset="0"/>
                <a:cs typeface="Courier" charset="0"/>
              </a:rPr>
              <a:t>Im</a:t>
            </a:r>
            <a:r>
              <a:rPr lang="en-US" sz="1600" dirty="0">
                <a:latin typeface="Courier" charset="0"/>
                <a:ea typeface="Courier" charset="0"/>
                <a:cs typeface="Courier" charset="0"/>
              </a:rPr>
              <a:t>, </a:t>
            </a:r>
            <a:r>
              <a:rPr lang="en-US" sz="1600" dirty="0" err="1">
                <a:latin typeface="Courier" charset="0"/>
                <a:ea typeface="Courier" charset="0"/>
                <a:cs typeface="Courier" charset="0"/>
              </a:rPr>
              <a:t>Extop</a:t>
            </a:r>
            <a:r>
              <a:rPr lang="en-US" sz="1600" dirty="0">
                <a:latin typeface="Courier" charset="0"/>
                <a:ea typeface="Courier" charset="0"/>
                <a:cs typeface="Courier" charset="0"/>
              </a:rPr>
              <a:t>=“Z”, </a:t>
            </a:r>
            <a:r>
              <a:rPr lang="en-US" sz="1600" dirty="0" err="1">
                <a:latin typeface="Courier" charset="0"/>
                <a:ea typeface="Courier" charset="0"/>
                <a:cs typeface="Courier" charset="0"/>
              </a:rPr>
              <a:t>ALUctr</a:t>
            </a:r>
            <a:r>
              <a:rPr lang="en-US" sz="1600" dirty="0">
                <a:latin typeface="Courier" charset="0"/>
                <a:ea typeface="Courier" charset="0"/>
                <a:cs typeface="Courier" charset="0"/>
              </a:rPr>
              <a:t>=“OR”, </a:t>
            </a:r>
            <a:r>
              <a:rPr lang="en-US" sz="1600" dirty="0" err="1">
                <a:latin typeface="Courier" charset="0"/>
                <a:ea typeface="Courier" charset="0"/>
                <a:cs typeface="Courier" charset="0"/>
              </a:rPr>
              <a:t>RegDst</a:t>
            </a:r>
            <a:r>
              <a:rPr lang="en-US" sz="1600" dirty="0">
                <a:latin typeface="Courier" charset="0"/>
                <a:ea typeface="Courier" charset="0"/>
                <a:cs typeface="Courier" charset="0"/>
              </a:rPr>
              <a:t>=</a:t>
            </a:r>
            <a:r>
              <a:rPr lang="en-US" sz="1600" dirty="0" err="1">
                <a:latin typeface="Courier" charset="0"/>
                <a:ea typeface="Courier" charset="0"/>
                <a:cs typeface="Courier" charset="0"/>
              </a:rPr>
              <a:t>rt,RegWr</a:t>
            </a:r>
            <a:r>
              <a:rPr lang="en-US" sz="1600" dirty="0">
                <a:latin typeface="Courier" charset="0"/>
                <a:ea typeface="Courier" charset="0"/>
                <a:cs typeface="Courier" charset="0"/>
              </a:rPr>
              <a:t>, </a:t>
            </a:r>
            <a:r>
              <a:rPr lang="en-US" sz="1600" dirty="0" err="1">
                <a:latin typeface="Courier" charset="0"/>
                <a:ea typeface="Courier" charset="0"/>
                <a:cs typeface="Courier" charset="0"/>
              </a:rPr>
              <a:t>nPC_sel</a:t>
            </a:r>
            <a:r>
              <a:rPr lang="en-US" sz="1600" dirty="0">
                <a:latin typeface="Courier" charset="0"/>
                <a:ea typeface="Courier" charset="0"/>
                <a:cs typeface="Courier" charset="0"/>
              </a:rPr>
              <a:t>=“+4”</a:t>
            </a:r>
          </a:p>
          <a:p>
            <a:pPr>
              <a:spcBef>
                <a:spcPct val="50000"/>
              </a:spcBef>
              <a:tabLst>
                <a:tab pos="914400" algn="l"/>
                <a:tab pos="5092700" algn="l"/>
              </a:tabLst>
            </a:pPr>
            <a:r>
              <a:rPr lang="en-US" sz="1600" dirty="0" err="1">
                <a:latin typeface="Courier" charset="0"/>
                <a:ea typeface="Courier" charset="0"/>
                <a:cs typeface="Courier" charset="0"/>
              </a:rPr>
              <a:t>lw</a:t>
            </a:r>
            <a:r>
              <a:rPr lang="en-US" sz="1600" dirty="0">
                <a:latin typeface="Courier" charset="0"/>
                <a:ea typeface="Courier" charset="0"/>
                <a:cs typeface="Courier" charset="0"/>
              </a:rPr>
              <a:t>	</a:t>
            </a:r>
            <a:r>
              <a:rPr lang="en-US" sz="1600" dirty="0" err="1">
                <a:latin typeface="Courier" charset="0"/>
                <a:ea typeface="Courier" charset="0"/>
                <a:cs typeface="Courier" charset="0"/>
              </a:rPr>
              <a:t>R[rt</a:t>
            </a:r>
            <a:r>
              <a:rPr lang="en-US" sz="1600" dirty="0">
                <a:latin typeface="Courier" charset="0"/>
                <a:ea typeface="Courier" charset="0"/>
                <a:cs typeface="Courier" charset="0"/>
              </a:rPr>
              <a:t>]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MEM[ </a:t>
            </a:r>
            <a:r>
              <a:rPr lang="en-US" sz="1600" dirty="0" err="1">
                <a:latin typeface="Courier" charset="0"/>
                <a:ea typeface="Courier" charset="0"/>
                <a:cs typeface="Courier" charset="0"/>
              </a:rPr>
              <a:t>R[rs</a:t>
            </a:r>
            <a:r>
              <a:rPr lang="en-US" sz="1600" dirty="0">
                <a:latin typeface="Courier" charset="0"/>
                <a:ea typeface="Courier" charset="0"/>
                <a:cs typeface="Courier" charset="0"/>
              </a:rPr>
              <a:t>] + sign_ext(Imm16)]; PC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PC + 4</a:t>
            </a:r>
          </a:p>
          <a:p>
            <a:pPr>
              <a:spcBef>
                <a:spcPct val="50000"/>
              </a:spcBef>
              <a:tabLst>
                <a:tab pos="914400" algn="l"/>
                <a:tab pos="5092700" algn="l"/>
              </a:tabLst>
            </a:pPr>
            <a:r>
              <a:rPr lang="en-US" sz="1600" dirty="0">
                <a:latin typeface="Courier" charset="0"/>
                <a:ea typeface="Courier" charset="0"/>
                <a:cs typeface="Courier" charset="0"/>
              </a:rPr>
              <a:t>	</a:t>
            </a:r>
            <a:r>
              <a:rPr lang="en-US" sz="1600" dirty="0" err="1">
                <a:latin typeface="Courier" charset="0"/>
                <a:ea typeface="Courier" charset="0"/>
                <a:cs typeface="Courier" charset="0"/>
              </a:rPr>
              <a:t>ALUsrc</a:t>
            </a:r>
            <a:r>
              <a:rPr lang="en-US" sz="1600" dirty="0">
                <a:latin typeface="Courier" charset="0"/>
                <a:ea typeface="Courier" charset="0"/>
                <a:cs typeface="Courier" charset="0"/>
              </a:rPr>
              <a:t>=</a:t>
            </a:r>
            <a:r>
              <a:rPr lang="en-US" sz="1600" dirty="0" err="1">
                <a:latin typeface="Courier" charset="0"/>
                <a:ea typeface="Courier" charset="0"/>
                <a:cs typeface="Courier" charset="0"/>
              </a:rPr>
              <a:t>Im</a:t>
            </a:r>
            <a:r>
              <a:rPr lang="en-US" sz="1600" dirty="0">
                <a:latin typeface="Courier" charset="0"/>
                <a:ea typeface="Courier" charset="0"/>
                <a:cs typeface="Courier" charset="0"/>
              </a:rPr>
              <a:t>, </a:t>
            </a:r>
            <a:r>
              <a:rPr lang="en-US" sz="1600" dirty="0" err="1">
                <a:latin typeface="Courier" charset="0"/>
                <a:ea typeface="Courier" charset="0"/>
                <a:cs typeface="Courier" charset="0"/>
              </a:rPr>
              <a:t>Extop</a:t>
            </a:r>
            <a:r>
              <a:rPr lang="en-US" sz="1600" dirty="0">
                <a:latin typeface="Courier" charset="0"/>
                <a:ea typeface="Courier" charset="0"/>
                <a:cs typeface="Courier" charset="0"/>
              </a:rPr>
              <a:t>=“</a:t>
            </a:r>
            <a:r>
              <a:rPr lang="en-US" sz="1600" dirty="0" err="1">
                <a:latin typeface="Courier" charset="0"/>
                <a:ea typeface="Courier" charset="0"/>
                <a:cs typeface="Courier" charset="0"/>
              </a:rPr>
              <a:t>sn</a:t>
            </a:r>
            <a:r>
              <a:rPr lang="en-US" sz="1600" dirty="0">
                <a:latin typeface="Courier" charset="0"/>
                <a:ea typeface="Courier" charset="0"/>
                <a:cs typeface="Courier" charset="0"/>
              </a:rPr>
              <a:t>”, </a:t>
            </a:r>
            <a:r>
              <a:rPr lang="en-US" sz="1600" dirty="0" err="1">
                <a:latin typeface="Courier" charset="0"/>
                <a:ea typeface="Courier" charset="0"/>
                <a:cs typeface="Courier" charset="0"/>
              </a:rPr>
              <a:t>ALUctr</a:t>
            </a:r>
            <a:r>
              <a:rPr lang="en-US" sz="1600" dirty="0">
                <a:latin typeface="Courier" charset="0"/>
                <a:ea typeface="Courier" charset="0"/>
                <a:cs typeface="Courier" charset="0"/>
              </a:rPr>
              <a:t>=“ADD”, </a:t>
            </a:r>
            <a:r>
              <a:rPr lang="en-US" sz="1600" dirty="0" err="1">
                <a:latin typeface="Courier" charset="0"/>
                <a:ea typeface="Courier" charset="0"/>
                <a:cs typeface="Courier" charset="0"/>
              </a:rPr>
              <a:t>MemtoReg</a:t>
            </a:r>
            <a:r>
              <a:rPr lang="en-US" sz="1600" dirty="0">
                <a:latin typeface="Courier" charset="0"/>
                <a:ea typeface="Courier" charset="0"/>
                <a:cs typeface="Courier" charset="0"/>
              </a:rPr>
              <a:t>, </a:t>
            </a:r>
            <a:r>
              <a:rPr lang="en-US" sz="1600" dirty="0" err="1">
                <a:latin typeface="Courier" charset="0"/>
                <a:ea typeface="Courier" charset="0"/>
                <a:cs typeface="Courier" charset="0"/>
              </a:rPr>
              <a:t>RegDst</a:t>
            </a:r>
            <a:r>
              <a:rPr lang="en-US" sz="1600" dirty="0">
                <a:latin typeface="Courier" charset="0"/>
                <a:ea typeface="Courier" charset="0"/>
                <a:cs typeface="Courier" charset="0"/>
              </a:rPr>
              <a:t>=</a:t>
            </a:r>
            <a:r>
              <a:rPr lang="en-US" sz="1600" dirty="0" err="1">
                <a:latin typeface="Courier" charset="0"/>
                <a:ea typeface="Courier" charset="0"/>
                <a:cs typeface="Courier" charset="0"/>
              </a:rPr>
              <a:t>rt</a:t>
            </a:r>
            <a:r>
              <a:rPr lang="en-US" sz="1600" dirty="0">
                <a:latin typeface="Courier" charset="0"/>
                <a:ea typeface="Courier" charset="0"/>
                <a:cs typeface="Courier" charset="0"/>
              </a:rPr>
              <a:t>, </a:t>
            </a:r>
            <a:r>
              <a:rPr lang="en-US" sz="1600" dirty="0" err="1">
                <a:latin typeface="Courier" charset="0"/>
                <a:ea typeface="Courier" charset="0"/>
                <a:cs typeface="Courier" charset="0"/>
              </a:rPr>
              <a:t>RegWr</a:t>
            </a:r>
            <a:r>
              <a:rPr lang="en-US" sz="1600" dirty="0">
                <a:latin typeface="Courier" charset="0"/>
                <a:ea typeface="Courier" charset="0"/>
                <a:cs typeface="Courier" charset="0"/>
              </a:rPr>
              <a:t>, 	</a:t>
            </a:r>
            <a:r>
              <a:rPr lang="en-US" sz="1600" dirty="0" err="1">
                <a:latin typeface="Courier" charset="0"/>
                <a:ea typeface="Courier" charset="0"/>
                <a:cs typeface="Courier" charset="0"/>
              </a:rPr>
              <a:t>nPC_sel</a:t>
            </a:r>
            <a:r>
              <a:rPr lang="en-US" sz="1600" dirty="0">
                <a:latin typeface="Courier" charset="0"/>
                <a:ea typeface="Courier" charset="0"/>
                <a:cs typeface="Courier" charset="0"/>
              </a:rPr>
              <a:t> = “+4”</a:t>
            </a:r>
          </a:p>
          <a:p>
            <a:pPr>
              <a:spcBef>
                <a:spcPct val="50000"/>
              </a:spcBef>
              <a:tabLst>
                <a:tab pos="914400" algn="l"/>
                <a:tab pos="5092700" algn="l"/>
              </a:tabLst>
            </a:pPr>
            <a:r>
              <a:rPr lang="en-US" sz="1600" dirty="0" err="1">
                <a:latin typeface="Courier" charset="0"/>
                <a:ea typeface="Courier" charset="0"/>
                <a:cs typeface="Courier" charset="0"/>
              </a:rPr>
              <a:t>sw</a:t>
            </a:r>
            <a:r>
              <a:rPr lang="en-US" sz="1600" dirty="0">
                <a:latin typeface="Courier" charset="0"/>
                <a:ea typeface="Courier" charset="0"/>
                <a:cs typeface="Courier" charset="0"/>
              </a:rPr>
              <a:t>	MEM[ </a:t>
            </a:r>
            <a:r>
              <a:rPr lang="en-US" sz="1600" dirty="0" err="1">
                <a:latin typeface="Courier" charset="0"/>
                <a:ea typeface="Courier" charset="0"/>
                <a:cs typeface="Courier" charset="0"/>
              </a:rPr>
              <a:t>R[rs</a:t>
            </a:r>
            <a:r>
              <a:rPr lang="en-US" sz="1600" dirty="0">
                <a:latin typeface="Courier" charset="0"/>
                <a:ea typeface="Courier" charset="0"/>
                <a:cs typeface="Courier" charset="0"/>
              </a:rPr>
              <a:t>] + sign_ext(Imm16)]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a:t>
            </a:r>
            <a:r>
              <a:rPr lang="en-US" sz="1600" dirty="0" err="1">
                <a:latin typeface="Courier" charset="0"/>
                <a:ea typeface="Courier" charset="0"/>
                <a:cs typeface="Courier" charset="0"/>
              </a:rPr>
              <a:t>R[rs</a:t>
            </a:r>
            <a:r>
              <a:rPr lang="en-US" sz="1600" dirty="0">
                <a:latin typeface="Courier" charset="0"/>
                <a:ea typeface="Courier" charset="0"/>
                <a:cs typeface="Courier" charset="0"/>
              </a:rPr>
              <a:t>]; PC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PC + 4</a:t>
            </a:r>
          </a:p>
          <a:p>
            <a:pPr>
              <a:spcBef>
                <a:spcPct val="50000"/>
              </a:spcBef>
              <a:tabLst>
                <a:tab pos="914400" algn="l"/>
                <a:tab pos="5092700" algn="l"/>
              </a:tabLst>
            </a:pPr>
            <a:r>
              <a:rPr lang="en-US" sz="1600" dirty="0">
                <a:latin typeface="Courier" charset="0"/>
                <a:ea typeface="Courier" charset="0"/>
                <a:cs typeface="Courier" charset="0"/>
              </a:rPr>
              <a:t>	</a:t>
            </a:r>
            <a:r>
              <a:rPr lang="en-US" sz="1600" dirty="0" err="1">
                <a:latin typeface="Courier" charset="0"/>
                <a:ea typeface="Courier" charset="0"/>
                <a:cs typeface="Courier" charset="0"/>
              </a:rPr>
              <a:t>ALUsrc</a:t>
            </a:r>
            <a:r>
              <a:rPr lang="en-US" sz="1600" dirty="0">
                <a:latin typeface="Courier" charset="0"/>
                <a:ea typeface="Courier" charset="0"/>
                <a:cs typeface="Courier" charset="0"/>
              </a:rPr>
              <a:t>=</a:t>
            </a:r>
            <a:r>
              <a:rPr lang="en-US" sz="1600" dirty="0" err="1">
                <a:latin typeface="Courier" charset="0"/>
                <a:ea typeface="Courier" charset="0"/>
                <a:cs typeface="Courier" charset="0"/>
              </a:rPr>
              <a:t>Im</a:t>
            </a:r>
            <a:r>
              <a:rPr lang="en-US" sz="1600" dirty="0">
                <a:latin typeface="Courier" charset="0"/>
                <a:ea typeface="Courier" charset="0"/>
                <a:cs typeface="Courier" charset="0"/>
              </a:rPr>
              <a:t>, </a:t>
            </a:r>
            <a:r>
              <a:rPr lang="en-US" sz="1600" dirty="0" err="1">
                <a:latin typeface="Courier" charset="0"/>
                <a:ea typeface="Courier" charset="0"/>
                <a:cs typeface="Courier" charset="0"/>
              </a:rPr>
              <a:t>Extop</a:t>
            </a:r>
            <a:r>
              <a:rPr lang="en-US" sz="1600" dirty="0">
                <a:latin typeface="Courier" charset="0"/>
                <a:ea typeface="Courier" charset="0"/>
                <a:cs typeface="Courier" charset="0"/>
              </a:rPr>
              <a:t>=“</a:t>
            </a:r>
            <a:r>
              <a:rPr lang="en-US" sz="1600" dirty="0" err="1">
                <a:latin typeface="Courier" charset="0"/>
                <a:ea typeface="Courier" charset="0"/>
                <a:cs typeface="Courier" charset="0"/>
              </a:rPr>
              <a:t>sn</a:t>
            </a:r>
            <a:r>
              <a:rPr lang="en-US" sz="1600" dirty="0">
                <a:latin typeface="Courier" charset="0"/>
                <a:ea typeface="Courier" charset="0"/>
                <a:cs typeface="Courier" charset="0"/>
              </a:rPr>
              <a:t>”, </a:t>
            </a:r>
            <a:r>
              <a:rPr lang="en-US" sz="1600" dirty="0" err="1">
                <a:latin typeface="Courier" charset="0"/>
                <a:ea typeface="Courier" charset="0"/>
                <a:cs typeface="Courier" charset="0"/>
              </a:rPr>
              <a:t>ALUctr</a:t>
            </a:r>
            <a:r>
              <a:rPr lang="en-US" sz="1600" dirty="0">
                <a:latin typeface="Courier" charset="0"/>
                <a:ea typeface="Courier" charset="0"/>
                <a:cs typeface="Courier" charset="0"/>
              </a:rPr>
              <a:t> = “ADD”, </a:t>
            </a:r>
            <a:r>
              <a:rPr lang="en-US" sz="1600" dirty="0" err="1">
                <a:latin typeface="Courier" charset="0"/>
                <a:ea typeface="Courier" charset="0"/>
                <a:cs typeface="Courier" charset="0"/>
              </a:rPr>
              <a:t>MemWr</a:t>
            </a:r>
            <a:r>
              <a:rPr lang="en-US" sz="1600" dirty="0">
                <a:latin typeface="Courier" charset="0"/>
                <a:ea typeface="Courier" charset="0"/>
                <a:cs typeface="Courier" charset="0"/>
              </a:rPr>
              <a:t>, </a:t>
            </a:r>
            <a:r>
              <a:rPr lang="en-US" sz="1600" dirty="0" err="1">
                <a:latin typeface="Courier" charset="0"/>
                <a:ea typeface="Courier" charset="0"/>
                <a:cs typeface="Courier" charset="0"/>
              </a:rPr>
              <a:t>nPC_sel</a:t>
            </a:r>
            <a:r>
              <a:rPr lang="en-US" sz="1600" dirty="0">
                <a:latin typeface="Courier" charset="0"/>
                <a:ea typeface="Courier" charset="0"/>
                <a:cs typeface="Courier" charset="0"/>
              </a:rPr>
              <a:t> = “+4”</a:t>
            </a:r>
            <a:endParaRPr lang="en-US" sz="1600" dirty="0" smtClean="0">
              <a:latin typeface="Courier" charset="0"/>
              <a:ea typeface="Courier" charset="0"/>
              <a:cs typeface="Courier" charset="0"/>
            </a:endParaRPr>
          </a:p>
          <a:p>
            <a:pPr>
              <a:spcBef>
                <a:spcPct val="50000"/>
              </a:spcBef>
              <a:tabLst>
                <a:tab pos="914400" algn="l"/>
                <a:tab pos="5092700" algn="l"/>
              </a:tabLst>
            </a:pPr>
            <a:r>
              <a:rPr lang="en-US" sz="1600" dirty="0" err="1" smtClean="0">
                <a:latin typeface="Courier" charset="0"/>
                <a:ea typeface="Courier" charset="0"/>
                <a:cs typeface="Courier" charset="0"/>
              </a:rPr>
              <a:t>beq</a:t>
            </a:r>
            <a:r>
              <a:rPr lang="en-US" sz="1600" dirty="0">
                <a:latin typeface="Courier" charset="0"/>
                <a:ea typeface="Courier" charset="0"/>
                <a:cs typeface="Courier" charset="0"/>
              </a:rPr>
              <a:t>	if (</a:t>
            </a:r>
            <a:r>
              <a:rPr lang="en-US" sz="1600" dirty="0" err="1">
                <a:latin typeface="Courier" charset="0"/>
                <a:ea typeface="Courier" charset="0"/>
                <a:cs typeface="Courier" charset="0"/>
              </a:rPr>
              <a:t>R[rs</a:t>
            </a:r>
            <a:r>
              <a:rPr lang="en-US" sz="1600" dirty="0">
                <a:latin typeface="Courier" charset="0"/>
                <a:ea typeface="Courier" charset="0"/>
                <a:cs typeface="Courier" charset="0"/>
              </a:rPr>
              <a:t>] == </a:t>
            </a:r>
            <a:r>
              <a:rPr lang="en-US" sz="1600" dirty="0" err="1">
                <a:latin typeface="Courier" charset="0"/>
                <a:ea typeface="Courier" charset="0"/>
                <a:cs typeface="Courier" charset="0"/>
              </a:rPr>
              <a:t>R[rt</a:t>
            </a:r>
            <a:r>
              <a:rPr lang="en-US" sz="1600" dirty="0">
                <a:latin typeface="Courier" charset="0"/>
                <a:ea typeface="Courier" charset="0"/>
                <a:cs typeface="Courier" charset="0"/>
              </a:rPr>
              <a:t>]) then PC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PC + sign_ext(Imm16)] || 00</a:t>
            </a:r>
            <a:br>
              <a:rPr lang="en-US" sz="1600" dirty="0">
                <a:latin typeface="Courier" charset="0"/>
                <a:ea typeface="Courier" charset="0"/>
                <a:cs typeface="Courier" charset="0"/>
              </a:rPr>
            </a:br>
            <a:r>
              <a:rPr lang="en-US" sz="1600" dirty="0">
                <a:latin typeface="Courier" charset="0"/>
                <a:ea typeface="Courier" charset="0"/>
                <a:cs typeface="Courier" charset="0"/>
              </a:rPr>
              <a:t>	else PC </a:t>
            </a:r>
            <a:r>
              <a:rPr lang="en-US" sz="1600" dirty="0" err="1">
                <a:latin typeface="Courier" charset="0"/>
                <a:ea typeface="Courier" charset="0"/>
                <a:cs typeface="Courier" charset="0"/>
                <a:sym typeface="Symbol" charset="2"/>
              </a:rPr>
              <a:t></a:t>
            </a:r>
            <a:r>
              <a:rPr lang="en-US" sz="1600" dirty="0">
                <a:latin typeface="Courier" charset="0"/>
                <a:ea typeface="Courier" charset="0"/>
                <a:cs typeface="Courier" charset="0"/>
              </a:rPr>
              <a:t> PC + 4</a:t>
            </a:r>
          </a:p>
          <a:p>
            <a:pPr>
              <a:spcBef>
                <a:spcPct val="50000"/>
              </a:spcBef>
              <a:tabLst>
                <a:tab pos="914400" algn="l"/>
                <a:tab pos="5092700" algn="l"/>
              </a:tabLst>
            </a:pPr>
            <a:r>
              <a:rPr lang="en-US" sz="1600" dirty="0">
                <a:latin typeface="Courier" charset="0"/>
                <a:ea typeface="Courier" charset="0"/>
                <a:cs typeface="Courier" charset="0"/>
              </a:rPr>
              <a:t>	</a:t>
            </a:r>
            <a:r>
              <a:rPr lang="en-US" sz="1600" dirty="0" err="1">
                <a:latin typeface="Courier" charset="0"/>
                <a:ea typeface="Courier" charset="0"/>
                <a:cs typeface="Courier" charset="0"/>
              </a:rPr>
              <a:t>nPC_sel</a:t>
            </a:r>
            <a:r>
              <a:rPr lang="en-US" sz="1600" dirty="0">
                <a:latin typeface="Courier" charset="0"/>
                <a:ea typeface="Courier" charset="0"/>
                <a:cs typeface="Courier" charset="0"/>
              </a:rPr>
              <a:t> = “</a:t>
            </a:r>
            <a:r>
              <a:rPr lang="en-US" sz="1600" dirty="0" err="1">
                <a:latin typeface="Courier" charset="0"/>
                <a:ea typeface="Courier" charset="0"/>
                <a:cs typeface="Courier" charset="0"/>
              </a:rPr>
              <a:t>br</a:t>
            </a:r>
            <a:r>
              <a:rPr lang="en-US" sz="1600" dirty="0">
                <a:latin typeface="Courier" charset="0"/>
                <a:ea typeface="Courier" charset="0"/>
                <a:cs typeface="Courier" charset="0"/>
              </a:rPr>
              <a:t>”,  </a:t>
            </a:r>
            <a:r>
              <a:rPr lang="en-US" sz="1600" dirty="0" err="1">
                <a:latin typeface="Courier" charset="0"/>
                <a:ea typeface="Courier" charset="0"/>
                <a:cs typeface="Courier" charset="0"/>
              </a:rPr>
              <a:t>ALUctr</a:t>
            </a:r>
            <a:r>
              <a:rPr lang="en-US" sz="1600" dirty="0">
                <a:latin typeface="Courier" charset="0"/>
                <a:ea typeface="Courier" charset="0"/>
                <a:cs typeface="Courier" charset="0"/>
              </a:rPr>
              <a:t> = “SUB”</a:t>
            </a:r>
          </a:p>
        </p:txBody>
      </p:sp>
      <p:sp>
        <p:nvSpPr>
          <p:cNvPr id="4" name="Date Placeholder 3"/>
          <p:cNvSpPr>
            <a:spLocks noGrp="1"/>
          </p:cNvSpPr>
          <p:nvPr>
            <p:ph type="dt" sz="quarter" idx="10"/>
          </p:nvPr>
        </p:nvSpPr>
        <p:spPr/>
        <p:txBody>
          <a:bodyPr/>
          <a:lstStyle/>
          <a:p>
            <a:pPr>
              <a:defRPr/>
            </a:pPr>
            <a:fld id="{59FBBED0-5603-0F4F-BC85-38253D2B2FBB}" type="datetime1">
              <a:rPr lang="en-US" smtClean="0"/>
              <a:pPr>
                <a:defRPr/>
              </a:pPr>
              <a:t>3/22/12</a:t>
            </a:fld>
            <a:endParaRPr lang="en-US"/>
          </a:p>
        </p:txBody>
      </p:sp>
      <p:sp>
        <p:nvSpPr>
          <p:cNvPr id="5" name="Slide Number Placeholder 4"/>
          <p:cNvSpPr>
            <a:spLocks noGrp="1"/>
          </p:cNvSpPr>
          <p:nvPr>
            <p:ph type="sldNum" sz="quarter" idx="12"/>
          </p:nvPr>
        </p:nvSpPr>
        <p:spPr/>
        <p:txBody>
          <a:bodyPr/>
          <a:lstStyle/>
          <a:p>
            <a:pPr>
              <a:defRPr/>
            </a:pPr>
            <a:fld id="{7AD6301E-B986-B64D-8B09-AF2165BFBC98}"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Spring 2012 -- Lecture #19</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9B04ACF-536A-094F-8BF7-FA22CFA3AA27}" type="datetime1">
              <a:rPr lang="en-US" smtClean="0"/>
              <a:pPr/>
              <a:t>3/22/12</a:t>
            </a:fld>
            <a:endParaRPr lang="en-US" dirty="0"/>
          </a:p>
        </p:txBody>
      </p:sp>
      <p:sp>
        <p:nvSpPr>
          <p:cNvPr id="5" name="Footer Placeholder 3"/>
          <p:cNvSpPr>
            <a:spLocks noGrp="1"/>
          </p:cNvSpPr>
          <p:nvPr>
            <p:ph type="ftr" sz="quarter" idx="10"/>
          </p:nvPr>
        </p:nvSpPr>
        <p:spPr>
          <a:xfrm>
            <a:off x="3610368" y="6356350"/>
            <a:ext cx="2133600" cy="365125"/>
          </a:xfrm>
        </p:spPr>
        <p:txBody>
          <a:bodyPr/>
          <a:lstStyle/>
          <a:p>
            <a:r>
              <a:rPr lang="en-US" smtClean="0"/>
              <a:t>Spring 2012 -- Lecture #20</a:t>
            </a:r>
            <a:endParaRPr lang="en-AU" dirty="0"/>
          </a:p>
        </p:txBody>
      </p:sp>
      <p:sp>
        <p:nvSpPr>
          <p:cNvPr id="358402" name="Rectangle 2"/>
          <p:cNvSpPr>
            <a:spLocks noGrp="1" noChangeArrowheads="1"/>
          </p:cNvSpPr>
          <p:nvPr>
            <p:ph type="title"/>
          </p:nvPr>
        </p:nvSpPr>
        <p:spPr/>
        <p:txBody>
          <a:bodyPr/>
          <a:lstStyle/>
          <a:p>
            <a:r>
              <a:rPr lang="en-US" dirty="0" smtClean="0"/>
              <a:t>And in Conclusion, …</a:t>
            </a:r>
            <a:endParaRPr lang="en-AU" dirty="0"/>
          </a:p>
        </p:txBody>
      </p:sp>
      <p:sp>
        <p:nvSpPr>
          <p:cNvPr id="358403" name="Rectangle 3"/>
          <p:cNvSpPr>
            <a:spLocks noGrp="1" noChangeArrowheads="1"/>
          </p:cNvSpPr>
          <p:nvPr>
            <p:ph type="body" idx="1"/>
          </p:nvPr>
        </p:nvSpPr>
        <p:spPr>
          <a:xfrm>
            <a:off x="684213" y="1844675"/>
            <a:ext cx="8270875" cy="4392613"/>
          </a:xfrm>
        </p:spPr>
        <p:txBody>
          <a:bodyPr>
            <a:normAutofit fontScale="85000" lnSpcReduction="10000"/>
          </a:bodyPr>
          <a:lstStyle/>
          <a:p>
            <a:r>
              <a:rPr lang="en-US" dirty="0"/>
              <a:t>Pipelining improves performance by increasing instruction </a:t>
            </a:r>
            <a:r>
              <a:rPr lang="en-US" dirty="0" smtClean="0"/>
              <a:t>throughput: exploits ILP</a:t>
            </a:r>
          </a:p>
          <a:p>
            <a:pPr lvl="1"/>
            <a:r>
              <a:rPr lang="en-US" dirty="0"/>
              <a:t>Executes multiple instructions in parallel</a:t>
            </a:r>
          </a:p>
          <a:p>
            <a:pPr lvl="1"/>
            <a:r>
              <a:rPr lang="en-US" dirty="0"/>
              <a:t>Each instruction has the same latency</a:t>
            </a:r>
          </a:p>
          <a:p>
            <a:r>
              <a:rPr lang="en-US" dirty="0"/>
              <a:t>Subject to hazards</a:t>
            </a:r>
          </a:p>
          <a:p>
            <a:pPr lvl="1"/>
            <a:r>
              <a:rPr lang="en-US" dirty="0"/>
              <a:t>Structure, data, </a:t>
            </a:r>
            <a:r>
              <a:rPr lang="en-US" dirty="0" smtClean="0"/>
              <a:t>control</a:t>
            </a:r>
          </a:p>
          <a:p>
            <a:r>
              <a:rPr lang="en-AU" dirty="0" smtClean="0"/>
              <a:t>Stalls reduce performance</a:t>
            </a:r>
          </a:p>
          <a:p>
            <a:pPr lvl="1"/>
            <a:r>
              <a:rPr lang="en-AU" dirty="0" smtClean="0"/>
              <a:t>But are required to get correct results</a:t>
            </a:r>
          </a:p>
          <a:p>
            <a:r>
              <a:rPr lang="en-AU" dirty="0" smtClean="0"/>
              <a:t>Compiler can arrange code to avoid hazards and stalls</a:t>
            </a:r>
          </a:p>
          <a:p>
            <a:pPr lvl="1"/>
            <a:r>
              <a:rPr lang="en-AU" dirty="0" smtClean="0"/>
              <a:t>Requires knowledge of the pipeline structure</a:t>
            </a:r>
          </a:p>
        </p:txBody>
      </p:sp>
      <p:sp>
        <p:nvSpPr>
          <p:cNvPr id="358404" name="Text Box 4"/>
          <p:cNvSpPr txBox="1">
            <a:spLocks noChangeArrowheads="1"/>
          </p:cNvSpPr>
          <p:nvPr/>
        </p:nvSpPr>
        <p:spPr bwMode="auto">
          <a:xfrm>
            <a:off x="684213" y="1258888"/>
            <a:ext cx="2825750" cy="457200"/>
          </a:xfrm>
          <a:prstGeom prst="rect">
            <a:avLst/>
          </a:prstGeom>
          <a:solidFill>
            <a:schemeClr val="accent1"/>
          </a:solidFill>
          <a:ln w="9525">
            <a:noFill/>
            <a:miter lim="800000"/>
            <a:headEnd/>
            <a:tailEnd/>
          </a:ln>
          <a:effectLst/>
        </p:spPr>
        <p:txBody>
          <a:bodyPr wrap="none">
            <a:prstTxWarp prst="textNoShape">
              <a:avLst/>
            </a:prstTxWarp>
            <a:spAutoFit/>
          </a:bodyPr>
          <a:lstStyle/>
          <a:p>
            <a:pPr algn="l"/>
            <a:r>
              <a:rPr lang="en-US" sz="2400" b="1">
                <a:solidFill>
                  <a:schemeClr val="folHlink"/>
                </a:solidFill>
                <a:latin typeface="Arial Black" charset="0"/>
              </a:rPr>
              <a:t>The BIG Picture</a:t>
            </a:r>
          </a:p>
        </p:txBody>
      </p:sp>
      <p:sp>
        <p:nvSpPr>
          <p:cNvPr id="7" name="Slide Number Placeholder 6"/>
          <p:cNvSpPr>
            <a:spLocks noGrp="1"/>
          </p:cNvSpPr>
          <p:nvPr>
            <p:ph type="sldNum" sz="quarter" idx="12"/>
          </p:nvPr>
        </p:nvSpPr>
        <p:spPr/>
        <p:txBody>
          <a:bodyPr/>
          <a:lstStyle/>
          <a:p>
            <a:fld id="{3CC63E4C-4642-794D-A2FD-70F6B81535F5}" type="slidenum">
              <a:rPr lang="en-US" smtClean="0"/>
              <a:pPr/>
              <a:t>70</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0638"/>
            <a:ext cx="8229600" cy="1143000"/>
          </a:xfrm>
        </p:spPr>
        <p:txBody>
          <a:bodyPr/>
          <a:lstStyle/>
          <a:p>
            <a:r>
              <a:rPr lang="en-US" sz="4000" smtClean="0"/>
              <a:t>Summary of the Control Signals (2/2)</a:t>
            </a:r>
          </a:p>
        </p:txBody>
      </p:sp>
      <p:sp>
        <p:nvSpPr>
          <p:cNvPr id="188" name="Date Placeholder 187"/>
          <p:cNvSpPr>
            <a:spLocks noGrp="1"/>
          </p:cNvSpPr>
          <p:nvPr>
            <p:ph type="dt" sz="quarter" idx="10"/>
          </p:nvPr>
        </p:nvSpPr>
        <p:spPr/>
        <p:txBody>
          <a:bodyPr/>
          <a:lstStyle/>
          <a:p>
            <a:pPr>
              <a:defRPr/>
            </a:pPr>
            <a:fld id="{2C449C90-9624-D641-BFF6-33F29286849D}" type="datetime1">
              <a:rPr lang="en-US" smtClean="0"/>
              <a:pPr>
                <a:defRPr/>
              </a:pPr>
              <a:t>3/22/12</a:t>
            </a:fld>
            <a:endParaRPr lang="en-US"/>
          </a:p>
        </p:txBody>
      </p:sp>
      <p:sp>
        <p:nvSpPr>
          <p:cNvPr id="190" name="Footer Placeholder 189"/>
          <p:cNvSpPr>
            <a:spLocks noGrp="1"/>
          </p:cNvSpPr>
          <p:nvPr>
            <p:ph type="ftr" sz="quarter" idx="11"/>
          </p:nvPr>
        </p:nvSpPr>
        <p:spPr/>
        <p:txBody>
          <a:bodyPr/>
          <a:lstStyle/>
          <a:p>
            <a:pPr>
              <a:defRPr/>
            </a:pPr>
            <a:r>
              <a:rPr lang="en-US" smtClean="0"/>
              <a:t>Spring 2012 -- Lecture #19</a:t>
            </a:r>
            <a:endParaRPr lang="en-US" dirty="0"/>
          </a:p>
        </p:txBody>
      </p:sp>
      <p:sp>
        <p:nvSpPr>
          <p:cNvPr id="189" name="Slide Number Placeholder 188"/>
          <p:cNvSpPr>
            <a:spLocks noGrp="1"/>
          </p:cNvSpPr>
          <p:nvPr>
            <p:ph type="sldNum" sz="quarter" idx="12"/>
          </p:nvPr>
        </p:nvSpPr>
        <p:spPr/>
        <p:txBody>
          <a:bodyPr/>
          <a:lstStyle/>
          <a:p>
            <a:pPr>
              <a:defRPr/>
            </a:pPr>
            <a:fld id="{D77B22C6-C06F-E64E-A440-96698C8DA441}" type="slidenum">
              <a:rPr lang="en-US" smtClean="0"/>
              <a:pPr>
                <a:defRPr/>
              </a:pPr>
              <a:t>8</a:t>
            </a:fld>
            <a:endParaRPr lang="en-US"/>
          </a:p>
        </p:txBody>
      </p:sp>
      <p:sp>
        <p:nvSpPr>
          <p:cNvPr id="64667" name="Rectangle 5"/>
          <p:cNvSpPr>
            <a:spLocks noChangeArrowheads="1"/>
          </p:cNvSpPr>
          <p:nvPr/>
        </p:nvSpPr>
        <p:spPr bwMode="auto">
          <a:xfrm>
            <a:off x="2722563" y="1738313"/>
            <a:ext cx="5080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add</a:t>
            </a:r>
          </a:p>
        </p:txBody>
      </p:sp>
      <p:sp>
        <p:nvSpPr>
          <p:cNvPr id="64668" name="Rectangle 6"/>
          <p:cNvSpPr>
            <a:spLocks noChangeArrowheads="1"/>
          </p:cNvSpPr>
          <p:nvPr/>
        </p:nvSpPr>
        <p:spPr bwMode="auto">
          <a:xfrm>
            <a:off x="3484563" y="1738313"/>
            <a:ext cx="4857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sub</a:t>
            </a:r>
          </a:p>
        </p:txBody>
      </p:sp>
      <p:sp>
        <p:nvSpPr>
          <p:cNvPr id="64669" name="Rectangle 7"/>
          <p:cNvSpPr>
            <a:spLocks noChangeArrowheads="1"/>
          </p:cNvSpPr>
          <p:nvPr/>
        </p:nvSpPr>
        <p:spPr bwMode="auto">
          <a:xfrm>
            <a:off x="4246563" y="1738313"/>
            <a:ext cx="4286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ori</a:t>
            </a:r>
          </a:p>
        </p:txBody>
      </p:sp>
      <p:sp>
        <p:nvSpPr>
          <p:cNvPr id="64670" name="Rectangle 8"/>
          <p:cNvSpPr>
            <a:spLocks noChangeArrowheads="1"/>
          </p:cNvSpPr>
          <p:nvPr/>
        </p:nvSpPr>
        <p:spPr bwMode="auto">
          <a:xfrm>
            <a:off x="5008563" y="1738313"/>
            <a:ext cx="387350"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lw</a:t>
            </a:r>
          </a:p>
        </p:txBody>
      </p:sp>
      <p:sp>
        <p:nvSpPr>
          <p:cNvPr id="64671" name="Rectangle 9"/>
          <p:cNvSpPr>
            <a:spLocks noChangeArrowheads="1"/>
          </p:cNvSpPr>
          <p:nvPr/>
        </p:nvSpPr>
        <p:spPr bwMode="auto">
          <a:xfrm>
            <a:off x="5770563" y="1738313"/>
            <a:ext cx="4159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sw</a:t>
            </a:r>
          </a:p>
        </p:txBody>
      </p:sp>
      <p:sp>
        <p:nvSpPr>
          <p:cNvPr id="64672" name="Rectangle 10"/>
          <p:cNvSpPr>
            <a:spLocks noChangeArrowheads="1"/>
          </p:cNvSpPr>
          <p:nvPr/>
        </p:nvSpPr>
        <p:spPr bwMode="auto">
          <a:xfrm>
            <a:off x="6532563" y="1738313"/>
            <a:ext cx="506413"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beq</a:t>
            </a:r>
          </a:p>
        </p:txBody>
      </p:sp>
      <p:sp>
        <p:nvSpPr>
          <p:cNvPr id="64674" name="Rectangle 12"/>
          <p:cNvSpPr>
            <a:spLocks noChangeArrowheads="1"/>
          </p:cNvSpPr>
          <p:nvPr/>
        </p:nvSpPr>
        <p:spPr bwMode="auto">
          <a:xfrm>
            <a:off x="1198563" y="2043113"/>
            <a:ext cx="77628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RegDst</a:t>
            </a:r>
          </a:p>
        </p:txBody>
      </p:sp>
      <p:sp>
        <p:nvSpPr>
          <p:cNvPr id="64675" name="Rectangle 13"/>
          <p:cNvSpPr>
            <a:spLocks noChangeArrowheads="1"/>
          </p:cNvSpPr>
          <p:nvPr/>
        </p:nvSpPr>
        <p:spPr bwMode="auto">
          <a:xfrm>
            <a:off x="1198563" y="2347913"/>
            <a:ext cx="798513"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ALUSrc</a:t>
            </a:r>
          </a:p>
        </p:txBody>
      </p:sp>
      <p:sp>
        <p:nvSpPr>
          <p:cNvPr id="64676" name="Rectangle 14"/>
          <p:cNvSpPr>
            <a:spLocks noChangeArrowheads="1"/>
          </p:cNvSpPr>
          <p:nvPr/>
        </p:nvSpPr>
        <p:spPr bwMode="auto">
          <a:xfrm>
            <a:off x="1198563" y="2652713"/>
            <a:ext cx="11398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MemtoReg</a:t>
            </a:r>
          </a:p>
        </p:txBody>
      </p:sp>
      <p:sp>
        <p:nvSpPr>
          <p:cNvPr id="64677" name="Rectangle 15"/>
          <p:cNvSpPr>
            <a:spLocks noChangeArrowheads="1"/>
          </p:cNvSpPr>
          <p:nvPr/>
        </p:nvSpPr>
        <p:spPr bwMode="auto">
          <a:xfrm>
            <a:off x="1198563" y="2957513"/>
            <a:ext cx="971550"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RegWrite</a:t>
            </a:r>
          </a:p>
        </p:txBody>
      </p:sp>
      <p:sp>
        <p:nvSpPr>
          <p:cNvPr id="64678" name="Rectangle 16"/>
          <p:cNvSpPr>
            <a:spLocks noChangeArrowheads="1"/>
          </p:cNvSpPr>
          <p:nvPr/>
        </p:nvSpPr>
        <p:spPr bwMode="auto">
          <a:xfrm>
            <a:off x="1198563" y="3262313"/>
            <a:ext cx="11398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MemWrite</a:t>
            </a:r>
          </a:p>
        </p:txBody>
      </p:sp>
      <p:sp>
        <p:nvSpPr>
          <p:cNvPr id="64679" name="Rectangle 17"/>
          <p:cNvSpPr>
            <a:spLocks noChangeArrowheads="1"/>
          </p:cNvSpPr>
          <p:nvPr/>
        </p:nvSpPr>
        <p:spPr bwMode="auto">
          <a:xfrm>
            <a:off x="1198563" y="3567113"/>
            <a:ext cx="7461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nPCsel</a:t>
            </a:r>
          </a:p>
        </p:txBody>
      </p:sp>
      <p:sp>
        <p:nvSpPr>
          <p:cNvPr id="64680" name="Rectangle 18"/>
          <p:cNvSpPr>
            <a:spLocks noChangeArrowheads="1"/>
          </p:cNvSpPr>
          <p:nvPr/>
        </p:nvSpPr>
        <p:spPr bwMode="auto">
          <a:xfrm>
            <a:off x="1198563" y="3871913"/>
            <a:ext cx="63817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dirty="0">
                <a:latin typeface="+mn-lt"/>
              </a:rPr>
              <a:t>Jump</a:t>
            </a:r>
          </a:p>
        </p:txBody>
      </p:sp>
      <p:sp>
        <p:nvSpPr>
          <p:cNvPr id="64681" name="Rectangle 19"/>
          <p:cNvSpPr>
            <a:spLocks noChangeArrowheads="1"/>
          </p:cNvSpPr>
          <p:nvPr/>
        </p:nvSpPr>
        <p:spPr bwMode="auto">
          <a:xfrm>
            <a:off x="1198563" y="4176713"/>
            <a:ext cx="696913"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ExtOp</a:t>
            </a:r>
          </a:p>
        </p:txBody>
      </p:sp>
      <p:sp>
        <p:nvSpPr>
          <p:cNvPr id="64682" name="Rectangle 20"/>
          <p:cNvSpPr>
            <a:spLocks noChangeArrowheads="1"/>
          </p:cNvSpPr>
          <p:nvPr/>
        </p:nvSpPr>
        <p:spPr bwMode="auto">
          <a:xfrm>
            <a:off x="1198563" y="4481513"/>
            <a:ext cx="123507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ALUctr&lt;2:0&gt;</a:t>
            </a:r>
          </a:p>
        </p:txBody>
      </p:sp>
      <p:sp>
        <p:nvSpPr>
          <p:cNvPr id="64683" name="Line 21"/>
          <p:cNvSpPr>
            <a:spLocks noChangeShapeType="1"/>
          </p:cNvSpPr>
          <p:nvPr/>
        </p:nvSpPr>
        <p:spPr bwMode="auto">
          <a:xfrm flipV="1">
            <a:off x="1079500" y="2349499"/>
            <a:ext cx="6096000" cy="4763"/>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84" name="Line 22"/>
          <p:cNvSpPr>
            <a:spLocks noChangeShapeType="1"/>
          </p:cNvSpPr>
          <p:nvPr/>
        </p:nvSpPr>
        <p:spPr bwMode="auto">
          <a:xfrm>
            <a:off x="1079500" y="2659063"/>
            <a:ext cx="61087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85" name="Line 23"/>
          <p:cNvSpPr>
            <a:spLocks noChangeShapeType="1"/>
          </p:cNvSpPr>
          <p:nvPr/>
        </p:nvSpPr>
        <p:spPr bwMode="auto">
          <a:xfrm>
            <a:off x="1079500" y="2963863"/>
            <a:ext cx="6096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86" name="Line 24"/>
          <p:cNvSpPr>
            <a:spLocks noChangeShapeType="1"/>
          </p:cNvSpPr>
          <p:nvPr/>
        </p:nvSpPr>
        <p:spPr bwMode="auto">
          <a:xfrm>
            <a:off x="1079500" y="3268663"/>
            <a:ext cx="6096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87" name="Line 25"/>
          <p:cNvSpPr>
            <a:spLocks noChangeShapeType="1"/>
          </p:cNvSpPr>
          <p:nvPr/>
        </p:nvSpPr>
        <p:spPr bwMode="auto">
          <a:xfrm>
            <a:off x="1079500" y="3573463"/>
            <a:ext cx="6096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88" name="Line 26"/>
          <p:cNvSpPr>
            <a:spLocks noChangeShapeType="1"/>
          </p:cNvSpPr>
          <p:nvPr/>
        </p:nvSpPr>
        <p:spPr bwMode="auto">
          <a:xfrm>
            <a:off x="1079500" y="3878263"/>
            <a:ext cx="60833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89" name="Line 27"/>
          <p:cNvSpPr>
            <a:spLocks noChangeShapeType="1"/>
          </p:cNvSpPr>
          <p:nvPr/>
        </p:nvSpPr>
        <p:spPr bwMode="auto">
          <a:xfrm>
            <a:off x="1079500" y="4183063"/>
            <a:ext cx="60833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90" name="Line 28"/>
          <p:cNvSpPr>
            <a:spLocks noChangeShapeType="1"/>
          </p:cNvSpPr>
          <p:nvPr/>
        </p:nvSpPr>
        <p:spPr bwMode="auto">
          <a:xfrm>
            <a:off x="1079500" y="4487863"/>
            <a:ext cx="60960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91" name="Line 29"/>
          <p:cNvSpPr>
            <a:spLocks noChangeShapeType="1"/>
          </p:cNvSpPr>
          <p:nvPr/>
        </p:nvSpPr>
        <p:spPr bwMode="auto">
          <a:xfrm>
            <a:off x="1079500" y="2049463"/>
            <a:ext cx="61087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92" name="Line 30"/>
          <p:cNvSpPr>
            <a:spLocks noChangeShapeType="1"/>
          </p:cNvSpPr>
          <p:nvPr/>
        </p:nvSpPr>
        <p:spPr bwMode="auto">
          <a:xfrm>
            <a:off x="1079500" y="4792663"/>
            <a:ext cx="60833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93" name="Line 31"/>
          <p:cNvSpPr>
            <a:spLocks noChangeShapeType="1"/>
          </p:cNvSpPr>
          <p:nvPr/>
        </p:nvSpPr>
        <p:spPr bwMode="auto">
          <a:xfrm flipV="1">
            <a:off x="2590800" y="1731963"/>
            <a:ext cx="0" cy="30734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94" name="Line 32"/>
          <p:cNvSpPr>
            <a:spLocks noChangeShapeType="1"/>
          </p:cNvSpPr>
          <p:nvPr/>
        </p:nvSpPr>
        <p:spPr bwMode="auto">
          <a:xfrm>
            <a:off x="1079500" y="1744663"/>
            <a:ext cx="6121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95" name="Line 33"/>
          <p:cNvSpPr>
            <a:spLocks noChangeShapeType="1"/>
          </p:cNvSpPr>
          <p:nvPr/>
        </p:nvSpPr>
        <p:spPr bwMode="auto">
          <a:xfrm flipV="1">
            <a:off x="3352800" y="1731963"/>
            <a:ext cx="0" cy="30734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96" name="Line 34"/>
          <p:cNvSpPr>
            <a:spLocks noChangeShapeType="1"/>
          </p:cNvSpPr>
          <p:nvPr/>
        </p:nvSpPr>
        <p:spPr bwMode="auto">
          <a:xfrm flipV="1">
            <a:off x="4114800" y="1731963"/>
            <a:ext cx="0" cy="30734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97" name="Line 35"/>
          <p:cNvSpPr>
            <a:spLocks noChangeShapeType="1"/>
          </p:cNvSpPr>
          <p:nvPr/>
        </p:nvSpPr>
        <p:spPr bwMode="auto">
          <a:xfrm flipV="1">
            <a:off x="4876800" y="1731963"/>
            <a:ext cx="0" cy="30734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98" name="Line 36"/>
          <p:cNvSpPr>
            <a:spLocks noChangeShapeType="1"/>
          </p:cNvSpPr>
          <p:nvPr/>
        </p:nvSpPr>
        <p:spPr bwMode="auto">
          <a:xfrm flipV="1">
            <a:off x="5638800" y="1731963"/>
            <a:ext cx="0" cy="30734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99" name="Line 37"/>
          <p:cNvSpPr>
            <a:spLocks noChangeShapeType="1"/>
          </p:cNvSpPr>
          <p:nvPr/>
        </p:nvSpPr>
        <p:spPr bwMode="auto">
          <a:xfrm flipV="1">
            <a:off x="6400800" y="1731963"/>
            <a:ext cx="0" cy="30734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702" name="Line 40"/>
          <p:cNvSpPr>
            <a:spLocks noChangeShapeType="1"/>
          </p:cNvSpPr>
          <p:nvPr/>
        </p:nvSpPr>
        <p:spPr bwMode="auto">
          <a:xfrm flipV="1">
            <a:off x="1066800" y="1731963"/>
            <a:ext cx="0" cy="30734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604" name="Rectangle 41"/>
          <p:cNvSpPr>
            <a:spLocks noChangeArrowheads="1"/>
          </p:cNvSpPr>
          <p:nvPr/>
        </p:nvSpPr>
        <p:spPr bwMode="auto">
          <a:xfrm>
            <a:off x="2798763" y="20431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05" name="Rectangle 42"/>
          <p:cNvSpPr>
            <a:spLocks noChangeArrowheads="1"/>
          </p:cNvSpPr>
          <p:nvPr/>
        </p:nvSpPr>
        <p:spPr bwMode="auto">
          <a:xfrm>
            <a:off x="2798763" y="2347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06" name="Rectangle 43"/>
          <p:cNvSpPr>
            <a:spLocks noChangeArrowheads="1"/>
          </p:cNvSpPr>
          <p:nvPr/>
        </p:nvSpPr>
        <p:spPr bwMode="auto">
          <a:xfrm>
            <a:off x="2798763" y="26527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07" name="Rectangle 44"/>
          <p:cNvSpPr>
            <a:spLocks noChangeArrowheads="1"/>
          </p:cNvSpPr>
          <p:nvPr/>
        </p:nvSpPr>
        <p:spPr bwMode="auto">
          <a:xfrm>
            <a:off x="2798763" y="29575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08" name="Rectangle 45"/>
          <p:cNvSpPr>
            <a:spLocks noChangeArrowheads="1"/>
          </p:cNvSpPr>
          <p:nvPr/>
        </p:nvSpPr>
        <p:spPr bwMode="auto">
          <a:xfrm>
            <a:off x="2798763" y="32623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09" name="Rectangle 46"/>
          <p:cNvSpPr>
            <a:spLocks noChangeArrowheads="1"/>
          </p:cNvSpPr>
          <p:nvPr/>
        </p:nvSpPr>
        <p:spPr bwMode="auto">
          <a:xfrm>
            <a:off x="2798763" y="35671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10" name="Rectangle 47"/>
          <p:cNvSpPr>
            <a:spLocks noChangeArrowheads="1"/>
          </p:cNvSpPr>
          <p:nvPr/>
        </p:nvSpPr>
        <p:spPr bwMode="auto">
          <a:xfrm>
            <a:off x="2798763" y="3871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11" name="Rectangle 48"/>
          <p:cNvSpPr>
            <a:spLocks noChangeArrowheads="1"/>
          </p:cNvSpPr>
          <p:nvPr/>
        </p:nvSpPr>
        <p:spPr bwMode="auto">
          <a:xfrm>
            <a:off x="2798763" y="4176713"/>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x</a:t>
            </a:r>
          </a:p>
        </p:txBody>
      </p:sp>
      <p:sp>
        <p:nvSpPr>
          <p:cNvPr id="64612" name="Rectangle 49"/>
          <p:cNvSpPr>
            <a:spLocks noChangeArrowheads="1"/>
          </p:cNvSpPr>
          <p:nvPr/>
        </p:nvSpPr>
        <p:spPr bwMode="auto">
          <a:xfrm>
            <a:off x="2722563" y="4481513"/>
            <a:ext cx="5302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Add</a:t>
            </a:r>
          </a:p>
        </p:txBody>
      </p:sp>
      <p:sp>
        <p:nvSpPr>
          <p:cNvPr id="64613" name="Rectangle 50"/>
          <p:cNvSpPr>
            <a:spLocks noChangeArrowheads="1"/>
          </p:cNvSpPr>
          <p:nvPr/>
        </p:nvSpPr>
        <p:spPr bwMode="auto">
          <a:xfrm>
            <a:off x="3560763" y="20431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14" name="Rectangle 51"/>
          <p:cNvSpPr>
            <a:spLocks noChangeArrowheads="1"/>
          </p:cNvSpPr>
          <p:nvPr/>
        </p:nvSpPr>
        <p:spPr bwMode="auto">
          <a:xfrm>
            <a:off x="3560763" y="2347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15" name="Rectangle 52"/>
          <p:cNvSpPr>
            <a:spLocks noChangeArrowheads="1"/>
          </p:cNvSpPr>
          <p:nvPr/>
        </p:nvSpPr>
        <p:spPr bwMode="auto">
          <a:xfrm>
            <a:off x="3560763" y="26527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16" name="Rectangle 53"/>
          <p:cNvSpPr>
            <a:spLocks noChangeArrowheads="1"/>
          </p:cNvSpPr>
          <p:nvPr/>
        </p:nvSpPr>
        <p:spPr bwMode="auto">
          <a:xfrm>
            <a:off x="3560763" y="29575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17" name="Rectangle 54"/>
          <p:cNvSpPr>
            <a:spLocks noChangeArrowheads="1"/>
          </p:cNvSpPr>
          <p:nvPr/>
        </p:nvSpPr>
        <p:spPr bwMode="auto">
          <a:xfrm>
            <a:off x="3560763" y="32623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18" name="Rectangle 55"/>
          <p:cNvSpPr>
            <a:spLocks noChangeArrowheads="1"/>
          </p:cNvSpPr>
          <p:nvPr/>
        </p:nvSpPr>
        <p:spPr bwMode="auto">
          <a:xfrm>
            <a:off x="3560763" y="35671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19" name="Rectangle 56"/>
          <p:cNvSpPr>
            <a:spLocks noChangeArrowheads="1"/>
          </p:cNvSpPr>
          <p:nvPr/>
        </p:nvSpPr>
        <p:spPr bwMode="auto">
          <a:xfrm>
            <a:off x="3560763" y="3871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20" name="Rectangle 57"/>
          <p:cNvSpPr>
            <a:spLocks noChangeArrowheads="1"/>
          </p:cNvSpPr>
          <p:nvPr/>
        </p:nvSpPr>
        <p:spPr bwMode="auto">
          <a:xfrm>
            <a:off x="3560763" y="4176713"/>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x</a:t>
            </a:r>
          </a:p>
        </p:txBody>
      </p:sp>
      <p:sp>
        <p:nvSpPr>
          <p:cNvPr id="64621" name="Rectangle 58"/>
          <p:cNvSpPr>
            <a:spLocks noChangeArrowheads="1"/>
          </p:cNvSpPr>
          <p:nvPr/>
        </p:nvSpPr>
        <p:spPr bwMode="auto">
          <a:xfrm>
            <a:off x="3298825" y="4481513"/>
            <a:ext cx="881063"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Subtract</a:t>
            </a:r>
          </a:p>
        </p:txBody>
      </p:sp>
      <p:sp>
        <p:nvSpPr>
          <p:cNvPr id="64622" name="Rectangle 59"/>
          <p:cNvSpPr>
            <a:spLocks noChangeArrowheads="1"/>
          </p:cNvSpPr>
          <p:nvPr/>
        </p:nvSpPr>
        <p:spPr bwMode="auto">
          <a:xfrm>
            <a:off x="4322763" y="20431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23" name="Rectangle 60"/>
          <p:cNvSpPr>
            <a:spLocks noChangeArrowheads="1"/>
          </p:cNvSpPr>
          <p:nvPr/>
        </p:nvSpPr>
        <p:spPr bwMode="auto">
          <a:xfrm>
            <a:off x="4322763" y="2347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24" name="Rectangle 61"/>
          <p:cNvSpPr>
            <a:spLocks noChangeArrowheads="1"/>
          </p:cNvSpPr>
          <p:nvPr/>
        </p:nvSpPr>
        <p:spPr bwMode="auto">
          <a:xfrm>
            <a:off x="4322763" y="26527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25" name="Rectangle 62"/>
          <p:cNvSpPr>
            <a:spLocks noChangeArrowheads="1"/>
          </p:cNvSpPr>
          <p:nvPr/>
        </p:nvSpPr>
        <p:spPr bwMode="auto">
          <a:xfrm>
            <a:off x="4322763" y="29575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26" name="Rectangle 63"/>
          <p:cNvSpPr>
            <a:spLocks noChangeArrowheads="1"/>
          </p:cNvSpPr>
          <p:nvPr/>
        </p:nvSpPr>
        <p:spPr bwMode="auto">
          <a:xfrm>
            <a:off x="4322763" y="32623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27" name="Rectangle 64"/>
          <p:cNvSpPr>
            <a:spLocks noChangeArrowheads="1"/>
          </p:cNvSpPr>
          <p:nvPr/>
        </p:nvSpPr>
        <p:spPr bwMode="auto">
          <a:xfrm>
            <a:off x="4322763" y="35671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28" name="Rectangle 65"/>
          <p:cNvSpPr>
            <a:spLocks noChangeArrowheads="1"/>
          </p:cNvSpPr>
          <p:nvPr/>
        </p:nvSpPr>
        <p:spPr bwMode="auto">
          <a:xfrm>
            <a:off x="4322763" y="3871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29" name="Rectangle 66"/>
          <p:cNvSpPr>
            <a:spLocks noChangeArrowheads="1"/>
          </p:cNvSpPr>
          <p:nvPr/>
        </p:nvSpPr>
        <p:spPr bwMode="auto">
          <a:xfrm>
            <a:off x="4322763" y="41767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30" name="Rectangle 67"/>
          <p:cNvSpPr>
            <a:spLocks noChangeArrowheads="1"/>
          </p:cNvSpPr>
          <p:nvPr/>
        </p:nvSpPr>
        <p:spPr bwMode="auto">
          <a:xfrm>
            <a:off x="4246563" y="4481513"/>
            <a:ext cx="395288"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Or</a:t>
            </a:r>
          </a:p>
        </p:txBody>
      </p:sp>
      <p:sp>
        <p:nvSpPr>
          <p:cNvPr id="64631" name="Rectangle 68"/>
          <p:cNvSpPr>
            <a:spLocks noChangeArrowheads="1"/>
          </p:cNvSpPr>
          <p:nvPr/>
        </p:nvSpPr>
        <p:spPr bwMode="auto">
          <a:xfrm>
            <a:off x="5084763" y="20431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32" name="Rectangle 69"/>
          <p:cNvSpPr>
            <a:spLocks noChangeArrowheads="1"/>
          </p:cNvSpPr>
          <p:nvPr/>
        </p:nvSpPr>
        <p:spPr bwMode="auto">
          <a:xfrm>
            <a:off x="5084763" y="2347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33" name="Rectangle 70"/>
          <p:cNvSpPr>
            <a:spLocks noChangeArrowheads="1"/>
          </p:cNvSpPr>
          <p:nvPr/>
        </p:nvSpPr>
        <p:spPr bwMode="auto">
          <a:xfrm>
            <a:off x="5084763" y="26527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34" name="Rectangle 71"/>
          <p:cNvSpPr>
            <a:spLocks noChangeArrowheads="1"/>
          </p:cNvSpPr>
          <p:nvPr/>
        </p:nvSpPr>
        <p:spPr bwMode="auto">
          <a:xfrm>
            <a:off x="5084763" y="29575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35" name="Rectangle 72"/>
          <p:cNvSpPr>
            <a:spLocks noChangeArrowheads="1"/>
          </p:cNvSpPr>
          <p:nvPr/>
        </p:nvSpPr>
        <p:spPr bwMode="auto">
          <a:xfrm>
            <a:off x="5084763" y="32623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36" name="Rectangle 73"/>
          <p:cNvSpPr>
            <a:spLocks noChangeArrowheads="1"/>
          </p:cNvSpPr>
          <p:nvPr/>
        </p:nvSpPr>
        <p:spPr bwMode="auto">
          <a:xfrm>
            <a:off x="5084763" y="35671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37" name="Rectangle 74"/>
          <p:cNvSpPr>
            <a:spLocks noChangeArrowheads="1"/>
          </p:cNvSpPr>
          <p:nvPr/>
        </p:nvSpPr>
        <p:spPr bwMode="auto">
          <a:xfrm>
            <a:off x="5084763" y="3871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38" name="Rectangle 75"/>
          <p:cNvSpPr>
            <a:spLocks noChangeArrowheads="1"/>
          </p:cNvSpPr>
          <p:nvPr/>
        </p:nvSpPr>
        <p:spPr bwMode="auto">
          <a:xfrm>
            <a:off x="5084763" y="41767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39" name="Rectangle 76"/>
          <p:cNvSpPr>
            <a:spLocks noChangeArrowheads="1"/>
          </p:cNvSpPr>
          <p:nvPr/>
        </p:nvSpPr>
        <p:spPr bwMode="auto">
          <a:xfrm>
            <a:off x="5008563" y="4481513"/>
            <a:ext cx="5302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Add</a:t>
            </a:r>
          </a:p>
        </p:txBody>
      </p:sp>
      <p:sp>
        <p:nvSpPr>
          <p:cNvPr id="64640" name="Rectangle 77"/>
          <p:cNvSpPr>
            <a:spLocks noChangeArrowheads="1"/>
          </p:cNvSpPr>
          <p:nvPr/>
        </p:nvSpPr>
        <p:spPr bwMode="auto">
          <a:xfrm>
            <a:off x="5846763" y="2043113"/>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x</a:t>
            </a:r>
          </a:p>
        </p:txBody>
      </p:sp>
      <p:sp>
        <p:nvSpPr>
          <p:cNvPr id="64641" name="Rectangle 78"/>
          <p:cNvSpPr>
            <a:spLocks noChangeArrowheads="1"/>
          </p:cNvSpPr>
          <p:nvPr/>
        </p:nvSpPr>
        <p:spPr bwMode="auto">
          <a:xfrm>
            <a:off x="5846763" y="2347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42" name="Rectangle 79"/>
          <p:cNvSpPr>
            <a:spLocks noChangeArrowheads="1"/>
          </p:cNvSpPr>
          <p:nvPr/>
        </p:nvSpPr>
        <p:spPr bwMode="auto">
          <a:xfrm>
            <a:off x="5846763" y="2652713"/>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x</a:t>
            </a:r>
          </a:p>
        </p:txBody>
      </p:sp>
      <p:sp>
        <p:nvSpPr>
          <p:cNvPr id="64643" name="Rectangle 80"/>
          <p:cNvSpPr>
            <a:spLocks noChangeArrowheads="1"/>
          </p:cNvSpPr>
          <p:nvPr/>
        </p:nvSpPr>
        <p:spPr bwMode="auto">
          <a:xfrm>
            <a:off x="5846763" y="29575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44" name="Rectangle 81"/>
          <p:cNvSpPr>
            <a:spLocks noChangeArrowheads="1"/>
          </p:cNvSpPr>
          <p:nvPr/>
        </p:nvSpPr>
        <p:spPr bwMode="auto">
          <a:xfrm>
            <a:off x="5846763" y="32623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45" name="Rectangle 82"/>
          <p:cNvSpPr>
            <a:spLocks noChangeArrowheads="1"/>
          </p:cNvSpPr>
          <p:nvPr/>
        </p:nvSpPr>
        <p:spPr bwMode="auto">
          <a:xfrm>
            <a:off x="5846763" y="35671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46" name="Rectangle 83"/>
          <p:cNvSpPr>
            <a:spLocks noChangeArrowheads="1"/>
          </p:cNvSpPr>
          <p:nvPr/>
        </p:nvSpPr>
        <p:spPr bwMode="auto">
          <a:xfrm>
            <a:off x="5846763" y="3871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47" name="Rectangle 84"/>
          <p:cNvSpPr>
            <a:spLocks noChangeArrowheads="1"/>
          </p:cNvSpPr>
          <p:nvPr/>
        </p:nvSpPr>
        <p:spPr bwMode="auto">
          <a:xfrm>
            <a:off x="5846763" y="41767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48" name="Rectangle 85"/>
          <p:cNvSpPr>
            <a:spLocks noChangeArrowheads="1"/>
          </p:cNvSpPr>
          <p:nvPr/>
        </p:nvSpPr>
        <p:spPr bwMode="auto">
          <a:xfrm>
            <a:off x="5770563" y="4481513"/>
            <a:ext cx="53022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Add</a:t>
            </a:r>
          </a:p>
        </p:txBody>
      </p:sp>
      <p:sp>
        <p:nvSpPr>
          <p:cNvPr id="64649" name="Rectangle 86"/>
          <p:cNvSpPr>
            <a:spLocks noChangeArrowheads="1"/>
          </p:cNvSpPr>
          <p:nvPr/>
        </p:nvSpPr>
        <p:spPr bwMode="auto">
          <a:xfrm>
            <a:off x="6608763" y="2043113"/>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x</a:t>
            </a:r>
          </a:p>
        </p:txBody>
      </p:sp>
      <p:sp>
        <p:nvSpPr>
          <p:cNvPr id="64650" name="Rectangle 87"/>
          <p:cNvSpPr>
            <a:spLocks noChangeArrowheads="1"/>
          </p:cNvSpPr>
          <p:nvPr/>
        </p:nvSpPr>
        <p:spPr bwMode="auto">
          <a:xfrm>
            <a:off x="6608763" y="2347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51" name="Rectangle 88"/>
          <p:cNvSpPr>
            <a:spLocks noChangeArrowheads="1"/>
          </p:cNvSpPr>
          <p:nvPr/>
        </p:nvSpPr>
        <p:spPr bwMode="auto">
          <a:xfrm>
            <a:off x="6608763" y="2652713"/>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x</a:t>
            </a:r>
          </a:p>
        </p:txBody>
      </p:sp>
      <p:sp>
        <p:nvSpPr>
          <p:cNvPr id="64652" name="Rectangle 89"/>
          <p:cNvSpPr>
            <a:spLocks noChangeArrowheads="1"/>
          </p:cNvSpPr>
          <p:nvPr/>
        </p:nvSpPr>
        <p:spPr bwMode="auto">
          <a:xfrm>
            <a:off x="6608763" y="29575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53" name="Rectangle 90"/>
          <p:cNvSpPr>
            <a:spLocks noChangeArrowheads="1"/>
          </p:cNvSpPr>
          <p:nvPr/>
        </p:nvSpPr>
        <p:spPr bwMode="auto">
          <a:xfrm>
            <a:off x="6608763" y="32623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54" name="Rectangle 91"/>
          <p:cNvSpPr>
            <a:spLocks noChangeArrowheads="1"/>
          </p:cNvSpPr>
          <p:nvPr/>
        </p:nvSpPr>
        <p:spPr bwMode="auto">
          <a:xfrm>
            <a:off x="6608763" y="35671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64655" name="Rectangle 92"/>
          <p:cNvSpPr>
            <a:spLocks noChangeArrowheads="1"/>
          </p:cNvSpPr>
          <p:nvPr/>
        </p:nvSpPr>
        <p:spPr bwMode="auto">
          <a:xfrm>
            <a:off x="6608763" y="3871913"/>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656" name="Rectangle 93"/>
          <p:cNvSpPr>
            <a:spLocks noChangeArrowheads="1"/>
          </p:cNvSpPr>
          <p:nvPr/>
        </p:nvSpPr>
        <p:spPr bwMode="auto">
          <a:xfrm>
            <a:off x="6608763" y="4176713"/>
            <a:ext cx="2825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x</a:t>
            </a:r>
          </a:p>
        </p:txBody>
      </p:sp>
      <p:sp>
        <p:nvSpPr>
          <p:cNvPr id="64657" name="Rectangle 94"/>
          <p:cNvSpPr>
            <a:spLocks noChangeArrowheads="1"/>
          </p:cNvSpPr>
          <p:nvPr/>
        </p:nvSpPr>
        <p:spPr bwMode="auto">
          <a:xfrm>
            <a:off x="6345238" y="4464051"/>
            <a:ext cx="881063"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dirty="0">
                <a:latin typeface="+mn-lt"/>
              </a:rPr>
              <a:t>Subtract</a:t>
            </a:r>
          </a:p>
        </p:txBody>
      </p:sp>
      <p:sp>
        <p:nvSpPr>
          <p:cNvPr id="64516" name="Line 104"/>
          <p:cNvSpPr>
            <a:spLocks noChangeShapeType="1"/>
          </p:cNvSpPr>
          <p:nvPr/>
        </p:nvSpPr>
        <p:spPr bwMode="auto">
          <a:xfrm>
            <a:off x="2603500" y="1439863"/>
            <a:ext cx="45847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grpSp>
        <p:nvGrpSpPr>
          <p:cNvPr id="2" name="Group 113"/>
          <p:cNvGrpSpPr>
            <a:grpSpLocks/>
          </p:cNvGrpSpPr>
          <p:nvPr/>
        </p:nvGrpSpPr>
        <p:grpSpPr bwMode="auto">
          <a:xfrm>
            <a:off x="1306513" y="4903788"/>
            <a:ext cx="6307138" cy="641350"/>
            <a:chOff x="803" y="3068"/>
            <a:chExt cx="3973" cy="404"/>
          </a:xfrm>
        </p:grpSpPr>
        <p:grpSp>
          <p:nvGrpSpPr>
            <p:cNvPr id="3" name="Group 114"/>
            <p:cNvGrpSpPr>
              <a:grpSpLocks/>
            </p:cNvGrpSpPr>
            <p:nvPr/>
          </p:nvGrpSpPr>
          <p:grpSpPr bwMode="auto">
            <a:xfrm>
              <a:off x="868" y="3260"/>
              <a:ext cx="3832" cy="212"/>
              <a:chOff x="868" y="3260"/>
              <a:chExt cx="3832" cy="212"/>
            </a:xfrm>
          </p:grpSpPr>
          <p:sp>
            <p:nvSpPr>
              <p:cNvPr id="64577" name="Rectangle 115"/>
              <p:cNvSpPr>
                <a:spLocks noChangeArrowheads="1"/>
              </p:cNvSpPr>
              <p:nvPr/>
            </p:nvSpPr>
            <p:spPr bwMode="auto">
              <a:xfrm>
                <a:off x="872" y="3272"/>
                <a:ext cx="3824"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4" name="Group 116"/>
              <p:cNvGrpSpPr>
                <a:grpSpLocks/>
              </p:cNvGrpSpPr>
              <p:nvPr/>
            </p:nvGrpSpPr>
            <p:grpSpPr bwMode="auto">
              <a:xfrm>
                <a:off x="868" y="3260"/>
                <a:ext cx="3832" cy="212"/>
                <a:chOff x="868" y="3260"/>
                <a:chExt cx="3832" cy="212"/>
              </a:xfrm>
            </p:grpSpPr>
            <p:grpSp>
              <p:nvGrpSpPr>
                <p:cNvPr id="5" name="Group 117"/>
                <p:cNvGrpSpPr>
                  <a:grpSpLocks/>
                </p:cNvGrpSpPr>
                <p:nvPr/>
              </p:nvGrpSpPr>
              <p:grpSpPr bwMode="auto">
                <a:xfrm>
                  <a:off x="868" y="3260"/>
                  <a:ext cx="664" cy="212"/>
                  <a:chOff x="868" y="3260"/>
                  <a:chExt cx="664" cy="212"/>
                </a:xfrm>
              </p:grpSpPr>
              <p:sp>
                <p:nvSpPr>
                  <p:cNvPr id="64595" name="Rectangle 118"/>
                  <p:cNvSpPr>
                    <a:spLocks noChangeArrowheads="1"/>
                  </p:cNvSpPr>
                  <p:nvPr/>
                </p:nvSpPr>
                <p:spPr bwMode="auto">
                  <a:xfrm>
                    <a:off x="868" y="3268"/>
                    <a:ext cx="66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4596" name="Rectangle 119"/>
                  <p:cNvSpPr>
                    <a:spLocks noChangeArrowheads="1"/>
                  </p:cNvSpPr>
                  <p:nvPr/>
                </p:nvSpPr>
                <p:spPr bwMode="auto">
                  <a:xfrm>
                    <a:off x="1061" y="3260"/>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6" name="Group 120"/>
                <p:cNvGrpSpPr>
                  <a:grpSpLocks/>
                </p:cNvGrpSpPr>
                <p:nvPr/>
              </p:nvGrpSpPr>
              <p:grpSpPr bwMode="auto">
                <a:xfrm>
                  <a:off x="1540" y="3260"/>
                  <a:ext cx="616" cy="212"/>
                  <a:chOff x="1540" y="3260"/>
                  <a:chExt cx="616" cy="212"/>
                </a:xfrm>
              </p:grpSpPr>
              <p:sp>
                <p:nvSpPr>
                  <p:cNvPr id="64593" name="Rectangle 121"/>
                  <p:cNvSpPr>
                    <a:spLocks noChangeArrowheads="1"/>
                  </p:cNvSpPr>
                  <p:nvPr/>
                </p:nvSpPr>
                <p:spPr bwMode="auto">
                  <a:xfrm>
                    <a:off x="1540" y="3268"/>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4594" name="Rectangle 122"/>
                  <p:cNvSpPr>
                    <a:spLocks noChangeArrowheads="1"/>
                  </p:cNvSpPr>
                  <p:nvPr/>
                </p:nvSpPr>
                <p:spPr bwMode="auto">
                  <a:xfrm>
                    <a:off x="1715" y="3260"/>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7" name="Group 123"/>
                <p:cNvGrpSpPr>
                  <a:grpSpLocks/>
                </p:cNvGrpSpPr>
                <p:nvPr/>
              </p:nvGrpSpPr>
              <p:grpSpPr bwMode="auto">
                <a:xfrm>
                  <a:off x="2164" y="3260"/>
                  <a:ext cx="616" cy="210"/>
                  <a:chOff x="2164" y="3260"/>
                  <a:chExt cx="616" cy="210"/>
                </a:xfrm>
              </p:grpSpPr>
              <p:sp>
                <p:nvSpPr>
                  <p:cNvPr id="64591" name="Rectangle 124"/>
                  <p:cNvSpPr>
                    <a:spLocks noChangeArrowheads="1"/>
                  </p:cNvSpPr>
                  <p:nvPr/>
                </p:nvSpPr>
                <p:spPr bwMode="auto">
                  <a:xfrm>
                    <a:off x="2164" y="3268"/>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4592" name="Rectangle 125"/>
                  <p:cNvSpPr>
                    <a:spLocks noChangeArrowheads="1"/>
                  </p:cNvSpPr>
                  <p:nvPr/>
                </p:nvSpPr>
                <p:spPr bwMode="auto">
                  <a:xfrm>
                    <a:off x="2339" y="3260"/>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grpSp>
              <p:nvGrpSpPr>
                <p:cNvPr id="8" name="Group 126"/>
                <p:cNvGrpSpPr>
                  <a:grpSpLocks/>
                </p:cNvGrpSpPr>
                <p:nvPr/>
              </p:nvGrpSpPr>
              <p:grpSpPr bwMode="auto">
                <a:xfrm>
                  <a:off x="2788" y="3260"/>
                  <a:ext cx="616" cy="212"/>
                  <a:chOff x="2788" y="3260"/>
                  <a:chExt cx="616" cy="212"/>
                </a:xfrm>
              </p:grpSpPr>
              <p:sp>
                <p:nvSpPr>
                  <p:cNvPr id="64589" name="Rectangle 127"/>
                  <p:cNvSpPr>
                    <a:spLocks noChangeArrowheads="1"/>
                  </p:cNvSpPr>
                  <p:nvPr/>
                </p:nvSpPr>
                <p:spPr bwMode="auto">
                  <a:xfrm>
                    <a:off x="2788" y="3268"/>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4590" name="Rectangle 128"/>
                  <p:cNvSpPr>
                    <a:spLocks noChangeArrowheads="1"/>
                  </p:cNvSpPr>
                  <p:nvPr/>
                </p:nvSpPr>
                <p:spPr bwMode="auto">
                  <a:xfrm>
                    <a:off x="2963" y="3260"/>
                    <a:ext cx="229"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rd</a:t>
                    </a:r>
                  </a:p>
                </p:txBody>
              </p:sp>
            </p:grpSp>
            <p:grpSp>
              <p:nvGrpSpPr>
                <p:cNvPr id="9" name="Group 129"/>
                <p:cNvGrpSpPr>
                  <a:grpSpLocks/>
                </p:cNvGrpSpPr>
                <p:nvPr/>
              </p:nvGrpSpPr>
              <p:grpSpPr bwMode="auto">
                <a:xfrm>
                  <a:off x="3412" y="3260"/>
                  <a:ext cx="616" cy="210"/>
                  <a:chOff x="3412" y="3260"/>
                  <a:chExt cx="616" cy="210"/>
                </a:xfrm>
              </p:grpSpPr>
              <p:sp>
                <p:nvSpPr>
                  <p:cNvPr id="64587" name="Rectangle 130"/>
                  <p:cNvSpPr>
                    <a:spLocks noChangeArrowheads="1"/>
                  </p:cNvSpPr>
                  <p:nvPr/>
                </p:nvSpPr>
                <p:spPr bwMode="auto">
                  <a:xfrm>
                    <a:off x="3412" y="3268"/>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4588" name="Rectangle 131"/>
                  <p:cNvSpPr>
                    <a:spLocks noChangeArrowheads="1"/>
                  </p:cNvSpPr>
                  <p:nvPr/>
                </p:nvSpPr>
                <p:spPr bwMode="auto">
                  <a:xfrm>
                    <a:off x="3491" y="3260"/>
                    <a:ext cx="448"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shamt</a:t>
                    </a:r>
                  </a:p>
                </p:txBody>
              </p:sp>
            </p:grpSp>
            <p:grpSp>
              <p:nvGrpSpPr>
                <p:cNvPr id="10" name="Group 132"/>
                <p:cNvGrpSpPr>
                  <a:grpSpLocks/>
                </p:cNvGrpSpPr>
                <p:nvPr/>
              </p:nvGrpSpPr>
              <p:grpSpPr bwMode="auto">
                <a:xfrm>
                  <a:off x="4036" y="3260"/>
                  <a:ext cx="664" cy="210"/>
                  <a:chOff x="4036" y="3260"/>
                  <a:chExt cx="664" cy="210"/>
                </a:xfrm>
              </p:grpSpPr>
              <p:sp>
                <p:nvSpPr>
                  <p:cNvPr id="64585" name="Rectangle 133"/>
                  <p:cNvSpPr>
                    <a:spLocks noChangeArrowheads="1"/>
                  </p:cNvSpPr>
                  <p:nvPr/>
                </p:nvSpPr>
                <p:spPr bwMode="auto">
                  <a:xfrm>
                    <a:off x="4036" y="3268"/>
                    <a:ext cx="66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4586" name="Rectangle 134"/>
                  <p:cNvSpPr>
                    <a:spLocks noChangeArrowheads="1"/>
                  </p:cNvSpPr>
                  <p:nvPr/>
                </p:nvSpPr>
                <p:spPr bwMode="auto">
                  <a:xfrm>
                    <a:off x="4229" y="3260"/>
                    <a:ext cx="398"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funct</a:t>
                    </a:r>
                  </a:p>
                </p:txBody>
              </p:sp>
            </p:grpSp>
          </p:grpSp>
        </p:grpSp>
        <p:sp>
          <p:nvSpPr>
            <p:cNvPr id="64570" name="Rectangle 135"/>
            <p:cNvSpPr>
              <a:spLocks noChangeArrowheads="1"/>
            </p:cNvSpPr>
            <p:nvPr/>
          </p:nvSpPr>
          <p:spPr bwMode="auto">
            <a:xfrm>
              <a:off x="4595" y="3068"/>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64571" name="Rectangle 136"/>
            <p:cNvSpPr>
              <a:spLocks noChangeArrowheads="1"/>
            </p:cNvSpPr>
            <p:nvPr/>
          </p:nvSpPr>
          <p:spPr bwMode="auto">
            <a:xfrm>
              <a:off x="3875" y="3068"/>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6</a:t>
              </a:r>
            </a:p>
          </p:txBody>
        </p:sp>
        <p:sp>
          <p:nvSpPr>
            <p:cNvPr id="64572" name="Rectangle 137"/>
            <p:cNvSpPr>
              <a:spLocks noChangeArrowheads="1"/>
            </p:cNvSpPr>
            <p:nvPr/>
          </p:nvSpPr>
          <p:spPr bwMode="auto">
            <a:xfrm>
              <a:off x="3203" y="3068"/>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11</a:t>
              </a:r>
            </a:p>
          </p:txBody>
        </p:sp>
        <p:sp>
          <p:nvSpPr>
            <p:cNvPr id="64573" name="Rectangle 138"/>
            <p:cNvSpPr>
              <a:spLocks noChangeArrowheads="1"/>
            </p:cNvSpPr>
            <p:nvPr/>
          </p:nvSpPr>
          <p:spPr bwMode="auto">
            <a:xfrm>
              <a:off x="2579" y="3068"/>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64574" name="Rectangle 139"/>
            <p:cNvSpPr>
              <a:spLocks noChangeArrowheads="1"/>
            </p:cNvSpPr>
            <p:nvPr/>
          </p:nvSpPr>
          <p:spPr bwMode="auto">
            <a:xfrm>
              <a:off x="1955" y="3068"/>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64575" name="Rectangle 140"/>
            <p:cNvSpPr>
              <a:spLocks noChangeArrowheads="1"/>
            </p:cNvSpPr>
            <p:nvPr/>
          </p:nvSpPr>
          <p:spPr bwMode="auto">
            <a:xfrm>
              <a:off x="1331" y="3068"/>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64576" name="Rectangle 141"/>
            <p:cNvSpPr>
              <a:spLocks noChangeArrowheads="1"/>
            </p:cNvSpPr>
            <p:nvPr/>
          </p:nvSpPr>
          <p:spPr bwMode="auto">
            <a:xfrm>
              <a:off x="803" y="3068"/>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grpSp>
      <p:grpSp>
        <p:nvGrpSpPr>
          <p:cNvPr id="11" name="Group 142"/>
          <p:cNvGrpSpPr>
            <a:grpSpLocks/>
          </p:cNvGrpSpPr>
          <p:nvPr/>
        </p:nvGrpSpPr>
        <p:grpSpPr bwMode="auto">
          <a:xfrm>
            <a:off x="1409701" y="5648326"/>
            <a:ext cx="6083300" cy="354013"/>
            <a:chOff x="868" y="3537"/>
            <a:chExt cx="3832" cy="223"/>
          </a:xfrm>
        </p:grpSpPr>
        <p:sp>
          <p:nvSpPr>
            <p:cNvPr id="64557" name="Rectangle 143"/>
            <p:cNvSpPr>
              <a:spLocks noChangeArrowheads="1"/>
            </p:cNvSpPr>
            <p:nvPr/>
          </p:nvSpPr>
          <p:spPr bwMode="auto">
            <a:xfrm>
              <a:off x="872" y="3560"/>
              <a:ext cx="3824"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12" name="Group 144"/>
            <p:cNvGrpSpPr>
              <a:grpSpLocks/>
            </p:cNvGrpSpPr>
            <p:nvPr/>
          </p:nvGrpSpPr>
          <p:grpSpPr bwMode="auto">
            <a:xfrm>
              <a:off x="868" y="3548"/>
              <a:ext cx="664" cy="212"/>
              <a:chOff x="868" y="3548"/>
              <a:chExt cx="664" cy="212"/>
            </a:xfrm>
          </p:grpSpPr>
          <p:sp>
            <p:nvSpPr>
              <p:cNvPr id="64567" name="Rectangle 145"/>
              <p:cNvSpPr>
                <a:spLocks noChangeArrowheads="1"/>
              </p:cNvSpPr>
              <p:nvPr/>
            </p:nvSpPr>
            <p:spPr bwMode="auto">
              <a:xfrm>
                <a:off x="868" y="3556"/>
                <a:ext cx="66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4568" name="Rectangle 146"/>
              <p:cNvSpPr>
                <a:spLocks noChangeArrowheads="1"/>
              </p:cNvSpPr>
              <p:nvPr/>
            </p:nvSpPr>
            <p:spPr bwMode="auto">
              <a:xfrm>
                <a:off x="1061" y="3548"/>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13" name="Group 147"/>
            <p:cNvGrpSpPr>
              <a:grpSpLocks/>
            </p:cNvGrpSpPr>
            <p:nvPr/>
          </p:nvGrpSpPr>
          <p:grpSpPr bwMode="auto">
            <a:xfrm>
              <a:off x="1540" y="3548"/>
              <a:ext cx="616" cy="212"/>
              <a:chOff x="1540" y="3548"/>
              <a:chExt cx="616" cy="212"/>
            </a:xfrm>
          </p:grpSpPr>
          <p:sp>
            <p:nvSpPr>
              <p:cNvPr id="64565" name="Rectangle 148"/>
              <p:cNvSpPr>
                <a:spLocks noChangeArrowheads="1"/>
              </p:cNvSpPr>
              <p:nvPr/>
            </p:nvSpPr>
            <p:spPr bwMode="auto">
              <a:xfrm>
                <a:off x="1540" y="3556"/>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4566" name="Rectangle 149"/>
              <p:cNvSpPr>
                <a:spLocks noChangeArrowheads="1"/>
              </p:cNvSpPr>
              <p:nvPr/>
            </p:nvSpPr>
            <p:spPr bwMode="auto">
              <a:xfrm>
                <a:off x="1715" y="3548"/>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14" name="Group 150"/>
            <p:cNvGrpSpPr>
              <a:grpSpLocks/>
            </p:cNvGrpSpPr>
            <p:nvPr/>
          </p:nvGrpSpPr>
          <p:grpSpPr bwMode="auto">
            <a:xfrm>
              <a:off x="2164" y="3548"/>
              <a:ext cx="616" cy="210"/>
              <a:chOff x="2164" y="3548"/>
              <a:chExt cx="616" cy="210"/>
            </a:xfrm>
          </p:grpSpPr>
          <p:sp>
            <p:nvSpPr>
              <p:cNvPr id="64563" name="Rectangle 151"/>
              <p:cNvSpPr>
                <a:spLocks noChangeArrowheads="1"/>
              </p:cNvSpPr>
              <p:nvPr/>
            </p:nvSpPr>
            <p:spPr bwMode="auto">
              <a:xfrm>
                <a:off x="2164" y="3556"/>
                <a:ext cx="616"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4564" name="Rectangle 152"/>
              <p:cNvSpPr>
                <a:spLocks noChangeArrowheads="1"/>
              </p:cNvSpPr>
              <p:nvPr/>
            </p:nvSpPr>
            <p:spPr bwMode="auto">
              <a:xfrm>
                <a:off x="2339" y="3548"/>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64561" name="Rectangle 153"/>
            <p:cNvSpPr>
              <a:spLocks noChangeArrowheads="1"/>
            </p:cNvSpPr>
            <p:nvPr/>
          </p:nvSpPr>
          <p:spPr bwMode="auto">
            <a:xfrm>
              <a:off x="2788" y="3556"/>
              <a:ext cx="1912"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64562" name="Rectangle 154"/>
            <p:cNvSpPr>
              <a:spLocks noChangeArrowheads="1"/>
            </p:cNvSpPr>
            <p:nvPr/>
          </p:nvSpPr>
          <p:spPr bwMode="auto">
            <a:xfrm>
              <a:off x="3363" y="3537"/>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grpSp>
      <p:sp>
        <p:nvSpPr>
          <p:cNvPr id="64551" name="Rectangle 155"/>
          <p:cNvSpPr>
            <a:spLocks noChangeArrowheads="1"/>
          </p:cNvSpPr>
          <p:nvPr/>
        </p:nvSpPr>
        <p:spPr bwMode="auto">
          <a:xfrm>
            <a:off x="544513" y="5208588"/>
            <a:ext cx="76835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R-type</a:t>
            </a:r>
          </a:p>
        </p:txBody>
      </p:sp>
      <p:sp>
        <p:nvSpPr>
          <p:cNvPr id="64552" name="Rectangle 156"/>
          <p:cNvSpPr>
            <a:spLocks noChangeArrowheads="1"/>
          </p:cNvSpPr>
          <p:nvPr/>
        </p:nvSpPr>
        <p:spPr bwMode="auto">
          <a:xfrm>
            <a:off x="620713" y="5665788"/>
            <a:ext cx="700088"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I-type</a:t>
            </a:r>
          </a:p>
        </p:txBody>
      </p:sp>
      <p:sp>
        <p:nvSpPr>
          <p:cNvPr id="64554" name="Rectangle 158"/>
          <p:cNvSpPr>
            <a:spLocks noChangeArrowheads="1"/>
          </p:cNvSpPr>
          <p:nvPr/>
        </p:nvSpPr>
        <p:spPr bwMode="auto">
          <a:xfrm>
            <a:off x="7554913" y="5208588"/>
            <a:ext cx="915988"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add, sub</a:t>
            </a:r>
          </a:p>
        </p:txBody>
      </p:sp>
      <p:sp>
        <p:nvSpPr>
          <p:cNvPr id="64555" name="Rectangle 159"/>
          <p:cNvSpPr>
            <a:spLocks noChangeArrowheads="1"/>
          </p:cNvSpPr>
          <p:nvPr/>
        </p:nvSpPr>
        <p:spPr bwMode="auto">
          <a:xfrm>
            <a:off x="7554913" y="5665788"/>
            <a:ext cx="147955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ori, lw, sw, beq</a:t>
            </a:r>
          </a:p>
        </p:txBody>
      </p:sp>
      <p:sp>
        <p:nvSpPr>
          <p:cNvPr id="64518" name="Rectangle 161"/>
          <p:cNvSpPr>
            <a:spLocks noChangeArrowheads="1"/>
          </p:cNvSpPr>
          <p:nvPr/>
        </p:nvSpPr>
        <p:spPr bwMode="auto">
          <a:xfrm>
            <a:off x="2036763" y="1128713"/>
            <a:ext cx="56515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func</a:t>
            </a:r>
          </a:p>
        </p:txBody>
      </p:sp>
      <p:sp>
        <p:nvSpPr>
          <p:cNvPr id="64519" name="Rectangle 162"/>
          <p:cNvSpPr>
            <a:spLocks noChangeArrowheads="1"/>
          </p:cNvSpPr>
          <p:nvPr/>
        </p:nvSpPr>
        <p:spPr bwMode="auto">
          <a:xfrm>
            <a:off x="2189163" y="1433513"/>
            <a:ext cx="403225"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sp>
        <p:nvSpPr>
          <p:cNvPr id="64520" name="Rectangle 163"/>
          <p:cNvSpPr>
            <a:spLocks noChangeArrowheads="1"/>
          </p:cNvSpPr>
          <p:nvPr/>
        </p:nvSpPr>
        <p:spPr bwMode="auto">
          <a:xfrm>
            <a:off x="2570163" y="1433513"/>
            <a:ext cx="852487"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00 0000</a:t>
            </a:r>
          </a:p>
        </p:txBody>
      </p:sp>
      <p:sp>
        <p:nvSpPr>
          <p:cNvPr id="64521" name="Rectangle 164"/>
          <p:cNvSpPr>
            <a:spLocks noChangeArrowheads="1"/>
          </p:cNvSpPr>
          <p:nvPr/>
        </p:nvSpPr>
        <p:spPr bwMode="auto">
          <a:xfrm>
            <a:off x="3332163" y="1433513"/>
            <a:ext cx="852487"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00 0000</a:t>
            </a:r>
          </a:p>
        </p:txBody>
      </p:sp>
      <p:sp>
        <p:nvSpPr>
          <p:cNvPr id="64522" name="Rectangle 165"/>
          <p:cNvSpPr>
            <a:spLocks noChangeArrowheads="1"/>
          </p:cNvSpPr>
          <p:nvPr/>
        </p:nvSpPr>
        <p:spPr bwMode="auto">
          <a:xfrm>
            <a:off x="4094163" y="1433513"/>
            <a:ext cx="852487"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00 1101</a:t>
            </a:r>
          </a:p>
        </p:txBody>
      </p:sp>
      <p:sp>
        <p:nvSpPr>
          <p:cNvPr id="64523" name="Rectangle 166"/>
          <p:cNvSpPr>
            <a:spLocks noChangeArrowheads="1"/>
          </p:cNvSpPr>
          <p:nvPr/>
        </p:nvSpPr>
        <p:spPr bwMode="auto">
          <a:xfrm>
            <a:off x="4856163" y="1433513"/>
            <a:ext cx="852487"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10 0011</a:t>
            </a:r>
          </a:p>
        </p:txBody>
      </p:sp>
      <p:sp>
        <p:nvSpPr>
          <p:cNvPr id="64524" name="Rectangle 167"/>
          <p:cNvSpPr>
            <a:spLocks noChangeArrowheads="1"/>
          </p:cNvSpPr>
          <p:nvPr/>
        </p:nvSpPr>
        <p:spPr bwMode="auto">
          <a:xfrm>
            <a:off x="5618163" y="1433513"/>
            <a:ext cx="852487"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10 1011</a:t>
            </a:r>
          </a:p>
        </p:txBody>
      </p:sp>
      <p:sp>
        <p:nvSpPr>
          <p:cNvPr id="64525" name="Rectangle 168"/>
          <p:cNvSpPr>
            <a:spLocks noChangeArrowheads="1"/>
          </p:cNvSpPr>
          <p:nvPr/>
        </p:nvSpPr>
        <p:spPr bwMode="auto">
          <a:xfrm>
            <a:off x="6380163" y="1433513"/>
            <a:ext cx="852487"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00 0100</a:t>
            </a:r>
          </a:p>
        </p:txBody>
      </p:sp>
      <p:sp>
        <p:nvSpPr>
          <p:cNvPr id="64527" name="Line 170"/>
          <p:cNvSpPr>
            <a:spLocks noChangeShapeType="1"/>
          </p:cNvSpPr>
          <p:nvPr/>
        </p:nvSpPr>
        <p:spPr bwMode="auto">
          <a:xfrm flipV="1">
            <a:off x="2590800" y="1122363"/>
            <a:ext cx="0" cy="635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528" name="Line 171"/>
          <p:cNvSpPr>
            <a:spLocks noChangeShapeType="1"/>
          </p:cNvSpPr>
          <p:nvPr/>
        </p:nvSpPr>
        <p:spPr bwMode="auto">
          <a:xfrm>
            <a:off x="2603500" y="1135063"/>
            <a:ext cx="4597400" cy="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529" name="Line 172"/>
          <p:cNvSpPr>
            <a:spLocks noChangeShapeType="1"/>
          </p:cNvSpPr>
          <p:nvPr/>
        </p:nvSpPr>
        <p:spPr bwMode="auto">
          <a:xfrm flipV="1">
            <a:off x="3352800" y="1122363"/>
            <a:ext cx="0" cy="635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530" name="Line 173"/>
          <p:cNvSpPr>
            <a:spLocks noChangeShapeType="1"/>
          </p:cNvSpPr>
          <p:nvPr/>
        </p:nvSpPr>
        <p:spPr bwMode="auto">
          <a:xfrm flipV="1">
            <a:off x="4114800" y="1122363"/>
            <a:ext cx="0" cy="6350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531" name="Line 174"/>
          <p:cNvSpPr>
            <a:spLocks noChangeShapeType="1"/>
          </p:cNvSpPr>
          <p:nvPr/>
        </p:nvSpPr>
        <p:spPr bwMode="auto">
          <a:xfrm flipV="1">
            <a:off x="4876800" y="1427163"/>
            <a:ext cx="0" cy="330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532" name="Line 175"/>
          <p:cNvSpPr>
            <a:spLocks noChangeShapeType="1"/>
          </p:cNvSpPr>
          <p:nvPr/>
        </p:nvSpPr>
        <p:spPr bwMode="auto">
          <a:xfrm flipV="1">
            <a:off x="5638800" y="1427163"/>
            <a:ext cx="0" cy="330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533" name="Line 176"/>
          <p:cNvSpPr>
            <a:spLocks noChangeShapeType="1"/>
          </p:cNvSpPr>
          <p:nvPr/>
        </p:nvSpPr>
        <p:spPr bwMode="auto">
          <a:xfrm flipV="1">
            <a:off x="6400800" y="1427163"/>
            <a:ext cx="0" cy="3302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536" name="Rectangle 179"/>
          <p:cNvSpPr>
            <a:spLocks noChangeArrowheads="1"/>
          </p:cNvSpPr>
          <p:nvPr/>
        </p:nvSpPr>
        <p:spPr bwMode="auto">
          <a:xfrm>
            <a:off x="214313" y="1357313"/>
            <a:ext cx="1179512" cy="333375"/>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a:latin typeface="+mn-lt"/>
              </a:rPr>
              <a:t>Appendix A</a:t>
            </a:r>
          </a:p>
        </p:txBody>
      </p:sp>
      <p:sp>
        <p:nvSpPr>
          <p:cNvPr id="64537" name="Line 180"/>
          <p:cNvSpPr>
            <a:spLocks noChangeShapeType="1"/>
          </p:cNvSpPr>
          <p:nvPr/>
        </p:nvSpPr>
        <p:spPr bwMode="auto">
          <a:xfrm>
            <a:off x="1155700" y="1287463"/>
            <a:ext cx="889000"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4538" name="Rectangle 181"/>
          <p:cNvSpPr>
            <a:spLocks noChangeArrowheads="1"/>
          </p:cNvSpPr>
          <p:nvPr/>
        </p:nvSpPr>
        <p:spPr bwMode="auto">
          <a:xfrm>
            <a:off x="2570163" y="1128713"/>
            <a:ext cx="852487"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10 0000</a:t>
            </a:r>
          </a:p>
        </p:txBody>
      </p:sp>
      <p:sp>
        <p:nvSpPr>
          <p:cNvPr id="64539" name="Rectangle 182"/>
          <p:cNvSpPr>
            <a:spLocks noChangeArrowheads="1"/>
          </p:cNvSpPr>
          <p:nvPr/>
        </p:nvSpPr>
        <p:spPr bwMode="auto">
          <a:xfrm>
            <a:off x="715963" y="1128713"/>
            <a:ext cx="481012" cy="334962"/>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a:latin typeface="+mn-lt"/>
              </a:rPr>
              <a:t>See</a:t>
            </a:r>
          </a:p>
        </p:txBody>
      </p:sp>
      <p:sp>
        <p:nvSpPr>
          <p:cNvPr id="64540" name="Line 183"/>
          <p:cNvSpPr>
            <a:spLocks noChangeShapeType="1"/>
          </p:cNvSpPr>
          <p:nvPr/>
        </p:nvSpPr>
        <p:spPr bwMode="auto">
          <a:xfrm>
            <a:off x="1524000" y="1300163"/>
            <a:ext cx="0" cy="279400"/>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64541" name="Line 184"/>
          <p:cNvSpPr>
            <a:spLocks noChangeShapeType="1"/>
          </p:cNvSpPr>
          <p:nvPr/>
        </p:nvSpPr>
        <p:spPr bwMode="auto">
          <a:xfrm>
            <a:off x="1536700" y="1592263"/>
            <a:ext cx="660400" cy="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64542" name="Rectangle 185"/>
          <p:cNvSpPr>
            <a:spLocks noChangeArrowheads="1"/>
          </p:cNvSpPr>
          <p:nvPr/>
        </p:nvSpPr>
        <p:spPr bwMode="auto">
          <a:xfrm>
            <a:off x="3332163" y="1128713"/>
            <a:ext cx="852487"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10 0010</a:t>
            </a:r>
          </a:p>
        </p:txBody>
      </p:sp>
      <p:sp>
        <p:nvSpPr>
          <p:cNvPr id="64543" name="Rectangle 186"/>
          <p:cNvSpPr>
            <a:spLocks noChangeArrowheads="1"/>
          </p:cNvSpPr>
          <p:nvPr/>
        </p:nvSpPr>
        <p:spPr bwMode="auto">
          <a:xfrm>
            <a:off x="5084763" y="1128713"/>
            <a:ext cx="1644650" cy="3349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We Don’t Care :-)</a:t>
            </a:r>
          </a:p>
        </p:txBody>
      </p:sp>
      <p:sp>
        <p:nvSpPr>
          <p:cNvPr id="191" name="Line 37"/>
          <p:cNvSpPr>
            <a:spLocks noChangeShapeType="1"/>
          </p:cNvSpPr>
          <p:nvPr/>
        </p:nvSpPr>
        <p:spPr bwMode="auto">
          <a:xfrm flipV="1">
            <a:off x="7175500" y="1142999"/>
            <a:ext cx="12700" cy="3649663"/>
          </a:xfrm>
          <a:prstGeom prst="line">
            <a:avLst/>
          </a:prstGeom>
          <a:noFill/>
          <a:ln w="25400">
            <a:solidFill>
              <a:schemeClr val="tx1"/>
            </a:solidFill>
            <a:round/>
            <a:headEnd/>
            <a:tailEnd/>
          </a:ln>
        </p:spPr>
        <p:txBody>
          <a:bodyPr wrap="none" anchor="ctr">
            <a:prstTxWarp prst="textNoShape">
              <a:avLst/>
            </a:prstTxWarp>
          </a:bodyPr>
          <a:lstStyle/>
          <a:p>
            <a:pPr>
              <a:defRPr/>
            </a:pPr>
            <a:endParaRPr lang="en-US">
              <a:latin typeface="+mn-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Boolean Expressions for Controller</a:t>
            </a:r>
          </a:p>
        </p:txBody>
      </p:sp>
      <p:sp>
        <p:nvSpPr>
          <p:cNvPr id="5" name="Date Placeholder 4"/>
          <p:cNvSpPr>
            <a:spLocks noGrp="1"/>
          </p:cNvSpPr>
          <p:nvPr>
            <p:ph type="dt" sz="quarter" idx="10"/>
          </p:nvPr>
        </p:nvSpPr>
        <p:spPr/>
        <p:txBody>
          <a:bodyPr/>
          <a:lstStyle/>
          <a:p>
            <a:pPr>
              <a:defRPr/>
            </a:pPr>
            <a:fld id="{73198E2C-957B-6147-AAD4-B007507DADD2}" type="datetime1">
              <a:rPr lang="en-US" smtClean="0"/>
              <a:pPr>
                <a:defRPr/>
              </a:pPr>
              <a:t>3/22/12</a:t>
            </a:fld>
            <a:endParaRPr lang="en-US"/>
          </a:p>
        </p:txBody>
      </p:sp>
      <p:sp>
        <p:nvSpPr>
          <p:cNvPr id="7" name="Footer Placeholder 6"/>
          <p:cNvSpPr>
            <a:spLocks noGrp="1"/>
          </p:cNvSpPr>
          <p:nvPr>
            <p:ph type="ftr" sz="quarter" idx="11"/>
          </p:nvPr>
        </p:nvSpPr>
        <p:spPr/>
        <p:txBody>
          <a:bodyPr/>
          <a:lstStyle/>
          <a:p>
            <a:pPr>
              <a:defRPr/>
            </a:pPr>
            <a:r>
              <a:rPr lang="en-US" smtClean="0"/>
              <a:t>Spring 2012 -- Lecture #19</a:t>
            </a:r>
            <a:endParaRPr lang="en-US" dirty="0"/>
          </a:p>
        </p:txBody>
      </p:sp>
      <p:sp>
        <p:nvSpPr>
          <p:cNvPr id="6" name="Slide Number Placeholder 5"/>
          <p:cNvSpPr>
            <a:spLocks noGrp="1"/>
          </p:cNvSpPr>
          <p:nvPr>
            <p:ph type="sldNum" sz="quarter" idx="12"/>
          </p:nvPr>
        </p:nvSpPr>
        <p:spPr/>
        <p:txBody>
          <a:bodyPr/>
          <a:lstStyle/>
          <a:p>
            <a:pPr>
              <a:defRPr/>
            </a:pPr>
            <a:fld id="{2A499987-1FE2-2049-A8EB-C641F17C1E30}" type="slidenum">
              <a:rPr lang="en-US" smtClean="0"/>
              <a:pPr>
                <a:defRPr/>
              </a:pPr>
              <a:t>9</a:t>
            </a:fld>
            <a:endParaRPr lang="en-US"/>
          </a:p>
        </p:txBody>
      </p:sp>
      <p:sp>
        <p:nvSpPr>
          <p:cNvPr id="52230" name="Rectangle 3"/>
          <p:cNvSpPr>
            <a:spLocks noChangeArrowheads="1"/>
          </p:cNvSpPr>
          <p:nvPr/>
        </p:nvSpPr>
        <p:spPr bwMode="auto">
          <a:xfrm>
            <a:off x="473075" y="1412875"/>
            <a:ext cx="8780463" cy="5137150"/>
          </a:xfrm>
          <a:prstGeom prst="rect">
            <a:avLst/>
          </a:prstGeom>
          <a:noFill/>
          <a:ln w="12700">
            <a:noFill/>
            <a:miter lim="800000"/>
            <a:headEnd/>
            <a:tailEnd/>
          </a:ln>
        </p:spPr>
        <p:txBody>
          <a:bodyPr lIns="90488" tIns="44450" rIns="90488" bIns="44450">
            <a:prstTxWarp prst="textNoShape">
              <a:avLst/>
            </a:prstTxWarp>
            <a:spAutoFit/>
          </a:bodyPr>
          <a:lstStyle/>
          <a:p>
            <a:pPr>
              <a:spcBef>
                <a:spcPct val="50000"/>
              </a:spcBef>
              <a:tabLst>
                <a:tab pos="914400" algn="l"/>
                <a:tab pos="5092700" algn="l"/>
              </a:tabLst>
            </a:pPr>
            <a:r>
              <a:rPr lang="en-US" sz="1600">
                <a:latin typeface="Courier" charset="0"/>
                <a:ea typeface="Courier" charset="0"/>
                <a:cs typeface="Courier" charset="0"/>
              </a:rPr>
              <a:t>RegDst    = add + sub</a:t>
            </a:r>
            <a:br>
              <a:rPr lang="en-US" sz="1600">
                <a:latin typeface="Courier" charset="0"/>
                <a:ea typeface="Courier" charset="0"/>
                <a:cs typeface="Courier" charset="0"/>
              </a:rPr>
            </a:br>
            <a:r>
              <a:rPr lang="en-US" sz="1600">
                <a:latin typeface="Courier" charset="0"/>
                <a:ea typeface="Courier" charset="0"/>
                <a:cs typeface="Courier" charset="0"/>
              </a:rPr>
              <a:t>ALUSrc    = ori + lw + sw</a:t>
            </a:r>
            <a:br>
              <a:rPr lang="en-US" sz="1600">
                <a:latin typeface="Courier" charset="0"/>
                <a:ea typeface="Courier" charset="0"/>
                <a:cs typeface="Courier" charset="0"/>
              </a:rPr>
            </a:br>
            <a:r>
              <a:rPr lang="en-US" sz="1600">
                <a:latin typeface="Courier" charset="0"/>
                <a:ea typeface="Courier" charset="0"/>
                <a:cs typeface="Courier" charset="0"/>
              </a:rPr>
              <a:t>MemtoReg  = lw</a:t>
            </a:r>
            <a:br>
              <a:rPr lang="en-US" sz="1600">
                <a:latin typeface="Courier" charset="0"/>
                <a:ea typeface="Courier" charset="0"/>
                <a:cs typeface="Courier" charset="0"/>
              </a:rPr>
            </a:br>
            <a:r>
              <a:rPr lang="en-US" sz="1600">
                <a:latin typeface="Courier" charset="0"/>
                <a:ea typeface="Courier" charset="0"/>
                <a:cs typeface="Courier" charset="0"/>
              </a:rPr>
              <a:t>RegWrite  = add + sub + ori + lw  </a:t>
            </a:r>
            <a:br>
              <a:rPr lang="en-US" sz="1600">
                <a:latin typeface="Courier" charset="0"/>
                <a:ea typeface="Courier" charset="0"/>
                <a:cs typeface="Courier" charset="0"/>
              </a:rPr>
            </a:br>
            <a:r>
              <a:rPr lang="en-US" sz="1600">
                <a:latin typeface="Courier" charset="0"/>
                <a:ea typeface="Courier" charset="0"/>
                <a:cs typeface="Courier" charset="0"/>
              </a:rPr>
              <a:t>MemWrite  = sw</a:t>
            </a:r>
            <a:br>
              <a:rPr lang="en-US" sz="1600">
                <a:latin typeface="Courier" charset="0"/>
                <a:ea typeface="Courier" charset="0"/>
                <a:cs typeface="Courier" charset="0"/>
              </a:rPr>
            </a:br>
            <a:r>
              <a:rPr lang="en-US" sz="1600">
                <a:latin typeface="Courier" charset="0"/>
                <a:ea typeface="Courier" charset="0"/>
                <a:cs typeface="Courier" charset="0"/>
              </a:rPr>
              <a:t>nPCsel    = beq</a:t>
            </a:r>
            <a:br>
              <a:rPr lang="en-US" sz="1600">
                <a:latin typeface="Courier" charset="0"/>
                <a:ea typeface="Courier" charset="0"/>
                <a:cs typeface="Courier" charset="0"/>
              </a:rPr>
            </a:br>
            <a:r>
              <a:rPr lang="en-US" sz="1600">
                <a:latin typeface="Courier" charset="0"/>
                <a:ea typeface="Courier" charset="0"/>
                <a:cs typeface="Courier" charset="0"/>
              </a:rPr>
              <a:t>Jump      = jump </a:t>
            </a:r>
            <a:br>
              <a:rPr lang="en-US" sz="1600">
                <a:latin typeface="Courier" charset="0"/>
                <a:ea typeface="Courier" charset="0"/>
                <a:cs typeface="Courier" charset="0"/>
              </a:rPr>
            </a:br>
            <a:r>
              <a:rPr lang="en-US" sz="1600">
                <a:latin typeface="Courier" charset="0"/>
                <a:ea typeface="Courier" charset="0"/>
                <a:cs typeface="Courier" charset="0"/>
              </a:rPr>
              <a:t>ExtOp     = lw + sw</a:t>
            </a:r>
            <a:br>
              <a:rPr lang="en-US" sz="1600">
                <a:latin typeface="Courier" charset="0"/>
                <a:ea typeface="Courier" charset="0"/>
                <a:cs typeface="Courier" charset="0"/>
              </a:rPr>
            </a:br>
            <a:r>
              <a:rPr lang="en-US" sz="1600">
                <a:latin typeface="Courier" charset="0"/>
                <a:ea typeface="Courier" charset="0"/>
                <a:cs typeface="Courier" charset="0"/>
              </a:rPr>
              <a:t>ALUctr[0] = sub + beq   (assume ALUctr is  00 ADD,  01: SUB,  10: OR)</a:t>
            </a:r>
            <a:br>
              <a:rPr lang="en-US" sz="1600">
                <a:latin typeface="Courier" charset="0"/>
                <a:ea typeface="Courier" charset="0"/>
                <a:cs typeface="Courier" charset="0"/>
              </a:rPr>
            </a:br>
            <a:r>
              <a:rPr lang="en-US" sz="1600">
                <a:latin typeface="Courier" charset="0"/>
                <a:ea typeface="Courier" charset="0"/>
                <a:cs typeface="Courier" charset="0"/>
              </a:rPr>
              <a:t>ALUctr[1] = or</a:t>
            </a:r>
          </a:p>
          <a:p>
            <a:pPr>
              <a:spcBef>
                <a:spcPct val="50000"/>
              </a:spcBef>
              <a:tabLst>
                <a:tab pos="914400" algn="l"/>
                <a:tab pos="5092700" algn="l"/>
              </a:tabLst>
            </a:pPr>
            <a:r>
              <a:rPr lang="en-US" sz="1600" i="1">
                <a:latin typeface="Courier" charset="0"/>
                <a:ea typeface="Courier" charset="0"/>
                <a:cs typeface="Courier" charset="0"/>
              </a:rPr>
              <a:t>Where:</a:t>
            </a:r>
            <a:endParaRPr lang="en-US" sz="1600">
              <a:latin typeface="Courier" charset="0"/>
              <a:ea typeface="Courier" charset="0"/>
              <a:cs typeface="Courier" charset="0"/>
            </a:endParaRPr>
          </a:p>
          <a:p>
            <a:pPr>
              <a:spcBef>
                <a:spcPct val="50000"/>
              </a:spcBef>
              <a:tabLst>
                <a:tab pos="914400" algn="l"/>
                <a:tab pos="5092700" algn="l"/>
              </a:tabLst>
            </a:pPr>
            <a:r>
              <a:rPr lang="en-US" sz="1600">
                <a:latin typeface="Courier" charset="0"/>
                <a:ea typeface="Courier" charset="0"/>
                <a:cs typeface="Courier" charset="0"/>
              </a:rPr>
              <a:t>rtype = ~op</a:t>
            </a:r>
            <a:r>
              <a:rPr lang="en-US" sz="1600" baseline="-25000">
                <a:latin typeface="Courier" charset="0"/>
                <a:ea typeface="Courier" charset="0"/>
                <a:cs typeface="Courier" charset="0"/>
              </a:rPr>
              <a:t>5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4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3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2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1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0</a:t>
            </a:r>
            <a:r>
              <a:rPr lang="en-US" sz="1600">
                <a:latin typeface="Courier" charset="0"/>
                <a:ea typeface="Courier" charset="0"/>
                <a:cs typeface="Courier" charset="0"/>
              </a:rPr>
              <a:t>,  </a:t>
            </a:r>
            <a:r>
              <a:rPr lang="en-US" sz="1600" baseline="-25000">
                <a:latin typeface="Courier" charset="0"/>
                <a:ea typeface="Courier" charset="0"/>
                <a:cs typeface="Courier" charset="0"/>
              </a:rPr>
              <a:t/>
            </a:r>
            <a:br>
              <a:rPr lang="en-US" sz="1600" baseline="-25000">
                <a:latin typeface="Courier" charset="0"/>
                <a:ea typeface="Courier" charset="0"/>
                <a:cs typeface="Courier" charset="0"/>
              </a:rPr>
            </a:br>
            <a:r>
              <a:rPr lang="en-US" sz="1600">
                <a:latin typeface="Courier" charset="0"/>
                <a:ea typeface="Courier" charset="0"/>
                <a:cs typeface="Courier" charset="0"/>
              </a:rPr>
              <a:t>ori   = ~op</a:t>
            </a:r>
            <a:r>
              <a:rPr lang="en-US" sz="1600" baseline="-25000">
                <a:latin typeface="Courier" charset="0"/>
                <a:ea typeface="Courier" charset="0"/>
                <a:cs typeface="Courier" charset="0"/>
              </a:rPr>
              <a:t>5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4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3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2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1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0</a:t>
            </a:r>
            <a:r>
              <a:rPr lang="en-US" sz="1600">
                <a:latin typeface="Courier" charset="0"/>
                <a:ea typeface="Courier" charset="0"/>
                <a:cs typeface="Courier" charset="0"/>
              </a:rPr>
              <a:t> </a:t>
            </a:r>
            <a:br>
              <a:rPr lang="en-US" sz="1600">
                <a:latin typeface="Courier" charset="0"/>
                <a:ea typeface="Courier" charset="0"/>
                <a:cs typeface="Courier" charset="0"/>
              </a:rPr>
            </a:br>
            <a:r>
              <a:rPr lang="en-US" sz="1600">
                <a:latin typeface="Courier" charset="0"/>
                <a:ea typeface="Courier" charset="0"/>
                <a:cs typeface="Courier" charset="0"/>
              </a:rPr>
              <a:t>lw    =  op</a:t>
            </a:r>
            <a:r>
              <a:rPr lang="en-US" sz="1600" baseline="-25000">
                <a:latin typeface="Courier" charset="0"/>
                <a:ea typeface="Courier" charset="0"/>
                <a:cs typeface="Courier" charset="0"/>
              </a:rPr>
              <a:t>5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4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3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2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1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0</a:t>
            </a:r>
            <a:r>
              <a:rPr lang="en-US" sz="1600">
                <a:latin typeface="Courier" charset="0"/>
                <a:ea typeface="Courier" charset="0"/>
                <a:cs typeface="Courier" charset="0"/>
              </a:rPr>
              <a:t> </a:t>
            </a:r>
            <a:br>
              <a:rPr lang="en-US" sz="1600">
                <a:latin typeface="Courier" charset="0"/>
                <a:ea typeface="Courier" charset="0"/>
                <a:cs typeface="Courier" charset="0"/>
              </a:rPr>
            </a:br>
            <a:r>
              <a:rPr lang="en-US" sz="1600">
                <a:latin typeface="Courier" charset="0"/>
                <a:ea typeface="Courier" charset="0"/>
                <a:cs typeface="Courier" charset="0"/>
              </a:rPr>
              <a:t>sw    =  op</a:t>
            </a:r>
            <a:r>
              <a:rPr lang="en-US" sz="1600" baseline="-25000">
                <a:latin typeface="Courier" charset="0"/>
                <a:ea typeface="Courier" charset="0"/>
                <a:cs typeface="Courier" charset="0"/>
              </a:rPr>
              <a:t>5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4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3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2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1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0</a:t>
            </a:r>
            <a:r>
              <a:rPr lang="en-US" sz="1600" b="1" baseline="-25000">
                <a:latin typeface="Courier" charset="0"/>
                <a:ea typeface="Courier" charset="0"/>
                <a:cs typeface="Courier" charset="0"/>
              </a:rPr>
              <a:t/>
            </a:r>
            <a:br>
              <a:rPr lang="en-US" sz="1600" b="1" baseline="-25000">
                <a:latin typeface="Courier" charset="0"/>
                <a:ea typeface="Courier" charset="0"/>
                <a:cs typeface="Courier" charset="0"/>
              </a:rPr>
            </a:br>
            <a:r>
              <a:rPr lang="en-US" sz="1600">
                <a:latin typeface="Courier" charset="0"/>
                <a:ea typeface="Courier" charset="0"/>
                <a:cs typeface="Courier" charset="0"/>
              </a:rPr>
              <a:t>beq   = ~op</a:t>
            </a:r>
            <a:r>
              <a:rPr lang="en-US" sz="1600" baseline="-25000">
                <a:latin typeface="Courier" charset="0"/>
                <a:ea typeface="Courier" charset="0"/>
                <a:cs typeface="Courier" charset="0"/>
              </a:rPr>
              <a:t>5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4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3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2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1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0</a:t>
            </a:r>
            <a:r>
              <a:rPr lang="en-US" sz="1600">
                <a:latin typeface="Courier" charset="0"/>
                <a:ea typeface="Courier" charset="0"/>
                <a:cs typeface="Courier" charset="0"/>
              </a:rPr>
              <a:t>  </a:t>
            </a:r>
            <a:br>
              <a:rPr lang="en-US" sz="1600">
                <a:latin typeface="Courier" charset="0"/>
                <a:ea typeface="Courier" charset="0"/>
                <a:cs typeface="Courier" charset="0"/>
              </a:rPr>
            </a:br>
            <a:r>
              <a:rPr lang="en-US" sz="1600">
                <a:latin typeface="Courier" charset="0"/>
                <a:ea typeface="Courier" charset="0"/>
                <a:cs typeface="Courier" charset="0"/>
              </a:rPr>
              <a:t>jump  = ~op</a:t>
            </a:r>
            <a:r>
              <a:rPr lang="en-US" sz="1600" baseline="-25000">
                <a:latin typeface="Courier" charset="0"/>
                <a:ea typeface="Courier" charset="0"/>
                <a:cs typeface="Courier" charset="0"/>
              </a:rPr>
              <a:t>5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4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3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2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1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~op</a:t>
            </a:r>
            <a:r>
              <a:rPr lang="en-US" sz="1600" baseline="-25000">
                <a:latin typeface="Courier" charset="0"/>
                <a:ea typeface="Courier" charset="0"/>
                <a:cs typeface="Courier" charset="0"/>
              </a:rPr>
              <a:t>0</a:t>
            </a:r>
          </a:p>
          <a:p>
            <a:pPr>
              <a:spcBef>
                <a:spcPct val="50000"/>
              </a:spcBef>
              <a:tabLst>
                <a:tab pos="914400" algn="l"/>
                <a:tab pos="5092700" algn="l"/>
              </a:tabLst>
            </a:pPr>
            <a:r>
              <a:rPr lang="en-US" sz="1600">
                <a:latin typeface="Courier" charset="0"/>
                <a:ea typeface="Courier" charset="0"/>
                <a:cs typeface="Courier" charset="0"/>
              </a:rPr>
              <a:t>add = rtype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5</a:t>
            </a:r>
            <a:r>
              <a:rPr lang="en-US" sz="1600">
                <a:latin typeface="Courier" charset="0"/>
                <a:ea typeface="Courier" charset="0"/>
                <a:cs typeface="Courier" charset="0"/>
              </a:rPr>
              <a:t>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4</a:t>
            </a:r>
            <a:r>
              <a:rPr lang="en-US" sz="1600">
                <a:latin typeface="Courier" charset="0"/>
                <a:ea typeface="Courier" charset="0"/>
                <a:cs typeface="Courier" charset="0"/>
              </a:rPr>
              <a:t>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3</a:t>
            </a:r>
            <a:r>
              <a:rPr lang="en-US" sz="1600">
                <a:latin typeface="Courier" charset="0"/>
                <a:ea typeface="Courier" charset="0"/>
                <a:cs typeface="Courier" charset="0"/>
              </a:rPr>
              <a:t>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2</a:t>
            </a:r>
            <a:r>
              <a:rPr lang="en-US" sz="1600">
                <a:latin typeface="Courier" charset="0"/>
                <a:ea typeface="Courier" charset="0"/>
                <a:cs typeface="Courier" charset="0"/>
              </a:rPr>
              <a:t>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1</a:t>
            </a:r>
            <a:r>
              <a:rPr lang="en-US" sz="1600">
                <a:latin typeface="Courier" charset="0"/>
                <a:ea typeface="Courier" charset="0"/>
                <a:cs typeface="Courier" charset="0"/>
              </a:rPr>
              <a:t>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0</a:t>
            </a:r>
            <a:br>
              <a:rPr lang="en-US" sz="1600" baseline="-25000">
                <a:latin typeface="Courier" charset="0"/>
                <a:ea typeface="Courier" charset="0"/>
                <a:cs typeface="Courier" charset="0"/>
              </a:rPr>
            </a:br>
            <a:r>
              <a:rPr lang="en-US" sz="1600">
                <a:latin typeface="Courier" charset="0"/>
                <a:ea typeface="Courier" charset="0"/>
                <a:cs typeface="Courier" charset="0"/>
              </a:rPr>
              <a:t>sub = rtype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5</a:t>
            </a:r>
            <a:r>
              <a:rPr lang="en-US" sz="1600">
                <a:latin typeface="Courier" charset="0"/>
                <a:ea typeface="Courier" charset="0"/>
                <a:cs typeface="Courier" charset="0"/>
              </a:rPr>
              <a:t>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4</a:t>
            </a:r>
            <a:r>
              <a:rPr lang="en-US" sz="1600">
                <a:latin typeface="Courier" charset="0"/>
                <a:ea typeface="Courier" charset="0"/>
                <a:cs typeface="Courier" charset="0"/>
              </a:rPr>
              <a:t>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3</a:t>
            </a:r>
            <a:r>
              <a:rPr lang="en-US" sz="1600">
                <a:latin typeface="Courier" charset="0"/>
                <a:ea typeface="Courier" charset="0"/>
                <a:cs typeface="Courier" charset="0"/>
              </a:rPr>
              <a:t>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2</a:t>
            </a:r>
            <a:r>
              <a:rPr lang="en-US" sz="1600">
                <a:latin typeface="Courier" charset="0"/>
                <a:ea typeface="Courier" charset="0"/>
                <a:cs typeface="Courier" charset="0"/>
              </a:rPr>
              <a:t>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1</a:t>
            </a:r>
            <a:r>
              <a:rPr lang="en-US" sz="1600">
                <a:latin typeface="Courier" charset="0"/>
                <a:ea typeface="Courier" charset="0"/>
                <a:cs typeface="Courier" charset="0"/>
              </a:rPr>
              <a:t> </a:t>
            </a:r>
            <a:r>
              <a:rPr lang="en-US" sz="1600">
                <a:latin typeface="Courier" charset="0"/>
                <a:ea typeface="Courier" charset="0"/>
                <a:cs typeface="Courier" charset="0"/>
                <a:sym typeface="Symbol" charset="2"/>
              </a:rPr>
              <a:t></a:t>
            </a:r>
            <a:r>
              <a:rPr lang="en-US" sz="1600">
                <a:latin typeface="Courier" charset="0"/>
                <a:ea typeface="Courier" charset="0"/>
                <a:cs typeface="Courier" charset="0"/>
              </a:rPr>
              <a:t> ~func</a:t>
            </a:r>
            <a:r>
              <a:rPr lang="en-US" sz="1600" baseline="-25000">
                <a:latin typeface="Courier" charset="0"/>
                <a:ea typeface="Courier" charset="0"/>
                <a:cs typeface="Courier" charset="0"/>
              </a:rPr>
              <a:t>0</a:t>
            </a:r>
          </a:p>
        </p:txBody>
      </p:sp>
      <p:sp>
        <p:nvSpPr>
          <p:cNvPr id="52231" name="Text Box 4"/>
          <p:cNvSpPr txBox="1">
            <a:spLocks noChangeArrowheads="1"/>
          </p:cNvSpPr>
          <p:nvPr/>
        </p:nvSpPr>
        <p:spPr bwMode="auto">
          <a:xfrm>
            <a:off x="5994400" y="4427538"/>
            <a:ext cx="2709863" cy="1187450"/>
          </a:xfrm>
          <a:prstGeom prst="rect">
            <a:avLst/>
          </a:prstGeom>
          <a:noFill/>
          <a:ln w="12700">
            <a:noFill/>
            <a:miter lim="800000"/>
            <a:headEnd/>
            <a:tailEnd/>
          </a:ln>
        </p:spPr>
        <p:txBody>
          <a:bodyPr>
            <a:prstTxWarp prst="textNoShape">
              <a:avLst/>
            </a:prstTxWarp>
            <a:spAutoFit/>
          </a:bodyPr>
          <a:lstStyle/>
          <a:p>
            <a:pPr algn="ctr"/>
            <a:r>
              <a:rPr lang="en-US" sz="2400"/>
              <a:t>How do we implement this in gates?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22931</TotalTime>
  <Words>5838</Words>
  <Application>Microsoft Macintosh PowerPoint</Application>
  <PresentationFormat>On-screen Show (4:3)</PresentationFormat>
  <Paragraphs>1507</Paragraphs>
  <Slides>70</Slides>
  <Notes>57</Notes>
  <HiddenSlides>2</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Office Theme</vt:lpstr>
      <vt:lpstr>Image</vt:lpstr>
      <vt:lpstr>CS 61C:  Great Ideas in Computer Architecture  Control and Pipelining</vt:lpstr>
      <vt:lpstr>You Are Here!</vt:lpstr>
      <vt:lpstr>Levels of Representation/Interpretation</vt:lpstr>
      <vt:lpstr>Agenda</vt:lpstr>
      <vt:lpstr>Review: Single-Cycle Processor</vt:lpstr>
      <vt:lpstr>Given Datapath: RTL  Control</vt:lpstr>
      <vt:lpstr>Summary of the Control Signals (1/2)</vt:lpstr>
      <vt:lpstr>Summary of the Control Signals (2/2)</vt:lpstr>
      <vt:lpstr>Boolean Expressions for Controller</vt:lpstr>
      <vt:lpstr>Controller Implementation</vt:lpstr>
      <vt:lpstr>AND Control in Logisim</vt:lpstr>
      <vt:lpstr>OR Control Logic in Logisim</vt:lpstr>
      <vt:lpstr>Single Cycle Performance</vt:lpstr>
      <vt:lpstr>Administrivia</vt:lpstr>
      <vt:lpstr>Getting To Know Your Prof</vt:lpstr>
      <vt:lpstr>Getting to Know Your Prof</vt:lpstr>
      <vt:lpstr>Agenda</vt:lpstr>
      <vt:lpstr>Pipeline Analogy: Doing Laundry</vt:lpstr>
      <vt:lpstr>Sequential Laundry</vt:lpstr>
      <vt:lpstr>Pipelined Laundry</vt:lpstr>
      <vt:lpstr>Pipelining Lessons (1/2)</vt:lpstr>
      <vt:lpstr>Pipelining Lessons (2/2)</vt:lpstr>
      <vt:lpstr>Review: RISC Design Principles</vt:lpstr>
      <vt:lpstr>Review: Single Cycle Datapath</vt:lpstr>
      <vt:lpstr>Steps in Executing MIPS</vt:lpstr>
      <vt:lpstr>Redrawn Single-Cycle Datapath</vt:lpstr>
      <vt:lpstr>Pipelined Datapath</vt:lpstr>
      <vt:lpstr>More Detailed Pipeline</vt:lpstr>
      <vt:lpstr>IF for Load, Store, …</vt:lpstr>
      <vt:lpstr>ID for Load, Store, …</vt:lpstr>
      <vt:lpstr>EX for Load</vt:lpstr>
      <vt:lpstr>MEM for Load</vt:lpstr>
      <vt:lpstr>WB for Load</vt:lpstr>
      <vt:lpstr>Corrected Datapath for Load</vt:lpstr>
      <vt:lpstr>Pipelined Execution Representation</vt:lpstr>
      <vt:lpstr>Graphical Pipeline Diagrams</vt:lpstr>
      <vt:lpstr>Graphical Pipeline Representation</vt:lpstr>
      <vt:lpstr>Pipeline Performance</vt:lpstr>
      <vt:lpstr>Pipeline Performance</vt:lpstr>
      <vt:lpstr>Pipeline Speedup</vt:lpstr>
      <vt:lpstr>Instruction Level Parallelism (ILP)</vt:lpstr>
      <vt:lpstr>Agenda</vt:lpstr>
      <vt:lpstr>Hazards</vt:lpstr>
      <vt:lpstr>1. Structural Hazards</vt:lpstr>
      <vt:lpstr>1. Structural Hazard #1: Single Memory</vt:lpstr>
      <vt:lpstr>1. Structural Hazard #2: Registers (1/2)</vt:lpstr>
      <vt:lpstr>1. Structural Hazard #2: Registers (2/2)</vt:lpstr>
      <vt:lpstr>2. Data Hazards</vt:lpstr>
      <vt:lpstr>Forwarding (aka Bypassing)</vt:lpstr>
      <vt:lpstr>Corrected Datapath for Forwarding?</vt:lpstr>
      <vt:lpstr>Forwarding Paths</vt:lpstr>
      <vt:lpstr>Load-Use Data Hazard</vt:lpstr>
      <vt:lpstr>Stall/Bubble in the Pipeline</vt:lpstr>
      <vt:lpstr>Pipelining and ISA Design</vt:lpstr>
      <vt:lpstr>Why Isn’t the Destination Register Always in the Same Field in MIPS ISA?</vt:lpstr>
      <vt:lpstr>3. Control Hazards</vt:lpstr>
      <vt:lpstr>Stall =&gt; 2 Bubbles/Clocks</vt:lpstr>
      <vt:lpstr>3. Control Hazard: Branching</vt:lpstr>
      <vt:lpstr>Corrected Datapath for BEQ/BNE?</vt:lpstr>
      <vt:lpstr>One Clock Cycle Stall</vt:lpstr>
      <vt:lpstr>3. Control Hazards</vt:lpstr>
      <vt:lpstr>3. Control Hazard: Branching</vt:lpstr>
      <vt:lpstr>3. Control Hazard: Branching</vt:lpstr>
      <vt:lpstr>Example: Nondelayed vs. Delayed Branch</vt:lpstr>
      <vt:lpstr>Delayed Branch/Jump and MIPS ISA?</vt:lpstr>
      <vt:lpstr>Delayed Branch/Jump and MIPS ISA?</vt:lpstr>
      <vt:lpstr>Code Scheduling to Avoid Stalls</vt:lpstr>
      <vt:lpstr>Peer Instruction</vt:lpstr>
      <vt:lpstr>Peer Instruction Answer</vt:lpstr>
      <vt:lpstr>And in Conclusion, …</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239</cp:revision>
  <cp:lastPrinted>2012-03-22T06:07:22Z</cp:lastPrinted>
  <dcterms:created xsi:type="dcterms:W3CDTF">2012-03-22T12:53:07Z</dcterms:created>
  <dcterms:modified xsi:type="dcterms:W3CDTF">2012-03-22T13:29:49Z</dcterms:modified>
</cp:coreProperties>
</file>