
<file path=[Content_Types].xml><?xml version="1.0" encoding="utf-8"?>
<Types xmlns="http://schemas.openxmlformats.org/package/2006/content-types">
  <Default Extension="pdf" ContentType="application/pdf"/>
  <Override PartName="/ppt/notesSlides/notesSlide24.xml" ContentType="application/vnd.openxmlformats-officedocument.presentationml.notesSlide+xml"/>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Default Extension="xls" ContentType="application/vnd.ms-exce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2.bin" ContentType="application/vnd.openxmlformats-officedocument.oleObject"/>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6"/>
  </p:notesMasterIdLst>
  <p:handoutMasterIdLst>
    <p:handoutMasterId r:id="rId47"/>
  </p:handoutMasterIdLst>
  <p:sldIdLst>
    <p:sldId id="661" r:id="rId2"/>
    <p:sldId id="662" r:id="rId3"/>
    <p:sldId id="663" r:id="rId4"/>
    <p:sldId id="665" r:id="rId5"/>
    <p:sldId id="603" r:id="rId6"/>
    <p:sldId id="653" r:id="rId7"/>
    <p:sldId id="605" r:id="rId8"/>
    <p:sldId id="606" r:id="rId9"/>
    <p:sldId id="608" r:id="rId10"/>
    <p:sldId id="609" r:id="rId11"/>
    <p:sldId id="610" r:id="rId12"/>
    <p:sldId id="611" r:id="rId13"/>
    <p:sldId id="612" r:id="rId14"/>
    <p:sldId id="613" r:id="rId15"/>
    <p:sldId id="614" r:id="rId16"/>
    <p:sldId id="615" r:id="rId17"/>
    <p:sldId id="616" r:id="rId18"/>
    <p:sldId id="666" r:id="rId19"/>
    <p:sldId id="670" r:id="rId20"/>
    <p:sldId id="671" r:id="rId21"/>
    <p:sldId id="602" r:id="rId22"/>
    <p:sldId id="654" r:id="rId23"/>
    <p:sldId id="620" r:id="rId24"/>
    <p:sldId id="621" r:id="rId25"/>
    <p:sldId id="667" r:id="rId26"/>
    <p:sldId id="622" r:id="rId27"/>
    <p:sldId id="623" r:id="rId28"/>
    <p:sldId id="624" r:id="rId29"/>
    <p:sldId id="625" r:id="rId30"/>
    <p:sldId id="626" r:id="rId31"/>
    <p:sldId id="627" r:id="rId32"/>
    <p:sldId id="628" r:id="rId33"/>
    <p:sldId id="629" r:id="rId34"/>
    <p:sldId id="630" r:id="rId35"/>
    <p:sldId id="631" r:id="rId36"/>
    <p:sldId id="632" r:id="rId37"/>
    <p:sldId id="633" r:id="rId38"/>
    <p:sldId id="636" r:id="rId39"/>
    <p:sldId id="637" r:id="rId40"/>
    <p:sldId id="638" r:id="rId41"/>
    <p:sldId id="639" r:id="rId42"/>
    <p:sldId id="640" r:id="rId43"/>
    <p:sldId id="634" r:id="rId44"/>
    <p:sldId id="664"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C76361"/>
    <a:srgbClr val="7A9BC7"/>
    <a:srgbClr val="C9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4975" autoAdjust="0"/>
    <p:restoredTop sz="63205" autoAdjust="0"/>
  </p:normalViewPr>
  <p:slideViewPr>
    <p:cSldViewPr snapToGrid="0">
      <p:cViewPr>
        <p:scale>
          <a:sx n="100" d="100"/>
          <a:sy n="100" d="100"/>
        </p:scale>
        <p:origin x="-2264" y="-8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60"/>
    </p:cViewPr>
  </p:sorterViewPr>
  <p:notesViewPr>
    <p:cSldViewPr snapToGrid="0" snapToObjects="1">
      <p:cViewPr varScale="1">
        <p:scale>
          <a:sx n="85" d="100"/>
          <a:sy n="85" d="100"/>
        </p:scale>
        <p:origin x="-312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3/22/12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3/22/12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endParaRPr lang="en-US"/>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And here is the </a:t>
            </a:r>
            <a:r>
              <a:rPr lang="en-US" dirty="0" err="1"/>
              <a:t>datapath</a:t>
            </a:r>
            <a:r>
              <a:rPr lang="en-US" dirty="0"/>
              <a:t> that can do the trick.</a:t>
            </a:r>
          </a:p>
          <a:p>
            <a:r>
              <a:rPr lang="en-US" dirty="0"/>
              <a:t>First of all, we connect the register file’s</a:t>
            </a:r>
            <a:r>
              <a:rPr lang="en-US" dirty="0" smtClean="0"/>
              <a:t> </a:t>
            </a:r>
            <a:r>
              <a:rPr lang="en-US" dirty="0" err="1" smtClean="0"/>
              <a:t>Rw</a:t>
            </a:r>
            <a:r>
              <a:rPr lang="en-US" dirty="0" smtClean="0"/>
              <a:t>, Ra</a:t>
            </a:r>
            <a:r>
              <a:rPr lang="en-US" dirty="0"/>
              <a:t>,</a:t>
            </a:r>
            <a:r>
              <a:rPr lang="en-US" dirty="0" smtClean="0"/>
              <a:t> and </a:t>
            </a:r>
            <a:r>
              <a:rPr lang="en-US" dirty="0" err="1" smtClean="0"/>
              <a:t>Rb</a:t>
            </a:r>
            <a:r>
              <a:rPr lang="en-US" dirty="0" smtClean="0"/>
              <a:t> input </a:t>
            </a:r>
            <a:r>
              <a:rPr lang="en-US" dirty="0"/>
              <a:t>to the Rd, </a:t>
            </a:r>
            <a:r>
              <a:rPr lang="en-US" dirty="0" err="1"/>
              <a:t>Rs</a:t>
            </a:r>
            <a:r>
              <a:rPr lang="en-US" dirty="0"/>
              <a:t>, and </a:t>
            </a:r>
            <a:r>
              <a:rPr lang="en-US" dirty="0" err="1"/>
              <a:t>Rt</a:t>
            </a:r>
            <a:r>
              <a:rPr lang="en-US" dirty="0"/>
              <a:t> fields of the instruction bus (points to the format diagram).</a:t>
            </a:r>
          </a:p>
          <a:p>
            <a:r>
              <a:rPr lang="en-US" dirty="0"/>
              <a:t>Then we need to connect  </a:t>
            </a:r>
            <a:r>
              <a:rPr lang="en-US" dirty="0" err="1"/>
              <a:t>busA</a:t>
            </a:r>
            <a:r>
              <a:rPr lang="en-US" dirty="0"/>
              <a:t> and </a:t>
            </a:r>
            <a:r>
              <a:rPr lang="en-US" dirty="0" err="1"/>
              <a:t>busB</a:t>
            </a:r>
            <a:r>
              <a:rPr lang="en-US" dirty="0"/>
              <a:t> of the register file to the ALU.</a:t>
            </a:r>
          </a:p>
          <a:p>
            <a:r>
              <a:rPr lang="en-US" dirty="0"/>
              <a:t>Finally, we need to connect the output of the ALU to the input bus of the  register file.</a:t>
            </a:r>
          </a:p>
          <a:p>
            <a:r>
              <a:rPr lang="en-US" dirty="0"/>
              <a:t>Conceptually, this is how it works.</a:t>
            </a:r>
          </a:p>
          <a:p>
            <a:r>
              <a:rPr lang="en-US" dirty="0"/>
              <a:t>The instruction bus coming out of the Instruction memory will set the Ra and </a:t>
            </a:r>
            <a:r>
              <a:rPr lang="en-US" dirty="0" err="1"/>
              <a:t>Rb</a:t>
            </a:r>
            <a:r>
              <a:rPr lang="en-US" dirty="0"/>
              <a:t> to the register </a:t>
            </a:r>
            <a:r>
              <a:rPr lang="en-US" dirty="0" err="1"/>
              <a:t>specifiers</a:t>
            </a:r>
            <a:r>
              <a:rPr lang="en-US" dirty="0"/>
              <a:t> </a:t>
            </a:r>
            <a:r>
              <a:rPr lang="en-US" dirty="0" err="1"/>
              <a:t>Rs</a:t>
            </a:r>
            <a:r>
              <a:rPr lang="en-US" dirty="0"/>
              <a:t> and Rt.</a:t>
            </a:r>
          </a:p>
          <a:p>
            <a:r>
              <a:rPr lang="en-US" dirty="0"/>
              <a:t>This causes the register file to put the value of register </a:t>
            </a:r>
            <a:r>
              <a:rPr lang="en-US" dirty="0" err="1"/>
              <a:t>Rs</a:t>
            </a:r>
            <a:r>
              <a:rPr lang="en-US" dirty="0"/>
              <a:t> onto </a:t>
            </a:r>
            <a:r>
              <a:rPr lang="en-US" dirty="0" err="1"/>
              <a:t>busA</a:t>
            </a:r>
            <a:r>
              <a:rPr lang="en-US" dirty="0"/>
              <a:t> and the value of register </a:t>
            </a:r>
            <a:r>
              <a:rPr lang="en-US" dirty="0" err="1"/>
              <a:t>Rt</a:t>
            </a:r>
            <a:r>
              <a:rPr lang="en-US" dirty="0"/>
              <a:t> onto </a:t>
            </a:r>
            <a:r>
              <a:rPr lang="en-US" dirty="0" err="1"/>
              <a:t>busB</a:t>
            </a:r>
            <a:r>
              <a:rPr lang="en-US" dirty="0"/>
              <a:t>, respectively.</a:t>
            </a:r>
          </a:p>
          <a:p>
            <a:r>
              <a:rPr lang="en-US" dirty="0"/>
              <a:t>By setting the </a:t>
            </a:r>
            <a:r>
              <a:rPr lang="en-US" dirty="0" err="1"/>
              <a:t>ALUctr</a:t>
            </a:r>
            <a:r>
              <a:rPr lang="en-US" dirty="0"/>
              <a:t> appropriately, the ALU will perform either the Add and Subtract for us.</a:t>
            </a:r>
          </a:p>
          <a:p>
            <a:r>
              <a:rPr lang="en-US" dirty="0"/>
              <a:t>The result is then fed back to the register file where the register </a:t>
            </a:r>
            <a:r>
              <a:rPr lang="en-US" dirty="0" err="1"/>
              <a:t>specifier</a:t>
            </a:r>
            <a:r>
              <a:rPr lang="en-US" dirty="0"/>
              <a:t> </a:t>
            </a:r>
            <a:r>
              <a:rPr lang="en-US" dirty="0" err="1"/>
              <a:t>Rw</a:t>
            </a:r>
            <a:r>
              <a:rPr lang="en-US" dirty="0"/>
              <a:t> should already be set to the instruction bus’s Rd field.</a:t>
            </a:r>
          </a:p>
          <a:p>
            <a:r>
              <a:rPr lang="en-US" dirty="0"/>
              <a:t>Since the control, which we will design in our next lecture, should have already set the </a:t>
            </a:r>
            <a:r>
              <a:rPr lang="en-US" dirty="0" err="1"/>
              <a:t>RegWr</a:t>
            </a:r>
            <a:r>
              <a:rPr lang="en-US" dirty="0"/>
              <a:t> signal to 1, the result will be written back to the register file at the next clock tick (points to the </a:t>
            </a:r>
            <a:r>
              <a:rPr lang="en-US" dirty="0" err="1"/>
              <a:t>Clk</a:t>
            </a:r>
            <a:r>
              <a:rPr lang="en-US" dirty="0"/>
              <a:t> input).</a:t>
            </a:r>
          </a:p>
          <a:p>
            <a:r>
              <a:rPr lang="en-US" dirty="0"/>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Remember, we will be using a clocking methodology where all storage elements are clocked by the same clock edge.</a:t>
            </a:r>
          </a:p>
          <a:p>
            <a:r>
              <a:rPr lang="en-US" dirty="0"/>
              <a:t>Consequently, our cycle time will be the sum of:</a:t>
            </a:r>
          </a:p>
          <a:p>
            <a:r>
              <a:rPr lang="en-US" dirty="0"/>
              <a:t>(a) The Clock-to-Q  time of the input registers.</a:t>
            </a:r>
          </a:p>
          <a:p>
            <a:r>
              <a:rPr lang="en-US" dirty="0"/>
              <a:t>(</a:t>
            </a:r>
            <a:r>
              <a:rPr lang="en-US" dirty="0" err="1"/>
              <a:t>b</a:t>
            </a:r>
            <a:r>
              <a:rPr lang="en-US" dirty="0"/>
              <a:t>) The longest delay path through the combinational logic block.</a:t>
            </a:r>
            <a:endParaRPr lang="en-US" dirty="0" smtClean="0"/>
          </a:p>
          <a:p>
            <a:pPr marL="228600" indent="-228600">
              <a:buAutoNum type="alphaLcParenBoth" startAt="3"/>
            </a:pPr>
            <a:r>
              <a:rPr lang="en-US" dirty="0" smtClean="0"/>
              <a:t>The </a:t>
            </a:r>
            <a:r>
              <a:rPr lang="en-US" dirty="0"/>
              <a:t>set up time of the output register.</a:t>
            </a:r>
            <a:endParaRPr lang="en-US" dirty="0" smtClean="0"/>
          </a:p>
          <a:p>
            <a:endParaRPr lang="en-US" dirty="0" smtClean="0"/>
          </a:p>
          <a:p>
            <a:r>
              <a:rPr lang="en-US" dirty="0"/>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Let’s take a more quantitative picture of what is happening.</a:t>
            </a:r>
          </a:p>
          <a:p>
            <a:r>
              <a:rPr lang="en-US" dirty="0"/>
              <a:t>At each clock tick, the Program Counter will present its latest value to the Instruction memory after </a:t>
            </a:r>
            <a:r>
              <a:rPr lang="en-US" dirty="0" err="1"/>
              <a:t>Clk</a:t>
            </a:r>
            <a:r>
              <a:rPr lang="en-US" dirty="0"/>
              <a:t>-to-Q time.</a:t>
            </a:r>
          </a:p>
          <a:p>
            <a:r>
              <a:rPr lang="en-US" dirty="0"/>
              <a:t>After a delay of the Instruction Memory Access time, the Opcode, Rd, </a:t>
            </a:r>
            <a:r>
              <a:rPr lang="en-US" dirty="0" err="1"/>
              <a:t>Rs</a:t>
            </a:r>
            <a:r>
              <a:rPr lang="en-US" dirty="0"/>
              <a:t>, </a:t>
            </a:r>
            <a:r>
              <a:rPr lang="en-US" dirty="0" err="1"/>
              <a:t>Rt</a:t>
            </a:r>
            <a:r>
              <a:rPr lang="en-US" dirty="0"/>
              <a:t>, and Function fields will become valid on the instruction bus.</a:t>
            </a:r>
          </a:p>
          <a:p>
            <a:r>
              <a:rPr lang="en-US" dirty="0"/>
              <a:t>Once we have the new instruction, that is the Add or Subtract instruction, on the instruction bus, two things happen in parallel.</a:t>
            </a:r>
          </a:p>
          <a:p>
            <a:r>
              <a:rPr lang="en-US" dirty="0"/>
              <a:t>First of all, the control unit will decode the Opcode and </a:t>
            </a:r>
            <a:r>
              <a:rPr lang="en-US" dirty="0" err="1"/>
              <a:t>Func</a:t>
            </a:r>
            <a:r>
              <a:rPr lang="en-US" dirty="0"/>
              <a:t> field and set the control signals </a:t>
            </a:r>
            <a:r>
              <a:rPr lang="en-US" dirty="0" err="1"/>
              <a:t>ALUctr</a:t>
            </a:r>
            <a:r>
              <a:rPr lang="en-US" dirty="0"/>
              <a:t> and </a:t>
            </a:r>
            <a:r>
              <a:rPr lang="en-US" dirty="0" err="1"/>
              <a:t>RegWr</a:t>
            </a:r>
            <a:r>
              <a:rPr lang="en-US" dirty="0"/>
              <a:t> accordingly.  We will cover</a:t>
            </a:r>
            <a:r>
              <a:rPr lang="en-US" dirty="0" smtClean="0"/>
              <a:t> this</a:t>
            </a:r>
            <a:r>
              <a:rPr lang="en-US" baseline="0" dirty="0" smtClean="0"/>
              <a:t> later</a:t>
            </a:r>
            <a:r>
              <a:rPr lang="en-US" dirty="0" smtClean="0"/>
              <a:t>.</a:t>
            </a:r>
            <a:endParaRPr lang="en-US" dirty="0"/>
          </a:p>
          <a:p>
            <a:r>
              <a:rPr lang="en-US" dirty="0"/>
              <a:t>While this is happening (points to Control Delay), we will also be reading the register file (Register File Access Time).</a:t>
            </a:r>
          </a:p>
          <a:p>
            <a:r>
              <a:rPr lang="en-US" dirty="0"/>
              <a:t>Once the data is valid on </a:t>
            </a:r>
            <a:r>
              <a:rPr lang="en-US" dirty="0" err="1"/>
              <a:t>busA</a:t>
            </a:r>
            <a:r>
              <a:rPr lang="en-US" dirty="0"/>
              <a:t> and </a:t>
            </a:r>
            <a:r>
              <a:rPr lang="en-US" dirty="0" err="1"/>
              <a:t>busB</a:t>
            </a:r>
            <a:r>
              <a:rPr lang="en-US" dirty="0"/>
              <a:t>, the ALU will perform the Add or Subtract operation based on the </a:t>
            </a:r>
            <a:r>
              <a:rPr lang="en-US" dirty="0" err="1"/>
              <a:t>ALUctr</a:t>
            </a:r>
            <a:r>
              <a:rPr lang="en-US" dirty="0"/>
              <a:t> signal.</a:t>
            </a:r>
          </a:p>
          <a:p>
            <a:r>
              <a:rPr lang="en-US" dirty="0"/>
              <a:t>Hopefully, the ALU is fast enough that it will finish the operation (ALU Delay) before the next clock tick.</a:t>
            </a:r>
          </a:p>
          <a:p>
            <a:r>
              <a:rPr lang="en-US" dirty="0"/>
              <a:t>At the next clock tick, the output of the ALU will be written into the register file because the </a:t>
            </a:r>
            <a:r>
              <a:rPr lang="en-US" dirty="0" err="1"/>
              <a:t>RegWr</a:t>
            </a:r>
            <a:r>
              <a:rPr lang="en-US" dirty="0"/>
              <a:t> signal will be equal to 1.</a:t>
            </a:r>
          </a:p>
          <a:p>
            <a:endParaRPr lang="en-US" dirty="0"/>
          </a:p>
          <a:p>
            <a:r>
              <a:rPr lang="en-US" dirty="0"/>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Let’s take a more quantitative picture of what is happening.</a:t>
            </a:r>
          </a:p>
          <a:p>
            <a:r>
              <a:rPr lang="en-US" dirty="0"/>
              <a:t>At each clock tick, the Program Counter will present its latest value to the Instruction memory after </a:t>
            </a:r>
            <a:r>
              <a:rPr lang="en-US" dirty="0" err="1"/>
              <a:t>Clk</a:t>
            </a:r>
            <a:r>
              <a:rPr lang="en-US" dirty="0"/>
              <a:t>-to-Q time.</a:t>
            </a:r>
          </a:p>
          <a:p>
            <a:r>
              <a:rPr lang="en-US" dirty="0"/>
              <a:t>After a delay of the Instruction Memory Access time, the Opcode, Rd, </a:t>
            </a:r>
            <a:r>
              <a:rPr lang="en-US" dirty="0" err="1"/>
              <a:t>Rs</a:t>
            </a:r>
            <a:r>
              <a:rPr lang="en-US" dirty="0"/>
              <a:t>, </a:t>
            </a:r>
            <a:r>
              <a:rPr lang="en-US" dirty="0" err="1"/>
              <a:t>Rt</a:t>
            </a:r>
            <a:r>
              <a:rPr lang="en-US" dirty="0"/>
              <a:t>, and Function fields will become valid on the instruction bus.</a:t>
            </a:r>
          </a:p>
          <a:p>
            <a:r>
              <a:rPr lang="en-US" dirty="0"/>
              <a:t>Once we have the new instruction, that is the Add or Subtract instruction, on the instruction bus, two things happen in parallel.</a:t>
            </a:r>
          </a:p>
          <a:p>
            <a:r>
              <a:rPr lang="en-US" dirty="0"/>
              <a:t>First of all, the control unit will decode the Opcode and </a:t>
            </a:r>
            <a:r>
              <a:rPr lang="en-US" dirty="0" err="1"/>
              <a:t>Func</a:t>
            </a:r>
            <a:r>
              <a:rPr lang="en-US" dirty="0"/>
              <a:t> field and set the control signals </a:t>
            </a:r>
            <a:r>
              <a:rPr lang="en-US" dirty="0" err="1"/>
              <a:t>ALUctr</a:t>
            </a:r>
            <a:r>
              <a:rPr lang="en-US" dirty="0"/>
              <a:t> and </a:t>
            </a:r>
            <a:r>
              <a:rPr lang="en-US" dirty="0" err="1"/>
              <a:t>RegWr</a:t>
            </a:r>
            <a:r>
              <a:rPr lang="en-US" dirty="0"/>
              <a:t> accordingly.  We will cover</a:t>
            </a:r>
            <a:r>
              <a:rPr lang="en-US" dirty="0" smtClean="0"/>
              <a:t> this</a:t>
            </a:r>
            <a:r>
              <a:rPr lang="en-US" baseline="0" dirty="0" smtClean="0"/>
              <a:t> later</a:t>
            </a:r>
            <a:r>
              <a:rPr lang="en-US" dirty="0" smtClean="0"/>
              <a:t>.</a:t>
            </a:r>
            <a:endParaRPr lang="en-US" dirty="0"/>
          </a:p>
          <a:p>
            <a:r>
              <a:rPr lang="en-US" dirty="0"/>
              <a:t>While this is happening (points to Control Delay), we will also be reading the register file (Register File Access Time).</a:t>
            </a:r>
          </a:p>
          <a:p>
            <a:r>
              <a:rPr lang="en-US" dirty="0"/>
              <a:t>Once the data is valid on </a:t>
            </a:r>
            <a:r>
              <a:rPr lang="en-US" dirty="0" err="1"/>
              <a:t>busA</a:t>
            </a:r>
            <a:r>
              <a:rPr lang="en-US" dirty="0"/>
              <a:t> and </a:t>
            </a:r>
            <a:r>
              <a:rPr lang="en-US" dirty="0" err="1"/>
              <a:t>busB</a:t>
            </a:r>
            <a:r>
              <a:rPr lang="en-US" dirty="0"/>
              <a:t>, the ALU will perform the Add or Subtract operation based on the </a:t>
            </a:r>
            <a:r>
              <a:rPr lang="en-US" dirty="0" err="1"/>
              <a:t>ALUctr</a:t>
            </a:r>
            <a:r>
              <a:rPr lang="en-US" dirty="0"/>
              <a:t> signal.</a:t>
            </a:r>
          </a:p>
          <a:p>
            <a:r>
              <a:rPr lang="en-US" dirty="0"/>
              <a:t>Hopefully, the ALU is fast enough that it will finish the operation (ALU Delay) before the next clock tick.</a:t>
            </a:r>
          </a:p>
          <a:p>
            <a:r>
              <a:rPr lang="en-US" dirty="0"/>
              <a:t>At the next clock tick, the output of the ALU will be written into the register file because the </a:t>
            </a:r>
            <a:r>
              <a:rPr lang="en-US" dirty="0" err="1"/>
              <a:t>RegWr</a:t>
            </a:r>
            <a:r>
              <a:rPr lang="en-US" dirty="0"/>
              <a:t> signal will be equal to 1.</a:t>
            </a:r>
          </a:p>
          <a:p>
            <a:endParaRPr lang="en-US" dirty="0"/>
          </a:p>
          <a:p>
            <a:r>
              <a:rPr lang="en-US" dirty="0"/>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Here is the </a:t>
            </a:r>
            <a:r>
              <a:rPr lang="en-US" dirty="0" err="1"/>
              <a:t>datapath</a:t>
            </a:r>
            <a:r>
              <a:rPr lang="en-US" dirty="0"/>
              <a:t> for the Or immediate instructions.</a:t>
            </a:r>
          </a:p>
          <a:p>
            <a:r>
              <a:rPr lang="en-US" dirty="0"/>
              <a:t>We cannot use the Rd field here (</a:t>
            </a:r>
            <a:r>
              <a:rPr lang="en-US" dirty="0" err="1"/>
              <a:t>Rw</a:t>
            </a:r>
            <a:r>
              <a:rPr lang="en-US" dirty="0"/>
              <a:t>) because in this instruction format, we don’t have a Rd field. The Rd field in the R-type is used here as part of the immediate field.</a:t>
            </a:r>
          </a:p>
          <a:p>
            <a:r>
              <a:rPr lang="en-US" dirty="0"/>
              <a:t>For this instruction type, </a:t>
            </a:r>
            <a:r>
              <a:rPr lang="en-US" dirty="0" err="1"/>
              <a:t>Rw</a:t>
            </a:r>
            <a:r>
              <a:rPr lang="en-US" dirty="0"/>
              <a:t> input of the register file, that is the address of the register to be written, comes from the </a:t>
            </a:r>
            <a:r>
              <a:rPr lang="en-US" dirty="0" err="1"/>
              <a:t>Rt</a:t>
            </a:r>
            <a:r>
              <a:rPr lang="en-US" dirty="0"/>
              <a:t> field of the instruction.</a:t>
            </a:r>
          </a:p>
          <a:p>
            <a:r>
              <a:rPr lang="en-US" dirty="0" smtClean="0"/>
              <a:t>Recall </a:t>
            </a:r>
            <a:r>
              <a:rPr lang="en-US" dirty="0"/>
              <a:t>from earlier slide that for R-type instruction, the </a:t>
            </a:r>
            <a:r>
              <a:rPr lang="en-US" dirty="0" err="1"/>
              <a:t>Rw</a:t>
            </a:r>
            <a:r>
              <a:rPr lang="en-US" dirty="0"/>
              <a:t> comes from the Rd field.</a:t>
            </a:r>
          </a:p>
          <a:p>
            <a:r>
              <a:rPr lang="en-US" dirty="0"/>
              <a:t>That’s why we need a MUX here to put Rd onto </a:t>
            </a:r>
            <a:r>
              <a:rPr lang="en-US" dirty="0" err="1"/>
              <a:t>Rw</a:t>
            </a:r>
            <a:r>
              <a:rPr lang="en-US" dirty="0"/>
              <a:t> for R-type instructions and to put </a:t>
            </a:r>
            <a:r>
              <a:rPr lang="en-US" dirty="0" err="1"/>
              <a:t>Rt</a:t>
            </a:r>
            <a:r>
              <a:rPr lang="en-US" dirty="0"/>
              <a:t> onto </a:t>
            </a:r>
            <a:r>
              <a:rPr lang="en-US" dirty="0" err="1"/>
              <a:t>Rw</a:t>
            </a:r>
            <a:r>
              <a:rPr lang="en-US" dirty="0"/>
              <a:t> for the I-type instruction.</a:t>
            </a:r>
          </a:p>
          <a:p>
            <a:r>
              <a:rPr lang="en-US" dirty="0"/>
              <a:t>Since the second operation of this instruction will be the immediate field zero extended to 32 bits, we also need a MUX here to block off bus B from the register file.</a:t>
            </a:r>
            <a:endParaRPr lang="en-US" dirty="0" smtClean="0"/>
          </a:p>
          <a:p>
            <a:r>
              <a:rPr lang="en-US" dirty="0" smtClean="0"/>
              <a:t>[Next slide]</a:t>
            </a:r>
          </a:p>
          <a:p>
            <a:r>
              <a:rPr lang="en-US" dirty="0" smtClean="0"/>
              <a:t>+</a:t>
            </a:r>
            <a:r>
              <a:rPr lang="en-US" dirty="0"/>
              <a:t>3 = 50 min. (Y:30)</a:t>
            </a:r>
          </a:p>
        </p:txBody>
      </p:sp>
      <p:sp>
        <p:nvSpPr>
          <p:cNvPr id="56323"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smtClean="0"/>
              <a:t>Since </a:t>
            </a:r>
            <a:r>
              <a:rPr lang="en-US" dirty="0"/>
              <a:t>bus B is blocked off by the MUX, the value on bus B is don’t care. Therefore we do not have to worry about what ends up on  the register file’s </a:t>
            </a:r>
            <a:r>
              <a:rPr lang="en-US" dirty="0" err="1"/>
              <a:t>Rb</a:t>
            </a:r>
            <a:r>
              <a:rPr lang="en-US" dirty="0"/>
              <a:t> register </a:t>
            </a:r>
            <a:r>
              <a:rPr lang="en-US" dirty="0" err="1"/>
              <a:t>specifier</a:t>
            </a:r>
            <a:r>
              <a:rPr lang="en-US" dirty="0"/>
              <a:t>.</a:t>
            </a:r>
          </a:p>
          <a:p>
            <a:r>
              <a:rPr lang="en-US" dirty="0"/>
              <a:t>To keep things simple, we may just as well keep it the same as the R-type instruction and put the </a:t>
            </a:r>
            <a:r>
              <a:rPr lang="en-US" dirty="0" err="1"/>
              <a:t>Rt</a:t>
            </a:r>
            <a:r>
              <a:rPr lang="en-US" dirty="0"/>
              <a:t> field here.</a:t>
            </a:r>
          </a:p>
          <a:p>
            <a:r>
              <a:rPr lang="en-US" dirty="0"/>
              <a:t>So to summarize, this is how this </a:t>
            </a:r>
            <a:r>
              <a:rPr lang="en-US" dirty="0" err="1"/>
              <a:t>datapath</a:t>
            </a:r>
            <a:r>
              <a:rPr lang="en-US" dirty="0"/>
              <a:t> works.  With </a:t>
            </a:r>
            <a:r>
              <a:rPr lang="en-US" dirty="0" err="1"/>
              <a:t>Rs</a:t>
            </a:r>
            <a:r>
              <a:rPr lang="en-US" dirty="0"/>
              <a:t> on Register File’s Ra input, bus A will get the value of </a:t>
            </a:r>
            <a:r>
              <a:rPr lang="en-US" dirty="0" err="1"/>
              <a:t>Rs</a:t>
            </a:r>
            <a:r>
              <a:rPr lang="en-US" dirty="0"/>
              <a:t> as the first ALU operand.</a:t>
            </a:r>
          </a:p>
          <a:p>
            <a:r>
              <a:rPr lang="en-US" dirty="0"/>
              <a:t>The second operand will come from the immediate field of the instruction.</a:t>
            </a:r>
          </a:p>
          <a:p>
            <a:r>
              <a:rPr lang="en-US" dirty="0"/>
              <a:t>Once the ALU complete the OR operation, the result will be written into the register specified by the instruction’s </a:t>
            </a:r>
            <a:r>
              <a:rPr lang="en-US" dirty="0" err="1"/>
              <a:t>Rt</a:t>
            </a:r>
            <a:r>
              <a:rPr lang="en-US" dirty="0"/>
              <a:t> field.</a:t>
            </a:r>
          </a:p>
          <a:p>
            <a:endParaRPr lang="en-US" dirty="0"/>
          </a:p>
          <a:p>
            <a:r>
              <a:rPr lang="en-US" dirty="0"/>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Once again we cannot use the instruction’s Rd field for the Register File’s </a:t>
            </a:r>
            <a:r>
              <a:rPr lang="en-US" dirty="0" err="1"/>
              <a:t>Rw</a:t>
            </a:r>
            <a:r>
              <a:rPr lang="en-US" dirty="0"/>
              <a:t> input because load is a I-type instruction and there is no such thing as the Rd field in the I format.</a:t>
            </a:r>
          </a:p>
          <a:p>
            <a:r>
              <a:rPr lang="en-US" dirty="0"/>
              <a:t>So instead of Rd, the </a:t>
            </a:r>
            <a:r>
              <a:rPr lang="en-US" dirty="0" err="1"/>
              <a:t>Rt</a:t>
            </a:r>
            <a:r>
              <a:rPr lang="en-US" dirty="0"/>
              <a:t> field is used to specify the destination register through this two to  one multiplexor.</a:t>
            </a:r>
          </a:p>
          <a:p>
            <a:r>
              <a:rPr lang="en-US" dirty="0"/>
              <a:t>The first operand of the ALU comes from </a:t>
            </a:r>
            <a:r>
              <a:rPr lang="en-US" dirty="0" err="1"/>
              <a:t>busA</a:t>
            </a:r>
            <a:r>
              <a:rPr lang="en-US" dirty="0"/>
              <a:t> of the register file which contains the value of Register </a:t>
            </a:r>
            <a:r>
              <a:rPr lang="en-US" dirty="0" err="1"/>
              <a:t>Rs</a:t>
            </a:r>
            <a:r>
              <a:rPr lang="en-US" dirty="0"/>
              <a:t> (points to the Ra input of the register file).</a:t>
            </a:r>
          </a:p>
          <a:p>
            <a:r>
              <a:rPr lang="en-US" dirty="0"/>
              <a:t>The second operand, on the other hand, comes from the immediate field of the instruction.</a:t>
            </a:r>
          </a:p>
          <a:p>
            <a:r>
              <a:rPr lang="en-US" dirty="0"/>
              <a:t>Instead of using the Zero Extender I used in </a:t>
            </a:r>
            <a:r>
              <a:rPr lang="en-US" dirty="0" err="1"/>
              <a:t>datapath</a:t>
            </a:r>
            <a:r>
              <a:rPr lang="en-US" dirty="0"/>
              <a:t> for the or immediate </a:t>
            </a:r>
            <a:r>
              <a:rPr lang="en-US" dirty="0" err="1"/>
              <a:t>datapath</a:t>
            </a:r>
            <a:r>
              <a:rPr lang="en-US" dirty="0"/>
              <a:t>, I have to use a more general purpose Extender that can do both Sign Extend and Zero Extend.</a:t>
            </a:r>
            <a:endParaRPr lang="en-US" dirty="0" smtClean="0"/>
          </a:p>
          <a:p>
            <a:r>
              <a:rPr lang="en-US" dirty="0" smtClean="0"/>
              <a:t>[Next</a:t>
            </a:r>
            <a:r>
              <a:rPr lang="en-US" baseline="0" dirty="0" smtClean="0"/>
              <a:t> slide]</a:t>
            </a:r>
            <a:endParaRPr lang="en-US" dirty="0" smtClean="0"/>
          </a:p>
          <a:p>
            <a:r>
              <a:rPr lang="en-US" dirty="0"/>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smtClean="0"/>
              <a:t>The </a:t>
            </a:r>
            <a:r>
              <a:rPr lang="en-US" dirty="0"/>
              <a:t>ALU then adds these two operands together to form the memory address.</a:t>
            </a:r>
          </a:p>
          <a:p>
            <a:r>
              <a:rPr lang="en-US" dirty="0"/>
              <a:t>Consequently, the output of the ALU has to go to two places:</a:t>
            </a:r>
          </a:p>
          <a:p>
            <a:r>
              <a:rPr lang="en-US" dirty="0"/>
              <a:t>(a) First the address input of the data memory.</a:t>
            </a:r>
          </a:p>
          <a:p>
            <a:r>
              <a:rPr lang="en-US" dirty="0"/>
              <a:t>(</a:t>
            </a:r>
            <a:r>
              <a:rPr lang="en-US" dirty="0" err="1"/>
              <a:t>b</a:t>
            </a:r>
            <a:r>
              <a:rPr lang="en-US" dirty="0"/>
              <a:t>) And secondly, also to the input of this two-to-one multiplexer.</a:t>
            </a:r>
          </a:p>
          <a:p>
            <a:r>
              <a:rPr lang="en-US" dirty="0"/>
              <a:t>The other input of this multiplexer comes from the output of the data memory so we can place the output of the data memory onto the register file’s input bus for the load instruction.</a:t>
            </a:r>
          </a:p>
          <a:p>
            <a:r>
              <a:rPr lang="en-US" dirty="0"/>
              <a:t>For Add, Subtract, and the Or immediate instructions, the output of the ALU will be selected to be placed on the input bus of the register file.</a:t>
            </a:r>
          </a:p>
          <a:p>
            <a:r>
              <a:rPr lang="en-US" dirty="0"/>
              <a:t>In either case, the control signal </a:t>
            </a:r>
            <a:r>
              <a:rPr lang="en-US" dirty="0" err="1"/>
              <a:t>RegWr</a:t>
            </a:r>
            <a:r>
              <a:rPr lang="en-US" dirty="0"/>
              <a:t> should be asserted so the register file will be written at the end of the cycle.</a:t>
            </a:r>
          </a:p>
          <a:p>
            <a:endParaRPr lang="en-US" dirty="0"/>
          </a:p>
          <a:p>
            <a:r>
              <a:rPr lang="en-US" dirty="0"/>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OK, let’s get on with today’s lecture by looking at the simple add instruction.</a:t>
            </a:r>
          </a:p>
          <a:p>
            <a:r>
              <a:rPr lang="en-US"/>
              <a:t>In terms of Register Transfer Language, this is what the Add instruction need to do.</a:t>
            </a:r>
          </a:p>
          <a:p>
            <a:r>
              <a:rPr lang="en-US"/>
              <a:t>First, you need to fetch the instruction from Memory.</a:t>
            </a:r>
          </a:p>
          <a:p>
            <a:r>
              <a:rPr lang="en-US"/>
              <a:t>Then you perform the actual add operation.  More specifically:</a:t>
            </a:r>
          </a:p>
          <a:p>
            <a:r>
              <a:rPr lang="en-US"/>
              <a:t>(a) You add the contents of the register specified by the Rs and Rt fields of the instruction.</a:t>
            </a:r>
          </a:p>
          <a:p>
            <a:r>
              <a:rPr lang="en-US"/>
              <a:t>(b) Then you write the results to the register specified by the Rd field.</a:t>
            </a:r>
          </a:p>
          <a:p>
            <a:r>
              <a:rPr lang="en-US"/>
              <a:t>And finally, you need to update the program counter to point to the next instruction.</a:t>
            </a:r>
          </a:p>
          <a:p>
            <a:r>
              <a:rPr lang="en-US"/>
              <a:t>Now, let’s take a detail look at the datapath during various phase of this instruction.</a:t>
            </a:r>
          </a:p>
          <a:p>
            <a:endParaRPr lang="en-US"/>
          </a:p>
          <a:p>
            <a:r>
              <a:rPr lang="en-US"/>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endParaRPr lang="en-US"/>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This picture shows the activities at the main </a:t>
            </a:r>
            <a:r>
              <a:rPr lang="en-US" dirty="0" err="1"/>
              <a:t>datapath</a:t>
            </a:r>
            <a:r>
              <a:rPr lang="en-US" dirty="0"/>
              <a:t> during the execution of the Add or Subtract instructions.  </a:t>
            </a:r>
          </a:p>
          <a:p>
            <a:r>
              <a:rPr lang="en-US" dirty="0"/>
              <a:t>The active parts of the </a:t>
            </a:r>
            <a:r>
              <a:rPr lang="en-US" dirty="0" err="1"/>
              <a:t>datapath</a:t>
            </a:r>
            <a:r>
              <a:rPr lang="en-US" dirty="0"/>
              <a:t> are shown in different color as well as thicker lines.</a:t>
            </a:r>
          </a:p>
          <a:p>
            <a:r>
              <a:rPr lang="en-US" dirty="0"/>
              <a:t>First of all, the </a:t>
            </a:r>
            <a:r>
              <a:rPr lang="en-US" dirty="0" err="1"/>
              <a:t>Rs</a:t>
            </a:r>
            <a:r>
              <a:rPr lang="en-US" dirty="0"/>
              <a:t> and </a:t>
            </a:r>
            <a:r>
              <a:rPr lang="en-US" dirty="0" err="1"/>
              <a:t>Rt</a:t>
            </a:r>
            <a:r>
              <a:rPr lang="en-US" dirty="0"/>
              <a:t> of the instructions are fed to the Ra and </a:t>
            </a:r>
            <a:r>
              <a:rPr lang="en-US" dirty="0" err="1"/>
              <a:t>Rb</a:t>
            </a:r>
            <a:r>
              <a:rPr lang="en-US" dirty="0"/>
              <a:t> address ports of the register file and cause the contents of registers specified by the </a:t>
            </a:r>
            <a:r>
              <a:rPr lang="en-US" dirty="0" err="1"/>
              <a:t>Rs</a:t>
            </a:r>
            <a:r>
              <a:rPr lang="en-US" dirty="0"/>
              <a:t> and </a:t>
            </a:r>
            <a:r>
              <a:rPr lang="en-US" dirty="0" err="1"/>
              <a:t>Rt</a:t>
            </a:r>
            <a:r>
              <a:rPr lang="en-US" dirty="0"/>
              <a:t> fields to be placed on </a:t>
            </a:r>
            <a:r>
              <a:rPr lang="en-US" dirty="0" err="1"/>
              <a:t>busA</a:t>
            </a:r>
            <a:r>
              <a:rPr lang="en-US" dirty="0"/>
              <a:t> and </a:t>
            </a:r>
            <a:r>
              <a:rPr lang="en-US" dirty="0" err="1"/>
              <a:t>busB</a:t>
            </a:r>
            <a:r>
              <a:rPr lang="en-US" dirty="0"/>
              <a:t>, respectively.</a:t>
            </a:r>
          </a:p>
          <a:p>
            <a:r>
              <a:rPr lang="en-US" dirty="0"/>
              <a:t>With the </a:t>
            </a:r>
            <a:r>
              <a:rPr lang="en-US" dirty="0" err="1"/>
              <a:t>ALUctr</a:t>
            </a:r>
            <a:r>
              <a:rPr lang="en-US" dirty="0"/>
              <a:t> signals set to either Add or Subtract, the ALU will perform the proper operation and with </a:t>
            </a:r>
            <a:r>
              <a:rPr lang="en-US" dirty="0" err="1"/>
              <a:t>MemtoReg</a:t>
            </a:r>
            <a:r>
              <a:rPr lang="en-US" dirty="0"/>
              <a:t> set to 0, the ALU output will be placed onto </a:t>
            </a:r>
            <a:r>
              <a:rPr lang="en-US" dirty="0" err="1"/>
              <a:t>busW</a:t>
            </a:r>
            <a:r>
              <a:rPr lang="en-US" dirty="0"/>
              <a:t>.</a:t>
            </a:r>
          </a:p>
          <a:p>
            <a:r>
              <a:rPr lang="en-US" dirty="0"/>
              <a:t>The control we are going to design will also set </a:t>
            </a:r>
            <a:r>
              <a:rPr lang="en-US" dirty="0" err="1"/>
              <a:t>RegWr</a:t>
            </a:r>
            <a:r>
              <a:rPr lang="en-US" dirty="0"/>
              <a:t> to 1 so that the result will be written to the register file at the end of the cycle.</a:t>
            </a:r>
          </a:p>
          <a:p>
            <a:r>
              <a:rPr lang="en-US" dirty="0"/>
              <a:t>Notice that </a:t>
            </a:r>
            <a:r>
              <a:rPr lang="en-US" dirty="0" err="1"/>
              <a:t>ExtOp</a:t>
            </a:r>
            <a:r>
              <a:rPr lang="en-US" dirty="0"/>
              <a:t> is don’t care because the Extender in this case can either do a </a:t>
            </a:r>
            <a:r>
              <a:rPr lang="en-US" dirty="0" err="1"/>
              <a:t>SignExt</a:t>
            </a:r>
            <a:r>
              <a:rPr lang="en-US" dirty="0"/>
              <a:t> or </a:t>
            </a:r>
            <a:r>
              <a:rPr lang="en-US" dirty="0" err="1"/>
              <a:t>ZeroExt</a:t>
            </a:r>
            <a:r>
              <a:rPr lang="en-US" dirty="0"/>
              <a:t>.  We DON’T care because </a:t>
            </a:r>
            <a:r>
              <a:rPr lang="en-US" dirty="0" err="1"/>
              <a:t>ALUSrc</a:t>
            </a:r>
            <a:r>
              <a:rPr lang="en-US" dirty="0"/>
              <a:t> will be equal to 0--we are using </a:t>
            </a:r>
            <a:r>
              <a:rPr lang="en-US" dirty="0" err="1"/>
              <a:t>busB</a:t>
            </a:r>
            <a:r>
              <a:rPr lang="en-US" dirty="0"/>
              <a:t>.</a:t>
            </a:r>
          </a:p>
          <a:p>
            <a:r>
              <a:rPr lang="en-US" dirty="0"/>
              <a:t>The other control signals we need to worry about </a:t>
            </a:r>
            <a:r>
              <a:rPr lang="en-US" dirty="0" err="1" smtClean="0"/>
              <a:t>are:MemWr</a:t>
            </a:r>
            <a:r>
              <a:rPr lang="en-US" dirty="0" smtClean="0"/>
              <a:t> </a:t>
            </a:r>
            <a:r>
              <a:rPr lang="en-US" dirty="0"/>
              <a:t>has to be set to zero because we do not want to  write the memory. </a:t>
            </a:r>
            <a:endParaRPr lang="en-US" dirty="0" smtClean="0"/>
          </a:p>
          <a:p>
            <a:pPr marL="228600" indent="-228600">
              <a:buAutoNum type="alphaLcParenBoth"/>
            </a:pPr>
            <a:endParaRPr lang="en-US" dirty="0" smtClean="0"/>
          </a:p>
          <a:p>
            <a:r>
              <a:rPr lang="en-US" dirty="0"/>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This picture shows the control signals setting for the Instruction Fetch Unit at the end of the Add or Subtract instruction.</a:t>
            </a:r>
            <a:endParaRPr lang="en-US" dirty="0" smtClean="0"/>
          </a:p>
          <a:p>
            <a:r>
              <a:rPr lang="en-US" dirty="0" smtClean="0"/>
              <a:t>Branch signal is set </a:t>
            </a:r>
            <a:r>
              <a:rPr lang="en-US" dirty="0"/>
              <a:t>to 0.</a:t>
            </a:r>
          </a:p>
          <a:p>
            <a:r>
              <a:rPr lang="en-US" dirty="0"/>
              <a:t>Consequently, the output of the first adder, which implements PC plus 1, is selected through the two 2-to-1 </a:t>
            </a:r>
            <a:r>
              <a:rPr lang="en-US" dirty="0" err="1"/>
              <a:t>mux</a:t>
            </a:r>
            <a:r>
              <a:rPr lang="en-US" dirty="0"/>
              <a:t> and got placed into the input of the Program Counter register.</a:t>
            </a:r>
          </a:p>
          <a:p>
            <a:r>
              <a:rPr lang="en-US" dirty="0"/>
              <a:t>The Program Counter is updated to this new value at the next clock tick.</a:t>
            </a:r>
          </a:p>
          <a:p>
            <a:r>
              <a:rPr lang="en-US" dirty="0"/>
              <a:t>Notice that the Program Counter is updated at every cycle.  Therefore it does not have a Write Enable signal to control the write.</a:t>
            </a:r>
          </a:p>
          <a:p>
            <a:r>
              <a:rPr lang="en-US" dirty="0"/>
              <a:t>Also, this picture is the same for or all instructions other than </a:t>
            </a:r>
            <a:r>
              <a:rPr lang="en-US" dirty="0" smtClean="0"/>
              <a:t>Branch.</a:t>
            </a:r>
            <a:endParaRPr lang="en-US" dirty="0"/>
          </a:p>
          <a:p>
            <a:r>
              <a:rPr lang="en-US" dirty="0"/>
              <a:t>Therefore I will only show this picture again for the Branch</a:t>
            </a:r>
            <a:r>
              <a:rPr lang="en-US" dirty="0" smtClean="0"/>
              <a:t> instruction </a:t>
            </a:r>
            <a:r>
              <a:rPr lang="en-US" dirty="0"/>
              <a:t>and will not  repeat this for all other instructions.</a:t>
            </a:r>
          </a:p>
          <a:p>
            <a:endParaRPr lang="en-US" dirty="0"/>
          </a:p>
          <a:p>
            <a:r>
              <a:rPr lang="en-US" dirty="0"/>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Now let’s look at the control signals setting for the Or immediate instruction.</a:t>
            </a:r>
          </a:p>
          <a:p>
            <a:r>
              <a:rPr lang="en-US" dirty="0"/>
              <a:t>The OR immediate instruction OR the content of the register specified by the </a:t>
            </a:r>
            <a:r>
              <a:rPr lang="en-US" dirty="0" err="1"/>
              <a:t>Rs</a:t>
            </a:r>
            <a:r>
              <a:rPr lang="en-US" dirty="0"/>
              <a:t> field to the Zero Extended Immediate field and write the result to the register specified in Rt.</a:t>
            </a:r>
          </a:p>
          <a:p>
            <a:r>
              <a:rPr lang="en-US" dirty="0"/>
              <a:t>This is how it works in the </a:t>
            </a:r>
            <a:r>
              <a:rPr lang="en-US" dirty="0" err="1"/>
              <a:t>datapath</a:t>
            </a:r>
            <a:r>
              <a:rPr lang="en-US" dirty="0"/>
              <a:t>.  The </a:t>
            </a:r>
            <a:r>
              <a:rPr lang="en-US" dirty="0" err="1"/>
              <a:t>Rs</a:t>
            </a:r>
            <a:r>
              <a:rPr lang="en-US" dirty="0"/>
              <a:t> field is fed to the Ra address port to cause the contents of register </a:t>
            </a:r>
            <a:r>
              <a:rPr lang="en-US" dirty="0" err="1"/>
              <a:t>Rs</a:t>
            </a:r>
            <a:r>
              <a:rPr lang="en-US" dirty="0"/>
              <a:t> to be placed on </a:t>
            </a:r>
            <a:r>
              <a:rPr lang="en-US" dirty="0" err="1"/>
              <a:t>busA</a:t>
            </a:r>
            <a:r>
              <a:rPr lang="en-US" dirty="0"/>
              <a:t>.</a:t>
            </a:r>
          </a:p>
          <a:p>
            <a:r>
              <a:rPr lang="en-US" dirty="0"/>
              <a:t>The other operand for the ALU will come from the immediate field.  In order to do this, the controller need to set </a:t>
            </a:r>
            <a:r>
              <a:rPr lang="en-US" dirty="0" err="1"/>
              <a:t>ExtOp</a:t>
            </a:r>
            <a:r>
              <a:rPr lang="en-US" dirty="0"/>
              <a:t> to 0 to instruct the extender to perform a Zero Extend operation.</a:t>
            </a:r>
          </a:p>
          <a:p>
            <a:r>
              <a:rPr lang="en-US" dirty="0"/>
              <a:t>Furthermore, </a:t>
            </a:r>
            <a:r>
              <a:rPr lang="en-US" dirty="0" err="1"/>
              <a:t>ALUSrc</a:t>
            </a:r>
            <a:r>
              <a:rPr lang="en-US" dirty="0"/>
              <a:t> must set to 1 such that the MUX will block off bus B from the register file and send the zero extended version of the immediate field to the ALU.</a:t>
            </a:r>
          </a:p>
          <a:p>
            <a:r>
              <a:rPr lang="en-US" dirty="0"/>
              <a:t>Of course, the </a:t>
            </a:r>
            <a:r>
              <a:rPr lang="en-US" dirty="0" err="1"/>
              <a:t>ALUctr</a:t>
            </a:r>
            <a:r>
              <a:rPr lang="en-US" dirty="0"/>
              <a:t> has to be set to OR so the ALU can perform an OR operation.</a:t>
            </a:r>
          </a:p>
          <a:p>
            <a:r>
              <a:rPr lang="en-US" dirty="0"/>
              <a:t>The rest of the control signals</a:t>
            </a:r>
            <a:r>
              <a:rPr lang="en-US" dirty="0" smtClean="0"/>
              <a:t> (</a:t>
            </a:r>
            <a:r>
              <a:rPr lang="en-US" dirty="0" err="1" smtClean="0"/>
              <a:t>MemWr</a:t>
            </a:r>
            <a:r>
              <a:rPr lang="en-US" dirty="0" smtClean="0"/>
              <a:t>, </a:t>
            </a:r>
            <a:r>
              <a:rPr lang="en-US" dirty="0" err="1" smtClean="0"/>
              <a:t>MemtoReg</a:t>
            </a:r>
            <a:r>
              <a:rPr lang="en-US" smtClean="0"/>
              <a:t>, and Branch) are </a:t>
            </a:r>
            <a:r>
              <a:rPr lang="en-US" dirty="0"/>
              <a:t>the same as </a:t>
            </a:r>
            <a:r>
              <a:rPr lang="en-US" dirty="0" err="1"/>
              <a:t>theAdd</a:t>
            </a:r>
            <a:r>
              <a:rPr lang="en-US" dirty="0"/>
              <a:t> and Subtract instructions.</a:t>
            </a:r>
          </a:p>
          <a:p>
            <a:r>
              <a:rPr lang="en-US" dirty="0"/>
              <a:t>One big difference is the </a:t>
            </a:r>
            <a:r>
              <a:rPr lang="en-US" dirty="0" err="1"/>
              <a:t>RegDst</a:t>
            </a:r>
            <a:r>
              <a:rPr lang="en-US" dirty="0"/>
              <a:t> signal.  In this case, the destination register is specified by the instruction’s </a:t>
            </a:r>
            <a:r>
              <a:rPr lang="en-US" dirty="0" err="1"/>
              <a:t>Rt</a:t>
            </a:r>
            <a:r>
              <a:rPr lang="en-US" dirty="0"/>
              <a:t> field, NOT the Rd field because we do not have a Rd field here.</a:t>
            </a:r>
          </a:p>
          <a:p>
            <a:r>
              <a:rPr lang="en-US" dirty="0"/>
              <a:t>Consequently, </a:t>
            </a:r>
            <a:r>
              <a:rPr lang="en-US" dirty="0" err="1"/>
              <a:t>RegDst</a:t>
            </a:r>
            <a:r>
              <a:rPr lang="en-US" dirty="0"/>
              <a:t> must be set to 0 to place </a:t>
            </a:r>
            <a:r>
              <a:rPr lang="en-US" dirty="0" err="1"/>
              <a:t>Rt</a:t>
            </a:r>
            <a:r>
              <a:rPr lang="en-US" dirty="0"/>
              <a:t> onto the Register File’s </a:t>
            </a:r>
            <a:r>
              <a:rPr lang="en-US" dirty="0" err="1"/>
              <a:t>Rw</a:t>
            </a:r>
            <a:r>
              <a:rPr lang="en-US" dirty="0"/>
              <a:t> address port.</a:t>
            </a:r>
          </a:p>
          <a:p>
            <a:r>
              <a:rPr lang="en-US" dirty="0"/>
              <a:t>Finally, in order to accomplish the register write, </a:t>
            </a:r>
            <a:r>
              <a:rPr lang="en-US" dirty="0" err="1"/>
              <a:t>RegWr</a:t>
            </a:r>
            <a:r>
              <a:rPr lang="en-US" dirty="0"/>
              <a:t> must be set to 1.</a:t>
            </a:r>
          </a:p>
          <a:p>
            <a:endParaRPr lang="en-US" dirty="0"/>
          </a:p>
          <a:p>
            <a:r>
              <a:rPr lang="en-US" dirty="0"/>
              <a:t>+3 = 20 min. (X:60)</a:t>
            </a:r>
          </a:p>
        </p:txBody>
      </p:sp>
      <p:sp>
        <p:nvSpPr>
          <p:cNvPr id="7270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Now </a:t>
            </a:r>
            <a:r>
              <a:rPr lang="en-US" dirty="0"/>
              <a:t>let’s look at the control signals setting for the Or immediate instruction.</a:t>
            </a:r>
          </a:p>
          <a:p>
            <a:r>
              <a:rPr lang="en-US" dirty="0"/>
              <a:t>The OR immediate instruction OR the content of the register specified by the </a:t>
            </a:r>
            <a:r>
              <a:rPr lang="en-US" dirty="0" err="1"/>
              <a:t>Rs</a:t>
            </a:r>
            <a:r>
              <a:rPr lang="en-US" dirty="0"/>
              <a:t> field to the Zero Extended Immediate field and write the result to the register specified in Rt.</a:t>
            </a:r>
          </a:p>
          <a:p>
            <a:r>
              <a:rPr lang="en-US" dirty="0"/>
              <a:t>This is how it works in the </a:t>
            </a:r>
            <a:r>
              <a:rPr lang="en-US" dirty="0" err="1"/>
              <a:t>datapath</a:t>
            </a:r>
            <a:r>
              <a:rPr lang="en-US" dirty="0"/>
              <a:t>.  The </a:t>
            </a:r>
            <a:r>
              <a:rPr lang="en-US" dirty="0" err="1"/>
              <a:t>Rs</a:t>
            </a:r>
            <a:r>
              <a:rPr lang="en-US" dirty="0"/>
              <a:t> field is fed to the Ra address port to cause the contents of register </a:t>
            </a:r>
            <a:r>
              <a:rPr lang="en-US" dirty="0" err="1"/>
              <a:t>Rs</a:t>
            </a:r>
            <a:r>
              <a:rPr lang="en-US" dirty="0"/>
              <a:t> to be placed on </a:t>
            </a:r>
            <a:r>
              <a:rPr lang="en-US" dirty="0" err="1"/>
              <a:t>busA</a:t>
            </a:r>
            <a:r>
              <a:rPr lang="en-US" dirty="0"/>
              <a:t>.</a:t>
            </a:r>
          </a:p>
          <a:p>
            <a:r>
              <a:rPr lang="en-US" dirty="0"/>
              <a:t>The other operand for the ALU will come from the immediate field.  In order to do this, the controller need to set </a:t>
            </a:r>
            <a:r>
              <a:rPr lang="en-US" dirty="0" err="1"/>
              <a:t>ExtOp</a:t>
            </a:r>
            <a:r>
              <a:rPr lang="en-US" dirty="0"/>
              <a:t> to 0 to instruct the extender to perform a Zero Extend operation.</a:t>
            </a:r>
          </a:p>
          <a:p>
            <a:r>
              <a:rPr lang="en-US" dirty="0"/>
              <a:t>Furthermore, </a:t>
            </a:r>
            <a:r>
              <a:rPr lang="en-US" dirty="0" err="1"/>
              <a:t>ALUSrc</a:t>
            </a:r>
            <a:r>
              <a:rPr lang="en-US" dirty="0"/>
              <a:t> must set to 1 such that the MUX will block off bus B from the register file and send the zero extended version of the immediate field to the ALU.</a:t>
            </a:r>
          </a:p>
          <a:p>
            <a:r>
              <a:rPr lang="en-US" dirty="0"/>
              <a:t>Of course, the </a:t>
            </a:r>
            <a:r>
              <a:rPr lang="en-US" dirty="0" err="1"/>
              <a:t>ALUctr</a:t>
            </a:r>
            <a:r>
              <a:rPr lang="en-US" dirty="0"/>
              <a:t> has to be set to OR so the ALU can perform an OR operation.</a:t>
            </a:r>
          </a:p>
          <a:p>
            <a:r>
              <a:rPr lang="en-US" dirty="0"/>
              <a:t>The rest of the control signals (</a:t>
            </a:r>
            <a:r>
              <a:rPr lang="en-US" dirty="0" err="1"/>
              <a:t>MemWr</a:t>
            </a:r>
            <a:r>
              <a:rPr lang="en-US" dirty="0"/>
              <a:t>, </a:t>
            </a:r>
            <a:r>
              <a:rPr lang="en-US" dirty="0" err="1"/>
              <a:t>MemtoReg</a:t>
            </a:r>
            <a:r>
              <a:rPr lang="en-US" dirty="0"/>
              <a:t>,</a:t>
            </a:r>
            <a:r>
              <a:rPr lang="en-US" dirty="0" smtClean="0"/>
              <a:t> and Branch) </a:t>
            </a:r>
            <a:r>
              <a:rPr lang="en-US" dirty="0"/>
              <a:t>are the same as </a:t>
            </a:r>
            <a:r>
              <a:rPr lang="en-US" dirty="0" err="1"/>
              <a:t>theAdd</a:t>
            </a:r>
            <a:r>
              <a:rPr lang="en-US" dirty="0"/>
              <a:t> and Subtract instructions.</a:t>
            </a:r>
          </a:p>
          <a:p>
            <a:r>
              <a:rPr lang="en-US" dirty="0"/>
              <a:t>One big difference is the </a:t>
            </a:r>
            <a:r>
              <a:rPr lang="en-US" dirty="0" err="1"/>
              <a:t>RegDst</a:t>
            </a:r>
            <a:r>
              <a:rPr lang="en-US" dirty="0"/>
              <a:t> signal.  In this case, the destination register is specified by the instruction’s </a:t>
            </a:r>
            <a:r>
              <a:rPr lang="en-US" dirty="0" err="1"/>
              <a:t>Rt</a:t>
            </a:r>
            <a:r>
              <a:rPr lang="en-US" dirty="0"/>
              <a:t> field, NOT the Rd field because we do not have a Rd field here.</a:t>
            </a:r>
          </a:p>
          <a:p>
            <a:r>
              <a:rPr lang="en-US" dirty="0"/>
              <a:t>Consequently, </a:t>
            </a:r>
            <a:r>
              <a:rPr lang="en-US" dirty="0" err="1"/>
              <a:t>RegDst</a:t>
            </a:r>
            <a:r>
              <a:rPr lang="en-US" dirty="0"/>
              <a:t> must be set to 0 to place </a:t>
            </a:r>
            <a:r>
              <a:rPr lang="en-US" dirty="0" err="1"/>
              <a:t>Rt</a:t>
            </a:r>
            <a:r>
              <a:rPr lang="en-US" dirty="0"/>
              <a:t> onto the Register File’s </a:t>
            </a:r>
            <a:r>
              <a:rPr lang="en-US" dirty="0" err="1"/>
              <a:t>Rw</a:t>
            </a:r>
            <a:r>
              <a:rPr lang="en-US" dirty="0"/>
              <a:t> address port.</a:t>
            </a:r>
          </a:p>
          <a:p>
            <a:r>
              <a:rPr lang="en-US" dirty="0"/>
              <a:t>Finally, in order to accomplish the register write, </a:t>
            </a:r>
            <a:r>
              <a:rPr lang="en-US" dirty="0" err="1"/>
              <a:t>RegWr</a:t>
            </a:r>
            <a:r>
              <a:rPr lang="en-US" dirty="0"/>
              <a:t> must be set to 1.</a:t>
            </a:r>
          </a:p>
          <a:p>
            <a:endParaRPr lang="en-US" dirty="0"/>
          </a:p>
          <a:p>
            <a:r>
              <a:rPr lang="en-US" dirty="0"/>
              <a:t>+3 = 20 min. (X:60)</a:t>
            </a:r>
          </a:p>
        </p:txBody>
      </p:sp>
      <p:sp>
        <p:nvSpPr>
          <p:cNvPr id="7475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Let’s </a:t>
            </a:r>
            <a:r>
              <a:rPr lang="en-US" dirty="0"/>
              <a:t>continue our lecture with the load instruction.  What does the load instruction do?</a:t>
            </a:r>
          </a:p>
          <a:p>
            <a:r>
              <a:rPr lang="en-US" dirty="0"/>
              <a:t>It first adds the </a:t>
            </a:r>
            <a:r>
              <a:rPr lang="en-US" dirty="0" err="1"/>
              <a:t>contecnts</a:t>
            </a:r>
            <a:r>
              <a:rPr lang="en-US" dirty="0"/>
              <a:t> of the register specified by the </a:t>
            </a:r>
            <a:r>
              <a:rPr lang="en-US" dirty="0" err="1"/>
              <a:t>Rs</a:t>
            </a:r>
            <a:r>
              <a:rPr lang="en-US" dirty="0"/>
              <a:t> field to the Sign Extended version of the Immediate field to form the memory address.</a:t>
            </a:r>
          </a:p>
          <a:p>
            <a:r>
              <a:rPr lang="en-US" dirty="0"/>
              <a:t>Then it uses this memory address to access the memory and write the data back to the register specified by the </a:t>
            </a:r>
            <a:r>
              <a:rPr lang="en-US" dirty="0" err="1"/>
              <a:t>Rt</a:t>
            </a:r>
            <a:r>
              <a:rPr lang="en-US" dirty="0"/>
              <a:t> field of the instruction.</a:t>
            </a:r>
          </a:p>
          <a:p>
            <a:r>
              <a:rPr lang="en-US" dirty="0"/>
              <a:t>Here is how the </a:t>
            </a:r>
            <a:r>
              <a:rPr lang="en-US" dirty="0" err="1"/>
              <a:t>datapath</a:t>
            </a:r>
            <a:r>
              <a:rPr lang="en-US" dirty="0"/>
              <a:t> works: first the </a:t>
            </a:r>
            <a:r>
              <a:rPr lang="en-US" dirty="0" err="1"/>
              <a:t>Rs</a:t>
            </a:r>
            <a:r>
              <a:rPr lang="en-US" dirty="0"/>
              <a:t> field is fed to the Register File’s Ra address port to place the register onto bus A.</a:t>
            </a:r>
          </a:p>
          <a:p>
            <a:r>
              <a:rPr lang="en-US" dirty="0"/>
              <a:t>Then the </a:t>
            </a:r>
            <a:r>
              <a:rPr lang="en-US" dirty="0" err="1"/>
              <a:t>ExtOp</a:t>
            </a:r>
            <a:r>
              <a:rPr lang="en-US" dirty="0"/>
              <a:t> signal is set to 1 so that the immediate field is Sign Extended and we place this value (output of Extender) onto the ALU input by setting </a:t>
            </a:r>
            <a:r>
              <a:rPr lang="en-US" dirty="0" err="1"/>
              <a:t>ALUsrc</a:t>
            </a:r>
            <a:r>
              <a:rPr lang="en-US" dirty="0"/>
              <a:t> to 1.</a:t>
            </a:r>
          </a:p>
          <a:p>
            <a:r>
              <a:rPr lang="en-US" dirty="0"/>
              <a:t>The ALU then add (</a:t>
            </a:r>
            <a:r>
              <a:rPr lang="en-US" dirty="0" err="1"/>
              <a:t>ALUctr</a:t>
            </a:r>
            <a:r>
              <a:rPr lang="en-US" dirty="0"/>
              <a:t> = add) the two together to form the memory address which is then placed onto the Data Memory’s address port.</a:t>
            </a:r>
          </a:p>
          <a:p>
            <a:r>
              <a:rPr lang="en-US" dirty="0"/>
              <a:t>In order to place the Data Memory’s output bus onto the Register File’s input bus (</a:t>
            </a:r>
            <a:r>
              <a:rPr lang="en-US" dirty="0" err="1"/>
              <a:t>busW</a:t>
            </a:r>
            <a:r>
              <a:rPr lang="en-US" dirty="0"/>
              <a:t>), the control needs to set </a:t>
            </a:r>
            <a:r>
              <a:rPr lang="en-US" dirty="0" err="1"/>
              <a:t>MemtoReg</a:t>
            </a:r>
            <a:r>
              <a:rPr lang="en-US" dirty="0"/>
              <a:t> to 1.</a:t>
            </a:r>
          </a:p>
          <a:p>
            <a:r>
              <a:rPr lang="en-US" dirty="0"/>
              <a:t>Similar to the OR immediate instruction I showed you earlier, the destination register here is specified by the </a:t>
            </a:r>
            <a:r>
              <a:rPr lang="en-US" dirty="0" err="1"/>
              <a:t>Rt</a:t>
            </a:r>
            <a:r>
              <a:rPr lang="en-US" dirty="0"/>
              <a:t> field.  Therefore </a:t>
            </a:r>
            <a:r>
              <a:rPr lang="en-US" dirty="0" err="1"/>
              <a:t>RegDst</a:t>
            </a:r>
            <a:r>
              <a:rPr lang="en-US" dirty="0"/>
              <a:t> must be set to 0.</a:t>
            </a:r>
          </a:p>
          <a:p>
            <a:r>
              <a:rPr lang="en-US" dirty="0"/>
              <a:t>Finally, </a:t>
            </a:r>
            <a:r>
              <a:rPr lang="en-US" dirty="0" err="1"/>
              <a:t>RegWr</a:t>
            </a:r>
            <a:r>
              <a:rPr lang="en-US" dirty="0"/>
              <a:t> must be set to 1 to completer the register write operation.</a:t>
            </a:r>
          </a:p>
          <a:p>
            <a:r>
              <a:rPr lang="en-US" dirty="0"/>
              <a:t>Well, it should be obvious to you guys by now that we need to set Branch and Jump to 0 to make sure the Instruction Fetch Unit update the Program Counter correctly.</a:t>
            </a:r>
          </a:p>
          <a:p>
            <a:endParaRPr lang="en-US" dirty="0"/>
          </a:p>
          <a:p>
            <a:r>
              <a:rPr lang="en-US" dirty="0"/>
              <a:t>+3 = 28 min. (Y:08)</a:t>
            </a:r>
          </a:p>
        </p:txBody>
      </p:sp>
      <p:sp>
        <p:nvSpPr>
          <p:cNvPr id="768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788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256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The </a:t>
            </a:r>
            <a:r>
              <a:rPr lang="en-US" dirty="0"/>
              <a:t>store instruction performs the inverse function of the load.  Instead of loading data from memory, the store instruction sends the contents of register specified by </a:t>
            </a:r>
            <a:r>
              <a:rPr lang="en-US" dirty="0" err="1"/>
              <a:t>Rt</a:t>
            </a:r>
            <a:r>
              <a:rPr lang="en-US" dirty="0"/>
              <a:t> to data memory.</a:t>
            </a:r>
          </a:p>
          <a:p>
            <a:r>
              <a:rPr lang="en-US" dirty="0"/>
              <a:t>Similar to the load instruction, the store instruction needs to read the contents of register </a:t>
            </a:r>
            <a:r>
              <a:rPr lang="en-US" dirty="0" err="1"/>
              <a:t>Rs</a:t>
            </a:r>
            <a:r>
              <a:rPr lang="en-US" dirty="0"/>
              <a:t> (points to Ra port) and add it to the sign extended </a:t>
            </a:r>
            <a:r>
              <a:rPr lang="en-US" dirty="0" err="1"/>
              <a:t>verion</a:t>
            </a:r>
            <a:r>
              <a:rPr lang="en-US" dirty="0"/>
              <a:t> of the immediate filed (Imm16, </a:t>
            </a:r>
            <a:r>
              <a:rPr lang="en-US" dirty="0" err="1"/>
              <a:t>ExtOp</a:t>
            </a:r>
            <a:r>
              <a:rPr lang="en-US" dirty="0"/>
              <a:t> = 1, </a:t>
            </a:r>
            <a:r>
              <a:rPr lang="en-US" dirty="0" err="1"/>
              <a:t>ALUSrc</a:t>
            </a:r>
            <a:r>
              <a:rPr lang="en-US" dirty="0"/>
              <a:t> = 1) to form the data memory address (</a:t>
            </a:r>
            <a:r>
              <a:rPr lang="en-US" dirty="0" err="1"/>
              <a:t>ALUctr</a:t>
            </a:r>
            <a:r>
              <a:rPr lang="en-US" dirty="0"/>
              <a:t> = add).</a:t>
            </a:r>
          </a:p>
          <a:p>
            <a:r>
              <a:rPr lang="en-US" dirty="0"/>
              <a:t>However unlike the Load </a:t>
            </a:r>
            <a:r>
              <a:rPr lang="en-US" dirty="0" err="1"/>
              <a:t>instructoion</a:t>
            </a:r>
            <a:r>
              <a:rPr lang="en-US" dirty="0"/>
              <a:t> where </a:t>
            </a:r>
            <a:r>
              <a:rPr lang="en-US" dirty="0" err="1"/>
              <a:t>busB</a:t>
            </a:r>
            <a:r>
              <a:rPr lang="en-US" dirty="0"/>
              <a:t> is not used, the store instruction will use </a:t>
            </a:r>
            <a:r>
              <a:rPr lang="en-US" dirty="0" err="1"/>
              <a:t>busB</a:t>
            </a:r>
            <a:r>
              <a:rPr lang="en-US" dirty="0"/>
              <a:t> to send the data to the Data memory.</a:t>
            </a:r>
          </a:p>
          <a:p>
            <a:r>
              <a:rPr lang="en-US" dirty="0"/>
              <a:t>Consequently, the </a:t>
            </a:r>
            <a:r>
              <a:rPr lang="en-US" dirty="0" err="1"/>
              <a:t>Rt</a:t>
            </a:r>
            <a:r>
              <a:rPr lang="en-US" dirty="0"/>
              <a:t> field of the instruction has to be fed to the </a:t>
            </a:r>
            <a:r>
              <a:rPr lang="en-US" dirty="0" err="1"/>
              <a:t>Rb</a:t>
            </a:r>
            <a:r>
              <a:rPr lang="en-US" dirty="0"/>
              <a:t> port of the register file.</a:t>
            </a:r>
          </a:p>
          <a:p>
            <a:r>
              <a:rPr lang="en-US" dirty="0"/>
              <a:t>In order to write the Data Memory properly, the </a:t>
            </a:r>
            <a:r>
              <a:rPr lang="en-US" dirty="0" err="1"/>
              <a:t>MemWr</a:t>
            </a:r>
            <a:r>
              <a:rPr lang="en-US" dirty="0"/>
              <a:t> signal has to be set to 1.</a:t>
            </a:r>
          </a:p>
          <a:p>
            <a:r>
              <a:rPr lang="en-US" dirty="0"/>
              <a:t>Notice that the store instruction does not update the register file.  Therefore, </a:t>
            </a:r>
            <a:r>
              <a:rPr lang="en-US" dirty="0" err="1"/>
              <a:t>RegWr</a:t>
            </a:r>
            <a:r>
              <a:rPr lang="en-US" dirty="0"/>
              <a:t> must be set to zero and consequently control signals </a:t>
            </a:r>
            <a:r>
              <a:rPr lang="en-US" dirty="0" err="1"/>
              <a:t>RegDst</a:t>
            </a:r>
            <a:r>
              <a:rPr lang="en-US" dirty="0"/>
              <a:t> and </a:t>
            </a:r>
            <a:r>
              <a:rPr lang="en-US" dirty="0" err="1"/>
              <a:t>MemtoReg</a:t>
            </a:r>
            <a:r>
              <a:rPr lang="en-US" dirty="0"/>
              <a:t> are don’t cares.</a:t>
            </a:r>
          </a:p>
          <a:p>
            <a:r>
              <a:rPr lang="en-US" dirty="0"/>
              <a:t>And once again we need to set the control signals Branch and Jump to zero to ensure proper Program Counter </a:t>
            </a:r>
            <a:r>
              <a:rPr lang="en-US" dirty="0" err="1"/>
              <a:t>updataing</a:t>
            </a:r>
            <a:r>
              <a:rPr lang="en-US" dirty="0"/>
              <a:t>.</a:t>
            </a:r>
          </a:p>
          <a:p>
            <a:r>
              <a:rPr lang="en-US" dirty="0"/>
              <a:t>Well, by now, you are probably tied of these boring stuff where Branch and Jump are zero so let’s look at something different--the </a:t>
            </a:r>
            <a:r>
              <a:rPr lang="en-US" dirty="0" err="1"/>
              <a:t>bracnh</a:t>
            </a:r>
            <a:r>
              <a:rPr lang="en-US" dirty="0"/>
              <a:t> instruction.</a:t>
            </a:r>
          </a:p>
          <a:p>
            <a:endParaRPr lang="en-US" dirty="0"/>
          </a:p>
          <a:p>
            <a:r>
              <a:rPr lang="en-US" dirty="0"/>
              <a:t>+3 = 31 min. (Y:11)</a:t>
            </a:r>
          </a:p>
        </p:txBody>
      </p:sp>
      <p:sp>
        <p:nvSpPr>
          <p:cNvPr id="276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296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3174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3379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p:spPr>
        <p:txBody>
          <a:bodyPr wrap="square" lIns="91989" tIns="45188" rIns="91989" bIns="45188" numCol="1" anchor="t" anchorCtr="0" compatLnSpc="1">
            <a:prstTxWarp prst="textNoShape">
              <a:avLst/>
            </a:prstTxWarp>
          </a:bodyPr>
          <a:lstStyle/>
          <a:p>
            <a:endParaRPr lang="en-US"/>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62050" y="698500"/>
            <a:ext cx="4535488" cy="3403600"/>
          </a:xfrm>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xfrm>
            <a:off x="515939"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5FC8968-8461-5B40-B79B-D50ABEAAA5E2}"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424C87-C930-6D4B-990F-61250C1D2CC7}"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D3D68-2B48-9F4C-A5D2-0EBAB0DE3BE8}"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1" y="152401"/>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1" y="1143001"/>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1"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1" y="2287589"/>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50472-5FDF-1842-8B22-64EE8A21A5F0}"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B46007-DD09-D448-BDAB-CF5D6769110B}"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4FDCB-F18B-0C41-8934-D7E8872D04E7}" type="datetime1">
              <a:rPr lang="en-US" smtClean="0"/>
              <a:pPr/>
              <a:t>3/22/12</a:t>
            </a:fld>
            <a:endParaRPr lang="en-US" dirty="0"/>
          </a:p>
        </p:txBody>
      </p:sp>
      <p:sp>
        <p:nvSpPr>
          <p:cNvPr id="6" name="Footer Placeholder 5"/>
          <p:cNvSpPr>
            <a:spLocks noGrp="1"/>
          </p:cNvSpPr>
          <p:nvPr>
            <p:ph type="ftr" sz="quarter" idx="11"/>
          </p:nvPr>
        </p:nvSpPr>
        <p:spPr/>
        <p:txBody>
          <a:bodyPr/>
          <a:lstStyle/>
          <a:p>
            <a:r>
              <a:rPr lang="en-US" smtClean="0"/>
              <a:t>Spring 2012 --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BE47A-4869-954F-AA03-6334C0123219}" type="datetime1">
              <a:rPr lang="en-US" smtClean="0"/>
              <a:pPr/>
              <a:t>3/22/12</a:t>
            </a:fld>
            <a:endParaRPr lang="en-US" dirty="0"/>
          </a:p>
        </p:txBody>
      </p:sp>
      <p:sp>
        <p:nvSpPr>
          <p:cNvPr id="8" name="Footer Placeholder 7"/>
          <p:cNvSpPr>
            <a:spLocks noGrp="1"/>
          </p:cNvSpPr>
          <p:nvPr>
            <p:ph type="ftr" sz="quarter" idx="11"/>
          </p:nvPr>
        </p:nvSpPr>
        <p:spPr/>
        <p:txBody>
          <a:bodyPr/>
          <a:lstStyle/>
          <a:p>
            <a:r>
              <a:rPr lang="en-US" smtClean="0"/>
              <a:t>Spring 2012 -- Lecture #19</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380A8A-5C4D-D148-9B8B-E344094C802C}" type="datetime1">
              <a:rPr lang="en-US" smtClean="0"/>
              <a:pPr/>
              <a:t>3/22/12</a:t>
            </a:fld>
            <a:endParaRPr lang="en-US" dirty="0"/>
          </a:p>
        </p:txBody>
      </p:sp>
      <p:sp>
        <p:nvSpPr>
          <p:cNvPr id="4" name="Footer Placeholder 3"/>
          <p:cNvSpPr>
            <a:spLocks noGrp="1"/>
          </p:cNvSpPr>
          <p:nvPr>
            <p:ph type="ftr" sz="quarter" idx="11"/>
          </p:nvPr>
        </p:nvSpPr>
        <p:spPr/>
        <p:txBody>
          <a:bodyPr/>
          <a:lstStyle/>
          <a:p>
            <a:r>
              <a:rPr lang="en-US" smtClean="0"/>
              <a:t>Spring 2012 -- Lecture #19</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7ECCD-1B52-8D44-86BE-D0597A776728}" type="datetime1">
              <a:rPr lang="en-US" smtClean="0"/>
              <a:pPr/>
              <a:t>3/22/12</a:t>
            </a:fld>
            <a:endParaRPr lang="en-US" dirty="0"/>
          </a:p>
        </p:txBody>
      </p:sp>
      <p:sp>
        <p:nvSpPr>
          <p:cNvPr id="3" name="Footer Placeholder 2"/>
          <p:cNvSpPr>
            <a:spLocks noGrp="1"/>
          </p:cNvSpPr>
          <p:nvPr>
            <p:ph type="ftr" sz="quarter" idx="11"/>
          </p:nvPr>
        </p:nvSpPr>
        <p:spPr/>
        <p:txBody>
          <a:bodyPr/>
          <a:lstStyle/>
          <a:p>
            <a:r>
              <a:rPr lang="en-US" smtClean="0"/>
              <a:t>Spring 2012 -- Lecture #19</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F5D19-4A1F-BC43-B05D-A962C39F5ABF}" type="datetime1">
              <a:rPr lang="en-US" smtClean="0"/>
              <a:pPr/>
              <a:t>3/22/12</a:t>
            </a:fld>
            <a:endParaRPr lang="en-US" dirty="0"/>
          </a:p>
        </p:txBody>
      </p:sp>
      <p:sp>
        <p:nvSpPr>
          <p:cNvPr id="6" name="Footer Placeholder 5"/>
          <p:cNvSpPr>
            <a:spLocks noGrp="1"/>
          </p:cNvSpPr>
          <p:nvPr>
            <p:ph type="ftr" sz="quarter" idx="11"/>
          </p:nvPr>
        </p:nvSpPr>
        <p:spPr/>
        <p:txBody>
          <a:bodyPr/>
          <a:lstStyle/>
          <a:p>
            <a:r>
              <a:rPr lang="en-US" smtClean="0"/>
              <a:t>Spring 2012 --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72A01-6302-A44A-A0B8-E37FC59C82C8}" type="datetime1">
              <a:rPr lang="en-US" smtClean="0"/>
              <a:pPr/>
              <a:t>3/22/12</a:t>
            </a:fld>
            <a:endParaRPr lang="en-US" dirty="0"/>
          </a:p>
        </p:txBody>
      </p:sp>
      <p:sp>
        <p:nvSpPr>
          <p:cNvPr id="6" name="Footer Placeholder 5"/>
          <p:cNvSpPr>
            <a:spLocks noGrp="1"/>
          </p:cNvSpPr>
          <p:nvPr>
            <p:ph type="ftr" sz="quarter" idx="11"/>
          </p:nvPr>
        </p:nvSpPr>
        <p:spPr/>
        <p:txBody>
          <a:bodyPr/>
          <a:lstStyle/>
          <a:p>
            <a:r>
              <a:rPr lang="en-US" smtClean="0"/>
              <a:t>Spring 2012 --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13585-1C46-BD4C-8D5A-741084EEC0D9}" type="datetime1">
              <a:rPr lang="en-US" smtClean="0"/>
              <a:pPr/>
              <a:t>3/22/12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Spring 2012 -- Lecture #19</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df"/><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3.jpeg"/><Relationship Id="rId7" Type="http://schemas.openxmlformats.org/officeDocument/2006/relationships/image" Target="../media/image4.png"/><Relationship Id="rId8"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df"/><Relationship Id="rId3"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hyperlink" Target="https://hkn.eecs.berkeley.edu/coursesurveys" TargetMode="External"/><Relationship Id="rId4" Type="http://schemas.openxmlformats.org/officeDocument/2006/relationships/hyperlink" Target="http://www.eecs.berkeley.edu/Scheduling/CS/schedule-draft.html" TargetMode="External"/><Relationship Id="rId1" Type="http://schemas.openxmlformats.org/officeDocument/2006/relationships/slideLayout" Target="../slideLayouts/slideLayout2.xml"/><Relationship Id="rId2" Type="http://schemas.openxmlformats.org/officeDocument/2006/relationships/hyperlink" Target="http://teaching.berkeley.edu/dta-dept.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http://inst.eecs.berkeley.edu/~cs61c/sp12/picker/?go"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inst.eecs.berkeley.edu/~cs61c/sp12/picker/?go"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inst.eecs.berkeley.edu/~cs61c/sp12/picker/?go"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Microsoft_Excel_97_-_2004_Worksheet1.xls"/><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Single Cycle MIPS CPU</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a:t>
            </a:r>
          </a:p>
          <a:p>
            <a:r>
              <a:rPr lang="en-US" dirty="0" smtClean="0"/>
              <a:t>David A. Patterson</a:t>
            </a:r>
          </a:p>
          <a:p>
            <a:r>
              <a:rPr lang="en-US" dirty="0" smtClean="0"/>
              <a:t>http://inst.eecs.Berkeley.edu/~cs61c/sp12</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Spring 2012 -- Lecture #19</a:t>
            </a:r>
            <a:endParaRPr lang="en-US" dirty="0"/>
          </a:p>
        </p:txBody>
      </p:sp>
      <p:sp>
        <p:nvSpPr>
          <p:cNvPr id="9" name="Date Placeholder 8"/>
          <p:cNvSpPr>
            <a:spLocks noGrp="1"/>
          </p:cNvSpPr>
          <p:nvPr>
            <p:ph type="dt" sz="half" idx="10"/>
          </p:nvPr>
        </p:nvSpPr>
        <p:spPr/>
        <p:txBody>
          <a:bodyPr/>
          <a:lstStyle/>
          <a:p>
            <a:fld id="{B9732ADD-2453-BF47-A39D-C4B025BC5E32}" type="datetime1">
              <a:rPr lang="en-US" smtClean="0"/>
              <a:pPr/>
              <a:t>3/22/12</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Generic Steps of Datapath</a:t>
            </a:r>
          </a:p>
        </p:txBody>
      </p:sp>
      <p:sp>
        <p:nvSpPr>
          <p:cNvPr id="31747" name="Rectangle 4"/>
          <p:cNvSpPr>
            <a:spLocks noChangeArrowheads="1"/>
          </p:cNvSpPr>
          <p:nvPr/>
        </p:nvSpPr>
        <p:spPr bwMode="auto">
          <a:xfrm>
            <a:off x="914400" y="2501900"/>
            <a:ext cx="381000" cy="12954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31748" name="Rectangle 5"/>
          <p:cNvSpPr>
            <a:spLocks noChangeArrowheads="1"/>
          </p:cNvSpPr>
          <p:nvPr/>
        </p:nvSpPr>
        <p:spPr bwMode="auto">
          <a:xfrm rot="-5400000">
            <a:off x="1600200" y="28067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instruction</a:t>
            </a:r>
          </a:p>
          <a:p>
            <a:pPr algn="ctr"/>
            <a:r>
              <a:rPr lang="en-US" sz="2000"/>
              <a:t>memory</a:t>
            </a:r>
          </a:p>
        </p:txBody>
      </p:sp>
      <p:sp>
        <p:nvSpPr>
          <p:cNvPr id="31749" name="AutoShape 6"/>
          <p:cNvSpPr>
            <a:spLocks noChangeArrowheads="1"/>
          </p:cNvSpPr>
          <p:nvPr/>
        </p:nvSpPr>
        <p:spPr bwMode="auto">
          <a:xfrm>
            <a:off x="1524000" y="3933825"/>
            <a:ext cx="366713" cy="54927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pPr algn="ctr"/>
            <a:r>
              <a:rPr lang="en-US" sz="2000"/>
              <a:t>+4</a:t>
            </a:r>
          </a:p>
        </p:txBody>
      </p:sp>
      <p:sp>
        <p:nvSpPr>
          <p:cNvPr id="31750" name="Line 7"/>
          <p:cNvSpPr>
            <a:spLocks noChangeShapeType="1"/>
          </p:cNvSpPr>
          <p:nvPr/>
        </p:nvSpPr>
        <p:spPr bwMode="auto">
          <a:xfrm>
            <a:off x="1295400" y="3111500"/>
            <a:ext cx="762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1" name="Rectangle 8"/>
          <p:cNvSpPr>
            <a:spLocks noChangeArrowheads="1"/>
          </p:cNvSpPr>
          <p:nvPr/>
        </p:nvSpPr>
        <p:spPr bwMode="auto">
          <a:xfrm>
            <a:off x="3657600" y="2501900"/>
            <a:ext cx="990600" cy="12954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endParaRPr lang="en-US"/>
          </a:p>
        </p:txBody>
      </p:sp>
      <p:sp>
        <p:nvSpPr>
          <p:cNvPr id="31752" name="Line 9"/>
          <p:cNvSpPr>
            <a:spLocks noChangeShapeType="1"/>
          </p:cNvSpPr>
          <p:nvPr/>
        </p:nvSpPr>
        <p:spPr bwMode="auto">
          <a:xfrm>
            <a:off x="3124200" y="29591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3" name="Line 10"/>
          <p:cNvSpPr>
            <a:spLocks noChangeShapeType="1"/>
          </p:cNvSpPr>
          <p:nvPr/>
        </p:nvSpPr>
        <p:spPr bwMode="auto">
          <a:xfrm>
            <a:off x="3124200" y="3332163"/>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4" name="Line 11"/>
          <p:cNvSpPr>
            <a:spLocks noChangeShapeType="1"/>
          </p:cNvSpPr>
          <p:nvPr/>
        </p:nvSpPr>
        <p:spPr bwMode="auto">
          <a:xfrm>
            <a:off x="3124200" y="36449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5" name="Text Box 12"/>
          <p:cNvSpPr txBox="1">
            <a:spLocks noChangeArrowheads="1"/>
          </p:cNvSpPr>
          <p:nvPr/>
        </p:nvSpPr>
        <p:spPr bwMode="auto">
          <a:xfrm>
            <a:off x="3109913" y="3248025"/>
            <a:ext cx="339725" cy="396875"/>
          </a:xfrm>
          <a:prstGeom prst="rect">
            <a:avLst/>
          </a:prstGeom>
          <a:noFill/>
          <a:ln w="28575">
            <a:noFill/>
            <a:miter lim="800000"/>
            <a:headEnd/>
            <a:tailEnd/>
          </a:ln>
        </p:spPr>
        <p:txBody>
          <a:bodyPr wrap="none" anchor="ctr">
            <a:prstTxWarp prst="textNoShape">
              <a:avLst/>
            </a:prstTxWarp>
            <a:spAutoFit/>
          </a:bodyPr>
          <a:lstStyle/>
          <a:p>
            <a:pPr algn="ctr"/>
            <a:r>
              <a:rPr lang="en-US" sz="2000"/>
              <a:t>rt</a:t>
            </a:r>
          </a:p>
        </p:txBody>
      </p:sp>
      <p:sp>
        <p:nvSpPr>
          <p:cNvPr id="31756" name="Text Box 13"/>
          <p:cNvSpPr txBox="1">
            <a:spLocks noChangeArrowheads="1"/>
          </p:cNvSpPr>
          <p:nvPr/>
        </p:nvSpPr>
        <p:spPr bwMode="auto">
          <a:xfrm>
            <a:off x="3065463" y="2943225"/>
            <a:ext cx="395287" cy="396875"/>
          </a:xfrm>
          <a:prstGeom prst="rect">
            <a:avLst/>
          </a:prstGeom>
          <a:noFill/>
          <a:ln w="28575">
            <a:noFill/>
            <a:miter lim="800000"/>
            <a:headEnd/>
            <a:tailEnd/>
          </a:ln>
        </p:spPr>
        <p:txBody>
          <a:bodyPr wrap="none" anchor="ctr">
            <a:prstTxWarp prst="textNoShape">
              <a:avLst/>
            </a:prstTxWarp>
            <a:spAutoFit/>
          </a:bodyPr>
          <a:lstStyle/>
          <a:p>
            <a:pPr algn="ctr"/>
            <a:r>
              <a:rPr lang="en-US" sz="2000"/>
              <a:t>rs</a:t>
            </a:r>
          </a:p>
        </p:txBody>
      </p:sp>
      <p:sp>
        <p:nvSpPr>
          <p:cNvPr id="31757" name="Text Box 14"/>
          <p:cNvSpPr txBox="1">
            <a:spLocks noChangeArrowheads="1"/>
          </p:cNvSpPr>
          <p:nvPr/>
        </p:nvSpPr>
        <p:spPr bwMode="auto">
          <a:xfrm>
            <a:off x="3079750" y="2562225"/>
            <a:ext cx="409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rd</a:t>
            </a:r>
          </a:p>
        </p:txBody>
      </p:sp>
      <p:sp>
        <p:nvSpPr>
          <p:cNvPr id="31758" name="Text Box 15"/>
          <p:cNvSpPr txBox="1">
            <a:spLocks noChangeArrowheads="1"/>
          </p:cNvSpPr>
          <p:nvPr/>
        </p:nvSpPr>
        <p:spPr bwMode="auto">
          <a:xfrm rot="-5400000">
            <a:off x="3540125" y="2857500"/>
            <a:ext cx="1158875" cy="396875"/>
          </a:xfrm>
          <a:prstGeom prst="rect">
            <a:avLst/>
          </a:prstGeom>
          <a:noFill/>
          <a:ln w="28575">
            <a:noFill/>
            <a:miter lim="800000"/>
            <a:headEnd/>
            <a:tailEnd/>
          </a:ln>
        </p:spPr>
        <p:txBody>
          <a:bodyPr wrap="none" anchor="ctr">
            <a:prstTxWarp prst="textNoShape">
              <a:avLst/>
            </a:prstTxWarp>
            <a:spAutoFit/>
          </a:bodyPr>
          <a:lstStyle/>
          <a:p>
            <a:pPr algn="ctr"/>
            <a:r>
              <a:rPr lang="en-US" sz="2000" dirty="0"/>
              <a:t>registers</a:t>
            </a:r>
          </a:p>
        </p:txBody>
      </p:sp>
      <p:grpSp>
        <p:nvGrpSpPr>
          <p:cNvPr id="2" name="Group 16"/>
          <p:cNvGrpSpPr>
            <a:grpSpLocks/>
          </p:cNvGrpSpPr>
          <p:nvPr/>
        </p:nvGrpSpPr>
        <p:grpSpPr bwMode="auto">
          <a:xfrm>
            <a:off x="5334000" y="2562225"/>
            <a:ext cx="1219200" cy="1524000"/>
            <a:chOff x="3648" y="1348"/>
            <a:chExt cx="768" cy="960"/>
          </a:xfrm>
        </p:grpSpPr>
        <p:sp>
          <p:nvSpPr>
            <p:cNvPr id="31799" name="Freeform 18"/>
            <p:cNvSpPr>
              <a:spLocks/>
            </p:cNvSpPr>
            <p:nvPr/>
          </p:nvSpPr>
          <p:spPr bwMode="auto">
            <a:xfrm>
              <a:off x="3648" y="1348"/>
              <a:ext cx="528" cy="960"/>
            </a:xfrm>
            <a:custGeom>
              <a:avLst/>
              <a:gdLst>
                <a:gd name="T0" fmla="*/ 0 w 528"/>
                <a:gd name="T1" fmla="*/ 0 h 960"/>
                <a:gd name="T2" fmla="*/ 528 w 528"/>
                <a:gd name="T3" fmla="*/ 192 h 960"/>
                <a:gd name="T4" fmla="*/ 528 w 528"/>
                <a:gd name="T5" fmla="*/ 672 h 960"/>
                <a:gd name="T6" fmla="*/ 0 w 528"/>
                <a:gd name="T7" fmla="*/ 960 h 960"/>
                <a:gd name="T8" fmla="*/ 0 w 528"/>
                <a:gd name="T9" fmla="*/ 528 h 960"/>
                <a:gd name="T10" fmla="*/ 48 w 528"/>
                <a:gd name="T11" fmla="*/ 480 h 960"/>
                <a:gd name="T12" fmla="*/ 0 w 528"/>
                <a:gd name="T13" fmla="*/ 432 h 960"/>
                <a:gd name="T14" fmla="*/ 0 w 528"/>
                <a:gd name="T15" fmla="*/ 0 h 960"/>
                <a:gd name="T16" fmla="*/ 0 60000 65536"/>
                <a:gd name="T17" fmla="*/ 0 60000 65536"/>
                <a:gd name="T18" fmla="*/ 0 60000 65536"/>
                <a:gd name="T19" fmla="*/ 0 60000 65536"/>
                <a:gd name="T20" fmla="*/ 0 60000 65536"/>
                <a:gd name="T21" fmla="*/ 0 60000 65536"/>
                <a:gd name="T22" fmla="*/ 0 60000 65536"/>
                <a:gd name="T23" fmla="*/ 0 60000 65536"/>
                <a:gd name="T24" fmla="*/ 0 w 528"/>
                <a:gd name="T25" fmla="*/ 0 h 960"/>
                <a:gd name="T26" fmla="*/ 528 w 528"/>
                <a:gd name="T27" fmla="*/ 960 h 9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8" h="960">
                  <a:moveTo>
                    <a:pt x="0" y="0"/>
                  </a:moveTo>
                  <a:lnTo>
                    <a:pt x="528" y="192"/>
                  </a:lnTo>
                  <a:lnTo>
                    <a:pt x="528" y="672"/>
                  </a:lnTo>
                  <a:lnTo>
                    <a:pt x="0" y="960"/>
                  </a:lnTo>
                  <a:lnTo>
                    <a:pt x="0" y="528"/>
                  </a:lnTo>
                  <a:lnTo>
                    <a:pt x="48" y="480"/>
                  </a:lnTo>
                  <a:lnTo>
                    <a:pt x="0" y="432"/>
                  </a:lnTo>
                  <a:lnTo>
                    <a:pt x="0" y="0"/>
                  </a:lnTo>
                  <a:close/>
                </a:path>
              </a:pathLst>
            </a:custGeom>
            <a:noFill/>
            <a:ln w="38100">
              <a:solidFill>
                <a:schemeClr val="tx1"/>
              </a:solidFill>
              <a:round/>
              <a:headEnd/>
              <a:tailEnd/>
            </a:ln>
          </p:spPr>
          <p:txBody>
            <a:bodyPr wrap="none" anchor="ctr">
              <a:prstTxWarp prst="textNoShape">
                <a:avLst/>
              </a:prstTxWarp>
            </a:bodyPr>
            <a:lstStyle/>
            <a:p>
              <a:endParaRPr lang="en-US"/>
            </a:p>
          </p:txBody>
        </p:sp>
        <p:sp>
          <p:nvSpPr>
            <p:cNvPr id="31800" name="Line 19"/>
            <p:cNvSpPr>
              <a:spLocks noChangeShapeType="1"/>
            </p:cNvSpPr>
            <p:nvPr/>
          </p:nvSpPr>
          <p:spPr bwMode="auto">
            <a:xfrm>
              <a:off x="4176" y="1780"/>
              <a:ext cx="24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31801" name="Text Box 17"/>
            <p:cNvSpPr txBox="1">
              <a:spLocks noChangeArrowheads="1"/>
            </p:cNvSpPr>
            <p:nvPr/>
          </p:nvSpPr>
          <p:spPr bwMode="auto">
            <a:xfrm>
              <a:off x="3723" y="1699"/>
              <a:ext cx="427" cy="250"/>
            </a:xfrm>
            <a:prstGeom prst="rect">
              <a:avLst/>
            </a:prstGeom>
            <a:noFill/>
            <a:ln w="12700">
              <a:noFill/>
              <a:miter lim="800000"/>
              <a:headEnd/>
              <a:tailEnd/>
            </a:ln>
          </p:spPr>
          <p:txBody>
            <a:bodyPr wrap="none">
              <a:prstTxWarp prst="textNoShape">
                <a:avLst/>
              </a:prstTxWarp>
              <a:spAutoFit/>
            </a:bodyPr>
            <a:lstStyle/>
            <a:p>
              <a:pPr algn="ctr"/>
              <a:r>
                <a:rPr lang="en-US" sz="2000"/>
                <a:t>ALU</a:t>
              </a:r>
              <a:endParaRPr lang="en-US" sz="2400">
                <a:latin typeface="Times" charset="0"/>
              </a:endParaRPr>
            </a:p>
          </p:txBody>
        </p:sp>
      </p:grpSp>
      <p:sp>
        <p:nvSpPr>
          <p:cNvPr id="31760" name="Line 20"/>
          <p:cNvSpPr>
            <a:spLocks noChangeShapeType="1"/>
          </p:cNvSpPr>
          <p:nvPr/>
        </p:nvSpPr>
        <p:spPr bwMode="auto">
          <a:xfrm>
            <a:off x="4648200" y="3644900"/>
            <a:ext cx="685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1" name="Line 21"/>
          <p:cNvSpPr>
            <a:spLocks noChangeShapeType="1"/>
          </p:cNvSpPr>
          <p:nvPr/>
        </p:nvSpPr>
        <p:spPr bwMode="auto">
          <a:xfrm>
            <a:off x="3094038" y="3995738"/>
            <a:ext cx="2209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2" name="Line 22"/>
          <p:cNvSpPr>
            <a:spLocks noChangeShapeType="1"/>
          </p:cNvSpPr>
          <p:nvPr/>
        </p:nvSpPr>
        <p:spPr bwMode="auto">
          <a:xfrm>
            <a:off x="4648200" y="2830513"/>
            <a:ext cx="655638"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3" name="Rectangle 23"/>
          <p:cNvSpPr>
            <a:spLocks noChangeArrowheads="1"/>
          </p:cNvSpPr>
          <p:nvPr/>
        </p:nvSpPr>
        <p:spPr bwMode="auto">
          <a:xfrm rot="-5400000">
            <a:off x="6096000" y="29591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Data</a:t>
            </a:r>
          </a:p>
          <a:p>
            <a:pPr algn="ctr"/>
            <a:r>
              <a:rPr lang="en-US" sz="2000"/>
              <a:t>memory</a:t>
            </a:r>
          </a:p>
        </p:txBody>
      </p:sp>
      <p:sp>
        <p:nvSpPr>
          <p:cNvPr id="31764" name="Line 24"/>
          <p:cNvSpPr>
            <a:spLocks noChangeShapeType="1"/>
          </p:cNvSpPr>
          <p:nvPr/>
        </p:nvSpPr>
        <p:spPr bwMode="auto">
          <a:xfrm>
            <a:off x="4876800" y="3644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5" name="Line 25"/>
          <p:cNvSpPr>
            <a:spLocks noChangeShapeType="1"/>
          </p:cNvSpPr>
          <p:nvPr/>
        </p:nvSpPr>
        <p:spPr bwMode="auto">
          <a:xfrm>
            <a:off x="4876800" y="4025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6" name="Line 26"/>
          <p:cNvSpPr>
            <a:spLocks noChangeShapeType="1"/>
          </p:cNvSpPr>
          <p:nvPr/>
        </p:nvSpPr>
        <p:spPr bwMode="auto">
          <a:xfrm>
            <a:off x="4876800" y="4330700"/>
            <a:ext cx="1676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7" name="Line 27"/>
          <p:cNvSpPr>
            <a:spLocks noChangeShapeType="1"/>
          </p:cNvSpPr>
          <p:nvPr/>
        </p:nvSpPr>
        <p:spPr bwMode="auto">
          <a:xfrm>
            <a:off x="7620000" y="3248025"/>
            <a:ext cx="3048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8" name="Line 28"/>
          <p:cNvSpPr>
            <a:spLocks noChangeShapeType="1"/>
          </p:cNvSpPr>
          <p:nvPr/>
        </p:nvSpPr>
        <p:spPr bwMode="auto">
          <a:xfrm flipV="1">
            <a:off x="7924800" y="1968500"/>
            <a:ext cx="0" cy="1279525"/>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9" name="Line 29"/>
          <p:cNvSpPr>
            <a:spLocks noChangeShapeType="1"/>
          </p:cNvSpPr>
          <p:nvPr/>
        </p:nvSpPr>
        <p:spPr bwMode="auto">
          <a:xfrm flipH="1">
            <a:off x="3921125" y="1968500"/>
            <a:ext cx="40036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0" name="Line 30"/>
          <p:cNvSpPr>
            <a:spLocks noChangeShapeType="1"/>
          </p:cNvSpPr>
          <p:nvPr/>
        </p:nvSpPr>
        <p:spPr bwMode="auto">
          <a:xfrm>
            <a:off x="3921125" y="1968500"/>
            <a:ext cx="0" cy="5334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1" name="Text Box 31"/>
          <p:cNvSpPr txBox="1">
            <a:spLocks noChangeArrowheads="1"/>
          </p:cNvSpPr>
          <p:nvPr/>
        </p:nvSpPr>
        <p:spPr bwMode="auto">
          <a:xfrm>
            <a:off x="3079750" y="3949700"/>
            <a:ext cx="663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imm</a:t>
            </a:r>
          </a:p>
        </p:txBody>
      </p:sp>
      <p:sp>
        <p:nvSpPr>
          <p:cNvPr id="31772" name="Line 32"/>
          <p:cNvSpPr>
            <a:spLocks noChangeShapeType="1"/>
          </p:cNvSpPr>
          <p:nvPr/>
        </p:nvSpPr>
        <p:spPr bwMode="auto">
          <a:xfrm>
            <a:off x="1676400" y="3111500"/>
            <a:ext cx="0" cy="8382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3" name="AutoShape 33"/>
          <p:cNvSpPr>
            <a:spLocks noChangeArrowheads="1"/>
          </p:cNvSpPr>
          <p:nvPr/>
        </p:nvSpPr>
        <p:spPr bwMode="auto">
          <a:xfrm>
            <a:off x="914400" y="4086225"/>
            <a:ext cx="381000" cy="80962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endParaRPr lang="en-US"/>
          </a:p>
        </p:txBody>
      </p:sp>
      <p:sp>
        <p:nvSpPr>
          <p:cNvPr id="31774" name="Line 34"/>
          <p:cNvSpPr>
            <a:spLocks noChangeShapeType="1"/>
          </p:cNvSpPr>
          <p:nvPr/>
        </p:nvSpPr>
        <p:spPr bwMode="auto">
          <a:xfrm flipH="1">
            <a:off x="1295400" y="4308475"/>
            <a:ext cx="2286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5" name="Line 35"/>
          <p:cNvSpPr>
            <a:spLocks noChangeShapeType="1"/>
          </p:cNvSpPr>
          <p:nvPr/>
        </p:nvSpPr>
        <p:spPr bwMode="auto">
          <a:xfrm>
            <a:off x="3743325" y="3995738"/>
            <a:ext cx="0" cy="67151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6" name="Line 36"/>
          <p:cNvSpPr>
            <a:spLocks noChangeShapeType="1"/>
          </p:cNvSpPr>
          <p:nvPr/>
        </p:nvSpPr>
        <p:spPr bwMode="auto">
          <a:xfrm flipH="1">
            <a:off x="1295400" y="4667250"/>
            <a:ext cx="244792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7" name="Line 37"/>
          <p:cNvSpPr>
            <a:spLocks noChangeShapeType="1"/>
          </p:cNvSpPr>
          <p:nvPr/>
        </p:nvSpPr>
        <p:spPr bwMode="auto">
          <a:xfrm flipH="1">
            <a:off x="533400" y="4483100"/>
            <a:ext cx="3810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8" name="Line 38"/>
          <p:cNvSpPr>
            <a:spLocks noChangeShapeType="1"/>
          </p:cNvSpPr>
          <p:nvPr/>
        </p:nvSpPr>
        <p:spPr bwMode="auto">
          <a:xfrm flipV="1">
            <a:off x="533400" y="3111500"/>
            <a:ext cx="0" cy="13716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9" name="Line 39"/>
          <p:cNvSpPr>
            <a:spLocks noChangeShapeType="1"/>
          </p:cNvSpPr>
          <p:nvPr/>
        </p:nvSpPr>
        <p:spPr bwMode="auto">
          <a:xfrm>
            <a:off x="533400" y="3111500"/>
            <a:ext cx="381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3" name="Group 40"/>
          <p:cNvGrpSpPr>
            <a:grpSpLocks/>
          </p:cNvGrpSpPr>
          <p:nvPr/>
        </p:nvGrpSpPr>
        <p:grpSpPr bwMode="auto">
          <a:xfrm>
            <a:off x="1414463" y="5105400"/>
            <a:ext cx="1665287" cy="722313"/>
            <a:chOff x="729" y="2832"/>
            <a:chExt cx="1355" cy="455"/>
          </a:xfrm>
        </p:grpSpPr>
        <p:sp>
          <p:nvSpPr>
            <p:cNvPr id="2499625" name="Text Box 41"/>
            <p:cNvSpPr txBox="1">
              <a:spLocks noChangeArrowheads="1"/>
            </p:cNvSpPr>
            <p:nvPr/>
          </p:nvSpPr>
          <p:spPr bwMode="auto">
            <a:xfrm>
              <a:off x="732" y="2841"/>
              <a:ext cx="1272" cy="446"/>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1. Instruction</a:t>
              </a:r>
            </a:p>
            <a:p>
              <a:pPr algn="ctr">
                <a:defRPr/>
              </a:pPr>
              <a:r>
                <a:rPr lang="en-US" sz="2000" dirty="0">
                  <a:solidFill>
                    <a:schemeClr val="accent2"/>
                  </a:solidFill>
                  <a:latin typeface="+mn-lt"/>
                </a:rPr>
                <a:t>Fetch</a:t>
              </a:r>
            </a:p>
          </p:txBody>
        </p:sp>
        <p:sp>
          <p:nvSpPr>
            <p:cNvPr id="2499626" name="Line 42"/>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4" name="Group 43"/>
          <p:cNvGrpSpPr>
            <a:grpSpLocks/>
          </p:cNvGrpSpPr>
          <p:nvPr/>
        </p:nvGrpSpPr>
        <p:grpSpPr bwMode="auto">
          <a:xfrm>
            <a:off x="3268663" y="4794250"/>
            <a:ext cx="1763712" cy="1323975"/>
            <a:chOff x="728" y="2636"/>
            <a:chExt cx="1356" cy="834"/>
          </a:xfrm>
        </p:grpSpPr>
        <p:sp>
          <p:nvSpPr>
            <p:cNvPr id="2499628" name="Text Box 44"/>
            <p:cNvSpPr txBox="1">
              <a:spLocks noChangeArrowheads="1"/>
            </p:cNvSpPr>
            <p:nvPr/>
          </p:nvSpPr>
          <p:spPr bwMode="auto">
            <a:xfrm>
              <a:off x="851" y="2636"/>
              <a:ext cx="1019" cy="834"/>
            </a:xfrm>
            <a:prstGeom prst="rect">
              <a:avLst/>
            </a:prstGeom>
            <a:noFill/>
            <a:ln w="28575">
              <a:noFill/>
              <a:miter lim="800000"/>
              <a:headEnd/>
              <a:tailEnd/>
            </a:ln>
            <a:effectLst/>
          </p:spPr>
          <p:txBody>
            <a:bodyPr wrap="none" anchor="ctr">
              <a:prstTxWarp prst="textNoShape">
                <a:avLst/>
              </a:prstTxWarp>
              <a:spAutoFit/>
            </a:bodyPr>
            <a:lstStyle/>
            <a:p>
              <a:pPr algn="ctr">
                <a:defRPr/>
              </a:pPr>
              <a:endParaRPr lang="en-US" sz="2000" dirty="0">
                <a:solidFill>
                  <a:schemeClr val="accent2"/>
                </a:solidFill>
                <a:latin typeface="+mn-lt"/>
              </a:endParaRPr>
            </a:p>
            <a:p>
              <a:pPr algn="ctr">
                <a:defRPr/>
              </a:pPr>
              <a:r>
                <a:rPr lang="en-US" sz="2000" dirty="0">
                  <a:solidFill>
                    <a:schemeClr val="accent2"/>
                  </a:solidFill>
                  <a:latin typeface="+mn-lt"/>
                </a:rPr>
                <a:t>2. Decode/</a:t>
              </a:r>
            </a:p>
            <a:p>
              <a:pPr algn="ctr">
                <a:defRPr/>
              </a:pPr>
              <a:r>
                <a:rPr lang="en-US" sz="2000" dirty="0">
                  <a:solidFill>
                    <a:schemeClr val="accent2"/>
                  </a:solidFill>
                  <a:latin typeface="+mn-lt"/>
                </a:rPr>
                <a:t>    Register</a:t>
              </a:r>
            </a:p>
            <a:p>
              <a:pPr algn="ctr">
                <a:defRPr/>
              </a:pPr>
              <a:r>
                <a:rPr lang="en-US" sz="2000" dirty="0">
                  <a:solidFill>
                    <a:schemeClr val="accent2"/>
                  </a:solidFill>
                  <a:latin typeface="+mn-lt"/>
                </a:rPr>
                <a:t>Read</a:t>
              </a:r>
            </a:p>
          </p:txBody>
        </p:sp>
        <p:sp>
          <p:nvSpPr>
            <p:cNvPr id="2499629" name="Line 45"/>
            <p:cNvSpPr>
              <a:spLocks noChangeShapeType="1"/>
            </p:cNvSpPr>
            <p:nvPr/>
          </p:nvSpPr>
          <p:spPr bwMode="auto">
            <a:xfrm>
              <a:off x="728" y="2832"/>
              <a:ext cx="1356"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5" name="Group 46"/>
          <p:cNvGrpSpPr>
            <a:grpSpLocks/>
          </p:cNvGrpSpPr>
          <p:nvPr/>
        </p:nvGrpSpPr>
        <p:grpSpPr bwMode="auto">
          <a:xfrm>
            <a:off x="5156200" y="5105400"/>
            <a:ext cx="1500188" cy="550863"/>
            <a:chOff x="729" y="2832"/>
            <a:chExt cx="1355" cy="347"/>
          </a:xfrm>
        </p:grpSpPr>
        <p:sp>
          <p:nvSpPr>
            <p:cNvPr id="2499631" name="Text Box 47"/>
            <p:cNvSpPr txBox="1">
              <a:spLocks noChangeArrowheads="1"/>
            </p:cNvSpPr>
            <p:nvPr/>
          </p:nvSpPr>
          <p:spPr bwMode="auto">
            <a:xfrm>
              <a:off x="786" y="2927"/>
              <a:ext cx="1127"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3. Execute</a:t>
              </a:r>
            </a:p>
          </p:txBody>
        </p:sp>
        <p:sp>
          <p:nvSpPr>
            <p:cNvPr id="2499632" name="Line 48"/>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6" name="Group 49"/>
          <p:cNvGrpSpPr>
            <a:grpSpLocks/>
          </p:cNvGrpSpPr>
          <p:nvPr/>
        </p:nvGrpSpPr>
        <p:grpSpPr bwMode="auto">
          <a:xfrm>
            <a:off x="6457950" y="5105400"/>
            <a:ext cx="1330325" cy="550863"/>
            <a:chOff x="271" y="2832"/>
            <a:chExt cx="2149" cy="347"/>
          </a:xfrm>
        </p:grpSpPr>
        <p:sp>
          <p:nvSpPr>
            <p:cNvPr id="2499634" name="Text Box 50"/>
            <p:cNvSpPr txBox="1">
              <a:spLocks noChangeArrowheads="1"/>
            </p:cNvSpPr>
            <p:nvPr/>
          </p:nvSpPr>
          <p:spPr bwMode="auto">
            <a:xfrm>
              <a:off x="271" y="2927"/>
              <a:ext cx="2149"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4. Memory</a:t>
              </a:r>
            </a:p>
          </p:txBody>
        </p:sp>
        <p:sp>
          <p:nvSpPr>
            <p:cNvPr id="2499635" name="Line 51"/>
            <p:cNvSpPr>
              <a:spLocks noChangeShapeType="1"/>
            </p:cNvSpPr>
            <p:nvPr/>
          </p:nvSpPr>
          <p:spPr bwMode="auto">
            <a:xfrm>
              <a:off x="730"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7" name="Group 52"/>
          <p:cNvGrpSpPr>
            <a:grpSpLocks/>
          </p:cNvGrpSpPr>
          <p:nvPr/>
        </p:nvGrpSpPr>
        <p:grpSpPr bwMode="auto">
          <a:xfrm>
            <a:off x="7639050" y="5102225"/>
            <a:ext cx="1277938" cy="708025"/>
            <a:chOff x="592" y="2830"/>
            <a:chExt cx="1649" cy="446"/>
          </a:xfrm>
        </p:grpSpPr>
        <p:sp>
          <p:nvSpPr>
            <p:cNvPr id="31789" name="Text Box 53"/>
            <p:cNvSpPr txBox="1">
              <a:spLocks noChangeArrowheads="1"/>
            </p:cNvSpPr>
            <p:nvPr/>
          </p:nvSpPr>
          <p:spPr bwMode="auto">
            <a:xfrm>
              <a:off x="592" y="2830"/>
              <a:ext cx="1649" cy="446"/>
            </a:xfrm>
            <a:prstGeom prst="rect">
              <a:avLst/>
            </a:prstGeom>
            <a:noFill/>
            <a:ln w="28575">
              <a:noFill/>
              <a:miter lim="800000"/>
              <a:headEnd/>
              <a:tailEnd/>
            </a:ln>
          </p:spPr>
          <p:txBody>
            <a:bodyPr wrap="none" anchor="ctr">
              <a:prstTxWarp prst="textNoShape">
                <a:avLst/>
              </a:prstTxWarp>
              <a:spAutoFit/>
            </a:bodyPr>
            <a:lstStyle/>
            <a:p>
              <a:pPr algn="ctr"/>
              <a:r>
                <a:rPr lang="en-US" sz="2000">
                  <a:solidFill>
                    <a:schemeClr val="accent2"/>
                  </a:solidFill>
                  <a:latin typeface="Calibri" charset="0"/>
                </a:rPr>
                <a:t>5. Register</a:t>
              </a:r>
            </a:p>
            <a:p>
              <a:pPr algn="ctr"/>
              <a:r>
                <a:rPr lang="en-US" sz="2000">
                  <a:solidFill>
                    <a:schemeClr val="accent2"/>
                  </a:solidFill>
                  <a:latin typeface="Calibri" charset="0"/>
                </a:rPr>
                <a:t>     Write</a:t>
              </a:r>
            </a:p>
          </p:txBody>
        </p:sp>
        <p:sp>
          <p:nvSpPr>
            <p:cNvPr id="2499638" name="Line 54"/>
            <p:cNvSpPr>
              <a:spLocks noChangeShapeType="1"/>
            </p:cNvSpPr>
            <p:nvPr/>
          </p:nvSpPr>
          <p:spPr bwMode="auto">
            <a:xfrm>
              <a:off x="729"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sp>
        <p:nvSpPr>
          <p:cNvPr id="31785" name="Text Box 3"/>
          <p:cNvSpPr txBox="1">
            <a:spLocks noChangeArrowheads="1"/>
          </p:cNvSpPr>
          <p:nvPr/>
        </p:nvSpPr>
        <p:spPr bwMode="auto">
          <a:xfrm rot="-5400000">
            <a:off x="861219" y="2897982"/>
            <a:ext cx="501650" cy="366712"/>
          </a:xfrm>
          <a:prstGeom prst="rect">
            <a:avLst/>
          </a:prstGeom>
          <a:noFill/>
          <a:ln w="28575">
            <a:noFill/>
            <a:miter lim="800000"/>
            <a:headEnd/>
            <a:tailEnd/>
          </a:ln>
        </p:spPr>
        <p:txBody>
          <a:bodyPr wrap="none" anchor="ctr">
            <a:prstTxWarp prst="textNoShape">
              <a:avLst/>
            </a:prstTxWarp>
            <a:spAutoFit/>
          </a:bodyPr>
          <a:lstStyle/>
          <a:p>
            <a:pPr algn="ctr"/>
            <a:r>
              <a:rPr lang="en-US"/>
              <a:t>PC</a:t>
            </a:r>
          </a:p>
        </p:txBody>
      </p:sp>
      <p:sp>
        <p:nvSpPr>
          <p:cNvPr id="55" name="Date Placeholder 54"/>
          <p:cNvSpPr>
            <a:spLocks noGrp="1"/>
          </p:cNvSpPr>
          <p:nvPr>
            <p:ph type="dt" sz="quarter" idx="10"/>
          </p:nvPr>
        </p:nvSpPr>
        <p:spPr/>
        <p:txBody>
          <a:bodyPr/>
          <a:lstStyle/>
          <a:p>
            <a:pPr>
              <a:defRPr/>
            </a:pPr>
            <a:fld id="{B934ABBE-1B2F-B04D-A597-2E4464403458}" type="datetime1">
              <a:rPr lang="en-US" smtClean="0"/>
              <a:pPr>
                <a:defRPr/>
              </a:pPr>
              <a:t>3/22/12</a:t>
            </a:fld>
            <a:endParaRPr lang="en-US"/>
          </a:p>
        </p:txBody>
      </p:sp>
      <p:sp>
        <p:nvSpPr>
          <p:cNvPr id="56" name="Slide Number Placeholder 55"/>
          <p:cNvSpPr>
            <a:spLocks noGrp="1"/>
          </p:cNvSpPr>
          <p:nvPr>
            <p:ph type="sldNum" sz="quarter" idx="12"/>
          </p:nvPr>
        </p:nvSpPr>
        <p:spPr/>
        <p:txBody>
          <a:bodyPr/>
          <a:lstStyle/>
          <a:p>
            <a:pPr>
              <a:defRPr/>
            </a:pPr>
            <a:fld id="{9ACE96B7-B152-A34B-A64B-04700F0BF201}" type="slidenum">
              <a:rPr lang="en-US" smtClean="0"/>
              <a:pPr>
                <a:defRPr/>
              </a:pPr>
              <a:t>10</a:t>
            </a:fld>
            <a:endParaRPr lang="en-US"/>
          </a:p>
        </p:txBody>
      </p:sp>
      <p:sp>
        <p:nvSpPr>
          <p:cNvPr id="57" name="Footer Placeholder 56"/>
          <p:cNvSpPr>
            <a:spLocks noGrp="1"/>
          </p:cNvSpPr>
          <p:nvPr>
            <p:ph type="ftr" sz="quarter" idx="11"/>
          </p:nvPr>
        </p:nvSpPr>
        <p:spPr/>
        <p:txBody>
          <a:bodyPr/>
          <a:lstStyle/>
          <a:p>
            <a:pPr>
              <a:defRPr/>
            </a:pPr>
            <a:r>
              <a:rPr lang="en-US" smtClean="0"/>
              <a:t>Spring 2012 -- Lecture #19</a:t>
            </a:r>
            <a:endParaRPr lang="en-US" dirty="0"/>
          </a:p>
        </p:txBody>
      </p:sp>
      <p:sp>
        <p:nvSpPr>
          <p:cNvPr id="58" name="Text Box 15"/>
          <p:cNvSpPr txBox="1">
            <a:spLocks noChangeArrowheads="1"/>
          </p:cNvSpPr>
          <p:nvPr/>
        </p:nvSpPr>
        <p:spPr bwMode="auto">
          <a:xfrm rot="-5400000">
            <a:off x="753872" y="4278282"/>
            <a:ext cx="635385" cy="400110"/>
          </a:xfrm>
          <a:prstGeom prst="rect">
            <a:avLst/>
          </a:prstGeom>
          <a:noFill/>
          <a:ln w="28575">
            <a:noFill/>
            <a:miter lim="800000"/>
            <a:headEnd/>
            <a:tailEnd/>
          </a:ln>
        </p:spPr>
        <p:txBody>
          <a:bodyPr wrap="none" anchor="ctr">
            <a:prstTxWarp prst="textNoShape">
              <a:avLst/>
            </a:prstTxWarp>
            <a:spAutoFit/>
          </a:bodyPr>
          <a:lstStyle/>
          <a:p>
            <a:pPr algn="ctr"/>
            <a:r>
              <a:rPr lang="en-US" sz="2000" dirty="0" err="1" smtClean="0"/>
              <a:t>mux</a:t>
            </a:r>
            <a:endParaRPr lang="en-US" sz="2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mtClean="0"/>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dirty="0" smtClean="0"/>
              <a:t>Combinational Elements</a:t>
            </a:r>
          </a:p>
          <a:p>
            <a:r>
              <a:rPr lang="en-US" dirty="0" smtClean="0"/>
              <a:t>State Elements + Clocking Methodology</a:t>
            </a:r>
          </a:p>
          <a:p>
            <a:r>
              <a:rPr lang="en-US" dirty="0" smtClean="0"/>
              <a:t>Building Blocks</a:t>
            </a:r>
          </a:p>
        </p:txBody>
      </p:sp>
      <p:sp>
        <p:nvSpPr>
          <p:cNvPr id="4" name="Date Placeholder 3"/>
          <p:cNvSpPr>
            <a:spLocks noGrp="1"/>
          </p:cNvSpPr>
          <p:nvPr>
            <p:ph type="dt" sz="quarter" idx="10"/>
          </p:nvPr>
        </p:nvSpPr>
        <p:spPr/>
        <p:txBody>
          <a:bodyPr/>
          <a:lstStyle/>
          <a:p>
            <a:pPr>
              <a:defRPr/>
            </a:pPr>
            <a:fld id="{A6AD7FA5-22AF-1E41-A263-0F2AAA8FAFC0}" type="datetime1">
              <a:rPr lang="en-US" smtClean="0"/>
              <a:pPr>
                <a:defRPr/>
              </a:pPr>
              <a:t>3/22/12</a:t>
            </a:fld>
            <a:endParaRPr lang="en-US"/>
          </a:p>
        </p:txBody>
      </p:sp>
      <p:sp>
        <p:nvSpPr>
          <p:cNvPr id="6" name="Footer Placeholder 5"/>
          <p:cNvSpPr>
            <a:spLocks noGrp="1"/>
          </p:cNvSpPr>
          <p:nvPr>
            <p:ph type="ftr" sz="quarter" idx="11"/>
          </p:nvPr>
        </p:nvSpPr>
        <p:spPr/>
        <p:txBody>
          <a:bodyPr/>
          <a:lstStyle/>
          <a:p>
            <a:pPr>
              <a:defRPr/>
            </a:pPr>
            <a:r>
              <a:rPr lang="en-US" smtClean="0"/>
              <a:t>Spring 2012 -- Lecture #19</a:t>
            </a:r>
            <a:endParaRPr lang="en-US" dirty="0"/>
          </a:p>
        </p:txBody>
      </p:sp>
      <p:sp>
        <p:nvSpPr>
          <p:cNvPr id="5" name="Slide Number Placeholder 4"/>
          <p:cNvSpPr>
            <a:spLocks noGrp="1"/>
          </p:cNvSpPr>
          <p:nvPr>
            <p:ph type="sldNum" sz="quarter" idx="12"/>
          </p:nvPr>
        </p:nvSpPr>
        <p:spPr/>
        <p:txBody>
          <a:bodyPr/>
          <a:lstStyle/>
          <a:p>
            <a:pPr>
              <a:defRPr/>
            </a:pPr>
            <a:fld id="{6E05623E-6079-0F43-A2AA-97433E0D9185}" type="slidenum">
              <a:rPr lang="en-US" smtClean="0"/>
              <a:pPr>
                <a:defRPr/>
              </a:pPr>
              <a:t>11</a:t>
            </a:fld>
            <a:endParaRPr lang="en-US"/>
          </a:p>
        </p:txBody>
      </p:sp>
      <p:grpSp>
        <p:nvGrpSpPr>
          <p:cNvPr id="2" name="Group 120"/>
          <p:cNvGrpSpPr>
            <a:grpSpLocks/>
          </p:cNvGrpSpPr>
          <p:nvPr/>
        </p:nvGrpSpPr>
        <p:grpSpPr bwMode="auto">
          <a:xfrm>
            <a:off x="171450" y="3457575"/>
            <a:ext cx="3225800" cy="2162175"/>
            <a:chOff x="171003" y="3457002"/>
            <a:chExt cx="3225761" cy="2163289"/>
          </a:xfrm>
        </p:grpSpPr>
        <p:grpSp>
          <p:nvGrpSpPr>
            <p:cNvPr id="3"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CarryOut</a:t>
                </a:r>
                <a:endParaRPr lang="en-US" sz="1600" dirty="0">
                  <a:latin typeface="+mn-lt"/>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rPr>
                <a:t>Adder</a:t>
              </a:r>
            </a:p>
          </p:txBody>
        </p:sp>
      </p:grpSp>
      <p:grpSp>
        <p:nvGrpSpPr>
          <p:cNvPr id="7" name="Group 119"/>
          <p:cNvGrpSpPr>
            <a:grpSpLocks/>
          </p:cNvGrpSpPr>
          <p:nvPr/>
        </p:nvGrpSpPr>
        <p:grpSpPr bwMode="auto">
          <a:xfrm>
            <a:off x="3427413" y="3497263"/>
            <a:ext cx="2417762" cy="2057400"/>
            <a:chOff x="3926492" y="3512687"/>
            <a:chExt cx="2416331" cy="2058640"/>
          </a:xfrm>
        </p:grpSpPr>
        <p:grpSp>
          <p:nvGrpSpPr>
            <p:cNvPr id="8" name="Group 90"/>
            <p:cNvGrpSpPr>
              <a:grpSpLocks/>
            </p:cNvGrpSpPr>
            <p:nvPr/>
          </p:nvGrpSpPr>
          <p:grpSpPr bwMode="auto">
            <a:xfrm>
              <a:off x="3926492" y="3512687"/>
              <a:ext cx="2416331" cy="1663114"/>
              <a:chOff x="4577008" y="3357792"/>
              <a:chExt cx="2416331" cy="1663114"/>
            </a:xfrm>
          </p:grpSpPr>
          <p:grpSp>
            <p:nvGrpSpPr>
              <p:cNvPr id="9"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rPr>
                <a:t>Multiplexer</a:t>
              </a:r>
            </a:p>
          </p:txBody>
        </p:sp>
      </p:grpSp>
      <p:grpSp>
        <p:nvGrpSpPr>
          <p:cNvPr id="10"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rPr>
              <a:t>ALU</a:t>
            </a:r>
          </a:p>
        </p:txBody>
      </p:sp>
      <p:grpSp>
        <p:nvGrpSpPr>
          <p:cNvPr id="11"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smtClean="0"/>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normAutofit fontScale="92500" lnSpcReduction="10000"/>
          </a:bodyPr>
          <a:lstStyle/>
          <a:p>
            <a:r>
              <a:rPr lang="en-US" dirty="0" smtClean="0"/>
              <a:t>Addition, subtraction, logical OR, ==:</a:t>
            </a:r>
          </a:p>
          <a:p>
            <a:pPr lvl="1">
              <a:buFont typeface="Arial" charset="0"/>
              <a:buNone/>
            </a:pPr>
            <a:r>
              <a:rPr lang="en-US" sz="2400" dirty="0" smtClean="0">
                <a:latin typeface="Courier New" charset="0"/>
                <a:ea typeface="Courier New" charset="0"/>
                <a:cs typeface="Courier New" charset="0"/>
              </a:rPr>
              <a:t>ADDU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p>
          <a:p>
            <a:pPr lvl="1">
              <a:buFont typeface="Arial" charset="0"/>
              <a:buNone/>
            </a:pPr>
            <a:r>
              <a:rPr lang="en-US" sz="2400" dirty="0" smtClean="0">
                <a:latin typeface="Courier New" charset="0"/>
                <a:ea typeface="Courier New" charset="0"/>
                <a:cs typeface="Courier New" charset="0"/>
              </a:rPr>
              <a:t>SUBU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p>
          <a:p>
            <a:pPr lvl="1">
              <a:buFont typeface="Arial" charset="0"/>
              <a:buNone/>
            </a:pPr>
            <a:r>
              <a:rPr lang="en-US" sz="2400" dirty="0" smtClean="0">
                <a:latin typeface="Courier New" charset="0"/>
                <a:ea typeface="Courier New" charset="0"/>
                <a:cs typeface="Courier New" charset="0"/>
              </a:rPr>
              <a:t>ORI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zero_ext(Imm16)... </a:t>
            </a:r>
          </a:p>
          <a:p>
            <a:pPr lvl="1">
              <a:buFont typeface="Arial" charset="0"/>
              <a:buNone/>
            </a:pPr>
            <a:r>
              <a:rPr lang="en-US" sz="2400" dirty="0" smtClean="0">
                <a:latin typeface="Courier New" charset="0"/>
                <a:ea typeface="Courier New" charset="0"/>
                <a:cs typeface="Courier New" charset="0"/>
              </a:rPr>
              <a:t>BEQ	 if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dirty="0" smtClean="0"/>
              <a:t> </a:t>
            </a:r>
          </a:p>
          <a:p>
            <a:r>
              <a:rPr lang="en-US" dirty="0" smtClean="0"/>
              <a:t>Test to see if output == 0 for any ALU operation gives == test. How?</a:t>
            </a:r>
          </a:p>
          <a:p>
            <a:r>
              <a:rPr lang="en-US" dirty="0" smtClean="0"/>
              <a:t>P&amp;H also adds AND, Set Less Than (1 if A &lt; B, 0 otherwise) </a:t>
            </a:r>
          </a:p>
          <a:p>
            <a:r>
              <a:rPr lang="en-US" dirty="0" smtClean="0"/>
              <a:t>ALU from Appendix C, section C.5</a:t>
            </a:r>
          </a:p>
        </p:txBody>
      </p:sp>
      <p:sp>
        <p:nvSpPr>
          <p:cNvPr id="4" name="Date Placeholder 3"/>
          <p:cNvSpPr>
            <a:spLocks noGrp="1"/>
          </p:cNvSpPr>
          <p:nvPr>
            <p:ph type="dt" sz="quarter" idx="10"/>
          </p:nvPr>
        </p:nvSpPr>
        <p:spPr/>
        <p:txBody>
          <a:bodyPr/>
          <a:lstStyle/>
          <a:p>
            <a:pPr>
              <a:defRPr/>
            </a:pPr>
            <a:fld id="{5F0D11DA-5C7A-C04B-9AA9-E0439452C1D8}" type="datetime1">
              <a:rPr lang="en-US" smtClean="0"/>
              <a:pPr>
                <a:defRPr/>
              </a:pPr>
              <a:t>3/22/12</a:t>
            </a:fld>
            <a:endParaRPr lang="en-US"/>
          </a:p>
        </p:txBody>
      </p:sp>
      <p:sp>
        <p:nvSpPr>
          <p:cNvPr id="5" name="Slide Number Placeholder 4"/>
          <p:cNvSpPr>
            <a:spLocks noGrp="1"/>
          </p:cNvSpPr>
          <p:nvPr>
            <p:ph type="sldNum" sz="quarter" idx="12"/>
          </p:nvPr>
        </p:nvSpPr>
        <p:spPr/>
        <p:txBody>
          <a:bodyPr/>
          <a:lstStyle/>
          <a:p>
            <a:pPr>
              <a:defRPr/>
            </a:pPr>
            <a:fld id="{8A57BE66-C2AB-7F44-98E5-C47ACABEB814}"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smtClean="0"/>
              <a:t>Storage Element: Idealized Memory</a:t>
            </a:r>
          </a:p>
        </p:txBody>
      </p:sp>
      <p:sp>
        <p:nvSpPr>
          <p:cNvPr id="52227" name="Rectangle 3"/>
          <p:cNvSpPr>
            <a:spLocks noGrp="1" noChangeArrowheads="1"/>
          </p:cNvSpPr>
          <p:nvPr>
            <p:ph type="body" idx="1"/>
          </p:nvPr>
        </p:nvSpPr>
        <p:spPr/>
        <p:txBody>
          <a:bodyPr>
            <a:normAutofit fontScale="85000" lnSpcReduction="10000"/>
          </a:bodyPr>
          <a:lstStyle/>
          <a:p>
            <a:pPr>
              <a:defRPr/>
            </a:pPr>
            <a:r>
              <a:rPr lang="en-US" dirty="0" smtClean="0"/>
              <a:t>Memory (idealized)</a:t>
            </a:r>
          </a:p>
          <a:p>
            <a:pPr lvl="1">
              <a:defRPr/>
            </a:pPr>
            <a:r>
              <a:rPr lang="en-US" dirty="0" smtClean="0"/>
              <a:t>One input bus: Data In</a:t>
            </a:r>
          </a:p>
          <a:p>
            <a:pPr lvl="1">
              <a:defRPr/>
            </a:pPr>
            <a:r>
              <a:rPr lang="en-US" dirty="0" smtClean="0"/>
              <a:t>One output bus: Data Out</a:t>
            </a:r>
          </a:p>
          <a:p>
            <a:pPr>
              <a:defRPr/>
            </a:pPr>
            <a:r>
              <a:rPr lang="en-US" dirty="0" smtClean="0"/>
              <a:t>Memory word is found by:</a:t>
            </a:r>
          </a:p>
          <a:p>
            <a:pPr lvl="1">
              <a:defRPr/>
            </a:pPr>
            <a:r>
              <a:rPr lang="en-US" dirty="0" smtClean="0"/>
              <a:t>Address selects the word to put on Data Out</a:t>
            </a:r>
          </a:p>
          <a:p>
            <a:pPr lvl="1">
              <a:defRPr/>
            </a:pPr>
            <a:r>
              <a:rPr lang="en-US" dirty="0" smtClean="0"/>
              <a:t>Write Enable = 1: address selects the memory</a:t>
            </a:r>
            <a:br>
              <a:rPr lang="en-US" dirty="0" smtClean="0"/>
            </a:br>
            <a:r>
              <a:rPr lang="en-US" dirty="0" smtClean="0"/>
              <a:t>word to be written via the Data In bus</a:t>
            </a:r>
          </a:p>
          <a:p>
            <a:pPr>
              <a:defRPr/>
            </a:pPr>
            <a:r>
              <a:rPr lang="en-US" dirty="0" smtClean="0"/>
              <a:t>Clock input (CLK) </a:t>
            </a:r>
          </a:p>
          <a:p>
            <a:pPr lvl="1">
              <a:defRPr/>
            </a:pPr>
            <a:r>
              <a:rPr lang="en-US" dirty="0" smtClean="0"/>
              <a:t>CLK input is a factor ONLY during write operation</a:t>
            </a:r>
          </a:p>
          <a:p>
            <a:pPr lvl="1">
              <a:defRPr/>
            </a:pPr>
            <a:r>
              <a:rPr lang="en-US" dirty="0" smtClean="0"/>
              <a:t>During read operation, behaves as a combinational logic block: Address valid </a:t>
            </a:r>
            <a:r>
              <a:rPr lang="en-US" dirty="0" err="1" smtClean="0">
                <a:sym typeface="Symbol" charset="2"/>
              </a:rPr>
              <a:t></a:t>
            </a:r>
            <a:r>
              <a:rPr lang="en-US" dirty="0" smtClean="0"/>
              <a:t> Data Out valid after “access time”</a:t>
            </a:r>
          </a:p>
        </p:txBody>
      </p:sp>
      <p:sp>
        <p:nvSpPr>
          <p:cNvPr id="21" name="Date Placeholder 20"/>
          <p:cNvSpPr>
            <a:spLocks noGrp="1"/>
          </p:cNvSpPr>
          <p:nvPr>
            <p:ph type="dt" sz="quarter" idx="10"/>
          </p:nvPr>
        </p:nvSpPr>
        <p:spPr/>
        <p:txBody>
          <a:bodyPr/>
          <a:lstStyle/>
          <a:p>
            <a:pPr>
              <a:defRPr/>
            </a:pPr>
            <a:fld id="{F11B1F9D-FE47-B04C-BDAA-8FA4D7373CCF}" type="datetime1">
              <a:rPr lang="en-US" smtClean="0"/>
              <a:pPr>
                <a:defRPr/>
              </a:pPr>
              <a:t>3/22/12</a:t>
            </a:fld>
            <a:endParaRPr lang="en-US"/>
          </a:p>
        </p:txBody>
      </p:sp>
      <p:sp>
        <p:nvSpPr>
          <p:cNvPr id="23" name="Footer Placeholder 22"/>
          <p:cNvSpPr>
            <a:spLocks noGrp="1"/>
          </p:cNvSpPr>
          <p:nvPr>
            <p:ph type="ftr" sz="quarter" idx="11"/>
          </p:nvPr>
        </p:nvSpPr>
        <p:spPr/>
        <p:txBody>
          <a:bodyPr/>
          <a:lstStyle/>
          <a:p>
            <a:pPr>
              <a:defRPr/>
            </a:pPr>
            <a:r>
              <a:rPr lang="en-US" smtClean="0"/>
              <a:t>Spring 2012 -- Lecture #19</a:t>
            </a:r>
            <a:endParaRPr lang="en-US" dirty="0"/>
          </a:p>
        </p:txBody>
      </p:sp>
      <p:sp>
        <p:nvSpPr>
          <p:cNvPr id="22" name="Slide Number Placeholder 21"/>
          <p:cNvSpPr>
            <a:spLocks noGrp="1"/>
          </p:cNvSpPr>
          <p:nvPr>
            <p:ph type="sldNum" sz="quarter" idx="12"/>
          </p:nvPr>
        </p:nvSpPr>
        <p:spPr/>
        <p:txBody>
          <a:bodyPr/>
          <a:lstStyle/>
          <a:p>
            <a:pPr>
              <a:defRPr/>
            </a:pPr>
            <a:fld id="{13868940-2CCB-794F-B4F5-1BFACDADE08D}" type="slidenum">
              <a:rPr lang="en-US" smtClean="0"/>
              <a:pPr>
                <a:defRPr/>
              </a:pPr>
              <a:t>13</a:t>
            </a:fld>
            <a:endParaRPr lang="en-US"/>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DataOut</a:t>
            </a:r>
            <a:endParaRPr lang="en-US" sz="2000" dirty="0">
              <a:latin typeface="+mn-lt"/>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smtClean="0"/>
              <a:t>Storage Element: Register (Building Block)</a:t>
            </a:r>
          </a:p>
        </p:txBody>
      </p:sp>
      <p:sp>
        <p:nvSpPr>
          <p:cNvPr id="39939"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Data Out will not change</a:t>
            </a:r>
          </a:p>
          <a:p>
            <a:pPr lvl="1"/>
            <a:r>
              <a:rPr lang="en-US" dirty="0" smtClean="0"/>
              <a:t>Asserted (1): Data Out will become Data In on rising edge of clock</a:t>
            </a:r>
          </a:p>
        </p:txBody>
      </p:sp>
      <p:grpSp>
        <p:nvGrpSpPr>
          <p:cNvPr id="2"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0" name="Date Placeholder 19"/>
          <p:cNvSpPr>
            <a:spLocks noGrp="1"/>
          </p:cNvSpPr>
          <p:nvPr>
            <p:ph type="dt" sz="quarter" idx="10"/>
          </p:nvPr>
        </p:nvSpPr>
        <p:spPr/>
        <p:txBody>
          <a:bodyPr/>
          <a:lstStyle/>
          <a:p>
            <a:pPr>
              <a:defRPr/>
            </a:pPr>
            <a:fld id="{4BD7C07F-82F8-5D4C-B106-CA4F2675869D}" type="datetime1">
              <a:rPr lang="en-US" smtClean="0"/>
              <a:pPr>
                <a:defRPr/>
              </a:pPr>
              <a:t>3/22/12</a:t>
            </a:fld>
            <a:endParaRPr lang="en-US"/>
          </a:p>
        </p:txBody>
      </p:sp>
      <p:sp>
        <p:nvSpPr>
          <p:cNvPr id="21" name="Slide Number Placeholder 20"/>
          <p:cNvSpPr>
            <a:spLocks noGrp="1"/>
          </p:cNvSpPr>
          <p:nvPr>
            <p:ph type="sldNum" sz="quarter" idx="12"/>
          </p:nvPr>
        </p:nvSpPr>
        <p:spPr/>
        <p:txBody>
          <a:bodyPr/>
          <a:lstStyle/>
          <a:p>
            <a:pPr>
              <a:defRPr/>
            </a:pPr>
            <a:fld id="{66F0D781-9676-7642-909E-2802D4B6A55E}" type="slidenum">
              <a:rPr lang="en-US" smtClean="0"/>
              <a:pPr>
                <a:defRPr/>
              </a:pPr>
              <a:t>14</a:t>
            </a:fld>
            <a:endParaRPr lang="en-US"/>
          </a:p>
        </p:txBody>
      </p:sp>
      <p:sp>
        <p:nvSpPr>
          <p:cNvPr id="22" name="Footer Placeholder 21"/>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Storage Element: Register File</a:t>
            </a:r>
          </a:p>
        </p:txBody>
      </p:sp>
      <p:sp>
        <p:nvSpPr>
          <p:cNvPr id="56323" name="Rectangle 3"/>
          <p:cNvSpPr>
            <a:spLocks noGrp="1" noChangeArrowheads="1"/>
          </p:cNvSpPr>
          <p:nvPr>
            <p:ph type="body" idx="1"/>
          </p:nvPr>
        </p:nvSpPr>
        <p:spPr/>
        <p:txBody>
          <a:bodyPr>
            <a:normAutofit fontScale="77500" lnSpcReduction="20000"/>
          </a:bodyPr>
          <a:lstStyle/>
          <a:p>
            <a:pPr>
              <a:defRPr/>
            </a:pPr>
            <a:r>
              <a:rPr lang="en-US" dirty="0" smtClean="0"/>
              <a:t>Register File consists of 32 registers:</a:t>
            </a:r>
          </a:p>
          <a:p>
            <a:pPr lvl="1">
              <a:defRPr/>
            </a:pPr>
            <a:r>
              <a:rPr lang="en-US" dirty="0" smtClean="0"/>
              <a:t>Two 32-bit output busses:</a:t>
            </a:r>
          </a:p>
          <a:p>
            <a:pPr lvl="1">
              <a:buFont typeface="Arial" charset="0"/>
              <a:buNone/>
              <a:defRPr/>
            </a:pPr>
            <a:r>
              <a:rPr lang="en-US" dirty="0" smtClean="0"/>
              <a:t>	</a:t>
            </a:r>
            <a:r>
              <a:rPr lang="en-US" dirty="0" err="1" smtClean="0"/>
              <a:t>busA</a:t>
            </a:r>
            <a:r>
              <a:rPr lang="en-US" dirty="0" smtClean="0"/>
              <a:t> and </a:t>
            </a:r>
            <a:r>
              <a:rPr lang="en-US" dirty="0" err="1" smtClean="0"/>
              <a:t>busB</a:t>
            </a:r>
            <a:endParaRPr lang="en-US" dirty="0" smtClean="0"/>
          </a:p>
          <a:p>
            <a:pPr lvl="1">
              <a:defRPr/>
            </a:pPr>
            <a:r>
              <a:rPr lang="en-US" dirty="0" smtClean="0"/>
              <a:t>One 32-bit input bus: </a:t>
            </a:r>
            <a:r>
              <a:rPr lang="en-US" dirty="0" err="1" smtClean="0"/>
              <a:t>busW</a:t>
            </a:r>
            <a:endParaRPr lang="en-US" dirty="0" smtClean="0"/>
          </a:p>
          <a:p>
            <a:pPr>
              <a:defRPr/>
            </a:pPr>
            <a:r>
              <a:rPr lang="en-US" dirty="0" smtClean="0"/>
              <a:t>Register is selected by:</a:t>
            </a:r>
          </a:p>
          <a:p>
            <a:pPr lvl="1">
              <a:defRPr/>
            </a:pPr>
            <a:r>
              <a:rPr lang="en-US" dirty="0" smtClean="0"/>
              <a:t>RA (number) selects the register to put on </a:t>
            </a:r>
            <a:r>
              <a:rPr lang="en-US" dirty="0" err="1" smtClean="0"/>
              <a:t>busA</a:t>
            </a:r>
            <a:r>
              <a:rPr lang="en-US" dirty="0" smtClean="0"/>
              <a:t> (data)</a:t>
            </a:r>
          </a:p>
          <a:p>
            <a:pPr lvl="1">
              <a:defRPr/>
            </a:pPr>
            <a:r>
              <a:rPr lang="en-US" dirty="0" smtClean="0"/>
              <a:t>RB (number) selects the register to put on </a:t>
            </a:r>
            <a:r>
              <a:rPr lang="en-US" dirty="0" err="1" smtClean="0"/>
              <a:t>busB</a:t>
            </a:r>
            <a:r>
              <a:rPr lang="en-US" dirty="0" smtClean="0"/>
              <a:t> (data)</a:t>
            </a:r>
          </a:p>
          <a:p>
            <a:pPr lvl="1">
              <a:defRPr/>
            </a:pPr>
            <a:r>
              <a:rPr lang="en-US" dirty="0" smtClean="0"/>
              <a:t>RW (number) selects the register to be  written</a:t>
            </a:r>
            <a:br>
              <a:rPr lang="en-US" dirty="0" smtClean="0"/>
            </a:br>
            <a:r>
              <a:rPr lang="en-US" dirty="0" smtClean="0"/>
              <a:t>via </a:t>
            </a:r>
            <a:r>
              <a:rPr lang="en-US" dirty="0" err="1" smtClean="0"/>
              <a:t>busW</a:t>
            </a:r>
            <a:r>
              <a:rPr lang="en-US" dirty="0" smtClean="0"/>
              <a:t> (data) when Write Enable is 1</a:t>
            </a:r>
          </a:p>
          <a:p>
            <a:pPr>
              <a:defRPr/>
            </a:pPr>
            <a:r>
              <a:rPr lang="en-US" dirty="0" smtClean="0"/>
              <a:t>Clock input (</a:t>
            </a:r>
            <a:r>
              <a:rPr lang="en-US" dirty="0" err="1" smtClean="0"/>
              <a:t>clk</a:t>
            </a:r>
            <a:r>
              <a:rPr lang="en-US" dirty="0" smtClean="0"/>
              <a:t>) </a:t>
            </a:r>
          </a:p>
          <a:p>
            <a:pPr lvl="1">
              <a:defRPr/>
            </a:pPr>
            <a:r>
              <a:rPr lang="en-US" dirty="0" err="1" smtClean="0"/>
              <a:t>Clk</a:t>
            </a:r>
            <a:r>
              <a:rPr lang="en-US" dirty="0" smtClean="0"/>
              <a:t> input is a factor ONLY during write operation</a:t>
            </a:r>
          </a:p>
          <a:p>
            <a:pPr lvl="1">
              <a:defRPr/>
            </a:pPr>
            <a:r>
              <a:rPr lang="en-US" dirty="0" smtClean="0"/>
              <a:t>During read operation, behaves as a combinational logic block:</a:t>
            </a:r>
          </a:p>
          <a:p>
            <a:pPr lvl="2">
              <a:defRPr/>
            </a:pPr>
            <a:r>
              <a:rPr lang="en-US" dirty="0" smtClean="0"/>
              <a:t>RA or RB valid </a:t>
            </a:r>
            <a:r>
              <a:rPr lang="en-US" dirty="0" err="1" smtClean="0">
                <a:sym typeface="Symbol" charset="2"/>
              </a:rPr>
              <a:t></a:t>
            </a:r>
            <a:r>
              <a:rPr lang="en-US" dirty="0" smtClean="0"/>
              <a:t> </a:t>
            </a:r>
            <a:r>
              <a:rPr lang="en-US" dirty="0" err="1" smtClean="0"/>
              <a:t>busA</a:t>
            </a:r>
            <a:r>
              <a:rPr lang="en-US" dirty="0" smtClean="0"/>
              <a:t> or </a:t>
            </a:r>
            <a:r>
              <a:rPr lang="en-US" dirty="0" err="1" smtClean="0"/>
              <a:t>busB</a:t>
            </a:r>
            <a:r>
              <a:rPr lang="en-US" dirty="0" smtClean="0"/>
              <a:t> valid after “access time.”</a:t>
            </a:r>
          </a:p>
        </p:txBody>
      </p:sp>
      <p:sp>
        <p:nvSpPr>
          <p:cNvPr id="36" name="Date Placeholder 35"/>
          <p:cNvSpPr>
            <a:spLocks noGrp="1"/>
          </p:cNvSpPr>
          <p:nvPr>
            <p:ph type="dt" sz="quarter" idx="10"/>
          </p:nvPr>
        </p:nvSpPr>
        <p:spPr/>
        <p:txBody>
          <a:bodyPr/>
          <a:lstStyle/>
          <a:p>
            <a:pPr>
              <a:defRPr/>
            </a:pPr>
            <a:fld id="{9D50014B-56B2-3242-B831-2A7BE71C5E7A}" type="datetime1">
              <a:rPr lang="en-US" smtClean="0"/>
              <a:pPr>
                <a:defRPr/>
              </a:pPr>
              <a:t>3/22/12</a:t>
            </a:fld>
            <a:endParaRPr lang="en-US"/>
          </a:p>
        </p:txBody>
      </p:sp>
      <p:sp>
        <p:nvSpPr>
          <p:cNvPr id="38" name="Footer Placeholder 37"/>
          <p:cNvSpPr>
            <a:spLocks noGrp="1"/>
          </p:cNvSpPr>
          <p:nvPr>
            <p:ph type="ftr" sz="quarter" idx="11"/>
          </p:nvPr>
        </p:nvSpPr>
        <p:spPr/>
        <p:txBody>
          <a:bodyPr/>
          <a:lstStyle/>
          <a:p>
            <a:pPr>
              <a:defRPr/>
            </a:pPr>
            <a:r>
              <a:rPr lang="en-US" smtClean="0"/>
              <a:t>Spring 2012 -- Lecture #19</a:t>
            </a:r>
            <a:endParaRPr lang="en-US" dirty="0"/>
          </a:p>
        </p:txBody>
      </p:sp>
      <p:sp>
        <p:nvSpPr>
          <p:cNvPr id="37" name="Slide Number Placeholder 36"/>
          <p:cNvSpPr>
            <a:spLocks noGrp="1"/>
          </p:cNvSpPr>
          <p:nvPr>
            <p:ph type="sldNum" sz="quarter" idx="12"/>
          </p:nvPr>
        </p:nvSpPr>
        <p:spPr/>
        <p:txBody>
          <a:bodyPr/>
          <a:lstStyle/>
          <a:p>
            <a:pPr>
              <a:defRPr/>
            </a:pPr>
            <a:fld id="{3A39C42A-756E-CD4C-986C-3C0AB42E87C3}" type="slidenum">
              <a:rPr lang="en-US" smtClean="0"/>
              <a:pPr>
                <a:defRPr/>
              </a:pPr>
              <a:t>15</a:t>
            </a:fld>
            <a:endParaRPr lang="en-US"/>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RB</a:t>
            </a:r>
          </a:p>
        </p:txBody>
      </p:sp>
      <p:sp>
        <p:nvSpPr>
          <p:cNvPr id="56353" name="Rectangle 33"/>
          <p:cNvSpPr>
            <a:spLocks noChangeArrowheads="1"/>
          </p:cNvSpPr>
          <p:nvPr/>
        </p:nvSpPr>
        <p:spPr bwMode="auto">
          <a:xfrm>
            <a:off x="6716713" y="2163763"/>
            <a:ext cx="1287462" cy="704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mtClean="0"/>
              <a:t>Step 3: Assemble DataPath Meeting Requirements</a:t>
            </a:r>
          </a:p>
        </p:txBody>
      </p:sp>
      <p:sp>
        <p:nvSpPr>
          <p:cNvPr id="58371" name="Rectangle 3"/>
          <p:cNvSpPr>
            <a:spLocks noGrp="1" noChangeArrowheads="1"/>
          </p:cNvSpPr>
          <p:nvPr>
            <p:ph type="body" idx="1"/>
          </p:nvPr>
        </p:nvSpPr>
        <p:spPr>
          <a:xfrm>
            <a:off x="503238" y="1600200"/>
            <a:ext cx="5110162" cy="4875213"/>
          </a:xfrm>
        </p:spPr>
        <p:txBody>
          <a:bodyPr>
            <a:normAutofit fontScale="85000" lnSpcReduction="20000"/>
          </a:bodyPr>
          <a:lstStyle/>
          <a:p>
            <a:pPr>
              <a:defRPr/>
            </a:pPr>
            <a:r>
              <a:rPr lang="en-US" dirty="0" smtClean="0"/>
              <a:t>Register Transfer Requirements </a:t>
            </a:r>
            <a:r>
              <a:rPr lang="en-US" dirty="0" err="1" smtClean="0">
                <a:sym typeface="Symbol" charset="2"/>
              </a:rPr>
              <a:t></a:t>
            </a:r>
            <a:r>
              <a:rPr lang="en-US" dirty="0" smtClean="0"/>
              <a:t>  </a:t>
            </a:r>
            <a:r>
              <a:rPr lang="en-US" dirty="0" err="1" smtClean="0"/>
              <a:t>Datapath</a:t>
            </a:r>
            <a:r>
              <a:rPr lang="en-US" dirty="0" smtClean="0"/>
              <a:t> Assembly</a:t>
            </a:r>
          </a:p>
          <a:p>
            <a:pPr>
              <a:defRPr/>
            </a:pPr>
            <a:r>
              <a:rPr lang="en-US" dirty="0" smtClean="0"/>
              <a:t>Instruction Fetch</a:t>
            </a:r>
          </a:p>
          <a:p>
            <a:pPr>
              <a:defRPr/>
            </a:pPr>
            <a:r>
              <a:rPr lang="en-US" dirty="0" smtClean="0"/>
              <a:t>Read Operands and Execute Operation</a:t>
            </a:r>
          </a:p>
          <a:p>
            <a:pPr>
              <a:defRPr/>
            </a:pPr>
            <a:r>
              <a:rPr lang="en-US" dirty="0" smtClean="0"/>
              <a:t>Common RTL operations</a:t>
            </a:r>
          </a:p>
          <a:p>
            <a:pPr lvl="1">
              <a:defRPr/>
            </a:pPr>
            <a:r>
              <a:rPr lang="en-US" dirty="0" smtClean="0"/>
              <a:t>Fetch the Instruction: </a:t>
            </a:r>
            <a:br>
              <a:rPr lang="en-US" dirty="0" smtClean="0"/>
            </a:br>
            <a:r>
              <a:rPr lang="en-US" dirty="0" err="1" smtClean="0"/>
              <a:t>mem[PC</a:t>
            </a:r>
            <a:r>
              <a:rPr lang="en-US" dirty="0" smtClean="0"/>
              <a:t>]</a:t>
            </a:r>
          </a:p>
          <a:p>
            <a:pPr lvl="1">
              <a:defRPr/>
            </a:pPr>
            <a:r>
              <a:rPr lang="en-US" dirty="0" smtClean="0"/>
              <a:t>Update the program counter:</a:t>
            </a:r>
          </a:p>
          <a:p>
            <a:pPr lvl="2">
              <a:defRPr/>
            </a:pPr>
            <a:r>
              <a:rPr lang="en-US" dirty="0" smtClean="0"/>
              <a:t>Sequential Code:	</a:t>
            </a:r>
            <a:br>
              <a:rPr lang="en-US" dirty="0" smtClean="0"/>
            </a:br>
            <a:r>
              <a:rPr lang="en-US" dirty="0" smtClean="0"/>
              <a:t>PC </a:t>
            </a:r>
            <a:r>
              <a:rPr lang="en-US" dirty="0" err="1" smtClean="0">
                <a:sym typeface="Symbol" charset="2"/>
              </a:rPr>
              <a:t></a:t>
            </a:r>
            <a:r>
              <a:rPr lang="en-US" dirty="0" smtClean="0"/>
              <a:t> PC + 4 </a:t>
            </a:r>
          </a:p>
          <a:p>
            <a:pPr lvl="2">
              <a:defRPr/>
            </a:pPr>
            <a:r>
              <a:rPr lang="en-US" dirty="0" smtClean="0"/>
              <a:t>Branch and Jump:	</a:t>
            </a:r>
            <a:br>
              <a:rPr lang="en-US" dirty="0" smtClean="0"/>
            </a:br>
            <a:r>
              <a:rPr lang="en-US" dirty="0" smtClean="0"/>
              <a:t>PC </a:t>
            </a:r>
            <a:r>
              <a:rPr lang="en-US" dirty="0" err="1" smtClean="0">
                <a:sym typeface="Symbol" charset="2"/>
              </a:rPr>
              <a:t></a:t>
            </a:r>
            <a:r>
              <a:rPr lang="en-US" dirty="0" smtClean="0"/>
              <a:t> “something else”</a:t>
            </a:r>
          </a:p>
        </p:txBody>
      </p:sp>
      <p:sp>
        <p:nvSpPr>
          <p:cNvPr id="4" name="Date Placeholder 3"/>
          <p:cNvSpPr>
            <a:spLocks noGrp="1"/>
          </p:cNvSpPr>
          <p:nvPr>
            <p:ph type="dt" sz="quarter" idx="10"/>
          </p:nvPr>
        </p:nvSpPr>
        <p:spPr/>
        <p:txBody>
          <a:bodyPr/>
          <a:lstStyle/>
          <a:p>
            <a:pPr>
              <a:defRPr/>
            </a:pPr>
            <a:fld id="{1F3AAEEC-1349-0341-A951-27A1FC3F735B}" type="datetime1">
              <a:rPr lang="en-US" smtClean="0"/>
              <a:pPr>
                <a:defRPr/>
              </a:pPr>
              <a:t>3/22/12</a:t>
            </a:fld>
            <a:endParaRPr lang="en-US"/>
          </a:p>
        </p:txBody>
      </p:sp>
      <p:sp>
        <p:nvSpPr>
          <p:cNvPr id="6" name="Footer Placeholder 5"/>
          <p:cNvSpPr>
            <a:spLocks noGrp="1"/>
          </p:cNvSpPr>
          <p:nvPr>
            <p:ph type="ftr" sz="quarter" idx="11"/>
          </p:nvPr>
        </p:nvSpPr>
        <p:spPr/>
        <p:txBody>
          <a:bodyPr/>
          <a:lstStyle/>
          <a:p>
            <a:pPr>
              <a:defRPr/>
            </a:pPr>
            <a:r>
              <a:rPr lang="en-US" smtClean="0"/>
              <a:t>Spring 2012 -- Lecture #19</a:t>
            </a:r>
            <a:endParaRPr lang="en-US" dirty="0"/>
          </a:p>
        </p:txBody>
      </p:sp>
      <p:sp>
        <p:nvSpPr>
          <p:cNvPr id="5" name="Slide Number Placeholder 4"/>
          <p:cNvSpPr>
            <a:spLocks noGrp="1"/>
          </p:cNvSpPr>
          <p:nvPr>
            <p:ph type="sldNum" sz="quarter" idx="12"/>
          </p:nvPr>
        </p:nvSpPr>
        <p:spPr/>
        <p:txBody>
          <a:bodyPr/>
          <a:lstStyle/>
          <a:p>
            <a:pPr>
              <a:defRPr/>
            </a:pPr>
            <a:fld id="{76B7C913-1C55-2A45-BCE7-BD72D202E134}" type="slidenum">
              <a:rPr lang="en-US" smtClean="0"/>
              <a:pPr>
                <a:defRPr/>
              </a:pPr>
              <a:t>16</a:t>
            </a:fld>
            <a:endParaRPr lang="en-US"/>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endParaRPr lang="en-US" sz="1600">
              <a:latin typeface="+mn-lt"/>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 Word</a:t>
            </a:r>
          </a:p>
        </p:txBody>
      </p:sp>
      <p:grpSp>
        <p:nvGrpSpPr>
          <p:cNvPr id="2"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Instruction</a:t>
              </a:r>
            </a:p>
            <a:p>
              <a:pPr algn="ctr">
                <a:defRPr/>
              </a:pPr>
              <a:r>
                <a:rPr lang="en-US" sz="2000" dirty="0">
                  <a:latin typeface="+mn-lt"/>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3"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Next Address</a:t>
              </a:r>
            </a:p>
            <a:p>
              <a:pPr algn="ctr">
                <a:defRPr/>
              </a:pPr>
              <a:r>
                <a:rPr lang="en-US" sz="1600">
                  <a:latin typeface="+mn-lt"/>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Step 3: Add &amp; Subtract</a:t>
            </a:r>
          </a:p>
        </p:txBody>
      </p:sp>
      <p:sp>
        <p:nvSpPr>
          <p:cNvPr id="46083" name="Rectangle 3"/>
          <p:cNvSpPr>
            <a:spLocks noGrp="1" noChangeArrowheads="1"/>
          </p:cNvSpPr>
          <p:nvPr>
            <p:ph type="body" idx="1"/>
          </p:nvPr>
        </p:nvSpPr>
        <p:spPr>
          <a:xfrm>
            <a:off x="457200" y="1346200"/>
            <a:ext cx="8686800" cy="5274733"/>
          </a:xfrm>
        </p:spPr>
        <p:txBody>
          <a:bodyPr>
            <a:normAutofit fontScale="92500" lnSpcReduction="10000"/>
          </a:bodyPr>
          <a:lstStyle/>
          <a:p>
            <a:pPr>
              <a:spcBef>
                <a:spcPct val="0"/>
              </a:spcBef>
            </a:pP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op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addu</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rd,rs,rt</a:t>
            </a:r>
            <a:r>
              <a:rPr lang="en-US" sz="2400" dirty="0" smtClean="0">
                <a:latin typeface="Courier New" charset="0"/>
                <a:ea typeface="Courier New" charset="0"/>
                <a:cs typeface="Courier New" charset="0"/>
              </a:rPr>
              <a:t>)</a:t>
            </a:r>
          </a:p>
          <a:p>
            <a:pPr lvl="1">
              <a:spcBef>
                <a:spcPct val="0"/>
              </a:spcBef>
            </a:pPr>
            <a:r>
              <a:rPr lang="en-US" sz="2400" dirty="0" smtClean="0"/>
              <a:t>Ra, </a:t>
            </a:r>
            <a:r>
              <a:rPr lang="en-US" sz="2400" dirty="0" err="1" smtClean="0"/>
              <a:t>Rb</a:t>
            </a:r>
            <a:r>
              <a:rPr lang="en-US" sz="2400" dirty="0" smtClean="0"/>
              <a:t>, and </a:t>
            </a:r>
            <a:r>
              <a:rPr lang="en-US" sz="2400" dirty="0" err="1" smtClean="0"/>
              <a:t>Rw</a:t>
            </a:r>
            <a:r>
              <a:rPr lang="en-US" sz="2400" dirty="0" smtClean="0"/>
              <a:t> come from instruction’s </a:t>
            </a:r>
            <a:r>
              <a:rPr lang="en-US" sz="2400" dirty="0" err="1" smtClean="0"/>
              <a:t>Rs</a:t>
            </a:r>
            <a:r>
              <a:rPr lang="en-US" sz="2400" dirty="0" smtClean="0"/>
              <a:t>, </a:t>
            </a:r>
            <a:r>
              <a:rPr lang="en-US" sz="2400" dirty="0" err="1" smtClean="0"/>
              <a:t>Rt</a:t>
            </a:r>
            <a:r>
              <a:rPr lang="en-US" sz="2400" dirty="0" smtClean="0"/>
              <a:t>, and Rd fields</a:t>
            </a:r>
          </a:p>
          <a:p>
            <a:pPr lvl="1">
              <a:spcBef>
                <a:spcPct val="0"/>
              </a:spcBef>
              <a:buFont typeface="Arial" charset="0"/>
              <a:buNone/>
            </a:pPr>
            <a:r>
              <a:rPr lang="en-US" dirty="0" smtClean="0"/>
              <a:t/>
            </a:r>
            <a:br>
              <a:rPr lang="en-US" dirty="0" smtClean="0"/>
            </a:br>
            <a:endParaRPr lang="en-US" dirty="0" smtClean="0"/>
          </a:p>
          <a:p>
            <a:pPr lvl="1">
              <a:spcBef>
                <a:spcPct val="0"/>
              </a:spcBef>
              <a:buFont typeface="Arial" charset="0"/>
              <a:buNone/>
            </a:pPr>
            <a:endParaRPr lang="en-US" dirty="0" smtClean="0"/>
          </a:p>
          <a:p>
            <a:pPr lvl="1">
              <a:spcBef>
                <a:spcPct val="0"/>
              </a:spcBef>
            </a:pPr>
            <a:r>
              <a:rPr lang="en-US" sz="2400" dirty="0" err="1" smtClean="0"/>
              <a:t>ALUctr</a:t>
            </a:r>
            <a:r>
              <a:rPr lang="en-US" sz="2400" dirty="0" smtClean="0"/>
              <a:t> and </a:t>
            </a:r>
            <a:r>
              <a:rPr lang="en-US" sz="2400" dirty="0" err="1" smtClean="0"/>
              <a:t>RegWr</a:t>
            </a:r>
            <a:r>
              <a:rPr lang="en-US" sz="2400" dirty="0" smtClean="0"/>
              <a:t>: control logic after decoding the instruction</a:t>
            </a:r>
          </a:p>
          <a:p>
            <a:pPr lvl="1">
              <a:spcBef>
                <a:spcPct val="0"/>
              </a:spcBef>
            </a:pPr>
            <a:endParaRPr lang="en-US" sz="2400" dirty="0" smtClean="0"/>
          </a:p>
          <a:p>
            <a:pPr lvl="1">
              <a:spcBef>
                <a:spcPct val="0"/>
              </a:spcBef>
            </a:pPr>
            <a:endParaRPr lang="en-US" sz="2400" dirty="0" smtClean="0"/>
          </a:p>
          <a:p>
            <a:pPr lvl="1">
              <a:spcBef>
                <a:spcPct val="0"/>
              </a:spcBef>
            </a:pPr>
            <a:endParaRPr lang="en-US" dirty="0" smtClean="0"/>
          </a:p>
          <a:p>
            <a:endParaRPr lang="en-US" dirty="0" smtClean="0"/>
          </a:p>
          <a:p>
            <a:pPr>
              <a:buFont typeface="Arial" charset="0"/>
              <a:buNone/>
            </a:pPr>
            <a:endParaRPr lang="en-US" dirty="0" smtClean="0"/>
          </a:p>
          <a:p>
            <a:pPr>
              <a:buFont typeface="Arial" charset="0"/>
              <a:buNone/>
            </a:pPr>
            <a:endParaRPr lang="en-US" dirty="0" smtClean="0"/>
          </a:p>
          <a:p>
            <a:pPr>
              <a:spcBef>
                <a:spcPts val="1600"/>
              </a:spcBef>
            </a:pPr>
            <a:r>
              <a:rPr lang="en-US" sz="2400" dirty="0" smtClean="0"/>
              <a:t>… Already defined the register file &amp; ALU             </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latin typeface="+mn-lt"/>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solidFill>
                  <a:schemeClr val="accent2"/>
                </a:solidFill>
                <a:latin typeface="+mn-lt"/>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solidFill>
                  <a:schemeClr val="accent2"/>
                </a:solidFill>
                <a:latin typeface="+mn-lt"/>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Rb</a:t>
            </a:r>
            <a:endParaRPr lang="en-US" sz="2000" dirty="0">
              <a:latin typeface="+mn-lt"/>
            </a:endParaRPr>
          </a:p>
        </p:txBody>
      </p:sp>
      <p:sp>
        <p:nvSpPr>
          <p:cNvPr id="46119" name="Rectangle 48"/>
          <p:cNvSpPr>
            <a:spLocks noChangeArrowheads="1"/>
          </p:cNvSpPr>
          <p:nvPr/>
        </p:nvSpPr>
        <p:spPr bwMode="auto">
          <a:xfrm>
            <a:off x="3035300" y="4419600"/>
            <a:ext cx="1287463" cy="7048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62508" name="Rectangle 52"/>
          <p:cNvSpPr>
            <a:spLocks noChangeArrowheads="1"/>
          </p:cNvSpPr>
          <p:nvPr/>
        </p:nvSpPr>
        <p:spPr bwMode="auto">
          <a:xfrm>
            <a:off x="3554413" y="3259138"/>
            <a:ext cx="368091"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rs</a:t>
            </a:r>
            <a:endParaRPr lang="en-US" sz="2000" dirty="0">
              <a:solidFill>
                <a:schemeClr val="accent2"/>
              </a:solidFill>
              <a:latin typeface="+mn-lt"/>
            </a:endParaRPr>
          </a:p>
        </p:txBody>
      </p:sp>
      <p:sp>
        <p:nvSpPr>
          <p:cNvPr id="62509" name="Rectangle 53"/>
          <p:cNvSpPr>
            <a:spLocks noChangeArrowheads="1"/>
          </p:cNvSpPr>
          <p:nvPr/>
        </p:nvSpPr>
        <p:spPr bwMode="auto">
          <a:xfrm>
            <a:off x="4011613" y="3259138"/>
            <a:ext cx="358072"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rt</a:t>
            </a:r>
            <a:endParaRPr lang="en-US" sz="2000" dirty="0">
              <a:solidFill>
                <a:schemeClr val="accent2"/>
              </a:solidFill>
              <a:latin typeface="+mn-lt"/>
            </a:endParaRPr>
          </a:p>
        </p:txBody>
      </p:sp>
      <p:sp>
        <p:nvSpPr>
          <p:cNvPr id="62510" name="Rectangle 54"/>
          <p:cNvSpPr>
            <a:spLocks noChangeArrowheads="1"/>
          </p:cNvSpPr>
          <p:nvPr/>
        </p:nvSpPr>
        <p:spPr bwMode="auto">
          <a:xfrm>
            <a:off x="3173413" y="3259138"/>
            <a:ext cx="403407"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smtClean="0">
                <a:solidFill>
                  <a:schemeClr val="accent2"/>
                </a:solidFill>
                <a:latin typeface="+mn-lt"/>
              </a:rPr>
              <a:t>rd</a:t>
            </a:r>
            <a:endParaRPr lang="en-US" sz="2000" dirty="0">
              <a:solidFill>
                <a:schemeClr val="accent2"/>
              </a:solidFill>
              <a:latin typeface="+mn-lt"/>
            </a:endParaRP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a:t>
            </a:r>
            <a:endParaRPr lang="en-US" sz="2000" dirty="0">
              <a:latin typeface="+mn-lt"/>
            </a:endParaRPr>
          </a:p>
        </p:txBody>
      </p:sp>
      <p:sp>
        <p:nvSpPr>
          <p:cNvPr id="62512" name="Rectangle 56"/>
          <p:cNvSpPr>
            <a:spLocks noChangeArrowheads="1"/>
          </p:cNvSpPr>
          <p:nvPr/>
        </p:nvSpPr>
        <p:spPr bwMode="auto">
          <a:xfrm>
            <a:off x="2944813" y="2408238"/>
            <a:ext cx="6070600"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3" name="Rectangle 57"/>
          <p:cNvSpPr>
            <a:spLocks noChangeArrowheads="1"/>
          </p:cNvSpPr>
          <p:nvPr/>
        </p:nvSpPr>
        <p:spPr bwMode="auto">
          <a:xfrm>
            <a:off x="29384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4" name="Rectangle 58"/>
          <p:cNvSpPr>
            <a:spLocks noChangeArrowheads="1"/>
          </p:cNvSpPr>
          <p:nvPr/>
        </p:nvSpPr>
        <p:spPr bwMode="auto">
          <a:xfrm>
            <a:off x="3251200" y="2332038"/>
            <a:ext cx="458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op</a:t>
            </a:r>
          </a:p>
        </p:txBody>
      </p:sp>
      <p:sp>
        <p:nvSpPr>
          <p:cNvPr id="62515" name="Rectangle 59"/>
          <p:cNvSpPr>
            <a:spLocks noChangeArrowheads="1"/>
          </p:cNvSpPr>
          <p:nvPr/>
        </p:nvSpPr>
        <p:spPr bwMode="auto">
          <a:xfrm>
            <a:off x="40052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6" name="Rectangle 60"/>
          <p:cNvSpPr>
            <a:spLocks noChangeArrowheads="1"/>
          </p:cNvSpPr>
          <p:nvPr/>
        </p:nvSpPr>
        <p:spPr bwMode="auto">
          <a:xfrm>
            <a:off x="4289425" y="2332038"/>
            <a:ext cx="3746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62517" name="Rectangle 61"/>
          <p:cNvSpPr>
            <a:spLocks noChangeArrowheads="1"/>
          </p:cNvSpPr>
          <p:nvPr/>
        </p:nvSpPr>
        <p:spPr bwMode="auto">
          <a:xfrm>
            <a:off x="49958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8" name="Rectangle 62"/>
          <p:cNvSpPr>
            <a:spLocks noChangeArrowheads="1"/>
          </p:cNvSpPr>
          <p:nvPr/>
        </p:nvSpPr>
        <p:spPr bwMode="auto">
          <a:xfrm>
            <a:off x="5280025" y="2332038"/>
            <a:ext cx="3635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62519" name="Rectangle 63"/>
          <p:cNvSpPr>
            <a:spLocks noChangeArrowheads="1"/>
          </p:cNvSpPr>
          <p:nvPr/>
        </p:nvSpPr>
        <p:spPr bwMode="auto">
          <a:xfrm>
            <a:off x="59864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0" name="Rectangle 64"/>
          <p:cNvSpPr>
            <a:spLocks noChangeArrowheads="1"/>
          </p:cNvSpPr>
          <p:nvPr/>
        </p:nvSpPr>
        <p:spPr bwMode="auto">
          <a:xfrm>
            <a:off x="6270625" y="2332038"/>
            <a:ext cx="407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62521" name="Rectangle 65"/>
          <p:cNvSpPr>
            <a:spLocks noChangeArrowheads="1"/>
          </p:cNvSpPr>
          <p:nvPr/>
        </p:nvSpPr>
        <p:spPr bwMode="auto">
          <a:xfrm>
            <a:off x="69770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2" name="Rectangle 66"/>
          <p:cNvSpPr>
            <a:spLocks noChangeArrowheads="1"/>
          </p:cNvSpPr>
          <p:nvPr/>
        </p:nvSpPr>
        <p:spPr bwMode="auto">
          <a:xfrm>
            <a:off x="7108825" y="2332038"/>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shamt</a:t>
            </a:r>
          </a:p>
        </p:txBody>
      </p:sp>
      <p:sp>
        <p:nvSpPr>
          <p:cNvPr id="62523" name="Rectangle 67"/>
          <p:cNvSpPr>
            <a:spLocks noChangeArrowheads="1"/>
          </p:cNvSpPr>
          <p:nvPr/>
        </p:nvSpPr>
        <p:spPr bwMode="auto">
          <a:xfrm>
            <a:off x="79676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4" name="Rectangle 68"/>
          <p:cNvSpPr>
            <a:spLocks noChangeArrowheads="1"/>
          </p:cNvSpPr>
          <p:nvPr/>
        </p:nvSpPr>
        <p:spPr bwMode="auto">
          <a:xfrm>
            <a:off x="8280400" y="2332038"/>
            <a:ext cx="74612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funct</a:t>
            </a:r>
          </a:p>
        </p:txBody>
      </p:sp>
      <p:sp>
        <p:nvSpPr>
          <p:cNvPr id="62525" name="Rectangle 69"/>
          <p:cNvSpPr>
            <a:spLocks noChangeArrowheads="1"/>
          </p:cNvSpPr>
          <p:nvPr/>
        </p:nvSpPr>
        <p:spPr bwMode="auto">
          <a:xfrm>
            <a:off x="8861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0</a:t>
            </a:r>
          </a:p>
        </p:txBody>
      </p:sp>
      <p:sp>
        <p:nvSpPr>
          <p:cNvPr id="62526" name="Rectangle 70"/>
          <p:cNvSpPr>
            <a:spLocks noChangeArrowheads="1"/>
          </p:cNvSpPr>
          <p:nvPr/>
        </p:nvSpPr>
        <p:spPr bwMode="auto">
          <a:xfrm>
            <a:off x="7718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a:t>
            </a:r>
          </a:p>
        </p:txBody>
      </p:sp>
      <p:sp>
        <p:nvSpPr>
          <p:cNvPr id="62527" name="Rectangle 71"/>
          <p:cNvSpPr>
            <a:spLocks noChangeArrowheads="1"/>
          </p:cNvSpPr>
          <p:nvPr/>
        </p:nvSpPr>
        <p:spPr bwMode="auto">
          <a:xfrm>
            <a:off x="665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11</a:t>
            </a:r>
          </a:p>
        </p:txBody>
      </p:sp>
      <p:sp>
        <p:nvSpPr>
          <p:cNvPr id="62528" name="Rectangle 72"/>
          <p:cNvSpPr>
            <a:spLocks noChangeArrowheads="1"/>
          </p:cNvSpPr>
          <p:nvPr/>
        </p:nvSpPr>
        <p:spPr bwMode="auto">
          <a:xfrm>
            <a:off x="56610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16</a:t>
            </a:r>
          </a:p>
        </p:txBody>
      </p:sp>
      <p:sp>
        <p:nvSpPr>
          <p:cNvPr id="62529" name="Rectangle 73"/>
          <p:cNvSpPr>
            <a:spLocks noChangeArrowheads="1"/>
          </p:cNvSpPr>
          <p:nvPr/>
        </p:nvSpPr>
        <p:spPr bwMode="auto">
          <a:xfrm>
            <a:off x="46704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21</a:t>
            </a:r>
          </a:p>
        </p:txBody>
      </p:sp>
      <p:sp>
        <p:nvSpPr>
          <p:cNvPr id="62530" name="Rectangle 74"/>
          <p:cNvSpPr>
            <a:spLocks noChangeArrowheads="1"/>
          </p:cNvSpPr>
          <p:nvPr/>
        </p:nvSpPr>
        <p:spPr bwMode="auto">
          <a:xfrm>
            <a:off x="36798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26</a:t>
            </a:r>
          </a:p>
        </p:txBody>
      </p:sp>
      <p:sp>
        <p:nvSpPr>
          <p:cNvPr id="62531" name="Rectangle 75"/>
          <p:cNvSpPr>
            <a:spLocks noChangeArrowheads="1"/>
          </p:cNvSpPr>
          <p:nvPr/>
        </p:nvSpPr>
        <p:spPr bwMode="auto">
          <a:xfrm>
            <a:off x="284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31</a:t>
            </a:r>
          </a:p>
        </p:txBody>
      </p:sp>
      <p:sp>
        <p:nvSpPr>
          <p:cNvPr id="62532" name="Rectangle 76"/>
          <p:cNvSpPr>
            <a:spLocks noChangeArrowheads="1"/>
          </p:cNvSpPr>
          <p:nvPr/>
        </p:nvSpPr>
        <p:spPr bwMode="auto">
          <a:xfrm>
            <a:off x="32226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3" name="Rectangle 77"/>
          <p:cNvSpPr>
            <a:spLocks noChangeArrowheads="1"/>
          </p:cNvSpPr>
          <p:nvPr/>
        </p:nvSpPr>
        <p:spPr bwMode="auto">
          <a:xfrm>
            <a:off x="8251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4" name="Rectangle 78"/>
          <p:cNvSpPr>
            <a:spLocks noChangeArrowheads="1"/>
          </p:cNvSpPr>
          <p:nvPr/>
        </p:nvSpPr>
        <p:spPr bwMode="auto">
          <a:xfrm>
            <a:off x="71850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5" name="Rectangle 79"/>
          <p:cNvSpPr>
            <a:spLocks noChangeArrowheads="1"/>
          </p:cNvSpPr>
          <p:nvPr/>
        </p:nvSpPr>
        <p:spPr bwMode="auto">
          <a:xfrm>
            <a:off x="61944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6" name="Rectangle 80"/>
          <p:cNvSpPr>
            <a:spLocks noChangeArrowheads="1"/>
          </p:cNvSpPr>
          <p:nvPr/>
        </p:nvSpPr>
        <p:spPr bwMode="auto">
          <a:xfrm>
            <a:off x="5203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7" name="Rectangle 81"/>
          <p:cNvSpPr>
            <a:spLocks noChangeArrowheads="1"/>
          </p:cNvSpPr>
          <p:nvPr/>
        </p:nvSpPr>
        <p:spPr bwMode="auto">
          <a:xfrm>
            <a:off x="42132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84" name="Date Placeholder 83"/>
          <p:cNvSpPr>
            <a:spLocks noGrp="1"/>
          </p:cNvSpPr>
          <p:nvPr>
            <p:ph type="dt" sz="quarter" idx="10"/>
          </p:nvPr>
        </p:nvSpPr>
        <p:spPr/>
        <p:txBody>
          <a:bodyPr/>
          <a:lstStyle/>
          <a:p>
            <a:pPr>
              <a:defRPr/>
            </a:pPr>
            <a:fld id="{5AB46F46-6036-534D-921D-7DEFBE829815}" type="datetime1">
              <a:rPr lang="en-US" smtClean="0"/>
              <a:pPr>
                <a:defRPr/>
              </a:pPr>
              <a:t>3/22/12</a:t>
            </a:fld>
            <a:endParaRPr lang="en-US" dirty="0"/>
          </a:p>
        </p:txBody>
      </p:sp>
      <p:sp>
        <p:nvSpPr>
          <p:cNvPr id="85" name="Slide Number Placeholder 84"/>
          <p:cNvSpPr>
            <a:spLocks noGrp="1"/>
          </p:cNvSpPr>
          <p:nvPr>
            <p:ph type="sldNum" sz="quarter" idx="12"/>
          </p:nvPr>
        </p:nvSpPr>
        <p:spPr/>
        <p:txBody>
          <a:bodyPr/>
          <a:lstStyle/>
          <a:p>
            <a:pPr>
              <a:defRPr/>
            </a:pPr>
            <a:fld id="{DC9AA7E3-C907-C945-A6C4-094A56DA5FEB}" type="slidenum">
              <a:rPr lang="en-US" smtClean="0"/>
              <a:pPr>
                <a:defRPr/>
              </a:pPr>
              <a:t>17</a:t>
            </a:fld>
            <a:endParaRPr lang="en-US" dirty="0"/>
          </a:p>
        </p:txBody>
      </p:sp>
      <p:sp>
        <p:nvSpPr>
          <p:cNvPr id="86" name="Footer Placeholder 85"/>
          <p:cNvSpPr>
            <a:spLocks noGrp="1"/>
          </p:cNvSpPr>
          <p:nvPr>
            <p:ph type="ftr" sz="quarter" idx="11"/>
          </p:nvPr>
        </p:nvSpPr>
        <p:spPr/>
        <p:txBody>
          <a:bodyPr/>
          <a:lstStyle/>
          <a:p>
            <a:pPr>
              <a:defRPr/>
            </a:pPr>
            <a:r>
              <a:rPr lang="en-US" smtClean="0"/>
              <a:t>Spring 2012 -- Lecture #19</a:t>
            </a:r>
            <a:endParaRPr lang="en-US" dirty="0"/>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295402"/>
            <a:ext cx="8229600" cy="4902199"/>
          </a:xfrm>
        </p:spPr>
        <p:txBody>
          <a:bodyPr>
            <a:normAutofit fontScale="92500"/>
          </a:bodyPr>
          <a:lstStyle/>
          <a:p>
            <a:r>
              <a:rPr lang="en-US" dirty="0" smtClean="0"/>
              <a:t>Project 3, Part 2 due Sunday 4/1</a:t>
            </a:r>
          </a:p>
          <a:p>
            <a:pPr lvl="1"/>
            <a:r>
              <a:rPr lang="en-US" dirty="0" smtClean="0"/>
              <a:t>Thread Level Parallelism and OpenMP</a:t>
            </a:r>
          </a:p>
          <a:p>
            <a:r>
              <a:rPr lang="en-US" dirty="0" smtClean="0"/>
              <a:t>Last homework due Sunday 4/8</a:t>
            </a:r>
          </a:p>
          <a:p>
            <a:r>
              <a:rPr lang="en-US" dirty="0" smtClean="0"/>
              <a:t>Project 4, Part 1 due Sunday 4/8; Part 2 4/15</a:t>
            </a:r>
          </a:p>
          <a:p>
            <a:pPr lvl="1"/>
            <a:r>
              <a:rPr lang="en-US" dirty="0" smtClean="0"/>
              <a:t>Design a 16-bit pipelined computer in </a:t>
            </a:r>
            <a:r>
              <a:rPr lang="en-US" dirty="0" err="1" smtClean="0"/>
              <a:t>Logisim</a:t>
            </a:r>
            <a:endParaRPr lang="en-US" dirty="0" smtClean="0"/>
          </a:p>
          <a:p>
            <a:pPr lvl="1"/>
            <a:r>
              <a:rPr lang="en-US" dirty="0" smtClean="0"/>
              <a:t>Labs 10 and 11 prepare for Project 4</a:t>
            </a:r>
          </a:p>
          <a:p>
            <a:r>
              <a:rPr lang="en-US" dirty="0" smtClean="0"/>
              <a:t>Lab 12 – More </a:t>
            </a:r>
            <a:r>
              <a:rPr lang="en-US" dirty="0" err="1" smtClean="0"/>
              <a:t>Logisim</a:t>
            </a:r>
            <a:r>
              <a:rPr lang="en-US" dirty="0" smtClean="0"/>
              <a:t>; Lab 13 </a:t>
            </a:r>
            <a:r>
              <a:rPr lang="en-US" dirty="0" err="1" smtClean="0"/>
              <a:t>Malloc</a:t>
            </a:r>
            <a:r>
              <a:rPr lang="en-US" dirty="0" smtClean="0"/>
              <a:t>/Free in C</a:t>
            </a:r>
          </a:p>
          <a:p>
            <a:r>
              <a:rPr lang="en-US" dirty="0" smtClean="0"/>
              <a:t>Extra Credit due 4/22 – Fastest Matrix Multiply</a:t>
            </a:r>
          </a:p>
          <a:p>
            <a:r>
              <a:rPr lang="en-US" dirty="0" smtClean="0"/>
              <a:t>Final Exam Wednesday 5/9 11:30-2:30PM</a:t>
            </a:r>
          </a:p>
          <a:p>
            <a:endParaRPr lang="en-US" dirty="0" smtClean="0"/>
          </a:p>
          <a:p>
            <a:pPr lvl="1"/>
            <a:endParaRPr lang="en-US" dirty="0"/>
          </a:p>
        </p:txBody>
      </p:sp>
      <p:sp>
        <p:nvSpPr>
          <p:cNvPr id="4" name="Date Placeholder 3"/>
          <p:cNvSpPr>
            <a:spLocks noGrp="1"/>
          </p:cNvSpPr>
          <p:nvPr>
            <p:ph type="dt" sz="half" idx="10"/>
          </p:nvPr>
        </p:nvSpPr>
        <p:spPr/>
        <p:txBody>
          <a:bodyPr/>
          <a:lstStyle/>
          <a:p>
            <a:fld id="{C12C5BB3-8D19-B541-BA7C-07AC8A1CD8C5}"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0"/>
            <a:ext cx="8229600" cy="1143000"/>
          </a:xfrm>
        </p:spPr>
        <p:txBody>
          <a:bodyPr/>
          <a:lstStyle/>
          <a:p>
            <a:r>
              <a:rPr lang="en-US" dirty="0" smtClean="0"/>
              <a:t>Project 3, Part 1 Results</a:t>
            </a:r>
            <a:endParaRPr lang="en-US" dirty="0"/>
          </a:p>
        </p:txBody>
      </p:sp>
      <p:sp>
        <p:nvSpPr>
          <p:cNvPr id="4" name="Date Placeholder 3"/>
          <p:cNvSpPr>
            <a:spLocks noGrp="1"/>
          </p:cNvSpPr>
          <p:nvPr>
            <p:ph type="dt" sz="half" idx="10"/>
          </p:nvPr>
        </p:nvSpPr>
        <p:spPr/>
        <p:txBody>
          <a:bodyPr/>
          <a:lstStyle/>
          <a:p>
            <a:fld id="{6A150472-5FDF-1842-8B22-64EE8A21A5F0}"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pic>
        <p:nvPicPr>
          <p:cNvPr id="7" name="Picture 6" descr="PastedGraphic-3.pdf"/>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1428750" y="990600"/>
            <a:ext cx="6286500" cy="4876800"/>
          </a:xfrm>
          <a:prstGeom prst="rect">
            <a:avLst/>
          </a:prstGeom>
        </p:spPr>
      </p:pic>
      <p:cxnSp>
        <p:nvCxnSpPr>
          <p:cNvPr id="9" name="Straight Connector 8"/>
          <p:cNvCxnSpPr/>
          <p:nvPr/>
        </p:nvCxnSpPr>
        <p:spPr>
          <a:xfrm rot="16200000" flipH="1">
            <a:off x="2317750" y="3321050"/>
            <a:ext cx="4330700" cy="25400"/>
          </a:xfrm>
          <a:prstGeom prst="line">
            <a:avLst/>
          </a:prstGeom>
          <a:ln w="38100" cap="flat" cmpd="sng" algn="ctr">
            <a:solidFill>
              <a:srgbClr val="FF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43" name="Content Placeholder 42"/>
          <p:cNvSpPr>
            <a:spLocks noGrp="1"/>
          </p:cNvSpPr>
          <p:nvPr>
            <p:ph sz="half" idx="1"/>
          </p:nvPr>
        </p:nvSpPr>
        <p:spPr>
          <a:xfrm>
            <a:off x="0" y="1387066"/>
            <a:ext cx="3421902" cy="5237820"/>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 one time</a:t>
            </a:r>
          </a:p>
          <a:p>
            <a:pPr>
              <a:lnSpc>
                <a:spcPct val="90000"/>
              </a:lnSpc>
            </a:pPr>
            <a:r>
              <a:rPr lang="en-US" sz="2200" dirty="0" smtClean="0"/>
              <a:t>Programming Languages</a:t>
            </a:r>
          </a:p>
        </p:txBody>
      </p:sp>
      <p:sp>
        <p:nvSpPr>
          <p:cNvPr id="44" name="Date Placeholder 43"/>
          <p:cNvSpPr>
            <a:spLocks noGrp="1"/>
          </p:cNvSpPr>
          <p:nvPr>
            <p:ph type="dt" sz="half" idx="10"/>
          </p:nvPr>
        </p:nvSpPr>
        <p:spPr/>
        <p:txBody>
          <a:bodyPr/>
          <a:lstStyle/>
          <a:p>
            <a:fld id="{4CE79B68-4C4B-5546-9D94-7805B2043EE4}" type="datetime1">
              <a:rPr lang="en-US" smtClean="0"/>
              <a:pPr/>
              <a:t>3/22/12</a:t>
            </a:fld>
            <a:endParaRPr lang="en-US"/>
          </a:p>
        </p:txBody>
      </p:sp>
      <p:sp>
        <p:nvSpPr>
          <p:cNvPr id="46" name="Footer Placeholder 45"/>
          <p:cNvSpPr>
            <a:spLocks noGrp="1"/>
          </p:cNvSpPr>
          <p:nvPr>
            <p:ph type="ftr" sz="quarter" idx="11"/>
          </p:nvPr>
        </p:nvSpPr>
        <p:spPr/>
        <p:txBody>
          <a:bodyPr/>
          <a:lstStyle/>
          <a:p>
            <a:r>
              <a:rPr lang="en-US" smtClean="0"/>
              <a:t>Spring 2012 -- Lecture #19</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2</a:t>
            </a:fld>
            <a:endParaRPr lang="en-US"/>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p:oleObj spid="_x0000_s252930" name="Image" r:id="rId5" imgW="3492063" imgH="2400000" progId="">
                  <p:embed/>
                </p:oleObj>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6"/>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7"/>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Memory               (Cache)</a:t>
                  </a:r>
                  <a:endParaRPr lang="en-US" dirty="0">
                    <a:solidFill>
                      <a:srgbClr val="00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2" y="3454411"/>
            <a:ext cx="5625738"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Cache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8"/>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grpSp>
        <p:nvGrpSpPr>
          <p:cNvPr id="15" name="Group 91"/>
          <p:cNvGrpSpPr/>
          <p:nvPr/>
        </p:nvGrpSpPr>
        <p:grpSpPr>
          <a:xfrm>
            <a:off x="0" y="5486401"/>
            <a:ext cx="9517119" cy="1371598"/>
            <a:chOff x="0" y="4724401"/>
            <a:chExt cx="9517119" cy="1371598"/>
          </a:xfrm>
        </p:grpSpPr>
        <p:grpSp>
          <p:nvGrpSpPr>
            <p:cNvPr id="16" name="Group 64"/>
            <p:cNvGrpSpPr/>
            <p:nvPr/>
          </p:nvGrpSpPr>
          <p:grpSpPr>
            <a:xfrm>
              <a:off x="5317067" y="4741332"/>
              <a:ext cx="4200052" cy="1354667"/>
              <a:chOff x="1864861" y="2478375"/>
              <a:chExt cx="9231735" cy="982560"/>
            </a:xfrm>
          </p:grpSpPr>
          <p:sp>
            <p:nvSpPr>
              <p:cNvPr id="66" name="Rectangle 65"/>
              <p:cNvSpPr/>
              <p:nvPr/>
            </p:nvSpPr>
            <p:spPr>
              <a:xfrm>
                <a:off x="1864861" y="2846835"/>
                <a:ext cx="8411618" cy="614100"/>
              </a:xfrm>
              <a:prstGeom prst="rect">
                <a:avLst/>
              </a:pr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7894428" y="2478375"/>
                <a:ext cx="3202168" cy="267882"/>
              </a:xfrm>
              <a:prstGeom prst="rect">
                <a:avLst/>
              </a:prstGeom>
              <a:noFill/>
            </p:spPr>
            <p:txBody>
              <a:bodyPr wrap="square" rtlCol="0">
                <a:spAutoFit/>
              </a:bodyPr>
              <a:lstStyle/>
              <a:p>
                <a:r>
                  <a:rPr lang="en-US" dirty="0" smtClean="0">
                    <a:solidFill>
                      <a:srgbClr val="FF0000"/>
                    </a:solidFill>
                  </a:rPr>
                  <a:t>Today</a:t>
                </a:r>
                <a:endParaRPr lang="en-US" dirty="0">
                  <a:solidFill>
                    <a:srgbClr val="FF0000"/>
                  </a:solidFill>
                </a:endParaRPr>
              </a:p>
            </p:txBody>
          </p:sp>
        </p:grpSp>
        <p:sp>
          <p:nvSpPr>
            <p:cNvPr id="65" name="Rectangle 64"/>
            <p:cNvSpPr/>
            <p:nvPr/>
          </p:nvSpPr>
          <p:spPr>
            <a:xfrm>
              <a:off x="0" y="4724401"/>
              <a:ext cx="3200400" cy="660399"/>
            </a:xfrm>
            <a:prstGeom prst="rect">
              <a:avLst/>
            </a:pr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Title 70"/>
          <p:cNvSpPr>
            <a:spLocks noGrp="1"/>
          </p:cNvSpPr>
          <p:nvPr>
            <p:ph type="title"/>
          </p:nvPr>
        </p:nvSpPr>
        <p:spPr/>
        <p:txBody>
          <a:bodyPr/>
          <a:lstStyle/>
          <a:p>
            <a:r>
              <a:rPr lang="en-US" dirty="0" smtClean="0"/>
              <a:t>You are Here!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0"/>
            <a:ext cx="8229600" cy="1143000"/>
          </a:xfrm>
        </p:spPr>
        <p:txBody>
          <a:bodyPr/>
          <a:lstStyle/>
          <a:p>
            <a:r>
              <a:rPr lang="en-US" dirty="0" smtClean="0"/>
              <a:t>Project 3, Part 1 Results</a:t>
            </a:r>
            <a:endParaRPr lang="en-US" dirty="0"/>
          </a:p>
        </p:txBody>
      </p:sp>
      <p:sp>
        <p:nvSpPr>
          <p:cNvPr id="4" name="Date Placeholder 3"/>
          <p:cNvSpPr>
            <a:spLocks noGrp="1"/>
          </p:cNvSpPr>
          <p:nvPr>
            <p:ph type="dt" sz="half" idx="10"/>
          </p:nvPr>
        </p:nvSpPr>
        <p:spPr/>
        <p:txBody>
          <a:bodyPr/>
          <a:lstStyle/>
          <a:p>
            <a:fld id="{6A150472-5FDF-1842-8B22-64EE8A21A5F0}"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dirty="0"/>
          </a:p>
        </p:txBody>
      </p:sp>
      <p:pic>
        <p:nvPicPr>
          <p:cNvPr id="8" name="Picture 7" descr="PastedGraphic-5.pdf"/>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1416050" y="1009650"/>
            <a:ext cx="6311900" cy="48387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508000" y="1295399"/>
            <a:ext cx="8229600" cy="5274734"/>
          </a:xfrm>
        </p:spPr>
        <p:txBody>
          <a:bodyPr>
            <a:normAutofit fontScale="77500" lnSpcReduction="20000"/>
          </a:bodyPr>
          <a:lstStyle/>
          <a:p>
            <a:r>
              <a:rPr lang="en-US" dirty="0" smtClean="0"/>
              <a:t>What classes should I take (now)?</a:t>
            </a:r>
          </a:p>
          <a:p>
            <a:r>
              <a:rPr lang="en-US" dirty="0" smtClean="0"/>
              <a:t>Take classes from great teachers! (teacher &gt; class)</a:t>
            </a:r>
          </a:p>
          <a:p>
            <a:pPr lvl="1"/>
            <a:r>
              <a:rPr lang="en-US" dirty="0" smtClean="0"/>
              <a:t>Distinguished Teaching Award (very hard to get: ~3/year)</a:t>
            </a:r>
          </a:p>
          <a:p>
            <a:pPr lvl="2"/>
            <a:r>
              <a:rPr lang="en-US" dirty="0" smtClean="0">
                <a:hlinkClick r:id="rId2"/>
              </a:rPr>
              <a:t>http://teaching.berkeley.edu/dta-dept.html</a:t>
            </a:r>
            <a:endParaRPr lang="en-US" dirty="0" smtClean="0"/>
          </a:p>
          <a:p>
            <a:pPr lvl="2"/>
            <a:r>
              <a:rPr lang="en-US" dirty="0" smtClean="0"/>
              <a:t>Dan Klein CS188 Fall 2012; Brian Harvey CS 195 Fall 2012</a:t>
            </a:r>
          </a:p>
          <a:p>
            <a:pPr lvl="1"/>
            <a:r>
              <a:rPr lang="en-US" dirty="0" smtClean="0"/>
              <a:t>HKN Course evaluations (≥6.0 is very good)</a:t>
            </a:r>
          </a:p>
          <a:p>
            <a:pPr lvl="2"/>
            <a:r>
              <a:rPr lang="en-US" dirty="0" smtClean="0">
                <a:hlinkClick r:id="rId3"/>
              </a:rPr>
              <a:t>https://hkn.eecs.berkeley.edu/coursesurveys</a:t>
            </a:r>
            <a:endParaRPr lang="en-US" dirty="0" smtClean="0"/>
          </a:p>
          <a:p>
            <a:pPr lvl="2"/>
            <a:r>
              <a:rPr lang="en-US" dirty="0" err="1" smtClean="0"/>
              <a:t>Vazirani</a:t>
            </a:r>
            <a:r>
              <a:rPr lang="en-US" dirty="0" smtClean="0"/>
              <a:t> CS70; Sinclair CS174</a:t>
            </a:r>
          </a:p>
          <a:p>
            <a:pPr lvl="1"/>
            <a:r>
              <a:rPr lang="en-US" dirty="0" smtClean="0"/>
              <a:t>EECS web site has plan for year (up in late spring: now)</a:t>
            </a:r>
          </a:p>
          <a:p>
            <a:pPr lvl="2"/>
            <a:r>
              <a:rPr lang="en-US" dirty="0" err="1" smtClean="0">
                <a:hlinkClick r:id="rId4"/>
              </a:rPr>
              <a:t>http://www.eecs.berkeley.edu/Scheduling/CS/schedule-draft.html</a:t>
            </a:r>
            <a:endParaRPr lang="en-US" dirty="0" smtClean="0"/>
          </a:p>
          <a:p>
            <a:r>
              <a:rPr lang="en-US" dirty="0" smtClean="0"/>
              <a:t>If have choice of multiple great teachers</a:t>
            </a:r>
          </a:p>
          <a:p>
            <a:pPr lvl="1"/>
            <a:r>
              <a:rPr lang="en-US" dirty="0" smtClean="0"/>
              <a:t>CS152 Computer Architecture and Engineering (Spring 13)</a:t>
            </a:r>
          </a:p>
          <a:p>
            <a:pPr lvl="1"/>
            <a:r>
              <a:rPr lang="en-US" dirty="0" smtClean="0"/>
              <a:t>CS162 Operating Systems and Systems Programming</a:t>
            </a:r>
          </a:p>
          <a:p>
            <a:pPr lvl="1"/>
            <a:r>
              <a:rPr lang="en-US" dirty="0" smtClean="0"/>
              <a:t>CS169 Software Engineering (for SaaS, Fox/Patterson Fall 12)</a:t>
            </a:r>
          </a:p>
          <a:p>
            <a:pPr lvl="1"/>
            <a:r>
              <a:rPr lang="en-US" dirty="0" smtClean="0"/>
              <a:t>CS194 Engineering Parallel Software (Spring 13)</a:t>
            </a:r>
          </a:p>
          <a:p>
            <a:pPr lvl="1"/>
            <a:endParaRPr lang="en-US" dirty="0"/>
          </a:p>
        </p:txBody>
      </p:sp>
      <p:sp>
        <p:nvSpPr>
          <p:cNvPr id="4" name="Date Placeholder 3"/>
          <p:cNvSpPr>
            <a:spLocks noGrp="1"/>
          </p:cNvSpPr>
          <p:nvPr>
            <p:ph type="dt" sz="half" idx="10"/>
          </p:nvPr>
        </p:nvSpPr>
        <p:spPr/>
        <p:txBody>
          <a:bodyPr/>
          <a:lstStyle/>
          <a:p>
            <a:fld id="{05419648-D22C-0244-8EE3-555FECC1C271}" type="datetime1">
              <a:rPr lang="en-US" smtClean="0"/>
              <a:pPr/>
              <a:t>3/22/12</a:t>
            </a:fld>
            <a:endParaRPr lang="en-US" dirty="0"/>
          </a:p>
        </p:txBody>
      </p:sp>
      <p:sp>
        <p:nvSpPr>
          <p:cNvPr id="5" name="Footer Placeholder 4"/>
          <p:cNvSpPr>
            <a:spLocks noGrp="1"/>
          </p:cNvSpPr>
          <p:nvPr>
            <p:ph type="ftr" sz="quarter" idx="11"/>
          </p:nvPr>
        </p:nvSpPr>
        <p:spPr/>
        <p:txBody>
          <a:bodyPr/>
          <a:lstStyle/>
          <a:p>
            <a:r>
              <a:rPr lang="en-US" smtClean="0"/>
              <a:t>Spring 2012 --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lstStyle/>
          <a:p>
            <a:pPr eaLnBrk="1" hangingPunct="1"/>
            <a:r>
              <a:rPr lang="en-US" dirty="0" smtClean="0">
                <a:solidFill>
                  <a:srgbClr val="7F7F7F"/>
                </a:solidFill>
              </a:rPr>
              <a:t>MIPS-</a:t>
            </a:r>
            <a:r>
              <a:rPr lang="en-US" dirty="0" err="1" smtClean="0">
                <a:solidFill>
                  <a:srgbClr val="7F7F7F"/>
                </a:solidFill>
              </a:rPr>
              <a:t>lite</a:t>
            </a:r>
            <a:r>
              <a:rPr lang="en-US" dirty="0" smtClean="0">
                <a:solidFill>
                  <a:srgbClr val="7F7F7F"/>
                </a:solidFill>
              </a:rPr>
              <a:t> </a:t>
            </a:r>
            <a:r>
              <a:rPr lang="en-US" dirty="0" err="1" smtClean="0">
                <a:solidFill>
                  <a:srgbClr val="7F7F7F"/>
                </a:solidFill>
              </a:rPr>
              <a:t>Datapath</a:t>
            </a:r>
            <a:endParaRPr lang="en-US" dirty="0" smtClean="0">
              <a:solidFill>
                <a:srgbClr val="7F7F7F"/>
              </a:solidFill>
            </a:endParaRPr>
          </a:p>
          <a:p>
            <a:pPr eaLnBrk="1" hangingPunct="1"/>
            <a:r>
              <a:rPr lang="en-US" dirty="0" err="1" smtClean="0">
                <a:solidFill>
                  <a:srgbClr val="7F7F7F"/>
                </a:solidFill>
              </a:rPr>
              <a:t>Administrivia</a:t>
            </a:r>
            <a:endParaRPr lang="en-US" dirty="0" smtClean="0">
              <a:solidFill>
                <a:srgbClr val="7F7F7F"/>
              </a:solidFill>
            </a:endParaRPr>
          </a:p>
          <a:p>
            <a:pPr eaLnBrk="1" hangingPunct="1"/>
            <a:r>
              <a:rPr lang="en-US" dirty="0" smtClean="0"/>
              <a:t>CPU Timing</a:t>
            </a:r>
          </a:p>
          <a:p>
            <a:r>
              <a:rPr lang="en-US" dirty="0" smtClean="0"/>
              <a:t>MIPS-</a:t>
            </a:r>
            <a:r>
              <a:rPr lang="en-US" dirty="0" err="1" smtClean="0"/>
              <a:t>lite</a:t>
            </a:r>
            <a:r>
              <a:rPr lang="en-US" dirty="0" smtClean="0"/>
              <a:t> Control</a:t>
            </a:r>
          </a:p>
          <a:p>
            <a:r>
              <a:rPr lang="en-US" dirty="0" err="1" smtClean="0"/>
              <a:t>Datapath</a:t>
            </a:r>
            <a:r>
              <a:rPr lang="en-US" dirty="0" smtClean="0"/>
              <a:t> Control</a:t>
            </a:r>
          </a:p>
          <a:p>
            <a:r>
              <a:rPr lang="en-US" dirty="0" smtClean="0"/>
              <a:t>Control Implementation</a:t>
            </a:r>
          </a:p>
        </p:txBody>
      </p:sp>
      <p:sp>
        <p:nvSpPr>
          <p:cNvPr id="7" name="Date Placeholder 6"/>
          <p:cNvSpPr>
            <a:spLocks noGrp="1"/>
          </p:cNvSpPr>
          <p:nvPr>
            <p:ph type="dt" sz="quarter" idx="10"/>
          </p:nvPr>
        </p:nvSpPr>
        <p:spPr/>
        <p:txBody>
          <a:bodyPr/>
          <a:lstStyle/>
          <a:p>
            <a:pPr>
              <a:defRPr/>
            </a:pPr>
            <a:fld id="{D84FAC3A-88D0-9D46-AA2C-033088185FCD}" type="datetime1">
              <a:rPr lang="en-US" smtClean="0"/>
              <a:pPr>
                <a:defRPr/>
              </a:pPr>
              <a:t>3/22/12</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22</a:t>
            </a:fld>
            <a:endParaRPr lang="en-US"/>
          </a:p>
        </p:txBody>
      </p:sp>
      <p:sp>
        <p:nvSpPr>
          <p:cNvPr id="9" name="Footer Placeholder 8"/>
          <p:cNvSpPr>
            <a:spLocks noGrp="1"/>
          </p:cNvSpPr>
          <p:nvPr>
            <p:ph type="ftr" sz="quarter" idx="11"/>
          </p:nvPr>
        </p:nvSpPr>
        <p:spPr/>
        <p:txBody>
          <a:bodyPr/>
          <a:lstStyle/>
          <a:p>
            <a:pPr>
              <a:defRPr/>
            </a:pPr>
            <a:r>
              <a:rPr lang="en-US" smtClean="0"/>
              <a:t>Spring 2012 -- Lecture #19</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Clocking Methodology</a:t>
            </a:r>
          </a:p>
        </p:txBody>
      </p:sp>
      <p:sp>
        <p:nvSpPr>
          <p:cNvPr id="51203" name="Rectangle 3"/>
          <p:cNvSpPr>
            <a:spLocks noGrp="1" noChangeArrowheads="1"/>
          </p:cNvSpPr>
          <p:nvPr>
            <p:ph type="body" idx="1"/>
          </p:nvPr>
        </p:nvSpPr>
        <p:spPr>
          <a:xfrm>
            <a:off x="457200" y="3436937"/>
            <a:ext cx="8229600" cy="3014663"/>
          </a:xfrm>
        </p:spPr>
        <p:txBody>
          <a:bodyPr>
            <a:normAutofit/>
          </a:bodyPr>
          <a:lstStyle/>
          <a:p>
            <a:pPr>
              <a:lnSpc>
                <a:spcPct val="90000"/>
              </a:lnSpc>
            </a:pPr>
            <a:r>
              <a:rPr lang="en-US" sz="2400" dirty="0" smtClean="0"/>
              <a:t>Storage elements clocked by same edge</a:t>
            </a:r>
          </a:p>
          <a:p>
            <a:pPr>
              <a:lnSpc>
                <a:spcPct val="90000"/>
              </a:lnSpc>
            </a:pPr>
            <a:r>
              <a:rPr lang="en-US" sz="2400" dirty="0" smtClean="0"/>
              <a:t>“</a:t>
            </a:r>
            <a:r>
              <a:rPr lang="en-US" sz="2400" dirty="0" smtClean="0">
                <a:solidFill>
                  <a:srgbClr val="0000FF"/>
                </a:solidFill>
              </a:rPr>
              <a:t>Critical path</a:t>
            </a:r>
            <a:r>
              <a:rPr lang="en-US" sz="2400" dirty="0" smtClean="0"/>
              <a:t>” (longest path through logic) determines length of clock period </a:t>
            </a:r>
          </a:p>
          <a:p>
            <a:pPr>
              <a:lnSpc>
                <a:spcPct val="90000"/>
              </a:lnSpc>
            </a:pPr>
            <a:r>
              <a:rPr lang="en-US" sz="2400" dirty="0" smtClean="0"/>
              <a:t>Have to allow for Clock-to-Q and Setup Times too</a:t>
            </a:r>
          </a:p>
          <a:p>
            <a:pPr>
              <a:lnSpc>
                <a:spcPct val="90000"/>
              </a:lnSpc>
            </a:pPr>
            <a:r>
              <a:rPr lang="en-US" sz="2400" dirty="0" smtClean="0"/>
              <a:t>This lecture (and P&amp;H sections) 4.3-4.4 do whole instruction in 1 clock cycle for pedagogic reasons</a:t>
            </a:r>
          </a:p>
          <a:p>
            <a:pPr lvl="1">
              <a:lnSpc>
                <a:spcPct val="90000"/>
              </a:lnSpc>
            </a:pPr>
            <a:r>
              <a:rPr lang="en-US" sz="2000" dirty="0" smtClean="0"/>
              <a:t>Project 4 will do it in 2 clock cycles via simple pipelining</a:t>
            </a:r>
          </a:p>
          <a:p>
            <a:pPr lvl="1">
              <a:lnSpc>
                <a:spcPct val="90000"/>
              </a:lnSpc>
            </a:pPr>
            <a:r>
              <a:rPr lang="en-US" sz="2000" dirty="0" smtClean="0"/>
              <a:t>Soon explain pipelining and use 5 clock cycles per instruction</a:t>
            </a:r>
          </a:p>
          <a:p>
            <a:pPr lvl="1">
              <a:lnSpc>
                <a:spcPct val="90000"/>
              </a:lnSpc>
            </a:pPr>
            <a:endParaRPr lang="en-US" sz="2000" dirty="0" smtClean="0"/>
          </a:p>
        </p:txBody>
      </p:sp>
      <p:sp>
        <p:nvSpPr>
          <p:cNvPr id="117" name="Date Placeholder 116"/>
          <p:cNvSpPr>
            <a:spLocks noGrp="1"/>
          </p:cNvSpPr>
          <p:nvPr>
            <p:ph type="dt" sz="quarter" idx="10"/>
          </p:nvPr>
        </p:nvSpPr>
        <p:spPr/>
        <p:txBody>
          <a:bodyPr/>
          <a:lstStyle/>
          <a:p>
            <a:pPr>
              <a:defRPr/>
            </a:pPr>
            <a:fld id="{57E737FA-9FF7-2548-9A5F-8A145BEDC4E5}" type="datetime1">
              <a:rPr lang="en-US" smtClean="0"/>
              <a:pPr>
                <a:defRPr/>
              </a:pPr>
              <a:t>3/22/12</a:t>
            </a:fld>
            <a:endParaRPr lang="en-US"/>
          </a:p>
        </p:txBody>
      </p:sp>
      <p:sp>
        <p:nvSpPr>
          <p:cNvPr id="119" name="Footer Placeholder 118"/>
          <p:cNvSpPr>
            <a:spLocks noGrp="1"/>
          </p:cNvSpPr>
          <p:nvPr>
            <p:ph type="ftr" sz="quarter" idx="11"/>
          </p:nvPr>
        </p:nvSpPr>
        <p:spPr/>
        <p:txBody>
          <a:bodyPr/>
          <a:lstStyle/>
          <a:p>
            <a:pPr>
              <a:defRPr/>
            </a:pPr>
            <a:r>
              <a:rPr lang="en-US" smtClean="0"/>
              <a:t>Spring 2012 -- Lecture #19</a:t>
            </a:r>
            <a:endParaRPr lang="en-US" dirty="0"/>
          </a:p>
        </p:txBody>
      </p:sp>
      <p:sp>
        <p:nvSpPr>
          <p:cNvPr id="118" name="Slide Number Placeholder 117"/>
          <p:cNvSpPr>
            <a:spLocks noGrp="1"/>
          </p:cNvSpPr>
          <p:nvPr>
            <p:ph type="sldNum" sz="quarter" idx="12"/>
          </p:nvPr>
        </p:nvSpPr>
        <p:spPr/>
        <p:txBody>
          <a:bodyPr/>
          <a:lstStyle/>
          <a:p>
            <a:pPr>
              <a:defRPr/>
            </a:pPr>
            <a:fld id="{44274278-B587-D247-9244-D5DE92F0F37C}" type="slidenum">
              <a:rPr lang="en-US" smtClean="0"/>
              <a:pPr>
                <a:defRPr/>
              </a:pPr>
              <a:t>23</a:t>
            </a:fld>
            <a:endParaRPr lang="en-US"/>
          </a:p>
        </p:txBody>
      </p:sp>
      <p:grpSp>
        <p:nvGrpSpPr>
          <p:cNvPr id="2"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prstTxWarp prst="textNoShape">
              <a:avLst/>
            </a:prstTxWarp>
            <a:spAutoFit/>
          </a:bodyPr>
          <a:lstStyle/>
          <a:p>
            <a:pPr>
              <a:defRPr/>
            </a:pPr>
            <a:r>
              <a:rPr lang="en-US" sz="2800" dirty="0" err="1">
                <a:latin typeface="+mn-lt"/>
              </a:rPr>
              <a:t>Clk</a:t>
            </a:r>
            <a:endParaRPr lang="en-US" sz="2800" dirty="0">
              <a:latin typeface="+mn-lt"/>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2" name="Rectangle 16"/>
          <p:cNvSpPr>
            <a:spLocks noChangeArrowheads="1"/>
          </p:cNvSpPr>
          <p:nvPr/>
        </p:nvSpPr>
        <p:spPr bwMode="auto">
          <a:xfrm>
            <a:off x="1287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5" name="Rectangle 19"/>
          <p:cNvSpPr>
            <a:spLocks noChangeArrowheads="1"/>
          </p:cNvSpPr>
          <p:nvPr/>
        </p:nvSpPr>
        <p:spPr bwMode="auto">
          <a:xfrm>
            <a:off x="2049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9" name="Rectangle 23"/>
          <p:cNvSpPr>
            <a:spLocks noChangeArrowheads="1"/>
          </p:cNvSpPr>
          <p:nvPr/>
        </p:nvSpPr>
        <p:spPr bwMode="auto">
          <a:xfrm>
            <a:off x="6850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2" name="Rectangle 26"/>
          <p:cNvSpPr>
            <a:spLocks noChangeArrowheads="1"/>
          </p:cNvSpPr>
          <p:nvPr/>
        </p:nvSpPr>
        <p:spPr bwMode="auto">
          <a:xfrm>
            <a:off x="7612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5" name="Group 40"/>
          <p:cNvGrpSpPr>
            <a:grpSpLocks/>
          </p:cNvGrpSpPr>
          <p:nvPr/>
        </p:nvGrpSpPr>
        <p:grpSpPr bwMode="auto">
          <a:xfrm>
            <a:off x="2376488" y="2836863"/>
            <a:ext cx="1168400" cy="401637"/>
            <a:chOff x="1445" y="2131"/>
            <a:chExt cx="736" cy="253"/>
          </a:xfrm>
        </p:grpSpPr>
        <p:grpSp>
          <p:nvGrpSpPr>
            <p:cNvPr id="6"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7" name="Group 50"/>
          <p:cNvGrpSpPr>
            <a:grpSpLocks/>
          </p:cNvGrpSpPr>
          <p:nvPr/>
        </p:nvGrpSpPr>
        <p:grpSpPr bwMode="auto">
          <a:xfrm>
            <a:off x="5799138" y="2025650"/>
            <a:ext cx="903287" cy="336550"/>
            <a:chOff x="3601" y="1620"/>
            <a:chExt cx="569" cy="212"/>
          </a:xfrm>
        </p:grpSpPr>
        <p:grpSp>
          <p:nvGrpSpPr>
            <p:cNvPr id="8"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9" name="Group 58"/>
          <p:cNvGrpSpPr>
            <a:grpSpLocks/>
          </p:cNvGrpSpPr>
          <p:nvPr/>
        </p:nvGrpSpPr>
        <p:grpSpPr bwMode="auto">
          <a:xfrm>
            <a:off x="3308350" y="2278063"/>
            <a:ext cx="903288" cy="336550"/>
            <a:chOff x="2032" y="1779"/>
            <a:chExt cx="569" cy="212"/>
          </a:xfrm>
        </p:grpSpPr>
        <p:grpSp>
          <p:nvGrpSpPr>
            <p:cNvPr id="1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1" name="Group 66"/>
          <p:cNvGrpSpPr>
            <a:grpSpLocks/>
          </p:cNvGrpSpPr>
          <p:nvPr/>
        </p:nvGrpSpPr>
        <p:grpSpPr bwMode="auto">
          <a:xfrm>
            <a:off x="4794250" y="2001838"/>
            <a:ext cx="1168400" cy="401637"/>
            <a:chOff x="2968" y="1605"/>
            <a:chExt cx="736" cy="253"/>
          </a:xfrm>
        </p:grpSpPr>
        <p:grpSp>
          <p:nvGrpSpPr>
            <p:cNvPr id="12"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3"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14"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normAutofit fontScale="90000"/>
          </a:bodyPr>
          <a:lstStyle/>
          <a:p>
            <a:pPr>
              <a:lnSpc>
                <a:spcPct val="85000"/>
              </a:lnSpc>
            </a:pPr>
            <a:r>
              <a:rPr lang="en-US" sz="4000" smtClean="0"/>
              <a:t>Register-Register Timing: </a:t>
            </a:r>
            <a:br>
              <a:rPr lang="en-US" sz="4000" smtClean="0"/>
            </a:br>
            <a:r>
              <a:rPr lang="en-US" sz="4000" smtClean="0"/>
              <a:t>One Complete Cycle</a:t>
            </a:r>
          </a:p>
        </p:txBody>
      </p:sp>
      <p:sp>
        <p:nvSpPr>
          <p:cNvPr id="128" name="Date Placeholder 127"/>
          <p:cNvSpPr>
            <a:spLocks noGrp="1"/>
          </p:cNvSpPr>
          <p:nvPr>
            <p:ph type="dt" sz="quarter" idx="10"/>
          </p:nvPr>
        </p:nvSpPr>
        <p:spPr/>
        <p:txBody>
          <a:bodyPr/>
          <a:lstStyle/>
          <a:p>
            <a:pPr>
              <a:defRPr/>
            </a:pPr>
            <a:fld id="{2C2A07C3-BF40-5F4C-8C90-DD9CF6ECBAA4}" type="datetime1">
              <a:rPr lang="en-US" smtClean="0"/>
              <a:pPr>
                <a:defRPr/>
              </a:pPr>
              <a:t>3/22/12</a:t>
            </a:fld>
            <a:endParaRPr lang="en-US"/>
          </a:p>
        </p:txBody>
      </p:sp>
      <p:sp>
        <p:nvSpPr>
          <p:cNvPr id="130" name="Footer Placeholder 129"/>
          <p:cNvSpPr>
            <a:spLocks noGrp="1"/>
          </p:cNvSpPr>
          <p:nvPr>
            <p:ph type="ftr" sz="quarter" idx="11"/>
          </p:nvPr>
        </p:nvSpPr>
        <p:spPr/>
        <p:txBody>
          <a:bodyPr/>
          <a:lstStyle/>
          <a:p>
            <a:pPr>
              <a:defRPr/>
            </a:pPr>
            <a:r>
              <a:rPr lang="en-US" smtClean="0"/>
              <a:t>Spring 2012 -- Lecture #19</a:t>
            </a:r>
            <a:endParaRPr lang="en-US" dirty="0"/>
          </a:p>
        </p:txBody>
      </p:sp>
      <p:sp>
        <p:nvSpPr>
          <p:cNvPr id="129" name="Slide Number Placeholder 128"/>
          <p:cNvSpPr>
            <a:spLocks noGrp="1"/>
          </p:cNvSpPr>
          <p:nvPr>
            <p:ph type="sldNum" sz="quarter" idx="12"/>
          </p:nvPr>
        </p:nvSpPr>
        <p:spPr/>
        <p:txBody>
          <a:bodyPr/>
          <a:lstStyle/>
          <a:p>
            <a:pPr>
              <a:defRPr/>
            </a:pPr>
            <a:fld id="{907CE0CB-D23C-F345-A1E4-5DC69708DD85}" type="slidenum">
              <a:rPr lang="en-US" smtClean="0"/>
              <a:pPr>
                <a:defRPr/>
              </a:pPr>
              <a:t>24</a:t>
            </a:fld>
            <a:endParaRPr lang="en-US"/>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Clk</a:t>
            </a:r>
            <a:endParaRPr lang="en-US" dirty="0">
              <a:latin typeface="+mn-lt"/>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err="1">
                <a:latin typeface="+mn-lt"/>
              </a:rPr>
              <a:t>Rs</a:t>
            </a:r>
            <a:r>
              <a:rPr lang="en-US" dirty="0">
                <a:latin typeface="+mn-lt"/>
              </a:rPr>
              <a:t>, </a:t>
            </a:r>
            <a:r>
              <a:rPr lang="en-US" dirty="0" err="1">
                <a:latin typeface="+mn-lt"/>
              </a:rPr>
              <a:t>Rt</a:t>
            </a:r>
            <a:r>
              <a:rPr lang="en-US" dirty="0">
                <a:latin typeface="+mn-lt"/>
              </a:rPr>
              <a:t>, Rd,</a:t>
            </a:r>
          </a:p>
          <a:p>
            <a:pPr>
              <a:defRPr/>
            </a:pPr>
            <a:r>
              <a:rPr lang="en-US" dirty="0">
                <a:latin typeface="+mn-lt"/>
              </a:rPr>
              <a:t>Op, </a:t>
            </a:r>
            <a:r>
              <a:rPr lang="en-US" dirty="0" err="1">
                <a:latin typeface="+mn-lt"/>
              </a:rPr>
              <a:t>Func</a:t>
            </a:r>
            <a:endParaRPr lang="en-US" dirty="0">
              <a:latin typeface="+mn-lt"/>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a:latin typeface="+mn-lt"/>
              </a:rPr>
              <a:t>Register Write</a:t>
            </a:r>
          </a:p>
          <a:p>
            <a:pPr algn="ctr">
              <a:defRPr/>
            </a:pPr>
            <a:r>
              <a:rPr lang="en-US" dirty="0">
                <a:latin typeface="+mn-lt"/>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grpSp>
        <p:nvGrpSpPr>
          <p:cNvPr id="141" name="Group 140"/>
          <p:cNvGrpSpPr/>
          <p:nvPr/>
        </p:nvGrpSpPr>
        <p:grpSpPr>
          <a:xfrm>
            <a:off x="1727200" y="1206500"/>
            <a:ext cx="1050610" cy="444500"/>
            <a:chOff x="1727200" y="1206500"/>
            <a:chExt cx="1050610" cy="444500"/>
          </a:xfrm>
        </p:grpSpPr>
        <p:sp>
          <p:nvSpPr>
            <p:cNvPr id="131" name="Rectangle 10"/>
            <p:cNvSpPr>
              <a:spLocks noChangeArrowheads="1"/>
            </p:cNvSpPr>
            <p:nvPr/>
          </p:nvSpPr>
          <p:spPr bwMode="auto">
            <a:xfrm>
              <a:off x="1825625" y="1206500"/>
              <a:ext cx="952185"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err="1" smtClean="0">
                  <a:solidFill>
                    <a:srgbClr val="7A9BC7"/>
                  </a:solidFill>
                  <a:latin typeface="+mn-lt"/>
                </a:rPr>
                <a:t>Clk</a:t>
              </a:r>
              <a:r>
                <a:rPr lang="en-US" dirty="0" smtClean="0">
                  <a:solidFill>
                    <a:srgbClr val="7A9BC7"/>
                  </a:solidFill>
                  <a:latin typeface="+mn-lt"/>
                </a:rPr>
                <a:t>-to-Q</a:t>
              </a:r>
              <a:endParaRPr lang="en-US" dirty="0">
                <a:solidFill>
                  <a:srgbClr val="7A9BC7"/>
                </a:solidFill>
                <a:latin typeface="+mn-lt"/>
              </a:endParaRPr>
            </a:p>
          </p:txBody>
        </p:sp>
        <p:cxnSp>
          <p:nvCxnSpPr>
            <p:cNvPr id="135" name="Straight Arrow Connector 134"/>
            <p:cNvCxnSpPr/>
            <p:nvPr/>
          </p:nvCxnSpPr>
          <p:spPr>
            <a:xfrm rot="5400000">
              <a:off x="1720850" y="1479550"/>
              <a:ext cx="177800" cy="165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43" name="Rectangle 10"/>
          <p:cNvSpPr>
            <a:spLocks noChangeArrowheads="1"/>
          </p:cNvSpPr>
          <p:nvPr/>
        </p:nvSpPr>
        <p:spPr bwMode="auto">
          <a:xfrm>
            <a:off x="6654800" y="4648200"/>
            <a:ext cx="1384299"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smtClean="0">
                <a:solidFill>
                  <a:srgbClr val="7A9BC7"/>
                </a:solidFill>
                <a:latin typeface="+mn-lt"/>
              </a:rPr>
              <a:t>Setu</a:t>
            </a:r>
            <a:r>
              <a:rPr lang="en-US" dirty="0" smtClean="0">
                <a:solidFill>
                  <a:srgbClr val="7A9BC7"/>
                </a:solidFill>
              </a:rPr>
              <a:t>p Time</a:t>
            </a:r>
            <a:endParaRPr lang="en-US" dirty="0">
              <a:solidFill>
                <a:srgbClr val="7A9BC7"/>
              </a:solidFill>
              <a:latin typeface="+mn-lt"/>
            </a:endParaRPr>
          </a:p>
        </p:txBody>
      </p:sp>
      <p:cxnSp>
        <p:nvCxnSpPr>
          <p:cNvPr id="144" name="Straight Arrow Connector 143"/>
          <p:cNvCxnSpPr/>
          <p:nvPr/>
        </p:nvCxnSpPr>
        <p:spPr>
          <a:xfrm flipV="1">
            <a:off x="7734300" y="4597400"/>
            <a:ext cx="2413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8" name="Rectangle 147"/>
          <p:cNvSpPr/>
          <p:nvPr/>
        </p:nvSpPr>
        <p:spPr>
          <a:xfrm>
            <a:off x="0" y="19177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a:off x="0" y="2197100"/>
            <a:ext cx="91440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0" y="2476500"/>
            <a:ext cx="9144000" cy="292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a:off x="0" y="2730500"/>
            <a:ext cx="9144000" cy="292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0" y="2984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a:xfrm>
            <a:off x="0" y="3238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a:xfrm>
            <a:off x="0" y="3492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0" y="3746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p:cNvSpPr/>
          <p:nvPr/>
        </p:nvSpPr>
        <p:spPr>
          <a:xfrm>
            <a:off x="0" y="4000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0" y="4254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normAutofit fontScale="90000"/>
          </a:bodyPr>
          <a:lstStyle/>
          <a:p>
            <a:pPr>
              <a:lnSpc>
                <a:spcPct val="85000"/>
              </a:lnSpc>
            </a:pPr>
            <a:r>
              <a:rPr lang="en-US" sz="4000" smtClean="0"/>
              <a:t>Register-Register Timing: </a:t>
            </a:r>
            <a:br>
              <a:rPr lang="en-US" sz="4000" smtClean="0"/>
            </a:br>
            <a:r>
              <a:rPr lang="en-US" sz="4000" smtClean="0"/>
              <a:t>One Complete Cycle</a:t>
            </a:r>
          </a:p>
        </p:txBody>
      </p:sp>
      <p:sp>
        <p:nvSpPr>
          <p:cNvPr id="128" name="Date Placeholder 127"/>
          <p:cNvSpPr>
            <a:spLocks noGrp="1"/>
          </p:cNvSpPr>
          <p:nvPr>
            <p:ph type="dt" sz="quarter" idx="10"/>
          </p:nvPr>
        </p:nvSpPr>
        <p:spPr/>
        <p:txBody>
          <a:bodyPr/>
          <a:lstStyle/>
          <a:p>
            <a:pPr>
              <a:defRPr/>
            </a:pPr>
            <a:fld id="{2C2A07C3-BF40-5F4C-8C90-DD9CF6ECBAA4}" type="datetime1">
              <a:rPr lang="en-US" smtClean="0"/>
              <a:pPr>
                <a:defRPr/>
              </a:pPr>
              <a:t>3/22/12</a:t>
            </a:fld>
            <a:endParaRPr lang="en-US"/>
          </a:p>
        </p:txBody>
      </p:sp>
      <p:sp>
        <p:nvSpPr>
          <p:cNvPr id="130" name="Footer Placeholder 129"/>
          <p:cNvSpPr>
            <a:spLocks noGrp="1"/>
          </p:cNvSpPr>
          <p:nvPr>
            <p:ph type="ftr" sz="quarter" idx="11"/>
          </p:nvPr>
        </p:nvSpPr>
        <p:spPr/>
        <p:txBody>
          <a:bodyPr/>
          <a:lstStyle/>
          <a:p>
            <a:pPr>
              <a:defRPr/>
            </a:pPr>
            <a:r>
              <a:rPr lang="en-US" smtClean="0"/>
              <a:t>Spring 2012 -- Lecture #19</a:t>
            </a:r>
            <a:endParaRPr lang="en-US" dirty="0"/>
          </a:p>
        </p:txBody>
      </p:sp>
      <p:sp>
        <p:nvSpPr>
          <p:cNvPr id="129" name="Slide Number Placeholder 128"/>
          <p:cNvSpPr>
            <a:spLocks noGrp="1"/>
          </p:cNvSpPr>
          <p:nvPr>
            <p:ph type="sldNum" sz="quarter" idx="12"/>
          </p:nvPr>
        </p:nvSpPr>
        <p:spPr/>
        <p:txBody>
          <a:bodyPr/>
          <a:lstStyle/>
          <a:p>
            <a:pPr>
              <a:defRPr/>
            </a:pPr>
            <a:fld id="{907CE0CB-D23C-F345-A1E4-5DC69708DD85}" type="slidenum">
              <a:rPr lang="en-US" smtClean="0"/>
              <a:pPr>
                <a:defRPr/>
              </a:pPr>
              <a:t>25</a:t>
            </a:fld>
            <a:endParaRPr lang="en-US"/>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Clk</a:t>
            </a:r>
            <a:endParaRPr lang="en-US" dirty="0">
              <a:latin typeface="+mn-lt"/>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err="1">
                <a:latin typeface="+mn-lt"/>
              </a:rPr>
              <a:t>Rs</a:t>
            </a:r>
            <a:r>
              <a:rPr lang="en-US" dirty="0">
                <a:latin typeface="+mn-lt"/>
              </a:rPr>
              <a:t>, </a:t>
            </a:r>
            <a:r>
              <a:rPr lang="en-US" dirty="0" err="1">
                <a:latin typeface="+mn-lt"/>
              </a:rPr>
              <a:t>Rt</a:t>
            </a:r>
            <a:r>
              <a:rPr lang="en-US" dirty="0">
                <a:latin typeface="+mn-lt"/>
              </a:rPr>
              <a:t>, Rd,</a:t>
            </a:r>
          </a:p>
          <a:p>
            <a:pPr>
              <a:defRPr/>
            </a:pPr>
            <a:r>
              <a:rPr lang="en-US" dirty="0">
                <a:latin typeface="+mn-lt"/>
              </a:rPr>
              <a:t>Op, </a:t>
            </a:r>
            <a:r>
              <a:rPr lang="en-US" dirty="0" err="1">
                <a:latin typeface="+mn-lt"/>
              </a:rPr>
              <a:t>Func</a:t>
            </a:r>
            <a:endParaRPr lang="en-US" dirty="0">
              <a:latin typeface="+mn-lt"/>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9" name="Arc 84"/>
          <p:cNvSpPr>
            <a:spLocks/>
          </p:cNvSpPr>
          <p:nvPr/>
        </p:nvSpPr>
        <p:spPr bwMode="auto">
          <a:xfrm>
            <a:off x="8229599" y="3360738"/>
            <a:ext cx="152400" cy="1668462"/>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a:latin typeface="+mn-lt"/>
              </a:rPr>
              <a:t>Register Write</a:t>
            </a:r>
          </a:p>
          <a:p>
            <a:pPr algn="ctr">
              <a:defRPr/>
            </a:pPr>
            <a:r>
              <a:rPr lang="en-US" dirty="0">
                <a:latin typeface="+mn-lt"/>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grpSp>
        <p:nvGrpSpPr>
          <p:cNvPr id="3" name="Group 140"/>
          <p:cNvGrpSpPr/>
          <p:nvPr/>
        </p:nvGrpSpPr>
        <p:grpSpPr>
          <a:xfrm>
            <a:off x="1727200" y="1206500"/>
            <a:ext cx="1050610" cy="444500"/>
            <a:chOff x="1727200" y="1206500"/>
            <a:chExt cx="1050610" cy="444500"/>
          </a:xfrm>
        </p:grpSpPr>
        <p:sp>
          <p:nvSpPr>
            <p:cNvPr id="131" name="Rectangle 10"/>
            <p:cNvSpPr>
              <a:spLocks noChangeArrowheads="1"/>
            </p:cNvSpPr>
            <p:nvPr/>
          </p:nvSpPr>
          <p:spPr bwMode="auto">
            <a:xfrm>
              <a:off x="1825625" y="1206500"/>
              <a:ext cx="952185"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err="1" smtClean="0">
                  <a:solidFill>
                    <a:srgbClr val="7A9BC7"/>
                  </a:solidFill>
                  <a:latin typeface="+mn-lt"/>
                </a:rPr>
                <a:t>Clk</a:t>
              </a:r>
              <a:r>
                <a:rPr lang="en-US" dirty="0" smtClean="0">
                  <a:solidFill>
                    <a:srgbClr val="7A9BC7"/>
                  </a:solidFill>
                  <a:latin typeface="+mn-lt"/>
                </a:rPr>
                <a:t>-to-Q</a:t>
              </a:r>
              <a:endParaRPr lang="en-US" dirty="0">
                <a:solidFill>
                  <a:srgbClr val="7A9BC7"/>
                </a:solidFill>
                <a:latin typeface="+mn-lt"/>
              </a:endParaRPr>
            </a:p>
          </p:txBody>
        </p:sp>
        <p:cxnSp>
          <p:nvCxnSpPr>
            <p:cNvPr id="135" name="Straight Arrow Connector 134"/>
            <p:cNvCxnSpPr/>
            <p:nvPr/>
          </p:nvCxnSpPr>
          <p:spPr>
            <a:xfrm rot="5400000">
              <a:off x="1720850" y="1479550"/>
              <a:ext cx="177800" cy="165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43" name="Rectangle 10"/>
          <p:cNvSpPr>
            <a:spLocks noChangeArrowheads="1"/>
          </p:cNvSpPr>
          <p:nvPr/>
        </p:nvSpPr>
        <p:spPr bwMode="auto">
          <a:xfrm>
            <a:off x="6654800" y="4648200"/>
            <a:ext cx="1384299"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smtClean="0">
                <a:solidFill>
                  <a:srgbClr val="7A9BC7"/>
                </a:solidFill>
                <a:latin typeface="+mn-lt"/>
              </a:rPr>
              <a:t>Setu</a:t>
            </a:r>
            <a:r>
              <a:rPr lang="en-US" dirty="0" smtClean="0">
                <a:solidFill>
                  <a:srgbClr val="7A9BC7"/>
                </a:solidFill>
              </a:rPr>
              <a:t>p Time</a:t>
            </a:r>
            <a:endParaRPr lang="en-US" dirty="0">
              <a:solidFill>
                <a:srgbClr val="7A9BC7"/>
              </a:solidFill>
              <a:latin typeface="+mn-lt"/>
            </a:endParaRPr>
          </a:p>
        </p:txBody>
      </p:sp>
      <p:cxnSp>
        <p:nvCxnSpPr>
          <p:cNvPr id="144" name="Straight Arrow Connector 143"/>
          <p:cNvCxnSpPr/>
          <p:nvPr/>
        </p:nvCxnSpPr>
        <p:spPr>
          <a:xfrm flipV="1">
            <a:off x="7734300" y="4597400"/>
            <a:ext cx="2413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Logical Operations with Immediate</a:t>
            </a:r>
          </a:p>
        </p:txBody>
      </p:sp>
      <p:sp>
        <p:nvSpPr>
          <p:cNvPr id="78" name="Date Placeholder 77"/>
          <p:cNvSpPr>
            <a:spLocks noGrp="1"/>
          </p:cNvSpPr>
          <p:nvPr>
            <p:ph type="dt" sz="quarter" idx="10"/>
          </p:nvPr>
        </p:nvSpPr>
        <p:spPr/>
        <p:txBody>
          <a:bodyPr/>
          <a:lstStyle/>
          <a:p>
            <a:pPr>
              <a:defRPr/>
            </a:pPr>
            <a:fld id="{051E3FDA-EE29-6345-A665-CFB4C385B269}" type="datetime1">
              <a:rPr lang="en-US" smtClean="0"/>
              <a:pPr>
                <a:defRPr/>
              </a:pPr>
              <a:t>3/22/12</a:t>
            </a:fld>
            <a:endParaRPr lang="en-US"/>
          </a:p>
        </p:txBody>
      </p:sp>
      <p:sp>
        <p:nvSpPr>
          <p:cNvPr id="80" name="Footer Placeholder 79"/>
          <p:cNvSpPr>
            <a:spLocks noGrp="1"/>
          </p:cNvSpPr>
          <p:nvPr>
            <p:ph type="ftr" sz="quarter" idx="11"/>
          </p:nvPr>
        </p:nvSpPr>
        <p:spPr/>
        <p:txBody>
          <a:bodyPr/>
          <a:lstStyle/>
          <a:p>
            <a:pPr>
              <a:defRPr/>
            </a:pPr>
            <a:r>
              <a:rPr lang="en-US" smtClean="0"/>
              <a:t>Spring 2012 -- Lecture #19</a:t>
            </a:r>
            <a:endParaRPr lang="en-US" dirty="0"/>
          </a:p>
        </p:txBody>
      </p:sp>
      <p:sp>
        <p:nvSpPr>
          <p:cNvPr id="79" name="Slide Number Placeholder 78"/>
          <p:cNvSpPr>
            <a:spLocks noGrp="1"/>
          </p:cNvSpPr>
          <p:nvPr>
            <p:ph type="sldNum" sz="quarter" idx="12"/>
          </p:nvPr>
        </p:nvSpPr>
        <p:spPr/>
        <p:txBody>
          <a:bodyPr/>
          <a:lstStyle/>
          <a:p>
            <a:pPr>
              <a:defRPr/>
            </a:pPr>
            <a:fld id="{9720E72C-2867-254E-B7BE-6540BBDBB132}" type="slidenum">
              <a:rPr lang="en-US" smtClean="0"/>
              <a:pPr>
                <a:defRPr/>
              </a:pPr>
              <a:t>26</a:t>
            </a:fld>
            <a:endParaRPr lang="en-US"/>
          </a:p>
        </p:txBody>
      </p:sp>
      <p:sp>
        <p:nvSpPr>
          <p:cNvPr id="55302" name="Rectangle 3"/>
          <p:cNvSpPr>
            <a:spLocks noGrp="1" noChangeArrowheads="1"/>
          </p:cNvSpPr>
          <p:nvPr>
            <p:ph type="body" idx="4294967295"/>
          </p:nvPr>
        </p:nvSpPr>
        <p:spPr>
          <a:xfrm>
            <a:off x="952500" y="1319213"/>
            <a:ext cx="8191500" cy="441325"/>
          </a:xfrm>
        </p:spPr>
        <p:txBody>
          <a:bodyPr>
            <a:normAutofit fontScale="85000" lnSpcReduction="20000"/>
          </a:bodyPr>
          <a:lstStyle/>
          <a:p>
            <a:r>
              <a:rPr lang="en-US"/>
              <a:t>R[</a:t>
            </a:r>
            <a:r>
              <a:rPr lang="en-US" u="sng">
                <a:solidFill>
                  <a:schemeClr val="accent1"/>
                </a:solidFill>
              </a:rPr>
              <a:t>rt</a:t>
            </a:r>
            <a:r>
              <a:rPr lang="en-US"/>
              <a:t>] = R[rs] op ZeroExt[imm16] </a:t>
            </a:r>
          </a:p>
        </p:txBody>
      </p:sp>
      <p:sp>
        <p:nvSpPr>
          <p:cNvPr id="30727" name="Rectangle 4"/>
          <p:cNvSpPr>
            <a:spLocks noChangeArrowheads="1"/>
          </p:cNvSpPr>
          <p:nvPr/>
        </p:nvSpPr>
        <p:spPr bwMode="auto">
          <a:xfrm>
            <a:off x="2770188" y="2166938"/>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2763838" y="2098675"/>
            <a:ext cx="990600" cy="360363"/>
            <a:chOff x="1939" y="813"/>
            <a:chExt cx="624" cy="227"/>
          </a:xfrm>
        </p:grpSpPr>
        <p:sp>
          <p:nvSpPr>
            <p:cNvPr id="3079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800" name="Rectangle 7"/>
            <p:cNvSpPr>
              <a:spLocks noChangeArrowheads="1"/>
            </p:cNvSpPr>
            <p:nvPr/>
          </p:nvSpPr>
          <p:spPr bwMode="auto">
            <a:xfrm>
              <a:off x="2121" y="813"/>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op</a:t>
              </a:r>
            </a:p>
          </p:txBody>
        </p:sp>
      </p:grpSp>
      <p:grpSp>
        <p:nvGrpSpPr>
          <p:cNvPr id="3" name="Group 8"/>
          <p:cNvGrpSpPr>
            <a:grpSpLocks/>
          </p:cNvGrpSpPr>
          <p:nvPr/>
        </p:nvGrpSpPr>
        <p:grpSpPr bwMode="auto">
          <a:xfrm>
            <a:off x="3767138" y="2109788"/>
            <a:ext cx="920750" cy="349250"/>
            <a:chOff x="2571" y="820"/>
            <a:chExt cx="580" cy="220"/>
          </a:xfrm>
        </p:grpSpPr>
        <p:sp>
          <p:nvSpPr>
            <p:cNvPr id="3079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8" name="Rectangle 10"/>
            <p:cNvSpPr>
              <a:spLocks noChangeArrowheads="1"/>
            </p:cNvSpPr>
            <p:nvPr/>
          </p:nvSpPr>
          <p:spPr bwMode="auto">
            <a:xfrm>
              <a:off x="2736" y="82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rs</a:t>
              </a:r>
              <a:endParaRPr lang="en-US" sz="1600" b="1" dirty="0">
                <a:latin typeface="+mn-lt"/>
              </a:endParaRPr>
            </a:p>
          </p:txBody>
        </p:sp>
      </p:grpSp>
      <p:grpSp>
        <p:nvGrpSpPr>
          <p:cNvPr id="4" name="Group 11"/>
          <p:cNvGrpSpPr>
            <a:grpSpLocks/>
          </p:cNvGrpSpPr>
          <p:nvPr/>
        </p:nvGrpSpPr>
        <p:grpSpPr bwMode="auto">
          <a:xfrm>
            <a:off x="4700588" y="2112963"/>
            <a:ext cx="919162" cy="336550"/>
            <a:chOff x="3159" y="828"/>
            <a:chExt cx="579" cy="212"/>
          </a:xfrm>
        </p:grpSpPr>
        <p:sp>
          <p:nvSpPr>
            <p:cNvPr id="3079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6" name="Rectangle 13"/>
            <p:cNvSpPr>
              <a:spLocks noChangeArrowheads="1"/>
            </p:cNvSpPr>
            <p:nvPr/>
          </p:nvSpPr>
          <p:spPr bwMode="auto">
            <a:xfrm>
              <a:off x="3323" y="82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rt</a:t>
              </a:r>
              <a:endParaRPr lang="en-US" sz="1600" b="1" dirty="0">
                <a:latin typeface="+mn-lt"/>
              </a:endParaRPr>
            </a:p>
          </p:txBody>
        </p:sp>
      </p:grpSp>
      <p:sp>
        <p:nvSpPr>
          <p:cNvPr id="30731" name="Rectangle 14"/>
          <p:cNvSpPr>
            <a:spLocks noChangeArrowheads="1"/>
          </p:cNvSpPr>
          <p:nvPr/>
        </p:nvSpPr>
        <p:spPr bwMode="auto">
          <a:xfrm>
            <a:off x="5632450" y="2160588"/>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32" name="Rectangle 15"/>
          <p:cNvSpPr>
            <a:spLocks noChangeArrowheads="1"/>
          </p:cNvSpPr>
          <p:nvPr/>
        </p:nvSpPr>
        <p:spPr bwMode="auto">
          <a:xfrm>
            <a:off x="6430963" y="2124075"/>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33" name="Rectangle 16"/>
          <p:cNvSpPr>
            <a:spLocks noChangeArrowheads="1"/>
          </p:cNvSpPr>
          <p:nvPr/>
        </p:nvSpPr>
        <p:spPr bwMode="auto">
          <a:xfrm>
            <a:off x="8334375" y="18494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4" name="Rectangle 17"/>
          <p:cNvSpPr>
            <a:spLocks noChangeArrowheads="1"/>
          </p:cNvSpPr>
          <p:nvPr/>
        </p:nvSpPr>
        <p:spPr bwMode="auto">
          <a:xfrm>
            <a:off x="53213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35" name="Rectangle 18"/>
          <p:cNvSpPr>
            <a:spLocks noChangeArrowheads="1"/>
          </p:cNvSpPr>
          <p:nvPr/>
        </p:nvSpPr>
        <p:spPr bwMode="auto">
          <a:xfrm>
            <a:off x="438785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36" name="Rectangle 19"/>
          <p:cNvSpPr>
            <a:spLocks noChangeArrowheads="1"/>
          </p:cNvSpPr>
          <p:nvPr/>
        </p:nvSpPr>
        <p:spPr bwMode="auto">
          <a:xfrm>
            <a:off x="34544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37" name="Rectangle 20"/>
          <p:cNvSpPr>
            <a:spLocks noChangeArrowheads="1"/>
          </p:cNvSpPr>
          <p:nvPr/>
        </p:nvSpPr>
        <p:spPr bwMode="auto">
          <a:xfrm>
            <a:off x="26670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38" name="Rectangle 21"/>
          <p:cNvSpPr>
            <a:spLocks noChangeArrowheads="1"/>
          </p:cNvSpPr>
          <p:nvPr/>
        </p:nvSpPr>
        <p:spPr bwMode="auto">
          <a:xfrm>
            <a:off x="302418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39" name="Rectangle 22"/>
          <p:cNvSpPr>
            <a:spLocks noChangeArrowheads="1"/>
          </p:cNvSpPr>
          <p:nvPr/>
        </p:nvSpPr>
        <p:spPr bwMode="auto">
          <a:xfrm>
            <a:off x="6683375" y="2459038"/>
            <a:ext cx="7413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40" name="Rectangle 23"/>
          <p:cNvSpPr>
            <a:spLocks noChangeArrowheads="1"/>
          </p:cNvSpPr>
          <p:nvPr/>
        </p:nvSpPr>
        <p:spPr bwMode="auto">
          <a:xfrm>
            <a:off x="4889500" y="2459038"/>
            <a:ext cx="63658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1" name="Rectangle 24"/>
          <p:cNvSpPr>
            <a:spLocks noChangeArrowheads="1"/>
          </p:cNvSpPr>
          <p:nvPr/>
        </p:nvSpPr>
        <p:spPr bwMode="auto">
          <a:xfrm>
            <a:off x="395763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2689225" y="2551113"/>
            <a:ext cx="5967413" cy="946150"/>
            <a:chOff x="1886" y="1196"/>
            <a:chExt cx="3759" cy="596"/>
          </a:xfrm>
        </p:grpSpPr>
        <p:sp>
          <p:nvSpPr>
            <p:cNvPr id="3078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7"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88"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89"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90"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
          <p:nvSpPr>
            <p:cNvPr id="30791" name="Rectangle 32"/>
            <p:cNvSpPr>
              <a:spLocks noChangeArrowheads="1"/>
            </p:cNvSpPr>
            <p:nvPr/>
          </p:nvSpPr>
          <p:spPr bwMode="auto">
            <a:xfrm>
              <a:off x="188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31</a:t>
              </a:r>
            </a:p>
          </p:txBody>
        </p:sp>
        <p:sp>
          <p:nvSpPr>
            <p:cNvPr id="30792"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3"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0743" name="Rectangle 36"/>
          <p:cNvSpPr>
            <a:spLocks noChangeArrowheads="1"/>
          </p:cNvSpPr>
          <p:nvPr/>
        </p:nvSpPr>
        <p:spPr bwMode="auto">
          <a:xfrm>
            <a:off x="5799138" y="48466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44" name="Rectangle 37"/>
          <p:cNvSpPr>
            <a:spLocks noChangeArrowheads="1"/>
          </p:cNvSpPr>
          <p:nvPr/>
        </p:nvSpPr>
        <p:spPr bwMode="auto">
          <a:xfrm>
            <a:off x="4987925" y="4071938"/>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0745" name="Rectangle 38"/>
          <p:cNvSpPr>
            <a:spLocks noChangeArrowheads="1"/>
          </p:cNvSpPr>
          <p:nvPr/>
        </p:nvSpPr>
        <p:spPr bwMode="auto">
          <a:xfrm>
            <a:off x="2373313" y="568483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0746" name="Rectangle 39"/>
          <p:cNvSpPr>
            <a:spLocks noChangeArrowheads="1"/>
          </p:cNvSpPr>
          <p:nvPr/>
        </p:nvSpPr>
        <p:spPr bwMode="auto">
          <a:xfrm>
            <a:off x="1828800" y="47799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0747" name="Rectangle 40"/>
          <p:cNvSpPr>
            <a:spLocks noChangeArrowheads="1"/>
          </p:cNvSpPr>
          <p:nvPr/>
        </p:nvSpPr>
        <p:spPr bwMode="auto">
          <a:xfrm>
            <a:off x="1951038" y="408463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0748" name="Line 41"/>
          <p:cNvSpPr>
            <a:spLocks noChangeShapeType="1"/>
          </p:cNvSpPr>
          <p:nvPr/>
        </p:nvSpPr>
        <p:spPr bwMode="auto">
          <a:xfrm flipH="1">
            <a:off x="4735513" y="49228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49" name="Rectangle 42"/>
          <p:cNvSpPr>
            <a:spLocks noChangeArrowheads="1"/>
          </p:cNvSpPr>
          <p:nvPr/>
        </p:nvSpPr>
        <p:spPr bwMode="auto">
          <a:xfrm>
            <a:off x="4656138" y="46180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0" name="Rectangle 43"/>
          <p:cNvSpPr>
            <a:spLocks noChangeArrowheads="1"/>
          </p:cNvSpPr>
          <p:nvPr/>
        </p:nvSpPr>
        <p:spPr bwMode="auto">
          <a:xfrm>
            <a:off x="4017963" y="46180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0751" name="Line 44"/>
          <p:cNvSpPr>
            <a:spLocks noChangeShapeType="1"/>
          </p:cNvSpPr>
          <p:nvPr/>
        </p:nvSpPr>
        <p:spPr bwMode="auto">
          <a:xfrm flipV="1">
            <a:off x="4735513" y="54562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2" name="Rectangle 45"/>
          <p:cNvSpPr>
            <a:spLocks noChangeArrowheads="1"/>
          </p:cNvSpPr>
          <p:nvPr/>
        </p:nvSpPr>
        <p:spPr bwMode="auto">
          <a:xfrm>
            <a:off x="4579938" y="55800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3" name="Rectangle 46"/>
          <p:cNvSpPr>
            <a:spLocks noChangeArrowheads="1"/>
          </p:cNvSpPr>
          <p:nvPr/>
        </p:nvSpPr>
        <p:spPr bwMode="auto">
          <a:xfrm>
            <a:off x="4049713" y="51514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0754" name="Line 47"/>
          <p:cNvSpPr>
            <a:spLocks noChangeShapeType="1"/>
          </p:cNvSpPr>
          <p:nvPr/>
        </p:nvSpPr>
        <p:spPr bwMode="auto">
          <a:xfrm flipV="1">
            <a:off x="36687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5" name="Line 48"/>
          <p:cNvSpPr>
            <a:spLocks noChangeShapeType="1"/>
          </p:cNvSpPr>
          <p:nvPr/>
        </p:nvSpPr>
        <p:spPr bwMode="auto">
          <a:xfrm flipV="1">
            <a:off x="2919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6" name="Rectangle 49"/>
          <p:cNvSpPr>
            <a:spLocks noChangeArrowheads="1"/>
          </p:cNvSpPr>
          <p:nvPr/>
        </p:nvSpPr>
        <p:spPr bwMode="auto">
          <a:xfrm>
            <a:off x="2776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7" name="Line 50"/>
          <p:cNvSpPr>
            <a:spLocks noChangeShapeType="1"/>
          </p:cNvSpPr>
          <p:nvPr/>
        </p:nvSpPr>
        <p:spPr bwMode="auto">
          <a:xfrm flipV="1">
            <a:off x="3300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8" name="Rectangle 51"/>
          <p:cNvSpPr>
            <a:spLocks noChangeArrowheads="1"/>
          </p:cNvSpPr>
          <p:nvPr/>
        </p:nvSpPr>
        <p:spPr bwMode="auto">
          <a:xfrm>
            <a:off x="3135313"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9" name="Rectangle 52"/>
          <p:cNvSpPr>
            <a:spLocks noChangeArrowheads="1"/>
          </p:cNvSpPr>
          <p:nvPr/>
        </p:nvSpPr>
        <p:spPr bwMode="auto">
          <a:xfrm>
            <a:off x="2714625" y="4689475"/>
            <a:ext cx="4397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0760" name="Rectangle 53"/>
          <p:cNvSpPr>
            <a:spLocks noChangeArrowheads="1"/>
          </p:cNvSpPr>
          <p:nvPr/>
        </p:nvSpPr>
        <p:spPr bwMode="auto">
          <a:xfrm>
            <a:off x="3171825" y="46894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0761" name="Rectangle 54"/>
          <p:cNvSpPr>
            <a:spLocks noChangeArrowheads="1"/>
          </p:cNvSpPr>
          <p:nvPr/>
        </p:nvSpPr>
        <p:spPr bwMode="auto">
          <a:xfrm>
            <a:off x="3552825" y="4689475"/>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0762" name="Rectangle 55"/>
          <p:cNvSpPr>
            <a:spLocks noChangeArrowheads="1"/>
          </p:cNvSpPr>
          <p:nvPr/>
        </p:nvSpPr>
        <p:spPr bwMode="auto">
          <a:xfrm>
            <a:off x="2714625" y="507523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0763" name="Rectangle 56"/>
          <p:cNvSpPr>
            <a:spLocks noChangeArrowheads="1"/>
          </p:cNvSpPr>
          <p:nvPr/>
        </p:nvSpPr>
        <p:spPr bwMode="auto">
          <a:xfrm>
            <a:off x="3135313" y="40846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0764" name="Rectangle 57"/>
          <p:cNvSpPr>
            <a:spLocks noChangeArrowheads="1"/>
          </p:cNvSpPr>
          <p:nvPr/>
        </p:nvSpPr>
        <p:spPr bwMode="auto">
          <a:xfrm>
            <a:off x="3516313" y="40846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0765" name="Rectangle 58"/>
          <p:cNvSpPr>
            <a:spLocks noChangeArrowheads="1"/>
          </p:cNvSpPr>
          <p:nvPr/>
        </p:nvSpPr>
        <p:spPr bwMode="auto">
          <a:xfrm>
            <a:off x="2525713" y="469423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6" name="Group 59"/>
          <p:cNvGrpSpPr>
            <a:grpSpLocks/>
          </p:cNvGrpSpPr>
          <p:nvPr/>
        </p:nvGrpSpPr>
        <p:grpSpPr bwMode="auto">
          <a:xfrm>
            <a:off x="5160963" y="4694238"/>
            <a:ext cx="485775" cy="1143000"/>
            <a:chOff x="4009" y="2304"/>
            <a:chExt cx="306" cy="720"/>
          </a:xfrm>
        </p:grpSpPr>
        <p:sp>
          <p:nvSpPr>
            <p:cNvPr id="30782" name="Rectangle 6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0783" name="Rectangle 6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0784" name="Freeform 6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0767" name="Line 63"/>
          <p:cNvSpPr>
            <a:spLocks noChangeShapeType="1"/>
          </p:cNvSpPr>
          <p:nvPr/>
        </p:nvSpPr>
        <p:spPr bwMode="auto">
          <a:xfrm>
            <a:off x="2678113" y="44656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8" name="Line 64"/>
          <p:cNvSpPr>
            <a:spLocks noChangeShapeType="1"/>
          </p:cNvSpPr>
          <p:nvPr/>
        </p:nvSpPr>
        <p:spPr bwMode="auto">
          <a:xfrm>
            <a:off x="2982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9" name="Line 65"/>
          <p:cNvSpPr>
            <a:spLocks noChangeShapeType="1"/>
          </p:cNvSpPr>
          <p:nvPr/>
        </p:nvSpPr>
        <p:spPr bwMode="auto">
          <a:xfrm>
            <a:off x="3363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0" name="Line 66"/>
          <p:cNvSpPr>
            <a:spLocks noChangeShapeType="1"/>
          </p:cNvSpPr>
          <p:nvPr/>
        </p:nvSpPr>
        <p:spPr bwMode="auto">
          <a:xfrm>
            <a:off x="3744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1" name="Rectangle 67"/>
          <p:cNvSpPr>
            <a:spLocks noChangeArrowheads="1"/>
          </p:cNvSpPr>
          <p:nvPr/>
        </p:nvSpPr>
        <p:spPr bwMode="auto">
          <a:xfrm>
            <a:off x="3538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72" name="Line 68"/>
          <p:cNvSpPr>
            <a:spLocks noChangeShapeType="1"/>
          </p:cNvSpPr>
          <p:nvPr/>
        </p:nvSpPr>
        <p:spPr bwMode="auto">
          <a:xfrm>
            <a:off x="3973513" y="49990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3" name="Line 69"/>
          <p:cNvSpPr>
            <a:spLocks noChangeShapeType="1"/>
          </p:cNvSpPr>
          <p:nvPr/>
        </p:nvSpPr>
        <p:spPr bwMode="auto">
          <a:xfrm>
            <a:off x="5494338" y="4465638"/>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4" name="Line 70"/>
          <p:cNvSpPr>
            <a:spLocks noChangeShapeType="1"/>
          </p:cNvSpPr>
          <p:nvPr/>
        </p:nvSpPr>
        <p:spPr bwMode="auto">
          <a:xfrm>
            <a:off x="3973513" y="55324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5" name="Line 71"/>
          <p:cNvSpPr>
            <a:spLocks noChangeShapeType="1"/>
          </p:cNvSpPr>
          <p:nvPr/>
        </p:nvSpPr>
        <p:spPr bwMode="auto">
          <a:xfrm flipH="1">
            <a:off x="27543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6" name="Line 72"/>
          <p:cNvSpPr>
            <a:spLocks noChangeShapeType="1"/>
          </p:cNvSpPr>
          <p:nvPr/>
        </p:nvSpPr>
        <p:spPr bwMode="auto">
          <a:xfrm>
            <a:off x="28305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7" name="Line 73"/>
          <p:cNvSpPr>
            <a:spLocks noChangeShapeType="1"/>
          </p:cNvSpPr>
          <p:nvPr/>
        </p:nvSpPr>
        <p:spPr bwMode="auto">
          <a:xfrm>
            <a:off x="2830513" y="56848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8" name="Line 74"/>
          <p:cNvSpPr>
            <a:spLocks noChangeShapeType="1"/>
          </p:cNvSpPr>
          <p:nvPr/>
        </p:nvSpPr>
        <p:spPr bwMode="auto">
          <a:xfrm flipH="1">
            <a:off x="5875338" y="51514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9" name="Rectangle 75"/>
          <p:cNvSpPr>
            <a:spLocks noChangeArrowheads="1"/>
          </p:cNvSpPr>
          <p:nvPr/>
        </p:nvSpPr>
        <p:spPr bwMode="auto">
          <a:xfrm>
            <a:off x="2789238" y="40846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0780" name="Freeform 76"/>
          <p:cNvSpPr>
            <a:spLocks/>
          </p:cNvSpPr>
          <p:nvPr/>
        </p:nvSpPr>
        <p:spPr bwMode="auto">
          <a:xfrm>
            <a:off x="1992313" y="5151438"/>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607181" name="Text Box 77"/>
          <p:cNvSpPr txBox="1">
            <a:spLocks noChangeArrowheads="1"/>
          </p:cNvSpPr>
          <p:nvPr/>
        </p:nvSpPr>
        <p:spPr bwMode="auto">
          <a:xfrm>
            <a:off x="3657600" y="3395663"/>
            <a:ext cx="4483531" cy="830997"/>
          </a:xfrm>
          <a:prstGeom prst="rect">
            <a:avLst/>
          </a:prstGeom>
          <a:noFill/>
          <a:ln w="12700">
            <a:noFill/>
            <a:miter lim="800000"/>
            <a:headEnd/>
            <a:tailEnd/>
          </a:ln>
        </p:spPr>
        <p:txBody>
          <a:bodyPr wrap="none">
            <a:prstTxWarp prst="textNoShape">
              <a:avLst/>
            </a:prstTxWarp>
            <a:spAutoFit/>
          </a:bodyPr>
          <a:lstStyle/>
          <a:p>
            <a:pPr>
              <a:defRPr/>
            </a:pPr>
            <a:r>
              <a:rPr lang="en-US" sz="2400" b="1" i="1" dirty="0">
                <a:solidFill>
                  <a:schemeClr val="accent2"/>
                </a:solidFill>
                <a:latin typeface="+mn-lt"/>
              </a:rPr>
              <a:t>But we’re writing to </a:t>
            </a:r>
            <a:r>
              <a:rPr lang="en-US" sz="2400" b="1" i="1" dirty="0" err="1">
                <a:solidFill>
                  <a:schemeClr val="accent2"/>
                </a:solidFill>
                <a:latin typeface="+mn-lt"/>
              </a:rPr>
              <a:t>Rt</a:t>
            </a:r>
            <a:r>
              <a:rPr lang="en-US" sz="2400" b="1" i="1" dirty="0">
                <a:solidFill>
                  <a:schemeClr val="accent2"/>
                </a:solidFill>
                <a:latin typeface="+mn-lt"/>
              </a:rPr>
              <a:t> register?</a:t>
            </a:r>
            <a:r>
              <a:rPr lang="en-US" sz="2400" b="1" i="1" dirty="0" smtClean="0">
                <a:solidFill>
                  <a:schemeClr val="accent2"/>
                </a:solidFill>
                <a:latin typeface="+mn-lt"/>
              </a:rPr>
              <a:t>?</a:t>
            </a:r>
          </a:p>
          <a:p>
            <a:pPr>
              <a:defRPr/>
            </a:pPr>
            <a:r>
              <a:rPr lang="en-US" sz="2400" b="1" i="1" dirty="0" smtClean="0">
                <a:solidFill>
                  <a:schemeClr val="accent2"/>
                </a:solidFill>
              </a:rPr>
              <a:t>And immediate ALU input??</a:t>
            </a:r>
            <a:endParaRPr lang="en-US" sz="2400" b="1" dirty="0">
              <a:solidFill>
                <a:schemeClr val="accent2"/>
              </a:solidFill>
              <a:latin typeface="+mn-lt"/>
            </a:endParaRPr>
          </a:p>
        </p:txBody>
      </p:sp>
      <p:sp>
        <p:nvSpPr>
          <p:cNvPr id="81" name="Rectangle 31"/>
          <p:cNvSpPr>
            <a:spLocks noChangeArrowheads="1"/>
          </p:cNvSpPr>
          <p:nvPr/>
        </p:nvSpPr>
        <p:spPr bwMode="auto">
          <a:xfrm>
            <a:off x="5578475" y="185261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7181">
                                            <p:txEl>
                                              <p:pRg st="1" end="1"/>
                                            </p:txEl>
                                          </p:spTgt>
                                        </p:tgtEl>
                                        <p:attrNameLst>
                                          <p:attrName>style.visibility</p:attrName>
                                        </p:attrNameLst>
                                      </p:cBhvr>
                                      <p:to>
                                        <p:strVal val="visible"/>
                                      </p:to>
                                    </p:set>
                                    <p:animEffect transition="in" filter="wipe(left)">
                                      <p:cBhvr>
                                        <p:cTn id="12" dur="500"/>
                                        <p:tgtEl>
                                          <p:spTgt spid="26071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Logical Operations with Immediate</a:t>
            </a:r>
          </a:p>
        </p:txBody>
      </p:sp>
      <p:sp>
        <p:nvSpPr>
          <p:cNvPr id="103" name="Date Placeholder 102"/>
          <p:cNvSpPr>
            <a:spLocks noGrp="1"/>
          </p:cNvSpPr>
          <p:nvPr>
            <p:ph type="dt" sz="quarter" idx="10"/>
          </p:nvPr>
        </p:nvSpPr>
        <p:spPr/>
        <p:txBody>
          <a:bodyPr/>
          <a:lstStyle/>
          <a:p>
            <a:pPr>
              <a:defRPr/>
            </a:pPr>
            <a:fld id="{4D23AAAB-B0D5-4E4B-8A7D-1AFABC07D9D0}" type="datetime1">
              <a:rPr lang="en-US" smtClean="0"/>
              <a:pPr>
                <a:defRPr/>
              </a:pPr>
              <a:t>3/22/12</a:t>
            </a:fld>
            <a:endParaRPr lang="en-US"/>
          </a:p>
        </p:txBody>
      </p:sp>
      <p:sp>
        <p:nvSpPr>
          <p:cNvPr id="105" name="Footer Placeholder 104"/>
          <p:cNvSpPr>
            <a:spLocks noGrp="1"/>
          </p:cNvSpPr>
          <p:nvPr>
            <p:ph type="ftr" sz="quarter" idx="11"/>
          </p:nvPr>
        </p:nvSpPr>
        <p:spPr/>
        <p:txBody>
          <a:bodyPr/>
          <a:lstStyle/>
          <a:p>
            <a:pPr>
              <a:defRPr/>
            </a:pPr>
            <a:r>
              <a:rPr lang="en-US" smtClean="0"/>
              <a:t>Spring 2012 -- Lecture #19</a:t>
            </a:r>
            <a:endParaRPr lang="en-US" dirty="0"/>
          </a:p>
        </p:txBody>
      </p:sp>
      <p:sp>
        <p:nvSpPr>
          <p:cNvPr id="104" name="Slide Number Placeholder 103"/>
          <p:cNvSpPr>
            <a:spLocks noGrp="1"/>
          </p:cNvSpPr>
          <p:nvPr>
            <p:ph type="sldNum" sz="quarter" idx="12"/>
          </p:nvPr>
        </p:nvSpPr>
        <p:spPr/>
        <p:txBody>
          <a:bodyPr/>
          <a:lstStyle/>
          <a:p>
            <a:pPr>
              <a:defRPr/>
            </a:pPr>
            <a:fld id="{FE59B922-9CF3-7E41-9EA2-D0BF7A0F86C4}" type="slidenum">
              <a:rPr lang="en-US" smtClean="0"/>
              <a:pPr>
                <a:defRPr/>
              </a:pPr>
              <a:t>27</a:t>
            </a:fld>
            <a:endParaRPr lang="en-US"/>
          </a:p>
        </p:txBody>
      </p:sp>
      <p:sp>
        <p:nvSpPr>
          <p:cNvPr id="57350" name="Rectangle 3"/>
          <p:cNvSpPr>
            <a:spLocks noGrp="1" noChangeArrowheads="1"/>
          </p:cNvSpPr>
          <p:nvPr>
            <p:ph type="body" idx="4294967295"/>
          </p:nvPr>
        </p:nvSpPr>
        <p:spPr>
          <a:xfrm>
            <a:off x="952500" y="1176338"/>
            <a:ext cx="8191500" cy="415925"/>
          </a:xfrm>
        </p:spPr>
        <p:txBody>
          <a:bodyPr>
            <a:normAutofit fontScale="77500" lnSpcReduction="20000"/>
          </a:bodyPr>
          <a:lstStyle/>
          <a:p>
            <a:r>
              <a:rPr lang="en-US"/>
              <a:t>R[</a:t>
            </a:r>
            <a:r>
              <a:rPr lang="en-US" u="sng">
                <a:solidFill>
                  <a:schemeClr val="accent1"/>
                </a:solidFill>
              </a:rPr>
              <a:t>rt</a:t>
            </a:r>
            <a:r>
              <a:rPr lang="en-US"/>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2791" name="Rectangle 36"/>
          <p:cNvSpPr>
            <a:spLocks noChangeArrowheads="1"/>
          </p:cNvSpPr>
          <p:nvPr/>
        </p:nvSpPr>
        <p:spPr bwMode="auto">
          <a:xfrm>
            <a:off x="5953125" y="4737100"/>
            <a:ext cx="3017838" cy="8969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400" dirty="0">
                <a:latin typeface="+mn-lt"/>
              </a:rPr>
              <a:t>Already defined </a:t>
            </a:r>
            <a:br>
              <a:rPr lang="en-US" sz="2400" dirty="0">
                <a:latin typeface="+mn-lt"/>
              </a:rPr>
            </a:br>
            <a:r>
              <a:rPr lang="en-US" sz="2400" dirty="0">
                <a:latin typeface="+mn-lt"/>
              </a:rPr>
              <a:t>32-bit MUX; </a:t>
            </a:r>
            <a:br>
              <a:rPr lang="en-US" sz="2400" dirty="0">
                <a:latin typeface="+mn-lt"/>
              </a:rPr>
            </a:br>
            <a:r>
              <a:rPr lang="en-US" sz="2400" dirty="0">
                <a:latin typeface="+mn-lt"/>
              </a:rPr>
              <a:t>Zero Ext?</a:t>
            </a:r>
            <a:endParaRPr lang="en-US" sz="2800" dirty="0">
              <a:latin typeface="+mn-lt"/>
            </a:endParaRP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796" name="Rectangle 41"/>
          <p:cNvSpPr>
            <a:spLocks noChangeArrowheads="1"/>
          </p:cNvSpPr>
          <p:nvPr/>
        </p:nvSpPr>
        <p:spPr bwMode="auto">
          <a:xfrm>
            <a:off x="1174750" y="3606800"/>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2814" name="Rectangle 59"/>
          <p:cNvSpPr>
            <a:spLocks noChangeArrowheads="1"/>
          </p:cNvSpPr>
          <p:nvPr/>
        </p:nvSpPr>
        <p:spPr bwMode="auto">
          <a:xfrm>
            <a:off x="2359025" y="36068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2815" name="Rectangle 60"/>
          <p:cNvSpPr>
            <a:spLocks noChangeArrowheads="1"/>
          </p:cNvSpPr>
          <p:nvPr/>
        </p:nvSpPr>
        <p:spPr bwMode="auto">
          <a:xfrm>
            <a:off x="2190750" y="2844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2816" name="Rectangle 61"/>
          <p:cNvSpPr>
            <a:spLocks noChangeArrowheads="1"/>
          </p:cNvSpPr>
          <p:nvPr/>
        </p:nvSpPr>
        <p:spPr bwMode="auto">
          <a:xfrm>
            <a:off x="2768193" y="3606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2817" name="Rectangle 62"/>
          <p:cNvSpPr>
            <a:spLocks noChangeArrowheads="1"/>
          </p:cNvSpPr>
          <p:nvPr/>
        </p:nvSpPr>
        <p:spPr bwMode="auto">
          <a:xfrm>
            <a:off x="1758950" y="28448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825" name="Rectangle 70"/>
          <p:cNvSpPr>
            <a:spLocks noChangeArrowheads="1"/>
          </p:cNvSpPr>
          <p:nvPr/>
        </p:nvSpPr>
        <p:spPr bwMode="auto">
          <a:xfrm>
            <a:off x="4340225" y="6121400"/>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06" name="TextBox 105"/>
          <p:cNvSpPr txBox="1"/>
          <p:nvPr/>
        </p:nvSpPr>
        <p:spPr>
          <a:xfrm>
            <a:off x="3289300" y="3365500"/>
            <a:ext cx="1642034" cy="369332"/>
          </a:xfrm>
          <a:prstGeom prst="rect">
            <a:avLst/>
          </a:prstGeom>
          <a:noFill/>
        </p:spPr>
        <p:txBody>
          <a:bodyPr wrap="none" rtlCol="0">
            <a:spAutoFit/>
          </a:bodyPr>
          <a:lstStyle/>
          <a:p>
            <a:r>
              <a:rPr lang="en-US" i="1" dirty="0" smtClean="0">
                <a:solidFill>
                  <a:srgbClr val="C76361"/>
                </a:solidFill>
              </a:rPr>
              <a:t>2:1 multiplexor</a:t>
            </a:r>
            <a:endParaRPr lang="en-US" i="1" dirty="0">
              <a:solidFill>
                <a:srgbClr val="C76361"/>
              </a:solidFill>
            </a:endParaRPr>
          </a:p>
        </p:txBody>
      </p:sp>
      <p:cxnSp>
        <p:nvCxnSpPr>
          <p:cNvPr id="110" name="Straight Arrow Connector 109"/>
          <p:cNvCxnSpPr>
            <a:stCxn id="106" idx="2"/>
            <a:endCxn id="32832" idx="0"/>
          </p:cNvCxnSpPr>
          <p:nvPr/>
        </p:nvCxnSpPr>
        <p:spPr>
          <a:xfrm rot="16200000" flipH="1">
            <a:off x="3565387" y="4279762"/>
            <a:ext cx="1091168" cy="1308"/>
          </a:xfrm>
          <a:prstGeom prst="straightConnector1">
            <a:avLst/>
          </a:prstGeom>
          <a:ln>
            <a:solidFill>
              <a:srgbClr val="C76361"/>
            </a:solidFill>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a:stCxn id="106" idx="1"/>
          </p:cNvCxnSpPr>
          <p:nvPr/>
        </p:nvCxnSpPr>
        <p:spPr>
          <a:xfrm rot="10800000">
            <a:off x="2527300" y="3416300"/>
            <a:ext cx="762000" cy="133866"/>
          </a:xfrm>
          <a:prstGeom prst="straightConnector1">
            <a:avLst/>
          </a:prstGeom>
          <a:ln>
            <a:solidFill>
              <a:srgbClr val="C7636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a:t>
            </a:r>
            <a:br>
              <a:rPr lang="en-US" sz="2800"/>
            </a:br>
            <a:r>
              <a:rPr lang="en-US" sz="2800"/>
              <a:t>Example: </a:t>
            </a:r>
            <a:r>
              <a:rPr lang="en-US" sz="2800">
                <a:latin typeface="Courier New" charset="0"/>
              </a:rPr>
              <a:t>lw rt,rs,imm16</a:t>
            </a:r>
            <a:endParaRPr lang="en-US" sz="2800"/>
          </a:p>
        </p:txBody>
      </p:sp>
      <p:sp>
        <p:nvSpPr>
          <p:cNvPr id="91" name="Date Placeholder 90"/>
          <p:cNvSpPr>
            <a:spLocks noGrp="1"/>
          </p:cNvSpPr>
          <p:nvPr>
            <p:ph type="dt" sz="quarter" idx="10"/>
          </p:nvPr>
        </p:nvSpPr>
        <p:spPr/>
        <p:txBody>
          <a:bodyPr/>
          <a:lstStyle/>
          <a:p>
            <a:pPr>
              <a:defRPr/>
            </a:pPr>
            <a:fld id="{49160B01-9B14-EC48-A41C-79F7B83575F9}" type="datetime1">
              <a:rPr lang="en-US" smtClean="0"/>
              <a:pPr>
                <a:defRPr/>
              </a:pPr>
              <a:t>3/22/12</a:t>
            </a:fld>
            <a:endParaRPr lang="en-US"/>
          </a:p>
        </p:txBody>
      </p:sp>
      <p:sp>
        <p:nvSpPr>
          <p:cNvPr id="93" name="Footer Placeholder 92"/>
          <p:cNvSpPr>
            <a:spLocks noGrp="1"/>
          </p:cNvSpPr>
          <p:nvPr>
            <p:ph type="ftr" sz="quarter" idx="11"/>
          </p:nvPr>
        </p:nvSpPr>
        <p:spPr/>
        <p:txBody>
          <a:bodyPr/>
          <a:lstStyle/>
          <a:p>
            <a:pPr>
              <a:defRPr/>
            </a:pPr>
            <a:r>
              <a:rPr lang="en-US" smtClean="0"/>
              <a:t>Spring 2012 -- Lecture #19</a:t>
            </a:r>
            <a:endParaRPr lang="en-US" dirty="0"/>
          </a:p>
        </p:txBody>
      </p:sp>
      <p:sp>
        <p:nvSpPr>
          <p:cNvPr id="92" name="Slide Number Placeholder 91"/>
          <p:cNvSpPr>
            <a:spLocks noGrp="1"/>
          </p:cNvSpPr>
          <p:nvPr>
            <p:ph type="sldNum" sz="quarter" idx="12"/>
          </p:nvPr>
        </p:nvSpPr>
        <p:spPr/>
        <p:txBody>
          <a:bodyPr/>
          <a:lstStyle/>
          <a:p>
            <a:pPr>
              <a:defRPr/>
            </a:pPr>
            <a:fld id="{55333630-638F-BE42-89CC-BEA2D3F5B1FA}" type="slidenum">
              <a:rPr lang="en-US" smtClean="0"/>
              <a:pPr>
                <a:defRPr/>
              </a:pPr>
              <a:t>28</a:t>
            </a:fld>
            <a:endParaRPr lang="en-US" dirty="0"/>
          </a:p>
        </p:txBody>
      </p:sp>
      <p:grpSp>
        <p:nvGrpSpPr>
          <p:cNvPr id="2"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5" name="Rectangle 47"/>
          <p:cNvSpPr>
            <a:spLocks noChangeArrowheads="1"/>
          </p:cNvSpPr>
          <p:nvPr/>
        </p:nvSpPr>
        <p:spPr bwMode="auto">
          <a:xfrm>
            <a:off x="3425825" y="3598863"/>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6" name="Rectangle 48"/>
          <p:cNvSpPr>
            <a:spLocks noChangeArrowheads="1"/>
          </p:cNvSpPr>
          <p:nvPr/>
        </p:nvSpPr>
        <p:spPr bwMode="auto">
          <a:xfrm>
            <a:off x="3257550" y="2836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7" name="Rectangle 49"/>
          <p:cNvSpPr>
            <a:spLocks noChangeArrowheads="1"/>
          </p:cNvSpPr>
          <p:nvPr/>
        </p:nvSpPr>
        <p:spPr bwMode="auto">
          <a:xfrm>
            <a:off x="3834993" y="3598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8" name="Rectangle 50"/>
          <p:cNvSpPr>
            <a:spLocks noChangeArrowheads="1"/>
          </p:cNvSpPr>
          <p:nvPr/>
        </p:nvSpPr>
        <p:spPr bwMode="auto">
          <a:xfrm>
            <a:off x="2825750" y="2836863"/>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94" name="Text Box 37"/>
          <p:cNvSpPr txBox="1">
            <a:spLocks noChangeArrowheads="1"/>
          </p:cNvSpPr>
          <p:nvPr/>
        </p:nvSpPr>
        <p:spPr bwMode="auto">
          <a:xfrm>
            <a:off x="226484" y="4324349"/>
            <a:ext cx="1852084" cy="1569660"/>
          </a:xfrm>
          <a:prstGeom prst="rect">
            <a:avLst/>
          </a:prstGeom>
          <a:noFill/>
          <a:ln w="12700">
            <a:noFill/>
            <a:miter lim="800000"/>
            <a:headEnd/>
            <a:tailEnd/>
          </a:ln>
        </p:spPr>
        <p:txBody>
          <a:bodyPr wrap="square">
            <a:prstTxWarp prst="textNoShape">
              <a:avLst/>
            </a:prstTxWarp>
            <a:spAutoFit/>
          </a:bodyPr>
          <a:lstStyle/>
          <a:p>
            <a:pPr>
              <a:defRPr/>
            </a:pPr>
            <a:r>
              <a:rPr lang="en-US" sz="2400" b="1" i="1" dirty="0">
                <a:solidFill>
                  <a:schemeClr val="accent2"/>
                </a:solidFill>
                <a:latin typeface="+mn-lt"/>
              </a:rPr>
              <a:t>What</a:t>
            </a:r>
            <a:r>
              <a:rPr lang="en-US" sz="2400" b="1" i="1" dirty="0" smtClean="0">
                <a:solidFill>
                  <a:schemeClr val="accent2"/>
                </a:solidFill>
                <a:latin typeface="+mn-lt"/>
              </a:rPr>
              <a:t> sign extending??</a:t>
            </a:r>
          </a:p>
          <a:p>
            <a:pPr>
              <a:defRPr/>
            </a:pPr>
            <a:r>
              <a:rPr lang="en-US" sz="2400" b="1" i="1" dirty="0" smtClean="0">
                <a:solidFill>
                  <a:schemeClr val="accent2"/>
                </a:solidFill>
              </a:rPr>
              <a:t>And where is</a:t>
            </a:r>
            <a:r>
              <a:rPr lang="en-US" sz="2400" b="1" dirty="0" smtClean="0">
                <a:solidFill>
                  <a:schemeClr val="accent2"/>
                </a:solidFill>
              </a:rPr>
              <a:t> </a:t>
            </a:r>
            <a:r>
              <a:rPr lang="en-US" sz="2400" b="1" i="1" dirty="0" err="1" smtClean="0">
                <a:solidFill>
                  <a:schemeClr val="accent2"/>
                </a:solidFill>
              </a:rPr>
              <a:t>Mem</a:t>
            </a:r>
            <a:r>
              <a:rPr lang="en-US" sz="2400" b="1" i="1" dirty="0" smtClean="0">
                <a:solidFill>
                  <a:schemeClr val="accent2"/>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	</a:t>
            </a:r>
            <a:br>
              <a:rPr lang="en-US" sz="2800"/>
            </a:br>
            <a:r>
              <a:rPr lang="en-US" sz="2800"/>
              <a:t>Example: </a:t>
            </a:r>
            <a:r>
              <a:rPr lang="en-US" sz="2800">
                <a:latin typeface="Courier New" charset="0"/>
              </a:rPr>
              <a:t>lw rt,rs,imm16</a:t>
            </a:r>
            <a:endParaRPr lang="en-US" sz="2800"/>
          </a:p>
        </p:txBody>
      </p:sp>
      <p:sp>
        <p:nvSpPr>
          <p:cNvPr id="120" name="Date Placeholder 119"/>
          <p:cNvSpPr>
            <a:spLocks noGrp="1"/>
          </p:cNvSpPr>
          <p:nvPr>
            <p:ph type="dt" sz="quarter" idx="10"/>
          </p:nvPr>
        </p:nvSpPr>
        <p:spPr/>
        <p:txBody>
          <a:bodyPr/>
          <a:lstStyle/>
          <a:p>
            <a:pPr>
              <a:defRPr/>
            </a:pPr>
            <a:fld id="{AD8A6419-35FC-D84A-91A3-DDCB69C3883F}" type="datetime1">
              <a:rPr lang="en-US" smtClean="0"/>
              <a:pPr>
                <a:defRPr/>
              </a:pPr>
              <a:t>3/22/12</a:t>
            </a:fld>
            <a:endParaRPr lang="en-US"/>
          </a:p>
        </p:txBody>
      </p:sp>
      <p:sp>
        <p:nvSpPr>
          <p:cNvPr id="122" name="Footer Placeholder 121"/>
          <p:cNvSpPr>
            <a:spLocks noGrp="1"/>
          </p:cNvSpPr>
          <p:nvPr>
            <p:ph type="ftr" sz="quarter" idx="11"/>
          </p:nvPr>
        </p:nvSpPr>
        <p:spPr/>
        <p:txBody>
          <a:bodyPr/>
          <a:lstStyle/>
          <a:p>
            <a:pPr>
              <a:defRPr/>
            </a:pPr>
            <a:r>
              <a:rPr lang="en-US" smtClean="0"/>
              <a:t>Spring 2012 -- Lecture #19</a:t>
            </a:r>
            <a:endParaRPr lang="en-US" dirty="0"/>
          </a:p>
        </p:txBody>
      </p:sp>
      <p:sp>
        <p:nvSpPr>
          <p:cNvPr id="121" name="Slide Number Placeholder 120"/>
          <p:cNvSpPr>
            <a:spLocks noGrp="1"/>
          </p:cNvSpPr>
          <p:nvPr>
            <p:ph type="sldNum" sz="quarter" idx="12"/>
          </p:nvPr>
        </p:nvSpPr>
        <p:spPr/>
        <p:txBody>
          <a:bodyPr/>
          <a:lstStyle/>
          <a:p>
            <a:pPr>
              <a:defRPr/>
            </a:pPr>
            <a:fld id="{115157A2-B5CA-CA4F-A641-0EBA5EA12B5B}" type="slidenum">
              <a:rPr lang="en-US" smtClean="0"/>
              <a:pPr>
                <a:defRPr/>
              </a:pPr>
              <a:t>29</a:t>
            </a:fld>
            <a:endParaRPr lang="en-US"/>
          </a:p>
        </p:txBody>
      </p:sp>
      <p:grpSp>
        <p:nvGrpSpPr>
          <p:cNvPr id="2"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6876" name="Rectangle 30"/>
          <p:cNvSpPr>
            <a:spLocks noChangeArrowheads="1"/>
          </p:cNvSpPr>
          <p:nvPr/>
        </p:nvSpPr>
        <p:spPr bwMode="auto">
          <a:xfrm>
            <a:off x="1892300" y="349408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6894" name="Rectangle 48"/>
          <p:cNvSpPr>
            <a:spLocks noChangeArrowheads="1"/>
          </p:cNvSpPr>
          <p:nvPr/>
        </p:nvSpPr>
        <p:spPr bwMode="auto">
          <a:xfrm>
            <a:off x="3076575" y="3494088"/>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6895" name="Rectangle 49"/>
          <p:cNvSpPr>
            <a:spLocks noChangeArrowheads="1"/>
          </p:cNvSpPr>
          <p:nvPr/>
        </p:nvSpPr>
        <p:spPr bwMode="auto">
          <a:xfrm>
            <a:off x="2908300" y="2732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6896" name="Rectangle 50"/>
          <p:cNvSpPr>
            <a:spLocks noChangeArrowheads="1"/>
          </p:cNvSpPr>
          <p:nvPr/>
        </p:nvSpPr>
        <p:spPr bwMode="auto">
          <a:xfrm>
            <a:off x="3485743" y="3494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6897" name="Rectangle 51"/>
          <p:cNvSpPr>
            <a:spLocks noChangeArrowheads="1"/>
          </p:cNvSpPr>
          <p:nvPr/>
        </p:nvSpPr>
        <p:spPr bwMode="auto">
          <a:xfrm>
            <a:off x="2476500" y="2732088"/>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906" name="Rectangle 60"/>
          <p:cNvSpPr>
            <a:spLocks noChangeArrowheads="1"/>
          </p:cNvSpPr>
          <p:nvPr/>
        </p:nvSpPr>
        <p:spPr bwMode="auto">
          <a:xfrm>
            <a:off x="4524375" y="6161088"/>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6907" name="Rectangle 61"/>
          <p:cNvSpPr>
            <a:spLocks noChangeArrowheads="1"/>
          </p:cNvSpPr>
          <p:nvPr/>
        </p:nvSpPr>
        <p:spPr bwMode="auto">
          <a:xfrm>
            <a:off x="2847975" y="6237288"/>
            <a:ext cx="8096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09" name="Rectangle 63"/>
          <p:cNvSpPr>
            <a:spLocks noChangeArrowheads="1"/>
          </p:cNvSpPr>
          <p:nvPr/>
        </p:nvSpPr>
        <p:spPr bwMode="auto">
          <a:xfrm>
            <a:off x="6962775" y="2655888"/>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11" name="Rectangle 65"/>
          <p:cNvSpPr>
            <a:spLocks noChangeArrowheads="1"/>
          </p:cNvSpPr>
          <p:nvPr/>
        </p:nvSpPr>
        <p:spPr bwMode="auto">
          <a:xfrm>
            <a:off x="5286375" y="555148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6912" name="Line 66"/>
          <p:cNvSpPr>
            <a:spLocks noChangeShapeType="1"/>
          </p:cNvSpPr>
          <p:nvPr/>
        </p:nvSpPr>
        <p:spPr bwMode="auto">
          <a:xfrm flipH="1">
            <a:off x="5865813" y="54705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13" name="Rectangle 67"/>
          <p:cNvSpPr>
            <a:spLocks noChangeArrowheads="1"/>
          </p:cNvSpPr>
          <p:nvPr/>
        </p:nvSpPr>
        <p:spPr bwMode="auto">
          <a:xfrm>
            <a:off x="5895975" y="5246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14" name="Line 68"/>
          <p:cNvSpPr>
            <a:spLocks noChangeShapeType="1"/>
          </p:cNvSpPr>
          <p:nvPr/>
        </p:nvSpPr>
        <p:spPr bwMode="auto">
          <a:xfrm flipV="1">
            <a:off x="6569075" y="3494088"/>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15" name="Rectangle 69"/>
          <p:cNvSpPr>
            <a:spLocks noChangeArrowheads="1"/>
          </p:cNvSpPr>
          <p:nvPr/>
        </p:nvSpPr>
        <p:spPr bwMode="auto">
          <a:xfrm>
            <a:off x="6124575" y="3036888"/>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grpSp>
        <p:nvGrpSpPr>
          <p:cNvPr id="6"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7"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8"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24" name="Rectangle 87"/>
          <p:cNvSpPr>
            <a:spLocks noChangeArrowheads="1"/>
          </p:cNvSpPr>
          <p:nvPr/>
        </p:nvSpPr>
        <p:spPr bwMode="auto">
          <a:xfrm>
            <a:off x="6248400" y="5294313"/>
            <a:ext cx="63817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3" name="Line 116"/>
          <p:cNvSpPr>
            <a:spLocks noChangeShapeType="1"/>
          </p:cNvSpPr>
          <p:nvPr/>
        </p:nvSpPr>
        <p:spPr bwMode="auto">
          <a:xfrm>
            <a:off x="5743575" y="55514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4" name="Text Box 117"/>
          <p:cNvSpPr txBox="1">
            <a:spLocks noChangeArrowheads="1"/>
          </p:cNvSpPr>
          <p:nvPr/>
        </p:nvSpPr>
        <p:spPr bwMode="auto">
          <a:xfrm>
            <a:off x="5514975" y="5246688"/>
            <a:ext cx="303213" cy="400050"/>
          </a:xfrm>
          <a:prstGeom prst="rect">
            <a:avLst/>
          </a:prstGeom>
          <a:noFill/>
          <a:ln w="12700">
            <a:noFill/>
            <a:miter lim="800000"/>
            <a:headEnd/>
            <a:tailEnd/>
          </a:ln>
        </p:spPr>
        <p:txBody>
          <a:bodyPr wrap="none">
            <a:prstTxWarp prst="textNoShape">
              <a:avLst/>
            </a:prstTxWarp>
            <a:spAutoFit/>
          </a:bodyPr>
          <a:lstStyle/>
          <a:p>
            <a:pPr>
              <a:defRPr/>
            </a:pPr>
            <a:r>
              <a:rPr lang="en-US" sz="2000">
                <a:solidFill>
                  <a:schemeClr val="accent2"/>
                </a:solidFill>
                <a:latin typeface="+mn-lt"/>
              </a:rPr>
              <a:t>?</a:t>
            </a: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ChangeAspect="1"/>
          </p:cNvGraphicFramePr>
          <p:nvPr>
            <p:ph sz="quarter" idx="4294967295"/>
          </p:nvPr>
        </p:nvGraphicFramePr>
        <p:xfrm>
          <a:off x="4624388" y="5549900"/>
          <a:ext cx="1828800" cy="1257300"/>
        </p:xfrm>
        <a:graphic>
          <a:graphicData uri="http://schemas.openxmlformats.org/presentationml/2006/ole">
            <p:oleObj spid="_x0000_s254978" name="Image" r:id="rId4" imgW="3492063" imgH="2400000" progId="">
              <p:embed/>
            </p:oleObj>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5"/>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6" name="Date Placeholder 25"/>
          <p:cNvSpPr>
            <a:spLocks noGrp="1"/>
          </p:cNvSpPr>
          <p:nvPr>
            <p:ph type="dt" sz="quarter" idx="10"/>
          </p:nvPr>
        </p:nvSpPr>
        <p:spPr/>
        <p:txBody>
          <a:bodyPr/>
          <a:lstStyle/>
          <a:p>
            <a:pPr>
              <a:defRPr/>
            </a:pPr>
            <a:fld id="{6527DB9B-A780-5748-8E0B-4025505319DD}" type="datetime1">
              <a:rPr lang="en-US" smtClean="0"/>
              <a:pPr>
                <a:defRPr/>
              </a:pPr>
              <a:t>3/22/12</a:t>
            </a:fld>
            <a:endParaRPr lang="en-US"/>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3</a:t>
            </a:fld>
            <a:endParaRPr lang="en-US"/>
          </a:p>
        </p:txBody>
      </p:sp>
      <p:sp>
        <p:nvSpPr>
          <p:cNvPr id="28" name="Footer Placeholder 27"/>
          <p:cNvSpPr>
            <a:spLocks noGrp="1"/>
          </p:cNvSpPr>
          <p:nvPr>
            <p:ph type="ftr" sz="quarter" idx="11"/>
          </p:nvPr>
        </p:nvSpPr>
        <p:spPr/>
        <p:txBody>
          <a:bodyPr/>
          <a:lstStyle/>
          <a:p>
            <a:pPr>
              <a:defRPr/>
            </a:pPr>
            <a:r>
              <a:rPr lang="en-US" smtClean="0"/>
              <a:t>Spring 2012 -- Lecture #19</a:t>
            </a:r>
            <a:endParaRPr lang="en-US"/>
          </a:p>
        </p:txBody>
      </p:sp>
      <p:sp>
        <p:nvSpPr>
          <p:cNvPr id="29" name="Rectangle 28"/>
          <p:cNvSpPr/>
          <p:nvPr/>
        </p:nvSpPr>
        <p:spPr>
          <a:xfrm>
            <a:off x="203200" y="4046538"/>
            <a:ext cx="6637339" cy="2811462"/>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RTL: The </a:t>
            </a:r>
            <a:r>
              <a:rPr lang="en-US">
                <a:latin typeface="Courier New" charset="0"/>
              </a:rPr>
              <a:t>Add</a:t>
            </a:r>
            <a:r>
              <a:rPr lang="en-US"/>
              <a:t> Instruction</a:t>
            </a:r>
          </a:p>
        </p:txBody>
      </p:sp>
      <p:sp>
        <p:nvSpPr>
          <p:cNvPr id="38" name="Date Placeholder 37"/>
          <p:cNvSpPr>
            <a:spLocks noGrp="1"/>
          </p:cNvSpPr>
          <p:nvPr>
            <p:ph type="dt" sz="quarter" idx="10"/>
          </p:nvPr>
        </p:nvSpPr>
        <p:spPr/>
        <p:txBody>
          <a:bodyPr/>
          <a:lstStyle/>
          <a:p>
            <a:pPr>
              <a:defRPr/>
            </a:pPr>
            <a:fld id="{4B9A5FF0-A638-C44A-9F79-52FFC5B6B642}" type="datetime1">
              <a:rPr lang="en-US" smtClean="0"/>
              <a:pPr>
                <a:defRPr/>
              </a:pPr>
              <a:t>3/22/12</a:t>
            </a:fld>
            <a:endParaRPr lang="en-US"/>
          </a:p>
        </p:txBody>
      </p:sp>
      <p:sp>
        <p:nvSpPr>
          <p:cNvPr id="40" name="Footer Placeholder 39"/>
          <p:cNvSpPr>
            <a:spLocks noGrp="1"/>
          </p:cNvSpPr>
          <p:nvPr>
            <p:ph type="ftr" sz="quarter" idx="11"/>
          </p:nvPr>
        </p:nvSpPr>
        <p:spPr/>
        <p:txBody>
          <a:bodyPr/>
          <a:lstStyle/>
          <a:p>
            <a:pPr>
              <a:defRPr/>
            </a:pPr>
            <a:r>
              <a:rPr lang="en-US" smtClean="0"/>
              <a:t>Spring 2012 -- Lecture #19</a:t>
            </a:r>
            <a:endParaRPr lang="en-US" dirty="0"/>
          </a:p>
        </p:txBody>
      </p:sp>
      <p:sp>
        <p:nvSpPr>
          <p:cNvPr id="39" name="Slide Number Placeholder 38"/>
          <p:cNvSpPr>
            <a:spLocks noGrp="1"/>
          </p:cNvSpPr>
          <p:nvPr>
            <p:ph type="sldNum" sz="quarter" idx="12"/>
          </p:nvPr>
        </p:nvSpPr>
        <p:spPr/>
        <p:txBody>
          <a:bodyPr/>
          <a:lstStyle/>
          <a:p>
            <a:pPr>
              <a:defRPr/>
            </a:pPr>
            <a:fld id="{0693FB68-22C1-4F40-9C2E-1446F132EA3F}" type="slidenum">
              <a:rPr lang="en-US" smtClean="0"/>
              <a:pPr>
                <a:defRPr/>
              </a:pPr>
              <a:t>30</a:t>
            </a:fld>
            <a:endParaRPr lang="en-US"/>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rPr>
              <a:t>add rd, rs, rt</a:t>
            </a:r>
            <a:endParaRPr lang="en-US"/>
          </a:p>
          <a:p>
            <a:pPr lvl="1"/>
            <a:r>
              <a:rPr lang="en-US"/>
              <a:t>MEM[PC]		Fetch the instruction</a:t>
            </a:r>
            <a:r>
              <a:rPr lang="en-US" smtClean="0"/>
              <a:t> from </a:t>
            </a:r>
            <a:r>
              <a:rPr lang="en-US"/>
              <a:t>memory</a:t>
            </a:r>
          </a:p>
          <a:p>
            <a:pPr lvl="1"/>
            <a:r>
              <a:rPr lang="en-US"/>
              <a:t>R[rd] = R[rs] + R[rt]	The actual operation</a:t>
            </a:r>
          </a:p>
          <a:p>
            <a:pPr lvl="1"/>
            <a:r>
              <a:rPr lang="en-US"/>
              <a:t>PC = PC + 4	Calculate the next </a:t>
            </a:r>
            <a:r>
              <a:rPr lang="en-US" smtClean="0"/>
              <a:t>	instruction’s  </a:t>
            </a:r>
            <a:r>
              <a:rPr lang="en-US"/>
              <a:t>address</a:t>
            </a:r>
          </a:p>
        </p:txBody>
      </p:sp>
      <p:grpSp>
        <p:nvGrpSpPr>
          <p:cNvPr id="2"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grpSp>
          <p:nvGrpSpPr>
            <p:cNvPr id="9"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normAutofit fontScale="90000"/>
          </a:bodyPr>
          <a:lstStyle/>
          <a:p>
            <a:r>
              <a:rPr lang="en-US" sz="3600"/>
              <a:t>Instruction Fetch Unit at the Beginning of </a:t>
            </a:r>
            <a:r>
              <a:rPr lang="en-US" sz="3600">
                <a:latin typeface="Courier New" charset="0"/>
              </a:rPr>
              <a:t>Add</a:t>
            </a:r>
          </a:p>
        </p:txBody>
      </p:sp>
      <p:sp>
        <p:nvSpPr>
          <p:cNvPr id="65539" name="Rectangle 3"/>
          <p:cNvSpPr>
            <a:spLocks noGrp="1" noChangeArrowheads="1"/>
          </p:cNvSpPr>
          <p:nvPr>
            <p:ph type="body" idx="1"/>
          </p:nvPr>
        </p:nvSpPr>
        <p:spPr>
          <a:xfrm>
            <a:off x="236538" y="1031875"/>
            <a:ext cx="8318500" cy="1550988"/>
          </a:xfrm>
        </p:spPr>
        <p:txBody>
          <a:bodyPr>
            <a:normAutofit fontScale="92500" lnSpcReduction="10000"/>
          </a:bodyPr>
          <a:lstStyle/>
          <a:p>
            <a:pPr>
              <a:spcBef>
                <a:spcPct val="30000"/>
              </a:spcBef>
            </a:pPr>
            <a:r>
              <a:rPr lang="en-US"/>
              <a:t>Fetch the instruction from Instruction memory: Instruction  =  MEM[PC]</a:t>
            </a:r>
          </a:p>
          <a:p>
            <a:pPr lvl="1">
              <a:lnSpc>
                <a:spcPct val="75000"/>
              </a:lnSpc>
              <a:spcBef>
                <a:spcPct val="30000"/>
              </a:spcBef>
            </a:pPr>
            <a:r>
              <a:rPr lang="en-US"/>
              <a:t>same for </a:t>
            </a:r>
            <a:br>
              <a:rPr lang="en-US"/>
            </a:br>
            <a:r>
              <a:rPr lang="en-US"/>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806" name="Rectangle 7"/>
          <p:cNvSpPr>
            <a:spLocks noChangeArrowheads="1"/>
          </p:cNvSpPr>
          <p:nvPr/>
        </p:nvSpPr>
        <p:spPr bwMode="auto">
          <a:xfrm>
            <a:off x="5089525" y="3771900"/>
            <a:ext cx="230188"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07" name="Rectangle 8"/>
          <p:cNvSpPr>
            <a:spLocks noChangeArrowheads="1"/>
          </p:cNvSpPr>
          <p:nvPr/>
        </p:nvSpPr>
        <p:spPr bwMode="auto">
          <a:xfrm rot="5400000">
            <a:off x="499427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32808" name="Rectangle 9"/>
          <p:cNvSpPr>
            <a:spLocks noChangeArrowheads="1"/>
          </p:cNvSpPr>
          <p:nvPr/>
        </p:nvSpPr>
        <p:spPr bwMode="auto">
          <a:xfrm rot="16200000">
            <a:off x="5008033" y="46609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00</a:t>
            </a:r>
          </a:p>
        </p:txBody>
      </p:sp>
      <p:sp>
        <p:nvSpPr>
          <p:cNvPr id="32809" name="Rectangle 10"/>
          <p:cNvSpPr>
            <a:spLocks noChangeArrowheads="1"/>
          </p:cNvSpPr>
          <p:nvPr/>
        </p:nvSpPr>
        <p:spPr bwMode="auto">
          <a:xfrm>
            <a:off x="5102755" y="4718050"/>
            <a:ext cx="222250" cy="2286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a:t>
            </a:r>
          </a:p>
          <a:p>
            <a:pPr algn="ctr">
              <a:defRPr/>
            </a:pPr>
            <a:r>
              <a:rPr lang="en-US" sz="2000" b="1">
                <a:latin typeface="+mn-lt"/>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9" name="Date Placeholder 38"/>
          <p:cNvSpPr>
            <a:spLocks noGrp="1"/>
          </p:cNvSpPr>
          <p:nvPr>
            <p:ph type="dt" sz="quarter" idx="10"/>
          </p:nvPr>
        </p:nvSpPr>
        <p:spPr/>
        <p:txBody>
          <a:bodyPr/>
          <a:lstStyle/>
          <a:p>
            <a:pPr>
              <a:defRPr/>
            </a:pPr>
            <a:fld id="{BD5559A3-0A09-1B4F-A0CB-7259D14CD47F}" type="datetime1">
              <a:rPr lang="en-US" smtClean="0"/>
              <a:pPr>
                <a:defRPr/>
              </a:pPr>
              <a:t>3/22/12</a:t>
            </a:fld>
            <a:endParaRPr lang="en-US"/>
          </a:p>
        </p:txBody>
      </p:sp>
      <p:sp>
        <p:nvSpPr>
          <p:cNvPr id="40" name="Slide Number Placeholder 39"/>
          <p:cNvSpPr>
            <a:spLocks noGrp="1"/>
          </p:cNvSpPr>
          <p:nvPr>
            <p:ph type="sldNum" sz="quarter" idx="12"/>
          </p:nvPr>
        </p:nvSpPr>
        <p:spPr/>
        <p:txBody>
          <a:bodyPr/>
          <a:lstStyle/>
          <a:p>
            <a:pPr>
              <a:defRPr/>
            </a:pPr>
            <a:fld id="{FC41D7E8-6D9E-9944-9521-670B22F6C5C7}" type="slidenum">
              <a:rPr lang="en-US" smtClean="0"/>
              <a:pPr>
                <a:defRPr/>
              </a:pPr>
              <a:t>31</a:t>
            </a:fld>
            <a:endParaRPr lang="en-US"/>
          </a:p>
        </p:txBody>
      </p:sp>
      <p:sp>
        <p:nvSpPr>
          <p:cNvPr id="41" name="Footer Placeholder 40"/>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normAutofit fontScale="90000"/>
          </a:bodyPr>
          <a:lstStyle/>
          <a:p>
            <a:r>
              <a:rPr lang="en-US" smtClean="0"/>
              <a:t>Single Cycle Datapath during </a:t>
            </a:r>
            <a:r>
              <a:rPr lang="en-US" smtClean="0">
                <a:latin typeface="Courier New" charset="0"/>
              </a:rPr>
              <a:t>Add</a:t>
            </a:r>
          </a:p>
        </p:txBody>
      </p:sp>
      <p:sp>
        <p:nvSpPr>
          <p:cNvPr id="67587" name="Rectangle 3"/>
          <p:cNvSpPr>
            <a:spLocks noGrp="1" noChangeArrowheads="1"/>
          </p:cNvSpPr>
          <p:nvPr>
            <p:ph type="body" idx="1"/>
          </p:nvPr>
        </p:nvSpPr>
        <p:spPr>
          <a:xfrm>
            <a:off x="228600" y="1398588"/>
            <a:ext cx="8191500" cy="415925"/>
          </a:xfrm>
        </p:spPr>
        <p:txBody>
          <a:bodyPr>
            <a:normAutofit fontScale="77500" lnSpcReduction="20000"/>
          </a:bodyPr>
          <a:lstStyle/>
          <a:p>
            <a:pPr>
              <a:buFont typeface="Times" charset="0"/>
              <a:buNone/>
            </a:pPr>
            <a:r>
              <a:rPr lang="en-US"/>
              <a:t>R[rd]  =  R[rs]  +  R[rt]</a:t>
            </a:r>
          </a:p>
        </p:txBody>
      </p:sp>
      <p:grpSp>
        <p:nvGrpSpPr>
          <p:cNvPr id="2"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3" name="Rectangle 53"/>
          <p:cNvSpPr>
            <a:spLocks noChangeArrowheads="1"/>
          </p:cNvSpPr>
          <p:nvPr/>
        </p:nvSpPr>
        <p:spPr bwMode="auto">
          <a:xfrm>
            <a:off x="3810000" y="33401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4" name="Rectangle 54"/>
          <p:cNvSpPr>
            <a:spLocks noChangeArrowheads="1"/>
          </p:cNvSpPr>
          <p:nvPr/>
        </p:nvSpPr>
        <p:spPr bwMode="auto">
          <a:xfrm>
            <a:off x="3641725" y="2578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5" name="Rectangle 55"/>
          <p:cNvSpPr>
            <a:spLocks noChangeArrowheads="1"/>
          </p:cNvSpPr>
          <p:nvPr/>
        </p:nvSpPr>
        <p:spPr bwMode="auto">
          <a:xfrm>
            <a:off x="4219168" y="3340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6" name="Rectangle 56"/>
          <p:cNvSpPr>
            <a:spLocks noChangeArrowheads="1"/>
          </p:cNvSpPr>
          <p:nvPr/>
        </p:nvSpPr>
        <p:spPr bwMode="auto">
          <a:xfrm>
            <a:off x="3209925" y="25781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RegDst=1</a:t>
            </a:r>
          </a:p>
        </p:txBody>
      </p:sp>
      <p:grpSp>
        <p:nvGrpSpPr>
          <p:cNvPr id="9"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10"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11"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3"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4"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164" name="Date Placeholder 163"/>
          <p:cNvSpPr>
            <a:spLocks noGrp="1"/>
          </p:cNvSpPr>
          <p:nvPr>
            <p:ph type="dt" sz="quarter" idx="10"/>
          </p:nvPr>
        </p:nvSpPr>
        <p:spPr/>
        <p:txBody>
          <a:bodyPr/>
          <a:lstStyle/>
          <a:p>
            <a:pPr>
              <a:defRPr/>
            </a:pPr>
            <a:fld id="{47C30B2F-6AAA-9C42-AD0C-C23D0CAA7610}" type="datetime1">
              <a:rPr lang="en-US" smtClean="0"/>
              <a:pPr>
                <a:defRPr/>
              </a:pPr>
              <a:t>3/22/12</a:t>
            </a:fld>
            <a:endParaRPr lang="en-US"/>
          </a:p>
        </p:txBody>
      </p:sp>
      <p:sp>
        <p:nvSpPr>
          <p:cNvPr id="165" name="Slide Number Placeholder 164"/>
          <p:cNvSpPr>
            <a:spLocks noGrp="1"/>
          </p:cNvSpPr>
          <p:nvPr>
            <p:ph type="sldNum" sz="quarter" idx="12"/>
          </p:nvPr>
        </p:nvSpPr>
        <p:spPr/>
        <p:txBody>
          <a:bodyPr/>
          <a:lstStyle/>
          <a:p>
            <a:pPr>
              <a:defRPr/>
            </a:pPr>
            <a:fld id="{E7F84773-6B21-454B-9340-209CEA0E009C}" type="slidenum">
              <a:rPr lang="en-US" smtClean="0"/>
              <a:pPr>
                <a:defRPr/>
              </a:pPr>
              <a:t>32</a:t>
            </a:fld>
            <a:endParaRPr lang="en-US"/>
          </a:p>
        </p:txBody>
      </p:sp>
      <p:sp>
        <p:nvSpPr>
          <p:cNvPr id="166" name="Footer Placeholder 165"/>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normAutofit fontScale="90000"/>
          </a:bodyPr>
          <a:lstStyle/>
          <a:p>
            <a:r>
              <a:rPr lang="en-US" sz="4000"/>
              <a:t>Instruction Fetch Unit at End of </a:t>
            </a:r>
            <a:r>
              <a:rPr lang="en-US" sz="4000">
                <a:latin typeface="Courier" charset="0"/>
              </a:rPr>
              <a:t>Add</a:t>
            </a:r>
            <a:endParaRPr lang="en-US" sz="4000"/>
          </a:p>
        </p:txBody>
      </p:sp>
      <p:sp>
        <p:nvSpPr>
          <p:cNvPr id="69635" name="Rectangle 3"/>
          <p:cNvSpPr>
            <a:spLocks noGrp="1" noChangeArrowheads="1"/>
          </p:cNvSpPr>
          <p:nvPr>
            <p:ph type="body" idx="1"/>
          </p:nvPr>
        </p:nvSpPr>
        <p:spPr>
          <a:xfrm>
            <a:off x="152400" y="1023938"/>
            <a:ext cx="8686800" cy="1185862"/>
          </a:xfrm>
        </p:spPr>
        <p:txBody>
          <a:bodyPr>
            <a:normAutofit fontScale="85000" lnSpcReduction="20000"/>
          </a:bodyPr>
          <a:lstStyle/>
          <a:p>
            <a:r>
              <a:rPr lang="en-US"/>
              <a:t>PC  =  PC + 4</a:t>
            </a:r>
          </a:p>
          <a:p>
            <a:pPr lvl="1">
              <a:lnSpc>
                <a:spcPct val="75000"/>
              </a:lnSpc>
              <a:spcBef>
                <a:spcPct val="30000"/>
              </a:spcBef>
            </a:pPr>
            <a:r>
              <a:rPr lang="en-US"/>
              <a:t>Same for all </a:t>
            </a:r>
            <a:br>
              <a:rPr lang="en-US"/>
            </a:br>
            <a:r>
              <a:rPr lang="en-US"/>
              <a:t>instructions except: </a:t>
            </a:r>
            <a:br>
              <a:rPr lang="en-US"/>
            </a:br>
            <a:r>
              <a:rPr lang="en-US"/>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03" name="Rectangle 7"/>
          <p:cNvSpPr>
            <a:spLocks noChangeArrowheads="1"/>
          </p:cNvSpPr>
          <p:nvPr/>
        </p:nvSpPr>
        <p:spPr bwMode="auto">
          <a:xfrm>
            <a:off x="5089525" y="3771900"/>
            <a:ext cx="230187"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04" name="Rectangle 8"/>
          <p:cNvSpPr>
            <a:spLocks noChangeArrowheads="1"/>
          </p:cNvSpPr>
          <p:nvPr/>
        </p:nvSpPr>
        <p:spPr bwMode="auto">
          <a:xfrm rot="5400000">
            <a:off x="502602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PC</a:t>
            </a:r>
          </a:p>
        </p:txBody>
      </p:sp>
      <p:sp>
        <p:nvSpPr>
          <p:cNvPr id="36905" name="Rectangle 9"/>
          <p:cNvSpPr>
            <a:spLocks noChangeArrowheads="1"/>
          </p:cNvSpPr>
          <p:nvPr/>
        </p:nvSpPr>
        <p:spPr bwMode="auto">
          <a:xfrm rot="16200000">
            <a:off x="5018617" y="46355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00</a:t>
            </a:r>
          </a:p>
        </p:txBody>
      </p:sp>
      <p:sp>
        <p:nvSpPr>
          <p:cNvPr id="36906" name="Rectangle 10"/>
          <p:cNvSpPr>
            <a:spLocks noChangeArrowheads="1"/>
          </p:cNvSpPr>
          <p:nvPr/>
        </p:nvSpPr>
        <p:spPr bwMode="auto">
          <a:xfrm flipV="1">
            <a:off x="5096932" y="4665132"/>
            <a:ext cx="245005" cy="296333"/>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a:t>
            </a:r>
          </a:p>
          <a:p>
            <a:pPr algn="ctr">
              <a:defRPr/>
            </a:pPr>
            <a:r>
              <a:rPr lang="en-US" sz="2000" dirty="0">
                <a:latin typeface="+mn-lt"/>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0" name="Date Placeholder 39"/>
          <p:cNvSpPr>
            <a:spLocks noGrp="1"/>
          </p:cNvSpPr>
          <p:nvPr>
            <p:ph type="dt" sz="quarter" idx="10"/>
          </p:nvPr>
        </p:nvSpPr>
        <p:spPr/>
        <p:txBody>
          <a:bodyPr/>
          <a:lstStyle/>
          <a:p>
            <a:pPr>
              <a:defRPr/>
            </a:pPr>
            <a:fld id="{579C0D8B-A8E3-3E4B-A9B4-7E2D03DC91F1}" type="datetime1">
              <a:rPr lang="en-US" smtClean="0"/>
              <a:pPr>
                <a:defRPr/>
              </a:pPr>
              <a:t>3/22/12</a:t>
            </a:fld>
            <a:endParaRPr lang="en-US"/>
          </a:p>
        </p:txBody>
      </p:sp>
      <p:sp>
        <p:nvSpPr>
          <p:cNvPr id="41" name="Slide Number Placeholder 40"/>
          <p:cNvSpPr>
            <a:spLocks noGrp="1"/>
          </p:cNvSpPr>
          <p:nvPr>
            <p:ph type="sldNum" sz="quarter" idx="12"/>
          </p:nvPr>
        </p:nvSpPr>
        <p:spPr/>
        <p:txBody>
          <a:bodyPr/>
          <a:lstStyle/>
          <a:p>
            <a:pPr>
              <a:defRPr/>
            </a:pPr>
            <a:fld id="{903728FF-0EE8-724E-BB44-CD4925085E72}" type="slidenum">
              <a:rPr lang="en-US" smtClean="0"/>
              <a:pPr>
                <a:defRPr/>
              </a:pPr>
              <a:t>33</a:t>
            </a:fld>
            <a:endParaRPr lang="en-US"/>
          </a:p>
        </p:txBody>
      </p:sp>
      <p:sp>
        <p:nvSpPr>
          <p:cNvPr id="42" name="Footer Placeholder 41"/>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2622550"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71683" name="Rectangle 3"/>
          <p:cNvSpPr>
            <a:spLocks noGrp="1" noChangeArrowheads="1"/>
          </p:cNvSpPr>
          <p:nvPr>
            <p:ph type="title"/>
          </p:nvPr>
        </p:nvSpPr>
        <p:spPr>
          <a:xfrm>
            <a:off x="228600" y="230188"/>
            <a:ext cx="8731250" cy="474662"/>
          </a:xfrm>
        </p:spPr>
        <p:txBody>
          <a:bodyPr>
            <a:normAutofit fontScale="90000"/>
          </a:bodyPr>
          <a:lstStyle/>
          <a:p>
            <a:r>
              <a:rPr lang="en-US" sz="3600"/>
              <a:t>Single Cycle Datapath during Or Immediate</a:t>
            </a:r>
          </a:p>
        </p:txBody>
      </p:sp>
      <p:grpSp>
        <p:nvGrpSpPr>
          <p:cNvPr id="2" name="Group 4"/>
          <p:cNvGrpSpPr>
            <a:grpSpLocks/>
          </p:cNvGrpSpPr>
          <p:nvPr/>
        </p:nvGrpSpPr>
        <p:grpSpPr bwMode="auto">
          <a:xfrm>
            <a:off x="1743075" y="727075"/>
            <a:ext cx="5954713" cy="641350"/>
            <a:chOff x="1098" y="380"/>
            <a:chExt cx="3751" cy="404"/>
          </a:xfrm>
        </p:grpSpPr>
        <p:sp>
          <p:nvSpPr>
            <p:cNvPr id="39043"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39058"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9"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39056"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7"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39054"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5"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9047"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8"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9049"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50"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9051"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9052"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9053"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1685" name="Rectangle 22"/>
          <p:cNvSpPr>
            <a:spLocks noGrp="1" noChangeArrowheads="1"/>
          </p:cNvSpPr>
          <p:nvPr>
            <p:ph type="body" idx="1"/>
          </p:nvPr>
        </p:nvSpPr>
        <p:spPr>
          <a:xfrm>
            <a:off x="457200" y="1346200"/>
            <a:ext cx="8191500" cy="415925"/>
          </a:xfrm>
        </p:spPr>
        <p:txBody>
          <a:bodyPr>
            <a:normAutofit fontScale="77500" lnSpcReduction="20000"/>
          </a:bodyPr>
          <a:lstStyle/>
          <a:p>
            <a:r>
              <a:rPr lang="en-US"/>
              <a:t>R[rt]  =  R[rs]  OR  ZeroExt[Imm16]</a:t>
            </a:r>
          </a:p>
        </p:txBody>
      </p:sp>
      <p:sp>
        <p:nvSpPr>
          <p:cNvPr id="38918" name="Rectangle 23"/>
          <p:cNvSpPr>
            <a:spLocks noChangeArrowheads="1"/>
          </p:cNvSpPr>
          <p:nvPr/>
        </p:nvSpPr>
        <p:spPr bwMode="auto">
          <a:xfrm>
            <a:off x="597535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19" name="Rectangle 24"/>
          <p:cNvSpPr>
            <a:spLocks noChangeArrowheads="1"/>
          </p:cNvSpPr>
          <p:nvPr/>
        </p:nvSpPr>
        <p:spPr bwMode="auto">
          <a:xfrm>
            <a:off x="536575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8920" name="Rectangle 25"/>
          <p:cNvSpPr>
            <a:spLocks noChangeArrowheads="1"/>
          </p:cNvSpPr>
          <p:nvPr/>
        </p:nvSpPr>
        <p:spPr bwMode="auto">
          <a:xfrm>
            <a:off x="208915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21" name="Rectangle 26"/>
          <p:cNvSpPr>
            <a:spLocks noChangeArrowheads="1"/>
          </p:cNvSpPr>
          <p:nvPr/>
        </p:nvSpPr>
        <p:spPr bwMode="auto">
          <a:xfrm>
            <a:off x="154463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8922" name="Rectangle 27"/>
          <p:cNvSpPr>
            <a:spLocks noChangeArrowheads="1"/>
          </p:cNvSpPr>
          <p:nvPr/>
        </p:nvSpPr>
        <p:spPr bwMode="auto">
          <a:xfrm>
            <a:off x="147955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8923" name="Line 28"/>
          <p:cNvSpPr>
            <a:spLocks noChangeShapeType="1"/>
          </p:cNvSpPr>
          <p:nvPr/>
        </p:nvSpPr>
        <p:spPr bwMode="auto">
          <a:xfrm flipH="1">
            <a:off x="185420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4" name="Rectangle 29"/>
          <p:cNvSpPr>
            <a:spLocks noChangeArrowheads="1"/>
          </p:cNvSpPr>
          <p:nvPr/>
        </p:nvSpPr>
        <p:spPr bwMode="auto">
          <a:xfrm>
            <a:off x="170656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5" name="Line 30"/>
          <p:cNvSpPr>
            <a:spLocks noChangeShapeType="1"/>
          </p:cNvSpPr>
          <p:nvPr/>
        </p:nvSpPr>
        <p:spPr bwMode="auto">
          <a:xfrm flipH="1">
            <a:off x="467995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6" name="Rectangle 31"/>
          <p:cNvSpPr>
            <a:spLocks noChangeArrowheads="1"/>
          </p:cNvSpPr>
          <p:nvPr/>
        </p:nvSpPr>
        <p:spPr bwMode="auto">
          <a:xfrm>
            <a:off x="452755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7" name="Rectangle 32"/>
          <p:cNvSpPr>
            <a:spLocks noChangeArrowheads="1"/>
          </p:cNvSpPr>
          <p:nvPr/>
        </p:nvSpPr>
        <p:spPr bwMode="auto">
          <a:xfrm>
            <a:off x="373380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8928" name="Line 33"/>
          <p:cNvSpPr>
            <a:spLocks noChangeShapeType="1"/>
          </p:cNvSpPr>
          <p:nvPr/>
        </p:nvSpPr>
        <p:spPr bwMode="auto">
          <a:xfrm flipV="1">
            <a:off x="399415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9" name="Rectangle 34"/>
          <p:cNvSpPr>
            <a:spLocks noChangeArrowheads="1"/>
          </p:cNvSpPr>
          <p:nvPr/>
        </p:nvSpPr>
        <p:spPr bwMode="auto">
          <a:xfrm>
            <a:off x="383857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30" name="Rectangle 35"/>
          <p:cNvSpPr>
            <a:spLocks noChangeArrowheads="1"/>
          </p:cNvSpPr>
          <p:nvPr/>
        </p:nvSpPr>
        <p:spPr bwMode="auto">
          <a:xfrm>
            <a:off x="376555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8931" name="Line 36"/>
          <p:cNvSpPr>
            <a:spLocks noChangeShapeType="1"/>
          </p:cNvSpPr>
          <p:nvPr/>
        </p:nvSpPr>
        <p:spPr bwMode="auto">
          <a:xfrm flipV="1">
            <a:off x="33845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2" name="Line 37"/>
          <p:cNvSpPr>
            <a:spLocks noChangeShapeType="1"/>
          </p:cNvSpPr>
          <p:nvPr/>
        </p:nvSpPr>
        <p:spPr bwMode="auto">
          <a:xfrm flipV="1">
            <a:off x="2635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3" name="Rectangle 38"/>
          <p:cNvSpPr>
            <a:spLocks noChangeArrowheads="1"/>
          </p:cNvSpPr>
          <p:nvPr/>
        </p:nvSpPr>
        <p:spPr bwMode="auto">
          <a:xfrm>
            <a:off x="2492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4" name="Line 39"/>
          <p:cNvSpPr>
            <a:spLocks noChangeShapeType="1"/>
          </p:cNvSpPr>
          <p:nvPr/>
        </p:nvSpPr>
        <p:spPr bwMode="auto">
          <a:xfrm flipV="1">
            <a:off x="3016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5" name="Rectangle 40"/>
          <p:cNvSpPr>
            <a:spLocks noChangeArrowheads="1"/>
          </p:cNvSpPr>
          <p:nvPr/>
        </p:nvSpPr>
        <p:spPr bwMode="auto">
          <a:xfrm>
            <a:off x="285115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6" name="Rectangle 41"/>
          <p:cNvSpPr>
            <a:spLocks noChangeArrowheads="1"/>
          </p:cNvSpPr>
          <p:nvPr/>
        </p:nvSpPr>
        <p:spPr bwMode="auto">
          <a:xfrm>
            <a:off x="243046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8937" name="Rectangle 42"/>
          <p:cNvSpPr>
            <a:spLocks noChangeArrowheads="1"/>
          </p:cNvSpPr>
          <p:nvPr/>
        </p:nvSpPr>
        <p:spPr bwMode="auto">
          <a:xfrm>
            <a:off x="288766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8938" name="Rectangle 43"/>
          <p:cNvSpPr>
            <a:spLocks noChangeArrowheads="1"/>
          </p:cNvSpPr>
          <p:nvPr/>
        </p:nvSpPr>
        <p:spPr bwMode="auto">
          <a:xfrm>
            <a:off x="326866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8939" name="Rectangle 44"/>
          <p:cNvSpPr>
            <a:spLocks noChangeArrowheads="1"/>
          </p:cNvSpPr>
          <p:nvPr/>
        </p:nvSpPr>
        <p:spPr bwMode="auto">
          <a:xfrm>
            <a:off x="243046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8940" name="Rectangle 45"/>
          <p:cNvSpPr>
            <a:spLocks noChangeArrowheads="1"/>
          </p:cNvSpPr>
          <p:nvPr/>
        </p:nvSpPr>
        <p:spPr bwMode="auto">
          <a:xfrm>
            <a:off x="285115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8941" name="Rectangle 46"/>
          <p:cNvSpPr>
            <a:spLocks noChangeArrowheads="1"/>
          </p:cNvSpPr>
          <p:nvPr/>
        </p:nvSpPr>
        <p:spPr bwMode="auto">
          <a:xfrm>
            <a:off x="268287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38942" name="Rectangle 47"/>
          <p:cNvSpPr>
            <a:spLocks noChangeArrowheads="1"/>
          </p:cNvSpPr>
          <p:nvPr/>
        </p:nvSpPr>
        <p:spPr bwMode="auto">
          <a:xfrm>
            <a:off x="323215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8943" name="Rectangle 48"/>
          <p:cNvSpPr>
            <a:spLocks noChangeArrowheads="1"/>
          </p:cNvSpPr>
          <p:nvPr/>
        </p:nvSpPr>
        <p:spPr bwMode="auto">
          <a:xfrm>
            <a:off x="225107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8944" name="Rectangle 49"/>
          <p:cNvSpPr>
            <a:spLocks noChangeArrowheads="1"/>
          </p:cNvSpPr>
          <p:nvPr/>
        </p:nvSpPr>
        <p:spPr bwMode="auto">
          <a:xfrm>
            <a:off x="152717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562350" y="5232400"/>
            <a:ext cx="376238" cy="1082675"/>
            <a:chOff x="2848" y="3083"/>
            <a:chExt cx="237" cy="682"/>
          </a:xfrm>
        </p:grpSpPr>
        <p:sp>
          <p:nvSpPr>
            <p:cNvPr id="39041"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2" name="Rectangle 52"/>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8946" name="Rectangle 53"/>
          <p:cNvSpPr>
            <a:spLocks noChangeArrowheads="1"/>
          </p:cNvSpPr>
          <p:nvPr/>
        </p:nvSpPr>
        <p:spPr bwMode="auto">
          <a:xfrm>
            <a:off x="4070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47" name="Line 54"/>
          <p:cNvSpPr>
            <a:spLocks noChangeShapeType="1"/>
          </p:cNvSpPr>
          <p:nvPr/>
        </p:nvSpPr>
        <p:spPr bwMode="auto">
          <a:xfrm flipH="1">
            <a:off x="422275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8" name="Line 55"/>
          <p:cNvSpPr>
            <a:spLocks noChangeShapeType="1"/>
          </p:cNvSpPr>
          <p:nvPr/>
        </p:nvSpPr>
        <p:spPr bwMode="auto">
          <a:xfrm flipH="1">
            <a:off x="314325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9" name="Rectangle 56"/>
          <p:cNvSpPr>
            <a:spLocks noChangeArrowheads="1"/>
          </p:cNvSpPr>
          <p:nvPr/>
        </p:nvSpPr>
        <p:spPr bwMode="auto">
          <a:xfrm>
            <a:off x="2927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8950" name="Rectangle 57"/>
          <p:cNvSpPr>
            <a:spLocks noChangeArrowheads="1"/>
          </p:cNvSpPr>
          <p:nvPr/>
        </p:nvSpPr>
        <p:spPr bwMode="auto">
          <a:xfrm>
            <a:off x="201295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8951" name="Rectangle 58"/>
          <p:cNvSpPr>
            <a:spLocks noChangeArrowheads="1"/>
          </p:cNvSpPr>
          <p:nvPr/>
        </p:nvSpPr>
        <p:spPr bwMode="auto">
          <a:xfrm>
            <a:off x="414655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8952" name="Rectangle 59"/>
          <p:cNvSpPr>
            <a:spLocks noChangeArrowheads="1"/>
          </p:cNvSpPr>
          <p:nvPr/>
        </p:nvSpPr>
        <p:spPr bwMode="auto">
          <a:xfrm>
            <a:off x="262255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8953" name="Line 60"/>
          <p:cNvSpPr>
            <a:spLocks noChangeShapeType="1"/>
          </p:cNvSpPr>
          <p:nvPr/>
        </p:nvSpPr>
        <p:spPr bwMode="auto">
          <a:xfrm flipV="1">
            <a:off x="765175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54" name="Rectangle 61"/>
          <p:cNvSpPr>
            <a:spLocks noChangeArrowheads="1"/>
          </p:cNvSpPr>
          <p:nvPr/>
        </p:nvSpPr>
        <p:spPr bwMode="auto">
          <a:xfrm>
            <a:off x="650875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8955" name="Rectangle 62"/>
          <p:cNvSpPr>
            <a:spLocks noChangeArrowheads="1"/>
          </p:cNvSpPr>
          <p:nvPr/>
        </p:nvSpPr>
        <p:spPr bwMode="auto">
          <a:xfrm>
            <a:off x="533241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56" name="Rectangle 63"/>
          <p:cNvSpPr>
            <a:spLocks noChangeArrowheads="1"/>
          </p:cNvSpPr>
          <p:nvPr/>
        </p:nvSpPr>
        <p:spPr bwMode="auto">
          <a:xfrm>
            <a:off x="506095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8957" name="Line 64"/>
          <p:cNvSpPr>
            <a:spLocks noChangeShapeType="1"/>
          </p:cNvSpPr>
          <p:nvPr/>
        </p:nvSpPr>
        <p:spPr bwMode="auto">
          <a:xfrm flipH="1">
            <a:off x="519430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58" name="Rectangle 65"/>
          <p:cNvSpPr>
            <a:spLocks noChangeArrowheads="1"/>
          </p:cNvSpPr>
          <p:nvPr/>
        </p:nvSpPr>
        <p:spPr bwMode="auto">
          <a:xfrm>
            <a:off x="522446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59" name="Line 66"/>
          <p:cNvSpPr>
            <a:spLocks noChangeShapeType="1"/>
          </p:cNvSpPr>
          <p:nvPr/>
        </p:nvSpPr>
        <p:spPr bwMode="auto">
          <a:xfrm flipV="1">
            <a:off x="634365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60" name="Rectangle 67"/>
          <p:cNvSpPr>
            <a:spLocks noChangeArrowheads="1"/>
          </p:cNvSpPr>
          <p:nvPr/>
        </p:nvSpPr>
        <p:spPr bwMode="auto">
          <a:xfrm>
            <a:off x="605155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38961" name="Rectangle 68"/>
          <p:cNvSpPr>
            <a:spLocks noChangeArrowheads="1"/>
          </p:cNvSpPr>
          <p:nvPr/>
        </p:nvSpPr>
        <p:spPr bwMode="auto">
          <a:xfrm>
            <a:off x="460375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241550" y="3052763"/>
            <a:ext cx="838200" cy="336550"/>
            <a:chOff x="2640" y="1422"/>
            <a:chExt cx="528" cy="212"/>
          </a:xfrm>
        </p:grpSpPr>
        <p:sp>
          <p:nvSpPr>
            <p:cNvPr id="39038"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9"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40"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3" name="Rectangle 73"/>
          <p:cNvSpPr>
            <a:spLocks noChangeArrowheads="1"/>
          </p:cNvSpPr>
          <p:nvPr/>
        </p:nvSpPr>
        <p:spPr bwMode="auto">
          <a:xfrm>
            <a:off x="224155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549775" y="4605338"/>
            <a:ext cx="358775" cy="1219200"/>
            <a:chOff x="3518" y="2640"/>
            <a:chExt cx="226" cy="768"/>
          </a:xfrm>
        </p:grpSpPr>
        <p:sp>
          <p:nvSpPr>
            <p:cNvPr id="39035"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6"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7"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413375" y="3995738"/>
            <a:ext cx="485775" cy="1143000"/>
            <a:chOff x="4009" y="2304"/>
            <a:chExt cx="306" cy="720"/>
          </a:xfrm>
        </p:grpSpPr>
        <p:sp>
          <p:nvSpPr>
            <p:cNvPr id="39032"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9033"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9034"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445375" y="4376738"/>
            <a:ext cx="358775" cy="1600200"/>
            <a:chOff x="5294" y="2544"/>
            <a:chExt cx="226" cy="1008"/>
          </a:xfrm>
        </p:grpSpPr>
        <p:sp>
          <p:nvSpPr>
            <p:cNvPr id="39029"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0"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1"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6022975" y="5186363"/>
            <a:ext cx="1146175" cy="1181100"/>
            <a:chOff x="4398" y="3054"/>
            <a:chExt cx="722" cy="744"/>
          </a:xfrm>
        </p:grpSpPr>
        <p:sp>
          <p:nvSpPr>
            <p:cNvPr id="39023"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24"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9025"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9026"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9027"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28"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8" name="Line 93"/>
          <p:cNvSpPr>
            <a:spLocks noChangeShapeType="1"/>
          </p:cNvSpPr>
          <p:nvPr/>
        </p:nvSpPr>
        <p:spPr bwMode="auto">
          <a:xfrm>
            <a:off x="2470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69" name="Line 94"/>
          <p:cNvSpPr>
            <a:spLocks noChangeShapeType="1"/>
          </p:cNvSpPr>
          <p:nvPr/>
        </p:nvSpPr>
        <p:spPr bwMode="auto">
          <a:xfrm>
            <a:off x="2851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0" name="Freeform 95"/>
          <p:cNvSpPr>
            <a:spLocks/>
          </p:cNvSpPr>
          <p:nvPr/>
        </p:nvSpPr>
        <p:spPr bwMode="auto">
          <a:xfrm>
            <a:off x="193675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1" name="Line 96"/>
          <p:cNvSpPr>
            <a:spLocks noChangeShapeType="1"/>
          </p:cNvSpPr>
          <p:nvPr/>
        </p:nvSpPr>
        <p:spPr bwMode="auto">
          <a:xfrm>
            <a:off x="239395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2" name="Line 97"/>
          <p:cNvSpPr>
            <a:spLocks noChangeShapeType="1"/>
          </p:cNvSpPr>
          <p:nvPr/>
        </p:nvSpPr>
        <p:spPr bwMode="auto">
          <a:xfrm>
            <a:off x="269875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3" name="Line 98"/>
          <p:cNvSpPr>
            <a:spLocks noChangeShapeType="1"/>
          </p:cNvSpPr>
          <p:nvPr/>
        </p:nvSpPr>
        <p:spPr bwMode="auto">
          <a:xfrm>
            <a:off x="3079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4" name="Line 99"/>
          <p:cNvSpPr>
            <a:spLocks noChangeShapeType="1"/>
          </p:cNvSpPr>
          <p:nvPr/>
        </p:nvSpPr>
        <p:spPr bwMode="auto">
          <a:xfrm>
            <a:off x="3460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5" name="Rectangle 100"/>
          <p:cNvSpPr>
            <a:spLocks noChangeArrowheads="1"/>
          </p:cNvSpPr>
          <p:nvPr/>
        </p:nvSpPr>
        <p:spPr bwMode="auto">
          <a:xfrm>
            <a:off x="3254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76" name="Line 101"/>
          <p:cNvSpPr>
            <a:spLocks noChangeShapeType="1"/>
          </p:cNvSpPr>
          <p:nvPr/>
        </p:nvSpPr>
        <p:spPr bwMode="auto">
          <a:xfrm>
            <a:off x="368935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7" name="Line 102"/>
          <p:cNvSpPr>
            <a:spLocks noChangeShapeType="1"/>
          </p:cNvSpPr>
          <p:nvPr/>
        </p:nvSpPr>
        <p:spPr bwMode="auto">
          <a:xfrm>
            <a:off x="574675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8" name="Line 103"/>
          <p:cNvSpPr>
            <a:spLocks noChangeShapeType="1"/>
          </p:cNvSpPr>
          <p:nvPr/>
        </p:nvSpPr>
        <p:spPr bwMode="auto">
          <a:xfrm>
            <a:off x="368935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9" name="Line 104"/>
          <p:cNvSpPr>
            <a:spLocks noChangeShapeType="1"/>
          </p:cNvSpPr>
          <p:nvPr/>
        </p:nvSpPr>
        <p:spPr bwMode="auto">
          <a:xfrm>
            <a:off x="490855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0" name="Freeform 105"/>
          <p:cNvSpPr>
            <a:spLocks/>
          </p:cNvSpPr>
          <p:nvPr/>
        </p:nvSpPr>
        <p:spPr bwMode="auto">
          <a:xfrm>
            <a:off x="422275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1" name="Line 106"/>
          <p:cNvSpPr>
            <a:spLocks noChangeShapeType="1"/>
          </p:cNvSpPr>
          <p:nvPr/>
        </p:nvSpPr>
        <p:spPr bwMode="auto">
          <a:xfrm>
            <a:off x="39179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2" name="Line 107"/>
          <p:cNvSpPr>
            <a:spLocks noChangeShapeType="1"/>
          </p:cNvSpPr>
          <p:nvPr/>
        </p:nvSpPr>
        <p:spPr bwMode="auto">
          <a:xfrm>
            <a:off x="28511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3" name="Line 108"/>
          <p:cNvSpPr>
            <a:spLocks noChangeShapeType="1"/>
          </p:cNvSpPr>
          <p:nvPr/>
        </p:nvSpPr>
        <p:spPr bwMode="auto">
          <a:xfrm flipH="1">
            <a:off x="24701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4" name="Line 109"/>
          <p:cNvSpPr>
            <a:spLocks noChangeShapeType="1"/>
          </p:cNvSpPr>
          <p:nvPr/>
        </p:nvSpPr>
        <p:spPr bwMode="auto">
          <a:xfrm>
            <a:off x="25463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5" name="Line 110"/>
          <p:cNvSpPr>
            <a:spLocks noChangeShapeType="1"/>
          </p:cNvSpPr>
          <p:nvPr/>
        </p:nvSpPr>
        <p:spPr bwMode="auto">
          <a:xfrm>
            <a:off x="254635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6" name="Line 111"/>
          <p:cNvSpPr>
            <a:spLocks noChangeShapeType="1"/>
          </p:cNvSpPr>
          <p:nvPr/>
        </p:nvSpPr>
        <p:spPr bwMode="auto">
          <a:xfrm flipV="1">
            <a:off x="376555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7" name="Line 112"/>
          <p:cNvSpPr>
            <a:spLocks noChangeShapeType="1"/>
          </p:cNvSpPr>
          <p:nvPr/>
        </p:nvSpPr>
        <p:spPr bwMode="auto">
          <a:xfrm flipV="1">
            <a:off x="475615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8" name="Line 113"/>
          <p:cNvSpPr>
            <a:spLocks noChangeShapeType="1"/>
          </p:cNvSpPr>
          <p:nvPr/>
        </p:nvSpPr>
        <p:spPr bwMode="auto">
          <a:xfrm flipH="1">
            <a:off x="582295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9" name="Line 114"/>
          <p:cNvSpPr>
            <a:spLocks noChangeShapeType="1"/>
          </p:cNvSpPr>
          <p:nvPr/>
        </p:nvSpPr>
        <p:spPr bwMode="auto">
          <a:xfrm>
            <a:off x="589915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0" name="Line 115"/>
          <p:cNvSpPr>
            <a:spLocks noChangeShapeType="1"/>
          </p:cNvSpPr>
          <p:nvPr/>
        </p:nvSpPr>
        <p:spPr bwMode="auto">
          <a:xfrm>
            <a:off x="688975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1" name="Line 116"/>
          <p:cNvSpPr>
            <a:spLocks noChangeShapeType="1"/>
          </p:cNvSpPr>
          <p:nvPr/>
        </p:nvSpPr>
        <p:spPr bwMode="auto">
          <a:xfrm flipH="1">
            <a:off x="612775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92" name="Freeform 117"/>
          <p:cNvSpPr>
            <a:spLocks/>
          </p:cNvSpPr>
          <p:nvPr/>
        </p:nvSpPr>
        <p:spPr bwMode="auto">
          <a:xfrm>
            <a:off x="170815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3" name="Line 118"/>
          <p:cNvSpPr>
            <a:spLocks noChangeShapeType="1"/>
          </p:cNvSpPr>
          <p:nvPr/>
        </p:nvSpPr>
        <p:spPr bwMode="auto">
          <a:xfrm>
            <a:off x="719455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4" name="Line 119"/>
          <p:cNvSpPr>
            <a:spLocks noChangeShapeType="1"/>
          </p:cNvSpPr>
          <p:nvPr/>
        </p:nvSpPr>
        <p:spPr bwMode="auto">
          <a:xfrm>
            <a:off x="502920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8995" name="Rectangle 120"/>
          <p:cNvSpPr>
            <a:spLocks noChangeArrowheads="1"/>
          </p:cNvSpPr>
          <p:nvPr/>
        </p:nvSpPr>
        <p:spPr bwMode="auto">
          <a:xfrm>
            <a:off x="528955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8996" name="Line 121"/>
          <p:cNvSpPr>
            <a:spLocks noChangeShapeType="1"/>
          </p:cNvSpPr>
          <p:nvPr/>
        </p:nvSpPr>
        <p:spPr bwMode="auto">
          <a:xfrm>
            <a:off x="53657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7" name="Rectangle 122"/>
          <p:cNvSpPr>
            <a:spLocks noChangeArrowheads="1"/>
          </p:cNvSpPr>
          <p:nvPr/>
        </p:nvSpPr>
        <p:spPr bwMode="auto">
          <a:xfrm rot="5400000">
            <a:off x="50014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8998" name="Rectangle 123"/>
          <p:cNvSpPr>
            <a:spLocks noChangeArrowheads="1"/>
          </p:cNvSpPr>
          <p:nvPr/>
        </p:nvSpPr>
        <p:spPr bwMode="auto">
          <a:xfrm rot="5400000">
            <a:off x="55348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8999" name="Rectangle 124"/>
          <p:cNvSpPr>
            <a:spLocks noChangeArrowheads="1"/>
          </p:cNvSpPr>
          <p:nvPr/>
        </p:nvSpPr>
        <p:spPr bwMode="auto">
          <a:xfrm rot="5400000">
            <a:off x="60682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9000" name="Rectangle 125"/>
          <p:cNvSpPr>
            <a:spLocks noChangeArrowheads="1"/>
          </p:cNvSpPr>
          <p:nvPr/>
        </p:nvSpPr>
        <p:spPr bwMode="auto">
          <a:xfrm rot="5400000">
            <a:off x="661431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9001" name="Line 126"/>
          <p:cNvSpPr>
            <a:spLocks noChangeShapeType="1"/>
          </p:cNvSpPr>
          <p:nvPr/>
        </p:nvSpPr>
        <p:spPr bwMode="auto">
          <a:xfrm>
            <a:off x="58991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2" name="Line 127"/>
          <p:cNvSpPr>
            <a:spLocks noChangeShapeType="1"/>
          </p:cNvSpPr>
          <p:nvPr/>
        </p:nvSpPr>
        <p:spPr bwMode="auto">
          <a:xfrm>
            <a:off x="64325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3" name="Line 128"/>
          <p:cNvSpPr>
            <a:spLocks noChangeShapeType="1"/>
          </p:cNvSpPr>
          <p:nvPr/>
        </p:nvSpPr>
        <p:spPr bwMode="auto">
          <a:xfrm>
            <a:off x="69659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4" name="Rectangle 129"/>
          <p:cNvSpPr>
            <a:spLocks noChangeArrowheads="1"/>
          </p:cNvSpPr>
          <p:nvPr/>
        </p:nvSpPr>
        <p:spPr bwMode="auto">
          <a:xfrm>
            <a:off x="672306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9005" name="Rectangle 130"/>
          <p:cNvSpPr>
            <a:spLocks noChangeArrowheads="1"/>
          </p:cNvSpPr>
          <p:nvPr/>
        </p:nvSpPr>
        <p:spPr bwMode="auto">
          <a:xfrm>
            <a:off x="618966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9006" name="Rectangle 131"/>
          <p:cNvSpPr>
            <a:spLocks noChangeArrowheads="1"/>
          </p:cNvSpPr>
          <p:nvPr/>
        </p:nvSpPr>
        <p:spPr bwMode="auto">
          <a:xfrm>
            <a:off x="573246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9007" name="Rectangle 132"/>
          <p:cNvSpPr>
            <a:spLocks noChangeArrowheads="1"/>
          </p:cNvSpPr>
          <p:nvPr/>
        </p:nvSpPr>
        <p:spPr bwMode="auto">
          <a:xfrm>
            <a:off x="519906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9008" name="Rectangle 133"/>
          <p:cNvSpPr>
            <a:spLocks noChangeArrowheads="1"/>
          </p:cNvSpPr>
          <p:nvPr/>
        </p:nvSpPr>
        <p:spPr bwMode="auto">
          <a:xfrm>
            <a:off x="338613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09" name="Rectangle 134"/>
          <p:cNvSpPr>
            <a:spLocks noChangeArrowheads="1"/>
          </p:cNvSpPr>
          <p:nvPr/>
        </p:nvSpPr>
        <p:spPr bwMode="auto">
          <a:xfrm>
            <a:off x="338613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10" name="Rectangle 135"/>
          <p:cNvSpPr>
            <a:spLocks noChangeArrowheads="1"/>
          </p:cNvSpPr>
          <p:nvPr/>
        </p:nvSpPr>
        <p:spPr bwMode="auto">
          <a:xfrm>
            <a:off x="209550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9011" name="Rectangle 136"/>
          <p:cNvSpPr>
            <a:spLocks noChangeArrowheads="1"/>
          </p:cNvSpPr>
          <p:nvPr/>
        </p:nvSpPr>
        <p:spPr bwMode="auto">
          <a:xfrm>
            <a:off x="393382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12" name="Rectangle 137"/>
          <p:cNvSpPr>
            <a:spLocks noChangeArrowheads="1"/>
          </p:cNvSpPr>
          <p:nvPr/>
        </p:nvSpPr>
        <p:spPr bwMode="auto">
          <a:xfrm>
            <a:off x="411003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9013" name="Line 138"/>
          <p:cNvSpPr>
            <a:spLocks noChangeShapeType="1"/>
          </p:cNvSpPr>
          <p:nvPr/>
        </p:nvSpPr>
        <p:spPr bwMode="auto">
          <a:xfrm>
            <a:off x="353695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4" name="Line 139"/>
          <p:cNvSpPr>
            <a:spLocks noChangeShapeType="1"/>
          </p:cNvSpPr>
          <p:nvPr/>
        </p:nvSpPr>
        <p:spPr bwMode="auto">
          <a:xfrm>
            <a:off x="353695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15" name="Rectangle 140"/>
          <p:cNvSpPr>
            <a:spLocks noChangeArrowheads="1"/>
          </p:cNvSpPr>
          <p:nvPr/>
        </p:nvSpPr>
        <p:spPr bwMode="auto">
          <a:xfrm>
            <a:off x="319881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9016" name="Line 141"/>
          <p:cNvSpPr>
            <a:spLocks noChangeShapeType="1"/>
          </p:cNvSpPr>
          <p:nvPr/>
        </p:nvSpPr>
        <p:spPr bwMode="auto">
          <a:xfrm flipH="1">
            <a:off x="368935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7" name="Line 142"/>
          <p:cNvSpPr>
            <a:spLocks noChangeShapeType="1"/>
          </p:cNvSpPr>
          <p:nvPr/>
        </p:nvSpPr>
        <p:spPr bwMode="auto">
          <a:xfrm>
            <a:off x="391795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8" name="Line 143"/>
          <p:cNvSpPr>
            <a:spLocks noChangeShapeType="1"/>
          </p:cNvSpPr>
          <p:nvPr/>
        </p:nvSpPr>
        <p:spPr bwMode="auto">
          <a:xfrm flipH="1">
            <a:off x="391795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9" name="Freeform 144"/>
          <p:cNvSpPr>
            <a:spLocks/>
          </p:cNvSpPr>
          <p:nvPr/>
        </p:nvSpPr>
        <p:spPr bwMode="auto">
          <a:xfrm>
            <a:off x="452755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AF61AA95-EF08-954B-926B-7CAC66973CE5}" type="datetime1">
              <a:rPr lang="en-US" smtClean="0"/>
              <a:pPr>
                <a:defRPr/>
              </a:pPr>
              <a:t>3/22/12</a:t>
            </a:fld>
            <a:endParaRPr lang="en-US"/>
          </a:p>
        </p:txBody>
      </p:sp>
      <p:sp>
        <p:nvSpPr>
          <p:cNvPr id="146" name="Slide Number Placeholder 145"/>
          <p:cNvSpPr>
            <a:spLocks noGrp="1"/>
          </p:cNvSpPr>
          <p:nvPr>
            <p:ph type="sldNum" sz="quarter" idx="12"/>
          </p:nvPr>
        </p:nvSpPr>
        <p:spPr/>
        <p:txBody>
          <a:bodyPr/>
          <a:lstStyle/>
          <a:p>
            <a:pPr>
              <a:defRPr/>
            </a:pPr>
            <a:fld id="{9D37234D-C2A1-3B4B-8313-2836D2E75418}" type="slidenum">
              <a:rPr lang="en-US" smtClean="0"/>
              <a:pPr>
                <a:defRPr/>
              </a:pPr>
              <a:t>34</a:t>
            </a:fld>
            <a:endParaRPr lang="en-US"/>
          </a:p>
        </p:txBody>
      </p:sp>
      <p:sp>
        <p:nvSpPr>
          <p:cNvPr id="147" name="Footer Placeholder 146"/>
          <p:cNvSpPr>
            <a:spLocks noGrp="1"/>
          </p:cNvSpPr>
          <p:nvPr>
            <p:ph type="ftr" sz="quarter" idx="11"/>
          </p:nvPr>
        </p:nvSpPr>
        <p:spPr/>
        <p:txBody>
          <a:bodyPr/>
          <a:lstStyle/>
          <a:p>
            <a:pPr>
              <a:defRPr/>
            </a:pPr>
            <a:r>
              <a:rPr lang="en-US" smtClean="0"/>
              <a:t>Spring 2012 -- Lecture #19</a:t>
            </a:r>
            <a:endParaRPr lang="en-US" dirty="0"/>
          </a:p>
        </p:txBody>
      </p:sp>
      <p:sp>
        <p:nvSpPr>
          <p:cNvPr id="148" name="TextBox 147"/>
          <p:cNvSpPr txBox="1"/>
          <p:nvPr/>
        </p:nvSpPr>
        <p:spPr>
          <a:xfrm>
            <a:off x="7377208" y="1502148"/>
            <a:ext cx="1766792" cy="369332"/>
          </a:xfrm>
          <a:prstGeom prst="rect">
            <a:avLst/>
          </a:prstGeom>
          <a:noFill/>
        </p:spPr>
        <p:txBody>
          <a:bodyPr wrap="none" rtlCol="0">
            <a:spAutoFit/>
          </a:bodyPr>
          <a:lstStyle/>
          <a:p>
            <a:r>
              <a:rPr lang="en-US" dirty="0" smtClean="0">
                <a:hlinkClick r:id="rId3"/>
              </a:rPr>
              <a:t>Student Roulette</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 name="Date Placeholder 158"/>
          <p:cNvSpPr>
            <a:spLocks noGrp="1"/>
          </p:cNvSpPr>
          <p:nvPr>
            <p:ph type="dt" sz="quarter" idx="10"/>
          </p:nvPr>
        </p:nvSpPr>
        <p:spPr/>
        <p:txBody>
          <a:bodyPr/>
          <a:lstStyle/>
          <a:p>
            <a:pPr>
              <a:defRPr/>
            </a:pPr>
            <a:fld id="{1144AE8C-CFE0-5544-9F13-AB20FF19E103}" type="datetime1">
              <a:rPr lang="en-US" smtClean="0"/>
              <a:pPr>
                <a:defRPr/>
              </a:pPr>
              <a:t>3/22/12</a:t>
            </a:fld>
            <a:endParaRPr lang="en-US"/>
          </a:p>
        </p:txBody>
      </p:sp>
      <p:sp>
        <p:nvSpPr>
          <p:cNvPr id="161" name="Footer Placeholder 160"/>
          <p:cNvSpPr>
            <a:spLocks noGrp="1"/>
          </p:cNvSpPr>
          <p:nvPr>
            <p:ph type="ftr" sz="quarter" idx="11"/>
          </p:nvPr>
        </p:nvSpPr>
        <p:spPr/>
        <p:txBody>
          <a:bodyPr/>
          <a:lstStyle/>
          <a:p>
            <a:pPr>
              <a:defRPr/>
            </a:pPr>
            <a:r>
              <a:rPr lang="en-US" smtClean="0"/>
              <a:t>Spring 2012 -- Lecture #19</a:t>
            </a:r>
            <a:endParaRPr lang="en-US" dirty="0"/>
          </a:p>
        </p:txBody>
      </p:sp>
      <p:sp>
        <p:nvSpPr>
          <p:cNvPr id="160" name="Slide Number Placeholder 159"/>
          <p:cNvSpPr>
            <a:spLocks noGrp="1"/>
          </p:cNvSpPr>
          <p:nvPr>
            <p:ph type="sldNum" sz="quarter" idx="12"/>
          </p:nvPr>
        </p:nvSpPr>
        <p:spPr/>
        <p:txBody>
          <a:bodyPr/>
          <a:lstStyle/>
          <a:p>
            <a:pPr>
              <a:defRPr/>
            </a:pPr>
            <a:fld id="{C98B4A9F-5B03-7C45-91FA-44CF9FC28319}" type="slidenum">
              <a:rPr lang="en-US" smtClean="0"/>
              <a:pPr>
                <a:defRPr/>
              </a:pPr>
              <a:t>35</a:t>
            </a:fld>
            <a:endParaRPr lang="en-US"/>
          </a:p>
        </p:txBody>
      </p:sp>
      <p:sp>
        <p:nvSpPr>
          <p:cNvPr id="73733" name="Rectangle 2"/>
          <p:cNvSpPr>
            <a:spLocks noGrp="1" noChangeArrowheads="1"/>
          </p:cNvSpPr>
          <p:nvPr>
            <p:ph type="body" idx="4294967295"/>
          </p:nvPr>
        </p:nvSpPr>
        <p:spPr>
          <a:xfrm>
            <a:off x="139700" y="1192213"/>
            <a:ext cx="8191500" cy="415925"/>
          </a:xfrm>
        </p:spPr>
        <p:txBody>
          <a:bodyPr>
            <a:normAutofit fontScale="77500" lnSpcReduction="20000"/>
          </a:bodyPr>
          <a:lstStyle/>
          <a:p>
            <a:r>
              <a:rPr lang="en-US"/>
              <a:t>R[rt]  =  R[rs]  OR  ZeroExt[Imm16]</a:t>
            </a:r>
          </a:p>
        </p:txBody>
      </p:sp>
      <p:grpSp>
        <p:nvGrpSpPr>
          <p:cNvPr id="2" name="Group 3"/>
          <p:cNvGrpSpPr>
            <a:grpSpLocks/>
          </p:cNvGrpSpPr>
          <p:nvPr/>
        </p:nvGrpSpPr>
        <p:grpSpPr bwMode="auto">
          <a:xfrm>
            <a:off x="1743075" y="681038"/>
            <a:ext cx="5954713" cy="641350"/>
            <a:chOff x="1098" y="380"/>
            <a:chExt cx="3751" cy="404"/>
          </a:xfrm>
        </p:grpSpPr>
        <p:sp>
          <p:nvSpPr>
            <p:cNvPr id="41105" name="Rectangle 4"/>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
            <p:cNvGrpSpPr>
              <a:grpSpLocks/>
            </p:cNvGrpSpPr>
            <p:nvPr/>
          </p:nvGrpSpPr>
          <p:grpSpPr bwMode="auto">
            <a:xfrm>
              <a:off x="1163" y="572"/>
              <a:ext cx="624" cy="212"/>
              <a:chOff x="1163" y="572"/>
              <a:chExt cx="624" cy="212"/>
            </a:xfrm>
          </p:grpSpPr>
          <p:sp>
            <p:nvSpPr>
              <p:cNvPr id="41120" name="Rectangle 6"/>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21" name="Rectangle 7"/>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8"/>
            <p:cNvGrpSpPr>
              <a:grpSpLocks/>
            </p:cNvGrpSpPr>
            <p:nvPr/>
          </p:nvGrpSpPr>
          <p:grpSpPr bwMode="auto">
            <a:xfrm>
              <a:off x="1795" y="572"/>
              <a:ext cx="580" cy="212"/>
              <a:chOff x="1795" y="572"/>
              <a:chExt cx="580" cy="212"/>
            </a:xfrm>
          </p:grpSpPr>
          <p:sp>
            <p:nvSpPr>
              <p:cNvPr id="41118" name="Rectangle 9"/>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9" name="Rectangle 10"/>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1"/>
            <p:cNvGrpSpPr>
              <a:grpSpLocks/>
            </p:cNvGrpSpPr>
            <p:nvPr/>
          </p:nvGrpSpPr>
          <p:grpSpPr bwMode="auto">
            <a:xfrm>
              <a:off x="2383" y="572"/>
              <a:ext cx="579" cy="210"/>
              <a:chOff x="2383" y="572"/>
              <a:chExt cx="579" cy="210"/>
            </a:xfrm>
          </p:grpSpPr>
          <p:sp>
            <p:nvSpPr>
              <p:cNvPr id="41116" name="Rectangle 12"/>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7" name="Rectangle 13"/>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1109" name="Rectangle 14"/>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0" name="Rectangle 15"/>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1111" name="Rectangle 16"/>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12" name="Rectangle 17"/>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1113" name="Rectangle 18"/>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1114" name="Rectangle 19"/>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1115" name="Rectangle 20"/>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3735" name="Rectangle 21"/>
          <p:cNvSpPr>
            <a:spLocks noChangeArrowheads="1"/>
          </p:cNvSpPr>
          <p:nvPr/>
        </p:nvSpPr>
        <p:spPr bwMode="auto">
          <a:xfrm>
            <a:off x="58738" y="152400"/>
            <a:ext cx="9072562" cy="600075"/>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7000"/>
              </a:lnSpc>
            </a:pPr>
            <a:r>
              <a:rPr lang="en-US" sz="4000">
                <a:solidFill>
                  <a:schemeClr val="accent2"/>
                </a:solidFill>
                <a:latin typeface="Calibri" charset="0"/>
              </a:rPr>
              <a:t>Single Cycle Datapath during Or Immediate</a:t>
            </a:r>
          </a:p>
        </p:txBody>
      </p:sp>
      <p:sp>
        <p:nvSpPr>
          <p:cNvPr id="40965" name="Rectangle 22"/>
          <p:cNvSpPr>
            <a:spLocks noChangeArrowheads="1"/>
          </p:cNvSpPr>
          <p:nvPr/>
        </p:nvSpPr>
        <p:spPr bwMode="auto">
          <a:xfrm>
            <a:off x="5969000" y="42402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66" name="Rectangle 23"/>
          <p:cNvSpPr>
            <a:spLocks noChangeArrowheads="1"/>
          </p:cNvSpPr>
          <p:nvPr/>
        </p:nvSpPr>
        <p:spPr bwMode="auto">
          <a:xfrm>
            <a:off x="5359400" y="3249613"/>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OR</a:t>
            </a:r>
            <a:endParaRPr lang="en-US" sz="2000" u="sng">
              <a:latin typeface="+mn-lt"/>
            </a:endParaRPr>
          </a:p>
        </p:txBody>
      </p:sp>
      <p:sp>
        <p:nvSpPr>
          <p:cNvPr id="40967" name="Rectangle 24"/>
          <p:cNvSpPr>
            <a:spLocks noChangeArrowheads="1"/>
          </p:cNvSpPr>
          <p:nvPr/>
        </p:nvSpPr>
        <p:spPr bwMode="auto">
          <a:xfrm>
            <a:off x="2082800" y="50022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0968" name="Rectangle 25"/>
          <p:cNvSpPr>
            <a:spLocks noChangeArrowheads="1"/>
          </p:cNvSpPr>
          <p:nvPr/>
        </p:nvSpPr>
        <p:spPr bwMode="auto">
          <a:xfrm>
            <a:off x="1538288" y="409733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0969" name="Rectangle 26"/>
          <p:cNvSpPr>
            <a:spLocks noChangeArrowheads="1"/>
          </p:cNvSpPr>
          <p:nvPr/>
        </p:nvSpPr>
        <p:spPr bwMode="auto">
          <a:xfrm>
            <a:off x="1473200" y="3402013"/>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0970" name="Line 27"/>
          <p:cNvSpPr>
            <a:spLocks noChangeShapeType="1"/>
          </p:cNvSpPr>
          <p:nvPr/>
        </p:nvSpPr>
        <p:spPr bwMode="auto">
          <a:xfrm flipH="1">
            <a:off x="1847850" y="44164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1" name="Rectangle 28"/>
          <p:cNvSpPr>
            <a:spLocks noChangeArrowheads="1"/>
          </p:cNvSpPr>
          <p:nvPr/>
        </p:nvSpPr>
        <p:spPr bwMode="auto">
          <a:xfrm>
            <a:off x="1700213" y="4516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2" name="Line 29"/>
          <p:cNvSpPr>
            <a:spLocks noChangeShapeType="1"/>
          </p:cNvSpPr>
          <p:nvPr/>
        </p:nvSpPr>
        <p:spPr bwMode="auto">
          <a:xfrm flipH="1">
            <a:off x="4673600" y="42402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3" name="Rectangle 30"/>
          <p:cNvSpPr>
            <a:spLocks noChangeArrowheads="1"/>
          </p:cNvSpPr>
          <p:nvPr/>
        </p:nvSpPr>
        <p:spPr bwMode="auto">
          <a:xfrm>
            <a:off x="4521200" y="39354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4" name="Rectangle 31"/>
          <p:cNvSpPr>
            <a:spLocks noChangeArrowheads="1"/>
          </p:cNvSpPr>
          <p:nvPr/>
        </p:nvSpPr>
        <p:spPr bwMode="auto">
          <a:xfrm>
            <a:off x="3727450" y="393541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0975" name="Line 32"/>
          <p:cNvSpPr>
            <a:spLocks noChangeShapeType="1"/>
          </p:cNvSpPr>
          <p:nvPr/>
        </p:nvSpPr>
        <p:spPr bwMode="auto">
          <a:xfrm flipV="1">
            <a:off x="3987800" y="47736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6" name="Rectangle 33"/>
          <p:cNvSpPr>
            <a:spLocks noChangeArrowheads="1"/>
          </p:cNvSpPr>
          <p:nvPr/>
        </p:nvSpPr>
        <p:spPr bwMode="auto">
          <a:xfrm>
            <a:off x="3832225" y="4897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7" name="Rectangle 34"/>
          <p:cNvSpPr>
            <a:spLocks noChangeArrowheads="1"/>
          </p:cNvSpPr>
          <p:nvPr/>
        </p:nvSpPr>
        <p:spPr bwMode="auto">
          <a:xfrm>
            <a:off x="3759200" y="446881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0978" name="Line 35"/>
          <p:cNvSpPr>
            <a:spLocks noChangeShapeType="1"/>
          </p:cNvSpPr>
          <p:nvPr/>
        </p:nvSpPr>
        <p:spPr bwMode="auto">
          <a:xfrm flipV="1">
            <a:off x="33782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9" name="Line 36"/>
          <p:cNvSpPr>
            <a:spLocks noChangeShapeType="1"/>
          </p:cNvSpPr>
          <p:nvPr/>
        </p:nvSpPr>
        <p:spPr bwMode="auto">
          <a:xfrm flipV="1">
            <a:off x="2628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0" name="Rectangle 37"/>
          <p:cNvSpPr>
            <a:spLocks noChangeArrowheads="1"/>
          </p:cNvSpPr>
          <p:nvPr/>
        </p:nvSpPr>
        <p:spPr bwMode="auto">
          <a:xfrm>
            <a:off x="2486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1" name="Line 38"/>
          <p:cNvSpPr>
            <a:spLocks noChangeShapeType="1"/>
          </p:cNvSpPr>
          <p:nvPr/>
        </p:nvSpPr>
        <p:spPr bwMode="auto">
          <a:xfrm flipV="1">
            <a:off x="3009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2" name="Rectangle 39"/>
          <p:cNvSpPr>
            <a:spLocks noChangeArrowheads="1"/>
          </p:cNvSpPr>
          <p:nvPr/>
        </p:nvSpPr>
        <p:spPr bwMode="auto">
          <a:xfrm>
            <a:off x="2844800"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3" name="Rectangle 40"/>
          <p:cNvSpPr>
            <a:spLocks noChangeArrowheads="1"/>
          </p:cNvSpPr>
          <p:nvPr/>
        </p:nvSpPr>
        <p:spPr bwMode="auto">
          <a:xfrm>
            <a:off x="2424113" y="400685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0984" name="Rectangle 41"/>
          <p:cNvSpPr>
            <a:spLocks noChangeArrowheads="1"/>
          </p:cNvSpPr>
          <p:nvPr/>
        </p:nvSpPr>
        <p:spPr bwMode="auto">
          <a:xfrm>
            <a:off x="2881313" y="400685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0985" name="Rectangle 42"/>
          <p:cNvSpPr>
            <a:spLocks noChangeArrowheads="1"/>
          </p:cNvSpPr>
          <p:nvPr/>
        </p:nvSpPr>
        <p:spPr bwMode="auto">
          <a:xfrm>
            <a:off x="3262313" y="400685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0986" name="Rectangle 43"/>
          <p:cNvSpPr>
            <a:spLocks noChangeArrowheads="1"/>
          </p:cNvSpPr>
          <p:nvPr/>
        </p:nvSpPr>
        <p:spPr bwMode="auto">
          <a:xfrm>
            <a:off x="2424113" y="439261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0987" name="Rectangle 44"/>
          <p:cNvSpPr>
            <a:spLocks noChangeArrowheads="1"/>
          </p:cNvSpPr>
          <p:nvPr/>
        </p:nvSpPr>
        <p:spPr bwMode="auto">
          <a:xfrm>
            <a:off x="2844800" y="340201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0988" name="Rectangle 45"/>
          <p:cNvSpPr>
            <a:spLocks noChangeArrowheads="1"/>
          </p:cNvSpPr>
          <p:nvPr/>
        </p:nvSpPr>
        <p:spPr bwMode="auto">
          <a:xfrm>
            <a:off x="2676525" y="2640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0989" name="Rectangle 46"/>
          <p:cNvSpPr>
            <a:spLocks noChangeArrowheads="1"/>
          </p:cNvSpPr>
          <p:nvPr/>
        </p:nvSpPr>
        <p:spPr bwMode="auto">
          <a:xfrm>
            <a:off x="3225800" y="3402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0990" name="Rectangle 47"/>
          <p:cNvSpPr>
            <a:spLocks noChangeArrowheads="1"/>
          </p:cNvSpPr>
          <p:nvPr/>
        </p:nvSpPr>
        <p:spPr bwMode="auto">
          <a:xfrm>
            <a:off x="2244725" y="264001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0991" name="Rectangle 48"/>
          <p:cNvSpPr>
            <a:spLocks noChangeArrowheads="1"/>
          </p:cNvSpPr>
          <p:nvPr/>
        </p:nvSpPr>
        <p:spPr bwMode="auto">
          <a:xfrm>
            <a:off x="1520825" y="2335213"/>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556000" y="5248275"/>
            <a:ext cx="376238" cy="1082675"/>
            <a:chOff x="2848" y="3083"/>
            <a:chExt cx="237" cy="682"/>
          </a:xfrm>
        </p:grpSpPr>
        <p:sp>
          <p:nvSpPr>
            <p:cNvPr id="41103"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04"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0993" name="Rectangle 52"/>
          <p:cNvSpPr>
            <a:spLocks noChangeArrowheads="1"/>
          </p:cNvSpPr>
          <p:nvPr/>
        </p:nvSpPr>
        <p:spPr bwMode="auto">
          <a:xfrm>
            <a:off x="4064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94" name="Line 53"/>
          <p:cNvSpPr>
            <a:spLocks noChangeShapeType="1"/>
          </p:cNvSpPr>
          <p:nvPr/>
        </p:nvSpPr>
        <p:spPr bwMode="auto">
          <a:xfrm flipH="1">
            <a:off x="4216400" y="56340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5" name="Line 54"/>
          <p:cNvSpPr>
            <a:spLocks noChangeShapeType="1"/>
          </p:cNvSpPr>
          <p:nvPr/>
        </p:nvSpPr>
        <p:spPr bwMode="auto">
          <a:xfrm flipH="1">
            <a:off x="3136900" y="56356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6" name="Rectangle 55"/>
          <p:cNvSpPr>
            <a:spLocks noChangeArrowheads="1"/>
          </p:cNvSpPr>
          <p:nvPr/>
        </p:nvSpPr>
        <p:spPr bwMode="auto">
          <a:xfrm>
            <a:off x="2921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0997" name="Rectangle 56"/>
          <p:cNvSpPr>
            <a:spLocks noChangeArrowheads="1"/>
          </p:cNvSpPr>
          <p:nvPr/>
        </p:nvSpPr>
        <p:spPr bwMode="auto">
          <a:xfrm>
            <a:off x="2006600" y="545941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0998" name="Rectangle 57"/>
          <p:cNvSpPr>
            <a:spLocks noChangeArrowheads="1"/>
          </p:cNvSpPr>
          <p:nvPr/>
        </p:nvSpPr>
        <p:spPr bwMode="auto">
          <a:xfrm>
            <a:off x="4140200" y="6145213"/>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0999" name="Rectangle 58"/>
          <p:cNvSpPr>
            <a:spLocks noChangeArrowheads="1"/>
          </p:cNvSpPr>
          <p:nvPr/>
        </p:nvSpPr>
        <p:spPr bwMode="auto">
          <a:xfrm>
            <a:off x="2311400" y="6221413"/>
            <a:ext cx="142398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ExtOp=zero</a:t>
            </a:r>
          </a:p>
        </p:txBody>
      </p:sp>
      <p:sp>
        <p:nvSpPr>
          <p:cNvPr id="41000" name="Line 59"/>
          <p:cNvSpPr>
            <a:spLocks noChangeShapeType="1"/>
          </p:cNvSpPr>
          <p:nvPr/>
        </p:nvSpPr>
        <p:spPr bwMode="auto">
          <a:xfrm flipV="1">
            <a:off x="7645400" y="3859213"/>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1" name="Rectangle 60"/>
          <p:cNvSpPr>
            <a:spLocks noChangeArrowheads="1"/>
          </p:cNvSpPr>
          <p:nvPr/>
        </p:nvSpPr>
        <p:spPr bwMode="auto">
          <a:xfrm>
            <a:off x="6502400" y="3478213"/>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41002" name="Rectangle 61"/>
          <p:cNvSpPr>
            <a:spLocks noChangeArrowheads="1"/>
          </p:cNvSpPr>
          <p:nvPr/>
        </p:nvSpPr>
        <p:spPr bwMode="auto">
          <a:xfrm>
            <a:off x="5326063" y="59928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03" name="Rectangle 62"/>
          <p:cNvSpPr>
            <a:spLocks noChangeArrowheads="1"/>
          </p:cNvSpPr>
          <p:nvPr/>
        </p:nvSpPr>
        <p:spPr bwMode="auto">
          <a:xfrm>
            <a:off x="5054600" y="545941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1004" name="Line 63"/>
          <p:cNvSpPr>
            <a:spLocks noChangeShapeType="1"/>
          </p:cNvSpPr>
          <p:nvPr/>
        </p:nvSpPr>
        <p:spPr bwMode="auto">
          <a:xfrm flipH="1">
            <a:off x="5187950" y="53911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05" name="Rectangle 64"/>
          <p:cNvSpPr>
            <a:spLocks noChangeArrowheads="1"/>
          </p:cNvSpPr>
          <p:nvPr/>
        </p:nvSpPr>
        <p:spPr bwMode="auto">
          <a:xfrm>
            <a:off x="5218113" y="51673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1006" name="Line 65"/>
          <p:cNvSpPr>
            <a:spLocks noChangeShapeType="1"/>
          </p:cNvSpPr>
          <p:nvPr/>
        </p:nvSpPr>
        <p:spPr bwMode="auto">
          <a:xfrm flipV="1">
            <a:off x="6337300" y="4240213"/>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7" name="Rectangle 66"/>
          <p:cNvSpPr>
            <a:spLocks noChangeArrowheads="1"/>
          </p:cNvSpPr>
          <p:nvPr/>
        </p:nvSpPr>
        <p:spPr bwMode="auto">
          <a:xfrm>
            <a:off x="6045200" y="3859213"/>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1008" name="Rectangle 67"/>
          <p:cNvSpPr>
            <a:spLocks noChangeArrowheads="1"/>
          </p:cNvSpPr>
          <p:nvPr/>
        </p:nvSpPr>
        <p:spPr bwMode="auto">
          <a:xfrm>
            <a:off x="4597400" y="3325813"/>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235200" y="3068638"/>
            <a:ext cx="838200" cy="336550"/>
            <a:chOff x="2640" y="1422"/>
            <a:chExt cx="528" cy="212"/>
          </a:xfrm>
        </p:grpSpPr>
        <p:sp>
          <p:nvSpPr>
            <p:cNvPr id="41100"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01"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102"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0" name="Rectangle 72"/>
          <p:cNvSpPr>
            <a:spLocks noChangeArrowheads="1"/>
          </p:cNvSpPr>
          <p:nvPr/>
        </p:nvSpPr>
        <p:spPr bwMode="auto">
          <a:xfrm>
            <a:off x="2235200" y="4011613"/>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543425" y="4621213"/>
            <a:ext cx="358775" cy="1219200"/>
            <a:chOff x="3518" y="2640"/>
            <a:chExt cx="226" cy="768"/>
          </a:xfrm>
        </p:grpSpPr>
        <p:sp>
          <p:nvSpPr>
            <p:cNvPr id="41097"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8"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9"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407025" y="4011613"/>
            <a:ext cx="485775" cy="1143000"/>
            <a:chOff x="4009" y="2304"/>
            <a:chExt cx="306" cy="720"/>
          </a:xfrm>
        </p:grpSpPr>
        <p:sp>
          <p:nvSpPr>
            <p:cNvPr id="41094"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1095"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1096"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439025" y="4392613"/>
            <a:ext cx="358775" cy="1600200"/>
            <a:chOff x="5294" y="2544"/>
            <a:chExt cx="226" cy="1008"/>
          </a:xfrm>
        </p:grpSpPr>
        <p:sp>
          <p:nvSpPr>
            <p:cNvPr id="41091"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2"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3"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6016625" y="5202238"/>
            <a:ext cx="1146175" cy="1181100"/>
            <a:chOff x="4398" y="3054"/>
            <a:chExt cx="722" cy="744"/>
          </a:xfrm>
        </p:grpSpPr>
        <p:sp>
          <p:nvSpPr>
            <p:cNvPr id="41085"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086"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1087"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1088"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1089"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90"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5" name="Line 92"/>
          <p:cNvSpPr>
            <a:spLocks noChangeShapeType="1"/>
          </p:cNvSpPr>
          <p:nvPr/>
        </p:nvSpPr>
        <p:spPr bwMode="auto">
          <a:xfrm>
            <a:off x="2463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6" name="Line 93"/>
          <p:cNvSpPr>
            <a:spLocks noChangeShapeType="1"/>
          </p:cNvSpPr>
          <p:nvPr/>
        </p:nvSpPr>
        <p:spPr bwMode="auto">
          <a:xfrm>
            <a:off x="2844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7" name="Freeform 94"/>
          <p:cNvSpPr>
            <a:spLocks/>
          </p:cNvSpPr>
          <p:nvPr/>
        </p:nvSpPr>
        <p:spPr bwMode="auto">
          <a:xfrm>
            <a:off x="1930400" y="2716213"/>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18" name="Line 95"/>
          <p:cNvSpPr>
            <a:spLocks noChangeShapeType="1"/>
          </p:cNvSpPr>
          <p:nvPr/>
        </p:nvSpPr>
        <p:spPr bwMode="auto">
          <a:xfrm>
            <a:off x="2387600" y="37830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9" name="Line 96"/>
          <p:cNvSpPr>
            <a:spLocks noChangeShapeType="1"/>
          </p:cNvSpPr>
          <p:nvPr/>
        </p:nvSpPr>
        <p:spPr bwMode="auto">
          <a:xfrm>
            <a:off x="2692400" y="340201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0" name="Line 97"/>
          <p:cNvSpPr>
            <a:spLocks noChangeShapeType="1"/>
          </p:cNvSpPr>
          <p:nvPr/>
        </p:nvSpPr>
        <p:spPr bwMode="auto">
          <a:xfrm>
            <a:off x="3073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1" name="Line 98"/>
          <p:cNvSpPr>
            <a:spLocks noChangeShapeType="1"/>
          </p:cNvSpPr>
          <p:nvPr/>
        </p:nvSpPr>
        <p:spPr bwMode="auto">
          <a:xfrm>
            <a:off x="3454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2" name="Rectangle 99"/>
          <p:cNvSpPr>
            <a:spLocks noChangeArrowheads="1"/>
          </p:cNvSpPr>
          <p:nvPr/>
        </p:nvSpPr>
        <p:spPr bwMode="auto">
          <a:xfrm>
            <a:off x="3248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1023" name="Line 100"/>
          <p:cNvSpPr>
            <a:spLocks noChangeShapeType="1"/>
          </p:cNvSpPr>
          <p:nvPr/>
        </p:nvSpPr>
        <p:spPr bwMode="auto">
          <a:xfrm>
            <a:off x="3683000" y="431641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4" name="Line 101"/>
          <p:cNvSpPr>
            <a:spLocks noChangeShapeType="1"/>
          </p:cNvSpPr>
          <p:nvPr/>
        </p:nvSpPr>
        <p:spPr bwMode="auto">
          <a:xfrm>
            <a:off x="5740400" y="3706813"/>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5" name="Line 102"/>
          <p:cNvSpPr>
            <a:spLocks noChangeShapeType="1"/>
          </p:cNvSpPr>
          <p:nvPr/>
        </p:nvSpPr>
        <p:spPr bwMode="auto">
          <a:xfrm>
            <a:off x="3683000" y="484981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6" name="Line 103"/>
          <p:cNvSpPr>
            <a:spLocks noChangeShapeType="1"/>
          </p:cNvSpPr>
          <p:nvPr/>
        </p:nvSpPr>
        <p:spPr bwMode="auto">
          <a:xfrm>
            <a:off x="4902200" y="500221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7" name="Freeform 104"/>
          <p:cNvSpPr>
            <a:spLocks/>
          </p:cNvSpPr>
          <p:nvPr/>
        </p:nvSpPr>
        <p:spPr bwMode="auto">
          <a:xfrm>
            <a:off x="4216400" y="4849813"/>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8" name="Line 105"/>
          <p:cNvSpPr>
            <a:spLocks noChangeShapeType="1"/>
          </p:cNvSpPr>
          <p:nvPr/>
        </p:nvSpPr>
        <p:spPr bwMode="auto">
          <a:xfrm>
            <a:off x="39116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9" name="Line 106"/>
          <p:cNvSpPr>
            <a:spLocks noChangeShapeType="1"/>
          </p:cNvSpPr>
          <p:nvPr/>
        </p:nvSpPr>
        <p:spPr bwMode="auto">
          <a:xfrm>
            <a:off x="28448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0" name="Line 107"/>
          <p:cNvSpPr>
            <a:spLocks noChangeShapeType="1"/>
          </p:cNvSpPr>
          <p:nvPr/>
        </p:nvSpPr>
        <p:spPr bwMode="auto">
          <a:xfrm flipH="1">
            <a:off x="24638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1" name="Line 108"/>
          <p:cNvSpPr>
            <a:spLocks noChangeShapeType="1"/>
          </p:cNvSpPr>
          <p:nvPr/>
        </p:nvSpPr>
        <p:spPr bwMode="auto">
          <a:xfrm>
            <a:off x="25400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2" name="Line 109"/>
          <p:cNvSpPr>
            <a:spLocks noChangeShapeType="1"/>
          </p:cNvSpPr>
          <p:nvPr/>
        </p:nvSpPr>
        <p:spPr bwMode="auto">
          <a:xfrm>
            <a:off x="2540000" y="50022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3" name="Line 110"/>
          <p:cNvSpPr>
            <a:spLocks noChangeShapeType="1"/>
          </p:cNvSpPr>
          <p:nvPr/>
        </p:nvSpPr>
        <p:spPr bwMode="auto">
          <a:xfrm flipV="1">
            <a:off x="3759200" y="629761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4" name="Line 111"/>
          <p:cNvSpPr>
            <a:spLocks noChangeShapeType="1"/>
          </p:cNvSpPr>
          <p:nvPr/>
        </p:nvSpPr>
        <p:spPr bwMode="auto">
          <a:xfrm flipV="1">
            <a:off x="4749800" y="576421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5" name="Line 112"/>
          <p:cNvSpPr>
            <a:spLocks noChangeShapeType="1"/>
          </p:cNvSpPr>
          <p:nvPr/>
        </p:nvSpPr>
        <p:spPr bwMode="auto">
          <a:xfrm flipH="1">
            <a:off x="5816600" y="62214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6" name="Line 113"/>
          <p:cNvSpPr>
            <a:spLocks noChangeShapeType="1"/>
          </p:cNvSpPr>
          <p:nvPr/>
        </p:nvSpPr>
        <p:spPr bwMode="auto">
          <a:xfrm>
            <a:off x="5892800" y="462121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7" name="Line 114"/>
          <p:cNvSpPr>
            <a:spLocks noChangeShapeType="1"/>
          </p:cNvSpPr>
          <p:nvPr/>
        </p:nvSpPr>
        <p:spPr bwMode="auto">
          <a:xfrm>
            <a:off x="6883400" y="462121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8" name="Line 115"/>
          <p:cNvSpPr>
            <a:spLocks noChangeShapeType="1"/>
          </p:cNvSpPr>
          <p:nvPr/>
        </p:nvSpPr>
        <p:spPr bwMode="auto">
          <a:xfrm flipH="1">
            <a:off x="6121400" y="45450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9" name="Freeform 116"/>
          <p:cNvSpPr>
            <a:spLocks/>
          </p:cNvSpPr>
          <p:nvPr/>
        </p:nvSpPr>
        <p:spPr bwMode="auto">
          <a:xfrm>
            <a:off x="1701800" y="4468813"/>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0" name="Line 117"/>
          <p:cNvSpPr>
            <a:spLocks noChangeShapeType="1"/>
          </p:cNvSpPr>
          <p:nvPr/>
        </p:nvSpPr>
        <p:spPr bwMode="auto">
          <a:xfrm>
            <a:off x="7188200" y="576421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1" name="Line 118"/>
          <p:cNvSpPr>
            <a:spLocks noChangeShapeType="1"/>
          </p:cNvSpPr>
          <p:nvPr/>
        </p:nvSpPr>
        <p:spPr bwMode="auto">
          <a:xfrm>
            <a:off x="5022850" y="2170113"/>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1042" name="Rectangle 119"/>
          <p:cNvSpPr>
            <a:spLocks noChangeArrowheads="1"/>
          </p:cNvSpPr>
          <p:nvPr/>
        </p:nvSpPr>
        <p:spPr bwMode="auto">
          <a:xfrm>
            <a:off x="52832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41043" name="Line 120"/>
          <p:cNvSpPr>
            <a:spLocks noChangeShapeType="1"/>
          </p:cNvSpPr>
          <p:nvPr/>
        </p:nvSpPr>
        <p:spPr bwMode="auto">
          <a:xfrm>
            <a:off x="53594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4" name="Rectangle 121"/>
          <p:cNvSpPr>
            <a:spLocks noChangeArrowheads="1"/>
          </p:cNvSpPr>
          <p:nvPr/>
        </p:nvSpPr>
        <p:spPr bwMode="auto">
          <a:xfrm rot="5400000">
            <a:off x="49950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1045" name="Rectangle 122"/>
          <p:cNvSpPr>
            <a:spLocks noChangeArrowheads="1"/>
          </p:cNvSpPr>
          <p:nvPr/>
        </p:nvSpPr>
        <p:spPr bwMode="auto">
          <a:xfrm rot="5400000">
            <a:off x="55284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1046" name="Rectangle 123"/>
          <p:cNvSpPr>
            <a:spLocks noChangeArrowheads="1"/>
          </p:cNvSpPr>
          <p:nvPr/>
        </p:nvSpPr>
        <p:spPr bwMode="auto">
          <a:xfrm rot="5400000">
            <a:off x="60618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1047" name="Rectangle 124"/>
          <p:cNvSpPr>
            <a:spLocks noChangeArrowheads="1"/>
          </p:cNvSpPr>
          <p:nvPr/>
        </p:nvSpPr>
        <p:spPr bwMode="auto">
          <a:xfrm rot="5400000">
            <a:off x="6654006" y="2437607"/>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1048" name="Line 125"/>
          <p:cNvSpPr>
            <a:spLocks noChangeShapeType="1"/>
          </p:cNvSpPr>
          <p:nvPr/>
        </p:nvSpPr>
        <p:spPr bwMode="auto">
          <a:xfrm>
            <a:off x="58928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9" name="Line 126"/>
          <p:cNvSpPr>
            <a:spLocks noChangeShapeType="1"/>
          </p:cNvSpPr>
          <p:nvPr/>
        </p:nvSpPr>
        <p:spPr bwMode="auto">
          <a:xfrm>
            <a:off x="64262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0" name="Line 127"/>
          <p:cNvSpPr>
            <a:spLocks noChangeShapeType="1"/>
          </p:cNvSpPr>
          <p:nvPr/>
        </p:nvSpPr>
        <p:spPr bwMode="auto">
          <a:xfrm>
            <a:off x="69596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1" name="Rectangle 128"/>
          <p:cNvSpPr>
            <a:spLocks noChangeArrowheads="1"/>
          </p:cNvSpPr>
          <p:nvPr/>
        </p:nvSpPr>
        <p:spPr bwMode="auto">
          <a:xfrm>
            <a:off x="6716713" y="3008313"/>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1052" name="Rectangle 129"/>
          <p:cNvSpPr>
            <a:spLocks noChangeArrowheads="1"/>
          </p:cNvSpPr>
          <p:nvPr/>
        </p:nvSpPr>
        <p:spPr bwMode="auto">
          <a:xfrm>
            <a:off x="6183313" y="3008313"/>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1053" name="Rectangle 130"/>
          <p:cNvSpPr>
            <a:spLocks noChangeArrowheads="1"/>
          </p:cNvSpPr>
          <p:nvPr/>
        </p:nvSpPr>
        <p:spPr bwMode="auto">
          <a:xfrm>
            <a:off x="5726113" y="3008313"/>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1054" name="Rectangle 131"/>
          <p:cNvSpPr>
            <a:spLocks noChangeArrowheads="1"/>
          </p:cNvSpPr>
          <p:nvPr/>
        </p:nvSpPr>
        <p:spPr bwMode="auto">
          <a:xfrm>
            <a:off x="5192713" y="3008313"/>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1055" name="Rectangle 132"/>
          <p:cNvSpPr>
            <a:spLocks noChangeArrowheads="1"/>
          </p:cNvSpPr>
          <p:nvPr/>
        </p:nvSpPr>
        <p:spPr bwMode="auto">
          <a:xfrm>
            <a:off x="3379788" y="212407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6" name="Rectangle 133"/>
          <p:cNvSpPr>
            <a:spLocks noChangeArrowheads="1"/>
          </p:cNvSpPr>
          <p:nvPr/>
        </p:nvSpPr>
        <p:spPr bwMode="auto">
          <a:xfrm>
            <a:off x="3379788" y="2941638"/>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7" name="Rectangle 134"/>
          <p:cNvSpPr>
            <a:spLocks noChangeArrowheads="1"/>
          </p:cNvSpPr>
          <p:nvPr/>
        </p:nvSpPr>
        <p:spPr bwMode="auto">
          <a:xfrm>
            <a:off x="20891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nPC_sel</a:t>
            </a:r>
            <a:r>
              <a:rPr lang="en-US" sz="2000" u="sng" dirty="0">
                <a:latin typeface="+mn-lt"/>
              </a:rPr>
              <a:t>=+4</a:t>
            </a:r>
          </a:p>
        </p:txBody>
      </p:sp>
      <p:sp>
        <p:nvSpPr>
          <p:cNvPr id="73829" name="Rectangle 135"/>
          <p:cNvSpPr>
            <a:spLocks noChangeArrowheads="1"/>
          </p:cNvSpPr>
          <p:nvPr/>
        </p:nvSpPr>
        <p:spPr bwMode="auto">
          <a:xfrm>
            <a:off x="3927475" y="201771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59" name="Rectangle 136"/>
          <p:cNvSpPr>
            <a:spLocks noChangeArrowheads="1"/>
          </p:cNvSpPr>
          <p:nvPr/>
        </p:nvSpPr>
        <p:spPr bwMode="auto">
          <a:xfrm>
            <a:off x="4135438" y="198755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dirty="0" err="1">
                <a:latin typeface="+mn-lt"/>
              </a:rPr>
              <a:t>instr</a:t>
            </a:r>
            <a:endParaRPr lang="en-US" sz="2000" b="1" dirty="0">
              <a:latin typeface="+mn-lt"/>
            </a:endParaRPr>
          </a:p>
          <a:p>
            <a:pPr algn="ctr">
              <a:defRPr/>
            </a:pPr>
            <a:r>
              <a:rPr lang="en-US" sz="2000" b="1" dirty="0">
                <a:latin typeface="+mn-lt"/>
              </a:rPr>
              <a:t>fetch</a:t>
            </a:r>
          </a:p>
          <a:p>
            <a:pPr algn="ctr">
              <a:defRPr/>
            </a:pPr>
            <a:r>
              <a:rPr lang="en-US" sz="2000" b="1" dirty="0">
                <a:latin typeface="+mn-lt"/>
              </a:rPr>
              <a:t>unit</a:t>
            </a:r>
          </a:p>
        </p:txBody>
      </p:sp>
      <p:sp>
        <p:nvSpPr>
          <p:cNvPr id="41060" name="Line 137"/>
          <p:cNvSpPr>
            <a:spLocks noChangeShapeType="1"/>
          </p:cNvSpPr>
          <p:nvPr/>
        </p:nvSpPr>
        <p:spPr bwMode="auto">
          <a:xfrm>
            <a:off x="3530600" y="2182813"/>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1" name="Line 138"/>
          <p:cNvSpPr>
            <a:spLocks noChangeShapeType="1"/>
          </p:cNvSpPr>
          <p:nvPr/>
        </p:nvSpPr>
        <p:spPr bwMode="auto">
          <a:xfrm>
            <a:off x="3530600" y="2182813"/>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2" name="Rectangle 139"/>
          <p:cNvSpPr>
            <a:spLocks noChangeArrowheads="1"/>
          </p:cNvSpPr>
          <p:nvPr/>
        </p:nvSpPr>
        <p:spPr bwMode="auto">
          <a:xfrm>
            <a:off x="3192463" y="24876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63" name="Line 140"/>
          <p:cNvSpPr>
            <a:spLocks noChangeShapeType="1"/>
          </p:cNvSpPr>
          <p:nvPr/>
        </p:nvSpPr>
        <p:spPr bwMode="auto">
          <a:xfrm flipH="1">
            <a:off x="3683000" y="27162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4" name="Line 141"/>
          <p:cNvSpPr>
            <a:spLocks noChangeShapeType="1"/>
          </p:cNvSpPr>
          <p:nvPr/>
        </p:nvSpPr>
        <p:spPr bwMode="auto">
          <a:xfrm>
            <a:off x="3911600" y="26400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5" name="Line 142"/>
          <p:cNvSpPr>
            <a:spLocks noChangeShapeType="1"/>
          </p:cNvSpPr>
          <p:nvPr/>
        </p:nvSpPr>
        <p:spPr bwMode="auto">
          <a:xfrm flipH="1">
            <a:off x="3911600" y="27162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6" name="Freeform 143"/>
          <p:cNvSpPr>
            <a:spLocks/>
          </p:cNvSpPr>
          <p:nvPr/>
        </p:nvSpPr>
        <p:spPr bwMode="auto">
          <a:xfrm>
            <a:off x="4521200" y="3021013"/>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7" name="Oval 144"/>
          <p:cNvSpPr>
            <a:spLocks noChangeArrowheads="1"/>
          </p:cNvSpPr>
          <p:nvPr/>
        </p:nvSpPr>
        <p:spPr bwMode="auto">
          <a:xfrm>
            <a:off x="1295400" y="218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8" name="Oval 145"/>
          <p:cNvSpPr>
            <a:spLocks noChangeArrowheads="1"/>
          </p:cNvSpPr>
          <p:nvPr/>
        </p:nvSpPr>
        <p:spPr bwMode="auto">
          <a:xfrm>
            <a:off x="2159000" y="60436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9" name="Oval 146"/>
          <p:cNvSpPr>
            <a:spLocks noChangeArrowheads="1"/>
          </p:cNvSpPr>
          <p:nvPr/>
        </p:nvSpPr>
        <p:spPr bwMode="auto">
          <a:xfrm>
            <a:off x="3987800" y="599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0" name="Oval 147"/>
          <p:cNvSpPr>
            <a:spLocks noChangeArrowheads="1"/>
          </p:cNvSpPr>
          <p:nvPr/>
        </p:nvSpPr>
        <p:spPr bwMode="auto">
          <a:xfrm>
            <a:off x="5207000" y="30972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1" name="Line 148"/>
          <p:cNvSpPr>
            <a:spLocks noChangeShapeType="1"/>
          </p:cNvSpPr>
          <p:nvPr/>
        </p:nvSpPr>
        <p:spPr bwMode="auto">
          <a:xfrm>
            <a:off x="2844800" y="2944813"/>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2" name="Line 149"/>
          <p:cNvSpPr>
            <a:spLocks noChangeShapeType="1"/>
          </p:cNvSpPr>
          <p:nvPr/>
        </p:nvSpPr>
        <p:spPr bwMode="auto">
          <a:xfrm>
            <a:off x="2692400" y="3402013"/>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3" name="Line 150"/>
          <p:cNvSpPr>
            <a:spLocks noChangeShapeType="1"/>
          </p:cNvSpPr>
          <p:nvPr/>
        </p:nvSpPr>
        <p:spPr bwMode="auto">
          <a:xfrm>
            <a:off x="3073400" y="3706813"/>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4" name="Line 151"/>
          <p:cNvSpPr>
            <a:spLocks noChangeShapeType="1"/>
          </p:cNvSpPr>
          <p:nvPr/>
        </p:nvSpPr>
        <p:spPr bwMode="auto">
          <a:xfrm>
            <a:off x="3683000" y="4316413"/>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5" name="Line 152"/>
          <p:cNvSpPr>
            <a:spLocks noChangeShapeType="1"/>
          </p:cNvSpPr>
          <p:nvPr/>
        </p:nvSpPr>
        <p:spPr bwMode="auto">
          <a:xfrm>
            <a:off x="39116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6" name="Line 153"/>
          <p:cNvSpPr>
            <a:spLocks noChangeShapeType="1"/>
          </p:cNvSpPr>
          <p:nvPr/>
        </p:nvSpPr>
        <p:spPr bwMode="auto">
          <a:xfrm flipV="1">
            <a:off x="4597400" y="5002213"/>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7" name="Line 154"/>
          <p:cNvSpPr>
            <a:spLocks noChangeShapeType="1"/>
          </p:cNvSpPr>
          <p:nvPr/>
        </p:nvSpPr>
        <p:spPr bwMode="auto">
          <a:xfrm>
            <a:off x="4902200" y="5002213"/>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8" name="Line 155"/>
          <p:cNvSpPr>
            <a:spLocks noChangeShapeType="1"/>
          </p:cNvSpPr>
          <p:nvPr/>
        </p:nvSpPr>
        <p:spPr bwMode="auto">
          <a:xfrm>
            <a:off x="5892800" y="4621213"/>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9" name="Line 156"/>
          <p:cNvSpPr>
            <a:spLocks noChangeShapeType="1"/>
          </p:cNvSpPr>
          <p:nvPr/>
        </p:nvSpPr>
        <p:spPr bwMode="auto">
          <a:xfrm>
            <a:off x="7493000" y="4621213"/>
            <a:ext cx="30480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0" name="Freeform 157"/>
          <p:cNvSpPr>
            <a:spLocks/>
          </p:cNvSpPr>
          <p:nvPr/>
        </p:nvSpPr>
        <p:spPr bwMode="auto">
          <a:xfrm>
            <a:off x="1701800" y="4468813"/>
            <a:ext cx="6248400" cy="2209800"/>
          </a:xfrm>
          <a:custGeom>
            <a:avLst/>
            <a:gdLst>
              <a:gd name="T0" fmla="*/ 2147483647 w 3936"/>
              <a:gd name="T1" fmla="*/ 2147483647 h 1392"/>
              <a:gd name="T2" fmla="*/ 2147483647 w 3936"/>
              <a:gd name="T3" fmla="*/ 2147483647 h 1392"/>
              <a:gd name="T4" fmla="*/ 2147483647 w 3936"/>
              <a:gd name="T5" fmla="*/ 2147483647 h 1392"/>
              <a:gd name="T6" fmla="*/ 0 w 3936"/>
              <a:gd name="T7" fmla="*/ 2147483647 h 1392"/>
              <a:gd name="T8" fmla="*/ 0 w 3936"/>
              <a:gd name="T9" fmla="*/ 0 h 1392"/>
              <a:gd name="T10" fmla="*/ 2147483647 w 3936"/>
              <a:gd name="T11" fmla="*/ 0 h 1392"/>
              <a:gd name="T12" fmla="*/ 0 60000 65536"/>
              <a:gd name="T13" fmla="*/ 0 60000 65536"/>
              <a:gd name="T14" fmla="*/ 0 60000 65536"/>
              <a:gd name="T15" fmla="*/ 0 60000 65536"/>
              <a:gd name="T16" fmla="*/ 0 60000 65536"/>
              <a:gd name="T17" fmla="*/ 0 60000 65536"/>
              <a:gd name="T18" fmla="*/ 0 w 3936"/>
              <a:gd name="T19" fmla="*/ 0 h 1392"/>
              <a:gd name="T20" fmla="*/ 3936 w 3936"/>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3936" h="1392">
                <a:moveTo>
                  <a:pt x="3840" y="480"/>
                </a:moveTo>
                <a:lnTo>
                  <a:pt x="3936" y="480"/>
                </a:lnTo>
                <a:lnTo>
                  <a:pt x="3936" y="1392"/>
                </a:lnTo>
                <a:lnTo>
                  <a:pt x="0" y="1392"/>
                </a:lnTo>
                <a:lnTo>
                  <a:pt x="0" y="0"/>
                </a:lnTo>
                <a:lnTo>
                  <a:pt x="288"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1" name="Line 158"/>
          <p:cNvSpPr>
            <a:spLocks noChangeShapeType="1"/>
          </p:cNvSpPr>
          <p:nvPr/>
        </p:nvSpPr>
        <p:spPr bwMode="auto">
          <a:xfrm>
            <a:off x="28448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00100" y="228600"/>
            <a:ext cx="7939088" cy="474663"/>
          </a:xfrm>
        </p:spPr>
        <p:txBody>
          <a:bodyPr>
            <a:normAutofit fontScale="90000"/>
          </a:bodyPr>
          <a:lstStyle/>
          <a:p>
            <a:r>
              <a:rPr lang="en-US" sz="4000" smtClean="0"/>
              <a:t>Single Cycle Datapath during Load</a:t>
            </a:r>
          </a:p>
        </p:txBody>
      </p:sp>
      <p:sp>
        <p:nvSpPr>
          <p:cNvPr id="75779" name="Rectangle 3"/>
          <p:cNvSpPr>
            <a:spLocks noGrp="1" noChangeArrowheads="1"/>
          </p:cNvSpPr>
          <p:nvPr>
            <p:ph type="body" idx="1"/>
          </p:nvPr>
        </p:nvSpPr>
        <p:spPr>
          <a:xfrm>
            <a:off x="419100" y="1363663"/>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49300"/>
            <a:ext cx="5954713" cy="641350"/>
            <a:chOff x="1098" y="380"/>
            <a:chExt cx="3751" cy="404"/>
          </a:xfrm>
        </p:grpSpPr>
        <p:sp>
          <p:nvSpPr>
            <p:cNvPr id="43138"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3153"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4"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3151"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2"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3149"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0"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3142"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43"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3144"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45"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146"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3147"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3148"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3013"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14"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3015"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16"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3017" name="Rectangle 26"/>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3018"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19"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0"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1"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2"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3023"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4"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5"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3026"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7"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8"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29"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30"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31"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3032"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3033"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3034"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3035"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3036"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3037"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3038"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3039" name="Rectangle 48"/>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232400"/>
            <a:ext cx="376238" cy="1082675"/>
            <a:chOff x="2848" y="3083"/>
            <a:chExt cx="237" cy="682"/>
          </a:xfrm>
        </p:grpSpPr>
        <p:sp>
          <p:nvSpPr>
            <p:cNvPr id="43136"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37"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3041"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42"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3"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4"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045"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046" name="Rectangle 57"/>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3047" name="Rectangle 58"/>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3048"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49" name="Rectangle 60"/>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3050"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51"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3052"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53"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54"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55" name="Rectangle 66"/>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3056"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3133"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4"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5"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58"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3130"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1"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2"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3127"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3128"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3129"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3124"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25"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26"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3118"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19"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3120"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3121"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3122"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23"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63"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4"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5"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66"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7"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8"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9"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0"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71"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2"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3"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4"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5"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6"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7"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8"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9"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0"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1"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2"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3"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4"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5"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6"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7"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8"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9"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3090"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3091"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2"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3093"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3094"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3095" name="Rectangle 124"/>
          <p:cNvSpPr>
            <a:spLocks noChangeArrowheads="1"/>
          </p:cNvSpPr>
          <p:nvPr/>
        </p:nvSpPr>
        <p:spPr bwMode="auto">
          <a:xfrm rot="5400000">
            <a:off x="6552406"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3096"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7"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8"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9"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100"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3101"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3102"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3103"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4"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5" name="Rectangle 134"/>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3106"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07"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3108"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09"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110"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111"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2"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3"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4"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9A42CEBB-9A39-CC4C-A68B-71F2762D05C4}" type="datetime1">
              <a:rPr lang="en-US" smtClean="0"/>
              <a:pPr>
                <a:defRPr/>
              </a:pPr>
              <a:t>3/22/12</a:t>
            </a:fld>
            <a:endParaRPr lang="en-US"/>
          </a:p>
        </p:txBody>
      </p:sp>
      <p:sp>
        <p:nvSpPr>
          <p:cNvPr id="145" name="Slide Number Placeholder 144"/>
          <p:cNvSpPr>
            <a:spLocks noGrp="1"/>
          </p:cNvSpPr>
          <p:nvPr>
            <p:ph type="sldNum" sz="quarter" idx="12"/>
          </p:nvPr>
        </p:nvSpPr>
        <p:spPr/>
        <p:txBody>
          <a:bodyPr/>
          <a:lstStyle/>
          <a:p>
            <a:pPr>
              <a:defRPr/>
            </a:pPr>
            <a:fld id="{DF0251AA-9C73-BF4D-9703-D41C6EEDBCFA}" type="slidenum">
              <a:rPr lang="en-US" smtClean="0"/>
              <a:pPr>
                <a:defRPr/>
              </a:pPr>
              <a:t>36</a:t>
            </a:fld>
            <a:endParaRPr lang="en-US"/>
          </a:p>
        </p:txBody>
      </p:sp>
      <p:sp>
        <p:nvSpPr>
          <p:cNvPr id="146" name="Footer Placeholder 145"/>
          <p:cNvSpPr>
            <a:spLocks noGrp="1"/>
          </p:cNvSpPr>
          <p:nvPr>
            <p:ph type="ftr" sz="quarter" idx="11"/>
          </p:nvPr>
        </p:nvSpPr>
        <p:spPr/>
        <p:txBody>
          <a:bodyPr/>
          <a:lstStyle/>
          <a:p>
            <a:pPr>
              <a:defRPr/>
            </a:pPr>
            <a:r>
              <a:rPr lang="en-US" smtClean="0"/>
              <a:t>Spring 2012 -- Lecture #19</a:t>
            </a:r>
            <a:endParaRPr lang="en-US" dirty="0"/>
          </a:p>
        </p:txBody>
      </p:sp>
      <p:sp>
        <p:nvSpPr>
          <p:cNvPr id="148" name="TextBox 147"/>
          <p:cNvSpPr txBox="1"/>
          <p:nvPr/>
        </p:nvSpPr>
        <p:spPr>
          <a:xfrm>
            <a:off x="7377208" y="1502148"/>
            <a:ext cx="1766792" cy="369332"/>
          </a:xfrm>
          <a:prstGeom prst="rect">
            <a:avLst/>
          </a:prstGeom>
          <a:noFill/>
        </p:spPr>
        <p:txBody>
          <a:bodyPr wrap="none" rtlCol="0">
            <a:spAutoFit/>
          </a:bodyPr>
          <a:lstStyle/>
          <a:p>
            <a:r>
              <a:rPr lang="en-US" dirty="0" smtClean="0">
                <a:hlinkClick r:id="rId3"/>
              </a:rPr>
              <a:t>Student Roulette</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8788" y="196850"/>
            <a:ext cx="8343900" cy="474663"/>
          </a:xfrm>
        </p:spPr>
        <p:txBody>
          <a:bodyPr>
            <a:normAutofit fontScale="90000"/>
          </a:bodyPr>
          <a:lstStyle/>
          <a:p>
            <a:r>
              <a:rPr lang="en-US" smtClean="0"/>
              <a:t>Single Cycle Datapath during Load</a:t>
            </a:r>
          </a:p>
        </p:txBody>
      </p:sp>
      <p:sp>
        <p:nvSpPr>
          <p:cNvPr id="77827" name="Rectangle 3"/>
          <p:cNvSpPr>
            <a:spLocks noGrp="1" noChangeArrowheads="1"/>
          </p:cNvSpPr>
          <p:nvPr>
            <p:ph type="body" idx="1"/>
          </p:nvPr>
        </p:nvSpPr>
        <p:spPr>
          <a:xfrm>
            <a:off x="419100" y="1341438"/>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11200"/>
            <a:ext cx="5954713" cy="641350"/>
            <a:chOff x="1098" y="380"/>
            <a:chExt cx="3751" cy="404"/>
          </a:xfrm>
        </p:grpSpPr>
        <p:sp>
          <p:nvSpPr>
            <p:cNvPr id="4519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521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521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521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520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0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520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20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20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520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520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5061"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2"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45063"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64"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5065"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5066"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7"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8"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9"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0"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5071"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2"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3"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5074"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5"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6"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7"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8"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9"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5080"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5081"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5082"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5083"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5084"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5085"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5086"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5087" name="Rectangle 48"/>
          <p:cNvSpPr>
            <a:spLocks noChangeArrowheads="1"/>
          </p:cNvSpPr>
          <p:nvPr/>
        </p:nvSpPr>
        <p:spPr bwMode="auto">
          <a:xfrm>
            <a:off x="1419225" y="2319338"/>
            <a:ext cx="1165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454400" y="5232400"/>
            <a:ext cx="376238" cy="1082675"/>
            <a:chOff x="2848" y="3083"/>
            <a:chExt cx="237" cy="682"/>
          </a:xfrm>
        </p:grpSpPr>
        <p:sp>
          <p:nvSpPr>
            <p:cNvPr id="4519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98"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5089"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90"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1"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2"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093"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094" name="Rectangle 57"/>
          <p:cNvSpPr>
            <a:spLocks noChangeArrowheads="1"/>
          </p:cNvSpPr>
          <p:nvPr/>
        </p:nvSpPr>
        <p:spPr bwMode="auto">
          <a:xfrm>
            <a:off x="4038600" y="6129338"/>
            <a:ext cx="1169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5095" name="Rectangle 58"/>
          <p:cNvSpPr>
            <a:spLocks noChangeArrowheads="1"/>
          </p:cNvSpPr>
          <p:nvPr/>
        </p:nvSpPr>
        <p:spPr bwMode="auto">
          <a:xfrm>
            <a:off x="2209800" y="6205538"/>
            <a:ext cx="13525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45096"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097"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MemtoReg=1</a:t>
            </a:r>
          </a:p>
        </p:txBody>
      </p:sp>
      <p:sp>
        <p:nvSpPr>
          <p:cNvPr id="45098"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99"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5100"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01"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102"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103"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5104"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519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06"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519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518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518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519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518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8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8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517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8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518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518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518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8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11"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2"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3"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14"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5"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6"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7"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8"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119"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0"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1"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2"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3"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4"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5"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6"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7"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8"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9"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0"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1"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2"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3"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4"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5"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6"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7"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77906"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Instruction&lt;31:0&gt;</a:t>
            </a:r>
          </a:p>
        </p:txBody>
      </p:sp>
      <p:sp>
        <p:nvSpPr>
          <p:cNvPr id="45139"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0"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5141"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5142"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5143"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5144"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5"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6"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7"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148"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5149"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5150"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5151"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2"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3" name="Rectangle 134"/>
          <p:cNvSpPr>
            <a:spLocks noChangeArrowheads="1"/>
          </p:cNvSpPr>
          <p:nvPr/>
        </p:nvSpPr>
        <p:spPr bwMode="auto">
          <a:xfrm>
            <a:off x="19875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45154"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55"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5156"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57"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58"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159"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0"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1"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2"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63" name="Line 144"/>
          <p:cNvSpPr>
            <a:spLocks noChangeShapeType="1"/>
          </p:cNvSpPr>
          <p:nvPr/>
        </p:nvSpPr>
        <p:spPr bwMode="auto">
          <a:xfrm>
            <a:off x="2743200" y="2928938"/>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4" name="Line 145"/>
          <p:cNvSpPr>
            <a:spLocks noChangeShapeType="1"/>
          </p:cNvSpPr>
          <p:nvPr/>
        </p:nvSpPr>
        <p:spPr bwMode="auto">
          <a:xfrm>
            <a:off x="2590800" y="3386138"/>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5" name="Line 146"/>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6" name="Line 147"/>
          <p:cNvSpPr>
            <a:spLocks noChangeShapeType="1"/>
          </p:cNvSpPr>
          <p:nvPr/>
        </p:nvSpPr>
        <p:spPr bwMode="auto">
          <a:xfrm>
            <a:off x="3581400" y="4300538"/>
            <a:ext cx="1676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7" name="Line 148"/>
          <p:cNvSpPr>
            <a:spLocks noChangeShapeType="1"/>
          </p:cNvSpPr>
          <p:nvPr/>
        </p:nvSpPr>
        <p:spPr bwMode="auto">
          <a:xfrm>
            <a:off x="27432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8" name="Line 149"/>
          <p:cNvSpPr>
            <a:spLocks noChangeShapeType="1"/>
          </p:cNvSpPr>
          <p:nvPr/>
        </p:nvSpPr>
        <p:spPr bwMode="auto">
          <a:xfrm>
            <a:off x="38100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9" name="Line 150"/>
          <p:cNvSpPr>
            <a:spLocks noChangeShapeType="1"/>
          </p:cNvSpPr>
          <p:nvPr/>
        </p:nvSpPr>
        <p:spPr bwMode="auto">
          <a:xfrm flipV="1">
            <a:off x="4495800" y="4986338"/>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0" name="Line 151"/>
          <p:cNvSpPr>
            <a:spLocks noChangeShapeType="1"/>
          </p:cNvSpPr>
          <p:nvPr/>
        </p:nvSpPr>
        <p:spPr bwMode="auto">
          <a:xfrm>
            <a:off x="4800600" y="4986338"/>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1" name="Freeform 152"/>
          <p:cNvSpPr>
            <a:spLocks/>
          </p:cNvSpPr>
          <p:nvPr/>
        </p:nvSpPr>
        <p:spPr bwMode="auto">
          <a:xfrm>
            <a:off x="5791200" y="4605338"/>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2" name="Freeform 153"/>
          <p:cNvSpPr>
            <a:spLocks/>
          </p:cNvSpPr>
          <p:nvPr/>
        </p:nvSpPr>
        <p:spPr bwMode="auto">
          <a:xfrm>
            <a:off x="1600200" y="4452938"/>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2147483647 w 3936"/>
              <a:gd name="T9" fmla="*/ 2147483647 h 1392"/>
              <a:gd name="T10" fmla="*/ 0 w 3936"/>
              <a:gd name="T11" fmla="*/ 2147483647 h 1392"/>
              <a:gd name="T12" fmla="*/ 0 w 3936"/>
              <a:gd name="T13" fmla="*/ 0 h 1392"/>
              <a:gd name="T14" fmla="*/ 2147483647 w 3936"/>
              <a:gd name="T15" fmla="*/ 0 h 1392"/>
              <a:gd name="T16" fmla="*/ 0 60000 65536"/>
              <a:gd name="T17" fmla="*/ 0 60000 65536"/>
              <a:gd name="T18" fmla="*/ 0 60000 65536"/>
              <a:gd name="T19" fmla="*/ 0 60000 65536"/>
              <a:gd name="T20" fmla="*/ 0 60000 65536"/>
              <a:gd name="T21" fmla="*/ 0 60000 65536"/>
              <a:gd name="T22" fmla="*/ 0 60000 65536"/>
              <a:gd name="T23" fmla="*/ 0 60000 65536"/>
              <a:gd name="T24" fmla="*/ 0 w 3936"/>
              <a:gd name="T25" fmla="*/ 0 h 1392"/>
              <a:gd name="T26" fmla="*/ 3936 w 3936"/>
              <a:gd name="T27" fmla="*/ 1392 h 1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36" h="1392">
                <a:moveTo>
                  <a:pt x="3456" y="816"/>
                </a:moveTo>
                <a:lnTo>
                  <a:pt x="3648" y="816"/>
                </a:ln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3" name="Oval 154"/>
          <p:cNvSpPr>
            <a:spLocks noChangeArrowheads="1"/>
          </p:cNvSpPr>
          <p:nvPr/>
        </p:nvSpPr>
        <p:spPr bwMode="auto">
          <a:xfrm>
            <a:off x="5308600" y="303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5174" name="Oval 155"/>
          <p:cNvSpPr>
            <a:spLocks noChangeArrowheads="1"/>
          </p:cNvSpPr>
          <p:nvPr/>
        </p:nvSpPr>
        <p:spPr bwMode="auto">
          <a:xfrm>
            <a:off x="6375400" y="3284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77943" name="Oval 156"/>
          <p:cNvSpPr>
            <a:spLocks noChangeArrowheads="1"/>
          </p:cNvSpPr>
          <p:nvPr/>
        </p:nvSpPr>
        <p:spPr bwMode="auto">
          <a:xfrm>
            <a:off x="2082800" y="6053138"/>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157" name="Date Placeholder 156"/>
          <p:cNvSpPr>
            <a:spLocks noGrp="1"/>
          </p:cNvSpPr>
          <p:nvPr>
            <p:ph type="dt" sz="quarter" idx="10"/>
          </p:nvPr>
        </p:nvSpPr>
        <p:spPr/>
        <p:txBody>
          <a:bodyPr/>
          <a:lstStyle/>
          <a:p>
            <a:pPr>
              <a:defRPr/>
            </a:pPr>
            <a:fld id="{1F52B028-DB57-2D42-96E8-D4F162C5911D}" type="datetime1">
              <a:rPr lang="en-US" smtClean="0"/>
              <a:pPr>
                <a:defRPr/>
              </a:pPr>
              <a:t>3/22/12</a:t>
            </a:fld>
            <a:endParaRPr lang="en-US"/>
          </a:p>
        </p:txBody>
      </p:sp>
      <p:sp>
        <p:nvSpPr>
          <p:cNvPr id="158" name="Slide Number Placeholder 157"/>
          <p:cNvSpPr>
            <a:spLocks noGrp="1"/>
          </p:cNvSpPr>
          <p:nvPr>
            <p:ph type="sldNum" sz="quarter" idx="12"/>
          </p:nvPr>
        </p:nvSpPr>
        <p:spPr/>
        <p:txBody>
          <a:bodyPr/>
          <a:lstStyle/>
          <a:p>
            <a:pPr>
              <a:defRPr/>
            </a:pPr>
            <a:fld id="{B616087A-6B5E-E94B-9A94-3089BCFF159D}" type="slidenum">
              <a:rPr lang="en-US" smtClean="0"/>
              <a:pPr>
                <a:defRPr/>
              </a:pPr>
              <a:t>37</a:t>
            </a:fld>
            <a:endParaRPr lang="en-US"/>
          </a:p>
        </p:txBody>
      </p:sp>
      <p:sp>
        <p:nvSpPr>
          <p:cNvPr id="159" name="Footer Placeholder 158"/>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819400" y="6434138"/>
            <a:ext cx="2971800" cy="609600"/>
          </a:xfrm>
          <a:prstGeom prst="rect">
            <a:avLst/>
          </a:prstGeom>
          <a:solidFill>
            <a:schemeClr val="bg1"/>
          </a:solidFill>
          <a:ln w="12700">
            <a:noFill/>
            <a:miter lim="800000"/>
            <a:headEnd/>
            <a:tailEnd/>
          </a:ln>
        </p:spPr>
        <p:txBody>
          <a:bodyPr wrap="none" anchor="ctr">
            <a:prstTxWarp prst="textNoShape">
              <a:avLst/>
            </a:prstTxWarp>
          </a:bodyPr>
          <a:lstStyle/>
          <a:p>
            <a:pPr>
              <a:defRPr/>
            </a:pPr>
            <a:endParaRPr lang="en-US">
              <a:latin typeface="+mn-lt"/>
            </a:endParaRPr>
          </a:p>
        </p:txBody>
      </p:sp>
      <p:sp>
        <p:nvSpPr>
          <p:cNvPr id="24579" name="Rectangle 3"/>
          <p:cNvSpPr>
            <a:spLocks noGrp="1" noChangeArrowheads="1"/>
          </p:cNvSpPr>
          <p:nvPr>
            <p:ph type="title"/>
          </p:nvPr>
        </p:nvSpPr>
        <p:spPr>
          <a:xfrm>
            <a:off x="490538" y="228600"/>
            <a:ext cx="8343900" cy="474663"/>
          </a:xfrm>
        </p:spPr>
        <p:txBody>
          <a:bodyPr>
            <a:normAutofit fontScale="90000"/>
          </a:bodyPr>
          <a:lstStyle/>
          <a:p>
            <a:r>
              <a:rPr lang="en-US" smtClean="0"/>
              <a:t>Single Cycle Datapath during Store</a:t>
            </a:r>
          </a:p>
        </p:txBody>
      </p:sp>
      <p:grpSp>
        <p:nvGrpSpPr>
          <p:cNvPr id="2" name="Group 4"/>
          <p:cNvGrpSpPr>
            <a:grpSpLocks/>
          </p:cNvGrpSpPr>
          <p:nvPr/>
        </p:nvGrpSpPr>
        <p:grpSpPr bwMode="auto">
          <a:xfrm>
            <a:off x="1743075" y="727075"/>
            <a:ext cx="5954713" cy="641350"/>
            <a:chOff x="1098" y="380"/>
            <a:chExt cx="3751" cy="404"/>
          </a:xfrm>
        </p:grpSpPr>
        <p:sp>
          <p:nvSpPr>
            <p:cNvPr id="47235"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7250"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51"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7248"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9"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7246"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7"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7239"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0"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7241"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42"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243"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7244"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7245"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4581" name="Rectangle 22"/>
          <p:cNvSpPr>
            <a:spLocks noGrp="1" noChangeArrowheads="1"/>
          </p:cNvSpPr>
          <p:nvPr>
            <p:ph type="body" idx="1"/>
          </p:nvPr>
        </p:nvSpPr>
        <p:spPr>
          <a:xfrm>
            <a:off x="304800" y="1389063"/>
            <a:ext cx="8382000" cy="371475"/>
          </a:xfrm>
        </p:spPr>
        <p:txBody>
          <a:bodyPr>
            <a:normAutofit fontScale="77500" lnSpcReduction="20000"/>
          </a:bodyPr>
          <a:lstStyle/>
          <a:p>
            <a:r>
              <a:rPr lang="en-US" sz="2800"/>
              <a:t>Data Memory {R[rs] + SignExt[imm16]}  =  R[rt]</a:t>
            </a:r>
          </a:p>
        </p:txBody>
      </p:sp>
      <p:sp>
        <p:nvSpPr>
          <p:cNvPr id="47110" name="Rectangle 23"/>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1" name="Rectangle 24"/>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7112" name="Rectangle 25"/>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13" name="Rectangle 26"/>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7114" name="Rectangle 27"/>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7115" name="Line 28"/>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6" name="Rectangle 29"/>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7" name="Line 30"/>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8" name="Rectangle 31"/>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9" name="Rectangle 32"/>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7120" name="Line 33"/>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1" name="Rectangle 34"/>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22" name="Rectangle 35"/>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7123" name="Line 36"/>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4" name="Line 37"/>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5" name="Rectangle 38"/>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6" name="Line 39"/>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7" name="Rectangle 40"/>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8" name="Rectangle 41"/>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7129" name="Rectangle 42"/>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7130" name="Rectangle 43"/>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7131" name="Rectangle 44"/>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7132" name="Rectangle 45"/>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7133" name="Rectangle 46"/>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7134" name="Rectangle 47"/>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7135" name="Rectangle 48"/>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7136" name="Rectangle 49"/>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454400" y="5232400"/>
            <a:ext cx="376238" cy="1082675"/>
            <a:chOff x="2848" y="3083"/>
            <a:chExt cx="237" cy="682"/>
          </a:xfrm>
        </p:grpSpPr>
        <p:sp>
          <p:nvSpPr>
            <p:cNvPr id="47233"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34" name="Rectangle 52"/>
            <p:cNvSpPr>
              <a:spLocks noChangeArrowheads="1"/>
            </p:cNvSpPr>
            <p:nvPr/>
          </p:nvSpPr>
          <p:spPr bwMode="auto">
            <a:xfrm rot="5400000">
              <a:off x="2627" y="3312"/>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7138" name="Rectangle 53"/>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39" name="Line 54"/>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0" name="Line 55"/>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1" name="Rectangle 56"/>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142" name="Rectangle 57"/>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43" name="Rectangle 58"/>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7144" name="Rectangle 59"/>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7145" name="Line 60"/>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46" name="Rectangle 61"/>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7147" name="Rectangle 62"/>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48" name="Rectangle 63"/>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7149" name="Line 64"/>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50" name="Rectangle 65"/>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51" name="Line 66"/>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52" name="Rectangle 67"/>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7153" name="Rectangle 68"/>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133600" y="3052763"/>
            <a:ext cx="838200" cy="336550"/>
            <a:chOff x="2640" y="1422"/>
            <a:chExt cx="528" cy="212"/>
          </a:xfrm>
        </p:grpSpPr>
        <p:sp>
          <p:nvSpPr>
            <p:cNvPr id="47230"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31"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32"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55" name="Rectangle 73"/>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441825" y="4605338"/>
            <a:ext cx="358775" cy="1219200"/>
            <a:chOff x="3518" y="2640"/>
            <a:chExt cx="226" cy="768"/>
          </a:xfrm>
        </p:grpSpPr>
        <p:sp>
          <p:nvSpPr>
            <p:cNvPr id="47227"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8"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9"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305425" y="3995738"/>
            <a:ext cx="485775" cy="1143000"/>
            <a:chOff x="4009" y="2304"/>
            <a:chExt cx="306" cy="720"/>
          </a:xfrm>
        </p:grpSpPr>
        <p:sp>
          <p:nvSpPr>
            <p:cNvPr id="47224"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7225"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7226"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337425" y="4376738"/>
            <a:ext cx="358775" cy="1600200"/>
            <a:chOff x="5294" y="2544"/>
            <a:chExt cx="226" cy="1008"/>
          </a:xfrm>
        </p:grpSpPr>
        <p:sp>
          <p:nvSpPr>
            <p:cNvPr id="47221"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2"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3"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5915025" y="5186363"/>
            <a:ext cx="1146175" cy="1181100"/>
            <a:chOff x="4398" y="3054"/>
            <a:chExt cx="722" cy="744"/>
          </a:xfrm>
        </p:grpSpPr>
        <p:sp>
          <p:nvSpPr>
            <p:cNvPr id="47215"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16"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7217"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7218"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7219"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20"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60" name="Line 93"/>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1" name="Line 94"/>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2" name="Freeform 95"/>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3" name="Line 96"/>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4" name="Line 97"/>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5" name="Line 98"/>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6" name="Line 99"/>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7" name="Rectangle 100"/>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68" name="Line 101"/>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9" name="Line 102"/>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0" name="Line 103"/>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1" name="Line 104"/>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2" name="Freeform 105"/>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3" name="Line 106"/>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4" name="Line 107"/>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5" name="Line 108"/>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6" name="Line 109"/>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7" name="Line 110"/>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8" name="Line 111"/>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9" name="Line 112"/>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0" name="Line 113"/>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1" name="Line 114"/>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2" name="Line 115"/>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3" name="Line 116"/>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4" name="Freeform 117"/>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5" name="Line 118"/>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6" name="Line 119"/>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7187" name="Rectangle 120"/>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7188" name="Line 121"/>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9" name="Rectangle 122"/>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7190" name="Rectangle 123"/>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7191" name="Rectangle 124"/>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7192" name="Rectangle 125"/>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7193" name="Line 126"/>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4" name="Line 127"/>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5" name="Line 128"/>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6" name="Rectangle 129"/>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97" name="Rectangle 130"/>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7198" name="Rectangle 131"/>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7199" name="Rectangle 132"/>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7200" name="Rectangle 133"/>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1" name="Rectangle 134"/>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2" name="Rectangle 135"/>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7203" name="Rectangle 136"/>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04" name="Rectangle 137"/>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7205" name="Line 138"/>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6" name="Line 139"/>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207" name="Rectangle 140"/>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208" name="Line 141"/>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9" name="Line 142"/>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0" name="Line 143"/>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1" name="Freeform 144"/>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974209F7-0C9F-8848-A22A-54568682A503}" type="datetime1">
              <a:rPr lang="en-US" smtClean="0"/>
              <a:pPr>
                <a:defRPr/>
              </a:pPr>
              <a:t>3/22/12</a:t>
            </a:fld>
            <a:endParaRPr lang="en-US"/>
          </a:p>
        </p:txBody>
      </p:sp>
      <p:sp>
        <p:nvSpPr>
          <p:cNvPr id="146" name="Slide Number Placeholder 145"/>
          <p:cNvSpPr>
            <a:spLocks noGrp="1"/>
          </p:cNvSpPr>
          <p:nvPr>
            <p:ph type="sldNum" sz="quarter" idx="12"/>
          </p:nvPr>
        </p:nvSpPr>
        <p:spPr/>
        <p:txBody>
          <a:bodyPr/>
          <a:lstStyle/>
          <a:p>
            <a:pPr>
              <a:defRPr/>
            </a:pPr>
            <a:fld id="{FAC015DC-5172-5049-9B71-C472AA415C1C}" type="slidenum">
              <a:rPr lang="en-US" smtClean="0"/>
              <a:pPr>
                <a:defRPr/>
              </a:pPr>
              <a:t>38</a:t>
            </a:fld>
            <a:endParaRPr lang="en-US"/>
          </a:p>
        </p:txBody>
      </p:sp>
      <p:sp>
        <p:nvSpPr>
          <p:cNvPr id="147" name="Footer Placeholder 146"/>
          <p:cNvSpPr>
            <a:spLocks noGrp="1"/>
          </p:cNvSpPr>
          <p:nvPr>
            <p:ph type="ftr" sz="quarter" idx="11"/>
          </p:nvPr>
        </p:nvSpPr>
        <p:spPr/>
        <p:txBody>
          <a:bodyPr/>
          <a:lstStyle/>
          <a:p>
            <a:pPr>
              <a:defRPr/>
            </a:pPr>
            <a:r>
              <a:rPr lang="en-US" smtClean="0"/>
              <a:t>Spring 2012 -- Lecture #19</a:t>
            </a:r>
            <a:endParaRPr lang="en-US" dirty="0"/>
          </a:p>
        </p:txBody>
      </p:sp>
      <p:sp>
        <p:nvSpPr>
          <p:cNvPr id="149" name="TextBox 148"/>
          <p:cNvSpPr txBox="1"/>
          <p:nvPr/>
        </p:nvSpPr>
        <p:spPr>
          <a:xfrm>
            <a:off x="7377208" y="1502148"/>
            <a:ext cx="1766792" cy="369332"/>
          </a:xfrm>
          <a:prstGeom prst="rect">
            <a:avLst/>
          </a:prstGeom>
          <a:noFill/>
        </p:spPr>
        <p:txBody>
          <a:bodyPr wrap="none" rtlCol="0">
            <a:spAutoFit/>
          </a:bodyPr>
          <a:lstStyle/>
          <a:p>
            <a:r>
              <a:rPr lang="en-US" dirty="0" smtClean="0">
                <a:hlinkClick r:id="rId3"/>
              </a:rPr>
              <a:t>Student Roulette</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228600"/>
            <a:ext cx="8343900" cy="474663"/>
          </a:xfrm>
        </p:spPr>
        <p:txBody>
          <a:bodyPr>
            <a:normAutofit fontScale="90000"/>
          </a:bodyPr>
          <a:lstStyle/>
          <a:p>
            <a:r>
              <a:rPr lang="en-US" smtClean="0"/>
              <a:t>Single Cycle Datapath during Store</a:t>
            </a:r>
          </a:p>
        </p:txBody>
      </p:sp>
      <p:sp>
        <p:nvSpPr>
          <p:cNvPr id="26627" name="Rectangle 3"/>
          <p:cNvSpPr>
            <a:spLocks noGrp="1" noChangeArrowheads="1"/>
          </p:cNvSpPr>
          <p:nvPr>
            <p:ph type="body" idx="1"/>
          </p:nvPr>
        </p:nvSpPr>
        <p:spPr>
          <a:xfrm>
            <a:off x="304800" y="1295400"/>
            <a:ext cx="8458200" cy="371475"/>
          </a:xfrm>
        </p:spPr>
        <p:txBody>
          <a:bodyPr>
            <a:normAutofit fontScale="77500" lnSpcReduction="20000"/>
          </a:bodyPr>
          <a:lstStyle/>
          <a:p>
            <a:r>
              <a:rPr lang="en-US" sz="2800"/>
              <a:t>Data Memory {R[rs] + SignExt[imm16]}  =  R[rt]</a:t>
            </a:r>
          </a:p>
        </p:txBody>
      </p:sp>
      <p:grpSp>
        <p:nvGrpSpPr>
          <p:cNvPr id="2" name="Group 4"/>
          <p:cNvGrpSpPr>
            <a:grpSpLocks/>
          </p:cNvGrpSpPr>
          <p:nvPr/>
        </p:nvGrpSpPr>
        <p:grpSpPr bwMode="auto">
          <a:xfrm>
            <a:off x="1743075" y="687388"/>
            <a:ext cx="5954713" cy="641350"/>
            <a:chOff x="1098" y="380"/>
            <a:chExt cx="3751" cy="404"/>
          </a:xfrm>
        </p:grpSpPr>
        <p:sp>
          <p:nvSpPr>
            <p:cNvPr id="52364"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2379"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80"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2377"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8"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2375"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6"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2368"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9"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2370"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71"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372"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2373"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2374"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2229"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0"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52231"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32"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2233" name="Rectangle 26"/>
          <p:cNvSpPr>
            <a:spLocks noChangeArrowheads="1"/>
          </p:cNvSpPr>
          <p:nvPr/>
        </p:nvSpPr>
        <p:spPr bwMode="auto">
          <a:xfrm>
            <a:off x="1371600" y="33528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2234"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5"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6"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8"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2239"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41"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2242"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3"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5"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6"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7"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2248"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2249"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2250"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2251"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2252"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2253"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2254"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2255" name="Rectangle 48"/>
          <p:cNvSpPr>
            <a:spLocks noChangeArrowheads="1"/>
          </p:cNvSpPr>
          <p:nvPr/>
        </p:nvSpPr>
        <p:spPr bwMode="auto">
          <a:xfrm>
            <a:off x="1419225" y="2286000"/>
            <a:ext cx="11461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199063"/>
            <a:ext cx="376238" cy="1082675"/>
            <a:chOff x="2848" y="3083"/>
            <a:chExt cx="237" cy="682"/>
          </a:xfrm>
        </p:grpSpPr>
        <p:sp>
          <p:nvSpPr>
            <p:cNvPr id="52362"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3"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2257"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58"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59"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0"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261"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262" name="Rectangle 57"/>
          <p:cNvSpPr>
            <a:spLocks noChangeArrowheads="1"/>
          </p:cNvSpPr>
          <p:nvPr/>
        </p:nvSpPr>
        <p:spPr bwMode="auto">
          <a:xfrm>
            <a:off x="4038600" y="6096000"/>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52263" name="Rectangle 58"/>
          <p:cNvSpPr>
            <a:spLocks noChangeArrowheads="1"/>
          </p:cNvSpPr>
          <p:nvPr/>
        </p:nvSpPr>
        <p:spPr bwMode="auto">
          <a:xfrm>
            <a:off x="2209800" y="6172200"/>
            <a:ext cx="13525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52264"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65" name="Rectangle 60"/>
          <p:cNvSpPr>
            <a:spLocks noChangeArrowheads="1"/>
          </p:cNvSpPr>
          <p:nvPr/>
        </p:nvSpPr>
        <p:spPr bwMode="auto">
          <a:xfrm>
            <a:off x="6400800" y="34290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2266"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67"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2268"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9"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70"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71" name="Rectangle 66"/>
          <p:cNvSpPr>
            <a:spLocks noChangeArrowheads="1"/>
          </p:cNvSpPr>
          <p:nvPr/>
        </p:nvSpPr>
        <p:spPr bwMode="auto">
          <a:xfrm>
            <a:off x="5943600" y="38100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MemWr=1</a:t>
            </a:r>
          </a:p>
        </p:txBody>
      </p:sp>
      <p:sp>
        <p:nvSpPr>
          <p:cNvPr id="52272"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2359"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60"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61"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4"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2356"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7"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8"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2353"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2354"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2355"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2350"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1"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2"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2344"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45"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2346"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2347"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2348"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49"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9"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0"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1"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2"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3"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4"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5"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6"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87" name="Line 100"/>
          <p:cNvSpPr>
            <a:spLocks noChangeShapeType="1"/>
          </p:cNvSpPr>
          <p:nvPr/>
        </p:nvSpPr>
        <p:spPr bwMode="auto">
          <a:xfrm>
            <a:off x="3581400" y="4267200"/>
            <a:ext cx="1752600" cy="0"/>
          </a:xfrm>
          <a:prstGeom prst="line">
            <a:avLst/>
          </a:prstGeom>
          <a:noFill/>
          <a:ln w="38100" cap="flat" cmpd="sng" algn="ctr">
            <a:solidFill>
              <a:srgbClr val="FF0000"/>
            </a:solidFill>
            <a:prstDash val="solid"/>
            <a:round/>
            <a:headEnd type="none" w="med" len="med"/>
            <a:tailEnd type="triangle" w="med" len="med"/>
          </a:ln>
        </p:spPr>
        <p:txBody>
          <a:bodyPr wrap="none" anchor="ctr">
            <a:prstTxWarp prst="textNoShape">
              <a:avLst/>
            </a:prstTxWarp>
          </a:bodyPr>
          <a:lstStyle/>
          <a:p>
            <a:pPr>
              <a:defRPr/>
            </a:pPr>
            <a:endParaRPr lang="en-US">
              <a:latin typeface="+mn-lt"/>
            </a:endParaRPr>
          </a:p>
        </p:txBody>
      </p:sp>
      <p:sp>
        <p:nvSpPr>
          <p:cNvPr id="52288"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9"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0"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1"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2"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3"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4"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5"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6"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7"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8"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9"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0"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1"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2"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3"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4"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5"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2306"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2307"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8"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2309"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2310"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2311"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2312"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3"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4"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5"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316"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2317"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2318"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2319"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0"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1" name="Rectangle 134"/>
          <p:cNvSpPr>
            <a:spLocks noChangeArrowheads="1"/>
          </p:cNvSpPr>
          <p:nvPr/>
        </p:nvSpPr>
        <p:spPr bwMode="auto">
          <a:xfrm>
            <a:off x="1987550" y="19050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52322"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23"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2324"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5"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26"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327"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8"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9"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30"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31" name="Line 144"/>
          <p:cNvSpPr>
            <a:spLocks noChangeShapeType="1"/>
          </p:cNvSpPr>
          <p:nvPr/>
        </p:nvSpPr>
        <p:spPr bwMode="auto">
          <a:xfrm>
            <a:off x="2971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2" name="Line 145"/>
          <p:cNvSpPr>
            <a:spLocks noChangeShapeType="1"/>
          </p:cNvSpPr>
          <p:nvPr/>
        </p:nvSpPr>
        <p:spPr bwMode="auto">
          <a:xfrm>
            <a:off x="3352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3" name="Freeform 146"/>
          <p:cNvSpPr>
            <a:spLocks/>
          </p:cNvSpPr>
          <p:nvPr/>
        </p:nvSpPr>
        <p:spPr bwMode="auto">
          <a:xfrm>
            <a:off x="3581400" y="4800600"/>
            <a:ext cx="2362200" cy="609600"/>
          </a:xfrm>
          <a:custGeom>
            <a:avLst/>
            <a:gdLst>
              <a:gd name="T0" fmla="*/ 0 w 1488"/>
              <a:gd name="T1" fmla="*/ 0 h 384"/>
              <a:gd name="T2" fmla="*/ 2147483647 w 1488"/>
              <a:gd name="T3" fmla="*/ 0 h 384"/>
              <a:gd name="T4" fmla="*/ 2147483647 w 1488"/>
              <a:gd name="T5" fmla="*/ 2147483647 h 384"/>
              <a:gd name="T6" fmla="*/ 2147483647 w 1488"/>
              <a:gd name="T7" fmla="*/ 2147483647 h 384"/>
              <a:gd name="T8" fmla="*/ 0 60000 65536"/>
              <a:gd name="T9" fmla="*/ 0 60000 65536"/>
              <a:gd name="T10" fmla="*/ 0 60000 65536"/>
              <a:gd name="T11" fmla="*/ 0 60000 65536"/>
              <a:gd name="T12" fmla="*/ 0 w 1488"/>
              <a:gd name="T13" fmla="*/ 0 h 384"/>
              <a:gd name="T14" fmla="*/ 1488 w 1488"/>
              <a:gd name="T15" fmla="*/ 384 h 384"/>
            </a:gdLst>
            <a:ahLst/>
            <a:cxnLst>
              <a:cxn ang="T8">
                <a:pos x="T0" y="T1"/>
              </a:cxn>
              <a:cxn ang="T9">
                <a:pos x="T2" y="T3"/>
              </a:cxn>
              <a:cxn ang="T10">
                <a:pos x="T4" y="T5"/>
              </a:cxn>
              <a:cxn ang="T11">
                <a:pos x="T6" y="T7"/>
              </a:cxn>
            </a:cxnLst>
            <a:rect l="T12" t="T13" r="T14" b="T15"/>
            <a:pathLst>
              <a:path w="1488" h="384">
                <a:moveTo>
                  <a:pt x="0" y="0"/>
                </a:moveTo>
                <a:lnTo>
                  <a:pt x="336" y="0"/>
                </a:lnTo>
                <a:lnTo>
                  <a:pt x="336" y="384"/>
                </a:lnTo>
                <a:lnTo>
                  <a:pt x="1488"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4" name="Freeform 147"/>
          <p:cNvSpPr>
            <a:spLocks/>
          </p:cNvSpPr>
          <p:nvPr/>
        </p:nvSpPr>
        <p:spPr bwMode="auto">
          <a:xfrm>
            <a:off x="3810000" y="4953000"/>
            <a:ext cx="1524000" cy="685800"/>
          </a:xfrm>
          <a:custGeom>
            <a:avLst/>
            <a:gdLst>
              <a:gd name="T0" fmla="*/ 0 w 960"/>
              <a:gd name="T1" fmla="*/ 2147483647 h 432"/>
              <a:gd name="T2" fmla="*/ 2147483647 w 960"/>
              <a:gd name="T3" fmla="*/ 2147483647 h 432"/>
              <a:gd name="T4" fmla="*/ 2147483647 w 960"/>
              <a:gd name="T5" fmla="*/ 0 h 432"/>
              <a:gd name="T6" fmla="*/ 2147483647 w 960"/>
              <a:gd name="T7" fmla="*/ 0 h 432"/>
              <a:gd name="T8" fmla="*/ 0 60000 65536"/>
              <a:gd name="T9" fmla="*/ 0 60000 65536"/>
              <a:gd name="T10" fmla="*/ 0 60000 65536"/>
              <a:gd name="T11" fmla="*/ 0 60000 65536"/>
              <a:gd name="T12" fmla="*/ 0 w 960"/>
              <a:gd name="T13" fmla="*/ 0 h 432"/>
              <a:gd name="T14" fmla="*/ 960 w 960"/>
              <a:gd name="T15" fmla="*/ 432 h 432"/>
            </a:gdLst>
            <a:ahLst/>
            <a:cxnLst>
              <a:cxn ang="T8">
                <a:pos x="T0" y="T1"/>
              </a:cxn>
              <a:cxn ang="T9">
                <a:pos x="T2" y="T3"/>
              </a:cxn>
              <a:cxn ang="T10">
                <a:pos x="T4" y="T5"/>
              </a:cxn>
              <a:cxn ang="T11">
                <a:pos x="T6" y="T7"/>
              </a:cxn>
            </a:cxnLst>
            <a:rect l="T12" t="T13" r="T14" b="T15"/>
            <a:pathLst>
              <a:path w="960" h="432">
                <a:moveTo>
                  <a:pt x="0" y="432"/>
                </a:moveTo>
                <a:lnTo>
                  <a:pt x="432" y="432"/>
                </a:lnTo>
                <a:lnTo>
                  <a:pt x="624" y="0"/>
                </a:lnTo>
                <a:lnTo>
                  <a:pt x="96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5" name="Line 148"/>
          <p:cNvSpPr>
            <a:spLocks noChangeShapeType="1"/>
          </p:cNvSpPr>
          <p:nvPr/>
        </p:nvSpPr>
        <p:spPr bwMode="auto">
          <a:xfrm>
            <a:off x="2743200" y="5638800"/>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6" name="Freeform 149"/>
          <p:cNvSpPr>
            <a:spLocks/>
          </p:cNvSpPr>
          <p:nvPr/>
        </p:nvSpPr>
        <p:spPr bwMode="auto">
          <a:xfrm>
            <a:off x="5791200" y="4572000"/>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7" name="Oval 150"/>
          <p:cNvSpPr>
            <a:spLocks noChangeArrowheads="1"/>
          </p:cNvSpPr>
          <p:nvPr/>
        </p:nvSpPr>
        <p:spPr bwMode="auto">
          <a:xfrm>
            <a:off x="1219200" y="2133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8" name="Oval 151"/>
          <p:cNvSpPr>
            <a:spLocks noChangeArrowheads="1"/>
          </p:cNvSpPr>
          <p:nvPr/>
        </p:nvSpPr>
        <p:spPr bwMode="auto">
          <a:xfrm>
            <a:off x="1143000" y="32004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9" name="Oval 152"/>
          <p:cNvSpPr>
            <a:spLocks noChangeArrowheads="1"/>
          </p:cNvSpPr>
          <p:nvPr/>
        </p:nvSpPr>
        <p:spPr bwMode="auto">
          <a:xfrm>
            <a:off x="5791200" y="3657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40" name="Oval 153"/>
          <p:cNvSpPr>
            <a:spLocks noChangeArrowheads="1"/>
          </p:cNvSpPr>
          <p:nvPr/>
        </p:nvSpPr>
        <p:spPr bwMode="auto">
          <a:xfrm>
            <a:off x="6375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4" name="Date Placeholder 153"/>
          <p:cNvSpPr>
            <a:spLocks noGrp="1"/>
          </p:cNvSpPr>
          <p:nvPr>
            <p:ph type="dt" sz="quarter" idx="10"/>
          </p:nvPr>
        </p:nvSpPr>
        <p:spPr/>
        <p:txBody>
          <a:bodyPr/>
          <a:lstStyle/>
          <a:p>
            <a:pPr>
              <a:defRPr/>
            </a:pPr>
            <a:fld id="{FB5EEDB1-6B0C-504C-9E96-69549168BC71}" type="datetime1">
              <a:rPr lang="en-US" smtClean="0"/>
              <a:pPr>
                <a:defRPr/>
              </a:pPr>
              <a:t>3/22/12</a:t>
            </a:fld>
            <a:endParaRPr lang="en-US"/>
          </a:p>
        </p:txBody>
      </p:sp>
      <p:sp>
        <p:nvSpPr>
          <p:cNvPr id="155" name="Slide Number Placeholder 154"/>
          <p:cNvSpPr>
            <a:spLocks noGrp="1"/>
          </p:cNvSpPr>
          <p:nvPr>
            <p:ph type="sldNum" sz="quarter" idx="12"/>
          </p:nvPr>
        </p:nvSpPr>
        <p:spPr/>
        <p:txBody>
          <a:bodyPr/>
          <a:lstStyle/>
          <a:p>
            <a:pPr>
              <a:defRPr/>
            </a:pPr>
            <a:fld id="{25871418-5521-2A4A-9F61-0D5EEB55CB08}" type="slidenum">
              <a:rPr lang="en-US" smtClean="0"/>
              <a:pPr>
                <a:defRPr/>
              </a:pPr>
              <a:t>39</a:t>
            </a:fld>
            <a:endParaRPr lang="en-US"/>
          </a:p>
        </p:txBody>
      </p:sp>
      <p:sp>
        <p:nvSpPr>
          <p:cNvPr id="156" name="Footer Placeholder 155"/>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Review</a:t>
            </a:r>
          </a:p>
        </p:txBody>
      </p:sp>
      <p:sp>
        <p:nvSpPr>
          <p:cNvPr id="58371" name="Rectangle 3"/>
          <p:cNvSpPr>
            <a:spLocks noGrp="1" noChangeArrowheads="1"/>
          </p:cNvSpPr>
          <p:nvPr>
            <p:ph type="body" idx="1"/>
          </p:nvPr>
        </p:nvSpPr>
        <p:spPr>
          <a:xfrm>
            <a:off x="440266" y="1202270"/>
            <a:ext cx="8703733" cy="5503333"/>
          </a:xfrm>
        </p:spPr>
        <p:txBody>
          <a:bodyPr>
            <a:normAutofit fontScale="92500" lnSpcReduction="10000"/>
          </a:bodyPr>
          <a:lstStyle/>
          <a:p>
            <a:pPr>
              <a:spcBef>
                <a:spcPct val="0"/>
              </a:spcBef>
            </a:pPr>
            <a:r>
              <a:rPr lang="en-US" dirty="0" smtClean="0"/>
              <a:t>Hardware systems made from </a:t>
            </a:r>
            <a:r>
              <a:rPr lang="en-US" i="1" dirty="0" smtClean="0">
                <a:solidFill>
                  <a:srgbClr val="0000FF"/>
                </a:solidFill>
              </a:rPr>
              <a:t>Stateless </a:t>
            </a:r>
            <a:r>
              <a:rPr lang="en-US" dirty="0" err="1" smtClean="0"/>
              <a:t>Combina-tional</a:t>
            </a:r>
            <a:r>
              <a:rPr lang="en-US" dirty="0" smtClean="0"/>
              <a:t> Logic and </a:t>
            </a:r>
            <a:r>
              <a:rPr lang="en-US" i="1" dirty="0" err="1" smtClean="0">
                <a:solidFill>
                  <a:srgbClr val="0000FF"/>
                </a:solidFill>
              </a:rPr>
              <a:t>Stateful</a:t>
            </a:r>
            <a:r>
              <a:rPr lang="en-US" i="1" dirty="0" smtClean="0">
                <a:solidFill>
                  <a:srgbClr val="0000FF"/>
                </a:solidFill>
              </a:rPr>
              <a:t> </a:t>
            </a:r>
            <a:r>
              <a:rPr lang="en-US" dirty="0" smtClean="0"/>
              <a:t>“Memory” Logic (Registers)</a:t>
            </a:r>
          </a:p>
          <a:p>
            <a:pPr>
              <a:spcBef>
                <a:spcPct val="0"/>
              </a:spcBef>
            </a:pPr>
            <a:r>
              <a:rPr lang="en-GB" dirty="0" smtClean="0"/>
              <a:t>Clocks tell us when D-flip-flops change</a:t>
            </a:r>
          </a:p>
          <a:p>
            <a:pPr lvl="1">
              <a:spcBef>
                <a:spcPct val="0"/>
              </a:spcBef>
            </a:pPr>
            <a:r>
              <a:rPr lang="en-GB" dirty="0" smtClean="0"/>
              <a:t>Setup and Hold times important</a:t>
            </a:r>
          </a:p>
          <a:p>
            <a:pPr>
              <a:spcBef>
                <a:spcPct val="0"/>
              </a:spcBef>
            </a:pPr>
            <a:r>
              <a:rPr lang="en-GB" dirty="0" smtClean="0"/>
              <a:t>We pipeline long-delay CL for faster clock cycle</a:t>
            </a:r>
          </a:p>
          <a:p>
            <a:pPr lvl="1">
              <a:spcBef>
                <a:spcPct val="0"/>
              </a:spcBef>
            </a:pPr>
            <a:r>
              <a:rPr lang="en-GB" dirty="0" smtClean="0"/>
              <a:t>Split up the </a:t>
            </a:r>
            <a:r>
              <a:rPr lang="en-GB" i="1" dirty="0" smtClean="0">
                <a:solidFill>
                  <a:srgbClr val="0000FF"/>
                </a:solidFill>
              </a:rPr>
              <a:t>critical path</a:t>
            </a:r>
          </a:p>
          <a:p>
            <a:pPr>
              <a:spcBef>
                <a:spcPct val="0"/>
              </a:spcBef>
            </a:pPr>
            <a:r>
              <a:rPr lang="en-GB" dirty="0" smtClean="0"/>
              <a:t>Finite State Machines extremely useful</a:t>
            </a:r>
            <a:endParaRPr lang="en-US" dirty="0" smtClean="0"/>
          </a:p>
          <a:p>
            <a:r>
              <a:rPr lang="en-US" dirty="0" smtClean="0"/>
              <a:t>Use </a:t>
            </a:r>
            <a:r>
              <a:rPr lang="en-US" dirty="0" err="1" smtClean="0"/>
              <a:t>muxes</a:t>
            </a:r>
            <a:r>
              <a:rPr lang="en-US" dirty="0" smtClean="0"/>
              <a:t> to select among input</a:t>
            </a:r>
          </a:p>
          <a:p>
            <a:pPr lvl="1"/>
            <a:r>
              <a:rPr lang="en-US" dirty="0" smtClean="0"/>
              <a:t>S input bits selects 2</a:t>
            </a:r>
            <a:r>
              <a:rPr lang="en-US" baseline="30000" dirty="0" smtClean="0"/>
              <a:t>S</a:t>
            </a:r>
            <a:r>
              <a:rPr lang="en-US" dirty="0" smtClean="0"/>
              <a:t> inputs</a:t>
            </a:r>
          </a:p>
          <a:p>
            <a:pPr lvl="1"/>
            <a:r>
              <a:rPr lang="en-US" dirty="0" smtClean="0"/>
              <a:t>Each input can be </a:t>
            </a:r>
            <a:r>
              <a:rPr lang="en-US" dirty="0" err="1" smtClean="0"/>
              <a:t>n</a:t>
            </a:r>
            <a:r>
              <a:rPr lang="en-US" dirty="0" smtClean="0"/>
              <a:t>-bits wide, </a:t>
            </a:r>
            <a:r>
              <a:rPr lang="en-US" dirty="0" err="1" smtClean="0"/>
              <a:t>indep</a:t>
            </a:r>
            <a:r>
              <a:rPr lang="en-US" dirty="0" smtClean="0"/>
              <a:t> of S</a:t>
            </a:r>
          </a:p>
          <a:p>
            <a:r>
              <a:rPr lang="en-US" dirty="0" smtClean="0"/>
              <a:t>Can implement </a:t>
            </a:r>
            <a:r>
              <a:rPr lang="en-US" dirty="0" err="1" smtClean="0"/>
              <a:t>muxes</a:t>
            </a:r>
            <a:r>
              <a:rPr lang="en-US" dirty="0" smtClean="0"/>
              <a:t> hierarchically</a:t>
            </a:r>
          </a:p>
          <a:p>
            <a:r>
              <a:rPr lang="en-US" dirty="0" smtClean="0"/>
              <a:t>Can implement FSM with register + logic</a:t>
            </a:r>
          </a:p>
        </p:txBody>
      </p:sp>
      <p:sp>
        <p:nvSpPr>
          <p:cNvPr id="4" name="Date Placeholder 3"/>
          <p:cNvSpPr>
            <a:spLocks noGrp="1"/>
          </p:cNvSpPr>
          <p:nvPr>
            <p:ph type="dt" sz="quarter" idx="10"/>
          </p:nvPr>
        </p:nvSpPr>
        <p:spPr/>
        <p:txBody>
          <a:bodyPr/>
          <a:lstStyle/>
          <a:p>
            <a:pPr>
              <a:defRPr/>
            </a:pPr>
            <a:fld id="{F70EC786-7CEB-F14C-B0FB-0E9CEB68A2AA}" type="datetime1">
              <a:rPr lang="en-US" smtClean="0"/>
              <a:pPr>
                <a:defRPr/>
              </a:pPr>
              <a:t>3/22/12</a:t>
            </a:fld>
            <a:endParaRPr lang="en-US"/>
          </a:p>
        </p:txBody>
      </p:sp>
      <p:sp>
        <p:nvSpPr>
          <p:cNvPr id="6" name="Footer Placeholder 5"/>
          <p:cNvSpPr>
            <a:spLocks noGrp="1"/>
          </p:cNvSpPr>
          <p:nvPr>
            <p:ph type="ftr" sz="quarter" idx="11"/>
          </p:nvPr>
        </p:nvSpPr>
        <p:spPr/>
        <p:txBody>
          <a:bodyPr/>
          <a:lstStyle/>
          <a:p>
            <a:pPr>
              <a:defRPr/>
            </a:pPr>
            <a:r>
              <a:rPr lang="en-US" smtClean="0"/>
              <a:t>Spring 2012 -- Lecture #18</a:t>
            </a:r>
            <a:endParaRPr lang="en-US" dirty="0"/>
          </a:p>
        </p:txBody>
      </p:sp>
      <p:sp>
        <p:nvSpPr>
          <p:cNvPr id="5" name="Slide Number Placeholder 4"/>
          <p:cNvSpPr>
            <a:spLocks noGrp="1"/>
          </p:cNvSpPr>
          <p:nvPr>
            <p:ph type="sldNum" sz="quarter" idx="12"/>
          </p:nvPr>
        </p:nvSpPr>
        <p:spPr/>
        <p:txBody>
          <a:bodyPr/>
          <a:lstStyle/>
          <a:p>
            <a:pPr>
              <a:defRPr/>
            </a:pPr>
            <a:fld id="{826110B3-E7D8-7A4E-B012-10111FDED2F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369300" cy="474663"/>
          </a:xfrm>
        </p:spPr>
        <p:txBody>
          <a:bodyPr>
            <a:normAutofit fontScale="90000"/>
          </a:bodyPr>
          <a:lstStyle/>
          <a:p>
            <a:r>
              <a:rPr lang="en-US" smtClean="0"/>
              <a:t>Single Cycle Datapath during Branch</a:t>
            </a:r>
          </a:p>
        </p:txBody>
      </p:sp>
      <p:sp>
        <p:nvSpPr>
          <p:cNvPr id="28675" name="Rectangle 3"/>
          <p:cNvSpPr>
            <a:spLocks noGrp="1" noChangeArrowheads="1"/>
          </p:cNvSpPr>
          <p:nvPr>
            <p:ph type="body" idx="1"/>
          </p:nvPr>
        </p:nvSpPr>
        <p:spPr>
          <a:xfrm>
            <a:off x="304800" y="1295400"/>
            <a:ext cx="8610600" cy="325438"/>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671513"/>
            <a:ext cx="5954713" cy="641350"/>
            <a:chOff x="1098" y="380"/>
            <a:chExt cx="3751" cy="404"/>
          </a:xfrm>
        </p:grpSpPr>
        <p:sp>
          <p:nvSpPr>
            <p:cNvPr id="54402"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4417"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8"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4415"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6"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4413"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4"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4406"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7"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4408"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409"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410"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4411"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4412"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4277"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78"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54279"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0"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4281" name="Rectangle 26"/>
          <p:cNvSpPr>
            <a:spLocks noChangeArrowheads="1"/>
          </p:cNvSpPr>
          <p:nvPr/>
        </p:nvSpPr>
        <p:spPr bwMode="auto">
          <a:xfrm>
            <a:off x="1371600" y="3352800"/>
            <a:ext cx="1003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54282"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3"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4"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5"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6"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4287"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8"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9"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4290"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1"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2"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3"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5"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4296"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4297"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4298"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4299"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4300"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4301"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4302"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4303" name="Rectangle 48"/>
          <p:cNvSpPr>
            <a:spLocks noChangeArrowheads="1"/>
          </p:cNvSpPr>
          <p:nvPr/>
        </p:nvSpPr>
        <p:spPr bwMode="auto">
          <a:xfrm>
            <a:off x="1419225" y="2286000"/>
            <a:ext cx="10350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199063"/>
            <a:ext cx="376238" cy="1082675"/>
            <a:chOff x="2848" y="3083"/>
            <a:chExt cx="237" cy="682"/>
          </a:xfrm>
        </p:grpSpPr>
        <p:sp>
          <p:nvSpPr>
            <p:cNvPr id="54400"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1"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4305"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06"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7"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8"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309"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10" name="Rectangle 57"/>
          <p:cNvSpPr>
            <a:spLocks noChangeArrowheads="1"/>
          </p:cNvSpPr>
          <p:nvPr/>
        </p:nvSpPr>
        <p:spPr bwMode="auto">
          <a:xfrm>
            <a:off x="4038600" y="6096000"/>
            <a:ext cx="1038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54311" name="Rectangle 58"/>
          <p:cNvSpPr>
            <a:spLocks noChangeArrowheads="1"/>
          </p:cNvSpPr>
          <p:nvPr/>
        </p:nvSpPr>
        <p:spPr bwMode="auto">
          <a:xfrm>
            <a:off x="2514600" y="6172200"/>
            <a:ext cx="938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54312"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3" name="Rectangle 60"/>
          <p:cNvSpPr>
            <a:spLocks noChangeArrowheads="1"/>
          </p:cNvSpPr>
          <p:nvPr/>
        </p:nvSpPr>
        <p:spPr bwMode="auto">
          <a:xfrm>
            <a:off x="6400800" y="34290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54314"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15"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316"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17"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18"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9" name="Rectangle 66"/>
          <p:cNvSpPr>
            <a:spLocks noChangeArrowheads="1"/>
          </p:cNvSpPr>
          <p:nvPr/>
        </p:nvSpPr>
        <p:spPr bwMode="auto">
          <a:xfrm>
            <a:off x="5943600" y="38100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54320"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4397"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8"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9"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2"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4394"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5"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6"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4391"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4392"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4393"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4388"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89"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0"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4382"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83"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4384"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4385"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4386"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87"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7"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8"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9"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0"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1"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2"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3"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4"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335" name="Line 100"/>
          <p:cNvSpPr>
            <a:spLocks noChangeShapeType="1"/>
          </p:cNvSpPr>
          <p:nvPr/>
        </p:nvSpPr>
        <p:spPr bwMode="auto">
          <a:xfrm>
            <a:off x="3581400" y="4267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6"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7"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8"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9"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0"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1"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2"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3"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4"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5"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6"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7"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8"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9"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0"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51"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2"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3"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4354"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4355"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6"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4357"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4358"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4359"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4360"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1"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2"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3"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64"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4365"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4366"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4367"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8"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9" name="Rectangle 134"/>
          <p:cNvSpPr>
            <a:spLocks noChangeArrowheads="1"/>
          </p:cNvSpPr>
          <p:nvPr/>
        </p:nvSpPr>
        <p:spPr bwMode="auto">
          <a:xfrm>
            <a:off x="1987550" y="19050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54370"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71"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4372"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3"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74"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75"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6"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7"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8"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A5160AC7-8D83-8D4D-8753-8E9F7C8E6583}" type="datetime1">
              <a:rPr lang="en-US" smtClean="0"/>
              <a:pPr>
                <a:defRPr/>
              </a:pPr>
              <a:t>3/22/12</a:t>
            </a:fld>
            <a:endParaRPr lang="en-US"/>
          </a:p>
        </p:txBody>
      </p:sp>
      <p:sp>
        <p:nvSpPr>
          <p:cNvPr id="145" name="Slide Number Placeholder 144"/>
          <p:cNvSpPr>
            <a:spLocks noGrp="1"/>
          </p:cNvSpPr>
          <p:nvPr>
            <p:ph type="sldNum" sz="quarter" idx="12"/>
          </p:nvPr>
        </p:nvSpPr>
        <p:spPr/>
        <p:txBody>
          <a:bodyPr/>
          <a:lstStyle/>
          <a:p>
            <a:pPr>
              <a:defRPr/>
            </a:pPr>
            <a:fld id="{80F56937-EF74-1F42-B09A-8705F0F7CB08}" type="slidenum">
              <a:rPr lang="en-US" smtClean="0"/>
              <a:pPr>
                <a:defRPr/>
              </a:pPr>
              <a:t>40</a:t>
            </a:fld>
            <a:endParaRPr lang="en-US"/>
          </a:p>
        </p:txBody>
      </p:sp>
      <p:sp>
        <p:nvSpPr>
          <p:cNvPr id="146" name="Footer Placeholder 145"/>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8120063" cy="474663"/>
          </a:xfrm>
        </p:spPr>
        <p:txBody>
          <a:bodyPr>
            <a:normAutofit fontScale="90000"/>
          </a:bodyPr>
          <a:lstStyle/>
          <a:p>
            <a:r>
              <a:rPr lang="en-US" sz="4000" smtClean="0"/>
              <a:t>Single Cycle Datapath during Branch</a:t>
            </a:r>
          </a:p>
        </p:txBody>
      </p:sp>
      <p:sp>
        <p:nvSpPr>
          <p:cNvPr id="30723" name="Rectangle 3"/>
          <p:cNvSpPr>
            <a:spLocks noGrp="1" noChangeArrowheads="1"/>
          </p:cNvSpPr>
          <p:nvPr>
            <p:ph type="body" idx="1"/>
          </p:nvPr>
        </p:nvSpPr>
        <p:spPr>
          <a:xfrm>
            <a:off x="304800" y="1328738"/>
            <a:ext cx="8610600" cy="325437"/>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704850"/>
            <a:ext cx="5954713" cy="641350"/>
            <a:chOff x="1098" y="380"/>
            <a:chExt cx="3751" cy="404"/>
          </a:xfrm>
        </p:grpSpPr>
        <p:sp>
          <p:nvSpPr>
            <p:cNvPr id="5645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647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647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647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646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6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646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6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46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646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646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6325"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26"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SUB</a:t>
            </a:r>
            <a:endParaRPr lang="en-US" sz="2000" u="sng">
              <a:latin typeface="+mn-lt"/>
            </a:endParaRPr>
          </a:p>
        </p:txBody>
      </p:sp>
      <p:sp>
        <p:nvSpPr>
          <p:cNvPr id="56327"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8"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6329"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6330"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1"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2"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4"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7"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38"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9"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0"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1"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3"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6344"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6345"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6346"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6347"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6348"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6349"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6350"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6351" name="Rectangle 48"/>
          <p:cNvSpPr>
            <a:spLocks noChangeArrowheads="1"/>
          </p:cNvSpPr>
          <p:nvPr/>
        </p:nvSpPr>
        <p:spPr bwMode="auto">
          <a:xfrm>
            <a:off x="1419225" y="2319338"/>
            <a:ext cx="11461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232400"/>
            <a:ext cx="376238" cy="1082675"/>
            <a:chOff x="2848" y="3083"/>
            <a:chExt cx="237" cy="682"/>
          </a:xfrm>
        </p:grpSpPr>
        <p:sp>
          <p:nvSpPr>
            <p:cNvPr id="5645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58" name="Rectangle 51"/>
            <p:cNvSpPr>
              <a:spLocks noChangeArrowheads="1"/>
            </p:cNvSpPr>
            <p:nvPr/>
          </p:nvSpPr>
          <p:spPr bwMode="auto">
            <a:xfrm rot="5400000">
              <a:off x="2628" y="3311"/>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6353"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54"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6"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357"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358" name="Rectangle 57"/>
          <p:cNvSpPr>
            <a:spLocks noChangeArrowheads="1"/>
          </p:cNvSpPr>
          <p:nvPr/>
        </p:nvSpPr>
        <p:spPr bwMode="auto">
          <a:xfrm>
            <a:off x="4038600" y="6129338"/>
            <a:ext cx="11684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56359" name="Rectangle 58"/>
          <p:cNvSpPr>
            <a:spLocks noChangeArrowheads="1"/>
          </p:cNvSpPr>
          <p:nvPr/>
        </p:nvSpPr>
        <p:spPr bwMode="auto">
          <a:xfrm>
            <a:off x="2514600" y="6205538"/>
            <a:ext cx="10493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56360"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1"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6362"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63"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6364"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65"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66"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7"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56368"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5645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0"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5645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5644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644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645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5644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4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4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5643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4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644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644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644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4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5"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6"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7"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78"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9"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0"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1"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2"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83"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4"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5"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6"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7"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8"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9"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0"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1"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2"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3"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4"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5"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6"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7"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8"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9"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0"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1"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6402"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6403"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4"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6405"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6406"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6407"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6408"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9"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0"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1"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412"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6413"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6414"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6415"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6"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7" name="Rectangle 134"/>
          <p:cNvSpPr>
            <a:spLocks noChangeArrowheads="1"/>
          </p:cNvSpPr>
          <p:nvPr/>
        </p:nvSpPr>
        <p:spPr bwMode="auto">
          <a:xfrm>
            <a:off x="1987550" y="1938338"/>
            <a:ext cx="138271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nPC_sel=br</a:t>
            </a:r>
          </a:p>
        </p:txBody>
      </p:sp>
      <p:sp>
        <p:nvSpPr>
          <p:cNvPr id="56418"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19"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6420"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1"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2"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423"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4"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5"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6"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7" name="Line 144"/>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8" name="Line 145"/>
          <p:cNvSpPr>
            <a:spLocks noChangeShapeType="1"/>
          </p:cNvSpPr>
          <p:nvPr/>
        </p:nvSpPr>
        <p:spPr bwMode="auto">
          <a:xfrm>
            <a:off x="3352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9" name="Line 146"/>
          <p:cNvSpPr>
            <a:spLocks noChangeShapeType="1"/>
          </p:cNvSpPr>
          <p:nvPr/>
        </p:nvSpPr>
        <p:spPr bwMode="auto">
          <a:xfrm>
            <a:off x="3581400" y="4300538"/>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0" name="Freeform 147"/>
          <p:cNvSpPr>
            <a:spLocks/>
          </p:cNvSpPr>
          <p:nvPr/>
        </p:nvSpPr>
        <p:spPr bwMode="auto">
          <a:xfrm>
            <a:off x="3581400" y="4833938"/>
            <a:ext cx="1676400" cy="152400"/>
          </a:xfrm>
          <a:custGeom>
            <a:avLst/>
            <a:gdLst>
              <a:gd name="T0" fmla="*/ 0 w 1056"/>
              <a:gd name="T1" fmla="*/ 0 h 96"/>
              <a:gd name="T2" fmla="*/ 2147483647 w 1056"/>
              <a:gd name="T3" fmla="*/ 0 h 96"/>
              <a:gd name="T4" fmla="*/ 2147483647 w 1056"/>
              <a:gd name="T5" fmla="*/ 2147483647 h 96"/>
              <a:gd name="T6" fmla="*/ 2147483647 w 1056"/>
              <a:gd name="T7" fmla="*/ 2147483647 h 96"/>
              <a:gd name="T8" fmla="*/ 0 60000 65536"/>
              <a:gd name="T9" fmla="*/ 0 60000 65536"/>
              <a:gd name="T10" fmla="*/ 0 60000 65536"/>
              <a:gd name="T11" fmla="*/ 0 60000 65536"/>
              <a:gd name="T12" fmla="*/ 0 w 1056"/>
              <a:gd name="T13" fmla="*/ 0 h 96"/>
              <a:gd name="T14" fmla="*/ 1056 w 1056"/>
              <a:gd name="T15" fmla="*/ 96 h 96"/>
            </a:gdLst>
            <a:ahLst/>
            <a:cxnLst>
              <a:cxn ang="T8">
                <a:pos x="T0" y="T1"/>
              </a:cxn>
              <a:cxn ang="T9">
                <a:pos x="T2" y="T3"/>
              </a:cxn>
              <a:cxn ang="T10">
                <a:pos x="T4" y="T5"/>
              </a:cxn>
              <a:cxn ang="T11">
                <a:pos x="T6" y="T7"/>
              </a:cxn>
            </a:cxnLst>
            <a:rect l="T12" t="T13" r="T14" b="T15"/>
            <a:pathLst>
              <a:path w="1056" h="96">
                <a:moveTo>
                  <a:pt x="0" y="0"/>
                </a:moveTo>
                <a:lnTo>
                  <a:pt x="528" y="0"/>
                </a:lnTo>
                <a:lnTo>
                  <a:pt x="768" y="96"/>
                </a:lnTo>
                <a:lnTo>
                  <a:pt x="1056"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1" name="Freeform 148"/>
          <p:cNvSpPr>
            <a:spLocks/>
          </p:cNvSpPr>
          <p:nvPr/>
        </p:nvSpPr>
        <p:spPr bwMode="auto">
          <a:xfrm>
            <a:off x="4419600" y="3005138"/>
            <a:ext cx="1066800" cy="1066800"/>
          </a:xfrm>
          <a:custGeom>
            <a:avLst/>
            <a:gdLst>
              <a:gd name="T0" fmla="*/ 2147483647 w 672"/>
              <a:gd name="T1" fmla="*/ 2147483647 h 672"/>
              <a:gd name="T2" fmla="*/ 2147483647 w 672"/>
              <a:gd name="T3" fmla="*/ 2147483647 h 672"/>
              <a:gd name="T4" fmla="*/ 0 w 672"/>
              <a:gd name="T5" fmla="*/ 2147483647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384"/>
                </a:lnTo>
                <a:lnTo>
                  <a:pt x="0" y="384"/>
                </a:lnTo>
                <a:lnTo>
                  <a:pt x="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2" name="Oval 149"/>
          <p:cNvSpPr>
            <a:spLocks noChangeArrowheads="1"/>
          </p:cNvSpPr>
          <p:nvPr/>
        </p:nvSpPr>
        <p:spPr bwMode="auto">
          <a:xfrm>
            <a:off x="1905000" y="176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3" name="Oval 150"/>
          <p:cNvSpPr>
            <a:spLocks noChangeArrowheads="1"/>
          </p:cNvSpPr>
          <p:nvPr/>
        </p:nvSpPr>
        <p:spPr bwMode="auto">
          <a:xfrm>
            <a:off x="5232400" y="30051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4" name="Oval 151"/>
          <p:cNvSpPr>
            <a:spLocks noChangeArrowheads="1"/>
          </p:cNvSpPr>
          <p:nvPr/>
        </p:nvSpPr>
        <p:spPr bwMode="auto">
          <a:xfrm>
            <a:off x="3937000" y="5951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5" name="Oval 152"/>
          <p:cNvSpPr>
            <a:spLocks noChangeArrowheads="1"/>
          </p:cNvSpPr>
          <p:nvPr/>
        </p:nvSpPr>
        <p:spPr bwMode="auto">
          <a:xfrm>
            <a:off x="22098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3" name="Date Placeholder 152"/>
          <p:cNvSpPr>
            <a:spLocks noGrp="1"/>
          </p:cNvSpPr>
          <p:nvPr>
            <p:ph type="dt" sz="quarter" idx="10"/>
          </p:nvPr>
        </p:nvSpPr>
        <p:spPr/>
        <p:txBody>
          <a:bodyPr/>
          <a:lstStyle/>
          <a:p>
            <a:pPr>
              <a:defRPr/>
            </a:pPr>
            <a:fld id="{E8524C05-6567-4A41-B1BB-66175B6F82CB}" type="datetime1">
              <a:rPr lang="en-US" smtClean="0"/>
              <a:pPr>
                <a:defRPr/>
              </a:pPr>
              <a:t>3/22/12</a:t>
            </a:fld>
            <a:endParaRPr lang="en-US"/>
          </a:p>
        </p:txBody>
      </p:sp>
      <p:sp>
        <p:nvSpPr>
          <p:cNvPr id="154" name="Slide Number Placeholder 153"/>
          <p:cNvSpPr>
            <a:spLocks noGrp="1"/>
          </p:cNvSpPr>
          <p:nvPr>
            <p:ph type="sldNum" sz="quarter" idx="12"/>
          </p:nvPr>
        </p:nvSpPr>
        <p:spPr/>
        <p:txBody>
          <a:bodyPr/>
          <a:lstStyle/>
          <a:p>
            <a:pPr>
              <a:defRPr/>
            </a:pPr>
            <a:fld id="{9339CC0A-D8B9-AA4D-BF1A-4ED82356E849}" type="slidenum">
              <a:rPr lang="en-US" smtClean="0"/>
              <a:pPr>
                <a:defRPr/>
              </a:pPr>
              <a:t>41</a:t>
            </a:fld>
            <a:endParaRPr lang="en-US"/>
          </a:p>
        </p:txBody>
      </p:sp>
      <p:sp>
        <p:nvSpPr>
          <p:cNvPr id="155" name="Footer Placeholder 154"/>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normAutofit fontScale="90000"/>
          </a:bodyPr>
          <a:lstStyle/>
          <a:p>
            <a:pPr>
              <a:defRPr/>
            </a:pPr>
            <a:r>
              <a:rPr lang="en-US" sz="3600" dirty="0">
                <a:latin typeface="+mn-lt"/>
              </a:rPr>
              <a:t>Instruction Fetch Unit at the End of Branch</a:t>
            </a:r>
          </a:p>
        </p:txBody>
      </p:sp>
      <p:sp>
        <p:nvSpPr>
          <p:cNvPr id="32772" name="Rectangle 3"/>
          <p:cNvSpPr>
            <a:spLocks noGrp="1" noChangeArrowheads="1"/>
          </p:cNvSpPr>
          <p:nvPr>
            <p:ph type="body" idx="1"/>
          </p:nvPr>
        </p:nvSpPr>
        <p:spPr>
          <a:xfrm>
            <a:off x="381000" y="1303338"/>
            <a:ext cx="8191500" cy="600075"/>
          </a:xfrm>
        </p:spPr>
        <p:txBody>
          <a:bodyPr>
            <a:normAutofit fontScale="85000" lnSpcReduction="10000"/>
          </a:bodyPr>
          <a:lstStyle/>
          <a:p>
            <a:r>
              <a:rPr lang="en-US" sz="2400"/>
              <a:t>if  (Zero == 1)   then  PC = PC + 4 + SignExt[imm16]*4 ;  else  PC = PC + 4</a:t>
            </a:r>
          </a:p>
        </p:txBody>
      </p:sp>
      <p:grpSp>
        <p:nvGrpSpPr>
          <p:cNvPr id="2"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672662" name="Rectangle 22"/>
          <p:cNvSpPr>
            <a:spLocks noChangeArrowheads="1"/>
          </p:cNvSpPr>
          <p:nvPr/>
        </p:nvSpPr>
        <p:spPr bwMode="auto">
          <a:xfrm>
            <a:off x="4343400" y="3106738"/>
            <a:ext cx="4800600" cy="1919287"/>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800" dirty="0">
                <a:latin typeface="+mn-lt"/>
              </a:rPr>
              <a:t>What is encoding of </a:t>
            </a:r>
            <a:r>
              <a:rPr lang="en-US" sz="2800" dirty="0" err="1">
                <a:latin typeface="+mn-lt"/>
              </a:rPr>
              <a:t>nPC_sel</a:t>
            </a:r>
            <a:r>
              <a:rPr lang="en-US" sz="2800" dirty="0">
                <a:latin typeface="+mn-lt"/>
              </a:rPr>
              <a:t>?</a:t>
            </a:r>
          </a:p>
          <a:p>
            <a:pPr marL="685800" lvl="1" indent="-190500">
              <a:lnSpc>
                <a:spcPct val="85000"/>
              </a:lnSpc>
              <a:spcBef>
                <a:spcPct val="40000"/>
              </a:spcBef>
              <a:buSzPct val="100000"/>
              <a:buFontTx/>
              <a:buChar char="•"/>
              <a:defRPr/>
            </a:pPr>
            <a:r>
              <a:rPr lang="en-US" sz="2400" dirty="0">
                <a:latin typeface="+mn-lt"/>
              </a:rPr>
              <a:t>Direct MUX select?</a:t>
            </a:r>
          </a:p>
          <a:p>
            <a:pPr marL="685800" lvl="1" indent="-190500">
              <a:lnSpc>
                <a:spcPct val="85000"/>
              </a:lnSpc>
              <a:spcBef>
                <a:spcPct val="40000"/>
              </a:spcBef>
              <a:buSzPct val="100000"/>
              <a:buFontTx/>
              <a:buChar char="•"/>
              <a:defRPr/>
            </a:pPr>
            <a:r>
              <a:rPr lang="en-US" sz="2400" dirty="0">
                <a:latin typeface="+mn-lt"/>
              </a:rPr>
              <a:t>Branch inst. / not branch</a:t>
            </a:r>
          </a:p>
          <a:p>
            <a:pPr marL="203200" indent="-203200">
              <a:lnSpc>
                <a:spcPct val="75000"/>
              </a:lnSpc>
              <a:spcBef>
                <a:spcPct val="65000"/>
              </a:spcBef>
              <a:buSzPct val="100000"/>
              <a:buFont typeface="Times" charset="0"/>
              <a:buChar char="•"/>
              <a:defRPr/>
            </a:pPr>
            <a:r>
              <a:rPr lang="en-US" sz="2800" dirty="0">
                <a:latin typeface="+mn-lt"/>
              </a:rPr>
              <a:t>Let’s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p:oleObj spid="_x0000_s221186" name="Worksheet" r:id="rId4" imgW="1657350" imgH="704850" progId="Excel.Sheet.8">
              <p:embed/>
            </p:oleObj>
          </a:graphicData>
        </a:graphic>
      </p:graphicFrame>
      <p:grpSp>
        <p:nvGrpSpPr>
          <p:cNvPr id="6"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Adr</a:t>
              </a:r>
              <a:endParaRPr lang="en-US" sz="1600" dirty="0">
                <a:latin typeface="+mn-lt"/>
              </a:endParaRPr>
            </a:p>
          </p:txBody>
        </p:sp>
        <p:sp>
          <p:nvSpPr>
            <p:cNvPr id="58429" name="Rectangle 27"/>
            <p:cNvSpPr>
              <a:spLocks noChangeArrowheads="1"/>
            </p:cNvSpPr>
            <p:nvPr/>
          </p:nvSpPr>
          <p:spPr bwMode="auto">
            <a:xfrm>
              <a:off x="2518" y="1108"/>
              <a:ext cx="583" cy="372"/>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Inst</a:t>
              </a:r>
            </a:p>
            <a:p>
              <a:pPr algn="ctr">
                <a:defRPr/>
              </a:pPr>
              <a:r>
                <a:rPr lang="en-US" sz="1600" b="1">
                  <a:latin typeface="+mn-lt"/>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pPr>
              <a:defRPr/>
            </a:pPr>
            <a:endParaRPr lang="en-US">
              <a:latin typeface="+mn-lt"/>
            </a:endParaRPr>
          </a:p>
        </p:txBody>
      </p:sp>
      <p:sp>
        <p:nvSpPr>
          <p:cNvPr id="58380" name="Rectangle 32"/>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Zero</a:t>
            </a:r>
            <a:endParaRPr lang="en-US" u="sng">
              <a:latin typeface="+mn-lt"/>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pPr>
              <a:defRPr/>
            </a:pPr>
            <a:endParaRPr lang="en-US">
              <a:latin typeface="+mn-lt"/>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prstTxWarp prst="textNoShape">
                <a:avLst/>
              </a:prstTxWarp>
              <a:spAutoFit/>
            </a:bodyPr>
            <a:lstStyle/>
            <a:p>
              <a:pPr>
                <a:spcBef>
                  <a:spcPct val="50000"/>
                </a:spcBef>
                <a:defRPr/>
              </a:pPr>
              <a:r>
                <a:rPr lang="en-US" sz="2400" dirty="0">
                  <a:latin typeface="+mn-lt"/>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prstTxWarp prst="textNoShape">
                <a:avLst/>
              </a:prstTxWarp>
            </a:bodyPr>
            <a:lstStyle/>
            <a:p>
              <a:pPr>
                <a:defRPr/>
              </a:pPr>
              <a:endParaRPr lang="en-US">
                <a:latin typeface="+mn-lt"/>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8"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prstTxWarp prst="textNoShape">
                <a:avLst/>
              </a:prstTxWarp>
              <a:spAutoFit/>
            </a:bodyPr>
            <a:lstStyle/>
            <a:p>
              <a:pPr>
                <a:defRPr/>
              </a:pPr>
              <a:r>
                <a:rPr lang="en-US" sz="2000">
                  <a:latin typeface="+mn-lt"/>
                </a:rPr>
                <a:t>MUX ctrl</a:t>
              </a:r>
            </a:p>
          </p:txBody>
        </p:sp>
      </p:grpSp>
      <p:sp>
        <p:nvSpPr>
          <p:cNvPr id="76" name="Date Placeholder 75"/>
          <p:cNvSpPr>
            <a:spLocks noGrp="1"/>
          </p:cNvSpPr>
          <p:nvPr>
            <p:ph type="dt" sz="quarter" idx="10"/>
          </p:nvPr>
        </p:nvSpPr>
        <p:spPr/>
        <p:txBody>
          <a:bodyPr/>
          <a:lstStyle/>
          <a:p>
            <a:pPr>
              <a:defRPr/>
            </a:pPr>
            <a:fld id="{52309C34-2052-1845-BF51-73AB2FA317F4}" type="datetime1">
              <a:rPr lang="en-US" smtClean="0"/>
              <a:pPr>
                <a:defRPr/>
              </a:pPr>
              <a:t>3/22/12</a:t>
            </a:fld>
            <a:endParaRPr lang="en-US" dirty="0"/>
          </a:p>
        </p:txBody>
      </p:sp>
      <p:sp>
        <p:nvSpPr>
          <p:cNvPr id="77" name="Slide Number Placeholder 76"/>
          <p:cNvSpPr>
            <a:spLocks noGrp="1"/>
          </p:cNvSpPr>
          <p:nvPr>
            <p:ph type="sldNum" sz="quarter" idx="12"/>
          </p:nvPr>
        </p:nvSpPr>
        <p:spPr/>
        <p:txBody>
          <a:bodyPr/>
          <a:lstStyle/>
          <a:p>
            <a:pPr>
              <a:defRPr/>
            </a:pPr>
            <a:fld id="{2CFB1231-B4CF-2C44-8F4F-6E83E511BE79}" type="slidenum">
              <a:rPr lang="en-US" smtClean="0"/>
              <a:pPr>
                <a:defRPr/>
              </a:pPr>
              <a:t>42</a:t>
            </a:fld>
            <a:endParaRPr lang="en-US"/>
          </a:p>
        </p:txBody>
      </p:sp>
      <p:sp>
        <p:nvSpPr>
          <p:cNvPr id="78" name="Footer Placeholder 77"/>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anim calcmode="lin" valueType="num">
                                      <p:cBhvr additive="base">
                                        <p:cTn id="7" dur="500" fill="hold"/>
                                        <p:tgtEl>
                                          <p:spTgt spid="26726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6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72662">
                                            <p:txEl>
                                              <p:pRg st="1" end="1"/>
                                            </p:txEl>
                                          </p:spTgt>
                                        </p:tgtEl>
                                        <p:attrNameLst>
                                          <p:attrName>style.visibility</p:attrName>
                                        </p:attrNameLst>
                                      </p:cBhvr>
                                      <p:to>
                                        <p:strVal val="visible"/>
                                      </p:to>
                                    </p:set>
                                    <p:anim calcmode="lin" valueType="num">
                                      <p:cBhvr additive="base">
                                        <p:cTn id="11" dur="500" fill="hold"/>
                                        <p:tgtEl>
                                          <p:spTgt spid="267266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7266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672662">
                                            <p:txEl>
                                              <p:pRg st="2" end="2"/>
                                            </p:txEl>
                                          </p:spTgt>
                                        </p:tgtEl>
                                        <p:attrNameLst>
                                          <p:attrName>style.visibility</p:attrName>
                                        </p:attrNameLst>
                                      </p:cBhvr>
                                      <p:to>
                                        <p:strVal val="visible"/>
                                      </p:to>
                                    </p:set>
                                    <p:anim calcmode="lin" valueType="num">
                                      <p:cBhvr additive="base">
                                        <p:cTn id="15" dur="500" fill="hold"/>
                                        <p:tgtEl>
                                          <p:spTgt spid="267266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6726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672662">
                                            <p:txEl>
                                              <p:pRg st="3" end="3"/>
                                            </p:txEl>
                                          </p:spTgt>
                                        </p:tgtEl>
                                        <p:attrNameLst>
                                          <p:attrName>style.visibility</p:attrName>
                                        </p:attrNameLst>
                                      </p:cBhvr>
                                      <p:to>
                                        <p:strVal val="visible"/>
                                      </p:to>
                                    </p:set>
                                    <p:anim calcmode="lin" valueType="num">
                                      <p:cBhvr additive="base">
                                        <p:cTn id="21" dur="500" fill="hold"/>
                                        <p:tgtEl>
                                          <p:spTgt spid="267266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726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672663"/>
                                        </p:tgtEl>
                                        <p:attrNameLst>
                                          <p:attrName>style.visibility</p:attrName>
                                        </p:attrNameLst>
                                      </p:cBhvr>
                                      <p:to>
                                        <p:strVal val="visible"/>
                                      </p:to>
                                    </p:set>
                                    <p:anim calcmode="lin" valueType="num">
                                      <p:cBhvr additive="base">
                                        <p:cTn id="27" dur="500" fill="hold"/>
                                        <p:tgtEl>
                                          <p:spTgt spid="2672663"/>
                                        </p:tgtEl>
                                        <p:attrNameLst>
                                          <p:attrName>ppt_x</p:attrName>
                                        </p:attrNameLst>
                                      </p:cBhvr>
                                      <p:tavLst>
                                        <p:tav tm="0">
                                          <p:val>
                                            <p:strVal val="1+#ppt_w/2"/>
                                          </p:val>
                                        </p:tav>
                                        <p:tav tm="100000">
                                          <p:val>
                                            <p:strVal val="#ppt_x"/>
                                          </p:val>
                                        </p:tav>
                                      </p:tavLst>
                                    </p:anim>
                                    <p:anim calcmode="lin" valueType="num">
                                      <p:cBhvr additive="base">
                                        <p:cTn id="28" dur="500" fill="hold"/>
                                        <p:tgtEl>
                                          <p:spTgt spid="267266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p" autoUpdateAnimBg="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4000" smtClean="0"/>
              <a:t>Summary: Datapath’s Control Signals</a:t>
            </a:r>
          </a:p>
        </p:txBody>
      </p:sp>
      <p:sp>
        <p:nvSpPr>
          <p:cNvPr id="79875" name="Rectangle 3"/>
          <p:cNvSpPr>
            <a:spLocks noGrp="1" noChangeArrowheads="1"/>
          </p:cNvSpPr>
          <p:nvPr>
            <p:ph sz="half" idx="1"/>
          </p:nvPr>
        </p:nvSpPr>
        <p:spPr>
          <a:xfrm>
            <a:off x="457200" y="1274763"/>
            <a:ext cx="4038600" cy="1512887"/>
          </a:xfrm>
        </p:spPr>
        <p:txBody>
          <a:bodyPr/>
          <a:lstStyle/>
          <a:p>
            <a:pPr>
              <a:spcBef>
                <a:spcPct val="0"/>
              </a:spcBef>
              <a:tabLst>
                <a:tab pos="1600200" algn="l"/>
              </a:tabLst>
            </a:pPr>
            <a:r>
              <a:rPr lang="en-US" sz="2000"/>
              <a:t>ExtOp:	“zero”, “sign”</a:t>
            </a:r>
          </a:p>
          <a:p>
            <a:pPr>
              <a:spcBef>
                <a:spcPct val="0"/>
              </a:spcBef>
              <a:tabLst>
                <a:tab pos="1600200" algn="l"/>
              </a:tabLst>
            </a:pPr>
            <a:r>
              <a:rPr lang="en-US" sz="2000"/>
              <a:t>ALUsrc:	0 </a:t>
            </a:r>
            <a:r>
              <a:rPr lang="en-US" sz="2000">
                <a:sym typeface="Symbol" charset="2"/>
              </a:rPr>
              <a:t></a:t>
            </a:r>
            <a:r>
              <a:rPr lang="en-US" sz="2000"/>
              <a:t> regB; </a:t>
            </a:r>
            <a:br>
              <a:rPr lang="en-US" sz="2000"/>
            </a:br>
            <a:r>
              <a:rPr lang="en-US" sz="2000"/>
              <a:t>	1 </a:t>
            </a:r>
            <a:r>
              <a:rPr lang="en-US" sz="2000">
                <a:sym typeface="Symbol" charset="2"/>
              </a:rPr>
              <a:t></a:t>
            </a:r>
            <a:r>
              <a:rPr lang="en-US" sz="2000"/>
              <a:t> immed</a:t>
            </a:r>
          </a:p>
          <a:p>
            <a:pPr>
              <a:spcBef>
                <a:spcPct val="0"/>
              </a:spcBef>
              <a:tabLst>
                <a:tab pos="1600200" algn="l"/>
              </a:tabLst>
            </a:pPr>
            <a:r>
              <a:rPr lang="en-US" sz="2000"/>
              <a:t>ALUctr:	“ADD”, “SUB”, “OR”</a:t>
            </a:r>
          </a:p>
        </p:txBody>
      </p:sp>
      <p:sp>
        <p:nvSpPr>
          <p:cNvPr id="105" name="Content Placeholder 104"/>
          <p:cNvSpPr>
            <a:spLocks noGrp="1"/>
          </p:cNvSpPr>
          <p:nvPr>
            <p:ph sz="half" idx="2"/>
          </p:nvPr>
        </p:nvSpPr>
        <p:spPr>
          <a:xfrm>
            <a:off x="4648200" y="1274763"/>
            <a:ext cx="4038600" cy="1528762"/>
          </a:xfrm>
        </p:spPr>
        <p:txBody>
          <a:bodyPr/>
          <a:lstStyle/>
          <a:p>
            <a:pPr marL="203200" indent="-203200">
              <a:lnSpc>
                <a:spcPct val="75000"/>
              </a:lnSpc>
              <a:spcBef>
                <a:spcPct val="30000"/>
              </a:spcBef>
              <a:buFont typeface="Arial"/>
              <a:buChar char="•"/>
              <a:tabLst>
                <a:tab pos="1600200" algn="l"/>
              </a:tabLst>
              <a:defRPr/>
            </a:pPr>
            <a:r>
              <a:rPr lang="en-US" sz="2000" dirty="0" err="1" smtClean="0"/>
              <a:t>MemWr</a:t>
            </a:r>
            <a:r>
              <a:rPr lang="en-US" sz="2000" dirty="0" smtClean="0"/>
              <a:t>:	1 </a:t>
            </a:r>
            <a:r>
              <a:rPr lang="en-US" sz="2000" dirty="0" err="1" smtClean="0">
                <a:sym typeface="Symbol" charset="2"/>
              </a:rPr>
              <a:t></a:t>
            </a:r>
            <a:r>
              <a:rPr lang="en-US" sz="2000" dirty="0" smtClean="0"/>
              <a:t> write memory</a:t>
            </a:r>
          </a:p>
          <a:p>
            <a:pPr marL="203200" indent="-203200">
              <a:lnSpc>
                <a:spcPct val="75000"/>
              </a:lnSpc>
              <a:spcBef>
                <a:spcPct val="30000"/>
              </a:spcBef>
              <a:buFont typeface="Arial"/>
              <a:buChar char="•"/>
              <a:tabLst>
                <a:tab pos="1600200" algn="l"/>
              </a:tabLst>
              <a:defRPr/>
            </a:pPr>
            <a:r>
              <a:rPr lang="en-US" sz="2000" dirty="0" err="1" smtClean="0"/>
              <a:t>MemtoReg</a:t>
            </a:r>
            <a:r>
              <a:rPr lang="en-US" sz="2000" dirty="0" smtClean="0"/>
              <a:t>:   0 </a:t>
            </a:r>
            <a:r>
              <a:rPr lang="en-US" sz="2000" dirty="0" err="1" smtClean="0">
                <a:sym typeface="Symbol" charset="2"/>
              </a:rPr>
              <a:t></a:t>
            </a:r>
            <a:r>
              <a:rPr lang="en-US" sz="2000" dirty="0" smtClean="0"/>
              <a:t> ALU; 1 </a:t>
            </a:r>
            <a:r>
              <a:rPr lang="en-US" sz="2000" dirty="0" err="1" smtClean="0">
                <a:sym typeface="Symbol" charset="2"/>
              </a:rPr>
              <a:t></a:t>
            </a:r>
            <a:r>
              <a:rPr lang="en-US" sz="2000" dirty="0" smtClean="0"/>
              <a:t> </a:t>
            </a:r>
            <a:r>
              <a:rPr lang="en-US" sz="2000" dirty="0" err="1" smtClean="0"/>
              <a:t>Mem</a:t>
            </a:r>
            <a:endParaRPr lang="en-US" sz="2000" dirty="0" smtClean="0"/>
          </a:p>
          <a:p>
            <a:pPr marL="203200" indent="-203200">
              <a:lnSpc>
                <a:spcPct val="75000"/>
              </a:lnSpc>
              <a:spcBef>
                <a:spcPct val="30000"/>
              </a:spcBef>
              <a:buFont typeface="Arial"/>
              <a:buChar char="•"/>
              <a:tabLst>
                <a:tab pos="1600200" algn="l"/>
              </a:tabLst>
              <a:defRPr/>
            </a:pPr>
            <a:r>
              <a:rPr lang="en-US" sz="2000" dirty="0" err="1" smtClean="0"/>
              <a:t>RegDst</a:t>
            </a:r>
            <a:r>
              <a:rPr lang="en-US" sz="2000" dirty="0" smtClean="0"/>
              <a:t>:	0 </a:t>
            </a:r>
            <a:r>
              <a:rPr lang="en-US" sz="2000" dirty="0" err="1" smtClean="0">
                <a:sym typeface="Symbol" charset="2"/>
              </a:rPr>
              <a:t></a:t>
            </a:r>
            <a:r>
              <a:rPr lang="en-US" sz="2000" dirty="0" smtClean="0"/>
              <a:t> “</a:t>
            </a:r>
            <a:r>
              <a:rPr lang="en-US" sz="2000" dirty="0" err="1" smtClean="0"/>
              <a:t>rt</a:t>
            </a:r>
            <a:r>
              <a:rPr lang="en-US" sz="2000" dirty="0" smtClean="0"/>
              <a:t>”; 1 </a:t>
            </a:r>
            <a:r>
              <a:rPr lang="en-US" sz="2000" dirty="0" err="1" smtClean="0">
                <a:sym typeface="Symbol" charset="2"/>
              </a:rPr>
              <a:t></a:t>
            </a:r>
            <a:r>
              <a:rPr lang="en-US" sz="2000" dirty="0" smtClean="0"/>
              <a:t> “rd”</a:t>
            </a:r>
          </a:p>
          <a:p>
            <a:pPr marL="203200" indent="-203200">
              <a:lnSpc>
                <a:spcPct val="75000"/>
              </a:lnSpc>
              <a:spcBef>
                <a:spcPct val="30000"/>
              </a:spcBef>
              <a:buFont typeface="Arial"/>
              <a:buChar char="•"/>
              <a:tabLst>
                <a:tab pos="1600200" algn="l"/>
              </a:tabLst>
              <a:defRPr/>
            </a:pPr>
            <a:r>
              <a:rPr lang="en-US" sz="2000" dirty="0" err="1" smtClean="0"/>
              <a:t>RegWr</a:t>
            </a:r>
            <a:r>
              <a:rPr lang="en-US" sz="2000" dirty="0" smtClean="0"/>
              <a:t>:	1 </a:t>
            </a:r>
            <a:r>
              <a:rPr lang="en-US" sz="2000" dirty="0" err="1" smtClean="0">
                <a:sym typeface="Symbol" charset="2"/>
              </a:rPr>
              <a:t></a:t>
            </a:r>
            <a:r>
              <a:rPr lang="en-US" sz="2000" dirty="0" smtClean="0"/>
              <a:t> write register</a:t>
            </a:r>
          </a:p>
          <a:p>
            <a:pPr>
              <a:defRPr/>
            </a:pPr>
            <a:endParaRPr lang="en-US" dirty="0"/>
          </a:p>
        </p:txBody>
      </p:sp>
      <p:sp>
        <p:nvSpPr>
          <p:cNvPr id="99" name="Date Placeholder 98"/>
          <p:cNvSpPr>
            <a:spLocks noGrp="1"/>
          </p:cNvSpPr>
          <p:nvPr>
            <p:ph type="dt" sz="quarter" idx="10"/>
          </p:nvPr>
        </p:nvSpPr>
        <p:spPr/>
        <p:txBody>
          <a:bodyPr/>
          <a:lstStyle/>
          <a:p>
            <a:pPr>
              <a:defRPr/>
            </a:pPr>
            <a:fld id="{5DB4F88F-A47C-7C43-889F-7925C5B0AD63}" type="datetime1">
              <a:rPr lang="en-US" smtClean="0"/>
              <a:pPr>
                <a:defRPr/>
              </a:pPr>
              <a:t>3/22/12</a:t>
            </a:fld>
            <a:endParaRPr lang="en-US"/>
          </a:p>
        </p:txBody>
      </p:sp>
      <p:sp>
        <p:nvSpPr>
          <p:cNvPr id="101" name="Footer Placeholder 100"/>
          <p:cNvSpPr>
            <a:spLocks noGrp="1"/>
          </p:cNvSpPr>
          <p:nvPr>
            <p:ph type="ftr" sz="quarter" idx="11"/>
          </p:nvPr>
        </p:nvSpPr>
        <p:spPr/>
        <p:txBody>
          <a:bodyPr/>
          <a:lstStyle/>
          <a:p>
            <a:pPr>
              <a:defRPr/>
            </a:pPr>
            <a:r>
              <a:rPr lang="en-US" smtClean="0"/>
              <a:t>Spring 2012 -- Lecture #19</a:t>
            </a:r>
            <a:endParaRPr lang="en-US" dirty="0"/>
          </a:p>
        </p:txBody>
      </p:sp>
      <p:sp>
        <p:nvSpPr>
          <p:cNvPr id="100" name="Slide Number Placeholder 99"/>
          <p:cNvSpPr>
            <a:spLocks noGrp="1"/>
          </p:cNvSpPr>
          <p:nvPr>
            <p:ph type="sldNum" sz="quarter" idx="12"/>
          </p:nvPr>
        </p:nvSpPr>
        <p:spPr/>
        <p:txBody>
          <a:bodyPr/>
          <a:lstStyle/>
          <a:p>
            <a:pPr>
              <a:defRPr/>
            </a:pPr>
            <a:fld id="{1D3D1165-2FB3-A742-8F74-7F4AD994F06B}" type="slidenum">
              <a:rPr lang="en-US" smtClean="0"/>
              <a:pPr>
                <a:defRPr/>
              </a:pPr>
              <a:t>43</a:t>
            </a:fld>
            <a:endParaRPr lang="en-US"/>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dirty="0" err="1">
                <a:latin typeface="+mn-lt"/>
              </a:rPr>
              <a:t>ALUctr</a:t>
            </a:r>
            <a:endParaRPr lang="en-US" sz="2000" u="sng" dirty="0">
              <a:latin typeface="+mn-lt"/>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RegWr</a:t>
            </a:r>
            <a:endParaRPr lang="en-US" sz="2000" u="sng" dirty="0">
              <a:latin typeface="+mn-lt"/>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busB</a:t>
            </a:r>
            <a:endParaRPr lang="en-US" sz="2000" dirty="0">
              <a:latin typeface="+mn-lt"/>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Rt</a:t>
            </a:r>
            <a:endParaRPr lang="en-US" dirty="0">
              <a:latin typeface="+mn-lt"/>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RegDst</a:t>
            </a:r>
            <a:endParaRPr lang="en-US" sz="2000" u="sng" dirty="0">
              <a:latin typeface="+mn-lt"/>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MemWr</a:t>
            </a:r>
            <a:endParaRPr lang="en-US" sz="2000" u="sng" dirty="0">
              <a:latin typeface="+mn-lt"/>
            </a:endParaRPr>
          </a:p>
        </p:txBody>
      </p:sp>
      <p:grpSp>
        <p:nvGrpSpPr>
          <p:cNvPr id="2"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4"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dirty="0">
                <a:latin typeface="+mn-lt"/>
              </a:rPr>
              <a:t>Data</a:t>
            </a:r>
          </a:p>
          <a:p>
            <a:pPr algn="ctr">
              <a:lnSpc>
                <a:spcPct val="80000"/>
              </a:lnSpc>
              <a:defRPr/>
            </a:pPr>
            <a:r>
              <a:rPr lang="en-US" sz="2000" b="1" dirty="0">
                <a:latin typeface="+mn-lt"/>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nvGrpSpPr>
          <p:cNvPr id="5" name="Group 135"/>
          <p:cNvGrpSpPr>
            <a:grpSpLocks/>
          </p:cNvGrpSpPr>
          <p:nvPr/>
        </p:nvGrpSpPr>
        <p:grpSpPr bwMode="auto">
          <a:xfrm>
            <a:off x="66675" y="3059113"/>
            <a:ext cx="2371725" cy="3857625"/>
            <a:chOff x="3031102" y="2811463"/>
            <a:chExt cx="2371161"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clk</a:t>
              </a:r>
              <a:endParaRPr lang="en-US" sz="1600" dirty="0">
                <a:latin typeface="+mn-lt"/>
              </a:endParaRPr>
            </a:p>
          </p:txBody>
        </p:sp>
        <p:grpSp>
          <p:nvGrpSpPr>
            <p:cNvPr id="6"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4</a:t>
              </a:r>
            </a:p>
          </p:txBody>
        </p:sp>
        <p:sp>
          <p:nvSpPr>
            <p:cNvPr id="114" name="Rectangle 13"/>
            <p:cNvSpPr>
              <a:spLocks noChangeArrowheads="1"/>
            </p:cNvSpPr>
            <p:nvPr/>
          </p:nvSpPr>
          <p:spPr bwMode="auto">
            <a:xfrm>
              <a:off x="4223031" y="3255931"/>
              <a:ext cx="838001"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u="sng">
                  <a:latin typeface="+mn-lt"/>
                </a:rPr>
                <a:t>nPC_sel</a:t>
              </a: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sz="1600">
                <a:latin typeface="+mn-lt"/>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prstTxWarp prst="textNoShape">
                <a:avLst/>
              </a:prstTxWarp>
              <a:spAutoFit/>
            </a:bodyPr>
            <a:lstStyle/>
            <a:p>
              <a:pPr>
                <a:defRPr/>
              </a:pPr>
              <a:r>
                <a:rPr lang="en-US" sz="1600" dirty="0">
                  <a:latin typeface="+mn-lt"/>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gr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dirty="0" smtClean="0"/>
              <a:t>Summary: Single-Cycle Processor</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C402EB49-9B87-D942-8491-AF6855669EBE}" type="datetime1">
              <a:rPr lang="en-US" smtClean="0"/>
              <a:pPr>
                <a:defRPr/>
              </a:pPr>
              <a:t>3/22/12</a:t>
            </a:fld>
            <a:endParaRPr lang="en-US"/>
          </a:p>
        </p:txBody>
      </p:sp>
      <p:sp>
        <p:nvSpPr>
          <p:cNvPr id="18" name="Footer Placeholder 17"/>
          <p:cNvSpPr>
            <a:spLocks noGrp="1"/>
          </p:cNvSpPr>
          <p:nvPr>
            <p:ph type="ftr" sz="quarter" idx="11"/>
          </p:nvPr>
        </p:nvSpPr>
        <p:spPr/>
        <p:txBody>
          <a:bodyPr/>
          <a:lstStyle/>
          <a:p>
            <a:pPr>
              <a:defRPr/>
            </a:pPr>
            <a:r>
              <a:rPr lang="en-US" smtClean="0"/>
              <a:t>Spring 2011 -- Lecture #20</a:t>
            </a:r>
            <a:endParaRPr lang="en-US" dirty="0"/>
          </a:p>
        </p:txBody>
      </p:sp>
      <p:sp>
        <p:nvSpPr>
          <p:cNvPr id="17" name="Slide Number Placeholder 16"/>
          <p:cNvSpPr>
            <a:spLocks noGrp="1"/>
          </p:cNvSpPr>
          <p:nvPr>
            <p:ph type="sldNum" sz="quarter" idx="12"/>
          </p:nvPr>
        </p:nvSpPr>
        <p:spPr/>
        <p:txBody>
          <a:bodyPr/>
          <a:lstStyle/>
          <a:p>
            <a:pPr>
              <a:defRPr/>
            </a:pPr>
            <a:fld id="{378FBE9D-D084-2649-A7C8-62A92913B788}" type="slidenum">
              <a:rPr lang="en-US" smtClean="0"/>
              <a:pPr>
                <a:defRPr/>
              </a:pPr>
              <a:t>44</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lstStyle/>
          <a:p>
            <a:pPr eaLnBrk="1" hangingPunct="1"/>
            <a:r>
              <a:rPr lang="en-US" dirty="0" smtClean="0"/>
              <a:t>MIPS-</a:t>
            </a:r>
            <a:r>
              <a:rPr lang="en-US" dirty="0" err="1" smtClean="0"/>
              <a:t>lite</a:t>
            </a:r>
            <a:r>
              <a:rPr lang="en-US" dirty="0" smtClean="0"/>
              <a:t> </a:t>
            </a:r>
            <a:r>
              <a:rPr lang="en-US" dirty="0" err="1" smtClean="0"/>
              <a:t>Datapath</a:t>
            </a:r>
            <a:endParaRPr lang="en-US" dirty="0" smtClean="0"/>
          </a:p>
          <a:p>
            <a:pPr eaLnBrk="1" hangingPunct="1"/>
            <a:r>
              <a:rPr lang="en-US" dirty="0" err="1" smtClean="0"/>
              <a:t>Administrivia</a:t>
            </a:r>
            <a:endParaRPr lang="en-US" dirty="0" smtClean="0"/>
          </a:p>
          <a:p>
            <a:pPr eaLnBrk="1" hangingPunct="1"/>
            <a:r>
              <a:rPr lang="en-US" dirty="0" smtClean="0"/>
              <a:t>CPU Timing</a:t>
            </a:r>
          </a:p>
          <a:p>
            <a:r>
              <a:rPr lang="en-US" dirty="0" smtClean="0"/>
              <a:t>MIPS-</a:t>
            </a:r>
            <a:r>
              <a:rPr lang="en-US" dirty="0" err="1" smtClean="0"/>
              <a:t>lite</a:t>
            </a:r>
            <a:r>
              <a:rPr lang="en-US" dirty="0" smtClean="0"/>
              <a:t> Control</a:t>
            </a:r>
          </a:p>
          <a:p>
            <a:r>
              <a:rPr lang="en-US" dirty="0" err="1" smtClean="0"/>
              <a:t>Datapath</a:t>
            </a:r>
            <a:r>
              <a:rPr lang="en-US" dirty="0" smtClean="0"/>
              <a:t> Control</a:t>
            </a:r>
          </a:p>
          <a:p>
            <a:r>
              <a:rPr lang="en-US" dirty="0" smtClean="0"/>
              <a:t>Control Implementation</a:t>
            </a:r>
          </a:p>
          <a:p>
            <a:r>
              <a:rPr lang="en-US" dirty="0" smtClean="0"/>
              <a:t>(jump implementation bonus slides)</a:t>
            </a:r>
          </a:p>
        </p:txBody>
      </p:sp>
      <p:sp>
        <p:nvSpPr>
          <p:cNvPr id="7" name="Date Placeholder 6"/>
          <p:cNvSpPr>
            <a:spLocks noGrp="1"/>
          </p:cNvSpPr>
          <p:nvPr>
            <p:ph type="dt" sz="quarter" idx="10"/>
          </p:nvPr>
        </p:nvSpPr>
        <p:spPr/>
        <p:txBody>
          <a:bodyPr/>
          <a:lstStyle/>
          <a:p>
            <a:pPr>
              <a:defRPr/>
            </a:pPr>
            <a:fld id="{95FE1308-FA90-C543-A862-A3475BD1868C}" type="datetime1">
              <a:rPr lang="en-US" smtClean="0"/>
              <a:pPr>
                <a:defRPr/>
              </a:pPr>
              <a:t>3/22/12</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5</a:t>
            </a:fld>
            <a:endParaRPr lang="en-US"/>
          </a:p>
        </p:txBody>
      </p:sp>
      <p:sp>
        <p:nvSpPr>
          <p:cNvPr id="9" name="Footer Placeholder 8"/>
          <p:cNvSpPr>
            <a:spLocks noGrp="1"/>
          </p:cNvSpPr>
          <p:nvPr>
            <p:ph type="ftr" sz="quarter" idx="11"/>
          </p:nvPr>
        </p:nvSpPr>
        <p:spPr/>
        <p:txBody>
          <a:bodyPr/>
          <a:lstStyle/>
          <a:p>
            <a:pPr>
              <a:defRPr/>
            </a:pPr>
            <a:r>
              <a:rPr lang="en-US" smtClean="0"/>
              <a:t>Spring 2012 -- Lecture #19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dirty="0" smtClean="0"/>
              <a:t>Processor Design Process</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8DC89794-07A3-4042-84D3-CC6309D7971F}" type="datetime1">
              <a:rPr lang="en-US" smtClean="0"/>
              <a:pPr>
                <a:defRPr/>
              </a:pPr>
              <a:t>3/22/12</a:t>
            </a:fld>
            <a:endParaRPr lang="en-US"/>
          </a:p>
        </p:txBody>
      </p:sp>
      <p:sp>
        <p:nvSpPr>
          <p:cNvPr id="18" name="Footer Placeholder 17"/>
          <p:cNvSpPr>
            <a:spLocks noGrp="1"/>
          </p:cNvSpPr>
          <p:nvPr>
            <p:ph type="ftr" sz="quarter" idx="11"/>
          </p:nvPr>
        </p:nvSpPr>
        <p:spPr/>
        <p:txBody>
          <a:bodyPr/>
          <a:lstStyle/>
          <a:p>
            <a:pPr>
              <a:defRPr/>
            </a:pPr>
            <a:r>
              <a:rPr lang="en-US" smtClean="0"/>
              <a:t>Spring 2012 -- Lecture #19</a:t>
            </a:r>
            <a:endParaRPr lang="en-US" dirty="0"/>
          </a:p>
        </p:txBody>
      </p:sp>
      <p:sp>
        <p:nvSpPr>
          <p:cNvPr id="17" name="Slide Number Placeholder 16"/>
          <p:cNvSpPr>
            <a:spLocks noGrp="1"/>
          </p:cNvSpPr>
          <p:nvPr>
            <p:ph type="sldNum" sz="quarter" idx="12"/>
          </p:nvPr>
        </p:nvSpPr>
        <p:spPr/>
        <p:txBody>
          <a:bodyPr/>
          <a:lstStyle/>
          <a:p>
            <a:pPr>
              <a:defRPr/>
            </a:pPr>
            <a:fld id="{E5203915-6BD2-8D4E-9B8C-A1F1010C308A}" type="slidenum">
              <a:rPr lang="en-US" smtClean="0"/>
              <a:pPr>
                <a:defRPr/>
              </a:pPr>
              <a:t>6</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t>ADDU and SUBU</a:t>
            </a:r>
          </a:p>
          <a:p>
            <a:pPr lvl="1"/>
            <a:r>
              <a:rPr lang="en-US" sz="2400">
                <a:latin typeface="Courier New" charset="0"/>
              </a:rPr>
              <a:t>addu rd,rs,rt</a:t>
            </a:r>
          </a:p>
          <a:p>
            <a:pPr lvl="1"/>
            <a:r>
              <a:rPr lang="en-US" sz="2400">
                <a:latin typeface="Courier New" charset="0"/>
              </a:rPr>
              <a:t>subu rd,rs,rt</a:t>
            </a:r>
            <a:endParaRPr lang="en-US" sz="2400"/>
          </a:p>
          <a:p>
            <a:r>
              <a:rPr lang="en-US" sz="2800"/>
              <a:t>OR Immediate:</a:t>
            </a:r>
          </a:p>
          <a:p>
            <a:pPr lvl="1"/>
            <a:r>
              <a:rPr lang="en-US" sz="2400">
                <a:latin typeface="Courier New" charset="0"/>
              </a:rPr>
              <a:t>ori rt,rs,imm16</a:t>
            </a:r>
            <a:endParaRPr lang="en-US" sz="2400"/>
          </a:p>
          <a:p>
            <a:r>
              <a:rPr lang="en-US" sz="2800"/>
              <a:t>LOAD and </a:t>
            </a:r>
            <a:br>
              <a:rPr lang="en-US" sz="2800"/>
            </a:br>
            <a:r>
              <a:rPr lang="en-US" sz="2800"/>
              <a:t>STORE Word</a:t>
            </a:r>
          </a:p>
          <a:p>
            <a:pPr lvl="1"/>
            <a:r>
              <a:rPr lang="en-US" sz="2400">
                <a:latin typeface="Courier New" charset="0"/>
              </a:rPr>
              <a:t>lw rt,rs,imm16</a:t>
            </a:r>
          </a:p>
          <a:p>
            <a:pPr lvl="1"/>
            <a:r>
              <a:rPr lang="en-US" sz="2400">
                <a:latin typeface="Courier New" charset="0"/>
              </a:rPr>
              <a:t>sw rt,rs,imm16</a:t>
            </a:r>
            <a:endParaRPr lang="en-US" sz="2400"/>
          </a:p>
          <a:p>
            <a:r>
              <a:rPr lang="en-US" sz="2800"/>
              <a:t>BRANCH:</a:t>
            </a:r>
          </a:p>
          <a:p>
            <a:pPr lvl="1"/>
            <a:r>
              <a:rPr lang="en-US" sz="2400">
                <a:latin typeface="Courier New" charset="0"/>
              </a:rPr>
              <a:t>beq rs,rt,imm16</a:t>
            </a:r>
            <a:endParaRPr lang="en-US"/>
          </a:p>
        </p:txBody>
      </p:sp>
      <p:grpSp>
        <p:nvGrpSpPr>
          <p:cNvPr id="2" name="Group 4"/>
          <p:cNvGrpSpPr>
            <a:grpSpLocks/>
          </p:cNvGrpSpPr>
          <p:nvPr/>
        </p:nvGrpSpPr>
        <p:grpSpPr bwMode="auto">
          <a:xfrm>
            <a:off x="3200400" y="1582738"/>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4"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7"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2"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8"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0"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9"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8"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10"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6"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11"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4"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2"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9" name="Rectangle 44"/>
              <p:cNvSpPr>
                <a:spLocks noChangeArrowheads="1"/>
              </p:cNvSpPr>
              <p:nvPr/>
            </p:nvSpPr>
            <p:spPr bwMode="auto">
              <a:xfrm>
                <a:off x="2161" y="15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4"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7" name="Rectangle 47"/>
              <p:cNvSpPr>
                <a:spLocks noChangeArrowheads="1"/>
              </p:cNvSpPr>
              <p:nvPr/>
            </p:nvSpPr>
            <p:spPr bwMode="auto">
              <a:xfrm>
                <a:off x="2776" y="158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5"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5" name="Rectangle 50"/>
              <p:cNvSpPr>
                <a:spLocks noChangeArrowheads="1"/>
              </p:cNvSpPr>
              <p:nvPr/>
            </p:nvSpPr>
            <p:spPr bwMode="auto">
              <a:xfrm>
                <a:off x="3363" y="158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34" name="Rectangle 52"/>
            <p:cNvSpPr>
              <a:spLocks noChangeArrowheads="1"/>
            </p:cNvSpPr>
            <p:nvPr/>
          </p:nvSpPr>
          <p:spPr bwMode="auto">
            <a:xfrm>
              <a:off x="4289" y="158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6"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8" name="Rectangle 66"/>
              <p:cNvSpPr>
                <a:spLocks noChangeArrowheads="1"/>
              </p:cNvSpPr>
              <p:nvPr/>
            </p:nvSpPr>
            <p:spPr bwMode="auto">
              <a:xfrm>
                <a:off x="2161" y="2107"/>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8"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6" name="Rectangle 69"/>
              <p:cNvSpPr>
                <a:spLocks noChangeArrowheads="1"/>
              </p:cNvSpPr>
              <p:nvPr/>
            </p:nvSpPr>
            <p:spPr bwMode="auto">
              <a:xfrm>
                <a:off x="2776" y="2107"/>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9"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4" name="Rectangle 72"/>
              <p:cNvSpPr>
                <a:spLocks noChangeArrowheads="1"/>
              </p:cNvSpPr>
              <p:nvPr/>
            </p:nvSpPr>
            <p:spPr bwMode="auto">
              <a:xfrm>
                <a:off x="3363" y="2107"/>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13" name="Rectangle 74"/>
            <p:cNvSpPr>
              <a:spLocks noChangeArrowheads="1"/>
            </p:cNvSpPr>
            <p:nvPr/>
          </p:nvSpPr>
          <p:spPr bwMode="auto">
            <a:xfrm>
              <a:off x="4289" y="210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20"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7" name="Rectangle 88"/>
              <p:cNvSpPr>
                <a:spLocks noChangeArrowheads="1"/>
              </p:cNvSpPr>
              <p:nvPr/>
            </p:nvSpPr>
            <p:spPr bwMode="auto">
              <a:xfrm>
                <a:off x="2161" y="2853"/>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2"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5" name="Rectangle 91"/>
              <p:cNvSpPr>
                <a:spLocks noChangeArrowheads="1"/>
              </p:cNvSpPr>
              <p:nvPr/>
            </p:nvSpPr>
            <p:spPr bwMode="auto">
              <a:xfrm>
                <a:off x="2776" y="2853"/>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3"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3" name="Rectangle 94"/>
              <p:cNvSpPr>
                <a:spLocks noChangeArrowheads="1"/>
              </p:cNvSpPr>
              <p:nvPr/>
            </p:nvSpPr>
            <p:spPr bwMode="auto">
              <a:xfrm>
                <a:off x="3363" y="2853"/>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592" name="Rectangle 96"/>
            <p:cNvSpPr>
              <a:spLocks noChangeArrowheads="1"/>
            </p:cNvSpPr>
            <p:nvPr/>
          </p:nvSpPr>
          <p:spPr bwMode="auto">
            <a:xfrm>
              <a:off x="4289" y="2853"/>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smtClean="0"/>
              <a:t>The MIPS-lite Subset</a:t>
            </a:r>
          </a:p>
        </p:txBody>
      </p:sp>
      <p:sp>
        <p:nvSpPr>
          <p:cNvPr id="107" name="Date Placeholder 106"/>
          <p:cNvSpPr>
            <a:spLocks noGrp="1"/>
          </p:cNvSpPr>
          <p:nvPr>
            <p:ph type="dt" sz="quarter" idx="10"/>
          </p:nvPr>
        </p:nvSpPr>
        <p:spPr/>
        <p:txBody>
          <a:bodyPr/>
          <a:lstStyle/>
          <a:p>
            <a:pPr>
              <a:defRPr/>
            </a:pPr>
            <a:fld id="{E70A3382-7F9F-FA4E-8232-A42C43353C2E}" type="datetime1">
              <a:rPr lang="en-US" smtClean="0"/>
              <a:pPr>
                <a:defRPr/>
              </a:pPr>
              <a:t>3/22/12</a:t>
            </a:fld>
            <a:endParaRPr lang="en-US"/>
          </a:p>
        </p:txBody>
      </p:sp>
      <p:sp>
        <p:nvSpPr>
          <p:cNvPr id="108" name="Slide Number Placeholder 107"/>
          <p:cNvSpPr>
            <a:spLocks noGrp="1"/>
          </p:cNvSpPr>
          <p:nvPr>
            <p:ph type="sldNum" sz="quarter" idx="12"/>
          </p:nvPr>
        </p:nvSpPr>
        <p:spPr/>
        <p:txBody>
          <a:bodyPr/>
          <a:lstStyle/>
          <a:p>
            <a:pPr>
              <a:defRPr/>
            </a:pPr>
            <a:fld id="{ECB4CA44-5126-3B46-8C29-2B9F756FE542}" type="slidenum">
              <a:rPr lang="en-US" smtClean="0"/>
              <a:pPr>
                <a:defRPr/>
              </a:pPr>
              <a:t>7</a:t>
            </a:fld>
            <a:endParaRPr lang="en-US"/>
          </a:p>
        </p:txBody>
      </p:sp>
      <p:sp>
        <p:nvSpPr>
          <p:cNvPr id="109" name="Footer Placeholder 108"/>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34975" y="1363663"/>
            <a:ext cx="8632825" cy="1920875"/>
          </a:xfrm>
        </p:spPr>
        <p:txBody>
          <a:bodyPr/>
          <a:lstStyle/>
          <a:p>
            <a:pPr>
              <a:lnSpc>
                <a:spcPct val="120000"/>
              </a:lnSpc>
              <a:spcBef>
                <a:spcPts val="50"/>
              </a:spcBef>
            </a:pPr>
            <a:r>
              <a:rPr lang="en-US" sz="2800"/>
              <a:t>RTL gives the </a:t>
            </a:r>
            <a:r>
              <a:rPr lang="en-US" sz="2800" u="sng">
                <a:solidFill>
                  <a:schemeClr val="accent2"/>
                </a:solidFill>
              </a:rPr>
              <a:t>meaning</a:t>
            </a:r>
            <a:r>
              <a:rPr lang="en-US" sz="2800"/>
              <a:t> of the instructions</a:t>
            </a:r>
            <a:br>
              <a:rPr lang="en-US" sz="2800"/>
            </a:br>
            <a:endParaRPr lang="en-US" sz="3600"/>
          </a:p>
          <a:p>
            <a:r>
              <a:rPr lang="en-US" sz="2800"/>
              <a:t>All start by fetching the instruction</a:t>
            </a:r>
            <a:endParaRPr lang="en-US" sz="3600"/>
          </a:p>
        </p:txBody>
      </p:sp>
      <p:sp>
        <p:nvSpPr>
          <p:cNvPr id="26627" name="Rectangle 4"/>
          <p:cNvSpPr>
            <a:spLocks noChangeArrowheads="1"/>
          </p:cNvSpPr>
          <p:nvPr/>
        </p:nvSpPr>
        <p:spPr bwMode="auto">
          <a:xfrm>
            <a:off x="779463" y="1960563"/>
            <a:ext cx="8737600" cy="4289425"/>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1143000" algn="l"/>
                <a:tab pos="5367338" algn="l"/>
              </a:tabLst>
            </a:pPr>
            <a:r>
              <a:rPr lang="en-US">
                <a:latin typeface="Courier" charset="0"/>
                <a:ea typeface="Courier" charset="0"/>
                <a:cs typeface="Courier" charset="0"/>
              </a:rPr>
              <a:t>{op , rs , rt , rd , shamt , funct}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spcBef>
                <a:spcPct val="50000"/>
              </a:spcBef>
              <a:tabLst>
                <a:tab pos="1143000" algn="l"/>
                <a:tab pos="5367338" algn="l"/>
              </a:tabLst>
            </a:pPr>
            <a:r>
              <a:rPr lang="en-US">
                <a:latin typeface="Courier" charset="0"/>
                <a:ea typeface="Courier" charset="0"/>
                <a:cs typeface="Courier" charset="0"/>
              </a:rPr>
              <a:t>{op , rs , rt ,   Imm16}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tabLst>
                <a:tab pos="1143000" algn="l"/>
                <a:tab pos="5367338" algn="l"/>
              </a:tabLst>
            </a:pPr>
            <a:endParaRPr lang="en-US" sz="1600" b="1" u="sng">
              <a:latin typeface="Times" charset="0"/>
            </a:endParaRPr>
          </a:p>
          <a:p>
            <a:pPr>
              <a:lnSpc>
                <a:spcPct val="90000"/>
              </a:lnSpc>
              <a:spcBef>
                <a:spcPts val="800"/>
              </a:spcBef>
              <a:tabLst>
                <a:tab pos="1143000" algn="l"/>
                <a:tab pos="5367338" algn="l"/>
              </a:tabLst>
            </a:pPr>
            <a:r>
              <a:rPr lang="en-US" sz="2000" u="sng">
                <a:latin typeface="Courier" charset="0"/>
                <a:ea typeface="Courier" charset="0"/>
                <a:cs typeface="Courier" charset="0"/>
              </a:rPr>
              <a:t>Inst</a:t>
            </a:r>
            <a:r>
              <a:rPr lang="en-US" sz="2000">
                <a:latin typeface="Courier" charset="0"/>
                <a:ea typeface="Courier" charset="0"/>
                <a:cs typeface="Courier" charset="0"/>
              </a:rPr>
              <a:t>  </a:t>
            </a:r>
            <a:r>
              <a:rPr lang="en-US" sz="2000" u="sng">
                <a:latin typeface="Courier" charset="0"/>
                <a:ea typeface="Courier" charset="0"/>
                <a:cs typeface="Courier" charset="0"/>
              </a:rPr>
              <a:t>Register Transfers</a:t>
            </a:r>
          </a:p>
          <a:p>
            <a:pPr>
              <a:lnSpc>
                <a:spcPct val="90000"/>
              </a:lnSpc>
              <a:spcBef>
                <a:spcPct val="50000"/>
              </a:spcBef>
              <a:tabLst>
                <a:tab pos="1143000" algn="l"/>
                <a:tab pos="5367338" algn="l"/>
              </a:tabLst>
            </a:pPr>
            <a:r>
              <a:rPr lang="en-US">
                <a:latin typeface="Courier" charset="0"/>
                <a:ea typeface="Courier" charset="0"/>
                <a:cs typeface="Courier" charset="0"/>
              </a:rPr>
              <a:t>ADDU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SUBU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ORI    R[rt] </a:t>
            </a:r>
            <a:r>
              <a:rPr lang="en-US">
                <a:latin typeface="Courier" charset="0"/>
                <a:ea typeface="Courier" charset="0"/>
                <a:cs typeface="Courier" charset="0"/>
                <a:sym typeface="Symbol" charset="2"/>
              </a:rPr>
              <a:t></a:t>
            </a:r>
            <a:r>
              <a:rPr lang="en-US">
                <a:latin typeface="Courier" charset="0"/>
                <a:ea typeface="Courier" charset="0"/>
                <a:cs typeface="Courier" charset="0"/>
              </a:rPr>
              <a:t> R[rs] | zero_ext(Imm16);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LOAD   R[rt] </a:t>
            </a:r>
            <a:r>
              <a:rPr lang="en-US">
                <a:latin typeface="Courier" charset="0"/>
                <a:ea typeface="Courier" charset="0"/>
                <a:cs typeface="Courier" charset="0"/>
                <a:sym typeface="Symbol" charset="2"/>
              </a:rPr>
              <a:t></a:t>
            </a:r>
            <a:r>
              <a:rPr lang="en-US">
                <a:latin typeface="Courier" charset="0"/>
                <a:ea typeface="Courier" charset="0"/>
                <a:cs typeface="Courier" charset="0"/>
              </a:rPr>
              <a:t> MEM[ R[rs] + sign_ext(Imm16)];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STORE  MEM[ R[rs] + sign_ext(Imm16) ] </a:t>
            </a:r>
            <a:r>
              <a:rPr lang="en-US">
                <a:latin typeface="Courier" charset="0"/>
                <a:ea typeface="Courier" charset="0"/>
                <a:cs typeface="Courier" charset="0"/>
                <a:sym typeface="Symbol" charset="2"/>
              </a:rPr>
              <a:t></a:t>
            </a:r>
            <a:r>
              <a:rPr lang="en-US">
                <a:latin typeface="Courier" charset="0"/>
                <a:ea typeface="Courier" charset="0"/>
                <a:cs typeface="Courier" charset="0"/>
              </a:rPr>
              <a:t>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BEQ    if ( R[rs] == R[rt] )</a:t>
            </a:r>
            <a:br>
              <a:rPr lang="en-US">
                <a:latin typeface="Courier" charset="0"/>
                <a:ea typeface="Courier" charset="0"/>
                <a:cs typeface="Courier" charset="0"/>
              </a:rPr>
            </a:br>
            <a:r>
              <a:rPr lang="en-US">
                <a:latin typeface="Courier" charset="0"/>
                <a:ea typeface="Courier" charset="0"/>
                <a:cs typeface="Courier" charset="0"/>
              </a:rPr>
              <a:t>           then PC </a:t>
            </a:r>
            <a:r>
              <a:rPr lang="en-US">
                <a:latin typeface="Courier" charset="0"/>
                <a:ea typeface="Courier" charset="0"/>
                <a:cs typeface="Courier" charset="0"/>
                <a:sym typeface="Symbol" charset="2"/>
              </a:rPr>
              <a:t></a:t>
            </a:r>
            <a:r>
              <a:rPr lang="en-US">
                <a:latin typeface="Courier" charset="0"/>
                <a:ea typeface="Courier" charset="0"/>
                <a:cs typeface="Courier" charset="0"/>
              </a:rPr>
              <a:t> PC + 4 + (sign_ext(Imm16) || 00)</a:t>
            </a:r>
            <a:br>
              <a:rPr lang="en-US">
                <a:latin typeface="Courier" charset="0"/>
                <a:ea typeface="Courier" charset="0"/>
                <a:cs typeface="Courier" charset="0"/>
              </a:rPr>
            </a:br>
            <a:r>
              <a:rPr lang="en-US">
                <a:latin typeface="Courier" charset="0"/>
                <a:ea typeface="Courier" charset="0"/>
                <a:cs typeface="Courier" charset="0"/>
              </a:rPr>
              <a:t>           else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p:txBody>
      </p:sp>
      <p:sp>
        <p:nvSpPr>
          <p:cNvPr id="26628" name="Title 4"/>
          <p:cNvSpPr>
            <a:spLocks noGrp="1"/>
          </p:cNvSpPr>
          <p:nvPr>
            <p:ph type="title"/>
          </p:nvPr>
        </p:nvSpPr>
        <p:spPr/>
        <p:txBody>
          <a:bodyPr/>
          <a:lstStyle/>
          <a:p>
            <a:r>
              <a:rPr lang="en-US" smtClean="0"/>
              <a:t>Register Transfer Language (RTL)</a:t>
            </a:r>
          </a:p>
        </p:txBody>
      </p:sp>
      <p:sp>
        <p:nvSpPr>
          <p:cNvPr id="6" name="Date Placeholder 5"/>
          <p:cNvSpPr>
            <a:spLocks noGrp="1"/>
          </p:cNvSpPr>
          <p:nvPr>
            <p:ph type="dt" sz="quarter" idx="10"/>
          </p:nvPr>
        </p:nvSpPr>
        <p:spPr/>
        <p:txBody>
          <a:bodyPr/>
          <a:lstStyle/>
          <a:p>
            <a:pPr>
              <a:defRPr/>
            </a:pPr>
            <a:fld id="{FE6E8184-3072-A64D-BD8B-D83F8F02E1C3}" type="datetime1">
              <a:rPr lang="en-US" smtClean="0"/>
              <a:pPr>
                <a:defRPr/>
              </a:pPr>
              <a:t>3/22/12</a:t>
            </a:fld>
            <a:endParaRPr lang="en-US"/>
          </a:p>
        </p:txBody>
      </p:sp>
      <p:sp>
        <p:nvSpPr>
          <p:cNvPr id="7" name="Slide Number Placeholder 6"/>
          <p:cNvSpPr>
            <a:spLocks noGrp="1"/>
          </p:cNvSpPr>
          <p:nvPr>
            <p:ph type="sldNum" sz="quarter" idx="12"/>
          </p:nvPr>
        </p:nvSpPr>
        <p:spPr/>
        <p:txBody>
          <a:bodyPr/>
          <a:lstStyle/>
          <a:p>
            <a:pPr>
              <a:defRPr/>
            </a:pPr>
            <a:fld id="{D1D2FB8D-DAD8-0343-896B-C225A1C183D7}"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Spring 2012 -- Lecture #19</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mtClean="0"/>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 really caches)</a:t>
            </a:r>
          </a:p>
          <a:p>
            <a:pPr>
              <a:defRPr/>
            </a:pPr>
            <a:r>
              <a:rPr lang="en-US" dirty="0" smtClean="0"/>
              <a:t>Registers (R: 32 </a:t>
            </a:r>
            <a:r>
              <a:rPr lang="en-US" dirty="0" err="1" smtClean="0"/>
              <a:t>x</a:t>
            </a:r>
            <a:r>
              <a:rPr lang="en-US" dirty="0" smtClean="0"/>
              <a:t> 32)</a:t>
            </a:r>
          </a:p>
          <a:p>
            <a:pPr lvl="1">
              <a:defRPr/>
            </a:pPr>
            <a:r>
              <a:rPr lang="en-US" dirty="0" smtClean="0"/>
              <a:t>Read </a:t>
            </a:r>
            <a:r>
              <a:rPr lang="en-US" i="1" dirty="0" err="1" smtClean="0"/>
              <a:t>rs</a:t>
            </a:r>
            <a:endParaRPr lang="en-US" i="1" dirty="0" smtClean="0"/>
          </a:p>
          <a:p>
            <a:pPr lvl="1">
              <a:defRPr/>
            </a:pPr>
            <a:r>
              <a:rPr lang="en-US" dirty="0" smtClean="0"/>
              <a:t>Read </a:t>
            </a:r>
            <a:r>
              <a:rPr lang="en-US" i="1" dirty="0" err="1" smtClean="0"/>
              <a:t>rt</a:t>
            </a:r>
            <a:endParaRPr lang="en-US" i="1" dirty="0" smtClean="0"/>
          </a:p>
          <a:p>
            <a:pPr lvl="1">
              <a:defRPr/>
            </a:pPr>
            <a:r>
              <a:rPr lang="en-US" dirty="0" smtClean="0"/>
              <a:t>Write </a:t>
            </a:r>
            <a:r>
              <a:rPr lang="en-US" i="1" dirty="0" err="1" smtClean="0"/>
              <a:t>rt</a:t>
            </a:r>
            <a:r>
              <a:rPr lang="en-US" i="1" dirty="0" smtClean="0"/>
              <a:t> </a:t>
            </a:r>
            <a:r>
              <a:rPr lang="en-US" dirty="0" smtClean="0"/>
              <a:t>or </a:t>
            </a:r>
            <a:r>
              <a:rPr lang="en-US" i="1" dirty="0" smtClean="0"/>
              <a:t>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if registers equal?</a:t>
            </a:r>
          </a:p>
        </p:txBody>
      </p:sp>
      <p:sp>
        <p:nvSpPr>
          <p:cNvPr id="4" name="Date Placeholder 3"/>
          <p:cNvSpPr>
            <a:spLocks noGrp="1"/>
          </p:cNvSpPr>
          <p:nvPr>
            <p:ph type="dt" sz="quarter" idx="10"/>
          </p:nvPr>
        </p:nvSpPr>
        <p:spPr/>
        <p:txBody>
          <a:bodyPr/>
          <a:lstStyle/>
          <a:p>
            <a:pPr>
              <a:defRPr/>
            </a:pPr>
            <a:fld id="{AE35C6CC-BB2B-2143-BD8C-920F8EA4623C}" type="datetime1">
              <a:rPr lang="en-US" smtClean="0"/>
              <a:pPr>
                <a:defRPr/>
              </a:pPr>
              <a:t>3/22/12</a:t>
            </a:fld>
            <a:endParaRPr lang="en-US"/>
          </a:p>
        </p:txBody>
      </p:sp>
      <p:sp>
        <p:nvSpPr>
          <p:cNvPr id="6" name="Footer Placeholder 5"/>
          <p:cNvSpPr>
            <a:spLocks noGrp="1"/>
          </p:cNvSpPr>
          <p:nvPr>
            <p:ph type="ftr" sz="quarter" idx="11"/>
          </p:nvPr>
        </p:nvSpPr>
        <p:spPr/>
        <p:txBody>
          <a:bodyPr/>
          <a:lstStyle/>
          <a:p>
            <a:pPr>
              <a:defRPr/>
            </a:pPr>
            <a:r>
              <a:rPr lang="en-US" smtClean="0"/>
              <a:t>Spring 2012 -- Lecture #19</a:t>
            </a:r>
            <a:endParaRPr lang="en-US" dirty="0"/>
          </a:p>
        </p:txBody>
      </p:sp>
      <p:sp>
        <p:nvSpPr>
          <p:cNvPr id="5" name="Slide Number Placeholder 4"/>
          <p:cNvSpPr>
            <a:spLocks noGrp="1"/>
          </p:cNvSpPr>
          <p:nvPr>
            <p:ph type="sldNum" sz="quarter" idx="12"/>
          </p:nvPr>
        </p:nvSpPr>
        <p:spPr/>
        <p:txBody>
          <a:bodyPr/>
          <a:lstStyle/>
          <a:p>
            <a:pPr>
              <a:defRPr/>
            </a:pPr>
            <a:fld id="{F0A1DCCB-BD47-224F-A41D-FA22F8BD373D}"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29150</TotalTime>
  <Words>9632</Words>
  <Application>Microsoft Macintosh PowerPoint</Application>
  <PresentationFormat>On-screen Show (4:3)</PresentationFormat>
  <Paragraphs>1940</Paragraphs>
  <Slides>44</Slides>
  <Notes>38</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Office Theme</vt:lpstr>
      <vt:lpstr>Image</vt:lpstr>
      <vt:lpstr>Worksheet</vt:lpstr>
      <vt:lpstr>CS 61C:  Great Ideas in Computer Architecture  Single Cycle MIPS CPU</vt:lpstr>
      <vt:lpstr>You are Here!</vt:lpstr>
      <vt:lpstr>Levels of Representation/Interpretation</vt:lpstr>
      <vt:lpstr>Review</vt:lpstr>
      <vt:lpstr>Agenda</vt:lpstr>
      <vt:lpstr>Processor Design Process</vt:lpstr>
      <vt:lpstr>The MIPS-lite Subset</vt:lpstr>
      <vt:lpstr>Register Transfer Language (RTL)</vt:lpstr>
      <vt:lpstr>Step 1: Requirements of the Instruction Set</vt:lpstr>
      <vt:lpstr>Generic Steps of Datapath</vt:lpstr>
      <vt:lpstr>Step 2: Components of the Datapath</vt:lpstr>
      <vt:lpstr>ALU Needs for MIPS-lite + Rest of MIPS</vt:lpstr>
      <vt:lpstr>Storage Element: Idealized Memory</vt:lpstr>
      <vt:lpstr>Storage Element: Register (Building Block)</vt:lpstr>
      <vt:lpstr>Storage Element: Register File</vt:lpstr>
      <vt:lpstr>Step 3: Assemble DataPath Meeting Requirements</vt:lpstr>
      <vt:lpstr>Step 3: Add &amp; Subtract</vt:lpstr>
      <vt:lpstr>Administrivia</vt:lpstr>
      <vt:lpstr>Project 3, Part 1 Results</vt:lpstr>
      <vt:lpstr>Project 3, Part 1 Results</vt:lpstr>
      <vt:lpstr>Administrivia</vt:lpstr>
      <vt:lpstr>Agenda</vt:lpstr>
      <vt:lpstr>Clocking Methodology</vt:lpstr>
      <vt:lpstr>Register-Register Timing:  One Complete Cycle</vt:lpstr>
      <vt:lpstr>Register-Register Timing:  One Complete Cycle</vt:lpstr>
      <vt:lpstr>Logical Operations with Immediate</vt:lpstr>
      <vt:lpstr>Logical Operations with Immediate</vt:lpstr>
      <vt:lpstr>Load Operations</vt:lpstr>
      <vt:lpstr>Load Operations</vt:lpstr>
      <vt:lpstr>RTL: The Add Instruction</vt:lpstr>
      <vt:lpstr>Instruction Fetch Unit at the Beginning of Add</vt:lpstr>
      <vt:lpstr>Single Cycle Datapath during Add</vt:lpstr>
      <vt:lpstr>Instruction Fetch Unit at End of Add</vt:lpstr>
      <vt:lpstr>Single Cycle Datapath during Or Immediate</vt:lpstr>
      <vt:lpstr>Slide 35</vt:lpstr>
      <vt:lpstr>Single Cycle Datapath during Load</vt:lpstr>
      <vt:lpstr>Single Cycle Datapath during Load</vt:lpstr>
      <vt:lpstr>Single Cycle Datapath during Store</vt:lpstr>
      <vt:lpstr>Single Cycle Datapath during Store</vt:lpstr>
      <vt:lpstr>Single Cycle Datapath during Branch</vt:lpstr>
      <vt:lpstr>Single Cycle Datapath during Branch</vt:lpstr>
      <vt:lpstr>Instruction Fetch Unit at the End of Branch</vt:lpstr>
      <vt:lpstr>Summary: Datapath’s Control Signals</vt:lpstr>
      <vt:lpstr>Summary: Single-Cycle Processor</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David Patterson</cp:lastModifiedBy>
  <cp:revision>253</cp:revision>
  <cp:lastPrinted>2012-03-22T06:08:50Z</cp:lastPrinted>
  <dcterms:created xsi:type="dcterms:W3CDTF">2012-03-22T12:43:42Z</dcterms:created>
  <dcterms:modified xsi:type="dcterms:W3CDTF">2012-03-22T12:52:18Z</dcterms:modified>
</cp:coreProperties>
</file>