
<file path=[Content_Types].xml><?xml version="1.0" encoding="utf-8"?>
<Types xmlns="http://schemas.openxmlformats.org/package/2006/content-types">
  <Override PartName="/ppt/slideLayouts/slideLayout10.xml" ContentType="application/vnd.openxmlformats-officedocument.presentationml.slideLayout+xml"/>
  <Default Extension="gif" ContentType="image/gif"/>
  <Override PartName="/ppt/slides/slide6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62.xml" ContentType="application/vnd.openxmlformats-officedocument.presentationml.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Layouts/slideLayout13.xml" ContentType="application/vnd.openxmlformats-officedocument.presentationml.slideLayout+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slideLayouts/slideLayout12.xml" ContentType="application/vnd.openxmlformats-officedocument.presentationml.slideLayout+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embeddings/oleObject2.bin" ContentType="application/vnd.openxmlformats-officedocument.oleObject"/>
  <Override PartName="/ppt/slides/slide46.xml" ContentType="application/vnd.openxmlformats-officedocument.presentationml.slide+xml"/>
  <Override PartName="/ppt/slides/slide72.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4"/>
  </p:notesMasterIdLst>
  <p:handoutMasterIdLst>
    <p:handoutMasterId r:id="rId75"/>
  </p:handoutMasterIdLst>
  <p:sldIdLst>
    <p:sldId id="415" r:id="rId2"/>
    <p:sldId id="356" r:id="rId3"/>
    <p:sldId id="371" r:id="rId4"/>
    <p:sldId id="273" r:id="rId5"/>
    <p:sldId id="350" r:id="rId6"/>
    <p:sldId id="351" r:id="rId7"/>
    <p:sldId id="352" r:id="rId8"/>
    <p:sldId id="354" r:id="rId9"/>
    <p:sldId id="353" r:id="rId10"/>
    <p:sldId id="355" r:id="rId11"/>
    <p:sldId id="429" r:id="rId12"/>
    <p:sldId id="373" r:id="rId13"/>
    <p:sldId id="392" r:id="rId14"/>
    <p:sldId id="393" r:id="rId15"/>
    <p:sldId id="299" r:id="rId16"/>
    <p:sldId id="413" r:id="rId17"/>
    <p:sldId id="315" r:id="rId18"/>
    <p:sldId id="376" r:id="rId19"/>
    <p:sldId id="385" r:id="rId20"/>
    <p:sldId id="430" r:id="rId21"/>
    <p:sldId id="416" r:id="rId22"/>
    <p:sldId id="418" r:id="rId23"/>
    <p:sldId id="420" r:id="rId24"/>
    <p:sldId id="421" r:id="rId25"/>
    <p:sldId id="422" r:id="rId26"/>
    <p:sldId id="423" r:id="rId27"/>
    <p:sldId id="411" r:id="rId28"/>
    <p:sldId id="369" r:id="rId29"/>
    <p:sldId id="435" r:id="rId30"/>
    <p:sldId id="300" r:id="rId31"/>
    <p:sldId id="308" r:id="rId32"/>
    <p:sldId id="438" r:id="rId33"/>
    <p:sldId id="439" r:id="rId34"/>
    <p:sldId id="394" r:id="rId35"/>
    <p:sldId id="395" r:id="rId36"/>
    <p:sldId id="396" r:id="rId37"/>
    <p:sldId id="397" r:id="rId38"/>
    <p:sldId id="398" r:id="rId39"/>
    <p:sldId id="399" r:id="rId40"/>
    <p:sldId id="400" r:id="rId41"/>
    <p:sldId id="401" r:id="rId42"/>
    <p:sldId id="440" r:id="rId43"/>
    <p:sldId id="317" r:id="rId44"/>
    <p:sldId id="377" r:id="rId45"/>
    <p:sldId id="339" r:id="rId46"/>
    <p:sldId id="340" r:id="rId47"/>
    <p:sldId id="341" r:id="rId48"/>
    <p:sldId id="342" r:id="rId49"/>
    <p:sldId id="343" r:id="rId50"/>
    <p:sldId id="344" r:id="rId51"/>
    <p:sldId id="345" r:id="rId52"/>
    <p:sldId id="346" r:id="rId53"/>
    <p:sldId id="347" r:id="rId54"/>
    <p:sldId id="348" r:id="rId55"/>
    <p:sldId id="349" r:id="rId56"/>
    <p:sldId id="332" r:id="rId57"/>
    <p:sldId id="333" r:id="rId58"/>
    <p:sldId id="414" r:id="rId59"/>
    <p:sldId id="334" r:id="rId60"/>
    <p:sldId id="433" r:id="rId61"/>
    <p:sldId id="437" r:id="rId62"/>
    <p:sldId id="358" r:id="rId63"/>
    <p:sldId id="359" r:id="rId64"/>
    <p:sldId id="378" r:id="rId65"/>
    <p:sldId id="360" r:id="rId66"/>
    <p:sldId id="379" r:id="rId67"/>
    <p:sldId id="361" r:id="rId68"/>
    <p:sldId id="380" r:id="rId69"/>
    <p:sldId id="436" r:id="rId70"/>
    <p:sldId id="382" r:id="rId71"/>
    <p:sldId id="362" r:id="rId72"/>
    <p:sldId id="288"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9AA3AF"/>
    <a:srgbClr val="FF0000"/>
    <a:srgbClr val="44BF00"/>
    <a:srgbClr val="A3BFDA"/>
    <a:srgbClr val="FCF6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500" autoAdjust="0"/>
    <p:restoredTop sz="88168" autoAdjust="0"/>
  </p:normalViewPr>
  <p:slideViewPr>
    <p:cSldViewPr snapToGrid="0">
      <p:cViewPr>
        <p:scale>
          <a:sx n="75" d="100"/>
          <a:sy n="75" d="100"/>
        </p:scale>
        <p:origin x="-1712" y="-16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059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1/21/12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Figure 3 (a) shows the progress of a normal execution of the sort program.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top-left graph shows the rate at which input is read. The rate peaks at about 13 GB/</a:t>
            </a:r>
            <a:r>
              <a:rPr lang="en-US" sz="1200" kern="1200" dirty="0" err="1" smtClean="0">
                <a:solidFill>
                  <a:schemeClr val="tx1"/>
                </a:solidFill>
                <a:latin typeface="+mn-lt"/>
                <a:ea typeface="+mn-ea"/>
                <a:cs typeface="+mn-cs"/>
              </a:rPr>
              <a:t>s</a:t>
            </a:r>
            <a:r>
              <a:rPr lang="en-US" sz="1200" kern="1200" dirty="0" smtClean="0">
                <a:solidFill>
                  <a:schemeClr val="tx1"/>
                </a:solidFill>
                <a:latin typeface="+mn-lt"/>
                <a:ea typeface="+mn-ea"/>
                <a:cs typeface="+mn-cs"/>
              </a:rPr>
              <a:t> and dies off fairly quickly since all map tasks finish before 200 seconds have elapsed.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middle-left graph shows the rate at which data is sent over the network from the map tasks to the reduce tasks. This shuffling starts as soon as the first map task completes. The first hump in the graph is for the first batch of approximately 1700 reduce tasks (the entire MapReduce was assigned about 1700 machines, and each machine executes at most one reduce task at a time). Roughly 300 seconds into the computation, some of these first batch of reduce tasks finish and we start shuffling data for the remaining reduce tasks. All of the shuffling is done about 600 seconds into the computation.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bottom-left graph shows the rate at which sorted data is written to the final output files by the reduce tasks. There is a delay between the end of the first shuffling period and the start of the writing period because the machines are busy sorting the intermediate data. The writes continue at a rate of about 2-4 GB/</a:t>
            </a:r>
            <a:r>
              <a:rPr lang="en-US" sz="1200" kern="1200" dirty="0" err="1" smtClean="0">
                <a:solidFill>
                  <a:schemeClr val="tx1"/>
                </a:solidFill>
                <a:latin typeface="+mn-lt"/>
                <a:ea typeface="+mn-ea"/>
                <a:cs typeface="+mn-cs"/>
              </a:rPr>
              <a:t>s</a:t>
            </a:r>
            <a:r>
              <a:rPr lang="en-US" sz="1200" kern="1200" dirty="0" smtClean="0">
                <a:solidFill>
                  <a:schemeClr val="tx1"/>
                </a:solidFill>
                <a:latin typeface="+mn-lt"/>
                <a:ea typeface="+mn-ea"/>
                <a:cs typeface="+mn-cs"/>
              </a:rPr>
              <a:t> for a while. All of the writes finish about 850 seconds into the computation.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Including startup overhead, the entire computation takes 891 seconds.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few things to note: the input rate is higher than the shuffle rate and the output rate because of our locality optimization – most data is read from a local disk and bypasses our relatively bandwidth constrained network. </a:t>
            </a:r>
          </a:p>
          <a:p>
            <a:r>
              <a:rPr lang="en-US" sz="1200" kern="1200" dirty="0" smtClean="0">
                <a:solidFill>
                  <a:schemeClr val="tx1"/>
                </a:solidFill>
                <a:latin typeface="+mn-lt"/>
                <a:ea typeface="+mn-ea"/>
                <a:cs typeface="+mn-cs"/>
              </a:rPr>
              <a:t>The shuffle rate is higher than the output rate because the output phase writes two copies of the sorted data (we make two replicas of the output for reliability and avail- ability reasons). We write two replicas because that is the mechanism for reliability and availability provided by our underlying file system.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Figure 3 (</a:t>
            </a:r>
            <a:r>
              <a:rPr lang="en-US" sz="1200" kern="1200" dirty="0" err="1" smtClean="0">
                <a:solidFill>
                  <a:schemeClr val="tx1"/>
                </a:solidFill>
                <a:latin typeface="+mn-lt"/>
                <a:ea typeface="+mn-ea"/>
                <a:cs typeface="+mn-cs"/>
              </a:rPr>
              <a:t>b)[middle</a:t>
            </a:r>
            <a:r>
              <a:rPr lang="en-US" sz="1200" kern="1200" dirty="0" smtClean="0">
                <a:solidFill>
                  <a:schemeClr val="tx1"/>
                </a:solidFill>
                <a:latin typeface="+mn-lt"/>
                <a:ea typeface="+mn-ea"/>
                <a:cs typeface="+mn-cs"/>
              </a:rPr>
              <a:t>], we show an execution of the sort pro- gram with backup tasks disabled. The execution flow is similar to that shown in Figure 3 (a), except that there is a very long tail where hardly any write activity occurs. After 960 seconds, all except 5 of the reduce tasks are completed. However these last few stragglers don’t fin- </a:t>
            </a:r>
            <a:r>
              <a:rPr lang="en-US" sz="1200" kern="1200" dirty="0" err="1" smtClean="0">
                <a:solidFill>
                  <a:schemeClr val="tx1"/>
                </a:solidFill>
                <a:latin typeface="+mn-lt"/>
                <a:ea typeface="+mn-ea"/>
                <a:cs typeface="+mn-cs"/>
              </a:rPr>
              <a:t>ish</a:t>
            </a:r>
            <a:r>
              <a:rPr lang="en-US" sz="1200" kern="1200" dirty="0" smtClean="0">
                <a:solidFill>
                  <a:schemeClr val="tx1"/>
                </a:solidFill>
                <a:latin typeface="+mn-lt"/>
                <a:ea typeface="+mn-ea"/>
                <a:cs typeface="+mn-cs"/>
              </a:rPr>
              <a:t> until 300 seconds later. The entire computation takes 1283 seconds, an increase of 44% in elapsed time.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Figure 3 (</a:t>
            </a:r>
            <a:r>
              <a:rPr lang="en-US" sz="1200" kern="1200" dirty="0" err="1" smtClean="0">
                <a:solidFill>
                  <a:schemeClr val="tx1"/>
                </a:solidFill>
                <a:latin typeface="+mn-lt"/>
                <a:ea typeface="+mn-ea"/>
                <a:cs typeface="+mn-cs"/>
              </a:rPr>
              <a:t>c)[right</a:t>
            </a:r>
            <a:r>
              <a:rPr lang="en-US" sz="1200" kern="1200" dirty="0" smtClean="0">
                <a:solidFill>
                  <a:schemeClr val="tx1"/>
                </a:solidFill>
                <a:latin typeface="+mn-lt"/>
                <a:ea typeface="+mn-ea"/>
                <a:cs typeface="+mn-cs"/>
              </a:rPr>
              <a:t>], we show an execution of the sort program where we intentionally killed 200 out of 1746 worker processes several minutes into the computation. The underlying cluster scheduler immediately restarted new worker processes on these machines (since only the pro- </a:t>
            </a:r>
            <a:r>
              <a:rPr lang="en-US" sz="1200" kern="1200" dirty="0" err="1" smtClean="0">
                <a:solidFill>
                  <a:schemeClr val="tx1"/>
                </a:solidFill>
                <a:latin typeface="+mn-lt"/>
                <a:ea typeface="+mn-ea"/>
                <a:cs typeface="+mn-cs"/>
              </a:rPr>
              <a:t>cesses</a:t>
            </a:r>
            <a:r>
              <a:rPr lang="en-US" sz="1200" kern="1200" dirty="0" smtClean="0">
                <a:solidFill>
                  <a:schemeClr val="tx1"/>
                </a:solidFill>
                <a:latin typeface="+mn-lt"/>
                <a:ea typeface="+mn-ea"/>
                <a:cs typeface="+mn-cs"/>
              </a:rPr>
              <a:t> were killed, the machines were still functioning </a:t>
            </a:r>
            <a:r>
              <a:rPr lang="en-US" sz="1200" kern="1200" dirty="0" err="1" smtClean="0">
                <a:solidFill>
                  <a:schemeClr val="tx1"/>
                </a:solidFill>
                <a:latin typeface="+mn-lt"/>
                <a:ea typeface="+mn-ea"/>
                <a:cs typeface="+mn-cs"/>
              </a:rPr>
              <a:t>properly).The</a:t>
            </a:r>
            <a:r>
              <a:rPr lang="en-US" sz="1200" kern="1200" dirty="0" smtClean="0">
                <a:solidFill>
                  <a:schemeClr val="tx1"/>
                </a:solidFill>
                <a:latin typeface="+mn-lt"/>
                <a:ea typeface="+mn-ea"/>
                <a:cs typeface="+mn-cs"/>
              </a:rPr>
              <a:t> worker deaths show up as a negative input rate since some previously completed map work disappears (since the corresponding map workers were killed) and needs to be redone. The re-execution of this map work happens relatively quickly. The entire computation fin- </a:t>
            </a:r>
            <a:r>
              <a:rPr lang="en-US" sz="1200" kern="1200" dirty="0" err="1" smtClean="0">
                <a:solidFill>
                  <a:schemeClr val="tx1"/>
                </a:solidFill>
                <a:latin typeface="+mn-lt"/>
                <a:ea typeface="+mn-ea"/>
                <a:cs typeface="+mn-cs"/>
              </a:rPr>
              <a:t>ishes</a:t>
            </a:r>
            <a:r>
              <a:rPr lang="en-US" sz="1200" kern="1200" dirty="0" smtClean="0">
                <a:solidFill>
                  <a:schemeClr val="tx1"/>
                </a:solidFill>
                <a:latin typeface="+mn-lt"/>
                <a:ea typeface="+mn-ea"/>
                <a:cs typeface="+mn-cs"/>
              </a:rPr>
              <a:t> in 933 seconds including startup overhead (just an increase of 5% over the normal execution time).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60</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No</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69</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11</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20</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1157288" y="587375"/>
            <a:ext cx="4556125" cy="3416300"/>
          </a:xfrm>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subdivide the map phase into M pieces and the reduce phase into R pieces as described previously. Ideally, M and R should be much larger than the number of worker machines. Having each worker perform many different tasks improves dynamic load balancing and also speeds up recovery when a worker fails: the many map tasks it has completed can be spread out across all the other worker machines. There are practical bounds on how large M and R can be in our implementation since the master must make O(M+R) scheduling decisions and keep O(M*R) state in memory as described. (The constant factors for memory usage are small, however. The O(M*R) piece of the state consists of approximately one byte of data per map task/reduce task pair.) Furthermore, R is often constrained by users because the output of each reduce task ends up in a separate output file. In practice, we tend to choose M so that each individual task is roughly 16MB to 64MB of input data (so that the locality optimization described previously is most effective), and we make R a small multiple of the number of worker machines we expect to use. We often perform MapReduce computations with M=200,000 and R=5,000, using 2,000 worker machines.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locations of these</a:t>
            </a:r>
            <a:r>
              <a:rPr lang="en-US" sz="1200" baseline="0" dirty="0" smtClean="0"/>
              <a:t> </a:t>
            </a:r>
            <a:r>
              <a:rPr lang="en-US" sz="1200" dirty="0" smtClean="0"/>
              <a:t>buffered pairs on the local disk are passed back to the master who is responsible for forwarding these locations to the reduce workers.</a:t>
            </a:r>
          </a:p>
          <a:p>
            <a:endParaRPr lang="en-US" sz="1200" dirty="0" smtClean="0"/>
          </a:p>
        </p:txBody>
      </p:sp>
      <p:sp>
        <p:nvSpPr>
          <p:cNvPr id="4" name="Slide Number Placeholder 3"/>
          <p:cNvSpPr>
            <a:spLocks noGrp="1"/>
          </p:cNvSpPr>
          <p:nvPr>
            <p:ph type="sldNum" sz="quarter" idx="10"/>
          </p:nvPr>
        </p:nvSpPr>
        <p:spPr/>
        <p:txBody>
          <a:bodyPr/>
          <a:lstStyle/>
          <a:p>
            <a:fld id="{EF97FDFF-7B9F-7D4D-BFC0-AAD1F3D3D3CB}" type="slidenum">
              <a:rPr lang="en-US" smtClean="0"/>
              <a:pPr/>
              <a:t>38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2127765-4A2A-6B4D-97A3-2342FC634244}"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309FBB-AD36-A44A-810F-16B410D0B62E}"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2D843-2660-464A-A79C-BCE10761E264}"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p:oleObj spid="_x0000_s167938" name="Image" r:id="rId3" imgW="10057143" imgH="1269841" progId="">
              <p:embed/>
            </p:oleObj>
          </a:graphicData>
        </a:graphic>
      </p:graphicFrame>
      <p:pic>
        <p:nvPicPr>
          <p:cNvPr id="3" name="Picture 8"/>
          <p:cNvPicPr>
            <a:picLocks noChangeAspect="1"/>
          </p:cNvPicPr>
          <p:nvPr userDrawn="1"/>
        </p:nvPicPr>
        <p:blipFill>
          <a:blip r:embed="rId4"/>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5"/>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5C507-5FDF-0648-9A3C-8BCF18B39ECE}"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B9C848-6DA9-C546-9493-C294B7BA5127}"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8BC1F1-7B28-2A4A-B0D1-5BFADD8A58A0}" type="datetime1">
              <a:rPr lang="en-US" smtClean="0"/>
              <a:pPr/>
              <a:t>1/21/12</a:t>
            </a:fld>
            <a:endParaRPr lang="en-US"/>
          </a:p>
        </p:txBody>
      </p:sp>
      <p:sp>
        <p:nvSpPr>
          <p:cNvPr id="6" name="Footer Placeholder 5"/>
          <p:cNvSpPr>
            <a:spLocks noGrp="1"/>
          </p:cNvSpPr>
          <p:nvPr>
            <p:ph type="ftr" sz="quarter" idx="11"/>
          </p:nvPr>
        </p:nvSpPr>
        <p:spPr/>
        <p:txBody>
          <a:bodyPr/>
          <a:lstStyle/>
          <a:p>
            <a:r>
              <a:rPr lang="en-US" smtClean="0"/>
              <a:t>Spring 2012 -- Lecture #2</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2DFA0C-D290-2044-9A59-331832AA4649}" type="datetime1">
              <a:rPr lang="en-US" smtClean="0"/>
              <a:pPr/>
              <a:t>1/21/12</a:t>
            </a:fld>
            <a:endParaRPr lang="en-US"/>
          </a:p>
        </p:txBody>
      </p:sp>
      <p:sp>
        <p:nvSpPr>
          <p:cNvPr id="8" name="Footer Placeholder 7"/>
          <p:cNvSpPr>
            <a:spLocks noGrp="1"/>
          </p:cNvSpPr>
          <p:nvPr>
            <p:ph type="ftr" sz="quarter" idx="11"/>
          </p:nvPr>
        </p:nvSpPr>
        <p:spPr/>
        <p:txBody>
          <a:bodyPr/>
          <a:lstStyle/>
          <a:p>
            <a:r>
              <a:rPr lang="en-US" smtClean="0"/>
              <a:t>Spring 2012 -- Lecture #2</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9EC4A-5AC6-244B-95F0-D787D76F561D}" type="datetime1">
              <a:rPr lang="en-US" smtClean="0"/>
              <a:pPr/>
              <a:t>1/21/12</a:t>
            </a:fld>
            <a:endParaRPr lang="en-US"/>
          </a:p>
        </p:txBody>
      </p:sp>
      <p:sp>
        <p:nvSpPr>
          <p:cNvPr id="4" name="Footer Placeholder 3"/>
          <p:cNvSpPr>
            <a:spLocks noGrp="1"/>
          </p:cNvSpPr>
          <p:nvPr>
            <p:ph type="ftr" sz="quarter" idx="11"/>
          </p:nvPr>
        </p:nvSpPr>
        <p:spPr/>
        <p:txBody>
          <a:bodyPr/>
          <a:lstStyle/>
          <a:p>
            <a:r>
              <a:rPr lang="en-US" smtClean="0"/>
              <a:t>Spring 2012 -- Lecture #2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0147A-F153-1947-8E39-F2300AFD76A8}" type="datetime1">
              <a:rPr lang="en-US" smtClean="0"/>
              <a:pPr/>
              <a:t>1/21/12</a:t>
            </a:fld>
            <a:endParaRPr lang="en-US"/>
          </a:p>
        </p:txBody>
      </p:sp>
      <p:sp>
        <p:nvSpPr>
          <p:cNvPr id="3" name="Footer Placeholder 2"/>
          <p:cNvSpPr>
            <a:spLocks noGrp="1"/>
          </p:cNvSpPr>
          <p:nvPr>
            <p:ph type="ftr" sz="quarter" idx="11"/>
          </p:nvPr>
        </p:nvSpPr>
        <p:spPr/>
        <p:txBody>
          <a:bodyPr/>
          <a:lstStyle/>
          <a:p>
            <a:r>
              <a:rPr lang="en-US" smtClean="0"/>
              <a:t>Spring 2012 -- Lecture #2</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5A3BF-613E-CB42-9108-23EA2B9A2A09}" type="datetime1">
              <a:rPr lang="en-US" smtClean="0"/>
              <a:pPr/>
              <a:t>1/21/12</a:t>
            </a:fld>
            <a:endParaRPr lang="en-US"/>
          </a:p>
        </p:txBody>
      </p:sp>
      <p:sp>
        <p:nvSpPr>
          <p:cNvPr id="6" name="Footer Placeholder 5"/>
          <p:cNvSpPr>
            <a:spLocks noGrp="1"/>
          </p:cNvSpPr>
          <p:nvPr>
            <p:ph type="ftr" sz="quarter" idx="11"/>
          </p:nvPr>
        </p:nvSpPr>
        <p:spPr/>
        <p:txBody>
          <a:bodyPr/>
          <a:lstStyle/>
          <a:p>
            <a:r>
              <a:rPr lang="en-US" smtClean="0"/>
              <a:t>Spring 2012 -- Lecture #2</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CBA3E-A6BA-5F4A-B3CB-4A443FEF2108}" type="datetime1">
              <a:rPr lang="en-US" smtClean="0"/>
              <a:pPr/>
              <a:t>1/21/12</a:t>
            </a:fld>
            <a:endParaRPr lang="en-US"/>
          </a:p>
        </p:txBody>
      </p:sp>
      <p:sp>
        <p:nvSpPr>
          <p:cNvPr id="6" name="Footer Placeholder 5"/>
          <p:cNvSpPr>
            <a:spLocks noGrp="1"/>
          </p:cNvSpPr>
          <p:nvPr>
            <p:ph type="ftr" sz="quarter" idx="11"/>
          </p:nvPr>
        </p:nvSpPr>
        <p:spPr/>
        <p:txBody>
          <a:bodyPr/>
          <a:lstStyle/>
          <a:p>
            <a:r>
              <a:rPr lang="en-US" smtClean="0"/>
              <a:t>Spring 2012 -- Lecture #2</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CC53F-9A36-AC42-A088-46EAE8866F0B}" type="datetime1">
              <a:rPr lang="en-US" smtClean="0"/>
              <a:pPr/>
              <a:t>1/21/12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2012 -- Lecture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r>
              <a:rPr lang="en-US" sz="3556" dirty="0" smtClean="0"/>
              <a:t>(formerly called Machine Structures)</a:t>
            </a:r>
            <a:r>
              <a:rPr lang="en-US" dirty="0" smtClean="0"/>
              <a:t/>
            </a:r>
            <a:br>
              <a:rPr lang="en-US" dirty="0" smtClean="0"/>
            </a:br>
            <a:r>
              <a:rPr lang="en-US" i="1" dirty="0" smtClean="0"/>
              <a:t>Map Reduce</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David A. Patterson</a:t>
            </a:r>
          </a:p>
          <a:p>
            <a:r>
              <a:rPr lang="en-US" dirty="0" smtClean="0"/>
              <a:t>http://inst.eecs.Berkeley.edu/~cs61c/sp12</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Spring 2012 -- Lecture #2</a:t>
            </a:r>
            <a:endParaRPr lang="en-US" dirty="0"/>
          </a:p>
        </p:txBody>
      </p:sp>
      <p:sp>
        <p:nvSpPr>
          <p:cNvPr id="9" name="Date Placeholder 8"/>
          <p:cNvSpPr>
            <a:spLocks noGrp="1"/>
          </p:cNvSpPr>
          <p:nvPr>
            <p:ph type="dt" sz="half" idx="10"/>
          </p:nvPr>
        </p:nvSpPr>
        <p:spPr/>
        <p:txBody>
          <a:bodyPr/>
          <a:lstStyle/>
          <a:p>
            <a:fld id="{6E2D8AED-3C25-9847-AFF7-6654DAB648BA}" type="datetime1">
              <a:rPr lang="en-US" smtClean="0"/>
              <a:pPr/>
              <a:t>1/21/12</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Web Search</a:t>
            </a:r>
            <a:endParaRPr lang="en-US" dirty="0"/>
          </a:p>
        </p:txBody>
      </p:sp>
      <p:sp>
        <p:nvSpPr>
          <p:cNvPr id="3" name="Content Placeholder 2"/>
          <p:cNvSpPr>
            <a:spLocks noGrp="1"/>
          </p:cNvSpPr>
          <p:nvPr>
            <p:ph idx="1"/>
          </p:nvPr>
        </p:nvSpPr>
        <p:spPr/>
        <p:txBody>
          <a:bodyPr>
            <a:normAutofit lnSpcReduction="10000"/>
          </a:bodyPr>
          <a:lstStyle/>
          <a:p>
            <a:r>
              <a:rPr lang="en-US" dirty="0" smtClean="0"/>
              <a:t>Implementation strategy</a:t>
            </a:r>
          </a:p>
          <a:p>
            <a:pPr lvl="1"/>
            <a:r>
              <a:rPr lang="en-US" dirty="0" smtClean="0"/>
              <a:t>Randomly distribute the entries</a:t>
            </a:r>
          </a:p>
          <a:p>
            <a:pPr lvl="1"/>
            <a:r>
              <a:rPr lang="en-US" dirty="0" smtClean="0"/>
              <a:t>Make many copies of data (aka “replicas”)</a:t>
            </a:r>
          </a:p>
          <a:p>
            <a:pPr lvl="1"/>
            <a:r>
              <a:rPr lang="en-US" dirty="0" smtClean="0"/>
              <a:t>Load balance requests across replicas</a:t>
            </a:r>
          </a:p>
          <a:p>
            <a:r>
              <a:rPr lang="en-US" dirty="0" smtClean="0"/>
              <a:t>Redundant copies of indices and documents</a:t>
            </a:r>
          </a:p>
          <a:p>
            <a:pPr lvl="1"/>
            <a:r>
              <a:rPr lang="en-US" dirty="0" smtClean="0"/>
              <a:t>Breaks up hot spots, e.g., “Justin </a:t>
            </a:r>
            <a:r>
              <a:rPr lang="en-US" dirty="0" err="1" smtClean="0"/>
              <a:t>Bieber</a:t>
            </a:r>
            <a:r>
              <a:rPr lang="en-US" dirty="0" smtClean="0"/>
              <a:t>”</a:t>
            </a:r>
          </a:p>
          <a:p>
            <a:pPr lvl="1"/>
            <a:r>
              <a:rPr lang="en-US" dirty="0" smtClean="0"/>
              <a:t>Increases opportunities for request-level parallelism</a:t>
            </a:r>
          </a:p>
          <a:p>
            <a:pPr lvl="1"/>
            <a:r>
              <a:rPr lang="en-US" dirty="0" smtClean="0"/>
              <a:t>Makes the system more tolerant of failures</a:t>
            </a:r>
          </a:p>
        </p:txBody>
      </p:sp>
      <p:sp>
        <p:nvSpPr>
          <p:cNvPr id="4" name="Date Placeholder 3"/>
          <p:cNvSpPr>
            <a:spLocks noGrp="1"/>
          </p:cNvSpPr>
          <p:nvPr>
            <p:ph type="dt" sz="half" idx="10"/>
          </p:nvPr>
        </p:nvSpPr>
        <p:spPr/>
        <p:txBody>
          <a:bodyPr/>
          <a:lstStyle/>
          <a:p>
            <a:fld id="{013D6121-69F8-3C4D-B305-75F64BAB3CC5}"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RLP also runs independent tasks within a request</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RLP typically uses equal number of reads and writes</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Search uses redundant copies of indices and data to deliver parallelism</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RLP runs naturally independent requests in parallel</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11</a:t>
            </a:fld>
            <a:endParaRPr lang="en-US" dirty="0" smtClean="0"/>
          </a:p>
        </p:txBody>
      </p:sp>
      <p:sp>
        <p:nvSpPr>
          <p:cNvPr id="53258" name="TextBox 12"/>
          <p:cNvSpPr txBox="1">
            <a:spLocks noChangeArrowheads="1"/>
          </p:cNvSpPr>
          <p:nvPr/>
        </p:nvSpPr>
        <p:spPr bwMode="auto">
          <a:xfrm>
            <a:off x="685800" y="482600"/>
            <a:ext cx="5791200" cy="138499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Request Level Parallelism?</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Data-Level Parallelism (DLP)</a:t>
            </a:r>
            <a:endParaRPr lang="en-US" dirty="0"/>
          </a:p>
        </p:txBody>
      </p:sp>
      <p:sp>
        <p:nvSpPr>
          <p:cNvPr id="3" name="Content Placeholder 2"/>
          <p:cNvSpPr>
            <a:spLocks noGrp="1"/>
          </p:cNvSpPr>
          <p:nvPr>
            <p:ph idx="1"/>
          </p:nvPr>
        </p:nvSpPr>
        <p:spPr/>
        <p:txBody>
          <a:bodyPr>
            <a:normAutofit lnSpcReduction="10000"/>
          </a:bodyPr>
          <a:lstStyle/>
          <a:p>
            <a:r>
              <a:rPr lang="en-US" dirty="0" smtClean="0"/>
              <a:t>2 kinds</a:t>
            </a:r>
          </a:p>
          <a:p>
            <a:pPr lvl="1"/>
            <a:r>
              <a:rPr lang="en-US" dirty="0" smtClean="0"/>
              <a:t>Lots of data in memory that can be operated  on in parallel (e.g., adding together 2 arrays)</a:t>
            </a:r>
          </a:p>
          <a:p>
            <a:pPr lvl="1"/>
            <a:r>
              <a:rPr lang="en-US" dirty="0" smtClean="0"/>
              <a:t>Lots of data on many disks that can be operated on in parallel (e.g., searching for documents)</a:t>
            </a:r>
          </a:p>
          <a:p>
            <a:r>
              <a:rPr lang="en-US" dirty="0" smtClean="0"/>
              <a:t>Feb 28 lecture and 3</a:t>
            </a:r>
            <a:r>
              <a:rPr lang="en-US" baseline="30000" dirty="0" smtClean="0"/>
              <a:t>rd</a:t>
            </a:r>
            <a:r>
              <a:rPr lang="en-US" dirty="0" smtClean="0"/>
              <a:t> project does Data Level Parallelism (DLP) in memory</a:t>
            </a:r>
          </a:p>
          <a:p>
            <a:r>
              <a:rPr lang="en-US" dirty="0" smtClean="0"/>
              <a:t>Today’s lecture and 1</a:t>
            </a:r>
            <a:r>
              <a:rPr lang="en-US" baseline="30000" dirty="0" smtClean="0"/>
              <a:t>st</a:t>
            </a:r>
            <a:r>
              <a:rPr lang="en-US" dirty="0" smtClean="0"/>
              <a:t> project does DLP across 1000s of servers and disks using MapReduce</a:t>
            </a:r>
          </a:p>
        </p:txBody>
      </p:sp>
      <p:sp>
        <p:nvSpPr>
          <p:cNvPr id="4" name="Date Placeholder 3"/>
          <p:cNvSpPr>
            <a:spLocks noGrp="1"/>
          </p:cNvSpPr>
          <p:nvPr>
            <p:ph type="dt" sz="half" idx="10"/>
          </p:nvPr>
        </p:nvSpPr>
        <p:spPr/>
        <p:txBody>
          <a:bodyPr/>
          <a:lstStyle/>
          <a:p>
            <a:fld id="{18C96A23-D1DA-1048-93AA-EBE0F7055AEF}"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Trying To Solve</a:t>
            </a:r>
            <a:endParaRPr lang="en-US" dirty="0"/>
          </a:p>
        </p:txBody>
      </p:sp>
      <p:sp>
        <p:nvSpPr>
          <p:cNvPr id="3" name="Content Placeholder 2"/>
          <p:cNvSpPr>
            <a:spLocks noGrp="1"/>
          </p:cNvSpPr>
          <p:nvPr>
            <p:ph idx="1"/>
          </p:nvPr>
        </p:nvSpPr>
        <p:spPr>
          <a:xfrm>
            <a:off x="457200" y="1600200"/>
            <a:ext cx="8229600" cy="4732867"/>
          </a:xfrm>
        </p:spPr>
        <p:txBody>
          <a:bodyPr>
            <a:normAutofit fontScale="92500" lnSpcReduction="20000"/>
          </a:bodyPr>
          <a:lstStyle/>
          <a:p>
            <a:r>
              <a:rPr lang="en-US" dirty="0" smtClean="0"/>
              <a:t>How process large amounts of raw data (crawled documents, request logs, …) every day to compute derived data (inverted </a:t>
            </a:r>
            <a:r>
              <a:rPr lang="en-US" dirty="0" err="1" smtClean="0"/>
              <a:t>indicies</a:t>
            </a:r>
            <a:r>
              <a:rPr lang="en-US" dirty="0" smtClean="0"/>
              <a:t>, page popularity, …) when computation conceptually simple but input data large and distributed across 100s to 1000s of servers so that finish in reasonable time?</a:t>
            </a:r>
          </a:p>
          <a:p>
            <a:r>
              <a:rPr lang="en-US" dirty="0" smtClean="0"/>
              <a:t>Challenge: Parallelize computation, distribute data, tolerate faults without obscuring simple computation with complex code to deal with issues</a:t>
            </a:r>
          </a:p>
          <a:p>
            <a:r>
              <a:rPr lang="en-US" sz="1800" dirty="0" smtClean="0"/>
              <a:t>Jeffrey Dean and Sanjay </a:t>
            </a:r>
            <a:r>
              <a:rPr lang="en-US" sz="1800" dirty="0" err="1" smtClean="0"/>
              <a:t>Ghemawat</a:t>
            </a:r>
            <a:r>
              <a:rPr lang="en-US" sz="1800" dirty="0" smtClean="0"/>
              <a:t>, “MapReduce: Simplified Data Processing on Large Clusters,” </a:t>
            </a:r>
            <a:r>
              <a:rPr lang="en-US" sz="1800" i="1" dirty="0" smtClean="0"/>
              <a:t>Communications of the ACM</a:t>
            </a:r>
            <a:r>
              <a:rPr lang="en-US" sz="1800" dirty="0" smtClean="0"/>
              <a:t>, Jan 2008. </a:t>
            </a:r>
            <a:endParaRPr lang="en-US" sz="1800" dirty="0"/>
          </a:p>
        </p:txBody>
      </p:sp>
      <p:sp>
        <p:nvSpPr>
          <p:cNvPr id="4" name="Date Placeholder 3"/>
          <p:cNvSpPr>
            <a:spLocks noGrp="1"/>
          </p:cNvSpPr>
          <p:nvPr>
            <p:ph type="dt" sz="half" idx="10"/>
          </p:nvPr>
        </p:nvSpPr>
        <p:spPr/>
        <p:txBody>
          <a:bodyPr/>
          <a:lstStyle/>
          <a:p>
            <a:fld id="{1C459EB4-347D-CA4E-A02F-61FCF6A74BF3}"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Solution</a:t>
            </a:r>
            <a:endParaRPr lang="en-US" dirty="0"/>
          </a:p>
        </p:txBody>
      </p:sp>
      <p:sp>
        <p:nvSpPr>
          <p:cNvPr id="3" name="Content Placeholder 2"/>
          <p:cNvSpPr>
            <a:spLocks noGrp="1"/>
          </p:cNvSpPr>
          <p:nvPr>
            <p:ph idx="1"/>
          </p:nvPr>
        </p:nvSpPr>
        <p:spPr>
          <a:xfrm>
            <a:off x="457200" y="1600200"/>
            <a:ext cx="8229600" cy="5003800"/>
          </a:xfrm>
        </p:spPr>
        <p:txBody>
          <a:bodyPr>
            <a:normAutofit fontScale="92500"/>
          </a:bodyPr>
          <a:lstStyle/>
          <a:p>
            <a:r>
              <a:rPr lang="en-US" dirty="0" smtClean="0"/>
              <a:t>Apply </a:t>
            </a:r>
            <a:r>
              <a:rPr lang="en-US" dirty="0" smtClean="0">
                <a:solidFill>
                  <a:srgbClr val="0000FF"/>
                </a:solidFill>
              </a:rPr>
              <a:t>Map </a:t>
            </a:r>
            <a:r>
              <a:rPr lang="en-US" dirty="0" smtClean="0"/>
              <a:t>function to user supplied record of key/value pairs</a:t>
            </a:r>
          </a:p>
          <a:p>
            <a:r>
              <a:rPr lang="en-US" dirty="0" smtClean="0"/>
              <a:t>Compute set of intermediate key/value pairs</a:t>
            </a:r>
          </a:p>
          <a:p>
            <a:r>
              <a:rPr lang="en-US" dirty="0" smtClean="0"/>
              <a:t>Apply </a:t>
            </a:r>
            <a:r>
              <a:rPr lang="en-US" dirty="0" smtClean="0">
                <a:solidFill>
                  <a:srgbClr val="0000FF"/>
                </a:solidFill>
              </a:rPr>
              <a:t>Reduce </a:t>
            </a:r>
            <a:r>
              <a:rPr lang="en-US" dirty="0" smtClean="0"/>
              <a:t>operation to all values that share same key to combine derived data properly</a:t>
            </a:r>
          </a:p>
          <a:p>
            <a:pPr lvl="1"/>
            <a:r>
              <a:rPr lang="en-US" dirty="0" smtClean="0"/>
              <a:t>Often produces smaller set of values</a:t>
            </a:r>
          </a:p>
          <a:p>
            <a:pPr lvl="1"/>
            <a:r>
              <a:rPr lang="en-US" dirty="0" smtClean="0"/>
              <a:t>Typically 0 or 1 output value per Reduce invocation</a:t>
            </a:r>
          </a:p>
          <a:p>
            <a:r>
              <a:rPr lang="en-US" dirty="0" smtClean="0"/>
              <a:t>User supplies Map and Reduce operations in functional model so can parallelize, re-execute for fault tolerance</a:t>
            </a:r>
            <a:endParaRPr lang="en-US" dirty="0"/>
          </a:p>
        </p:txBody>
      </p:sp>
      <p:sp>
        <p:nvSpPr>
          <p:cNvPr id="4" name="Date Placeholder 3"/>
          <p:cNvSpPr>
            <a:spLocks noGrp="1"/>
          </p:cNvSpPr>
          <p:nvPr>
            <p:ph type="dt" sz="half" idx="10"/>
          </p:nvPr>
        </p:nvSpPr>
        <p:spPr/>
        <p:txBody>
          <a:bodyPr/>
          <a:lstStyle/>
          <a:p>
            <a:fld id="{9B06C7FB-3926-0246-B371-4B8A903C095A}"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Data-Parallel “Divide and Conquer”</a:t>
            </a:r>
            <a:br>
              <a:rPr lang="en-US" dirty="0" smtClean="0"/>
            </a:br>
            <a:r>
              <a:rPr lang="en-US" dirty="0" smtClean="0"/>
              <a:t>(MapReduce Processing)</a:t>
            </a:r>
            <a:endParaRPr lang="en-US" dirty="0"/>
          </a:p>
        </p:txBody>
      </p:sp>
      <p:sp>
        <p:nvSpPr>
          <p:cNvPr id="3" name="Content Placeholder 2"/>
          <p:cNvSpPr>
            <a:spLocks noGrp="1"/>
          </p:cNvSpPr>
          <p:nvPr>
            <p:ph idx="1"/>
          </p:nvPr>
        </p:nvSpPr>
        <p:spPr>
          <a:xfrm>
            <a:off x="457200" y="1600200"/>
            <a:ext cx="8686800" cy="4800600"/>
          </a:xfrm>
        </p:spPr>
        <p:txBody>
          <a:bodyPr>
            <a:normAutofit fontScale="92500" lnSpcReduction="20000"/>
          </a:bodyPr>
          <a:lstStyle/>
          <a:p>
            <a:r>
              <a:rPr lang="en-US" dirty="0" smtClean="0"/>
              <a:t>Map:</a:t>
            </a:r>
          </a:p>
          <a:p>
            <a:pPr lvl="1"/>
            <a:r>
              <a:rPr lang="en-US" dirty="0" smtClean="0"/>
              <a:t>Slice data into “shards” or “splits”, distribute these to workers, compute sub-problem solutions</a:t>
            </a:r>
          </a:p>
          <a:p>
            <a:pPr lvl="1"/>
            <a:r>
              <a:rPr lang="en-US" sz="1800" dirty="0" err="1" smtClean="0">
                <a:latin typeface="Courier"/>
              </a:rPr>
              <a:t>map(in_key,in_value</a:t>
            </a:r>
            <a:r>
              <a:rPr lang="en-US" sz="1800" dirty="0" smtClean="0">
                <a:latin typeface="Courier"/>
              </a:rPr>
              <a:t>)-&gt;</a:t>
            </a:r>
            <a:r>
              <a:rPr lang="en-US" sz="1800" dirty="0" err="1" smtClean="0">
                <a:latin typeface="Courier"/>
              </a:rPr>
              <a:t>list(out_key,intermediate</a:t>
            </a:r>
            <a:r>
              <a:rPr lang="en-US" sz="1800" dirty="0" smtClean="0">
                <a:latin typeface="Courier"/>
              </a:rPr>
              <a:t> value)</a:t>
            </a:r>
          </a:p>
          <a:p>
            <a:pPr lvl="2"/>
            <a:r>
              <a:rPr lang="en-US" dirty="0" smtClean="0"/>
              <a:t>Processes input key/value pair</a:t>
            </a:r>
          </a:p>
          <a:p>
            <a:pPr lvl="2"/>
            <a:r>
              <a:rPr lang="en-US" dirty="0" smtClean="0"/>
              <a:t>Produces set of intermediate pairs</a:t>
            </a:r>
          </a:p>
          <a:p>
            <a:r>
              <a:rPr lang="en-US" dirty="0" smtClean="0"/>
              <a:t>Reduce:</a:t>
            </a:r>
          </a:p>
          <a:p>
            <a:pPr lvl="1"/>
            <a:r>
              <a:rPr lang="en-US" dirty="0" smtClean="0"/>
              <a:t>Collect and combine sub-problem solutions</a:t>
            </a:r>
          </a:p>
          <a:p>
            <a:pPr lvl="1"/>
            <a:r>
              <a:rPr lang="en-US" sz="1800" dirty="0" err="1" smtClean="0">
                <a:latin typeface="Courier"/>
              </a:rPr>
              <a:t>reduce(out_key,list(intermediate_value</a:t>
            </a:r>
            <a:r>
              <a:rPr lang="en-US" sz="1800" dirty="0" smtClean="0">
                <a:latin typeface="Courier"/>
              </a:rPr>
              <a:t>))-&gt;</a:t>
            </a:r>
            <a:r>
              <a:rPr lang="en-US" sz="1800" dirty="0" err="1" smtClean="0">
                <a:latin typeface="Courier"/>
              </a:rPr>
              <a:t>list(out_value</a:t>
            </a:r>
            <a:r>
              <a:rPr lang="en-US" sz="1800" dirty="0" smtClean="0">
                <a:latin typeface="Courier"/>
              </a:rPr>
              <a:t>)</a:t>
            </a:r>
          </a:p>
          <a:p>
            <a:pPr lvl="2"/>
            <a:r>
              <a:rPr lang="en-US" dirty="0" smtClean="0"/>
              <a:t>Combines all intermediate values for a particular key</a:t>
            </a:r>
          </a:p>
          <a:p>
            <a:pPr lvl="2"/>
            <a:r>
              <a:rPr lang="en-US" dirty="0" smtClean="0"/>
              <a:t>Produces a set of merged output values (usually just one)</a:t>
            </a:r>
          </a:p>
          <a:p>
            <a:r>
              <a:rPr lang="en-US" sz="3176" dirty="0" smtClean="0"/>
              <a:t>Fun to use: focus on problem, let MapReduce library deal with messy details</a:t>
            </a:r>
          </a:p>
          <a:p>
            <a:pPr lvl="1"/>
            <a:endParaRPr lang="en-US" dirty="0"/>
          </a:p>
        </p:txBody>
      </p:sp>
      <p:sp>
        <p:nvSpPr>
          <p:cNvPr id="4" name="Date Placeholder 3"/>
          <p:cNvSpPr>
            <a:spLocks noGrp="1"/>
          </p:cNvSpPr>
          <p:nvPr>
            <p:ph type="dt" sz="half" idx="10"/>
          </p:nvPr>
        </p:nvSpPr>
        <p:spPr/>
        <p:txBody>
          <a:bodyPr/>
          <a:lstStyle/>
          <a:p>
            <a:fld id="{BCC9CCA6-9782-264C-A569-5292B18514E3}"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MapReduce Execution</a:t>
            </a:r>
            <a:endParaRPr lang="en-US" dirty="0"/>
          </a:p>
        </p:txBody>
      </p:sp>
      <p:sp>
        <p:nvSpPr>
          <p:cNvPr id="4" name="Date Placeholder 3"/>
          <p:cNvSpPr>
            <a:spLocks noGrp="1"/>
          </p:cNvSpPr>
          <p:nvPr>
            <p:ph type="dt" sz="half" idx="10"/>
          </p:nvPr>
        </p:nvSpPr>
        <p:spPr/>
        <p:txBody>
          <a:bodyPr/>
          <a:lstStyle/>
          <a:p>
            <a:fld id="{1D0E19CA-6AA1-3740-88A8-B017456CF591}"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pic>
        <p:nvPicPr>
          <p:cNvPr id="8" name="Picture 7" descr="MapReduce.gif"/>
          <p:cNvPicPr>
            <a:picLocks noChangeAspect="1"/>
          </p:cNvPicPr>
          <p:nvPr/>
        </p:nvPicPr>
        <p:blipFill>
          <a:blip r:embed="rId2"/>
          <a:stretch>
            <a:fillRect/>
          </a:stretch>
        </p:blipFill>
        <p:spPr>
          <a:xfrm>
            <a:off x="795866" y="1117891"/>
            <a:ext cx="7874000" cy="5430345"/>
          </a:xfrm>
          <a:prstGeom prst="rect">
            <a:avLst/>
          </a:prstGeom>
        </p:spPr>
      </p:pic>
      <p:sp>
        <p:nvSpPr>
          <p:cNvPr id="9" name="TextBox 8"/>
          <p:cNvSpPr txBox="1"/>
          <p:nvPr/>
        </p:nvSpPr>
        <p:spPr>
          <a:xfrm>
            <a:off x="0" y="1405466"/>
            <a:ext cx="2184400" cy="1569660"/>
          </a:xfrm>
          <a:prstGeom prst="rect">
            <a:avLst/>
          </a:prstGeom>
          <a:noFill/>
        </p:spPr>
        <p:txBody>
          <a:bodyPr wrap="square" rtlCol="0">
            <a:spAutoFit/>
          </a:bodyPr>
          <a:lstStyle/>
          <a:p>
            <a:r>
              <a:rPr lang="en-US" sz="2400" dirty="0" smtClean="0"/>
              <a:t>Fine granularity tasks: many more map tasks than machines</a:t>
            </a:r>
            <a:endParaRPr lang="en-US" sz="2400" dirty="0"/>
          </a:p>
        </p:txBody>
      </p:sp>
      <p:sp>
        <p:nvSpPr>
          <p:cNvPr id="10" name="TextBox 9"/>
          <p:cNvSpPr txBox="1"/>
          <p:nvPr/>
        </p:nvSpPr>
        <p:spPr>
          <a:xfrm>
            <a:off x="1" y="4690533"/>
            <a:ext cx="2963332" cy="1200328"/>
          </a:xfrm>
          <a:prstGeom prst="rect">
            <a:avLst/>
          </a:prstGeom>
          <a:noFill/>
        </p:spPr>
        <p:txBody>
          <a:bodyPr wrap="square" rtlCol="0">
            <a:spAutoFit/>
          </a:bodyPr>
          <a:lstStyle/>
          <a:p>
            <a:r>
              <a:rPr lang="en-US" sz="2400" dirty="0" smtClean="0"/>
              <a:t>2000 servers =&gt; </a:t>
            </a:r>
            <a:br>
              <a:rPr lang="en-US" sz="2400" dirty="0" smtClean="0"/>
            </a:br>
            <a:r>
              <a:rPr lang="en-US" sz="2400" dirty="0" smtClean="0"/>
              <a:t>≈ 200,000 Map Tasks, ≈ 5,000 Reduce tasks</a:t>
            </a:r>
            <a:endParaRPr lang="en-US" sz="2400" dirty="0"/>
          </a:p>
        </p:txBody>
      </p:sp>
      <p:sp>
        <p:nvSpPr>
          <p:cNvPr id="11" name="TextBox 10"/>
          <p:cNvSpPr txBox="1"/>
          <p:nvPr/>
        </p:nvSpPr>
        <p:spPr>
          <a:xfrm>
            <a:off x="0" y="3234267"/>
            <a:ext cx="2963332" cy="1200328"/>
          </a:xfrm>
          <a:prstGeom prst="rect">
            <a:avLst/>
          </a:prstGeom>
          <a:noFill/>
        </p:spPr>
        <p:txBody>
          <a:bodyPr wrap="square" rtlCol="0">
            <a:spAutoFit/>
          </a:bodyPr>
          <a:lstStyle/>
          <a:p>
            <a:r>
              <a:rPr lang="en-US" sz="2400" dirty="0" smtClean="0"/>
              <a:t>Bucket sort</a:t>
            </a:r>
          </a:p>
          <a:p>
            <a:r>
              <a:rPr lang="en-US" sz="2400" dirty="0" smtClean="0"/>
              <a:t>to get same keys</a:t>
            </a:r>
          </a:p>
          <a:p>
            <a:r>
              <a:rPr lang="en-US" sz="2400" dirty="0" smtClean="0"/>
              <a:t>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Uses MapReduce For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0000FF"/>
                </a:solidFill>
              </a:rPr>
              <a:t>Web crawl</a:t>
            </a:r>
            <a:r>
              <a:rPr lang="en-US" dirty="0" smtClean="0"/>
              <a:t>: Find outgoing links from HTML documents, aggregate by target document</a:t>
            </a:r>
          </a:p>
          <a:p>
            <a:r>
              <a:rPr lang="en-US" dirty="0" smtClean="0">
                <a:solidFill>
                  <a:srgbClr val="0000FF"/>
                </a:solidFill>
              </a:rPr>
              <a:t>Google Search</a:t>
            </a:r>
            <a:r>
              <a:rPr lang="en-US" dirty="0" smtClean="0"/>
              <a:t>: Generating inverted index files using a compression scheme</a:t>
            </a:r>
          </a:p>
          <a:p>
            <a:r>
              <a:rPr lang="en-US" dirty="0" smtClean="0">
                <a:solidFill>
                  <a:srgbClr val="0000FF"/>
                </a:solidFill>
              </a:rPr>
              <a:t>Google Earth</a:t>
            </a:r>
            <a:r>
              <a:rPr lang="en-US" dirty="0" smtClean="0"/>
              <a:t>: Stitching overlapping satellite images to remove seams and to select high-quality imagery</a:t>
            </a:r>
          </a:p>
          <a:p>
            <a:r>
              <a:rPr lang="en-US" dirty="0" smtClean="0">
                <a:solidFill>
                  <a:srgbClr val="0000FF"/>
                </a:solidFill>
              </a:rPr>
              <a:t>Google Maps</a:t>
            </a:r>
            <a:r>
              <a:rPr lang="en-US" dirty="0" smtClean="0"/>
              <a:t>: Processing all road segments on Earth and render map tile images that display segments</a:t>
            </a:r>
          </a:p>
          <a:p>
            <a:r>
              <a:rPr lang="en-US" dirty="0" smtClean="0"/>
              <a:t>More than 10,000 MR programs at Google in 4 years, </a:t>
            </a:r>
            <a:br>
              <a:rPr lang="en-US" dirty="0" smtClean="0"/>
            </a:br>
            <a:r>
              <a:rPr lang="en-US" dirty="0" smtClean="0"/>
              <a:t>run 100,000 MR jobs per day (2008)</a:t>
            </a:r>
            <a:endParaRPr lang="en-US" dirty="0"/>
          </a:p>
        </p:txBody>
      </p:sp>
      <p:sp>
        <p:nvSpPr>
          <p:cNvPr id="4" name="Date Placeholder 3"/>
          <p:cNvSpPr>
            <a:spLocks noGrp="1"/>
          </p:cNvSpPr>
          <p:nvPr>
            <p:ph type="dt" sz="half" idx="10"/>
          </p:nvPr>
        </p:nvSpPr>
        <p:spPr/>
        <p:txBody>
          <a:bodyPr/>
          <a:lstStyle/>
          <a:p>
            <a:fld id="{E0BD2968-17ED-D644-87CD-2717870DBE04}"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0"/>
            <a:ext cx="8229600" cy="1143000"/>
          </a:xfrm>
        </p:spPr>
        <p:txBody>
          <a:bodyPr/>
          <a:lstStyle/>
          <a:p>
            <a:r>
              <a:rPr lang="en-US" dirty="0" smtClean="0"/>
              <a:t>MapReduce Popularity at Google</a:t>
            </a:r>
            <a:endParaRPr lang="en-US" dirty="0"/>
          </a:p>
        </p:txBody>
      </p:sp>
      <p:graphicFrame>
        <p:nvGraphicFramePr>
          <p:cNvPr id="7" name="Content Placeholder 6"/>
          <p:cNvGraphicFramePr>
            <a:graphicFrameLocks noGrp="1"/>
          </p:cNvGraphicFramePr>
          <p:nvPr>
            <p:ph idx="1"/>
          </p:nvPr>
        </p:nvGraphicFramePr>
        <p:xfrm>
          <a:off x="-1" y="1327482"/>
          <a:ext cx="9025470" cy="3449846"/>
        </p:xfrm>
        <a:graphic>
          <a:graphicData uri="http://schemas.openxmlformats.org/drawingml/2006/table">
            <a:tbl>
              <a:tblPr/>
              <a:tblGrid>
                <a:gridCol w="2886756"/>
                <a:gridCol w="1153392"/>
                <a:gridCol w="1575288"/>
                <a:gridCol w="1742082"/>
                <a:gridCol w="1667952"/>
              </a:tblGrid>
              <a:tr h="159742">
                <a:tc>
                  <a:txBody>
                    <a:bodyPr/>
                    <a:lstStyle/>
                    <a:p>
                      <a:pPr algn="l" fontAlgn="b"/>
                      <a:endParaRPr lang="en-US" sz="1600" b="0" i="0" u="none" strike="noStrike" dirty="0">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Aug-04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Mar-06</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Sep-07</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Sep-09</a:t>
                      </a:r>
                    </a:p>
                  </a:txBody>
                  <a:tcPr marL="12288" marR="12288" marT="12288" marB="0" anchor="b">
                    <a:lnL>
                      <a:noFill/>
                    </a:lnL>
                    <a:lnR>
                      <a:noFill/>
                    </a:lnR>
                    <a:lnT>
                      <a:noFill/>
                    </a:lnT>
                    <a:lnB>
                      <a:noFill/>
                    </a:lnB>
                  </a:tcPr>
                </a:tc>
              </a:tr>
              <a:tr h="159742">
                <a:tc>
                  <a:txBody>
                    <a:bodyPr/>
                    <a:lstStyle/>
                    <a:p>
                      <a:pPr algn="l" fontAlgn="b"/>
                      <a:r>
                        <a:rPr lang="en-US" sz="1600" b="0" i="0" u="none" strike="noStrike" dirty="0">
                          <a:latin typeface="Verdana"/>
                        </a:rPr>
                        <a:t>Number of MapReduce jobs</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29,000</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171,000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2,217,000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3,467,000</a:t>
                      </a:r>
                    </a:p>
                  </a:txBody>
                  <a:tcPr marL="12288" marR="12288" marT="12288" marB="0" anchor="b">
                    <a:lnL>
                      <a:noFill/>
                    </a:lnL>
                    <a:lnR>
                      <a:noFill/>
                    </a:lnR>
                    <a:lnT>
                      <a:noFill/>
                    </a:lnT>
                    <a:lnB>
                      <a:noFill/>
                    </a:lnB>
                  </a:tcPr>
                </a:tc>
              </a:tr>
              <a:tr h="159742">
                <a:tc>
                  <a:txBody>
                    <a:bodyPr/>
                    <a:lstStyle/>
                    <a:p>
                      <a:pPr algn="l" fontAlgn="b"/>
                      <a:r>
                        <a:rPr lang="en-US" sz="1600" b="0" i="0" u="none" strike="noStrike">
                          <a:latin typeface="Verdana"/>
                        </a:rPr>
                        <a:t>Average completion time (secs)</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634</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874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395</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475</a:t>
                      </a:r>
                    </a:p>
                  </a:txBody>
                  <a:tcPr marL="12288" marR="12288" marT="12288" marB="0" anchor="b">
                    <a:lnL>
                      <a:noFill/>
                    </a:lnL>
                    <a:lnR>
                      <a:noFill/>
                    </a:lnR>
                    <a:lnT>
                      <a:noFill/>
                    </a:lnT>
                    <a:lnB>
                      <a:noFill/>
                    </a:lnB>
                  </a:tcPr>
                </a:tc>
              </a:tr>
              <a:tr h="159742">
                <a:tc>
                  <a:txBody>
                    <a:bodyPr/>
                    <a:lstStyle/>
                    <a:p>
                      <a:pPr algn="l" fontAlgn="b"/>
                      <a:r>
                        <a:rPr lang="en-US" sz="1600" b="0" i="0" u="none" strike="noStrike" dirty="0">
                          <a:latin typeface="Verdana"/>
                        </a:rPr>
                        <a:t>Server years used</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217</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2,002</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11,081</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25,562</a:t>
                      </a:r>
                    </a:p>
                  </a:txBody>
                  <a:tcPr marL="12288" marR="12288" marT="12288" marB="0" anchor="b">
                    <a:lnL>
                      <a:noFill/>
                    </a:lnL>
                    <a:lnR>
                      <a:noFill/>
                    </a:lnR>
                    <a:lnT>
                      <a:noFill/>
                    </a:lnT>
                    <a:lnB>
                      <a:noFill/>
                    </a:lnB>
                  </a:tcPr>
                </a:tc>
              </a:tr>
              <a:tr h="159742">
                <a:tc>
                  <a:txBody>
                    <a:bodyPr/>
                    <a:lstStyle/>
                    <a:p>
                      <a:pPr algn="l" fontAlgn="b"/>
                      <a:r>
                        <a:rPr lang="en-US" sz="1600" b="0" i="0" u="none" strike="noStrike">
                          <a:latin typeface="Verdana"/>
                        </a:rPr>
                        <a:t>Input data read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3,288</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52,254</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403,152</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544,130</a:t>
                      </a:r>
                    </a:p>
                  </a:txBody>
                  <a:tcPr marL="12288" marR="12288" marT="12288" marB="0" anchor="b">
                    <a:lnL>
                      <a:noFill/>
                    </a:lnL>
                    <a:lnR>
                      <a:noFill/>
                    </a:lnR>
                    <a:lnT>
                      <a:noFill/>
                    </a:lnT>
                    <a:lnB>
                      <a:noFill/>
                    </a:lnB>
                  </a:tcPr>
                </a:tc>
              </a:tr>
              <a:tr h="159742">
                <a:tc>
                  <a:txBody>
                    <a:bodyPr/>
                    <a:lstStyle/>
                    <a:p>
                      <a:pPr algn="l" fontAlgn="b"/>
                      <a:r>
                        <a:rPr lang="en-US" sz="1600" b="0" i="0" u="none" strike="noStrike" dirty="0">
                          <a:latin typeface="Verdana"/>
                        </a:rPr>
                        <a:t>Intermediate data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758</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6,743</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34,774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90,120</a:t>
                      </a:r>
                    </a:p>
                  </a:txBody>
                  <a:tcPr marL="12288" marR="12288" marT="12288" marB="0" anchor="b">
                    <a:lnL>
                      <a:noFill/>
                    </a:lnL>
                    <a:lnR>
                      <a:noFill/>
                    </a:lnR>
                    <a:lnT>
                      <a:noFill/>
                    </a:lnT>
                    <a:lnB>
                      <a:noFill/>
                    </a:lnB>
                  </a:tcPr>
                </a:tc>
              </a:tr>
              <a:tr h="559670">
                <a:tc>
                  <a:txBody>
                    <a:bodyPr/>
                    <a:lstStyle/>
                    <a:p>
                      <a:pPr algn="l" fontAlgn="b"/>
                      <a:r>
                        <a:rPr lang="en-US" sz="1600" b="0" i="0" u="none" strike="noStrike" dirty="0">
                          <a:latin typeface="Verdana"/>
                        </a:rPr>
                        <a:t>Output data written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193</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2,970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14,018</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57,520</a:t>
                      </a:r>
                    </a:p>
                  </a:txBody>
                  <a:tcPr marL="12288" marR="12288" marT="12288" marB="0" anchor="b">
                    <a:lnL>
                      <a:noFill/>
                    </a:lnL>
                    <a:lnR>
                      <a:noFill/>
                    </a:lnR>
                    <a:lnT>
                      <a:noFill/>
                    </a:lnT>
                    <a:lnB>
                      <a:noFill/>
                    </a:lnB>
                  </a:tcPr>
                </a:tc>
              </a:tr>
              <a:tr h="159742">
                <a:tc>
                  <a:txBody>
                    <a:bodyPr/>
                    <a:lstStyle/>
                    <a:p>
                      <a:pPr algn="l" fontAlgn="b"/>
                      <a:r>
                        <a:rPr lang="en-US" sz="1600" b="0" i="0" u="none" strike="noStrike" dirty="0">
                          <a:latin typeface="Verdana"/>
                        </a:rPr>
                        <a:t>Average</a:t>
                      </a:r>
                      <a:r>
                        <a:rPr lang="en-US" sz="1600" b="0" i="0" u="none" strike="noStrike" dirty="0" smtClean="0">
                          <a:latin typeface="Verdana"/>
                        </a:rPr>
                        <a:t> number</a:t>
                      </a:r>
                      <a:r>
                        <a:rPr lang="en-US" sz="1600" b="0" i="0" u="none" strike="noStrike" baseline="0" dirty="0" smtClean="0">
                          <a:latin typeface="Verdana"/>
                        </a:rPr>
                        <a:t> </a:t>
                      </a:r>
                      <a:r>
                        <a:rPr lang="en-US" sz="1600" b="0" i="0" u="none" strike="noStrike" dirty="0" smtClean="0">
                          <a:latin typeface="Verdana"/>
                        </a:rPr>
                        <a:t>servers /job</a:t>
                      </a:r>
                      <a:endParaRPr lang="en-US" sz="1600" b="0" i="0" u="none" strike="noStrike" dirty="0">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157</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268</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394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488</a:t>
                      </a:r>
                    </a:p>
                  </a:txBody>
                  <a:tcPr marL="12288" marR="12288" marT="12288" marB="0" anchor="b">
                    <a:lnL>
                      <a:noFill/>
                    </a:lnL>
                    <a:lnR>
                      <a:noFill/>
                    </a:lnR>
                    <a:lnT>
                      <a:noFill/>
                    </a:lnT>
                    <a:lnB>
                      <a:noFill/>
                    </a:lnB>
                  </a:tcPr>
                </a:tc>
              </a:tr>
            </a:tbl>
          </a:graphicData>
        </a:graphic>
      </p:graphicFrame>
      <p:sp>
        <p:nvSpPr>
          <p:cNvPr id="4" name="Date Placeholder 3"/>
          <p:cNvSpPr>
            <a:spLocks noGrp="1"/>
          </p:cNvSpPr>
          <p:nvPr>
            <p:ph type="dt" sz="half" idx="10"/>
          </p:nvPr>
        </p:nvSpPr>
        <p:spPr/>
        <p:txBody>
          <a:bodyPr/>
          <a:lstStyle/>
          <a:p>
            <a:fld id="{5A8C1A77-DEED-6F49-B4CB-60CA0531585D}"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0"/>
            <a:ext cx="8229600" cy="1143000"/>
          </a:xfrm>
        </p:spPr>
        <p:txBody>
          <a:bodyPr>
            <a:normAutofit fontScale="90000"/>
          </a:bodyPr>
          <a:lstStyle/>
          <a:p>
            <a:r>
              <a:rPr lang="en-US" dirty="0" smtClean="0"/>
              <a:t>What if Ran Google Workload on EC2?</a:t>
            </a:r>
            <a:endParaRPr lang="en-US" dirty="0"/>
          </a:p>
        </p:txBody>
      </p:sp>
      <p:graphicFrame>
        <p:nvGraphicFramePr>
          <p:cNvPr id="7" name="Content Placeholder 6"/>
          <p:cNvGraphicFramePr>
            <a:graphicFrameLocks noGrp="1"/>
          </p:cNvGraphicFramePr>
          <p:nvPr>
            <p:ph idx="1"/>
          </p:nvPr>
        </p:nvGraphicFramePr>
        <p:xfrm>
          <a:off x="-1" y="1327482"/>
          <a:ext cx="9025470" cy="4510742"/>
        </p:xfrm>
        <a:graphic>
          <a:graphicData uri="http://schemas.openxmlformats.org/drawingml/2006/table">
            <a:tbl>
              <a:tblPr/>
              <a:tblGrid>
                <a:gridCol w="2886756"/>
                <a:gridCol w="1153392"/>
                <a:gridCol w="1575288"/>
                <a:gridCol w="1742082"/>
                <a:gridCol w="1667952"/>
              </a:tblGrid>
              <a:tr h="159742">
                <a:tc>
                  <a:txBody>
                    <a:bodyPr/>
                    <a:lstStyle/>
                    <a:p>
                      <a:pPr algn="l" fontAlgn="b"/>
                      <a:endParaRPr lang="en-US" sz="1800" b="0" i="0" u="none" strike="noStrike" dirty="0">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Aug-04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Mar-06</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Sep-07</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Sep-09</a:t>
                      </a:r>
                    </a:p>
                  </a:txBody>
                  <a:tcPr marL="12288" marR="12288" marT="12288" marB="0" anchor="b">
                    <a:lnL>
                      <a:noFill/>
                    </a:lnL>
                    <a:lnR>
                      <a:noFill/>
                    </a:lnR>
                    <a:lnT>
                      <a:noFill/>
                    </a:lnT>
                    <a:lnB>
                      <a:noFill/>
                    </a:lnB>
                  </a:tcPr>
                </a:tc>
              </a:tr>
              <a:tr h="159742">
                <a:tc>
                  <a:txBody>
                    <a:bodyPr/>
                    <a:lstStyle/>
                    <a:p>
                      <a:pPr algn="l" fontAlgn="b"/>
                      <a:r>
                        <a:rPr lang="en-US" sz="1800" b="0" i="0" u="none" strike="noStrike">
                          <a:latin typeface="Verdana"/>
                        </a:rPr>
                        <a:t>Number of MapReduce jobs</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29,000</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171,000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2,217,000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3,467,000</a:t>
                      </a:r>
                    </a:p>
                  </a:txBody>
                  <a:tcPr marL="12288" marR="12288" marT="12288" marB="0" anchor="b">
                    <a:lnL>
                      <a:noFill/>
                    </a:lnL>
                    <a:lnR>
                      <a:noFill/>
                    </a:lnR>
                    <a:lnT>
                      <a:noFill/>
                    </a:lnT>
                    <a:lnB>
                      <a:noFill/>
                    </a:lnB>
                  </a:tcPr>
                </a:tc>
              </a:tr>
              <a:tr h="159742">
                <a:tc>
                  <a:txBody>
                    <a:bodyPr/>
                    <a:lstStyle/>
                    <a:p>
                      <a:pPr algn="l" fontAlgn="b"/>
                      <a:r>
                        <a:rPr lang="en-US" sz="1800" b="0" i="0" u="none" strike="noStrike">
                          <a:latin typeface="Verdana"/>
                        </a:rPr>
                        <a:t>Average completion time (secs)</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634</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874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395</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475</a:t>
                      </a:r>
                    </a:p>
                  </a:txBody>
                  <a:tcPr marL="12288" marR="12288" marT="12288" marB="0" anchor="b">
                    <a:lnL>
                      <a:noFill/>
                    </a:lnL>
                    <a:lnR>
                      <a:noFill/>
                    </a:lnR>
                    <a:lnT>
                      <a:noFill/>
                    </a:lnT>
                    <a:lnB>
                      <a:noFill/>
                    </a:lnB>
                  </a:tcPr>
                </a:tc>
              </a:tr>
              <a:tr h="159742">
                <a:tc>
                  <a:txBody>
                    <a:bodyPr/>
                    <a:lstStyle/>
                    <a:p>
                      <a:pPr algn="l" fontAlgn="b"/>
                      <a:r>
                        <a:rPr lang="en-US" sz="1800" b="0" i="0" u="none" strike="noStrike" dirty="0">
                          <a:latin typeface="Verdana"/>
                        </a:rPr>
                        <a:t>Server years used</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217</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2,002</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11,081</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25,562</a:t>
                      </a:r>
                    </a:p>
                  </a:txBody>
                  <a:tcPr marL="12288" marR="12288" marT="12288" marB="0" anchor="b">
                    <a:lnL>
                      <a:noFill/>
                    </a:lnL>
                    <a:lnR>
                      <a:noFill/>
                    </a:lnR>
                    <a:lnT>
                      <a:noFill/>
                    </a:lnT>
                    <a:lnB>
                      <a:noFill/>
                    </a:lnB>
                  </a:tcPr>
                </a:tc>
              </a:tr>
              <a:tr h="159742">
                <a:tc>
                  <a:txBody>
                    <a:bodyPr/>
                    <a:lstStyle/>
                    <a:p>
                      <a:pPr algn="l" fontAlgn="b"/>
                      <a:r>
                        <a:rPr lang="en-US" sz="1800" b="0" i="0" u="none" strike="noStrike">
                          <a:latin typeface="Verdana"/>
                        </a:rPr>
                        <a:t>Input data read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3,288</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52,254</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403,152</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544,130</a:t>
                      </a:r>
                    </a:p>
                  </a:txBody>
                  <a:tcPr marL="12288" marR="12288" marT="12288" marB="0" anchor="b">
                    <a:lnL>
                      <a:noFill/>
                    </a:lnL>
                    <a:lnR>
                      <a:noFill/>
                    </a:lnR>
                    <a:lnT>
                      <a:noFill/>
                    </a:lnT>
                    <a:lnB>
                      <a:noFill/>
                    </a:lnB>
                  </a:tcPr>
                </a:tc>
              </a:tr>
              <a:tr h="159742">
                <a:tc>
                  <a:txBody>
                    <a:bodyPr/>
                    <a:lstStyle/>
                    <a:p>
                      <a:pPr algn="l" fontAlgn="b"/>
                      <a:r>
                        <a:rPr lang="en-US" sz="1800" b="0" i="0" u="none" strike="noStrike" dirty="0">
                          <a:latin typeface="Verdana"/>
                        </a:rPr>
                        <a:t>Intermediate data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758</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6,743</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34,774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90,120</a:t>
                      </a:r>
                    </a:p>
                  </a:txBody>
                  <a:tcPr marL="12288" marR="12288" marT="12288" marB="0" anchor="b">
                    <a:lnL>
                      <a:noFill/>
                    </a:lnL>
                    <a:lnR>
                      <a:noFill/>
                    </a:lnR>
                    <a:lnT>
                      <a:noFill/>
                    </a:lnT>
                    <a:lnB>
                      <a:noFill/>
                    </a:lnB>
                  </a:tcPr>
                </a:tc>
              </a:tr>
              <a:tr h="559670">
                <a:tc>
                  <a:txBody>
                    <a:bodyPr/>
                    <a:lstStyle/>
                    <a:p>
                      <a:pPr algn="l" fontAlgn="b"/>
                      <a:r>
                        <a:rPr lang="en-US" sz="1800" b="0" i="0" u="none" strike="noStrike" dirty="0">
                          <a:latin typeface="Verdana"/>
                        </a:rPr>
                        <a:t>Output data written (TB)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193</a:t>
                      </a:r>
                    </a:p>
                  </a:txBody>
                  <a:tcPr marL="12288" marR="12288" marT="12288" marB="0" anchor="b">
                    <a:lnL>
                      <a:noFill/>
                    </a:lnL>
                    <a:lnR>
                      <a:noFill/>
                    </a:lnR>
                    <a:lnT>
                      <a:noFill/>
                    </a:lnT>
                    <a:lnB>
                      <a:noFill/>
                    </a:lnB>
                  </a:tcPr>
                </a:tc>
                <a:tc>
                  <a:txBody>
                    <a:bodyPr/>
                    <a:lstStyle/>
                    <a:p>
                      <a:pPr algn="r" fontAlgn="b"/>
                      <a:r>
                        <a:rPr lang="en-US" sz="2400" b="0" i="0" u="none" strike="noStrike">
                          <a:latin typeface="Verdana"/>
                        </a:rPr>
                        <a:t>2,970</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14,018</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57,520</a:t>
                      </a:r>
                    </a:p>
                  </a:txBody>
                  <a:tcPr marL="12288" marR="12288" marT="12288" marB="0" anchor="b">
                    <a:lnL>
                      <a:noFill/>
                    </a:lnL>
                    <a:lnR>
                      <a:noFill/>
                    </a:lnR>
                    <a:lnT>
                      <a:noFill/>
                    </a:lnT>
                    <a:lnB>
                      <a:noFill/>
                    </a:lnB>
                  </a:tcPr>
                </a:tc>
              </a:tr>
              <a:tr h="159742">
                <a:tc>
                  <a:txBody>
                    <a:bodyPr/>
                    <a:lstStyle/>
                    <a:p>
                      <a:pPr algn="l" fontAlgn="b"/>
                      <a:r>
                        <a:rPr lang="en-US" sz="1800" b="0" i="0" u="none" strike="noStrike" dirty="0">
                          <a:latin typeface="Verdana"/>
                        </a:rPr>
                        <a:t>Average </a:t>
                      </a:r>
                      <a:r>
                        <a:rPr lang="en-US" sz="1800" b="0" i="0" u="none" strike="noStrike" dirty="0" smtClean="0">
                          <a:latin typeface="Verdana"/>
                        </a:rPr>
                        <a:t>number </a:t>
                      </a:r>
                      <a:r>
                        <a:rPr lang="en-US" sz="1800" b="0" i="0" u="none" strike="noStrike" dirty="0">
                          <a:latin typeface="Verdana"/>
                        </a:rPr>
                        <a:t>of servers per job</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157</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268</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394</a:t>
                      </a:r>
                    </a:p>
                  </a:txBody>
                  <a:tcPr marL="12288" marR="12288" marT="12288" marB="0" anchor="b">
                    <a:lnL>
                      <a:noFill/>
                    </a:lnL>
                    <a:lnR>
                      <a:noFill/>
                    </a:lnR>
                    <a:lnT>
                      <a:noFill/>
                    </a:lnT>
                    <a:lnB>
                      <a:noFill/>
                    </a:lnB>
                  </a:tcPr>
                </a:tc>
                <a:tc>
                  <a:txBody>
                    <a:bodyPr/>
                    <a:lstStyle/>
                    <a:p>
                      <a:pPr algn="r" fontAlgn="b"/>
                      <a:r>
                        <a:rPr lang="en-US" sz="2400" b="0" i="0" u="none" strike="noStrike" dirty="0">
                          <a:latin typeface="Verdana"/>
                        </a:rPr>
                        <a:t>488</a:t>
                      </a:r>
                    </a:p>
                  </a:txBody>
                  <a:tcPr marL="12288" marR="12288" marT="12288" marB="0" anchor="b">
                    <a:lnL>
                      <a:noFill/>
                    </a:lnL>
                    <a:lnR>
                      <a:noFill/>
                    </a:lnR>
                    <a:lnT>
                      <a:noFill/>
                    </a:lnT>
                    <a:lnB>
                      <a:noFill/>
                    </a:lnB>
                  </a:tcPr>
                </a:tc>
              </a:tr>
              <a:tr h="159742">
                <a:tc>
                  <a:txBody>
                    <a:bodyPr/>
                    <a:lstStyle/>
                    <a:p>
                      <a:pPr algn="l" fontAlgn="b"/>
                      <a:r>
                        <a:rPr lang="en-US" sz="1800" b="0" i="0" u="none" strike="noStrike" dirty="0" smtClean="0">
                          <a:solidFill>
                            <a:srgbClr val="3366FF"/>
                          </a:solidFill>
                          <a:latin typeface="Verdana"/>
                        </a:rPr>
                        <a:t>Average</a:t>
                      </a:r>
                      <a:r>
                        <a:rPr lang="en-US" sz="1800" b="0" i="0" u="none" strike="noStrike" baseline="0" dirty="0" smtClean="0">
                          <a:solidFill>
                            <a:srgbClr val="3366FF"/>
                          </a:solidFill>
                          <a:latin typeface="Verdana"/>
                        </a:rPr>
                        <a:t> Cost/job EC2</a:t>
                      </a:r>
                      <a:endParaRPr lang="en-US" sz="18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$17</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$39</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$26</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$38</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r>
              <a:tr h="159742">
                <a:tc>
                  <a:txBody>
                    <a:bodyPr/>
                    <a:lstStyle/>
                    <a:p>
                      <a:pPr algn="l" fontAlgn="b"/>
                      <a:r>
                        <a:rPr lang="en-US" sz="1800" b="0" i="0" u="none" strike="noStrike" dirty="0" smtClean="0">
                          <a:solidFill>
                            <a:srgbClr val="3366FF"/>
                          </a:solidFill>
                          <a:latin typeface="Verdana"/>
                        </a:rPr>
                        <a:t>Annual Cost if on EC2</a:t>
                      </a:r>
                      <a:endParaRPr lang="en-US" sz="18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$0.5M</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$6.7M</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$57.4M</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c>
                  <a:txBody>
                    <a:bodyPr/>
                    <a:lstStyle/>
                    <a:p>
                      <a:pPr algn="r" fontAlgn="b"/>
                      <a:r>
                        <a:rPr lang="en-US" sz="2400" b="0" i="0" u="none" strike="noStrike" dirty="0" smtClean="0">
                          <a:solidFill>
                            <a:srgbClr val="3366FF"/>
                          </a:solidFill>
                          <a:latin typeface="Verdana"/>
                        </a:rPr>
                        <a:t>$133.1M</a:t>
                      </a:r>
                      <a:endParaRPr lang="en-US" sz="2400" b="0" i="0" u="none" strike="noStrike" dirty="0">
                        <a:solidFill>
                          <a:srgbClr val="3366FF"/>
                        </a:solidFill>
                        <a:latin typeface="Verdana"/>
                      </a:endParaRPr>
                    </a:p>
                  </a:txBody>
                  <a:tcPr marL="12288" marR="12288" marT="12288" marB="0" anchor="b">
                    <a:lnL>
                      <a:noFill/>
                    </a:lnL>
                    <a:lnR>
                      <a:noFill/>
                    </a:lnR>
                    <a:lnT>
                      <a:noFill/>
                    </a:lnT>
                    <a:lnB>
                      <a:noFill/>
                    </a:lnB>
                  </a:tcPr>
                </a:tc>
              </a:tr>
            </a:tbl>
          </a:graphicData>
        </a:graphic>
      </p:graphicFrame>
      <p:sp>
        <p:nvSpPr>
          <p:cNvPr id="4" name="Date Placeholder 3"/>
          <p:cNvSpPr>
            <a:spLocks noGrp="1"/>
          </p:cNvSpPr>
          <p:nvPr>
            <p:ph type="dt" sz="half" idx="10"/>
          </p:nvPr>
        </p:nvSpPr>
        <p:spPr/>
        <p:txBody>
          <a:bodyPr/>
          <a:lstStyle/>
          <a:p>
            <a:fld id="{55485F20-5AFE-8E40-ABD6-783A3BFC43F6}"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91066" y="1193799"/>
            <a:ext cx="8331200" cy="5461001"/>
          </a:xfrm>
        </p:spPr>
        <p:txBody>
          <a:bodyPr>
            <a:normAutofit fontScale="85000" lnSpcReduction="10000"/>
          </a:bodyPr>
          <a:lstStyle/>
          <a:p>
            <a:r>
              <a:rPr lang="en-US" dirty="0" smtClean="0"/>
              <a:t>CS61c: Learn 6 great ideas in computer architecture to enable high performance programming via parallelism, not just learn C</a:t>
            </a:r>
          </a:p>
          <a:p>
            <a:pPr marL="971550" lvl="1" indent="-514350">
              <a:buFont typeface="+mj-lt"/>
              <a:buAutoNum type="arabicPeriod"/>
            </a:pPr>
            <a:r>
              <a:rPr lang="en-US" dirty="0" smtClean="0"/>
              <a:t>Layers of Representation/Interpretation</a:t>
            </a:r>
          </a:p>
          <a:p>
            <a:pPr marL="971550" lvl="1" indent="-514350">
              <a:buFont typeface="+mj-lt"/>
              <a:buAutoNum type="arabicPeriod"/>
            </a:pPr>
            <a:r>
              <a:rPr lang="en-US" dirty="0" smtClean="0"/>
              <a:t>Moore’s Law</a:t>
            </a:r>
          </a:p>
          <a:p>
            <a:pPr marL="971550" lvl="1" indent="-514350">
              <a:buFont typeface="+mj-lt"/>
              <a:buAutoNum type="arabicPeriod"/>
            </a:pPr>
            <a:r>
              <a:rPr lang="en-US" dirty="0" smtClean="0"/>
              <a:t>Principle of Locality/Memory Hierarchy</a:t>
            </a:r>
          </a:p>
          <a:p>
            <a:pPr marL="971550" lvl="1" indent="-514350">
              <a:buFont typeface="+mj-lt"/>
              <a:buAutoNum type="arabicPeriod"/>
            </a:pPr>
            <a:r>
              <a:rPr lang="en-US" dirty="0" smtClean="0"/>
              <a:t>Parallelism</a:t>
            </a:r>
          </a:p>
          <a:p>
            <a:pPr marL="971550" lvl="1" indent="-514350">
              <a:buFont typeface="+mj-lt"/>
              <a:buAutoNum type="arabicPeriod"/>
            </a:pPr>
            <a:r>
              <a:rPr lang="en-US" dirty="0" smtClean="0"/>
              <a:t>Performance Measurement and Improvement</a:t>
            </a:r>
          </a:p>
          <a:p>
            <a:pPr marL="971550" lvl="1" indent="-514350">
              <a:buFont typeface="+mj-lt"/>
              <a:buAutoNum type="arabicPeriod"/>
            </a:pPr>
            <a:r>
              <a:rPr lang="en-US" dirty="0" smtClean="0"/>
              <a:t>Dependability via Redundancy</a:t>
            </a:r>
          </a:p>
          <a:p>
            <a:r>
              <a:rPr lang="en-US" dirty="0" smtClean="0"/>
              <a:t>Post PC Era: Parallel processing, smart phones to WSC</a:t>
            </a:r>
          </a:p>
          <a:p>
            <a:r>
              <a:rPr lang="en-US" dirty="0" smtClean="0"/>
              <a:t>WSC SW must cope with failures, varying load, varying HW latency bandwidth</a:t>
            </a:r>
          </a:p>
          <a:p>
            <a:r>
              <a:rPr lang="en-US" dirty="0" smtClean="0"/>
              <a:t>WSC HW sensitive to cost, energy efficiency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Date Placeholder 5"/>
          <p:cNvSpPr>
            <a:spLocks noGrp="1"/>
          </p:cNvSpPr>
          <p:nvPr>
            <p:ph type="dt" sz="half" idx="10"/>
          </p:nvPr>
        </p:nvSpPr>
        <p:spPr/>
        <p:txBody>
          <a:bodyPr/>
          <a:lstStyle/>
          <a:p>
            <a:fld id="{1687A263-A221-9043-9674-FF3BFA149B63}" type="datetime1">
              <a:rPr lang="en-US" smtClean="0"/>
              <a:pPr/>
              <a:t>1/21/12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MapReduce works is good for tasks like Search and Matrix Multiply</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There are typically many more Map Tasks than Reduce Tasks  (e.g., 40:1)</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1384995"/>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MapReduce hides details of parallelization, fault tolerance, locality optimization, and load balancing</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Users express computation as 2 functions, Map and Reduce, and supply code for them</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20</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MapReduce?</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Organization</a:t>
            </a:r>
            <a:endParaRPr lang="en-US" dirty="0"/>
          </a:p>
        </p:txBody>
      </p:sp>
      <p:sp>
        <p:nvSpPr>
          <p:cNvPr id="3" name="Content Placeholder 2"/>
          <p:cNvSpPr>
            <a:spLocks noGrp="1"/>
          </p:cNvSpPr>
          <p:nvPr>
            <p:ph idx="1"/>
          </p:nvPr>
        </p:nvSpPr>
        <p:spPr>
          <a:xfrm>
            <a:off x="457200" y="1337734"/>
            <a:ext cx="8229600" cy="4927600"/>
          </a:xfrm>
        </p:spPr>
        <p:txBody>
          <a:bodyPr>
            <a:normAutofit fontScale="85000" lnSpcReduction="20000"/>
          </a:bodyPr>
          <a:lstStyle/>
          <a:p>
            <a:r>
              <a:rPr lang="en-US" dirty="0" smtClean="0"/>
              <a:t>Grading</a:t>
            </a:r>
          </a:p>
          <a:p>
            <a:pPr lvl="1"/>
            <a:r>
              <a:rPr lang="en-US" dirty="0" smtClean="0"/>
              <a:t>Participation and Altruism (5%)</a:t>
            </a:r>
          </a:p>
          <a:p>
            <a:pPr lvl="1"/>
            <a:r>
              <a:rPr lang="en-US" dirty="0" smtClean="0"/>
              <a:t>Homework (5%)</a:t>
            </a:r>
          </a:p>
          <a:p>
            <a:pPr lvl="1"/>
            <a:r>
              <a:rPr lang="en-US" dirty="0" smtClean="0"/>
              <a:t>Labs (20%)</a:t>
            </a:r>
          </a:p>
          <a:p>
            <a:pPr lvl="1"/>
            <a:r>
              <a:rPr lang="en-US" dirty="0" smtClean="0"/>
              <a:t>Projects (40%)</a:t>
            </a:r>
          </a:p>
          <a:p>
            <a:pPr marL="1371600" lvl="2" indent="-457200">
              <a:buFont typeface="+mj-lt"/>
              <a:buAutoNum type="arabicPeriod"/>
            </a:pPr>
            <a:r>
              <a:rPr lang="en-US" dirty="0" smtClean="0"/>
              <a:t>Data Parallelism (Map-Reduce on Amazon EC2, with partner)</a:t>
            </a:r>
          </a:p>
          <a:p>
            <a:pPr marL="1371600" lvl="2" indent="-457200">
              <a:buFont typeface="+mj-lt"/>
              <a:buAutoNum type="arabicPeriod"/>
            </a:pPr>
            <a:r>
              <a:rPr lang="en-US" dirty="0" smtClean="0"/>
              <a:t>Computer Instruction Set Simulator (C)</a:t>
            </a:r>
          </a:p>
          <a:p>
            <a:pPr marL="1371600" lvl="2" indent="-457200">
              <a:buFont typeface="+mj-lt"/>
              <a:buAutoNum type="arabicPeriod"/>
            </a:pPr>
            <a:r>
              <a:rPr lang="en-US" dirty="0" smtClean="0"/>
              <a:t>Performance Tuning of a Parallel Application/Matrix Multiply using cache blocking, SIMD, MIMD (OpenMP, with partner)</a:t>
            </a:r>
          </a:p>
          <a:p>
            <a:pPr marL="1371600" lvl="2" indent="-457200">
              <a:buFont typeface="+mj-lt"/>
              <a:buAutoNum type="arabicPeriod"/>
            </a:pPr>
            <a:r>
              <a:rPr lang="en-US" dirty="0" smtClean="0"/>
              <a:t>Computer Processor Design (</a:t>
            </a:r>
            <a:r>
              <a:rPr lang="en-US" dirty="0" err="1" smtClean="0"/>
              <a:t>Logisim</a:t>
            </a:r>
            <a:r>
              <a:rPr lang="en-US" dirty="0" smtClean="0"/>
              <a:t>)</a:t>
            </a:r>
          </a:p>
          <a:p>
            <a:pPr lvl="1"/>
            <a:r>
              <a:rPr lang="en-US" dirty="0" smtClean="0"/>
              <a:t>Extra Credit: Matrix Multiply Competition, anything goes</a:t>
            </a:r>
          </a:p>
          <a:p>
            <a:pPr lvl="1"/>
            <a:r>
              <a:rPr lang="en-US" dirty="0" smtClean="0"/>
              <a:t>Midterm (10%):</a:t>
            </a:r>
            <a:r>
              <a:rPr lang="en-US" dirty="0" smtClean="0">
                <a:solidFill>
                  <a:srgbClr val="FF0000"/>
                </a:solidFill>
              </a:rPr>
              <a:t> </a:t>
            </a:r>
            <a:r>
              <a:rPr lang="en-US" u="sng" dirty="0" smtClean="0">
                <a:solidFill>
                  <a:srgbClr val="FF0000"/>
                </a:solidFill>
              </a:rPr>
              <a:t>6-9 PM </a:t>
            </a:r>
            <a:r>
              <a:rPr lang="en-US" dirty="0" smtClean="0"/>
              <a:t>Tuesday March 6, </a:t>
            </a:r>
            <a:r>
              <a:rPr lang="en-US" u="sng" dirty="0" smtClean="0">
                <a:solidFill>
                  <a:srgbClr val="FF0000"/>
                </a:solidFill>
              </a:rPr>
              <a:t>155 </a:t>
            </a:r>
            <a:r>
              <a:rPr lang="en-US" u="sng" dirty="0" err="1" smtClean="0">
                <a:solidFill>
                  <a:srgbClr val="FF0000"/>
                </a:solidFill>
              </a:rPr>
              <a:t>Dwinelle</a:t>
            </a:r>
            <a:endParaRPr lang="en-US" u="sng" dirty="0" smtClean="0">
              <a:solidFill>
                <a:srgbClr val="FF0000"/>
              </a:solidFill>
            </a:endParaRPr>
          </a:p>
          <a:p>
            <a:pPr lvl="1"/>
            <a:r>
              <a:rPr lang="en-US" u="sng" dirty="0" smtClean="0">
                <a:solidFill>
                  <a:srgbClr val="FF0000"/>
                </a:solidFill>
              </a:rPr>
              <a:t>How </a:t>
            </a:r>
            <a:r>
              <a:rPr lang="en-US" u="sng" smtClean="0">
                <a:solidFill>
                  <a:srgbClr val="FF0000"/>
                </a:solidFill>
              </a:rPr>
              <a:t>many taking CS188? </a:t>
            </a:r>
            <a:endParaRPr lang="en-US" u="sng" dirty="0" smtClean="0">
              <a:solidFill>
                <a:srgbClr val="FF0000"/>
              </a:solidFill>
            </a:endParaRPr>
          </a:p>
          <a:p>
            <a:pPr lvl="1"/>
            <a:r>
              <a:rPr lang="en-US" dirty="0" smtClean="0"/>
              <a:t>Final (20%): 11:30-2:30 PM Wednesday May 9</a:t>
            </a:r>
          </a:p>
          <a:p>
            <a:pPr lvl="1"/>
            <a:endParaRPr lang="en-US" dirty="0"/>
          </a:p>
        </p:txBody>
      </p:sp>
      <p:sp>
        <p:nvSpPr>
          <p:cNvPr id="4" name="Date Placeholder 3"/>
          <p:cNvSpPr>
            <a:spLocks noGrp="1"/>
          </p:cNvSpPr>
          <p:nvPr>
            <p:ph type="dt" sz="half" idx="10"/>
          </p:nvPr>
        </p:nvSpPr>
        <p:spPr/>
        <p:txBody>
          <a:bodyPr/>
          <a:lstStyle/>
          <a:p>
            <a:fld id="{C7DC0A18-9F6E-7542-A8B6-0E19F0D784D2}"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Policy</a:t>
            </a:r>
            <a:endParaRPr lang="en-US" dirty="0"/>
          </a:p>
        </p:txBody>
      </p:sp>
      <p:sp>
        <p:nvSpPr>
          <p:cNvPr id="3" name="Content Placeholder 2"/>
          <p:cNvSpPr>
            <a:spLocks noGrp="1"/>
          </p:cNvSpPr>
          <p:nvPr>
            <p:ph idx="1"/>
          </p:nvPr>
        </p:nvSpPr>
        <p:spPr>
          <a:xfrm>
            <a:off x="474133" y="1413933"/>
            <a:ext cx="8229600" cy="4936067"/>
          </a:xfrm>
        </p:spPr>
        <p:txBody>
          <a:bodyPr>
            <a:normAutofit lnSpcReduction="10000"/>
          </a:bodyPr>
          <a:lstStyle/>
          <a:p>
            <a:r>
              <a:rPr lang="en-US" dirty="0" smtClean="0"/>
              <a:t>Assignments due Sundays at 11:59:59 PM</a:t>
            </a:r>
          </a:p>
          <a:p>
            <a:r>
              <a:rPr lang="en-US" dirty="0" smtClean="0"/>
              <a:t>Late </a:t>
            </a:r>
            <a:r>
              <a:rPr lang="en-US" dirty="0" err="1" smtClean="0"/>
              <a:t>homeworks</a:t>
            </a:r>
            <a:r>
              <a:rPr lang="en-US" dirty="0" smtClean="0"/>
              <a:t> not accepted (100% penalty)</a:t>
            </a:r>
          </a:p>
          <a:p>
            <a:r>
              <a:rPr lang="en-US" dirty="0" smtClean="0"/>
              <a:t>Late projects get 20% penalty, accepted up to Tuesdays at 11:59:59 PM</a:t>
            </a:r>
          </a:p>
          <a:p>
            <a:pPr lvl="1"/>
            <a:r>
              <a:rPr lang="en-US" dirty="0" smtClean="0"/>
              <a:t>No credit if  more than 48 hours late</a:t>
            </a:r>
          </a:p>
          <a:p>
            <a:pPr lvl="1"/>
            <a:r>
              <a:rPr lang="en-US" dirty="0" smtClean="0"/>
              <a:t>No “slip days” in 61C</a:t>
            </a:r>
          </a:p>
          <a:p>
            <a:pPr lvl="2"/>
            <a:r>
              <a:rPr lang="en-US" dirty="0" smtClean="0"/>
              <a:t>Used by Dan Garcia and a few faculty to cope with 100s of students who often procrastinate without having to hear the excuses, but not widespread in EECS courses</a:t>
            </a:r>
          </a:p>
          <a:p>
            <a:pPr lvl="2"/>
            <a:r>
              <a:rPr lang="en-US" dirty="0" smtClean="0"/>
              <a:t>More late assignments if everyone has no-cost options; better to learn now how to cope with real deadlines</a:t>
            </a:r>
          </a:p>
          <a:p>
            <a:endParaRPr lang="en-US" dirty="0"/>
          </a:p>
        </p:txBody>
      </p:sp>
      <p:sp>
        <p:nvSpPr>
          <p:cNvPr id="4" name="Date Placeholder 3"/>
          <p:cNvSpPr>
            <a:spLocks noGrp="1"/>
          </p:cNvSpPr>
          <p:nvPr>
            <p:ph type="dt" sz="half" idx="10"/>
          </p:nvPr>
        </p:nvSpPr>
        <p:spPr/>
        <p:txBody>
          <a:bodyPr/>
          <a:lstStyle/>
          <a:p>
            <a:fld id="{F61E545B-F446-344A-865C-EDEFC880DE07}"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BRAIN ON COMPUTERS; Hooked on Gadgets, and </a:t>
            </a:r>
            <a:r>
              <a:rPr lang="en-US" smtClean="0"/>
              <a:t>Paying a </a:t>
            </a:r>
            <a:r>
              <a:rPr lang="en-US" dirty="0" smtClean="0"/>
              <a:t>Mental Price </a:t>
            </a:r>
            <a:endParaRPr lang="en-US" dirty="0"/>
          </a:p>
        </p:txBody>
      </p:sp>
      <p:sp>
        <p:nvSpPr>
          <p:cNvPr id="7" name="Content Placeholder 6"/>
          <p:cNvSpPr>
            <a:spLocks noGrp="1"/>
          </p:cNvSpPr>
          <p:nvPr>
            <p:ph sz="half" idx="1"/>
          </p:nvPr>
        </p:nvSpPr>
        <p:spPr>
          <a:xfrm>
            <a:off x="440267" y="1380067"/>
            <a:ext cx="4038600" cy="4919133"/>
          </a:xfrm>
        </p:spPr>
        <p:txBody>
          <a:bodyPr>
            <a:noAutofit/>
          </a:bodyPr>
          <a:lstStyle/>
          <a:p>
            <a:pPr marL="0" indent="0">
              <a:buNone/>
            </a:pPr>
            <a:r>
              <a:rPr lang="en-US" sz="1400" dirty="0" smtClean="0"/>
              <a:t>NY Times, June 7, 2010, by Matt </a:t>
            </a:r>
            <a:r>
              <a:rPr lang="en-US" sz="1400" dirty="0" err="1" smtClean="0"/>
              <a:t>Richtel</a:t>
            </a:r>
            <a:endParaRPr lang="en-US" sz="1400" dirty="0" smtClean="0"/>
          </a:p>
          <a:p>
            <a:pPr marL="0" indent="0">
              <a:buNone/>
            </a:pPr>
            <a:r>
              <a:rPr lang="en-US" sz="1400" dirty="0" smtClean="0"/>
              <a:t>SAN FRANCISCO -- When one of the most important e-mail messages of his life landed in his in-</a:t>
            </a:r>
            <a:r>
              <a:rPr lang="en-US" sz="1400" smtClean="0"/>
              <a:t>box a </a:t>
            </a:r>
            <a:r>
              <a:rPr lang="en-US" sz="1400" dirty="0" smtClean="0"/>
              <a:t>few years ago, </a:t>
            </a:r>
            <a:r>
              <a:rPr lang="en-US" sz="1400" dirty="0" err="1" smtClean="0"/>
              <a:t>Kord</a:t>
            </a:r>
            <a:r>
              <a:rPr lang="en-US" sz="1400" dirty="0" smtClean="0"/>
              <a:t> Campbell overlooked it. </a:t>
            </a:r>
          </a:p>
          <a:p>
            <a:pPr marL="0" indent="0">
              <a:buNone/>
            </a:pPr>
            <a:r>
              <a:rPr lang="en-US" sz="1400" dirty="0" smtClean="0"/>
              <a:t>Not just </a:t>
            </a:r>
            <a:r>
              <a:rPr lang="en-US" sz="1400" smtClean="0"/>
              <a:t>for a </a:t>
            </a:r>
            <a:r>
              <a:rPr lang="en-US" sz="1400" dirty="0" smtClean="0"/>
              <a:t>day or two, but 12 days. He finally saw it while sifting through old messages</a:t>
            </a:r>
            <a:r>
              <a:rPr lang="en-US" sz="1400" smtClean="0"/>
              <a:t>: a </a:t>
            </a:r>
            <a:r>
              <a:rPr lang="en-US" sz="1400" dirty="0" smtClean="0"/>
              <a:t>big company wanted to buy his Internet start-up. </a:t>
            </a:r>
          </a:p>
          <a:p>
            <a:pPr marL="0" indent="0">
              <a:buNone/>
            </a:pPr>
            <a:r>
              <a:rPr lang="en-US" sz="1400" dirty="0" smtClean="0"/>
              <a:t>''I stood up from my desk and said, 'Oh my God, oh my God, oh my God,' '' Mr. Campbell said. ''It's kind of hard to miss an e-mail like that, but I did.'' </a:t>
            </a:r>
          </a:p>
          <a:p>
            <a:pPr marL="0" indent="0">
              <a:buNone/>
            </a:pPr>
            <a:r>
              <a:rPr lang="en-US" sz="1400" dirty="0" smtClean="0"/>
              <a:t>The message had slipped by him amid an electronic flood: two computer screens alive with e-mail, instant messages, online chats</a:t>
            </a:r>
            <a:r>
              <a:rPr lang="en-US" sz="1400" smtClean="0"/>
              <a:t>, a </a:t>
            </a:r>
            <a:r>
              <a:rPr lang="en-US" sz="1400" dirty="0" smtClean="0"/>
              <a:t>Web browser and the computer code he was writing. </a:t>
            </a:r>
          </a:p>
          <a:p>
            <a:pPr marL="0" indent="0">
              <a:buNone/>
            </a:pPr>
            <a:r>
              <a:rPr lang="en-US" sz="1400" dirty="0" smtClean="0"/>
              <a:t>While he managed to salvage the $1.3 million deal after apologizing to his suitor, Mr. Campbell continues to struggle with the effects of the deluge of data. Even after he unplugs, he craves the stimulation he gets from his electronic gadgets. He forgets things like dinner plans, and he has trouble focusing on his family. His wife, Brenda, complains, </a:t>
            </a:r>
            <a:r>
              <a:rPr lang="en-US" sz="1400" dirty="0" smtClean="0">
                <a:solidFill>
                  <a:srgbClr val="0000FF"/>
                </a:solidFill>
              </a:rPr>
              <a:t>''It seems like he can no longer be fully in the moment.</a:t>
            </a:r>
            <a:r>
              <a:rPr lang="en-US" sz="1400" dirty="0" smtClean="0"/>
              <a:t>'' </a:t>
            </a:r>
          </a:p>
          <a:p>
            <a:pPr marL="0" indent="0">
              <a:buNone/>
            </a:pPr>
            <a:endParaRPr lang="en-US" sz="1400" dirty="0" smtClean="0"/>
          </a:p>
          <a:p>
            <a:pPr>
              <a:buNone/>
            </a:pPr>
            <a:endParaRPr lang="en-US" sz="1400" dirty="0"/>
          </a:p>
        </p:txBody>
      </p:sp>
      <p:sp>
        <p:nvSpPr>
          <p:cNvPr id="8" name="Content Placeholder 7"/>
          <p:cNvSpPr>
            <a:spLocks noGrp="1"/>
          </p:cNvSpPr>
          <p:nvPr>
            <p:ph sz="half" idx="2"/>
          </p:nvPr>
        </p:nvSpPr>
        <p:spPr>
          <a:xfrm>
            <a:off x="4614332" y="1380067"/>
            <a:ext cx="4529667" cy="4919133"/>
          </a:xfrm>
        </p:spPr>
        <p:txBody>
          <a:bodyPr>
            <a:noAutofit/>
          </a:bodyPr>
          <a:lstStyle/>
          <a:p>
            <a:pPr marL="0" indent="0">
              <a:buNone/>
            </a:pPr>
            <a:r>
              <a:rPr lang="en-US" sz="1400" dirty="0" smtClean="0"/>
              <a:t>This is your brain on computers. </a:t>
            </a:r>
          </a:p>
          <a:p>
            <a:pPr marL="0" indent="0">
              <a:buNone/>
            </a:pPr>
            <a:r>
              <a:rPr lang="en-US" sz="1400" dirty="0" smtClean="0"/>
              <a:t>Scientists say juggling e-mail, phone calls and other incoming information can change how people think and behave. They say our ability to focus is being undermined by bursts of information. </a:t>
            </a:r>
          </a:p>
          <a:p>
            <a:pPr marL="0" indent="0">
              <a:buNone/>
            </a:pPr>
            <a:r>
              <a:rPr lang="en-US" sz="1400" dirty="0" smtClean="0">
                <a:solidFill>
                  <a:srgbClr val="0000FF"/>
                </a:solidFill>
              </a:rPr>
              <a:t>These play </a:t>
            </a:r>
            <a:r>
              <a:rPr lang="en-US" sz="1400" smtClean="0">
                <a:solidFill>
                  <a:srgbClr val="0000FF"/>
                </a:solidFill>
              </a:rPr>
              <a:t>to a </a:t>
            </a:r>
            <a:r>
              <a:rPr lang="en-US" sz="1400" dirty="0" smtClean="0">
                <a:solidFill>
                  <a:srgbClr val="0000FF"/>
                </a:solidFill>
              </a:rPr>
              <a:t>primitive impulse to respond to immediate opportunities and threats. The stimulation provokes excitement -</a:t>
            </a:r>
            <a:r>
              <a:rPr lang="en-US" sz="1400" smtClean="0">
                <a:solidFill>
                  <a:srgbClr val="0000FF"/>
                </a:solidFill>
              </a:rPr>
              <a:t>- a </a:t>
            </a:r>
            <a:r>
              <a:rPr lang="en-US" sz="1400" dirty="0" smtClean="0">
                <a:solidFill>
                  <a:srgbClr val="0000FF"/>
                </a:solidFill>
              </a:rPr>
              <a:t>dopamine squirt -- that researchers say can be addictive. In its absence, people feel bored</a:t>
            </a:r>
            <a:r>
              <a:rPr lang="en-US" sz="1400" dirty="0" smtClean="0">
                <a:solidFill>
                  <a:srgbClr val="3366FF"/>
                </a:solidFill>
              </a:rPr>
              <a:t>. </a:t>
            </a:r>
          </a:p>
          <a:p>
            <a:pPr marL="0" indent="0">
              <a:buNone/>
            </a:pPr>
            <a:r>
              <a:rPr lang="en-US" sz="1400" dirty="0" smtClean="0"/>
              <a:t>The resulting distractions can have deadly consequences, as when </a:t>
            </a:r>
            <a:r>
              <a:rPr lang="en-US" sz="1400" dirty="0" err="1" smtClean="0"/>
              <a:t>cellphone</a:t>
            </a:r>
            <a:r>
              <a:rPr lang="en-US" sz="1400" dirty="0" smtClean="0"/>
              <a:t>-wielding drivers and train engineers cause wrecks. And for millions of people like Mr. Campbell, these urges can inflict nicks and cuts on creativity and deep thought, interrupting work and family life. </a:t>
            </a:r>
          </a:p>
          <a:p>
            <a:pPr marL="0" indent="0">
              <a:buNone/>
            </a:pPr>
            <a:r>
              <a:rPr lang="en-US" sz="1400" dirty="0" smtClean="0"/>
              <a:t>While many people say multitasking makes them more productive, research shows otherwise. </a:t>
            </a:r>
            <a:r>
              <a:rPr lang="en-US" sz="1400" dirty="0" smtClean="0">
                <a:solidFill>
                  <a:srgbClr val="0000FF"/>
                </a:solidFill>
              </a:rPr>
              <a:t>Heavy </a:t>
            </a:r>
            <a:r>
              <a:rPr lang="en-US" sz="1400" dirty="0" err="1" smtClean="0">
                <a:solidFill>
                  <a:srgbClr val="0000FF"/>
                </a:solidFill>
              </a:rPr>
              <a:t>multitaskers</a:t>
            </a:r>
            <a:r>
              <a:rPr lang="en-US" sz="1400" dirty="0" smtClean="0">
                <a:solidFill>
                  <a:srgbClr val="0000FF"/>
                </a:solidFill>
              </a:rPr>
              <a:t> actually have more trouble focusing and shutting out irrelevant information, scientists say, and they experience more stress. </a:t>
            </a:r>
          </a:p>
          <a:p>
            <a:pPr marL="0" indent="0">
              <a:buNone/>
            </a:pPr>
            <a:r>
              <a:rPr lang="en-US" sz="1400" dirty="0" smtClean="0">
                <a:solidFill>
                  <a:srgbClr val="0000FF"/>
                </a:solidFill>
              </a:rPr>
              <a:t>And scientists are discovering that even after the multitasking ends, fractured thinking and lack of focus persist. In other words, this is also your brain off computers</a:t>
            </a:r>
            <a:r>
              <a:rPr lang="en-US" sz="1400" dirty="0" smtClean="0"/>
              <a:t>. </a:t>
            </a:r>
          </a:p>
          <a:p>
            <a:pPr marL="0" indent="0">
              <a:buNone/>
            </a:pPr>
            <a:endParaRPr lang="en-US" sz="1050" dirty="0"/>
          </a:p>
        </p:txBody>
      </p:sp>
      <p:sp>
        <p:nvSpPr>
          <p:cNvPr id="5" name="Footer Placeholder 4"/>
          <p:cNvSpPr>
            <a:spLocks noGrp="1"/>
          </p:cNvSpPr>
          <p:nvPr>
            <p:ph type="ftr" sz="quarter" idx="11"/>
          </p:nvPr>
        </p:nvSpPr>
        <p:spPr/>
        <p:txBody>
          <a:bodyPr/>
          <a:lstStyle/>
          <a:p>
            <a:r>
              <a:rPr lang="en-US" smtClean="0"/>
              <a:t>Fall 2010 --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789282" y="2586770"/>
            <a:ext cx="3398419" cy="3122479"/>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The Rules</a:t>
            </a:r>
            <a:br>
              <a:rPr lang="en-US" dirty="0" smtClean="0"/>
            </a:br>
            <a:r>
              <a:rPr lang="en-US" dirty="0" smtClean="0"/>
              <a:t>(and we really mean it!)</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24</a:t>
            </a:fld>
            <a:endParaRPr lang="en-US"/>
          </a:p>
        </p:txBody>
      </p:sp>
      <p:pic>
        <p:nvPicPr>
          <p:cNvPr id="28675" name="Picture 3"/>
          <p:cNvPicPr>
            <a:picLocks noChangeAspect="1" noChangeArrowheads="1"/>
          </p:cNvPicPr>
          <p:nvPr/>
        </p:nvPicPr>
        <p:blipFill>
          <a:blip r:embed="rId3"/>
          <a:srcRect/>
          <a:stretch>
            <a:fillRect/>
          </a:stretch>
        </p:blipFill>
        <p:spPr bwMode="auto">
          <a:xfrm>
            <a:off x="5123321" y="2480924"/>
            <a:ext cx="3122479" cy="3122479"/>
          </a:xfrm>
          <a:prstGeom prst="rect">
            <a:avLst/>
          </a:prstGeom>
          <a:noFill/>
          <a:ln w="9525">
            <a:noFill/>
            <a:miter lim="800000"/>
            <a:headEnd/>
            <a:tailEnd/>
          </a:ln>
          <a:effectLst/>
        </p:spPr>
      </p:pic>
      <p:grpSp>
        <p:nvGrpSpPr>
          <p:cNvPr id="3" name="Group 17"/>
          <p:cNvGrpSpPr/>
          <p:nvPr/>
        </p:nvGrpSpPr>
        <p:grpSpPr>
          <a:xfrm>
            <a:off x="740868" y="2209822"/>
            <a:ext cx="7698972" cy="3499427"/>
            <a:chOff x="740868" y="2209822"/>
            <a:chExt cx="7698972" cy="3499427"/>
          </a:xfrm>
        </p:grpSpPr>
        <p:grpSp>
          <p:nvGrpSpPr>
            <p:cNvPr id="5" name="Group 13"/>
            <p:cNvGrpSpPr/>
            <p:nvPr/>
          </p:nvGrpSpPr>
          <p:grpSpPr>
            <a:xfrm>
              <a:off x="740868" y="2209822"/>
              <a:ext cx="3499427" cy="3499427"/>
              <a:chOff x="987828" y="2198668"/>
              <a:chExt cx="3499427" cy="3499427"/>
            </a:xfrm>
          </p:grpSpPr>
          <p:sp>
            <p:nvSpPr>
              <p:cNvPr id="7" name="Oval 6"/>
              <p:cNvSpPr/>
              <p:nvPr/>
            </p:nvSpPr>
            <p:spPr>
              <a:xfrm>
                <a:off x="987828" y="2198668"/>
                <a:ext cx="3499427" cy="3499427"/>
              </a:xfrm>
              <a:prstGeom prst="ellipse">
                <a:avLst/>
              </a:prstGeom>
              <a:noFill/>
              <a:ln w="152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7" idx="1"/>
                <a:endCxn id="7" idx="5"/>
              </p:cNvCxnSpPr>
              <p:nvPr/>
            </p:nvCxnSpPr>
            <p:spPr>
              <a:xfrm rot="16200000" flipH="1">
                <a:off x="1500306" y="2711147"/>
                <a:ext cx="2474469" cy="2474469"/>
              </a:xfrm>
              <a:prstGeom prst="line">
                <a:avLst/>
              </a:prstGeom>
              <a:ln w="152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14"/>
            <p:cNvGrpSpPr/>
            <p:nvPr/>
          </p:nvGrpSpPr>
          <p:grpSpPr>
            <a:xfrm>
              <a:off x="4940413" y="2209822"/>
              <a:ext cx="3499427" cy="3499427"/>
              <a:chOff x="987828" y="2198668"/>
              <a:chExt cx="3499427" cy="3499427"/>
            </a:xfrm>
          </p:grpSpPr>
          <p:sp>
            <p:nvSpPr>
              <p:cNvPr id="16" name="Oval 15"/>
              <p:cNvSpPr/>
              <p:nvPr/>
            </p:nvSpPr>
            <p:spPr>
              <a:xfrm>
                <a:off x="987828" y="2198668"/>
                <a:ext cx="3499427" cy="3499427"/>
              </a:xfrm>
              <a:prstGeom prst="ellipse">
                <a:avLst/>
              </a:prstGeom>
              <a:noFill/>
              <a:ln w="152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1"/>
                <a:endCxn id="16" idx="5"/>
              </p:cNvCxnSpPr>
              <p:nvPr/>
            </p:nvCxnSpPr>
            <p:spPr>
              <a:xfrm rot="16200000" flipH="1">
                <a:off x="1500306" y="2711147"/>
                <a:ext cx="2474469" cy="2474469"/>
              </a:xfrm>
              <a:prstGeom prst="line">
                <a:avLst/>
              </a:prstGeom>
              <a:ln w="152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
        <p:nvSpPr>
          <p:cNvPr id="13" name="Footer Placeholder 12"/>
          <p:cNvSpPr>
            <a:spLocks noGrp="1"/>
          </p:cNvSpPr>
          <p:nvPr>
            <p:ph type="ftr" sz="quarter" idx="11"/>
          </p:nvPr>
        </p:nvSpPr>
        <p:spPr/>
        <p:txBody>
          <a:bodyPr/>
          <a:lstStyle/>
          <a:p>
            <a:r>
              <a:rPr lang="en-US" smtClean="0"/>
              <a:t>Spring 2012 -- Lecture #1</a:t>
            </a:r>
            <a:endParaRPr lang="en-US"/>
          </a:p>
        </p:txBody>
      </p:sp>
      <p:sp>
        <p:nvSpPr>
          <p:cNvPr id="14" name="Date Placeholder 13"/>
          <p:cNvSpPr>
            <a:spLocks noGrp="1"/>
          </p:cNvSpPr>
          <p:nvPr>
            <p:ph type="dt" sz="half" idx="10"/>
          </p:nvPr>
        </p:nvSpPr>
        <p:spPr/>
        <p:txBody>
          <a:bodyPr/>
          <a:lstStyle/>
          <a:p>
            <a:fld id="{65CA683D-7D46-B547-8C64-CB4CA36D540A}" type="datetime1">
              <a:rPr lang="en-US" smtClean="0"/>
              <a:pPr/>
              <a:t>1/21/12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a Lecture</a:t>
            </a:r>
            <a:endParaRPr lang="en-US" dirty="0"/>
          </a:p>
        </p:txBody>
      </p:sp>
      <p:sp>
        <p:nvSpPr>
          <p:cNvPr id="4" name="Date Placeholder 3"/>
          <p:cNvSpPr>
            <a:spLocks noGrp="1"/>
          </p:cNvSpPr>
          <p:nvPr>
            <p:ph type="dt" sz="half" idx="10"/>
          </p:nvPr>
        </p:nvSpPr>
        <p:spPr/>
        <p:txBody>
          <a:bodyPr/>
          <a:lstStyle/>
          <a:p>
            <a:fld id="{1C6179CE-4A63-0B48-8158-C56F46B957FD}"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
        <p:nvSpPr>
          <p:cNvPr id="8" name="TextBox 7"/>
          <p:cNvSpPr txBox="1"/>
          <p:nvPr/>
        </p:nvSpPr>
        <p:spPr>
          <a:xfrm>
            <a:off x="338674" y="3149600"/>
            <a:ext cx="1762822" cy="584776"/>
          </a:xfrm>
          <a:prstGeom prst="rect">
            <a:avLst/>
          </a:prstGeom>
          <a:noFill/>
        </p:spPr>
        <p:txBody>
          <a:bodyPr wrap="none" rtlCol="0">
            <a:spAutoFit/>
          </a:bodyPr>
          <a:lstStyle/>
          <a:p>
            <a:r>
              <a:rPr lang="en-US" sz="3200" dirty="0" smtClean="0"/>
              <a:t>Attention</a:t>
            </a:r>
            <a:endParaRPr lang="en-US" sz="3200" dirty="0"/>
          </a:p>
        </p:txBody>
      </p:sp>
      <p:sp>
        <p:nvSpPr>
          <p:cNvPr id="9" name="TextBox 8"/>
          <p:cNvSpPr txBox="1"/>
          <p:nvPr/>
        </p:nvSpPr>
        <p:spPr>
          <a:xfrm>
            <a:off x="3420541" y="5232400"/>
            <a:ext cx="2703384" cy="584776"/>
          </a:xfrm>
          <a:prstGeom prst="rect">
            <a:avLst/>
          </a:prstGeom>
          <a:noFill/>
        </p:spPr>
        <p:txBody>
          <a:bodyPr wrap="none" rtlCol="0">
            <a:spAutoFit/>
          </a:bodyPr>
          <a:lstStyle/>
          <a:p>
            <a:r>
              <a:rPr lang="en-US" sz="3200" dirty="0" smtClean="0"/>
              <a:t>Time (minutes)</a:t>
            </a:r>
            <a:endParaRPr lang="en-US" sz="3200" dirty="0"/>
          </a:p>
        </p:txBody>
      </p:sp>
      <p:cxnSp>
        <p:nvCxnSpPr>
          <p:cNvPr id="11" name="Straight Arrow Connector 10"/>
          <p:cNvCxnSpPr/>
          <p:nvPr/>
        </p:nvCxnSpPr>
        <p:spPr>
          <a:xfrm rot="5400000" flipH="1" flipV="1">
            <a:off x="685807" y="3124200"/>
            <a:ext cx="3031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235207" y="4605870"/>
            <a:ext cx="5858933" cy="16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50541" y="4605870"/>
            <a:ext cx="392656" cy="584776"/>
          </a:xfrm>
          <a:prstGeom prst="rect">
            <a:avLst/>
          </a:prstGeom>
          <a:noFill/>
        </p:spPr>
        <p:txBody>
          <a:bodyPr wrap="none" rtlCol="0">
            <a:spAutoFit/>
          </a:bodyPr>
          <a:lstStyle/>
          <a:p>
            <a:r>
              <a:rPr lang="en-US" sz="3200" dirty="0" smtClean="0"/>
              <a:t>0</a:t>
            </a:r>
            <a:endParaRPr lang="en-US" sz="3200" dirty="0"/>
          </a:p>
        </p:txBody>
      </p:sp>
      <p:sp>
        <p:nvSpPr>
          <p:cNvPr id="15" name="TextBox 14"/>
          <p:cNvSpPr txBox="1"/>
          <p:nvPr/>
        </p:nvSpPr>
        <p:spPr>
          <a:xfrm>
            <a:off x="3268141" y="4605870"/>
            <a:ext cx="600645" cy="584776"/>
          </a:xfrm>
          <a:prstGeom prst="rect">
            <a:avLst/>
          </a:prstGeom>
          <a:noFill/>
        </p:spPr>
        <p:txBody>
          <a:bodyPr wrap="none" rtlCol="0">
            <a:spAutoFit/>
          </a:bodyPr>
          <a:lstStyle/>
          <a:p>
            <a:r>
              <a:rPr lang="en-US" sz="3200" dirty="0" smtClean="0"/>
              <a:t>20</a:t>
            </a:r>
            <a:endParaRPr lang="en-US" sz="3200" dirty="0"/>
          </a:p>
        </p:txBody>
      </p:sp>
      <p:sp>
        <p:nvSpPr>
          <p:cNvPr id="16" name="TextBox 15"/>
          <p:cNvSpPr txBox="1"/>
          <p:nvPr/>
        </p:nvSpPr>
        <p:spPr>
          <a:xfrm>
            <a:off x="3894674" y="4605870"/>
            <a:ext cx="600645" cy="584776"/>
          </a:xfrm>
          <a:prstGeom prst="rect">
            <a:avLst/>
          </a:prstGeom>
          <a:noFill/>
        </p:spPr>
        <p:txBody>
          <a:bodyPr wrap="none" rtlCol="0">
            <a:spAutoFit/>
          </a:bodyPr>
          <a:lstStyle/>
          <a:p>
            <a:r>
              <a:rPr lang="en-US" sz="3200" dirty="0" smtClean="0"/>
              <a:t>25</a:t>
            </a:r>
            <a:endParaRPr lang="en-US" sz="3200" dirty="0"/>
          </a:p>
        </p:txBody>
      </p:sp>
      <p:sp>
        <p:nvSpPr>
          <p:cNvPr id="17" name="TextBox 16"/>
          <p:cNvSpPr txBox="1"/>
          <p:nvPr/>
        </p:nvSpPr>
        <p:spPr>
          <a:xfrm>
            <a:off x="5266274" y="4605870"/>
            <a:ext cx="600645" cy="584776"/>
          </a:xfrm>
          <a:prstGeom prst="rect">
            <a:avLst/>
          </a:prstGeom>
          <a:noFill/>
        </p:spPr>
        <p:txBody>
          <a:bodyPr wrap="none" rtlCol="0">
            <a:spAutoFit/>
          </a:bodyPr>
          <a:lstStyle/>
          <a:p>
            <a:r>
              <a:rPr lang="en-US" sz="3200" dirty="0" smtClean="0"/>
              <a:t>50</a:t>
            </a:r>
            <a:endParaRPr lang="en-US" sz="3200" dirty="0"/>
          </a:p>
        </p:txBody>
      </p:sp>
      <p:sp>
        <p:nvSpPr>
          <p:cNvPr id="18" name="TextBox 17"/>
          <p:cNvSpPr txBox="1"/>
          <p:nvPr/>
        </p:nvSpPr>
        <p:spPr>
          <a:xfrm>
            <a:off x="5842007" y="4605870"/>
            <a:ext cx="600645" cy="584776"/>
          </a:xfrm>
          <a:prstGeom prst="rect">
            <a:avLst/>
          </a:prstGeom>
          <a:noFill/>
        </p:spPr>
        <p:txBody>
          <a:bodyPr wrap="none" rtlCol="0">
            <a:spAutoFit/>
          </a:bodyPr>
          <a:lstStyle/>
          <a:p>
            <a:r>
              <a:rPr lang="en-US" sz="3200" dirty="0" smtClean="0"/>
              <a:t>53</a:t>
            </a:r>
            <a:endParaRPr lang="en-US" sz="3200" dirty="0"/>
          </a:p>
        </p:txBody>
      </p:sp>
      <p:sp>
        <p:nvSpPr>
          <p:cNvPr id="19" name="TextBox 18"/>
          <p:cNvSpPr txBox="1"/>
          <p:nvPr/>
        </p:nvSpPr>
        <p:spPr>
          <a:xfrm>
            <a:off x="6993473" y="4605870"/>
            <a:ext cx="600645" cy="584776"/>
          </a:xfrm>
          <a:prstGeom prst="rect">
            <a:avLst/>
          </a:prstGeom>
          <a:noFill/>
        </p:spPr>
        <p:txBody>
          <a:bodyPr wrap="none" rtlCol="0">
            <a:spAutoFit/>
          </a:bodyPr>
          <a:lstStyle/>
          <a:p>
            <a:r>
              <a:rPr lang="en-US" sz="3200" dirty="0" smtClean="0"/>
              <a:t>78</a:t>
            </a:r>
            <a:endParaRPr lang="en-US" sz="3200" dirty="0"/>
          </a:p>
        </p:txBody>
      </p:sp>
      <p:sp>
        <p:nvSpPr>
          <p:cNvPr id="20" name="TextBox 19"/>
          <p:cNvSpPr txBox="1"/>
          <p:nvPr/>
        </p:nvSpPr>
        <p:spPr>
          <a:xfrm>
            <a:off x="7603073" y="4605870"/>
            <a:ext cx="600645" cy="584776"/>
          </a:xfrm>
          <a:prstGeom prst="rect">
            <a:avLst/>
          </a:prstGeom>
          <a:noFill/>
        </p:spPr>
        <p:txBody>
          <a:bodyPr wrap="none" rtlCol="0">
            <a:spAutoFit/>
          </a:bodyPr>
          <a:lstStyle/>
          <a:p>
            <a:r>
              <a:rPr lang="en-US" sz="3200" dirty="0" smtClean="0"/>
              <a:t>80</a:t>
            </a:r>
            <a:endParaRPr lang="en-US" sz="3200" dirty="0"/>
          </a:p>
        </p:txBody>
      </p:sp>
      <p:sp>
        <p:nvSpPr>
          <p:cNvPr id="27" name="Freeform 26"/>
          <p:cNvSpPr/>
          <p:nvPr/>
        </p:nvSpPr>
        <p:spPr>
          <a:xfrm>
            <a:off x="2235207" y="2181578"/>
            <a:ext cx="1286933"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3911607" y="2232378"/>
            <a:ext cx="1625600"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5808141" y="2266245"/>
            <a:ext cx="1625600"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Connector 35"/>
          <p:cNvCxnSpPr/>
          <p:nvPr/>
        </p:nvCxnSpPr>
        <p:spPr>
          <a:xfrm>
            <a:off x="7653867" y="2336800"/>
            <a:ext cx="372533"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39"/>
          <p:cNvGrpSpPr/>
          <p:nvPr/>
        </p:nvGrpSpPr>
        <p:grpSpPr>
          <a:xfrm>
            <a:off x="2540006" y="2997200"/>
            <a:ext cx="2413040" cy="1557866"/>
            <a:chOff x="2540006" y="2997200"/>
            <a:chExt cx="2413040" cy="1557866"/>
          </a:xfrm>
        </p:grpSpPr>
        <p:sp>
          <p:nvSpPr>
            <p:cNvPr id="37" name="TextBox 36"/>
            <p:cNvSpPr txBox="1"/>
            <p:nvPr/>
          </p:nvSpPr>
          <p:spPr>
            <a:xfrm>
              <a:off x="2540006" y="2997200"/>
              <a:ext cx="2413040" cy="584776"/>
            </a:xfrm>
            <a:prstGeom prst="rect">
              <a:avLst/>
            </a:prstGeom>
            <a:noFill/>
          </p:spPr>
          <p:txBody>
            <a:bodyPr wrap="none" rtlCol="0">
              <a:spAutoFit/>
            </a:bodyPr>
            <a:lstStyle/>
            <a:p>
              <a:r>
                <a:rPr lang="en-US" sz="3200" dirty="0" err="1" smtClean="0"/>
                <a:t>Administrivia</a:t>
              </a:r>
              <a:endParaRPr lang="en-US" sz="3200" dirty="0"/>
            </a:p>
          </p:txBody>
        </p:sp>
        <p:cxnSp>
          <p:nvCxnSpPr>
            <p:cNvPr id="39" name="Straight Arrow Connector 38"/>
            <p:cNvCxnSpPr/>
            <p:nvPr/>
          </p:nvCxnSpPr>
          <p:spPr>
            <a:xfrm rot="16200000" flipH="1">
              <a:off x="3276600" y="4072466"/>
              <a:ext cx="948267" cy="16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up 51"/>
          <p:cNvGrpSpPr/>
          <p:nvPr/>
        </p:nvGrpSpPr>
        <p:grpSpPr>
          <a:xfrm>
            <a:off x="6400807" y="2963333"/>
            <a:ext cx="2411838" cy="1660261"/>
            <a:chOff x="6400807" y="2963333"/>
            <a:chExt cx="2411838" cy="1660261"/>
          </a:xfrm>
        </p:grpSpPr>
        <p:sp>
          <p:nvSpPr>
            <p:cNvPr id="31" name="TextBox 30"/>
            <p:cNvSpPr txBox="1"/>
            <p:nvPr/>
          </p:nvSpPr>
          <p:spPr>
            <a:xfrm>
              <a:off x="6400807" y="2963333"/>
              <a:ext cx="2411838" cy="1077218"/>
            </a:xfrm>
            <a:prstGeom prst="rect">
              <a:avLst/>
            </a:prstGeom>
            <a:noFill/>
          </p:spPr>
          <p:txBody>
            <a:bodyPr wrap="none" rtlCol="0">
              <a:spAutoFit/>
            </a:bodyPr>
            <a:lstStyle/>
            <a:p>
              <a:r>
                <a:rPr lang="en-US" sz="3200" dirty="0" smtClean="0"/>
                <a:t>“And in </a:t>
              </a:r>
              <a:br>
                <a:rPr lang="en-US" sz="3200" dirty="0" smtClean="0"/>
              </a:br>
              <a:r>
                <a:rPr lang="en-US" sz="3200" dirty="0" smtClean="0"/>
                <a:t>conclusion…”</a:t>
              </a:r>
              <a:endParaRPr lang="en-US" sz="3200" dirty="0"/>
            </a:p>
          </p:txBody>
        </p:sp>
        <p:cxnSp>
          <p:nvCxnSpPr>
            <p:cNvPr id="46" name="Straight Arrow Connector 45"/>
            <p:cNvCxnSpPr/>
            <p:nvPr/>
          </p:nvCxnSpPr>
          <p:spPr>
            <a:xfrm rot="5400000">
              <a:off x="7095067" y="4368800"/>
              <a:ext cx="508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 name="Group 46"/>
          <p:cNvGrpSpPr/>
          <p:nvPr/>
        </p:nvGrpSpPr>
        <p:grpSpPr>
          <a:xfrm>
            <a:off x="5198539" y="2912533"/>
            <a:ext cx="1125228" cy="1761065"/>
            <a:chOff x="4318006" y="2319866"/>
            <a:chExt cx="1125228" cy="1761065"/>
          </a:xfrm>
        </p:grpSpPr>
        <p:sp>
          <p:nvSpPr>
            <p:cNvPr id="48" name="TextBox 47"/>
            <p:cNvSpPr txBox="1"/>
            <p:nvPr/>
          </p:nvSpPr>
          <p:spPr>
            <a:xfrm>
              <a:off x="4318006" y="2319866"/>
              <a:ext cx="1125228" cy="1077218"/>
            </a:xfrm>
            <a:prstGeom prst="rect">
              <a:avLst/>
            </a:prstGeom>
            <a:noFill/>
          </p:spPr>
          <p:txBody>
            <a:bodyPr wrap="none" rtlCol="0">
              <a:spAutoFit/>
            </a:bodyPr>
            <a:lstStyle/>
            <a:p>
              <a:r>
                <a:rPr lang="en-US" sz="3200" dirty="0" smtClean="0"/>
                <a:t>Tech </a:t>
              </a:r>
              <a:br>
                <a:rPr lang="en-US" sz="3200" dirty="0" smtClean="0"/>
              </a:br>
              <a:r>
                <a:rPr lang="en-US" sz="3200" dirty="0" smtClean="0"/>
                <a:t>break</a:t>
              </a:r>
              <a:endParaRPr lang="en-US" sz="3200" dirty="0"/>
            </a:p>
          </p:txBody>
        </p:sp>
        <p:cxnSp>
          <p:nvCxnSpPr>
            <p:cNvPr id="49" name="Straight Arrow Connector 48"/>
            <p:cNvCxnSpPr/>
            <p:nvPr/>
          </p:nvCxnSpPr>
          <p:spPr>
            <a:xfrm rot="5400000">
              <a:off x="4258739" y="3699932"/>
              <a:ext cx="761995" cy="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1371599" y="1964266"/>
            <a:ext cx="777176" cy="584776"/>
          </a:xfrm>
          <a:prstGeom prst="rect">
            <a:avLst/>
          </a:prstGeom>
          <a:noFill/>
        </p:spPr>
        <p:txBody>
          <a:bodyPr wrap="none" rtlCol="0">
            <a:spAutoFit/>
          </a:bodyPr>
          <a:lstStyle/>
          <a:p>
            <a:r>
              <a:rPr lang="en-US" sz="3200" dirty="0" smtClean="0"/>
              <a:t>Full</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762000" y="152400"/>
            <a:ext cx="6630988" cy="474663"/>
          </a:xfrm>
        </p:spPr>
        <p:txBody>
          <a:bodyPr>
            <a:normAutofit fontScale="90000"/>
          </a:bodyPr>
          <a:lstStyle/>
          <a:p>
            <a:r>
              <a:rPr lang="en-US" dirty="0" smtClean="0"/>
              <a:t>Peer </a:t>
            </a:r>
            <a:r>
              <a:rPr lang="en-US" dirty="0"/>
              <a:t>Instruction</a:t>
            </a:r>
          </a:p>
        </p:txBody>
      </p:sp>
      <p:sp>
        <p:nvSpPr>
          <p:cNvPr id="235523" name="Rectangle 3"/>
          <p:cNvSpPr>
            <a:spLocks noGrp="1" noChangeArrowheads="1"/>
          </p:cNvSpPr>
          <p:nvPr>
            <p:ph type="body" idx="1"/>
          </p:nvPr>
        </p:nvSpPr>
        <p:spPr>
          <a:xfrm>
            <a:off x="152400" y="1371600"/>
            <a:ext cx="6705600" cy="4624388"/>
          </a:xfrm>
        </p:spPr>
        <p:txBody>
          <a:bodyPr>
            <a:normAutofit lnSpcReduction="10000"/>
          </a:bodyPr>
          <a:lstStyle/>
          <a:p>
            <a:r>
              <a:rPr lang="en-US" sz="2800" dirty="0"/>
              <a:t>Increase real-time learning in lecture, test understanding of concepts vs. details</a:t>
            </a:r>
            <a:br>
              <a:rPr lang="en-US" sz="2800" dirty="0"/>
            </a:br>
            <a:r>
              <a:rPr lang="en-US" sz="1800" dirty="0" err="1">
                <a:latin typeface="Courier New" pitchFamily="1" charset="0"/>
              </a:rPr>
              <a:t>mazur-www.harvard.edu/education/pi.phtml</a:t>
            </a:r>
            <a:endParaRPr lang="en-US" sz="2800" dirty="0"/>
          </a:p>
          <a:p>
            <a:r>
              <a:rPr lang="en-US" sz="2800" dirty="0"/>
              <a:t>As complete a “segment” </a:t>
            </a:r>
            <a:br>
              <a:rPr lang="en-US" sz="2800" dirty="0"/>
            </a:br>
            <a:r>
              <a:rPr lang="en-US" sz="2800" dirty="0"/>
              <a:t>ask multiple choice question</a:t>
            </a:r>
            <a:endParaRPr lang="en-US" sz="2800" dirty="0" smtClean="0"/>
          </a:p>
          <a:p>
            <a:pPr lvl="1"/>
            <a:r>
              <a:rPr lang="en-US" sz="2400" dirty="0" smtClean="0"/>
              <a:t>&lt;1 minute: </a:t>
            </a:r>
            <a:r>
              <a:rPr lang="en-US" sz="2400" dirty="0"/>
              <a:t>decide yourself, vote</a:t>
            </a:r>
            <a:endParaRPr lang="en-US" sz="2400" dirty="0" smtClean="0"/>
          </a:p>
          <a:p>
            <a:pPr lvl="1"/>
            <a:r>
              <a:rPr lang="en-US" sz="2400" dirty="0" smtClean="0"/>
              <a:t>&lt;2 minutes</a:t>
            </a:r>
            <a:r>
              <a:rPr lang="en-US" sz="2400" dirty="0"/>
              <a:t>: discuss in pairs, </a:t>
            </a:r>
            <a:br>
              <a:rPr lang="en-US" sz="2400" dirty="0"/>
            </a:br>
            <a:r>
              <a:rPr lang="en-US" sz="2400" dirty="0"/>
              <a:t>then team vote; flash </a:t>
            </a:r>
            <a:r>
              <a:rPr lang="en-US" sz="2400" dirty="0" smtClean="0"/>
              <a:t>card to pick answer</a:t>
            </a:r>
          </a:p>
          <a:p>
            <a:pPr lvl="2"/>
            <a:r>
              <a:rPr lang="en-US" sz="2000" dirty="0"/>
              <a:t>Try to convince partner;</a:t>
            </a:r>
            <a:r>
              <a:rPr lang="en-US" sz="2000" dirty="0" smtClean="0"/>
              <a:t> learn </a:t>
            </a:r>
            <a:r>
              <a:rPr lang="en-US" sz="2000" dirty="0"/>
              <a:t>by </a:t>
            </a:r>
            <a:r>
              <a:rPr lang="en-US" sz="2000" dirty="0" smtClean="0"/>
              <a:t>teaching</a:t>
            </a:r>
          </a:p>
          <a:p>
            <a:r>
              <a:rPr lang="en-US" dirty="0" smtClean="0"/>
              <a:t>Mark and save flash cards </a:t>
            </a:r>
            <a:br>
              <a:rPr lang="en-US" dirty="0" smtClean="0"/>
            </a:br>
            <a:r>
              <a:rPr lang="en-US" dirty="0" smtClean="0"/>
              <a:t>(get in discussion section)</a:t>
            </a:r>
            <a:endParaRPr lang="en-US" dirty="0"/>
          </a:p>
        </p:txBody>
      </p:sp>
      <p:pic>
        <p:nvPicPr>
          <p:cNvPr id="235525" name="Picture 5"/>
          <p:cNvPicPr>
            <a:picLocks noChangeAspect="1" noChangeArrowheads="1"/>
          </p:cNvPicPr>
          <p:nvPr/>
        </p:nvPicPr>
        <p:blipFill>
          <a:blip r:embed="rId3"/>
          <a:srcRect/>
          <a:stretch>
            <a:fillRect/>
          </a:stretch>
        </p:blipFill>
        <p:spPr bwMode="auto">
          <a:xfrm>
            <a:off x="6781800" y="1524000"/>
            <a:ext cx="2159000" cy="1612900"/>
          </a:xfrm>
          <a:prstGeom prst="rect">
            <a:avLst/>
          </a:prstGeom>
          <a:noFill/>
          <a:ln w="9525">
            <a:noFill/>
            <a:miter lim="800000"/>
            <a:headEnd/>
            <a:tailEnd/>
          </a:ln>
          <a:effectLst/>
        </p:spPr>
      </p:pic>
      <p:pic>
        <p:nvPicPr>
          <p:cNvPr id="235526" name="Picture 6"/>
          <p:cNvPicPr>
            <a:picLocks noChangeAspect="1" noChangeArrowheads="1"/>
          </p:cNvPicPr>
          <p:nvPr/>
        </p:nvPicPr>
        <p:blipFill>
          <a:blip r:embed="rId4"/>
          <a:srcRect/>
          <a:stretch>
            <a:fillRect/>
          </a:stretch>
        </p:blipFill>
        <p:spPr bwMode="auto">
          <a:xfrm>
            <a:off x="6807200" y="3352800"/>
            <a:ext cx="2054225" cy="3124200"/>
          </a:xfrm>
          <a:prstGeom prst="rect">
            <a:avLst/>
          </a:prstGeom>
          <a:noFill/>
          <a:ln w="9525">
            <a:noFill/>
            <a:miter lim="800000"/>
            <a:headEnd/>
            <a:tailEnd/>
          </a:ln>
          <a:effectLst/>
        </p:spPr>
      </p:pic>
      <p:sp>
        <p:nvSpPr>
          <p:cNvPr id="6" name="Rectangle 5"/>
          <p:cNvSpPr/>
          <p:nvPr/>
        </p:nvSpPr>
        <p:spPr>
          <a:xfrm>
            <a:off x="1676400" y="6096000"/>
            <a:ext cx="914400" cy="533400"/>
          </a:xfrm>
          <a:prstGeom prst="rect">
            <a:avLst/>
          </a:prstGeom>
          <a:solidFill>
            <a:srgbClr val="FF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7" name="Rectangle 6"/>
          <p:cNvSpPr/>
          <p:nvPr/>
        </p:nvSpPr>
        <p:spPr>
          <a:xfrm>
            <a:off x="2667000" y="6096000"/>
            <a:ext cx="914400" cy="533400"/>
          </a:xfrm>
          <a:prstGeom prst="rect">
            <a:avLst/>
          </a:prstGeom>
          <a:solidFill>
            <a:srgbClr val="4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8" name="Rectangle 7"/>
          <p:cNvSpPr/>
          <p:nvPr/>
        </p:nvSpPr>
        <p:spPr>
          <a:xfrm>
            <a:off x="3657600" y="6096000"/>
            <a:ext cx="914400" cy="5334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9" name="Rectangle 8"/>
          <p:cNvSpPr/>
          <p:nvPr/>
        </p:nvSpPr>
        <p:spPr>
          <a:xfrm>
            <a:off x="4648200" y="6096000"/>
            <a:ext cx="914400" cy="533400"/>
          </a:xfrm>
          <a:prstGeom prst="rect">
            <a:avLst/>
          </a:prstGeom>
          <a:solidFill>
            <a:srgbClr val="0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61C in the News</a:t>
            </a:r>
            <a:endParaRPr lang="en-US" dirty="0"/>
          </a:p>
        </p:txBody>
      </p:sp>
      <p:sp>
        <p:nvSpPr>
          <p:cNvPr id="3" name="Content Placeholder 2"/>
          <p:cNvSpPr>
            <a:spLocks noGrp="1"/>
          </p:cNvSpPr>
          <p:nvPr>
            <p:ph idx="1"/>
          </p:nvPr>
        </p:nvSpPr>
        <p:spPr>
          <a:xfrm>
            <a:off x="457200" y="1600200"/>
            <a:ext cx="8229600" cy="872067"/>
          </a:xfrm>
        </p:spPr>
        <p:txBody>
          <a:bodyPr>
            <a:normAutofit fontScale="92500"/>
          </a:bodyPr>
          <a:lstStyle/>
          <a:p>
            <a:r>
              <a:rPr lang="en-US" i="1" dirty="0" smtClean="0"/>
              <a:t>IEEE Spectrum </a:t>
            </a:r>
            <a:r>
              <a:rPr lang="en-US" dirty="0" smtClean="0"/>
              <a:t>Top 11 Innovations of the Decade</a:t>
            </a:r>
            <a:endParaRPr lang="en-US" dirty="0"/>
          </a:p>
        </p:txBody>
      </p:sp>
      <p:sp>
        <p:nvSpPr>
          <p:cNvPr id="4" name="Date Placeholder 3"/>
          <p:cNvSpPr>
            <a:spLocks noGrp="1"/>
          </p:cNvSpPr>
          <p:nvPr>
            <p:ph type="dt" sz="half" idx="10"/>
          </p:nvPr>
        </p:nvSpPr>
        <p:spPr/>
        <p:txBody>
          <a:bodyPr/>
          <a:lstStyle/>
          <a:p>
            <a:fld id="{ECD0331E-6AED-8D47-9A26-4D348DAFF379}"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pic>
        <p:nvPicPr>
          <p:cNvPr id="9" name="Picture 8"/>
          <p:cNvPicPr>
            <a:picLocks noChangeAspect="1"/>
          </p:cNvPicPr>
          <p:nvPr/>
        </p:nvPicPr>
        <p:blipFill>
          <a:blip r:embed="rId2"/>
          <a:stretch>
            <a:fillRect/>
          </a:stretch>
        </p:blipFill>
        <p:spPr>
          <a:xfrm>
            <a:off x="579967" y="2732617"/>
            <a:ext cx="8153400" cy="2781300"/>
          </a:xfrm>
          <a:prstGeom prst="rect">
            <a:avLst/>
          </a:prstGeom>
        </p:spPr>
      </p:pic>
      <p:grpSp>
        <p:nvGrpSpPr>
          <p:cNvPr id="17" name="Group 16"/>
          <p:cNvGrpSpPr/>
          <p:nvPr/>
        </p:nvGrpSpPr>
        <p:grpSpPr>
          <a:xfrm>
            <a:off x="508000" y="2201333"/>
            <a:ext cx="8314267" cy="3739065"/>
            <a:chOff x="508000" y="2201333"/>
            <a:chExt cx="8314267" cy="3739065"/>
          </a:xfrm>
        </p:grpSpPr>
        <p:grpSp>
          <p:nvGrpSpPr>
            <p:cNvPr id="13" name="Group 12"/>
            <p:cNvGrpSpPr/>
            <p:nvPr/>
          </p:nvGrpSpPr>
          <p:grpSpPr>
            <a:xfrm>
              <a:off x="508000" y="2573867"/>
              <a:ext cx="8314267" cy="2980266"/>
              <a:chOff x="508000" y="2573867"/>
              <a:chExt cx="8314267" cy="2980266"/>
            </a:xfrm>
          </p:grpSpPr>
          <p:sp>
            <p:nvSpPr>
              <p:cNvPr id="10" name="Rectangle 9"/>
              <p:cNvSpPr/>
              <p:nvPr/>
            </p:nvSpPr>
            <p:spPr>
              <a:xfrm>
                <a:off x="508000" y="2573867"/>
                <a:ext cx="2929467" cy="13885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03600" y="4165600"/>
                <a:ext cx="2878667" cy="13885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468533" y="4165600"/>
                <a:ext cx="2353734" cy="13885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1642533" y="2201333"/>
              <a:ext cx="543739" cy="369332"/>
            </a:xfrm>
            <a:prstGeom prst="rect">
              <a:avLst/>
            </a:prstGeom>
            <a:noFill/>
          </p:spPr>
          <p:txBody>
            <a:bodyPr wrap="none" rtlCol="0">
              <a:spAutoFit/>
            </a:bodyPr>
            <a:lstStyle/>
            <a:p>
              <a:r>
                <a:rPr lang="en-US" dirty="0" smtClean="0">
                  <a:solidFill>
                    <a:srgbClr val="A3BFDA"/>
                  </a:solidFill>
                </a:rPr>
                <a:t>61C</a:t>
              </a:r>
              <a:endParaRPr lang="en-US" dirty="0">
                <a:solidFill>
                  <a:srgbClr val="A3BFDA"/>
                </a:solidFill>
              </a:endParaRPr>
            </a:p>
          </p:txBody>
        </p:sp>
        <p:sp>
          <p:nvSpPr>
            <p:cNvPr id="15" name="TextBox 14"/>
            <p:cNvSpPr txBox="1"/>
            <p:nvPr/>
          </p:nvSpPr>
          <p:spPr>
            <a:xfrm>
              <a:off x="4588933" y="5554133"/>
              <a:ext cx="543739" cy="369332"/>
            </a:xfrm>
            <a:prstGeom prst="rect">
              <a:avLst/>
            </a:prstGeom>
            <a:noFill/>
          </p:spPr>
          <p:txBody>
            <a:bodyPr wrap="none" rtlCol="0">
              <a:spAutoFit/>
            </a:bodyPr>
            <a:lstStyle/>
            <a:p>
              <a:r>
                <a:rPr lang="en-US" dirty="0" smtClean="0">
                  <a:solidFill>
                    <a:srgbClr val="A3BFDA"/>
                  </a:solidFill>
                </a:rPr>
                <a:t>61C</a:t>
              </a:r>
              <a:endParaRPr lang="en-US" dirty="0">
                <a:solidFill>
                  <a:srgbClr val="A3BFDA"/>
                </a:solidFill>
              </a:endParaRPr>
            </a:p>
          </p:txBody>
        </p:sp>
        <p:sp>
          <p:nvSpPr>
            <p:cNvPr id="16" name="TextBox 15"/>
            <p:cNvSpPr txBox="1"/>
            <p:nvPr/>
          </p:nvSpPr>
          <p:spPr>
            <a:xfrm>
              <a:off x="7332133" y="5571066"/>
              <a:ext cx="543739" cy="369332"/>
            </a:xfrm>
            <a:prstGeom prst="rect">
              <a:avLst/>
            </a:prstGeom>
            <a:noFill/>
          </p:spPr>
          <p:txBody>
            <a:bodyPr wrap="none" rtlCol="0">
              <a:spAutoFit/>
            </a:bodyPr>
            <a:lstStyle/>
            <a:p>
              <a:r>
                <a:rPr lang="en-US" dirty="0" smtClean="0">
                  <a:solidFill>
                    <a:srgbClr val="A3BFDA"/>
                  </a:solidFill>
                </a:rPr>
                <a:t>61C</a:t>
              </a:r>
              <a:endParaRPr lang="en-US" dirty="0">
                <a:solidFill>
                  <a:srgbClr val="A3BFDA"/>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Secret to Getting Good Grades</a:t>
            </a:r>
            <a:endParaRPr lang="en-US" dirty="0"/>
          </a:p>
        </p:txBody>
      </p:sp>
      <p:sp>
        <p:nvSpPr>
          <p:cNvPr id="3" name="Content Placeholder 2"/>
          <p:cNvSpPr>
            <a:spLocks noGrp="1"/>
          </p:cNvSpPr>
          <p:nvPr>
            <p:ph idx="1"/>
          </p:nvPr>
        </p:nvSpPr>
        <p:spPr/>
        <p:txBody>
          <a:bodyPr>
            <a:normAutofit lnSpcReduction="10000"/>
          </a:bodyPr>
          <a:lstStyle/>
          <a:p>
            <a:r>
              <a:rPr lang="en-US" dirty="0" smtClean="0"/>
              <a:t>Grad student said he figured finally it out</a:t>
            </a:r>
          </a:p>
          <a:p>
            <a:pPr lvl="1"/>
            <a:r>
              <a:rPr lang="en-US" dirty="0" smtClean="0"/>
              <a:t>(Mike </a:t>
            </a:r>
            <a:r>
              <a:rPr lang="en-US" dirty="0" err="1" smtClean="0"/>
              <a:t>Dahlin</a:t>
            </a:r>
            <a:r>
              <a:rPr lang="en-US" dirty="0" smtClean="0"/>
              <a:t>, now Professor at UT Texas)</a:t>
            </a:r>
          </a:p>
          <a:p>
            <a:r>
              <a:rPr lang="en-US" dirty="0" smtClean="0"/>
              <a:t>My question: What is the secret?</a:t>
            </a:r>
          </a:p>
          <a:p>
            <a:r>
              <a:rPr lang="en-US" dirty="0" smtClean="0"/>
              <a:t>Do assigned reading night before, so that get more value from lecture</a:t>
            </a:r>
          </a:p>
          <a:p>
            <a:r>
              <a:rPr lang="en-US" dirty="0" smtClean="0"/>
              <a:t>61c Comment on End-of-Semester Survey:</a:t>
            </a:r>
            <a:br>
              <a:rPr lang="en-US" dirty="0" smtClean="0"/>
            </a:br>
            <a:r>
              <a:rPr lang="en-US" dirty="0" smtClean="0"/>
              <a:t>“I wish I had followed Professor Patterson's advice and did the reading before each lecture.”</a:t>
            </a:r>
            <a:endParaRPr lang="en-US" dirty="0"/>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sp>
        <p:nvSpPr>
          <p:cNvPr id="7" name="Date Placeholder 6"/>
          <p:cNvSpPr>
            <a:spLocks noGrp="1"/>
          </p:cNvSpPr>
          <p:nvPr>
            <p:ph type="dt" sz="half" idx="10"/>
          </p:nvPr>
        </p:nvSpPr>
        <p:spPr/>
        <p:txBody>
          <a:bodyPr/>
          <a:lstStyle/>
          <a:p>
            <a:fld id="{AAB0F87B-D73B-534E-8E96-BB0B054F64C4}" type="datetime1">
              <a:rPr lang="en-US" smtClean="0"/>
              <a:pPr/>
              <a:t>1/21/12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lumMod val="50000"/>
                    <a:lumOff val="50000"/>
                  </a:schemeClr>
                </a:solidFill>
              </a:rPr>
              <a:t>Request Level Parallelism</a:t>
            </a:r>
          </a:p>
          <a:p>
            <a:r>
              <a:rPr lang="en-US" dirty="0" err="1" smtClean="0">
                <a:solidFill>
                  <a:schemeClr val="tx1">
                    <a:lumMod val="50000"/>
                    <a:lumOff val="50000"/>
                  </a:schemeClr>
                </a:solidFill>
              </a:rPr>
              <a:t>DataLevel</a:t>
            </a:r>
            <a:r>
              <a:rPr lang="en-US" dirty="0" smtClean="0">
                <a:solidFill>
                  <a:schemeClr val="tx1">
                    <a:lumMod val="50000"/>
                    <a:lumOff val="50000"/>
                  </a:schemeClr>
                </a:solidFill>
              </a:rPr>
              <a:t> Parallelism</a:t>
            </a:r>
          </a:p>
          <a:p>
            <a:r>
              <a:rPr lang="en-US" dirty="0" smtClean="0">
                <a:solidFill>
                  <a:schemeClr val="tx1">
                    <a:lumMod val="50000"/>
                    <a:lumOff val="50000"/>
                  </a:schemeClr>
                </a:solidFill>
              </a:rPr>
              <a:t>MapReduce</a:t>
            </a:r>
          </a:p>
          <a:p>
            <a:r>
              <a:rPr lang="en-US" dirty="0" err="1" smtClean="0">
                <a:solidFill>
                  <a:srgbClr val="7F7F7F"/>
                </a:solidFill>
              </a:rPr>
              <a:t>Administrivia</a:t>
            </a:r>
            <a:r>
              <a:rPr lang="en-US" dirty="0" smtClean="0">
                <a:solidFill>
                  <a:srgbClr val="7F7F7F"/>
                </a:solidFill>
              </a:rPr>
              <a:t> + 61C in the News + </a:t>
            </a:r>
            <a:br>
              <a:rPr lang="en-US" dirty="0" smtClean="0">
                <a:solidFill>
                  <a:srgbClr val="7F7F7F"/>
                </a:solidFill>
              </a:rPr>
            </a:br>
            <a:r>
              <a:rPr lang="en-US" dirty="0" smtClean="0">
                <a:solidFill>
                  <a:srgbClr val="7F7F7F"/>
                </a:solidFill>
              </a:rPr>
              <a:t>The secret to getting good grades at Berkeley</a:t>
            </a:r>
          </a:p>
          <a:p>
            <a:r>
              <a:rPr lang="en-US" dirty="0" smtClean="0"/>
              <a:t>MapReduce Examples</a:t>
            </a:r>
          </a:p>
          <a:p>
            <a:r>
              <a:rPr lang="en-US" dirty="0" smtClean="0"/>
              <a:t>Technology Break</a:t>
            </a:r>
          </a:p>
          <a:p>
            <a:r>
              <a:rPr lang="en-US" dirty="0" smtClean="0"/>
              <a:t>Costs  in Warehouse Scale Computer (if time permits)</a:t>
            </a:r>
          </a:p>
        </p:txBody>
      </p:sp>
      <p:sp>
        <p:nvSpPr>
          <p:cNvPr id="4" name="Date Placeholder 3"/>
          <p:cNvSpPr>
            <a:spLocks noGrp="1"/>
          </p:cNvSpPr>
          <p:nvPr>
            <p:ph type="dt" sz="half" idx="10"/>
          </p:nvPr>
        </p:nvSpPr>
        <p:spPr/>
        <p:txBody>
          <a:bodyPr/>
          <a:lstStyle/>
          <a:p>
            <a:fld id="{7661D4EE-B68A-234B-8D7A-48751A32621C}"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smtClean="0"/>
              <a:t>Programming Languages</a:t>
            </a:r>
            <a:endParaRPr lang="en-US" sz="1800" dirty="0" smtClean="0"/>
          </a:p>
        </p:txBody>
      </p:sp>
      <p:sp>
        <p:nvSpPr>
          <p:cNvPr id="44" name="Date Placeholder 43"/>
          <p:cNvSpPr>
            <a:spLocks noGrp="1"/>
          </p:cNvSpPr>
          <p:nvPr>
            <p:ph type="dt" sz="half" idx="10"/>
          </p:nvPr>
        </p:nvSpPr>
        <p:spPr/>
        <p:txBody>
          <a:bodyPr/>
          <a:lstStyle/>
          <a:p>
            <a:fld id="{628DA911-9704-D043-B5FF-68F2150DBAB8}" type="datetime1">
              <a:rPr lang="en-US" smtClean="0"/>
              <a:pPr/>
              <a:t>1/21/12</a:t>
            </a:fld>
            <a:endParaRPr lang="en-US"/>
          </a:p>
        </p:txBody>
      </p:sp>
      <p:sp>
        <p:nvSpPr>
          <p:cNvPr id="46" name="Footer Placeholder 45"/>
          <p:cNvSpPr>
            <a:spLocks noGrp="1"/>
          </p:cNvSpPr>
          <p:nvPr>
            <p:ph type="ftr" sz="quarter" idx="11"/>
          </p:nvPr>
        </p:nvSpPr>
        <p:spPr/>
        <p:txBody>
          <a:bodyPr/>
          <a:lstStyle/>
          <a:p>
            <a:r>
              <a:rPr lang="en-US" smtClean="0"/>
              <a:t>Spring 2012 -- Lecture #2</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3</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79874"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5" name="Group 64"/>
          <p:cNvGrpSpPr/>
          <p:nvPr/>
        </p:nvGrpSpPr>
        <p:grpSpPr>
          <a:xfrm>
            <a:off x="0" y="982133"/>
            <a:ext cx="8111067" cy="4470813"/>
            <a:chOff x="0" y="982133"/>
            <a:chExt cx="8111067" cy="4470813"/>
          </a:xfrm>
        </p:grpSpPr>
        <p:grpSp>
          <p:nvGrpSpPr>
            <p:cNvPr id="63" name="Group 62"/>
            <p:cNvGrpSpPr/>
            <p:nvPr/>
          </p:nvGrpSpPr>
          <p:grpSpPr>
            <a:xfrm>
              <a:off x="0" y="1354667"/>
              <a:ext cx="8111067" cy="4098279"/>
              <a:chOff x="0" y="1354667"/>
              <a:chExt cx="8111067" cy="4098279"/>
            </a:xfrm>
          </p:grpSpPr>
          <p:sp>
            <p:nvSpPr>
              <p:cNvPr id="60" name="Rectangle 59"/>
              <p:cNvSpPr/>
              <p:nvPr/>
            </p:nvSpPr>
            <p:spPr>
              <a:xfrm>
                <a:off x="3996267" y="1354667"/>
                <a:ext cx="4114800" cy="1693333"/>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0" y="1473199"/>
                <a:ext cx="3285067" cy="930507"/>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0" y="4470401"/>
                <a:ext cx="3285067" cy="982545"/>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TextBox 63"/>
            <p:cNvSpPr txBox="1"/>
            <p:nvPr/>
          </p:nvSpPr>
          <p:spPr>
            <a:xfrm>
              <a:off x="0" y="982133"/>
              <a:ext cx="1623762" cy="369332"/>
            </a:xfrm>
            <a:prstGeom prst="rect">
              <a:avLst/>
            </a:prstGeom>
            <a:noFill/>
          </p:spPr>
          <p:txBody>
            <a:bodyPr wrap="none" rtlCol="0">
              <a:spAutoFit/>
            </a:bodyPr>
            <a:lstStyle/>
            <a:p>
              <a:r>
                <a:rPr lang="en-US" dirty="0" smtClean="0">
                  <a:solidFill>
                    <a:srgbClr val="FF0000"/>
                  </a:solidFill>
                </a:rPr>
                <a:t>Today’s Lecture</a:t>
              </a:r>
              <a:endParaRPr lang="en-US" dirty="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MapReduce Processing</a:t>
            </a:r>
            <a:br>
              <a:rPr lang="en-US" dirty="0" smtClean="0"/>
            </a:br>
            <a:r>
              <a:rPr lang="en-US" dirty="0" smtClean="0"/>
              <a:t>Example: Count Word Occurrences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Pseudo Code: Simple case of assuming just 1 word per document</a:t>
            </a:r>
          </a:p>
          <a:p>
            <a:r>
              <a:rPr lang="en-US" dirty="0" smtClean="0"/>
              <a:t>Reduce sums all counts emitted for a particular word</a:t>
            </a:r>
          </a:p>
          <a:p>
            <a:pPr>
              <a:buNone/>
            </a:pPr>
            <a:endParaRPr lang="en-US" dirty="0" smtClean="0"/>
          </a:p>
          <a:p>
            <a:pPr>
              <a:buNone/>
            </a:pPr>
            <a:r>
              <a:rPr lang="en-US" dirty="0" smtClean="0">
                <a:latin typeface="Courier"/>
              </a:rPr>
              <a:t>  </a:t>
            </a:r>
            <a:r>
              <a:rPr lang="en-US" dirty="0" err="1" smtClean="0">
                <a:latin typeface="Courier"/>
              </a:rPr>
              <a:t>map(String</a:t>
            </a:r>
            <a:r>
              <a:rPr lang="en-US" dirty="0" smtClean="0">
                <a:latin typeface="Courier"/>
              </a:rPr>
              <a:t> </a:t>
            </a:r>
            <a:r>
              <a:rPr lang="en-US" dirty="0" err="1" smtClean="0">
                <a:latin typeface="Courier"/>
              </a:rPr>
              <a:t>input_key</a:t>
            </a:r>
            <a:r>
              <a:rPr lang="en-US" dirty="0" smtClean="0">
                <a:latin typeface="Courier"/>
              </a:rPr>
              <a:t>, String </a:t>
            </a:r>
            <a:r>
              <a:rPr lang="en-US" dirty="0" err="1" smtClean="0">
                <a:latin typeface="Courier"/>
              </a:rPr>
              <a:t>input_value</a:t>
            </a:r>
            <a:r>
              <a:rPr lang="en-US" dirty="0" smtClean="0">
                <a:latin typeface="Courier"/>
              </a:rPr>
              <a:t>):</a:t>
            </a:r>
          </a:p>
          <a:p>
            <a:pPr>
              <a:buNone/>
            </a:pPr>
            <a:r>
              <a:rPr lang="en-US" i="1" dirty="0" smtClean="0">
                <a:latin typeface="Courier"/>
              </a:rPr>
              <a:t>    // </a:t>
            </a:r>
            <a:r>
              <a:rPr lang="en-US" i="1" dirty="0" err="1" smtClean="0">
                <a:latin typeface="Courier"/>
              </a:rPr>
              <a:t>input_key</a:t>
            </a:r>
            <a:r>
              <a:rPr lang="en-US" i="1" dirty="0" smtClean="0">
                <a:latin typeface="Courier"/>
              </a:rPr>
              <a:t>: document name</a:t>
            </a:r>
          </a:p>
          <a:p>
            <a:pPr>
              <a:buNone/>
            </a:pPr>
            <a:r>
              <a:rPr lang="en-US" i="1" dirty="0" smtClean="0">
                <a:latin typeface="Courier"/>
              </a:rPr>
              <a:t>    // </a:t>
            </a:r>
            <a:r>
              <a:rPr lang="en-US" i="1" dirty="0" err="1" smtClean="0">
                <a:latin typeface="Courier"/>
              </a:rPr>
              <a:t>input_value</a:t>
            </a:r>
            <a:r>
              <a:rPr lang="en-US" i="1" dirty="0" smtClean="0">
                <a:latin typeface="Courier"/>
              </a:rPr>
              <a:t>: document contents</a:t>
            </a:r>
          </a:p>
          <a:p>
            <a:pPr>
              <a:buNone/>
            </a:pPr>
            <a:r>
              <a:rPr lang="en-US" dirty="0" smtClean="0">
                <a:latin typeface="Courier"/>
              </a:rPr>
              <a:t>    for each word </a:t>
            </a:r>
            <a:r>
              <a:rPr lang="en-US" dirty="0" err="1" smtClean="0">
                <a:latin typeface="Courier"/>
              </a:rPr>
              <a:t>w</a:t>
            </a:r>
            <a:r>
              <a:rPr lang="en-US" dirty="0" smtClean="0">
                <a:latin typeface="Courier"/>
              </a:rPr>
              <a:t> in </a:t>
            </a:r>
            <a:r>
              <a:rPr lang="en-US" dirty="0" err="1" smtClean="0">
                <a:latin typeface="Courier"/>
              </a:rPr>
              <a:t>input_value</a:t>
            </a:r>
            <a:r>
              <a:rPr lang="en-US" dirty="0" smtClean="0">
                <a:latin typeface="Courier"/>
              </a:rPr>
              <a:t>:</a:t>
            </a:r>
          </a:p>
          <a:p>
            <a:pPr>
              <a:buNone/>
            </a:pPr>
            <a:r>
              <a:rPr lang="en-US" dirty="0" smtClean="0">
                <a:latin typeface="Courier"/>
              </a:rPr>
              <a:t>      </a:t>
            </a:r>
            <a:r>
              <a:rPr lang="en-US" dirty="0" err="1" smtClean="0">
                <a:latin typeface="Courier"/>
              </a:rPr>
              <a:t>EmitIntermediate(w</a:t>
            </a:r>
            <a:r>
              <a:rPr lang="en-US" dirty="0" smtClean="0">
                <a:latin typeface="Courier"/>
              </a:rPr>
              <a:t>, "1"); </a:t>
            </a:r>
            <a:r>
              <a:rPr lang="en-US" i="1" dirty="0" smtClean="0">
                <a:latin typeface="Courier"/>
              </a:rPr>
              <a:t>// Produce count of words</a:t>
            </a:r>
          </a:p>
          <a:p>
            <a:pPr>
              <a:buNone/>
            </a:pPr>
            <a:endParaRPr lang="en-US" dirty="0" smtClean="0">
              <a:latin typeface="Courier"/>
            </a:endParaRPr>
          </a:p>
          <a:p>
            <a:pPr>
              <a:buNone/>
            </a:pPr>
            <a:r>
              <a:rPr lang="en-US" dirty="0" smtClean="0">
                <a:latin typeface="Courier"/>
              </a:rPr>
              <a:t>  </a:t>
            </a:r>
            <a:r>
              <a:rPr lang="en-US" dirty="0" err="1" smtClean="0">
                <a:latin typeface="Courier"/>
              </a:rPr>
              <a:t>reduce(String</a:t>
            </a:r>
            <a:r>
              <a:rPr lang="en-US" dirty="0" smtClean="0">
                <a:latin typeface="Courier"/>
              </a:rPr>
              <a:t> </a:t>
            </a:r>
            <a:r>
              <a:rPr lang="en-US" dirty="0" err="1" smtClean="0">
                <a:latin typeface="Courier"/>
              </a:rPr>
              <a:t>output_key</a:t>
            </a:r>
            <a:r>
              <a:rPr lang="en-US" dirty="0" smtClean="0">
                <a:latin typeface="Courier"/>
              </a:rPr>
              <a:t>, </a:t>
            </a:r>
            <a:r>
              <a:rPr lang="en-US" dirty="0" err="1" smtClean="0">
                <a:latin typeface="Courier"/>
              </a:rPr>
              <a:t>Iterator</a:t>
            </a:r>
            <a:r>
              <a:rPr lang="en-US" dirty="0" smtClean="0">
                <a:latin typeface="Courier"/>
              </a:rPr>
              <a:t> </a:t>
            </a:r>
            <a:r>
              <a:rPr lang="en-US" dirty="0" err="1" smtClean="0">
                <a:latin typeface="Courier"/>
              </a:rPr>
              <a:t>intermediate_values</a:t>
            </a:r>
            <a:r>
              <a:rPr lang="en-US" dirty="0" smtClean="0">
                <a:latin typeface="Courier"/>
              </a:rPr>
              <a:t>):</a:t>
            </a:r>
          </a:p>
          <a:p>
            <a:pPr>
              <a:buNone/>
            </a:pPr>
            <a:r>
              <a:rPr lang="en-US" i="1" dirty="0" smtClean="0">
                <a:latin typeface="Courier"/>
              </a:rPr>
              <a:t>    // </a:t>
            </a:r>
            <a:r>
              <a:rPr lang="en-US" i="1" dirty="0" err="1" smtClean="0">
                <a:latin typeface="Courier"/>
              </a:rPr>
              <a:t>output_key</a:t>
            </a:r>
            <a:r>
              <a:rPr lang="en-US" i="1" dirty="0" smtClean="0">
                <a:latin typeface="Courier"/>
              </a:rPr>
              <a:t>: a word</a:t>
            </a:r>
          </a:p>
          <a:p>
            <a:pPr>
              <a:buNone/>
            </a:pPr>
            <a:r>
              <a:rPr lang="en-US" i="1" dirty="0" smtClean="0">
                <a:latin typeface="Courier"/>
              </a:rPr>
              <a:t>    // </a:t>
            </a:r>
            <a:r>
              <a:rPr lang="en-US" dirty="0" err="1" smtClean="0">
                <a:latin typeface="Courier"/>
              </a:rPr>
              <a:t>intermediate_values</a:t>
            </a:r>
            <a:r>
              <a:rPr lang="en-US" i="1" dirty="0" smtClean="0">
                <a:latin typeface="Courier"/>
              </a:rPr>
              <a:t>: a list of counts</a:t>
            </a:r>
          </a:p>
          <a:p>
            <a:pPr>
              <a:buNone/>
            </a:pPr>
            <a:r>
              <a:rPr lang="en-US" dirty="0" smtClean="0">
                <a:latin typeface="Courier"/>
              </a:rPr>
              <a:t>    </a:t>
            </a:r>
            <a:r>
              <a:rPr lang="en-US" dirty="0" err="1" smtClean="0">
                <a:latin typeface="Courier"/>
              </a:rPr>
              <a:t>int</a:t>
            </a:r>
            <a:r>
              <a:rPr lang="en-US" dirty="0" smtClean="0">
                <a:latin typeface="Courier"/>
              </a:rPr>
              <a:t> result = 0;</a:t>
            </a:r>
          </a:p>
          <a:p>
            <a:pPr>
              <a:buNone/>
            </a:pPr>
            <a:r>
              <a:rPr lang="en-US" dirty="0" smtClean="0">
                <a:latin typeface="Courier"/>
              </a:rPr>
              <a:t>    for each </a:t>
            </a:r>
            <a:r>
              <a:rPr lang="en-US" dirty="0" err="1" smtClean="0">
                <a:latin typeface="Courier"/>
              </a:rPr>
              <a:t>v</a:t>
            </a:r>
            <a:r>
              <a:rPr lang="en-US" dirty="0" smtClean="0">
                <a:latin typeface="Courier"/>
              </a:rPr>
              <a:t> in </a:t>
            </a:r>
            <a:r>
              <a:rPr lang="en-US" dirty="0" err="1" smtClean="0">
                <a:latin typeface="Courier"/>
              </a:rPr>
              <a:t>intermediate_values</a:t>
            </a:r>
            <a:r>
              <a:rPr lang="en-US" dirty="0" smtClean="0">
                <a:latin typeface="Courier"/>
              </a:rPr>
              <a:t>:</a:t>
            </a:r>
          </a:p>
          <a:p>
            <a:pPr>
              <a:buNone/>
            </a:pPr>
            <a:r>
              <a:rPr lang="en-US" dirty="0" smtClean="0">
                <a:latin typeface="Courier"/>
              </a:rPr>
              <a:t>      result += </a:t>
            </a:r>
            <a:r>
              <a:rPr lang="en-US" dirty="0" err="1" smtClean="0">
                <a:latin typeface="Courier"/>
              </a:rPr>
              <a:t>ParseInt(v</a:t>
            </a:r>
            <a:r>
              <a:rPr lang="en-US" dirty="0" smtClean="0">
                <a:latin typeface="Courier"/>
              </a:rPr>
              <a:t>); </a:t>
            </a:r>
            <a:r>
              <a:rPr lang="en-US" i="1" dirty="0" smtClean="0">
                <a:latin typeface="Courier"/>
              </a:rPr>
              <a:t>// get integer from key-value</a:t>
            </a:r>
          </a:p>
          <a:p>
            <a:pPr>
              <a:buNone/>
            </a:pPr>
            <a:r>
              <a:rPr lang="en-US" dirty="0" smtClean="0">
                <a:latin typeface="Courier"/>
              </a:rPr>
              <a:t>    </a:t>
            </a:r>
            <a:r>
              <a:rPr lang="en-US" dirty="0" err="1" smtClean="0">
                <a:latin typeface="Courier"/>
              </a:rPr>
              <a:t>Emit(AsString(result</a:t>
            </a:r>
            <a:r>
              <a:rPr lang="en-US" dirty="0" smtClean="0">
                <a:latin typeface="Courier"/>
              </a:rPr>
              <a:t>));</a:t>
            </a:r>
            <a:endParaRPr lang="en-US" dirty="0">
              <a:latin typeface="Courier"/>
            </a:endParaRPr>
          </a:p>
        </p:txBody>
      </p:sp>
      <p:sp>
        <p:nvSpPr>
          <p:cNvPr id="4" name="Date Placeholder 3"/>
          <p:cNvSpPr>
            <a:spLocks noGrp="1"/>
          </p:cNvSpPr>
          <p:nvPr>
            <p:ph type="dt" sz="half" idx="10"/>
          </p:nvPr>
        </p:nvSpPr>
        <p:spPr/>
        <p:txBody>
          <a:bodyPr/>
          <a:lstStyle/>
          <a:p>
            <a:fld id="{C0CCF90D-6D61-154C-9C1C-CA9079BBC248}"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Another Example: Word Index </a:t>
            </a:r>
            <a:br>
              <a:rPr lang="en-US" dirty="0" smtClean="0"/>
            </a:br>
            <a:r>
              <a:rPr lang="en-US" dirty="0" smtClean="0"/>
              <a:t>(How Often Does a Word Appear?)</a:t>
            </a:r>
            <a:endParaRPr lang="en-US" dirty="0"/>
          </a:p>
        </p:txBody>
      </p:sp>
      <p:sp>
        <p:nvSpPr>
          <p:cNvPr id="4" name="Date Placeholder 3"/>
          <p:cNvSpPr>
            <a:spLocks noGrp="1"/>
          </p:cNvSpPr>
          <p:nvPr>
            <p:ph type="dt" sz="half" idx="10"/>
          </p:nvPr>
        </p:nvSpPr>
        <p:spPr/>
        <p:txBody>
          <a:bodyPr/>
          <a:lstStyle/>
          <a:p>
            <a:fld id="{F7FBE0D7-5D2F-B141-999E-3C8C9E9A7917}"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
        <p:nvSpPr>
          <p:cNvPr id="7" name="TextBox 6"/>
          <p:cNvSpPr txBox="1"/>
          <p:nvPr/>
        </p:nvSpPr>
        <p:spPr>
          <a:xfrm>
            <a:off x="1028700" y="1955800"/>
            <a:ext cx="7049476" cy="523220"/>
          </a:xfrm>
          <a:prstGeom prst="rect">
            <a:avLst/>
          </a:prstGeom>
          <a:noFill/>
        </p:spPr>
        <p:txBody>
          <a:bodyPr wrap="none" rtlCol="0">
            <a:spAutoFit/>
          </a:bodyPr>
          <a:lstStyle/>
          <a:p>
            <a:r>
              <a:rPr lang="en-US" sz="2800" dirty="0" smtClean="0"/>
              <a:t>that that is is that that is not is not is that it it is</a:t>
            </a:r>
            <a:endParaRPr lang="en-US" sz="2800" dirty="0"/>
          </a:p>
        </p:txBody>
      </p:sp>
      <p:grpSp>
        <p:nvGrpSpPr>
          <p:cNvPr id="24" name="Group 23"/>
          <p:cNvGrpSpPr/>
          <p:nvPr/>
        </p:nvGrpSpPr>
        <p:grpSpPr>
          <a:xfrm>
            <a:off x="1270000" y="2815167"/>
            <a:ext cx="6642682" cy="382807"/>
            <a:chOff x="1270000" y="2535767"/>
            <a:chExt cx="6642682" cy="382807"/>
          </a:xfrm>
        </p:grpSpPr>
        <p:sp>
          <p:nvSpPr>
            <p:cNvPr id="12" name="TextBox 11"/>
            <p:cNvSpPr txBox="1"/>
            <p:nvPr/>
          </p:nvSpPr>
          <p:spPr>
            <a:xfrm>
              <a:off x="1270000" y="2548471"/>
              <a:ext cx="1268822" cy="361637"/>
            </a:xfrm>
            <a:prstGeom prst="rect">
              <a:avLst/>
            </a:prstGeom>
            <a:noFill/>
          </p:spPr>
          <p:txBody>
            <a:bodyPr wrap="none" rtlCol="0">
              <a:spAutoFit/>
            </a:bodyPr>
            <a:lstStyle/>
            <a:p>
              <a:pPr>
                <a:lnSpc>
                  <a:spcPct val="85000"/>
                </a:lnSpc>
              </a:pPr>
              <a:r>
                <a:rPr lang="en-US" sz="2000" dirty="0" smtClean="0">
                  <a:solidFill>
                    <a:srgbClr val="FF0000"/>
                  </a:solidFill>
                </a:rPr>
                <a:t>is 1, that 2 </a:t>
              </a:r>
            </a:p>
          </p:txBody>
        </p:sp>
        <p:sp>
          <p:nvSpPr>
            <p:cNvPr id="13" name="TextBox 12"/>
            <p:cNvSpPr txBox="1"/>
            <p:nvPr/>
          </p:nvSpPr>
          <p:spPr>
            <a:xfrm>
              <a:off x="2921005" y="2556937"/>
              <a:ext cx="1268822" cy="361637"/>
            </a:xfrm>
            <a:prstGeom prst="rect">
              <a:avLst/>
            </a:prstGeom>
            <a:noFill/>
          </p:spPr>
          <p:txBody>
            <a:bodyPr wrap="none" rtlCol="0">
              <a:spAutoFit/>
            </a:bodyPr>
            <a:lstStyle/>
            <a:p>
              <a:pPr>
                <a:lnSpc>
                  <a:spcPct val="85000"/>
                </a:lnSpc>
              </a:pPr>
              <a:r>
                <a:rPr lang="en-US" sz="2000" dirty="0" smtClean="0">
                  <a:solidFill>
                    <a:srgbClr val="FF0000"/>
                  </a:solidFill>
                </a:rPr>
                <a:t>is 1, that 2</a:t>
              </a:r>
            </a:p>
          </p:txBody>
        </p:sp>
        <p:sp>
          <p:nvSpPr>
            <p:cNvPr id="14" name="TextBox 13"/>
            <p:cNvSpPr txBox="1"/>
            <p:nvPr/>
          </p:nvSpPr>
          <p:spPr>
            <a:xfrm>
              <a:off x="4656665" y="2544232"/>
              <a:ext cx="1197689" cy="361637"/>
            </a:xfrm>
            <a:prstGeom prst="rect">
              <a:avLst/>
            </a:prstGeom>
            <a:noFill/>
          </p:spPr>
          <p:txBody>
            <a:bodyPr wrap="none" rtlCol="0">
              <a:spAutoFit/>
            </a:bodyPr>
            <a:lstStyle/>
            <a:p>
              <a:pPr>
                <a:lnSpc>
                  <a:spcPct val="85000"/>
                </a:lnSpc>
              </a:pPr>
              <a:r>
                <a:rPr lang="en-US" sz="2000" dirty="0" smtClean="0">
                  <a:solidFill>
                    <a:srgbClr val="FF0000"/>
                  </a:solidFill>
                </a:rPr>
                <a:t>is 2, not 2</a:t>
              </a:r>
            </a:p>
          </p:txBody>
        </p:sp>
        <p:sp>
          <p:nvSpPr>
            <p:cNvPr id="15" name="TextBox 14"/>
            <p:cNvSpPr txBox="1"/>
            <p:nvPr/>
          </p:nvSpPr>
          <p:spPr>
            <a:xfrm>
              <a:off x="6189133" y="2535767"/>
              <a:ext cx="1723549" cy="361637"/>
            </a:xfrm>
            <a:prstGeom prst="rect">
              <a:avLst/>
            </a:prstGeom>
            <a:noFill/>
          </p:spPr>
          <p:txBody>
            <a:bodyPr wrap="none" rtlCol="0">
              <a:spAutoFit/>
            </a:bodyPr>
            <a:lstStyle/>
            <a:p>
              <a:pPr>
                <a:lnSpc>
                  <a:spcPct val="85000"/>
                </a:lnSpc>
              </a:pPr>
              <a:r>
                <a:rPr lang="en-US" sz="2000" dirty="0" smtClean="0">
                  <a:solidFill>
                    <a:srgbClr val="FF0000"/>
                  </a:solidFill>
                </a:rPr>
                <a:t>is 2, it 2, that 1</a:t>
              </a:r>
            </a:p>
          </p:txBody>
        </p:sp>
      </p:grpSp>
      <p:grpSp>
        <p:nvGrpSpPr>
          <p:cNvPr id="20" name="Group 19"/>
          <p:cNvGrpSpPr/>
          <p:nvPr/>
        </p:nvGrpSpPr>
        <p:grpSpPr>
          <a:xfrm>
            <a:off x="1054100" y="1968500"/>
            <a:ext cx="1663700" cy="1231900"/>
            <a:chOff x="1054100" y="1689100"/>
            <a:chExt cx="1663700" cy="1231900"/>
          </a:xfrm>
        </p:grpSpPr>
        <p:sp>
          <p:nvSpPr>
            <p:cNvPr id="8" name="Rectangle 7"/>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3335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1</a:t>
              </a:r>
            </a:p>
          </p:txBody>
        </p:sp>
      </p:grpSp>
      <p:grpSp>
        <p:nvGrpSpPr>
          <p:cNvPr id="21" name="Group 20"/>
          <p:cNvGrpSpPr/>
          <p:nvPr/>
        </p:nvGrpSpPr>
        <p:grpSpPr>
          <a:xfrm>
            <a:off x="2717800" y="1968500"/>
            <a:ext cx="1663700" cy="1231900"/>
            <a:chOff x="2717800" y="1689100"/>
            <a:chExt cx="1663700" cy="1231900"/>
          </a:xfrm>
        </p:grpSpPr>
        <p:sp>
          <p:nvSpPr>
            <p:cNvPr id="9" name="Rectangle 8"/>
            <p:cNvSpPr/>
            <p:nvPr/>
          </p:nvSpPr>
          <p:spPr>
            <a:xfrm>
              <a:off x="27178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226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2</a:t>
              </a:r>
            </a:p>
          </p:txBody>
        </p:sp>
      </p:grpSp>
      <p:grpSp>
        <p:nvGrpSpPr>
          <p:cNvPr id="22" name="Group 21"/>
          <p:cNvGrpSpPr/>
          <p:nvPr/>
        </p:nvGrpSpPr>
        <p:grpSpPr>
          <a:xfrm>
            <a:off x="4381500" y="1968500"/>
            <a:ext cx="1739900" cy="1231900"/>
            <a:chOff x="4381500" y="1689100"/>
            <a:chExt cx="1739900" cy="1231900"/>
          </a:xfrm>
        </p:grpSpPr>
        <p:sp>
          <p:nvSpPr>
            <p:cNvPr id="10" name="Rectangle 9"/>
            <p:cNvSpPr/>
            <p:nvPr/>
          </p:nvSpPr>
          <p:spPr>
            <a:xfrm>
              <a:off x="4381500" y="1689100"/>
              <a:ext cx="17399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7117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3</a:t>
              </a:r>
            </a:p>
          </p:txBody>
        </p:sp>
      </p:grpSp>
      <p:grpSp>
        <p:nvGrpSpPr>
          <p:cNvPr id="23" name="Group 22"/>
          <p:cNvGrpSpPr/>
          <p:nvPr/>
        </p:nvGrpSpPr>
        <p:grpSpPr>
          <a:xfrm>
            <a:off x="6121400" y="1968500"/>
            <a:ext cx="1816100" cy="1231900"/>
            <a:chOff x="6121400" y="1689100"/>
            <a:chExt cx="1816100" cy="1231900"/>
          </a:xfrm>
        </p:grpSpPr>
        <p:sp>
          <p:nvSpPr>
            <p:cNvPr id="11" name="Rectangle 10"/>
            <p:cNvSpPr/>
            <p:nvPr/>
          </p:nvSpPr>
          <p:spPr>
            <a:xfrm>
              <a:off x="6121400" y="1689100"/>
              <a:ext cx="18161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489700" y="2142071"/>
              <a:ext cx="1115485" cy="469359"/>
            </a:xfrm>
            <a:prstGeom prst="rect">
              <a:avLst/>
            </a:prstGeom>
            <a:noFill/>
          </p:spPr>
          <p:txBody>
            <a:bodyPr wrap="none" rtlCol="0">
              <a:spAutoFit/>
            </a:bodyPr>
            <a:lstStyle/>
            <a:p>
              <a:pPr>
                <a:lnSpc>
                  <a:spcPct val="85000"/>
                </a:lnSpc>
              </a:pPr>
              <a:r>
                <a:rPr lang="en-US" sz="2800" dirty="0" smtClean="0">
                  <a:solidFill>
                    <a:srgbClr val="FF0000"/>
                  </a:solidFill>
                </a:rPr>
                <a:t>Map 4</a:t>
              </a:r>
            </a:p>
          </p:txBody>
        </p:sp>
      </p:grpSp>
      <p:grpSp>
        <p:nvGrpSpPr>
          <p:cNvPr id="38" name="Group 37"/>
          <p:cNvGrpSpPr/>
          <p:nvPr/>
        </p:nvGrpSpPr>
        <p:grpSpPr>
          <a:xfrm>
            <a:off x="2006600" y="4076700"/>
            <a:ext cx="4965700" cy="1231900"/>
            <a:chOff x="2006600" y="3797300"/>
            <a:chExt cx="4965700" cy="1231900"/>
          </a:xfrm>
        </p:grpSpPr>
        <p:grpSp>
          <p:nvGrpSpPr>
            <p:cNvPr id="25" name="Group 24"/>
            <p:cNvGrpSpPr/>
            <p:nvPr/>
          </p:nvGrpSpPr>
          <p:grpSpPr>
            <a:xfrm>
              <a:off x="2006600" y="3797300"/>
              <a:ext cx="1663700" cy="1231900"/>
              <a:chOff x="1054100" y="1689100"/>
              <a:chExt cx="1663700" cy="1231900"/>
            </a:xfrm>
          </p:grpSpPr>
          <p:sp>
            <p:nvSpPr>
              <p:cNvPr id="26" name="Rectangle 25"/>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130300" y="2142071"/>
                <a:ext cx="1522948" cy="469359"/>
              </a:xfrm>
              <a:prstGeom prst="rect">
                <a:avLst/>
              </a:prstGeom>
              <a:noFill/>
            </p:spPr>
            <p:txBody>
              <a:bodyPr wrap="none" rtlCol="0">
                <a:spAutoFit/>
              </a:bodyPr>
              <a:lstStyle/>
              <a:p>
                <a:pPr>
                  <a:lnSpc>
                    <a:spcPct val="85000"/>
                  </a:lnSpc>
                </a:pPr>
                <a:r>
                  <a:rPr lang="en-US" sz="2800" dirty="0" smtClean="0">
                    <a:solidFill>
                      <a:srgbClr val="FF0000"/>
                    </a:solidFill>
                  </a:rPr>
                  <a:t>Reduce 1</a:t>
                </a:r>
              </a:p>
            </p:txBody>
          </p:sp>
        </p:grpSp>
        <p:grpSp>
          <p:nvGrpSpPr>
            <p:cNvPr id="28" name="Group 27"/>
            <p:cNvGrpSpPr/>
            <p:nvPr/>
          </p:nvGrpSpPr>
          <p:grpSpPr>
            <a:xfrm>
              <a:off x="5308600" y="3797300"/>
              <a:ext cx="1663700" cy="1231900"/>
              <a:chOff x="1054100" y="1689100"/>
              <a:chExt cx="1663700" cy="1231900"/>
            </a:xfrm>
          </p:grpSpPr>
          <p:sp>
            <p:nvSpPr>
              <p:cNvPr id="29" name="Rectangle 28"/>
              <p:cNvSpPr/>
              <p:nvPr/>
            </p:nvSpPr>
            <p:spPr>
              <a:xfrm>
                <a:off x="1054100" y="1689100"/>
                <a:ext cx="1663700" cy="12319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130300" y="2142071"/>
                <a:ext cx="1522948" cy="469359"/>
              </a:xfrm>
              <a:prstGeom prst="rect">
                <a:avLst/>
              </a:prstGeom>
              <a:noFill/>
            </p:spPr>
            <p:txBody>
              <a:bodyPr wrap="none" rtlCol="0">
                <a:spAutoFit/>
              </a:bodyPr>
              <a:lstStyle/>
              <a:p>
                <a:pPr>
                  <a:lnSpc>
                    <a:spcPct val="85000"/>
                  </a:lnSpc>
                </a:pPr>
                <a:r>
                  <a:rPr lang="en-US" sz="2800" dirty="0" smtClean="0">
                    <a:solidFill>
                      <a:srgbClr val="FF0000"/>
                    </a:solidFill>
                  </a:rPr>
                  <a:t>Reduce 2</a:t>
                </a:r>
              </a:p>
            </p:txBody>
          </p:sp>
        </p:grpSp>
      </p:grpSp>
      <p:grpSp>
        <p:nvGrpSpPr>
          <p:cNvPr id="61" name="Group 60"/>
          <p:cNvGrpSpPr/>
          <p:nvPr/>
        </p:nvGrpSpPr>
        <p:grpSpPr>
          <a:xfrm>
            <a:off x="1885950" y="3225800"/>
            <a:ext cx="4254500" cy="1233708"/>
            <a:chOff x="1885950" y="2946400"/>
            <a:chExt cx="4254500" cy="1233708"/>
          </a:xfrm>
        </p:grpSpPr>
        <p:cxnSp>
          <p:nvCxnSpPr>
            <p:cNvPr id="32" name="Straight Arrow Connector 31"/>
            <p:cNvCxnSpPr>
              <a:stCxn id="8" idx="2"/>
              <a:endCxn id="26" idx="0"/>
            </p:cNvCxnSpPr>
            <p:nvPr/>
          </p:nvCxnSpPr>
          <p:spPr>
            <a:xfrm rot="16200000" flipH="1">
              <a:off x="1924050" y="2908300"/>
              <a:ext cx="876300" cy="952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8" idx="2"/>
              <a:endCxn id="29" idx="0"/>
            </p:cNvCxnSpPr>
            <p:nvPr/>
          </p:nvCxnSpPr>
          <p:spPr>
            <a:xfrm rot="16200000" flipH="1">
              <a:off x="3575050" y="1257300"/>
              <a:ext cx="876300" cy="4254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044700" y="3818471"/>
              <a:ext cx="537577" cy="361637"/>
            </a:xfrm>
            <a:prstGeom prst="rect">
              <a:avLst/>
            </a:prstGeom>
            <a:noFill/>
          </p:spPr>
          <p:txBody>
            <a:bodyPr wrap="none" rtlCol="0">
              <a:spAutoFit/>
            </a:bodyPr>
            <a:lstStyle/>
            <a:p>
              <a:pPr>
                <a:lnSpc>
                  <a:spcPct val="85000"/>
                </a:lnSpc>
              </a:pPr>
              <a:r>
                <a:rPr lang="en-US" sz="2000" dirty="0" smtClean="0">
                  <a:solidFill>
                    <a:srgbClr val="FF0000"/>
                  </a:solidFill>
                </a:rPr>
                <a:t>is 1 </a:t>
              </a:r>
            </a:p>
          </p:txBody>
        </p:sp>
        <p:sp>
          <p:nvSpPr>
            <p:cNvPr id="37" name="TextBox 36"/>
            <p:cNvSpPr txBox="1"/>
            <p:nvPr/>
          </p:nvSpPr>
          <p:spPr>
            <a:xfrm>
              <a:off x="5334000" y="3818471"/>
              <a:ext cx="799693" cy="361637"/>
            </a:xfrm>
            <a:prstGeom prst="rect">
              <a:avLst/>
            </a:prstGeom>
            <a:noFill/>
          </p:spPr>
          <p:txBody>
            <a:bodyPr wrap="none" rtlCol="0">
              <a:spAutoFit/>
            </a:bodyPr>
            <a:lstStyle/>
            <a:p>
              <a:pPr>
                <a:lnSpc>
                  <a:spcPct val="85000"/>
                </a:lnSpc>
              </a:pPr>
              <a:r>
                <a:rPr lang="en-US" sz="2000" dirty="0" smtClean="0">
                  <a:solidFill>
                    <a:srgbClr val="FF0000"/>
                  </a:solidFill>
                </a:rPr>
                <a:t>that 2</a:t>
              </a:r>
            </a:p>
          </p:txBody>
        </p:sp>
      </p:grpSp>
      <p:grpSp>
        <p:nvGrpSpPr>
          <p:cNvPr id="48" name="Group 47"/>
          <p:cNvGrpSpPr/>
          <p:nvPr/>
        </p:nvGrpSpPr>
        <p:grpSpPr>
          <a:xfrm>
            <a:off x="2044700" y="3479800"/>
            <a:ext cx="4282981" cy="979708"/>
            <a:chOff x="2044700" y="3200400"/>
            <a:chExt cx="4282981" cy="979708"/>
          </a:xfrm>
        </p:grpSpPr>
        <p:cxnSp>
          <p:nvCxnSpPr>
            <p:cNvPr id="40" name="Straight Arrow Connector 39"/>
            <p:cNvCxnSpPr>
              <a:endCxn id="26" idx="0"/>
            </p:cNvCxnSpPr>
            <p:nvPr/>
          </p:nvCxnSpPr>
          <p:spPr>
            <a:xfrm rot="5400000">
              <a:off x="2762250" y="3289300"/>
              <a:ext cx="863600" cy="711200"/>
            </a:xfrm>
            <a:prstGeom prst="straightConnector1">
              <a:avLst/>
            </a:prstGeom>
            <a:ln>
              <a:solidFill>
                <a:srgbClr val="FF0000"/>
              </a:solidFill>
              <a:prstDash val="sysDot"/>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2"/>
            </p:cNvCxnSpPr>
            <p:nvPr/>
          </p:nvCxnSpPr>
          <p:spPr>
            <a:xfrm rot="16200000" flipH="1">
              <a:off x="4384675" y="2365375"/>
              <a:ext cx="850900" cy="2520950"/>
            </a:xfrm>
            <a:prstGeom prst="straightConnector1">
              <a:avLst/>
            </a:prstGeom>
            <a:ln>
              <a:solidFill>
                <a:srgbClr val="FF0000"/>
              </a:solidFill>
              <a:prstDash val="sysDot"/>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044700" y="3818471"/>
              <a:ext cx="725805" cy="361637"/>
            </a:xfrm>
            <a:prstGeom prst="rect">
              <a:avLst/>
            </a:prstGeom>
            <a:noFill/>
          </p:spPr>
          <p:txBody>
            <a:bodyPr wrap="none" rtlCol="0">
              <a:spAutoFit/>
            </a:bodyPr>
            <a:lstStyle/>
            <a:p>
              <a:pPr>
                <a:lnSpc>
                  <a:spcPct val="85000"/>
                </a:lnSpc>
              </a:pPr>
              <a:r>
                <a:rPr lang="en-US" sz="2000" dirty="0" smtClean="0">
                  <a:solidFill>
                    <a:srgbClr val="FF0000"/>
                  </a:solidFill>
                </a:rPr>
                <a:t>is 1,1 </a:t>
              </a:r>
            </a:p>
          </p:txBody>
        </p:sp>
        <p:sp>
          <p:nvSpPr>
            <p:cNvPr id="47" name="TextBox 46"/>
            <p:cNvSpPr txBox="1"/>
            <p:nvPr/>
          </p:nvSpPr>
          <p:spPr>
            <a:xfrm>
              <a:off x="5334000" y="3818471"/>
              <a:ext cx="993681" cy="361637"/>
            </a:xfrm>
            <a:prstGeom prst="rect">
              <a:avLst/>
            </a:prstGeom>
            <a:noFill/>
          </p:spPr>
          <p:txBody>
            <a:bodyPr wrap="none" rtlCol="0">
              <a:spAutoFit/>
            </a:bodyPr>
            <a:lstStyle/>
            <a:p>
              <a:pPr>
                <a:lnSpc>
                  <a:spcPct val="85000"/>
                </a:lnSpc>
              </a:pPr>
              <a:r>
                <a:rPr lang="en-US" sz="2000" dirty="0" smtClean="0">
                  <a:solidFill>
                    <a:srgbClr val="FF0000"/>
                  </a:solidFill>
                </a:rPr>
                <a:t>that 2,2</a:t>
              </a:r>
            </a:p>
          </p:txBody>
        </p:sp>
      </p:grpSp>
      <p:grpSp>
        <p:nvGrpSpPr>
          <p:cNvPr id="63" name="Group 62"/>
          <p:cNvGrpSpPr/>
          <p:nvPr/>
        </p:nvGrpSpPr>
        <p:grpSpPr>
          <a:xfrm>
            <a:off x="2044700" y="3187700"/>
            <a:ext cx="5054600" cy="1517906"/>
            <a:chOff x="2044700" y="2908300"/>
            <a:chExt cx="5054600" cy="1517906"/>
          </a:xfrm>
        </p:grpSpPr>
        <p:cxnSp>
          <p:nvCxnSpPr>
            <p:cNvPr id="49" name="Straight Arrow Connector 48"/>
            <p:cNvCxnSpPr/>
            <p:nvPr/>
          </p:nvCxnSpPr>
          <p:spPr>
            <a:xfrm rot="5400000">
              <a:off x="3663950" y="2152650"/>
              <a:ext cx="876300" cy="2413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6200000" flipH="1">
              <a:off x="5302250" y="2927350"/>
              <a:ext cx="876300" cy="889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10800000" flipV="1">
              <a:off x="2870200" y="2908300"/>
              <a:ext cx="4229100" cy="8890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0800000" flipV="1">
              <a:off x="6134100" y="2946400"/>
              <a:ext cx="939800" cy="863600"/>
            </a:xfrm>
            <a:prstGeom prst="straightConnector1">
              <a:avLst/>
            </a:prstGeom>
            <a:ln>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2044700" y="3831171"/>
              <a:ext cx="1113781" cy="595035"/>
            </a:xfrm>
            <a:prstGeom prst="rect">
              <a:avLst/>
            </a:prstGeom>
            <a:noFill/>
          </p:spPr>
          <p:txBody>
            <a:bodyPr wrap="none" rtlCol="0">
              <a:spAutoFit/>
            </a:bodyPr>
            <a:lstStyle/>
            <a:p>
              <a:pPr>
                <a:lnSpc>
                  <a:spcPct val="80000"/>
                </a:lnSpc>
              </a:pPr>
              <a:r>
                <a:rPr lang="en-US" sz="2000" dirty="0" smtClean="0">
                  <a:solidFill>
                    <a:srgbClr val="FF0000"/>
                  </a:solidFill>
                </a:rPr>
                <a:t>is 1,1,2,2</a:t>
              </a:r>
            </a:p>
            <a:p>
              <a:pPr>
                <a:lnSpc>
                  <a:spcPct val="80000"/>
                </a:lnSpc>
              </a:pPr>
              <a:r>
                <a:rPr lang="en-US" sz="2000" dirty="0" smtClean="0">
                  <a:solidFill>
                    <a:srgbClr val="FF0000"/>
                  </a:solidFill>
                </a:rPr>
                <a:t>it 2 </a:t>
              </a:r>
            </a:p>
          </p:txBody>
        </p:sp>
        <p:sp>
          <p:nvSpPr>
            <p:cNvPr id="62" name="TextBox 61"/>
            <p:cNvSpPr txBox="1"/>
            <p:nvPr/>
          </p:nvSpPr>
          <p:spPr>
            <a:xfrm>
              <a:off x="5334000" y="3831171"/>
              <a:ext cx="1187670" cy="595035"/>
            </a:xfrm>
            <a:prstGeom prst="rect">
              <a:avLst/>
            </a:prstGeom>
            <a:noFill/>
          </p:spPr>
          <p:txBody>
            <a:bodyPr wrap="none" rtlCol="0">
              <a:spAutoFit/>
            </a:bodyPr>
            <a:lstStyle/>
            <a:p>
              <a:pPr>
                <a:lnSpc>
                  <a:spcPct val="80000"/>
                </a:lnSpc>
              </a:pPr>
              <a:r>
                <a:rPr lang="en-US" sz="2000" dirty="0" smtClean="0">
                  <a:solidFill>
                    <a:srgbClr val="FF0000"/>
                  </a:solidFill>
                </a:rPr>
                <a:t>that 2,2,1</a:t>
              </a:r>
            </a:p>
            <a:p>
              <a:pPr>
                <a:lnSpc>
                  <a:spcPct val="80000"/>
                </a:lnSpc>
              </a:pPr>
              <a:r>
                <a:rPr lang="en-US" sz="2000" dirty="0" smtClean="0">
                  <a:solidFill>
                    <a:srgbClr val="FF0000"/>
                  </a:solidFill>
                </a:rPr>
                <a:t>not 2</a:t>
              </a:r>
            </a:p>
          </p:txBody>
        </p:sp>
      </p:grpSp>
      <p:grpSp>
        <p:nvGrpSpPr>
          <p:cNvPr id="66" name="Group 65"/>
          <p:cNvGrpSpPr/>
          <p:nvPr/>
        </p:nvGrpSpPr>
        <p:grpSpPr>
          <a:xfrm>
            <a:off x="2362200" y="4948771"/>
            <a:ext cx="4530899" cy="348813"/>
            <a:chOff x="2362200" y="4669371"/>
            <a:chExt cx="4530899" cy="348813"/>
          </a:xfrm>
        </p:grpSpPr>
        <p:sp>
          <p:nvSpPr>
            <p:cNvPr id="64" name="TextBox 63"/>
            <p:cNvSpPr txBox="1"/>
            <p:nvPr/>
          </p:nvSpPr>
          <p:spPr>
            <a:xfrm>
              <a:off x="2362200" y="4669371"/>
              <a:ext cx="991177" cy="348813"/>
            </a:xfrm>
            <a:prstGeom prst="rect">
              <a:avLst/>
            </a:prstGeom>
            <a:noFill/>
          </p:spPr>
          <p:txBody>
            <a:bodyPr wrap="none" rtlCol="0">
              <a:spAutoFit/>
            </a:bodyPr>
            <a:lstStyle/>
            <a:p>
              <a:pPr>
                <a:lnSpc>
                  <a:spcPct val="80000"/>
                </a:lnSpc>
              </a:pPr>
              <a:r>
                <a:rPr lang="en-US" sz="2000" dirty="0" smtClean="0">
                  <a:solidFill>
                    <a:srgbClr val="FF0000"/>
                  </a:solidFill>
                </a:rPr>
                <a:t>is 6; it 2 </a:t>
              </a:r>
            </a:p>
          </p:txBody>
        </p:sp>
        <p:sp>
          <p:nvSpPr>
            <p:cNvPr id="65" name="TextBox 64"/>
            <p:cNvSpPr txBox="1"/>
            <p:nvPr/>
          </p:nvSpPr>
          <p:spPr>
            <a:xfrm>
              <a:off x="5422900" y="4669371"/>
              <a:ext cx="1470199" cy="348813"/>
            </a:xfrm>
            <a:prstGeom prst="rect">
              <a:avLst/>
            </a:prstGeom>
            <a:noFill/>
          </p:spPr>
          <p:txBody>
            <a:bodyPr wrap="none" rtlCol="0">
              <a:spAutoFit/>
            </a:bodyPr>
            <a:lstStyle/>
            <a:p>
              <a:pPr>
                <a:lnSpc>
                  <a:spcPct val="80000"/>
                </a:lnSpc>
              </a:pPr>
              <a:r>
                <a:rPr lang="en-US" sz="2000" dirty="0" smtClean="0">
                  <a:solidFill>
                    <a:srgbClr val="FF0000"/>
                  </a:solidFill>
                </a:rPr>
                <a:t>not 2; that 5</a:t>
              </a:r>
            </a:p>
          </p:txBody>
        </p:sp>
      </p:grpSp>
      <p:sp>
        <p:nvSpPr>
          <p:cNvPr id="67" name="TextBox 66"/>
          <p:cNvSpPr txBox="1"/>
          <p:nvPr/>
        </p:nvSpPr>
        <p:spPr>
          <a:xfrm>
            <a:off x="431800" y="3479800"/>
            <a:ext cx="1195610" cy="523220"/>
          </a:xfrm>
          <a:prstGeom prst="rect">
            <a:avLst/>
          </a:prstGeom>
          <a:noFill/>
        </p:spPr>
        <p:txBody>
          <a:bodyPr wrap="none" rtlCol="0">
            <a:spAutoFit/>
          </a:bodyPr>
          <a:lstStyle/>
          <a:p>
            <a:r>
              <a:rPr lang="en-US" sz="2800" dirty="0" smtClean="0"/>
              <a:t>Shuffle</a:t>
            </a:r>
            <a:endParaRPr lang="en-US" sz="2800" dirty="0"/>
          </a:p>
        </p:txBody>
      </p:sp>
      <p:sp>
        <p:nvSpPr>
          <p:cNvPr id="68" name="TextBox 67"/>
          <p:cNvSpPr txBox="1"/>
          <p:nvPr/>
        </p:nvSpPr>
        <p:spPr>
          <a:xfrm>
            <a:off x="431800" y="5321300"/>
            <a:ext cx="1181057" cy="523220"/>
          </a:xfrm>
          <a:prstGeom prst="rect">
            <a:avLst/>
          </a:prstGeom>
          <a:noFill/>
        </p:spPr>
        <p:txBody>
          <a:bodyPr wrap="none" rtlCol="0">
            <a:spAutoFit/>
          </a:bodyPr>
          <a:lstStyle/>
          <a:p>
            <a:r>
              <a:rPr lang="en-US" sz="2800" dirty="0" smtClean="0"/>
              <a:t>Collect</a:t>
            </a:r>
            <a:endParaRPr lang="en-US" sz="2800" dirty="0"/>
          </a:p>
        </p:txBody>
      </p:sp>
      <p:grpSp>
        <p:nvGrpSpPr>
          <p:cNvPr id="75" name="Group 74"/>
          <p:cNvGrpSpPr/>
          <p:nvPr/>
        </p:nvGrpSpPr>
        <p:grpSpPr>
          <a:xfrm>
            <a:off x="2940050" y="5295899"/>
            <a:ext cx="3238500" cy="1195485"/>
            <a:chOff x="2940050" y="5016499"/>
            <a:chExt cx="3238500" cy="1195485"/>
          </a:xfrm>
        </p:grpSpPr>
        <p:sp>
          <p:nvSpPr>
            <p:cNvPr id="69" name="TextBox 68"/>
            <p:cNvSpPr txBox="1"/>
            <p:nvPr/>
          </p:nvSpPr>
          <p:spPr>
            <a:xfrm>
              <a:off x="3403600" y="5863171"/>
              <a:ext cx="2403322" cy="348813"/>
            </a:xfrm>
            <a:prstGeom prst="rect">
              <a:avLst/>
            </a:prstGeom>
            <a:noFill/>
          </p:spPr>
          <p:txBody>
            <a:bodyPr wrap="none" rtlCol="0">
              <a:spAutoFit/>
            </a:bodyPr>
            <a:lstStyle/>
            <a:p>
              <a:pPr>
                <a:lnSpc>
                  <a:spcPct val="80000"/>
                </a:lnSpc>
              </a:pPr>
              <a:r>
                <a:rPr lang="en-US" sz="2000" dirty="0" smtClean="0">
                  <a:solidFill>
                    <a:srgbClr val="FF0000"/>
                  </a:solidFill>
                </a:rPr>
                <a:t>is 6; it 2; not 2; that 5 </a:t>
              </a:r>
            </a:p>
          </p:txBody>
        </p:sp>
        <p:cxnSp>
          <p:nvCxnSpPr>
            <p:cNvPr id="70" name="Straight Arrow Connector 69"/>
            <p:cNvCxnSpPr/>
            <p:nvPr/>
          </p:nvCxnSpPr>
          <p:spPr>
            <a:xfrm rot="16200000" flipH="1">
              <a:off x="2978150" y="4978400"/>
              <a:ext cx="876300" cy="952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a:off x="5330825" y="5032374"/>
              <a:ext cx="863600" cy="8318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431800" y="1384300"/>
            <a:ext cx="1624638" cy="523220"/>
          </a:xfrm>
          <a:prstGeom prst="rect">
            <a:avLst/>
          </a:prstGeom>
          <a:noFill/>
        </p:spPr>
        <p:txBody>
          <a:bodyPr wrap="none" rtlCol="0">
            <a:spAutoFit/>
          </a:bodyPr>
          <a:lstStyle/>
          <a:p>
            <a:r>
              <a:rPr lang="en-US" sz="2800" dirty="0" smtClean="0"/>
              <a:t>Distribute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up)">
                                      <p:cBhvr>
                                        <p:cTn id="39" dur="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up)">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up)">
                                      <p:cBhvr>
                                        <p:cTn id="49" dur="500"/>
                                        <p:tgtEl>
                                          <p:spTgt spid="6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up)">
                                      <p:cBhvr>
                                        <p:cTn id="62" dur="500"/>
                                        <p:tgtEl>
                                          <p:spTgt spid="75"/>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76" grpId="0"/>
      <p:bldP spid="76" grpId="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lstStyle/>
          <a:p>
            <a:r>
              <a:rPr lang="en-US" dirty="0" smtClean="0"/>
              <a:t>map 		(k1,v1) 			</a:t>
            </a:r>
            <a:r>
              <a:rPr lang="en-US" dirty="0" err="1" smtClean="0">
                <a:latin typeface="Wingdings"/>
                <a:ea typeface="Wingdings"/>
                <a:cs typeface="Wingdings"/>
              </a:rPr>
              <a:t></a:t>
            </a:r>
            <a:r>
              <a:rPr lang="en-US" dirty="0" smtClean="0">
                <a:latin typeface="Wingdings"/>
                <a:ea typeface="Wingdings"/>
                <a:cs typeface="Wingdings"/>
              </a:rPr>
              <a:t>		</a:t>
            </a:r>
            <a:r>
              <a:rPr lang="en-US" dirty="0" smtClean="0"/>
              <a:t>list(k2,v2) </a:t>
            </a:r>
          </a:p>
          <a:p>
            <a:r>
              <a:rPr lang="en-US" dirty="0" smtClean="0"/>
              <a:t>reduce	(k2,list(v2)) 	</a:t>
            </a:r>
            <a:r>
              <a:rPr lang="en-US" dirty="0" err="1" smtClean="0">
                <a:latin typeface="Wingdings"/>
                <a:ea typeface="Wingdings"/>
                <a:cs typeface="Wingdings"/>
              </a:rPr>
              <a:t></a:t>
            </a:r>
            <a:r>
              <a:rPr lang="en-US" dirty="0" smtClean="0">
                <a:latin typeface="Wingdings"/>
                <a:ea typeface="Wingdings"/>
                <a:cs typeface="Wingdings"/>
              </a:rPr>
              <a:t>		</a:t>
            </a:r>
            <a:r>
              <a:rPr lang="en-US" dirty="0" smtClean="0"/>
              <a:t>list(v2) </a:t>
            </a:r>
          </a:p>
          <a:p>
            <a:r>
              <a:rPr lang="en-US" dirty="0" smtClean="0"/>
              <a:t>Input keys and values from </a:t>
            </a:r>
            <a:r>
              <a:rPr lang="en-US" i="1" dirty="0" smtClean="0"/>
              <a:t>different </a:t>
            </a:r>
            <a:r>
              <a:rPr lang="en-US" dirty="0" smtClean="0"/>
              <a:t>domain than output keys and values</a:t>
            </a:r>
          </a:p>
          <a:p>
            <a:r>
              <a:rPr lang="en-US" dirty="0" smtClean="0"/>
              <a:t>Intermediate keys and values from </a:t>
            </a:r>
            <a:r>
              <a:rPr lang="en-US" i="1" dirty="0" smtClean="0"/>
              <a:t>same </a:t>
            </a:r>
            <a:r>
              <a:rPr lang="en-US" dirty="0" smtClean="0"/>
              <a:t>domain as output keys and values</a:t>
            </a:r>
          </a:p>
          <a:p>
            <a:endParaRPr lang="en-US" dirty="0" smtClean="0"/>
          </a:p>
        </p:txBody>
      </p:sp>
      <p:sp>
        <p:nvSpPr>
          <p:cNvPr id="4" name="Date Placeholder 3"/>
          <p:cNvSpPr>
            <a:spLocks noGrp="1"/>
          </p:cNvSpPr>
          <p:nvPr>
            <p:ph type="dt" sz="half" idx="10"/>
          </p:nvPr>
        </p:nvSpPr>
        <p:spPr/>
        <p:txBody>
          <a:bodyPr/>
          <a:lstStyle/>
          <a:p>
            <a:fld id="{1FC5C507-5FDF-0648-9A3C-8BCF18B39ECE}"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Setup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Map invocations distributed by partitioning input data into M </a:t>
            </a:r>
            <a:r>
              <a:rPr lang="en-US" i="1" dirty="0" smtClean="0"/>
              <a:t>splits</a:t>
            </a:r>
          </a:p>
          <a:p>
            <a:pPr lvl="1"/>
            <a:r>
              <a:rPr lang="en-US" dirty="0" smtClean="0"/>
              <a:t>Typically 16 MB to 64 MB per piece</a:t>
            </a:r>
          </a:p>
          <a:p>
            <a:r>
              <a:rPr lang="en-US" dirty="0" smtClean="0"/>
              <a:t>Input processed in parallel on different servers</a:t>
            </a:r>
          </a:p>
          <a:p>
            <a:r>
              <a:rPr lang="en-US" dirty="0" smtClean="0"/>
              <a:t>Reduce invocations distributed by partitioning intermediate key space into R pieces</a:t>
            </a:r>
          </a:p>
          <a:p>
            <a:pPr lvl="1"/>
            <a:r>
              <a:rPr lang="en-US" dirty="0" smtClean="0"/>
              <a:t>E.g., </a:t>
            </a:r>
            <a:r>
              <a:rPr lang="en-US" dirty="0" err="1" smtClean="0"/>
              <a:t>hash(key</a:t>
            </a:r>
            <a:r>
              <a:rPr lang="en-US" dirty="0" smtClean="0"/>
              <a:t>) mod R</a:t>
            </a:r>
          </a:p>
          <a:p>
            <a:r>
              <a:rPr lang="en-US" dirty="0" smtClean="0"/>
              <a:t>User picks M &gt;&gt; no. servers, R &gt; no. servers</a:t>
            </a:r>
          </a:p>
          <a:p>
            <a:pPr lvl="1"/>
            <a:r>
              <a:rPr lang="en-US" dirty="0" smtClean="0"/>
              <a:t>Big M helps with load balancing, recovery from failure</a:t>
            </a:r>
          </a:p>
          <a:p>
            <a:pPr lvl="1"/>
            <a:r>
              <a:rPr lang="en-US" dirty="0" smtClean="0"/>
              <a:t>One output file per R invocation, so not too many</a:t>
            </a:r>
            <a:endParaRPr lang="en-US" dirty="0"/>
          </a:p>
        </p:txBody>
      </p:sp>
      <p:sp>
        <p:nvSpPr>
          <p:cNvPr id="4" name="Date Placeholder 3"/>
          <p:cNvSpPr>
            <a:spLocks noGrp="1"/>
          </p:cNvSpPr>
          <p:nvPr>
            <p:ph type="dt" sz="half" idx="10"/>
          </p:nvPr>
        </p:nvSpPr>
        <p:spPr/>
        <p:txBody>
          <a:bodyPr/>
          <a:lstStyle/>
          <a:p>
            <a:fld id="{1FC5C507-5FDF-0648-9A3C-8BCF18B39ECE}"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12283" y="742950"/>
            <a:ext cx="7353300" cy="5676900"/>
          </a:xfrm>
          <a:prstGeom prst="rect">
            <a:avLst/>
          </a:prstGeom>
        </p:spPr>
      </p:pic>
      <p:sp>
        <p:nvSpPr>
          <p:cNvPr id="4" name="Date Placeholder 3"/>
          <p:cNvSpPr>
            <a:spLocks noGrp="1"/>
          </p:cNvSpPr>
          <p:nvPr>
            <p:ph type="dt" sz="half" idx="10"/>
          </p:nvPr>
        </p:nvSpPr>
        <p:spPr/>
        <p:txBody>
          <a:bodyPr/>
          <a:lstStyle/>
          <a:p>
            <a:fld id="{A321FEBE-A6D4-D248-9C4B-ACCC0EC9F282}"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
        <p:nvSpPr>
          <p:cNvPr id="10" name="Title 1"/>
          <p:cNvSpPr txBox="1">
            <a:spLocks/>
          </p:cNvSpPr>
          <p:nvPr/>
        </p:nvSpPr>
        <p:spPr>
          <a:xfrm>
            <a:off x="457200" y="0"/>
            <a:ext cx="8229600" cy="9144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MapReduce Processing</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9144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BFCD3E57-9567-C046-91A0-FDA3F7E12C88}"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a:p>
        </p:txBody>
      </p:sp>
      <p:sp>
        <p:nvSpPr>
          <p:cNvPr id="8" name="TextBox 7"/>
          <p:cNvSpPr txBox="1"/>
          <p:nvPr/>
        </p:nvSpPr>
        <p:spPr>
          <a:xfrm>
            <a:off x="524934" y="1083733"/>
            <a:ext cx="2590800" cy="2308324"/>
          </a:xfrm>
          <a:prstGeom prst="rect">
            <a:avLst/>
          </a:prstGeom>
          <a:noFill/>
        </p:spPr>
        <p:txBody>
          <a:bodyPr wrap="square" rtlCol="0">
            <a:spAutoFit/>
          </a:bodyPr>
          <a:lstStyle/>
          <a:p>
            <a:r>
              <a:rPr lang="en-US" sz="2400" dirty="0" smtClean="0"/>
              <a:t>1. MR 1st splits the input files into </a:t>
            </a:r>
            <a:r>
              <a:rPr lang="en-US" sz="2400" i="1" dirty="0" smtClean="0"/>
              <a:t>M </a:t>
            </a:r>
            <a:r>
              <a:rPr lang="en-US" sz="2400" dirty="0" smtClean="0"/>
              <a:t>“splits” then starts many copies of </a:t>
            </a:r>
          </a:p>
          <a:p>
            <a:r>
              <a:rPr lang="en-US" sz="2400" dirty="0" smtClean="0"/>
              <a:t>program on servers</a:t>
            </a:r>
          </a:p>
          <a:p>
            <a:endParaRPr lang="en-US" sz="2400" dirty="0"/>
          </a:p>
        </p:txBody>
      </p:sp>
      <p:sp>
        <p:nvSpPr>
          <p:cNvPr id="9" name="Rounded Rectangle 8"/>
          <p:cNvSpPr/>
          <p:nvPr/>
        </p:nvSpPr>
        <p:spPr>
          <a:xfrm>
            <a:off x="3302001" y="745066"/>
            <a:ext cx="2692400" cy="138853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E67F994B-A2D2-AB48-BA56-C69BB9D6BE97}"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sp>
        <p:nvSpPr>
          <p:cNvPr id="8" name="TextBox 7"/>
          <p:cNvSpPr txBox="1"/>
          <p:nvPr/>
        </p:nvSpPr>
        <p:spPr>
          <a:xfrm>
            <a:off x="0" y="965200"/>
            <a:ext cx="3352800" cy="3046988"/>
          </a:xfrm>
          <a:prstGeom prst="rect">
            <a:avLst/>
          </a:prstGeom>
          <a:noFill/>
        </p:spPr>
        <p:txBody>
          <a:bodyPr wrap="square" rtlCol="0">
            <a:spAutoFit/>
          </a:bodyPr>
          <a:lstStyle/>
          <a:p>
            <a:r>
              <a:rPr lang="en-US" sz="2400" dirty="0" smtClean="0"/>
              <a:t>2. One copy—the master— is special. The rest</a:t>
            </a:r>
          </a:p>
          <a:p>
            <a:r>
              <a:rPr lang="en-US" sz="2400" dirty="0" smtClean="0"/>
              <a:t>are workers. The master picks idle workers and</a:t>
            </a:r>
          </a:p>
          <a:p>
            <a:r>
              <a:rPr lang="en-US" sz="2400" dirty="0" smtClean="0"/>
              <a:t>assigns each 1 of M map tasks or 1 of R reduce tasks.</a:t>
            </a:r>
          </a:p>
          <a:p>
            <a:endParaRPr lang="en-US" sz="2400" dirty="0"/>
          </a:p>
        </p:txBody>
      </p:sp>
      <p:sp>
        <p:nvSpPr>
          <p:cNvPr id="9" name="Rounded Rectangle 8"/>
          <p:cNvSpPr/>
          <p:nvPr/>
        </p:nvSpPr>
        <p:spPr>
          <a:xfrm>
            <a:off x="3352801" y="2032000"/>
            <a:ext cx="2692400" cy="108373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CDD28E3C-A8E5-BD45-976E-10B4B483B5E7}"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a:p>
        </p:txBody>
      </p:sp>
      <p:sp>
        <p:nvSpPr>
          <p:cNvPr id="8" name="TextBox 7"/>
          <p:cNvSpPr txBox="1"/>
          <p:nvPr/>
        </p:nvSpPr>
        <p:spPr>
          <a:xfrm>
            <a:off x="-1" y="965200"/>
            <a:ext cx="3674533" cy="1938992"/>
          </a:xfrm>
          <a:prstGeom prst="rect">
            <a:avLst/>
          </a:prstGeom>
          <a:noFill/>
        </p:spPr>
        <p:txBody>
          <a:bodyPr wrap="square" rtlCol="0">
            <a:spAutoFit/>
          </a:bodyPr>
          <a:lstStyle/>
          <a:p>
            <a:r>
              <a:rPr lang="en-US" sz="2400" dirty="0" smtClean="0"/>
              <a:t>3. A map worker reads the input split. It parses key/value pairs of the input data and passes each pair to the user-defined map function. </a:t>
            </a:r>
            <a:endParaRPr lang="en-US" sz="2400" dirty="0"/>
          </a:p>
        </p:txBody>
      </p:sp>
      <p:sp>
        <p:nvSpPr>
          <p:cNvPr id="9" name="TextBox 8"/>
          <p:cNvSpPr txBox="1"/>
          <p:nvPr/>
        </p:nvSpPr>
        <p:spPr>
          <a:xfrm>
            <a:off x="6096000" y="931334"/>
            <a:ext cx="3048000" cy="2308324"/>
          </a:xfrm>
          <a:prstGeom prst="rect">
            <a:avLst/>
          </a:prstGeom>
          <a:noFill/>
        </p:spPr>
        <p:txBody>
          <a:bodyPr wrap="square" rtlCol="0">
            <a:spAutoFit/>
          </a:bodyPr>
          <a:lstStyle/>
          <a:p>
            <a:r>
              <a:rPr lang="en-US" sz="2400" dirty="0" smtClean="0"/>
              <a:t>(The intermediate</a:t>
            </a:r>
          </a:p>
          <a:p>
            <a:r>
              <a:rPr lang="en-US" sz="2400" dirty="0" smtClean="0"/>
              <a:t>key/value pairs produced by the map function are buffered in memory.)</a:t>
            </a:r>
          </a:p>
          <a:p>
            <a:endParaRPr lang="en-US" sz="2400" dirty="0"/>
          </a:p>
        </p:txBody>
      </p:sp>
      <p:sp>
        <p:nvSpPr>
          <p:cNvPr id="10" name="Rounded Rectangle 9"/>
          <p:cNvSpPr/>
          <p:nvPr/>
        </p:nvSpPr>
        <p:spPr>
          <a:xfrm>
            <a:off x="474135" y="3115733"/>
            <a:ext cx="2116665" cy="231986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ACD11D5B-2956-3146-8ED8-7FBA5B7C4FF6}"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sp>
        <p:nvSpPr>
          <p:cNvPr id="8" name="TextBox 7"/>
          <p:cNvSpPr txBox="1"/>
          <p:nvPr/>
        </p:nvSpPr>
        <p:spPr>
          <a:xfrm>
            <a:off x="-1" y="965200"/>
            <a:ext cx="3674533" cy="1938992"/>
          </a:xfrm>
          <a:prstGeom prst="rect">
            <a:avLst/>
          </a:prstGeom>
          <a:noFill/>
        </p:spPr>
        <p:txBody>
          <a:bodyPr wrap="square" rtlCol="0">
            <a:spAutoFit/>
          </a:bodyPr>
          <a:lstStyle/>
          <a:p>
            <a:r>
              <a:rPr lang="en-US" sz="2400" dirty="0" smtClean="0"/>
              <a:t>4. Periodically, the buffered pairs are written to local disk, partitioned</a:t>
            </a:r>
          </a:p>
          <a:p>
            <a:r>
              <a:rPr lang="en-US" sz="2400" dirty="0" smtClean="0"/>
              <a:t>into </a:t>
            </a:r>
            <a:r>
              <a:rPr lang="en-US" sz="2400" i="1" dirty="0" smtClean="0"/>
              <a:t>R </a:t>
            </a:r>
            <a:r>
              <a:rPr lang="en-US" sz="2400" dirty="0" smtClean="0"/>
              <a:t>regions by the partitioning function. </a:t>
            </a:r>
            <a:endParaRPr lang="en-US" sz="2400" dirty="0"/>
          </a:p>
        </p:txBody>
      </p:sp>
      <p:sp>
        <p:nvSpPr>
          <p:cNvPr id="10" name="Rounded Rectangle 9"/>
          <p:cNvSpPr/>
          <p:nvPr/>
        </p:nvSpPr>
        <p:spPr>
          <a:xfrm>
            <a:off x="3132667" y="3115734"/>
            <a:ext cx="1625600" cy="26416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6A0C9B59-22C5-DD44-AB53-4BE1592D2BD2}"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sp>
        <p:nvSpPr>
          <p:cNvPr id="8" name="TextBox 7"/>
          <p:cNvSpPr txBox="1"/>
          <p:nvPr/>
        </p:nvSpPr>
        <p:spPr>
          <a:xfrm>
            <a:off x="0" y="829733"/>
            <a:ext cx="3674533" cy="2677656"/>
          </a:xfrm>
          <a:prstGeom prst="rect">
            <a:avLst/>
          </a:prstGeom>
          <a:noFill/>
        </p:spPr>
        <p:txBody>
          <a:bodyPr wrap="square" rtlCol="0">
            <a:spAutoFit/>
          </a:bodyPr>
          <a:lstStyle/>
          <a:p>
            <a:r>
              <a:rPr lang="en-US" sz="2400" dirty="0" smtClean="0"/>
              <a:t>5. When a reduce worker has read all intermediate data for its partition, it bucket sorts using inter-mediate keys so that occur-</a:t>
            </a:r>
            <a:r>
              <a:rPr lang="en-US" sz="2400" dirty="0" err="1" smtClean="0"/>
              <a:t>rences</a:t>
            </a:r>
            <a:r>
              <a:rPr lang="en-US" sz="2400" dirty="0" smtClean="0"/>
              <a:t> of same keys are grouped together</a:t>
            </a:r>
          </a:p>
        </p:txBody>
      </p:sp>
      <p:sp>
        <p:nvSpPr>
          <p:cNvPr id="9" name="TextBox 8"/>
          <p:cNvSpPr txBox="1"/>
          <p:nvPr/>
        </p:nvSpPr>
        <p:spPr>
          <a:xfrm>
            <a:off x="6096000" y="931334"/>
            <a:ext cx="3048000" cy="1938992"/>
          </a:xfrm>
          <a:prstGeom prst="rect">
            <a:avLst/>
          </a:prstGeom>
          <a:noFill/>
        </p:spPr>
        <p:txBody>
          <a:bodyPr wrap="square" rtlCol="0">
            <a:spAutoFit/>
          </a:bodyPr>
          <a:lstStyle/>
          <a:p>
            <a:r>
              <a:rPr lang="en-US" sz="2400" dirty="0" smtClean="0"/>
              <a:t>(The sorting is needed because typically many different keys map to</a:t>
            </a:r>
          </a:p>
          <a:p>
            <a:r>
              <a:rPr lang="en-US" sz="2400" dirty="0" smtClean="0"/>
              <a:t>the same reduce task )</a:t>
            </a:r>
          </a:p>
          <a:p>
            <a:endParaRPr lang="en-US" sz="2400" dirty="0"/>
          </a:p>
        </p:txBody>
      </p:sp>
      <p:sp>
        <p:nvSpPr>
          <p:cNvPr id="10" name="Rounded Rectangle 9"/>
          <p:cNvSpPr/>
          <p:nvPr/>
        </p:nvSpPr>
        <p:spPr>
          <a:xfrm>
            <a:off x="4673599" y="3166534"/>
            <a:ext cx="1947333" cy="26416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Request Level Parallelism</a:t>
            </a:r>
          </a:p>
          <a:p>
            <a:r>
              <a:rPr lang="en-US" dirty="0" err="1" smtClean="0"/>
              <a:t>DataLevel</a:t>
            </a:r>
            <a:r>
              <a:rPr lang="en-US" dirty="0" smtClean="0"/>
              <a:t> Parallelism</a:t>
            </a:r>
          </a:p>
          <a:p>
            <a:r>
              <a:rPr lang="en-US" dirty="0" smtClean="0"/>
              <a:t>MapReduce</a:t>
            </a:r>
          </a:p>
          <a:p>
            <a:r>
              <a:rPr lang="en-US" dirty="0" err="1" smtClean="0"/>
              <a:t>Administrivia</a:t>
            </a:r>
            <a:r>
              <a:rPr lang="en-US" dirty="0" smtClean="0"/>
              <a:t> + 61C in the News + </a:t>
            </a:r>
            <a:br>
              <a:rPr lang="en-US" dirty="0" smtClean="0"/>
            </a:br>
            <a:r>
              <a:rPr lang="en-US" dirty="0" smtClean="0"/>
              <a:t>The secret to getting good grades at Berkeley</a:t>
            </a:r>
          </a:p>
          <a:p>
            <a:r>
              <a:rPr lang="en-US" dirty="0" smtClean="0"/>
              <a:t>MapReduce Examples</a:t>
            </a:r>
          </a:p>
          <a:p>
            <a:r>
              <a:rPr lang="en-US" dirty="0" smtClean="0"/>
              <a:t>Technology Break</a:t>
            </a:r>
          </a:p>
          <a:p>
            <a:r>
              <a:rPr lang="en-US" dirty="0" smtClean="0"/>
              <a:t>Costs  in Warehouse Scale Computer (if time permits)</a:t>
            </a:r>
          </a:p>
        </p:txBody>
      </p:sp>
      <p:sp>
        <p:nvSpPr>
          <p:cNvPr id="4" name="Date Placeholder 3"/>
          <p:cNvSpPr>
            <a:spLocks noGrp="1"/>
          </p:cNvSpPr>
          <p:nvPr>
            <p:ph type="dt" sz="half" idx="10"/>
          </p:nvPr>
        </p:nvSpPr>
        <p:spPr/>
        <p:txBody>
          <a:bodyPr/>
          <a:lstStyle/>
          <a:p>
            <a:fld id="{7661D4EE-B68A-234B-8D7A-48751A32621C}"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4150BDE4-484C-6747-BF3E-D1D08E8BE69C}"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
        <p:nvSpPr>
          <p:cNvPr id="8" name="TextBox 7"/>
          <p:cNvSpPr txBox="1"/>
          <p:nvPr/>
        </p:nvSpPr>
        <p:spPr>
          <a:xfrm>
            <a:off x="0" y="829733"/>
            <a:ext cx="3674533" cy="2677656"/>
          </a:xfrm>
          <a:prstGeom prst="rect">
            <a:avLst/>
          </a:prstGeom>
          <a:noFill/>
        </p:spPr>
        <p:txBody>
          <a:bodyPr wrap="square" rtlCol="0">
            <a:spAutoFit/>
          </a:bodyPr>
          <a:lstStyle/>
          <a:p>
            <a:r>
              <a:rPr lang="en-US" sz="2400" dirty="0" smtClean="0"/>
              <a:t>6. Reduce worker iterates over sorted intermediate data and for each unique intermediate key, it passes key and corresponding set of values to the user’s reduce function.</a:t>
            </a:r>
          </a:p>
        </p:txBody>
      </p:sp>
      <p:sp>
        <p:nvSpPr>
          <p:cNvPr id="9" name="TextBox 8"/>
          <p:cNvSpPr txBox="1"/>
          <p:nvPr/>
        </p:nvSpPr>
        <p:spPr>
          <a:xfrm>
            <a:off x="6096000" y="931334"/>
            <a:ext cx="3048000" cy="2308324"/>
          </a:xfrm>
          <a:prstGeom prst="rect">
            <a:avLst/>
          </a:prstGeom>
          <a:noFill/>
        </p:spPr>
        <p:txBody>
          <a:bodyPr wrap="square" rtlCol="0">
            <a:spAutoFit/>
          </a:bodyPr>
          <a:lstStyle/>
          <a:p>
            <a:r>
              <a:rPr lang="en-US" sz="2400" dirty="0" smtClean="0"/>
              <a:t>The output of the reduce function is appended to a final output file for this reduce partition.</a:t>
            </a:r>
          </a:p>
          <a:p>
            <a:endParaRPr lang="en-US" sz="2400" dirty="0"/>
          </a:p>
        </p:txBody>
      </p:sp>
      <p:sp>
        <p:nvSpPr>
          <p:cNvPr id="10" name="Rounded Rectangle 9"/>
          <p:cNvSpPr/>
          <p:nvPr/>
        </p:nvSpPr>
        <p:spPr>
          <a:xfrm>
            <a:off x="5791201" y="3251201"/>
            <a:ext cx="2540000" cy="230293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2283" y="742950"/>
            <a:ext cx="7353300" cy="56769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MapReduce Processing</a:t>
            </a:r>
            <a:endParaRPr lang="en-US" dirty="0"/>
          </a:p>
        </p:txBody>
      </p:sp>
      <p:sp>
        <p:nvSpPr>
          <p:cNvPr id="4" name="Date Placeholder 3"/>
          <p:cNvSpPr>
            <a:spLocks noGrp="1"/>
          </p:cNvSpPr>
          <p:nvPr>
            <p:ph type="dt" sz="half" idx="10"/>
          </p:nvPr>
        </p:nvSpPr>
        <p:spPr/>
        <p:txBody>
          <a:bodyPr/>
          <a:lstStyle/>
          <a:p>
            <a:fld id="{C5A20978-FC76-AA48-A87D-34645037C1D4}"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
        <p:nvSpPr>
          <p:cNvPr id="8" name="TextBox 7"/>
          <p:cNvSpPr txBox="1"/>
          <p:nvPr/>
        </p:nvSpPr>
        <p:spPr>
          <a:xfrm>
            <a:off x="0" y="829733"/>
            <a:ext cx="3674533" cy="2677656"/>
          </a:xfrm>
          <a:prstGeom prst="rect">
            <a:avLst/>
          </a:prstGeom>
          <a:noFill/>
        </p:spPr>
        <p:txBody>
          <a:bodyPr wrap="square" rtlCol="0">
            <a:spAutoFit/>
          </a:bodyPr>
          <a:lstStyle/>
          <a:p>
            <a:r>
              <a:rPr lang="en-US" sz="2400" dirty="0" smtClean="0"/>
              <a:t>7. When all map tasks and reduce tasks have been completed, the master</a:t>
            </a:r>
          </a:p>
          <a:p>
            <a:r>
              <a:rPr lang="en-US" sz="2400" dirty="0" smtClean="0"/>
              <a:t>wakes up the user program. The MapReduce call</a:t>
            </a:r>
          </a:p>
          <a:p>
            <a:r>
              <a:rPr lang="en-US" sz="2400" dirty="0" smtClean="0"/>
              <a:t>in user program returns back to user code. </a:t>
            </a:r>
          </a:p>
        </p:txBody>
      </p:sp>
      <p:sp>
        <p:nvSpPr>
          <p:cNvPr id="9" name="TextBox 8"/>
          <p:cNvSpPr txBox="1"/>
          <p:nvPr/>
        </p:nvSpPr>
        <p:spPr>
          <a:xfrm>
            <a:off x="6096000" y="931334"/>
            <a:ext cx="3048000" cy="2677656"/>
          </a:xfrm>
          <a:prstGeom prst="rect">
            <a:avLst/>
          </a:prstGeom>
          <a:noFill/>
        </p:spPr>
        <p:txBody>
          <a:bodyPr wrap="square" rtlCol="0">
            <a:spAutoFit/>
          </a:bodyPr>
          <a:lstStyle/>
          <a:p>
            <a:r>
              <a:rPr lang="en-US" sz="2400" dirty="0" smtClean="0"/>
              <a:t>Output of MR is in </a:t>
            </a:r>
            <a:r>
              <a:rPr lang="en-US" sz="2400" i="1" dirty="0" smtClean="0"/>
              <a:t>R </a:t>
            </a:r>
            <a:r>
              <a:rPr lang="en-US" sz="2400" dirty="0" smtClean="0"/>
              <a:t>output files (1 per reduce task, with file names specified by user); often passed into another MR job so don’t combine </a:t>
            </a:r>
            <a:endParaRPr lang="en-US" sz="2400" dirty="0"/>
          </a:p>
        </p:txBody>
      </p:sp>
      <p:sp>
        <p:nvSpPr>
          <p:cNvPr id="10" name="TextBox 9"/>
          <p:cNvSpPr txBox="1"/>
          <p:nvPr/>
        </p:nvSpPr>
        <p:spPr>
          <a:xfrm>
            <a:off x="3657601" y="6248400"/>
            <a:ext cx="1766736" cy="369332"/>
          </a:xfrm>
          <a:prstGeom prst="rect">
            <a:avLst/>
          </a:prstGeom>
          <a:solidFill>
            <a:schemeClr val="bg1"/>
          </a:solidFill>
        </p:spPr>
        <p:txBody>
          <a:bodyPr wrap="square" rtlCol="0">
            <a:spAutoFit/>
          </a:bodyPr>
          <a:lstStyle/>
          <a:p>
            <a:pPr algn="ctr"/>
            <a:r>
              <a:rPr lang="en-US" dirty="0" smtClean="0"/>
              <a:t>Shuffle phase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Master Data </a:t>
            </a:r>
            <a:r>
              <a:rPr lang="en-US" dirty="0" err="1" smtClean="0"/>
              <a:t>Structurs</a:t>
            </a:r>
            <a:endParaRPr lang="en-US" dirty="0"/>
          </a:p>
        </p:txBody>
      </p:sp>
      <p:sp>
        <p:nvSpPr>
          <p:cNvPr id="7" name="Content Placeholder 6"/>
          <p:cNvSpPr>
            <a:spLocks noGrp="1"/>
          </p:cNvSpPr>
          <p:nvPr>
            <p:ph idx="1"/>
          </p:nvPr>
        </p:nvSpPr>
        <p:spPr/>
        <p:txBody>
          <a:bodyPr>
            <a:normAutofit lnSpcReduction="10000"/>
          </a:bodyPr>
          <a:lstStyle/>
          <a:p>
            <a:r>
              <a:rPr lang="en-US" dirty="0" smtClean="0"/>
              <a:t>For each map task and reduce task</a:t>
            </a:r>
          </a:p>
          <a:p>
            <a:pPr lvl="1"/>
            <a:r>
              <a:rPr lang="en-US" dirty="0" smtClean="0"/>
              <a:t>State: idle, in-progress, or completed</a:t>
            </a:r>
          </a:p>
          <a:p>
            <a:pPr lvl="1"/>
            <a:r>
              <a:rPr lang="en-US" dirty="0" smtClean="0"/>
              <a:t>Identify of worker server (if not idle)</a:t>
            </a:r>
          </a:p>
          <a:p>
            <a:r>
              <a:rPr lang="en-US" dirty="0" smtClean="0"/>
              <a:t>For each completed map task</a:t>
            </a:r>
          </a:p>
          <a:p>
            <a:pPr lvl="1"/>
            <a:r>
              <a:rPr lang="en-US" dirty="0" smtClean="0"/>
              <a:t>Stores location and size of R intermediate files</a:t>
            </a:r>
          </a:p>
          <a:p>
            <a:pPr lvl="1"/>
            <a:r>
              <a:rPr lang="en-US" dirty="0" smtClean="0"/>
              <a:t>Updates files and size as corresponding map tasks complete</a:t>
            </a:r>
          </a:p>
          <a:p>
            <a:r>
              <a:rPr lang="en-US" dirty="0" smtClean="0"/>
              <a:t>Location and size are pushed incrementally to workers that have in-progress reduce tasks</a:t>
            </a:r>
            <a:endParaRPr lang="en-US" dirty="0"/>
          </a:p>
        </p:txBody>
      </p:sp>
      <p:sp>
        <p:nvSpPr>
          <p:cNvPr id="3" name="Date Placeholder 2"/>
          <p:cNvSpPr>
            <a:spLocks noGrp="1"/>
          </p:cNvSpPr>
          <p:nvPr>
            <p:ph type="dt" sz="half" idx="10"/>
          </p:nvPr>
        </p:nvSpPr>
        <p:spPr/>
        <p:txBody>
          <a:bodyPr/>
          <a:lstStyle/>
          <a:p>
            <a:fld id="{6CA9EC4A-5AC6-244B-95F0-D787D76F561D}" type="datetime1">
              <a:rPr lang="en-US" smtClean="0"/>
              <a:pPr/>
              <a:t>1/21/12</a:t>
            </a:fld>
            <a:endParaRPr lang="en-US"/>
          </a:p>
        </p:txBody>
      </p:sp>
      <p:sp>
        <p:nvSpPr>
          <p:cNvPr id="4" name="Footer Placeholder 3"/>
          <p:cNvSpPr>
            <a:spLocks noGrp="1"/>
          </p:cNvSpPr>
          <p:nvPr>
            <p:ph type="ftr" sz="quarter" idx="11"/>
          </p:nvPr>
        </p:nvSpPr>
        <p:spPr/>
        <p:txBody>
          <a:bodyPr/>
          <a:lstStyle/>
          <a:p>
            <a:r>
              <a:rPr lang="en-US" smtClean="0"/>
              <a:t>Spring 2012 -- Lecture #2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Processing Time Line</a:t>
            </a:r>
            <a:endParaRPr lang="en-US" dirty="0"/>
          </a:p>
        </p:txBody>
      </p:sp>
      <p:sp>
        <p:nvSpPr>
          <p:cNvPr id="12" name="Content Placeholder 11"/>
          <p:cNvSpPr>
            <a:spLocks noGrp="1"/>
          </p:cNvSpPr>
          <p:nvPr>
            <p:ph idx="1"/>
          </p:nvPr>
        </p:nvSpPr>
        <p:spPr>
          <a:xfrm>
            <a:off x="457200" y="4216400"/>
            <a:ext cx="8229600" cy="2319867"/>
          </a:xfrm>
        </p:spPr>
        <p:txBody>
          <a:bodyPr>
            <a:normAutofit fontScale="77500" lnSpcReduction="20000"/>
          </a:bodyPr>
          <a:lstStyle/>
          <a:p>
            <a:r>
              <a:rPr lang="en-US" dirty="0" smtClean="0"/>
              <a:t>Master assigns map + reduce tasks to “worker” servers</a:t>
            </a:r>
          </a:p>
          <a:p>
            <a:r>
              <a:rPr lang="en-US" dirty="0" smtClean="0"/>
              <a:t>As soon as a map task finishes, worker server can be assigned a new map or reduce task</a:t>
            </a:r>
          </a:p>
          <a:p>
            <a:r>
              <a:rPr lang="en-US" dirty="0" smtClean="0"/>
              <a:t>Data shuffle begins as soon as a given Map finishes</a:t>
            </a:r>
          </a:p>
          <a:p>
            <a:r>
              <a:rPr lang="en-US" dirty="0" smtClean="0"/>
              <a:t>Reduce task begins as soon as all data shuffles finish</a:t>
            </a:r>
          </a:p>
          <a:p>
            <a:r>
              <a:rPr lang="en-US" dirty="0" smtClean="0"/>
              <a:t>To tolerate faults, reassign task if a worker server “dies”</a:t>
            </a:r>
            <a:endParaRPr lang="en-US" dirty="0"/>
          </a:p>
        </p:txBody>
      </p:sp>
      <p:sp>
        <p:nvSpPr>
          <p:cNvPr id="4" name="Date Placeholder 3"/>
          <p:cNvSpPr>
            <a:spLocks noGrp="1"/>
          </p:cNvSpPr>
          <p:nvPr>
            <p:ph type="dt" sz="half" idx="10"/>
          </p:nvPr>
        </p:nvSpPr>
        <p:spPr/>
        <p:txBody>
          <a:bodyPr/>
          <a:lstStyle/>
          <a:p>
            <a:fld id="{2B27B814-DF88-AA4E-A9D6-B558CEBB14D6}"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pic>
        <p:nvPicPr>
          <p:cNvPr id="201730" name="Picture 2"/>
          <p:cNvPicPr>
            <a:picLocks noChangeAspect="1" noChangeArrowheads="1"/>
          </p:cNvPicPr>
          <p:nvPr/>
        </p:nvPicPr>
        <p:blipFill>
          <a:blip r:embed="rId2"/>
          <a:srcRect/>
          <a:stretch>
            <a:fillRect/>
          </a:stretch>
        </p:blipFill>
        <p:spPr bwMode="auto">
          <a:xfrm>
            <a:off x="217487" y="1190793"/>
            <a:ext cx="8926513" cy="298327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Show MapReduce Job Running</a:t>
            </a:r>
            <a:endParaRPr lang="en-US" dirty="0"/>
          </a:p>
        </p:txBody>
      </p:sp>
      <p:sp>
        <p:nvSpPr>
          <p:cNvPr id="6" name="Content Placeholder 5"/>
          <p:cNvSpPr>
            <a:spLocks noGrp="1"/>
          </p:cNvSpPr>
          <p:nvPr>
            <p:ph idx="1"/>
          </p:nvPr>
        </p:nvSpPr>
        <p:spPr>
          <a:xfrm>
            <a:off x="457200" y="1600200"/>
            <a:ext cx="8382000" cy="4525963"/>
          </a:xfrm>
        </p:spPr>
        <p:txBody>
          <a:bodyPr/>
          <a:lstStyle/>
          <a:p>
            <a:pPr defTabSz="914400">
              <a:tabLst>
                <a:tab pos="3657600" algn="l"/>
              </a:tabLst>
            </a:pPr>
            <a:r>
              <a:rPr lang="en-US" dirty="0" smtClean="0"/>
              <a:t>~41 minutes total</a:t>
            </a:r>
          </a:p>
          <a:p>
            <a:pPr lvl="1" defTabSz="914400">
              <a:tabLst>
                <a:tab pos="3657600" algn="l"/>
              </a:tabLst>
            </a:pPr>
            <a:r>
              <a:rPr lang="en-US" dirty="0" smtClean="0"/>
              <a:t>~29 minutes for Map tasks &amp; Shuffle tasks</a:t>
            </a:r>
          </a:p>
          <a:p>
            <a:pPr lvl="1" defTabSz="914400">
              <a:tabLst>
                <a:tab pos="3657600" algn="l"/>
              </a:tabLst>
            </a:pPr>
            <a:r>
              <a:rPr lang="en-US" dirty="0" smtClean="0"/>
              <a:t>~12 minutes for Reduce tasks</a:t>
            </a:r>
          </a:p>
          <a:p>
            <a:pPr lvl="1" defTabSz="914400">
              <a:tabLst>
                <a:tab pos="3657600" algn="l"/>
              </a:tabLst>
            </a:pPr>
            <a:r>
              <a:rPr lang="en-US" dirty="0" smtClean="0"/>
              <a:t>1707 worker servers used</a:t>
            </a:r>
          </a:p>
          <a:p>
            <a:pPr defTabSz="914400">
              <a:tabLst>
                <a:tab pos="3657600" algn="l"/>
              </a:tabLst>
            </a:pPr>
            <a:r>
              <a:rPr lang="en-US" dirty="0" smtClean="0">
                <a:solidFill>
                  <a:srgbClr val="44BF00"/>
                </a:solidFill>
              </a:rPr>
              <a:t>Map </a:t>
            </a:r>
            <a:r>
              <a:rPr lang="en-US" dirty="0" smtClean="0"/>
              <a:t>(Green) tasks 	read 0.8 TB, write 0.5 TB</a:t>
            </a:r>
          </a:p>
          <a:p>
            <a:pPr defTabSz="914400">
              <a:tabLst>
                <a:tab pos="3657600" algn="l"/>
              </a:tabLst>
            </a:pPr>
            <a:r>
              <a:rPr lang="en-US" dirty="0" smtClean="0">
                <a:solidFill>
                  <a:srgbClr val="FF0000"/>
                </a:solidFill>
              </a:rPr>
              <a:t>Shuffle </a:t>
            </a:r>
            <a:r>
              <a:rPr lang="en-US" dirty="0" smtClean="0"/>
              <a:t>(Red) tasks 	read 0.5 TB, write 0.5 TB</a:t>
            </a:r>
          </a:p>
          <a:p>
            <a:pPr defTabSz="914400">
              <a:tabLst>
                <a:tab pos="3657600" algn="l"/>
              </a:tabLst>
            </a:pPr>
            <a:r>
              <a:rPr lang="en-US" dirty="0" smtClean="0">
                <a:solidFill>
                  <a:srgbClr val="0000FF"/>
                </a:solidFill>
              </a:rPr>
              <a:t>Reduce </a:t>
            </a:r>
            <a:r>
              <a:rPr lang="en-US" dirty="0" smtClean="0"/>
              <a:t>(Blue) tasks read 0.5 TB, write 0.5 TB</a:t>
            </a:r>
          </a:p>
          <a:p>
            <a:endParaRPr lang="en-US" dirty="0"/>
          </a:p>
        </p:txBody>
      </p:sp>
      <p:sp>
        <p:nvSpPr>
          <p:cNvPr id="2" name="Date Placeholder 1"/>
          <p:cNvSpPr>
            <a:spLocks noGrp="1"/>
          </p:cNvSpPr>
          <p:nvPr>
            <p:ph type="dt" sz="half" idx="10"/>
          </p:nvPr>
        </p:nvSpPr>
        <p:spPr/>
        <p:txBody>
          <a:bodyPr/>
          <a:lstStyle/>
          <a:p>
            <a:fld id="{00573A8F-A9EE-5D48-8537-E93836A3BF7D}" type="datetime1">
              <a:rPr lang="en-US" smtClean="0"/>
              <a:pPr/>
              <a:t>1/21/12</a:t>
            </a:fld>
            <a:endParaRPr lang="en-US"/>
          </a:p>
        </p:txBody>
      </p:sp>
      <p:sp>
        <p:nvSpPr>
          <p:cNvPr id="3" name="Footer Placeholder 2"/>
          <p:cNvSpPr>
            <a:spLocks noGrp="1"/>
          </p:cNvSpPr>
          <p:nvPr>
            <p:ph type="ftr" sz="quarter" idx="11"/>
          </p:nvPr>
        </p:nvSpPr>
        <p:spPr/>
        <p:txBody>
          <a:bodyPr/>
          <a:lstStyle/>
          <a:p>
            <a:r>
              <a:rPr lang="en-US" smtClean="0"/>
              <a:t>Spring 2012 -- Lecture #2</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AD0101-642A-2F45-852D-04A3B2DAEBF4}"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pic>
        <p:nvPicPr>
          <p:cNvPr id="204802" name="Picture 2"/>
          <p:cNvPicPr>
            <a:picLocks noChangeAspect="1" noChangeArrowheads="1"/>
          </p:cNvPicPr>
          <p:nvPr/>
        </p:nvPicPr>
        <p:blipFill>
          <a:blip r:embed="rId2"/>
          <a:srcRect/>
          <a:stretch>
            <a:fillRect/>
          </a:stretch>
        </p:blipFill>
        <p:spPr bwMode="auto">
          <a:xfrm>
            <a:off x="57158" y="6930"/>
            <a:ext cx="9002268" cy="6118860"/>
          </a:xfrm>
          <a:prstGeom prst="rect">
            <a:avLst/>
          </a:prstGeom>
          <a:noFill/>
          <a:ln w="9525">
            <a:noFill/>
            <a:miter lim="800000"/>
            <a:headEnd/>
            <a:tailEnd/>
          </a:ln>
          <a:effectLst/>
        </p:spPr>
      </p:pic>
      <p:sp>
        <p:nvSpPr>
          <p:cNvPr id="7" name="Rectangle 6"/>
          <p:cNvSpPr/>
          <p:nvPr/>
        </p:nvSpPr>
        <p:spPr>
          <a:xfrm>
            <a:off x="8094133" y="1303867"/>
            <a:ext cx="846667" cy="254000"/>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3EF5F-12F4-1344-B7D7-9663B633AA7A}" type="datetime1">
              <a:rPr lang="en-US" smtClean="0"/>
              <a:pPr/>
              <a:t>1/21/12</a:t>
            </a:fld>
            <a:endParaRPr lang="en-US"/>
          </a:p>
        </p:txBody>
      </p:sp>
      <p:sp>
        <p:nvSpPr>
          <p:cNvPr id="3" name="Footer Placeholder 2"/>
          <p:cNvSpPr>
            <a:spLocks noGrp="1"/>
          </p:cNvSpPr>
          <p:nvPr>
            <p:ph type="ftr" sz="quarter" idx="11"/>
          </p:nvPr>
        </p:nvSpPr>
        <p:spPr/>
        <p:txBody>
          <a:bodyPr/>
          <a:lstStyle/>
          <a:p>
            <a:r>
              <a:rPr lang="en-US" smtClean="0"/>
              <a:t>Spring 2012 -- Lecture #2</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46</a:t>
            </a:fld>
            <a:endParaRPr lang="en-US"/>
          </a:p>
        </p:txBody>
      </p:sp>
      <p:pic>
        <p:nvPicPr>
          <p:cNvPr id="205826" name="Picture 2"/>
          <p:cNvPicPr>
            <a:picLocks noChangeAspect="1" noChangeArrowheads="1"/>
          </p:cNvPicPr>
          <p:nvPr/>
        </p:nvPicPr>
        <p:blipFill>
          <a:blip r:embed="rId2"/>
          <a:srcRect/>
          <a:stretch>
            <a:fillRect/>
          </a:stretch>
        </p:blipFill>
        <p:spPr bwMode="auto">
          <a:xfrm>
            <a:off x="67732" y="0"/>
            <a:ext cx="9004769" cy="6120560"/>
          </a:xfrm>
          <a:prstGeom prst="rect">
            <a:avLst/>
          </a:prstGeom>
          <a:noFill/>
          <a:ln w="9525">
            <a:noFill/>
            <a:miter lim="800000"/>
            <a:headEnd/>
            <a:tailEnd/>
          </a:ln>
          <a:effectLst/>
        </p:spPr>
      </p:pic>
      <p:sp>
        <p:nvSpPr>
          <p:cNvPr id="6" name="Rectangle 5"/>
          <p:cNvSpPr/>
          <p:nvPr/>
        </p:nvSpPr>
        <p:spPr>
          <a:xfrm>
            <a:off x="8297333" y="1253067"/>
            <a:ext cx="846667" cy="254000"/>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B4A3E-FC67-4E43-93F7-3B93841FADD4}" type="datetime1">
              <a:rPr lang="en-US" smtClean="0"/>
              <a:pPr/>
              <a:t>1/21/12</a:t>
            </a:fld>
            <a:endParaRPr lang="en-US"/>
          </a:p>
        </p:txBody>
      </p:sp>
      <p:sp>
        <p:nvSpPr>
          <p:cNvPr id="3" name="Footer Placeholder 2"/>
          <p:cNvSpPr>
            <a:spLocks noGrp="1"/>
          </p:cNvSpPr>
          <p:nvPr>
            <p:ph type="ftr" sz="quarter" idx="11"/>
          </p:nvPr>
        </p:nvSpPr>
        <p:spPr/>
        <p:txBody>
          <a:bodyPr/>
          <a:lstStyle/>
          <a:p>
            <a:r>
              <a:rPr lang="en-US" smtClean="0"/>
              <a:t>Spring 2012 -- Lecture #2</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47</a:t>
            </a:fld>
            <a:endParaRPr lang="en-US"/>
          </a:p>
        </p:txBody>
      </p:sp>
      <p:pic>
        <p:nvPicPr>
          <p:cNvPr id="206850" name="Picture 2"/>
          <p:cNvPicPr>
            <a:picLocks noChangeAspect="1" noChangeArrowheads="1"/>
          </p:cNvPicPr>
          <p:nvPr/>
        </p:nvPicPr>
        <p:blipFill>
          <a:blip r:embed="rId2"/>
          <a:srcRect/>
          <a:stretch>
            <a:fillRect/>
          </a:stretch>
        </p:blipFill>
        <p:spPr bwMode="auto">
          <a:xfrm>
            <a:off x="57067" y="20642"/>
            <a:ext cx="9002268" cy="6118860"/>
          </a:xfrm>
          <a:prstGeom prst="rect">
            <a:avLst/>
          </a:prstGeom>
          <a:noFill/>
          <a:ln w="9525">
            <a:noFill/>
            <a:miter lim="800000"/>
            <a:headEnd/>
            <a:tailEnd/>
          </a:ln>
          <a:effectLst/>
        </p:spPr>
      </p:pic>
      <p:sp>
        <p:nvSpPr>
          <p:cNvPr id="6" name="Rectangle 5"/>
          <p:cNvSpPr/>
          <p:nvPr/>
        </p:nvSpPr>
        <p:spPr>
          <a:xfrm>
            <a:off x="8297333" y="1236134"/>
            <a:ext cx="846667" cy="254000"/>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217D-B7AF-B043-AFD3-B36AA15B4F28}" type="datetime1">
              <a:rPr lang="en-US" smtClean="0"/>
              <a:pPr/>
              <a:t>1/21/12</a:t>
            </a:fld>
            <a:endParaRPr lang="en-US"/>
          </a:p>
        </p:txBody>
      </p:sp>
      <p:sp>
        <p:nvSpPr>
          <p:cNvPr id="3" name="Footer Placeholder 2"/>
          <p:cNvSpPr>
            <a:spLocks noGrp="1"/>
          </p:cNvSpPr>
          <p:nvPr>
            <p:ph type="ftr" sz="quarter" idx="11"/>
          </p:nvPr>
        </p:nvSpPr>
        <p:spPr/>
        <p:txBody>
          <a:bodyPr/>
          <a:lstStyle/>
          <a:p>
            <a:r>
              <a:rPr lang="en-US" smtClean="0"/>
              <a:t>Spring 2012 -- Lecture #2</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48</a:t>
            </a:fld>
            <a:endParaRPr lang="en-US"/>
          </a:p>
        </p:txBody>
      </p:sp>
      <p:pic>
        <p:nvPicPr>
          <p:cNvPr id="207874" name="Picture 2"/>
          <p:cNvPicPr>
            <a:picLocks noChangeAspect="1" noChangeArrowheads="1"/>
          </p:cNvPicPr>
          <p:nvPr/>
        </p:nvPicPr>
        <p:blipFill>
          <a:blip r:embed="rId2"/>
          <a:srcRect/>
          <a:stretch>
            <a:fillRect/>
          </a:stretch>
        </p:blipFill>
        <p:spPr bwMode="auto">
          <a:xfrm>
            <a:off x="67732" y="0"/>
            <a:ext cx="9002268" cy="6118860"/>
          </a:xfrm>
          <a:prstGeom prst="rect">
            <a:avLst/>
          </a:prstGeom>
          <a:noFill/>
          <a:ln w="9525">
            <a:noFill/>
            <a:miter lim="800000"/>
            <a:headEnd/>
            <a:tailEnd/>
          </a:ln>
          <a:effectLst/>
        </p:spPr>
      </p:pic>
      <p:sp>
        <p:nvSpPr>
          <p:cNvPr id="6" name="Rectangle 5"/>
          <p:cNvSpPr/>
          <p:nvPr/>
        </p:nvSpPr>
        <p:spPr>
          <a:xfrm>
            <a:off x="8297333" y="1253067"/>
            <a:ext cx="846667" cy="254000"/>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57717-4103-7D4B-94AE-DEF180B4357F}" type="datetime1">
              <a:rPr lang="en-US" smtClean="0"/>
              <a:pPr/>
              <a:t>1/21/12</a:t>
            </a:fld>
            <a:endParaRPr lang="en-US"/>
          </a:p>
        </p:txBody>
      </p:sp>
      <p:sp>
        <p:nvSpPr>
          <p:cNvPr id="3" name="Footer Placeholder 2"/>
          <p:cNvSpPr>
            <a:spLocks noGrp="1"/>
          </p:cNvSpPr>
          <p:nvPr>
            <p:ph type="ftr" sz="quarter" idx="11"/>
          </p:nvPr>
        </p:nvSpPr>
        <p:spPr/>
        <p:txBody>
          <a:bodyPr/>
          <a:lstStyle/>
          <a:p>
            <a:r>
              <a:rPr lang="en-US" smtClean="0"/>
              <a:t>Spring 2012 -- Lecture #2</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49</a:t>
            </a:fld>
            <a:endParaRPr lang="en-US"/>
          </a:p>
        </p:txBody>
      </p:sp>
      <p:pic>
        <p:nvPicPr>
          <p:cNvPr id="208898" name="Picture 2"/>
          <p:cNvPicPr>
            <a:picLocks noChangeAspect="1" noChangeArrowheads="1"/>
          </p:cNvPicPr>
          <p:nvPr/>
        </p:nvPicPr>
        <p:blipFill>
          <a:blip r:embed="rId2"/>
          <a:srcRect/>
          <a:stretch>
            <a:fillRect/>
          </a:stretch>
        </p:blipFill>
        <p:spPr bwMode="auto">
          <a:xfrm>
            <a:off x="67732" y="0"/>
            <a:ext cx="9002268" cy="6118860"/>
          </a:xfrm>
          <a:prstGeom prst="rect">
            <a:avLst/>
          </a:prstGeom>
          <a:noFill/>
          <a:ln w="9525">
            <a:noFill/>
            <a:miter lim="800000"/>
            <a:headEnd/>
            <a:tailEnd/>
          </a:ln>
          <a:effectLst/>
        </p:spPr>
      </p:pic>
      <p:sp>
        <p:nvSpPr>
          <p:cNvPr id="6" name="Rectangle 5"/>
          <p:cNvSpPr/>
          <p:nvPr/>
        </p:nvSpPr>
        <p:spPr>
          <a:xfrm>
            <a:off x="8111066" y="1185333"/>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Request-Level Parallelism (RLP)</a:t>
            </a:r>
            <a:endParaRPr lang="en-US" dirty="0"/>
          </a:p>
        </p:txBody>
      </p:sp>
      <p:sp>
        <p:nvSpPr>
          <p:cNvPr id="3" name="Content Placeholder 2"/>
          <p:cNvSpPr>
            <a:spLocks noGrp="1"/>
          </p:cNvSpPr>
          <p:nvPr>
            <p:ph idx="1"/>
          </p:nvPr>
        </p:nvSpPr>
        <p:spPr/>
        <p:txBody>
          <a:bodyPr>
            <a:normAutofit fontScale="92500"/>
          </a:bodyPr>
          <a:lstStyle/>
          <a:p>
            <a:r>
              <a:rPr lang="en-US" dirty="0" smtClean="0"/>
              <a:t>Hundreds or thousands of requests per second</a:t>
            </a:r>
          </a:p>
          <a:p>
            <a:pPr lvl="1"/>
            <a:r>
              <a:rPr lang="en-US" dirty="0" smtClean="0"/>
              <a:t>Not your laptop or cell-phone, but popular Internet services like Google search</a:t>
            </a:r>
          </a:p>
          <a:p>
            <a:pPr lvl="1"/>
            <a:r>
              <a:rPr lang="en-US" dirty="0" smtClean="0"/>
              <a:t>Such requests are largely independent</a:t>
            </a:r>
          </a:p>
          <a:p>
            <a:pPr lvl="2"/>
            <a:r>
              <a:rPr lang="en-US" dirty="0" smtClean="0"/>
              <a:t>Mostly involve read-only databases</a:t>
            </a:r>
          </a:p>
          <a:p>
            <a:pPr lvl="2"/>
            <a:r>
              <a:rPr lang="en-US" dirty="0" smtClean="0"/>
              <a:t>Little read-write (aka “producer-consumer”) sharing</a:t>
            </a:r>
          </a:p>
          <a:p>
            <a:pPr lvl="2"/>
            <a:r>
              <a:rPr lang="en-US" dirty="0" smtClean="0"/>
              <a:t>Rarely involve read–write data sharing or synchronization across requests</a:t>
            </a:r>
          </a:p>
          <a:p>
            <a:r>
              <a:rPr lang="en-US" dirty="0" smtClean="0"/>
              <a:t>Computation easily partitioned within a request and across different requests</a:t>
            </a:r>
            <a:endParaRPr lang="en-US" dirty="0"/>
          </a:p>
        </p:txBody>
      </p:sp>
      <p:sp>
        <p:nvSpPr>
          <p:cNvPr id="4" name="Date Placeholder 3"/>
          <p:cNvSpPr>
            <a:spLocks noGrp="1"/>
          </p:cNvSpPr>
          <p:nvPr>
            <p:ph type="dt" sz="half" idx="10"/>
          </p:nvPr>
        </p:nvSpPr>
        <p:spPr/>
        <p:txBody>
          <a:bodyPr/>
          <a:lstStyle/>
          <a:p>
            <a:fld id="{0AA29B55-C240-7548-B144-B8DD4B294280}"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B9433-DE28-E044-A29A-43CF82340089}" type="datetime1">
              <a:rPr lang="en-US" smtClean="0"/>
              <a:pPr/>
              <a:t>1/21/12</a:t>
            </a:fld>
            <a:endParaRPr lang="en-US"/>
          </a:p>
        </p:txBody>
      </p:sp>
      <p:sp>
        <p:nvSpPr>
          <p:cNvPr id="3" name="Footer Placeholder 2"/>
          <p:cNvSpPr>
            <a:spLocks noGrp="1"/>
          </p:cNvSpPr>
          <p:nvPr>
            <p:ph type="ftr" sz="quarter" idx="11"/>
          </p:nvPr>
        </p:nvSpPr>
        <p:spPr/>
        <p:txBody>
          <a:bodyPr/>
          <a:lstStyle/>
          <a:p>
            <a:r>
              <a:rPr lang="en-US" smtClean="0"/>
              <a:t>Spring 2012 -- Lecture #2</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50</a:t>
            </a:fld>
            <a:endParaRPr lang="en-US"/>
          </a:p>
        </p:txBody>
      </p:sp>
      <p:pic>
        <p:nvPicPr>
          <p:cNvPr id="209922" name="Picture 2"/>
          <p:cNvPicPr>
            <a:picLocks noChangeAspect="1" noChangeArrowheads="1"/>
          </p:cNvPicPr>
          <p:nvPr/>
        </p:nvPicPr>
        <p:blipFill>
          <a:blip r:embed="rId2"/>
          <a:srcRect/>
          <a:stretch>
            <a:fillRect/>
          </a:stretch>
        </p:blipFill>
        <p:spPr bwMode="auto">
          <a:xfrm>
            <a:off x="74000" y="0"/>
            <a:ext cx="9002268" cy="6118860"/>
          </a:xfrm>
          <a:prstGeom prst="rect">
            <a:avLst/>
          </a:prstGeom>
          <a:noFill/>
          <a:ln w="9525">
            <a:noFill/>
            <a:miter lim="800000"/>
            <a:headEnd/>
            <a:tailEnd/>
          </a:ln>
          <a:effectLst/>
        </p:spPr>
      </p:pic>
      <p:sp>
        <p:nvSpPr>
          <p:cNvPr id="6" name="Rectangle 5"/>
          <p:cNvSpPr/>
          <p:nvPr/>
        </p:nvSpPr>
        <p:spPr>
          <a:xfrm>
            <a:off x="8178799" y="1185333"/>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8974D-CF8E-0444-B941-03D4A2F43EF7}" type="datetime1">
              <a:rPr lang="en-US" smtClean="0"/>
              <a:pPr/>
              <a:t>1/21/12</a:t>
            </a:fld>
            <a:endParaRPr lang="en-US"/>
          </a:p>
        </p:txBody>
      </p:sp>
      <p:sp>
        <p:nvSpPr>
          <p:cNvPr id="3" name="Footer Placeholder 2"/>
          <p:cNvSpPr>
            <a:spLocks noGrp="1"/>
          </p:cNvSpPr>
          <p:nvPr>
            <p:ph type="ftr" sz="quarter" idx="11"/>
          </p:nvPr>
        </p:nvSpPr>
        <p:spPr/>
        <p:txBody>
          <a:bodyPr/>
          <a:lstStyle/>
          <a:p>
            <a:r>
              <a:rPr lang="en-US" smtClean="0"/>
              <a:t>Spring 2012 -- Lecture #2</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51</a:t>
            </a:fld>
            <a:endParaRPr lang="en-US"/>
          </a:p>
        </p:txBody>
      </p:sp>
      <p:pic>
        <p:nvPicPr>
          <p:cNvPr id="210946" name="Picture 2"/>
          <p:cNvPicPr>
            <a:picLocks noChangeAspect="1" noChangeArrowheads="1"/>
          </p:cNvPicPr>
          <p:nvPr/>
        </p:nvPicPr>
        <p:blipFill>
          <a:blip r:embed="rId2"/>
          <a:srcRect/>
          <a:stretch>
            <a:fillRect/>
          </a:stretch>
        </p:blipFill>
        <p:spPr bwMode="auto">
          <a:xfrm>
            <a:off x="74000" y="3708"/>
            <a:ext cx="9002268" cy="6118860"/>
          </a:xfrm>
          <a:prstGeom prst="rect">
            <a:avLst/>
          </a:prstGeom>
          <a:noFill/>
          <a:ln w="9525">
            <a:noFill/>
            <a:miter lim="800000"/>
            <a:headEnd/>
            <a:tailEnd/>
          </a:ln>
          <a:effectLst/>
        </p:spPr>
      </p:pic>
      <p:sp>
        <p:nvSpPr>
          <p:cNvPr id="6" name="Rectangle 5"/>
          <p:cNvSpPr/>
          <p:nvPr/>
        </p:nvSpPr>
        <p:spPr>
          <a:xfrm>
            <a:off x="8178800" y="1185333"/>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195731" y="1202266"/>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994F3-1403-AF47-9954-6AA019CD9DA9}" type="datetime1">
              <a:rPr lang="en-US" smtClean="0"/>
              <a:pPr/>
              <a:t>1/21/12</a:t>
            </a:fld>
            <a:endParaRPr lang="en-US"/>
          </a:p>
        </p:txBody>
      </p:sp>
      <p:sp>
        <p:nvSpPr>
          <p:cNvPr id="3" name="Footer Placeholder 2"/>
          <p:cNvSpPr>
            <a:spLocks noGrp="1"/>
          </p:cNvSpPr>
          <p:nvPr>
            <p:ph type="ftr" sz="quarter" idx="11"/>
          </p:nvPr>
        </p:nvSpPr>
        <p:spPr/>
        <p:txBody>
          <a:bodyPr/>
          <a:lstStyle/>
          <a:p>
            <a:r>
              <a:rPr lang="en-US" smtClean="0"/>
              <a:t>Spring 2012 -- Lecture #2</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52</a:t>
            </a:fld>
            <a:endParaRPr lang="en-US"/>
          </a:p>
        </p:txBody>
      </p:sp>
      <p:pic>
        <p:nvPicPr>
          <p:cNvPr id="211970" name="Picture 2"/>
          <p:cNvPicPr>
            <a:picLocks noChangeAspect="1" noChangeArrowheads="1"/>
          </p:cNvPicPr>
          <p:nvPr/>
        </p:nvPicPr>
        <p:blipFill>
          <a:blip r:embed="rId2"/>
          <a:srcRect/>
          <a:stretch>
            <a:fillRect/>
          </a:stretch>
        </p:blipFill>
        <p:spPr bwMode="auto">
          <a:xfrm>
            <a:off x="67732" y="0"/>
            <a:ext cx="9002268" cy="6118860"/>
          </a:xfrm>
          <a:prstGeom prst="rect">
            <a:avLst/>
          </a:prstGeom>
          <a:noFill/>
          <a:ln w="9525">
            <a:noFill/>
            <a:miter lim="800000"/>
            <a:headEnd/>
            <a:tailEnd/>
          </a:ln>
          <a:effectLst/>
        </p:spPr>
      </p:pic>
      <p:sp>
        <p:nvSpPr>
          <p:cNvPr id="6" name="Rectangle 5"/>
          <p:cNvSpPr/>
          <p:nvPr/>
        </p:nvSpPr>
        <p:spPr>
          <a:xfrm>
            <a:off x="8178798" y="1202266"/>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3659C-3463-7C4A-AA51-BB946779EB1A}" type="datetime1">
              <a:rPr lang="en-US" smtClean="0"/>
              <a:pPr/>
              <a:t>1/21/12</a:t>
            </a:fld>
            <a:endParaRPr lang="en-US"/>
          </a:p>
        </p:txBody>
      </p:sp>
      <p:sp>
        <p:nvSpPr>
          <p:cNvPr id="3" name="Footer Placeholder 2"/>
          <p:cNvSpPr>
            <a:spLocks noGrp="1"/>
          </p:cNvSpPr>
          <p:nvPr>
            <p:ph type="ftr" sz="quarter" idx="11"/>
          </p:nvPr>
        </p:nvSpPr>
        <p:spPr/>
        <p:txBody>
          <a:bodyPr/>
          <a:lstStyle/>
          <a:p>
            <a:r>
              <a:rPr lang="en-US" smtClean="0"/>
              <a:t>Spring 2012 -- Lecture #2</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53</a:t>
            </a:fld>
            <a:endParaRPr lang="en-US"/>
          </a:p>
        </p:txBody>
      </p:sp>
      <p:pic>
        <p:nvPicPr>
          <p:cNvPr id="212994" name="Picture 2"/>
          <p:cNvPicPr>
            <a:picLocks noChangeAspect="1" noChangeArrowheads="1"/>
          </p:cNvPicPr>
          <p:nvPr/>
        </p:nvPicPr>
        <p:blipFill>
          <a:blip r:embed="rId2"/>
          <a:srcRect/>
          <a:stretch>
            <a:fillRect/>
          </a:stretch>
        </p:blipFill>
        <p:spPr bwMode="auto">
          <a:xfrm>
            <a:off x="74000" y="16933"/>
            <a:ext cx="9002268" cy="6118860"/>
          </a:xfrm>
          <a:prstGeom prst="rect">
            <a:avLst/>
          </a:prstGeom>
          <a:noFill/>
          <a:ln w="9525">
            <a:noFill/>
            <a:miter lim="800000"/>
            <a:headEnd/>
            <a:tailEnd/>
          </a:ln>
          <a:effectLst/>
        </p:spPr>
      </p:pic>
      <p:sp>
        <p:nvSpPr>
          <p:cNvPr id="6" name="Rectangle 5"/>
          <p:cNvSpPr/>
          <p:nvPr/>
        </p:nvSpPr>
        <p:spPr>
          <a:xfrm>
            <a:off x="8178798" y="1202266"/>
            <a:ext cx="677334" cy="270934"/>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18903-027E-7C4B-9910-2C0C578CEAE3}" type="datetime1">
              <a:rPr lang="en-US" smtClean="0"/>
              <a:pPr/>
              <a:t>1/21/12</a:t>
            </a:fld>
            <a:endParaRPr lang="en-US"/>
          </a:p>
        </p:txBody>
      </p:sp>
      <p:sp>
        <p:nvSpPr>
          <p:cNvPr id="3" name="Footer Placeholder 2"/>
          <p:cNvSpPr>
            <a:spLocks noGrp="1"/>
          </p:cNvSpPr>
          <p:nvPr>
            <p:ph type="ftr" sz="quarter" idx="11"/>
          </p:nvPr>
        </p:nvSpPr>
        <p:spPr/>
        <p:txBody>
          <a:bodyPr/>
          <a:lstStyle/>
          <a:p>
            <a:r>
              <a:rPr lang="en-US" smtClean="0"/>
              <a:t>Spring 2012 -- Lecture #2</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54</a:t>
            </a:fld>
            <a:endParaRPr lang="en-US"/>
          </a:p>
        </p:txBody>
      </p:sp>
      <p:pic>
        <p:nvPicPr>
          <p:cNvPr id="214018" name="Picture 2"/>
          <p:cNvPicPr>
            <a:picLocks noChangeAspect="1" noChangeArrowheads="1"/>
          </p:cNvPicPr>
          <p:nvPr/>
        </p:nvPicPr>
        <p:blipFill>
          <a:blip r:embed="rId2"/>
          <a:srcRect/>
          <a:stretch>
            <a:fillRect/>
          </a:stretch>
        </p:blipFill>
        <p:spPr bwMode="auto">
          <a:xfrm>
            <a:off x="74000" y="0"/>
            <a:ext cx="9002268" cy="6118860"/>
          </a:xfrm>
          <a:prstGeom prst="rect">
            <a:avLst/>
          </a:prstGeom>
          <a:noFill/>
          <a:ln w="9525">
            <a:noFill/>
            <a:miter lim="800000"/>
            <a:headEnd/>
            <a:tailEnd/>
          </a:ln>
          <a:effectLst/>
        </p:spPr>
      </p:pic>
      <p:sp>
        <p:nvSpPr>
          <p:cNvPr id="6" name="Rectangle 5"/>
          <p:cNvSpPr/>
          <p:nvPr/>
        </p:nvSpPr>
        <p:spPr>
          <a:xfrm>
            <a:off x="8111066" y="1253067"/>
            <a:ext cx="660401" cy="186266"/>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53CD9-BF67-6646-A80B-C1E9CD2BA44B}" type="datetime1">
              <a:rPr lang="en-US" smtClean="0"/>
              <a:pPr/>
              <a:t>1/21/12</a:t>
            </a:fld>
            <a:endParaRPr lang="en-US"/>
          </a:p>
        </p:txBody>
      </p:sp>
      <p:sp>
        <p:nvSpPr>
          <p:cNvPr id="3" name="Footer Placeholder 2"/>
          <p:cNvSpPr>
            <a:spLocks noGrp="1"/>
          </p:cNvSpPr>
          <p:nvPr>
            <p:ph type="ftr" sz="quarter" idx="11"/>
          </p:nvPr>
        </p:nvSpPr>
        <p:spPr/>
        <p:txBody>
          <a:bodyPr/>
          <a:lstStyle/>
          <a:p>
            <a:r>
              <a:rPr lang="en-US" smtClean="0"/>
              <a:t>Spring 2012 -- Lecture #2</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55</a:t>
            </a:fld>
            <a:endParaRPr lang="en-US"/>
          </a:p>
        </p:txBody>
      </p:sp>
      <p:pic>
        <p:nvPicPr>
          <p:cNvPr id="215042" name="Picture 2"/>
          <p:cNvPicPr>
            <a:picLocks noChangeAspect="1" noChangeArrowheads="1"/>
          </p:cNvPicPr>
          <p:nvPr/>
        </p:nvPicPr>
        <p:blipFill>
          <a:blip r:embed="rId2"/>
          <a:srcRect/>
          <a:stretch>
            <a:fillRect/>
          </a:stretch>
        </p:blipFill>
        <p:spPr bwMode="auto">
          <a:xfrm>
            <a:off x="67732" y="0"/>
            <a:ext cx="9002268" cy="6118860"/>
          </a:xfrm>
          <a:prstGeom prst="rect">
            <a:avLst/>
          </a:prstGeom>
          <a:noFill/>
          <a:ln w="9525">
            <a:noFill/>
            <a:miter lim="800000"/>
            <a:headEnd/>
            <a:tailEnd/>
          </a:ln>
          <a:effectLst/>
        </p:spPr>
      </p:pic>
      <p:sp>
        <p:nvSpPr>
          <p:cNvPr id="6" name="Rectangle 5"/>
          <p:cNvSpPr/>
          <p:nvPr/>
        </p:nvSpPr>
        <p:spPr>
          <a:xfrm>
            <a:off x="8127999" y="1253067"/>
            <a:ext cx="541867" cy="237066"/>
          </a:xfrm>
          <a:prstGeom prst="rect">
            <a:avLst/>
          </a:prstGeom>
          <a:solidFill>
            <a:srgbClr val="FCF6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Failure Handling</a:t>
            </a:r>
            <a:endParaRPr lang="en-US" dirty="0"/>
          </a:p>
        </p:txBody>
      </p:sp>
      <p:sp>
        <p:nvSpPr>
          <p:cNvPr id="3" name="Content Placeholder 2"/>
          <p:cNvSpPr>
            <a:spLocks noGrp="1"/>
          </p:cNvSpPr>
          <p:nvPr>
            <p:ph idx="1"/>
          </p:nvPr>
        </p:nvSpPr>
        <p:spPr/>
        <p:txBody>
          <a:bodyPr>
            <a:normAutofit fontScale="92500"/>
          </a:bodyPr>
          <a:lstStyle/>
          <a:p>
            <a:r>
              <a:rPr lang="en-US" dirty="0" smtClean="0"/>
              <a:t>On worker failure:</a:t>
            </a:r>
          </a:p>
          <a:p>
            <a:pPr lvl="1"/>
            <a:r>
              <a:rPr lang="en-US" dirty="0" smtClean="0"/>
              <a:t>Detect failure via periodic heartbeats</a:t>
            </a:r>
          </a:p>
          <a:p>
            <a:pPr lvl="1"/>
            <a:r>
              <a:rPr lang="en-US" dirty="0" smtClean="0"/>
              <a:t>Re-execute completed and in-progress map tasks</a:t>
            </a:r>
          </a:p>
          <a:p>
            <a:pPr lvl="1"/>
            <a:r>
              <a:rPr lang="en-US" dirty="0" smtClean="0"/>
              <a:t>Re-execute in progress reduce tasks</a:t>
            </a:r>
          </a:p>
          <a:p>
            <a:pPr lvl="1"/>
            <a:r>
              <a:rPr lang="en-US" dirty="0" smtClean="0"/>
              <a:t>Task completion committed through master</a:t>
            </a:r>
          </a:p>
          <a:p>
            <a:r>
              <a:rPr lang="en-US" dirty="0" smtClean="0"/>
              <a:t>Master failure:</a:t>
            </a:r>
          </a:p>
          <a:p>
            <a:pPr lvl="1"/>
            <a:r>
              <a:rPr lang="en-US" dirty="0" smtClean="0"/>
              <a:t>Could handle, but don't yet (master failure unlikely)</a:t>
            </a:r>
          </a:p>
          <a:p>
            <a:r>
              <a:rPr lang="en-US" dirty="0" smtClean="0"/>
              <a:t>Robust: lost 1600 of 1800 machines once, but finished fine </a:t>
            </a:r>
          </a:p>
        </p:txBody>
      </p:sp>
      <p:sp>
        <p:nvSpPr>
          <p:cNvPr id="4" name="Date Placeholder 3"/>
          <p:cNvSpPr>
            <a:spLocks noGrp="1"/>
          </p:cNvSpPr>
          <p:nvPr>
            <p:ph type="dt" sz="half" idx="10"/>
          </p:nvPr>
        </p:nvSpPr>
        <p:spPr/>
        <p:txBody>
          <a:bodyPr/>
          <a:lstStyle/>
          <a:p>
            <a:fld id="{0B3B858B-4E15-BE4C-8567-50A531A53AD8}"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Redundant Execution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Slow workers significantly lengthen completion time</a:t>
            </a:r>
          </a:p>
          <a:p>
            <a:pPr lvl="1"/>
            <a:r>
              <a:rPr lang="en-US" dirty="0" smtClean="0"/>
              <a:t>Other jobs consuming resources on machine</a:t>
            </a:r>
          </a:p>
          <a:p>
            <a:pPr lvl="1"/>
            <a:r>
              <a:rPr lang="en-US" dirty="0" smtClean="0"/>
              <a:t>Bad disks with soft errors transfer data very slowly</a:t>
            </a:r>
          </a:p>
          <a:p>
            <a:pPr lvl="1"/>
            <a:r>
              <a:rPr lang="en-US" dirty="0" smtClean="0"/>
              <a:t>Weird things: processor caches disabled (!!)</a:t>
            </a:r>
          </a:p>
          <a:p>
            <a:r>
              <a:rPr lang="en-US" dirty="0" smtClean="0"/>
              <a:t>Solution: Near end of phase, spawn backup backup copies of tasks</a:t>
            </a:r>
          </a:p>
          <a:p>
            <a:pPr lvl="1"/>
            <a:r>
              <a:rPr lang="en-US" dirty="0" smtClean="0"/>
              <a:t>Whichever one finishes first "wins"</a:t>
            </a:r>
          </a:p>
          <a:p>
            <a:r>
              <a:rPr lang="en-US" dirty="0" smtClean="0"/>
              <a:t>Effect: Dramatically shortens job completion time</a:t>
            </a:r>
          </a:p>
          <a:p>
            <a:pPr lvl="1"/>
            <a:r>
              <a:rPr lang="en-US" dirty="0" smtClean="0"/>
              <a:t>3% more resources, large tasks 30% faster</a:t>
            </a:r>
            <a:endParaRPr lang="en-US" dirty="0"/>
          </a:p>
        </p:txBody>
      </p:sp>
      <p:sp>
        <p:nvSpPr>
          <p:cNvPr id="4" name="Date Placeholder 3"/>
          <p:cNvSpPr>
            <a:spLocks noGrp="1"/>
          </p:cNvSpPr>
          <p:nvPr>
            <p:ph type="dt" sz="half" idx="10"/>
          </p:nvPr>
        </p:nvSpPr>
        <p:spPr/>
        <p:txBody>
          <a:bodyPr/>
          <a:lstStyle/>
          <a:p>
            <a:fld id="{B316992B-D5BD-7048-8F4D-6D9523D454FA}"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normAutofit fontScale="90000"/>
          </a:bodyPr>
          <a:lstStyle/>
          <a:p>
            <a:r>
              <a:rPr lang="en-US" dirty="0" smtClean="0"/>
              <a:t>Impact on Execution of Restart, Failure for 10B record Sort using 1800 servers </a:t>
            </a:r>
            <a:endParaRPr lang="en-US" dirty="0"/>
          </a:p>
        </p:txBody>
      </p:sp>
      <p:sp>
        <p:nvSpPr>
          <p:cNvPr id="4" name="Date Placeholder 3"/>
          <p:cNvSpPr>
            <a:spLocks noGrp="1"/>
          </p:cNvSpPr>
          <p:nvPr>
            <p:ph type="dt" sz="half" idx="10"/>
          </p:nvPr>
        </p:nvSpPr>
        <p:spPr/>
        <p:txBody>
          <a:bodyPr/>
          <a:lstStyle/>
          <a:p>
            <a:fld id="{583852D4-6912-6A41-9D70-503CA647148C}"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58</a:t>
            </a:fld>
            <a:endParaRPr lang="en-US"/>
          </a:p>
        </p:txBody>
      </p:sp>
      <p:pic>
        <p:nvPicPr>
          <p:cNvPr id="9" name="Picture 8" descr="sort.png"/>
          <p:cNvPicPr>
            <a:picLocks noChangeAspect="1"/>
          </p:cNvPicPr>
          <p:nvPr/>
        </p:nvPicPr>
        <p:blipFill>
          <a:blip r:embed="rId3"/>
          <a:stretch>
            <a:fillRect/>
          </a:stretch>
        </p:blipFill>
        <p:spPr>
          <a:xfrm>
            <a:off x="0" y="1422400"/>
            <a:ext cx="3213575" cy="5435600"/>
          </a:xfrm>
          <a:prstGeom prst="rect">
            <a:avLst/>
          </a:prstGeom>
        </p:spPr>
      </p:pic>
      <p:grpSp>
        <p:nvGrpSpPr>
          <p:cNvPr id="12" name="Group 11"/>
          <p:cNvGrpSpPr/>
          <p:nvPr/>
        </p:nvGrpSpPr>
        <p:grpSpPr>
          <a:xfrm>
            <a:off x="2946403" y="1236136"/>
            <a:ext cx="3408401" cy="5621864"/>
            <a:chOff x="2946403" y="1236136"/>
            <a:chExt cx="3408401" cy="5621864"/>
          </a:xfrm>
        </p:grpSpPr>
        <p:pic>
          <p:nvPicPr>
            <p:cNvPr id="8" name="Picture 7" descr="sort-nobackups.png"/>
            <p:cNvPicPr>
              <a:picLocks noChangeAspect="1"/>
            </p:cNvPicPr>
            <p:nvPr/>
          </p:nvPicPr>
          <p:blipFill>
            <a:blip r:embed="rId4"/>
            <a:stretch>
              <a:fillRect/>
            </a:stretch>
          </p:blipFill>
          <p:spPr>
            <a:xfrm>
              <a:off x="2946403" y="1473200"/>
              <a:ext cx="3408401" cy="5384800"/>
            </a:xfrm>
            <a:prstGeom prst="rect">
              <a:avLst/>
            </a:prstGeom>
          </p:spPr>
        </p:pic>
        <p:sp>
          <p:nvSpPr>
            <p:cNvPr id="11" name="TextBox 10"/>
            <p:cNvSpPr txBox="1"/>
            <p:nvPr/>
          </p:nvSpPr>
          <p:spPr>
            <a:xfrm>
              <a:off x="3842878" y="1236136"/>
              <a:ext cx="1897750" cy="707886"/>
            </a:xfrm>
            <a:prstGeom prst="rect">
              <a:avLst/>
            </a:prstGeom>
            <a:noFill/>
          </p:spPr>
          <p:txBody>
            <a:bodyPr wrap="none" rtlCol="0">
              <a:spAutoFit/>
            </a:bodyPr>
            <a:lstStyle/>
            <a:p>
              <a:pPr algn="ctr"/>
              <a:r>
                <a:rPr lang="en-US" sz="2000" dirty="0" smtClean="0">
                  <a:solidFill>
                    <a:srgbClr val="0000FF"/>
                  </a:solidFill>
                </a:rPr>
                <a:t>No Backup Tasks</a:t>
              </a:r>
            </a:p>
            <a:p>
              <a:pPr algn="ctr"/>
              <a:r>
                <a:rPr lang="en-US" sz="2000" dirty="0" smtClean="0">
                  <a:solidFill>
                    <a:srgbClr val="0000FF"/>
                  </a:solidFill>
                </a:rPr>
                <a:t>(44% Longer)</a:t>
              </a:r>
              <a:endParaRPr lang="en-US" sz="2000" dirty="0">
                <a:solidFill>
                  <a:srgbClr val="0000FF"/>
                </a:solidFill>
              </a:endParaRPr>
            </a:p>
          </p:txBody>
        </p:sp>
      </p:grpSp>
      <p:grpSp>
        <p:nvGrpSpPr>
          <p:cNvPr id="14" name="Group 13"/>
          <p:cNvGrpSpPr/>
          <p:nvPr/>
        </p:nvGrpSpPr>
        <p:grpSpPr>
          <a:xfrm>
            <a:off x="6129859" y="1185337"/>
            <a:ext cx="3200400" cy="5672662"/>
            <a:chOff x="6129859" y="1185337"/>
            <a:chExt cx="3200400" cy="5672662"/>
          </a:xfrm>
        </p:grpSpPr>
        <p:pic>
          <p:nvPicPr>
            <p:cNvPr id="10" name="Picture 9" descr="sort-deaths.png"/>
            <p:cNvPicPr>
              <a:picLocks noChangeAspect="1"/>
            </p:cNvPicPr>
            <p:nvPr/>
          </p:nvPicPr>
          <p:blipFill>
            <a:blip r:embed="rId5"/>
            <a:stretch>
              <a:fillRect/>
            </a:stretch>
          </p:blipFill>
          <p:spPr>
            <a:xfrm>
              <a:off x="6129859" y="1424484"/>
              <a:ext cx="3200400" cy="5433515"/>
            </a:xfrm>
            <a:prstGeom prst="rect">
              <a:avLst/>
            </a:prstGeom>
          </p:spPr>
        </p:pic>
        <p:sp>
          <p:nvSpPr>
            <p:cNvPr id="13" name="TextBox 12"/>
            <p:cNvSpPr txBox="1"/>
            <p:nvPr/>
          </p:nvSpPr>
          <p:spPr>
            <a:xfrm>
              <a:off x="6790603" y="1185337"/>
              <a:ext cx="1827368" cy="707886"/>
            </a:xfrm>
            <a:prstGeom prst="rect">
              <a:avLst/>
            </a:prstGeom>
            <a:noFill/>
          </p:spPr>
          <p:txBody>
            <a:bodyPr wrap="none" rtlCol="0">
              <a:spAutoFit/>
            </a:bodyPr>
            <a:lstStyle/>
            <a:p>
              <a:pPr algn="ctr"/>
              <a:r>
                <a:rPr lang="en-US" sz="2000" dirty="0" smtClean="0">
                  <a:solidFill>
                    <a:srgbClr val="0000FF"/>
                  </a:solidFill>
                </a:rPr>
                <a:t>Kill 200 workers</a:t>
              </a:r>
            </a:p>
            <a:p>
              <a:pPr algn="ctr"/>
              <a:r>
                <a:rPr lang="en-US" sz="2000" dirty="0" smtClean="0">
                  <a:solidFill>
                    <a:srgbClr val="0000FF"/>
                  </a:solidFill>
                </a:rPr>
                <a:t>(5% Longer)</a:t>
              </a:r>
              <a:endParaRPr lang="en-US" sz="20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MapReduce Locality Optimization during Scheduling</a:t>
            </a:r>
            <a:endParaRPr lang="en-US" dirty="0"/>
          </a:p>
        </p:txBody>
      </p:sp>
      <p:sp>
        <p:nvSpPr>
          <p:cNvPr id="3" name="Content Placeholder 2"/>
          <p:cNvSpPr>
            <a:spLocks noGrp="1"/>
          </p:cNvSpPr>
          <p:nvPr>
            <p:ph idx="1"/>
          </p:nvPr>
        </p:nvSpPr>
        <p:spPr/>
        <p:txBody>
          <a:bodyPr>
            <a:normAutofit fontScale="92500"/>
          </a:bodyPr>
          <a:lstStyle/>
          <a:p>
            <a:r>
              <a:rPr lang="en-US" dirty="0" smtClean="0"/>
              <a:t>Master scheduling policy:</a:t>
            </a:r>
          </a:p>
          <a:p>
            <a:pPr lvl="1"/>
            <a:r>
              <a:rPr lang="en-US" dirty="0" smtClean="0"/>
              <a:t>Asks GFS (Google File System) for locations of replicas of input file blocks</a:t>
            </a:r>
          </a:p>
          <a:p>
            <a:pPr lvl="1"/>
            <a:r>
              <a:rPr lang="en-US" dirty="0" smtClean="0"/>
              <a:t>Map tasks typically split into 64MB (== GFS block size)</a:t>
            </a:r>
          </a:p>
          <a:p>
            <a:pPr lvl="1"/>
            <a:r>
              <a:rPr lang="en-US" dirty="0" smtClean="0"/>
              <a:t>Map tasks scheduled so GFS input block replica are on same machine or same rack</a:t>
            </a:r>
          </a:p>
          <a:p>
            <a:r>
              <a:rPr lang="en-US" dirty="0" smtClean="0"/>
              <a:t>Effect: Thousands of machines read input at local disk speed</a:t>
            </a:r>
          </a:p>
          <a:p>
            <a:r>
              <a:rPr lang="en-US" dirty="0" smtClean="0"/>
              <a:t>Without this, rack switches limit read rate</a:t>
            </a:r>
            <a:endParaRPr lang="en-US" dirty="0"/>
          </a:p>
        </p:txBody>
      </p:sp>
      <p:sp>
        <p:nvSpPr>
          <p:cNvPr id="4" name="Date Placeholder 3"/>
          <p:cNvSpPr>
            <a:spLocks noGrp="1"/>
          </p:cNvSpPr>
          <p:nvPr>
            <p:ph type="dt" sz="half" idx="10"/>
          </p:nvPr>
        </p:nvSpPr>
        <p:spPr/>
        <p:txBody>
          <a:bodyPr/>
          <a:lstStyle/>
          <a:p>
            <a:fld id="{62600016-4BFF-B847-BF5A-478821EB979A}"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Query-Serving Architecture</a:t>
            </a:r>
            <a:endParaRPr lang="en-US" dirty="0"/>
          </a:p>
        </p:txBody>
      </p:sp>
      <p:sp>
        <p:nvSpPr>
          <p:cNvPr id="4" name="Date Placeholder 3"/>
          <p:cNvSpPr>
            <a:spLocks noGrp="1"/>
          </p:cNvSpPr>
          <p:nvPr>
            <p:ph type="dt" sz="half" idx="10"/>
          </p:nvPr>
        </p:nvSpPr>
        <p:spPr/>
        <p:txBody>
          <a:bodyPr/>
          <a:lstStyle/>
          <a:p>
            <a:fld id="{027EEF54-89C0-BB49-821D-0C3A30265466}"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pic>
        <p:nvPicPr>
          <p:cNvPr id="7" name="Picture 6"/>
          <p:cNvPicPr>
            <a:picLocks noChangeAspect="1"/>
          </p:cNvPicPr>
          <p:nvPr/>
        </p:nvPicPr>
        <p:blipFill>
          <a:blip r:embed="rId2"/>
          <a:stretch>
            <a:fillRect/>
          </a:stretch>
        </p:blipFill>
        <p:spPr>
          <a:xfrm>
            <a:off x="476250" y="1608369"/>
            <a:ext cx="8210550" cy="4703531"/>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Towards the end, the master assigns uncompleted tasks again; 1</a:t>
            </a:r>
            <a:r>
              <a:rPr lang="en-US" sz="2800" baseline="30000" dirty="0" smtClean="0">
                <a:solidFill>
                  <a:srgbClr val="408000"/>
                </a:solidFill>
              </a:rPr>
              <a:t>st</a:t>
            </a:r>
            <a:r>
              <a:rPr lang="en-US" sz="2800" dirty="0" smtClean="0">
                <a:solidFill>
                  <a:srgbClr val="408000"/>
                </a:solidFill>
              </a:rPr>
              <a:t> to finish wins</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Map worker sorts by input keys to group all occurrences of same key</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Reduce worker sorts by intermediate keys to group all occurrences of same key</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MapReduce divides computers into 1 master  and N-1 workers; masters assigns MR tasks</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60</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NOT TRUE about about MapReduce?</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lumMod val="50000"/>
                    <a:lumOff val="50000"/>
                  </a:schemeClr>
                </a:solidFill>
              </a:rPr>
              <a:t>Request Level Parallelism</a:t>
            </a:r>
          </a:p>
          <a:p>
            <a:r>
              <a:rPr lang="en-US" dirty="0" err="1" smtClean="0">
                <a:solidFill>
                  <a:schemeClr val="tx1">
                    <a:lumMod val="50000"/>
                    <a:lumOff val="50000"/>
                  </a:schemeClr>
                </a:solidFill>
              </a:rPr>
              <a:t>DataLevel</a:t>
            </a:r>
            <a:r>
              <a:rPr lang="en-US" dirty="0" smtClean="0">
                <a:solidFill>
                  <a:schemeClr val="tx1">
                    <a:lumMod val="50000"/>
                    <a:lumOff val="50000"/>
                  </a:schemeClr>
                </a:solidFill>
              </a:rPr>
              <a:t> Parallelism</a:t>
            </a:r>
          </a:p>
          <a:p>
            <a:r>
              <a:rPr lang="en-US" dirty="0" smtClean="0">
                <a:solidFill>
                  <a:schemeClr val="tx1">
                    <a:lumMod val="50000"/>
                    <a:lumOff val="50000"/>
                  </a:schemeClr>
                </a:solidFill>
              </a:rPr>
              <a:t>MapReduce</a:t>
            </a:r>
          </a:p>
          <a:p>
            <a:r>
              <a:rPr lang="en-US" dirty="0" err="1" smtClean="0">
                <a:solidFill>
                  <a:srgbClr val="7F7F7F"/>
                </a:solidFill>
              </a:rPr>
              <a:t>Administrivia</a:t>
            </a:r>
            <a:r>
              <a:rPr lang="en-US" dirty="0" smtClean="0">
                <a:solidFill>
                  <a:srgbClr val="7F7F7F"/>
                </a:solidFill>
              </a:rPr>
              <a:t> + 61C in the News + </a:t>
            </a:r>
            <a:br>
              <a:rPr lang="en-US" dirty="0" smtClean="0">
                <a:solidFill>
                  <a:srgbClr val="7F7F7F"/>
                </a:solidFill>
              </a:rPr>
            </a:br>
            <a:r>
              <a:rPr lang="en-US" dirty="0" smtClean="0">
                <a:solidFill>
                  <a:srgbClr val="7F7F7F"/>
                </a:solidFill>
              </a:rPr>
              <a:t>The secret to getting good grades at Berkeley</a:t>
            </a:r>
          </a:p>
          <a:p>
            <a:r>
              <a:rPr lang="en-US" dirty="0" smtClean="0">
                <a:solidFill>
                  <a:schemeClr val="tx1">
                    <a:lumMod val="50000"/>
                    <a:lumOff val="50000"/>
                  </a:schemeClr>
                </a:solidFill>
              </a:rPr>
              <a:t>MapReduce Examples</a:t>
            </a:r>
          </a:p>
          <a:p>
            <a:r>
              <a:rPr lang="en-US" dirty="0" smtClean="0"/>
              <a:t>Technology Break</a:t>
            </a:r>
          </a:p>
          <a:p>
            <a:r>
              <a:rPr lang="en-US" dirty="0" smtClean="0"/>
              <a:t>Costs  in Warehouse Scale Computer (if time permits)</a:t>
            </a:r>
          </a:p>
        </p:txBody>
      </p:sp>
      <p:sp>
        <p:nvSpPr>
          <p:cNvPr id="4" name="Date Placeholder 3"/>
          <p:cNvSpPr>
            <a:spLocks noGrp="1"/>
          </p:cNvSpPr>
          <p:nvPr>
            <p:ph type="dt" sz="half" idx="10"/>
          </p:nvPr>
        </p:nvSpPr>
        <p:spPr/>
        <p:txBody>
          <a:bodyPr/>
          <a:lstStyle/>
          <a:p>
            <a:fld id="{7661D4EE-B68A-234B-8D7A-48751A32621C}"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 of a WSC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Unique to Warehouse-scale</a:t>
            </a:r>
          </a:p>
          <a:p>
            <a:pPr lvl="1"/>
            <a:r>
              <a:rPr lang="en-US" i="1" dirty="0" smtClean="0"/>
              <a:t>Ample parallelism</a:t>
            </a:r>
            <a:r>
              <a:rPr lang="en-US" dirty="0" smtClean="0"/>
              <a:t>: </a:t>
            </a:r>
          </a:p>
          <a:p>
            <a:pPr lvl="2"/>
            <a:r>
              <a:rPr lang="en-US" dirty="0" smtClean="0"/>
              <a:t>Batch apps: large number independent data sets with independent processing. Also known as </a:t>
            </a:r>
            <a:r>
              <a:rPr lang="en-US" i="1" dirty="0" smtClean="0"/>
              <a:t>Data-Level Parallelism</a:t>
            </a:r>
          </a:p>
          <a:p>
            <a:pPr lvl="1"/>
            <a:r>
              <a:rPr lang="en-US" i="1" dirty="0" smtClean="0"/>
              <a:t>Scale and its Opportunities/Problems</a:t>
            </a:r>
            <a:endParaRPr lang="en-US" dirty="0" smtClean="0"/>
          </a:p>
          <a:p>
            <a:pPr lvl="2"/>
            <a:r>
              <a:rPr lang="en-US" dirty="0" smtClean="0"/>
              <a:t>Relatively small number of these make design cost expensive and difficult to amortize</a:t>
            </a:r>
          </a:p>
          <a:p>
            <a:pPr lvl="2"/>
            <a:r>
              <a:rPr lang="en-US" dirty="0" smtClean="0"/>
              <a:t>But price breaks are possible from purchases of very large numbers of commodity servers</a:t>
            </a:r>
          </a:p>
          <a:p>
            <a:pPr lvl="2"/>
            <a:r>
              <a:rPr lang="en-US" dirty="0" smtClean="0"/>
              <a:t>Must also prepare for high component failures</a:t>
            </a:r>
          </a:p>
          <a:p>
            <a:pPr lvl="1"/>
            <a:r>
              <a:rPr lang="en-US" i="1" dirty="0" smtClean="0"/>
              <a:t>Operational Costs Count</a:t>
            </a:r>
            <a:r>
              <a:rPr lang="en-US" dirty="0" smtClean="0"/>
              <a:t>:</a:t>
            </a:r>
          </a:p>
          <a:p>
            <a:pPr lvl="2"/>
            <a:r>
              <a:rPr lang="en-US" dirty="0" smtClean="0"/>
              <a:t>Cost of equipment purchases &lt;&lt; cost of ownership</a:t>
            </a:r>
            <a:endParaRPr lang="en-US" dirty="0"/>
          </a:p>
        </p:txBody>
      </p:sp>
      <p:sp>
        <p:nvSpPr>
          <p:cNvPr id="4" name="Date Placeholder 3"/>
          <p:cNvSpPr>
            <a:spLocks noGrp="1"/>
          </p:cNvSpPr>
          <p:nvPr>
            <p:ph type="dt" sz="half" idx="10"/>
          </p:nvPr>
        </p:nvSpPr>
        <p:spPr/>
        <p:txBody>
          <a:bodyPr/>
          <a:lstStyle/>
          <a:p>
            <a:fld id="{AA212E08-0938-5341-B435-D7873A672851}"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 name="Cloud Callout 45"/>
          <p:cNvSpPr/>
          <p:nvPr/>
        </p:nvSpPr>
        <p:spPr>
          <a:xfrm>
            <a:off x="6502401" y="1574800"/>
            <a:ext cx="2336800" cy="1134535"/>
          </a:xfrm>
          <a:prstGeom prst="cloudCallout">
            <a:avLst>
              <a:gd name="adj1" fmla="val -15748"/>
              <a:gd name="adj2" fmla="val 31514"/>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Internet</a:t>
            </a:r>
            <a:endParaRPr lang="en-US" sz="2400" dirty="0"/>
          </a:p>
        </p:txBody>
      </p:sp>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Server Provisioning</a:t>
            </a:r>
            <a:endParaRPr lang="en-US" dirty="0"/>
          </a:p>
        </p:txBody>
      </p:sp>
      <p:sp>
        <p:nvSpPr>
          <p:cNvPr id="4" name="Date Placeholder 3"/>
          <p:cNvSpPr>
            <a:spLocks noGrp="1"/>
          </p:cNvSpPr>
          <p:nvPr>
            <p:ph type="dt" sz="half" idx="10"/>
          </p:nvPr>
        </p:nvSpPr>
        <p:spPr/>
        <p:txBody>
          <a:bodyPr/>
          <a:lstStyle/>
          <a:p>
            <a:fld id="{030984BE-E0DC-5C4A-A257-4203A526D677}"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63</a:t>
            </a:fld>
            <a:endParaRPr lang="en-US"/>
          </a:p>
        </p:txBody>
      </p:sp>
      <p:graphicFrame>
        <p:nvGraphicFramePr>
          <p:cNvPr id="13" name="Table 12"/>
          <p:cNvGraphicFramePr>
            <a:graphicFrameLocks noGrp="1"/>
          </p:cNvGraphicFramePr>
          <p:nvPr/>
        </p:nvGraphicFramePr>
        <p:xfrm>
          <a:off x="275879" y="1614754"/>
          <a:ext cx="5645841" cy="4102624"/>
        </p:xfrm>
        <a:graphic>
          <a:graphicData uri="http://schemas.openxmlformats.org/drawingml/2006/table">
            <a:tbl>
              <a:tblPr/>
              <a:tblGrid>
                <a:gridCol w="3545940"/>
                <a:gridCol w="842475"/>
                <a:gridCol w="767030"/>
                <a:gridCol w="490396"/>
              </a:tblGrid>
              <a:tr h="254000">
                <a:tc>
                  <a:txBody>
                    <a:bodyPr/>
                    <a:lstStyle/>
                    <a:p>
                      <a:pPr algn="l" fontAlgn="b"/>
                      <a:r>
                        <a:rPr lang="en-US" sz="1600" b="0" i="0" u="none" strike="noStrike">
                          <a:latin typeface="Verdana"/>
                        </a:rPr>
                        <a:t>WSC Power Capacity</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dirty="0" smtClean="0">
                          <a:latin typeface="Verdana"/>
                        </a:rPr>
                        <a:t>8.00</a:t>
                      </a:r>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Power Usage Effectiveness (PUE)</a:t>
                      </a:r>
                    </a:p>
                  </a:txBody>
                  <a:tcPr marL="12574" marR="12574" marT="12574" marB="0" anchor="b">
                    <a:lnL>
                      <a:noFill/>
                    </a:lnL>
                    <a:lnR>
                      <a:noFill/>
                    </a:lnR>
                    <a:lnT>
                      <a:noFill/>
                    </a:lnT>
                    <a:lnB>
                      <a:noFill/>
                    </a:lnB>
                  </a:tcPr>
                </a:tc>
                <a:tc>
                  <a:txBody>
                    <a:bodyPr/>
                    <a:lstStyle/>
                    <a:p>
                      <a:pPr algn="r" fontAlgn="b"/>
                      <a:r>
                        <a:rPr lang="en-US" sz="1600" b="0" i="0" u="none" strike="noStrike" dirty="0" smtClean="0">
                          <a:latin typeface="Verdana"/>
                        </a:rPr>
                        <a:t>1.45</a:t>
                      </a:r>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r"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IT Equipment Power Share </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0.67</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5.36</a:t>
                      </a: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Power/Cooling Infrastructure</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0.33</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2.64</a:t>
                      </a: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IT Equipment Measured Peak (W)</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145.00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Assume Average Pwr @ 0.8 Peak</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116.00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dirty="0">
                          <a:latin typeface="Verdana"/>
                        </a:rPr>
                        <a:t>46207</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46000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 per Rack</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40.00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Racks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1150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Top of Rack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1150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TOR Switch per L2 Switch</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16.00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L2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72</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L2 Switches per L3 Switch</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24.00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L3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3</a:t>
                      </a:r>
                    </a:p>
                  </a:txBody>
                  <a:tcPr marL="12574" marR="12574" marT="12574" marB="0" anchor="b">
                    <a:lnL>
                      <a:noFill/>
                    </a:lnL>
                    <a:lnR>
                      <a:noFill/>
                    </a:lnR>
                    <a:lnT>
                      <a:noFill/>
                    </a:lnT>
                    <a:lnB>
                      <a:noFill/>
                    </a:lnB>
                  </a:tcPr>
                </a:tc>
                <a:tc>
                  <a:txBody>
                    <a:bodyPr/>
                    <a:lstStyle/>
                    <a:p>
                      <a:pPr algn="l" fontAlgn="b"/>
                      <a:endParaRPr lang="en-US" sz="1600" b="0" i="0" u="none" strike="noStrike" dirty="0">
                        <a:latin typeface="Verdana"/>
                      </a:endParaRPr>
                    </a:p>
                  </a:txBody>
                  <a:tcPr marL="12574" marR="12574" marT="12574" marB="0" anchor="b">
                    <a:lnL>
                      <a:noFill/>
                    </a:lnL>
                    <a:lnR>
                      <a:noFill/>
                    </a:lnR>
                    <a:lnT>
                      <a:noFill/>
                    </a:lnT>
                    <a:lnB>
                      <a:noFill/>
                    </a:lnB>
                  </a:tcPr>
                </a:tc>
              </a:tr>
            </a:tbl>
          </a:graphicData>
        </a:graphic>
      </p:graphicFrame>
      <p:sp>
        <p:nvSpPr>
          <p:cNvPr id="14" name="Rectangle 13"/>
          <p:cNvSpPr/>
          <p:nvPr/>
        </p:nvSpPr>
        <p:spPr>
          <a:xfrm>
            <a:off x="6434667" y="5333999"/>
            <a:ext cx="508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350000" y="4792137"/>
            <a:ext cx="677333" cy="8128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34670" y="4876811"/>
            <a:ext cx="508000" cy="152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366934" y="5655734"/>
            <a:ext cx="850113" cy="369332"/>
          </a:xfrm>
          <a:prstGeom prst="rect">
            <a:avLst/>
          </a:prstGeom>
          <a:noFill/>
        </p:spPr>
        <p:txBody>
          <a:bodyPr wrap="none" rtlCol="0">
            <a:spAutoFit/>
          </a:bodyPr>
          <a:lstStyle/>
          <a:p>
            <a:r>
              <a:rPr lang="en-US" dirty="0" smtClean="0"/>
              <a:t>Rack …</a:t>
            </a:r>
            <a:endParaRPr lang="en-US" dirty="0"/>
          </a:p>
        </p:txBody>
      </p:sp>
      <p:sp>
        <p:nvSpPr>
          <p:cNvPr id="18" name="TextBox 17"/>
          <p:cNvSpPr txBox="1"/>
          <p:nvPr/>
        </p:nvSpPr>
        <p:spPr>
          <a:xfrm>
            <a:off x="7010400" y="5232400"/>
            <a:ext cx="787395" cy="369332"/>
          </a:xfrm>
          <a:prstGeom prst="rect">
            <a:avLst/>
          </a:prstGeom>
          <a:noFill/>
        </p:spPr>
        <p:txBody>
          <a:bodyPr wrap="none" rtlCol="0">
            <a:spAutoFit/>
          </a:bodyPr>
          <a:lstStyle/>
          <a:p>
            <a:r>
              <a:rPr lang="en-US" dirty="0" smtClean="0"/>
              <a:t>Server</a:t>
            </a:r>
            <a:endParaRPr lang="en-US" dirty="0"/>
          </a:p>
        </p:txBody>
      </p:sp>
      <p:sp>
        <p:nvSpPr>
          <p:cNvPr id="19" name="TextBox 18"/>
          <p:cNvSpPr txBox="1"/>
          <p:nvPr/>
        </p:nvSpPr>
        <p:spPr>
          <a:xfrm>
            <a:off x="7010401" y="4741335"/>
            <a:ext cx="1236486" cy="369332"/>
          </a:xfrm>
          <a:prstGeom prst="rect">
            <a:avLst/>
          </a:prstGeom>
          <a:noFill/>
        </p:spPr>
        <p:txBody>
          <a:bodyPr wrap="none" rtlCol="0">
            <a:spAutoFit/>
          </a:bodyPr>
          <a:lstStyle/>
          <a:p>
            <a:r>
              <a:rPr lang="en-US" dirty="0" smtClean="0"/>
              <a:t>TOR Switch</a:t>
            </a:r>
            <a:endParaRPr lang="en-US" dirty="0"/>
          </a:p>
        </p:txBody>
      </p:sp>
      <p:sp>
        <p:nvSpPr>
          <p:cNvPr id="20" name="Rectangle 19"/>
          <p:cNvSpPr/>
          <p:nvPr/>
        </p:nvSpPr>
        <p:spPr>
          <a:xfrm>
            <a:off x="6773338" y="3759200"/>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146263" y="2777065"/>
            <a:ext cx="1066405" cy="369332"/>
          </a:xfrm>
          <a:prstGeom prst="rect">
            <a:avLst/>
          </a:prstGeom>
          <a:noFill/>
        </p:spPr>
        <p:txBody>
          <a:bodyPr wrap="none" rtlCol="0">
            <a:spAutoFit/>
          </a:bodyPr>
          <a:lstStyle/>
          <a:p>
            <a:r>
              <a:rPr lang="en-US" dirty="0" smtClean="0"/>
              <a:t>L3 Switch</a:t>
            </a:r>
            <a:endParaRPr lang="en-US" dirty="0"/>
          </a:p>
        </p:txBody>
      </p:sp>
      <p:cxnSp>
        <p:nvCxnSpPr>
          <p:cNvPr id="23" name="Straight Connector 22"/>
          <p:cNvCxnSpPr>
            <a:stCxn id="20" idx="2"/>
            <a:endCxn id="15" idx="0"/>
          </p:cNvCxnSpPr>
          <p:nvPr/>
        </p:nvCxnSpPr>
        <p:spPr>
          <a:xfrm rot="5400000">
            <a:off x="6516795" y="4357793"/>
            <a:ext cx="606216" cy="2624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5" idx="0"/>
            <a:endCxn id="26" idx="2"/>
          </p:cNvCxnSpPr>
          <p:nvPr/>
        </p:nvCxnSpPr>
        <p:spPr>
          <a:xfrm rot="5400000" flipH="1" flipV="1">
            <a:off x="7227994" y="3646594"/>
            <a:ext cx="606216" cy="168487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8195737" y="3759200"/>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773338" y="2760133"/>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146261" y="3759199"/>
            <a:ext cx="1066405" cy="646331"/>
          </a:xfrm>
          <a:prstGeom prst="rect">
            <a:avLst/>
          </a:prstGeom>
          <a:noFill/>
        </p:spPr>
        <p:txBody>
          <a:bodyPr wrap="none" rtlCol="0">
            <a:spAutoFit/>
          </a:bodyPr>
          <a:lstStyle/>
          <a:p>
            <a:pPr algn="ctr"/>
            <a:r>
              <a:rPr lang="en-US" dirty="0" smtClean="0"/>
              <a:t>L2 Switch</a:t>
            </a:r>
          </a:p>
          <a:p>
            <a:pPr algn="ctr"/>
            <a:r>
              <a:rPr lang="en-US" dirty="0" smtClean="0"/>
              <a:t>…</a:t>
            </a:r>
            <a:endParaRPr lang="en-US" dirty="0"/>
          </a:p>
        </p:txBody>
      </p:sp>
      <p:sp>
        <p:nvSpPr>
          <p:cNvPr id="30" name="Rectangle 29"/>
          <p:cNvSpPr/>
          <p:nvPr/>
        </p:nvSpPr>
        <p:spPr>
          <a:xfrm>
            <a:off x="8195737" y="2760133"/>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28" idx="2"/>
            <a:endCxn id="20" idx="0"/>
          </p:cNvCxnSpPr>
          <p:nvPr/>
        </p:nvCxnSpPr>
        <p:spPr>
          <a:xfrm rot="5400000">
            <a:off x="6664966" y="3473027"/>
            <a:ext cx="5723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43" idx="0"/>
          </p:cNvCxnSpPr>
          <p:nvPr/>
        </p:nvCxnSpPr>
        <p:spPr>
          <a:xfrm rot="16200000" flipH="1">
            <a:off x="8150861" y="4408598"/>
            <a:ext cx="606216" cy="160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0" idx="2"/>
            <a:endCxn id="43" idx="0"/>
          </p:cNvCxnSpPr>
          <p:nvPr/>
        </p:nvCxnSpPr>
        <p:spPr>
          <a:xfrm rot="16200000" flipH="1">
            <a:off x="7439661" y="3697398"/>
            <a:ext cx="606216" cy="1583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8087366" y="3456094"/>
            <a:ext cx="5723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26" idx="0"/>
          </p:cNvCxnSpPr>
          <p:nvPr/>
        </p:nvCxnSpPr>
        <p:spPr>
          <a:xfrm>
            <a:off x="6968073" y="3186855"/>
            <a:ext cx="1405465" cy="5723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20" idx="0"/>
          </p:cNvCxnSpPr>
          <p:nvPr/>
        </p:nvCxnSpPr>
        <p:spPr>
          <a:xfrm rot="5400000" flipH="1" flipV="1">
            <a:off x="7401566" y="2770295"/>
            <a:ext cx="538479" cy="1439332"/>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8195733" y="4792137"/>
            <a:ext cx="677333" cy="8128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rot="5400000">
            <a:off x="6886843" y="2484971"/>
            <a:ext cx="356394" cy="195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8139909" y="2494223"/>
            <a:ext cx="339461" cy="160079"/>
          </a:xfrm>
          <a:prstGeom prst="line">
            <a:avLst/>
          </a:prstGeom>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6434670" y="5113873"/>
            <a:ext cx="508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WSC</a:t>
            </a:r>
            <a:endParaRPr lang="en-US" dirty="0"/>
          </a:p>
        </p:txBody>
      </p:sp>
      <p:sp>
        <p:nvSpPr>
          <p:cNvPr id="3" name="Content Placeholder 2"/>
          <p:cNvSpPr>
            <a:spLocks noGrp="1"/>
          </p:cNvSpPr>
          <p:nvPr>
            <p:ph idx="1"/>
          </p:nvPr>
        </p:nvSpPr>
        <p:spPr/>
        <p:txBody>
          <a:bodyPr/>
          <a:lstStyle/>
          <a:p>
            <a:r>
              <a:rPr lang="en-US" dirty="0" smtClean="0"/>
              <a:t>US account practice separates purchase price and operational costs</a:t>
            </a:r>
          </a:p>
          <a:p>
            <a:r>
              <a:rPr lang="en-US" dirty="0" smtClean="0"/>
              <a:t>Capital Expenditure (CAPEX) is cost to buy equipment (e.g. buy servers)</a:t>
            </a:r>
          </a:p>
          <a:p>
            <a:r>
              <a:rPr lang="en-US" dirty="0" smtClean="0"/>
              <a:t>Operational Expenditure (OPEX) is cost to run equipment (</a:t>
            </a:r>
            <a:r>
              <a:rPr lang="en-US" dirty="0" err="1" smtClean="0"/>
              <a:t>e.g</a:t>
            </a:r>
            <a:r>
              <a:rPr lang="en-US" dirty="0" smtClean="0"/>
              <a:t>, pay for electricity used)</a:t>
            </a:r>
            <a:endParaRPr lang="en-US" dirty="0"/>
          </a:p>
        </p:txBody>
      </p:sp>
      <p:sp>
        <p:nvSpPr>
          <p:cNvPr id="4" name="Date Placeholder 3"/>
          <p:cNvSpPr>
            <a:spLocks noGrp="1"/>
          </p:cNvSpPr>
          <p:nvPr>
            <p:ph type="dt" sz="half" idx="10"/>
          </p:nvPr>
        </p:nvSpPr>
        <p:spPr/>
        <p:txBody>
          <a:bodyPr/>
          <a:lstStyle/>
          <a:p>
            <a:fld id="{9D871069-6161-074E-9600-1C9FB978E1C5}"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WSC Case Study</a:t>
            </a:r>
            <a:br>
              <a:rPr lang="en-US" smtClean="0"/>
            </a:br>
            <a:r>
              <a:rPr lang="en-US" smtClean="0"/>
              <a:t>Capital Expenditure (Capex)</a:t>
            </a:r>
            <a:endParaRPr lang="en-US" dirty="0"/>
          </a:p>
        </p:txBody>
      </p:sp>
      <p:sp>
        <p:nvSpPr>
          <p:cNvPr id="12" name="Content Placeholder 11"/>
          <p:cNvSpPr>
            <a:spLocks noGrp="1"/>
          </p:cNvSpPr>
          <p:nvPr>
            <p:ph idx="1"/>
          </p:nvPr>
        </p:nvSpPr>
        <p:spPr>
          <a:xfrm>
            <a:off x="457200" y="1608720"/>
            <a:ext cx="8229600" cy="643466"/>
          </a:xfrm>
        </p:spPr>
        <p:txBody>
          <a:bodyPr>
            <a:normAutofit fontScale="92500"/>
          </a:bodyPr>
          <a:lstStyle/>
          <a:p>
            <a:r>
              <a:rPr lang="en-US" dirty="0" smtClean="0"/>
              <a:t>Facility cost and total IT cost look about the same</a:t>
            </a:r>
            <a:endParaRPr lang="en-US" dirty="0"/>
          </a:p>
        </p:txBody>
      </p:sp>
      <p:sp>
        <p:nvSpPr>
          <p:cNvPr id="4" name="Date Placeholder 3"/>
          <p:cNvSpPr>
            <a:spLocks noGrp="1"/>
          </p:cNvSpPr>
          <p:nvPr>
            <p:ph type="dt" sz="half" idx="10"/>
          </p:nvPr>
        </p:nvSpPr>
        <p:spPr/>
        <p:txBody>
          <a:bodyPr/>
          <a:lstStyle/>
          <a:p>
            <a:fld id="{E88B8913-1146-9443-A88E-30EBF793BCD9}"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65</a:t>
            </a:fld>
            <a:endParaRPr lang="en-US"/>
          </a:p>
        </p:txBody>
      </p:sp>
      <p:graphicFrame>
        <p:nvGraphicFramePr>
          <p:cNvPr id="7" name="Table 6"/>
          <p:cNvGraphicFramePr>
            <a:graphicFrameLocks noGrp="1"/>
          </p:cNvGraphicFramePr>
          <p:nvPr/>
        </p:nvGraphicFramePr>
        <p:xfrm>
          <a:off x="643467" y="2244329"/>
          <a:ext cx="6040864" cy="1268760"/>
        </p:xfrm>
        <a:graphic>
          <a:graphicData uri="http://schemas.openxmlformats.org/drawingml/2006/table">
            <a:tbl>
              <a:tblPr/>
              <a:tblGrid>
                <a:gridCol w="4052539"/>
                <a:gridCol w="1988325"/>
              </a:tblGrid>
              <a:tr h="250283">
                <a:tc>
                  <a:txBody>
                    <a:bodyPr/>
                    <a:lstStyle/>
                    <a:p>
                      <a:pPr algn="l" fontAlgn="b"/>
                      <a:r>
                        <a:rPr lang="en-US" sz="2000" b="0" i="0" u="none" strike="noStrike">
                          <a:latin typeface="Verdana"/>
                        </a:rPr>
                        <a:t>Facility Cost</a:t>
                      </a:r>
                    </a:p>
                  </a:txBody>
                  <a:tcPr marL="12390" marR="12390" marT="12390" marB="0" anchor="b">
                    <a:lnL>
                      <a:noFill/>
                    </a:lnL>
                    <a:lnR>
                      <a:noFill/>
                    </a:lnR>
                    <a:lnT>
                      <a:noFill/>
                    </a:lnT>
                    <a:lnB>
                      <a:noFill/>
                    </a:lnB>
                  </a:tcPr>
                </a:tc>
                <a:tc>
                  <a:txBody>
                    <a:bodyPr/>
                    <a:lstStyle/>
                    <a:p>
                      <a:pPr algn="r" fontAlgn="b"/>
                      <a:r>
                        <a:rPr lang="en-US" sz="2000" b="0" i="0" u="none" strike="noStrike" dirty="0">
                          <a:latin typeface="Verdana"/>
                        </a:rPr>
                        <a:t>$88,000,000 </a:t>
                      </a:r>
                    </a:p>
                  </a:txBody>
                  <a:tcPr marL="12390" marR="12390" marT="12390" marB="0" anchor="b">
                    <a:lnL>
                      <a:noFill/>
                    </a:lnL>
                    <a:lnR>
                      <a:noFill/>
                    </a:lnR>
                    <a:lnT>
                      <a:noFill/>
                    </a:lnT>
                    <a:lnB>
                      <a:noFill/>
                    </a:lnB>
                  </a:tcPr>
                </a:tc>
              </a:tr>
              <a:tr h="250283">
                <a:tc>
                  <a:txBody>
                    <a:bodyPr/>
                    <a:lstStyle/>
                    <a:p>
                      <a:pPr algn="l" fontAlgn="b"/>
                      <a:r>
                        <a:rPr lang="en-US" sz="2000" b="0" i="0" u="none" strike="noStrike">
                          <a:latin typeface="Verdana"/>
                        </a:rPr>
                        <a:t>Total Server Cost</a:t>
                      </a:r>
                    </a:p>
                  </a:txBody>
                  <a:tcPr marL="12390" marR="12390" marT="12390" marB="0" anchor="b">
                    <a:lnL>
                      <a:noFill/>
                    </a:lnL>
                    <a:lnR>
                      <a:noFill/>
                    </a:lnR>
                    <a:lnT>
                      <a:noFill/>
                    </a:lnT>
                    <a:lnB>
                      <a:noFill/>
                    </a:lnB>
                  </a:tcPr>
                </a:tc>
                <a:tc>
                  <a:txBody>
                    <a:bodyPr/>
                    <a:lstStyle/>
                    <a:p>
                      <a:pPr algn="r" fontAlgn="b"/>
                      <a:r>
                        <a:rPr lang="en-US" sz="2000" b="0" i="0" u="none" strike="noStrike">
                          <a:latin typeface="Verdana"/>
                        </a:rPr>
                        <a:t>$66,700,000 </a:t>
                      </a:r>
                    </a:p>
                  </a:txBody>
                  <a:tcPr marL="12390" marR="12390" marT="12390" marB="0" anchor="b">
                    <a:lnL>
                      <a:noFill/>
                    </a:lnL>
                    <a:lnR>
                      <a:noFill/>
                    </a:lnR>
                    <a:lnT>
                      <a:noFill/>
                    </a:lnT>
                    <a:lnB>
                      <a:noFill/>
                    </a:lnB>
                  </a:tcPr>
                </a:tc>
              </a:tr>
              <a:tr h="250283">
                <a:tc>
                  <a:txBody>
                    <a:bodyPr/>
                    <a:lstStyle/>
                    <a:p>
                      <a:pPr algn="l" fontAlgn="b"/>
                      <a:r>
                        <a:rPr lang="en-US" sz="2000" b="0" i="0" u="none" strike="noStrike" dirty="0">
                          <a:latin typeface="Verdana"/>
                        </a:rPr>
                        <a:t>Total Network Cost</a:t>
                      </a:r>
                    </a:p>
                  </a:txBody>
                  <a:tcPr marL="12390" marR="12390" marT="12390" marB="0" anchor="b">
                    <a:lnL>
                      <a:noFill/>
                    </a:lnL>
                    <a:lnR>
                      <a:noFill/>
                    </a:lnR>
                    <a:lnT>
                      <a:noFill/>
                    </a:lnT>
                    <a:lnB>
                      <a:noFill/>
                    </a:lnB>
                  </a:tcPr>
                </a:tc>
                <a:tc>
                  <a:txBody>
                    <a:bodyPr/>
                    <a:lstStyle/>
                    <a:p>
                      <a:pPr algn="r" fontAlgn="b"/>
                      <a:r>
                        <a:rPr lang="en-US" sz="2000" b="0" i="0" u="none" strike="noStrike" dirty="0">
                          <a:latin typeface="Verdana"/>
                        </a:rPr>
                        <a:t>$</a:t>
                      </a:r>
                      <a:r>
                        <a:rPr lang="en-US" sz="2000" b="0" i="0" u="none" strike="noStrike" dirty="0" smtClean="0">
                          <a:latin typeface="Verdana"/>
                        </a:rPr>
                        <a:t>12,810,000 </a:t>
                      </a:r>
                      <a:endParaRPr lang="en-US" sz="2000" b="0" i="0" u="none" strike="noStrike" dirty="0">
                        <a:latin typeface="Verdana"/>
                      </a:endParaRPr>
                    </a:p>
                  </a:txBody>
                  <a:tcPr marL="12390" marR="12390" marT="12390" marB="0" anchor="b">
                    <a:lnL>
                      <a:noFill/>
                    </a:lnL>
                    <a:lnR>
                      <a:noFill/>
                    </a:lnR>
                    <a:lnT>
                      <a:noFill/>
                    </a:lnT>
                    <a:lnB>
                      <a:noFill/>
                    </a:lnB>
                  </a:tcPr>
                </a:tc>
              </a:tr>
              <a:tr h="250283">
                <a:tc>
                  <a:txBody>
                    <a:bodyPr/>
                    <a:lstStyle/>
                    <a:p>
                      <a:pPr algn="l" fontAlgn="b"/>
                      <a:r>
                        <a:rPr lang="en-US" sz="2000" b="0" i="0" u="none" strike="noStrike" dirty="0">
                          <a:latin typeface="Verdana"/>
                        </a:rPr>
                        <a:t>Total Cost</a:t>
                      </a:r>
                    </a:p>
                  </a:txBody>
                  <a:tcPr marL="12390" marR="12390" marT="12390" marB="0" anchor="b">
                    <a:lnL>
                      <a:noFill/>
                    </a:lnL>
                    <a:lnR>
                      <a:noFill/>
                    </a:lnR>
                    <a:lnT>
                      <a:noFill/>
                    </a:lnT>
                    <a:lnB>
                      <a:noFill/>
                    </a:lnB>
                  </a:tcPr>
                </a:tc>
                <a:tc>
                  <a:txBody>
                    <a:bodyPr/>
                    <a:lstStyle/>
                    <a:p>
                      <a:pPr algn="r" fontAlgn="b"/>
                      <a:r>
                        <a:rPr lang="en-US" sz="2000" b="0" i="0" u="none" strike="noStrike" dirty="0">
                          <a:latin typeface="Verdana"/>
                        </a:rPr>
                        <a:t>$</a:t>
                      </a:r>
                      <a:r>
                        <a:rPr lang="en-US" sz="2000" b="0" i="0" u="none" strike="noStrike" dirty="0" smtClean="0">
                          <a:latin typeface="Verdana"/>
                        </a:rPr>
                        <a:t>167,510,000 </a:t>
                      </a:r>
                      <a:endParaRPr lang="en-US" sz="2000" b="0" i="0" u="none" strike="noStrike" dirty="0">
                        <a:latin typeface="Verdana"/>
                      </a:endParaRPr>
                    </a:p>
                  </a:txBody>
                  <a:tcPr marL="12390" marR="12390" marT="12390" marB="0" anchor="b">
                    <a:lnL>
                      <a:noFill/>
                    </a:lnL>
                    <a:lnR>
                      <a:noFill/>
                    </a:lnR>
                    <a:lnT>
                      <a:noFill/>
                    </a:lnT>
                    <a:lnB>
                      <a:noFill/>
                    </a:lnB>
                  </a:tcPr>
                </a:tc>
              </a:tr>
            </a:tbl>
          </a:graphicData>
        </a:graphic>
      </p:graphicFrame>
      <p:sp>
        <p:nvSpPr>
          <p:cNvPr id="8" name="Content Placeholder 11"/>
          <p:cNvSpPr txBox="1">
            <a:spLocks/>
          </p:cNvSpPr>
          <p:nvPr/>
        </p:nvSpPr>
        <p:spPr>
          <a:xfrm>
            <a:off x="389467" y="4504320"/>
            <a:ext cx="8229600" cy="1337680"/>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However,</a:t>
            </a:r>
            <a:r>
              <a:rPr kumimoji="0" lang="en-US" sz="3200" b="0" i="0" u="none" strike="noStrike" kern="1200" cap="none" spc="0" normalizeH="0" noProof="0" dirty="0" smtClean="0">
                <a:ln>
                  <a:noFill/>
                </a:ln>
                <a:solidFill>
                  <a:schemeClr val="tx1"/>
                </a:solidFill>
                <a:effectLst/>
                <a:uLnTx/>
                <a:uFillTx/>
                <a:latin typeface="+mn-lt"/>
                <a:ea typeface="+mn-ea"/>
                <a:cs typeface="+mn-cs"/>
              </a:rPr>
              <a:t> replace servers every 3 years, networking gear every 4 years, and facility every 10 years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WSC</a:t>
            </a:r>
            <a:endParaRPr lang="en-US" dirty="0"/>
          </a:p>
        </p:txBody>
      </p:sp>
      <p:sp>
        <p:nvSpPr>
          <p:cNvPr id="3" name="Content Placeholder 2"/>
          <p:cNvSpPr>
            <a:spLocks noGrp="1"/>
          </p:cNvSpPr>
          <p:nvPr>
            <p:ph idx="1"/>
          </p:nvPr>
        </p:nvSpPr>
        <p:spPr/>
        <p:txBody>
          <a:bodyPr/>
          <a:lstStyle/>
          <a:p>
            <a:r>
              <a:rPr lang="en-US" dirty="0" smtClean="0"/>
              <a:t>US account practice allow converting Capital Expenditure (CAPEX) into Operational Expenditure (OPEX) by amortizing costs over time period</a:t>
            </a:r>
          </a:p>
          <a:p>
            <a:pPr lvl="1"/>
            <a:r>
              <a:rPr lang="en-US" dirty="0" smtClean="0"/>
              <a:t>Servers 3 years </a:t>
            </a:r>
          </a:p>
          <a:p>
            <a:pPr lvl="1"/>
            <a:r>
              <a:rPr lang="en-US" dirty="0" smtClean="0"/>
              <a:t>Networking gear 4 years</a:t>
            </a:r>
          </a:p>
          <a:p>
            <a:pPr lvl="1"/>
            <a:r>
              <a:rPr lang="en-US" dirty="0" smtClean="0"/>
              <a:t>Facility 10 years</a:t>
            </a:r>
          </a:p>
          <a:p>
            <a:endParaRPr lang="en-US" dirty="0" smtClean="0"/>
          </a:p>
          <a:p>
            <a:pPr lvl="1"/>
            <a:endParaRPr lang="en-US" dirty="0"/>
          </a:p>
        </p:txBody>
      </p:sp>
      <p:sp>
        <p:nvSpPr>
          <p:cNvPr id="4" name="Date Placeholder 3"/>
          <p:cNvSpPr>
            <a:spLocks noGrp="1"/>
          </p:cNvSpPr>
          <p:nvPr>
            <p:ph type="dt" sz="half" idx="10"/>
          </p:nvPr>
        </p:nvSpPr>
        <p:spPr/>
        <p:txBody>
          <a:bodyPr/>
          <a:lstStyle/>
          <a:p>
            <a:fld id="{ADE2AEA5-18F4-B94C-AEB1-0ECF27380692}"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Operational Expense (</a:t>
            </a:r>
            <a:r>
              <a:rPr lang="en-US" dirty="0" err="1" smtClean="0"/>
              <a:t>Opex</a:t>
            </a:r>
            <a:r>
              <a:rPr lang="en-US" dirty="0" smtClean="0"/>
              <a:t>)</a:t>
            </a:r>
            <a:endParaRPr lang="en-US" dirty="0"/>
          </a:p>
        </p:txBody>
      </p:sp>
      <p:sp>
        <p:nvSpPr>
          <p:cNvPr id="4" name="Date Placeholder 3"/>
          <p:cNvSpPr>
            <a:spLocks noGrp="1"/>
          </p:cNvSpPr>
          <p:nvPr>
            <p:ph type="dt" sz="half" idx="10"/>
          </p:nvPr>
        </p:nvSpPr>
        <p:spPr/>
        <p:txBody>
          <a:bodyPr/>
          <a:lstStyle/>
          <a:p>
            <a:fld id="{3B539D58-B313-DC43-AA2A-65F390D1A469}"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67</a:t>
            </a:fld>
            <a:endParaRPr lang="en-US"/>
          </a:p>
        </p:txBody>
      </p:sp>
      <p:graphicFrame>
        <p:nvGraphicFramePr>
          <p:cNvPr id="12" name="Table 11"/>
          <p:cNvGraphicFramePr>
            <a:graphicFrameLocks noGrp="1"/>
          </p:cNvGraphicFramePr>
          <p:nvPr/>
        </p:nvGraphicFramePr>
        <p:xfrm>
          <a:off x="1964262" y="2097905"/>
          <a:ext cx="6265337" cy="2293056"/>
        </p:xfrm>
        <a:graphic>
          <a:graphicData uri="http://schemas.openxmlformats.org/drawingml/2006/table">
            <a:tbl>
              <a:tblPr/>
              <a:tblGrid>
                <a:gridCol w="1739828"/>
                <a:gridCol w="405524"/>
                <a:gridCol w="1569769"/>
                <a:gridCol w="1804575"/>
                <a:gridCol w="745641"/>
              </a:tblGrid>
              <a:tr h="221076">
                <a:tc>
                  <a:txBody>
                    <a:bodyPr/>
                    <a:lstStyle/>
                    <a:p>
                      <a:pPr algn="l" fontAlgn="b"/>
                      <a:r>
                        <a:rPr lang="en-US" sz="1600" b="0" i="0" u="none" strike="noStrike">
                          <a:latin typeface="Verdana"/>
                        </a:rPr>
                        <a:t>Server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3</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$66,700,000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2,000,000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55%</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Network</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4</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$12,530,000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295,000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Facility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$88,000,000 </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Pwr&amp;Cooling</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$72,160,000 </a:t>
                      </a: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$625,000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17%</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Other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$15,840,000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140,000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4</a:t>
                      </a:r>
                      <a:r>
                        <a:rPr lang="en-US" sz="1600" b="0" i="0" u="none" strike="noStrike" dirty="0" smtClean="0">
                          <a:latin typeface="Verdana"/>
                        </a:rPr>
                        <a:t>%</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dirty="0">
                          <a:latin typeface="Verdana"/>
                        </a:rPr>
                        <a:t>Amortized</a:t>
                      </a:r>
                      <a:r>
                        <a:rPr lang="en-US" sz="1600" b="0" i="0" u="none" strike="noStrike" dirty="0" smtClean="0">
                          <a:latin typeface="Verdana"/>
                        </a:rPr>
                        <a:t> Cost</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$3,060,000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Power (8MW)</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$0.07</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475,000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13%</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People (3)</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$85,000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2%</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Total Monthly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$3,620,000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100%</a:t>
                      </a:r>
                    </a:p>
                  </a:txBody>
                  <a:tcPr marL="10944" marR="10944" marT="10944" marB="0" anchor="b">
                    <a:lnL>
                      <a:noFill/>
                    </a:lnL>
                    <a:lnR>
                      <a:noFill/>
                    </a:lnR>
                    <a:lnT>
                      <a:noFill/>
                    </a:lnT>
                    <a:lnB>
                      <a:noFill/>
                    </a:lnB>
                  </a:tcPr>
                </a:tc>
              </a:tr>
            </a:tbl>
          </a:graphicData>
        </a:graphic>
      </p:graphicFrame>
      <p:sp>
        <p:nvSpPr>
          <p:cNvPr id="13" name="TextBox 12"/>
          <p:cNvSpPr txBox="1"/>
          <p:nvPr/>
        </p:nvSpPr>
        <p:spPr>
          <a:xfrm>
            <a:off x="6146792" y="1557873"/>
            <a:ext cx="1441420" cy="369332"/>
          </a:xfrm>
          <a:prstGeom prst="rect">
            <a:avLst/>
          </a:prstGeom>
          <a:noFill/>
        </p:spPr>
        <p:txBody>
          <a:bodyPr wrap="none" rtlCol="0">
            <a:spAutoFit/>
          </a:bodyPr>
          <a:lstStyle/>
          <a:p>
            <a:r>
              <a:rPr lang="en-US" dirty="0" smtClean="0"/>
              <a:t>Monthly Cost</a:t>
            </a:r>
            <a:endParaRPr lang="en-US" dirty="0"/>
          </a:p>
        </p:txBody>
      </p:sp>
      <p:cxnSp>
        <p:nvCxnSpPr>
          <p:cNvPr id="15" name="Straight Connector 14"/>
          <p:cNvCxnSpPr/>
          <p:nvPr/>
        </p:nvCxnSpPr>
        <p:spPr>
          <a:xfrm>
            <a:off x="355593" y="3354393"/>
            <a:ext cx="7907866"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4538" y="1337740"/>
            <a:ext cx="1400819" cy="646331"/>
          </a:xfrm>
          <a:prstGeom prst="rect">
            <a:avLst/>
          </a:prstGeom>
          <a:noFill/>
        </p:spPr>
        <p:txBody>
          <a:bodyPr wrap="none" rtlCol="0">
            <a:spAutoFit/>
          </a:bodyPr>
          <a:lstStyle/>
          <a:p>
            <a:pPr algn="r"/>
            <a:r>
              <a:rPr lang="en-US" dirty="0" smtClean="0"/>
              <a:t>Years</a:t>
            </a:r>
          </a:p>
          <a:p>
            <a:pPr algn="r"/>
            <a:r>
              <a:rPr lang="en-US" dirty="0" smtClean="0"/>
              <a:t>Amortization</a:t>
            </a:r>
            <a:endParaRPr lang="en-US" dirty="0"/>
          </a:p>
        </p:txBody>
      </p:sp>
      <p:sp>
        <p:nvSpPr>
          <p:cNvPr id="25" name="TextBox 24"/>
          <p:cNvSpPr txBox="1"/>
          <p:nvPr/>
        </p:nvSpPr>
        <p:spPr>
          <a:xfrm>
            <a:off x="3386673" y="4233341"/>
            <a:ext cx="822386" cy="369332"/>
          </a:xfrm>
          <a:prstGeom prst="rect">
            <a:avLst/>
          </a:prstGeom>
          <a:noFill/>
        </p:spPr>
        <p:txBody>
          <a:bodyPr wrap="none" rtlCol="0">
            <a:spAutoFit/>
          </a:bodyPr>
          <a:lstStyle/>
          <a:p>
            <a:r>
              <a:rPr lang="en-US" dirty="0" smtClean="0"/>
              <a:t>$/kWh</a:t>
            </a:r>
            <a:endParaRPr lang="en-US" dirty="0"/>
          </a:p>
        </p:txBody>
      </p:sp>
      <p:cxnSp>
        <p:nvCxnSpPr>
          <p:cNvPr id="26" name="Straight Arrow Connector 25"/>
          <p:cNvCxnSpPr/>
          <p:nvPr/>
        </p:nvCxnSpPr>
        <p:spPr>
          <a:xfrm flipV="1">
            <a:off x="3963194" y="3860800"/>
            <a:ext cx="879739" cy="406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04557" y="2082806"/>
            <a:ext cx="1206681" cy="923330"/>
          </a:xfrm>
          <a:prstGeom prst="rect">
            <a:avLst/>
          </a:prstGeom>
          <a:noFill/>
        </p:spPr>
        <p:txBody>
          <a:bodyPr wrap="none" rtlCol="0">
            <a:spAutoFit/>
          </a:bodyPr>
          <a:lstStyle/>
          <a:p>
            <a:pPr algn="r"/>
            <a:r>
              <a:rPr lang="en-US" i="1" dirty="0" smtClean="0"/>
              <a:t>Amortized</a:t>
            </a:r>
          </a:p>
          <a:p>
            <a:pPr algn="r"/>
            <a:r>
              <a:rPr lang="en-US" i="1" dirty="0" smtClean="0"/>
              <a:t>Capital</a:t>
            </a:r>
          </a:p>
          <a:p>
            <a:pPr algn="r"/>
            <a:r>
              <a:rPr lang="en-US" i="1" dirty="0" smtClean="0"/>
              <a:t>Expense</a:t>
            </a:r>
            <a:endParaRPr lang="en-US" i="1" dirty="0"/>
          </a:p>
        </p:txBody>
      </p:sp>
      <p:sp>
        <p:nvSpPr>
          <p:cNvPr id="28" name="TextBox 27"/>
          <p:cNvSpPr txBox="1"/>
          <p:nvPr/>
        </p:nvSpPr>
        <p:spPr>
          <a:xfrm>
            <a:off x="354927" y="3251207"/>
            <a:ext cx="1356311" cy="646331"/>
          </a:xfrm>
          <a:prstGeom prst="rect">
            <a:avLst/>
          </a:prstGeom>
          <a:noFill/>
        </p:spPr>
        <p:txBody>
          <a:bodyPr wrap="none" rtlCol="0">
            <a:spAutoFit/>
          </a:bodyPr>
          <a:lstStyle/>
          <a:p>
            <a:pPr algn="r"/>
            <a:r>
              <a:rPr lang="en-US" i="1" dirty="0" smtClean="0"/>
              <a:t>Operational</a:t>
            </a:r>
          </a:p>
          <a:p>
            <a:pPr algn="r"/>
            <a:r>
              <a:rPr lang="en-US" i="1" dirty="0" smtClean="0"/>
              <a:t>Expense</a:t>
            </a:r>
            <a:endParaRPr lang="en-US" i="1" dirty="0"/>
          </a:p>
        </p:txBody>
      </p:sp>
      <p:sp>
        <p:nvSpPr>
          <p:cNvPr id="18" name="Content Placeholder 17"/>
          <p:cNvSpPr>
            <a:spLocks noGrp="1"/>
          </p:cNvSpPr>
          <p:nvPr>
            <p:ph idx="1"/>
          </p:nvPr>
        </p:nvSpPr>
        <p:spPr>
          <a:xfrm>
            <a:off x="457199" y="4673600"/>
            <a:ext cx="8449733" cy="1676400"/>
          </a:xfrm>
        </p:spPr>
        <p:txBody>
          <a:bodyPr>
            <a:normAutofit fontScale="92500" lnSpcReduction="10000"/>
          </a:bodyPr>
          <a:lstStyle/>
          <a:p>
            <a:pPr marL="342900" lvl="1" indent="-342900">
              <a:buFont typeface="Arial"/>
              <a:buChar char="•"/>
            </a:pPr>
            <a:r>
              <a:rPr lang="en-US" dirty="0" smtClean="0"/>
              <a:t>Monthly Power costs</a:t>
            </a:r>
          </a:p>
          <a:p>
            <a:pPr marL="742950" lvl="2" indent="-342900"/>
            <a:r>
              <a:rPr lang="en-US" dirty="0" smtClean="0"/>
              <a:t>$475k for electricity</a:t>
            </a:r>
          </a:p>
          <a:p>
            <a:pPr marL="742950" lvl="2" indent="-342900"/>
            <a:r>
              <a:rPr lang="en-US" dirty="0" smtClean="0"/>
              <a:t>$625k + $140k to amortize facility power distribution and cooling</a:t>
            </a:r>
          </a:p>
          <a:p>
            <a:pPr marL="742950" lvl="2" indent="-342900"/>
            <a:r>
              <a:rPr lang="en-US" dirty="0" smtClean="0"/>
              <a:t>60% is amortized power distribution and cooling</a:t>
            </a:r>
          </a:p>
          <a:p>
            <a:pPr marL="342900" lvl="1" indent="-342900">
              <a:buFont typeface="Arial"/>
              <a:buChar char="•"/>
            </a:pPr>
            <a:endParaRPr lang="en-US" dirty="0" smtClean="0"/>
          </a:p>
          <a:p>
            <a:pPr>
              <a:buNone/>
            </a:pPr>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does a watt cost in a WSC?</a:t>
            </a:r>
            <a:endParaRPr lang="en-US" dirty="0"/>
          </a:p>
        </p:txBody>
      </p:sp>
      <p:sp>
        <p:nvSpPr>
          <p:cNvPr id="3" name="Content Placeholder 2"/>
          <p:cNvSpPr>
            <a:spLocks noGrp="1"/>
          </p:cNvSpPr>
          <p:nvPr>
            <p:ph idx="1"/>
          </p:nvPr>
        </p:nvSpPr>
        <p:spPr/>
        <p:txBody>
          <a:bodyPr>
            <a:normAutofit/>
          </a:bodyPr>
          <a:lstStyle/>
          <a:p>
            <a:r>
              <a:rPr lang="en-US" dirty="0" smtClean="0"/>
              <a:t>8 MW facility</a:t>
            </a:r>
          </a:p>
          <a:p>
            <a:r>
              <a:rPr lang="en-US" dirty="0" smtClean="0"/>
              <a:t>Amortized facility, including power distribution and cooling is $625k + $140k = $765k</a:t>
            </a:r>
          </a:p>
          <a:p>
            <a:r>
              <a:rPr lang="en-US" dirty="0" smtClean="0"/>
              <a:t>Monthly Power Usage = $475k</a:t>
            </a:r>
          </a:p>
          <a:p>
            <a:r>
              <a:rPr lang="en-US" dirty="0" smtClean="0"/>
              <a:t>Watt-Year = ($765k+$475k)*12/8M = $1.86 or about $2 per year</a:t>
            </a:r>
          </a:p>
          <a:p>
            <a:r>
              <a:rPr lang="en-US" dirty="0" smtClean="0"/>
              <a:t>To save a watt, if spend more than $2 a year, lose money</a:t>
            </a:r>
            <a:endParaRPr lang="en-US" dirty="0"/>
          </a:p>
        </p:txBody>
      </p:sp>
      <p:sp>
        <p:nvSpPr>
          <p:cNvPr id="4" name="Date Placeholder 3"/>
          <p:cNvSpPr>
            <a:spLocks noGrp="1"/>
          </p:cNvSpPr>
          <p:nvPr>
            <p:ph type="dt" sz="half" idx="10"/>
          </p:nvPr>
        </p:nvSpPr>
        <p:spPr/>
        <p:txBody>
          <a:bodyPr/>
          <a:lstStyle/>
          <a:p>
            <a:fld id="{8FB534D2-C86F-5A4C-A950-6F3CB055C133}"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We don’t have enough information to answer question</a:t>
            </a: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Yes: Return investment in a single year!</a:t>
            </a: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No: </a:t>
              </a:r>
              <a:r>
                <a:rPr lang="en-US" sz="2800" dirty="0" err="1" smtClean="0">
                  <a:solidFill>
                    <a:srgbClr val="FF8000"/>
                  </a:solidFill>
                </a:rPr>
                <a:t>Capex</a:t>
              </a:r>
              <a:r>
                <a:rPr lang="en-US" sz="2800" dirty="0" smtClean="0">
                  <a:solidFill>
                    <a:srgbClr val="FF8000"/>
                  </a:solidFill>
                </a:rPr>
                <a:t> Costs are 100:1 of </a:t>
              </a:r>
              <a:r>
                <a:rPr lang="en-US" sz="2800" dirty="0" err="1" smtClean="0">
                  <a:solidFill>
                    <a:srgbClr val="FF8000"/>
                  </a:solidFill>
                </a:rPr>
                <a:t>OpEx</a:t>
              </a:r>
              <a:r>
                <a:rPr lang="en-US" sz="2800" dirty="0" smtClean="0">
                  <a:solidFill>
                    <a:srgbClr val="FF8000"/>
                  </a:solidFill>
                </a:rPr>
                <a:t> savings!</a:t>
              </a: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69</a:t>
            </a:fld>
            <a:endParaRPr lang="en-US" dirty="0" smtClean="0"/>
          </a:p>
        </p:txBody>
      </p:sp>
      <p:sp>
        <p:nvSpPr>
          <p:cNvPr id="53258" name="TextBox 12"/>
          <p:cNvSpPr txBox="1">
            <a:spLocks noChangeArrowheads="1"/>
          </p:cNvSpPr>
          <p:nvPr/>
        </p:nvSpPr>
        <p:spPr bwMode="auto">
          <a:xfrm>
            <a:off x="685799" y="482600"/>
            <a:ext cx="6087534" cy="1815882"/>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000000"/>
                </a:solidFill>
              </a:rPr>
              <a:t>Flash memory is non-volatile,</a:t>
            </a:r>
          </a:p>
          <a:p>
            <a:r>
              <a:rPr lang="en-US" sz="2800" dirty="0" smtClean="0">
                <a:solidFill>
                  <a:srgbClr val="000000"/>
                </a:solidFill>
              </a:rPr>
              <a:t>$20 / GB, 10 GB capacity, 0.01 Watts. </a:t>
            </a:r>
            <a:br>
              <a:rPr lang="en-US" sz="2800" dirty="0" smtClean="0">
                <a:solidFill>
                  <a:srgbClr val="000000"/>
                </a:solidFill>
              </a:rPr>
            </a:br>
            <a:r>
              <a:rPr lang="en-US" sz="2800" dirty="0" smtClean="0">
                <a:solidFill>
                  <a:srgbClr val="000000"/>
                </a:solidFill>
              </a:rPr>
              <a:t>Disk $0.1/GB, 1000 GB, 10 Watts. Should we replace Disk with Flash to save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Web Search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Google “Randy H. Katz”</a:t>
            </a:r>
          </a:p>
          <a:p>
            <a:pPr marL="971550" lvl="1" indent="-514350">
              <a:buFont typeface="+mj-lt"/>
              <a:buAutoNum type="arabicPeriod"/>
            </a:pPr>
            <a:r>
              <a:rPr lang="en-US" dirty="0" smtClean="0"/>
              <a:t>Direct request to “closest” Google Warehouse Scale Computer</a:t>
            </a:r>
          </a:p>
          <a:p>
            <a:pPr marL="971550" lvl="1" indent="-514350">
              <a:buFont typeface="+mj-lt"/>
              <a:buAutoNum type="arabicPeriod"/>
            </a:pPr>
            <a:r>
              <a:rPr lang="en-US" dirty="0" smtClean="0"/>
              <a:t>Front-end load balancer directs request to one of many clusters of servers within WSC</a:t>
            </a:r>
          </a:p>
          <a:p>
            <a:pPr marL="971550" lvl="1" indent="-514350">
              <a:buFont typeface="+mj-lt"/>
              <a:buAutoNum type="arabicPeriod"/>
            </a:pPr>
            <a:r>
              <a:rPr lang="en-US" dirty="0" smtClean="0"/>
              <a:t>Within cluster, select one of many Google Web Servers (GWS) to handle the request and compose the response pages</a:t>
            </a:r>
          </a:p>
          <a:p>
            <a:pPr marL="971550" lvl="1" indent="-514350">
              <a:buFont typeface="+mj-lt"/>
              <a:buAutoNum type="arabicPeriod"/>
            </a:pPr>
            <a:r>
              <a:rPr lang="en-US" dirty="0" smtClean="0"/>
              <a:t>GWS communicates with Index Servers to find documents that contain the search words, “Randy”, “Katz”, uses location of search as well</a:t>
            </a:r>
          </a:p>
          <a:p>
            <a:pPr marL="971550" lvl="1" indent="-514350">
              <a:buFont typeface="+mj-lt"/>
              <a:buAutoNum type="arabicPeriod"/>
            </a:pPr>
            <a:r>
              <a:rPr lang="en-US" dirty="0" smtClean="0"/>
              <a:t>Return document list with associated relevance score</a:t>
            </a:r>
          </a:p>
        </p:txBody>
      </p:sp>
      <p:sp>
        <p:nvSpPr>
          <p:cNvPr id="4" name="Date Placeholder 3"/>
          <p:cNvSpPr>
            <a:spLocks noGrp="1"/>
          </p:cNvSpPr>
          <p:nvPr>
            <p:ph type="dt" sz="half" idx="10"/>
          </p:nvPr>
        </p:nvSpPr>
        <p:spPr/>
        <p:txBody>
          <a:bodyPr/>
          <a:lstStyle/>
          <a:p>
            <a:fld id="{59348C00-581B-0847-B089-92C34AD86214}"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Operational Expense (</a:t>
            </a:r>
            <a:r>
              <a:rPr lang="en-US" dirty="0" err="1" smtClean="0"/>
              <a:t>Opex</a:t>
            </a:r>
            <a:r>
              <a:rPr lang="en-US" dirty="0" smtClean="0"/>
              <a:t>)</a:t>
            </a:r>
            <a:endParaRPr lang="en-US" dirty="0"/>
          </a:p>
        </p:txBody>
      </p:sp>
      <p:sp>
        <p:nvSpPr>
          <p:cNvPr id="21" name="Content Placeholder 20"/>
          <p:cNvSpPr>
            <a:spLocks noGrp="1"/>
          </p:cNvSpPr>
          <p:nvPr>
            <p:ph idx="1"/>
          </p:nvPr>
        </p:nvSpPr>
        <p:spPr>
          <a:xfrm>
            <a:off x="457200" y="4639723"/>
            <a:ext cx="8229600" cy="1828799"/>
          </a:xfrm>
        </p:spPr>
        <p:txBody>
          <a:bodyPr>
            <a:normAutofit fontScale="92500" lnSpcReduction="20000"/>
          </a:bodyPr>
          <a:lstStyle/>
          <a:p>
            <a:r>
              <a:rPr lang="en-US" dirty="0" smtClean="0"/>
              <a:t>$3.8M/46000 servers = ~$80 per month per server in revenue to break even</a:t>
            </a:r>
          </a:p>
          <a:p>
            <a:r>
              <a:rPr lang="en-US" dirty="0" smtClean="0"/>
              <a:t>~$80/720 hours per month = $0.11 per hour</a:t>
            </a:r>
          </a:p>
          <a:p>
            <a:r>
              <a:rPr lang="en-US" dirty="0" smtClean="0"/>
              <a:t>So how does Amazon EC2 make money???</a:t>
            </a:r>
            <a:endParaRPr lang="en-US" dirty="0"/>
          </a:p>
        </p:txBody>
      </p:sp>
      <p:sp>
        <p:nvSpPr>
          <p:cNvPr id="4" name="Date Placeholder 3"/>
          <p:cNvSpPr>
            <a:spLocks noGrp="1"/>
          </p:cNvSpPr>
          <p:nvPr>
            <p:ph type="dt" sz="half" idx="10"/>
          </p:nvPr>
        </p:nvSpPr>
        <p:spPr/>
        <p:txBody>
          <a:bodyPr/>
          <a:lstStyle/>
          <a:p>
            <a:fld id="{591CAA64-E664-E640-BB77-6FA2ABC03111}"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70</a:t>
            </a:fld>
            <a:endParaRPr lang="en-US"/>
          </a:p>
        </p:txBody>
      </p:sp>
      <p:graphicFrame>
        <p:nvGraphicFramePr>
          <p:cNvPr id="12" name="Table 11"/>
          <p:cNvGraphicFramePr>
            <a:graphicFrameLocks noGrp="1"/>
          </p:cNvGraphicFramePr>
          <p:nvPr/>
        </p:nvGraphicFramePr>
        <p:xfrm>
          <a:off x="1964262" y="2097905"/>
          <a:ext cx="6265337" cy="2293056"/>
        </p:xfrm>
        <a:graphic>
          <a:graphicData uri="http://schemas.openxmlformats.org/drawingml/2006/table">
            <a:tbl>
              <a:tblPr/>
              <a:tblGrid>
                <a:gridCol w="1739828"/>
                <a:gridCol w="405524"/>
                <a:gridCol w="1569769"/>
                <a:gridCol w="1804575"/>
                <a:gridCol w="745641"/>
              </a:tblGrid>
              <a:tr h="221076">
                <a:tc>
                  <a:txBody>
                    <a:bodyPr/>
                    <a:lstStyle/>
                    <a:p>
                      <a:pPr algn="l" fontAlgn="b"/>
                      <a:r>
                        <a:rPr lang="en-US" sz="1600" b="0" i="0" u="none" strike="noStrike">
                          <a:latin typeface="Verdana"/>
                        </a:rPr>
                        <a:t>Server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3</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$66,700,000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2,000,000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55%</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Network</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4</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$12,530,000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295,000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Facility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$88,000,000 </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Pwr&amp;Cooling</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$72,160,000 </a:t>
                      </a: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$625,000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17%</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Other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$15,840,000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140,000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4</a:t>
                      </a:r>
                      <a:r>
                        <a:rPr lang="en-US" sz="1600" b="0" i="0" u="none" strike="noStrike" dirty="0" smtClean="0">
                          <a:latin typeface="Verdana"/>
                        </a:rPr>
                        <a:t>%</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dirty="0">
                          <a:latin typeface="Verdana"/>
                        </a:rPr>
                        <a:t>Amortized</a:t>
                      </a:r>
                      <a:r>
                        <a:rPr lang="en-US" sz="1600" b="0" i="0" u="none" strike="noStrike" dirty="0" smtClean="0">
                          <a:latin typeface="Verdana"/>
                        </a:rPr>
                        <a:t> Cost</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$3,060,000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Power (8MW)</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$0.07</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475,000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13%</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People (3)</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$85,000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2%</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Total Monthly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$3,620,000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100%</a:t>
                      </a:r>
                    </a:p>
                  </a:txBody>
                  <a:tcPr marL="10944" marR="10944" marT="10944" marB="0" anchor="b">
                    <a:lnL>
                      <a:noFill/>
                    </a:lnL>
                    <a:lnR>
                      <a:noFill/>
                    </a:lnR>
                    <a:lnT>
                      <a:noFill/>
                    </a:lnT>
                    <a:lnB>
                      <a:noFill/>
                    </a:lnB>
                  </a:tcPr>
                </a:tc>
              </a:tr>
            </a:tbl>
          </a:graphicData>
        </a:graphic>
      </p:graphicFrame>
      <p:sp>
        <p:nvSpPr>
          <p:cNvPr id="13" name="TextBox 12"/>
          <p:cNvSpPr txBox="1"/>
          <p:nvPr/>
        </p:nvSpPr>
        <p:spPr>
          <a:xfrm>
            <a:off x="6146792" y="1557873"/>
            <a:ext cx="1441420" cy="369332"/>
          </a:xfrm>
          <a:prstGeom prst="rect">
            <a:avLst/>
          </a:prstGeom>
          <a:noFill/>
        </p:spPr>
        <p:txBody>
          <a:bodyPr wrap="none" rtlCol="0">
            <a:spAutoFit/>
          </a:bodyPr>
          <a:lstStyle/>
          <a:p>
            <a:r>
              <a:rPr lang="en-US" dirty="0" smtClean="0"/>
              <a:t>Monthly Cost</a:t>
            </a:r>
            <a:endParaRPr lang="en-US" dirty="0"/>
          </a:p>
        </p:txBody>
      </p:sp>
      <p:cxnSp>
        <p:nvCxnSpPr>
          <p:cNvPr id="15" name="Straight Connector 14"/>
          <p:cNvCxnSpPr/>
          <p:nvPr/>
        </p:nvCxnSpPr>
        <p:spPr>
          <a:xfrm>
            <a:off x="355593" y="3354393"/>
            <a:ext cx="7907866"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4538" y="1337740"/>
            <a:ext cx="1400819" cy="646331"/>
          </a:xfrm>
          <a:prstGeom prst="rect">
            <a:avLst/>
          </a:prstGeom>
          <a:noFill/>
        </p:spPr>
        <p:txBody>
          <a:bodyPr wrap="none" rtlCol="0">
            <a:spAutoFit/>
          </a:bodyPr>
          <a:lstStyle/>
          <a:p>
            <a:pPr algn="r"/>
            <a:r>
              <a:rPr lang="en-US" dirty="0" smtClean="0"/>
              <a:t>Years</a:t>
            </a:r>
          </a:p>
          <a:p>
            <a:pPr algn="r"/>
            <a:r>
              <a:rPr lang="en-US" dirty="0" smtClean="0"/>
              <a:t>Amortization</a:t>
            </a:r>
            <a:endParaRPr lang="en-US" dirty="0"/>
          </a:p>
        </p:txBody>
      </p:sp>
      <p:sp>
        <p:nvSpPr>
          <p:cNvPr id="25" name="TextBox 24"/>
          <p:cNvSpPr txBox="1"/>
          <p:nvPr/>
        </p:nvSpPr>
        <p:spPr>
          <a:xfrm>
            <a:off x="3386673" y="4233341"/>
            <a:ext cx="822386" cy="369332"/>
          </a:xfrm>
          <a:prstGeom prst="rect">
            <a:avLst/>
          </a:prstGeom>
          <a:noFill/>
        </p:spPr>
        <p:txBody>
          <a:bodyPr wrap="none" rtlCol="0">
            <a:spAutoFit/>
          </a:bodyPr>
          <a:lstStyle/>
          <a:p>
            <a:r>
              <a:rPr lang="en-US" dirty="0" smtClean="0"/>
              <a:t>$/kWh</a:t>
            </a:r>
            <a:endParaRPr lang="en-US" dirty="0"/>
          </a:p>
        </p:txBody>
      </p:sp>
      <p:cxnSp>
        <p:nvCxnSpPr>
          <p:cNvPr id="26" name="Straight Arrow Connector 25"/>
          <p:cNvCxnSpPr/>
          <p:nvPr/>
        </p:nvCxnSpPr>
        <p:spPr>
          <a:xfrm flipV="1">
            <a:off x="3963194" y="3860800"/>
            <a:ext cx="879739" cy="406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04557" y="2082806"/>
            <a:ext cx="1206681" cy="923330"/>
          </a:xfrm>
          <a:prstGeom prst="rect">
            <a:avLst/>
          </a:prstGeom>
          <a:noFill/>
        </p:spPr>
        <p:txBody>
          <a:bodyPr wrap="none" rtlCol="0">
            <a:spAutoFit/>
          </a:bodyPr>
          <a:lstStyle/>
          <a:p>
            <a:pPr algn="r"/>
            <a:r>
              <a:rPr lang="en-US" i="1" dirty="0" smtClean="0"/>
              <a:t>Amortized</a:t>
            </a:r>
          </a:p>
          <a:p>
            <a:pPr algn="r"/>
            <a:r>
              <a:rPr lang="en-US" i="1" dirty="0" smtClean="0"/>
              <a:t>Capital</a:t>
            </a:r>
          </a:p>
          <a:p>
            <a:pPr algn="r"/>
            <a:r>
              <a:rPr lang="en-US" i="1" dirty="0" smtClean="0"/>
              <a:t>Expense</a:t>
            </a:r>
            <a:endParaRPr lang="en-US" i="1" dirty="0"/>
          </a:p>
        </p:txBody>
      </p:sp>
      <p:sp>
        <p:nvSpPr>
          <p:cNvPr id="28" name="TextBox 27"/>
          <p:cNvSpPr txBox="1"/>
          <p:nvPr/>
        </p:nvSpPr>
        <p:spPr>
          <a:xfrm>
            <a:off x="354927" y="3251207"/>
            <a:ext cx="1356311" cy="646331"/>
          </a:xfrm>
          <a:prstGeom prst="rect">
            <a:avLst/>
          </a:prstGeom>
          <a:noFill/>
        </p:spPr>
        <p:txBody>
          <a:bodyPr wrap="none" rtlCol="0">
            <a:spAutoFit/>
          </a:bodyPr>
          <a:lstStyle/>
          <a:p>
            <a:pPr algn="r"/>
            <a:r>
              <a:rPr lang="en-US" i="1" dirty="0" smtClean="0"/>
              <a:t>Operational</a:t>
            </a:r>
          </a:p>
          <a:p>
            <a:pPr algn="r"/>
            <a:r>
              <a:rPr lang="en-US" i="1" dirty="0" smtClean="0"/>
              <a:t>Expense</a:t>
            </a:r>
            <a:endParaRPr lang="en-US" i="1"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4004" y="274638"/>
            <a:ext cx="8686800" cy="1143000"/>
          </a:xfrm>
        </p:spPr>
        <p:txBody>
          <a:bodyPr>
            <a:normAutofit/>
          </a:bodyPr>
          <a:lstStyle/>
          <a:p>
            <a:r>
              <a:rPr lang="en-US" dirty="0" smtClean="0"/>
              <a:t>January 2012 AWS Instances &amp; Prices</a:t>
            </a:r>
            <a:endParaRPr lang="en-US" dirty="0"/>
          </a:p>
        </p:txBody>
      </p:sp>
      <p:sp>
        <p:nvSpPr>
          <p:cNvPr id="3" name="Content Placeholder 2"/>
          <p:cNvSpPr>
            <a:spLocks noGrp="1"/>
          </p:cNvSpPr>
          <p:nvPr>
            <p:ph idx="1"/>
          </p:nvPr>
        </p:nvSpPr>
        <p:spPr>
          <a:xfrm>
            <a:off x="254000" y="4948232"/>
            <a:ext cx="8889999" cy="1130831"/>
          </a:xfrm>
        </p:spPr>
        <p:txBody>
          <a:bodyPr>
            <a:noAutofit/>
          </a:bodyPr>
          <a:lstStyle/>
          <a:p>
            <a:r>
              <a:rPr lang="en-US" sz="2800" dirty="0" smtClean="0"/>
              <a:t>Closest computer in WSC example is Standard Extra Large</a:t>
            </a:r>
          </a:p>
          <a:p>
            <a:r>
              <a:rPr lang="en-US" sz="2800" dirty="0" smtClean="0"/>
              <a:t>@$0.11/hr, Amazon EC2 can make money!</a:t>
            </a:r>
          </a:p>
          <a:p>
            <a:pPr lvl="1"/>
            <a:r>
              <a:rPr lang="en-US" sz="2400" dirty="0" smtClean="0"/>
              <a:t>even if used only 50% of time</a:t>
            </a:r>
          </a:p>
        </p:txBody>
      </p:sp>
      <p:sp>
        <p:nvSpPr>
          <p:cNvPr id="4" name="Date Placeholder 3"/>
          <p:cNvSpPr>
            <a:spLocks noGrp="1"/>
          </p:cNvSpPr>
          <p:nvPr>
            <p:ph type="dt" sz="half" idx="10"/>
          </p:nvPr>
        </p:nvSpPr>
        <p:spPr/>
        <p:txBody>
          <a:bodyPr/>
          <a:lstStyle/>
          <a:p>
            <a:fld id="{10F740BF-CBBF-8547-8FE2-C367781FC180}" type="datetime1">
              <a:rPr lang="en-US" smtClean="0"/>
              <a:pPr/>
              <a:t>1/21/12</a:t>
            </a:fld>
            <a:endParaRPr lang="en-US" dirty="0"/>
          </a:p>
        </p:txBody>
      </p:sp>
      <p:sp>
        <p:nvSpPr>
          <p:cNvPr id="5" name="Footer Placeholder 4"/>
          <p:cNvSpPr>
            <a:spLocks noGrp="1"/>
          </p:cNvSpPr>
          <p:nvPr>
            <p:ph type="ftr" sz="quarter" idx="11"/>
          </p:nvPr>
        </p:nvSpPr>
        <p:spPr/>
        <p:txBody>
          <a:bodyPr/>
          <a:lstStyle/>
          <a:p>
            <a:r>
              <a:rPr lang="en-US" smtClean="0"/>
              <a:t>Spring 2012 --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71</a:t>
            </a:fld>
            <a:endParaRPr lang="en-US" dirty="0"/>
          </a:p>
        </p:txBody>
      </p:sp>
      <p:graphicFrame>
        <p:nvGraphicFramePr>
          <p:cNvPr id="7" name="Content Placeholder 6"/>
          <p:cNvGraphicFramePr>
            <a:graphicFrameLocks/>
          </p:cNvGraphicFramePr>
          <p:nvPr/>
        </p:nvGraphicFramePr>
        <p:xfrm>
          <a:off x="4" y="1473203"/>
          <a:ext cx="9143996" cy="3409835"/>
        </p:xfrm>
        <a:graphic>
          <a:graphicData uri="http://schemas.openxmlformats.org/drawingml/2006/table">
            <a:tbl>
              <a:tblPr/>
              <a:tblGrid>
                <a:gridCol w="3074412"/>
                <a:gridCol w="744832"/>
                <a:gridCol w="649746"/>
                <a:gridCol w="839916"/>
                <a:gridCol w="713136"/>
                <a:gridCol w="839916"/>
                <a:gridCol w="824070"/>
                <a:gridCol w="681442"/>
                <a:gridCol w="776526"/>
              </a:tblGrid>
              <a:tr h="826655">
                <a:tc>
                  <a:txBody>
                    <a:bodyPr/>
                    <a:lstStyle/>
                    <a:p>
                      <a:pPr algn="ctr" fontAlgn="ctr"/>
                      <a:r>
                        <a:rPr lang="en-US" sz="1400" b="0" i="0" u="none" strike="noStrike" dirty="0">
                          <a:latin typeface="Verdana"/>
                        </a:rPr>
                        <a:t>Instance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Per Hour</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Ratio to Small</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Compute Units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Virtual Cores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Compute Unit/ Core</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Memory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Disk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Address</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8000"/>
                          </a:solidFill>
                          <a:latin typeface="Verdana"/>
                        </a:rPr>
                        <a:t>Standard Small</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$0.085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8000"/>
                          </a:solidFill>
                          <a:latin typeface="Verdana"/>
                        </a:rPr>
                        <a:t>1.00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8000"/>
                          </a:solidFill>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Standard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$0.340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7.5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FF0000"/>
                          </a:solidFill>
                          <a:latin typeface="Verdana"/>
                        </a:rPr>
                        <a:t>Standard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$0.680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FF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$0.500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5.9</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6.5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420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Double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a:t>
                      </a:r>
                      <a:r>
                        <a:rPr lang="en-US" sz="1600" b="0" i="0" u="none" strike="noStrike" dirty="0" smtClean="0">
                          <a:latin typeface="Verdana"/>
                        </a:rPr>
                        <a:t>1.200 </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latin typeface="Verdana"/>
                        </a:rPr>
                        <a:t>14.1</a:t>
                      </a:r>
                      <a:endParaRPr lang="en-US" sz="18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13.0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34.2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chemeClr val="tx1"/>
                          </a:solidFill>
                          <a:latin typeface="Verdana"/>
                        </a:rPr>
                        <a:t>High-Memory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a:t>
                      </a:r>
                      <a:r>
                        <a:rPr lang="en-US" sz="1600" b="0" i="0" u="none" strike="noStrike" dirty="0" smtClean="0">
                          <a:solidFill>
                            <a:schemeClr val="tx1"/>
                          </a:solidFill>
                          <a:latin typeface="Verdana"/>
                        </a:rPr>
                        <a:t>2.400 </a:t>
                      </a:r>
                      <a:endParaRPr lang="en-US" sz="1600" b="0" i="0" u="none" strike="noStrike" dirty="0">
                        <a:solidFill>
                          <a:schemeClr val="tx1"/>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chemeClr val="tx1"/>
                          </a:solidFill>
                          <a:latin typeface="Verdana"/>
                        </a:rPr>
                        <a:t>28.2</a:t>
                      </a:r>
                      <a:endParaRPr lang="en-US" sz="1800" b="0" i="0" u="none" strike="noStrike" dirty="0">
                        <a:solidFill>
                          <a:schemeClr val="tx1"/>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26.0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68.4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1"/>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High-CPU Medium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$0.170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350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latin typeface="Verdana"/>
                        </a:rPr>
                        <a:t>High-CPU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$0.680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7.0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0000"/>
                          </a:solidFill>
                          <a:latin typeface="Verdana"/>
                        </a:rPr>
                        <a:t>Cluster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Verdana"/>
                        </a:rPr>
                        <a:t>$</a:t>
                      </a:r>
                      <a:r>
                        <a:rPr lang="en-US" sz="1600" b="0" i="0" u="none" strike="noStrike" dirty="0" smtClean="0">
                          <a:solidFill>
                            <a:srgbClr val="000000"/>
                          </a:solidFill>
                          <a:latin typeface="Verdana"/>
                        </a:rPr>
                        <a:t>1.300 </a:t>
                      </a:r>
                      <a:endParaRPr lang="en-US" sz="16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15.3</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33.5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16</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2.09</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23.0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3026979" y="1443790"/>
            <a:ext cx="869822" cy="3449943"/>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10046" y="2896202"/>
            <a:ext cx="835029" cy="295716"/>
          </a:xfrm>
          <a:prstGeom prst="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74133" y="1346200"/>
            <a:ext cx="8229600" cy="5156200"/>
          </a:xfrm>
        </p:spPr>
        <p:txBody>
          <a:bodyPr>
            <a:normAutofit fontScale="85000" lnSpcReduction="20000"/>
          </a:bodyPr>
          <a:lstStyle/>
          <a:p>
            <a:r>
              <a:rPr lang="en-US" dirty="0" smtClean="0"/>
              <a:t>Request-Level Parallelism</a:t>
            </a:r>
          </a:p>
          <a:p>
            <a:pPr lvl="1"/>
            <a:r>
              <a:rPr lang="en-US" dirty="0" smtClean="0"/>
              <a:t>High request volume, each largely independent of other </a:t>
            </a:r>
          </a:p>
          <a:p>
            <a:pPr lvl="1"/>
            <a:r>
              <a:rPr lang="en-US" dirty="0" smtClean="0"/>
              <a:t>Use replication for better request throughput, availability</a:t>
            </a:r>
          </a:p>
          <a:p>
            <a:r>
              <a:rPr lang="en-US" dirty="0" smtClean="0"/>
              <a:t>MapReduce Data Parallelism</a:t>
            </a:r>
            <a:endParaRPr lang="en-US" dirty="0" smtClean="0"/>
          </a:p>
          <a:p>
            <a:pPr lvl="1"/>
            <a:r>
              <a:rPr lang="en-US" dirty="0" smtClean="0">
                <a:solidFill>
                  <a:srgbClr val="0000FF"/>
                </a:solidFill>
              </a:rPr>
              <a:t>Map</a:t>
            </a:r>
            <a:r>
              <a:rPr lang="en-US" dirty="0" smtClean="0"/>
              <a:t>: Divide large data set into pieces for independent parallel processing</a:t>
            </a:r>
          </a:p>
          <a:p>
            <a:pPr lvl="1"/>
            <a:r>
              <a:rPr lang="en-US" dirty="0" smtClean="0">
                <a:solidFill>
                  <a:srgbClr val="0000FF"/>
                </a:solidFill>
              </a:rPr>
              <a:t>Reduce</a:t>
            </a:r>
            <a:r>
              <a:rPr lang="en-US" dirty="0" smtClean="0"/>
              <a:t>: Combine and process intermediate results to obtain final result </a:t>
            </a:r>
          </a:p>
          <a:p>
            <a:r>
              <a:rPr lang="en-US" dirty="0" smtClean="0"/>
              <a:t>WSC </a:t>
            </a:r>
            <a:r>
              <a:rPr lang="en-US" dirty="0" err="1" smtClean="0"/>
              <a:t>CapEx</a:t>
            </a:r>
            <a:r>
              <a:rPr lang="en-US" dirty="0" smtClean="0"/>
              <a:t> vs. </a:t>
            </a:r>
            <a:r>
              <a:rPr lang="en-US" dirty="0" err="1" smtClean="0"/>
              <a:t>OpEx</a:t>
            </a:r>
            <a:endParaRPr lang="en-US" dirty="0" smtClean="0"/>
          </a:p>
          <a:p>
            <a:pPr lvl="1"/>
            <a:r>
              <a:rPr lang="en-US" dirty="0" smtClean="0"/>
              <a:t>Economies of scale mean WSC can sell computing as a utility</a:t>
            </a:r>
          </a:p>
          <a:p>
            <a:pPr lvl="1"/>
            <a:r>
              <a:rPr lang="en-US" dirty="0" smtClean="0"/>
              <a:t>Servers </a:t>
            </a:r>
            <a:r>
              <a:rPr lang="en-US" dirty="0" smtClean="0"/>
              <a:t>dominate cost</a:t>
            </a:r>
          </a:p>
          <a:p>
            <a:pPr lvl="1"/>
            <a:r>
              <a:rPr lang="en-US" dirty="0" smtClean="0"/>
              <a:t>Spend more on power distribution and cooling infrastructure than on monthly electricity costs</a:t>
            </a:r>
            <a:endParaRPr lang="en-US" dirty="0" smtClean="0"/>
          </a:p>
          <a:p>
            <a:endParaRPr lang="en-US" dirty="0"/>
          </a:p>
        </p:txBody>
      </p:sp>
      <p:sp>
        <p:nvSpPr>
          <p:cNvPr id="4" name="Date Placeholder 3"/>
          <p:cNvSpPr>
            <a:spLocks noGrp="1"/>
          </p:cNvSpPr>
          <p:nvPr>
            <p:ph type="dt" sz="half" idx="10"/>
          </p:nvPr>
        </p:nvSpPr>
        <p:spPr/>
        <p:txBody>
          <a:bodyPr/>
          <a:lstStyle/>
          <a:p>
            <a:fld id="{EA68D370-2EE5-454D-8288-1E84F92D1727}"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72</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Web Search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parallel,</a:t>
            </a:r>
          </a:p>
          <a:p>
            <a:pPr lvl="1"/>
            <a:r>
              <a:rPr lang="en-US" dirty="0" smtClean="0"/>
              <a:t>Ad system: books by Katz at </a:t>
            </a:r>
            <a:r>
              <a:rPr lang="en-US" dirty="0" err="1" smtClean="0"/>
              <a:t>Amazon.com</a:t>
            </a:r>
            <a:endParaRPr lang="en-US" dirty="0" smtClean="0"/>
          </a:p>
          <a:p>
            <a:pPr lvl="1"/>
            <a:r>
              <a:rPr lang="en-US" dirty="0" smtClean="0"/>
              <a:t>Images of Randy Katz</a:t>
            </a:r>
          </a:p>
          <a:p>
            <a:r>
              <a:rPr lang="en-US" dirty="0" smtClean="0"/>
              <a:t>Use </a:t>
            </a:r>
            <a:r>
              <a:rPr lang="en-US" dirty="0" err="1" smtClean="0"/>
              <a:t>docids</a:t>
            </a:r>
            <a:r>
              <a:rPr lang="en-US" dirty="0" smtClean="0"/>
              <a:t> (document IDs) to access indexed documents </a:t>
            </a:r>
          </a:p>
          <a:p>
            <a:r>
              <a:rPr lang="en-US" dirty="0" smtClean="0"/>
              <a:t>Compose the page</a:t>
            </a:r>
          </a:p>
          <a:p>
            <a:pPr lvl="1"/>
            <a:r>
              <a:rPr lang="en-US" dirty="0" smtClean="0"/>
              <a:t>Result document extracts (with keyword in context) ordered by relevance score</a:t>
            </a:r>
          </a:p>
          <a:p>
            <a:pPr lvl="1"/>
            <a:r>
              <a:rPr lang="en-US" dirty="0" smtClean="0"/>
              <a:t>Sponsored links (along the top) and advertisements (along the sides)</a:t>
            </a:r>
          </a:p>
          <a:p>
            <a:pPr lvl="1"/>
            <a:endParaRPr lang="en-US" dirty="0"/>
          </a:p>
        </p:txBody>
      </p:sp>
      <p:sp>
        <p:nvSpPr>
          <p:cNvPr id="4" name="Date Placeholder 3"/>
          <p:cNvSpPr>
            <a:spLocks noGrp="1"/>
          </p:cNvSpPr>
          <p:nvPr>
            <p:ph type="dt" sz="half" idx="10"/>
          </p:nvPr>
        </p:nvSpPr>
        <p:spPr/>
        <p:txBody>
          <a:bodyPr/>
          <a:lstStyle/>
          <a:p>
            <a:fld id="{A2DC2906-BC34-224D-AAAF-D3F28E1BA783}"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E6BB23-EF67-AD45-8597-49B1459E22E5}"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pic>
        <p:nvPicPr>
          <p:cNvPr id="12" name="Picture 11"/>
          <p:cNvPicPr>
            <a:picLocks noChangeAspect="1"/>
          </p:cNvPicPr>
          <p:nvPr/>
        </p:nvPicPr>
        <p:blipFill>
          <a:blip r:embed="rId2"/>
          <a:stretch>
            <a:fillRect/>
          </a:stretch>
        </p:blipFill>
        <p:spPr>
          <a:xfrm>
            <a:off x="546100" y="50800"/>
            <a:ext cx="8051800" cy="6756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14462</TotalTime>
  <Words>6069</Words>
  <Application>Microsoft Macintosh PowerPoint</Application>
  <PresentationFormat>On-screen Show (4:3)</PresentationFormat>
  <Paragraphs>1011</Paragraphs>
  <Slides>72</Slides>
  <Notes>12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Office Theme</vt:lpstr>
      <vt:lpstr>Image</vt:lpstr>
      <vt:lpstr>CS 61C:  Great Ideas in Computer Architecture (formerly called Machine Structures) Map Reduce</vt:lpstr>
      <vt:lpstr>Review</vt:lpstr>
      <vt:lpstr>New-School Machine Structures (It’s a bit more complicated!)</vt:lpstr>
      <vt:lpstr>Agenda</vt:lpstr>
      <vt:lpstr>Request-Level Parallelism (RLP)</vt:lpstr>
      <vt:lpstr>Google Query-Serving Architecture</vt:lpstr>
      <vt:lpstr>Anatomy of a Web Search</vt:lpstr>
      <vt:lpstr>Anatomy of a Web Search</vt:lpstr>
      <vt:lpstr>Slide 9</vt:lpstr>
      <vt:lpstr>Anatomy of a Web Search</vt:lpstr>
      <vt:lpstr>Slide 11</vt:lpstr>
      <vt:lpstr>Data-Level Parallelism (DLP)</vt:lpstr>
      <vt:lpstr>Problem Trying To Solve</vt:lpstr>
      <vt:lpstr>MapReduce Solution</vt:lpstr>
      <vt:lpstr>Data-Parallel “Divide and Conquer” (MapReduce Processing)</vt:lpstr>
      <vt:lpstr>MapReduce Execution</vt:lpstr>
      <vt:lpstr>Google Uses MapReduce For …</vt:lpstr>
      <vt:lpstr>MapReduce Popularity at Google</vt:lpstr>
      <vt:lpstr>What if Ran Google Workload on EC2?</vt:lpstr>
      <vt:lpstr>Slide 20</vt:lpstr>
      <vt:lpstr>Course Organization</vt:lpstr>
      <vt:lpstr>Late Policy</vt:lpstr>
      <vt:lpstr>YOUR BRAIN ON COMPUTERS; Hooked on Gadgets, and Paying a Mental Price </vt:lpstr>
      <vt:lpstr>The Rules (and we really mean it!)</vt:lpstr>
      <vt:lpstr>Architecture of a Lecture</vt:lpstr>
      <vt:lpstr>Peer Instruction</vt:lpstr>
      <vt:lpstr>61C in the News</vt:lpstr>
      <vt:lpstr>The Secret to Getting Good Grades</vt:lpstr>
      <vt:lpstr>Agenda</vt:lpstr>
      <vt:lpstr>MapReduce Processing Example: Count Word Occurrences</vt:lpstr>
      <vt:lpstr>Another Example: Word Index  (How Often Does a Word Appear?)</vt:lpstr>
      <vt:lpstr>Types</vt:lpstr>
      <vt:lpstr>Execution Setup</vt:lpstr>
      <vt:lpstr>Slide 34</vt:lpstr>
      <vt:lpstr>MapReduce Processing</vt:lpstr>
      <vt:lpstr>MapReduce Processing</vt:lpstr>
      <vt:lpstr>MapReduce Processing</vt:lpstr>
      <vt:lpstr>MapReduce Processing</vt:lpstr>
      <vt:lpstr>MapReduce Processing</vt:lpstr>
      <vt:lpstr>MapReduce Processing</vt:lpstr>
      <vt:lpstr>MapReduce Processing</vt:lpstr>
      <vt:lpstr>Master Data Structurs</vt:lpstr>
      <vt:lpstr>MapReduce Processing Time Line</vt:lpstr>
      <vt:lpstr>Show MapReduce Job Running</vt:lpstr>
      <vt:lpstr>Slide 45</vt:lpstr>
      <vt:lpstr>Slide 46</vt:lpstr>
      <vt:lpstr>Slide 47</vt:lpstr>
      <vt:lpstr>Slide 48</vt:lpstr>
      <vt:lpstr>Slide 49</vt:lpstr>
      <vt:lpstr>Slide 50</vt:lpstr>
      <vt:lpstr>Slide 51</vt:lpstr>
      <vt:lpstr>Slide 52</vt:lpstr>
      <vt:lpstr>Slide 53</vt:lpstr>
      <vt:lpstr>Slide 54</vt:lpstr>
      <vt:lpstr>Slide 55</vt:lpstr>
      <vt:lpstr>MapReduce Failure Handling</vt:lpstr>
      <vt:lpstr>MapReduce Redundant Execution</vt:lpstr>
      <vt:lpstr>Impact on Execution of Restart, Failure for 10B record Sort using 1800 servers </vt:lpstr>
      <vt:lpstr>MapReduce Locality Optimization during Scheduling</vt:lpstr>
      <vt:lpstr>Slide 60</vt:lpstr>
      <vt:lpstr>Agenda</vt:lpstr>
      <vt:lpstr>Design Goals of a WSC</vt:lpstr>
      <vt:lpstr>WSC Case Study Server Provisioning</vt:lpstr>
      <vt:lpstr>Cost of WSC</vt:lpstr>
      <vt:lpstr>WSC Case Study Capital Expenditure (Capex)</vt:lpstr>
      <vt:lpstr>Cost of WSC</vt:lpstr>
      <vt:lpstr>WSC Case Study Operational Expense (Opex)</vt:lpstr>
      <vt:lpstr>How much does a watt cost in a WSC?</vt:lpstr>
      <vt:lpstr>Slide 69</vt:lpstr>
      <vt:lpstr>WSC Case Study Operational Expense (Opex)</vt:lpstr>
      <vt:lpstr>January 2012 AWS Instances &amp; Prices</vt:lpstr>
      <vt:lpstr>Summary</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David Patterson</cp:lastModifiedBy>
  <cp:revision>107</cp:revision>
  <cp:lastPrinted>2012-01-16T15:34:43Z</cp:lastPrinted>
  <dcterms:created xsi:type="dcterms:W3CDTF">2012-01-21T14:42:34Z</dcterms:created>
  <dcterms:modified xsi:type="dcterms:W3CDTF">2012-01-21T22:01:54Z</dcterms:modified>
</cp:coreProperties>
</file>