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9"/>
  </p:notesMasterIdLst>
  <p:handoutMasterIdLst>
    <p:handoutMasterId r:id="rId60"/>
  </p:handoutMasterIdLst>
  <p:sldIdLst>
    <p:sldId id="257" r:id="rId2"/>
    <p:sldId id="732" r:id="rId3"/>
    <p:sldId id="573" r:id="rId4"/>
    <p:sldId id="742" r:id="rId5"/>
    <p:sldId id="734" r:id="rId6"/>
    <p:sldId id="797" r:id="rId7"/>
    <p:sldId id="795" r:id="rId8"/>
    <p:sldId id="798" r:id="rId9"/>
    <p:sldId id="796" r:id="rId10"/>
    <p:sldId id="744" r:id="rId11"/>
    <p:sldId id="792" r:id="rId12"/>
    <p:sldId id="794" r:id="rId13"/>
    <p:sldId id="746" r:id="rId14"/>
    <p:sldId id="774" r:id="rId15"/>
    <p:sldId id="747" r:id="rId16"/>
    <p:sldId id="775" r:id="rId17"/>
    <p:sldId id="748" r:id="rId18"/>
    <p:sldId id="749" r:id="rId19"/>
    <p:sldId id="750" r:id="rId20"/>
    <p:sldId id="781" r:id="rId21"/>
    <p:sldId id="777" r:id="rId22"/>
    <p:sldId id="751" r:id="rId23"/>
    <p:sldId id="752" r:id="rId24"/>
    <p:sldId id="753" r:id="rId25"/>
    <p:sldId id="754" r:id="rId26"/>
    <p:sldId id="755" r:id="rId27"/>
    <p:sldId id="756" r:id="rId28"/>
    <p:sldId id="757" r:id="rId29"/>
    <p:sldId id="758" r:id="rId30"/>
    <p:sldId id="780" r:id="rId31"/>
    <p:sldId id="759" r:id="rId32"/>
    <p:sldId id="760" r:id="rId33"/>
    <p:sldId id="761" r:id="rId34"/>
    <p:sldId id="762" r:id="rId35"/>
    <p:sldId id="778" r:id="rId36"/>
    <p:sldId id="779" r:id="rId37"/>
    <p:sldId id="763" r:id="rId38"/>
    <p:sldId id="764" r:id="rId39"/>
    <p:sldId id="782" r:id="rId40"/>
    <p:sldId id="783" r:id="rId41"/>
    <p:sldId id="776" r:id="rId42"/>
    <p:sldId id="765" r:id="rId43"/>
    <p:sldId id="791" r:id="rId44"/>
    <p:sldId id="767" r:id="rId45"/>
    <p:sldId id="785" r:id="rId46"/>
    <p:sldId id="786" r:id="rId47"/>
    <p:sldId id="784" r:id="rId48"/>
    <p:sldId id="787" r:id="rId49"/>
    <p:sldId id="788" r:id="rId50"/>
    <p:sldId id="789" r:id="rId51"/>
    <p:sldId id="790" r:id="rId52"/>
    <p:sldId id="768" r:id="rId53"/>
    <p:sldId id="769" r:id="rId54"/>
    <p:sldId id="770" r:id="rId55"/>
    <p:sldId id="771" r:id="rId56"/>
    <p:sldId id="772" r:id="rId57"/>
    <p:sldId id="773"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C9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24975" autoAdjust="0"/>
    <p:restoredTop sz="84825" autoAdjust="0"/>
  </p:normalViewPr>
  <p:slideViewPr>
    <p:cSldViewPr snapToGrid="0">
      <p:cViewPr varScale="1">
        <p:scale>
          <a:sx n="78" d="100"/>
          <a:sy n="78" d="100"/>
        </p:scale>
        <p:origin x="-720"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2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4/26/11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4/26/11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www.youtube.com/watch?v=jwg4mbGL4J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8A10A9E-15CD-2A45-B867-400AE06C6362}" type="slidenum">
              <a:rPr lang="en-US"/>
              <a:pPr/>
              <a:t>24</a:t>
            </a:fld>
            <a:endParaRPr lang="en-US"/>
          </a:p>
        </p:txBody>
      </p:sp>
      <p:sp>
        <p:nvSpPr>
          <p:cNvPr id="1862658" name="Rectangle 2"/>
          <p:cNvSpPr>
            <a:spLocks noGrp="1" noRot="1" noChangeAspect="1" noChangeArrowheads="1" noTextEdit="1"/>
          </p:cNvSpPr>
          <p:nvPr>
            <p:ph type="sldImg"/>
          </p:nvPr>
        </p:nvSpPr>
        <p:spPr>
          <a:ln/>
        </p:spPr>
      </p:sp>
      <p:sp>
        <p:nvSpPr>
          <p:cNvPr id="186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E6ACCF8-C9E9-3342-9E60-3F06506AC353}" type="slidenum">
              <a:rPr lang="en-US"/>
              <a:pPr/>
              <a:t>25</a:t>
            </a:fld>
            <a:endParaRPr lang="en-US"/>
          </a:p>
        </p:txBody>
      </p:sp>
      <p:sp>
        <p:nvSpPr>
          <p:cNvPr id="1863682" name="Rectangle 2"/>
          <p:cNvSpPr>
            <a:spLocks noGrp="1" noRot="1" noChangeAspect="1" noChangeArrowheads="1" noTextEdit="1"/>
          </p:cNvSpPr>
          <p:nvPr>
            <p:ph type="sldImg"/>
          </p:nvPr>
        </p:nvSpPr>
        <p:spPr>
          <a:ln/>
        </p:spPr>
      </p:sp>
      <p:sp>
        <p:nvSpPr>
          <p:cNvPr id="186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BAEED15-CE7E-E34A-92B7-3559300E3EA6}" type="slidenum">
              <a:rPr lang="en-US"/>
              <a:pPr/>
              <a:t>26</a:t>
            </a:fld>
            <a:endParaRPr lang="en-US"/>
          </a:p>
        </p:txBody>
      </p:sp>
      <p:sp>
        <p:nvSpPr>
          <p:cNvPr id="1864706" name="Rectangle 2"/>
          <p:cNvSpPr>
            <a:spLocks noGrp="1" noRot="1" noChangeAspect="1" noChangeArrowheads="1" noTextEdit="1"/>
          </p:cNvSpPr>
          <p:nvPr>
            <p:ph type="sldImg"/>
          </p:nvPr>
        </p:nvSpPr>
        <p:spPr>
          <a:ln/>
        </p:spPr>
      </p:sp>
      <p:sp>
        <p:nvSpPr>
          <p:cNvPr id="1864707" name="Rectangle 3"/>
          <p:cNvSpPr>
            <a:spLocks noGrp="1" noChangeArrowheads="1"/>
          </p:cNvSpPr>
          <p:nvPr>
            <p:ph type="body" idx="1"/>
          </p:nvPr>
        </p:nvSpPr>
        <p:spPr/>
        <p:txBody>
          <a:bodyPr/>
          <a:lstStyle/>
          <a:p>
            <a:r>
              <a:rPr lang="en-US" sz="1600" dirty="0" smtClean="0"/>
              <a:t>Loop Stream Detector identifies software loops</a:t>
            </a:r>
          </a:p>
          <a:p>
            <a:pPr lvl="1"/>
            <a:r>
              <a:rPr lang="en-US" sz="1600" dirty="0" smtClean="0"/>
              <a:t>Stream from Loop Stream Detector instead of normal path</a:t>
            </a:r>
          </a:p>
          <a:p>
            <a:pPr lvl="1"/>
            <a:r>
              <a:rPr lang="en-US" sz="1600" dirty="0" smtClean="0"/>
              <a:t>Disable unneeded blocks of logic for </a:t>
            </a:r>
            <a:r>
              <a:rPr lang="en-US" sz="1600" b="1" i="1" dirty="0" smtClean="0">
                <a:solidFill>
                  <a:schemeClr val="accent1"/>
                </a:solidFill>
              </a:rPr>
              <a:t>power savings</a:t>
            </a:r>
          </a:p>
          <a:p>
            <a:pPr lvl="1"/>
            <a:r>
              <a:rPr lang="en-US" sz="1600" b="1" i="1" dirty="0" smtClean="0">
                <a:solidFill>
                  <a:schemeClr val="accent1"/>
                </a:solidFill>
              </a:rPr>
              <a:t>Higher performance</a:t>
            </a:r>
            <a:r>
              <a:rPr lang="en-US" sz="1600" dirty="0" smtClean="0"/>
              <a:t> by removing instruction fetch limitations</a:t>
            </a:r>
          </a:p>
          <a:p>
            <a:r>
              <a:rPr lang="en-US" sz="1600" b="1" i="1" dirty="0" smtClean="0">
                <a:solidFill>
                  <a:schemeClr val="accent1"/>
                </a:solidFill>
              </a:rPr>
              <a:t>Higher performance</a:t>
            </a:r>
            <a:r>
              <a:rPr lang="en-US" sz="1600" b="1" i="1" dirty="0" smtClean="0"/>
              <a:t>: </a:t>
            </a:r>
            <a:r>
              <a:rPr lang="en-US" sz="1600" dirty="0" smtClean="0"/>
              <a:t>Expand the size of the loops detected (</a:t>
            </a:r>
            <a:r>
              <a:rPr lang="en-US" sz="1600" dirty="0" err="1" smtClean="0"/>
              <a:t>vs</a:t>
            </a:r>
            <a:r>
              <a:rPr lang="en-US" sz="1600" dirty="0" smtClean="0"/>
              <a:t> Core 2)</a:t>
            </a:r>
          </a:p>
          <a:p>
            <a:r>
              <a:rPr lang="en-US" sz="1600" b="1" i="1" dirty="0" smtClean="0">
                <a:solidFill>
                  <a:schemeClr val="accent1"/>
                </a:solidFill>
              </a:rPr>
              <a:t>Improved power efficiency</a:t>
            </a:r>
            <a:r>
              <a:rPr lang="en-US" sz="1600" b="1" i="1" dirty="0" smtClean="0"/>
              <a:t>: </a:t>
            </a:r>
            <a:r>
              <a:rPr lang="en-US" sz="1600" dirty="0" smtClean="0"/>
              <a:t>Disable even more logic (</a:t>
            </a:r>
            <a:r>
              <a:rPr lang="en-US" sz="1600" dirty="0" err="1" smtClean="0"/>
              <a:t>vs</a:t>
            </a:r>
            <a:r>
              <a:rPr lang="en-US" sz="1600" dirty="0" smtClean="0"/>
              <a:t> Core 2)</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D709900-88AF-7347-873A-AF0AB6BC25CE}" type="slidenum">
              <a:rPr lang="en-US"/>
              <a:pPr/>
              <a:t>27</a:t>
            </a:fld>
            <a:endParaRPr lang="en-US"/>
          </a:p>
        </p:txBody>
      </p:sp>
      <p:sp>
        <p:nvSpPr>
          <p:cNvPr id="1865730" name="Rectangle 2"/>
          <p:cNvSpPr>
            <a:spLocks noGrp="1" noRot="1" noChangeAspect="1" noChangeArrowheads="1" noTextEdit="1"/>
          </p:cNvSpPr>
          <p:nvPr>
            <p:ph type="sldImg"/>
          </p:nvPr>
        </p:nvSpPr>
        <p:spPr>
          <a:ln/>
        </p:spPr>
      </p:sp>
      <p:sp>
        <p:nvSpPr>
          <p:cNvPr id="186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8EBF622-0B0D-2543-AB4C-2763EEA3D3E1}" type="slidenum">
              <a:rPr lang="en-US"/>
              <a:pPr/>
              <a:t>28</a:t>
            </a:fld>
            <a:endParaRPr lang="en-US"/>
          </a:p>
        </p:txBody>
      </p:sp>
      <p:sp>
        <p:nvSpPr>
          <p:cNvPr id="1882114" name="Rectangle 2"/>
          <p:cNvSpPr>
            <a:spLocks noGrp="1" noRot="1" noChangeAspect="1" noChangeArrowheads="1" noTextEdit="1"/>
          </p:cNvSpPr>
          <p:nvPr>
            <p:ph type="sldImg"/>
          </p:nvPr>
        </p:nvSpPr>
        <p:spPr>
          <a:ln/>
        </p:spPr>
      </p:sp>
      <p:sp>
        <p:nvSpPr>
          <p:cNvPr id="188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E0E8059-C736-A84C-B226-FC79795C9BC5}" type="slidenum">
              <a:rPr lang="en-US"/>
              <a:pPr/>
              <a:t>29</a:t>
            </a:fld>
            <a:endParaRPr lang="en-US"/>
          </a:p>
        </p:txBody>
      </p:sp>
      <p:sp>
        <p:nvSpPr>
          <p:cNvPr id="1840130" name="Rectangle 2"/>
          <p:cNvSpPr>
            <a:spLocks noGrp="1" noRot="1" noChangeAspect="1" noChangeArrowheads="1" noTextEdit="1"/>
          </p:cNvSpPr>
          <p:nvPr>
            <p:ph type="sldImg"/>
          </p:nvPr>
        </p:nvSpPr>
        <p:spPr>
          <a:ln/>
        </p:spPr>
      </p:sp>
      <p:sp>
        <p:nvSpPr>
          <p:cNvPr id="1840131" name="Rectangle 3"/>
          <p:cNvSpPr>
            <a:spLocks noGrp="1" noChangeArrowheads="1"/>
          </p:cNvSpPr>
          <p:nvPr>
            <p:ph type="body" idx="1"/>
          </p:nvPr>
        </p:nvSpPr>
        <p:spPr/>
        <p:txBody>
          <a:bodyPr/>
          <a:lstStyle/>
          <a:p>
            <a:pPr>
              <a:lnSpc>
                <a:spcPct val="95000"/>
              </a:lnSpc>
            </a:pPr>
            <a:r>
              <a:rPr lang="en-US" sz="1600" dirty="0" smtClean="0"/>
              <a:t>Integrated Memory Controller</a:t>
            </a:r>
          </a:p>
          <a:p>
            <a:pPr lvl="1">
              <a:lnSpc>
                <a:spcPct val="95000"/>
              </a:lnSpc>
            </a:pPr>
            <a:r>
              <a:rPr lang="en-US" sz="1400" dirty="0" smtClean="0"/>
              <a:t>3 DDR3 channels per socket</a:t>
            </a:r>
          </a:p>
          <a:p>
            <a:pPr lvl="1">
              <a:lnSpc>
                <a:spcPct val="95000"/>
              </a:lnSpc>
            </a:pPr>
            <a:r>
              <a:rPr lang="en-US" sz="1400" dirty="0" smtClean="0"/>
              <a:t>Massive memory </a:t>
            </a:r>
            <a:r>
              <a:rPr lang="en-US" sz="1400" b="1" i="1" dirty="0" smtClean="0"/>
              <a:t>bandwidth</a:t>
            </a:r>
          </a:p>
          <a:p>
            <a:pPr lvl="1">
              <a:lnSpc>
                <a:spcPct val="95000"/>
              </a:lnSpc>
            </a:pPr>
            <a:r>
              <a:rPr lang="en-US" sz="1400" dirty="0" smtClean="0"/>
              <a:t>Memory Bandwidth scales with # of processors</a:t>
            </a:r>
          </a:p>
          <a:p>
            <a:pPr lvl="1">
              <a:lnSpc>
                <a:spcPct val="95000"/>
              </a:lnSpc>
            </a:pPr>
            <a:r>
              <a:rPr lang="en-US" sz="1400" dirty="0" smtClean="0"/>
              <a:t>Very </a:t>
            </a:r>
            <a:r>
              <a:rPr lang="en-US" sz="1400" b="1" i="1" dirty="0" smtClean="0"/>
              <a:t>low memory latency</a:t>
            </a:r>
          </a:p>
          <a:p>
            <a:pPr>
              <a:lnSpc>
                <a:spcPct val="95000"/>
              </a:lnSpc>
            </a:pPr>
            <a:r>
              <a:rPr lang="en-US" sz="1600" dirty="0" smtClean="0"/>
              <a:t>Intel® </a:t>
            </a:r>
            <a:r>
              <a:rPr lang="en-US" sz="1600" dirty="0" err="1" smtClean="0"/>
              <a:t>QuickPath</a:t>
            </a:r>
            <a:r>
              <a:rPr lang="en-US" sz="1600" dirty="0" smtClean="0"/>
              <a:t> Interconnect (Intel® QPI)</a:t>
            </a:r>
          </a:p>
          <a:p>
            <a:pPr lvl="1">
              <a:lnSpc>
                <a:spcPct val="95000"/>
              </a:lnSpc>
            </a:pPr>
            <a:r>
              <a:rPr lang="en-US" sz="1400" dirty="0" smtClean="0"/>
              <a:t>New point-to-point interconnect</a:t>
            </a:r>
          </a:p>
          <a:p>
            <a:pPr lvl="1">
              <a:lnSpc>
                <a:spcPct val="95000"/>
              </a:lnSpc>
            </a:pPr>
            <a:r>
              <a:rPr lang="en-US" sz="1400" dirty="0" smtClean="0"/>
              <a:t>Socket to socket connections</a:t>
            </a:r>
          </a:p>
          <a:p>
            <a:pPr lvl="1">
              <a:lnSpc>
                <a:spcPct val="95000"/>
              </a:lnSpc>
            </a:pPr>
            <a:r>
              <a:rPr lang="en-US" sz="1400" dirty="0" smtClean="0"/>
              <a:t>Socket to chipset connections</a:t>
            </a:r>
          </a:p>
          <a:p>
            <a:pPr lvl="1">
              <a:lnSpc>
                <a:spcPct val="95000"/>
              </a:lnSpc>
            </a:pPr>
            <a:r>
              <a:rPr lang="en-US" sz="1400" dirty="0" smtClean="0"/>
              <a:t>Build </a:t>
            </a:r>
            <a:r>
              <a:rPr lang="en-US" sz="1400" b="1" i="1" dirty="0" smtClean="0"/>
              <a:t>scalable </a:t>
            </a:r>
            <a:r>
              <a:rPr lang="en-US" sz="1400" dirty="0" smtClean="0"/>
              <a:t>solutions</a:t>
            </a:r>
          </a:p>
          <a:p>
            <a:pPr lvl="1">
              <a:lnSpc>
                <a:spcPct val="95000"/>
              </a:lnSpc>
            </a:pPr>
            <a:r>
              <a:rPr lang="en-US" sz="1400" dirty="0" smtClean="0"/>
              <a:t>Up to 6.4 GT/sec (12.8 GB/sec)</a:t>
            </a:r>
          </a:p>
          <a:p>
            <a:pPr lvl="1">
              <a:lnSpc>
                <a:spcPct val="95000"/>
              </a:lnSpc>
            </a:pPr>
            <a:r>
              <a:rPr lang="en-US" sz="1400" dirty="0" smtClean="0"/>
              <a:t>Bidirectional (=&gt; 25.6 GB/sec)</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FC75259-A847-4741-A0A1-6FDA20194054}" type="slidenum">
              <a:rPr lang="en-US"/>
              <a:pPr/>
              <a:t>31</a:t>
            </a:fld>
            <a:endParaRPr lang="en-US"/>
          </a:p>
        </p:txBody>
      </p:sp>
      <p:sp>
        <p:nvSpPr>
          <p:cNvPr id="1859586" name="Rectangle 2"/>
          <p:cNvSpPr>
            <a:spLocks noGrp="1" noRot="1" noChangeAspect="1" noChangeArrowheads="1" noTextEdit="1"/>
          </p:cNvSpPr>
          <p:nvPr>
            <p:ph type="sldImg"/>
          </p:nvPr>
        </p:nvSpPr>
        <p:spPr>
          <a:ln/>
        </p:spPr>
      </p:sp>
      <p:sp>
        <p:nvSpPr>
          <p:cNvPr id="185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F4FB35D-7525-1141-894E-50FE80101EE9}" type="slidenum">
              <a:rPr lang="en-US"/>
              <a:pPr/>
              <a:t>32</a:t>
            </a:fld>
            <a:endParaRPr lang="en-US"/>
          </a:p>
        </p:txBody>
      </p:sp>
      <p:sp>
        <p:nvSpPr>
          <p:cNvPr id="1866754" name="Rectangle 2"/>
          <p:cNvSpPr>
            <a:spLocks noGrp="1" noRot="1" noChangeAspect="1" noChangeArrowheads="1" noTextEdit="1"/>
          </p:cNvSpPr>
          <p:nvPr>
            <p:ph type="sldImg"/>
          </p:nvPr>
        </p:nvSpPr>
        <p:spPr>
          <a:ln/>
        </p:spPr>
      </p:sp>
      <p:sp>
        <p:nvSpPr>
          <p:cNvPr id="1866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56504E6-015F-C940-91B2-8C4D1C023469}" type="slidenum">
              <a:rPr lang="en-US"/>
              <a:pPr/>
              <a:t>33</a:t>
            </a:fld>
            <a:endParaRPr lang="en-US"/>
          </a:p>
        </p:txBody>
      </p:sp>
      <p:sp>
        <p:nvSpPr>
          <p:cNvPr id="1868802" name="Rectangle 2"/>
          <p:cNvSpPr>
            <a:spLocks noGrp="1" noRot="1" noChangeAspect="1" noChangeArrowheads="1" noTextEdit="1"/>
          </p:cNvSpPr>
          <p:nvPr>
            <p:ph type="sldImg"/>
          </p:nvPr>
        </p:nvSpPr>
        <p:spPr>
          <a:ln/>
        </p:spPr>
      </p:sp>
      <p:sp>
        <p:nvSpPr>
          <p:cNvPr id="1868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4FA370D-BEE2-5045-9B99-1EF143EC9C26}" type="slidenum">
              <a:rPr lang="en-US"/>
              <a:pPr/>
              <a:t>37</a:t>
            </a:fld>
            <a:endParaRPr lang="en-US"/>
          </a:p>
        </p:txBody>
      </p:sp>
      <p:sp>
        <p:nvSpPr>
          <p:cNvPr id="1883138" name="Rectangle 2"/>
          <p:cNvSpPr>
            <a:spLocks noGrp="1" noRot="1" noChangeAspect="1" noChangeArrowheads="1" noTextEdit="1"/>
          </p:cNvSpPr>
          <p:nvPr>
            <p:ph type="sldImg"/>
          </p:nvPr>
        </p:nvSpPr>
        <p:spPr>
          <a:ln/>
        </p:spPr>
      </p:sp>
      <p:sp>
        <p:nvSpPr>
          <p:cNvPr id="1883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175D6D7-43F0-3843-B263-A63D87EFE140}" type="slidenum">
              <a:rPr lang="en-US"/>
              <a:pPr/>
              <a:t>13</a:t>
            </a:fld>
            <a:endParaRPr lang="en-US"/>
          </a:p>
        </p:txBody>
      </p:sp>
      <p:sp>
        <p:nvSpPr>
          <p:cNvPr id="1714178" name="Rectangle 2"/>
          <p:cNvSpPr>
            <a:spLocks noGrp="1" noRot="1" noChangeAspect="1" noChangeArrowheads="1" noTextEdit="1"/>
          </p:cNvSpPr>
          <p:nvPr>
            <p:ph type="sldImg"/>
          </p:nvPr>
        </p:nvSpPr>
        <p:spPr>
          <a:ln/>
        </p:spPr>
      </p:sp>
      <p:sp>
        <p:nvSpPr>
          <p:cNvPr id="171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961780E-9CC2-8042-868F-85046ADC63A3}" type="slidenum">
              <a:rPr lang="en-US"/>
              <a:pPr/>
              <a:t>38</a:t>
            </a:fld>
            <a:endParaRPr lang="en-US"/>
          </a:p>
        </p:txBody>
      </p:sp>
      <p:sp>
        <p:nvSpPr>
          <p:cNvPr id="1884162" name="Rectangle 2"/>
          <p:cNvSpPr>
            <a:spLocks noGrp="1" noRot="1" noChangeAspect="1" noChangeArrowheads="1" noTextEdit="1"/>
          </p:cNvSpPr>
          <p:nvPr>
            <p:ph type="sldImg"/>
          </p:nvPr>
        </p:nvSpPr>
        <p:spPr>
          <a:ln/>
        </p:spPr>
      </p:sp>
      <p:sp>
        <p:nvSpPr>
          <p:cNvPr id="188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pPr>
              <a:lnSpc>
                <a:spcPct val="90000"/>
              </a:lnSpc>
            </a:pPr>
            <a:r>
              <a:rPr lang="en-US" smtClean="0">
                <a:latin typeface="Times" charset="0"/>
                <a:ea typeface="ＭＳ Ｐゴシック" charset="-128"/>
                <a:cs typeface="ＭＳ Ｐゴシック" charset="-128"/>
              </a:rPr>
              <a:t>How do we decide important decisions in the USA?</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We ask celebrities!  What greater celebrity is there than Angelina Jolie?</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Here is what she said in the movie Hackers in 1995</a:t>
            </a:r>
          </a:p>
          <a:p>
            <a:pPr>
              <a:lnSpc>
                <a:spcPct val="90000"/>
              </a:lnSpc>
            </a:pPr>
            <a:r>
              <a:rPr lang="en-US" smtClean="0">
                <a:latin typeface="Times" charset="0"/>
                <a:ea typeface="ＭＳ Ｐゴシック" charset="-128"/>
                <a:cs typeface="ＭＳ Ｐゴシック" charset="-128"/>
              </a:rPr>
              <a:t>Hacker’s Part Six on Youtube, 2:27 into the movie</a:t>
            </a:r>
          </a:p>
          <a:p>
            <a:pPr>
              <a:lnSpc>
                <a:spcPct val="90000"/>
              </a:lnSpc>
            </a:pPr>
            <a:r>
              <a:rPr lang="en-US" smtClean="0">
                <a:latin typeface="Times" charset="0"/>
                <a:ea typeface="ＭＳ Ｐゴシック" charset="-128"/>
                <a:cs typeface="ＭＳ Ｐゴシック" charset="-128"/>
              </a:rPr>
              <a:t>http://www.youtube.com/watch?v=onSQlpxpHoU</a:t>
            </a:r>
          </a:p>
          <a:p>
            <a:endParaRPr lang="en-US" smtClean="0">
              <a:latin typeface="Times" charset="0"/>
              <a:ea typeface="ＭＳ Ｐゴシック" charset="-128"/>
              <a:cs typeface="ＭＳ Ｐゴシック" charset="-128"/>
            </a:endParaRPr>
          </a:p>
        </p:txBody>
      </p:sp>
      <p:sp>
        <p:nvSpPr>
          <p:cNvPr id="21508" name="Slide Number Placeholder 3"/>
          <p:cNvSpPr>
            <a:spLocks noGrp="1"/>
          </p:cNvSpPr>
          <p:nvPr>
            <p:ph type="sldNum" sz="quarter" idx="5"/>
          </p:nvPr>
        </p:nvSpPr>
        <p:spPr>
          <a:noFill/>
        </p:spPr>
        <p:txBody>
          <a:bodyPr/>
          <a:lstStyle/>
          <a:p>
            <a:fld id="{39D9A868-5FBA-9347-8B9C-896FA07A8945}" type="slidenum">
              <a:rPr lang="en-US" smtClean="0"/>
              <a:pPr/>
              <a:t>53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pPr>
              <a:lnSpc>
                <a:spcPct val="90000"/>
              </a:lnSpc>
            </a:pPr>
            <a:r>
              <a:rPr lang="en-US" dirty="0">
                <a:latin typeface="Times" charset="0"/>
                <a:ea typeface="ＭＳ Ｐゴシック" charset="-128"/>
                <a:cs typeface="ＭＳ Ｐゴシック" charset="-128"/>
              </a:rPr>
              <a:t>How do we decide important decisions in the USA?</a:t>
            </a:r>
          </a:p>
          <a:p>
            <a:pPr>
              <a:lnSpc>
                <a:spcPct val="90000"/>
              </a:lnSpc>
            </a:pPr>
            <a:endParaRPr lang="en-US" dirty="0">
              <a:latin typeface="Times" charset="0"/>
              <a:ea typeface="ＭＳ Ｐゴシック" charset="-128"/>
              <a:cs typeface="ＭＳ Ｐゴシック" charset="-128"/>
            </a:endParaRPr>
          </a:p>
          <a:p>
            <a:pPr>
              <a:lnSpc>
                <a:spcPct val="90000"/>
              </a:lnSpc>
            </a:pPr>
            <a:r>
              <a:rPr lang="en-US" dirty="0">
                <a:latin typeface="Times" charset="0"/>
                <a:ea typeface="ＭＳ Ｐゴシック" charset="-128"/>
                <a:cs typeface="ＭＳ Ｐゴシック" charset="-128"/>
              </a:rPr>
              <a:t>We ask celebrities!  What greater celebrity is there than Angelina Jolie</a:t>
            </a:r>
            <a:r>
              <a:rPr lang="en-US" dirty="0" smtClean="0">
                <a:latin typeface="Times" charset="0"/>
                <a:ea typeface="ＭＳ Ｐゴシック" charset="-128"/>
                <a:cs typeface="ＭＳ Ｐゴシック" charset="-128"/>
              </a:rPr>
              <a:t>?</a:t>
            </a:r>
          </a:p>
          <a:p>
            <a:pPr>
              <a:lnSpc>
                <a:spcPct val="90000"/>
              </a:lnSpc>
            </a:pPr>
            <a:endParaRPr lang="en-US" dirty="0" smtClean="0">
              <a:latin typeface="Times" charset="0"/>
              <a:ea typeface="ＭＳ Ｐゴシック" charset="-128"/>
              <a:cs typeface="ＭＳ Ｐゴシック" charset="-128"/>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dirty="0" smtClean="0">
                <a:latin typeface="Times" charset="0"/>
                <a:ea typeface="ＭＳ Ｐゴシック" charset="-128"/>
                <a:cs typeface="ＭＳ Ｐゴシック" charset="-128"/>
              </a:rPr>
              <a:t>Here is what she said in the movie Hackers in 1995:</a:t>
            </a:r>
          </a:p>
          <a:p>
            <a:pPr>
              <a:lnSpc>
                <a:spcPct val="90000"/>
              </a:lnSpc>
            </a:pPr>
            <a:endParaRPr lang="en-US" dirty="0" smtClean="0">
              <a:latin typeface="Times" charset="0"/>
              <a:ea typeface="ＭＳ Ｐゴシック" charset="-128"/>
              <a:cs typeface="ＭＳ Ｐゴシック" charset="-128"/>
            </a:endParaRPr>
          </a:p>
          <a:p>
            <a:pPr>
              <a:lnSpc>
                <a:spcPct val="90000"/>
              </a:lnSpc>
            </a:pPr>
            <a:r>
              <a:rPr lang="en-US" dirty="0" smtClean="0">
                <a:latin typeface="Times" charset="0"/>
                <a:ea typeface="ＭＳ Ｐゴシック" charset="-128"/>
                <a:cs typeface="ＭＳ Ｐゴシック" charset="-128"/>
              </a:rPr>
              <a:t>Movie</a:t>
            </a:r>
            <a:r>
              <a:rPr lang="en-US" baseline="0" dirty="0" smtClean="0">
                <a:latin typeface="Times" charset="0"/>
                <a:ea typeface="ＭＳ Ｐゴシック" charset="-128"/>
                <a:cs typeface="ＭＳ Ｐゴシック" charset="-128"/>
              </a:rPr>
              <a:t> via Netflix @ 50:55 in Hackers / 1995</a:t>
            </a:r>
          </a:p>
          <a:p>
            <a:pPr>
              <a:lnSpc>
                <a:spcPct val="90000"/>
              </a:lnSpc>
            </a:pPr>
            <a:endParaRPr lang="en-US" baseline="0" dirty="0" smtClean="0">
              <a:latin typeface="Times" charset="0"/>
              <a:ea typeface="ＭＳ Ｐゴシック" charset="-128"/>
              <a:cs typeface="ＭＳ Ｐゴシック" charset="-128"/>
            </a:endParaRPr>
          </a:p>
          <a:p>
            <a:pPr>
              <a:lnSpc>
                <a:spcPct val="90000"/>
              </a:lnSpc>
            </a:pPr>
            <a:r>
              <a:rPr lang="en-US" sz="1200" kern="1200" dirty="0" smtClean="0">
                <a:solidFill>
                  <a:schemeClr val="tx1"/>
                </a:solidFill>
                <a:latin typeface="+mn-lt"/>
                <a:ea typeface="+mn-ea"/>
                <a:cs typeface="+mn-cs"/>
              </a:rPr>
              <a:t>This </a:t>
            </a:r>
            <a:r>
              <a:rPr lang="en-US" sz="1200" kern="1200" dirty="0" err="1" smtClean="0">
                <a:solidFill>
                  <a:schemeClr val="tx1"/>
                </a:solidFill>
                <a:latin typeface="+mn-lt"/>
                <a:ea typeface="+mn-ea"/>
                <a:cs typeface="+mn-cs"/>
              </a:rPr>
              <a:t>youtube</a:t>
            </a:r>
            <a:r>
              <a:rPr lang="en-US" sz="1200" kern="1200" dirty="0" smtClean="0">
                <a:solidFill>
                  <a:schemeClr val="tx1"/>
                </a:solidFill>
                <a:latin typeface="+mn-lt"/>
                <a:ea typeface="+mn-ea"/>
                <a:cs typeface="+mn-cs"/>
              </a:rPr>
              <a:t> video still has </a:t>
            </a:r>
            <a:r>
              <a:rPr lang="en-US" sz="1200" kern="1200" dirty="0" err="1" smtClean="0">
                <a:solidFill>
                  <a:schemeClr val="tx1"/>
                </a:solidFill>
                <a:latin typeface="+mn-lt"/>
                <a:ea typeface="+mn-ea"/>
                <a:cs typeface="+mn-cs"/>
              </a:rPr>
              <a:t>audio:</a:t>
            </a:r>
            <a:r>
              <a:rPr lang="en-US" sz="1200" u="sng" kern="1200" dirty="0" err="1" smtClean="0">
                <a:solidFill>
                  <a:schemeClr val="tx1"/>
                </a:solidFill>
                <a:latin typeface="+mn-lt"/>
                <a:ea typeface="+mn-ea"/>
                <a:cs typeface="+mn-cs"/>
                <a:hlinkClick r:id="rId3"/>
              </a:rPr>
              <a:t>http://www.youtube.com/watch?v</a:t>
            </a:r>
            <a:r>
              <a:rPr lang="en-US" sz="1200" u="sng" kern="1200" dirty="0" smtClean="0">
                <a:solidFill>
                  <a:schemeClr val="tx1"/>
                </a:solidFill>
                <a:latin typeface="+mn-lt"/>
                <a:ea typeface="+mn-ea"/>
                <a:cs typeface="+mn-cs"/>
                <a:hlinkClick r:id="rId3"/>
              </a:rPr>
              <a:t>=jwg4mbGL4JEAbout 50s into the clip.</a:t>
            </a:r>
            <a:endParaRPr lang="en-US" dirty="0" smtClean="0">
              <a:latin typeface="Times" charset="0"/>
              <a:ea typeface="ＭＳ Ｐゴシック" charset="-128"/>
              <a:cs typeface="ＭＳ Ｐゴシック" charset="-128"/>
            </a:endParaRPr>
          </a:p>
          <a:p>
            <a:pPr>
              <a:lnSpc>
                <a:spcPct val="90000"/>
              </a:lnSpc>
            </a:pPr>
            <a:endParaRPr lang="en-US" dirty="0" smtClean="0">
              <a:latin typeface="Times" charset="0"/>
              <a:ea typeface="ＭＳ Ｐゴシック" charset="-128"/>
              <a:cs typeface="ＭＳ Ｐゴシック" charset="-128"/>
            </a:endParaRPr>
          </a:p>
          <a:p>
            <a:endParaRPr lang="en-US" dirty="0">
              <a:latin typeface="Times" charset="0"/>
              <a:ea typeface="ＭＳ Ｐゴシック" charset="-128"/>
              <a:cs typeface="ＭＳ Ｐゴシック" charset="-128"/>
            </a:endParaRPr>
          </a:p>
        </p:txBody>
      </p:sp>
      <p:sp>
        <p:nvSpPr>
          <p:cNvPr id="23556" name="Slide Number Placeholder 3"/>
          <p:cNvSpPr>
            <a:spLocks noGrp="1"/>
          </p:cNvSpPr>
          <p:nvPr>
            <p:ph type="sldNum" sz="quarter" idx="5"/>
          </p:nvPr>
        </p:nvSpPr>
        <p:spPr>
          <a:noFill/>
        </p:spPr>
        <p:txBody>
          <a:bodyPr/>
          <a:lstStyle/>
          <a:p>
            <a:fld id="{FD92BC41-48F8-F045-9F99-E902DE7EDCB6}" type="slidenum">
              <a:rPr lang="en-US"/>
              <a:pPr/>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pPr>
              <a:lnSpc>
                <a:spcPct val="90000"/>
              </a:lnSpc>
            </a:pPr>
            <a:r>
              <a:rPr lang="en-US" smtClean="0">
                <a:latin typeface="Times" charset="0"/>
                <a:ea typeface="ＭＳ Ｐゴシック" charset="-128"/>
                <a:cs typeface="ＭＳ Ｐゴシック" charset="-128"/>
              </a:rPr>
              <a:t>RISC has the endorsement of the biggest celebrity in the world.</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The best Intel can do is the Blue Man group.</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Who would you rather spend the weekend with talking about computer architecture?</a:t>
            </a:r>
          </a:p>
          <a:p>
            <a:pPr>
              <a:lnSpc>
                <a:spcPct val="90000"/>
              </a:lnSpc>
            </a:pPr>
            <a:endParaRPr lang="en-US" smtClean="0">
              <a:latin typeface="Times" charset="0"/>
              <a:ea typeface="ＭＳ Ｐゴシック" charset="-128"/>
              <a:cs typeface="ＭＳ Ｐゴシック" charset="-128"/>
            </a:endParaRPr>
          </a:p>
          <a:p>
            <a:endParaRPr lang="en-US" smtClean="0">
              <a:latin typeface="Times" charset="0"/>
              <a:ea typeface="ＭＳ Ｐゴシック" charset="-128"/>
              <a:cs typeface="ＭＳ Ｐゴシック" charset="-128"/>
            </a:endParaRPr>
          </a:p>
        </p:txBody>
      </p:sp>
      <p:sp>
        <p:nvSpPr>
          <p:cNvPr id="25604" name="Slide Number Placeholder 3"/>
          <p:cNvSpPr>
            <a:spLocks noGrp="1"/>
          </p:cNvSpPr>
          <p:nvPr>
            <p:ph type="sldNum" sz="quarter" idx="5"/>
          </p:nvPr>
        </p:nvSpPr>
        <p:spPr>
          <a:noFill/>
        </p:spPr>
        <p:txBody>
          <a:bodyPr/>
          <a:lstStyle/>
          <a:p>
            <a:fld id="{B7977E5C-5BEF-4547-9BE8-85130C6A368C}" type="slidenum">
              <a:rPr lang="en-US" smtClean="0"/>
              <a:pPr/>
              <a:t>55</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7B6E3312-B0F8-8E47-8BEC-B969D1A9917A}" type="slidenum">
              <a:rPr lang="en-US"/>
              <a:pPr/>
              <a:t>57</a:t>
            </a:fld>
            <a:endParaRPr lang="en-US"/>
          </a:p>
        </p:txBody>
      </p:sp>
      <p:sp>
        <p:nvSpPr>
          <p:cNvPr id="1200130" name="Rectangle 2"/>
          <p:cNvSpPr>
            <a:spLocks noGrp="1" noRot="1" noChangeAspect="1" noChangeArrowheads="1" noTextEdit="1"/>
          </p:cNvSpPr>
          <p:nvPr>
            <p:ph type="sldImg"/>
          </p:nvPr>
        </p:nvSpPr>
        <p:spPr>
          <a:ln/>
        </p:spPr>
      </p:sp>
      <p:sp>
        <p:nvSpPr>
          <p:cNvPr id="120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67E3F84-8438-4F4A-94DB-372236275705}" type="slidenum">
              <a:rPr lang="en-US"/>
              <a:pPr/>
              <a:t>15</a:t>
            </a:fld>
            <a:endParaRPr lang="en-US"/>
          </a:p>
        </p:txBody>
      </p:sp>
      <p:sp>
        <p:nvSpPr>
          <p:cNvPr id="1839106" name="Rectangle 2"/>
          <p:cNvSpPr>
            <a:spLocks noGrp="1" noRot="1" noChangeAspect="1" noChangeArrowheads="1" noTextEdit="1"/>
          </p:cNvSpPr>
          <p:nvPr>
            <p:ph type="sldImg"/>
          </p:nvPr>
        </p:nvSpPr>
        <p:spPr>
          <a:ln/>
        </p:spPr>
      </p:sp>
      <p:sp>
        <p:nvSpPr>
          <p:cNvPr id="1839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3FB387A-3EE9-C344-B10D-21AD6CBA17F2}" type="slidenum">
              <a:rPr lang="en-US"/>
              <a:pPr/>
              <a:t>17</a:t>
            </a:fld>
            <a:endParaRPr lang="en-US"/>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593A9E0-CD5B-E048-998C-3D2A4E585EEB}" type="slidenum">
              <a:rPr lang="en-US"/>
              <a:pPr/>
              <a:t>18</a:t>
            </a:fld>
            <a:endParaRPr lang="en-US"/>
          </a:p>
        </p:txBody>
      </p:sp>
      <p:sp>
        <p:nvSpPr>
          <p:cNvPr id="1869826" name="Rectangle 2"/>
          <p:cNvSpPr>
            <a:spLocks noGrp="1" noRot="1" noChangeAspect="1" noChangeArrowheads="1" noTextEdit="1"/>
          </p:cNvSpPr>
          <p:nvPr>
            <p:ph type="sldImg"/>
          </p:nvPr>
        </p:nvSpPr>
        <p:spPr>
          <a:ln/>
        </p:spPr>
      </p:sp>
      <p:sp>
        <p:nvSpPr>
          <p:cNvPr id="1869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798D5B7-FD3E-2E4D-80A0-1CDBBCC0AA18}" type="slidenum">
              <a:rPr lang="en-US"/>
              <a:pPr/>
              <a:t>19</a:t>
            </a:fld>
            <a:endParaRPr lang="en-US"/>
          </a:p>
        </p:txBody>
      </p:sp>
      <p:sp>
        <p:nvSpPr>
          <p:cNvPr id="1860610" name="Rectangle 2"/>
          <p:cNvSpPr>
            <a:spLocks noGrp="1" noRot="1" noChangeAspect="1" noChangeArrowheads="1" noTextEdit="1"/>
          </p:cNvSpPr>
          <p:nvPr>
            <p:ph type="sldImg"/>
          </p:nvPr>
        </p:nvSpPr>
        <p:spPr>
          <a:ln/>
        </p:spPr>
      </p:sp>
      <p:sp>
        <p:nvSpPr>
          <p:cNvPr id="1860611" name="Rectangle 3"/>
          <p:cNvSpPr>
            <a:spLocks noGrp="1" noChangeArrowheads="1"/>
          </p:cNvSpPr>
          <p:nvPr>
            <p:ph type="body" idx="1"/>
          </p:nvPr>
        </p:nvSpPr>
        <p:spPr/>
        <p:txBody>
          <a:bodyPr/>
          <a:lstStyle/>
          <a:p>
            <a:pPr algn="l">
              <a:lnSpc>
                <a:spcPct val="75000"/>
              </a:lnSpc>
            </a:pPr>
            <a:r>
              <a:rPr lang="en-US" sz="1200" b="0" dirty="0" smtClean="0">
                <a:solidFill>
                  <a:schemeClr val="bg1"/>
                </a:solidFill>
              </a:rPr>
              <a:t>Unified Reservation Station</a:t>
            </a:r>
          </a:p>
          <a:p>
            <a:pPr algn="l">
              <a:lnSpc>
                <a:spcPct val="75000"/>
              </a:lnSpc>
              <a:buFontTx/>
              <a:buChar char="•"/>
            </a:pPr>
            <a:r>
              <a:rPr lang="en-US" sz="1200" b="0" dirty="0" smtClean="0">
                <a:solidFill>
                  <a:schemeClr val="bg1"/>
                </a:solidFill>
              </a:rPr>
              <a:t> Schedules operations to Execution units</a:t>
            </a:r>
          </a:p>
          <a:p>
            <a:pPr algn="l">
              <a:lnSpc>
                <a:spcPct val="75000"/>
              </a:lnSpc>
              <a:buFontTx/>
              <a:buChar char="•"/>
            </a:pPr>
            <a:r>
              <a:rPr lang="en-US" sz="1200" b="0" dirty="0" smtClean="0">
                <a:solidFill>
                  <a:schemeClr val="bg1"/>
                </a:solidFill>
              </a:rPr>
              <a:t> Single Scheduler for all Execution Units</a:t>
            </a:r>
          </a:p>
          <a:p>
            <a:pPr algn="l">
              <a:lnSpc>
                <a:spcPct val="75000"/>
              </a:lnSpc>
              <a:buFontTx/>
              <a:buChar char="•"/>
            </a:pPr>
            <a:r>
              <a:rPr lang="en-US" sz="1200" b="0" dirty="0" smtClean="0">
                <a:solidFill>
                  <a:schemeClr val="bg1"/>
                </a:solidFill>
              </a:rPr>
              <a:t> Can be used by all integer, all FP, etc.</a:t>
            </a:r>
          </a:p>
          <a:p>
            <a:pPr algn="l">
              <a:lnSpc>
                <a:spcPct val="75000"/>
              </a:lnSpc>
              <a:buFontTx/>
              <a:buChar char="•"/>
            </a:pPr>
            <a:endParaRPr lang="en-US" sz="1200" b="0" dirty="0" smtClean="0">
              <a:solidFill>
                <a:schemeClr val="bg1"/>
              </a:solidFill>
            </a:endParaRPr>
          </a:p>
          <a:p>
            <a:pPr algn="l">
              <a:lnSpc>
                <a:spcPct val="75000"/>
              </a:lnSpc>
            </a:pPr>
            <a:r>
              <a:rPr lang="en-US" sz="1200" b="0" dirty="0" smtClean="0">
                <a:solidFill>
                  <a:schemeClr val="bg1"/>
                </a:solidFill>
              </a:rPr>
              <a:t>Execute 6 operations/cycle</a:t>
            </a:r>
          </a:p>
          <a:p>
            <a:pPr algn="l">
              <a:lnSpc>
                <a:spcPct val="75000"/>
              </a:lnSpc>
              <a:buFontTx/>
              <a:buChar char="•"/>
            </a:pPr>
            <a:r>
              <a:rPr lang="en-US" sz="1200" b="0" dirty="0" smtClean="0">
                <a:solidFill>
                  <a:schemeClr val="bg1"/>
                </a:solidFill>
              </a:rPr>
              <a:t> 3 Memory Operations</a:t>
            </a:r>
          </a:p>
          <a:p>
            <a:pPr lvl="1" algn="l">
              <a:lnSpc>
                <a:spcPct val="75000"/>
              </a:lnSpc>
              <a:buFontTx/>
              <a:buChar char="•"/>
            </a:pPr>
            <a:r>
              <a:rPr lang="en-US" sz="1200" b="0" dirty="0" smtClean="0">
                <a:solidFill>
                  <a:schemeClr val="bg1"/>
                </a:solidFill>
              </a:rPr>
              <a:t> 1 Load</a:t>
            </a:r>
          </a:p>
          <a:p>
            <a:pPr lvl="1" algn="l">
              <a:lnSpc>
                <a:spcPct val="75000"/>
              </a:lnSpc>
              <a:buFontTx/>
              <a:buChar char="•"/>
            </a:pPr>
            <a:r>
              <a:rPr lang="en-US" sz="1200" b="0" dirty="0" smtClean="0">
                <a:solidFill>
                  <a:schemeClr val="bg1"/>
                </a:solidFill>
              </a:rPr>
              <a:t> 1 Store Address</a:t>
            </a:r>
          </a:p>
          <a:p>
            <a:pPr lvl="1" algn="l">
              <a:lnSpc>
                <a:spcPct val="75000"/>
              </a:lnSpc>
              <a:buFontTx/>
              <a:buChar char="•"/>
            </a:pPr>
            <a:r>
              <a:rPr lang="en-US" sz="1200" b="0" dirty="0" smtClean="0">
                <a:solidFill>
                  <a:schemeClr val="bg1"/>
                </a:solidFill>
              </a:rPr>
              <a:t> 1 Store Data</a:t>
            </a:r>
          </a:p>
          <a:p>
            <a:pPr algn="l">
              <a:lnSpc>
                <a:spcPct val="75000"/>
              </a:lnSpc>
              <a:buFontTx/>
              <a:buChar char="•"/>
            </a:pPr>
            <a:r>
              <a:rPr lang="en-US" sz="1200" b="0" dirty="0" smtClean="0">
                <a:solidFill>
                  <a:schemeClr val="bg1"/>
                </a:solidFill>
              </a:rPr>
              <a:t> 3 “Computational” Operations</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Intel in its resolve to continue its leadership in ISA during 2008 is introducing a new set of instructions collectively called as SSE4.2.</a:t>
            </a:r>
          </a:p>
          <a:p>
            <a:endParaRPr lang="en-US" dirty="0" smtClean="0"/>
          </a:p>
          <a:p>
            <a:r>
              <a:rPr lang="en-US" dirty="0" smtClean="0"/>
              <a:t>SSE4 has been defined for Intel’s 45nm products. The first version SSE4.1 was introduced in the </a:t>
            </a:r>
            <a:r>
              <a:rPr lang="en-US" dirty="0" err="1" smtClean="0"/>
              <a:t>Penryn</a:t>
            </a:r>
            <a:r>
              <a:rPr lang="en-US" dirty="0" smtClean="0"/>
              <a:t> Arch based products. A set of 7 new instructions is being introduced in Nehalem architecture in 2008 collectively called as SSE4.2. </a:t>
            </a:r>
          </a:p>
          <a:p>
            <a:endParaRPr lang="en-US" dirty="0" smtClean="0"/>
          </a:p>
          <a:p>
            <a:r>
              <a:rPr lang="en-US" dirty="0" smtClean="0"/>
              <a:t>SSE4.2 is further divided into 2 distinct sub groups called STTNI and ATA. There are 4 instructions in STTNI and 2 </a:t>
            </a:r>
            <a:r>
              <a:rPr lang="en-US" dirty="0" err="1" smtClean="0"/>
              <a:t>ATA’s</a:t>
            </a:r>
            <a:r>
              <a:rPr lang="en-US" dirty="0" smtClean="0"/>
              <a:t> viz. POPCNT and CRC32.</a:t>
            </a:r>
          </a:p>
          <a:p>
            <a:endParaRPr lang="en-US" dirty="0" smtClean="0"/>
          </a:p>
          <a:p>
            <a:r>
              <a:rPr lang="en-US" dirty="0" smtClean="0"/>
              <a:t>STTNI is meant for accelerated string and text processing. </a:t>
            </a:r>
          </a:p>
          <a:p>
            <a:r>
              <a:rPr lang="en-US" dirty="0" smtClean="0"/>
              <a:t>POPCNT is an ATA for fast pattern recognition while processing large data sets.</a:t>
            </a:r>
          </a:p>
          <a:p>
            <a:r>
              <a:rPr lang="en-US" dirty="0" smtClean="0"/>
              <a:t>CRC32 is another ATA that provides hardware based CRC instruction allowing for new communication capabilities</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87FBC01-2B91-E040-B547-A1523055B54D}" type="slidenum">
              <a:rPr lang="en-US"/>
              <a:pPr/>
              <a:t>22</a:t>
            </a:fld>
            <a:endParaRPr lang="en-US"/>
          </a:p>
        </p:txBody>
      </p:sp>
      <p:sp>
        <p:nvSpPr>
          <p:cNvPr id="1861634" name="Rectangle 2"/>
          <p:cNvSpPr>
            <a:spLocks noGrp="1" noRot="1" noChangeAspect="1" noChangeArrowheads="1" noTextEdit="1"/>
          </p:cNvSpPr>
          <p:nvPr>
            <p:ph type="sldImg"/>
          </p:nvPr>
        </p:nvSpPr>
        <p:spPr>
          <a:ln/>
        </p:spPr>
      </p:sp>
      <p:sp>
        <p:nvSpPr>
          <p:cNvPr id="1861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8B8BC9-B7E0-694E-ADFD-D9971E20007A}" type="slidenum">
              <a:rPr lang="en-US"/>
              <a:pPr/>
              <a:t>23</a:t>
            </a:fld>
            <a:endParaRPr lang="en-US"/>
          </a:p>
        </p:txBody>
      </p:sp>
      <p:sp>
        <p:nvSpPr>
          <p:cNvPr id="1881090" name="Rectangle 2"/>
          <p:cNvSpPr>
            <a:spLocks noGrp="1" noRot="1" noChangeAspect="1" noChangeArrowheads="1" noTextEdit="1"/>
          </p:cNvSpPr>
          <p:nvPr>
            <p:ph type="sldImg"/>
          </p:nvPr>
        </p:nvSpPr>
        <p:spPr>
          <a:ln/>
        </p:spPr>
      </p:sp>
      <p:sp>
        <p:nvSpPr>
          <p:cNvPr id="18810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155BBE9-5A7E-D143-A008-A1DD1F390511}"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85AA9-B505-C044-998F-54DE36D2D2C8}"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48C43F-57B8-4B48-AF7F-FA216B69F64D}"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025AB-AFEB-5C46-9014-97B9FE31D97A}"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424268-9542-574A-AC18-8D92C6B32CE9}"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Spring 2011 -- Lecture #25</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824F4-CD92-1847-805A-9D3FCA008D67}" type="datetime1">
              <a:rPr lang="en-US" smtClean="0"/>
              <a:pPr/>
              <a:t>4/26/11</a:t>
            </a:fld>
            <a:endParaRPr lang="en-US" dirty="0"/>
          </a:p>
        </p:txBody>
      </p:sp>
      <p:sp>
        <p:nvSpPr>
          <p:cNvPr id="8" name="Footer Placeholder 7"/>
          <p:cNvSpPr>
            <a:spLocks noGrp="1"/>
          </p:cNvSpPr>
          <p:nvPr>
            <p:ph type="ftr" sz="quarter" idx="11"/>
          </p:nvPr>
        </p:nvSpPr>
        <p:spPr/>
        <p:txBody>
          <a:bodyPr/>
          <a:lstStyle/>
          <a:p>
            <a:r>
              <a:rPr lang="en-US" smtClean="0"/>
              <a:t>Spring 2011 -- Lecture #25</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44FCAC-53A3-444A-B402-0F1CB3BAB930}" type="datetime1">
              <a:rPr lang="en-US" smtClean="0"/>
              <a:pPr/>
              <a:t>4/26/11</a:t>
            </a:fld>
            <a:endParaRPr lang="en-US" dirty="0"/>
          </a:p>
        </p:txBody>
      </p:sp>
      <p:sp>
        <p:nvSpPr>
          <p:cNvPr id="4" name="Footer Placeholder 3"/>
          <p:cNvSpPr>
            <a:spLocks noGrp="1"/>
          </p:cNvSpPr>
          <p:nvPr>
            <p:ph type="ftr" sz="quarter" idx="11"/>
          </p:nvPr>
        </p:nvSpPr>
        <p:spPr/>
        <p:txBody>
          <a:bodyPr/>
          <a:lstStyle/>
          <a:p>
            <a:r>
              <a:rPr lang="en-US" smtClean="0"/>
              <a:t>Spring 2011 -- Lecture #25</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5A0BA-8C74-3245-90EF-6CD46D2E6311}"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Spring 2011 -- Lecture #25</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280F7-18DE-AD4D-A30F-BFA553FC0E55}"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Spring 2011 -- Lecture #25</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1F375-3EA6-B04D-86B2-FAADA199BE94}" type="datetime1">
              <a:rPr lang="en-US" smtClean="0"/>
              <a:pPr/>
              <a:t>4/26/11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Spring 2011 -- Lecture #25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eb.cecs.pdx.edu/~harry/Rela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png"/><Relationship Id="rId5" Type="http://schemas.openxmlformats.org/officeDocument/2006/relationships/oleObject" Target="../embeddings/oleObject1.bin"/><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arm.com/software-enablement/375-risc-versus-cisc-wars-in-the-prepc-and-pc-eras-part-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Pipeline_(computing)" TargetMode="External"/><Relationship Id="rId4" Type="http://schemas.openxmlformats.org/officeDocument/2006/relationships/hyperlink" Target="http://en.wikipedia.org/wiki/Superscalar" TargetMode="External"/><Relationship Id="rId5" Type="http://schemas.openxmlformats.org/officeDocument/2006/relationships/hyperlink" Target="http://blogs.arm.com/software-enablement/375-risc-versus-cisc-wars-in-the-prepc-and-pc-eras-part-1/" TargetMode="External"/><Relationship Id="rId1" Type="http://schemas.openxmlformats.org/officeDocument/2006/relationships/slideLayout" Target="../slideLayouts/slideLayout2.xml"/><Relationship Id="rId2" Type="http://schemas.openxmlformats.org/officeDocument/2006/relationships/hyperlink" Target="http://en.wikipedia.org/wiki/Microcod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arm.com/software-enablement/375-risc-versus-cisc-wars-in-the-prepc-and-pc-eras-part-1/"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arm.com/software-enablement/375-risc-versus-cisc-wars-in-the-prepc-and-pc-eras-part-1/"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arm.com/markets/mobile/computing.php" TargetMode="External"/><Relationship Id="rId4" Type="http://schemas.openxmlformats.org/officeDocument/2006/relationships/hyperlink" Target="http://blogs.arm.com/software-enablement/377-risc-versus-cisc-wars-in-the-postpc-eras-part-2/" TargetMode="External"/><Relationship Id="rId1" Type="http://schemas.openxmlformats.org/officeDocument/2006/relationships/slideLayout" Target="../slideLayouts/slideLayout2.xml"/><Relationship Id="rId2" Type="http://schemas.openxmlformats.org/officeDocument/2006/relationships/hyperlink" Target="http://blogs.arm.com/software-enablement/375-risc-versus-cisc-wars-in-the-prepc-and-pc-eras-part-1/"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video" Target="%2525252525252525252525255C%2525252525252525252525255Ccoeus%2525252525252525252525255Chome%2525252525252525252525255Cjkuroda%2525252525252525252525255Cdave%2525252525252525252525255Cdave.avi" TargetMode="External"/><Relationship Id="rId2" Type="http://schemas.openxmlformats.org/officeDocument/2006/relationships/video" Target="file:///\\localhost\Users\pattrsn\Documents\Awards\Old%20Awards\risc-is-good.avi"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569" y="1866656"/>
            <a:ext cx="7772400" cy="1470025"/>
          </a:xfrm>
        </p:spPr>
        <p:txBody>
          <a:bodyPr>
            <a:normAutofit fontScale="90000"/>
          </a:bodyPr>
          <a:lstStyle/>
          <a:p>
            <a:r>
              <a:rPr lang="en-US" dirty="0" smtClean="0"/>
              <a:t>CS 61C: Great Ideas in Computer Architecture (Machine Structures)</a:t>
            </a:r>
            <a:br>
              <a:rPr lang="en-US" dirty="0" smtClean="0"/>
            </a:br>
            <a:r>
              <a:rPr lang="en-US" i="1" dirty="0" smtClean="0"/>
              <a:t>Modern Microprocessor Anatomy + RISC in Retrospect</a:t>
            </a:r>
            <a:endParaRPr lang="en-US" i="1" dirty="0"/>
          </a:p>
        </p:txBody>
      </p:sp>
      <p:sp>
        <p:nvSpPr>
          <p:cNvPr id="3" name="Subtitle 2"/>
          <p:cNvSpPr>
            <a:spLocks noGrp="1"/>
          </p:cNvSpPr>
          <p:nvPr>
            <p:ph type="subTitle" idx="1"/>
          </p:nvPr>
        </p:nvSpPr>
        <p:spPr/>
        <p:txBody>
          <a:bodyPr>
            <a:normAutofit fontScale="85000" lnSpcReduction="10000"/>
          </a:bodyPr>
          <a:lstStyle/>
          <a:p>
            <a:r>
              <a:rPr lang="en-US" dirty="0" smtClean="0"/>
              <a:t>Instructors:</a:t>
            </a:r>
            <a:br>
              <a:rPr lang="en-US" dirty="0" smtClean="0"/>
            </a:br>
            <a:r>
              <a:rPr lang="en-US" dirty="0" smtClean="0"/>
              <a:t>Randy H. Katz</a:t>
            </a:r>
            <a:br>
              <a:rPr lang="en-US" dirty="0" smtClean="0"/>
            </a:br>
            <a:r>
              <a:rPr lang="en-US" dirty="0" smtClean="0"/>
              <a:t>David A. Patterson</a:t>
            </a:r>
          </a:p>
          <a:p>
            <a:r>
              <a:rPr lang="en-US" dirty="0" smtClean="0"/>
              <a:t>http://inst.eecs.Berkeley.edu/~cs61c/Sp11</a:t>
            </a:r>
          </a:p>
        </p:txBody>
      </p:sp>
      <p:sp>
        <p:nvSpPr>
          <p:cNvPr id="7" name="Date Placeholder 6"/>
          <p:cNvSpPr>
            <a:spLocks noGrp="1"/>
          </p:cNvSpPr>
          <p:nvPr>
            <p:ph type="dt" sz="half" idx="10"/>
          </p:nvPr>
        </p:nvSpPr>
        <p:spPr/>
        <p:txBody>
          <a:bodyPr/>
          <a:lstStyle/>
          <a:p>
            <a:fld id="{35D0154C-0701-0B4D-8B3C-E8E1282CA971}" type="datetime1">
              <a:rPr lang="en-US" smtClean="0"/>
              <a:pPr/>
              <a:t>4/26/11</a:t>
            </a:fld>
            <a:endParaRPr lang="en-US" dirty="0"/>
          </a:p>
        </p:txBody>
      </p:sp>
      <p:sp>
        <p:nvSpPr>
          <p:cNvPr id="10" name="Slide Number Placeholder 9"/>
          <p:cNvSpPr>
            <a:spLocks noGrp="1"/>
          </p:cNvSpPr>
          <p:nvPr>
            <p:ph type="sldNum" sz="quarter" idx="12"/>
          </p:nvPr>
        </p:nvSpPr>
        <p:spPr/>
        <p:txBody>
          <a:bodyPr/>
          <a:lstStyle/>
          <a:p>
            <a:fld id="{3CC63E4C-4642-794D-A2FD-70F6B81535F5}" type="slidenum">
              <a:rPr lang="en-US" smtClean="0"/>
              <a:pPr/>
              <a:t>1</a:t>
            </a:fld>
            <a:endParaRPr lang="en-US" dirty="0"/>
          </a:p>
        </p:txBody>
      </p:sp>
      <p:sp>
        <p:nvSpPr>
          <p:cNvPr id="11" name="Footer Placeholder 10"/>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457200" y="1442492"/>
            <a:ext cx="8229600" cy="4683671"/>
          </a:xfrm>
        </p:spPr>
        <p:txBody>
          <a:bodyPr>
            <a:normAutofit fontScale="77500" lnSpcReduction="20000"/>
          </a:bodyPr>
          <a:lstStyle/>
          <a:p>
            <a:r>
              <a:rPr lang="en-US" dirty="0" smtClean="0">
                <a:solidFill>
                  <a:srgbClr val="FF0000"/>
                </a:solidFill>
              </a:rPr>
              <a:t>Please fill out online survey in a lab to help next generation of 61C students! </a:t>
            </a:r>
          </a:p>
          <a:p>
            <a:r>
              <a:rPr lang="en-US" dirty="0" smtClean="0">
                <a:solidFill>
                  <a:srgbClr val="FF0000"/>
                </a:solidFill>
              </a:rPr>
              <a:t>Friday 4/30: Deadline to fix online grades for assignments</a:t>
            </a:r>
          </a:p>
          <a:p>
            <a:r>
              <a:rPr lang="en-US" dirty="0" smtClean="0"/>
              <a:t>Thursday lecture: Course summary, Cal Heritage, HKN course evaluation</a:t>
            </a:r>
          </a:p>
          <a:p>
            <a:r>
              <a:rPr lang="en-US" dirty="0" smtClean="0"/>
              <a:t>Discussion sections, but no lab this week</a:t>
            </a:r>
          </a:p>
          <a:p>
            <a:r>
              <a:rPr lang="en-US" dirty="0" smtClean="0"/>
              <a:t>Final Review: Mon 5/2, 5 – 8PM, 2050 VLSB</a:t>
            </a:r>
          </a:p>
          <a:p>
            <a:r>
              <a:rPr lang="en-US" dirty="0" smtClean="0"/>
              <a:t>Final Exam: Mon 5/9, 11:30-2:30PM, 100 Haas Pavilion</a:t>
            </a:r>
          </a:p>
          <a:p>
            <a:pPr lvl="1"/>
            <a:r>
              <a:rPr lang="en-US" dirty="0" smtClean="0"/>
              <a:t>Designed for 90 minutes, you will have 3 hours</a:t>
            </a:r>
          </a:p>
          <a:p>
            <a:pPr lvl="1"/>
            <a:r>
              <a:rPr lang="en-US" dirty="0" smtClean="0"/>
              <a:t>Comprehensive, but focused on course since midterm: lecture, lab, </a:t>
            </a:r>
            <a:r>
              <a:rPr lang="en-US" dirty="0" err="1" smtClean="0"/>
              <a:t>hws</a:t>
            </a:r>
            <a:r>
              <a:rPr lang="en-US" dirty="0" smtClean="0"/>
              <a:t>, and projects are fair game </a:t>
            </a:r>
          </a:p>
          <a:p>
            <a:pPr lvl="1"/>
            <a:r>
              <a:rPr lang="en-US" dirty="0" smtClean="0"/>
              <a:t>8 ½ inch </a:t>
            </a:r>
            <a:r>
              <a:rPr lang="en-US" dirty="0" err="1" smtClean="0"/>
              <a:t>x</a:t>
            </a:r>
            <a:r>
              <a:rPr lang="en-US" dirty="0" smtClean="0"/>
              <a:t> 11 inch crib sheet like midterm</a:t>
            </a:r>
          </a:p>
          <a:p>
            <a:pPr lvl="1"/>
            <a:r>
              <a:rPr lang="en-US" dirty="0" smtClean="0"/>
              <a:t>Sharing 100 Haas with another final! 61C front, Econ 175 back</a:t>
            </a:r>
          </a:p>
          <a:p>
            <a:endParaRPr lang="en-US" dirty="0" smtClean="0"/>
          </a:p>
          <a:p>
            <a:pPr lvl="1"/>
            <a:endParaRPr lang="en-US" dirty="0"/>
          </a:p>
        </p:txBody>
      </p:sp>
      <p:sp>
        <p:nvSpPr>
          <p:cNvPr id="7" name="Date Placeholder 6"/>
          <p:cNvSpPr>
            <a:spLocks noGrp="1"/>
          </p:cNvSpPr>
          <p:nvPr>
            <p:ph type="dt" sz="half" idx="10"/>
          </p:nvPr>
        </p:nvSpPr>
        <p:spPr/>
        <p:txBody>
          <a:bodyPr/>
          <a:lstStyle/>
          <a:p>
            <a:fld id="{221F07F2-5478-504B-B669-D9BDF8152C98}"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10</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61C in the News</a:t>
            </a:r>
            <a:endParaRPr lang="en-US" dirty="0"/>
          </a:p>
        </p:txBody>
      </p:sp>
      <p:sp>
        <p:nvSpPr>
          <p:cNvPr id="7" name="Content Placeholder 6"/>
          <p:cNvSpPr>
            <a:spLocks noGrp="1"/>
          </p:cNvSpPr>
          <p:nvPr>
            <p:ph sz="half" idx="1"/>
          </p:nvPr>
        </p:nvSpPr>
        <p:spPr>
          <a:xfrm>
            <a:off x="457200" y="1322408"/>
            <a:ext cx="4038600" cy="5257800"/>
          </a:xfrm>
        </p:spPr>
        <p:txBody>
          <a:bodyPr>
            <a:normAutofit fontScale="85000" lnSpcReduction="20000"/>
          </a:bodyPr>
          <a:lstStyle/>
          <a:p>
            <a:pPr>
              <a:buNone/>
            </a:pPr>
            <a:r>
              <a:rPr lang="en-US" b="1" dirty="0" smtClean="0"/>
              <a:t>“Amazon Cloud Failure Takes Down Web Sites”</a:t>
            </a:r>
          </a:p>
          <a:p>
            <a:pPr lvl="1"/>
            <a:r>
              <a:rPr lang="en-US" b="1" dirty="0" smtClean="0"/>
              <a:t>NY Times 4/21/11</a:t>
            </a:r>
          </a:p>
          <a:p>
            <a:pPr marL="0" indent="0">
              <a:buNone/>
            </a:pPr>
            <a:r>
              <a:rPr lang="en-US" dirty="0" smtClean="0"/>
              <a:t>“A widespread failure in </a:t>
            </a:r>
            <a:r>
              <a:rPr lang="en-US" dirty="0" err="1" smtClean="0"/>
              <a:t>Amazon.com’s</a:t>
            </a:r>
            <a:r>
              <a:rPr lang="en-US" dirty="0" smtClean="0"/>
              <a:t> Web services business was still affecting many Internet sites on Friday morning, highlighting the risks involved when companies rely on so-called cloud computing. affected sites including Foursquare, </a:t>
            </a:r>
            <a:r>
              <a:rPr lang="en-US" dirty="0" err="1" smtClean="0"/>
              <a:t>Quora.com</a:t>
            </a:r>
            <a:r>
              <a:rPr lang="en-US" dirty="0" smtClean="0"/>
              <a:t>, </a:t>
            </a:r>
            <a:r>
              <a:rPr lang="en-US" dirty="0" err="1" smtClean="0"/>
              <a:t>Reddit.com</a:t>
            </a:r>
            <a:r>
              <a:rPr lang="en-US" dirty="0" smtClean="0"/>
              <a:t>, and </a:t>
            </a:r>
            <a:r>
              <a:rPr lang="en-US" dirty="0" err="1" smtClean="0"/>
              <a:t>Scvngr.com</a:t>
            </a:r>
            <a:r>
              <a:rPr lang="en-US" dirty="0" smtClean="0"/>
              <a:t>”</a:t>
            </a:r>
          </a:p>
          <a:p>
            <a:endParaRPr lang="en-US" dirty="0"/>
          </a:p>
        </p:txBody>
      </p:sp>
      <p:sp>
        <p:nvSpPr>
          <p:cNvPr id="8" name="Content Placeholder 7"/>
          <p:cNvSpPr>
            <a:spLocks noGrp="1"/>
          </p:cNvSpPr>
          <p:nvPr>
            <p:ph sz="half" idx="2"/>
          </p:nvPr>
        </p:nvSpPr>
        <p:spPr>
          <a:xfrm>
            <a:off x="4648200" y="1322408"/>
            <a:ext cx="4038600" cy="5257800"/>
          </a:xfrm>
        </p:spPr>
        <p:txBody>
          <a:bodyPr>
            <a:normAutofit fontScale="85000" lnSpcReduction="20000"/>
          </a:bodyPr>
          <a:lstStyle/>
          <a:p>
            <a:pPr marL="60325" indent="-60325">
              <a:buNone/>
            </a:pPr>
            <a:r>
              <a:rPr lang="en-US" dirty="0" smtClean="0"/>
              <a:t>“</a:t>
            </a:r>
            <a:r>
              <a:rPr lang="en-US" b="1" dirty="0" smtClean="0"/>
              <a:t>Amazon Says 'Majority' of Cloud Problems Resolved” </a:t>
            </a:r>
          </a:p>
          <a:p>
            <a:pPr lvl="1"/>
            <a:r>
              <a:rPr lang="en-US" sz="2353" b="1" dirty="0" smtClean="0"/>
              <a:t>Wall St. Journal 4/25/11</a:t>
            </a:r>
          </a:p>
          <a:p>
            <a:pPr marL="0" indent="0">
              <a:buNone/>
            </a:pPr>
            <a:r>
              <a:rPr lang="en-US" dirty="0" smtClean="0"/>
              <a:t>“Amazon… suffered from a glitch in one of its data centers that caused many companies to move to contingency plans as they waited for a full recovery. …. The Seattle-based company promises its Web services customers that its data centers will be available 99.95% of the time.”</a:t>
            </a:r>
            <a:br>
              <a:rPr lang="en-US" dirty="0" smtClean="0"/>
            </a:br>
            <a:endParaRPr lang="en-US" dirty="0" smtClean="0"/>
          </a:p>
          <a:p>
            <a:pPr marL="0" indent="0">
              <a:buNone/>
            </a:pPr>
            <a:r>
              <a:rPr lang="en-US" dirty="0" smtClean="0"/>
              <a:t/>
            </a:r>
            <a:br>
              <a:rPr lang="en-US" dirty="0" smtClean="0"/>
            </a:br>
            <a:r>
              <a:rPr lang="en-US" dirty="0" smtClean="0"/>
              <a:t/>
            </a:r>
            <a:br>
              <a:rPr lang="en-US" dirty="0" smtClean="0"/>
            </a:br>
            <a:endParaRPr lang="en-US" dirty="0" smtClean="0"/>
          </a:p>
          <a:p>
            <a:pPr marL="60325" indent="-60325"/>
            <a:endParaRPr lang="en-US" b="1" dirty="0" smtClean="0"/>
          </a:p>
          <a:p>
            <a:pPr marL="60325" indent="-60325">
              <a:buNone/>
            </a:pP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dirty="0"/>
          </a:p>
        </p:txBody>
      </p:sp>
      <p:sp>
        <p:nvSpPr>
          <p:cNvPr id="9" name="TextBox 8"/>
          <p:cNvSpPr txBox="1"/>
          <p:nvPr/>
        </p:nvSpPr>
        <p:spPr>
          <a:xfrm>
            <a:off x="813684" y="5380673"/>
            <a:ext cx="7019870" cy="1477327"/>
          </a:xfrm>
          <a:prstGeom prst="rect">
            <a:avLst/>
          </a:prstGeom>
          <a:noFill/>
        </p:spPr>
        <p:txBody>
          <a:bodyPr wrap="none" rtlCol="0">
            <a:spAutoFit/>
          </a:bodyPr>
          <a:lstStyle/>
          <a:p>
            <a:pPr>
              <a:buFont typeface="Arial"/>
              <a:buChar char="•"/>
            </a:pPr>
            <a:r>
              <a:rPr lang="en-US" dirty="0" smtClean="0"/>
              <a:t> </a:t>
            </a:r>
            <a:r>
              <a:rPr lang="en-US" sz="2400" dirty="0" smtClean="0"/>
              <a:t>Single point of failure: One AWS datacenter in Virginia</a:t>
            </a:r>
          </a:p>
          <a:p>
            <a:pPr>
              <a:buFont typeface="Arial"/>
              <a:buChar char="•"/>
            </a:pPr>
            <a:r>
              <a:rPr lang="en-US" sz="2400" dirty="0" smtClean="0"/>
              <a:t> Some customers replicated to 2 AWS datacenters</a:t>
            </a:r>
          </a:p>
          <a:p>
            <a:pPr>
              <a:buFont typeface="Arial"/>
              <a:buChar char="•"/>
            </a:pPr>
            <a:r>
              <a:rPr lang="en-US" sz="2400" dirty="0" smtClean="0"/>
              <a:t> 99.95% =&gt; 4 hours or less downtime per year</a:t>
            </a:r>
          </a:p>
          <a:p>
            <a:pPr>
              <a:buFont typeface="Arial"/>
              <a:buChar cha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Harry Porter’s 8-bit Relay Computer</a:t>
            </a:r>
            <a:endParaRPr lang="en-US" dirty="0"/>
          </a:p>
        </p:txBody>
      </p:sp>
      <p:sp>
        <p:nvSpPr>
          <p:cNvPr id="5" name="Date Placeholder 4"/>
          <p:cNvSpPr>
            <a:spLocks noGrp="1"/>
          </p:cNvSpPr>
          <p:nvPr>
            <p:ph type="dt" sz="half" idx="10"/>
          </p:nvPr>
        </p:nvSpPr>
        <p:spPr/>
        <p:txBody>
          <a:bodyPr/>
          <a:lstStyle/>
          <a:p>
            <a:fld id="{D3424268-9542-574A-AC18-8D92C6B32CE9}"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Spring 2011 -- Lecture #25</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12</a:t>
            </a:fld>
            <a:endParaRPr lang="en-US" dirty="0"/>
          </a:p>
        </p:txBody>
      </p:sp>
      <p:pic>
        <p:nvPicPr>
          <p:cNvPr id="9" name="Picture 8"/>
          <p:cNvPicPr>
            <a:picLocks noChangeAspect="1"/>
          </p:cNvPicPr>
          <p:nvPr/>
        </p:nvPicPr>
        <p:blipFill>
          <a:blip r:embed="rId2"/>
          <a:stretch>
            <a:fillRect/>
          </a:stretch>
        </p:blipFill>
        <p:spPr>
          <a:xfrm>
            <a:off x="2548062" y="1206489"/>
            <a:ext cx="6350000" cy="4762500"/>
          </a:xfrm>
          <a:prstGeom prst="rect">
            <a:avLst/>
          </a:prstGeom>
        </p:spPr>
      </p:pic>
      <p:sp>
        <p:nvSpPr>
          <p:cNvPr id="8" name="Content Placeholder 7"/>
          <p:cNvSpPr>
            <a:spLocks noGrp="1"/>
          </p:cNvSpPr>
          <p:nvPr>
            <p:ph idx="1"/>
          </p:nvPr>
        </p:nvSpPr>
        <p:spPr>
          <a:xfrm>
            <a:off x="0" y="2332037"/>
            <a:ext cx="4345509" cy="4525963"/>
          </a:xfrm>
          <a:solidFill>
            <a:schemeClr val="bg1"/>
          </a:solidFill>
        </p:spPr>
        <p:txBody>
          <a:bodyPr>
            <a:normAutofit fontScale="85000" lnSpcReduction="10000"/>
          </a:bodyPr>
          <a:lstStyle/>
          <a:p>
            <a:r>
              <a:rPr lang="en-US" dirty="0" smtClean="0"/>
              <a:t>Before switches were transistors, built using electronic vacuum tubes</a:t>
            </a:r>
          </a:p>
          <a:p>
            <a:r>
              <a:rPr lang="en-US" dirty="0" smtClean="0"/>
              <a:t>Before vacuum tubes as switches, built using were electro-mechanical replays</a:t>
            </a:r>
          </a:p>
          <a:p>
            <a:r>
              <a:rPr lang="en-US" dirty="0" smtClean="0"/>
              <a:t>Porter (</a:t>
            </a:r>
            <a:r>
              <a:rPr lang="en-US" i="1" dirty="0" smtClean="0"/>
              <a:t>not Harry Potter</a:t>
            </a:r>
            <a:r>
              <a:rPr lang="en-US" dirty="0" smtClean="0"/>
              <a:t>) is a CS Prof at Portland State</a:t>
            </a:r>
          </a:p>
          <a:p>
            <a:r>
              <a:rPr lang="en-US" dirty="0" smtClean="0">
                <a:hlinkClick r:id="rId3"/>
              </a:rPr>
              <a:t>http://web.cecs.pdx.edu/~harry/Relay/</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1180E0B-7DD2-3044-B939-039BA3DDC34B}" type="slidenum">
              <a:rPr lang="en-US"/>
              <a:pPr/>
              <a:t>13</a:t>
            </a:fld>
            <a:endParaRPr lang="en-US" b="0">
              <a:solidFill>
                <a:srgbClr val="FBBA03"/>
              </a:solidFill>
            </a:endParaRPr>
          </a:p>
        </p:txBody>
      </p:sp>
      <p:sp>
        <p:nvSpPr>
          <p:cNvPr id="1712130" name="Rectangle 2"/>
          <p:cNvSpPr>
            <a:spLocks noGrp="1" noChangeArrowheads="1"/>
          </p:cNvSpPr>
          <p:nvPr>
            <p:ph type="title"/>
          </p:nvPr>
        </p:nvSpPr>
        <p:spPr/>
        <p:txBody>
          <a:bodyPr/>
          <a:lstStyle/>
          <a:p>
            <a:r>
              <a:rPr lang="en-US"/>
              <a:t>Intel Nehalem</a:t>
            </a:r>
          </a:p>
        </p:txBody>
      </p:sp>
      <p:sp>
        <p:nvSpPr>
          <p:cNvPr id="1712131" name="Rectangle 3"/>
          <p:cNvSpPr>
            <a:spLocks noGrp="1" noChangeArrowheads="1"/>
          </p:cNvSpPr>
          <p:nvPr>
            <p:ph type="body" idx="1"/>
          </p:nvPr>
        </p:nvSpPr>
        <p:spPr>
          <a:xfrm>
            <a:off x="457200" y="1600200"/>
            <a:ext cx="8229600" cy="4700206"/>
          </a:xfrm>
        </p:spPr>
        <p:txBody>
          <a:bodyPr>
            <a:normAutofit fontScale="92500" lnSpcReduction="10000"/>
          </a:bodyPr>
          <a:lstStyle/>
          <a:p>
            <a:r>
              <a:rPr lang="en-US" dirty="0" smtClean="0"/>
              <a:t>Look at microprocessor </a:t>
            </a:r>
            <a:r>
              <a:rPr lang="en-US" dirty="0"/>
              <a:t>from </a:t>
            </a:r>
            <a:r>
              <a:rPr lang="en-US" dirty="0" smtClean="0"/>
              <a:t>Intel in servers in your 61C labs and your laptops</a:t>
            </a:r>
          </a:p>
          <a:p>
            <a:r>
              <a:rPr lang="en-US" dirty="0"/>
              <a:t>Nehalem is code name for </a:t>
            </a:r>
            <a:r>
              <a:rPr lang="en-US" dirty="0" err="1"/>
              <a:t>microarchitecture</a:t>
            </a:r>
            <a:r>
              <a:rPr lang="en-US" dirty="0"/>
              <a:t> at heart of Core i7 and Xeon 5500 series server </a:t>
            </a:r>
            <a:r>
              <a:rPr lang="en-US" dirty="0" smtClean="0"/>
              <a:t>chips</a:t>
            </a:r>
          </a:p>
          <a:p>
            <a:pPr lvl="1"/>
            <a:r>
              <a:rPr lang="en-US" dirty="0" smtClean="0"/>
              <a:t>Intel legal said had to pick names of rivers for code names (vs. “Destroyer”)</a:t>
            </a:r>
          </a:p>
          <a:p>
            <a:r>
              <a:rPr lang="en-US" dirty="0"/>
              <a:t>First released at end of </a:t>
            </a:r>
            <a:r>
              <a:rPr lang="en-US" dirty="0" smtClean="0"/>
              <a:t>2008</a:t>
            </a:r>
          </a:p>
          <a:p>
            <a:r>
              <a:rPr lang="en-US" dirty="0" smtClean="0"/>
              <a:t>Die size 263mm² at 45 nm</a:t>
            </a:r>
          </a:p>
          <a:p>
            <a:r>
              <a:rPr lang="en-US" dirty="0" smtClean="0"/>
              <a:t>731M transistors</a:t>
            </a:r>
          </a:p>
        </p:txBody>
      </p:sp>
      <p:sp>
        <p:nvSpPr>
          <p:cNvPr id="6" name="Date Placeholder 5"/>
          <p:cNvSpPr>
            <a:spLocks noGrp="1"/>
          </p:cNvSpPr>
          <p:nvPr>
            <p:ph type="dt" sz="half" idx="10"/>
          </p:nvPr>
        </p:nvSpPr>
        <p:spPr/>
        <p:txBody>
          <a:bodyPr/>
          <a:lstStyle/>
          <a:p>
            <a:fld id="{438928BE-57F4-5446-A680-F340EE2F3E5C}" type="datetime1">
              <a:rPr lang="en-US" smtClean="0"/>
              <a:pPr/>
              <a:t>4/26/11</a:t>
            </a:fld>
            <a:endParaRPr lang="en-US" dirty="0"/>
          </a:p>
        </p:txBody>
      </p:sp>
      <p:sp>
        <p:nvSpPr>
          <p:cNvPr id="7" name="Footer Placeholder 6"/>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3903" y="1051364"/>
            <a:ext cx="2612891" cy="1143000"/>
          </a:xfrm>
        </p:spPr>
        <p:txBody>
          <a:bodyPr>
            <a:normAutofit fontScale="90000"/>
          </a:bodyPr>
          <a:lstStyle/>
          <a:p>
            <a:r>
              <a:rPr lang="en-US" dirty="0" smtClean="0"/>
              <a:t>Nehalem River, </a:t>
            </a:r>
            <a:br>
              <a:rPr lang="en-US" dirty="0" smtClean="0"/>
            </a:br>
            <a:r>
              <a:rPr lang="en-US" dirty="0" smtClean="0"/>
              <a:t>Oregon</a:t>
            </a: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14</a:t>
            </a:fld>
            <a:endParaRPr lang="en-US" dirty="0"/>
          </a:p>
        </p:txBody>
      </p:sp>
      <p:pic>
        <p:nvPicPr>
          <p:cNvPr id="8" name="Picture 7" descr="Nehalem.tiff"/>
          <p:cNvPicPr>
            <a:picLocks noChangeAspect="1"/>
          </p:cNvPicPr>
          <p:nvPr/>
        </p:nvPicPr>
        <p:blipFill>
          <a:blip r:embed="rId2"/>
          <a:stretch>
            <a:fillRect/>
          </a:stretch>
        </p:blipFill>
        <p:spPr>
          <a:xfrm>
            <a:off x="3365500" y="262205"/>
            <a:ext cx="5778500" cy="62103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BCB7C161-F2DD-D440-85A7-58A8B059C732}" type="slidenum">
              <a:rPr lang="en-US"/>
              <a:pPr/>
              <a:t>15</a:t>
            </a:fld>
            <a:endParaRPr lang="en-US" b="0">
              <a:solidFill>
                <a:srgbClr val="FBBA03"/>
              </a:solidFill>
            </a:endParaRPr>
          </a:p>
        </p:txBody>
      </p:sp>
      <p:sp>
        <p:nvSpPr>
          <p:cNvPr id="1836034" name="Rectangle 2"/>
          <p:cNvSpPr>
            <a:spLocks noGrp="1" noChangeArrowheads="1"/>
          </p:cNvSpPr>
          <p:nvPr>
            <p:ph type="title"/>
          </p:nvPr>
        </p:nvSpPr>
        <p:spPr>
          <a:xfrm>
            <a:off x="0" y="0"/>
            <a:ext cx="9144000" cy="1143000"/>
          </a:xfrm>
        </p:spPr>
        <p:txBody>
          <a:bodyPr>
            <a:normAutofit fontScale="90000"/>
          </a:bodyPr>
          <a:lstStyle/>
          <a:p>
            <a:r>
              <a:rPr lang="en-US" dirty="0"/>
              <a:t>Nehalem System Example:</a:t>
            </a:r>
            <a:br>
              <a:rPr lang="en-US" dirty="0"/>
            </a:br>
            <a:r>
              <a:rPr lang="en-US" dirty="0"/>
              <a:t>Apple Mac Pro Desktop </a:t>
            </a:r>
            <a:r>
              <a:rPr lang="en-US" dirty="0" smtClean="0"/>
              <a:t>2010</a:t>
            </a:r>
            <a:endParaRPr lang="en-US" dirty="0"/>
          </a:p>
        </p:txBody>
      </p:sp>
      <p:pic>
        <p:nvPicPr>
          <p:cNvPr id="1836037" name="Picture 5" descr="features_processor_architecture20090303"/>
          <p:cNvPicPr>
            <a:picLocks noChangeAspect="1" noChangeArrowheads="1"/>
          </p:cNvPicPr>
          <p:nvPr/>
        </p:nvPicPr>
        <p:blipFill>
          <a:blip r:embed="rId3"/>
          <a:srcRect/>
          <a:stretch>
            <a:fillRect/>
          </a:stretch>
        </p:blipFill>
        <p:spPr bwMode="auto">
          <a:xfrm>
            <a:off x="2632074" y="2209800"/>
            <a:ext cx="4280761" cy="3863975"/>
          </a:xfrm>
          <a:prstGeom prst="rect">
            <a:avLst/>
          </a:prstGeom>
          <a:noFill/>
        </p:spPr>
      </p:pic>
      <p:sp>
        <p:nvSpPr>
          <p:cNvPr id="1836038" name="Text Box 6"/>
          <p:cNvSpPr txBox="1">
            <a:spLocks noChangeArrowheads="1"/>
          </p:cNvSpPr>
          <p:nvPr/>
        </p:nvSpPr>
        <p:spPr bwMode="auto">
          <a:xfrm>
            <a:off x="2479675" y="1219200"/>
            <a:ext cx="4968740" cy="581025"/>
          </a:xfrm>
          <a:prstGeom prst="rect">
            <a:avLst/>
          </a:prstGeom>
          <a:noFill/>
          <a:ln w="38100">
            <a:noFill/>
            <a:miter lim="800000"/>
            <a:headEnd/>
            <a:tailEnd/>
          </a:ln>
          <a:effectLst/>
        </p:spPr>
        <p:txBody>
          <a:bodyPr wrap="square" anchor="ctr">
            <a:prstTxWarp prst="textNoShape">
              <a:avLst/>
            </a:prstTxWarp>
            <a:spAutoFit/>
          </a:bodyPr>
          <a:lstStyle/>
          <a:p>
            <a:r>
              <a:rPr lang="en-US"/>
              <a:t>Two Nehalem Chips (“Sockets”), each containing four processors (“cores”) running at up to 2.93GHz</a:t>
            </a:r>
          </a:p>
        </p:txBody>
      </p:sp>
      <p:sp>
        <p:nvSpPr>
          <p:cNvPr id="1836039" name="Line 7"/>
          <p:cNvSpPr>
            <a:spLocks noChangeShapeType="1"/>
          </p:cNvSpPr>
          <p:nvPr/>
        </p:nvSpPr>
        <p:spPr bwMode="auto">
          <a:xfrm flipH="1">
            <a:off x="4232275" y="1752600"/>
            <a:ext cx="152884"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0" name="Line 8"/>
          <p:cNvSpPr>
            <a:spLocks noChangeShapeType="1"/>
          </p:cNvSpPr>
          <p:nvPr/>
        </p:nvSpPr>
        <p:spPr bwMode="auto">
          <a:xfrm>
            <a:off x="5146675" y="1752600"/>
            <a:ext cx="76442"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1" name="Text Box 9"/>
          <p:cNvSpPr txBox="1">
            <a:spLocks noChangeArrowheads="1"/>
          </p:cNvSpPr>
          <p:nvPr/>
        </p:nvSpPr>
        <p:spPr bwMode="auto">
          <a:xfrm>
            <a:off x="41274" y="1503363"/>
            <a:ext cx="2599033" cy="1925637"/>
          </a:xfrm>
          <a:prstGeom prst="rect">
            <a:avLst/>
          </a:prstGeom>
          <a:noFill/>
          <a:ln w="38100">
            <a:noFill/>
            <a:miter lim="800000"/>
            <a:headEnd/>
            <a:tailEnd/>
          </a:ln>
          <a:effectLst/>
        </p:spPr>
        <p:txBody>
          <a:bodyPr wrap="square" anchor="ctr">
            <a:prstTxWarp prst="textNoShape">
              <a:avLst/>
            </a:prstTxWarp>
            <a:spAutoFit/>
          </a:bodyPr>
          <a:lstStyle/>
          <a:p>
            <a:r>
              <a:rPr lang="en-US"/>
              <a:t>Each chip has three DRAM channels attached, each 8 bytes wide at 1.066Gb/s (3*8.5GB/s).</a:t>
            </a:r>
          </a:p>
          <a:p>
            <a:r>
              <a:rPr lang="en-US"/>
              <a:t>Can have up to two DIMMs on each channel (up to 4GB/DIMM)</a:t>
            </a:r>
          </a:p>
        </p:txBody>
      </p:sp>
      <p:sp>
        <p:nvSpPr>
          <p:cNvPr id="1836042" name="Line 10"/>
          <p:cNvSpPr>
            <a:spLocks noChangeShapeType="1"/>
          </p:cNvSpPr>
          <p:nvPr/>
        </p:nvSpPr>
        <p:spPr bwMode="auto">
          <a:xfrm>
            <a:off x="2479674" y="2286000"/>
            <a:ext cx="382211" cy="76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3" name="Line 11"/>
          <p:cNvSpPr>
            <a:spLocks noChangeShapeType="1"/>
          </p:cNvSpPr>
          <p:nvPr/>
        </p:nvSpPr>
        <p:spPr bwMode="auto">
          <a:xfrm>
            <a:off x="2479674" y="2438400"/>
            <a:ext cx="305769" cy="76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4" name="Line 12"/>
          <p:cNvSpPr>
            <a:spLocks noChangeShapeType="1"/>
          </p:cNvSpPr>
          <p:nvPr/>
        </p:nvSpPr>
        <p:spPr bwMode="auto">
          <a:xfrm>
            <a:off x="2327274" y="2590800"/>
            <a:ext cx="382211" cy="76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5" name="Line 13"/>
          <p:cNvSpPr>
            <a:spLocks noChangeShapeType="1"/>
          </p:cNvSpPr>
          <p:nvPr/>
        </p:nvSpPr>
        <p:spPr bwMode="auto">
          <a:xfrm flipH="1" flipV="1">
            <a:off x="5146674" y="2971800"/>
            <a:ext cx="535095" cy="76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6" name="Line 14"/>
          <p:cNvSpPr>
            <a:spLocks noChangeShapeType="1"/>
          </p:cNvSpPr>
          <p:nvPr/>
        </p:nvSpPr>
        <p:spPr bwMode="auto">
          <a:xfrm flipH="1" flipV="1">
            <a:off x="4765675" y="2590800"/>
            <a:ext cx="993748" cy="3810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47" name="Text Box 15"/>
          <p:cNvSpPr txBox="1">
            <a:spLocks noChangeArrowheads="1"/>
          </p:cNvSpPr>
          <p:nvPr/>
        </p:nvSpPr>
        <p:spPr bwMode="auto">
          <a:xfrm>
            <a:off x="5375274" y="2743200"/>
            <a:ext cx="3516339" cy="581025"/>
          </a:xfrm>
          <a:prstGeom prst="rect">
            <a:avLst/>
          </a:prstGeom>
          <a:noFill/>
          <a:ln w="38100">
            <a:noFill/>
            <a:miter lim="800000"/>
            <a:headEnd/>
            <a:tailEnd/>
          </a:ln>
          <a:effectLst/>
        </p:spPr>
        <p:txBody>
          <a:bodyPr wrap="square" anchor="ctr">
            <a:prstTxWarp prst="textNoShape">
              <a:avLst/>
            </a:prstTxWarp>
            <a:spAutoFit/>
          </a:bodyPr>
          <a:lstStyle/>
          <a:p>
            <a:r>
              <a:rPr lang="en-US" dirty="0"/>
              <a:t>“</a:t>
            </a:r>
            <a:r>
              <a:rPr lang="en-US" dirty="0" err="1"/>
              <a:t>QuickPath</a:t>
            </a:r>
            <a:r>
              <a:rPr lang="en-US" dirty="0"/>
              <a:t>” point-point system interconnect between CPUs and I/O.</a:t>
            </a:r>
          </a:p>
        </p:txBody>
      </p:sp>
      <p:sp>
        <p:nvSpPr>
          <p:cNvPr id="1836048" name="Text Box 16"/>
          <p:cNvSpPr txBox="1">
            <a:spLocks noChangeArrowheads="1"/>
          </p:cNvSpPr>
          <p:nvPr/>
        </p:nvSpPr>
        <p:spPr bwMode="auto">
          <a:xfrm>
            <a:off x="6670675" y="3200400"/>
            <a:ext cx="2404743" cy="336550"/>
          </a:xfrm>
          <a:prstGeom prst="rect">
            <a:avLst/>
          </a:prstGeom>
          <a:noFill/>
          <a:ln w="38100">
            <a:noFill/>
            <a:miter lim="800000"/>
            <a:headEnd/>
            <a:tailEnd/>
          </a:ln>
          <a:effectLst/>
        </p:spPr>
        <p:txBody>
          <a:bodyPr wrap="square" anchor="ctr">
            <a:prstTxWarp prst="textNoShape">
              <a:avLst/>
            </a:prstTxWarp>
            <a:spAutoFit/>
          </a:bodyPr>
          <a:lstStyle/>
          <a:p>
            <a:r>
              <a:rPr lang="en-US" dirty="0"/>
              <a:t>Up to 25.6 GB/</a:t>
            </a:r>
            <a:r>
              <a:rPr lang="en-US" dirty="0" err="1"/>
              <a:t>s</a:t>
            </a:r>
            <a:r>
              <a:rPr lang="en-US" dirty="0"/>
              <a:t> per link.</a:t>
            </a:r>
          </a:p>
        </p:txBody>
      </p:sp>
      <p:sp>
        <p:nvSpPr>
          <p:cNvPr id="1836049" name="Line 17"/>
          <p:cNvSpPr>
            <a:spLocks noChangeShapeType="1"/>
          </p:cNvSpPr>
          <p:nvPr/>
        </p:nvSpPr>
        <p:spPr bwMode="auto">
          <a:xfrm flipV="1">
            <a:off x="3241675" y="3581400"/>
            <a:ext cx="917306"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50" name="Line 18"/>
          <p:cNvSpPr>
            <a:spLocks noChangeShapeType="1"/>
          </p:cNvSpPr>
          <p:nvPr/>
        </p:nvSpPr>
        <p:spPr bwMode="auto">
          <a:xfrm flipV="1">
            <a:off x="3394075" y="3733800"/>
            <a:ext cx="1911054" cy="3810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51" name="Text Box 19"/>
          <p:cNvSpPr txBox="1">
            <a:spLocks noChangeArrowheads="1"/>
          </p:cNvSpPr>
          <p:nvPr/>
        </p:nvSpPr>
        <p:spPr bwMode="auto">
          <a:xfrm>
            <a:off x="41274" y="3822700"/>
            <a:ext cx="3516339" cy="825500"/>
          </a:xfrm>
          <a:prstGeom prst="rect">
            <a:avLst/>
          </a:prstGeom>
          <a:noFill/>
          <a:ln w="38100">
            <a:noFill/>
            <a:miter lim="800000"/>
            <a:headEnd/>
            <a:tailEnd/>
          </a:ln>
          <a:effectLst/>
        </p:spPr>
        <p:txBody>
          <a:bodyPr wrap="square" anchor="ctr">
            <a:prstTxWarp prst="textNoShape">
              <a:avLst/>
            </a:prstTxWarp>
            <a:spAutoFit/>
          </a:bodyPr>
          <a:lstStyle/>
          <a:p>
            <a:r>
              <a:rPr lang="en-US" dirty="0"/>
              <a:t>PCI Express connections for Graphics cards and other extension boards.  Up to 8 GB/</a:t>
            </a:r>
            <a:r>
              <a:rPr lang="en-US" dirty="0" err="1"/>
              <a:t>s</a:t>
            </a:r>
            <a:r>
              <a:rPr lang="en-US" dirty="0"/>
              <a:t> per </a:t>
            </a:r>
            <a:r>
              <a:rPr lang="en-US" dirty="0" smtClean="0"/>
              <a:t>slot.</a:t>
            </a:r>
            <a:endParaRPr lang="en-US" dirty="0"/>
          </a:p>
        </p:txBody>
      </p:sp>
      <p:sp>
        <p:nvSpPr>
          <p:cNvPr id="1836053" name="Line 21"/>
          <p:cNvSpPr>
            <a:spLocks noChangeShapeType="1"/>
          </p:cNvSpPr>
          <p:nvPr/>
        </p:nvSpPr>
        <p:spPr bwMode="auto">
          <a:xfrm flipH="1" flipV="1">
            <a:off x="5222874" y="4267200"/>
            <a:ext cx="873125" cy="3048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6054" name="Text Box 22"/>
          <p:cNvSpPr txBox="1">
            <a:spLocks noChangeArrowheads="1"/>
          </p:cNvSpPr>
          <p:nvPr/>
        </p:nvSpPr>
        <p:spPr bwMode="auto">
          <a:xfrm>
            <a:off x="6061074" y="4419600"/>
            <a:ext cx="3082926" cy="581025"/>
          </a:xfrm>
          <a:prstGeom prst="rect">
            <a:avLst/>
          </a:prstGeom>
          <a:noFill/>
          <a:ln w="38100">
            <a:noFill/>
            <a:miter lim="800000"/>
            <a:headEnd/>
            <a:tailEnd/>
          </a:ln>
          <a:effectLst/>
        </p:spPr>
        <p:txBody>
          <a:bodyPr wrap="square" anchor="ctr">
            <a:prstTxWarp prst="textNoShape">
              <a:avLst/>
            </a:prstTxWarp>
            <a:spAutoFit/>
          </a:bodyPr>
          <a:lstStyle/>
          <a:p>
            <a:r>
              <a:rPr lang="en-US" dirty="0"/>
              <a:t>Disk drives attached with 3Gb/s serial ATA link</a:t>
            </a:r>
          </a:p>
        </p:txBody>
      </p:sp>
      <p:sp>
        <p:nvSpPr>
          <p:cNvPr id="1836055" name="Text Box 23"/>
          <p:cNvSpPr txBox="1">
            <a:spLocks noChangeArrowheads="1"/>
          </p:cNvSpPr>
          <p:nvPr/>
        </p:nvSpPr>
        <p:spPr bwMode="auto">
          <a:xfrm>
            <a:off x="1717675" y="6096000"/>
            <a:ext cx="6803352" cy="336550"/>
          </a:xfrm>
          <a:prstGeom prst="rect">
            <a:avLst/>
          </a:prstGeom>
          <a:noFill/>
          <a:ln w="38100">
            <a:noFill/>
            <a:miter lim="800000"/>
            <a:headEnd/>
            <a:tailEnd/>
          </a:ln>
          <a:effectLst/>
        </p:spPr>
        <p:txBody>
          <a:bodyPr wrap="square" anchor="ctr">
            <a:prstTxWarp prst="textNoShape">
              <a:avLst/>
            </a:prstTxWarp>
            <a:spAutoFit/>
          </a:bodyPr>
          <a:lstStyle/>
          <a:p>
            <a:r>
              <a:rPr lang="en-US"/>
              <a:t>Slower peripherals (Ethernet, USB, Firewire, WiFi, Bluetooth, Audio)</a:t>
            </a:r>
          </a:p>
        </p:txBody>
      </p:sp>
      <p:sp>
        <p:nvSpPr>
          <p:cNvPr id="23" name="Date Placeholder 22"/>
          <p:cNvSpPr>
            <a:spLocks noGrp="1"/>
          </p:cNvSpPr>
          <p:nvPr>
            <p:ph type="dt" sz="half" idx="10"/>
          </p:nvPr>
        </p:nvSpPr>
        <p:spPr/>
        <p:txBody>
          <a:bodyPr/>
          <a:lstStyle/>
          <a:p>
            <a:fld id="{550DA9D1-10EE-534E-94A4-EE2AE74356C1}" type="datetime1">
              <a:rPr lang="en-US" smtClean="0"/>
              <a:pPr/>
              <a:t>4/26/11</a:t>
            </a:fld>
            <a:endParaRPr lang="en-US" dirty="0"/>
          </a:p>
        </p:txBody>
      </p:sp>
      <p:sp>
        <p:nvSpPr>
          <p:cNvPr id="24" name="Footer Placeholder 23"/>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76006"/>
            <a:ext cx="8229600" cy="1143000"/>
          </a:xfrm>
        </p:spPr>
        <p:txBody>
          <a:bodyPr>
            <a:normAutofit/>
          </a:bodyPr>
          <a:lstStyle/>
          <a:p>
            <a:r>
              <a:rPr lang="en-US" dirty="0" smtClean="0"/>
              <a:t>Nehalem 12-inch Wafer: 280 dies</a:t>
            </a: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dirty="0"/>
          </a:p>
        </p:txBody>
      </p:sp>
      <p:pic>
        <p:nvPicPr>
          <p:cNvPr id="10" name="Picture 9" descr="Nehalem-Wafer.jpg"/>
          <p:cNvPicPr>
            <a:picLocks noChangeAspect="1"/>
          </p:cNvPicPr>
          <p:nvPr/>
        </p:nvPicPr>
        <p:blipFill>
          <a:blip r:embed="rId2"/>
          <a:stretch>
            <a:fillRect/>
          </a:stretch>
        </p:blipFill>
        <p:spPr>
          <a:xfrm>
            <a:off x="1390703" y="1141401"/>
            <a:ext cx="5196142" cy="5199237"/>
          </a:xfrm>
          <a:prstGeom prst="rect">
            <a:avLst/>
          </a:prstGeom>
        </p:spPr>
      </p:pic>
      <p:grpSp>
        <p:nvGrpSpPr>
          <p:cNvPr id="13" name="Group 12"/>
          <p:cNvGrpSpPr/>
          <p:nvPr/>
        </p:nvGrpSpPr>
        <p:grpSpPr>
          <a:xfrm>
            <a:off x="6921500" y="2293192"/>
            <a:ext cx="1930400" cy="3028108"/>
            <a:chOff x="6921500" y="2293192"/>
            <a:chExt cx="1930400" cy="3028108"/>
          </a:xfrm>
        </p:grpSpPr>
        <p:sp>
          <p:nvSpPr>
            <p:cNvPr id="11" name="TextBox 10"/>
            <p:cNvSpPr txBox="1"/>
            <p:nvPr/>
          </p:nvSpPr>
          <p:spPr>
            <a:xfrm>
              <a:off x="7101897" y="2293192"/>
              <a:ext cx="1750003" cy="923330"/>
            </a:xfrm>
            <a:prstGeom prst="rect">
              <a:avLst/>
            </a:prstGeom>
            <a:noFill/>
          </p:spPr>
          <p:txBody>
            <a:bodyPr wrap="square" rtlCol="0">
              <a:spAutoFit/>
            </a:bodyPr>
            <a:lstStyle/>
            <a:p>
              <a:r>
                <a:rPr lang="en-US" dirty="0" smtClean="0"/>
                <a:t>Same diameter as medium Domino’s pizza</a:t>
              </a:r>
              <a:endParaRPr lang="en-US" dirty="0"/>
            </a:p>
          </p:txBody>
        </p:sp>
        <p:pic>
          <p:nvPicPr>
            <p:cNvPr id="12" name="Picture 11" descr="Pizza_270x273.jpg"/>
            <p:cNvPicPr>
              <a:picLocks noChangeAspect="1"/>
            </p:cNvPicPr>
            <p:nvPr/>
          </p:nvPicPr>
          <p:blipFill>
            <a:blip r:embed="rId3"/>
            <a:stretch>
              <a:fillRect/>
            </a:stretch>
          </p:blipFill>
          <p:spPr>
            <a:xfrm>
              <a:off x="6921500" y="3390900"/>
              <a:ext cx="1930400" cy="19304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5F631F2B-96AF-2D4B-AF63-25DD33A98B2A}" type="slidenum">
              <a:rPr lang="en-US"/>
              <a:pPr/>
              <a:t>17</a:t>
            </a:fld>
            <a:endParaRPr lang="en-US" b="0">
              <a:solidFill>
                <a:srgbClr val="FBBA03"/>
              </a:solidFill>
            </a:endParaRPr>
          </a:p>
        </p:txBody>
      </p:sp>
      <p:sp>
        <p:nvSpPr>
          <p:cNvPr id="1842178" name="Rectangle 2"/>
          <p:cNvSpPr>
            <a:spLocks noGrp="1" noChangeArrowheads="1"/>
          </p:cNvSpPr>
          <p:nvPr>
            <p:ph type="title"/>
          </p:nvPr>
        </p:nvSpPr>
        <p:spPr>
          <a:xfrm>
            <a:off x="474133" y="0"/>
            <a:ext cx="8229600" cy="863600"/>
          </a:xfrm>
        </p:spPr>
        <p:txBody>
          <a:bodyPr/>
          <a:lstStyle/>
          <a:p>
            <a:r>
              <a:rPr lang="en-US" dirty="0"/>
              <a:t>Nehalem Die Photo</a:t>
            </a:r>
          </a:p>
        </p:txBody>
      </p:sp>
      <p:pic>
        <p:nvPicPr>
          <p:cNvPr id="8" name="Picture 7" descr="Nehalem_Die_Shot_2.jpg"/>
          <p:cNvPicPr>
            <a:picLocks noChangeAspect="1"/>
          </p:cNvPicPr>
          <p:nvPr/>
        </p:nvPicPr>
        <p:blipFill>
          <a:blip r:embed="rId3"/>
          <a:stretch>
            <a:fillRect/>
          </a:stretch>
        </p:blipFill>
        <p:spPr>
          <a:xfrm>
            <a:off x="398406" y="778933"/>
            <a:ext cx="8389993" cy="5823489"/>
          </a:xfrm>
          <a:prstGeom prst="rect">
            <a:avLst/>
          </a:prstGeom>
        </p:spPr>
      </p:pic>
      <p:grpSp>
        <p:nvGrpSpPr>
          <p:cNvPr id="2" name="Group 11"/>
          <p:cNvGrpSpPr/>
          <p:nvPr/>
        </p:nvGrpSpPr>
        <p:grpSpPr>
          <a:xfrm>
            <a:off x="863600" y="4622801"/>
            <a:ext cx="7433733" cy="1930400"/>
            <a:chOff x="863600" y="4622801"/>
            <a:chExt cx="7433733" cy="1930400"/>
          </a:xfrm>
        </p:grpSpPr>
        <p:sp>
          <p:nvSpPr>
            <p:cNvPr id="10" name="Rectangle 9"/>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031066" y="5283200"/>
              <a:ext cx="2917585" cy="584776"/>
            </a:xfrm>
            <a:prstGeom prst="rect">
              <a:avLst/>
            </a:prstGeom>
            <a:noFill/>
          </p:spPr>
          <p:txBody>
            <a:bodyPr wrap="none" rtlCol="0">
              <a:spAutoFit/>
            </a:bodyPr>
            <a:lstStyle/>
            <a:p>
              <a:r>
                <a:rPr lang="en-US" sz="3200" dirty="0" smtClean="0">
                  <a:solidFill>
                    <a:schemeClr val="bg1"/>
                  </a:solidFill>
                </a:rPr>
                <a:t>Shared L3 Cache</a:t>
              </a:r>
              <a:endParaRPr lang="en-US" sz="3200" dirty="0">
                <a:solidFill>
                  <a:schemeClr val="bg1"/>
                </a:solidFill>
              </a:endParaRPr>
            </a:p>
          </p:txBody>
        </p:sp>
      </p:grpSp>
      <p:grpSp>
        <p:nvGrpSpPr>
          <p:cNvPr id="3" name="Group 15"/>
          <p:cNvGrpSpPr/>
          <p:nvPr/>
        </p:nvGrpSpPr>
        <p:grpSpPr>
          <a:xfrm>
            <a:off x="914401" y="1625596"/>
            <a:ext cx="1676400" cy="2963332"/>
            <a:chOff x="863600" y="4622801"/>
            <a:chExt cx="7433733" cy="1930400"/>
          </a:xfrm>
        </p:grpSpPr>
        <p:sp>
          <p:nvSpPr>
            <p:cNvPr id="17" name="Rectangle 1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4" name="Group 19"/>
          <p:cNvGrpSpPr/>
          <p:nvPr/>
        </p:nvGrpSpPr>
        <p:grpSpPr>
          <a:xfrm>
            <a:off x="2607735" y="1642528"/>
            <a:ext cx="1676400" cy="2963331"/>
            <a:chOff x="863600" y="4622801"/>
            <a:chExt cx="7433733" cy="1930400"/>
          </a:xfrm>
        </p:grpSpPr>
        <p:sp>
          <p:nvSpPr>
            <p:cNvPr id="21" name="Rectangle 20"/>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6" name="Group 22"/>
          <p:cNvGrpSpPr/>
          <p:nvPr/>
        </p:nvGrpSpPr>
        <p:grpSpPr>
          <a:xfrm>
            <a:off x="4910669" y="1625597"/>
            <a:ext cx="1676400" cy="2963332"/>
            <a:chOff x="863600" y="4622801"/>
            <a:chExt cx="7433733" cy="1930400"/>
          </a:xfrm>
        </p:grpSpPr>
        <p:sp>
          <p:nvSpPr>
            <p:cNvPr id="24" name="Rectangle 23"/>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7" name="Group 25"/>
          <p:cNvGrpSpPr/>
          <p:nvPr/>
        </p:nvGrpSpPr>
        <p:grpSpPr>
          <a:xfrm>
            <a:off x="6604015" y="1642530"/>
            <a:ext cx="1676400" cy="2963332"/>
            <a:chOff x="863600" y="4622801"/>
            <a:chExt cx="7433733" cy="1930400"/>
          </a:xfrm>
        </p:grpSpPr>
        <p:sp>
          <p:nvSpPr>
            <p:cNvPr id="27" name="Rectangle 2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sp>
        <p:nvSpPr>
          <p:cNvPr id="30" name="TextBox 29"/>
          <p:cNvSpPr txBox="1"/>
          <p:nvPr/>
        </p:nvSpPr>
        <p:spPr>
          <a:xfrm>
            <a:off x="4191001" y="3115733"/>
            <a:ext cx="800219" cy="1392767"/>
          </a:xfrm>
          <a:prstGeom prst="rect">
            <a:avLst/>
          </a:prstGeom>
          <a:noFill/>
        </p:spPr>
        <p:txBody>
          <a:bodyPr vert="wordArtVert" wrap="square" rtlCol="0">
            <a:spAutoFit/>
          </a:bodyPr>
          <a:lstStyle/>
          <a:p>
            <a:r>
              <a:rPr lang="en-US" sz="2000" dirty="0" smtClean="0">
                <a:solidFill>
                  <a:srgbClr val="FFFFFF"/>
                </a:solidFill>
              </a:rPr>
              <a:t>Memory</a:t>
            </a:r>
          </a:p>
          <a:p>
            <a:r>
              <a:rPr lang="en-US" sz="2000" dirty="0" smtClean="0">
                <a:solidFill>
                  <a:srgbClr val="FFFFFF"/>
                </a:solidFill>
              </a:rPr>
              <a:t>Queue</a:t>
            </a:r>
            <a:endParaRPr lang="en-US" sz="2000" dirty="0">
              <a:solidFill>
                <a:srgbClr val="FFFFFF"/>
              </a:solidFill>
            </a:endParaRPr>
          </a:p>
        </p:txBody>
      </p:sp>
      <p:grpSp>
        <p:nvGrpSpPr>
          <p:cNvPr id="9" name="Group 35"/>
          <p:cNvGrpSpPr/>
          <p:nvPr/>
        </p:nvGrpSpPr>
        <p:grpSpPr>
          <a:xfrm>
            <a:off x="406402" y="1845725"/>
            <a:ext cx="8394131" cy="1676404"/>
            <a:chOff x="406402" y="1845725"/>
            <a:chExt cx="8394131" cy="1676404"/>
          </a:xfrm>
        </p:grpSpPr>
        <p:sp>
          <p:nvSpPr>
            <p:cNvPr id="31" name="TextBox 30"/>
            <p:cNvSpPr txBox="1"/>
            <p:nvPr/>
          </p:nvSpPr>
          <p:spPr>
            <a:xfrm>
              <a:off x="8246535" y="1896529"/>
              <a:ext cx="553998" cy="1625600"/>
            </a:xfrm>
            <a:prstGeom prst="rect">
              <a:avLst/>
            </a:prstGeom>
            <a:noFill/>
          </p:spPr>
          <p:txBody>
            <a:bodyPr vert="wordArtVert" wrap="square" rtlCol="0">
              <a:spAutoFit/>
            </a:bodyPr>
            <a:lstStyle/>
            <a:p>
              <a:r>
                <a:rPr lang="en-US" sz="2400" dirty="0" smtClean="0">
                  <a:solidFill>
                    <a:srgbClr val="FFFFFF"/>
                  </a:solidFill>
                </a:rPr>
                <a:t>Misc IO</a:t>
              </a:r>
              <a:endParaRPr lang="en-US" sz="2400" dirty="0">
                <a:solidFill>
                  <a:srgbClr val="FFFFFF"/>
                </a:solidFill>
              </a:endParaRPr>
            </a:p>
          </p:txBody>
        </p:sp>
        <p:sp>
          <p:nvSpPr>
            <p:cNvPr id="32" name="TextBox 31"/>
            <p:cNvSpPr txBox="1"/>
            <p:nvPr/>
          </p:nvSpPr>
          <p:spPr>
            <a:xfrm>
              <a:off x="406402" y="1845725"/>
              <a:ext cx="553998" cy="1625600"/>
            </a:xfrm>
            <a:prstGeom prst="rect">
              <a:avLst/>
            </a:prstGeom>
            <a:noFill/>
          </p:spPr>
          <p:txBody>
            <a:bodyPr vert="wordArtVert" wrap="square" rtlCol="0">
              <a:spAutoFit/>
            </a:bodyPr>
            <a:lstStyle/>
            <a:p>
              <a:r>
                <a:rPr lang="en-US" sz="2400" dirty="0" smtClean="0">
                  <a:solidFill>
                    <a:srgbClr val="FFFFFF"/>
                  </a:solidFill>
                </a:rPr>
                <a:t>Misc IO</a:t>
              </a:r>
              <a:endParaRPr lang="en-US" sz="2400" dirty="0">
                <a:solidFill>
                  <a:srgbClr val="FFFFFF"/>
                </a:solidFill>
              </a:endParaRPr>
            </a:p>
          </p:txBody>
        </p:sp>
      </p:grpSp>
      <p:grpSp>
        <p:nvGrpSpPr>
          <p:cNvPr id="12" name="Group 34"/>
          <p:cNvGrpSpPr/>
          <p:nvPr/>
        </p:nvGrpSpPr>
        <p:grpSpPr>
          <a:xfrm>
            <a:off x="372536" y="5063075"/>
            <a:ext cx="8411066" cy="1049858"/>
            <a:chOff x="372536" y="5063075"/>
            <a:chExt cx="8411066" cy="1049858"/>
          </a:xfrm>
        </p:grpSpPr>
        <p:sp>
          <p:nvSpPr>
            <p:cNvPr id="33" name="TextBox 32"/>
            <p:cNvSpPr txBox="1"/>
            <p:nvPr/>
          </p:nvSpPr>
          <p:spPr>
            <a:xfrm>
              <a:off x="372536" y="5232400"/>
              <a:ext cx="553998" cy="880533"/>
            </a:xfrm>
            <a:prstGeom prst="rect">
              <a:avLst/>
            </a:prstGeom>
            <a:noFill/>
          </p:spPr>
          <p:txBody>
            <a:bodyPr vert="wordArtVert" wrap="square" rtlCol="0">
              <a:spAutoFit/>
            </a:bodyPr>
            <a:lstStyle/>
            <a:p>
              <a:r>
                <a:rPr lang="en-US" sz="2400" dirty="0" smtClean="0">
                  <a:solidFill>
                    <a:srgbClr val="FFFFFF"/>
                  </a:solidFill>
                </a:rPr>
                <a:t>QPI</a:t>
              </a:r>
              <a:endParaRPr lang="en-US" sz="2400" dirty="0">
                <a:solidFill>
                  <a:srgbClr val="FFFFFF"/>
                </a:solidFill>
              </a:endParaRPr>
            </a:p>
          </p:txBody>
        </p:sp>
        <p:sp>
          <p:nvSpPr>
            <p:cNvPr id="34" name="TextBox 33"/>
            <p:cNvSpPr txBox="1"/>
            <p:nvPr/>
          </p:nvSpPr>
          <p:spPr>
            <a:xfrm>
              <a:off x="8229604" y="5063075"/>
              <a:ext cx="553998" cy="880533"/>
            </a:xfrm>
            <a:prstGeom prst="rect">
              <a:avLst/>
            </a:prstGeom>
            <a:noFill/>
          </p:spPr>
          <p:txBody>
            <a:bodyPr vert="wordArtVert" wrap="square" rtlCol="0">
              <a:spAutoFit/>
            </a:bodyPr>
            <a:lstStyle/>
            <a:p>
              <a:r>
                <a:rPr lang="en-US" sz="2400" dirty="0" smtClean="0">
                  <a:solidFill>
                    <a:srgbClr val="FFFFFF"/>
                  </a:solidFill>
                </a:rPr>
                <a:t>QPI</a:t>
              </a:r>
              <a:endParaRPr lang="en-US" sz="2400" dirty="0">
                <a:solidFill>
                  <a:srgbClr val="FFFFFF"/>
                </a:solidFill>
              </a:endParaRPr>
            </a:p>
          </p:txBody>
        </p:sp>
      </p:grpSp>
      <p:grpSp>
        <p:nvGrpSpPr>
          <p:cNvPr id="13" name="Group 61"/>
          <p:cNvGrpSpPr/>
          <p:nvPr/>
        </p:nvGrpSpPr>
        <p:grpSpPr>
          <a:xfrm>
            <a:off x="431800" y="711200"/>
            <a:ext cx="8319294" cy="2185988"/>
            <a:chOff x="431800" y="711200"/>
            <a:chExt cx="8319294" cy="2185988"/>
          </a:xfrm>
        </p:grpSpPr>
        <p:sp>
          <p:nvSpPr>
            <p:cNvPr id="15" name="TextBox 14"/>
            <p:cNvSpPr txBox="1"/>
            <p:nvPr/>
          </p:nvSpPr>
          <p:spPr>
            <a:xfrm>
              <a:off x="2866593" y="904597"/>
              <a:ext cx="4787274" cy="584776"/>
            </a:xfrm>
            <a:prstGeom prst="rect">
              <a:avLst/>
            </a:prstGeom>
            <a:noFill/>
          </p:spPr>
          <p:txBody>
            <a:bodyPr wrap="square" rtlCol="0">
              <a:spAutoFit/>
            </a:bodyPr>
            <a:lstStyle/>
            <a:p>
              <a:r>
                <a:rPr lang="en-US" sz="3200" dirty="0" smtClean="0">
                  <a:solidFill>
                    <a:schemeClr val="bg1"/>
                  </a:solidFill>
                </a:rPr>
                <a:t>Memory Controller</a:t>
              </a:r>
              <a:endParaRPr lang="en-US" sz="3200" dirty="0">
                <a:solidFill>
                  <a:schemeClr val="bg1"/>
                </a:solidFill>
              </a:endParaRPr>
            </a:p>
          </p:txBody>
        </p:sp>
        <p:grpSp>
          <p:nvGrpSpPr>
            <p:cNvPr id="14" name="Group 60"/>
            <p:cNvGrpSpPr/>
            <p:nvPr/>
          </p:nvGrpSpPr>
          <p:grpSpPr>
            <a:xfrm>
              <a:off x="431800" y="711200"/>
              <a:ext cx="8319294" cy="2185988"/>
              <a:chOff x="431800" y="711200"/>
              <a:chExt cx="8319294" cy="2185988"/>
            </a:xfrm>
          </p:grpSpPr>
          <p:cxnSp>
            <p:nvCxnSpPr>
              <p:cNvPr id="38" name="Straight Connector 37"/>
              <p:cNvCxnSpPr/>
              <p:nvPr/>
            </p:nvCxnSpPr>
            <p:spPr>
              <a:xfrm>
                <a:off x="457200" y="762000"/>
                <a:ext cx="8280400" cy="50800"/>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11906" y="1143000"/>
                <a:ext cx="864394" cy="794"/>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8350250" y="1212850"/>
                <a:ext cx="8001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a:off x="4914900" y="1612900"/>
                <a:ext cx="38227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4305300" y="2247900"/>
                <a:ext cx="12446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a:off x="4279900" y="2895600"/>
                <a:ext cx="6223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3625850" y="2228850"/>
                <a:ext cx="12827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431800" y="1587500"/>
                <a:ext cx="38354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cxnSp>
        <p:nvCxnSpPr>
          <p:cNvPr id="40" name="Straight Arrow Connector 39"/>
          <p:cNvCxnSpPr/>
          <p:nvPr/>
        </p:nvCxnSpPr>
        <p:spPr>
          <a:xfrm>
            <a:off x="419100" y="6807200"/>
            <a:ext cx="83820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558111" y="6514068"/>
            <a:ext cx="1853091" cy="338554"/>
          </a:xfrm>
          <a:prstGeom prst="rect">
            <a:avLst/>
          </a:prstGeom>
          <a:noFill/>
        </p:spPr>
        <p:txBody>
          <a:bodyPr wrap="none" rtlCol="0">
            <a:spAutoFit/>
          </a:bodyPr>
          <a:lstStyle/>
          <a:p>
            <a:r>
              <a:rPr lang="en-US" sz="1600" dirty="0" smtClean="0"/>
              <a:t>18.9 mm (0.75 inch)</a:t>
            </a:r>
            <a:endParaRPr lang="en-US" sz="1600" dirty="0"/>
          </a:p>
        </p:txBody>
      </p:sp>
      <p:cxnSp>
        <p:nvCxnSpPr>
          <p:cNvPr id="43" name="Straight Arrow Connector 42"/>
          <p:cNvCxnSpPr/>
          <p:nvPr/>
        </p:nvCxnSpPr>
        <p:spPr>
          <a:xfrm rot="5400000" flipH="1" flipV="1">
            <a:off x="-2628900" y="3657600"/>
            <a:ext cx="5905500" cy="38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2577264"/>
            <a:ext cx="430887" cy="1760758"/>
          </a:xfrm>
          <a:prstGeom prst="rect">
            <a:avLst/>
          </a:prstGeom>
          <a:noFill/>
        </p:spPr>
        <p:txBody>
          <a:bodyPr vert="vert270" wrap="none" rtlCol="0">
            <a:spAutoFit/>
          </a:bodyPr>
          <a:lstStyle/>
          <a:p>
            <a:r>
              <a:rPr lang="en-US" sz="1600" dirty="0" smtClean="0"/>
              <a:t>13.6 mm (0.54 inch)</a:t>
            </a:r>
            <a:endParaRPr lang="en-US" sz="1600" dirty="0"/>
          </a:p>
        </p:txBody>
      </p:sp>
      <p:sp>
        <p:nvSpPr>
          <p:cNvPr id="51" name="Date Placeholder 50"/>
          <p:cNvSpPr>
            <a:spLocks noGrp="1"/>
          </p:cNvSpPr>
          <p:nvPr>
            <p:ph type="dt" sz="half" idx="10"/>
          </p:nvPr>
        </p:nvSpPr>
        <p:spPr/>
        <p:txBody>
          <a:bodyPr/>
          <a:lstStyle/>
          <a:p>
            <a:fld id="{228C37F5-E6AA-A84F-B2E7-DD50C280314D}" type="datetime1">
              <a:rPr lang="en-US" smtClean="0"/>
              <a:pPr/>
              <a:t>4/26/11</a:t>
            </a:fld>
            <a:endParaRPr lang="en-US" dirty="0"/>
          </a:p>
        </p:txBody>
      </p:sp>
      <p:sp>
        <p:nvSpPr>
          <p:cNvPr id="52" name="Footer Placeholder 5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Nehalem_Core.jpg"/>
          <p:cNvPicPr>
            <a:picLocks noChangeAspect="1"/>
          </p:cNvPicPr>
          <p:nvPr/>
        </p:nvPicPr>
        <p:blipFill>
          <a:blip r:embed="rId3"/>
          <a:stretch>
            <a:fillRect/>
          </a:stretch>
        </p:blipFill>
        <p:spPr>
          <a:xfrm rot="5400000">
            <a:off x="2259866" y="1618826"/>
            <a:ext cx="6842384" cy="3604732"/>
          </a:xfrm>
          <a:prstGeom prst="rect">
            <a:avLst/>
          </a:prstGeom>
        </p:spPr>
      </p:pic>
      <p:grpSp>
        <p:nvGrpSpPr>
          <p:cNvPr id="2" name="Group 38"/>
          <p:cNvGrpSpPr/>
          <p:nvPr/>
        </p:nvGrpSpPr>
        <p:grpSpPr>
          <a:xfrm>
            <a:off x="5421300" y="0"/>
            <a:ext cx="2052716" cy="2293465"/>
            <a:chOff x="5421300" y="0"/>
            <a:chExt cx="2052716" cy="2293465"/>
          </a:xfrm>
        </p:grpSpPr>
        <p:sp>
          <p:nvSpPr>
            <p:cNvPr id="23" name="Rectangle 22"/>
            <p:cNvSpPr/>
            <p:nvPr/>
          </p:nvSpPr>
          <p:spPr>
            <a:xfrm rot="5400000">
              <a:off x="5300925" y="120375"/>
              <a:ext cx="2293465" cy="2052716"/>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5400000" flipH="1">
              <a:off x="6028031" y="479938"/>
              <a:ext cx="923330" cy="1371601"/>
            </a:xfrm>
            <a:prstGeom prst="rect">
              <a:avLst/>
            </a:prstGeom>
            <a:noFill/>
          </p:spPr>
          <p:txBody>
            <a:bodyPr vert="vert270" wrap="square" rtlCol="0">
              <a:spAutoFit/>
            </a:bodyPr>
            <a:lstStyle/>
            <a:p>
              <a:r>
                <a:rPr lang="en-US" sz="2400" dirty="0" smtClean="0">
                  <a:solidFill>
                    <a:schemeClr val="bg1"/>
                  </a:solidFill>
                </a:rPr>
                <a:t>Execution Units</a:t>
              </a:r>
              <a:endParaRPr lang="en-US" sz="2400" dirty="0">
                <a:solidFill>
                  <a:schemeClr val="bg1"/>
                </a:solidFill>
              </a:endParaRPr>
            </a:p>
          </p:txBody>
        </p:sp>
      </p:grpSp>
      <p:sp>
        <p:nvSpPr>
          <p:cNvPr id="5" name="Slide Number Placeholder 3"/>
          <p:cNvSpPr>
            <a:spLocks noGrp="1"/>
          </p:cNvSpPr>
          <p:nvPr>
            <p:ph type="sldNum" sz="quarter" idx="11"/>
          </p:nvPr>
        </p:nvSpPr>
        <p:spPr>
          <a:xfrm>
            <a:off x="5892800" y="6356351"/>
            <a:ext cx="2895600" cy="365125"/>
          </a:xfrm>
        </p:spPr>
        <p:txBody>
          <a:bodyPr/>
          <a:lstStyle/>
          <a:p>
            <a:fld id="{A39EF418-3D62-024D-BEC3-8984017D1150}" type="slidenum">
              <a:rPr lang="en-US"/>
              <a:pPr/>
              <a:t>18</a:t>
            </a:fld>
            <a:endParaRPr lang="en-US" b="0">
              <a:solidFill>
                <a:srgbClr val="FBBA03"/>
              </a:solidFill>
            </a:endParaRPr>
          </a:p>
        </p:txBody>
      </p:sp>
      <p:sp>
        <p:nvSpPr>
          <p:cNvPr id="1856514" name="Rectangle 2"/>
          <p:cNvSpPr>
            <a:spLocks noGrp="1" noChangeArrowheads="1"/>
          </p:cNvSpPr>
          <p:nvPr>
            <p:ph type="title"/>
          </p:nvPr>
        </p:nvSpPr>
        <p:spPr>
          <a:xfrm>
            <a:off x="0" y="0"/>
            <a:ext cx="2641600" cy="1143000"/>
          </a:xfrm>
        </p:spPr>
        <p:txBody>
          <a:bodyPr>
            <a:normAutofit fontScale="90000"/>
          </a:bodyPr>
          <a:lstStyle/>
          <a:p>
            <a:r>
              <a:rPr lang="en-US" dirty="0"/>
              <a:t>Core Area Breakdown</a:t>
            </a:r>
          </a:p>
        </p:txBody>
      </p:sp>
      <p:grpSp>
        <p:nvGrpSpPr>
          <p:cNvPr id="3" name="Group 6"/>
          <p:cNvGrpSpPr/>
          <p:nvPr/>
        </p:nvGrpSpPr>
        <p:grpSpPr>
          <a:xfrm rot="5400000">
            <a:off x="5567165" y="4884551"/>
            <a:ext cx="2686269" cy="1229396"/>
            <a:chOff x="863600" y="4622326"/>
            <a:chExt cx="7433733" cy="1930875"/>
          </a:xfrm>
        </p:grpSpPr>
        <p:sp>
          <p:nvSpPr>
            <p:cNvPr id="9" name="TextBox 8"/>
            <p:cNvSpPr txBox="1"/>
            <p:nvPr/>
          </p:nvSpPr>
          <p:spPr>
            <a:xfrm>
              <a:off x="2996963" y="4622326"/>
              <a:ext cx="3917877" cy="1806216"/>
            </a:xfrm>
            <a:prstGeom prst="rect">
              <a:avLst/>
            </a:prstGeom>
            <a:noFill/>
          </p:spPr>
          <p:txBody>
            <a:bodyPr vert="vert270" wrap="square" rtlCol="0">
              <a:spAutoFit/>
            </a:bodyPr>
            <a:lstStyle/>
            <a:p>
              <a:r>
                <a:rPr lang="en-US" sz="2000" dirty="0" smtClean="0">
                  <a:solidFill>
                    <a:schemeClr val="bg1"/>
                  </a:solidFill>
                </a:rPr>
                <a:t>L2 Cache &amp; Interrupt Servicing</a:t>
              </a:r>
              <a:endParaRPr lang="en-US" sz="2000" dirty="0">
                <a:solidFill>
                  <a:schemeClr val="bg1"/>
                </a:solidFill>
              </a:endParaRPr>
            </a:p>
          </p:txBody>
        </p:sp>
        <p:sp>
          <p:nvSpPr>
            <p:cNvPr id="8" name="Rectangle 7"/>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9"/>
          <p:cNvGrpSpPr/>
          <p:nvPr/>
        </p:nvGrpSpPr>
        <p:grpSpPr>
          <a:xfrm rot="5400000">
            <a:off x="4547926" y="5119989"/>
            <a:ext cx="2686270" cy="758522"/>
            <a:chOff x="863601" y="4622800"/>
            <a:chExt cx="7433733" cy="2063543"/>
          </a:xfrm>
        </p:grpSpPr>
        <p:sp>
          <p:nvSpPr>
            <p:cNvPr id="11" name="Rectangle 10"/>
            <p:cNvSpPr/>
            <p:nvPr/>
          </p:nvSpPr>
          <p:spPr>
            <a:xfrm>
              <a:off x="863601" y="4622800"/>
              <a:ext cx="7433733" cy="2063543"/>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784039" y="4751551"/>
              <a:ext cx="4343731" cy="1658401"/>
            </a:xfrm>
            <a:prstGeom prst="rect">
              <a:avLst/>
            </a:prstGeom>
            <a:noFill/>
          </p:spPr>
          <p:txBody>
            <a:bodyPr vert="vert270" wrap="square" rtlCol="0">
              <a:spAutoFit/>
            </a:bodyPr>
            <a:lstStyle/>
            <a:p>
              <a:r>
                <a:rPr lang="en-US" dirty="0" err="1" smtClean="0">
                  <a:solidFill>
                    <a:schemeClr val="bg1"/>
                  </a:solidFill>
                </a:rPr>
                <a:t>Vir-tual</a:t>
              </a:r>
              <a:r>
                <a:rPr lang="en-US" dirty="0" smtClean="0">
                  <a:solidFill>
                    <a:schemeClr val="bg1"/>
                  </a:solidFill>
                </a:rPr>
                <a:t> Memory, TLB</a:t>
              </a:r>
              <a:endParaRPr lang="en-US" dirty="0">
                <a:solidFill>
                  <a:schemeClr val="bg1"/>
                </a:solidFill>
              </a:endParaRPr>
            </a:p>
          </p:txBody>
        </p:sp>
      </p:grpSp>
      <p:grpSp>
        <p:nvGrpSpPr>
          <p:cNvPr id="7" name="Group 12"/>
          <p:cNvGrpSpPr/>
          <p:nvPr/>
        </p:nvGrpSpPr>
        <p:grpSpPr>
          <a:xfrm rot="5400000">
            <a:off x="3786731" y="5144459"/>
            <a:ext cx="2686269" cy="709581"/>
            <a:chOff x="863600" y="4622801"/>
            <a:chExt cx="7433733" cy="1930400"/>
          </a:xfrm>
        </p:grpSpPr>
        <p:sp>
          <p:nvSpPr>
            <p:cNvPr id="14" name="Rectangle 13"/>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167306" y="4721718"/>
              <a:ext cx="3577194" cy="1727504"/>
            </a:xfrm>
            <a:prstGeom prst="rect">
              <a:avLst/>
            </a:prstGeom>
            <a:noFill/>
          </p:spPr>
          <p:txBody>
            <a:bodyPr vert="vert270" wrap="square" rtlCol="0">
              <a:spAutoFit/>
            </a:bodyPr>
            <a:lstStyle/>
            <a:p>
              <a:r>
                <a:rPr lang="en-US" dirty="0" err="1" smtClean="0">
                  <a:solidFill>
                    <a:schemeClr val="bg1"/>
                  </a:solidFill>
                </a:rPr>
                <a:t>Brnch</a:t>
              </a:r>
              <a:r>
                <a:rPr lang="en-US" dirty="0" smtClean="0">
                  <a:solidFill>
                    <a:schemeClr val="bg1"/>
                  </a:solidFill>
                </a:rPr>
                <a:t> Pre-</a:t>
              </a:r>
              <a:r>
                <a:rPr lang="en-US" dirty="0" err="1" smtClean="0">
                  <a:solidFill>
                    <a:schemeClr val="bg1"/>
                  </a:solidFill>
                </a:rPr>
                <a:t>dic-tion</a:t>
              </a:r>
              <a:endParaRPr lang="en-US" dirty="0">
                <a:solidFill>
                  <a:schemeClr val="bg1"/>
                </a:solidFill>
              </a:endParaRPr>
            </a:p>
          </p:txBody>
        </p:sp>
      </p:grpSp>
      <p:grpSp>
        <p:nvGrpSpPr>
          <p:cNvPr id="10" name="Group 15"/>
          <p:cNvGrpSpPr/>
          <p:nvPr/>
        </p:nvGrpSpPr>
        <p:grpSpPr>
          <a:xfrm rot="5400000">
            <a:off x="2994789" y="5036754"/>
            <a:ext cx="2686269" cy="924990"/>
            <a:chOff x="863600" y="4622801"/>
            <a:chExt cx="7433733" cy="1930400"/>
          </a:xfrm>
        </p:grpSpPr>
        <p:sp>
          <p:nvSpPr>
            <p:cNvPr id="17" name="Rectangle 1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996973" y="4777884"/>
              <a:ext cx="3917877" cy="1672752"/>
            </a:xfrm>
            <a:prstGeom prst="rect">
              <a:avLst/>
            </a:prstGeom>
            <a:noFill/>
          </p:spPr>
          <p:txBody>
            <a:bodyPr vert="vert270" wrap="square" rtlCol="0">
              <a:spAutoFit/>
            </a:bodyPr>
            <a:lstStyle/>
            <a:p>
              <a:r>
                <a:rPr lang="en-US" sz="2000" dirty="0" smtClean="0">
                  <a:solidFill>
                    <a:schemeClr val="bg1"/>
                  </a:solidFill>
                </a:rPr>
                <a:t>L1 Inst cache &amp; Inst Fetch</a:t>
              </a:r>
              <a:endParaRPr lang="en-US" sz="2000" dirty="0">
                <a:solidFill>
                  <a:schemeClr val="bg1"/>
                </a:solidFill>
              </a:endParaRPr>
            </a:p>
          </p:txBody>
        </p:sp>
      </p:grpSp>
      <p:grpSp>
        <p:nvGrpSpPr>
          <p:cNvPr id="13" name="Group 18"/>
          <p:cNvGrpSpPr/>
          <p:nvPr/>
        </p:nvGrpSpPr>
        <p:grpSpPr>
          <a:xfrm rot="5400000">
            <a:off x="6092867" y="2774966"/>
            <a:ext cx="1862648" cy="924990"/>
            <a:chOff x="863600" y="4622801"/>
            <a:chExt cx="7433733" cy="1930400"/>
          </a:xfrm>
        </p:grpSpPr>
        <p:sp>
          <p:nvSpPr>
            <p:cNvPr id="20" name="Rectangle 19"/>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flipH="1">
              <a:off x="2102785" y="4742155"/>
              <a:ext cx="4421956" cy="1643256"/>
            </a:xfrm>
            <a:prstGeom prst="rect">
              <a:avLst/>
            </a:prstGeom>
            <a:noFill/>
          </p:spPr>
          <p:txBody>
            <a:bodyPr vert="vert270" wrap="square" rtlCol="0">
              <a:spAutoFit/>
            </a:bodyPr>
            <a:lstStyle/>
            <a:p>
              <a:r>
                <a:rPr lang="en-US" sz="2000" dirty="0" smtClean="0">
                  <a:solidFill>
                    <a:schemeClr val="bg1"/>
                  </a:solidFill>
                </a:rPr>
                <a:t>L1 Data cache</a:t>
              </a:r>
              <a:endParaRPr lang="en-US" sz="2000" dirty="0">
                <a:solidFill>
                  <a:schemeClr val="bg1"/>
                </a:solidFill>
              </a:endParaRPr>
            </a:p>
          </p:txBody>
        </p:sp>
      </p:grpSp>
      <p:grpSp>
        <p:nvGrpSpPr>
          <p:cNvPr id="16" name="Group 24"/>
          <p:cNvGrpSpPr/>
          <p:nvPr/>
        </p:nvGrpSpPr>
        <p:grpSpPr>
          <a:xfrm rot="5400000">
            <a:off x="3520637" y="380133"/>
            <a:ext cx="2293465" cy="1533201"/>
            <a:chOff x="863600" y="4622801"/>
            <a:chExt cx="7433733" cy="1930400"/>
          </a:xfrm>
        </p:grpSpPr>
        <p:sp>
          <p:nvSpPr>
            <p:cNvPr id="26" name="Rectangle 25"/>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flipH="1">
              <a:off x="2429769" y="4700707"/>
              <a:ext cx="4588895" cy="1806884"/>
            </a:xfrm>
            <a:prstGeom prst="rect">
              <a:avLst/>
            </a:prstGeom>
            <a:noFill/>
          </p:spPr>
          <p:txBody>
            <a:bodyPr vert="vert270" wrap="square" rtlCol="0">
              <a:spAutoFit/>
            </a:bodyPr>
            <a:lstStyle/>
            <a:p>
              <a:r>
                <a:rPr lang="en-US" sz="2000" dirty="0" smtClean="0">
                  <a:solidFill>
                    <a:schemeClr val="bg1"/>
                  </a:solidFill>
                </a:rPr>
                <a:t>Out-of-Order Scheduling &amp; Instruction Commit</a:t>
              </a:r>
              <a:endParaRPr lang="en-US" sz="2000" dirty="0">
                <a:solidFill>
                  <a:schemeClr val="bg1"/>
                </a:solidFill>
              </a:endParaRPr>
            </a:p>
          </p:txBody>
        </p:sp>
      </p:grpSp>
      <p:grpSp>
        <p:nvGrpSpPr>
          <p:cNvPr id="19" name="Group 35"/>
          <p:cNvGrpSpPr/>
          <p:nvPr/>
        </p:nvGrpSpPr>
        <p:grpSpPr>
          <a:xfrm rot="5400000">
            <a:off x="5007034" y="2535645"/>
            <a:ext cx="1862648" cy="1378294"/>
            <a:chOff x="3064936" y="2401255"/>
            <a:chExt cx="2489199" cy="1841920"/>
          </a:xfrm>
        </p:grpSpPr>
        <p:sp>
          <p:nvSpPr>
            <p:cNvPr id="29" name="Rectangle 28"/>
            <p:cNvSpPr/>
            <p:nvPr/>
          </p:nvSpPr>
          <p:spPr>
            <a:xfrm>
              <a:off x="3064936" y="2506133"/>
              <a:ext cx="2489199" cy="1737042"/>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flipH="1">
              <a:off x="3586115" y="2401255"/>
              <a:ext cx="1480700" cy="1768613"/>
            </a:xfrm>
            <a:prstGeom prst="rect">
              <a:avLst/>
            </a:prstGeom>
            <a:noFill/>
          </p:spPr>
          <p:txBody>
            <a:bodyPr vert="vert270" wrap="square" rtlCol="0">
              <a:spAutoFit/>
            </a:bodyPr>
            <a:lstStyle/>
            <a:p>
              <a:r>
                <a:rPr lang="en-US" sz="2000" dirty="0" smtClean="0">
                  <a:solidFill>
                    <a:schemeClr val="bg1"/>
                  </a:solidFill>
                </a:rPr>
                <a:t>Memory Ordering &amp; Execution</a:t>
              </a:r>
              <a:endParaRPr lang="en-US" sz="2000" dirty="0">
                <a:solidFill>
                  <a:schemeClr val="bg1"/>
                </a:solidFill>
              </a:endParaRPr>
            </a:p>
          </p:txBody>
        </p:sp>
      </p:grpSp>
      <p:grpSp>
        <p:nvGrpSpPr>
          <p:cNvPr id="22" name="Group 36"/>
          <p:cNvGrpSpPr/>
          <p:nvPr/>
        </p:nvGrpSpPr>
        <p:grpSpPr>
          <a:xfrm rot="5400000">
            <a:off x="3643904" y="2523409"/>
            <a:ext cx="1862648" cy="1377426"/>
            <a:chOff x="3048003" y="4223491"/>
            <a:chExt cx="2489199" cy="1840759"/>
          </a:xfrm>
        </p:grpSpPr>
        <p:sp>
          <p:nvSpPr>
            <p:cNvPr id="34" name="TextBox 33"/>
            <p:cNvSpPr txBox="1"/>
            <p:nvPr/>
          </p:nvSpPr>
          <p:spPr>
            <a:xfrm flipH="1">
              <a:off x="3191746" y="4282620"/>
              <a:ext cx="2303310" cy="1765087"/>
            </a:xfrm>
            <a:prstGeom prst="rect">
              <a:avLst/>
            </a:prstGeom>
            <a:noFill/>
          </p:spPr>
          <p:txBody>
            <a:bodyPr vert="vert270" wrap="square" rtlCol="0">
              <a:spAutoFit/>
            </a:bodyPr>
            <a:lstStyle/>
            <a:p>
              <a:r>
                <a:rPr lang="en-US" sz="2000" dirty="0" smtClean="0">
                  <a:solidFill>
                    <a:schemeClr val="bg1"/>
                  </a:solidFill>
                </a:rPr>
                <a:t>Instruction </a:t>
              </a:r>
              <a:r>
                <a:rPr lang="en-US" sz="2000" dirty="0" err="1" smtClean="0">
                  <a:solidFill>
                    <a:schemeClr val="bg1"/>
                  </a:solidFill>
                </a:rPr>
                <a:t>Decode,Reg</a:t>
              </a:r>
              <a:r>
                <a:rPr lang="en-US" sz="2000" dirty="0" smtClean="0">
                  <a:solidFill>
                    <a:schemeClr val="bg1"/>
                  </a:solidFill>
                </a:rPr>
                <a:t> Renaming &amp; Microcode</a:t>
              </a:r>
              <a:endParaRPr lang="en-US" sz="2000" dirty="0">
                <a:solidFill>
                  <a:schemeClr val="bg1"/>
                </a:solidFill>
              </a:endParaRPr>
            </a:p>
          </p:txBody>
        </p:sp>
        <p:sp>
          <p:nvSpPr>
            <p:cNvPr id="35" name="Rectangle 34"/>
            <p:cNvSpPr/>
            <p:nvPr/>
          </p:nvSpPr>
          <p:spPr>
            <a:xfrm>
              <a:off x="3048003" y="4223491"/>
              <a:ext cx="2489199" cy="1840759"/>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rot="5400000">
            <a:off x="3024183" y="5764807"/>
            <a:ext cx="738664" cy="731361"/>
          </a:xfrm>
          <a:prstGeom prst="rect">
            <a:avLst/>
          </a:prstGeom>
          <a:noFill/>
        </p:spPr>
        <p:txBody>
          <a:bodyPr vert="vert270" wrap="square" rtlCol="0">
            <a:spAutoFit/>
          </a:bodyPr>
          <a:lstStyle/>
          <a:p>
            <a:r>
              <a:rPr lang="en-US" dirty="0" smtClean="0"/>
              <a:t>L3 Cache</a:t>
            </a:r>
            <a:endParaRPr lang="en-US" dirty="0"/>
          </a:p>
        </p:txBody>
      </p:sp>
      <p:cxnSp>
        <p:nvCxnSpPr>
          <p:cNvPr id="40" name="Straight Arrow Connector 39"/>
          <p:cNvCxnSpPr/>
          <p:nvPr/>
        </p:nvCxnSpPr>
        <p:spPr>
          <a:xfrm rot="16200000" flipH="1">
            <a:off x="3130849" y="6648754"/>
            <a:ext cx="395752" cy="22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rot="5400000">
            <a:off x="2958069" y="236080"/>
            <a:ext cx="738664" cy="1117601"/>
          </a:xfrm>
          <a:prstGeom prst="rect">
            <a:avLst/>
          </a:prstGeom>
          <a:noFill/>
        </p:spPr>
        <p:txBody>
          <a:bodyPr vert="vert270" wrap="square" rtlCol="0">
            <a:spAutoFit/>
          </a:bodyPr>
          <a:lstStyle/>
          <a:p>
            <a:r>
              <a:rPr lang="en-US" dirty="0" smtClean="0"/>
              <a:t>Memory Controller</a:t>
            </a:r>
            <a:endParaRPr lang="en-US" dirty="0"/>
          </a:p>
        </p:txBody>
      </p:sp>
      <p:cxnSp>
        <p:nvCxnSpPr>
          <p:cNvPr id="44" name="Straight Arrow Connector 43"/>
          <p:cNvCxnSpPr>
            <a:stCxn id="43" idx="1"/>
          </p:cNvCxnSpPr>
          <p:nvPr/>
        </p:nvCxnSpPr>
        <p:spPr>
          <a:xfrm rot="5400000" flipH="1" flipV="1">
            <a:off x="3120976" y="206426"/>
            <a:ext cx="425548" cy="12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5400000">
            <a:off x="7597363" y="5693900"/>
            <a:ext cx="1015663" cy="960004"/>
          </a:xfrm>
          <a:prstGeom prst="rect">
            <a:avLst/>
          </a:prstGeom>
          <a:noFill/>
        </p:spPr>
        <p:txBody>
          <a:bodyPr vert="vert270" wrap="square" rtlCol="0">
            <a:spAutoFit/>
          </a:bodyPr>
          <a:lstStyle/>
          <a:p>
            <a:r>
              <a:rPr lang="en-US" dirty="0" smtClean="0"/>
              <a:t>Load Store Queue</a:t>
            </a:r>
            <a:endParaRPr lang="en-US" dirty="0"/>
          </a:p>
        </p:txBody>
      </p:sp>
      <p:cxnSp>
        <p:nvCxnSpPr>
          <p:cNvPr id="57" name="Straight Arrow Connector 56"/>
          <p:cNvCxnSpPr/>
          <p:nvPr/>
        </p:nvCxnSpPr>
        <p:spPr>
          <a:xfrm flipV="1">
            <a:off x="8233427" y="6248401"/>
            <a:ext cx="542273" cy="144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Date Placeholder 40"/>
          <p:cNvSpPr>
            <a:spLocks noGrp="1"/>
          </p:cNvSpPr>
          <p:nvPr>
            <p:ph type="dt" sz="half" idx="10"/>
          </p:nvPr>
        </p:nvSpPr>
        <p:spPr/>
        <p:txBody>
          <a:bodyPr/>
          <a:lstStyle/>
          <a:p>
            <a:fld id="{66CF14BC-9EC3-F94D-9E10-7DF11CB9875F}" type="datetime1">
              <a:rPr lang="en-US" smtClean="0"/>
              <a:pPr/>
              <a:t>4/26/11</a:t>
            </a:fld>
            <a:endParaRPr lang="en-US" dirty="0"/>
          </a:p>
        </p:txBody>
      </p:sp>
      <p:sp>
        <p:nvSpPr>
          <p:cNvPr id="42" name="Footer Placeholder 4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2"/>
          <p:cNvSpPr>
            <a:spLocks noGrp="1"/>
          </p:cNvSpPr>
          <p:nvPr>
            <p:ph type="sldNum" sz="quarter" idx="11"/>
          </p:nvPr>
        </p:nvSpPr>
        <p:spPr/>
        <p:txBody>
          <a:bodyPr/>
          <a:lstStyle/>
          <a:p>
            <a:fld id="{2571002A-9C45-3B4E-B483-76886CDAB6CE}" type="slidenum">
              <a:rPr lang="en-US"/>
              <a:pPr/>
              <a:t>19</a:t>
            </a:fld>
            <a:endParaRPr lang="en-US" b="0">
              <a:solidFill>
                <a:srgbClr val="FBBA03"/>
              </a:solidFill>
            </a:endParaRPr>
          </a:p>
        </p:txBody>
      </p:sp>
      <p:sp>
        <p:nvSpPr>
          <p:cNvPr id="1843204" name="AutoShape 4"/>
          <p:cNvSpPr>
            <a:spLocks/>
          </p:cNvSpPr>
          <p:nvPr/>
        </p:nvSpPr>
        <p:spPr bwMode="auto">
          <a:xfrm>
            <a:off x="2667000" y="304800"/>
            <a:ext cx="304800" cy="990600"/>
          </a:xfrm>
          <a:prstGeom prst="leftBrace">
            <a:avLst>
              <a:gd name="adj1" fmla="val 2708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5" name="Text Box 5"/>
          <p:cNvSpPr txBox="1">
            <a:spLocks noChangeArrowheads="1"/>
          </p:cNvSpPr>
          <p:nvPr/>
        </p:nvSpPr>
        <p:spPr bwMode="auto">
          <a:xfrm>
            <a:off x="1143000" y="654050"/>
            <a:ext cx="1504950" cy="336550"/>
          </a:xfrm>
          <a:prstGeom prst="rect">
            <a:avLst/>
          </a:prstGeom>
          <a:noFill/>
          <a:ln w="38100">
            <a:noFill/>
            <a:miter lim="800000"/>
            <a:headEnd/>
            <a:tailEnd/>
          </a:ln>
          <a:effectLst/>
        </p:spPr>
        <p:txBody>
          <a:bodyPr wrap="none" anchor="ctr">
            <a:prstTxWarp prst="textNoShape">
              <a:avLst/>
            </a:prstTxWarp>
            <a:spAutoFit/>
          </a:bodyPr>
          <a:lstStyle/>
          <a:p>
            <a:r>
              <a:rPr lang="en-US"/>
              <a:t>In-Order Fetch</a:t>
            </a:r>
          </a:p>
        </p:txBody>
      </p:sp>
      <p:sp>
        <p:nvSpPr>
          <p:cNvPr id="1843206" name="AutoShape 6"/>
          <p:cNvSpPr>
            <a:spLocks/>
          </p:cNvSpPr>
          <p:nvPr/>
        </p:nvSpPr>
        <p:spPr bwMode="auto">
          <a:xfrm>
            <a:off x="2667000" y="1524000"/>
            <a:ext cx="304800" cy="1524000"/>
          </a:xfrm>
          <a:prstGeom prst="leftBrace">
            <a:avLst>
              <a:gd name="adj1" fmla="val 41667"/>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7" name="Text Box 7"/>
          <p:cNvSpPr txBox="1">
            <a:spLocks noChangeArrowheads="1"/>
          </p:cNvSpPr>
          <p:nvPr/>
        </p:nvSpPr>
        <p:spPr bwMode="auto">
          <a:xfrm>
            <a:off x="533400" y="2057400"/>
            <a:ext cx="2152650" cy="581025"/>
          </a:xfrm>
          <a:prstGeom prst="rect">
            <a:avLst/>
          </a:prstGeom>
          <a:noFill/>
          <a:ln w="38100">
            <a:noFill/>
            <a:miter lim="800000"/>
            <a:headEnd/>
            <a:tailEnd/>
          </a:ln>
          <a:effectLst/>
        </p:spPr>
        <p:txBody>
          <a:bodyPr anchor="ctr">
            <a:prstTxWarp prst="textNoShape">
              <a:avLst/>
            </a:prstTxWarp>
            <a:spAutoFit/>
          </a:bodyPr>
          <a:lstStyle/>
          <a:p>
            <a:r>
              <a:rPr lang="en-US"/>
              <a:t>In-Order Decode and Register Renaming</a:t>
            </a:r>
          </a:p>
        </p:txBody>
      </p:sp>
      <p:sp>
        <p:nvSpPr>
          <p:cNvPr id="1843208" name="AutoShape 8"/>
          <p:cNvSpPr>
            <a:spLocks/>
          </p:cNvSpPr>
          <p:nvPr/>
        </p:nvSpPr>
        <p:spPr bwMode="auto">
          <a:xfrm>
            <a:off x="2590800" y="4114800"/>
            <a:ext cx="304800" cy="2209800"/>
          </a:xfrm>
          <a:prstGeom prst="leftBrace">
            <a:avLst>
              <a:gd name="adj1" fmla="val 60417"/>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9" name="Text Box 9"/>
          <p:cNvSpPr txBox="1">
            <a:spLocks noChangeArrowheads="1"/>
          </p:cNvSpPr>
          <p:nvPr/>
        </p:nvSpPr>
        <p:spPr bwMode="auto">
          <a:xfrm>
            <a:off x="914400" y="4724400"/>
            <a:ext cx="1771650" cy="581025"/>
          </a:xfrm>
          <a:prstGeom prst="rect">
            <a:avLst/>
          </a:prstGeom>
          <a:noFill/>
          <a:ln w="38100">
            <a:noFill/>
            <a:miter lim="800000"/>
            <a:headEnd/>
            <a:tailEnd/>
          </a:ln>
          <a:effectLst/>
        </p:spPr>
        <p:txBody>
          <a:bodyPr anchor="ctr">
            <a:prstTxWarp prst="textNoShape">
              <a:avLst/>
            </a:prstTxWarp>
            <a:spAutoFit/>
          </a:bodyPr>
          <a:lstStyle/>
          <a:p>
            <a:r>
              <a:rPr lang="en-US"/>
              <a:t>Out-of-Order Execution</a:t>
            </a:r>
          </a:p>
        </p:txBody>
      </p:sp>
      <p:sp>
        <p:nvSpPr>
          <p:cNvPr id="1843210" name="Text Box 10"/>
          <p:cNvSpPr txBox="1">
            <a:spLocks noChangeArrowheads="1"/>
          </p:cNvSpPr>
          <p:nvPr/>
        </p:nvSpPr>
        <p:spPr bwMode="auto">
          <a:xfrm>
            <a:off x="381000" y="3200400"/>
            <a:ext cx="1771650" cy="336550"/>
          </a:xfrm>
          <a:prstGeom prst="rect">
            <a:avLst/>
          </a:prstGeom>
          <a:noFill/>
          <a:ln w="38100">
            <a:noFill/>
            <a:miter lim="800000"/>
            <a:headEnd/>
            <a:tailEnd/>
          </a:ln>
          <a:effectLst/>
        </p:spPr>
        <p:txBody>
          <a:bodyPr anchor="ctr">
            <a:prstTxWarp prst="textNoShape">
              <a:avLst/>
            </a:prstTxWarp>
            <a:spAutoFit/>
          </a:bodyPr>
          <a:lstStyle/>
          <a:p>
            <a:r>
              <a:rPr lang="en-US"/>
              <a:t>In-Order Commit</a:t>
            </a:r>
          </a:p>
        </p:txBody>
      </p:sp>
      <p:sp>
        <p:nvSpPr>
          <p:cNvPr id="1843211" name="Line 11"/>
          <p:cNvSpPr>
            <a:spLocks noChangeShapeType="1"/>
          </p:cNvSpPr>
          <p:nvPr/>
        </p:nvSpPr>
        <p:spPr bwMode="auto">
          <a:xfrm>
            <a:off x="2057400" y="3352800"/>
            <a:ext cx="914400" cy="2286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3213" name="Line 13"/>
          <p:cNvSpPr>
            <a:spLocks noChangeShapeType="1"/>
          </p:cNvSpPr>
          <p:nvPr/>
        </p:nvSpPr>
        <p:spPr bwMode="auto">
          <a:xfrm flipH="1" flipV="1">
            <a:off x="7010400" y="5715000"/>
            <a:ext cx="762000" cy="1524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3214" name="Text Box 14"/>
          <p:cNvSpPr txBox="1">
            <a:spLocks noChangeArrowheads="1"/>
          </p:cNvSpPr>
          <p:nvPr/>
        </p:nvSpPr>
        <p:spPr bwMode="auto">
          <a:xfrm>
            <a:off x="7296150" y="5791200"/>
            <a:ext cx="1771650" cy="581025"/>
          </a:xfrm>
          <a:prstGeom prst="rect">
            <a:avLst/>
          </a:prstGeom>
          <a:noFill/>
          <a:ln w="38100">
            <a:noFill/>
            <a:miter lim="800000"/>
            <a:headEnd/>
            <a:tailEnd/>
          </a:ln>
          <a:effectLst/>
        </p:spPr>
        <p:txBody>
          <a:bodyPr anchor="ctr">
            <a:prstTxWarp prst="textNoShape">
              <a:avLst/>
            </a:prstTxWarp>
            <a:spAutoFit/>
          </a:bodyPr>
          <a:lstStyle/>
          <a:p>
            <a:r>
              <a:rPr lang="en-US"/>
              <a:t>Out-of-Order Completion</a:t>
            </a:r>
          </a:p>
        </p:txBody>
      </p:sp>
      <p:sp>
        <p:nvSpPr>
          <p:cNvPr id="1843215" name="Text Box 15"/>
          <p:cNvSpPr txBox="1">
            <a:spLocks noChangeArrowheads="1"/>
          </p:cNvSpPr>
          <p:nvPr/>
        </p:nvSpPr>
        <p:spPr bwMode="auto">
          <a:xfrm>
            <a:off x="152400" y="5884832"/>
            <a:ext cx="2133600" cy="400110"/>
          </a:xfrm>
          <a:prstGeom prst="rect">
            <a:avLst/>
          </a:prstGeom>
          <a:noFill/>
          <a:ln w="38100">
            <a:solidFill>
              <a:schemeClr val="tx1"/>
            </a:solidFill>
            <a:miter lim="800000"/>
            <a:headEnd/>
            <a:tailEnd/>
          </a:ln>
          <a:effectLst/>
        </p:spPr>
        <p:txBody>
          <a:bodyPr anchor="ctr">
            <a:prstTxWarp prst="textNoShape">
              <a:avLst/>
            </a:prstTxWarp>
            <a:spAutoFit/>
          </a:bodyPr>
          <a:lstStyle/>
          <a:p>
            <a:r>
              <a:rPr lang="en-US" sz="2000" dirty="0"/>
              <a:t>2</a:t>
            </a:r>
            <a:r>
              <a:rPr lang="en-US" sz="2000" dirty="0" smtClean="0"/>
              <a:t> Threads </a:t>
            </a:r>
            <a:r>
              <a:rPr lang="en-US" sz="2000" dirty="0"/>
              <a:t>per Core</a:t>
            </a:r>
          </a:p>
        </p:txBody>
      </p:sp>
      <p:sp>
        <p:nvSpPr>
          <p:cNvPr id="16" name="Date Placeholder 15"/>
          <p:cNvSpPr>
            <a:spLocks noGrp="1"/>
          </p:cNvSpPr>
          <p:nvPr>
            <p:ph type="dt" sz="half" idx="10"/>
          </p:nvPr>
        </p:nvSpPr>
        <p:spPr/>
        <p:txBody>
          <a:bodyPr/>
          <a:lstStyle/>
          <a:p>
            <a:fld id="{E8B408B2-9CF8-6B4E-A924-18C1C52B7924}" type="datetime1">
              <a:rPr lang="en-US" smtClean="0"/>
              <a:pPr/>
              <a:t>4/26/11</a:t>
            </a:fld>
            <a:endParaRPr lang="en-US" dirty="0"/>
          </a:p>
        </p:txBody>
      </p:sp>
      <p:sp>
        <p:nvSpPr>
          <p:cNvPr id="17" name="Footer Placeholder 16"/>
          <p:cNvSpPr>
            <a:spLocks noGrp="1"/>
          </p:cNvSpPr>
          <p:nvPr>
            <p:ph type="ftr" sz="quarter" idx="11"/>
          </p:nvPr>
        </p:nvSpPr>
        <p:spPr/>
        <p:txBody>
          <a:bodyPr/>
          <a:lstStyle/>
          <a:p>
            <a:r>
              <a:rPr lang="en-US" smtClean="0"/>
              <a:t>Fall 2010 -- Lecture #38</a:t>
            </a:r>
            <a:endParaRPr lang="en-US" dirty="0"/>
          </a:p>
        </p:txBody>
      </p:sp>
      <p:pic>
        <p:nvPicPr>
          <p:cNvPr id="1843203" name="Picture 3" descr="535px-Intel_Nehalem_arch"/>
          <p:cNvPicPr>
            <a:picLocks noChangeAspect="1" noChangeArrowheads="1"/>
          </p:cNvPicPr>
          <p:nvPr/>
        </p:nvPicPr>
        <p:blipFill>
          <a:blip r:embed="rId3"/>
          <a:srcRect/>
          <a:stretch>
            <a:fillRect/>
          </a:stretch>
        </p:blipFill>
        <p:spPr bwMode="auto">
          <a:xfrm>
            <a:off x="2698750" y="-228600"/>
            <a:ext cx="6592888" cy="7391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F830237-3B80-834B-A6E7-7D79DD3400F7}" type="datetime1">
              <a:rPr lang="en-US" smtClean="0"/>
              <a:pPr/>
              <a:t>4/26/11</a:t>
            </a:fld>
            <a:endParaRPr lang="en-US"/>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a:t>
            </a:fld>
            <a:endParaRPr lang="en-US"/>
          </a:p>
        </p:txBody>
      </p:sp>
      <p:pic>
        <p:nvPicPr>
          <p:cNvPr id="130050" name="Picture 2"/>
          <p:cNvPicPr>
            <a:picLocks noChangeAspect="1" noChangeArrowheads="1"/>
          </p:cNvPicPr>
          <p:nvPr/>
        </p:nvPicPr>
        <p:blipFill>
          <a:blip r:embed="rId2"/>
          <a:srcRect/>
          <a:stretch>
            <a:fillRect/>
          </a:stretch>
        </p:blipFill>
        <p:spPr bwMode="auto">
          <a:xfrm>
            <a:off x="270404" y="286278"/>
            <a:ext cx="8585728" cy="607440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20</a:t>
            </a:fld>
            <a:endParaRPr lang="en-US" dirty="0"/>
          </a:p>
        </p:txBody>
      </p:sp>
      <p:pic>
        <p:nvPicPr>
          <p:cNvPr id="5" name="Picture 4" descr="SIMD.tiff"/>
          <p:cNvPicPr>
            <a:picLocks noChangeAspect="1"/>
          </p:cNvPicPr>
          <p:nvPr/>
        </p:nvPicPr>
        <p:blipFill>
          <a:blip r:embed="rId3"/>
          <a:stretch>
            <a:fillRect/>
          </a:stretch>
        </p:blipFill>
        <p:spPr>
          <a:xfrm>
            <a:off x="7539" y="0"/>
            <a:ext cx="9128921"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21</a:t>
            </a:fld>
            <a:endParaRPr lang="en-US" dirty="0"/>
          </a:p>
        </p:txBody>
      </p:sp>
      <p:pic>
        <p:nvPicPr>
          <p:cNvPr id="7" name="Picture 6" descr="HyperThreading.tiff"/>
          <p:cNvPicPr>
            <a:picLocks noChangeAspect="1"/>
          </p:cNvPicPr>
          <p:nvPr/>
        </p:nvPicPr>
        <p:blipFill>
          <a:blip r:embed="rId2"/>
          <a:stretch>
            <a:fillRect/>
          </a:stretch>
        </p:blipFill>
        <p:spPr>
          <a:xfrm>
            <a:off x="13607" y="0"/>
            <a:ext cx="9116786"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a:xfrm>
            <a:off x="6477000" y="6492875"/>
            <a:ext cx="2895600" cy="365125"/>
          </a:xfrm>
        </p:spPr>
        <p:txBody>
          <a:bodyPr/>
          <a:lstStyle/>
          <a:p>
            <a:fld id="{7FDEC27A-E5D6-BE42-83B6-C8FA5BB8DC41}" type="slidenum">
              <a:rPr lang="en-US"/>
              <a:pPr/>
              <a:t>22</a:t>
            </a:fld>
            <a:endParaRPr lang="en-US" b="0" dirty="0">
              <a:solidFill>
                <a:srgbClr val="FBBA03"/>
              </a:solidFill>
            </a:endParaRPr>
          </a:p>
        </p:txBody>
      </p:sp>
      <p:pic>
        <p:nvPicPr>
          <p:cNvPr id="1845255" name="Picture 7" descr="Nehalem-2"/>
          <p:cNvPicPr>
            <a:picLocks noChangeAspect="1" noChangeArrowheads="1"/>
          </p:cNvPicPr>
          <p:nvPr/>
        </p:nvPicPr>
        <p:blipFill>
          <a:blip r:embed="rId3"/>
          <a:srcRect/>
          <a:stretch>
            <a:fillRect/>
          </a:stretch>
        </p:blipFill>
        <p:spPr bwMode="auto">
          <a:xfrm>
            <a:off x="990600" y="660400"/>
            <a:ext cx="6705600" cy="5165725"/>
          </a:xfrm>
          <a:prstGeom prst="rect">
            <a:avLst/>
          </a:prstGeom>
          <a:noFill/>
        </p:spPr>
      </p:pic>
      <p:sp>
        <p:nvSpPr>
          <p:cNvPr id="1845250" name="Rectangle 2"/>
          <p:cNvSpPr>
            <a:spLocks noGrp="1" noChangeArrowheads="1"/>
          </p:cNvSpPr>
          <p:nvPr>
            <p:ph type="title"/>
          </p:nvPr>
        </p:nvSpPr>
        <p:spPr>
          <a:xfrm>
            <a:off x="381000" y="0"/>
            <a:ext cx="8458200" cy="736600"/>
          </a:xfrm>
        </p:spPr>
        <p:txBody>
          <a:bodyPr>
            <a:normAutofit fontScale="90000"/>
          </a:bodyPr>
          <a:lstStyle/>
          <a:p>
            <a:r>
              <a:rPr lang="en-US" dirty="0"/>
              <a:t>Front-End Instruction Fetch &amp; Decode</a:t>
            </a:r>
          </a:p>
        </p:txBody>
      </p:sp>
      <p:sp>
        <p:nvSpPr>
          <p:cNvPr id="1845252" name="Text Box 4"/>
          <p:cNvSpPr txBox="1">
            <a:spLocks noChangeArrowheads="1"/>
          </p:cNvSpPr>
          <p:nvPr/>
        </p:nvSpPr>
        <p:spPr bwMode="auto">
          <a:xfrm>
            <a:off x="152400" y="4723924"/>
            <a:ext cx="2590800" cy="1477328"/>
          </a:xfrm>
          <a:prstGeom prst="rect">
            <a:avLst/>
          </a:prstGeom>
          <a:noFill/>
          <a:ln w="38100">
            <a:noFill/>
            <a:miter lim="800000"/>
            <a:headEnd/>
            <a:tailEnd/>
          </a:ln>
          <a:effectLst/>
        </p:spPr>
        <p:txBody>
          <a:bodyPr anchor="ctr">
            <a:prstTxWarp prst="textNoShape">
              <a:avLst/>
            </a:prstTxWarp>
            <a:spAutoFit/>
          </a:bodyPr>
          <a:lstStyle/>
          <a:p>
            <a:r>
              <a:rPr lang="en-US" dirty="0"/>
              <a:t>µOP is Intel name for internal RISC-like</a:t>
            </a:r>
            <a:r>
              <a:rPr lang="en-US" dirty="0" smtClean="0"/>
              <a:t> (MIPS) instruction</a:t>
            </a:r>
            <a:r>
              <a:rPr lang="en-US" dirty="0"/>
              <a:t>, into which x86 instructions are translated</a:t>
            </a:r>
          </a:p>
        </p:txBody>
      </p:sp>
      <p:sp>
        <p:nvSpPr>
          <p:cNvPr id="1845253" name="Text Box 5"/>
          <p:cNvSpPr txBox="1">
            <a:spLocks noChangeArrowheads="1"/>
          </p:cNvSpPr>
          <p:nvPr/>
        </p:nvSpPr>
        <p:spPr bwMode="auto">
          <a:xfrm>
            <a:off x="7543800" y="2476500"/>
            <a:ext cx="1366838" cy="1006475"/>
          </a:xfrm>
          <a:prstGeom prst="rect">
            <a:avLst/>
          </a:prstGeom>
          <a:noFill/>
          <a:ln w="38100">
            <a:noFill/>
            <a:miter lim="800000"/>
            <a:headEnd/>
            <a:tailEnd/>
          </a:ln>
          <a:effectLst/>
        </p:spPr>
        <p:txBody>
          <a:bodyPr anchor="ctr">
            <a:prstTxWarp prst="textNoShape">
              <a:avLst/>
            </a:prstTxWarp>
            <a:spAutoFit/>
          </a:bodyPr>
          <a:lstStyle/>
          <a:p>
            <a:r>
              <a:rPr lang="en-US" sz="2000"/>
              <a:t>x86 instruction bits</a:t>
            </a:r>
          </a:p>
        </p:txBody>
      </p:sp>
      <p:sp>
        <p:nvSpPr>
          <p:cNvPr id="1845254" name="Text Box 6"/>
          <p:cNvSpPr txBox="1">
            <a:spLocks noChangeArrowheads="1"/>
          </p:cNvSpPr>
          <p:nvPr/>
        </p:nvSpPr>
        <p:spPr bwMode="auto">
          <a:xfrm>
            <a:off x="7543800" y="4775200"/>
            <a:ext cx="1366838" cy="701675"/>
          </a:xfrm>
          <a:prstGeom prst="rect">
            <a:avLst/>
          </a:prstGeom>
          <a:noFill/>
          <a:ln w="38100">
            <a:noFill/>
            <a:miter lim="800000"/>
            <a:headEnd/>
            <a:tailEnd/>
          </a:ln>
          <a:effectLst/>
        </p:spPr>
        <p:txBody>
          <a:bodyPr anchor="ctr">
            <a:prstTxWarp prst="textNoShape">
              <a:avLst/>
            </a:prstTxWarp>
            <a:spAutoFit/>
          </a:bodyPr>
          <a:lstStyle/>
          <a:p>
            <a:r>
              <a:rPr lang="en-US" sz="2000"/>
              <a:t>internal µOP bits</a:t>
            </a:r>
          </a:p>
        </p:txBody>
      </p:sp>
      <p:sp>
        <p:nvSpPr>
          <p:cNvPr id="1845256" name="Line 8"/>
          <p:cNvSpPr>
            <a:spLocks noChangeShapeType="1"/>
          </p:cNvSpPr>
          <p:nvPr/>
        </p:nvSpPr>
        <p:spPr bwMode="auto">
          <a:xfrm flipH="1" flipV="1">
            <a:off x="6096000" y="5384800"/>
            <a:ext cx="304800" cy="5334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5257" name="Text Box 9"/>
          <p:cNvSpPr txBox="1">
            <a:spLocks noChangeArrowheads="1"/>
          </p:cNvSpPr>
          <p:nvPr/>
        </p:nvSpPr>
        <p:spPr bwMode="auto">
          <a:xfrm>
            <a:off x="5121275" y="5797550"/>
            <a:ext cx="3870325" cy="701675"/>
          </a:xfrm>
          <a:prstGeom prst="rect">
            <a:avLst/>
          </a:prstGeom>
          <a:noFill/>
          <a:ln w="38100">
            <a:noFill/>
            <a:miter lim="800000"/>
            <a:headEnd/>
            <a:tailEnd/>
          </a:ln>
          <a:effectLst/>
        </p:spPr>
        <p:txBody>
          <a:bodyPr anchor="ctr">
            <a:prstTxWarp prst="textNoShape">
              <a:avLst/>
            </a:prstTxWarp>
            <a:spAutoFit/>
          </a:bodyPr>
          <a:lstStyle/>
          <a:p>
            <a:r>
              <a:rPr lang="en-US" sz="2000"/>
              <a:t>Loop Stream Detector (can run short loops out of the buffer)</a:t>
            </a:r>
          </a:p>
        </p:txBody>
      </p:sp>
      <p:sp>
        <p:nvSpPr>
          <p:cNvPr id="11" name="Date Placeholder 10"/>
          <p:cNvSpPr>
            <a:spLocks noGrp="1"/>
          </p:cNvSpPr>
          <p:nvPr>
            <p:ph type="dt" sz="half" idx="10"/>
          </p:nvPr>
        </p:nvSpPr>
        <p:spPr/>
        <p:txBody>
          <a:bodyPr/>
          <a:lstStyle/>
          <a:p>
            <a:fld id="{4B735A28-23ED-FF46-84F9-E81DAFB5F349}" type="datetime1">
              <a:rPr lang="en-US" smtClean="0"/>
              <a:pPr/>
              <a:t>4/26/11</a:t>
            </a:fld>
            <a:endParaRPr lang="en-US" dirty="0"/>
          </a:p>
        </p:txBody>
      </p:sp>
      <p:sp>
        <p:nvSpPr>
          <p:cNvPr id="12" name="Footer Placeholder 11"/>
          <p:cNvSpPr>
            <a:spLocks noGrp="1"/>
          </p:cNvSpPr>
          <p:nvPr>
            <p:ph type="ftr" sz="quarter" idx="11"/>
          </p:nvPr>
        </p:nvSpPr>
        <p:spPr>
          <a:xfrm>
            <a:off x="2971800" y="6492875"/>
            <a:ext cx="2895600" cy="365125"/>
          </a:xfrm>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248400" y="6330950"/>
            <a:ext cx="2895600" cy="365125"/>
          </a:xfrm>
        </p:spPr>
        <p:txBody>
          <a:bodyPr/>
          <a:lstStyle/>
          <a:p>
            <a:fld id="{998AAEBF-222D-5D4B-8A1E-A742EFD64A1D}" type="slidenum">
              <a:rPr lang="en-US"/>
              <a:pPr/>
              <a:t>23</a:t>
            </a:fld>
            <a:endParaRPr lang="en-US" b="0">
              <a:solidFill>
                <a:srgbClr val="FBBA03"/>
              </a:solidFill>
            </a:endParaRPr>
          </a:p>
        </p:txBody>
      </p:sp>
      <p:sp>
        <p:nvSpPr>
          <p:cNvPr id="1873922" name="Rectangle 2"/>
          <p:cNvSpPr>
            <a:spLocks noGrp="1" noChangeArrowheads="1"/>
          </p:cNvSpPr>
          <p:nvPr>
            <p:ph type="title"/>
          </p:nvPr>
        </p:nvSpPr>
        <p:spPr/>
        <p:txBody>
          <a:bodyPr/>
          <a:lstStyle/>
          <a:p>
            <a:r>
              <a:rPr lang="en-US"/>
              <a:t>x86 Decoding</a:t>
            </a:r>
          </a:p>
        </p:txBody>
      </p:sp>
      <p:sp>
        <p:nvSpPr>
          <p:cNvPr id="1873923" name="Rectangle 3"/>
          <p:cNvSpPr>
            <a:spLocks noGrp="1" noChangeArrowheads="1"/>
          </p:cNvSpPr>
          <p:nvPr>
            <p:ph type="body" idx="1"/>
          </p:nvPr>
        </p:nvSpPr>
        <p:spPr/>
        <p:txBody>
          <a:bodyPr/>
          <a:lstStyle/>
          <a:p>
            <a:r>
              <a:rPr lang="en-US" dirty="0"/>
              <a:t>Translate up to 4 x86 instructions into</a:t>
            </a:r>
            <a:r>
              <a:rPr lang="en-US" dirty="0" smtClean="0"/>
              <a:t> μOPS (≈MIPS or RISC instructions) each </a:t>
            </a:r>
            <a:r>
              <a:rPr lang="en-US" dirty="0"/>
              <a:t>cycle</a:t>
            </a:r>
          </a:p>
          <a:p>
            <a:r>
              <a:rPr lang="en-US" dirty="0"/>
              <a:t>Only first x86 instruction in group can be complex (maps to 1-4</a:t>
            </a:r>
            <a:r>
              <a:rPr lang="en-US" dirty="0" smtClean="0"/>
              <a:t> μOPS</a:t>
            </a:r>
            <a:r>
              <a:rPr lang="en-US" dirty="0"/>
              <a:t>), rest must be simple (map to one</a:t>
            </a:r>
            <a:r>
              <a:rPr lang="en-US" dirty="0" smtClean="0"/>
              <a:t> μOP</a:t>
            </a:r>
            <a:r>
              <a:rPr lang="en-US" dirty="0"/>
              <a:t>) </a:t>
            </a:r>
          </a:p>
          <a:p>
            <a:r>
              <a:rPr lang="en-US" dirty="0"/>
              <a:t>Even more complex instructions, jump into microcode engine which spits out stream of</a:t>
            </a:r>
            <a:r>
              <a:rPr lang="en-US" dirty="0" smtClean="0"/>
              <a:t> μOPS</a:t>
            </a:r>
            <a:endParaRPr lang="en-US" dirty="0"/>
          </a:p>
        </p:txBody>
      </p:sp>
      <p:sp>
        <p:nvSpPr>
          <p:cNvPr id="6" name="Date Placeholder 5"/>
          <p:cNvSpPr>
            <a:spLocks noGrp="1"/>
          </p:cNvSpPr>
          <p:nvPr>
            <p:ph type="dt" sz="half" idx="10"/>
          </p:nvPr>
        </p:nvSpPr>
        <p:spPr/>
        <p:txBody>
          <a:bodyPr/>
          <a:lstStyle/>
          <a:p>
            <a:fld id="{04006F76-EFE9-8042-A7FA-A5DC4230280D}" type="datetime1">
              <a:rPr lang="en-US" smtClean="0"/>
              <a:pPr/>
              <a:t>4/26/11</a:t>
            </a:fld>
            <a:endParaRPr lang="en-US" dirty="0"/>
          </a:p>
        </p:txBody>
      </p:sp>
      <p:sp>
        <p:nvSpPr>
          <p:cNvPr id="7" name="Footer Placeholder 6"/>
          <p:cNvSpPr>
            <a:spLocks noGrp="1"/>
          </p:cNvSpPr>
          <p:nvPr>
            <p:ph type="ftr" sz="quarter" idx="11"/>
          </p:nvPr>
        </p:nvSpPr>
        <p:spPr>
          <a:xfrm>
            <a:off x="3136900" y="6492875"/>
            <a:ext cx="2895600" cy="365125"/>
          </a:xfrm>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096000" y="6330950"/>
            <a:ext cx="2895600" cy="365125"/>
          </a:xfrm>
        </p:spPr>
        <p:txBody>
          <a:bodyPr/>
          <a:lstStyle/>
          <a:p>
            <a:fld id="{D1080CE1-9143-A541-B8DB-BDCE23C1E499}" type="slidenum">
              <a:rPr lang="en-US"/>
              <a:pPr/>
              <a:t>24</a:t>
            </a:fld>
            <a:endParaRPr lang="en-US" b="0">
              <a:solidFill>
                <a:srgbClr val="FBBA03"/>
              </a:solidFill>
            </a:endParaRPr>
          </a:p>
        </p:txBody>
      </p:sp>
      <p:sp>
        <p:nvSpPr>
          <p:cNvPr id="1852418" name="Rectangle 2"/>
          <p:cNvSpPr>
            <a:spLocks noGrp="1" noChangeArrowheads="1"/>
          </p:cNvSpPr>
          <p:nvPr>
            <p:ph type="title"/>
          </p:nvPr>
        </p:nvSpPr>
        <p:spPr/>
        <p:txBody>
          <a:bodyPr/>
          <a:lstStyle/>
          <a:p>
            <a:r>
              <a:rPr lang="en-US"/>
              <a:t>Branch Prediction</a:t>
            </a:r>
          </a:p>
        </p:txBody>
      </p:sp>
      <p:sp>
        <p:nvSpPr>
          <p:cNvPr id="1852419" name="Rectangle 3"/>
          <p:cNvSpPr>
            <a:spLocks noGrp="1" noChangeArrowheads="1"/>
          </p:cNvSpPr>
          <p:nvPr>
            <p:ph type="body" idx="1"/>
          </p:nvPr>
        </p:nvSpPr>
        <p:spPr/>
        <p:txBody>
          <a:bodyPr>
            <a:normAutofit fontScale="92500" lnSpcReduction="10000"/>
          </a:bodyPr>
          <a:lstStyle/>
          <a:p>
            <a:r>
              <a:rPr lang="en-US" dirty="0"/>
              <a:t>Part of instruction fetch </a:t>
            </a:r>
            <a:r>
              <a:rPr lang="en-US" dirty="0" smtClean="0"/>
              <a:t>unit</a:t>
            </a:r>
          </a:p>
          <a:p>
            <a:r>
              <a:rPr lang="en-US" dirty="0"/>
              <a:t>Several different types of branch predictor</a:t>
            </a:r>
          </a:p>
          <a:p>
            <a:pPr lvl="1"/>
            <a:r>
              <a:rPr lang="en-US" dirty="0"/>
              <a:t>Details not public</a:t>
            </a:r>
          </a:p>
          <a:p>
            <a:r>
              <a:rPr lang="en-US" dirty="0"/>
              <a:t>Two-level</a:t>
            </a:r>
            <a:r>
              <a:rPr lang="en-US" dirty="0" smtClean="0"/>
              <a:t> Branch Table Buffer</a:t>
            </a:r>
          </a:p>
          <a:p>
            <a:r>
              <a:rPr lang="en-US" dirty="0"/>
              <a:t>Loop count predictor</a:t>
            </a:r>
          </a:p>
          <a:p>
            <a:pPr lvl="1"/>
            <a:r>
              <a:rPr lang="en-US" dirty="0"/>
              <a:t>How many backwards taken branches before loop exit</a:t>
            </a:r>
            <a:endParaRPr lang="en-US" dirty="0" smtClean="0"/>
          </a:p>
          <a:p>
            <a:r>
              <a:rPr lang="en-US" dirty="0" smtClean="0"/>
              <a:t>Return </a:t>
            </a:r>
            <a:r>
              <a:rPr lang="en-US" dirty="0"/>
              <a:t>Stack Buffer</a:t>
            </a:r>
          </a:p>
          <a:p>
            <a:pPr lvl="1"/>
            <a:r>
              <a:rPr lang="en-US" dirty="0"/>
              <a:t>Holds subroutine targets</a:t>
            </a:r>
            <a:endParaRPr lang="en-US" dirty="0" smtClean="0"/>
          </a:p>
          <a:p>
            <a:pPr lvl="1"/>
            <a:r>
              <a:rPr lang="en-US" dirty="0" smtClean="0"/>
              <a:t>Separate </a:t>
            </a:r>
            <a:r>
              <a:rPr lang="en-US" dirty="0"/>
              <a:t>return stack buffer for each SMT thread</a:t>
            </a:r>
          </a:p>
        </p:txBody>
      </p:sp>
      <p:sp>
        <p:nvSpPr>
          <p:cNvPr id="6" name="Date Placeholder 5"/>
          <p:cNvSpPr>
            <a:spLocks noGrp="1"/>
          </p:cNvSpPr>
          <p:nvPr>
            <p:ph type="dt" sz="half" idx="10"/>
          </p:nvPr>
        </p:nvSpPr>
        <p:spPr/>
        <p:txBody>
          <a:bodyPr/>
          <a:lstStyle/>
          <a:p>
            <a:fld id="{0AF52CD4-FEB4-AD4F-B58C-0C1A52F7AB3A}" type="datetime1">
              <a:rPr lang="en-US" smtClean="0"/>
              <a:pPr/>
              <a:t>4/26/11</a:t>
            </a:fld>
            <a:endParaRPr lang="en-US" dirty="0"/>
          </a:p>
        </p:txBody>
      </p:sp>
      <p:sp>
        <p:nvSpPr>
          <p:cNvPr id="7" name="Footer Placeholder 6"/>
          <p:cNvSpPr>
            <a:spLocks noGrp="1"/>
          </p:cNvSpPr>
          <p:nvPr>
            <p:ph type="ftr" sz="quarter" idx="11"/>
          </p:nvPr>
        </p:nvSpPr>
        <p:spPr>
          <a:xfrm>
            <a:off x="30988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1CDEDC79-4503-6D4F-95AA-766421C8F091}" type="slidenum">
              <a:rPr lang="en-US"/>
              <a:pPr/>
              <a:t>25</a:t>
            </a:fld>
            <a:endParaRPr lang="en-US" b="0">
              <a:solidFill>
                <a:srgbClr val="FBBA03"/>
              </a:solidFill>
            </a:endParaRPr>
          </a:p>
        </p:txBody>
      </p:sp>
      <p:sp>
        <p:nvSpPr>
          <p:cNvPr id="1848322" name="Rectangle 2"/>
          <p:cNvSpPr>
            <a:spLocks noGrp="1" noChangeArrowheads="1"/>
          </p:cNvSpPr>
          <p:nvPr>
            <p:ph type="title"/>
          </p:nvPr>
        </p:nvSpPr>
        <p:spPr>
          <a:xfrm>
            <a:off x="0" y="0"/>
            <a:ext cx="9144000" cy="1143000"/>
          </a:xfrm>
        </p:spPr>
        <p:txBody>
          <a:bodyPr>
            <a:normAutofit fontScale="90000"/>
          </a:bodyPr>
          <a:lstStyle/>
          <a:p>
            <a:r>
              <a:rPr lang="en-US" dirty="0"/>
              <a:t>Split x86 in small</a:t>
            </a:r>
            <a:r>
              <a:rPr lang="en-US" dirty="0" smtClean="0"/>
              <a:t> </a:t>
            </a:r>
            <a:r>
              <a:rPr lang="en-US" dirty="0" err="1" smtClean="0"/>
              <a:t>μOPs</a:t>
            </a:r>
            <a:r>
              <a:rPr lang="en-US" dirty="0"/>
              <a:t>, then fuse back into bigger units</a:t>
            </a:r>
          </a:p>
        </p:txBody>
      </p:sp>
      <p:sp>
        <p:nvSpPr>
          <p:cNvPr id="6" name="Date Placeholder 5"/>
          <p:cNvSpPr>
            <a:spLocks noGrp="1"/>
          </p:cNvSpPr>
          <p:nvPr>
            <p:ph type="dt" sz="half" idx="10"/>
          </p:nvPr>
        </p:nvSpPr>
        <p:spPr/>
        <p:txBody>
          <a:bodyPr/>
          <a:lstStyle/>
          <a:p>
            <a:fld id="{6F9B35E9-964B-874D-84A2-6671015DE1E5}" type="datetime1">
              <a:rPr lang="en-US" smtClean="0"/>
              <a:pPr/>
              <a:t>4/26/11</a:t>
            </a:fld>
            <a:endParaRPr lang="en-US" dirty="0"/>
          </a:p>
        </p:txBody>
      </p:sp>
      <p:sp>
        <p:nvSpPr>
          <p:cNvPr id="7" name="Footer Placeholder 6"/>
          <p:cNvSpPr>
            <a:spLocks noGrp="1"/>
          </p:cNvSpPr>
          <p:nvPr>
            <p:ph type="ftr" sz="quarter" idx="11"/>
          </p:nvPr>
        </p:nvSpPr>
        <p:spPr/>
        <p:txBody>
          <a:bodyPr/>
          <a:lstStyle/>
          <a:p>
            <a:r>
              <a:rPr lang="en-US" smtClean="0"/>
              <a:t>Fall 2010 -- Lecture #38</a:t>
            </a:r>
            <a:endParaRPr lang="en-US" dirty="0"/>
          </a:p>
        </p:txBody>
      </p:sp>
      <p:pic>
        <p:nvPicPr>
          <p:cNvPr id="1848324" name="Picture 4" descr="fusion"/>
          <p:cNvPicPr>
            <a:picLocks noChangeAspect="1" noChangeArrowheads="1"/>
          </p:cNvPicPr>
          <p:nvPr/>
        </p:nvPicPr>
        <p:blipFill>
          <a:blip r:embed="rId3"/>
          <a:srcRect/>
          <a:stretch>
            <a:fillRect/>
          </a:stretch>
        </p:blipFill>
        <p:spPr bwMode="auto">
          <a:xfrm>
            <a:off x="0" y="1128713"/>
            <a:ext cx="9226550" cy="572928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C76C554E-439D-AD4F-86C6-A80CACCD6E30}" type="slidenum">
              <a:rPr lang="en-US"/>
              <a:pPr/>
              <a:t>26</a:t>
            </a:fld>
            <a:endParaRPr lang="en-US" b="0">
              <a:solidFill>
                <a:srgbClr val="FBBA03"/>
              </a:solidFill>
            </a:endParaRPr>
          </a:p>
        </p:txBody>
      </p:sp>
      <p:sp>
        <p:nvSpPr>
          <p:cNvPr id="1853442" name="Rectangle 2"/>
          <p:cNvSpPr>
            <a:spLocks noGrp="1" noChangeArrowheads="1"/>
          </p:cNvSpPr>
          <p:nvPr>
            <p:ph type="title"/>
          </p:nvPr>
        </p:nvSpPr>
        <p:spPr>
          <a:xfrm>
            <a:off x="457200" y="0"/>
            <a:ext cx="8229600" cy="1143000"/>
          </a:xfrm>
        </p:spPr>
        <p:txBody>
          <a:bodyPr/>
          <a:lstStyle/>
          <a:p>
            <a:r>
              <a:rPr lang="en-US" dirty="0"/>
              <a:t>Loop Stream Detectors save Power</a:t>
            </a:r>
          </a:p>
        </p:txBody>
      </p:sp>
      <p:pic>
        <p:nvPicPr>
          <p:cNvPr id="1853443" name="Picture 3" descr=",P-F-160323-3"/>
          <p:cNvPicPr>
            <a:picLocks noChangeAspect="1" noChangeArrowheads="1"/>
          </p:cNvPicPr>
          <p:nvPr/>
        </p:nvPicPr>
        <p:blipFill>
          <a:blip r:embed="rId3"/>
          <a:srcRect/>
          <a:stretch>
            <a:fillRect/>
          </a:stretch>
        </p:blipFill>
        <p:spPr bwMode="auto">
          <a:xfrm>
            <a:off x="838200" y="990600"/>
            <a:ext cx="7315200" cy="5726113"/>
          </a:xfrm>
          <a:prstGeom prst="rect">
            <a:avLst/>
          </a:prstGeom>
          <a:noFill/>
        </p:spPr>
      </p:pic>
      <p:sp>
        <p:nvSpPr>
          <p:cNvPr id="6" name="Date Placeholder 5"/>
          <p:cNvSpPr>
            <a:spLocks noGrp="1"/>
          </p:cNvSpPr>
          <p:nvPr>
            <p:ph type="dt" sz="half" idx="10"/>
          </p:nvPr>
        </p:nvSpPr>
        <p:spPr/>
        <p:txBody>
          <a:bodyPr/>
          <a:lstStyle/>
          <a:p>
            <a:fld id="{C30BFDDE-A8C7-C74B-8A26-E522C3A6CC23}" type="datetime1">
              <a:rPr lang="en-US" smtClean="0"/>
              <a:pPr/>
              <a:t>4/26/11</a:t>
            </a:fld>
            <a:endParaRPr lang="en-US" dirty="0"/>
          </a:p>
        </p:txBody>
      </p:sp>
      <p:sp>
        <p:nvSpPr>
          <p:cNvPr id="7" name="Footer Placeholder 6"/>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1"/>
          </p:nvPr>
        </p:nvSpPr>
        <p:spPr>
          <a:xfrm>
            <a:off x="6248400" y="6254750"/>
            <a:ext cx="2895600" cy="365125"/>
          </a:xfrm>
        </p:spPr>
        <p:txBody>
          <a:bodyPr/>
          <a:lstStyle/>
          <a:p>
            <a:fld id="{DF8FC8AB-DCE0-524C-9839-C9A6034B5C20}" type="slidenum">
              <a:rPr lang="en-US"/>
              <a:pPr/>
              <a:t>27</a:t>
            </a:fld>
            <a:endParaRPr lang="en-US" b="0">
              <a:solidFill>
                <a:srgbClr val="FBBA03"/>
              </a:solidFill>
            </a:endParaRPr>
          </a:p>
        </p:txBody>
      </p:sp>
      <p:sp>
        <p:nvSpPr>
          <p:cNvPr id="1847298" name="Rectangle 2"/>
          <p:cNvSpPr>
            <a:spLocks noGrp="1" noChangeArrowheads="1"/>
          </p:cNvSpPr>
          <p:nvPr>
            <p:ph type="title"/>
          </p:nvPr>
        </p:nvSpPr>
        <p:spPr>
          <a:xfrm>
            <a:off x="474133" y="0"/>
            <a:ext cx="8229600" cy="1143000"/>
          </a:xfrm>
        </p:spPr>
        <p:txBody>
          <a:bodyPr/>
          <a:lstStyle/>
          <a:p>
            <a:r>
              <a:rPr lang="en-US" dirty="0"/>
              <a:t>Out-of-Order Execution Engine</a:t>
            </a:r>
          </a:p>
        </p:txBody>
      </p:sp>
      <p:pic>
        <p:nvPicPr>
          <p:cNvPr id="1847299" name="Picture 3" descr="Nehalem-3"/>
          <p:cNvPicPr>
            <a:picLocks noChangeAspect="1" noChangeArrowheads="1"/>
          </p:cNvPicPr>
          <p:nvPr/>
        </p:nvPicPr>
        <p:blipFill>
          <a:blip r:embed="rId3"/>
          <a:srcRect/>
          <a:stretch>
            <a:fillRect/>
          </a:stretch>
        </p:blipFill>
        <p:spPr bwMode="auto">
          <a:xfrm>
            <a:off x="2047875" y="1679575"/>
            <a:ext cx="5048250" cy="3497263"/>
          </a:xfrm>
          <a:prstGeom prst="rect">
            <a:avLst/>
          </a:prstGeom>
          <a:noFill/>
        </p:spPr>
      </p:pic>
      <p:pic>
        <p:nvPicPr>
          <p:cNvPr id="1847300" name="Picture 4" descr="Nehalem-3"/>
          <p:cNvPicPr>
            <a:picLocks noChangeAspect="1" noChangeArrowheads="1"/>
          </p:cNvPicPr>
          <p:nvPr/>
        </p:nvPicPr>
        <p:blipFill>
          <a:blip r:embed="rId3"/>
          <a:srcRect/>
          <a:stretch>
            <a:fillRect/>
          </a:stretch>
        </p:blipFill>
        <p:spPr bwMode="auto">
          <a:xfrm>
            <a:off x="990600" y="1066800"/>
            <a:ext cx="7620000" cy="5280025"/>
          </a:xfrm>
          <a:prstGeom prst="rect">
            <a:avLst/>
          </a:prstGeom>
          <a:noFill/>
        </p:spPr>
      </p:pic>
      <p:sp>
        <p:nvSpPr>
          <p:cNvPr id="1847301" name="Rectangle 5"/>
          <p:cNvSpPr>
            <a:spLocks noChangeArrowheads="1"/>
          </p:cNvSpPr>
          <p:nvPr/>
        </p:nvSpPr>
        <p:spPr bwMode="auto">
          <a:xfrm>
            <a:off x="6400800" y="1447800"/>
            <a:ext cx="2286000" cy="762000"/>
          </a:xfrm>
          <a:prstGeom prst="rect">
            <a:avLst/>
          </a:prstGeom>
          <a:solidFill>
            <a:schemeClr val="bg1"/>
          </a:solidFill>
          <a:ln w="38100">
            <a:noFill/>
            <a:miter lim="800000"/>
            <a:headEnd/>
            <a:tailEnd/>
          </a:ln>
          <a:effectLst/>
        </p:spPr>
        <p:txBody>
          <a:bodyPr wrap="none" anchor="ctr">
            <a:prstTxWarp prst="textNoShape">
              <a:avLst/>
            </a:prstTxWarp>
          </a:bodyPr>
          <a:lstStyle/>
          <a:p>
            <a:endParaRPr lang="en-US"/>
          </a:p>
        </p:txBody>
      </p:sp>
      <p:sp>
        <p:nvSpPr>
          <p:cNvPr id="1847302" name="Line 6"/>
          <p:cNvSpPr>
            <a:spLocks noChangeShapeType="1"/>
          </p:cNvSpPr>
          <p:nvPr/>
        </p:nvSpPr>
        <p:spPr bwMode="auto">
          <a:xfrm flipH="1">
            <a:off x="5257800" y="1524000"/>
            <a:ext cx="762000" cy="2286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7303" name="Text Box 7"/>
          <p:cNvSpPr txBox="1">
            <a:spLocks noChangeArrowheads="1"/>
          </p:cNvSpPr>
          <p:nvPr/>
        </p:nvSpPr>
        <p:spPr bwMode="auto">
          <a:xfrm>
            <a:off x="5334000" y="974725"/>
            <a:ext cx="3852863" cy="581025"/>
          </a:xfrm>
          <a:prstGeom prst="rect">
            <a:avLst/>
          </a:prstGeom>
          <a:noFill/>
          <a:ln w="38100">
            <a:noFill/>
            <a:miter lim="800000"/>
            <a:headEnd/>
            <a:tailEnd/>
          </a:ln>
          <a:effectLst/>
        </p:spPr>
        <p:txBody>
          <a:bodyPr anchor="ctr">
            <a:prstTxWarp prst="textNoShape">
              <a:avLst/>
            </a:prstTxWarp>
            <a:spAutoFit/>
          </a:bodyPr>
          <a:lstStyle/>
          <a:p>
            <a:r>
              <a:rPr lang="en-US"/>
              <a:t>Renaming happens at uOP level (not original macro-x86 instructions)</a:t>
            </a:r>
          </a:p>
        </p:txBody>
      </p:sp>
      <p:sp>
        <p:nvSpPr>
          <p:cNvPr id="10" name="Date Placeholder 9"/>
          <p:cNvSpPr>
            <a:spLocks noGrp="1"/>
          </p:cNvSpPr>
          <p:nvPr>
            <p:ph type="dt" sz="half" idx="10"/>
          </p:nvPr>
        </p:nvSpPr>
        <p:spPr/>
        <p:txBody>
          <a:bodyPr/>
          <a:lstStyle/>
          <a:p>
            <a:fld id="{C5B3DC7D-F1EF-7F4C-B9BB-86CD464F90FA}" type="datetime1">
              <a:rPr lang="en-US" smtClean="0"/>
              <a:pPr/>
              <a:t>4/26/11</a:t>
            </a:fld>
            <a:endParaRPr lang="en-US" dirty="0"/>
          </a:p>
        </p:txBody>
      </p:sp>
      <p:sp>
        <p:nvSpPr>
          <p:cNvPr id="11" name="Footer Placeholder 10"/>
          <p:cNvSpPr>
            <a:spLocks noGrp="1"/>
          </p:cNvSpPr>
          <p:nvPr>
            <p:ph type="ftr" sz="quarter" idx="11"/>
          </p:nvPr>
        </p:nvSpPr>
        <p:spPr>
          <a:xfrm>
            <a:off x="29845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248400" y="6492875"/>
            <a:ext cx="2895600" cy="365125"/>
          </a:xfrm>
        </p:spPr>
        <p:txBody>
          <a:bodyPr/>
          <a:lstStyle/>
          <a:p>
            <a:fld id="{43A89F6D-A998-9847-904A-45DECC42D65A}" type="slidenum">
              <a:rPr lang="en-US"/>
              <a:pPr/>
              <a:t>28</a:t>
            </a:fld>
            <a:endParaRPr lang="en-US" b="0">
              <a:solidFill>
                <a:srgbClr val="FBBA03"/>
              </a:solidFill>
            </a:endParaRPr>
          </a:p>
        </p:txBody>
      </p:sp>
      <p:sp>
        <p:nvSpPr>
          <p:cNvPr id="1876994" name="Rectangle 2"/>
          <p:cNvSpPr>
            <a:spLocks noGrp="1" noChangeArrowheads="1"/>
          </p:cNvSpPr>
          <p:nvPr>
            <p:ph type="title"/>
          </p:nvPr>
        </p:nvSpPr>
        <p:spPr/>
        <p:txBody>
          <a:bodyPr>
            <a:normAutofit fontScale="90000"/>
          </a:bodyPr>
          <a:lstStyle/>
          <a:p>
            <a:r>
              <a:rPr lang="en-US" dirty="0" smtClean="0"/>
              <a:t>Multithreading </a:t>
            </a:r>
            <a:r>
              <a:rPr lang="en-US" dirty="0"/>
              <a:t>effects in </a:t>
            </a:r>
            <a:r>
              <a:rPr lang="en-US" dirty="0" smtClean="0"/>
              <a:t>Out-of-Order </a:t>
            </a:r>
            <a:r>
              <a:rPr lang="en-US" dirty="0"/>
              <a:t>Execution Core</a:t>
            </a:r>
          </a:p>
        </p:txBody>
      </p:sp>
      <p:sp>
        <p:nvSpPr>
          <p:cNvPr id="1876995" name="Rectangle 3"/>
          <p:cNvSpPr>
            <a:spLocks noGrp="1" noChangeArrowheads="1"/>
          </p:cNvSpPr>
          <p:nvPr>
            <p:ph type="body" idx="1"/>
          </p:nvPr>
        </p:nvSpPr>
        <p:spPr/>
        <p:txBody>
          <a:bodyPr/>
          <a:lstStyle/>
          <a:p>
            <a:r>
              <a:rPr lang="en-US" dirty="0"/>
              <a:t>Reorder buffer (remembers program order and exception status for in-order commit) has 128 entries divided statically and equally between both</a:t>
            </a:r>
            <a:r>
              <a:rPr lang="en-US" dirty="0" smtClean="0"/>
              <a:t> threads</a:t>
            </a:r>
            <a:endParaRPr lang="en-US" dirty="0"/>
          </a:p>
          <a:p>
            <a:r>
              <a:rPr lang="en-US" dirty="0"/>
              <a:t>Reservation stations (instructions waiting for operands for execution) have 36 entries competitively shared by threads</a:t>
            </a:r>
          </a:p>
        </p:txBody>
      </p:sp>
      <p:sp>
        <p:nvSpPr>
          <p:cNvPr id="6" name="Date Placeholder 5"/>
          <p:cNvSpPr>
            <a:spLocks noGrp="1"/>
          </p:cNvSpPr>
          <p:nvPr>
            <p:ph type="dt" sz="half" idx="10"/>
          </p:nvPr>
        </p:nvSpPr>
        <p:spPr/>
        <p:txBody>
          <a:bodyPr/>
          <a:lstStyle/>
          <a:p>
            <a:fld id="{7073B8B2-CFFC-324C-A004-05512137E37A}" type="datetime1">
              <a:rPr lang="en-US" smtClean="0"/>
              <a:pPr/>
              <a:t>4/26/11</a:t>
            </a:fld>
            <a:endParaRPr lang="en-US" dirty="0"/>
          </a:p>
        </p:txBody>
      </p:sp>
      <p:sp>
        <p:nvSpPr>
          <p:cNvPr id="7" name="Footer Placeholder 6"/>
          <p:cNvSpPr>
            <a:spLocks noGrp="1"/>
          </p:cNvSpPr>
          <p:nvPr>
            <p:ph type="ftr" sz="quarter" idx="11"/>
          </p:nvPr>
        </p:nvSpPr>
        <p:spPr>
          <a:xfrm>
            <a:off x="30607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Slide Number Placeholder 4"/>
          <p:cNvSpPr>
            <a:spLocks noGrp="1"/>
          </p:cNvSpPr>
          <p:nvPr>
            <p:ph type="sldNum" sz="quarter" idx="11"/>
          </p:nvPr>
        </p:nvSpPr>
        <p:spPr>
          <a:xfrm>
            <a:off x="6248400" y="6492875"/>
            <a:ext cx="2895600" cy="365125"/>
          </a:xfrm>
        </p:spPr>
        <p:txBody>
          <a:bodyPr/>
          <a:lstStyle/>
          <a:p>
            <a:fld id="{88D5D41B-ADE2-804E-913B-6AC0BE6B9296}" type="slidenum">
              <a:rPr lang="en-US"/>
              <a:pPr/>
              <a:t>29</a:t>
            </a:fld>
            <a:endParaRPr lang="en-US" b="0" dirty="0">
              <a:solidFill>
                <a:srgbClr val="FBBA03"/>
              </a:solidFill>
            </a:endParaRPr>
          </a:p>
        </p:txBody>
      </p:sp>
      <p:sp>
        <p:nvSpPr>
          <p:cNvPr id="1837100" name="Rectangle 44"/>
          <p:cNvSpPr>
            <a:spLocks noChangeArrowheads="1"/>
          </p:cNvSpPr>
          <p:nvPr/>
        </p:nvSpPr>
        <p:spPr bwMode="auto">
          <a:xfrm>
            <a:off x="1828800" y="990600"/>
            <a:ext cx="5105400" cy="4648200"/>
          </a:xfrm>
          <a:prstGeom prst="rect">
            <a:avLst/>
          </a:prstGeom>
          <a:solidFill>
            <a:srgbClr val="FBBA03"/>
          </a:solidFill>
          <a:ln w="38100">
            <a:solidFill>
              <a:schemeClr val="tx1"/>
            </a:solidFill>
            <a:miter lim="800000"/>
            <a:headEnd/>
            <a:tailEnd/>
          </a:ln>
          <a:effectLst/>
        </p:spPr>
        <p:txBody>
          <a:bodyPr wrap="none" anchor="ctr">
            <a:prstTxWarp prst="textNoShape">
              <a:avLst/>
            </a:prstTxWarp>
          </a:bodyPr>
          <a:lstStyle/>
          <a:p>
            <a:endParaRPr lang="en-US"/>
          </a:p>
        </p:txBody>
      </p:sp>
      <p:sp>
        <p:nvSpPr>
          <p:cNvPr id="1837058" name="Rectangle 2"/>
          <p:cNvSpPr>
            <a:spLocks noGrp="1" noChangeArrowheads="1"/>
          </p:cNvSpPr>
          <p:nvPr>
            <p:ph type="title"/>
          </p:nvPr>
        </p:nvSpPr>
        <p:spPr>
          <a:xfrm>
            <a:off x="634999" y="0"/>
            <a:ext cx="8170333" cy="736600"/>
          </a:xfrm>
        </p:spPr>
        <p:txBody>
          <a:bodyPr>
            <a:normAutofit fontScale="90000"/>
          </a:bodyPr>
          <a:lstStyle/>
          <a:p>
            <a:r>
              <a:rPr lang="en-US" dirty="0"/>
              <a:t>Nehalem Memory Hierarchy Overview</a:t>
            </a:r>
          </a:p>
        </p:txBody>
      </p:sp>
      <p:sp>
        <p:nvSpPr>
          <p:cNvPr id="1837060" name="Rectangle 4"/>
          <p:cNvSpPr>
            <a:spLocks noChangeArrowheads="1"/>
          </p:cNvSpPr>
          <p:nvPr/>
        </p:nvSpPr>
        <p:spPr bwMode="auto">
          <a:xfrm>
            <a:off x="1981200" y="1447800"/>
            <a:ext cx="1143000" cy="8382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CPU Core</a:t>
            </a:r>
          </a:p>
        </p:txBody>
      </p:sp>
      <p:sp>
        <p:nvSpPr>
          <p:cNvPr id="1837063" name="Rectangle 7"/>
          <p:cNvSpPr>
            <a:spLocks noChangeArrowheads="1"/>
          </p:cNvSpPr>
          <p:nvPr/>
        </p:nvSpPr>
        <p:spPr bwMode="auto">
          <a:xfrm>
            <a:off x="1981200" y="2286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D$</a:t>
            </a:r>
          </a:p>
        </p:txBody>
      </p:sp>
      <p:sp>
        <p:nvSpPr>
          <p:cNvPr id="1837064" name="Rectangle 8"/>
          <p:cNvSpPr>
            <a:spLocks noChangeArrowheads="1"/>
          </p:cNvSpPr>
          <p:nvPr/>
        </p:nvSpPr>
        <p:spPr bwMode="auto">
          <a:xfrm>
            <a:off x="1981200" y="1143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I$</a:t>
            </a:r>
          </a:p>
        </p:txBody>
      </p:sp>
      <p:sp>
        <p:nvSpPr>
          <p:cNvPr id="1837065" name="Rectangle 9"/>
          <p:cNvSpPr>
            <a:spLocks noChangeArrowheads="1"/>
          </p:cNvSpPr>
          <p:nvPr/>
        </p:nvSpPr>
        <p:spPr bwMode="auto">
          <a:xfrm>
            <a:off x="1981200" y="2971800"/>
            <a:ext cx="11430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256KB L2$</a:t>
            </a:r>
          </a:p>
        </p:txBody>
      </p:sp>
      <p:sp>
        <p:nvSpPr>
          <p:cNvPr id="1837066" name="Line 10"/>
          <p:cNvSpPr>
            <a:spLocks noChangeShapeType="1"/>
          </p:cNvSpPr>
          <p:nvPr/>
        </p:nvSpPr>
        <p:spPr bwMode="auto">
          <a:xfrm>
            <a:off x="2590800" y="25908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67" name="Rectangle 11"/>
          <p:cNvSpPr>
            <a:spLocks noChangeArrowheads="1"/>
          </p:cNvSpPr>
          <p:nvPr/>
        </p:nvSpPr>
        <p:spPr bwMode="auto">
          <a:xfrm>
            <a:off x="1981200" y="3962400"/>
            <a:ext cx="48006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8MB Shared L3$</a:t>
            </a:r>
          </a:p>
        </p:txBody>
      </p:sp>
      <p:sp>
        <p:nvSpPr>
          <p:cNvPr id="1837069" name="Line 13"/>
          <p:cNvSpPr>
            <a:spLocks noChangeShapeType="1"/>
          </p:cNvSpPr>
          <p:nvPr/>
        </p:nvSpPr>
        <p:spPr bwMode="auto">
          <a:xfrm>
            <a:off x="2590800" y="35814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0" name="Rectangle 14"/>
          <p:cNvSpPr>
            <a:spLocks noChangeArrowheads="1"/>
          </p:cNvSpPr>
          <p:nvPr/>
        </p:nvSpPr>
        <p:spPr bwMode="auto">
          <a:xfrm>
            <a:off x="5638800" y="1447800"/>
            <a:ext cx="1143000" cy="8382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CPU Core</a:t>
            </a:r>
          </a:p>
        </p:txBody>
      </p:sp>
      <p:sp>
        <p:nvSpPr>
          <p:cNvPr id="1837071" name="Rectangle 15"/>
          <p:cNvSpPr>
            <a:spLocks noChangeArrowheads="1"/>
          </p:cNvSpPr>
          <p:nvPr/>
        </p:nvSpPr>
        <p:spPr bwMode="auto">
          <a:xfrm>
            <a:off x="5638800" y="2286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D$</a:t>
            </a:r>
          </a:p>
        </p:txBody>
      </p:sp>
      <p:sp>
        <p:nvSpPr>
          <p:cNvPr id="1837072" name="Rectangle 16"/>
          <p:cNvSpPr>
            <a:spLocks noChangeArrowheads="1"/>
          </p:cNvSpPr>
          <p:nvPr/>
        </p:nvSpPr>
        <p:spPr bwMode="auto">
          <a:xfrm>
            <a:off x="5638800" y="1143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I$</a:t>
            </a:r>
          </a:p>
        </p:txBody>
      </p:sp>
      <p:sp>
        <p:nvSpPr>
          <p:cNvPr id="1837073" name="Rectangle 17"/>
          <p:cNvSpPr>
            <a:spLocks noChangeArrowheads="1"/>
          </p:cNvSpPr>
          <p:nvPr/>
        </p:nvSpPr>
        <p:spPr bwMode="auto">
          <a:xfrm>
            <a:off x="5638800" y="2971800"/>
            <a:ext cx="11430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256KB L2$</a:t>
            </a:r>
          </a:p>
        </p:txBody>
      </p:sp>
      <p:sp>
        <p:nvSpPr>
          <p:cNvPr id="1837074" name="Line 18"/>
          <p:cNvSpPr>
            <a:spLocks noChangeShapeType="1"/>
          </p:cNvSpPr>
          <p:nvPr/>
        </p:nvSpPr>
        <p:spPr bwMode="auto">
          <a:xfrm>
            <a:off x="6248400" y="25908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5" name="Line 19"/>
          <p:cNvSpPr>
            <a:spLocks noChangeShapeType="1"/>
          </p:cNvSpPr>
          <p:nvPr/>
        </p:nvSpPr>
        <p:spPr bwMode="auto">
          <a:xfrm>
            <a:off x="6248400" y="35814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6" name="Line 20"/>
          <p:cNvSpPr>
            <a:spLocks noChangeShapeType="1"/>
          </p:cNvSpPr>
          <p:nvPr/>
        </p:nvSpPr>
        <p:spPr bwMode="auto">
          <a:xfrm>
            <a:off x="3429000" y="1905000"/>
            <a:ext cx="1981200" cy="0"/>
          </a:xfrm>
          <a:prstGeom prst="line">
            <a:avLst/>
          </a:prstGeom>
          <a:noFill/>
          <a:ln w="76200">
            <a:solidFill>
              <a:schemeClr val="tx1"/>
            </a:solidFill>
            <a:prstDash val="sysDot"/>
            <a:round/>
            <a:headEnd/>
            <a:tailEnd/>
          </a:ln>
          <a:effectLst/>
        </p:spPr>
        <p:txBody>
          <a:bodyPr wrap="none" anchor="ctr">
            <a:prstTxWarp prst="textNoShape">
              <a:avLst/>
            </a:prstTxWarp>
          </a:bodyPr>
          <a:lstStyle/>
          <a:p>
            <a:endParaRPr lang="en-US"/>
          </a:p>
        </p:txBody>
      </p:sp>
      <p:sp>
        <p:nvSpPr>
          <p:cNvPr id="1837077" name="Text Box 21"/>
          <p:cNvSpPr txBox="1">
            <a:spLocks noChangeArrowheads="1"/>
          </p:cNvSpPr>
          <p:nvPr/>
        </p:nvSpPr>
        <p:spPr bwMode="auto">
          <a:xfrm>
            <a:off x="3625850" y="1419225"/>
            <a:ext cx="1300163" cy="396875"/>
          </a:xfrm>
          <a:prstGeom prst="rect">
            <a:avLst/>
          </a:prstGeom>
          <a:noFill/>
          <a:ln w="38100">
            <a:noFill/>
            <a:miter lim="800000"/>
            <a:headEnd/>
            <a:tailEnd/>
          </a:ln>
          <a:effectLst/>
        </p:spPr>
        <p:txBody>
          <a:bodyPr wrap="none" anchor="ctr">
            <a:prstTxWarp prst="textNoShape">
              <a:avLst/>
            </a:prstTxWarp>
            <a:spAutoFit/>
          </a:bodyPr>
          <a:lstStyle/>
          <a:p>
            <a:r>
              <a:rPr lang="en-US" sz="2000"/>
              <a:t>4-8 Cores</a:t>
            </a:r>
          </a:p>
        </p:txBody>
      </p:sp>
      <p:sp>
        <p:nvSpPr>
          <p:cNvPr id="1837079" name="Rectangle 23"/>
          <p:cNvSpPr>
            <a:spLocks noChangeArrowheads="1"/>
          </p:cNvSpPr>
          <p:nvPr/>
        </p:nvSpPr>
        <p:spPr bwMode="auto">
          <a:xfrm>
            <a:off x="1981200" y="4800600"/>
            <a:ext cx="2514600" cy="609600"/>
          </a:xfrm>
          <a:prstGeom prst="rect">
            <a:avLst/>
          </a:prstGeom>
          <a:solidFill>
            <a:schemeClr val="bg1"/>
          </a:solidFill>
          <a:ln w="38100">
            <a:solidFill>
              <a:schemeClr val="tx1"/>
            </a:solidFill>
            <a:miter lim="800000"/>
            <a:headEnd/>
            <a:tailEnd/>
          </a:ln>
          <a:effectLst/>
        </p:spPr>
        <p:txBody>
          <a:bodyPr anchor="ctr">
            <a:prstTxWarp prst="textNoShape">
              <a:avLst/>
            </a:prstTxWarp>
          </a:bodyPr>
          <a:lstStyle/>
          <a:p>
            <a:r>
              <a:rPr lang="en-US" dirty="0" smtClean="0"/>
              <a:t>3 DDR3 </a:t>
            </a:r>
            <a:r>
              <a:rPr lang="en-US" dirty="0"/>
              <a:t>DRAM Memory Controllers</a:t>
            </a:r>
          </a:p>
        </p:txBody>
      </p:sp>
      <p:sp>
        <p:nvSpPr>
          <p:cNvPr id="1837081" name="Rectangle 25"/>
          <p:cNvSpPr>
            <a:spLocks noChangeArrowheads="1"/>
          </p:cNvSpPr>
          <p:nvPr/>
        </p:nvSpPr>
        <p:spPr bwMode="auto">
          <a:xfrm>
            <a:off x="4724400" y="4800600"/>
            <a:ext cx="2057400" cy="609600"/>
          </a:xfrm>
          <a:prstGeom prst="rect">
            <a:avLst/>
          </a:prstGeom>
          <a:solidFill>
            <a:schemeClr val="bg1"/>
          </a:solidFill>
          <a:ln w="38100">
            <a:solidFill>
              <a:schemeClr val="tx1"/>
            </a:solidFill>
            <a:miter lim="800000"/>
            <a:headEnd/>
            <a:tailEnd/>
          </a:ln>
          <a:effectLst/>
        </p:spPr>
        <p:txBody>
          <a:bodyPr anchor="ctr">
            <a:prstTxWarp prst="textNoShape">
              <a:avLst/>
            </a:prstTxWarp>
          </a:bodyPr>
          <a:lstStyle/>
          <a:p>
            <a:r>
              <a:rPr lang="en-US"/>
              <a:t>QuickPath System Interconnect</a:t>
            </a:r>
          </a:p>
        </p:txBody>
      </p:sp>
      <p:sp>
        <p:nvSpPr>
          <p:cNvPr id="1837082" name="Line 26"/>
          <p:cNvSpPr>
            <a:spLocks noChangeShapeType="1"/>
          </p:cNvSpPr>
          <p:nvPr/>
        </p:nvSpPr>
        <p:spPr bwMode="auto">
          <a:xfrm>
            <a:off x="2438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3" name="Line 27"/>
          <p:cNvSpPr>
            <a:spLocks noChangeShapeType="1"/>
          </p:cNvSpPr>
          <p:nvPr/>
        </p:nvSpPr>
        <p:spPr bwMode="auto">
          <a:xfrm>
            <a:off x="3200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4" name="Line 28"/>
          <p:cNvSpPr>
            <a:spLocks noChangeShapeType="1"/>
          </p:cNvSpPr>
          <p:nvPr/>
        </p:nvSpPr>
        <p:spPr bwMode="auto">
          <a:xfrm>
            <a:off x="3962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8" name="Line 32"/>
          <p:cNvSpPr>
            <a:spLocks noChangeShapeType="1"/>
          </p:cNvSpPr>
          <p:nvPr/>
        </p:nvSpPr>
        <p:spPr bwMode="auto">
          <a:xfrm flipV="1">
            <a:off x="51054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89" name="Line 33"/>
          <p:cNvSpPr>
            <a:spLocks noChangeShapeType="1"/>
          </p:cNvSpPr>
          <p:nvPr/>
        </p:nvSpPr>
        <p:spPr bwMode="auto">
          <a:xfrm>
            <a:off x="52578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2" name="Line 36"/>
          <p:cNvSpPr>
            <a:spLocks noChangeShapeType="1"/>
          </p:cNvSpPr>
          <p:nvPr/>
        </p:nvSpPr>
        <p:spPr bwMode="auto">
          <a:xfrm flipV="1">
            <a:off x="61722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3" name="Line 37"/>
          <p:cNvSpPr>
            <a:spLocks noChangeShapeType="1"/>
          </p:cNvSpPr>
          <p:nvPr/>
        </p:nvSpPr>
        <p:spPr bwMode="auto">
          <a:xfrm>
            <a:off x="63246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4" name="Text Box 38"/>
          <p:cNvSpPr txBox="1">
            <a:spLocks noChangeArrowheads="1"/>
          </p:cNvSpPr>
          <p:nvPr/>
        </p:nvSpPr>
        <p:spPr bwMode="auto">
          <a:xfrm>
            <a:off x="5643563" y="5867400"/>
            <a:ext cx="2987675" cy="336550"/>
          </a:xfrm>
          <a:prstGeom prst="rect">
            <a:avLst/>
          </a:prstGeom>
          <a:noFill/>
          <a:ln w="38100">
            <a:noFill/>
            <a:miter lim="800000"/>
            <a:headEnd/>
            <a:tailEnd/>
          </a:ln>
          <a:effectLst/>
        </p:spPr>
        <p:txBody>
          <a:bodyPr wrap="none" anchor="ctr">
            <a:prstTxWarp prst="textNoShape">
              <a:avLst/>
            </a:prstTxWarp>
            <a:spAutoFit/>
          </a:bodyPr>
          <a:lstStyle/>
          <a:p>
            <a:r>
              <a:rPr lang="en-US"/>
              <a:t>Each direction is 20b@6.4Gb/s</a:t>
            </a:r>
          </a:p>
        </p:txBody>
      </p:sp>
      <p:sp>
        <p:nvSpPr>
          <p:cNvPr id="1837095" name="Text Box 39"/>
          <p:cNvSpPr txBox="1">
            <a:spLocks noChangeArrowheads="1"/>
          </p:cNvSpPr>
          <p:nvPr/>
        </p:nvSpPr>
        <p:spPr bwMode="auto">
          <a:xfrm>
            <a:off x="1600199" y="5834747"/>
            <a:ext cx="3107267" cy="646331"/>
          </a:xfrm>
          <a:prstGeom prst="rect">
            <a:avLst/>
          </a:prstGeom>
          <a:noFill/>
          <a:ln w="38100">
            <a:noFill/>
            <a:miter lim="800000"/>
            <a:headEnd/>
            <a:tailEnd/>
          </a:ln>
          <a:effectLst/>
        </p:spPr>
        <p:txBody>
          <a:bodyPr wrap="square" anchor="ctr">
            <a:prstTxWarp prst="textNoShape">
              <a:avLst/>
            </a:prstTxWarp>
            <a:spAutoFit/>
          </a:bodyPr>
          <a:lstStyle/>
          <a:p>
            <a:r>
              <a:rPr lang="en-US" dirty="0"/>
              <a:t>Each DRAM Channel is 64/72b wide at up to 1.33Gb/s</a:t>
            </a:r>
          </a:p>
        </p:txBody>
      </p:sp>
      <p:sp>
        <p:nvSpPr>
          <p:cNvPr id="1837096" name="AutoShape 40"/>
          <p:cNvSpPr>
            <a:spLocks/>
          </p:cNvSpPr>
          <p:nvPr/>
        </p:nvSpPr>
        <p:spPr bwMode="auto">
          <a:xfrm>
            <a:off x="1143000" y="1143000"/>
            <a:ext cx="609600" cy="2438400"/>
          </a:xfrm>
          <a:prstGeom prst="leftBrace">
            <a:avLst>
              <a:gd name="adj1" fmla="val 3333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37097" name="Text Box 41"/>
          <p:cNvSpPr txBox="1">
            <a:spLocks noChangeArrowheads="1"/>
          </p:cNvSpPr>
          <p:nvPr/>
        </p:nvSpPr>
        <p:spPr bwMode="auto">
          <a:xfrm>
            <a:off x="-76200" y="1981200"/>
            <a:ext cx="1535113" cy="581025"/>
          </a:xfrm>
          <a:prstGeom prst="rect">
            <a:avLst/>
          </a:prstGeom>
          <a:noFill/>
          <a:ln w="38100">
            <a:noFill/>
            <a:miter lim="800000"/>
            <a:headEnd/>
            <a:tailEnd/>
          </a:ln>
          <a:effectLst/>
        </p:spPr>
        <p:txBody>
          <a:bodyPr anchor="ctr">
            <a:prstTxWarp prst="textNoShape">
              <a:avLst/>
            </a:prstTxWarp>
            <a:spAutoFit/>
          </a:bodyPr>
          <a:lstStyle/>
          <a:p>
            <a:r>
              <a:rPr lang="en-US"/>
              <a:t>Private L1/L2 per core</a:t>
            </a:r>
          </a:p>
        </p:txBody>
      </p:sp>
      <p:sp>
        <p:nvSpPr>
          <p:cNvPr id="1837098" name="AutoShape 42"/>
          <p:cNvSpPr>
            <a:spLocks/>
          </p:cNvSpPr>
          <p:nvPr/>
        </p:nvSpPr>
        <p:spPr bwMode="auto">
          <a:xfrm>
            <a:off x="7162800" y="1143000"/>
            <a:ext cx="381000" cy="3581400"/>
          </a:xfrm>
          <a:prstGeom prst="rightBrace">
            <a:avLst>
              <a:gd name="adj1" fmla="val 7833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37099" name="Text Box 43"/>
          <p:cNvSpPr txBox="1">
            <a:spLocks noChangeArrowheads="1"/>
          </p:cNvSpPr>
          <p:nvPr/>
        </p:nvSpPr>
        <p:spPr bwMode="auto">
          <a:xfrm>
            <a:off x="7391400" y="2282825"/>
            <a:ext cx="1752600" cy="1069975"/>
          </a:xfrm>
          <a:prstGeom prst="rect">
            <a:avLst/>
          </a:prstGeom>
          <a:noFill/>
          <a:ln w="38100">
            <a:noFill/>
            <a:miter lim="800000"/>
            <a:headEnd/>
            <a:tailEnd/>
          </a:ln>
          <a:effectLst/>
        </p:spPr>
        <p:txBody>
          <a:bodyPr anchor="ctr">
            <a:prstTxWarp prst="textNoShape">
              <a:avLst/>
            </a:prstTxWarp>
            <a:spAutoFit/>
          </a:bodyPr>
          <a:lstStyle/>
          <a:p>
            <a:r>
              <a:rPr lang="en-US"/>
              <a:t>L3 fully inclusive of higher levels (but L2 not inclusive of L1)</a:t>
            </a:r>
          </a:p>
        </p:txBody>
      </p:sp>
      <p:sp>
        <p:nvSpPr>
          <p:cNvPr id="1837101" name="Text Box 45"/>
          <p:cNvSpPr txBox="1">
            <a:spLocks noChangeArrowheads="1"/>
          </p:cNvSpPr>
          <p:nvPr/>
        </p:nvSpPr>
        <p:spPr bwMode="auto">
          <a:xfrm>
            <a:off x="6934200" y="4922838"/>
            <a:ext cx="2209800" cy="825500"/>
          </a:xfrm>
          <a:prstGeom prst="rect">
            <a:avLst/>
          </a:prstGeom>
          <a:noFill/>
          <a:ln w="38100">
            <a:noFill/>
            <a:miter lim="800000"/>
            <a:headEnd/>
            <a:tailEnd/>
          </a:ln>
          <a:effectLst/>
        </p:spPr>
        <p:txBody>
          <a:bodyPr anchor="ctr">
            <a:prstTxWarp prst="textNoShape">
              <a:avLst/>
            </a:prstTxWarp>
            <a:spAutoFit/>
          </a:bodyPr>
          <a:lstStyle/>
          <a:p>
            <a:r>
              <a:rPr lang="en-US"/>
              <a:t>Other sockets’ caches kept coherent using QuickPath messages</a:t>
            </a:r>
          </a:p>
        </p:txBody>
      </p:sp>
      <p:grpSp>
        <p:nvGrpSpPr>
          <p:cNvPr id="2" name="Group 48"/>
          <p:cNvGrpSpPr>
            <a:grpSpLocks/>
          </p:cNvGrpSpPr>
          <p:nvPr/>
        </p:nvGrpSpPr>
        <p:grpSpPr bwMode="auto">
          <a:xfrm>
            <a:off x="76200" y="1727200"/>
            <a:ext cx="2146300" cy="3911600"/>
            <a:chOff x="48" y="1088"/>
            <a:chExt cx="1352" cy="2464"/>
          </a:xfrm>
        </p:grpSpPr>
        <p:sp>
          <p:nvSpPr>
            <p:cNvPr id="1837102" name="Freeform 46"/>
            <p:cNvSpPr>
              <a:spLocks/>
            </p:cNvSpPr>
            <p:nvPr/>
          </p:nvSpPr>
          <p:spPr bwMode="auto">
            <a:xfrm>
              <a:off x="720" y="1088"/>
              <a:ext cx="680" cy="2464"/>
            </a:xfrm>
            <a:custGeom>
              <a:avLst/>
              <a:gdLst/>
              <a:ahLst/>
              <a:cxnLst>
                <a:cxn ang="0">
                  <a:pos x="544" y="0"/>
                </a:cxn>
                <a:cxn ang="0">
                  <a:pos x="64" y="1056"/>
                </a:cxn>
                <a:cxn ang="0">
                  <a:pos x="160" y="2064"/>
                </a:cxn>
                <a:cxn ang="0">
                  <a:pos x="400" y="2352"/>
                </a:cxn>
                <a:cxn ang="0">
                  <a:pos x="640" y="1392"/>
                </a:cxn>
                <a:cxn ang="0">
                  <a:pos x="640" y="144"/>
                </a:cxn>
              </a:cxnLst>
              <a:rect l="0" t="0" r="r" b="b"/>
              <a:pathLst>
                <a:path w="680" h="2464">
                  <a:moveTo>
                    <a:pt x="544" y="0"/>
                  </a:moveTo>
                  <a:cubicBezTo>
                    <a:pt x="336" y="356"/>
                    <a:pt x="128" y="712"/>
                    <a:pt x="64" y="1056"/>
                  </a:cubicBezTo>
                  <a:cubicBezTo>
                    <a:pt x="0" y="1400"/>
                    <a:pt x="104" y="1848"/>
                    <a:pt x="160" y="2064"/>
                  </a:cubicBezTo>
                  <a:cubicBezTo>
                    <a:pt x="216" y="2280"/>
                    <a:pt x="320" y="2464"/>
                    <a:pt x="400" y="2352"/>
                  </a:cubicBezTo>
                  <a:cubicBezTo>
                    <a:pt x="480" y="2240"/>
                    <a:pt x="600" y="1760"/>
                    <a:pt x="640" y="1392"/>
                  </a:cubicBezTo>
                  <a:cubicBezTo>
                    <a:pt x="680" y="1024"/>
                    <a:pt x="660" y="584"/>
                    <a:pt x="640" y="144"/>
                  </a:cubicBezTo>
                </a:path>
              </a:pathLst>
            </a:custGeom>
            <a:noFill/>
            <a:ln w="38100" cap="flat" cmpd="sng">
              <a:solidFill>
                <a:schemeClr val="hlink"/>
              </a:solidFill>
              <a:prstDash val="solid"/>
              <a:round/>
              <a:headEnd/>
              <a:tailEnd type="triangle" w="med" len="med"/>
            </a:ln>
            <a:effectLst/>
          </p:spPr>
          <p:txBody>
            <a:bodyPr wrap="none" anchor="ctr">
              <a:prstTxWarp prst="textNoShape">
                <a:avLst/>
              </a:prstTxWarp>
            </a:bodyPr>
            <a:lstStyle/>
            <a:p>
              <a:endParaRPr lang="en-US"/>
            </a:p>
          </p:txBody>
        </p:sp>
        <p:sp>
          <p:nvSpPr>
            <p:cNvPr id="1837103" name="Text Box 47"/>
            <p:cNvSpPr txBox="1">
              <a:spLocks noChangeArrowheads="1"/>
            </p:cNvSpPr>
            <p:nvPr/>
          </p:nvSpPr>
          <p:spPr bwMode="auto">
            <a:xfrm>
              <a:off x="48" y="2448"/>
              <a:ext cx="864" cy="828"/>
            </a:xfrm>
            <a:prstGeom prst="rect">
              <a:avLst/>
            </a:prstGeom>
            <a:noFill/>
            <a:ln w="38100">
              <a:noFill/>
              <a:miter lim="800000"/>
              <a:headEnd/>
              <a:tailEnd/>
            </a:ln>
            <a:effectLst/>
          </p:spPr>
          <p:txBody>
            <a:bodyPr anchor="ctr">
              <a:prstTxWarp prst="textNoShape">
                <a:avLst/>
              </a:prstTxWarp>
              <a:spAutoFit/>
            </a:bodyPr>
            <a:lstStyle/>
            <a:p>
              <a:r>
                <a:rPr lang="en-US"/>
                <a:t>Local memory access latency ~60ns</a:t>
              </a:r>
            </a:p>
          </p:txBody>
        </p:sp>
      </p:grpSp>
      <p:sp>
        <p:nvSpPr>
          <p:cNvPr id="40" name="Date Placeholder 39"/>
          <p:cNvSpPr>
            <a:spLocks noGrp="1"/>
          </p:cNvSpPr>
          <p:nvPr>
            <p:ph type="dt" sz="half" idx="10"/>
          </p:nvPr>
        </p:nvSpPr>
        <p:spPr/>
        <p:txBody>
          <a:bodyPr/>
          <a:lstStyle/>
          <a:p>
            <a:fld id="{16DD2C56-2E9B-864F-A128-563EC23337F0}" type="datetime1">
              <a:rPr lang="en-US" smtClean="0"/>
              <a:pPr/>
              <a:t>4/26/11</a:t>
            </a:fld>
            <a:endParaRPr lang="en-US" dirty="0"/>
          </a:p>
        </p:txBody>
      </p:sp>
      <p:sp>
        <p:nvSpPr>
          <p:cNvPr id="41" name="Footer Placeholder 40"/>
          <p:cNvSpPr>
            <a:spLocks noGrp="1"/>
          </p:cNvSpPr>
          <p:nvPr>
            <p:ph type="ftr" sz="quarter" idx="11"/>
          </p:nvPr>
        </p:nvSpPr>
        <p:spPr>
          <a:xfrm>
            <a:off x="33020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a:xfrm>
            <a:off x="457200" y="1600200"/>
            <a:ext cx="8382000" cy="4817533"/>
          </a:xfrm>
        </p:spPr>
        <p:txBody>
          <a:bodyPr>
            <a:normAutofit/>
          </a:bodyPr>
          <a:lstStyle/>
          <a:p>
            <a:r>
              <a:rPr lang="en-US" dirty="0" smtClean="0"/>
              <a:t>Virtual Memory, Paging really used for Protection, Translation, Some OS optimizations</a:t>
            </a:r>
          </a:p>
          <a:p>
            <a:pPr lvl="1"/>
            <a:r>
              <a:rPr lang="en-US" dirty="0" smtClean="0"/>
              <a:t>Not really routinely paging to disk</a:t>
            </a:r>
          </a:p>
          <a:p>
            <a:pPr lvl="1"/>
            <a:r>
              <a:rPr lang="en-US" dirty="0" smtClean="0"/>
              <a:t>Can think of as another level of memory hierarchy, but not really used like caches</a:t>
            </a:r>
          </a:p>
          <a:p>
            <a:r>
              <a:rPr lang="en-US" dirty="0" smtClean="0"/>
              <a:t>Virtual Machines as even greater level of protection to allow greater level of sharing</a:t>
            </a:r>
          </a:p>
          <a:p>
            <a:pPr lvl="1"/>
            <a:r>
              <a:rPr lang="en-US" dirty="0" smtClean="0"/>
              <a:t>Enables fine control, allocation, pricing of Cloud Computing</a:t>
            </a:r>
          </a:p>
        </p:txBody>
      </p:sp>
      <p:sp>
        <p:nvSpPr>
          <p:cNvPr id="4" name="Date Placeholder 3"/>
          <p:cNvSpPr>
            <a:spLocks noGrp="1"/>
          </p:cNvSpPr>
          <p:nvPr>
            <p:ph type="dt" sz="half" idx="10"/>
          </p:nvPr>
        </p:nvSpPr>
        <p:spPr/>
        <p:txBody>
          <a:bodyPr/>
          <a:lstStyle/>
          <a:p>
            <a:fld id="{440D48A4-05AF-6D4A-BD76-530FB62643D2}"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dirty="0"/>
          </a:p>
        </p:txBody>
      </p:sp>
      <p:pic>
        <p:nvPicPr>
          <p:cNvPr id="7" name="Picture 6" descr="NUMA.tiff"/>
          <p:cNvPicPr>
            <a:picLocks noChangeAspect="1"/>
          </p:cNvPicPr>
          <p:nvPr/>
        </p:nvPicPr>
        <p:blipFill>
          <a:blip r:embed="rId2"/>
          <a:stretch>
            <a:fillRect/>
          </a:stretch>
        </p:blipFill>
        <p:spPr>
          <a:xfrm>
            <a:off x="10569" y="0"/>
            <a:ext cx="9122861"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1"/>
          </p:nvPr>
        </p:nvSpPr>
        <p:spPr>
          <a:xfrm>
            <a:off x="6248400" y="6492875"/>
            <a:ext cx="2895600" cy="365125"/>
          </a:xfrm>
        </p:spPr>
        <p:txBody>
          <a:bodyPr/>
          <a:lstStyle/>
          <a:p>
            <a:fld id="{99178ED6-D9BC-2B46-8C0F-53417D0271E6}" type="slidenum">
              <a:rPr lang="en-US"/>
              <a:pPr/>
              <a:t>31</a:t>
            </a:fld>
            <a:endParaRPr lang="en-US" b="0" dirty="0">
              <a:solidFill>
                <a:srgbClr val="FBBA03"/>
              </a:solidFill>
            </a:endParaRPr>
          </a:p>
        </p:txBody>
      </p:sp>
      <p:sp>
        <p:nvSpPr>
          <p:cNvPr id="1855490" name="Rectangle 2"/>
          <p:cNvSpPr>
            <a:spLocks noGrp="1" noChangeArrowheads="1"/>
          </p:cNvSpPr>
          <p:nvPr>
            <p:ph type="title"/>
          </p:nvPr>
        </p:nvSpPr>
        <p:spPr/>
        <p:txBody>
          <a:bodyPr/>
          <a:lstStyle/>
          <a:p>
            <a:r>
              <a:rPr lang="en-US"/>
              <a:t>All Sockets can Access all Data</a:t>
            </a:r>
          </a:p>
        </p:txBody>
      </p:sp>
      <p:pic>
        <p:nvPicPr>
          <p:cNvPr id="1855491" name="Picture 3"/>
          <p:cNvPicPr>
            <a:picLocks noChangeAspect="1" noChangeArrowheads="1"/>
          </p:cNvPicPr>
          <p:nvPr/>
        </p:nvPicPr>
        <p:blipFill>
          <a:blip r:embed="rId3"/>
          <a:srcRect/>
          <a:stretch>
            <a:fillRect/>
          </a:stretch>
        </p:blipFill>
        <p:spPr bwMode="auto">
          <a:xfrm>
            <a:off x="152400" y="2057400"/>
            <a:ext cx="8991600" cy="3724275"/>
          </a:xfrm>
          <a:prstGeom prst="rect">
            <a:avLst/>
          </a:prstGeom>
          <a:noFill/>
          <a:ln w="38100">
            <a:noFill/>
            <a:miter lim="800000"/>
            <a:headEnd/>
            <a:tailEnd/>
          </a:ln>
          <a:effectLst/>
        </p:spPr>
      </p:pic>
      <p:sp>
        <p:nvSpPr>
          <p:cNvPr id="1855492" name="Text Box 4"/>
          <p:cNvSpPr txBox="1">
            <a:spLocks noChangeArrowheads="1"/>
          </p:cNvSpPr>
          <p:nvPr/>
        </p:nvSpPr>
        <p:spPr bwMode="auto">
          <a:xfrm>
            <a:off x="1443038" y="1770063"/>
            <a:ext cx="1057275" cy="457200"/>
          </a:xfrm>
          <a:prstGeom prst="rect">
            <a:avLst/>
          </a:prstGeom>
          <a:noFill/>
          <a:ln w="38100">
            <a:noFill/>
            <a:miter lim="800000"/>
            <a:headEnd/>
            <a:tailEnd/>
          </a:ln>
          <a:effectLst/>
        </p:spPr>
        <p:txBody>
          <a:bodyPr wrap="none" anchor="ctr">
            <a:prstTxWarp prst="textNoShape">
              <a:avLst/>
            </a:prstTxWarp>
            <a:spAutoFit/>
          </a:bodyPr>
          <a:lstStyle/>
          <a:p>
            <a:r>
              <a:rPr lang="en-US" sz="2400" b="1"/>
              <a:t>~60ns</a:t>
            </a:r>
          </a:p>
        </p:txBody>
      </p:sp>
      <p:sp>
        <p:nvSpPr>
          <p:cNvPr id="1855493" name="Text Box 5"/>
          <p:cNvSpPr txBox="1">
            <a:spLocks noChangeArrowheads="1"/>
          </p:cNvSpPr>
          <p:nvPr/>
        </p:nvSpPr>
        <p:spPr bwMode="auto">
          <a:xfrm>
            <a:off x="5913438" y="5732463"/>
            <a:ext cx="1227137" cy="457200"/>
          </a:xfrm>
          <a:prstGeom prst="rect">
            <a:avLst/>
          </a:prstGeom>
          <a:noFill/>
          <a:ln w="38100">
            <a:noFill/>
            <a:miter lim="800000"/>
            <a:headEnd/>
            <a:tailEnd/>
          </a:ln>
          <a:effectLst/>
        </p:spPr>
        <p:txBody>
          <a:bodyPr wrap="none" anchor="ctr">
            <a:prstTxWarp prst="textNoShape">
              <a:avLst/>
            </a:prstTxWarp>
            <a:spAutoFit/>
          </a:bodyPr>
          <a:lstStyle/>
          <a:p>
            <a:r>
              <a:rPr lang="en-US" sz="2400" b="1"/>
              <a:t>~100ns</a:t>
            </a:r>
          </a:p>
        </p:txBody>
      </p:sp>
      <p:sp>
        <p:nvSpPr>
          <p:cNvPr id="8" name="Date Placeholder 7"/>
          <p:cNvSpPr>
            <a:spLocks noGrp="1"/>
          </p:cNvSpPr>
          <p:nvPr>
            <p:ph type="dt" sz="half" idx="10"/>
          </p:nvPr>
        </p:nvSpPr>
        <p:spPr/>
        <p:txBody>
          <a:bodyPr/>
          <a:lstStyle/>
          <a:p>
            <a:fld id="{B0C64488-2A09-0E4C-BB87-43545039A453}" type="datetime1">
              <a:rPr lang="en-US" smtClean="0"/>
              <a:pPr/>
              <a:t>4/26/11</a:t>
            </a:fld>
            <a:endParaRPr lang="en-US" dirty="0"/>
          </a:p>
        </p:txBody>
      </p:sp>
      <p:sp>
        <p:nvSpPr>
          <p:cNvPr id="9" name="Footer Placeholder 8"/>
          <p:cNvSpPr>
            <a:spLocks noGrp="1"/>
          </p:cNvSpPr>
          <p:nvPr>
            <p:ph type="ftr" sz="quarter" idx="11"/>
          </p:nvPr>
        </p:nvSpPr>
        <p:spPr>
          <a:xfrm>
            <a:off x="3073400" y="6492875"/>
            <a:ext cx="2895600" cy="365125"/>
          </a:xfrm>
        </p:spPr>
        <p:txBody>
          <a:bodyPr/>
          <a:lstStyle/>
          <a:p>
            <a:r>
              <a:rPr lang="en-US" dirty="0" smtClean="0"/>
              <a:t>Fall 2010 -- Lecture #38</a:t>
            </a:r>
            <a:endParaRPr lang="en-US" dirty="0"/>
          </a:p>
        </p:txBody>
      </p:sp>
      <p:sp>
        <p:nvSpPr>
          <p:cNvPr id="10" name="TextBox 9"/>
          <p:cNvSpPr txBox="1"/>
          <p:nvPr/>
        </p:nvSpPr>
        <p:spPr>
          <a:xfrm>
            <a:off x="3632200" y="1295400"/>
            <a:ext cx="2921000" cy="646331"/>
          </a:xfrm>
          <a:prstGeom prst="rect">
            <a:avLst/>
          </a:prstGeom>
          <a:noFill/>
        </p:spPr>
        <p:txBody>
          <a:bodyPr wrap="square" rtlCol="0">
            <a:spAutoFit/>
          </a:bodyPr>
          <a:lstStyle/>
          <a:p>
            <a:r>
              <a:rPr lang="en-US" dirty="0" smtClean="0"/>
              <a:t>How ensure that get data allocated to local DRAM?</a:t>
            </a:r>
          </a:p>
        </p:txBody>
      </p:sp>
      <p:sp>
        <p:nvSpPr>
          <p:cNvPr id="11" name="TextBox 10"/>
          <p:cNvSpPr txBox="1"/>
          <p:nvPr/>
        </p:nvSpPr>
        <p:spPr>
          <a:xfrm>
            <a:off x="6223000" y="1270000"/>
            <a:ext cx="2921000" cy="1477328"/>
          </a:xfrm>
          <a:prstGeom prst="rect">
            <a:avLst/>
          </a:prstGeom>
          <a:noFill/>
        </p:spPr>
        <p:txBody>
          <a:bodyPr wrap="square" rtlCol="0">
            <a:spAutoFit/>
          </a:bodyPr>
          <a:lstStyle/>
          <a:p>
            <a:r>
              <a:rPr lang="en-US" dirty="0" err="1" smtClean="0"/>
              <a:t>Lunix</a:t>
            </a:r>
            <a:r>
              <a:rPr lang="en-US" dirty="0" smtClean="0"/>
              <a:t> doesn’t allocate pages to physical memory after </a:t>
            </a:r>
            <a:r>
              <a:rPr lang="en-US" dirty="0" err="1" smtClean="0"/>
              <a:t>malloc</a:t>
            </a:r>
            <a:r>
              <a:rPr lang="en-US" dirty="0" smtClean="0"/>
              <a:t> until first access to page. Be sure to touch what each CPU wants nearby</a:t>
            </a:r>
            <a:endParaRPr lang="en-US" dirty="0"/>
          </a:p>
        </p:txBody>
      </p:sp>
      <p:sp>
        <p:nvSpPr>
          <p:cNvPr id="12" name="TextBox 11"/>
          <p:cNvSpPr txBox="1"/>
          <p:nvPr/>
        </p:nvSpPr>
        <p:spPr>
          <a:xfrm>
            <a:off x="332902" y="5091872"/>
            <a:ext cx="2860485" cy="1200329"/>
          </a:xfrm>
          <a:prstGeom prst="rect">
            <a:avLst/>
          </a:prstGeom>
          <a:noFill/>
        </p:spPr>
        <p:txBody>
          <a:bodyPr wrap="square" rtlCol="0">
            <a:spAutoFit/>
          </a:bodyPr>
          <a:lstStyle/>
          <a:p>
            <a:r>
              <a:rPr lang="en-US" dirty="0" smtClean="0"/>
              <a:t>Such systems called “NUMA” for </a:t>
            </a:r>
            <a:r>
              <a:rPr lang="en-US" u="sng" dirty="0" smtClean="0"/>
              <a:t>N</a:t>
            </a:r>
            <a:r>
              <a:rPr lang="en-US" dirty="0" smtClean="0"/>
              <a:t>on </a:t>
            </a:r>
            <a:r>
              <a:rPr lang="en-US" u="sng" dirty="0" smtClean="0"/>
              <a:t>U</a:t>
            </a:r>
            <a:r>
              <a:rPr lang="en-US" dirty="0" smtClean="0"/>
              <a:t>niform </a:t>
            </a:r>
            <a:r>
              <a:rPr lang="en-US" u="sng" dirty="0" smtClean="0"/>
              <a:t>M</a:t>
            </a:r>
            <a:r>
              <a:rPr lang="en-US" dirty="0" smtClean="0"/>
              <a:t>emory </a:t>
            </a:r>
            <a:r>
              <a:rPr lang="en-US" u="sng" dirty="0" smtClean="0"/>
              <a:t>A</a:t>
            </a:r>
            <a:r>
              <a:rPr lang="en-US" dirty="0" smtClean="0"/>
              <a:t>ccess: some addresses are slower than others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1"/>
          </p:nvPr>
        </p:nvSpPr>
        <p:spPr/>
        <p:txBody>
          <a:bodyPr/>
          <a:lstStyle/>
          <a:p>
            <a:fld id="{4450C603-03B6-7540-B03D-66676F62F2F0}" type="slidenum">
              <a:rPr lang="en-US"/>
              <a:pPr/>
              <a:t>32</a:t>
            </a:fld>
            <a:endParaRPr lang="en-US" b="0">
              <a:solidFill>
                <a:srgbClr val="FBBA03"/>
              </a:solidFill>
            </a:endParaRPr>
          </a:p>
        </p:txBody>
      </p:sp>
      <p:sp>
        <p:nvSpPr>
          <p:cNvPr id="1846274" name="Rectangle 2"/>
          <p:cNvSpPr>
            <a:spLocks noGrp="1" noChangeArrowheads="1"/>
          </p:cNvSpPr>
          <p:nvPr>
            <p:ph type="title"/>
          </p:nvPr>
        </p:nvSpPr>
        <p:spPr/>
        <p:txBody>
          <a:bodyPr/>
          <a:lstStyle/>
          <a:p>
            <a:r>
              <a:rPr lang="en-US"/>
              <a:t>Core’s Private Memory System</a:t>
            </a:r>
          </a:p>
        </p:txBody>
      </p:sp>
      <p:pic>
        <p:nvPicPr>
          <p:cNvPr id="1846275" name="Picture 3"/>
          <p:cNvPicPr>
            <a:picLocks noChangeAspect="1" noChangeArrowheads="1"/>
          </p:cNvPicPr>
          <p:nvPr/>
        </p:nvPicPr>
        <p:blipFill>
          <a:blip r:embed="rId3"/>
          <a:srcRect/>
          <a:stretch>
            <a:fillRect/>
          </a:stretch>
        </p:blipFill>
        <p:spPr bwMode="auto">
          <a:xfrm>
            <a:off x="685800" y="1219200"/>
            <a:ext cx="8153400" cy="4795838"/>
          </a:xfrm>
          <a:prstGeom prst="rect">
            <a:avLst/>
          </a:prstGeom>
          <a:noFill/>
          <a:ln w="38100">
            <a:noFill/>
            <a:miter lim="800000"/>
            <a:headEnd/>
            <a:tailEnd/>
          </a:ln>
          <a:effectLst/>
        </p:spPr>
      </p:pic>
      <p:sp>
        <p:nvSpPr>
          <p:cNvPr id="1846276" name="Rectangle 4"/>
          <p:cNvSpPr>
            <a:spLocks noChangeArrowheads="1"/>
          </p:cNvSpPr>
          <p:nvPr/>
        </p:nvSpPr>
        <p:spPr bwMode="auto">
          <a:xfrm>
            <a:off x="76200" y="1447800"/>
            <a:ext cx="2819400" cy="1828800"/>
          </a:xfrm>
          <a:prstGeom prst="rect">
            <a:avLst/>
          </a:prstGeom>
          <a:solidFill>
            <a:schemeClr val="bg1"/>
          </a:solidFill>
          <a:ln w="38100">
            <a:noFill/>
            <a:miter lim="800000"/>
            <a:headEnd/>
            <a:tailEnd/>
          </a:ln>
          <a:effectLst/>
        </p:spPr>
        <p:txBody>
          <a:bodyPr anchor="ctr">
            <a:prstTxWarp prst="textNoShape">
              <a:avLst/>
            </a:prstTxWarp>
          </a:bodyPr>
          <a:lstStyle/>
          <a:p>
            <a:pPr algn="l"/>
            <a:r>
              <a:rPr lang="en-US" sz="1800" dirty="0"/>
              <a:t>Load queue 48 entries</a:t>
            </a:r>
          </a:p>
          <a:p>
            <a:pPr algn="l"/>
            <a:r>
              <a:rPr lang="en-US" sz="1800" dirty="0"/>
              <a:t>Store queue 32 entries</a:t>
            </a:r>
          </a:p>
          <a:p>
            <a:pPr algn="l"/>
            <a:r>
              <a:rPr lang="en-US" sz="1800" dirty="0"/>
              <a:t>Divided statically between</a:t>
            </a:r>
            <a:r>
              <a:rPr lang="en-US" sz="1800" dirty="0" smtClean="0"/>
              <a:t> 2 threads</a:t>
            </a:r>
            <a:endParaRPr lang="en-US" sz="1800" dirty="0"/>
          </a:p>
          <a:p>
            <a:pPr algn="l"/>
            <a:r>
              <a:rPr lang="en-US" sz="1800" dirty="0"/>
              <a:t>Up to 16 outstanding misses in flight per core</a:t>
            </a:r>
          </a:p>
        </p:txBody>
      </p:sp>
      <p:sp>
        <p:nvSpPr>
          <p:cNvPr id="7" name="Date Placeholder 6"/>
          <p:cNvSpPr>
            <a:spLocks noGrp="1"/>
          </p:cNvSpPr>
          <p:nvPr>
            <p:ph type="dt" sz="half" idx="10"/>
          </p:nvPr>
        </p:nvSpPr>
        <p:spPr/>
        <p:txBody>
          <a:bodyPr/>
          <a:lstStyle/>
          <a:p>
            <a:fld id="{FB07DCC3-CC69-9D4F-BAB0-E0571EB3AAA9}" type="datetime1">
              <a:rPr lang="en-US" smtClean="0"/>
              <a:pPr/>
              <a:t>4/26/11</a:t>
            </a:fld>
            <a:endParaRPr lang="en-US" dirty="0"/>
          </a:p>
        </p:txBody>
      </p:sp>
      <p:sp>
        <p:nvSpPr>
          <p:cNvPr id="8" name="Footer Placeholder 7"/>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0E148D52-94C3-7547-94EA-8252F23CF348}" type="slidenum">
              <a:rPr lang="en-US"/>
              <a:pPr/>
              <a:t>33</a:t>
            </a:fld>
            <a:endParaRPr lang="en-US" b="0">
              <a:solidFill>
                <a:srgbClr val="FBBA03"/>
              </a:solidFill>
            </a:endParaRPr>
          </a:p>
        </p:txBody>
      </p:sp>
      <p:sp>
        <p:nvSpPr>
          <p:cNvPr id="5" name="Date Placeholder 4"/>
          <p:cNvSpPr>
            <a:spLocks noGrp="1"/>
          </p:cNvSpPr>
          <p:nvPr>
            <p:ph type="dt" sz="half" idx="10"/>
          </p:nvPr>
        </p:nvSpPr>
        <p:spPr/>
        <p:txBody>
          <a:bodyPr/>
          <a:lstStyle/>
          <a:p>
            <a:fld id="{F17D2468-514F-9E46-ACF8-AD7187210A7A}"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pic>
        <p:nvPicPr>
          <p:cNvPr id="1851396" name="Picture 4" descr="Nehalem-5-1"/>
          <p:cNvPicPr>
            <a:picLocks noChangeAspect="1" noChangeArrowheads="1"/>
          </p:cNvPicPr>
          <p:nvPr/>
        </p:nvPicPr>
        <p:blipFill>
          <a:blip r:embed="rId3"/>
          <a:srcRect/>
          <a:stretch>
            <a:fillRect/>
          </a:stretch>
        </p:blipFill>
        <p:spPr bwMode="auto">
          <a:xfrm>
            <a:off x="1371600" y="0"/>
            <a:ext cx="6934200" cy="68865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Hierarchy Latencies</a:t>
            </a:r>
            <a:endParaRPr lang="en-US" dirty="0"/>
          </a:p>
        </p:txBody>
      </p:sp>
      <p:sp>
        <p:nvSpPr>
          <p:cNvPr id="4" name="Content Placeholder 3"/>
          <p:cNvSpPr>
            <a:spLocks noGrp="1"/>
          </p:cNvSpPr>
          <p:nvPr>
            <p:ph idx="1"/>
          </p:nvPr>
        </p:nvSpPr>
        <p:spPr>
          <a:xfrm>
            <a:off x="457200" y="1600200"/>
            <a:ext cx="8686800" cy="4813300"/>
          </a:xfrm>
        </p:spPr>
        <p:txBody>
          <a:bodyPr>
            <a:normAutofit fontScale="92500"/>
          </a:bodyPr>
          <a:lstStyle/>
          <a:p>
            <a:r>
              <a:rPr lang="en-US" dirty="0" smtClean="0"/>
              <a:t>L1 I &amp; D 32KB 8-way, latency 4 cycles, 64B blocks</a:t>
            </a:r>
          </a:p>
          <a:p>
            <a:pPr lvl="1"/>
            <a:r>
              <a:rPr lang="en-US" dirty="0" smtClean="0"/>
              <a:t>Note: 4KB Page (12 bits) + 8-way associativity </a:t>
            </a:r>
            <a:br>
              <a:rPr lang="en-US" dirty="0" smtClean="0"/>
            </a:br>
            <a:r>
              <a:rPr lang="en-US" dirty="0" smtClean="0"/>
              <a:t>(3 bits) means cache index doesn’t need to use virtual part of address, so L1 cache access and TLB lookup can occur in parallel, L1 cache uses physical address tags</a:t>
            </a:r>
          </a:p>
          <a:p>
            <a:pPr lvl="1">
              <a:buNone/>
            </a:pPr>
            <a:r>
              <a:rPr lang="en-US" dirty="0" smtClean="0"/>
              <a:t>		   Address Tag 		 6-bit Cache Index 6-bit Block Offset</a:t>
            </a:r>
          </a:p>
          <a:p>
            <a:pPr lvl="1">
              <a:buNone/>
            </a:pPr>
            <a:r>
              <a:rPr lang="en-US" dirty="0" smtClean="0"/>
              <a:t>20-bit Virtual Page Num 		12-bit Page Offset</a:t>
            </a:r>
          </a:p>
          <a:p>
            <a:r>
              <a:rPr lang="en-US" dirty="0" smtClean="0"/>
              <a:t>L2 256 KB 8-way, latency &lt;12 cycles</a:t>
            </a:r>
          </a:p>
          <a:p>
            <a:r>
              <a:rPr lang="en-US" dirty="0" smtClean="0"/>
              <a:t>L3 8 MB, 16-way, latency 30-40 cycles</a:t>
            </a:r>
          </a:p>
          <a:p>
            <a:r>
              <a:rPr lang="en-US" dirty="0" smtClean="0"/>
              <a:t>DRAM, latency ~180-200 cycles</a:t>
            </a:r>
            <a:endParaRPr lang="en-US" dirty="0"/>
          </a:p>
        </p:txBody>
      </p:sp>
      <p:sp>
        <p:nvSpPr>
          <p:cNvPr id="3" name="Slide Number Placeholder 2"/>
          <p:cNvSpPr>
            <a:spLocks noGrp="1"/>
          </p:cNvSpPr>
          <p:nvPr>
            <p:ph type="sldNum" sz="quarter" idx="11"/>
          </p:nvPr>
        </p:nvSpPr>
        <p:spPr/>
        <p:txBody>
          <a:bodyPr/>
          <a:lstStyle/>
          <a:p>
            <a:fld id="{3F148D0A-C383-724C-B171-ED03CEE96B60}" type="slidenum">
              <a:rPr lang="en-US" smtClean="0"/>
              <a:pPr/>
              <a:t>34</a:t>
            </a:fld>
            <a:endParaRPr lang="en-US" b="0">
              <a:solidFill>
                <a:srgbClr val="FBBA03"/>
              </a:solidFill>
            </a:endParaRPr>
          </a:p>
        </p:txBody>
      </p:sp>
      <p:sp>
        <p:nvSpPr>
          <p:cNvPr id="5" name="Rectangle 4"/>
          <p:cNvSpPr/>
          <p:nvPr/>
        </p:nvSpPr>
        <p:spPr>
          <a:xfrm>
            <a:off x="876300" y="3873500"/>
            <a:ext cx="8102600" cy="444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6200000" flipH="1">
            <a:off x="4032250" y="4083050"/>
            <a:ext cx="4445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6419850" y="4108450"/>
            <a:ext cx="4445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876300" y="4318000"/>
            <a:ext cx="8102600" cy="444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rot="16200000" flipH="1">
            <a:off x="4032250" y="4540250"/>
            <a:ext cx="4445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Date Placeholder 10"/>
          <p:cNvSpPr>
            <a:spLocks noGrp="1"/>
          </p:cNvSpPr>
          <p:nvPr>
            <p:ph type="dt" sz="half" idx="10"/>
          </p:nvPr>
        </p:nvSpPr>
        <p:spPr/>
        <p:txBody>
          <a:bodyPr/>
          <a:lstStyle/>
          <a:p>
            <a:fld id="{9253B2EA-4DEC-184C-B729-30721B0DB929}" type="datetime1">
              <a:rPr lang="en-US" smtClean="0"/>
              <a:pPr/>
              <a:t>4/26/11</a:t>
            </a:fld>
            <a:endParaRPr lang="en-US" dirty="0"/>
          </a:p>
        </p:txBody>
      </p:sp>
      <p:sp>
        <p:nvSpPr>
          <p:cNvPr id="12" name="Footer Placeholder 1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35</a:t>
            </a:fld>
            <a:endParaRPr lang="en-US" dirty="0"/>
          </a:p>
        </p:txBody>
      </p:sp>
      <p:pic>
        <p:nvPicPr>
          <p:cNvPr id="7" name="Picture 6" descr="L3.tiff"/>
          <p:cNvPicPr>
            <a:picLocks noChangeAspect="1"/>
          </p:cNvPicPr>
          <p:nvPr/>
        </p:nvPicPr>
        <p:blipFill>
          <a:blip r:embed="rId2"/>
          <a:stretch>
            <a:fillRect/>
          </a:stretch>
        </p:blipFill>
        <p:spPr>
          <a:xfrm>
            <a:off x="15099" y="0"/>
            <a:ext cx="9113802"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36</a:t>
            </a:fld>
            <a:endParaRPr lang="en-US" dirty="0"/>
          </a:p>
        </p:txBody>
      </p:sp>
      <p:pic>
        <p:nvPicPr>
          <p:cNvPr id="5" name="Picture 4" descr="L3part2.tiff"/>
          <p:cNvPicPr>
            <a:picLocks noChangeAspect="1"/>
          </p:cNvPicPr>
          <p:nvPr/>
        </p:nvPicPr>
        <p:blipFill>
          <a:blip r:embed="rId2"/>
          <a:stretch>
            <a:fillRect/>
          </a:stretch>
        </p:blipFill>
        <p:spPr>
          <a:xfrm>
            <a:off x="13607" y="0"/>
            <a:ext cx="9116786"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73F2137-0E7E-934F-BB34-D210D2711D11}" type="slidenum">
              <a:rPr lang="en-US"/>
              <a:pPr/>
              <a:t>37</a:t>
            </a:fld>
            <a:endParaRPr lang="en-US" b="0">
              <a:solidFill>
                <a:srgbClr val="FBBA03"/>
              </a:solidFill>
            </a:endParaRPr>
          </a:p>
        </p:txBody>
      </p:sp>
      <p:sp>
        <p:nvSpPr>
          <p:cNvPr id="1878018" name="Rectangle 2"/>
          <p:cNvSpPr>
            <a:spLocks noGrp="1" noChangeArrowheads="1"/>
          </p:cNvSpPr>
          <p:nvPr>
            <p:ph type="title"/>
          </p:nvPr>
        </p:nvSpPr>
        <p:spPr/>
        <p:txBody>
          <a:bodyPr>
            <a:normAutofit/>
          </a:bodyPr>
          <a:lstStyle/>
          <a:p>
            <a:r>
              <a:rPr lang="en-US" dirty="0"/>
              <a:t>Nehalem Virtual Memory </a:t>
            </a:r>
            <a:r>
              <a:rPr lang="en-US" dirty="0" smtClean="0"/>
              <a:t>Details</a:t>
            </a:r>
            <a:endParaRPr lang="en-US" dirty="0"/>
          </a:p>
        </p:txBody>
      </p:sp>
      <p:sp>
        <p:nvSpPr>
          <p:cNvPr id="1878019" name="Rectangle 3"/>
          <p:cNvSpPr>
            <a:spLocks noGrp="1" noChangeArrowheads="1"/>
          </p:cNvSpPr>
          <p:nvPr>
            <p:ph type="body" idx="1"/>
          </p:nvPr>
        </p:nvSpPr>
        <p:spPr/>
        <p:txBody>
          <a:bodyPr>
            <a:normAutofit fontScale="85000" lnSpcReduction="20000"/>
          </a:bodyPr>
          <a:lstStyle/>
          <a:p>
            <a:r>
              <a:rPr lang="en-US"/>
              <a:t>Implements 48-bit virtual address space, 40-bit physical address space</a:t>
            </a:r>
          </a:p>
          <a:p>
            <a:r>
              <a:rPr lang="en-US"/>
              <a:t>Two-level TLB</a:t>
            </a:r>
          </a:p>
          <a:p>
            <a:r>
              <a:rPr lang="en-US"/>
              <a:t>I-TLB (L1) has shared 128 entries 4-way associative for 4KB pages, plus 7 dedicated fully-associative entries per SMT thread for large page (2/4MB) entries</a:t>
            </a:r>
          </a:p>
          <a:p>
            <a:r>
              <a:rPr lang="en-US"/>
              <a:t>D-TLB (L1) has 64 entries for 4KB pages and 32 entries for 2/4MB pages, both 4-way associative, dynamically shared between SMT threads</a:t>
            </a:r>
          </a:p>
          <a:p>
            <a:r>
              <a:rPr lang="en-US"/>
              <a:t>Unified L2 TLB has 512 entries for 4KB pages only, also 4-way associative</a:t>
            </a:r>
          </a:p>
          <a:p>
            <a:r>
              <a:rPr lang="en-US"/>
              <a:t>Additional support for system-level virtual machines</a:t>
            </a:r>
          </a:p>
        </p:txBody>
      </p:sp>
      <p:sp>
        <p:nvSpPr>
          <p:cNvPr id="6" name="Date Placeholder 5"/>
          <p:cNvSpPr>
            <a:spLocks noGrp="1"/>
          </p:cNvSpPr>
          <p:nvPr>
            <p:ph type="dt" sz="half" idx="10"/>
          </p:nvPr>
        </p:nvSpPr>
        <p:spPr/>
        <p:txBody>
          <a:bodyPr/>
          <a:lstStyle/>
          <a:p>
            <a:fld id="{5189B15B-A8C7-7547-8151-1FADB226187A}" type="datetime1">
              <a:rPr lang="en-US" smtClean="0"/>
              <a:pPr/>
              <a:t>4/26/11</a:t>
            </a:fld>
            <a:endParaRPr lang="en-US" dirty="0"/>
          </a:p>
        </p:txBody>
      </p:sp>
      <p:sp>
        <p:nvSpPr>
          <p:cNvPr id="7" name="Footer Placeholder 6"/>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C3E598A5-5DAD-1E4D-B230-88E2244061B7}" type="slidenum">
              <a:rPr lang="en-US"/>
              <a:pPr/>
              <a:t>38</a:t>
            </a:fld>
            <a:endParaRPr lang="en-US" b="0">
              <a:solidFill>
                <a:srgbClr val="FBBA03"/>
              </a:solidFill>
            </a:endParaRPr>
          </a:p>
        </p:txBody>
      </p:sp>
      <p:pic>
        <p:nvPicPr>
          <p:cNvPr id="1871875" name="Picture 3"/>
          <p:cNvPicPr>
            <a:picLocks noChangeAspect="1" noChangeArrowheads="1"/>
          </p:cNvPicPr>
          <p:nvPr/>
        </p:nvPicPr>
        <p:blipFill>
          <a:blip r:embed="rId3"/>
          <a:srcRect/>
          <a:stretch>
            <a:fillRect/>
          </a:stretch>
        </p:blipFill>
        <p:spPr bwMode="auto">
          <a:xfrm>
            <a:off x="76200" y="914400"/>
            <a:ext cx="9220200" cy="5205413"/>
          </a:xfrm>
          <a:prstGeom prst="rect">
            <a:avLst/>
          </a:prstGeom>
          <a:noFill/>
          <a:ln w="38100">
            <a:noFill/>
            <a:miter lim="800000"/>
            <a:headEnd/>
            <a:tailEnd/>
          </a:ln>
          <a:effectLst/>
        </p:spPr>
      </p:pic>
      <p:sp>
        <p:nvSpPr>
          <p:cNvPr id="5" name="Date Placeholder 4"/>
          <p:cNvSpPr>
            <a:spLocks noGrp="1"/>
          </p:cNvSpPr>
          <p:nvPr>
            <p:ph type="dt" sz="half" idx="10"/>
          </p:nvPr>
        </p:nvSpPr>
        <p:spPr/>
        <p:txBody>
          <a:bodyPr/>
          <a:lstStyle/>
          <a:p>
            <a:fld id="{D86D417E-CDB4-164B-B8AE-2FDE7596D1AA}"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39</a:t>
            </a:fld>
            <a:endParaRPr lang="en-US" dirty="0"/>
          </a:p>
        </p:txBody>
      </p:sp>
      <p:pic>
        <p:nvPicPr>
          <p:cNvPr id="5" name="Picture 4" descr="PCU.tiff"/>
          <p:cNvPicPr>
            <a:picLocks noChangeAspect="1"/>
          </p:cNvPicPr>
          <p:nvPr/>
        </p:nvPicPr>
        <p:blipFill>
          <a:blip r:embed="rId2"/>
          <a:stretch>
            <a:fillRect/>
          </a:stretch>
        </p:blipFill>
        <p:spPr>
          <a:xfrm>
            <a:off x="7539" y="0"/>
            <a:ext cx="9128921"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endParaRPr lang="en-US" i="1"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 one time</a:t>
            </a:r>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solidFill>
                  <a:srgbClr val="FF0000"/>
                </a:solidFill>
              </a:rPr>
              <a:t>Warehouse Scale Computer</a:t>
            </a:r>
            <a:endParaRPr lang="en-US" dirty="0">
              <a:solidFill>
                <a:srgbClr val="FF0000"/>
              </a:solidFill>
            </a:endParaRPr>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p:oleObj spid="_x0000_s32770" name="Image" r:id="rId5" imgW="3492063" imgH="2400000" progId="">
                  <p:embed/>
                </p:oleObj>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6"/>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7"/>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8"/>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4"/>
          <p:cNvGrpSpPr/>
          <p:nvPr/>
        </p:nvGrpSpPr>
        <p:grpSpPr>
          <a:xfrm>
            <a:off x="5147733" y="359513"/>
            <a:ext cx="3696827" cy="3467421"/>
            <a:chOff x="5941478" y="84666"/>
            <a:chExt cx="3477545" cy="3467421"/>
          </a:xfrm>
        </p:grpSpPr>
        <p:sp>
          <p:nvSpPr>
            <p:cNvPr id="60" name="Rectangle 59"/>
            <p:cNvSpPr/>
            <p:nvPr/>
          </p:nvSpPr>
          <p:spPr>
            <a:xfrm>
              <a:off x="5941478" y="3179553"/>
              <a:ext cx="1035380" cy="372534"/>
            </a:xfrm>
            <a:prstGeom prst="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533970" y="84666"/>
              <a:ext cx="885053" cy="646331"/>
            </a:xfrm>
            <a:prstGeom prst="rect">
              <a:avLst/>
            </a:prstGeom>
            <a:noFill/>
          </p:spPr>
          <p:txBody>
            <a:bodyPr wrap="square" rtlCol="0">
              <a:spAutoFit/>
            </a:bodyPr>
            <a:lstStyle/>
            <a:p>
              <a:r>
                <a:rPr lang="en-US" dirty="0" smtClean="0">
                  <a:solidFill>
                    <a:srgbClr val="FF0000"/>
                  </a:solidFill>
                </a:rPr>
                <a:t>Today’s</a:t>
              </a:r>
            </a:p>
            <a:p>
              <a:r>
                <a:rPr lang="en-US" dirty="0" smtClean="0">
                  <a:solidFill>
                    <a:srgbClr val="FF0000"/>
                  </a:solidFill>
                </a:rPr>
                <a:t>Lecture</a:t>
              </a:r>
              <a:endParaRPr lang="en-US" dirty="0">
                <a:solidFill>
                  <a:srgbClr val="FF0000"/>
                </a:solidFill>
              </a:endParaRPr>
            </a:p>
          </p:txBody>
        </p:sp>
      </p:grpSp>
      <p:sp>
        <p:nvSpPr>
          <p:cNvPr id="61" name="Date Placeholder 60"/>
          <p:cNvSpPr>
            <a:spLocks noGrp="1"/>
          </p:cNvSpPr>
          <p:nvPr>
            <p:ph type="dt" sz="half" idx="10"/>
          </p:nvPr>
        </p:nvSpPr>
        <p:spPr/>
        <p:txBody>
          <a:bodyPr/>
          <a:lstStyle/>
          <a:p>
            <a:fld id="{9C4CE4B8-C8C0-DE46-8527-362F6C20D11E}" type="datetime1">
              <a:rPr lang="en-US" smtClean="0"/>
              <a:pPr/>
              <a:t>4/26/11</a:t>
            </a:fld>
            <a:endParaRPr lang="en-US" dirty="0"/>
          </a:p>
        </p:txBody>
      </p:sp>
      <p:sp>
        <p:nvSpPr>
          <p:cNvPr id="62" name="Slide Number Placeholder 61"/>
          <p:cNvSpPr>
            <a:spLocks noGrp="1"/>
          </p:cNvSpPr>
          <p:nvPr>
            <p:ph type="sldNum" sz="quarter" idx="12"/>
          </p:nvPr>
        </p:nvSpPr>
        <p:spPr/>
        <p:txBody>
          <a:bodyPr/>
          <a:lstStyle/>
          <a:p>
            <a:fld id="{3CC63E4C-4642-794D-A2FD-70F6B81535F5}" type="slidenum">
              <a:rPr lang="en-US" smtClean="0"/>
              <a:pPr/>
              <a:t>4</a:t>
            </a:fld>
            <a:endParaRPr lang="en-US" dirty="0"/>
          </a:p>
        </p:txBody>
      </p:sp>
      <p:sp>
        <p:nvSpPr>
          <p:cNvPr id="63" name="Footer Placeholder 62"/>
          <p:cNvSpPr>
            <a:spLocks noGrp="1"/>
          </p:cNvSpPr>
          <p:nvPr>
            <p:ph type="ftr" sz="quarter" idx="11"/>
          </p:nvPr>
        </p:nvSpPr>
        <p:spPr/>
        <p:txBody>
          <a:bodyPr/>
          <a:lstStyle/>
          <a:p>
            <a:r>
              <a:rPr lang="en-US" smtClean="0"/>
              <a:t>Spring 2011 -- Lecture #25</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40</a:t>
            </a:fld>
            <a:endParaRPr lang="en-US" dirty="0"/>
          </a:p>
        </p:txBody>
      </p:sp>
      <p:pic>
        <p:nvPicPr>
          <p:cNvPr id="5" name="Picture 4" descr="Manging.tiff"/>
          <p:cNvPicPr>
            <a:picLocks noChangeAspect="1"/>
          </p:cNvPicPr>
          <p:nvPr/>
        </p:nvPicPr>
        <p:blipFill>
          <a:blip r:embed="rId2"/>
          <a:stretch>
            <a:fillRect/>
          </a:stretch>
        </p:blipFill>
        <p:spPr>
          <a:xfrm>
            <a:off x="30039" y="0"/>
            <a:ext cx="9083921"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4/26/11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41</a:t>
            </a:fld>
            <a:endParaRPr lang="en-US" dirty="0"/>
          </a:p>
        </p:txBody>
      </p:sp>
      <p:pic>
        <p:nvPicPr>
          <p:cNvPr id="8" name="Picture 7" descr="Turbo.tiff"/>
          <p:cNvPicPr>
            <a:picLocks noChangeAspect="1"/>
          </p:cNvPicPr>
          <p:nvPr/>
        </p:nvPicPr>
        <p:blipFill>
          <a:blip r:embed="rId2"/>
          <a:stretch>
            <a:fillRect/>
          </a:stretch>
        </p:blipFill>
        <p:spPr>
          <a:xfrm>
            <a:off x="7539" y="0"/>
            <a:ext cx="9128921"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to do with So Many Choices?</a:t>
            </a:r>
            <a:endParaRPr lang="en-US" dirty="0"/>
          </a:p>
        </p:txBody>
      </p:sp>
      <p:sp>
        <p:nvSpPr>
          <p:cNvPr id="6" name="Content Placeholder 5"/>
          <p:cNvSpPr>
            <a:spLocks noGrp="1"/>
          </p:cNvSpPr>
          <p:nvPr>
            <p:ph idx="1"/>
          </p:nvPr>
        </p:nvSpPr>
        <p:spPr>
          <a:xfrm>
            <a:off x="457200" y="1447800"/>
            <a:ext cx="8229600" cy="5156200"/>
          </a:xfrm>
        </p:spPr>
        <p:txBody>
          <a:bodyPr>
            <a:normAutofit fontScale="77500" lnSpcReduction="20000"/>
          </a:bodyPr>
          <a:lstStyle/>
          <a:p>
            <a:r>
              <a:rPr lang="en-US" i="1" dirty="0" smtClean="0"/>
              <a:t>“Introduction to Performance Analysis on Nehalem Based Processors”, </a:t>
            </a:r>
            <a:r>
              <a:rPr lang="en-US" dirty="0" smtClean="0"/>
              <a:t>72 pages</a:t>
            </a:r>
          </a:p>
          <a:p>
            <a:r>
              <a:rPr lang="en-US" dirty="0" err="1" smtClean="0"/>
              <a:t>software.intel.com/sites/products/collateral/hpc/vtune/performance_analysis_guide.pdf</a:t>
            </a:r>
            <a:endParaRPr lang="en-US" dirty="0" smtClean="0"/>
          </a:p>
          <a:p>
            <a:pPr>
              <a:buNone/>
            </a:pPr>
            <a:r>
              <a:rPr lang="en-US" dirty="0" smtClean="0"/>
              <a:t>	“Software optimization based on performance analysis of large existing applications, in most cases, reduces to optimizing the code generation by the compiler and optimizing the memory access. Optimizing the code generation by the compiler requires inspection of the assembler of the time consuming parts of the application and verifying that the compiler generated a reasonable code stream. Optimizing the memory access is a complex issue involving the bandwidth and latency capabilities of the platform, hardware and software prefetching efficiencies and the virtual address layout of the heavily accessed variables.” </a:t>
            </a:r>
          </a:p>
        </p:txBody>
      </p:sp>
      <p:sp>
        <p:nvSpPr>
          <p:cNvPr id="2" name="Date Placeholder 1"/>
          <p:cNvSpPr>
            <a:spLocks noGrp="1"/>
          </p:cNvSpPr>
          <p:nvPr>
            <p:ph type="dt" sz="half" idx="10"/>
          </p:nvPr>
        </p:nvSpPr>
        <p:spPr/>
        <p:txBody>
          <a:bodyPr/>
          <a:lstStyle/>
          <a:p>
            <a:fld id="{C7684BBD-B9A7-F14D-B890-005618318A4B}" type="datetime1">
              <a:rPr lang="en-US" smtClean="0"/>
              <a:pPr/>
              <a:t>4/26/11</a:t>
            </a:fld>
            <a:endParaRPr lang="en-US" dirty="0"/>
          </a:p>
        </p:txBody>
      </p:sp>
      <p:sp>
        <p:nvSpPr>
          <p:cNvPr id="3" name="Footer Placeholder 2"/>
          <p:cNvSpPr>
            <a:spLocks noGrp="1"/>
          </p:cNvSpPr>
          <p:nvPr>
            <p:ph type="ftr" sz="quarter" idx="11"/>
          </p:nvPr>
        </p:nvSpPr>
        <p:spPr>
          <a:xfrm>
            <a:off x="3556000" y="6330950"/>
            <a:ext cx="2895600" cy="365125"/>
          </a:xfrm>
        </p:spPr>
        <p:txBody>
          <a:bodyPr/>
          <a:lstStyle/>
          <a:p>
            <a:r>
              <a:rPr lang="en-US" smtClean="0"/>
              <a:t>Fall 2010 -- Lecture #38</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Update Q&amp;A on Extra Credit Projects: </a:t>
            </a:r>
            <a:br>
              <a:rPr lang="en-US" dirty="0" smtClean="0">
                <a:solidFill>
                  <a:schemeClr val="bg1">
                    <a:lumMod val="50000"/>
                  </a:schemeClr>
                </a:solidFill>
              </a:rPr>
            </a:br>
            <a:r>
              <a:rPr lang="en-US" dirty="0" smtClean="0">
                <a:solidFill>
                  <a:schemeClr val="bg1">
                    <a:lumMod val="50000"/>
                  </a:schemeClr>
                </a:solidFill>
              </a:rPr>
              <a:t>Andrew Gearhart and </a:t>
            </a:r>
            <a:r>
              <a:rPr lang="en-US" dirty="0" err="1" smtClean="0">
                <a:solidFill>
                  <a:schemeClr val="bg1">
                    <a:lumMod val="50000"/>
                  </a:schemeClr>
                </a:solidFill>
              </a:rPr>
              <a:t>Vasily</a:t>
            </a:r>
            <a:r>
              <a:rPr lang="en-US" dirty="0" smtClean="0">
                <a:solidFill>
                  <a:schemeClr val="bg1">
                    <a:lumMod val="50000"/>
                  </a:schemeClr>
                </a:solidFill>
              </a:rPr>
              <a:t> </a:t>
            </a:r>
            <a:r>
              <a:rPr lang="en-US" dirty="0" err="1" smtClean="0">
                <a:solidFill>
                  <a:schemeClr val="bg1">
                    <a:lumMod val="50000"/>
                  </a:schemeClr>
                </a:solidFill>
              </a:rPr>
              <a:t>Volkov</a:t>
            </a:r>
            <a:endParaRPr lang="en-US" dirty="0" smtClean="0">
              <a:solidFill>
                <a:schemeClr val="bg1">
                  <a:lumMod val="50000"/>
                </a:schemeClr>
              </a:solidFill>
            </a:endParaRPr>
          </a:p>
          <a:p>
            <a:r>
              <a:rPr lang="en-US" dirty="0" err="1" smtClean="0">
                <a:solidFill>
                  <a:schemeClr val="bg1">
                    <a:lumMod val="50000"/>
                  </a:schemeClr>
                </a:solidFill>
              </a:rPr>
              <a:t>Administrivia</a:t>
            </a:r>
            <a:endParaRPr lang="en-US" dirty="0" smtClean="0">
              <a:solidFill>
                <a:schemeClr val="bg1">
                  <a:lumMod val="50000"/>
                </a:schemeClr>
              </a:solidFill>
            </a:endParaRPr>
          </a:p>
          <a:p>
            <a:r>
              <a:rPr lang="en-US" dirty="0" smtClean="0">
                <a:solidFill>
                  <a:schemeClr val="bg1">
                    <a:lumMod val="50000"/>
                  </a:schemeClr>
                </a:solidFill>
              </a:rPr>
              <a:t>Intel Nehalem (including some Intel marketing slides)</a:t>
            </a:r>
          </a:p>
          <a:p>
            <a:r>
              <a:rPr lang="en-US" dirty="0" smtClean="0"/>
              <a:t>RISC CISC in Retrospect 30 years later</a:t>
            </a:r>
          </a:p>
          <a:p>
            <a:r>
              <a:rPr lang="en-US" dirty="0" smtClean="0"/>
              <a:t>Summary</a:t>
            </a:r>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43</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vs. CISC</a:t>
            </a:r>
            <a:endParaRPr lang="en-US" dirty="0"/>
          </a:p>
        </p:txBody>
      </p:sp>
      <p:sp>
        <p:nvSpPr>
          <p:cNvPr id="3" name="Content Placeholder 2"/>
          <p:cNvSpPr>
            <a:spLocks noGrp="1"/>
          </p:cNvSpPr>
          <p:nvPr>
            <p:ph idx="1"/>
          </p:nvPr>
        </p:nvSpPr>
        <p:spPr>
          <a:xfrm>
            <a:off x="457200" y="1600200"/>
            <a:ext cx="8229600" cy="4851400"/>
          </a:xfrm>
        </p:spPr>
        <p:txBody>
          <a:bodyPr>
            <a:normAutofit fontScale="70000" lnSpcReduction="20000"/>
          </a:bodyPr>
          <a:lstStyle/>
          <a:p>
            <a:r>
              <a:rPr lang="en-US" dirty="0" smtClean="0"/>
              <a:t>Set up: From 1965 to 1980, virtually all computers implemented instruction sets using </a:t>
            </a:r>
            <a:r>
              <a:rPr lang="en-US" i="1" dirty="0" smtClean="0">
                <a:solidFill>
                  <a:srgbClr val="0000FF"/>
                </a:solidFill>
              </a:rPr>
              <a:t>microcode </a:t>
            </a:r>
            <a:r>
              <a:rPr lang="en-US" dirty="0" smtClean="0"/>
              <a:t>(edited </a:t>
            </a:r>
            <a:r>
              <a:rPr lang="en-US" dirty="0" err="1" smtClean="0"/>
              <a:t>wikipedia</a:t>
            </a:r>
            <a:r>
              <a:rPr lang="en-US" dirty="0" smtClean="0"/>
              <a:t> entry):</a:t>
            </a:r>
          </a:p>
          <a:p>
            <a:pPr>
              <a:buNone/>
            </a:pPr>
            <a:r>
              <a:rPr lang="en-US" dirty="0" smtClean="0"/>
              <a:t>	“Microcode is a layer of hardware-level instructions involved in the implementation of higher-level machine code instructions; it resides in a special high-speed memory and translates machine instructions into sequences of detailed circuit-level operations. It helps separate the machine instructions from the underlying electronics so that instructions can be designed and altered more freely. It also makes it feasible to build complex multi-step instructions while still reducing the complexity of the electronic circuitry compared to other methods. Writing microcode is often called </a:t>
            </a:r>
            <a:r>
              <a:rPr lang="en-US" i="1" dirty="0" smtClean="0">
                <a:solidFill>
                  <a:srgbClr val="0000FF"/>
                </a:solidFill>
              </a:rPr>
              <a:t>microprogramming </a:t>
            </a:r>
            <a:r>
              <a:rPr lang="en-US" dirty="0" smtClean="0"/>
              <a:t>and the microcode in a particular processor implementation is sometimes called a </a:t>
            </a:r>
            <a:r>
              <a:rPr lang="en-US" i="1" dirty="0" err="1" smtClean="0">
                <a:solidFill>
                  <a:srgbClr val="0000FF"/>
                </a:solidFill>
              </a:rPr>
              <a:t>microprogram</a:t>
            </a:r>
            <a:r>
              <a:rPr lang="en-US" dirty="0" smtClean="0"/>
              <a:t>.”</a:t>
            </a:r>
          </a:p>
          <a:p>
            <a:r>
              <a:rPr lang="en-US" dirty="0" smtClean="0"/>
              <a:t>1980s compilers rarely generated these complex instructions</a:t>
            </a:r>
          </a:p>
        </p:txBody>
      </p:sp>
      <p:sp>
        <p:nvSpPr>
          <p:cNvPr id="4" name="Date Placeholder 3"/>
          <p:cNvSpPr>
            <a:spLocks noGrp="1"/>
          </p:cNvSpPr>
          <p:nvPr>
            <p:ph type="dt" sz="half" idx="10"/>
          </p:nvPr>
        </p:nvSpPr>
        <p:spPr/>
        <p:txBody>
          <a:bodyPr/>
          <a:lstStyle/>
          <a:p>
            <a:fld id="{DDE68615-1A8B-DA45-9CC6-CDA509847D4C}"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fontScale="92500" lnSpcReduction="20000"/>
          </a:bodyPr>
          <a:lstStyle/>
          <a:p>
            <a:r>
              <a:rPr lang="en-US" b="1" dirty="0" smtClean="0"/>
              <a:t>Round 1: The Beginning of Reduced vs. Complex Instruction Set </a:t>
            </a:r>
          </a:p>
          <a:p>
            <a:pPr lvl="1"/>
            <a:r>
              <a:rPr lang="en-US" dirty="0" smtClean="0"/>
              <a:t>Instruction set made up of simple or reduced instructions using easy-to-decode instruction formats and lots of registers was a better match to integrated circuits and compiler technology than the instructions sets of the 1970s that featured complex instructions and formats. </a:t>
            </a:r>
          </a:p>
          <a:p>
            <a:pPr lvl="1"/>
            <a:r>
              <a:rPr lang="en-US" dirty="0" smtClean="0"/>
              <a:t>Our counterexamples were the Digital VAX-11/780, the Intel iAPX-432, and the Intel 8086 architectures, which we labeled Complex Instruction Set Computers (CISC).</a:t>
            </a: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fontScale="85000" lnSpcReduction="10000"/>
          </a:bodyPr>
          <a:lstStyle/>
          <a:p>
            <a:r>
              <a:rPr lang="en-US" b="1" dirty="0" smtClean="0"/>
              <a:t>Round 1: The Beginning of Reduced vs. Complex Instruction Set </a:t>
            </a:r>
          </a:p>
          <a:p>
            <a:pPr lvl="1"/>
            <a:r>
              <a:rPr lang="en-US" dirty="0" smtClean="0"/>
              <a:t>To implement their more sophisticated operations, </a:t>
            </a:r>
            <a:r>
              <a:rPr lang="en-US" dirty="0" err="1" smtClean="0"/>
              <a:t>CISCs</a:t>
            </a:r>
            <a:r>
              <a:rPr lang="en-US" dirty="0" smtClean="0"/>
              <a:t> relied on </a:t>
            </a:r>
            <a:r>
              <a:rPr lang="en-US" dirty="0" smtClean="0">
                <a:hlinkClick r:id="rId2" tooltip="External link"/>
              </a:rPr>
              <a:t>microcode</a:t>
            </a:r>
            <a:r>
              <a:rPr lang="en-US" dirty="0" smtClean="0"/>
              <a:t>, which is an internal interpreter with its own program memory. </a:t>
            </a:r>
          </a:p>
          <a:p>
            <a:pPr lvl="1"/>
            <a:r>
              <a:rPr lang="en-US" dirty="0" smtClean="0"/>
              <a:t>RISC advocates essentially argued that these simpler internal instructions should be exposed to the compiler rather than buried inside an interpreter within a chip. </a:t>
            </a:r>
          </a:p>
          <a:p>
            <a:pPr lvl="1"/>
            <a:r>
              <a:rPr lang="en-US" dirty="0" smtClean="0"/>
              <a:t>RISC architects took advantage of the simpler instruction sets to first demonstrate </a:t>
            </a:r>
            <a:r>
              <a:rPr lang="en-US" dirty="0" smtClean="0">
                <a:hlinkClick r:id="rId3" tooltip="External link"/>
              </a:rPr>
              <a:t>pipelining</a:t>
            </a:r>
            <a:r>
              <a:rPr lang="en-US" dirty="0" smtClean="0"/>
              <a:t> and later </a:t>
            </a:r>
            <a:r>
              <a:rPr lang="en-US" dirty="0" smtClean="0">
                <a:hlinkClick r:id="rId4" tooltip="External link"/>
              </a:rPr>
              <a:t>superscalar</a:t>
            </a:r>
            <a:r>
              <a:rPr lang="en-US" dirty="0" smtClean="0"/>
              <a:t> execution in microprocessors, both of which had been limited to the supercomputer realm. </a:t>
            </a:r>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5"/>
              </a:rPr>
              <a:t>http://blogs.arm.com/software-enablement/375-risc-versus-cisc-wars-in-the-prepc-and-pc-eras-part-1/</a:t>
            </a:r>
            <a:endParaRPr lang="en-US" sz="1200" dirty="0" smtClean="0"/>
          </a:p>
          <a:p>
            <a:endParaRPr lang="en-US" sz="1200"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RISC Slides</a:t>
            </a:r>
            <a:endParaRPr lang="en-US" dirty="0"/>
          </a:p>
        </p:txBody>
      </p:sp>
      <p:sp>
        <p:nvSpPr>
          <p:cNvPr id="3" name="Content Placeholder 2"/>
          <p:cNvSpPr>
            <a:spLocks noGrp="1"/>
          </p:cNvSpPr>
          <p:nvPr>
            <p:ph idx="1"/>
          </p:nvPr>
        </p:nvSpPr>
        <p:spPr/>
        <p:txBody>
          <a:bodyPr/>
          <a:lstStyle/>
          <a:p>
            <a:r>
              <a:rPr lang="en-US" i="1" dirty="0" smtClean="0"/>
              <a:t>See slides 1 to 16 from RISCTalk1981v6.pdf</a:t>
            </a:r>
          </a:p>
          <a:p>
            <a:pPr lvl="1"/>
            <a:r>
              <a:rPr lang="en-US" i="1" dirty="0" smtClean="0"/>
              <a:t>Unedited transparencies from 1981 RISC talk + RISC I, RISC II die photos</a:t>
            </a:r>
          </a:p>
          <a:p>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lnSpcReduction="10000"/>
          </a:bodyPr>
          <a:lstStyle/>
          <a:p>
            <a:r>
              <a:rPr lang="en-US" b="1" dirty="0" smtClean="0"/>
              <a:t>Round 1: The Beginning of Reduced vs. Complex Instruction Set </a:t>
            </a:r>
          </a:p>
          <a:p>
            <a:pPr lvl="1"/>
            <a:r>
              <a:rPr lang="en-US" dirty="0" smtClean="0"/>
              <a:t>still amazing that was a time when graduate students could build a prototype chip that was actually faster than what Intel could build.</a:t>
            </a:r>
          </a:p>
          <a:p>
            <a:pPr lvl="1"/>
            <a:r>
              <a:rPr lang="en-US" dirty="0" smtClean="0"/>
              <a:t>ARM, MIPS, and SPARC successfully demonstrated the benefits of RISC in the marketplace of the 1980s with rapidly increasing performance that kept pace with the rapid increase in transistors from Moore’s Law.</a:t>
            </a:r>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92809" y="1208483"/>
            <a:ext cx="8229600" cy="5254723"/>
          </a:xfrm>
        </p:spPr>
        <p:txBody>
          <a:bodyPr>
            <a:noAutofit/>
          </a:bodyPr>
          <a:lstStyle/>
          <a:p>
            <a:r>
              <a:rPr lang="en-US" sz="2800" b="1" dirty="0" smtClean="0"/>
              <a:t>Round 2: Intel Responds and Dominates the PC Era</a:t>
            </a:r>
            <a:endParaRPr lang="en-US" sz="2400" b="1" dirty="0" smtClean="0"/>
          </a:p>
          <a:p>
            <a:r>
              <a:rPr lang="en-US" sz="2800" dirty="0" smtClean="0"/>
              <a:t>Most executed instructions simple</a:t>
            </a:r>
          </a:p>
          <a:p>
            <a:pPr lvl="1"/>
            <a:r>
              <a:rPr lang="en-US" sz="2000" dirty="0" smtClean="0"/>
              <a:t>HW translated simple x86 instructions into internal RISC instructions, then use RISC ideas: pipelining, superscalar, ... </a:t>
            </a:r>
          </a:p>
          <a:p>
            <a:r>
              <a:rPr lang="en-US" sz="2800" dirty="0" smtClean="0"/>
              <a:t>Intel “CISC tax”: longer pipelines, extra translation HW, and the microcode for complex operations but:</a:t>
            </a:r>
          </a:p>
          <a:p>
            <a:pPr marL="514350" indent="-514350">
              <a:buFont typeface="+mj-lt"/>
              <a:buAutoNum type="arabicPeriod"/>
            </a:pPr>
            <a:r>
              <a:rPr lang="en-US" sz="2400" dirty="0" smtClean="0"/>
              <a:t>Intel’s </a:t>
            </a:r>
            <a:r>
              <a:rPr lang="en-US" sz="2400" dirty="0" err="1" smtClean="0"/>
              <a:t>fab</a:t>
            </a:r>
            <a:r>
              <a:rPr lang="en-US" sz="2400" dirty="0" smtClean="0"/>
              <a:t> line better than RISC companies, so smaller geometries hide some CISC Tax</a:t>
            </a:r>
          </a:p>
          <a:p>
            <a:pPr marL="514350" indent="-514350">
              <a:buFont typeface="+mj-lt"/>
              <a:buAutoNum type="arabicPeriod"/>
            </a:pPr>
            <a:r>
              <a:rPr lang="en-US" sz="2400" dirty="0" smtClean="0"/>
              <a:t>Moore’s Law =&gt; on-chip integration of </a:t>
            </a:r>
            <a:r>
              <a:rPr lang="en-US" sz="2400" dirty="0" err="1" smtClean="0"/>
              <a:t>FPUs</a:t>
            </a:r>
            <a:r>
              <a:rPr lang="en-US" sz="2400" dirty="0" smtClean="0"/>
              <a:t> &amp; caches, over time CISC Tax became smaller %</a:t>
            </a:r>
          </a:p>
          <a:p>
            <a:pPr marL="514350" indent="-514350">
              <a:buFont typeface="+mj-lt"/>
              <a:buAutoNum type="arabicPeriod"/>
            </a:pPr>
            <a:r>
              <a:rPr lang="en-US" sz="2400" dirty="0" smtClean="0"/>
              <a:t>Increasing popularity of IBM PC + distribution of SW in binary made x86 ISA valuable, no matter tax</a:t>
            </a:r>
          </a:p>
          <a:p>
            <a:pPr lvl="1"/>
            <a:endParaRPr lang="en-US" sz="2400" dirty="0" smtClean="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Update Q&amp;A on Extra Credit Projects: </a:t>
            </a:r>
            <a:br>
              <a:rPr lang="en-US" dirty="0" smtClean="0"/>
            </a:br>
            <a:r>
              <a:rPr lang="en-US" dirty="0" smtClean="0"/>
              <a:t>Andrew Gearhart and </a:t>
            </a:r>
            <a:r>
              <a:rPr lang="en-US" dirty="0" err="1" smtClean="0"/>
              <a:t>Vasily</a:t>
            </a:r>
            <a:r>
              <a:rPr lang="en-US" dirty="0" smtClean="0"/>
              <a:t> </a:t>
            </a:r>
            <a:r>
              <a:rPr lang="en-US" dirty="0" err="1" smtClean="0"/>
              <a:t>Volkov</a:t>
            </a:r>
            <a:endParaRPr lang="en-US" dirty="0" smtClean="0"/>
          </a:p>
          <a:p>
            <a:r>
              <a:rPr lang="en-US" dirty="0" err="1" smtClean="0"/>
              <a:t>Administrivia</a:t>
            </a:r>
            <a:endParaRPr lang="en-US" dirty="0" smtClean="0"/>
          </a:p>
          <a:p>
            <a:r>
              <a:rPr lang="en-US" dirty="0" smtClean="0"/>
              <a:t>Intel Nehalem </a:t>
            </a:r>
            <a:br>
              <a:rPr lang="en-US" dirty="0" smtClean="0"/>
            </a:br>
            <a:r>
              <a:rPr lang="en-US" dirty="0" smtClean="0"/>
              <a:t>(including some Intel marketing slides)</a:t>
            </a:r>
          </a:p>
          <a:p>
            <a:r>
              <a:rPr lang="en-US" dirty="0" smtClean="0"/>
              <a:t>RISC CISC in Retrospect 30 years later</a:t>
            </a:r>
          </a:p>
          <a:p>
            <a:r>
              <a:rPr lang="en-US" dirty="0" smtClean="0"/>
              <a:t>Summary</a:t>
            </a:r>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5</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679128"/>
          </a:xfrm>
        </p:spPr>
        <p:txBody>
          <a:bodyPr>
            <a:normAutofit/>
          </a:bodyPr>
          <a:lstStyle/>
          <a:p>
            <a:r>
              <a:rPr lang="en-US" b="1" dirty="0" smtClean="0"/>
              <a:t>Round 2: Intel Responds and Dominates in the PC Era</a:t>
            </a:r>
          </a:p>
          <a:p>
            <a:pPr marL="514350" indent="-514350"/>
            <a:r>
              <a:rPr lang="en-US" dirty="0" smtClean="0"/>
              <a:t>Wikipedia: “While early RISC designs were significantly different than contemporary CISC designs, by 2000 the highest performing CPUs in the RISC line were almost indistinguishable from the highest performing CPUs in the CISC line.”</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50</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679128"/>
          </a:xfrm>
        </p:spPr>
        <p:txBody>
          <a:bodyPr>
            <a:normAutofit lnSpcReduction="10000"/>
          </a:bodyPr>
          <a:lstStyle/>
          <a:p>
            <a:r>
              <a:rPr lang="en-US" b="1" dirty="0" smtClean="0"/>
              <a:t>RISC vs. CISC in the </a:t>
            </a:r>
            <a:r>
              <a:rPr lang="en-US" b="1" dirty="0" err="1" smtClean="0"/>
              <a:t>PostPC</a:t>
            </a:r>
            <a:r>
              <a:rPr lang="en-US" b="1" dirty="0" smtClean="0"/>
              <a:t> Era</a:t>
            </a:r>
          </a:p>
          <a:p>
            <a:r>
              <a:rPr lang="en-US" dirty="0" smtClean="0"/>
              <a:t>CISC not a good match to the </a:t>
            </a:r>
            <a:r>
              <a:rPr lang="en-US" dirty="0" smtClean="0">
                <a:hlinkClick r:id="rId2" tooltip="External link"/>
              </a:rPr>
              <a:t>smartphones</a:t>
            </a:r>
            <a:r>
              <a:rPr lang="en-US" dirty="0" smtClean="0"/>
              <a:t> and </a:t>
            </a:r>
            <a:r>
              <a:rPr lang="en-US" dirty="0" smtClean="0">
                <a:hlinkClick r:id="rId3" tooltip="External link"/>
              </a:rPr>
              <a:t>tablets</a:t>
            </a:r>
            <a:r>
              <a:rPr lang="en-US" dirty="0" smtClean="0"/>
              <a:t> of the </a:t>
            </a:r>
            <a:r>
              <a:rPr lang="en-US" dirty="0" err="1" smtClean="0"/>
              <a:t>PostPC</a:t>
            </a:r>
            <a:r>
              <a:rPr lang="en-US" dirty="0" smtClean="0"/>
              <a:t> era</a:t>
            </a:r>
          </a:p>
          <a:p>
            <a:pPr marL="514350" indent="-514350">
              <a:buFont typeface="+mj-lt"/>
              <a:buAutoNum type="arabicPeriod"/>
            </a:pPr>
            <a:r>
              <a:rPr lang="en-US" dirty="0" smtClean="0"/>
              <a:t>It’s a new software stack and software distribution is via the “App Store model” or the browser, which lessens the conventional obsession with binary compatibility.</a:t>
            </a:r>
          </a:p>
          <a:p>
            <a:pPr marL="514350" indent="-514350">
              <a:buFont typeface="+mj-lt"/>
              <a:buAutoNum type="arabicPeriod"/>
            </a:pPr>
            <a:r>
              <a:rPr lang="en-US" dirty="0" smtClean="0"/>
              <a:t>RISC designs are more energy efficient.</a:t>
            </a:r>
          </a:p>
          <a:p>
            <a:pPr marL="514350" indent="-514350">
              <a:buFont typeface="+mj-lt"/>
              <a:buAutoNum type="arabicPeriod"/>
            </a:pPr>
            <a:r>
              <a:rPr lang="en-US" dirty="0" smtClean="0"/>
              <a:t>RISC designs are smaller and thus cheaper.</a:t>
            </a:r>
          </a:p>
          <a:p>
            <a:pPr lvl="1"/>
            <a:endParaRPr lang="en-US" dirty="0" smtClean="0"/>
          </a:p>
        </p:txBody>
      </p:sp>
      <p:sp>
        <p:nvSpPr>
          <p:cNvPr id="4" name="Date Placeholder 3"/>
          <p:cNvSpPr>
            <a:spLocks noGrp="1"/>
          </p:cNvSpPr>
          <p:nvPr>
            <p:ph type="dt" sz="half" idx="10"/>
          </p:nvPr>
        </p:nvSpPr>
        <p:spPr/>
        <p:txBody>
          <a:bodyPr/>
          <a:lstStyle/>
          <a:p>
            <a:fld id="{1E5AF9D5-7A42-3946-AFD3-2A0C6C5CFD09}"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Spring 2011 -- Lecture #25</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51</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4"/>
              </a:rPr>
              <a:t>http://blogs.arm.com/software-enablement/377-risc-versus-cisc-wars-in-the-postpc-eras-part-2/</a:t>
            </a:r>
            <a:endParaRPr lang="en-US" sz="1200" dirty="0" smtClean="0"/>
          </a:p>
          <a:p>
            <a:endParaRPr lang="en-US" sz="1200"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vs. CISC 2010 (mobile client)</a:t>
            </a:r>
            <a:endParaRPr lang="en-US" dirty="0"/>
          </a:p>
        </p:txBody>
      </p:sp>
      <p:sp>
        <p:nvSpPr>
          <p:cNvPr id="3" name="Content Placeholder 2"/>
          <p:cNvSpPr>
            <a:spLocks noGrp="1"/>
          </p:cNvSpPr>
          <p:nvPr>
            <p:ph idx="1"/>
          </p:nvPr>
        </p:nvSpPr>
        <p:spPr>
          <a:xfrm>
            <a:off x="482600" y="4978401"/>
            <a:ext cx="8229600" cy="1371600"/>
          </a:xfrm>
        </p:spPr>
        <p:txBody>
          <a:bodyPr>
            <a:normAutofit fontScale="77500" lnSpcReduction="20000"/>
          </a:bodyPr>
          <a:lstStyle/>
          <a:p>
            <a:r>
              <a:rPr lang="en-US" dirty="0" smtClean="0"/>
              <a:t>X86 ≈ 1.04 – 1.08x better performance/MHz vs. MIPS, ARM  </a:t>
            </a:r>
          </a:p>
          <a:p>
            <a:r>
              <a:rPr lang="en-US" dirty="0" smtClean="0"/>
              <a:t>MIPS, ARM ≈ 1.4 – 1.5x better energy/MHz vs. x86</a:t>
            </a:r>
          </a:p>
          <a:p>
            <a:r>
              <a:rPr lang="en-US" dirty="0" smtClean="0"/>
              <a:t>MIPS, ARM ≈ ⅓ to ¼ die area vs. x86</a:t>
            </a:r>
          </a:p>
        </p:txBody>
      </p:sp>
      <p:sp>
        <p:nvSpPr>
          <p:cNvPr id="4" name="Date Placeholder 3"/>
          <p:cNvSpPr>
            <a:spLocks noGrp="1"/>
          </p:cNvSpPr>
          <p:nvPr>
            <p:ph type="dt" sz="half" idx="10"/>
          </p:nvPr>
        </p:nvSpPr>
        <p:spPr/>
        <p:txBody>
          <a:bodyPr/>
          <a:lstStyle/>
          <a:p>
            <a:fld id="{76201995-1204-AA47-9B86-717CE829F2AA}"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52</a:t>
            </a:fld>
            <a:endParaRPr lang="en-US" dirty="0"/>
          </a:p>
        </p:txBody>
      </p:sp>
      <p:pic>
        <p:nvPicPr>
          <p:cNvPr id="7" name="Picture 6"/>
          <p:cNvPicPr>
            <a:picLocks noChangeAspect="1"/>
          </p:cNvPicPr>
          <p:nvPr/>
        </p:nvPicPr>
        <p:blipFill>
          <a:blip r:embed="rId2"/>
          <a:stretch>
            <a:fillRect/>
          </a:stretch>
        </p:blipFill>
        <p:spPr>
          <a:xfrm>
            <a:off x="304800" y="1244600"/>
            <a:ext cx="8597900" cy="3410737"/>
          </a:xfrm>
          <a:prstGeom prst="rect">
            <a:avLst/>
          </a:prstGeom>
        </p:spPr>
      </p:pic>
      <p:sp>
        <p:nvSpPr>
          <p:cNvPr id="8" name="TextBox 7"/>
          <p:cNvSpPr txBox="1"/>
          <p:nvPr/>
        </p:nvSpPr>
        <p:spPr>
          <a:xfrm>
            <a:off x="317500" y="4584700"/>
            <a:ext cx="6022953" cy="276999"/>
          </a:xfrm>
          <a:prstGeom prst="rect">
            <a:avLst/>
          </a:prstGeom>
          <a:noFill/>
        </p:spPr>
        <p:txBody>
          <a:bodyPr wrap="none" rtlCol="0">
            <a:spAutoFit/>
          </a:bodyPr>
          <a:lstStyle/>
          <a:p>
            <a:r>
              <a:rPr lang="en-US" sz="1200" dirty="0" smtClean="0"/>
              <a:t>“Broadcom Shows Off New CPU,” Linley </a:t>
            </a:r>
            <a:r>
              <a:rPr lang="en-US" sz="1200" dirty="0" err="1" smtClean="0"/>
              <a:t>Gwennap</a:t>
            </a:r>
            <a:r>
              <a:rPr lang="en-US" sz="1200" dirty="0" smtClean="0"/>
              <a:t>, </a:t>
            </a:r>
            <a:r>
              <a:rPr lang="en-US" sz="1200" i="1" dirty="0" smtClean="0"/>
              <a:t>Microprocessor Report</a:t>
            </a:r>
            <a:r>
              <a:rPr lang="en-US" sz="1200" dirty="0" smtClean="0"/>
              <a:t>, November 22, 2010</a:t>
            </a:r>
            <a:endParaRPr 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3" name="Content Placeholder 2"/>
          <p:cNvSpPr>
            <a:spLocks noGrp="1"/>
          </p:cNvSpPr>
          <p:nvPr>
            <p:ph idx="1"/>
          </p:nvPr>
        </p:nvSpPr>
        <p:spPr>
          <a:xfrm>
            <a:off x="609600" y="1447800"/>
            <a:ext cx="7467600" cy="4876800"/>
          </a:xfrm>
        </p:spPr>
        <p:txBody>
          <a:bodyPr/>
          <a:lstStyle/>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Products shipped?</a:t>
            </a:r>
          </a:p>
          <a:p>
            <a:pPr lvl="1" eaLnBrk="1" hangingPunct="1">
              <a:lnSpc>
                <a:spcPct val="90000"/>
              </a:lnSpc>
              <a:buFont typeface="Wingdings 2" charset="2"/>
              <a:buNone/>
            </a:pPr>
            <a:r>
              <a:rPr lang="en-US" sz="4000" dirty="0" smtClean="0">
                <a:solidFill>
                  <a:schemeClr val="tx1"/>
                </a:solidFill>
                <a:ea typeface="ＭＳ Ｐゴシック" charset="-128"/>
                <a:cs typeface="ＭＳ Ｐゴシック" charset="-128"/>
              </a:rPr>
              <a:t>2010: 6.1B ARM, 0.3B x86</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How USA resolves debates?</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We ask celebrities!</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Who is the biggest celebrity in the world?</a:t>
            </a:r>
          </a:p>
          <a:p>
            <a:pPr eaLnBrk="1" hangingPunct="1">
              <a:lnSpc>
                <a:spcPct val="90000"/>
              </a:lnSpc>
              <a:buFont typeface="Wingdings 2" charset="2"/>
              <a:buNone/>
            </a:pPr>
            <a:endParaRPr lang="en-US" sz="4400" dirty="0" smtClean="0">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37F6576E-F226-FB43-865D-94E8845DCB4E}" type="slidenum">
              <a:rPr lang="en-US" smtClean="0"/>
              <a:pPr/>
              <a:t>53</a:t>
            </a:fld>
            <a:endParaRPr lang="en-US" smtClean="0"/>
          </a:p>
        </p:txBody>
      </p:sp>
      <p:sp>
        <p:nvSpPr>
          <p:cNvPr id="5" name="Date Placeholder 4"/>
          <p:cNvSpPr>
            <a:spLocks noGrp="1"/>
          </p:cNvSpPr>
          <p:nvPr>
            <p:ph type="dt" sz="half" idx="10"/>
          </p:nvPr>
        </p:nvSpPr>
        <p:spPr/>
        <p:txBody>
          <a:bodyPr/>
          <a:lstStyle/>
          <a:p>
            <a:fld id="{E6BE736A-C669-3C43-9887-50C30B08B6D4}" type="datetime1">
              <a:rPr lang="en-US" smtClean="0"/>
              <a:pPr/>
              <a:t>4/26/11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22531" name="Content Placeholder 2"/>
          <p:cNvSpPr>
            <a:spLocks noGrp="1"/>
          </p:cNvSpPr>
          <p:nvPr>
            <p:ph idx="1"/>
          </p:nvPr>
        </p:nvSpPr>
        <p:spPr>
          <a:xfrm>
            <a:off x="762000" y="5486400"/>
            <a:ext cx="8001000" cy="762000"/>
          </a:xfrm>
        </p:spPr>
        <p:txBody>
          <a:bodyPr>
            <a:normAutofit fontScale="92500" lnSpcReduction="10000"/>
          </a:bodyPr>
          <a:lstStyle/>
          <a:p>
            <a:pPr>
              <a:lnSpc>
                <a:spcPct val="90000"/>
              </a:lnSpc>
            </a:pPr>
            <a:r>
              <a:rPr lang="en-US" sz="2800" smtClean="0">
                <a:ea typeface="ＭＳ Ｐゴシック" charset="-128"/>
                <a:cs typeface="ＭＳ Ｐゴシック" charset="-128"/>
              </a:rPr>
              <a:t>Angelina Jolie as Kate Libby (aka as hacker Acid Burn) in movie “Hackers”  (1995)</a:t>
            </a:r>
          </a:p>
        </p:txBody>
      </p:sp>
      <p:sp>
        <p:nvSpPr>
          <p:cNvPr id="22532" name="TextBox 5"/>
          <p:cNvSpPr txBox="1">
            <a:spLocks noChangeArrowheads="1"/>
          </p:cNvSpPr>
          <p:nvPr/>
        </p:nvSpPr>
        <p:spPr bwMode="auto">
          <a:xfrm>
            <a:off x="76200" y="1066800"/>
            <a:ext cx="2209800" cy="987425"/>
          </a:xfrm>
          <a:prstGeom prst="rect">
            <a:avLst/>
          </a:prstGeom>
          <a:noFill/>
          <a:ln w="9525">
            <a:noFill/>
            <a:miter lim="800000"/>
            <a:headEnd/>
            <a:tailEnd/>
          </a:ln>
        </p:spPr>
        <p:txBody>
          <a:bodyPr>
            <a:prstTxWarp prst="textNoShape">
              <a:avLst/>
            </a:prstTxWarp>
            <a:spAutoFit/>
          </a:bodyPr>
          <a:lstStyle/>
          <a:p>
            <a:pPr>
              <a:lnSpc>
                <a:spcPct val="90000"/>
              </a:lnSpc>
            </a:pPr>
            <a:endParaRPr lang="en-US" sz="3200"/>
          </a:p>
          <a:p>
            <a:endParaRPr lang="en-US" sz="3200"/>
          </a:p>
        </p:txBody>
      </p:sp>
      <p:sp>
        <p:nvSpPr>
          <p:cNvPr id="7" name="Slide Number Placeholder 6"/>
          <p:cNvSpPr>
            <a:spLocks noGrp="1"/>
          </p:cNvSpPr>
          <p:nvPr>
            <p:ph type="sldNum" sz="quarter" idx="12"/>
          </p:nvPr>
        </p:nvSpPr>
        <p:spPr/>
        <p:txBody>
          <a:bodyPr/>
          <a:lstStyle/>
          <a:p>
            <a:fld id="{F6DB5D2B-7AF7-AA4A-97B8-69B32F847897}" type="slidenum">
              <a:rPr lang="en-US"/>
              <a:pPr/>
              <a:t>54</a:t>
            </a:fld>
            <a:endParaRPr lang="en-US"/>
          </a:p>
        </p:txBody>
      </p:sp>
      <p:pic>
        <p:nvPicPr>
          <p:cNvPr id="22534" name="Picture 6">
            <a:hlinkClick r:id="" action="ppaction://media"/>
          </p:cNvPr>
          <p:cNvPicPr/>
          <p:nvPr>
            <a:videoFile r:link="rId1"/>
          </p:nvPr>
        </p:nvPicPr>
        <p:blipFill>
          <a:blip r:embed="rId5"/>
          <a:srcRect/>
          <a:stretch>
            <a:fillRect/>
          </a:stretch>
        </p:blipFill>
        <p:spPr bwMode="auto">
          <a:xfrm>
            <a:off x="2286000" y="1371600"/>
            <a:ext cx="4724400" cy="3810000"/>
          </a:xfrm>
          <a:prstGeom prst="rect">
            <a:avLst/>
          </a:prstGeom>
          <a:noFill/>
          <a:ln w="9525">
            <a:noFill/>
            <a:miter lim="800000"/>
            <a:headEnd/>
            <a:tailEnd/>
          </a:ln>
        </p:spPr>
      </p:pic>
      <p:pic>
        <p:nvPicPr>
          <p:cNvPr id="22535" name="Picture 7" descr="/Users/davidpatterson/Documents/Awards/risc-is-good.avi">
            <a:hlinkClick r:id="" action="ppaction://media"/>
          </p:cNvPr>
          <p:cNvPicPr/>
          <p:nvPr>
            <a:videoFile r:link="rId2"/>
          </p:nvPr>
        </p:nvPicPr>
        <p:blipFill>
          <a:blip r:embed="rId6"/>
          <a:srcRect/>
          <a:stretch>
            <a:fillRect/>
          </a:stretch>
        </p:blipFill>
        <p:spPr bwMode="auto">
          <a:xfrm>
            <a:off x="2540000" y="1905000"/>
            <a:ext cx="4064000" cy="30480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B6609862-9195-6641-886D-A266D6E1BF9F}" type="datetime1">
              <a:rPr lang="en-US" smtClean="0"/>
              <a:pPr/>
              <a:t>4/26/11</a:t>
            </a:fld>
            <a:endParaRPr lang="en-US" dirty="0"/>
          </a:p>
        </p:txBody>
      </p:sp>
      <p:sp>
        <p:nvSpPr>
          <p:cNvPr id="9" name="Footer Placeholder 8"/>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5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4"/>
                                        </p:tgtEl>
                                      </p:cBhvr>
                                    </p:cmd>
                                  </p:childTnLst>
                                </p:cTn>
                              </p:par>
                            </p:childTnLst>
                          </p:cTn>
                        </p:par>
                      </p:childTnLst>
                    </p:cTn>
                  </p:par>
                </p:childTnLst>
              </p:cTn>
              <p:nextCondLst>
                <p:cond evt="onClick" delay="0">
                  <p:tgtEl>
                    <p:spTgt spid="22534"/>
                  </p:tgtEl>
                </p:cond>
              </p:nextCondLst>
            </p:seq>
            <p:video>
              <p:cMediaNode>
                <p:cTn id="7" fill="hold" display="0">
                  <p:stCondLst>
                    <p:cond delay="indefinite"/>
                  </p:stCondLst>
                  <p:endCondLst>
                    <p:cond evt="onNext" delay="0">
                      <p:tgtEl>
                        <p:sldTgt/>
                      </p:tgtEl>
                    </p:cond>
                    <p:cond evt="onPrev" delay="0">
                      <p:tgtEl>
                        <p:sldTgt/>
                      </p:tgtEl>
                    </p:cond>
                  </p:endCondLst>
                </p:cTn>
                <p:tgtEl>
                  <p:spTgt spid="22534"/>
                </p:tgtEl>
              </p:cMediaNode>
            </p:video>
            <p:seq concurrent="1" nextAc="seek">
              <p:cTn id="8" restart="whenNotActive" fill="hold" evtFilter="cancelBubble" nodeType="interactiveSeq">
                <p:stCondLst>
                  <p:cond evt="onClick" delay="0">
                    <p:tgtEl>
                      <p:spTgt spid="225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535"/>
                                        </p:tgtEl>
                                      </p:cBhvr>
                                    </p:cmd>
                                  </p:childTnLst>
                                </p:cTn>
                              </p:par>
                            </p:childTnLst>
                          </p:cTn>
                        </p:par>
                      </p:childTnLst>
                    </p:cTn>
                  </p:par>
                </p:childTnLst>
              </p:cTn>
              <p:nextCondLst>
                <p:cond evt="onClick" delay="0">
                  <p:tgtEl>
                    <p:spTgt spid="22535"/>
                  </p:tgtEl>
                </p:cond>
              </p:nextCondLst>
            </p:seq>
            <p:video>
              <p:cMediaNode>
                <p:cTn id="13" fill="hold" display="0">
                  <p:stCondLst>
                    <p:cond delay="indefinite"/>
                  </p:stCondLst>
                  <p:endCondLst>
                    <p:cond evt="onNext" delay="0">
                      <p:tgtEl>
                        <p:sldTgt/>
                      </p:tgtEl>
                    </p:cond>
                    <p:cond evt="onPrev" delay="0">
                      <p:tgtEl>
                        <p:sldTgt/>
                      </p:tgtEl>
                    </p:cond>
                  </p:endCondLst>
                </p:cTn>
                <p:tgtEl>
                  <p:spTgt spid="22535"/>
                </p:tgtEl>
              </p:cMediaNode>
            </p:video>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24579" name="Content Placeholder 2"/>
          <p:cNvSpPr>
            <a:spLocks noGrp="1"/>
          </p:cNvSpPr>
          <p:nvPr>
            <p:ph idx="1"/>
          </p:nvPr>
        </p:nvSpPr>
        <p:spPr>
          <a:xfrm>
            <a:off x="0" y="4495799"/>
            <a:ext cx="5012267" cy="2023534"/>
          </a:xfrm>
        </p:spPr>
        <p:txBody>
          <a:bodyPr>
            <a:normAutofit fontScale="92500" lnSpcReduction="20000"/>
          </a:bodyPr>
          <a:lstStyle/>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Angelina Jolie: </a:t>
            </a:r>
            <a:br>
              <a:rPr lang="en-US" sz="4400" dirty="0" smtClean="0">
                <a:solidFill>
                  <a:schemeClr val="tx1"/>
                </a:solidFill>
                <a:ea typeface="ＭＳ Ｐゴシック" charset="-128"/>
                <a:cs typeface="ＭＳ Ｐゴシック" charset="-128"/>
              </a:rPr>
            </a:br>
            <a:r>
              <a:rPr lang="en-US" sz="4400" dirty="0" smtClean="0">
                <a:solidFill>
                  <a:schemeClr val="tx1"/>
                </a:solidFill>
                <a:ea typeface="ＭＳ Ｐゴシック" charset="-128"/>
                <a:cs typeface="ＭＳ Ｐゴシック" charset="-128"/>
              </a:rPr>
              <a:t>“RISC architecture is </a:t>
            </a:r>
            <a:r>
              <a:rPr lang="en-US" sz="4400" dirty="0" err="1" smtClean="0">
                <a:solidFill>
                  <a:schemeClr val="tx1"/>
                </a:solidFill>
                <a:ea typeface="ＭＳ Ｐゴシック" charset="-128"/>
                <a:cs typeface="ＭＳ Ｐゴシック" charset="-128"/>
              </a:rPr>
              <a:t>gonna</a:t>
            </a:r>
            <a:r>
              <a:rPr lang="en-US" sz="4400" dirty="0" smtClean="0">
                <a:solidFill>
                  <a:schemeClr val="tx1"/>
                </a:solidFill>
                <a:ea typeface="ＭＳ Ｐゴシック" charset="-128"/>
                <a:cs typeface="ＭＳ Ｐゴシック" charset="-128"/>
              </a:rPr>
              <a:t> change everything.”</a:t>
            </a:r>
          </a:p>
        </p:txBody>
      </p:sp>
      <p:grpSp>
        <p:nvGrpSpPr>
          <p:cNvPr id="3" name="Group 7"/>
          <p:cNvGrpSpPr>
            <a:grpSpLocks/>
          </p:cNvGrpSpPr>
          <p:nvPr/>
        </p:nvGrpSpPr>
        <p:grpSpPr bwMode="auto">
          <a:xfrm>
            <a:off x="0" y="685800"/>
            <a:ext cx="5334000" cy="6842125"/>
            <a:chOff x="-1295400" y="914408"/>
            <a:chExt cx="5334000" cy="6841801"/>
          </a:xfrm>
        </p:grpSpPr>
        <p:pic>
          <p:nvPicPr>
            <p:cNvPr id="24584" name="Picture 3"/>
            <p:cNvPicPr>
              <a:picLocks noChangeAspect="1"/>
            </p:cNvPicPr>
            <p:nvPr/>
          </p:nvPicPr>
          <p:blipFill>
            <a:blip r:embed="rId3"/>
            <a:srcRect/>
            <a:stretch>
              <a:fillRect/>
            </a:stretch>
          </p:blipFill>
          <p:spPr bwMode="auto">
            <a:xfrm>
              <a:off x="-1295400" y="914408"/>
              <a:ext cx="4877042" cy="3657781"/>
            </a:xfrm>
            <a:prstGeom prst="rect">
              <a:avLst/>
            </a:prstGeom>
            <a:noFill/>
            <a:ln w="9525">
              <a:noFill/>
              <a:miter lim="800000"/>
              <a:headEnd/>
              <a:tailEnd/>
            </a:ln>
          </p:spPr>
        </p:pic>
        <p:sp>
          <p:nvSpPr>
            <p:cNvPr id="24585" name="TextBox 5"/>
            <p:cNvSpPr txBox="1">
              <a:spLocks noChangeArrowheads="1"/>
            </p:cNvSpPr>
            <p:nvPr/>
          </p:nvSpPr>
          <p:spPr bwMode="auto">
            <a:xfrm>
              <a:off x="-1295400" y="6629691"/>
              <a:ext cx="5334000" cy="1126518"/>
            </a:xfrm>
            <a:prstGeom prst="rect">
              <a:avLst/>
            </a:prstGeom>
            <a:noFill/>
            <a:ln w="9525">
              <a:noFill/>
              <a:miter lim="800000"/>
              <a:headEnd/>
              <a:tailEnd/>
            </a:ln>
          </p:spPr>
          <p:txBody>
            <a:bodyPr>
              <a:prstTxWarp prst="textNoShape">
                <a:avLst/>
              </a:prstTxWarp>
              <a:spAutoFit/>
            </a:bodyPr>
            <a:lstStyle/>
            <a:p>
              <a:pPr>
                <a:lnSpc>
                  <a:spcPct val="90000"/>
                </a:lnSpc>
              </a:pPr>
              <a:r>
                <a:rPr lang="en-US" sz="2400">
                  <a:solidFill>
                    <a:schemeClr val="tx2"/>
                  </a:solidFill>
                </a:rPr>
                <a:t>“Hackers”  (1995)</a:t>
              </a:r>
            </a:p>
            <a:p>
              <a:pPr>
                <a:lnSpc>
                  <a:spcPct val="90000"/>
                </a:lnSpc>
              </a:pPr>
              <a:endParaRPr lang="en-US" sz="2400"/>
            </a:p>
            <a:p>
              <a:endParaRPr lang="en-US" sz="2400"/>
            </a:p>
          </p:txBody>
        </p:sp>
      </p:grpSp>
      <p:sp>
        <p:nvSpPr>
          <p:cNvPr id="7" name="Slide Number Placeholder 6"/>
          <p:cNvSpPr>
            <a:spLocks noGrp="1"/>
          </p:cNvSpPr>
          <p:nvPr>
            <p:ph type="sldNum" sz="quarter" idx="12"/>
          </p:nvPr>
        </p:nvSpPr>
        <p:spPr/>
        <p:txBody>
          <a:bodyPr/>
          <a:lstStyle/>
          <a:p>
            <a:fld id="{7326385A-0B01-214A-99C8-2E9E970FE111}" type="slidenum">
              <a:rPr lang="en-US" smtClean="0"/>
              <a:pPr/>
              <a:t>55</a:t>
            </a:fld>
            <a:endParaRPr lang="en-US" smtClean="0"/>
          </a:p>
        </p:txBody>
      </p:sp>
      <p:pic>
        <p:nvPicPr>
          <p:cNvPr id="36871" name="Picture 7"/>
          <p:cNvPicPr>
            <a:picLocks noChangeAspect="1"/>
          </p:cNvPicPr>
          <p:nvPr/>
        </p:nvPicPr>
        <p:blipFill>
          <a:blip r:embed="rId4"/>
          <a:srcRect/>
          <a:stretch>
            <a:fillRect/>
          </a:stretch>
        </p:blipFill>
        <p:spPr bwMode="auto">
          <a:xfrm>
            <a:off x="4327525" y="685800"/>
            <a:ext cx="4816475" cy="3657600"/>
          </a:xfrm>
          <a:prstGeom prst="rect">
            <a:avLst/>
          </a:prstGeom>
          <a:noFill/>
          <a:ln w="9525">
            <a:noFill/>
            <a:miter lim="800000"/>
            <a:headEnd/>
            <a:tailEnd/>
          </a:ln>
        </p:spPr>
      </p:pic>
      <p:sp>
        <p:nvSpPr>
          <p:cNvPr id="9" name="Content Placeholder 2"/>
          <p:cNvSpPr txBox="1">
            <a:spLocks/>
          </p:cNvSpPr>
          <p:nvPr/>
        </p:nvSpPr>
        <p:spPr bwMode="auto">
          <a:xfrm>
            <a:off x="5029200" y="4495800"/>
            <a:ext cx="4114800" cy="762000"/>
          </a:xfrm>
          <a:prstGeom prst="rect">
            <a:avLst/>
          </a:prstGeom>
          <a:noFill/>
          <a:ln w="9525">
            <a:noFill/>
            <a:miter lim="800000"/>
            <a:headEnd/>
            <a:tailEnd/>
          </a:ln>
        </p:spPr>
        <p:txBody>
          <a:bodyPr>
            <a:prstTxWarp prst="textNoShape">
              <a:avLst/>
            </a:prstTxWarp>
          </a:bodyPr>
          <a:lstStyle/>
          <a:p>
            <a:pPr marL="342900" indent="-342900" algn="ctr" eaLnBrk="1" hangingPunct="1">
              <a:lnSpc>
                <a:spcPct val="90000"/>
              </a:lnSpc>
              <a:spcBef>
                <a:spcPct val="20000"/>
              </a:spcBef>
              <a:buClr>
                <a:schemeClr val="accent1"/>
              </a:buClr>
              <a:buSzPct val="70000"/>
              <a:buFont typeface="Wingdings 2" charset="2"/>
              <a:buNone/>
            </a:pPr>
            <a:r>
              <a:rPr lang="en-US" sz="4400">
                <a:latin typeface="Franklin Gothic Book" charset="0"/>
                <a:ea typeface="ＭＳ Ｐゴシック" charset="-128"/>
                <a:cs typeface="ＭＳ Ｐゴシック" charset="-128"/>
              </a:rPr>
              <a:t>Blue Man </a:t>
            </a:r>
            <a:br>
              <a:rPr lang="en-US" sz="4400">
                <a:latin typeface="Franklin Gothic Book" charset="0"/>
                <a:ea typeface="ＭＳ Ｐゴシック" charset="-128"/>
                <a:cs typeface="ＭＳ Ｐゴシック" charset="-128"/>
              </a:rPr>
            </a:br>
            <a:r>
              <a:rPr lang="en-US" sz="4400">
                <a:latin typeface="Franklin Gothic Book" charset="0"/>
                <a:ea typeface="ＭＳ Ｐゴシック" charset="-128"/>
                <a:cs typeface="ＭＳ Ｐゴシック" charset="-128"/>
              </a:rPr>
              <a:t>Group</a:t>
            </a:r>
          </a:p>
          <a:p>
            <a:pPr marL="342900" indent="-342900" algn="ctr" eaLnBrk="1" hangingPunct="1">
              <a:lnSpc>
                <a:spcPct val="90000"/>
              </a:lnSpc>
              <a:spcBef>
                <a:spcPct val="20000"/>
              </a:spcBef>
              <a:buClr>
                <a:schemeClr val="accent1"/>
              </a:buClr>
              <a:buSzPct val="70000"/>
              <a:buFont typeface="Wingdings 2" charset="2"/>
              <a:buNone/>
            </a:pPr>
            <a:r>
              <a:rPr lang="en-US" sz="4400">
                <a:latin typeface="Franklin Gothic Book" charset="0"/>
                <a:ea typeface="ＭＳ Ｐゴシック" charset="-128"/>
                <a:cs typeface="ＭＳ Ｐゴシック" charset="-128"/>
              </a:rPr>
              <a:t>“(silence)”</a:t>
            </a:r>
          </a:p>
        </p:txBody>
      </p:sp>
      <p:sp>
        <p:nvSpPr>
          <p:cNvPr id="10" name="Date Placeholder 9"/>
          <p:cNvSpPr>
            <a:spLocks noGrp="1"/>
          </p:cNvSpPr>
          <p:nvPr>
            <p:ph type="dt" sz="half" idx="10"/>
          </p:nvPr>
        </p:nvSpPr>
        <p:spPr/>
        <p:txBody>
          <a:bodyPr/>
          <a:lstStyle/>
          <a:p>
            <a:fld id="{B3C049FA-E72E-7D43-8251-E7C87DCCF430}" type="datetime1">
              <a:rPr lang="en-US" smtClean="0"/>
              <a:pPr/>
              <a:t>4/26/11</a:t>
            </a:fld>
            <a:endParaRPr lang="en-US" dirty="0"/>
          </a:p>
        </p:txBody>
      </p:sp>
      <p:sp>
        <p:nvSpPr>
          <p:cNvPr id="11" name="Footer Placeholder 10"/>
          <p:cNvSpPr>
            <a:spLocks noGrp="1"/>
          </p:cNvSpPr>
          <p:nvPr>
            <p:ph type="ftr" sz="quarter" idx="11"/>
          </p:nvPr>
        </p:nvSpPr>
        <p:spPr/>
        <p:txBody>
          <a:bodyPr/>
          <a:lstStyle/>
          <a:p>
            <a:r>
              <a:rPr lang="en-US" smtClean="0"/>
              <a:t>Fall 2010 -- Lecture #38</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 Conclusion”</a:t>
            </a:r>
            <a:endParaRPr lang="en-US" dirty="0"/>
          </a:p>
        </p:txBody>
      </p:sp>
      <p:sp>
        <p:nvSpPr>
          <p:cNvPr id="3" name="Content Placeholder 2"/>
          <p:cNvSpPr>
            <a:spLocks noGrp="1"/>
          </p:cNvSpPr>
          <p:nvPr>
            <p:ph idx="1"/>
          </p:nvPr>
        </p:nvSpPr>
        <p:spPr>
          <a:xfrm>
            <a:off x="457200" y="1473200"/>
            <a:ext cx="8432800" cy="4817533"/>
          </a:xfrm>
        </p:spPr>
        <p:txBody>
          <a:bodyPr>
            <a:normAutofit lnSpcReduction="10000"/>
          </a:bodyPr>
          <a:lstStyle/>
          <a:p>
            <a:r>
              <a:rPr lang="en-US" dirty="0" smtClean="0"/>
              <a:t>Performance, Intel chip manufacturing</a:t>
            </a:r>
            <a:br>
              <a:rPr lang="en-US" dirty="0" smtClean="0"/>
            </a:br>
            <a:r>
              <a:rPr lang="en-US" dirty="0" smtClean="0"/>
              <a:t>=&gt;  x86 ISA dominates Desktops/Servers</a:t>
            </a:r>
          </a:p>
          <a:p>
            <a:pPr lvl="1"/>
            <a:r>
              <a:rPr lang="en-US" dirty="0" smtClean="0"/>
              <a:t>Speculative execution: branch prediction, out of order execution, data prefetching</a:t>
            </a:r>
          </a:p>
          <a:p>
            <a:pPr lvl="1"/>
            <a:r>
              <a:rPr lang="en-US" dirty="0" smtClean="0"/>
              <a:t>Hardware translation and optimization of instruction sequences</a:t>
            </a:r>
          </a:p>
          <a:p>
            <a:pPr lvl="1"/>
            <a:r>
              <a:rPr lang="en-US" dirty="0" smtClean="0"/>
              <a:t>Opportunistic acceleration (Turbo Mode)</a:t>
            </a:r>
          </a:p>
          <a:p>
            <a:r>
              <a:rPr lang="en-US" dirty="0" smtClean="0"/>
              <a:t>Cost, energy =&gt; RISC ISA dominates mobile personal devices, embedded computing, games</a:t>
            </a:r>
          </a:p>
          <a:p>
            <a:r>
              <a:rPr lang="en-US" dirty="0" smtClean="0"/>
              <a:t>What will the future hold for </a:t>
            </a:r>
            <a:r>
              <a:rPr lang="en-US" smtClean="0"/>
              <a:t>client+cloud?</a:t>
            </a:r>
            <a:endParaRPr lang="en-US" dirty="0" smtClean="0"/>
          </a:p>
        </p:txBody>
      </p:sp>
      <p:sp>
        <p:nvSpPr>
          <p:cNvPr id="4" name="Date Placeholder 3"/>
          <p:cNvSpPr>
            <a:spLocks noGrp="1"/>
          </p:cNvSpPr>
          <p:nvPr>
            <p:ph type="dt" sz="half" idx="10"/>
          </p:nvPr>
        </p:nvSpPr>
        <p:spPr/>
        <p:txBody>
          <a:bodyPr/>
          <a:lstStyle/>
          <a:p>
            <a:fld id="{65286991-5264-D147-87B9-D5B04AF5DF50}" type="datetime1">
              <a:rPr lang="en-US" smtClean="0"/>
              <a:pPr/>
              <a:t>4/26/11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2129424-84C0-CF40-B706-6432F73A7DD1}" type="slidenum">
              <a:rPr lang="en-US"/>
              <a:pPr/>
              <a:t>57</a:t>
            </a:fld>
            <a:endParaRPr lang="en-US" b="0">
              <a:solidFill>
                <a:srgbClr val="FBBA03"/>
              </a:solidFill>
            </a:endParaRPr>
          </a:p>
        </p:txBody>
      </p:sp>
      <p:sp>
        <p:nvSpPr>
          <p:cNvPr id="1198082" name="Rectangle 2"/>
          <p:cNvSpPr>
            <a:spLocks noGrp="1" noChangeArrowheads="1"/>
          </p:cNvSpPr>
          <p:nvPr>
            <p:ph type="title"/>
          </p:nvPr>
        </p:nvSpPr>
        <p:spPr/>
        <p:txBody>
          <a:bodyPr/>
          <a:lstStyle/>
          <a:p>
            <a:r>
              <a:rPr lang="en-US"/>
              <a:t>Acknowledgements</a:t>
            </a:r>
          </a:p>
        </p:txBody>
      </p:sp>
      <p:sp>
        <p:nvSpPr>
          <p:cNvPr id="1198083" name="Rectangle 3"/>
          <p:cNvSpPr>
            <a:spLocks noGrp="1" noChangeArrowheads="1"/>
          </p:cNvSpPr>
          <p:nvPr>
            <p:ph type="body" idx="1"/>
          </p:nvPr>
        </p:nvSpPr>
        <p:spPr/>
        <p:txBody>
          <a:bodyPr>
            <a:normAutofit/>
          </a:bodyPr>
          <a:lstStyle/>
          <a:p>
            <a:r>
              <a:rPr lang="en-US" dirty="0" smtClean="0"/>
              <a:t>Figures/Info from Intel, David </a:t>
            </a:r>
            <a:r>
              <a:rPr lang="en-US" dirty="0" err="1" smtClean="0"/>
              <a:t>Kanter</a:t>
            </a:r>
            <a:r>
              <a:rPr lang="en-US" dirty="0" smtClean="0"/>
              <a:t> at Real World Technologies.</a:t>
            </a:r>
          </a:p>
          <a:p>
            <a:r>
              <a:rPr lang="en-US" dirty="0" smtClean="0"/>
              <a:t>These </a:t>
            </a:r>
            <a:r>
              <a:rPr lang="en-US" dirty="0"/>
              <a:t>slides contain material developed and copyright by:</a:t>
            </a:r>
            <a:endParaRPr lang="en-US" dirty="0" smtClean="0"/>
          </a:p>
          <a:p>
            <a:pPr lvl="1"/>
            <a:r>
              <a:rPr lang="en-US" dirty="0" smtClean="0"/>
              <a:t>Krste </a:t>
            </a:r>
            <a:r>
              <a:rPr lang="en-US" dirty="0"/>
              <a:t>Asanovic </a:t>
            </a:r>
            <a:r>
              <a:rPr lang="en-US" dirty="0" smtClean="0"/>
              <a:t>(UCB)</a:t>
            </a:r>
          </a:p>
          <a:p>
            <a:pPr lvl="1"/>
            <a:r>
              <a:rPr lang="en-US" altLang="zh-TW" dirty="0" err="1" smtClean="0">
                <a:ea typeface="PMingLiU" pitchFamily="18" charset="-120"/>
                <a:cs typeface="PMingLiU" pitchFamily="18" charset="-120"/>
              </a:rPr>
              <a:t>Beeman</a:t>
            </a:r>
            <a:r>
              <a:rPr lang="en-US" altLang="zh-TW" dirty="0" smtClean="0">
                <a:ea typeface="PMingLiU" pitchFamily="18" charset="-120"/>
                <a:cs typeface="PMingLiU" pitchFamily="18" charset="-120"/>
              </a:rPr>
              <a:t> Strong (Intel)</a:t>
            </a:r>
            <a:endParaRPr lang="en-US" dirty="0" smtClean="0"/>
          </a:p>
          <a:p>
            <a:r>
              <a:rPr lang="en-US" dirty="0" smtClean="0"/>
              <a:t>UCB </a:t>
            </a:r>
            <a:r>
              <a:rPr lang="en-US" dirty="0"/>
              <a:t>material derived from course </a:t>
            </a:r>
            <a:r>
              <a:rPr lang="en-US" dirty="0" smtClean="0"/>
              <a:t>CS152</a:t>
            </a:r>
            <a:endParaRPr lang="en-US" dirty="0"/>
          </a:p>
        </p:txBody>
      </p:sp>
      <p:sp>
        <p:nvSpPr>
          <p:cNvPr id="5" name="Date Placeholder 4"/>
          <p:cNvSpPr>
            <a:spLocks noGrp="1"/>
          </p:cNvSpPr>
          <p:nvPr>
            <p:ph type="dt" sz="half" idx="10"/>
          </p:nvPr>
        </p:nvSpPr>
        <p:spPr/>
        <p:txBody>
          <a:bodyPr/>
          <a:lstStyle/>
          <a:p>
            <a:fld id="{928EE821-9972-9143-9BDA-13844F302884}" type="datetime1">
              <a:rPr lang="en-US" smtClean="0"/>
              <a:pPr/>
              <a:t>4/26/11</a:t>
            </a:fld>
            <a:endParaRPr lang="en-US" dirty="0"/>
          </a:p>
        </p:txBody>
      </p:sp>
      <p:sp>
        <p:nvSpPr>
          <p:cNvPr id="7" name="Footer Placeholder 6"/>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Extra Credit</a:t>
            </a:r>
            <a:endParaRPr lang="en-US" dirty="0"/>
          </a:p>
        </p:txBody>
      </p:sp>
      <p:sp>
        <p:nvSpPr>
          <p:cNvPr id="3" name="Content Placeholder 2"/>
          <p:cNvSpPr>
            <a:spLocks noGrp="1"/>
          </p:cNvSpPr>
          <p:nvPr>
            <p:ph idx="1"/>
          </p:nvPr>
        </p:nvSpPr>
        <p:spPr/>
        <p:txBody>
          <a:bodyPr>
            <a:normAutofit/>
          </a:bodyPr>
          <a:lstStyle/>
          <a:p>
            <a:r>
              <a:rPr lang="es-ES_tradnl" dirty="0" err="1" smtClean="0"/>
              <a:t>Rubric</a:t>
            </a:r>
            <a:r>
              <a:rPr lang="es-ES_tradnl" dirty="0" smtClean="0"/>
              <a:t>:</a:t>
            </a:r>
          </a:p>
          <a:p>
            <a:pPr lvl="1"/>
            <a:r>
              <a:rPr lang="es-ES_tradnl" dirty="0" err="1" smtClean="0"/>
              <a:t>Out</a:t>
            </a:r>
            <a:r>
              <a:rPr lang="es-ES_tradnl" dirty="0" smtClean="0"/>
              <a:t> of 3 </a:t>
            </a:r>
            <a:r>
              <a:rPr lang="es-ES_tradnl" dirty="0" err="1" smtClean="0"/>
              <a:t>points</a:t>
            </a:r>
            <a:endParaRPr lang="es-ES_tradnl" dirty="0" smtClean="0"/>
          </a:p>
          <a:p>
            <a:pPr lvl="1"/>
            <a:r>
              <a:rPr lang="es-ES_tradnl" dirty="0" smtClean="0"/>
              <a:t>3 </a:t>
            </a:r>
            <a:r>
              <a:rPr lang="es-ES_tradnl" dirty="0" err="1" smtClean="0"/>
              <a:t>points</a:t>
            </a:r>
            <a:r>
              <a:rPr lang="es-ES_tradnl" dirty="0" smtClean="0"/>
              <a:t> </a:t>
            </a:r>
            <a:r>
              <a:rPr lang="es-ES_tradnl" dirty="0" err="1" smtClean="0"/>
              <a:t>for</a:t>
            </a:r>
            <a:r>
              <a:rPr lang="es-ES_tradnl" dirty="0" smtClean="0"/>
              <a:t> Top 3 (</a:t>
            </a:r>
            <a:r>
              <a:rPr lang="es-ES_tradnl" dirty="0" err="1" smtClean="0"/>
              <a:t>ish</a:t>
            </a:r>
            <a:r>
              <a:rPr lang="es-ES_tradnl" dirty="0" smtClean="0"/>
              <a:t>) </a:t>
            </a:r>
            <a:r>
              <a:rPr lang="es-ES_tradnl" dirty="0" err="1" smtClean="0"/>
              <a:t>winning</a:t>
            </a:r>
            <a:r>
              <a:rPr lang="es-ES_tradnl" dirty="0" smtClean="0"/>
              <a:t> </a:t>
            </a:r>
            <a:r>
              <a:rPr lang="es-ES_tradnl" dirty="0" err="1" smtClean="0"/>
              <a:t>submissions</a:t>
            </a:r>
            <a:r>
              <a:rPr lang="es-ES_tradnl" dirty="0" smtClean="0"/>
              <a:t> and </a:t>
            </a:r>
            <a:r>
              <a:rPr lang="es-ES_tradnl" dirty="0" err="1" smtClean="0"/>
              <a:t>working</a:t>
            </a:r>
            <a:r>
              <a:rPr lang="es-ES_tradnl" dirty="0" smtClean="0"/>
              <a:t> </a:t>
            </a:r>
            <a:r>
              <a:rPr lang="es-ES_tradnl" dirty="0" err="1" smtClean="0"/>
              <a:t>Strassen</a:t>
            </a:r>
            <a:endParaRPr lang="es-ES_tradnl" dirty="0" smtClean="0"/>
          </a:p>
          <a:p>
            <a:pPr lvl="1"/>
            <a:r>
              <a:rPr lang="es-ES_tradnl" dirty="0" smtClean="0"/>
              <a:t>2 </a:t>
            </a:r>
            <a:r>
              <a:rPr lang="es-ES_tradnl" dirty="0" err="1" smtClean="0"/>
              <a:t>points</a:t>
            </a:r>
            <a:r>
              <a:rPr lang="es-ES_tradnl" dirty="0" smtClean="0"/>
              <a:t> </a:t>
            </a:r>
            <a:r>
              <a:rPr lang="es-ES_tradnl" dirty="0" err="1" smtClean="0"/>
              <a:t>for</a:t>
            </a:r>
            <a:r>
              <a:rPr lang="es-ES_tradnl" dirty="0" smtClean="0"/>
              <a:t> top %10 of performance in </a:t>
            </a:r>
            <a:r>
              <a:rPr lang="es-ES_tradnl" dirty="0" err="1" smtClean="0"/>
              <a:t>class</a:t>
            </a:r>
            <a:endParaRPr lang="es-ES_tradnl" dirty="0" smtClean="0"/>
          </a:p>
          <a:p>
            <a:pPr lvl="1"/>
            <a:r>
              <a:rPr lang="es-ES_tradnl" dirty="0" smtClean="0"/>
              <a:t>1 </a:t>
            </a:r>
            <a:r>
              <a:rPr lang="es-ES_tradnl" dirty="0" err="1" smtClean="0"/>
              <a:t>point</a:t>
            </a:r>
            <a:r>
              <a:rPr lang="es-ES_tradnl" dirty="0" smtClean="0"/>
              <a:t> </a:t>
            </a:r>
            <a:r>
              <a:rPr lang="es-ES_tradnl" dirty="0" err="1" smtClean="0"/>
              <a:t>for</a:t>
            </a:r>
            <a:r>
              <a:rPr lang="es-ES_tradnl" dirty="0" smtClean="0"/>
              <a:t> </a:t>
            </a:r>
            <a:r>
              <a:rPr lang="es-ES_tradnl" dirty="0" err="1" smtClean="0"/>
              <a:t>improving</a:t>
            </a:r>
            <a:r>
              <a:rPr lang="es-ES_tradnl" dirty="0" smtClean="0"/>
              <a:t> %20 </a:t>
            </a:r>
            <a:r>
              <a:rPr lang="es-ES_tradnl" dirty="0" err="1" smtClean="0"/>
              <a:t>over</a:t>
            </a:r>
            <a:r>
              <a:rPr lang="es-ES_tradnl" dirty="0" smtClean="0"/>
              <a:t> </a:t>
            </a:r>
            <a:r>
              <a:rPr lang="es-ES_tradnl" dirty="0" err="1" smtClean="0"/>
              <a:t>Part</a:t>
            </a:r>
            <a:r>
              <a:rPr lang="es-ES_tradnl" dirty="0" smtClean="0"/>
              <a:t> 2</a:t>
            </a:r>
          </a:p>
          <a:p>
            <a:pPr lvl="1"/>
            <a:r>
              <a:rPr lang="es-ES_tradnl" dirty="0" smtClean="0"/>
              <a:t>0 </a:t>
            </a:r>
            <a:r>
              <a:rPr lang="es-ES_tradnl" dirty="0" err="1" smtClean="0"/>
              <a:t>points</a:t>
            </a:r>
            <a:r>
              <a:rPr lang="es-ES_tradnl" dirty="0" smtClean="0"/>
              <a:t> </a:t>
            </a:r>
            <a:r>
              <a:rPr lang="es-ES_tradnl" dirty="0" err="1" smtClean="0"/>
              <a:t>for</a:t>
            </a:r>
            <a:r>
              <a:rPr lang="es-ES_tradnl" dirty="0" smtClean="0"/>
              <a:t> </a:t>
            </a:r>
            <a:r>
              <a:rPr lang="es-ES_tradnl" dirty="0" err="1" smtClean="0"/>
              <a:t>incorrect</a:t>
            </a:r>
            <a:r>
              <a:rPr lang="es-ES_tradnl" dirty="0" smtClean="0"/>
              <a:t> </a:t>
            </a:r>
            <a:r>
              <a:rPr lang="es-ES_tradnl" dirty="0" err="1" smtClean="0"/>
              <a:t>code</a:t>
            </a:r>
            <a:r>
              <a:rPr lang="es-ES_tradnl" dirty="0" smtClean="0"/>
              <a:t> </a:t>
            </a:r>
            <a:r>
              <a:rPr lang="es-ES_tradnl" dirty="0" err="1" smtClean="0"/>
              <a:t>or</a:t>
            </a:r>
            <a:r>
              <a:rPr lang="es-ES_tradnl" dirty="0" smtClean="0"/>
              <a:t> </a:t>
            </a:r>
            <a:r>
              <a:rPr lang="es-ES_tradnl" dirty="0" err="1" smtClean="0"/>
              <a:t>improper</a:t>
            </a:r>
            <a:r>
              <a:rPr lang="es-ES_tradnl" dirty="0" smtClean="0"/>
              <a:t> </a:t>
            </a:r>
            <a:r>
              <a:rPr lang="es-ES_tradnl" dirty="0" err="1" smtClean="0"/>
              <a:t>speedup</a:t>
            </a:r>
            <a:endParaRPr lang="es-ES_tradnl" dirty="0" smtClean="0"/>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6</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Extra Credit</a:t>
            </a:r>
            <a:endParaRPr lang="en-US" dirty="0"/>
          </a:p>
        </p:txBody>
      </p:sp>
      <p:sp>
        <p:nvSpPr>
          <p:cNvPr id="3" name="Content Placeholder 2"/>
          <p:cNvSpPr>
            <a:spLocks noGrp="1"/>
          </p:cNvSpPr>
          <p:nvPr>
            <p:ph idx="1"/>
          </p:nvPr>
        </p:nvSpPr>
        <p:spPr/>
        <p:txBody>
          <a:bodyPr>
            <a:normAutofit/>
          </a:bodyPr>
          <a:lstStyle/>
          <a:p>
            <a:r>
              <a:rPr lang="es-ES_tradnl" dirty="0" err="1" smtClean="0"/>
              <a:t>Highlights</a:t>
            </a:r>
            <a:r>
              <a:rPr lang="es-ES_tradnl" dirty="0" smtClean="0"/>
              <a:t>:</a:t>
            </a:r>
          </a:p>
          <a:p>
            <a:pPr lvl="1"/>
            <a:r>
              <a:rPr lang="es-ES_tradnl" dirty="0" smtClean="0"/>
              <a:t>3 </a:t>
            </a:r>
            <a:r>
              <a:rPr lang="es-ES_tradnl" dirty="0" err="1" smtClean="0"/>
              <a:t>groups</a:t>
            </a:r>
            <a:r>
              <a:rPr lang="es-ES_tradnl" dirty="0" smtClean="0"/>
              <a:t> </a:t>
            </a:r>
            <a:r>
              <a:rPr lang="es-ES_tradnl" dirty="0" err="1" smtClean="0"/>
              <a:t>implemented</a:t>
            </a:r>
            <a:r>
              <a:rPr lang="es-ES_tradnl" dirty="0" smtClean="0"/>
              <a:t> </a:t>
            </a:r>
            <a:r>
              <a:rPr lang="es-ES_tradnl" dirty="0" err="1" smtClean="0"/>
              <a:t>Strassen</a:t>
            </a:r>
            <a:r>
              <a:rPr lang="es-ES_tradnl" dirty="0" smtClean="0"/>
              <a:t> (more </a:t>
            </a:r>
            <a:r>
              <a:rPr lang="es-ES_tradnl" dirty="0" err="1" smtClean="0"/>
              <a:t>or</a:t>
            </a:r>
            <a:r>
              <a:rPr lang="es-ES_tradnl" dirty="0" smtClean="0"/>
              <a:t> </a:t>
            </a:r>
            <a:r>
              <a:rPr lang="es-ES_tradnl" dirty="0" err="1" smtClean="0"/>
              <a:t>less</a:t>
            </a:r>
            <a:r>
              <a:rPr lang="es-ES_tradnl" dirty="0" smtClean="0"/>
              <a:t> </a:t>
            </a:r>
            <a:r>
              <a:rPr lang="es-ES_tradnl" dirty="0" err="1" smtClean="0"/>
              <a:t>correctly</a:t>
            </a:r>
            <a:r>
              <a:rPr lang="es-ES_tradnl" dirty="0" smtClean="0"/>
              <a:t>)</a:t>
            </a:r>
          </a:p>
          <a:p>
            <a:pPr lvl="2"/>
            <a:r>
              <a:rPr lang="es-ES_tradnl" dirty="0" err="1" smtClean="0"/>
              <a:t>One</a:t>
            </a:r>
            <a:r>
              <a:rPr lang="es-ES_tradnl" dirty="0" smtClean="0"/>
              <a:t> </a:t>
            </a:r>
            <a:r>
              <a:rPr lang="es-ES_tradnl" dirty="0" err="1" smtClean="0"/>
              <a:t>used</a:t>
            </a:r>
            <a:r>
              <a:rPr lang="es-ES_tradnl" dirty="0" smtClean="0"/>
              <a:t> a Z-</a:t>
            </a:r>
            <a:r>
              <a:rPr lang="es-ES_tradnl" dirty="0" err="1" smtClean="0"/>
              <a:t>Morton</a:t>
            </a:r>
            <a:r>
              <a:rPr lang="es-ES_tradnl" dirty="0" smtClean="0"/>
              <a:t> </a:t>
            </a:r>
            <a:r>
              <a:rPr lang="es-ES_tradnl" dirty="0" err="1" smtClean="0"/>
              <a:t>recusive</a:t>
            </a:r>
            <a:r>
              <a:rPr lang="es-ES_tradnl" dirty="0" smtClean="0"/>
              <a:t> </a:t>
            </a:r>
            <a:r>
              <a:rPr lang="es-ES_tradnl" dirty="0" err="1" smtClean="0"/>
              <a:t>layout</a:t>
            </a:r>
            <a:r>
              <a:rPr lang="es-ES_tradnl" dirty="0" smtClean="0"/>
              <a:t>!</a:t>
            </a:r>
          </a:p>
          <a:p>
            <a:pPr lvl="1"/>
            <a:r>
              <a:rPr lang="es-ES_tradnl" dirty="0" err="1" smtClean="0"/>
              <a:t>Autotuning</a:t>
            </a:r>
            <a:r>
              <a:rPr lang="es-ES_tradnl" dirty="0" smtClean="0"/>
              <a:t> </a:t>
            </a:r>
            <a:r>
              <a:rPr lang="es-ES_tradnl" dirty="0" err="1" smtClean="0"/>
              <a:t>with</a:t>
            </a:r>
            <a:r>
              <a:rPr lang="es-ES_tradnl" dirty="0" smtClean="0"/>
              <a:t> </a:t>
            </a:r>
            <a:r>
              <a:rPr lang="es-ES_tradnl" dirty="0" err="1" smtClean="0"/>
              <a:t>Python</a:t>
            </a:r>
            <a:r>
              <a:rPr lang="es-ES_tradnl" dirty="0" smtClean="0"/>
              <a:t>, </a:t>
            </a:r>
            <a:r>
              <a:rPr lang="es-ES_tradnl" dirty="0" err="1" smtClean="0"/>
              <a:t>dynamic</a:t>
            </a:r>
            <a:r>
              <a:rPr lang="es-ES_tradnl" dirty="0" smtClean="0"/>
              <a:t> OMP </a:t>
            </a:r>
            <a:r>
              <a:rPr lang="es-ES_tradnl" dirty="0" err="1" smtClean="0"/>
              <a:t>schedule</a:t>
            </a:r>
            <a:r>
              <a:rPr lang="es-ES_tradnl" dirty="0" smtClean="0"/>
              <a:t>, </a:t>
            </a:r>
            <a:r>
              <a:rPr lang="es-ES_tradnl" dirty="0" err="1" smtClean="0"/>
              <a:t>specialized</a:t>
            </a:r>
            <a:r>
              <a:rPr lang="es-ES_tradnl" dirty="0" smtClean="0"/>
              <a:t> </a:t>
            </a:r>
            <a:r>
              <a:rPr lang="es-ES_tradnl" dirty="0" err="1" smtClean="0"/>
              <a:t>transpose</a:t>
            </a:r>
            <a:r>
              <a:rPr lang="es-ES_tradnl" dirty="0" smtClean="0"/>
              <a:t> and </a:t>
            </a:r>
            <a:r>
              <a:rPr lang="es-ES_tradnl" dirty="0" err="1" smtClean="0"/>
              <a:t>prefetch</a:t>
            </a:r>
            <a:r>
              <a:rPr lang="es-ES_tradnl" dirty="0" smtClean="0"/>
              <a:t> </a:t>
            </a:r>
            <a:r>
              <a:rPr lang="es-ES_tradnl" dirty="0" err="1" smtClean="0"/>
              <a:t>intrinsics</a:t>
            </a:r>
            <a:endParaRPr lang="es-ES_tradnl" dirty="0" smtClean="0"/>
          </a:p>
          <a:p>
            <a:pPr lvl="1"/>
            <a:r>
              <a:rPr lang="es-ES_tradnl" dirty="0" err="1" smtClean="0"/>
              <a:t>Most</a:t>
            </a:r>
            <a:r>
              <a:rPr lang="es-ES_tradnl" dirty="0" smtClean="0"/>
              <a:t> </a:t>
            </a:r>
            <a:r>
              <a:rPr lang="es-ES_tradnl" dirty="0" err="1" smtClean="0"/>
              <a:t>groups</a:t>
            </a:r>
            <a:r>
              <a:rPr lang="es-ES_tradnl" dirty="0" smtClean="0"/>
              <a:t> </a:t>
            </a:r>
            <a:r>
              <a:rPr lang="es-ES_tradnl" dirty="0" err="1" smtClean="0"/>
              <a:t>simply</a:t>
            </a:r>
            <a:r>
              <a:rPr lang="es-ES_tradnl" dirty="0" smtClean="0"/>
              <a:t> </a:t>
            </a:r>
            <a:r>
              <a:rPr lang="es-ES_tradnl" dirty="0" err="1" smtClean="0"/>
              <a:t>took</a:t>
            </a:r>
            <a:r>
              <a:rPr lang="es-ES_tradnl" dirty="0" smtClean="0"/>
              <a:t> </a:t>
            </a:r>
            <a:r>
              <a:rPr lang="es-ES_tradnl" dirty="0" err="1" smtClean="0"/>
              <a:t>advantage</a:t>
            </a:r>
            <a:r>
              <a:rPr lang="es-ES_tradnl" dirty="0" smtClean="0"/>
              <a:t> of </a:t>
            </a:r>
            <a:r>
              <a:rPr lang="es-ES_tradnl" dirty="0" err="1" smtClean="0"/>
              <a:t>symmetry</a:t>
            </a:r>
            <a:r>
              <a:rPr lang="es-ES_tradnl" dirty="0" smtClean="0"/>
              <a:t> </a:t>
            </a:r>
            <a:r>
              <a:rPr lang="es-ES_tradnl" dirty="0" err="1" smtClean="0"/>
              <a:t>to</a:t>
            </a:r>
            <a:r>
              <a:rPr lang="es-ES_tradnl" dirty="0" smtClean="0"/>
              <a:t> </a:t>
            </a:r>
            <a:r>
              <a:rPr lang="es-ES_tradnl" dirty="0" err="1" smtClean="0"/>
              <a:t>obtain</a:t>
            </a:r>
            <a:r>
              <a:rPr lang="es-ES_tradnl" dirty="0" smtClean="0"/>
              <a:t> </a:t>
            </a:r>
            <a:r>
              <a:rPr lang="es-ES_tradnl" dirty="0" err="1" smtClean="0"/>
              <a:t>the</a:t>
            </a:r>
            <a:r>
              <a:rPr lang="es-ES_tradnl" dirty="0" smtClean="0"/>
              <a:t> 20% </a:t>
            </a:r>
            <a:r>
              <a:rPr lang="es-ES_tradnl" dirty="0" err="1" smtClean="0"/>
              <a:t>speedup</a:t>
            </a:r>
            <a:endParaRPr lang="es-ES_tradnl" dirty="0" smtClean="0"/>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7</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Extra Credit</a:t>
            </a:r>
            <a:endParaRPr lang="en-US" dirty="0"/>
          </a:p>
        </p:txBody>
      </p:sp>
      <p:sp>
        <p:nvSpPr>
          <p:cNvPr id="3" name="Content Placeholder 2"/>
          <p:cNvSpPr>
            <a:spLocks noGrp="1"/>
          </p:cNvSpPr>
          <p:nvPr>
            <p:ph idx="1"/>
          </p:nvPr>
        </p:nvSpPr>
        <p:spPr/>
        <p:txBody>
          <a:bodyPr>
            <a:normAutofit/>
          </a:bodyPr>
          <a:lstStyle/>
          <a:p>
            <a:r>
              <a:rPr lang="es-ES_tradnl" dirty="0" err="1" smtClean="0"/>
              <a:t>Winners</a:t>
            </a:r>
            <a:r>
              <a:rPr lang="es-ES_tradnl" dirty="0" smtClean="0"/>
              <a:t> (Serial):</a:t>
            </a:r>
          </a:p>
          <a:p>
            <a:pPr marL="971550" lvl="1" indent="-514350">
              <a:buFont typeface="+mj-lt"/>
              <a:buAutoNum type="arabicPeriod"/>
            </a:pPr>
            <a:r>
              <a:rPr lang="es-ES_tradnl" b="1" dirty="0" smtClean="0"/>
              <a:t>19.88</a:t>
            </a:r>
            <a:r>
              <a:rPr lang="es-ES_tradnl" dirty="0" smtClean="0"/>
              <a:t> </a:t>
            </a:r>
            <a:r>
              <a:rPr lang="es-ES_tradnl" dirty="0" err="1" smtClean="0"/>
              <a:t>Gflop</a:t>
            </a:r>
            <a:r>
              <a:rPr lang="es-ES_tradnl" dirty="0" smtClean="0"/>
              <a:t>/s: </a:t>
            </a:r>
            <a:r>
              <a:rPr lang="es-ES_tradnl" dirty="0" err="1" smtClean="0"/>
              <a:t>Dong</a:t>
            </a:r>
            <a:r>
              <a:rPr lang="es-ES_tradnl" dirty="0" smtClean="0"/>
              <a:t> </a:t>
            </a:r>
            <a:r>
              <a:rPr lang="es-ES_tradnl" dirty="0" err="1" smtClean="0"/>
              <a:t>Yan</a:t>
            </a:r>
            <a:r>
              <a:rPr lang="es-ES_tradnl" dirty="0" smtClean="0"/>
              <a:t> and </a:t>
            </a:r>
            <a:r>
              <a:rPr lang="es-ES_tradnl" dirty="0" err="1" smtClean="0"/>
              <a:t>Jeffery</a:t>
            </a:r>
            <a:r>
              <a:rPr lang="es-ES_tradnl" dirty="0" smtClean="0"/>
              <a:t> </a:t>
            </a:r>
            <a:r>
              <a:rPr lang="es-ES_tradnl" dirty="0" err="1" smtClean="0"/>
              <a:t>Nieh</a:t>
            </a:r>
            <a:endParaRPr lang="es-ES_tradnl" dirty="0" smtClean="0"/>
          </a:p>
          <a:p>
            <a:pPr marL="971550" lvl="1" indent="-514350">
              <a:buFont typeface="+mj-lt"/>
              <a:buAutoNum type="arabicPeriod"/>
            </a:pPr>
            <a:r>
              <a:rPr lang="es-ES_tradnl" b="1" dirty="0" smtClean="0"/>
              <a:t>19.09</a:t>
            </a:r>
            <a:r>
              <a:rPr lang="es-ES_tradnl" dirty="0" smtClean="0"/>
              <a:t> </a:t>
            </a:r>
            <a:r>
              <a:rPr lang="es-ES_tradnl" dirty="0" err="1" smtClean="0"/>
              <a:t>Gflop</a:t>
            </a:r>
            <a:r>
              <a:rPr lang="es-ES_tradnl" dirty="0" smtClean="0"/>
              <a:t>/s: </a:t>
            </a:r>
            <a:r>
              <a:rPr lang="es-ES_tradnl" dirty="0" err="1" smtClean="0"/>
              <a:t>Yongwoo</a:t>
            </a:r>
            <a:r>
              <a:rPr lang="es-ES_tradnl" dirty="0" smtClean="0"/>
              <a:t> </a:t>
            </a:r>
            <a:r>
              <a:rPr lang="es-ES_tradnl" dirty="0" err="1" smtClean="0"/>
              <a:t>Noh</a:t>
            </a:r>
            <a:r>
              <a:rPr lang="es-ES_tradnl" dirty="0" smtClean="0"/>
              <a:t> and Ji </a:t>
            </a:r>
            <a:r>
              <a:rPr lang="es-ES_tradnl" dirty="0" err="1" smtClean="0"/>
              <a:t>Hun</a:t>
            </a:r>
            <a:r>
              <a:rPr lang="es-ES_tradnl" dirty="0" smtClean="0"/>
              <a:t> </a:t>
            </a:r>
            <a:r>
              <a:rPr lang="es-ES_tradnl" dirty="0" err="1" smtClean="0"/>
              <a:t>Cho</a:t>
            </a:r>
            <a:endParaRPr lang="es-ES_tradnl" dirty="0" smtClean="0"/>
          </a:p>
          <a:p>
            <a:pPr marL="971550" lvl="1" indent="-514350">
              <a:buFont typeface="+mj-lt"/>
              <a:buAutoNum type="arabicPeriod"/>
            </a:pPr>
            <a:r>
              <a:rPr lang="es-ES_tradnl" b="1" dirty="0" smtClean="0"/>
              <a:t>17.69</a:t>
            </a:r>
            <a:r>
              <a:rPr lang="es-ES_tradnl" dirty="0" smtClean="0"/>
              <a:t> </a:t>
            </a:r>
            <a:r>
              <a:rPr lang="es-ES_tradnl" dirty="0" err="1" smtClean="0"/>
              <a:t>Glfop</a:t>
            </a:r>
            <a:r>
              <a:rPr lang="es-ES_tradnl" dirty="0" smtClean="0"/>
              <a:t>/s: Sri </a:t>
            </a:r>
            <a:r>
              <a:rPr lang="es-ES_tradnl" dirty="0" err="1" smtClean="0"/>
              <a:t>Tallamraju</a:t>
            </a:r>
            <a:r>
              <a:rPr lang="es-ES_tradnl" dirty="0" smtClean="0"/>
              <a:t> and Christopher </a:t>
            </a:r>
            <a:r>
              <a:rPr lang="es-ES_tradnl" dirty="0" err="1" smtClean="0"/>
              <a:t>Lin</a:t>
            </a:r>
            <a:endParaRPr lang="es-ES_tradnl" dirty="0" smtClean="0"/>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8</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Extra Credit</a:t>
            </a:r>
            <a:endParaRPr lang="en-US" dirty="0"/>
          </a:p>
        </p:txBody>
      </p:sp>
      <p:sp>
        <p:nvSpPr>
          <p:cNvPr id="3" name="Content Placeholder 2"/>
          <p:cNvSpPr>
            <a:spLocks noGrp="1"/>
          </p:cNvSpPr>
          <p:nvPr>
            <p:ph idx="1"/>
          </p:nvPr>
        </p:nvSpPr>
        <p:spPr/>
        <p:txBody>
          <a:bodyPr>
            <a:normAutofit/>
          </a:bodyPr>
          <a:lstStyle/>
          <a:p>
            <a:r>
              <a:rPr lang="es-ES_tradnl" dirty="0" err="1" smtClean="0"/>
              <a:t>Winners</a:t>
            </a:r>
            <a:r>
              <a:rPr lang="es-ES_tradnl" dirty="0" smtClean="0"/>
              <a:t> (</a:t>
            </a:r>
            <a:r>
              <a:rPr lang="es-ES_tradnl" dirty="0" err="1" smtClean="0"/>
              <a:t>Parallel</a:t>
            </a:r>
            <a:r>
              <a:rPr lang="es-ES_tradnl" dirty="0" smtClean="0"/>
              <a:t>):</a:t>
            </a:r>
          </a:p>
          <a:p>
            <a:pPr marL="971550" lvl="1" indent="-514350">
              <a:buFont typeface="+mj-lt"/>
              <a:buAutoNum type="arabicPeriod"/>
            </a:pPr>
            <a:r>
              <a:rPr lang="es-ES_tradnl" b="1" dirty="0" smtClean="0"/>
              <a:t>128.19</a:t>
            </a:r>
            <a:r>
              <a:rPr lang="es-ES_tradnl" dirty="0" smtClean="0"/>
              <a:t> </a:t>
            </a:r>
            <a:r>
              <a:rPr lang="es-ES_tradnl" dirty="0" err="1" smtClean="0"/>
              <a:t>Gflop</a:t>
            </a:r>
            <a:r>
              <a:rPr lang="es-ES_tradnl" dirty="0" smtClean="0"/>
              <a:t>/s: </a:t>
            </a:r>
            <a:r>
              <a:rPr lang="es-ES_tradnl" dirty="0" err="1" smtClean="0"/>
              <a:t>Dong</a:t>
            </a:r>
            <a:r>
              <a:rPr lang="es-ES_tradnl" dirty="0" smtClean="0"/>
              <a:t> </a:t>
            </a:r>
            <a:r>
              <a:rPr lang="es-ES_tradnl" dirty="0" err="1" smtClean="0"/>
              <a:t>Yan</a:t>
            </a:r>
            <a:r>
              <a:rPr lang="es-ES_tradnl" dirty="0" smtClean="0"/>
              <a:t> and </a:t>
            </a:r>
            <a:r>
              <a:rPr lang="es-ES_tradnl" dirty="0" err="1" smtClean="0"/>
              <a:t>Jeffery</a:t>
            </a:r>
            <a:r>
              <a:rPr lang="es-ES_tradnl" dirty="0" smtClean="0"/>
              <a:t> </a:t>
            </a:r>
            <a:r>
              <a:rPr lang="es-ES_tradnl" dirty="0" err="1" smtClean="0"/>
              <a:t>Nieh</a:t>
            </a:r>
            <a:endParaRPr lang="es-ES_tradnl" dirty="0" smtClean="0"/>
          </a:p>
          <a:p>
            <a:pPr marL="971550" lvl="1" indent="-514350">
              <a:buFont typeface="+mj-lt"/>
              <a:buAutoNum type="arabicPeriod"/>
            </a:pPr>
            <a:r>
              <a:rPr lang="es-ES_tradnl" b="1" dirty="0" smtClean="0"/>
              <a:t>111.35</a:t>
            </a:r>
            <a:r>
              <a:rPr lang="es-ES_tradnl" dirty="0" smtClean="0"/>
              <a:t> </a:t>
            </a:r>
            <a:r>
              <a:rPr lang="es-ES_tradnl" dirty="0" err="1" smtClean="0"/>
              <a:t>Gflop</a:t>
            </a:r>
            <a:r>
              <a:rPr lang="es-ES_tradnl" dirty="0" smtClean="0"/>
              <a:t>/s: </a:t>
            </a:r>
            <a:r>
              <a:rPr lang="es-ES_tradnl" dirty="0" err="1" smtClean="0"/>
              <a:t>Yongwoo</a:t>
            </a:r>
            <a:r>
              <a:rPr lang="es-ES_tradnl" dirty="0" smtClean="0"/>
              <a:t> </a:t>
            </a:r>
            <a:r>
              <a:rPr lang="es-ES_tradnl" dirty="0" err="1" smtClean="0"/>
              <a:t>Noh</a:t>
            </a:r>
            <a:r>
              <a:rPr lang="es-ES_tradnl" dirty="0" smtClean="0"/>
              <a:t> and Ji </a:t>
            </a:r>
            <a:r>
              <a:rPr lang="es-ES_tradnl" dirty="0" err="1" smtClean="0"/>
              <a:t>Hun</a:t>
            </a:r>
            <a:r>
              <a:rPr lang="es-ES_tradnl" dirty="0" smtClean="0"/>
              <a:t> </a:t>
            </a:r>
            <a:r>
              <a:rPr lang="es-ES_tradnl" dirty="0" err="1" smtClean="0"/>
              <a:t>Cho</a:t>
            </a:r>
            <a:endParaRPr lang="es-ES_tradnl" dirty="0" smtClean="0"/>
          </a:p>
          <a:p>
            <a:pPr marL="971550" lvl="1" indent="-514350">
              <a:buFont typeface="+mj-lt"/>
              <a:buAutoNum type="arabicPeriod" startAt="2"/>
            </a:pPr>
            <a:r>
              <a:rPr lang="es-ES_tradnl" b="1" dirty="0" smtClean="0"/>
              <a:t>105.10</a:t>
            </a:r>
            <a:r>
              <a:rPr lang="es-ES_tradnl" dirty="0" smtClean="0"/>
              <a:t> </a:t>
            </a:r>
            <a:r>
              <a:rPr lang="es-ES_tradnl" dirty="0" err="1" smtClean="0"/>
              <a:t>Gflop</a:t>
            </a:r>
            <a:r>
              <a:rPr lang="es-ES_tradnl" dirty="0" smtClean="0"/>
              <a:t>/s: Tae </a:t>
            </a:r>
            <a:r>
              <a:rPr lang="es-ES_tradnl" dirty="0" err="1" smtClean="0"/>
              <a:t>Hoon</a:t>
            </a:r>
            <a:r>
              <a:rPr lang="es-ES_tradnl" dirty="0" smtClean="0"/>
              <a:t> Kim</a:t>
            </a:r>
          </a:p>
          <a:p>
            <a:pPr marL="971550" lvl="1" indent="-514350">
              <a:buFont typeface="+mj-lt"/>
              <a:buAutoNum type="arabicPeriod" startAt="3"/>
            </a:pPr>
            <a:r>
              <a:rPr lang="es-ES_tradnl" b="1" dirty="0" smtClean="0"/>
              <a:t>103.17</a:t>
            </a:r>
            <a:r>
              <a:rPr lang="es-ES_tradnl" dirty="0" smtClean="0"/>
              <a:t> </a:t>
            </a:r>
            <a:r>
              <a:rPr lang="es-ES_tradnl" dirty="0" err="1" smtClean="0"/>
              <a:t>Gflop</a:t>
            </a:r>
            <a:r>
              <a:rPr lang="es-ES_tradnl" dirty="0" smtClean="0"/>
              <a:t>/s: </a:t>
            </a:r>
            <a:r>
              <a:rPr lang="es-ES_tradnl" dirty="0" err="1" smtClean="0"/>
              <a:t>Quoc</a:t>
            </a:r>
            <a:r>
              <a:rPr lang="es-ES_tradnl" dirty="0" smtClean="0"/>
              <a:t> </a:t>
            </a:r>
            <a:r>
              <a:rPr lang="es-ES_tradnl" dirty="0" err="1" smtClean="0"/>
              <a:t>Huu</a:t>
            </a:r>
            <a:r>
              <a:rPr lang="es-ES_tradnl" dirty="0" smtClean="0"/>
              <a:t> </a:t>
            </a:r>
            <a:r>
              <a:rPr lang="es-ES_tradnl" dirty="0" err="1" smtClean="0"/>
              <a:t>Tran</a:t>
            </a:r>
            <a:endParaRPr lang="es-ES_tradnl" dirty="0" smtClean="0"/>
          </a:p>
        </p:txBody>
      </p:sp>
      <p:sp>
        <p:nvSpPr>
          <p:cNvPr id="7" name="Date Placeholder 6"/>
          <p:cNvSpPr>
            <a:spLocks noGrp="1"/>
          </p:cNvSpPr>
          <p:nvPr>
            <p:ph type="dt" sz="half" idx="10"/>
          </p:nvPr>
        </p:nvSpPr>
        <p:spPr/>
        <p:txBody>
          <a:bodyPr/>
          <a:lstStyle/>
          <a:p>
            <a:fld id="{6DE4AA51-152E-ED4B-81A2-DEC41669583A}" type="datetime1">
              <a:rPr lang="en-US" smtClean="0"/>
              <a:pPr/>
              <a:t>4/26/11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9</a:t>
            </a:fld>
            <a:endParaRPr lang="en-US" dirty="0"/>
          </a:p>
        </p:txBody>
      </p:sp>
      <p:sp>
        <p:nvSpPr>
          <p:cNvPr id="9" name="Footer Placeholder 8"/>
          <p:cNvSpPr>
            <a:spLocks noGrp="1"/>
          </p:cNvSpPr>
          <p:nvPr>
            <p:ph type="ftr" sz="quarter" idx="11"/>
          </p:nvPr>
        </p:nvSpPr>
        <p:spPr/>
        <p:txBody>
          <a:bodyPr/>
          <a:lstStyle/>
          <a:p>
            <a:r>
              <a:rPr lang="en-US" smtClean="0"/>
              <a:t>Spring 2011 -- Lecture #25</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35018</TotalTime>
  <Words>4145</Words>
  <Application>Microsoft Macintosh PowerPoint</Application>
  <PresentationFormat>On-screen Show (4:3)</PresentationFormat>
  <Paragraphs>566</Paragraphs>
  <Slides>57</Slides>
  <Notes>24</Notes>
  <HiddenSlides>0</HiddenSlides>
  <MMClips>2</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Image</vt:lpstr>
      <vt:lpstr>CS 61C: Great Ideas in Computer Architecture (Machine Structures) Modern Microprocessor Anatomy + RISC in Retrospect</vt:lpstr>
      <vt:lpstr>Slide 2</vt:lpstr>
      <vt:lpstr>Review</vt:lpstr>
      <vt:lpstr>New-School Machine Structures </vt:lpstr>
      <vt:lpstr>Agenda</vt:lpstr>
      <vt:lpstr>Project 3 Extra Credit</vt:lpstr>
      <vt:lpstr>Project 3 Extra Credit</vt:lpstr>
      <vt:lpstr>Project 3 Extra Credit</vt:lpstr>
      <vt:lpstr>Project 3 Extra Credit</vt:lpstr>
      <vt:lpstr>Administrivia</vt:lpstr>
      <vt:lpstr>61C in the News</vt:lpstr>
      <vt:lpstr>Harry Porter’s 8-bit Relay Computer</vt:lpstr>
      <vt:lpstr>Intel Nehalem</vt:lpstr>
      <vt:lpstr>Nehalem River,  Oregon</vt:lpstr>
      <vt:lpstr>Nehalem System Example: Apple Mac Pro Desktop 2010</vt:lpstr>
      <vt:lpstr>Nehalem 12-inch Wafer: 280 dies</vt:lpstr>
      <vt:lpstr>Nehalem Die Photo</vt:lpstr>
      <vt:lpstr>Core Area Breakdown</vt:lpstr>
      <vt:lpstr>Slide 19</vt:lpstr>
      <vt:lpstr>Slide 20</vt:lpstr>
      <vt:lpstr>Slide 21</vt:lpstr>
      <vt:lpstr>Front-End Instruction Fetch &amp; Decode</vt:lpstr>
      <vt:lpstr>x86 Decoding</vt:lpstr>
      <vt:lpstr>Branch Prediction</vt:lpstr>
      <vt:lpstr>Split x86 in small μOPs, then fuse back into bigger units</vt:lpstr>
      <vt:lpstr>Loop Stream Detectors save Power</vt:lpstr>
      <vt:lpstr>Out-of-Order Execution Engine</vt:lpstr>
      <vt:lpstr>Multithreading effects in Out-of-Order Execution Core</vt:lpstr>
      <vt:lpstr>Nehalem Memory Hierarchy Overview</vt:lpstr>
      <vt:lpstr>Slide 30</vt:lpstr>
      <vt:lpstr>All Sockets can Access all Data</vt:lpstr>
      <vt:lpstr>Core’s Private Memory System</vt:lpstr>
      <vt:lpstr>Slide 33</vt:lpstr>
      <vt:lpstr>Cache Hierarchy Latencies</vt:lpstr>
      <vt:lpstr>Slide 35</vt:lpstr>
      <vt:lpstr>Slide 36</vt:lpstr>
      <vt:lpstr>Nehalem Virtual Memory Details</vt:lpstr>
      <vt:lpstr>Slide 38</vt:lpstr>
      <vt:lpstr>Slide 39</vt:lpstr>
      <vt:lpstr>Slide 40</vt:lpstr>
      <vt:lpstr>Slide 41</vt:lpstr>
      <vt:lpstr>What to do with So Many Choices?</vt:lpstr>
      <vt:lpstr>Agenda</vt:lpstr>
      <vt:lpstr>RISC vs. CISC</vt:lpstr>
      <vt:lpstr>RISC – CISC Wars</vt:lpstr>
      <vt:lpstr>RISC – CISC Wars</vt:lpstr>
      <vt:lpstr>Original RISC Slides</vt:lpstr>
      <vt:lpstr>RISC – CISC Wars</vt:lpstr>
      <vt:lpstr>RISC – CISC Wars</vt:lpstr>
      <vt:lpstr>RISC – CISC Wars</vt:lpstr>
      <vt:lpstr>RISC – CISC Wars</vt:lpstr>
      <vt:lpstr>RISC vs. CISC 2010 (mobile client)</vt:lpstr>
      <vt:lpstr>RESOLVING RISC-CISC DEBATE</vt:lpstr>
      <vt:lpstr>RESOLVING RISC-CISC Debate</vt:lpstr>
      <vt:lpstr>RESOLVING RISC-CISC Debate</vt:lpstr>
      <vt:lpstr>“And In Conclusion”</vt:lpstr>
      <vt:lpstr>Acknowledgements</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David Patterson</cp:lastModifiedBy>
  <cp:revision>317</cp:revision>
  <cp:lastPrinted>2011-04-25T14:52:18Z</cp:lastPrinted>
  <dcterms:created xsi:type="dcterms:W3CDTF">2011-04-27T01:39:50Z</dcterms:created>
  <dcterms:modified xsi:type="dcterms:W3CDTF">2011-04-27T01:40:33Z</dcterms:modified>
</cp:coreProperties>
</file>