
<file path=[Content_Types].xml><?xml version="1.0" encoding="utf-8"?>
<Types xmlns="http://schemas.openxmlformats.org/package/2006/content-types">
  <Default Extension="bin" ContentType="application/vnd.openxmlformats-officedocument.presentationml.printerSettings"/>
  <Default Extension="pdf" ContentType="application/pdf"/>
  <Override PartName="/ppt/slides/slide14.xml" ContentType="application/vnd.openxmlformats-officedocument.presentationml.slide+xml"/>
  <Override PartName="/ppt/notesSlides/notesSlide24.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Layouts/slideLayout13.xml" ContentType="application/vnd.openxmlformats-officedocument.presentationml.slideLayou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notesSlides/notesSlide26.xml" ContentType="application/vnd.openxmlformats-officedocument.presentationml.notes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Default Extension="gif" ContentType="image/gif"/>
  <Override PartName="/ppt/slides/slide6.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31.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2"/>
  </p:notesMasterIdLst>
  <p:handoutMasterIdLst>
    <p:handoutMasterId r:id="rId53"/>
  </p:handoutMasterIdLst>
  <p:sldIdLst>
    <p:sldId id="257" r:id="rId2"/>
    <p:sldId id="527" r:id="rId3"/>
    <p:sldId id="512" r:id="rId4"/>
    <p:sldId id="526" r:id="rId5"/>
    <p:sldId id="528" r:id="rId6"/>
    <p:sldId id="558" r:id="rId7"/>
    <p:sldId id="530" r:id="rId8"/>
    <p:sldId id="529" r:id="rId9"/>
    <p:sldId id="532" r:id="rId10"/>
    <p:sldId id="533" r:id="rId11"/>
    <p:sldId id="551" r:id="rId12"/>
    <p:sldId id="534" r:id="rId13"/>
    <p:sldId id="579" r:id="rId14"/>
    <p:sldId id="535" r:id="rId15"/>
    <p:sldId id="580" r:id="rId16"/>
    <p:sldId id="536" r:id="rId17"/>
    <p:sldId id="554" r:id="rId18"/>
    <p:sldId id="582" r:id="rId19"/>
    <p:sldId id="523" r:id="rId20"/>
    <p:sldId id="555" r:id="rId21"/>
    <p:sldId id="557" r:id="rId22"/>
    <p:sldId id="537" r:id="rId23"/>
    <p:sldId id="552" r:id="rId24"/>
    <p:sldId id="553" r:id="rId25"/>
    <p:sldId id="538" r:id="rId26"/>
    <p:sldId id="544" r:id="rId27"/>
    <p:sldId id="545" r:id="rId28"/>
    <p:sldId id="546" r:id="rId29"/>
    <p:sldId id="547" r:id="rId30"/>
    <p:sldId id="548" r:id="rId31"/>
    <p:sldId id="549" r:id="rId32"/>
    <p:sldId id="539" r:id="rId33"/>
    <p:sldId id="562" r:id="rId34"/>
    <p:sldId id="559" r:id="rId35"/>
    <p:sldId id="560" r:id="rId36"/>
    <p:sldId id="561" r:id="rId37"/>
    <p:sldId id="574" r:id="rId38"/>
    <p:sldId id="563" r:id="rId39"/>
    <p:sldId id="564" r:id="rId40"/>
    <p:sldId id="565" r:id="rId41"/>
    <p:sldId id="566" r:id="rId42"/>
    <p:sldId id="567" r:id="rId43"/>
    <p:sldId id="568" r:id="rId44"/>
    <p:sldId id="575" r:id="rId45"/>
    <p:sldId id="583" r:id="rId46"/>
    <p:sldId id="576" r:id="rId47"/>
    <p:sldId id="577" r:id="rId48"/>
    <p:sldId id="584" r:id="rId49"/>
    <p:sldId id="578" r:id="rId50"/>
    <p:sldId id="550"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C9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4975" autoAdjust="0"/>
    <p:restoredTop sz="84825" autoAdjust="0"/>
  </p:normalViewPr>
  <p:slideViewPr>
    <p:cSldViewPr snapToGrid="0">
      <p:cViewPr>
        <p:scale>
          <a:sx n="75" d="100"/>
          <a:sy n="75" d="100"/>
        </p:scale>
        <p:origin x="-1664" y="-91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35840"/>
    </p:cViewPr>
  </p:sorterViewPr>
  <p:notesViewPr>
    <p:cSldViewPr snapToGrid="0" snapToObjects="1">
      <p:cViewPr varScale="1">
        <p:scale>
          <a:sx n="85" d="100"/>
          <a:sy n="85" d="100"/>
        </p:scale>
        <p:origin x="-312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3/17/11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3/17/11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MOSFET" TargetMode="External"/><Relationship Id="rId4" Type="http://schemas.openxmlformats.org/officeDocument/2006/relationships/hyperlink" Target="http://en.wikipedia.org/wiki/CMOS" TargetMode="External"/><Relationship Id="rId5" Type="http://schemas.openxmlformats.org/officeDocument/2006/relationships/hyperlink" Target="http://en.wikipedia.org/wiki/Digital" TargetMode="External"/><Relationship Id="rId6" Type="http://schemas.openxmlformats.org/officeDocument/2006/relationships/hyperlink" Target="http://en.wikipedia.org/wiki/Integrated_circuit" TargetMode="External"/><Relationship Id="rId7"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1" Type="http://schemas.openxmlformats.org/officeDocument/2006/relationships/hyperlink" Target="http://en.wikipedia.org/wiki/Digital" TargetMode="External"/><Relationship Id="rId12" Type="http://schemas.openxmlformats.org/officeDocument/2006/relationships/hyperlink" Target="http://en.wikipedia.org/wiki/Integrated_circuit" TargetMode="External"/><Relationship Id="rId13"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en.wikipedia.org/wiki/Transistor" TargetMode="External"/><Relationship Id="rId4" Type="http://schemas.openxmlformats.org/officeDocument/2006/relationships/hyperlink" Target="http://en.wikipedia.org/wiki/Electric_field" TargetMode="External"/><Relationship Id="rId5" Type="http://schemas.openxmlformats.org/officeDocument/2006/relationships/hyperlink" Target="http://en.wikipedia.org/wiki/Electrical_conductivity" TargetMode="External"/><Relationship Id="rId6" Type="http://schemas.openxmlformats.org/officeDocument/2006/relationships/hyperlink" Target="http://en.wikipedia.org/wiki/Channel_(transistors)" TargetMode="External"/><Relationship Id="rId7" Type="http://schemas.openxmlformats.org/officeDocument/2006/relationships/hyperlink" Target="http://en.wikipedia.org/wiki/Charge_carrier" TargetMode="External"/><Relationship Id="rId8" Type="http://schemas.openxmlformats.org/officeDocument/2006/relationships/hyperlink" Target="http://en.wikipedia.org/wiki/Semiconductor" TargetMode="External"/><Relationship Id="rId9" Type="http://schemas.openxmlformats.org/officeDocument/2006/relationships/hyperlink" Target="http://en.wikipedia.org/wiki/MOSFET" TargetMode="External"/><Relationship Id="rId10" Type="http://schemas.openxmlformats.org/officeDocument/2006/relationships/hyperlink" Target="http://en.wikipedia.org/wiki/CMO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MOSFET" TargetMode="External"/><Relationship Id="rId4" Type="http://schemas.openxmlformats.org/officeDocument/2006/relationships/hyperlink" Target="http://en.wikipedia.org/wiki/CMOS" TargetMode="External"/><Relationship Id="rId5" Type="http://schemas.openxmlformats.org/officeDocument/2006/relationships/hyperlink" Target="http://en.wikipedia.org/wiki/Digital" TargetMode="External"/><Relationship Id="rId6" Type="http://schemas.openxmlformats.org/officeDocument/2006/relationships/hyperlink" Target="http://en.wikipedia.org/wiki/Integrated_circuit" TargetMode="External"/><Relationship Id="rId7" Type="http://schemas.openxmlformats.org/officeDocument/2006/relationships/hyperlink" Target="http://en.wikipedia.org/wiki/Process_technology"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2"/>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5788"/>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most commonly used FET is the </a:t>
            </a:r>
            <a:r>
              <a:rPr lang="en-US" dirty="0" smtClean="0">
                <a:hlinkClick r:id="rId3"/>
              </a:rPr>
              <a:t>MOSFET</a:t>
            </a:r>
            <a:r>
              <a:rPr lang="en-US" dirty="0" smtClean="0"/>
              <a:t>. The </a:t>
            </a:r>
            <a:r>
              <a:rPr lang="en-US" dirty="0" smtClean="0">
                <a:hlinkClick r:id="rId4"/>
              </a:rPr>
              <a:t>CMOS</a:t>
            </a:r>
            <a:r>
              <a:rPr lang="en-US" dirty="0" smtClean="0"/>
              <a:t> (complementary-symmetry metal oxide semiconductor) process technology is the basis for modern </a:t>
            </a:r>
            <a:r>
              <a:rPr lang="en-US" dirty="0" smtClean="0">
                <a:hlinkClick r:id="rId5"/>
              </a:rPr>
              <a:t>digital</a:t>
            </a:r>
            <a:r>
              <a:rPr lang="en-US" dirty="0" smtClean="0"/>
              <a:t> </a:t>
            </a:r>
            <a:r>
              <a:rPr lang="en-US" dirty="0" smtClean="0">
                <a:hlinkClick r:id="rId6" tooltip="Integrated circuit"/>
              </a:rPr>
              <a:t>integrated circuits</a:t>
            </a:r>
            <a:r>
              <a:rPr lang="en-US" dirty="0" smtClean="0"/>
              <a:t>. This </a:t>
            </a:r>
            <a:r>
              <a:rPr lang="en-US" dirty="0" smtClean="0">
                <a:hlinkClick r:id="rId7"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Top</a:t>
            </a:r>
          </a:p>
          <a:p>
            <a:pPr eaLnBrk="1" hangingPunct="1">
              <a:spcBef>
                <a:spcPct val="0"/>
              </a:spcBef>
            </a:pPr>
            <a:r>
              <a:rPr lang="en-US" dirty="0" smtClean="0"/>
              <a:t>X = 0v Y</a:t>
            </a:r>
            <a:r>
              <a:rPr lang="en-US" baseline="0" dirty="0" smtClean="0"/>
              <a:t> = 0V both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1st closed on top,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1</a:t>
            </a:r>
            <a:r>
              <a:rPr lang="en-US" baseline="30000" dirty="0" smtClean="0"/>
              <a:t>st</a:t>
            </a:r>
            <a:r>
              <a:rPr lang="en-US" baseline="0" dirty="0" smtClean="0"/>
              <a:t> in series open</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Bottom</a:t>
            </a:r>
          </a:p>
          <a:p>
            <a:pPr eaLnBrk="1" hangingPunct="1">
              <a:spcBef>
                <a:spcPct val="0"/>
              </a:spcBef>
            </a:pPr>
            <a:r>
              <a:rPr lang="en-US" dirty="0" smtClean="0"/>
              <a:t>X = 0v Y</a:t>
            </a:r>
            <a:r>
              <a:rPr lang="en-US" baseline="0" dirty="0" smtClean="0"/>
              <a:t> = 0V both closed on top in series, so Z = 3v</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0V both open bottom</a:t>
            </a:r>
          </a:p>
          <a:p>
            <a:pPr eaLnBrk="1" hangingPunct="1">
              <a:spcBef>
                <a:spcPct val="0"/>
              </a:spcBef>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1st open on top,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0v Y</a:t>
            </a:r>
            <a:r>
              <a:rPr lang="en-US" baseline="0" dirty="0" smtClean="0"/>
              <a:t> = 3V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0V 2</a:t>
            </a:r>
            <a:r>
              <a:rPr lang="en-US" baseline="30000" dirty="0" smtClean="0"/>
              <a:t>nd</a:t>
            </a:r>
            <a:r>
              <a:rPr lang="en-US" baseline="0" dirty="0" smtClean="0"/>
              <a:t> in series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open on top</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 = 3v Y</a:t>
            </a:r>
            <a:r>
              <a:rPr lang="en-US" baseline="0" dirty="0" smtClean="0"/>
              <a:t> = 3V both closed, so Z = 0v</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dirty="0"/>
          </a:p>
        </p:txBody>
      </p:sp>
      <p:sp>
        <p:nvSpPr>
          <p:cNvPr id="3789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222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a:t>
            </a:r>
            <a:r>
              <a:rPr lang="en-US" baseline="0" dirty="0" err="1" smtClean="0"/>
              <a:t>b</a:t>
            </a:r>
            <a:endParaRPr lang="en-US" baseline="0" dirty="0" smtClean="0"/>
          </a:p>
          <a:p>
            <a:r>
              <a:rPr lang="en-US" baseline="0" dirty="0" smtClean="0"/>
              <a:t>= </a:t>
            </a:r>
            <a:r>
              <a:rPr lang="en-US" baseline="0" dirty="0" err="1" smtClean="0"/>
              <a:t>ab</a:t>
            </a:r>
            <a:r>
              <a:rPr lang="en-US" baseline="0" dirty="0" smtClean="0"/>
              <a:t>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on black</a:t>
            </a:r>
            <a:r>
              <a:rPr lang="en-US" baseline="0" dirty="0" smtClean="0"/>
              <a:t> board</a:t>
            </a:r>
          </a:p>
          <a:p>
            <a:r>
              <a:rPr lang="en-US" dirty="0" smtClean="0"/>
              <a:t>From distribution</a:t>
            </a:r>
            <a:r>
              <a:rPr lang="en-US" baseline="0" dirty="0" smtClean="0"/>
              <a:t>: </a:t>
            </a:r>
            <a:r>
              <a:rPr lang="en-US" baseline="0" dirty="0" err="1" smtClean="0"/>
              <a:t>a(b</a:t>
            </a:r>
            <a:r>
              <a:rPr lang="en-US" baseline="0" dirty="0" smtClean="0"/>
              <a:t> +1) + </a:t>
            </a:r>
            <a:r>
              <a:rPr lang="en-US" baseline="0" dirty="0" err="1" smtClean="0"/>
              <a:t>c</a:t>
            </a:r>
            <a:endParaRPr lang="en-US" baseline="0" dirty="0" smtClean="0"/>
          </a:p>
          <a:p>
            <a:r>
              <a:rPr lang="en-US" baseline="0" dirty="0" err="1" smtClean="0"/>
              <a:t>Froms</a:t>
            </a:r>
            <a:r>
              <a:rPr lang="en-US" baseline="0" dirty="0" smtClean="0"/>
              <a:t> laws of 0s and 1s: b+1 = </a:t>
            </a:r>
            <a:r>
              <a:rPr lang="en-US" baseline="0" dirty="0" err="1" smtClean="0"/>
              <a:t>b</a:t>
            </a:r>
            <a:endParaRPr lang="en-US" baseline="0" dirty="0" smtClean="0"/>
          </a:p>
          <a:p>
            <a:r>
              <a:rPr lang="en-US" baseline="0" dirty="0" smtClean="0"/>
              <a:t>= </a:t>
            </a:r>
            <a:r>
              <a:rPr lang="en-US" baseline="0" dirty="0" err="1" smtClean="0"/>
              <a:t>ab</a:t>
            </a:r>
            <a:r>
              <a:rPr lang="en-US" baseline="0" dirty="0" smtClean="0"/>
              <a:t> + </a:t>
            </a:r>
            <a:r>
              <a:rPr lang="en-US" baseline="0" dirty="0" err="1" smtClean="0"/>
              <a:t>c</a:t>
            </a:r>
            <a:endParaRPr lang="en-US" baseline="0" dirty="0" smtClean="0"/>
          </a:p>
          <a:p>
            <a:r>
              <a:rPr lang="en-US" baseline="0" dirty="0" smtClean="0"/>
              <a:t>Truth Table</a:t>
            </a:r>
          </a:p>
          <a:p>
            <a:r>
              <a:rPr lang="en-US" baseline="0" dirty="0" smtClean="0"/>
              <a:t>a </a:t>
            </a:r>
            <a:r>
              <a:rPr lang="en-US" baseline="0" dirty="0" err="1" smtClean="0"/>
              <a:t>b</a:t>
            </a:r>
            <a:r>
              <a:rPr lang="en-US" baseline="0" dirty="0" smtClean="0"/>
              <a:t> </a:t>
            </a:r>
            <a:r>
              <a:rPr lang="en-US" baseline="0" dirty="0" err="1" smtClean="0"/>
              <a:t>c</a:t>
            </a:r>
            <a:r>
              <a:rPr lang="en-US" baseline="0" dirty="0" smtClean="0"/>
              <a:t> </a:t>
            </a:r>
            <a:r>
              <a:rPr lang="en-US" baseline="0" dirty="0" err="1" smtClean="0"/>
              <a:t>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0 0 0 0</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0 0 1 1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662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2867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bwMode="auto">
          <a:xfrm>
            <a:off x="515939" y="4341813"/>
            <a:ext cx="5910262" cy="4116387"/>
          </a:xfrm>
          <a:noFill/>
        </p:spPr>
        <p:txBody>
          <a:bodyPr wrap="square" lIns="90475" tIns="44444" rIns="90475" bIns="44444" numCol="1" anchor="t" anchorCtr="0" compatLnSpc="1">
            <a:prstTxWarp prst="textNoShape">
              <a:avLst/>
            </a:prstTxWarp>
          </a:bodyPr>
          <a:lstStyle/>
          <a:p>
            <a:pPr eaLnBrk="1" hangingPunct="1">
              <a:spcBef>
                <a:spcPct val="0"/>
              </a:spcBef>
            </a:pPr>
            <a:endParaRPr lang="en-US"/>
          </a:p>
        </p:txBody>
      </p:sp>
      <p:sp>
        <p:nvSpPr>
          <p:cNvPr id="22531" name="Rectangle 3"/>
          <p:cNvSpPr>
            <a:spLocks noGrp="1" noRot="1" noChangeAspect="1" noChangeArrowheads="1"/>
          </p:cNvSpPr>
          <p:nvPr>
            <p:ph type="sldImg"/>
          </p:nvPr>
        </p:nvSpPr>
        <p:spPr bwMode="auto">
          <a:xfrm>
            <a:off x="1158875" y="587375"/>
            <a:ext cx="4552950" cy="3416300"/>
          </a:xfrm>
          <a:noFill/>
          <a:ln>
            <a:solidFill>
              <a:srgbClr val="000000"/>
            </a:solidFill>
            <a:miter lim="800000"/>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072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277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4819"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6867"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38915"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40963"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66814" y="587375"/>
            <a:ext cx="4538662" cy="3416300"/>
          </a:xfrm>
          <a:prstGeom prst="rect">
            <a:avLst/>
          </a:prstGeom>
          <a:solidFill>
            <a:srgbClr val="FFFFFF"/>
          </a:solidFill>
          <a:ln w="9525">
            <a:solidFill>
              <a:srgbClr val="000000"/>
            </a:solidFill>
            <a:miter lim="800000"/>
            <a:headEnd/>
            <a:tailEnd/>
          </a:ln>
        </p:spPr>
        <p:txBody>
          <a:bodyPr wrap="none" lIns="89959" tIns="44979" rIns="89959" bIns="44979" anchor="ctr">
            <a:prstTxWarp prst="textNoShape">
              <a:avLst/>
            </a:prstTxWarp>
          </a:bodyPr>
          <a:lstStyle/>
          <a:p>
            <a:endParaRPr lang="en-US"/>
          </a:p>
        </p:txBody>
      </p:sp>
      <p:sp>
        <p:nvSpPr>
          <p:cNvPr id="43011" name="Text Box 2"/>
          <p:cNvSpPr>
            <a:spLocks noGrp="1" noChangeArrowheads="1"/>
          </p:cNvSpPr>
          <p:nvPr>
            <p:ph type="body"/>
          </p:nvPr>
        </p:nvSpPr>
        <p:spPr bwMode="auto">
          <a:xfrm>
            <a:off x="515939" y="4346575"/>
            <a:ext cx="5910262" cy="4122739"/>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1"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699"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31747"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BCB8B-FAA5-3B47-87E3-416EDB1B4713}" type="slidenum">
              <a:rPr lang="en-US"/>
              <a:pPr/>
              <a:t>13</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From </a:t>
            </a:r>
            <a:r>
              <a:rPr lang="en-US" dirty="0" err="1" smtClean="0"/>
              <a:t>wikipedia</a:t>
            </a:r>
            <a:r>
              <a:rPr lang="en-US" dirty="0" smtClean="0"/>
              <a:t>:</a:t>
            </a:r>
          </a:p>
          <a:p>
            <a:pPr eaLnBrk="1" hangingPunct="1">
              <a:spcBef>
                <a:spcPct val="0"/>
              </a:spcBef>
            </a:pPr>
            <a:r>
              <a:rPr lang="en-US" dirty="0" smtClean="0"/>
              <a:t>The </a:t>
            </a:r>
            <a:r>
              <a:rPr lang="en-US" b="1" dirty="0" smtClean="0"/>
              <a:t>field-effect </a:t>
            </a:r>
            <a:r>
              <a:rPr lang="en-US" b="1" dirty="0" smtClean="0">
                <a:hlinkClick r:id="rId3"/>
              </a:rPr>
              <a:t>transistor</a:t>
            </a:r>
            <a:r>
              <a:rPr lang="en-US" dirty="0" smtClean="0"/>
              <a:t> (FET) relies on an </a:t>
            </a:r>
            <a:r>
              <a:rPr lang="en-US" dirty="0" smtClean="0">
                <a:hlinkClick r:id="rId4"/>
              </a:rPr>
              <a:t>electric field</a:t>
            </a:r>
            <a:r>
              <a:rPr lang="en-US" dirty="0" smtClean="0"/>
              <a:t> to control the shape and hence the </a:t>
            </a:r>
            <a:r>
              <a:rPr lang="en-US" dirty="0" smtClean="0">
                <a:hlinkClick r:id="rId5" tooltip="Electrical conductivity"/>
              </a:rPr>
              <a:t>conductivity</a:t>
            </a:r>
            <a:r>
              <a:rPr lang="en-US" dirty="0" smtClean="0"/>
              <a:t> of a </a:t>
            </a:r>
            <a:r>
              <a:rPr lang="en-US" dirty="0" smtClean="0">
                <a:hlinkClick r:id="rId6" tooltip="Channel (transistors)"/>
              </a:rPr>
              <a:t>channel</a:t>
            </a:r>
            <a:r>
              <a:rPr lang="en-US" dirty="0" smtClean="0"/>
              <a:t> of one type of </a:t>
            </a:r>
            <a:r>
              <a:rPr lang="en-US" dirty="0" smtClean="0">
                <a:hlinkClick r:id="rId7"/>
              </a:rPr>
              <a:t>charge carrier</a:t>
            </a:r>
            <a:r>
              <a:rPr lang="en-US" dirty="0" smtClean="0"/>
              <a:t> in a </a:t>
            </a:r>
            <a:r>
              <a:rPr lang="en-US" dirty="0" smtClean="0">
                <a:hlinkClick r:id="rId8"/>
              </a:rPr>
              <a:t>semiconductor</a:t>
            </a:r>
            <a:r>
              <a:rPr lang="en-US" dirty="0" smtClean="0"/>
              <a:t> material. </a:t>
            </a:r>
          </a:p>
          <a:p>
            <a:pPr eaLnBrk="1" hangingPunct="1">
              <a:spcBef>
                <a:spcPct val="0"/>
              </a:spcBef>
            </a:pPr>
            <a:endParaRPr lang="en-US" dirty="0" smtClean="0"/>
          </a:p>
          <a:p>
            <a:pPr eaLnBrk="1" hangingPunct="1">
              <a:spcBef>
                <a:spcPct val="0"/>
              </a:spcBef>
            </a:pPr>
            <a:r>
              <a:rPr lang="en-US" dirty="0" smtClean="0"/>
              <a:t>The most commonly used FET is the </a:t>
            </a:r>
            <a:r>
              <a:rPr lang="en-US" dirty="0" smtClean="0">
                <a:hlinkClick r:id="rId9"/>
              </a:rPr>
              <a:t>MOSFET</a:t>
            </a:r>
            <a:r>
              <a:rPr lang="en-US" dirty="0" smtClean="0"/>
              <a:t>. The </a:t>
            </a:r>
            <a:r>
              <a:rPr lang="en-US" dirty="0" smtClean="0">
                <a:hlinkClick r:id="rId10"/>
              </a:rPr>
              <a:t>CMOS</a:t>
            </a:r>
            <a:r>
              <a:rPr lang="en-US" dirty="0" smtClean="0"/>
              <a:t> (complementary-symmetry metal oxide semiconductor) process technology is the basis for modern </a:t>
            </a:r>
            <a:r>
              <a:rPr lang="en-US" dirty="0" smtClean="0">
                <a:hlinkClick r:id="rId11"/>
              </a:rPr>
              <a:t>digital</a:t>
            </a:r>
            <a:r>
              <a:rPr lang="en-US" dirty="0" smtClean="0"/>
              <a:t> </a:t>
            </a:r>
            <a:r>
              <a:rPr lang="en-US" dirty="0" smtClean="0">
                <a:hlinkClick r:id="rId12" tooltip="Integrated circuit"/>
              </a:rPr>
              <a:t>integrated circuits</a:t>
            </a:r>
            <a:r>
              <a:rPr lang="en-US" dirty="0" smtClean="0"/>
              <a:t>. This </a:t>
            </a:r>
            <a:r>
              <a:rPr lang="en-US" dirty="0" smtClean="0">
                <a:hlinkClick r:id="rId13"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endParaRPr lang="en-US" dirty="0"/>
          </a:p>
        </p:txBody>
      </p:sp>
      <p:sp>
        <p:nvSpPr>
          <p:cNvPr id="33795"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DE5CE-FBC0-8F43-BA04-052EE104487F}" type="slidenum">
              <a:rPr lang="en-US"/>
              <a:pPr/>
              <a:t>15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top switch is closed, so 3V sent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0 implies bottom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Top switch is open, so nothing sent to Y</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X</a:t>
            </a:r>
            <a:r>
              <a:rPr lang="en-US" baseline="0" dirty="0" smtClean="0"/>
              <a:t> = 3v implies Bottom switch is closed, so 0V sent Y</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t>The most commonly used FET is the </a:t>
            </a:r>
            <a:r>
              <a:rPr lang="en-US" dirty="0" smtClean="0">
                <a:hlinkClick r:id="rId3"/>
              </a:rPr>
              <a:t>MOSFET</a:t>
            </a:r>
            <a:r>
              <a:rPr lang="en-US" dirty="0" smtClean="0"/>
              <a:t>. The </a:t>
            </a:r>
            <a:r>
              <a:rPr lang="en-US" dirty="0" smtClean="0">
                <a:hlinkClick r:id="rId4"/>
              </a:rPr>
              <a:t>CMOS</a:t>
            </a:r>
            <a:r>
              <a:rPr lang="en-US" dirty="0" smtClean="0"/>
              <a:t> (complementary-symmetry metal oxide semiconductor) process technology is the basis for modern </a:t>
            </a:r>
            <a:r>
              <a:rPr lang="en-US" dirty="0" smtClean="0">
                <a:hlinkClick r:id="rId5"/>
              </a:rPr>
              <a:t>digital</a:t>
            </a:r>
            <a:r>
              <a:rPr lang="en-US" dirty="0" smtClean="0"/>
              <a:t> </a:t>
            </a:r>
            <a:r>
              <a:rPr lang="en-US" dirty="0" smtClean="0">
                <a:hlinkClick r:id="rId6" tooltip="Integrated circuit"/>
              </a:rPr>
              <a:t>integrated circuits</a:t>
            </a:r>
            <a:r>
              <a:rPr lang="en-US" dirty="0" smtClean="0"/>
              <a:t>. This </a:t>
            </a:r>
            <a:r>
              <a:rPr lang="en-US" dirty="0" smtClean="0">
                <a:hlinkClick r:id="rId7" tooltip="Process technology"/>
              </a:rPr>
              <a:t>process technology</a:t>
            </a:r>
            <a:r>
              <a:rPr lang="en-US" dirty="0" smtClean="0"/>
              <a:t> uses an arrangement where the (usually "enhancement-mode") </a:t>
            </a:r>
            <a:r>
              <a:rPr lang="en-US" dirty="0" err="1" smtClean="0"/>
              <a:t>p</a:t>
            </a:r>
            <a:r>
              <a:rPr lang="en-US" dirty="0" smtClean="0"/>
              <a:t>-channel MOSFET and </a:t>
            </a:r>
            <a:r>
              <a:rPr lang="en-US" dirty="0" err="1" smtClean="0"/>
              <a:t>n</a:t>
            </a:r>
            <a:r>
              <a:rPr lang="en-US" dirty="0" smtClean="0"/>
              <a:t>-channel MOSFET are connected in series such that when one is on, the other is off.</a:t>
            </a:r>
          </a:p>
          <a:p>
            <a:pPr marL="0" marR="0" indent="0" algn="l" defTabSz="457200" rtl="0" eaLnBrk="1" fontAlgn="auto" latinLnBrk="0" hangingPunct="1">
              <a:lnSpc>
                <a:spcPct val="100000"/>
              </a:lnSpc>
              <a:spcBef>
                <a:spcPct val="0"/>
              </a:spcBef>
              <a:spcAft>
                <a:spcPts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a:p>
        </p:txBody>
      </p:sp>
      <p:sp>
        <p:nvSpPr>
          <p:cNvPr id="3584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5B37DA0-94F0-CC43-B8C4-EB9FC3CF063B}"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A8600-1AE2-D64C-84DF-F6593E46B38E}"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9DD18-ECA2-8241-9180-E2D8BB979F10}"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33400" y="914400"/>
            <a:ext cx="81534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091EF-7C1E-E243-BCD9-9D192BC95631}"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B970A-8C6A-4B43-B7E6-DD1A6880312B}"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961928-DB9C-BB42-B460-4EA049D26EB6}" type="datetime1">
              <a:rPr lang="en-US" smtClean="0"/>
              <a:pPr/>
              <a:t>3/17/11</a:t>
            </a:fld>
            <a:endParaRPr lang="en-US" dirty="0"/>
          </a:p>
        </p:txBody>
      </p:sp>
      <p:sp>
        <p:nvSpPr>
          <p:cNvPr id="6" name="Footer Placeholder 5"/>
          <p:cNvSpPr>
            <a:spLocks noGrp="1"/>
          </p:cNvSpPr>
          <p:nvPr>
            <p:ph type="ftr" sz="quarter" idx="11"/>
          </p:nvPr>
        </p:nvSpPr>
        <p:spPr/>
        <p:txBody>
          <a:bodyPr/>
          <a:lstStyle/>
          <a:p>
            <a:r>
              <a:rPr lang="en-US" smtClean="0"/>
              <a:t>Spring 2011 --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45C9B2-72DA-9345-BDBB-BF2E4854C03E}" type="datetime1">
              <a:rPr lang="en-US" smtClean="0"/>
              <a:pPr/>
              <a:t>3/17/11</a:t>
            </a:fld>
            <a:endParaRPr lang="en-US" dirty="0"/>
          </a:p>
        </p:txBody>
      </p:sp>
      <p:sp>
        <p:nvSpPr>
          <p:cNvPr id="8" name="Footer Placeholder 7"/>
          <p:cNvSpPr>
            <a:spLocks noGrp="1"/>
          </p:cNvSpPr>
          <p:nvPr>
            <p:ph type="ftr" sz="quarter" idx="11"/>
          </p:nvPr>
        </p:nvSpPr>
        <p:spPr/>
        <p:txBody>
          <a:bodyPr/>
          <a:lstStyle/>
          <a:p>
            <a:r>
              <a:rPr lang="en-US" smtClean="0"/>
              <a:t>Spring 2011 -- Lecture #17</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F3356-C046-2741-BB13-63971222FB7F}" type="datetime1">
              <a:rPr lang="en-US" smtClean="0"/>
              <a:pPr/>
              <a:t>3/17/11</a:t>
            </a:fld>
            <a:endParaRPr lang="en-US" dirty="0"/>
          </a:p>
        </p:txBody>
      </p:sp>
      <p:sp>
        <p:nvSpPr>
          <p:cNvPr id="4" name="Footer Placeholder 3"/>
          <p:cNvSpPr>
            <a:spLocks noGrp="1"/>
          </p:cNvSpPr>
          <p:nvPr>
            <p:ph type="ftr" sz="quarter" idx="11"/>
          </p:nvPr>
        </p:nvSpPr>
        <p:spPr/>
        <p:txBody>
          <a:bodyPr/>
          <a:lstStyle/>
          <a:p>
            <a:r>
              <a:rPr lang="en-US" smtClean="0"/>
              <a:t>Spring 2011 -- Lecture #17</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0CB8C5-B440-F94B-97D2-EC260BF4E5EB}" type="datetime1">
              <a:rPr lang="en-US" smtClean="0"/>
              <a:pPr/>
              <a:t>3/17/11</a:t>
            </a:fld>
            <a:endParaRPr lang="en-US" dirty="0"/>
          </a:p>
        </p:txBody>
      </p:sp>
      <p:sp>
        <p:nvSpPr>
          <p:cNvPr id="3" name="Footer Placeholder 2"/>
          <p:cNvSpPr>
            <a:spLocks noGrp="1"/>
          </p:cNvSpPr>
          <p:nvPr>
            <p:ph type="ftr" sz="quarter" idx="11"/>
          </p:nvPr>
        </p:nvSpPr>
        <p:spPr/>
        <p:txBody>
          <a:bodyPr/>
          <a:lstStyle/>
          <a:p>
            <a:r>
              <a:rPr lang="en-US" smtClean="0"/>
              <a:t>Spring 2011 -- Lecture #17</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788A3-551B-114E-B4E3-A8359C5CC65E}" type="datetime1">
              <a:rPr lang="en-US" smtClean="0"/>
              <a:pPr/>
              <a:t>3/17/11</a:t>
            </a:fld>
            <a:endParaRPr lang="en-US" dirty="0"/>
          </a:p>
        </p:txBody>
      </p:sp>
      <p:sp>
        <p:nvSpPr>
          <p:cNvPr id="6" name="Footer Placeholder 5"/>
          <p:cNvSpPr>
            <a:spLocks noGrp="1"/>
          </p:cNvSpPr>
          <p:nvPr>
            <p:ph type="ftr" sz="quarter" idx="11"/>
          </p:nvPr>
        </p:nvSpPr>
        <p:spPr/>
        <p:txBody>
          <a:bodyPr/>
          <a:lstStyle/>
          <a:p>
            <a:r>
              <a:rPr lang="en-US" smtClean="0"/>
              <a:t>Spring 2011 --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CEAC-C314-8344-8061-8AC2918C9A95}" type="datetime1">
              <a:rPr lang="en-US" smtClean="0"/>
              <a:pPr/>
              <a:t>3/17/11</a:t>
            </a:fld>
            <a:endParaRPr lang="en-US" dirty="0"/>
          </a:p>
        </p:txBody>
      </p:sp>
      <p:sp>
        <p:nvSpPr>
          <p:cNvPr id="6" name="Footer Placeholder 5"/>
          <p:cNvSpPr>
            <a:spLocks noGrp="1"/>
          </p:cNvSpPr>
          <p:nvPr>
            <p:ph type="ftr" sz="quarter" idx="11"/>
          </p:nvPr>
        </p:nvSpPr>
        <p:spPr/>
        <p:txBody>
          <a:bodyPr/>
          <a:lstStyle/>
          <a:p>
            <a:r>
              <a:rPr lang="en-US" smtClean="0"/>
              <a:t>Spring 2011 -- Lecture #17</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026A8-9DE6-FF4D-81DC-B1A2B20A2CB5}" type="datetime1">
              <a:rPr lang="en-US" smtClean="0"/>
              <a:pPr/>
              <a:t>3/17/11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inst.eecs.berkeley.edu/~cs61c/sp11/picker/?g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1" Type="http://schemas.openxmlformats.org/officeDocument/2006/relationships/image" Target="../media/image24.pdf"/><Relationship Id="rId12" Type="http://schemas.openxmlformats.org/officeDocument/2006/relationships/image" Target="../media/image25.png"/><Relationship Id="rId13" Type="http://schemas.openxmlformats.org/officeDocument/2006/relationships/image" Target="../media/image26.pdf"/><Relationship Id="rId1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df"/><Relationship Id="rId4" Type="http://schemas.openxmlformats.org/officeDocument/2006/relationships/image" Target="../media/image17.png"/><Relationship Id="rId5" Type="http://schemas.openxmlformats.org/officeDocument/2006/relationships/image" Target="../media/image18.pdf"/><Relationship Id="rId6" Type="http://schemas.openxmlformats.org/officeDocument/2006/relationships/image" Target="../media/image19.png"/><Relationship Id="rId7" Type="http://schemas.openxmlformats.org/officeDocument/2006/relationships/image" Target="../media/image20.pdf"/><Relationship Id="rId8" Type="http://schemas.openxmlformats.org/officeDocument/2006/relationships/image" Target="../media/image21.png"/><Relationship Id="rId9" Type="http://schemas.openxmlformats.org/officeDocument/2006/relationships/image" Target="../media/image22.pdf"/><Relationship Id="rId10"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067" y="2130425"/>
            <a:ext cx="8144933" cy="1470025"/>
          </a:xfrm>
        </p:spPr>
        <p:txBody>
          <a:bodyPr>
            <a:normAutofit fontScale="90000"/>
          </a:bodyPr>
          <a:lstStyle/>
          <a:p>
            <a:r>
              <a:rPr lang="en-US" dirty="0" smtClean="0"/>
              <a:t>CS 61C: Great Ideas in Computer Architecture (Machine Structures)</a:t>
            </a:r>
            <a:br>
              <a:rPr lang="en-US" dirty="0" smtClean="0"/>
            </a:br>
            <a:r>
              <a:rPr lang="en-US" i="1" dirty="0" smtClean="0"/>
              <a:t>Switches, Transistors, Gates, Flip-Flops</a:t>
            </a:r>
            <a:endParaRPr lang="en-US" i="1"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http://inst.eecs.Berkeley.edu/~cs61c/sp11</a:t>
            </a:r>
          </a:p>
        </p:txBody>
      </p:sp>
      <p:sp>
        <p:nvSpPr>
          <p:cNvPr id="7" name="Date Placeholder 6"/>
          <p:cNvSpPr>
            <a:spLocks noGrp="1"/>
          </p:cNvSpPr>
          <p:nvPr>
            <p:ph type="dt" sz="half" idx="10"/>
          </p:nvPr>
        </p:nvSpPr>
        <p:spPr/>
        <p:txBody>
          <a:bodyPr/>
          <a:lstStyle/>
          <a:p>
            <a:fld id="{105EE4A2-62E0-9B41-AC5B-DD85CCCABAE2}" type="datetime1">
              <a:rPr lang="en-US" smtClean="0"/>
              <a:pPr/>
              <a:t>3/17/11</a:t>
            </a:fld>
            <a:endParaRPr lang="en-US" dirty="0"/>
          </a:p>
        </p:txBody>
      </p:sp>
      <p:sp>
        <p:nvSpPr>
          <p:cNvPr id="10" name="Slide Number Placeholder 9"/>
          <p:cNvSpPr>
            <a:spLocks noGrp="1"/>
          </p:cNvSpPr>
          <p:nvPr>
            <p:ph type="sldNum" sz="quarter" idx="12"/>
          </p:nvPr>
        </p:nvSpPr>
        <p:spPr/>
        <p:txBody>
          <a:bodyPr/>
          <a:lstStyle/>
          <a:p>
            <a:fld id="{3CC63E4C-4642-794D-A2FD-70F6B81535F5}" type="slidenum">
              <a:rPr lang="en-US" smtClean="0"/>
              <a:pPr/>
              <a:t>1</a:t>
            </a:fld>
            <a:endParaRPr lang="en-US" dirty="0"/>
          </a:p>
        </p:txBody>
      </p:sp>
      <p:sp>
        <p:nvSpPr>
          <p:cNvPr id="11" name="Footer Placeholder 10"/>
          <p:cNvSpPr>
            <a:spLocks noGrp="1"/>
          </p:cNvSpPr>
          <p:nvPr>
            <p:ph type="ftr" sz="quarter" idx="11"/>
          </p:nvPr>
        </p:nvSpPr>
        <p:spPr/>
        <p:txBody>
          <a:bodyPr/>
          <a:lstStyle/>
          <a:p>
            <a:r>
              <a:rPr lang="en-US" smtClean="0"/>
              <a:t>Spring 2011 -- Lecture #17</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 name="Footer Placeholder 4"/>
          <p:cNvSpPr>
            <a:spLocks noGrp="1"/>
          </p:cNvSpPr>
          <p:nvPr>
            <p:ph type="ftr" sz="quarter" idx="11"/>
          </p:nvPr>
        </p:nvSpPr>
        <p:spPr/>
        <p:txBody>
          <a:bodyPr/>
          <a:lstStyle/>
          <a:p>
            <a:pPr>
              <a:defRPr/>
            </a:pPr>
            <a:r>
              <a:rPr lang="en-US" smtClean="0"/>
              <a:t>Spring 2011 -- Lecture #17</a:t>
            </a:r>
            <a:endParaRPr lang="en-US"/>
          </a:p>
        </p:txBody>
      </p:sp>
      <p:sp>
        <p:nvSpPr>
          <p:cNvPr id="28675" name="Rectangle 9"/>
          <p:cNvSpPr>
            <a:spLocks noChangeArrowheads="1"/>
          </p:cNvSpPr>
          <p:nvPr/>
        </p:nvSpPr>
        <p:spPr bwMode="auto">
          <a:xfrm>
            <a:off x="2286000" y="2711450"/>
            <a:ext cx="901700"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AND</a:t>
            </a:r>
          </a:p>
        </p:txBody>
      </p:sp>
      <p:sp>
        <p:nvSpPr>
          <p:cNvPr id="28676" name="Rectangle 10"/>
          <p:cNvSpPr>
            <a:spLocks noChangeArrowheads="1"/>
          </p:cNvSpPr>
          <p:nvPr/>
        </p:nvSpPr>
        <p:spPr bwMode="auto">
          <a:xfrm>
            <a:off x="2336800" y="4567238"/>
            <a:ext cx="750888" cy="452437"/>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OR</a:t>
            </a:r>
          </a:p>
        </p:txBody>
      </p:sp>
      <p:grpSp>
        <p:nvGrpSpPr>
          <p:cNvPr id="2" name="Group 16"/>
          <p:cNvGrpSpPr>
            <a:grpSpLocks/>
          </p:cNvGrpSpPr>
          <p:nvPr/>
        </p:nvGrpSpPr>
        <p:grpSpPr bwMode="auto">
          <a:xfrm>
            <a:off x="3005138" y="3006725"/>
            <a:ext cx="2017712" cy="219075"/>
            <a:chOff x="2316" y="1492"/>
            <a:chExt cx="1288" cy="140"/>
          </a:xfrm>
        </p:grpSpPr>
        <p:sp>
          <p:nvSpPr>
            <p:cNvPr id="28710" name="Line 11"/>
            <p:cNvSpPr>
              <a:spLocks noChangeShapeType="1"/>
            </p:cNvSpPr>
            <p:nvPr/>
          </p:nvSpPr>
          <p:spPr bwMode="auto">
            <a:xfrm>
              <a:off x="2316"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1"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2"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3" name="Line 14"/>
            <p:cNvSpPr>
              <a:spLocks noChangeShapeType="1"/>
            </p:cNvSpPr>
            <p:nvPr/>
          </p:nvSpPr>
          <p:spPr bwMode="auto">
            <a:xfrm>
              <a:off x="3108"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714" name="Line 15"/>
            <p:cNvSpPr>
              <a:spLocks noChangeShapeType="1"/>
            </p:cNvSpPr>
            <p:nvPr/>
          </p:nvSpPr>
          <p:spPr bwMode="auto">
            <a:xfrm>
              <a:off x="3324"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28678" name="Line 17"/>
          <p:cNvSpPr>
            <a:spLocks noChangeShapeType="1"/>
          </p:cNvSpPr>
          <p:nvPr/>
        </p:nvSpPr>
        <p:spPr bwMode="auto">
          <a:xfrm>
            <a:off x="3130550" y="5068888"/>
            <a:ext cx="5524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79" name="Line 18"/>
          <p:cNvSpPr>
            <a:spLocks noChangeShapeType="1"/>
          </p:cNvSpPr>
          <p:nvPr/>
        </p:nvSpPr>
        <p:spPr bwMode="auto">
          <a:xfrm>
            <a:off x="3689350" y="4849813"/>
            <a:ext cx="0" cy="438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0" name="Line 19"/>
          <p:cNvSpPr>
            <a:spLocks noChangeShapeType="1"/>
          </p:cNvSpPr>
          <p:nvPr/>
        </p:nvSpPr>
        <p:spPr bwMode="auto">
          <a:xfrm>
            <a:off x="3695700" y="5295900"/>
            <a:ext cx="2111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1" name="Line 20"/>
          <p:cNvSpPr>
            <a:spLocks noChangeShapeType="1"/>
          </p:cNvSpPr>
          <p:nvPr/>
        </p:nvSpPr>
        <p:spPr bwMode="auto">
          <a:xfrm>
            <a:off x="3919538" y="5300663"/>
            <a:ext cx="325437" cy="214312"/>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2" name="Line 21"/>
          <p:cNvSpPr>
            <a:spLocks noChangeShapeType="1"/>
          </p:cNvSpPr>
          <p:nvPr/>
        </p:nvSpPr>
        <p:spPr bwMode="auto">
          <a:xfrm>
            <a:off x="4257675" y="5295900"/>
            <a:ext cx="2143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3" name="Line 22"/>
          <p:cNvSpPr>
            <a:spLocks noChangeShapeType="1"/>
          </p:cNvSpPr>
          <p:nvPr/>
        </p:nvSpPr>
        <p:spPr bwMode="auto">
          <a:xfrm flipV="1">
            <a:off x="4478338" y="4837113"/>
            <a:ext cx="0" cy="4635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4" name="Line 23"/>
          <p:cNvSpPr>
            <a:spLocks noChangeShapeType="1"/>
          </p:cNvSpPr>
          <p:nvPr/>
        </p:nvSpPr>
        <p:spPr bwMode="auto">
          <a:xfrm flipH="1">
            <a:off x="4244975" y="4843463"/>
            <a:ext cx="239713"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5" name="Line 24"/>
          <p:cNvSpPr>
            <a:spLocks noChangeShapeType="1"/>
          </p:cNvSpPr>
          <p:nvPr/>
        </p:nvSpPr>
        <p:spPr bwMode="auto">
          <a:xfrm flipH="1" flipV="1">
            <a:off x="3906838" y="4611688"/>
            <a:ext cx="350837" cy="238125"/>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6" name="Line 25"/>
          <p:cNvSpPr>
            <a:spLocks noChangeShapeType="1"/>
          </p:cNvSpPr>
          <p:nvPr/>
        </p:nvSpPr>
        <p:spPr bwMode="auto">
          <a:xfrm flipH="1">
            <a:off x="3683000" y="4843463"/>
            <a:ext cx="236538"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7" name="Line 26"/>
          <p:cNvSpPr>
            <a:spLocks noChangeShapeType="1"/>
          </p:cNvSpPr>
          <p:nvPr/>
        </p:nvSpPr>
        <p:spPr bwMode="auto">
          <a:xfrm>
            <a:off x="4484688" y="5068888"/>
            <a:ext cx="43815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8688" name="Line 27"/>
          <p:cNvSpPr>
            <a:spLocks noChangeShapeType="1"/>
          </p:cNvSpPr>
          <p:nvPr/>
        </p:nvSpPr>
        <p:spPr bwMode="auto">
          <a:xfrm>
            <a:off x="3600450"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89" name="Line 28"/>
          <p:cNvSpPr>
            <a:spLocks noChangeShapeType="1"/>
          </p:cNvSpPr>
          <p:nvPr/>
        </p:nvSpPr>
        <p:spPr bwMode="auto">
          <a:xfrm>
            <a:off x="4389438" y="27432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0" name="Line 29"/>
          <p:cNvSpPr>
            <a:spLocks noChangeShapeType="1"/>
          </p:cNvSpPr>
          <p:nvPr/>
        </p:nvSpPr>
        <p:spPr bwMode="auto">
          <a:xfrm>
            <a:off x="4064000" y="4360863"/>
            <a:ext cx="0" cy="325437"/>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8691" name="Line 30"/>
          <p:cNvSpPr>
            <a:spLocks noChangeShapeType="1"/>
          </p:cNvSpPr>
          <p:nvPr/>
        </p:nvSpPr>
        <p:spPr bwMode="auto">
          <a:xfrm>
            <a:off x="4064000" y="5489575"/>
            <a:ext cx="0" cy="325438"/>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8692" name="Oval 31"/>
          <p:cNvSpPr>
            <a:spLocks noChangeArrowheads="1"/>
          </p:cNvSpPr>
          <p:nvPr/>
        </p:nvSpPr>
        <p:spPr bwMode="auto">
          <a:xfrm>
            <a:off x="3406775" y="31813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3" name="Oval 32"/>
          <p:cNvSpPr>
            <a:spLocks noChangeArrowheads="1"/>
          </p:cNvSpPr>
          <p:nvPr/>
        </p:nvSpPr>
        <p:spPr bwMode="auto">
          <a:xfrm>
            <a:off x="373062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4" name="Oval 33"/>
          <p:cNvSpPr>
            <a:spLocks noChangeArrowheads="1"/>
          </p:cNvSpPr>
          <p:nvPr/>
        </p:nvSpPr>
        <p:spPr bwMode="auto">
          <a:xfrm>
            <a:off x="4194175"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5" name="Oval 34"/>
          <p:cNvSpPr>
            <a:spLocks noChangeArrowheads="1"/>
          </p:cNvSpPr>
          <p:nvPr/>
        </p:nvSpPr>
        <p:spPr bwMode="auto">
          <a:xfrm>
            <a:off x="4521200" y="31813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6" name="Oval 35"/>
          <p:cNvSpPr>
            <a:spLocks noChangeArrowheads="1"/>
          </p:cNvSpPr>
          <p:nvPr/>
        </p:nvSpPr>
        <p:spPr bwMode="auto">
          <a:xfrm>
            <a:off x="3870325" y="4800600"/>
            <a:ext cx="112713"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7" name="Oval 36"/>
          <p:cNvSpPr>
            <a:spLocks noChangeArrowheads="1"/>
          </p:cNvSpPr>
          <p:nvPr/>
        </p:nvSpPr>
        <p:spPr bwMode="auto">
          <a:xfrm>
            <a:off x="3870325" y="5251450"/>
            <a:ext cx="112713"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8" name="Oval 37"/>
          <p:cNvSpPr>
            <a:spLocks noChangeArrowheads="1"/>
          </p:cNvSpPr>
          <p:nvPr/>
        </p:nvSpPr>
        <p:spPr bwMode="auto">
          <a:xfrm>
            <a:off x="4194175" y="5238750"/>
            <a:ext cx="114300" cy="112713"/>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699" name="Oval 38"/>
          <p:cNvSpPr>
            <a:spLocks noChangeArrowheads="1"/>
          </p:cNvSpPr>
          <p:nvPr/>
        </p:nvSpPr>
        <p:spPr bwMode="auto">
          <a:xfrm>
            <a:off x="4194175" y="4800600"/>
            <a:ext cx="114300" cy="111125"/>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8700" name="Rectangle 39"/>
          <p:cNvSpPr>
            <a:spLocks noChangeArrowheads="1"/>
          </p:cNvSpPr>
          <p:nvPr/>
        </p:nvSpPr>
        <p:spPr bwMode="auto">
          <a:xfrm>
            <a:off x="5680075" y="2838450"/>
            <a:ext cx="1577975"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and</a:t>
            </a:r>
            <a:r>
              <a:rPr lang="en-US">
                <a:solidFill>
                  <a:srgbClr val="000000"/>
                </a:solidFill>
                <a:latin typeface="Tahoma" charset="0"/>
              </a:rPr>
              <a:t> B</a:t>
            </a:r>
          </a:p>
        </p:txBody>
      </p:sp>
      <p:sp>
        <p:nvSpPr>
          <p:cNvPr id="28701" name="Rectangle 40"/>
          <p:cNvSpPr>
            <a:spLocks noChangeArrowheads="1"/>
          </p:cNvSpPr>
          <p:nvPr/>
        </p:nvSpPr>
        <p:spPr bwMode="auto">
          <a:xfrm>
            <a:off x="5703888" y="4743450"/>
            <a:ext cx="1454150" cy="588963"/>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 </a:t>
            </a:r>
            <a:r>
              <a:rPr lang="en-US" u="sng">
                <a:solidFill>
                  <a:srgbClr val="000000"/>
                </a:solidFill>
                <a:latin typeface="Tahoma" charset="0"/>
              </a:rPr>
              <a:t>or</a:t>
            </a:r>
            <a:r>
              <a:rPr lang="en-US">
                <a:solidFill>
                  <a:srgbClr val="000000"/>
                </a:solidFill>
                <a:latin typeface="Tahoma" charset="0"/>
              </a:rPr>
              <a:t> B </a:t>
            </a:r>
          </a:p>
        </p:txBody>
      </p:sp>
      <p:sp>
        <p:nvSpPr>
          <p:cNvPr id="28702" name="Rectangle 41"/>
          <p:cNvSpPr>
            <a:spLocks noChangeArrowheads="1"/>
          </p:cNvSpPr>
          <p:nvPr/>
        </p:nvSpPr>
        <p:spPr bwMode="auto">
          <a:xfrm>
            <a:off x="3638550" y="25495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3" name="Rectangle 42"/>
          <p:cNvSpPr>
            <a:spLocks noChangeArrowheads="1"/>
          </p:cNvSpPr>
          <p:nvPr/>
        </p:nvSpPr>
        <p:spPr bwMode="auto">
          <a:xfrm>
            <a:off x="4427538" y="2524125"/>
            <a:ext cx="550862" cy="452438"/>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4" name="Rectangle 43"/>
          <p:cNvSpPr>
            <a:spLocks noChangeArrowheads="1"/>
          </p:cNvSpPr>
          <p:nvPr/>
        </p:nvSpPr>
        <p:spPr bwMode="auto">
          <a:xfrm>
            <a:off x="4114800" y="4116388"/>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8705" name="Rectangle 44"/>
          <p:cNvSpPr>
            <a:spLocks noChangeArrowheads="1"/>
          </p:cNvSpPr>
          <p:nvPr/>
        </p:nvSpPr>
        <p:spPr bwMode="auto">
          <a:xfrm>
            <a:off x="3787775" y="568325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B</a:t>
            </a:r>
          </a:p>
        </p:txBody>
      </p:sp>
      <p:sp>
        <p:nvSpPr>
          <p:cNvPr id="28706" name="Rectangle 49"/>
          <p:cNvSpPr>
            <a:spLocks noGrp="1" noChangeArrowheads="1"/>
          </p:cNvSpPr>
          <p:nvPr>
            <p:ph type="title"/>
          </p:nvPr>
        </p:nvSpPr>
        <p:spPr/>
        <p:txBody>
          <a:bodyPr/>
          <a:lstStyle/>
          <a:p>
            <a:pPr eaLnBrk="1" hangingPunct="1"/>
            <a:r>
              <a:rPr lang="en-US"/>
              <a:t>Switches (cont’d)</a:t>
            </a:r>
          </a:p>
        </p:txBody>
      </p:sp>
      <p:sp>
        <p:nvSpPr>
          <p:cNvPr id="28707" name="Rectangle 50"/>
          <p:cNvSpPr>
            <a:spLocks noGrp="1" noChangeArrowheads="1"/>
          </p:cNvSpPr>
          <p:nvPr>
            <p:ph type="body" idx="1"/>
          </p:nvPr>
        </p:nvSpPr>
        <p:spPr/>
        <p:txBody>
          <a:bodyPr/>
          <a:lstStyle/>
          <a:p>
            <a:pPr eaLnBrk="1" hangingPunct="1"/>
            <a:r>
              <a:rPr lang="en-US" sz="2800"/>
              <a:t>Compose switches into more complex ones (Boolean functions):</a:t>
            </a:r>
          </a:p>
        </p:txBody>
      </p:sp>
      <p:sp>
        <p:nvSpPr>
          <p:cNvPr id="42" name="Date Placeholder 41"/>
          <p:cNvSpPr>
            <a:spLocks noGrp="1"/>
          </p:cNvSpPr>
          <p:nvPr>
            <p:ph type="dt" sz="quarter" idx="10"/>
          </p:nvPr>
        </p:nvSpPr>
        <p:spPr/>
        <p:txBody>
          <a:bodyPr/>
          <a:lstStyle/>
          <a:p>
            <a:pPr>
              <a:defRPr/>
            </a:pPr>
            <a:fld id="{D85C0DE5-7BA6-E641-B3A9-3CB1C584EB15}" type="datetime1">
              <a:rPr lang="en-US" smtClean="0"/>
              <a:pPr>
                <a:defRPr/>
              </a:pPr>
              <a:t>3/17/11</a:t>
            </a:fld>
            <a:endParaRPr lang="en-US"/>
          </a:p>
        </p:txBody>
      </p:sp>
      <p:sp>
        <p:nvSpPr>
          <p:cNvPr id="43" name="Slide Number Placeholder 42"/>
          <p:cNvSpPr>
            <a:spLocks noGrp="1"/>
          </p:cNvSpPr>
          <p:nvPr>
            <p:ph type="sldNum" sz="quarter" idx="12"/>
          </p:nvPr>
        </p:nvSpPr>
        <p:spPr/>
        <p:txBody>
          <a:bodyPr/>
          <a:lstStyle/>
          <a:p>
            <a:pPr>
              <a:defRPr/>
            </a:pPr>
            <a:fld id="{FC6B1CDA-2B76-D645-9CDF-26EA6863596B}" type="slidenum">
              <a:rPr lang="en-US"/>
              <a:pPr>
                <a:defRPr/>
              </a:pPr>
              <a:t>10</a:t>
            </a:fld>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boole.gif"/>
          <p:cNvPicPr>
            <a:picLocks noChangeAspect="1"/>
          </p:cNvPicPr>
          <p:nvPr/>
        </p:nvPicPr>
        <p:blipFill>
          <a:blip r:embed="rId2"/>
          <a:stretch>
            <a:fillRect/>
          </a:stretch>
        </p:blipFill>
        <p:spPr>
          <a:xfrm>
            <a:off x="6078071" y="3962400"/>
            <a:ext cx="3065929" cy="2895600"/>
          </a:xfrm>
          <a:prstGeom prst="rect">
            <a:avLst/>
          </a:prstGeom>
        </p:spPr>
      </p:pic>
      <p:sp>
        <p:nvSpPr>
          <p:cNvPr id="2" name="Title 1"/>
          <p:cNvSpPr>
            <a:spLocks noGrp="1"/>
          </p:cNvSpPr>
          <p:nvPr>
            <p:ph type="title"/>
          </p:nvPr>
        </p:nvSpPr>
        <p:spPr/>
        <p:txBody>
          <a:bodyPr/>
          <a:lstStyle/>
          <a:p>
            <a:r>
              <a:rPr lang="en-US" dirty="0" smtClean="0"/>
              <a:t>Historical Note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Early computer designers built ad hoc circuits from switches</a:t>
            </a:r>
          </a:p>
          <a:p>
            <a:r>
              <a:rPr lang="en-US" dirty="0" smtClean="0"/>
              <a:t>Began to notice common patterns in their work: </a:t>
            </a:r>
            <a:r>
              <a:rPr lang="en-US" dirty="0" err="1" smtClean="0"/>
              <a:t>ANDs</a:t>
            </a:r>
            <a:r>
              <a:rPr lang="en-US" dirty="0" smtClean="0"/>
              <a:t>, </a:t>
            </a:r>
            <a:r>
              <a:rPr lang="en-US" dirty="0" err="1" smtClean="0"/>
              <a:t>ORs</a:t>
            </a:r>
            <a:r>
              <a:rPr lang="en-US" dirty="0" smtClean="0"/>
              <a:t>, …</a:t>
            </a:r>
          </a:p>
          <a:p>
            <a:r>
              <a:rPr lang="en-US" dirty="0" smtClean="0"/>
              <a:t>Master’s thesis (by Claude Shannon) made link between work and 19</a:t>
            </a:r>
            <a:r>
              <a:rPr lang="en-US" baseline="30000" dirty="0" smtClean="0"/>
              <a:t>th</a:t>
            </a:r>
            <a:r>
              <a:rPr lang="en-US" dirty="0" smtClean="0"/>
              <a:t> Century </a:t>
            </a:r>
            <a:br>
              <a:rPr lang="en-US" dirty="0" smtClean="0"/>
            </a:br>
            <a:r>
              <a:rPr lang="en-US" dirty="0" smtClean="0"/>
              <a:t>Mathematician George Boole</a:t>
            </a:r>
          </a:p>
          <a:p>
            <a:pPr lvl="1"/>
            <a:r>
              <a:rPr lang="en-US" dirty="0" smtClean="0"/>
              <a:t>Called it “Boolean” in his honor</a:t>
            </a:r>
          </a:p>
          <a:p>
            <a:r>
              <a:rPr lang="en-US" dirty="0" smtClean="0"/>
              <a:t>Could apply math to give theory to </a:t>
            </a:r>
            <a:br>
              <a:rPr lang="en-US" dirty="0" smtClean="0"/>
            </a:br>
            <a:r>
              <a:rPr lang="en-US" dirty="0" smtClean="0"/>
              <a:t>hardware design, minimization, …</a:t>
            </a:r>
          </a:p>
        </p:txBody>
      </p:sp>
      <p:sp>
        <p:nvSpPr>
          <p:cNvPr id="4" name="Date Placeholder 3"/>
          <p:cNvSpPr>
            <a:spLocks noGrp="1"/>
          </p:cNvSpPr>
          <p:nvPr>
            <p:ph type="dt" sz="half" idx="10"/>
          </p:nvPr>
        </p:nvSpPr>
        <p:spPr/>
        <p:txBody>
          <a:bodyPr/>
          <a:lstStyle/>
          <a:p>
            <a:fld id="{04E091EF-7C1E-E243-BCD9-9D192BC95631}"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Spring 2011 -- Lecture #17</a:t>
            </a:r>
            <a:endParaRPr lang="en-US"/>
          </a:p>
        </p:txBody>
      </p:sp>
      <p:sp>
        <p:nvSpPr>
          <p:cNvPr id="30723" name="Rectangle 13"/>
          <p:cNvSpPr>
            <a:spLocks noGrp="1" noChangeArrowheads="1"/>
          </p:cNvSpPr>
          <p:nvPr>
            <p:ph type="title"/>
          </p:nvPr>
        </p:nvSpPr>
        <p:spPr/>
        <p:txBody>
          <a:bodyPr/>
          <a:lstStyle/>
          <a:p>
            <a:pPr eaLnBrk="1" hangingPunct="1"/>
            <a:r>
              <a:rPr lang="en-US"/>
              <a:t>Transistor Networks</a:t>
            </a:r>
          </a:p>
        </p:txBody>
      </p:sp>
      <p:sp>
        <p:nvSpPr>
          <p:cNvPr id="30724" name="Rectangle 14"/>
          <p:cNvSpPr>
            <a:spLocks noGrp="1" noChangeArrowheads="1"/>
          </p:cNvSpPr>
          <p:nvPr>
            <p:ph type="body" idx="1"/>
          </p:nvPr>
        </p:nvSpPr>
        <p:spPr/>
        <p:txBody>
          <a:bodyPr>
            <a:normAutofit lnSpcReduction="10000"/>
          </a:bodyPr>
          <a:lstStyle/>
          <a:p>
            <a:pPr eaLnBrk="1" hangingPunct="1"/>
            <a:r>
              <a:rPr lang="en-US" dirty="0"/>
              <a:t>Modern digital systems designed in CMOS</a:t>
            </a:r>
          </a:p>
          <a:p>
            <a:pPr lvl="1" eaLnBrk="1" hangingPunct="1"/>
            <a:r>
              <a:rPr lang="en-US" dirty="0"/>
              <a:t>MOS: Metal-Oxide on Semiconductor</a:t>
            </a:r>
          </a:p>
          <a:p>
            <a:pPr lvl="1" eaLnBrk="1" hangingPunct="1"/>
            <a:r>
              <a:rPr lang="en-US" dirty="0"/>
              <a:t>C for complementary:</a:t>
            </a:r>
            <a:r>
              <a:rPr lang="en-US" dirty="0" smtClean="0"/>
              <a:t> use pairs of normally</a:t>
            </a:r>
            <a:r>
              <a:rPr lang="en-US" dirty="0"/>
              <a:t>-open and normally-closed switches</a:t>
            </a:r>
          </a:p>
          <a:p>
            <a:pPr lvl="1" eaLnBrk="1" hangingPunct="1"/>
            <a:endParaRPr lang="en-US" dirty="0" smtClean="0"/>
          </a:p>
          <a:p>
            <a:pPr eaLnBrk="1" hangingPunct="1"/>
            <a:r>
              <a:rPr lang="en-US" dirty="0" smtClean="0"/>
              <a:t>CMOS </a:t>
            </a:r>
            <a:r>
              <a:rPr lang="en-US" dirty="0"/>
              <a:t>transistors act as voltage-controlled switches</a:t>
            </a:r>
          </a:p>
          <a:p>
            <a:pPr lvl="1" eaLnBrk="1" hangingPunct="1"/>
            <a:r>
              <a:rPr lang="en-US" dirty="0"/>
              <a:t>Similar, though easier to work with, than relay </a:t>
            </a:r>
            <a:r>
              <a:rPr lang="en-US" dirty="0" smtClean="0"/>
              <a:t>switches from earlier era </a:t>
            </a:r>
            <a:endParaRPr lang="en-US" dirty="0"/>
          </a:p>
        </p:txBody>
      </p:sp>
      <p:sp>
        <p:nvSpPr>
          <p:cNvPr id="6" name="Date Placeholder 5"/>
          <p:cNvSpPr>
            <a:spLocks noGrp="1"/>
          </p:cNvSpPr>
          <p:nvPr>
            <p:ph type="dt" sz="quarter" idx="10"/>
          </p:nvPr>
        </p:nvSpPr>
        <p:spPr/>
        <p:txBody>
          <a:bodyPr/>
          <a:lstStyle/>
          <a:p>
            <a:pPr>
              <a:defRPr/>
            </a:pPr>
            <a:fld id="{FEA4D0C2-84D6-C247-A1B1-F832ED3EA379}" type="datetime1">
              <a:rPr lang="en-US" smtClean="0"/>
              <a:pPr>
                <a:defRPr/>
              </a:pPr>
              <a:t>3/17/11</a:t>
            </a:fld>
            <a:endParaRPr lang="en-US"/>
          </a:p>
        </p:txBody>
      </p:sp>
      <p:sp>
        <p:nvSpPr>
          <p:cNvPr id="7" name="Slide Number Placeholder 6"/>
          <p:cNvSpPr>
            <a:spLocks noGrp="1"/>
          </p:cNvSpPr>
          <p:nvPr>
            <p:ph type="sldNum" sz="quarter" idx="12"/>
          </p:nvPr>
        </p:nvSpPr>
        <p:spPr/>
        <p:txBody>
          <a:bodyPr/>
          <a:lstStyle/>
          <a:p>
            <a:pPr>
              <a:defRPr/>
            </a:pPr>
            <a:fld id="{FC279603-9B5A-5A4D-B49B-F39CD0D292C2}" type="slidenum">
              <a:rPr lang="en-US"/>
              <a:pPr>
                <a:defRPr/>
              </a:pPr>
              <a:t>12</a:t>
            </a:fld>
            <a:endParaRPr lang="en-US"/>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9" y="6356350"/>
            <a:ext cx="6383868" cy="501650"/>
          </a:xfrm>
        </p:spPr>
        <p:txBody>
          <a:bodyPr/>
          <a:lstStyle/>
          <a:p>
            <a:r>
              <a:rPr lang="en-US" dirty="0" smtClean="0"/>
              <a:t>From: University </a:t>
            </a:r>
            <a:r>
              <a:rPr lang="en-US" dirty="0"/>
              <a:t>of Texas at Austin    CS310  -  Computer Organization     Spring 2009   Don </a:t>
            </a:r>
            <a:r>
              <a:rPr lang="en-US" dirty="0" err="1" smtClean="0"/>
              <a:t>Fussell</a:t>
            </a:r>
            <a:endParaRPr lang="en-US" dirty="0"/>
          </a:p>
        </p:txBody>
      </p:sp>
      <p:sp>
        <p:nvSpPr>
          <p:cNvPr id="8194" name="Rectangle 2" descr="Large confetti"/>
          <p:cNvSpPr>
            <a:spLocks noGrp="1" noChangeArrowheads="1"/>
          </p:cNvSpPr>
          <p:nvPr>
            <p:ph type="title"/>
          </p:nvPr>
        </p:nvSpPr>
        <p:spPr/>
        <p:txBody>
          <a:bodyPr/>
          <a:lstStyle/>
          <a:p>
            <a:r>
              <a:rPr lang="en-US" dirty="0" smtClean="0"/>
              <a:t>CMOS </a:t>
            </a:r>
            <a:r>
              <a:rPr lang="en-US" dirty="0"/>
              <a:t>Transistors</a:t>
            </a:r>
          </a:p>
        </p:txBody>
      </p:sp>
      <p:sp>
        <p:nvSpPr>
          <p:cNvPr id="8195" name="Rectangle 3"/>
          <p:cNvSpPr>
            <a:spLocks noGrp="1" noChangeArrowheads="1"/>
          </p:cNvSpPr>
          <p:nvPr>
            <p:ph type="body" idx="1"/>
          </p:nvPr>
        </p:nvSpPr>
        <p:spPr/>
        <p:txBody>
          <a:bodyPr>
            <a:normAutofit/>
          </a:bodyPr>
          <a:lstStyle/>
          <a:p>
            <a:r>
              <a:rPr lang="en-US" sz="2800" dirty="0" smtClean="0"/>
              <a:t>High </a:t>
            </a:r>
            <a:r>
              <a:rPr lang="en-US" sz="2800" dirty="0"/>
              <a:t>voltage (</a:t>
            </a:r>
            <a:r>
              <a:rPr lang="en-US" sz="2800" dirty="0" err="1"/>
              <a:t>V</a:t>
            </a:r>
            <a:r>
              <a:rPr lang="en-US" sz="2800" baseline="-25000" dirty="0" err="1"/>
              <a:t>dd</a:t>
            </a:r>
            <a:r>
              <a:rPr lang="en-US" sz="2800" dirty="0"/>
              <a:t>) </a:t>
            </a:r>
            <a:r>
              <a:rPr lang="en-US" sz="2800" dirty="0" smtClean="0"/>
              <a:t>represents </a:t>
            </a:r>
            <a:r>
              <a:rPr lang="en-US" sz="2800" dirty="0"/>
              <a:t>1, or true</a:t>
            </a:r>
            <a:endParaRPr lang="en-US" sz="2800" dirty="0" smtClean="0"/>
          </a:p>
          <a:p>
            <a:r>
              <a:rPr lang="en-US" sz="2800" dirty="0" smtClean="0"/>
              <a:t>Low </a:t>
            </a:r>
            <a:r>
              <a:rPr lang="en-US" sz="2800" dirty="0"/>
              <a:t>voltage (0 volts or</a:t>
            </a:r>
            <a:r>
              <a:rPr lang="en-US" sz="2800" dirty="0" smtClean="0"/>
              <a:t> Ground) represents </a:t>
            </a:r>
            <a:r>
              <a:rPr lang="en-US" sz="2800" dirty="0"/>
              <a:t>0, or </a:t>
            </a:r>
            <a:r>
              <a:rPr lang="en-US" sz="2800" dirty="0" smtClean="0"/>
              <a:t>false</a:t>
            </a:r>
          </a:p>
          <a:p>
            <a:r>
              <a:rPr lang="en-US" sz="2800" dirty="0" smtClean="0"/>
              <a:t>Let threshold voltage (</a:t>
            </a:r>
            <a:r>
              <a:rPr lang="en-US" sz="2800" dirty="0" err="1" smtClean="0"/>
              <a:t>V</a:t>
            </a:r>
            <a:r>
              <a:rPr lang="en-US" sz="2800" baseline="-25000" dirty="0" err="1" smtClean="0"/>
              <a:t>th</a:t>
            </a:r>
            <a:r>
              <a:rPr lang="en-US" sz="2800" dirty="0" smtClean="0"/>
              <a:t>) decide if a 0 or a 1</a:t>
            </a:r>
          </a:p>
          <a:p>
            <a:r>
              <a:rPr lang="en-US" sz="2800" dirty="0"/>
              <a:t>If</a:t>
            </a:r>
            <a:r>
              <a:rPr lang="en-US" sz="2800" dirty="0" smtClean="0"/>
              <a:t> switches control </a:t>
            </a:r>
            <a:r>
              <a:rPr lang="en-US" sz="2800" dirty="0"/>
              <a:t>whether</a:t>
            </a:r>
            <a:r>
              <a:rPr lang="en-US" sz="2800" dirty="0" smtClean="0"/>
              <a:t> voltages </a:t>
            </a:r>
            <a:r>
              <a:rPr lang="en-US" sz="2800" dirty="0"/>
              <a:t>can propagate through a circuit,</a:t>
            </a:r>
            <a:r>
              <a:rPr lang="en-US" sz="2800" dirty="0" smtClean="0"/>
              <a:t> can </a:t>
            </a:r>
            <a:r>
              <a:rPr lang="en-US" sz="2800" dirty="0"/>
              <a:t>build a </a:t>
            </a:r>
            <a:r>
              <a:rPr lang="en-US" sz="2800" dirty="0" smtClean="0"/>
              <a:t>computer</a:t>
            </a:r>
          </a:p>
          <a:p>
            <a:r>
              <a:rPr lang="en-US" sz="2800" dirty="0" smtClean="0"/>
              <a:t>Our switches: CMOS </a:t>
            </a:r>
            <a:r>
              <a:rPr lang="en-US" sz="2800" dirty="0"/>
              <a:t>transistors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pPr>
              <a:defRPr/>
            </a:pPr>
            <a:r>
              <a:rPr lang="en-US" smtClean="0"/>
              <a:t>Spring 2011 -- Lecture #17</a:t>
            </a:r>
            <a:endParaRPr lang="en-US"/>
          </a:p>
        </p:txBody>
      </p:sp>
      <p:sp>
        <p:nvSpPr>
          <p:cNvPr id="32771" name="Rectangle 30"/>
          <p:cNvSpPr>
            <a:spLocks noChangeArrowheads="1"/>
          </p:cNvSpPr>
          <p:nvPr/>
        </p:nvSpPr>
        <p:spPr bwMode="auto">
          <a:xfrm>
            <a:off x="863600" y="4713288"/>
            <a:ext cx="347186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(Threshold)</a:t>
            </a:r>
            <a:endParaRPr lang="en-US" dirty="0">
              <a:solidFill>
                <a:srgbClr val="000000"/>
              </a:solidFill>
              <a:latin typeface="Tahoma" charset="0"/>
            </a:endParaRPr>
          </a:p>
        </p:txBody>
      </p:sp>
      <p:sp>
        <p:nvSpPr>
          <p:cNvPr id="32772" name="Rectangle 31"/>
          <p:cNvSpPr>
            <a:spLocks noChangeArrowheads="1"/>
          </p:cNvSpPr>
          <p:nvPr/>
        </p:nvSpPr>
        <p:spPr bwMode="auto">
          <a:xfrm>
            <a:off x="4808538" y="4713288"/>
            <a:ext cx="3471862"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a:solidFill>
                  <a:srgbClr val="000000"/>
                </a:solidFill>
                <a:latin typeface="Tahoma" charset="0"/>
              </a:rPr>
              <a:t>when:</a:t>
            </a:r>
          </a:p>
          <a:p>
            <a:pPr algn="ctr">
              <a:lnSpc>
                <a:spcPts val="2200"/>
              </a:lnSpc>
              <a:tabLst>
                <a:tab pos="457200" algn="l"/>
                <a:tab pos="914400" algn="l"/>
                <a:tab pos="1371600" algn="l"/>
              </a:tabLst>
            </a:pPr>
            <a:r>
              <a:rPr lang="en-US" dirty="0" err="1">
                <a:solidFill>
                  <a:srgbClr val="000000"/>
                </a:solidFill>
                <a:latin typeface="Tahoma" charset="0"/>
              </a:rPr>
              <a:t>voltage(</a:t>
            </a:r>
            <a:r>
              <a:rPr lang="en-US" dirty="0" err="1" smtClean="0">
                <a:solidFill>
                  <a:srgbClr val="000000"/>
                </a:solidFill>
                <a:latin typeface="Tahoma" charset="0"/>
              </a:rPr>
              <a:t>Gate</a:t>
            </a:r>
            <a:r>
              <a:rPr lang="en-US" dirty="0" smtClean="0">
                <a:solidFill>
                  <a:srgbClr val="000000"/>
                </a:solidFill>
                <a:latin typeface="Tahoma" charset="0"/>
              </a:rPr>
              <a:t>)</a:t>
            </a:r>
            <a:r>
              <a:rPr lang="en-US" dirty="0" smtClean="0">
                <a:solidFill>
                  <a:srgbClr val="000000"/>
                </a:solidFill>
                <a:latin typeface="Tahoma" charset="0"/>
              </a:rPr>
              <a:t> &gt; </a:t>
            </a:r>
            <a:r>
              <a:rPr lang="en-US" dirty="0">
                <a:solidFill>
                  <a:srgbClr val="000000"/>
                </a:solidFill>
                <a:latin typeface="Tahoma" charset="0"/>
              </a:rPr>
              <a:t>voltage </a:t>
            </a:r>
            <a:r>
              <a:rPr lang="en-US" dirty="0" smtClean="0">
                <a:solidFill>
                  <a:srgbClr val="000000"/>
                </a:solidFill>
                <a:latin typeface="Tahoma" charset="0"/>
              </a:rPr>
              <a:t>(Threshold) </a:t>
            </a:r>
            <a:endParaRPr lang="en-US" dirty="0">
              <a:solidFill>
                <a:srgbClr val="000000"/>
              </a:solidFill>
              <a:latin typeface="Tahoma" charset="0"/>
            </a:endParaRPr>
          </a:p>
        </p:txBody>
      </p:sp>
      <p:sp>
        <p:nvSpPr>
          <p:cNvPr id="32773" name="Rectangle 73"/>
          <p:cNvSpPr>
            <a:spLocks noGrp="1" noChangeArrowheads="1"/>
          </p:cNvSpPr>
          <p:nvPr>
            <p:ph type="title"/>
          </p:nvPr>
        </p:nvSpPr>
        <p:spPr/>
        <p:txBody>
          <a:bodyPr/>
          <a:lstStyle/>
          <a:p>
            <a:pPr eaLnBrk="1" hangingPunct="1"/>
            <a:r>
              <a:rPr lang="en-US" dirty="0" smtClean="0"/>
              <a:t>CMOS </a:t>
            </a:r>
            <a:r>
              <a:rPr lang="en-US" dirty="0"/>
              <a:t>Transistors</a:t>
            </a:r>
          </a:p>
        </p:txBody>
      </p:sp>
      <p:sp>
        <p:nvSpPr>
          <p:cNvPr id="32774" name="Rectangle 74"/>
          <p:cNvSpPr>
            <a:spLocks noGrp="1" noChangeArrowheads="1"/>
          </p:cNvSpPr>
          <p:nvPr>
            <p:ph type="body" idx="1"/>
          </p:nvPr>
        </p:nvSpPr>
        <p:spPr>
          <a:xfrm>
            <a:off x="457200" y="1600200"/>
            <a:ext cx="8229600" cy="1888067"/>
          </a:xfrm>
        </p:spPr>
        <p:txBody>
          <a:bodyPr/>
          <a:lstStyle/>
          <a:p>
            <a:r>
              <a:rPr lang="en-US" sz="2800" dirty="0"/>
              <a:t>Three terminals:</a:t>
            </a:r>
            <a:r>
              <a:rPr lang="en-US" sz="2800" dirty="0" smtClean="0"/>
              <a:t> source, gate, and drain</a:t>
            </a:r>
          </a:p>
          <a:p>
            <a:pPr lvl="1" eaLnBrk="1" hangingPunct="1">
              <a:lnSpc>
                <a:spcPct val="85000"/>
              </a:lnSpc>
            </a:pPr>
            <a:r>
              <a:rPr lang="en-US" sz="2400" dirty="0"/>
              <a:t>Switch action:</a:t>
            </a:r>
            <a:br>
              <a:rPr lang="en-US" sz="2400" dirty="0"/>
            </a:br>
            <a:r>
              <a:rPr lang="en-US" sz="2400" dirty="0"/>
              <a:t>if voltage on gate terminal is (some amount) higher/lower than source terminal then conducting path established between drain and source </a:t>
            </a:r>
            <a:r>
              <a:rPr lang="en-US" sz="2400" dirty="0" smtClean="0"/>
              <a:t>terminals (switch is closed)</a:t>
            </a:r>
            <a:endParaRPr lang="en-US" sz="2400" dirty="0"/>
          </a:p>
        </p:txBody>
      </p:sp>
      <p:grpSp>
        <p:nvGrpSpPr>
          <p:cNvPr id="39" name="Group 38"/>
          <p:cNvGrpSpPr/>
          <p:nvPr/>
        </p:nvGrpSpPr>
        <p:grpSpPr>
          <a:xfrm>
            <a:off x="1346201" y="3475038"/>
            <a:ext cx="2243137" cy="1143000"/>
            <a:chOff x="1346201" y="3475038"/>
            <a:chExt cx="2243137" cy="1143000"/>
          </a:xfrm>
        </p:grpSpPr>
        <p:sp>
          <p:nvSpPr>
            <p:cNvPr id="32778" name="Rectangle 61"/>
            <p:cNvSpPr>
              <a:spLocks noChangeArrowheads="1"/>
            </p:cNvSpPr>
            <p:nvPr/>
          </p:nvSpPr>
          <p:spPr bwMode="auto">
            <a:xfrm>
              <a:off x="2265363" y="3475038"/>
              <a:ext cx="627062" cy="427037"/>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9" name="Rectangle 62"/>
            <p:cNvSpPr>
              <a:spLocks noChangeArrowheads="1"/>
            </p:cNvSpPr>
            <p:nvPr/>
          </p:nvSpPr>
          <p:spPr bwMode="auto">
            <a:xfrm>
              <a:off x="1346201" y="4191000"/>
              <a:ext cx="325438"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sp>
          <p:nvSpPr>
            <p:cNvPr id="32780" name="Rectangle 63"/>
            <p:cNvSpPr>
              <a:spLocks noChangeArrowheads="1"/>
            </p:cNvSpPr>
            <p:nvPr/>
          </p:nvSpPr>
          <p:spPr bwMode="auto">
            <a:xfrm>
              <a:off x="3308350" y="4191000"/>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2" name="Group 72"/>
            <p:cNvGrpSpPr>
              <a:grpSpLocks/>
            </p:cNvGrpSpPr>
            <p:nvPr/>
          </p:nvGrpSpPr>
          <p:grpSpPr bwMode="auto">
            <a:xfrm>
              <a:off x="1912938" y="3810000"/>
              <a:ext cx="1371600" cy="533400"/>
              <a:chOff x="1205" y="2400"/>
              <a:chExt cx="864" cy="336"/>
            </a:xfrm>
          </p:grpSpPr>
          <p:sp>
            <p:nvSpPr>
              <p:cNvPr id="32793" name="Line 6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4" name="Line 6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5" name="Line 6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6" name="Line 6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7" name="Line 6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8" name="Line 6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9" name="Line 7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grpSp>
        <p:nvGrpSpPr>
          <p:cNvPr id="40" name="Group 39"/>
          <p:cNvGrpSpPr/>
          <p:nvPr/>
        </p:nvGrpSpPr>
        <p:grpSpPr>
          <a:xfrm>
            <a:off x="5562600" y="3505200"/>
            <a:ext cx="1989138" cy="1143000"/>
            <a:chOff x="5562600" y="3505200"/>
            <a:chExt cx="1989138" cy="1143000"/>
          </a:xfrm>
        </p:grpSpPr>
        <p:sp>
          <p:nvSpPr>
            <p:cNvPr id="32775" name="Rectangle 16"/>
            <p:cNvSpPr>
              <a:spLocks noChangeArrowheads="1"/>
            </p:cNvSpPr>
            <p:nvPr/>
          </p:nvSpPr>
          <p:spPr bwMode="auto">
            <a:xfrm>
              <a:off x="6227763" y="3505200"/>
              <a:ext cx="627062" cy="427038"/>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32776" name="Rectangle 17"/>
            <p:cNvSpPr>
              <a:spLocks noChangeArrowheads="1"/>
            </p:cNvSpPr>
            <p:nvPr/>
          </p:nvSpPr>
          <p:spPr bwMode="auto">
            <a:xfrm>
              <a:off x="5562600" y="4221163"/>
              <a:ext cx="325438" cy="427037"/>
            </a:xfrm>
            <a:prstGeom prst="rect">
              <a:avLst/>
            </a:prstGeom>
            <a:noFill/>
            <a:ln w="12700">
              <a:noFill/>
              <a:miter lim="800000"/>
              <a:headEnd/>
              <a:tailEnd/>
            </a:ln>
          </p:spPr>
          <p:txBody>
            <a:bodyPr wrap="none" lIns="19050" tIns="26988" rIns="19050" bIns="26988">
              <a:prstTxWarp prst="textNoShape">
                <a:avLst/>
              </a:prstTxWarp>
            </a:bodyPr>
            <a:lstStyle/>
            <a:p>
              <a:pPr algn="r">
                <a:lnSpc>
                  <a:spcPts val="2200"/>
                </a:lnSpc>
                <a:tabLst>
                  <a:tab pos="457200" algn="l"/>
                  <a:tab pos="914400" algn="l"/>
                  <a:tab pos="1371600" algn="l"/>
                </a:tabLst>
              </a:pPr>
              <a:r>
                <a:rPr lang="en-US" dirty="0" smtClean="0">
                  <a:solidFill>
                    <a:srgbClr val="000000"/>
                  </a:solidFill>
                  <a:latin typeface="Tahoma" charset="0"/>
                </a:rPr>
                <a:t>Source </a:t>
              </a:r>
              <a:endParaRPr lang="en-US" dirty="0">
                <a:solidFill>
                  <a:srgbClr val="000000"/>
                </a:solidFill>
                <a:latin typeface="Tahoma" charset="0"/>
              </a:endParaRPr>
            </a:p>
          </p:txBody>
        </p:sp>
        <p:sp>
          <p:nvSpPr>
            <p:cNvPr id="32777" name="Rectangle 18"/>
            <p:cNvSpPr>
              <a:spLocks noChangeArrowheads="1"/>
            </p:cNvSpPr>
            <p:nvPr/>
          </p:nvSpPr>
          <p:spPr bwMode="auto">
            <a:xfrm>
              <a:off x="7270750" y="4221163"/>
              <a:ext cx="280988" cy="425450"/>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grpSp>
          <p:nvGrpSpPr>
            <p:cNvPr id="3" name="Group 71"/>
            <p:cNvGrpSpPr>
              <a:grpSpLocks/>
            </p:cNvGrpSpPr>
            <p:nvPr/>
          </p:nvGrpSpPr>
          <p:grpSpPr bwMode="auto">
            <a:xfrm>
              <a:off x="5875338" y="3840163"/>
              <a:ext cx="1371600" cy="533400"/>
              <a:chOff x="3701" y="2419"/>
              <a:chExt cx="864" cy="336"/>
            </a:xfrm>
          </p:grpSpPr>
          <p:sp>
            <p:nvSpPr>
              <p:cNvPr id="32785" name="Line 37"/>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6" name="Line 38"/>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7" name="Line 39"/>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8" name="Line 40"/>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89" name="Line 41"/>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0" name="Line 42"/>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1" name="Line 5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2792" name="Oval 55"/>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sp>
        <p:nvSpPr>
          <p:cNvPr id="31" name="Date Placeholder 30"/>
          <p:cNvSpPr>
            <a:spLocks noGrp="1"/>
          </p:cNvSpPr>
          <p:nvPr>
            <p:ph type="dt" sz="quarter" idx="10"/>
          </p:nvPr>
        </p:nvSpPr>
        <p:spPr/>
        <p:txBody>
          <a:bodyPr/>
          <a:lstStyle/>
          <a:p>
            <a:pPr>
              <a:defRPr/>
            </a:pPr>
            <a:fld id="{52FD7CA1-99B2-EA48-A092-BE1CC40DC119}" type="datetime1">
              <a:rPr lang="en-US" smtClean="0"/>
              <a:pPr>
                <a:defRPr/>
              </a:pPr>
              <a:t>3/17/11</a:t>
            </a:fld>
            <a:endParaRPr lang="en-US"/>
          </a:p>
        </p:txBody>
      </p:sp>
      <p:sp>
        <p:nvSpPr>
          <p:cNvPr id="32" name="Slide Number Placeholder 31"/>
          <p:cNvSpPr>
            <a:spLocks noGrp="1"/>
          </p:cNvSpPr>
          <p:nvPr>
            <p:ph type="sldNum" sz="quarter" idx="12"/>
          </p:nvPr>
        </p:nvSpPr>
        <p:spPr/>
        <p:txBody>
          <a:bodyPr/>
          <a:lstStyle/>
          <a:p>
            <a:pPr>
              <a:defRPr/>
            </a:pPr>
            <a:fld id="{C72A262B-7F1A-FA4B-82A3-6E51D306FFE1}" type="slidenum">
              <a:rPr lang="en-US"/>
              <a:pPr>
                <a:defRPr/>
              </a:pPr>
              <a:t>14</a:t>
            </a:fld>
            <a:endParaRPr lang="en-US"/>
          </a:p>
        </p:txBody>
      </p:sp>
      <p:grpSp>
        <p:nvGrpSpPr>
          <p:cNvPr id="38" name="Group 37"/>
          <p:cNvGrpSpPr/>
          <p:nvPr/>
        </p:nvGrpSpPr>
        <p:grpSpPr>
          <a:xfrm>
            <a:off x="6598374" y="3301999"/>
            <a:ext cx="2545626" cy="923330"/>
            <a:chOff x="6598374" y="3301999"/>
            <a:chExt cx="2545626" cy="923330"/>
          </a:xfrm>
        </p:grpSpPr>
        <p:sp>
          <p:nvSpPr>
            <p:cNvPr id="35" name="TextBox 34"/>
            <p:cNvSpPr txBox="1"/>
            <p:nvPr/>
          </p:nvSpPr>
          <p:spPr>
            <a:xfrm>
              <a:off x="7200302" y="3301999"/>
              <a:ext cx="1943698" cy="923330"/>
            </a:xfrm>
            <a:prstGeom prst="rect">
              <a:avLst/>
            </a:prstGeom>
            <a:noFill/>
          </p:spPr>
          <p:txBody>
            <a:bodyPr wrap="square" rtlCol="0">
              <a:spAutoFit/>
            </a:bodyPr>
            <a:lstStyle/>
            <a:p>
              <a:r>
                <a:rPr lang="en-US" dirty="0" smtClean="0"/>
                <a:t>Note circle symbol to indicate “NOT” or “complement”</a:t>
              </a:r>
              <a:endParaRPr lang="en-US" dirty="0"/>
            </a:p>
          </p:txBody>
        </p:sp>
        <p:cxnSp>
          <p:nvCxnSpPr>
            <p:cNvPr id="37" name="Straight Arrow Connector 36"/>
            <p:cNvCxnSpPr>
              <a:stCxn id="35" idx="1"/>
              <a:endCxn id="32792" idx="7"/>
            </p:cNvCxnSpPr>
            <p:nvPr/>
          </p:nvCxnSpPr>
          <p:spPr>
            <a:xfrm rot="10800000" flipV="1">
              <a:off x="6598374" y="3763664"/>
              <a:ext cx="601928" cy="1964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6635747" y="957792"/>
            <a:ext cx="2242610" cy="887943"/>
            <a:chOff x="980013" y="5902325"/>
            <a:chExt cx="2242610" cy="887943"/>
          </a:xfrm>
        </p:grpSpPr>
        <p:grpSp>
          <p:nvGrpSpPr>
            <p:cNvPr id="41" name="Group 16"/>
            <p:cNvGrpSpPr>
              <a:grpSpLocks/>
            </p:cNvGrpSpPr>
            <p:nvPr/>
          </p:nvGrpSpPr>
          <p:grpSpPr bwMode="auto">
            <a:xfrm>
              <a:off x="1558200" y="6359525"/>
              <a:ext cx="1134181" cy="219075"/>
              <a:chOff x="2376" y="1492"/>
              <a:chExt cx="724" cy="140"/>
            </a:xfrm>
          </p:grpSpPr>
          <p:sp>
            <p:nvSpPr>
              <p:cNvPr id="42" name="Line 11"/>
              <p:cNvSpPr>
                <a:spLocks noChangeShapeType="1"/>
              </p:cNvSpPr>
              <p:nvPr/>
            </p:nvSpPr>
            <p:spPr bwMode="auto">
              <a:xfrm>
                <a:off x="2376" y="1632"/>
                <a:ext cx="22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3" name="Line 12"/>
              <p:cNvSpPr>
                <a:spLocks noChangeShapeType="1"/>
              </p:cNvSpPr>
              <p:nvPr/>
            </p:nvSpPr>
            <p:spPr bwMode="auto">
              <a:xfrm>
                <a:off x="2604" y="1492"/>
                <a:ext cx="208" cy="136"/>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44" name="Line 13"/>
              <p:cNvSpPr>
                <a:spLocks noChangeShapeType="1"/>
              </p:cNvSpPr>
              <p:nvPr/>
            </p:nvSpPr>
            <p:spPr bwMode="auto">
              <a:xfrm>
                <a:off x="2820" y="1632"/>
                <a:ext cx="280" cy="0"/>
              </a:xfrm>
              <a:prstGeom prst="line">
                <a:avLst/>
              </a:prstGeom>
              <a:noFill/>
              <a:ln w="12700">
                <a:solidFill>
                  <a:srgbClr val="000000"/>
                </a:solidFill>
                <a:round/>
                <a:headEnd/>
                <a:tailEnd/>
              </a:ln>
            </p:spPr>
            <p:txBody>
              <a:bodyPr wrap="none" anchor="ctr">
                <a:prstTxWarp prst="textNoShape">
                  <a:avLst/>
                </a:prstTxWarp>
              </a:bodyPr>
              <a:lstStyle/>
              <a:p>
                <a:endParaRPr lang="en-US"/>
              </a:p>
            </p:txBody>
          </p:sp>
        </p:grpSp>
        <p:sp>
          <p:nvSpPr>
            <p:cNvPr id="47" name="Line 27"/>
            <p:cNvSpPr>
              <a:spLocks noChangeShapeType="1"/>
            </p:cNvSpPr>
            <p:nvPr/>
          </p:nvSpPr>
          <p:spPr bwMode="auto">
            <a:xfrm>
              <a:off x="2059516" y="6096000"/>
              <a:ext cx="0" cy="32702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49" name="Oval 31"/>
            <p:cNvSpPr>
              <a:spLocks noChangeArrowheads="1"/>
            </p:cNvSpPr>
            <p:nvPr/>
          </p:nvSpPr>
          <p:spPr bwMode="auto">
            <a:xfrm>
              <a:off x="1865841" y="6534150"/>
              <a:ext cx="112713"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0" name="Oval 32"/>
            <p:cNvSpPr>
              <a:spLocks noChangeArrowheads="1"/>
            </p:cNvSpPr>
            <p:nvPr/>
          </p:nvSpPr>
          <p:spPr bwMode="auto">
            <a:xfrm>
              <a:off x="2189691" y="6534150"/>
              <a:ext cx="114300" cy="114300"/>
            </a:xfrm>
            <a:prstGeom prst="ellipse">
              <a:avLst/>
            </a:prstGeom>
            <a:solidFill>
              <a:srgbClr val="000000"/>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53" name="Rectangle 41"/>
            <p:cNvSpPr>
              <a:spLocks noChangeArrowheads="1"/>
            </p:cNvSpPr>
            <p:nvPr/>
          </p:nvSpPr>
          <p:spPr bwMode="auto">
            <a:xfrm>
              <a:off x="2097616" y="590232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Gate</a:t>
              </a:r>
              <a:endParaRPr lang="en-US" dirty="0">
                <a:solidFill>
                  <a:srgbClr val="000000"/>
                </a:solidFill>
                <a:latin typeface="Tahoma" charset="0"/>
              </a:endParaRPr>
            </a:p>
          </p:txBody>
        </p:sp>
        <p:sp>
          <p:nvSpPr>
            <p:cNvPr id="55" name="Rectangle 41"/>
            <p:cNvSpPr>
              <a:spLocks noChangeArrowheads="1"/>
            </p:cNvSpPr>
            <p:nvPr/>
          </p:nvSpPr>
          <p:spPr bwMode="auto">
            <a:xfrm>
              <a:off x="2673348" y="6322485"/>
              <a:ext cx="549275"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dirty="0" smtClean="0">
                  <a:solidFill>
                    <a:srgbClr val="000000"/>
                  </a:solidFill>
                  <a:latin typeface="Tahoma" charset="0"/>
                </a:rPr>
                <a:t>Drain</a:t>
              </a:r>
              <a:endParaRPr lang="en-US" dirty="0">
                <a:solidFill>
                  <a:srgbClr val="000000"/>
                </a:solidFill>
                <a:latin typeface="Tahoma" charset="0"/>
              </a:endParaRPr>
            </a:p>
          </p:txBody>
        </p:sp>
        <p:sp>
          <p:nvSpPr>
            <p:cNvPr id="56" name="Rectangle 41"/>
            <p:cNvSpPr>
              <a:spLocks noChangeArrowheads="1"/>
            </p:cNvSpPr>
            <p:nvPr/>
          </p:nvSpPr>
          <p:spPr bwMode="auto">
            <a:xfrm>
              <a:off x="980013" y="6339418"/>
              <a:ext cx="549275" cy="450850"/>
            </a:xfrm>
            <a:prstGeom prst="rect">
              <a:avLst/>
            </a:prstGeom>
            <a:noFill/>
            <a:ln w="12700">
              <a:noFill/>
              <a:miter lim="800000"/>
              <a:headEnd/>
              <a:tailEnd/>
            </a:ln>
          </p:spPr>
          <p:txBody>
            <a:bodyPr wrap="none" lIns="19050" tIns="26988" rIns="19050" bIns="26988">
              <a:prstTxWarp prst="textNoShape">
                <a:avLst/>
              </a:prstTxWarp>
            </a:bodyPr>
            <a:lstStyle/>
            <a:p>
              <a:pPr algn="r">
                <a:lnSpc>
                  <a:spcPts val="2600"/>
                </a:lnSpc>
                <a:tabLst>
                  <a:tab pos="457200" algn="l"/>
                  <a:tab pos="914400" algn="l"/>
                  <a:tab pos="1371600" algn="l"/>
                </a:tabLst>
              </a:pPr>
              <a:r>
                <a:rPr lang="en-US" dirty="0" smtClean="0">
                  <a:solidFill>
                    <a:srgbClr val="000000"/>
                  </a:solidFill>
                  <a:latin typeface="Tahoma" charset="0"/>
                </a:rPr>
                <a:t>Source</a:t>
              </a:r>
              <a:endParaRPr lang="en-US" dirty="0">
                <a:solidFill>
                  <a:srgbClr val="000000"/>
                </a:solidFill>
                <a:latin typeface="Tahoma"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457198" y="6356350"/>
            <a:ext cx="8280401" cy="501649"/>
          </a:xfrm>
        </p:spPr>
        <p:txBody>
          <a:bodyPr/>
          <a:lstStyle/>
          <a:p>
            <a:r>
              <a:rPr lang="en-US" dirty="0" smtClean="0"/>
              <a:t>From University </a:t>
            </a:r>
            <a:r>
              <a:rPr lang="en-US" dirty="0"/>
              <a:t>of Texas at Austin    CS310  -  Computer Organization     Spring 2009   Don </a:t>
            </a:r>
            <a:r>
              <a:rPr lang="en-US" dirty="0" err="1" smtClean="0"/>
              <a:t>Fussell</a:t>
            </a:r>
            <a:endParaRPr lang="en-US" dirty="0"/>
          </a:p>
        </p:txBody>
      </p:sp>
      <p:sp>
        <p:nvSpPr>
          <p:cNvPr id="27650" name="Rectangle 2" descr="Large confetti"/>
          <p:cNvSpPr>
            <a:spLocks noGrp="1" noChangeArrowheads="1"/>
          </p:cNvSpPr>
          <p:nvPr>
            <p:ph type="title"/>
          </p:nvPr>
        </p:nvSpPr>
        <p:spPr/>
        <p:txBody>
          <a:bodyPr/>
          <a:lstStyle/>
          <a:p>
            <a:r>
              <a:rPr lang="en-US" dirty="0" smtClean="0"/>
              <a:t>CMOS </a:t>
            </a:r>
            <a:r>
              <a:rPr lang="en-US" dirty="0"/>
              <a:t>circuit rules</a:t>
            </a:r>
          </a:p>
        </p:txBody>
      </p:sp>
      <p:sp>
        <p:nvSpPr>
          <p:cNvPr id="27651" name="Rectangle 3"/>
          <p:cNvSpPr>
            <a:spLocks noGrp="1" noChangeArrowheads="1"/>
          </p:cNvSpPr>
          <p:nvPr>
            <p:ph type="body" idx="1"/>
          </p:nvPr>
        </p:nvSpPr>
        <p:spPr>
          <a:xfrm>
            <a:off x="457200" y="1600200"/>
            <a:ext cx="8229600" cy="4868333"/>
          </a:xfrm>
        </p:spPr>
        <p:txBody>
          <a:bodyPr>
            <a:normAutofit lnSpcReduction="10000"/>
          </a:bodyPr>
          <a:lstStyle/>
          <a:p>
            <a:r>
              <a:rPr lang="en-US" sz="2800" dirty="0"/>
              <a:t>Never create a path from </a:t>
            </a:r>
            <a:r>
              <a:rPr lang="en-US" sz="2800" dirty="0" err="1"/>
              <a:t>V</a:t>
            </a:r>
            <a:r>
              <a:rPr lang="en-US" sz="2800" baseline="-25000" dirty="0" err="1"/>
              <a:t>dd</a:t>
            </a:r>
            <a:r>
              <a:rPr lang="en-US" sz="2800" dirty="0"/>
              <a:t> to </a:t>
            </a:r>
            <a:r>
              <a:rPr lang="en-US" sz="2800" dirty="0" err="1" smtClean="0"/>
              <a:t>gnd</a:t>
            </a:r>
            <a:r>
              <a:rPr lang="en-US" sz="2800" dirty="0" smtClean="0"/>
              <a:t> (ground)</a:t>
            </a:r>
          </a:p>
          <a:p>
            <a:r>
              <a:rPr lang="en-US" sz="2800" dirty="0"/>
              <a:t>Don’t pass weak values</a:t>
            </a:r>
          </a:p>
          <a:p>
            <a:pPr lvl="1"/>
            <a:r>
              <a:rPr lang="en-US" sz="2400" dirty="0"/>
              <a:t>N-type transistors pass weak 1’s (</a:t>
            </a:r>
            <a:r>
              <a:rPr lang="en-US" sz="2400" dirty="0" err="1"/>
              <a:t>V</a:t>
            </a:r>
            <a:r>
              <a:rPr lang="en-US" sz="2400" baseline="-25000" dirty="0" err="1"/>
              <a:t>dd</a:t>
            </a:r>
            <a:r>
              <a:rPr lang="en-US" sz="2400" dirty="0"/>
              <a:t> - </a:t>
            </a:r>
            <a:r>
              <a:rPr lang="en-US" sz="2400" dirty="0" err="1"/>
              <a:t>V</a:t>
            </a:r>
            <a:r>
              <a:rPr lang="en-US" sz="2400" baseline="-25000" dirty="0" err="1"/>
              <a:t>th</a:t>
            </a:r>
            <a:r>
              <a:rPr lang="en-US" sz="2400" dirty="0"/>
              <a:t>)</a:t>
            </a:r>
          </a:p>
          <a:p>
            <a:pPr lvl="1"/>
            <a:r>
              <a:rPr lang="en-US" sz="2400" dirty="0"/>
              <a:t>N-type transistors pass strong 0’s (</a:t>
            </a:r>
            <a:r>
              <a:rPr lang="en-US" sz="2400" dirty="0" err="1"/>
              <a:t>gnd</a:t>
            </a:r>
            <a:r>
              <a:rPr lang="en-US" sz="2400" dirty="0"/>
              <a:t>)</a:t>
            </a:r>
          </a:p>
          <a:p>
            <a:pPr lvl="1"/>
            <a:r>
              <a:rPr lang="en-US" sz="2400" dirty="0"/>
              <a:t>Use N-type transistors only to pass 0’s (</a:t>
            </a:r>
            <a:r>
              <a:rPr lang="en-US" sz="2400" dirty="0" err="1"/>
              <a:t>n</a:t>
            </a:r>
            <a:r>
              <a:rPr lang="en-US" sz="2400" dirty="0"/>
              <a:t> to negative)</a:t>
            </a:r>
          </a:p>
          <a:p>
            <a:pPr lvl="1"/>
            <a:r>
              <a:rPr lang="en-US" sz="2400" dirty="0"/>
              <a:t>Conversely for P-type transistors</a:t>
            </a:r>
          </a:p>
          <a:p>
            <a:pPr lvl="2"/>
            <a:r>
              <a:rPr lang="en-US" sz="2000" dirty="0"/>
              <a:t>Pass weak 0’s (</a:t>
            </a:r>
            <a:r>
              <a:rPr lang="en-US" sz="2000" dirty="0" err="1"/>
              <a:t>V</a:t>
            </a:r>
            <a:r>
              <a:rPr lang="en-US" sz="2000" baseline="-25000" dirty="0" err="1"/>
              <a:t>th</a:t>
            </a:r>
            <a:r>
              <a:rPr lang="en-US" sz="2000" dirty="0"/>
              <a:t>), strong 1’s (</a:t>
            </a:r>
            <a:r>
              <a:rPr lang="en-US" sz="2000" dirty="0" err="1"/>
              <a:t>V</a:t>
            </a:r>
            <a:r>
              <a:rPr lang="en-US" sz="2000" baseline="-25000" dirty="0" err="1"/>
              <a:t>dd</a:t>
            </a:r>
            <a:r>
              <a:rPr lang="en-US" sz="2000" dirty="0"/>
              <a:t>)</a:t>
            </a:r>
          </a:p>
          <a:p>
            <a:pPr lvl="2"/>
            <a:r>
              <a:rPr lang="en-US" sz="2000" dirty="0"/>
              <a:t>Use P-type transistors only to pass 1’s (</a:t>
            </a:r>
            <a:r>
              <a:rPr lang="en-US" sz="2000" dirty="0" err="1"/>
              <a:t>p</a:t>
            </a:r>
            <a:r>
              <a:rPr lang="en-US" sz="2000" dirty="0"/>
              <a:t> to positive</a:t>
            </a:r>
            <a:r>
              <a:rPr lang="en-US" sz="2000" dirty="0" smtClean="0"/>
              <a:t>)</a:t>
            </a:r>
          </a:p>
          <a:p>
            <a:pPr lvl="1"/>
            <a:r>
              <a:rPr lang="en-US" dirty="0" smtClean="0"/>
              <a:t>Use pairs of N-type and P-type to get strong values</a:t>
            </a:r>
          </a:p>
          <a:p>
            <a:r>
              <a:rPr lang="en-US" sz="2800" dirty="0"/>
              <a:t>Never leave a wire </a:t>
            </a:r>
            <a:r>
              <a:rPr lang="en-US" sz="2800" dirty="0" err="1"/>
              <a:t>undriven</a:t>
            </a:r>
            <a:endParaRPr lang="en-US" sz="2800" dirty="0"/>
          </a:p>
          <a:p>
            <a:pPr lvl="1"/>
            <a:r>
              <a:rPr lang="en-US" sz="2400" dirty="0"/>
              <a:t>Make sure there’s always a path to </a:t>
            </a:r>
            <a:r>
              <a:rPr lang="en-US" sz="2400" dirty="0" err="1"/>
              <a:t>V</a:t>
            </a:r>
            <a:r>
              <a:rPr lang="en-US" sz="2400" baseline="-25000" dirty="0" err="1"/>
              <a:t>dd</a:t>
            </a:r>
            <a:r>
              <a:rPr lang="en-US" sz="2400" dirty="0"/>
              <a:t> or </a:t>
            </a:r>
            <a:r>
              <a:rPr lang="en-US" sz="2400" dirty="0" err="1"/>
              <a:t>gnd</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smtClean="0"/>
              <a:t>Spring 2011 -- Lecture #17</a:t>
            </a:r>
            <a:endParaRPr lang="en-US"/>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05830"/>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p:txBody>
          <a:bodyPr/>
          <a:lstStyle/>
          <a:p>
            <a:pPr eaLnBrk="1" hangingPunct="1"/>
            <a:r>
              <a:rPr lang="en-US"/>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81392166-6676-4349-9870-6BA9684F4995}" type="datetime1">
              <a:rPr lang="en-US" smtClean="0"/>
              <a:pPr>
                <a:defRPr/>
              </a:pPr>
              <a:t>3/17/11</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16</a:t>
            </a:fld>
            <a:endParaRPr lang="en-US"/>
          </a:p>
        </p:txBody>
      </p:sp>
      <p:sp>
        <p:nvSpPr>
          <p:cNvPr id="39" name="Rectangle 30"/>
          <p:cNvSpPr>
            <a:spLocks noChangeArrowheads="1"/>
          </p:cNvSpPr>
          <p:nvPr/>
        </p:nvSpPr>
        <p:spPr bwMode="auto">
          <a:xfrm>
            <a:off x="0" y="954089"/>
            <a:ext cx="5198533"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p</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closed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opens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a:t>
            </a:r>
            <a:r>
              <a:rPr lang="en-US" dirty="0" smtClean="0">
                <a:solidFill>
                  <a:srgbClr val="000000"/>
                </a:solidFill>
                <a:latin typeface="Tahoma" charset="0"/>
              </a:rPr>
              <a:t> &gt;  voltage </a:t>
            </a:r>
            <a:r>
              <a:rPr lang="en-US" dirty="0" smtClean="0">
                <a:solidFill>
                  <a:srgbClr val="000000"/>
                </a:solidFill>
                <a:latin typeface="Tahoma" charset="0"/>
              </a:rPr>
              <a:t>(Threshold) </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smtClean="0">
                <a:solidFill>
                  <a:srgbClr val="0000FF"/>
                </a:solidFill>
                <a:latin typeface="Tahoma" charset="0"/>
              </a:rPr>
              <a:t>n</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smtClean="0">
                <a:solidFill>
                  <a:srgbClr val="0000FF"/>
                </a:solidFill>
                <a:latin typeface="Tahoma" charset="0"/>
              </a:rPr>
              <a:t>open </a:t>
            </a:r>
            <a:r>
              <a:rPr lang="en-US" dirty="0" smtClean="0">
                <a:solidFill>
                  <a:srgbClr val="000000"/>
                </a:solidFill>
                <a:latin typeface="Tahoma" charset="0"/>
              </a:rPr>
              <a:t>when voltage at Gate is low</a:t>
            </a:r>
            <a:br>
              <a:rPr lang="en-US" dirty="0" smtClean="0">
                <a:solidFill>
                  <a:srgbClr val="000000"/>
                </a:solidFill>
                <a:latin typeface="Tahoma" charset="0"/>
              </a:rPr>
            </a:br>
            <a:r>
              <a:rPr lang="en-US" dirty="0" smtClean="0">
                <a:solidFill>
                  <a:srgbClr val="0000FF"/>
                </a:solidFill>
                <a:latin typeface="Tahoma" charset="0"/>
              </a:rPr>
              <a:t>closes </a:t>
            </a:r>
            <a:r>
              <a:rPr lang="en-US" dirty="0" smtClean="0">
                <a:solidFill>
                  <a:srgbClr val="000000"/>
                </a:solidFill>
                <a:latin typeface="Tahoma" charset="0"/>
              </a:rPr>
              <a:t>when:</a:t>
            </a:r>
          </a:p>
          <a:p>
            <a:pPr algn="ctr">
              <a:lnSpc>
                <a:spcPts val="2200"/>
              </a:lnSpc>
              <a:tabLst>
                <a:tab pos="457200" algn="l"/>
                <a:tab pos="914400" algn="l"/>
                <a:tab pos="1371600" algn="l"/>
              </a:tabLst>
            </a:pPr>
            <a:r>
              <a:rPr lang="en-US" dirty="0" err="1" smtClean="0">
                <a:solidFill>
                  <a:srgbClr val="000000"/>
                </a:solidFill>
                <a:latin typeface="Tahoma" charset="0"/>
              </a:rPr>
              <a:t>voltage(Gate</a:t>
            </a:r>
            <a:r>
              <a:rPr lang="en-US" dirty="0" smtClean="0">
                <a:solidFill>
                  <a:srgbClr val="000000"/>
                </a:solidFill>
                <a:latin typeface="Tahoma" charset="0"/>
              </a:rPr>
              <a:t>) &gt; voltage (Threshold)</a:t>
            </a:r>
            <a:endParaRPr lang="en-US" dirty="0">
              <a:solidFill>
                <a:srgbClr val="000000"/>
              </a:solidFill>
              <a:latin typeface="Tahoma" charset="0"/>
            </a:endParaRPr>
          </a:p>
        </p:txBody>
      </p:sp>
      <p:sp>
        <p:nvSpPr>
          <p:cNvPr id="41" name="TextBox 40"/>
          <p:cNvSpPr txBox="1"/>
          <p:nvPr/>
        </p:nvSpPr>
        <p:spPr>
          <a:xfrm>
            <a:off x="5960533" y="5858934"/>
            <a:ext cx="2980942" cy="369332"/>
          </a:xfrm>
          <a:prstGeom prst="rect">
            <a:avLst/>
          </a:prstGeom>
          <a:noFill/>
        </p:spPr>
        <p:txBody>
          <a:bodyPr wrap="none" rtlCol="0">
            <a:spAutoFit/>
          </a:bodyPr>
          <a:lstStyle/>
          <a:p>
            <a:r>
              <a:rPr lang="en-US" dirty="0" smtClean="0"/>
              <a:t>Called an </a:t>
            </a:r>
            <a:r>
              <a:rPr lang="en-US" i="1" dirty="0" err="1" smtClean="0">
                <a:solidFill>
                  <a:srgbClr val="0000FF"/>
                </a:solidFill>
              </a:rPr>
              <a:t>invertor</a:t>
            </a:r>
            <a:r>
              <a:rPr lang="en-US" i="1" dirty="0" smtClean="0">
                <a:solidFill>
                  <a:srgbClr val="0000FF"/>
                </a:solidFill>
              </a:rPr>
              <a:t> </a:t>
            </a:r>
            <a:r>
              <a:rPr lang="en-US" dirty="0" smtClean="0"/>
              <a:t>or </a:t>
            </a:r>
            <a:r>
              <a:rPr lang="en-US" i="1" dirty="0" smtClean="0">
                <a:solidFill>
                  <a:srgbClr val="0000FF"/>
                </a:solidFill>
              </a:rPr>
              <a:t>not gate</a:t>
            </a:r>
            <a:endParaRPr lang="en-US" i="1" dirty="0">
              <a:solidFill>
                <a:srgbClr val="0000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smtClean="0"/>
              <a:t>Spring 2011 -- Lecture #17</a:t>
            </a:r>
            <a:endParaRPr lang="en-US"/>
          </a:p>
        </p:txBody>
      </p:sp>
      <p:sp>
        <p:nvSpPr>
          <p:cNvPr id="34819" name="Line 17"/>
          <p:cNvSpPr>
            <a:spLocks noChangeShapeType="1"/>
          </p:cNvSpPr>
          <p:nvPr/>
        </p:nvSpPr>
        <p:spPr bwMode="auto">
          <a:xfrm flipH="1">
            <a:off x="3124200" y="3200400"/>
            <a:ext cx="0" cy="1219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0" name="Rectangle 18"/>
          <p:cNvSpPr>
            <a:spLocks noChangeArrowheads="1"/>
          </p:cNvSpPr>
          <p:nvPr/>
        </p:nvSpPr>
        <p:spPr bwMode="auto">
          <a:xfrm>
            <a:off x="1311275" y="304800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4821" name="Line 19"/>
          <p:cNvSpPr>
            <a:spLocks noChangeShapeType="1"/>
          </p:cNvSpPr>
          <p:nvPr/>
        </p:nvSpPr>
        <p:spPr bwMode="auto">
          <a:xfrm>
            <a:off x="3124200" y="3808413"/>
            <a:ext cx="457200" cy="1587"/>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2" name="Rectangle 20"/>
          <p:cNvSpPr>
            <a:spLocks noChangeArrowheads="1"/>
          </p:cNvSpPr>
          <p:nvPr/>
        </p:nvSpPr>
        <p:spPr bwMode="auto">
          <a:xfrm>
            <a:off x="2305050" y="21336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4823" name="Rectangle 21"/>
          <p:cNvSpPr>
            <a:spLocks noChangeArrowheads="1"/>
          </p:cNvSpPr>
          <p:nvPr/>
        </p:nvSpPr>
        <p:spPr bwMode="auto">
          <a:xfrm>
            <a:off x="3657600" y="36576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4824" name="Line 22"/>
          <p:cNvSpPr>
            <a:spLocks noChangeShapeType="1"/>
          </p:cNvSpPr>
          <p:nvPr/>
        </p:nvSpPr>
        <p:spPr bwMode="auto">
          <a:xfrm flipH="1" flipV="1">
            <a:off x="2438400" y="25146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4825" name="Rectangle 23"/>
          <p:cNvSpPr>
            <a:spLocks noChangeArrowheads="1"/>
          </p:cNvSpPr>
          <p:nvPr/>
        </p:nvSpPr>
        <p:spPr bwMode="auto">
          <a:xfrm>
            <a:off x="5811838" y="374491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br>
              <a:rPr lang="en-US" dirty="0" smtClean="0">
                <a:solidFill>
                  <a:srgbClr val="000000"/>
                </a:solidFill>
                <a:latin typeface="Comic Sans MS" charset="0"/>
              </a:rPr>
            </a:br>
            <a:r>
              <a:rPr lang="en-US" dirty="0" smtClean="0">
                <a:solidFill>
                  <a:srgbClr val="000000"/>
                </a:solidFill>
                <a:latin typeface="Comic Sans MS" charset="0"/>
              </a:rPr>
              <a:t>(</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26" name="Line 24"/>
          <p:cNvSpPr>
            <a:spLocks noChangeShapeType="1"/>
          </p:cNvSpPr>
          <p:nvPr/>
        </p:nvSpPr>
        <p:spPr bwMode="auto">
          <a:xfrm>
            <a:off x="5761038" y="3570288"/>
            <a:ext cx="1966912"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7" name="Line 25"/>
          <p:cNvSpPr>
            <a:spLocks noChangeShapeType="1"/>
          </p:cNvSpPr>
          <p:nvPr/>
        </p:nvSpPr>
        <p:spPr bwMode="auto">
          <a:xfrm>
            <a:off x="6764338" y="3155950"/>
            <a:ext cx="0" cy="1592263"/>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4828" name="Rectangle 26"/>
          <p:cNvSpPr>
            <a:spLocks noChangeArrowheads="1"/>
          </p:cNvSpPr>
          <p:nvPr/>
        </p:nvSpPr>
        <p:spPr bwMode="auto">
          <a:xfrm>
            <a:off x="61515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4829" name="Rectangle 27"/>
          <p:cNvSpPr>
            <a:spLocks noChangeArrowheads="1"/>
          </p:cNvSpPr>
          <p:nvPr/>
        </p:nvSpPr>
        <p:spPr bwMode="auto">
          <a:xfrm>
            <a:off x="7078663" y="313055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4830" name="Rectangle 28"/>
          <p:cNvSpPr>
            <a:spLocks noChangeArrowheads="1"/>
          </p:cNvSpPr>
          <p:nvPr/>
        </p:nvSpPr>
        <p:spPr bwMode="auto">
          <a:xfrm>
            <a:off x="5824538" y="43227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a:t>
            </a:r>
          </a:p>
          <a:p>
            <a:pPr>
              <a:lnSpc>
                <a:spcPts val="2100"/>
              </a:lnSpc>
              <a:tabLst>
                <a:tab pos="457200" algn="l"/>
                <a:tab pos="914400" algn="l"/>
                <a:tab pos="1371600" algn="l"/>
              </a:tabLst>
            </a:pPr>
            <a:r>
              <a:rPr lang="en-US" dirty="0" smtClean="0">
                <a:solidFill>
                  <a:srgbClr val="000000"/>
                </a:solidFill>
                <a:latin typeface="Comic Sans MS" charset="0"/>
              </a:rPr>
              <a:t>(</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34831" name="Rectangle 29"/>
          <p:cNvSpPr>
            <a:spLocks noChangeArrowheads="1"/>
          </p:cNvSpPr>
          <p:nvPr/>
        </p:nvSpPr>
        <p:spPr bwMode="auto">
          <a:xfrm>
            <a:off x="1338263" y="4256088"/>
            <a:ext cx="338137"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sp>
        <p:nvSpPr>
          <p:cNvPr id="34832" name="Rectangle 30"/>
          <p:cNvSpPr>
            <a:spLocks noChangeArrowheads="1"/>
          </p:cNvSpPr>
          <p:nvPr/>
        </p:nvSpPr>
        <p:spPr bwMode="auto">
          <a:xfrm>
            <a:off x="5786438" y="2065338"/>
            <a:ext cx="210502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a:solidFill>
                  <a:srgbClr val="000000"/>
                </a:solidFill>
                <a:latin typeface="Comic Sans MS" charset="0"/>
              </a:rPr>
              <a:t>what  is the </a:t>
            </a:r>
            <a:br>
              <a:rPr lang="en-US">
                <a:solidFill>
                  <a:srgbClr val="000000"/>
                </a:solidFill>
                <a:latin typeface="Comic Sans MS" charset="0"/>
              </a:rPr>
            </a:br>
            <a:r>
              <a:rPr lang="en-US">
                <a:solidFill>
                  <a:srgbClr val="000000"/>
                </a:solidFill>
                <a:latin typeface="Comic Sans MS" charset="0"/>
              </a:rPr>
              <a:t>relationship </a:t>
            </a:r>
            <a:br>
              <a:rPr lang="en-US">
                <a:solidFill>
                  <a:srgbClr val="000000"/>
                </a:solidFill>
                <a:latin typeface="Comic Sans MS" charset="0"/>
              </a:rPr>
            </a:br>
            <a:r>
              <a:rPr lang="en-US">
                <a:solidFill>
                  <a:srgbClr val="000000"/>
                </a:solidFill>
                <a:latin typeface="Comic Sans MS" charset="0"/>
              </a:rPr>
              <a:t>between x and y?</a:t>
            </a:r>
          </a:p>
        </p:txBody>
      </p:sp>
      <p:sp>
        <p:nvSpPr>
          <p:cNvPr id="34833" name="Rectangle 33"/>
          <p:cNvSpPr>
            <a:spLocks noGrp="1" noChangeArrowheads="1"/>
          </p:cNvSpPr>
          <p:nvPr>
            <p:ph type="title"/>
          </p:nvPr>
        </p:nvSpPr>
        <p:spPr/>
        <p:txBody>
          <a:bodyPr/>
          <a:lstStyle/>
          <a:p>
            <a:pPr eaLnBrk="1" hangingPunct="1"/>
            <a:r>
              <a:rPr lang="en-US"/>
              <a:t>MOS Networks</a:t>
            </a:r>
          </a:p>
        </p:txBody>
      </p:sp>
      <p:grpSp>
        <p:nvGrpSpPr>
          <p:cNvPr id="2" name="Group 35"/>
          <p:cNvGrpSpPr>
            <a:grpSpLocks/>
          </p:cNvGrpSpPr>
          <p:nvPr/>
        </p:nvGrpSpPr>
        <p:grpSpPr bwMode="auto">
          <a:xfrm>
            <a:off x="1752600" y="3886200"/>
            <a:ext cx="1371600" cy="533400"/>
            <a:chOff x="1205" y="2400"/>
            <a:chExt cx="864" cy="336"/>
          </a:xfrm>
        </p:grpSpPr>
        <p:sp>
          <p:nvSpPr>
            <p:cNvPr id="34847" name="Line 3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8" name="Line 3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9" name="Line 3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0" name="Line 3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1" name="Line 4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2" name="Line 4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53" name="Line 4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3" name="Group 43"/>
          <p:cNvGrpSpPr>
            <a:grpSpLocks/>
          </p:cNvGrpSpPr>
          <p:nvPr/>
        </p:nvGrpSpPr>
        <p:grpSpPr bwMode="auto">
          <a:xfrm>
            <a:off x="1752600" y="2667000"/>
            <a:ext cx="1371600" cy="533400"/>
            <a:chOff x="3701" y="2419"/>
            <a:chExt cx="864" cy="336"/>
          </a:xfrm>
        </p:grpSpPr>
        <p:sp>
          <p:nvSpPr>
            <p:cNvPr id="34839" name="Line 4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0" name="Line 4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1" name="Line 4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2" name="Line 4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3" name="Line 4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4" name="Line 4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5" name="Line 5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46" name="Oval 5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4836" name="Oval 52"/>
          <p:cNvSpPr>
            <a:spLocks noChangeArrowheads="1"/>
          </p:cNvSpPr>
          <p:nvPr/>
        </p:nvSpPr>
        <p:spPr bwMode="auto">
          <a:xfrm>
            <a:off x="3048000" y="37338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7" name="Date Placeholder 36"/>
          <p:cNvSpPr>
            <a:spLocks noGrp="1"/>
          </p:cNvSpPr>
          <p:nvPr>
            <p:ph type="dt" sz="quarter" idx="10"/>
          </p:nvPr>
        </p:nvSpPr>
        <p:spPr/>
        <p:txBody>
          <a:bodyPr/>
          <a:lstStyle/>
          <a:p>
            <a:pPr>
              <a:defRPr/>
            </a:pPr>
            <a:fld id="{81392166-6676-4349-9870-6BA9684F4995}" type="datetime1">
              <a:rPr lang="en-US" smtClean="0"/>
              <a:pPr>
                <a:defRPr/>
              </a:pPr>
              <a:t>3/17/11</a:t>
            </a:fld>
            <a:endParaRPr lang="en-US"/>
          </a:p>
        </p:txBody>
      </p:sp>
      <p:sp>
        <p:nvSpPr>
          <p:cNvPr id="38" name="Slide Number Placeholder 37"/>
          <p:cNvSpPr>
            <a:spLocks noGrp="1"/>
          </p:cNvSpPr>
          <p:nvPr>
            <p:ph type="sldNum" sz="quarter" idx="12"/>
          </p:nvPr>
        </p:nvSpPr>
        <p:spPr/>
        <p:txBody>
          <a:bodyPr/>
          <a:lstStyle/>
          <a:p>
            <a:pPr>
              <a:defRPr/>
            </a:pPr>
            <a:fld id="{5E5558CA-66EC-F34B-8451-45CB55BD2790}" type="slidenum">
              <a:rPr lang="en-US"/>
              <a:pPr>
                <a:defRPr/>
              </a:pPr>
              <a:t>17</a:t>
            </a:fld>
            <a:endParaRPr lang="en-US"/>
          </a:p>
        </p:txBody>
      </p:sp>
      <p:sp>
        <p:nvSpPr>
          <p:cNvPr id="39" name="Rectangle 30"/>
          <p:cNvSpPr>
            <a:spLocks noChangeArrowheads="1"/>
          </p:cNvSpPr>
          <p:nvPr/>
        </p:nvSpPr>
        <p:spPr bwMode="auto">
          <a:xfrm>
            <a:off x="474133" y="1258889"/>
            <a:ext cx="4216400"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n</a:t>
            </a:r>
            <a:r>
              <a:rPr lang="en-US" i="1" dirty="0">
                <a:solidFill>
                  <a:srgbClr val="0000FF"/>
                </a:solidFill>
                <a:latin typeface="Tahoma" charset="0"/>
              </a:rPr>
              <a:t>-</a:t>
            </a:r>
            <a:r>
              <a:rPr lang="en-US" i="1" dirty="0" smtClean="0">
                <a:solidFill>
                  <a:srgbClr val="0000FF"/>
                </a:solidFill>
                <a:latin typeface="Tahoma" charset="0"/>
              </a:rPr>
              <a:t>channel </a:t>
            </a:r>
            <a:r>
              <a:rPr lang="en-US" i="1" dirty="0" err="1" smtClean="0">
                <a:solidFill>
                  <a:srgbClr val="0000FF"/>
                </a:solidFill>
                <a:latin typeface="Tahoma" charset="0"/>
              </a:rPr>
              <a:t>transitor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open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closes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&gt;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0" name="Rectangle 31"/>
          <p:cNvSpPr>
            <a:spLocks noChangeArrowheads="1"/>
          </p:cNvSpPr>
          <p:nvPr/>
        </p:nvSpPr>
        <p:spPr bwMode="auto">
          <a:xfrm>
            <a:off x="897466" y="4672542"/>
            <a:ext cx="3996267" cy="1254125"/>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200"/>
              </a:lnSpc>
              <a:tabLst>
                <a:tab pos="457200" algn="l"/>
                <a:tab pos="914400" algn="l"/>
                <a:tab pos="1371600" algn="l"/>
              </a:tabLst>
            </a:pPr>
            <a:r>
              <a:rPr lang="en-US" i="1" dirty="0" err="1">
                <a:solidFill>
                  <a:srgbClr val="0000FF"/>
                </a:solidFill>
                <a:latin typeface="Tahoma" charset="0"/>
              </a:rPr>
              <a:t>p</a:t>
            </a:r>
            <a:r>
              <a:rPr lang="en-US" i="1" dirty="0">
                <a:solidFill>
                  <a:srgbClr val="0000FF"/>
                </a:solidFill>
                <a:latin typeface="Tahoma" charset="0"/>
              </a:rPr>
              <a:t>-</a:t>
            </a:r>
            <a:r>
              <a:rPr lang="en-US" i="1" dirty="0" smtClean="0">
                <a:solidFill>
                  <a:srgbClr val="0000FF"/>
                </a:solidFill>
                <a:latin typeface="Tahoma" charset="0"/>
              </a:rPr>
              <a:t>channel transistor</a:t>
            </a:r>
            <a:r>
              <a:rPr lang="en-US" dirty="0" smtClean="0">
                <a:solidFill>
                  <a:srgbClr val="000000"/>
                </a:solidFill>
                <a:latin typeface="Tahoma" charset="0"/>
              </a:rPr>
              <a:t/>
            </a:r>
            <a:br>
              <a:rPr lang="en-US" dirty="0" smtClean="0">
                <a:solidFill>
                  <a:srgbClr val="000000"/>
                </a:solidFill>
                <a:latin typeface="Tahoma" charset="0"/>
              </a:rPr>
            </a:br>
            <a:r>
              <a:rPr lang="en-US" dirty="0">
                <a:solidFill>
                  <a:srgbClr val="0000FF"/>
                </a:solidFill>
                <a:latin typeface="Tahoma" charset="0"/>
              </a:rPr>
              <a:t>closed </a:t>
            </a:r>
            <a:r>
              <a:rPr lang="en-US" dirty="0">
                <a:solidFill>
                  <a:srgbClr val="000000"/>
                </a:solidFill>
                <a:latin typeface="Tahoma" charset="0"/>
              </a:rPr>
              <a:t>when voltage at </a:t>
            </a:r>
            <a:r>
              <a:rPr lang="en-US" dirty="0" smtClean="0">
                <a:solidFill>
                  <a:srgbClr val="000000"/>
                </a:solidFill>
                <a:latin typeface="Tahoma" charset="0"/>
              </a:rPr>
              <a:t>Gate </a:t>
            </a:r>
            <a:r>
              <a:rPr lang="en-US" dirty="0">
                <a:solidFill>
                  <a:srgbClr val="000000"/>
                </a:solidFill>
                <a:latin typeface="Tahoma" charset="0"/>
              </a:rPr>
              <a:t>is low</a:t>
            </a:r>
            <a:br>
              <a:rPr lang="en-US" dirty="0">
                <a:solidFill>
                  <a:srgbClr val="000000"/>
                </a:solidFill>
                <a:latin typeface="Tahoma" charset="0"/>
              </a:rPr>
            </a:br>
            <a:r>
              <a:rPr lang="en-US" dirty="0">
                <a:solidFill>
                  <a:srgbClr val="0000FF"/>
                </a:solidFill>
                <a:latin typeface="Tahoma" charset="0"/>
              </a:rPr>
              <a:t>opens </a:t>
            </a:r>
            <a:r>
              <a:rPr lang="en-US" dirty="0" smtClean="0">
                <a:solidFill>
                  <a:srgbClr val="000000"/>
                </a:solidFill>
                <a:latin typeface="Tahoma" charset="0"/>
              </a:rPr>
              <a:t>when </a:t>
            </a:r>
            <a:r>
              <a:rPr lang="en-US" dirty="0" err="1" smtClean="0">
                <a:solidFill>
                  <a:srgbClr val="000000"/>
                </a:solidFill>
                <a:latin typeface="Tahoma" charset="0"/>
              </a:rPr>
              <a:t>voltage</a:t>
            </a:r>
            <a:r>
              <a:rPr lang="en-US" dirty="0" err="1">
                <a:solidFill>
                  <a:srgbClr val="000000"/>
                </a:solidFill>
                <a:latin typeface="Tahoma" charset="0"/>
              </a:rPr>
              <a:t>(</a:t>
            </a:r>
            <a:r>
              <a:rPr lang="en-US" dirty="0" err="1" smtClean="0">
                <a:solidFill>
                  <a:srgbClr val="000000"/>
                </a:solidFill>
                <a:latin typeface="Tahoma" charset="0"/>
              </a:rPr>
              <a:t>Gate</a:t>
            </a:r>
            <a:r>
              <a:rPr lang="en-US" dirty="0" smtClean="0">
                <a:solidFill>
                  <a:srgbClr val="000000"/>
                </a:solidFill>
                <a:latin typeface="Tahoma" charset="0"/>
              </a:rPr>
              <a:t>) </a:t>
            </a:r>
            <a:r>
              <a:rPr lang="en-US" dirty="0">
                <a:solidFill>
                  <a:srgbClr val="000000"/>
                </a:solidFill>
                <a:latin typeface="Tahoma" charset="0"/>
              </a:rPr>
              <a:t>&lt; voltage (</a:t>
            </a:r>
            <a:r>
              <a:rPr lang="en-US" dirty="0" smtClean="0">
                <a:solidFill>
                  <a:srgbClr val="000000"/>
                </a:solidFill>
                <a:latin typeface="Tahoma" charset="0"/>
              </a:rPr>
              <a:t>Source) </a:t>
            </a:r>
            <a:r>
              <a:rPr lang="en-US" dirty="0">
                <a:solidFill>
                  <a:srgbClr val="000000"/>
                </a:solidFill>
                <a:latin typeface="Tahoma" charset="0"/>
              </a:rPr>
              <a:t>– </a:t>
            </a:r>
            <a:r>
              <a:rPr lang="en-US" dirty="0" err="1">
                <a:solidFill>
                  <a:srgbClr val="000000"/>
                </a:solidFill>
                <a:latin typeface="Symbol" charset="2"/>
              </a:rPr>
              <a:t></a:t>
            </a:r>
            <a:endParaRPr lang="en-US" dirty="0">
              <a:solidFill>
                <a:srgbClr val="000000"/>
              </a:solidFill>
              <a:latin typeface="Tahoma" charset="0"/>
            </a:endParaRPr>
          </a:p>
        </p:txBody>
      </p:sp>
      <p:sp>
        <p:nvSpPr>
          <p:cNvPr id="41" name="TextBox 40"/>
          <p:cNvSpPr txBox="1"/>
          <p:nvPr/>
        </p:nvSpPr>
        <p:spPr>
          <a:xfrm>
            <a:off x="5960533" y="5858934"/>
            <a:ext cx="2980942" cy="369332"/>
          </a:xfrm>
          <a:prstGeom prst="rect">
            <a:avLst/>
          </a:prstGeom>
          <a:noFill/>
        </p:spPr>
        <p:txBody>
          <a:bodyPr wrap="none" rtlCol="0">
            <a:spAutoFit/>
          </a:bodyPr>
          <a:lstStyle/>
          <a:p>
            <a:r>
              <a:rPr lang="en-US" dirty="0" smtClean="0"/>
              <a:t>Called an </a:t>
            </a:r>
            <a:r>
              <a:rPr lang="en-US" i="1" dirty="0" err="1" smtClean="0">
                <a:solidFill>
                  <a:srgbClr val="0000FF"/>
                </a:solidFill>
              </a:rPr>
              <a:t>invertor</a:t>
            </a:r>
            <a:r>
              <a:rPr lang="en-US" i="1" dirty="0" smtClean="0">
                <a:solidFill>
                  <a:srgbClr val="0000FF"/>
                </a:solidFill>
              </a:rPr>
              <a:t> </a:t>
            </a:r>
            <a:r>
              <a:rPr lang="en-US" dirty="0" smtClean="0"/>
              <a:t>or </a:t>
            </a:r>
            <a:r>
              <a:rPr lang="en-US" i="1" dirty="0" smtClean="0">
                <a:solidFill>
                  <a:srgbClr val="0000FF"/>
                </a:solidFill>
              </a:rPr>
              <a:t>not gate</a:t>
            </a:r>
            <a:endParaRPr lang="en-US" i="1" dirty="0">
              <a:solidFill>
                <a:srgbClr val="0000FF"/>
              </a:solidFill>
            </a:endParaRPr>
          </a:p>
        </p:txBody>
      </p:sp>
      <p:sp>
        <p:nvSpPr>
          <p:cNvPr id="42" name="Rectangle 28"/>
          <p:cNvSpPr>
            <a:spLocks noChangeArrowheads="1"/>
          </p:cNvSpPr>
          <p:nvPr/>
        </p:nvSpPr>
        <p:spPr bwMode="auto">
          <a:xfrm>
            <a:off x="6789737" y="3713163"/>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a:t>
            </a:r>
            <a:r>
              <a:rPr lang="en-US" dirty="0" smtClean="0">
                <a:solidFill>
                  <a:srgbClr val="000000"/>
                </a:solidFill>
                <a:latin typeface="Comic Sans MS" charset="0"/>
              </a:rPr>
              <a:t>volts (</a:t>
            </a:r>
            <a:r>
              <a:rPr lang="en-US" dirty="0" err="1" smtClean="0">
                <a:solidFill>
                  <a:srgbClr val="000000"/>
                </a:solidFill>
                <a:latin typeface="Comic Sans MS" charset="0"/>
              </a:rPr>
              <a:t>Vdd</a:t>
            </a:r>
            <a:r>
              <a:rPr lang="en-US" dirty="0" smtClean="0">
                <a:solidFill>
                  <a:srgbClr val="000000"/>
                </a:solidFill>
                <a:latin typeface="Comic Sans MS" charset="0"/>
              </a:rPr>
              <a:t>)</a:t>
            </a:r>
            <a:endParaRPr lang="en-US" dirty="0">
              <a:solidFill>
                <a:srgbClr val="000000"/>
              </a:solidFill>
              <a:latin typeface="Comic Sans MS" charset="0"/>
            </a:endParaRPr>
          </a:p>
        </p:txBody>
      </p:sp>
      <p:sp>
        <p:nvSpPr>
          <p:cNvPr id="43" name="Rectangle 23"/>
          <p:cNvSpPr>
            <a:spLocks noChangeArrowheads="1"/>
          </p:cNvSpPr>
          <p:nvPr/>
        </p:nvSpPr>
        <p:spPr bwMode="auto">
          <a:xfrm>
            <a:off x="6777038" y="4320646"/>
            <a:ext cx="889000"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a:t>
            </a:r>
            <a:r>
              <a:rPr lang="en-US" dirty="0" smtClean="0">
                <a:solidFill>
                  <a:srgbClr val="000000"/>
                </a:solidFill>
                <a:latin typeface="Comic Sans MS" charset="0"/>
              </a:rPr>
              <a:t>volts (</a:t>
            </a:r>
            <a:r>
              <a:rPr lang="en-US" dirty="0" err="1" smtClean="0">
                <a:solidFill>
                  <a:srgbClr val="000000"/>
                </a:solidFill>
                <a:latin typeface="Comic Sans MS" charset="0"/>
              </a:rPr>
              <a:t>gnd</a:t>
            </a:r>
            <a:r>
              <a:rPr lang="en-US" dirty="0" smtClean="0">
                <a:solidFill>
                  <a:srgbClr val="000000"/>
                </a:solidFill>
                <a:latin typeface="Comic Sans MS" charset="0"/>
              </a:rPr>
              <a:t>)</a:t>
            </a:r>
            <a:endParaRPr lang="en-US" dirty="0">
              <a:solidFill>
                <a:srgbClr val="000000"/>
              </a:solidFill>
              <a:latin typeface="Comic Sans MS"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lstStyle/>
          <a:p>
            <a:pPr eaLnBrk="1" hangingPunct="1"/>
            <a:r>
              <a:rPr lang="en-US" dirty="0" smtClean="0">
                <a:solidFill>
                  <a:srgbClr val="A6A6A6"/>
                </a:solidFill>
              </a:rPr>
              <a:t>Switching Networks, Transistors</a:t>
            </a:r>
          </a:p>
          <a:p>
            <a:pPr eaLnBrk="1" hangingPunct="1"/>
            <a:r>
              <a:rPr lang="en-US" dirty="0" err="1" smtClean="0">
                <a:solidFill>
                  <a:srgbClr val="A6A6A6"/>
                </a:solidFill>
              </a:rPr>
              <a:t>Administrivia</a:t>
            </a:r>
            <a:endParaRPr lang="en-US" dirty="0" smtClean="0">
              <a:solidFill>
                <a:srgbClr val="A6A6A6"/>
              </a:solidFill>
            </a:endParaRPr>
          </a:p>
          <a:p>
            <a:r>
              <a:rPr lang="en-US" dirty="0" smtClean="0"/>
              <a:t>Gates and Truth Tables for Circuits</a:t>
            </a:r>
          </a:p>
          <a:p>
            <a:pPr eaLnBrk="1" hangingPunct="1"/>
            <a:r>
              <a:rPr lang="en-US" dirty="0" smtClean="0"/>
              <a:t>Technology Break</a:t>
            </a:r>
          </a:p>
          <a:p>
            <a:pPr eaLnBrk="1" hangingPunct="1"/>
            <a:r>
              <a:rPr lang="en-US" dirty="0" smtClean="0"/>
              <a:t>Boolean Algebra</a:t>
            </a:r>
          </a:p>
          <a:p>
            <a:pPr eaLnBrk="1" hangingPunct="1"/>
            <a:r>
              <a:rPr lang="en-US" dirty="0" smtClean="0"/>
              <a:t>(States if time permits)</a:t>
            </a:r>
          </a:p>
          <a:p>
            <a:pPr eaLnBrk="1" hangingPunct="1"/>
            <a:r>
              <a:rPr lang="en-US" dirty="0" smtClean="0"/>
              <a:t>Summary</a:t>
            </a:r>
          </a:p>
        </p:txBody>
      </p:sp>
      <p:sp>
        <p:nvSpPr>
          <p:cNvPr id="7" name="Date Placeholder 6"/>
          <p:cNvSpPr>
            <a:spLocks noGrp="1"/>
          </p:cNvSpPr>
          <p:nvPr>
            <p:ph type="dt" sz="quarter" idx="10"/>
          </p:nvPr>
        </p:nvSpPr>
        <p:spPr/>
        <p:txBody>
          <a:bodyPr/>
          <a:lstStyle/>
          <a:p>
            <a:pPr>
              <a:defRPr/>
            </a:pPr>
            <a:fld id="{D2159CD2-E819-CE40-AED3-31113AD41961}" type="datetime1">
              <a:rPr lang="en-US"/>
              <a:pPr>
                <a:defRPr/>
              </a:pPr>
              <a:t>3/17/11</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18</a:t>
            </a:fld>
            <a:endParaRPr lang="en-US"/>
          </a:p>
        </p:txBody>
      </p:sp>
      <p:sp>
        <p:nvSpPr>
          <p:cNvPr id="9" name="Footer Placeholder 8"/>
          <p:cNvSpPr>
            <a:spLocks noGrp="1"/>
          </p:cNvSpPr>
          <p:nvPr>
            <p:ph type="ftr" sz="quarter" idx="11"/>
          </p:nvPr>
        </p:nvSpPr>
        <p:spPr/>
        <p:txBody>
          <a:bodyPr/>
          <a:lstStyle/>
          <a:p>
            <a:pPr>
              <a:defRPr/>
            </a:pPr>
            <a:r>
              <a:rPr lang="en-US"/>
              <a:t>Fall 2010 -- Lecture #22</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lstStyle/>
          <a:p>
            <a:r>
              <a:rPr lang="en-US" dirty="0" smtClean="0"/>
              <a:t>Need Partners for Project 3: Who has a partner? Who doesn’t?</a:t>
            </a:r>
          </a:p>
          <a:p>
            <a:r>
              <a:rPr lang="en-US" dirty="0" smtClean="0"/>
              <a:t>Part 1 due Sunday March 27 before midnight</a:t>
            </a:r>
          </a:p>
          <a:p>
            <a:r>
              <a:rPr lang="en-US" dirty="0" smtClean="0"/>
              <a:t>Homework due Sunday March 27 before midnight</a:t>
            </a:r>
          </a:p>
          <a:p>
            <a:r>
              <a:rPr lang="en-US" dirty="0" smtClean="0"/>
              <a:t>OK to turn in before Spring Break</a:t>
            </a:r>
          </a:p>
          <a:p>
            <a:pPr lvl="1"/>
            <a:endParaRPr lang="en-US" dirty="0"/>
          </a:p>
        </p:txBody>
      </p:sp>
      <p:sp>
        <p:nvSpPr>
          <p:cNvPr id="4" name="Date Placeholder 3"/>
          <p:cNvSpPr>
            <a:spLocks noGrp="1"/>
          </p:cNvSpPr>
          <p:nvPr>
            <p:ph type="dt" sz="half" idx="10"/>
          </p:nvPr>
        </p:nvSpPr>
        <p:spPr/>
        <p:txBody>
          <a:bodyPr/>
          <a:lstStyle/>
          <a:p>
            <a:fld id="{E12005AC-59F0-9E46-B2B4-898535597EF4}"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4B4FD2-5699-2F44-968A-5D7F8FE3079E}" type="datetime1">
              <a:rPr lang="en-US" smtClean="0"/>
              <a:pPr/>
              <a:t>3/17/11</a:t>
            </a:fld>
            <a:endParaRPr lang="en-US"/>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643462"/>
            <a:ext cx="8229600" cy="1143000"/>
          </a:xfrm>
        </p:spPr>
        <p:txBody>
          <a:bodyPr>
            <a:normAutofit fontScale="90000"/>
          </a:bodyPr>
          <a:lstStyle/>
          <a:p>
            <a:r>
              <a:rPr lang="en-US" dirty="0" smtClean="0"/>
              <a:t>61c in the News</a:t>
            </a:r>
            <a:br>
              <a:rPr lang="en-US" dirty="0" smtClean="0"/>
            </a:br>
            <a:r>
              <a:rPr lang="en-US" sz="3111" dirty="0" smtClean="0"/>
              <a:t>“</a:t>
            </a:r>
            <a:r>
              <a:rPr lang="en-US" sz="3111" b="1" dirty="0" smtClean="0"/>
              <a:t>Japan's Internet Largely Intact After Earthquake,</a:t>
            </a:r>
            <a:br>
              <a:rPr lang="en-US" sz="3111" b="1" dirty="0" smtClean="0"/>
            </a:br>
            <a:r>
              <a:rPr lang="en-US" sz="3111" b="1" dirty="0" smtClean="0"/>
              <a:t>Tsunami” </a:t>
            </a:r>
            <a:r>
              <a:rPr lang="en-US" sz="3111" b="1" i="1" dirty="0" smtClean="0"/>
              <a:t>Computerworld (03/13/11) J. </a:t>
            </a:r>
            <a:r>
              <a:rPr lang="en-US" sz="3111" b="1" i="1" dirty="0" err="1" smtClean="0"/>
              <a:t>Vijayan</a:t>
            </a:r>
            <a:r>
              <a:rPr lang="en-US" sz="3111" b="1" i="1" dirty="0" smtClean="0"/>
              <a:t> </a:t>
            </a:r>
            <a:r>
              <a:rPr lang="en-US" b="1" i="1" dirty="0" smtClean="0"/>
              <a:t>	</a:t>
            </a:r>
            <a:br>
              <a:rPr lang="en-US" b="1" i="1" dirty="0" smtClean="0"/>
            </a:br>
            <a:endParaRPr lang="en-US" dirty="0"/>
          </a:p>
        </p:txBody>
      </p:sp>
      <p:sp>
        <p:nvSpPr>
          <p:cNvPr id="3" name="Content Placeholder 2"/>
          <p:cNvSpPr>
            <a:spLocks noGrp="1"/>
          </p:cNvSpPr>
          <p:nvPr>
            <p:ph sz="half" idx="1"/>
          </p:nvPr>
        </p:nvSpPr>
        <p:spPr>
          <a:xfrm>
            <a:off x="457200" y="1854195"/>
            <a:ext cx="4038600" cy="4525963"/>
          </a:xfrm>
        </p:spPr>
        <p:txBody>
          <a:bodyPr>
            <a:normAutofit fontScale="85000" lnSpcReduction="20000"/>
          </a:bodyPr>
          <a:lstStyle/>
          <a:p>
            <a:pPr marL="0" indent="0">
              <a:buNone/>
            </a:pPr>
            <a:r>
              <a:rPr lang="en-US" dirty="0" smtClean="0"/>
              <a:t>Japan's Internet infrastructure demonstrated surprising resilience in the face of the recent earthquake and tsunami, as most Web sites remain in operation and the Web is still accessible to support crucial communication functions. About </a:t>
            </a:r>
            <a:r>
              <a:rPr lang="en-US" dirty="0" smtClean="0">
                <a:solidFill>
                  <a:srgbClr val="0000FF"/>
                </a:solidFill>
              </a:rPr>
              <a:t>100 of Japan's 6,000 network prefixes were removed from service immediately following the quake, only to start to reappear on global routing tables in a matter of hours</a:t>
            </a:r>
            <a:r>
              <a:rPr lang="en-US" dirty="0" smtClean="0"/>
              <a:t>. </a:t>
            </a:r>
            <a:endParaRPr lang="en-US" dirty="0"/>
          </a:p>
        </p:txBody>
      </p:sp>
      <p:sp>
        <p:nvSpPr>
          <p:cNvPr id="7" name="Content Placeholder 6"/>
          <p:cNvSpPr>
            <a:spLocks noGrp="1"/>
          </p:cNvSpPr>
          <p:nvPr>
            <p:ph sz="half" idx="2"/>
          </p:nvPr>
        </p:nvSpPr>
        <p:spPr>
          <a:xfrm>
            <a:off x="4648200" y="1854195"/>
            <a:ext cx="4038600" cy="4525963"/>
          </a:xfrm>
        </p:spPr>
        <p:txBody>
          <a:bodyPr>
            <a:normAutofit fontScale="85000" lnSpcReduction="20000"/>
          </a:bodyPr>
          <a:lstStyle/>
          <a:p>
            <a:pPr marL="0" indent="0">
              <a:buNone/>
            </a:pPr>
            <a:r>
              <a:rPr lang="en-US" dirty="0" smtClean="0"/>
              <a:t>A similar recovery was seen in Web traffic to and from Japan, while </a:t>
            </a:r>
            <a:r>
              <a:rPr lang="en-US" dirty="0" smtClean="0">
                <a:solidFill>
                  <a:srgbClr val="0000FF"/>
                </a:solidFill>
              </a:rPr>
              <a:t>traffic at Japan's Internet exchange service seems to have slowed by only 10% </a:t>
            </a:r>
            <a:r>
              <a:rPr lang="en-US" dirty="0" smtClean="0"/>
              <a:t>since March 11. … Japan's attempts to construct a dense web of domestic and international Internet connectivity "may have allowed the Internet to do what it does best: </a:t>
            </a:r>
            <a:r>
              <a:rPr lang="en-US" dirty="0" smtClean="0">
                <a:solidFill>
                  <a:srgbClr val="0000FF"/>
                </a:solidFill>
              </a:rPr>
              <a:t>Route around catastrophic damage and keep the packets flowing</a:t>
            </a:r>
            <a:r>
              <a:rPr lang="en-US" dirty="0" smtClean="0"/>
              <a:t>, despite terrible chaos and uncertainty."</a:t>
            </a:r>
            <a:endParaRPr lang="en-US" dirty="0"/>
          </a:p>
        </p:txBody>
      </p:sp>
      <p:sp>
        <p:nvSpPr>
          <p:cNvPr id="4" name="Date Placeholder 3"/>
          <p:cNvSpPr>
            <a:spLocks noGrp="1"/>
          </p:cNvSpPr>
          <p:nvPr>
            <p:ph type="dt" sz="half" idx="10"/>
          </p:nvPr>
        </p:nvSpPr>
        <p:spPr/>
        <p:txBody>
          <a:bodyPr/>
          <a:lstStyle/>
          <a:p>
            <a:fld id="{04E091EF-7C1E-E243-BCD9-9D192BC95631}"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TextBox 18"/>
          <p:cNvSpPr txBox="1"/>
          <p:nvPr/>
        </p:nvSpPr>
        <p:spPr>
          <a:xfrm>
            <a:off x="0" y="1363133"/>
            <a:ext cx="4750300" cy="2092881"/>
          </a:xfrm>
          <a:prstGeom prst="rect">
            <a:avLst/>
          </a:prstGeom>
          <a:noFill/>
        </p:spPr>
        <p:txBody>
          <a:bodyPr wrap="square" rtlCol="0">
            <a:spAutoFit/>
          </a:bodyPr>
          <a:lstStyle/>
          <a:p>
            <a:pPr marL="347663" indent="-347663">
              <a:buFont typeface="Arial"/>
              <a:buChar char="•"/>
            </a:pPr>
            <a:r>
              <a:rPr lang="en-US" sz="2800" dirty="0" smtClean="0"/>
              <a:t>Calif. State Champion Wrestling Team</a:t>
            </a:r>
          </a:p>
          <a:p>
            <a:pPr marL="347663" indent="-347663">
              <a:buFont typeface="Arial"/>
              <a:buChar char="•"/>
            </a:pPr>
            <a:r>
              <a:rPr lang="en-US" sz="2800" dirty="0" smtClean="0"/>
              <a:t>Play Soccer on Sundays</a:t>
            </a:r>
          </a:p>
          <a:p>
            <a:pPr marL="347663" indent="-347663">
              <a:buFont typeface="Arial"/>
              <a:buChar char="•"/>
            </a:pPr>
            <a:r>
              <a:rPr lang="en-US" sz="2800" dirty="0" smtClean="0"/>
              <a:t>Lift weights with son</a:t>
            </a:r>
          </a:p>
          <a:p>
            <a:pPr>
              <a:buFont typeface="Arial"/>
              <a:buChar char="•"/>
            </a:pPr>
            <a:endParaRPr lang="en-US" dirty="0"/>
          </a:p>
        </p:txBody>
      </p:sp>
      <p:sp>
        <p:nvSpPr>
          <p:cNvPr id="2" name="Title 1"/>
          <p:cNvSpPr>
            <a:spLocks noGrp="1"/>
          </p:cNvSpPr>
          <p:nvPr>
            <p:ph type="title"/>
          </p:nvPr>
        </p:nvSpPr>
        <p:spPr/>
        <p:txBody>
          <a:bodyPr/>
          <a:lstStyle/>
          <a:p>
            <a:r>
              <a:rPr lang="en-US" dirty="0" smtClean="0"/>
              <a:t>Getting to Know Your Prof</a:t>
            </a:r>
            <a:endParaRPr lang="en-US" dirty="0"/>
          </a:p>
        </p:txBody>
      </p:sp>
      <p:grpSp>
        <p:nvGrpSpPr>
          <p:cNvPr id="4" name="Group 6"/>
          <p:cNvGrpSpPr/>
          <p:nvPr/>
        </p:nvGrpSpPr>
        <p:grpSpPr>
          <a:xfrm>
            <a:off x="3865941" y="1404558"/>
            <a:ext cx="4905526" cy="2828776"/>
            <a:chOff x="4238474" y="4020707"/>
            <a:chExt cx="4905526" cy="2828776"/>
          </a:xfrm>
        </p:grpSpPr>
        <p:pic>
          <p:nvPicPr>
            <p:cNvPr id="5" name="Picture 5"/>
            <p:cNvPicPr>
              <a:picLocks noChangeAspect="1" noChangeArrowheads="1"/>
            </p:cNvPicPr>
            <p:nvPr/>
          </p:nvPicPr>
          <p:blipFill>
            <a:blip r:embed="rId2"/>
            <a:srcRect/>
            <a:stretch>
              <a:fillRect/>
            </a:stretch>
          </p:blipFill>
          <p:spPr bwMode="auto">
            <a:xfrm>
              <a:off x="4238474" y="4020707"/>
              <a:ext cx="4905526" cy="2828776"/>
            </a:xfrm>
            <a:prstGeom prst="rect">
              <a:avLst/>
            </a:prstGeom>
            <a:noFill/>
            <a:ln w="57150" cmpd="sng">
              <a:solidFill>
                <a:schemeClr val="tx1"/>
              </a:solidFill>
              <a:miter lim="800000"/>
              <a:headEnd/>
              <a:tailEnd/>
            </a:ln>
          </p:spPr>
        </p:pic>
        <p:sp>
          <p:nvSpPr>
            <p:cNvPr id="6" name="AutoShape 8"/>
            <p:cNvSpPr>
              <a:spLocks noChangeArrowheads="1"/>
            </p:cNvSpPr>
            <p:nvPr/>
          </p:nvSpPr>
          <p:spPr bwMode="auto">
            <a:xfrm>
              <a:off x="6664049" y="4123553"/>
              <a:ext cx="566490" cy="925571"/>
            </a:xfrm>
            <a:prstGeom prst="roundRect">
              <a:avLst>
                <a:gd name="adj" fmla="val 16667"/>
              </a:avLst>
            </a:prstGeom>
            <a:noFill/>
            <a:ln w="38100">
              <a:solidFill>
                <a:schemeClr val="bg1"/>
              </a:solidFill>
              <a:round/>
              <a:headEnd/>
              <a:tailEnd/>
            </a:ln>
          </p:spPr>
          <p:txBody>
            <a:bodyPr wrap="none" anchor="ctr">
              <a:prstTxWarp prst="textNoShape">
                <a:avLst/>
              </a:prstTxWarp>
            </a:bodyPr>
            <a:lstStyle/>
            <a:p>
              <a:endParaRPr lang="en-US"/>
            </a:p>
          </p:txBody>
        </p:sp>
      </p:grpSp>
      <p:grpSp>
        <p:nvGrpSpPr>
          <p:cNvPr id="7" name="Group 10"/>
          <p:cNvGrpSpPr/>
          <p:nvPr/>
        </p:nvGrpSpPr>
        <p:grpSpPr>
          <a:xfrm>
            <a:off x="3727246" y="4401111"/>
            <a:ext cx="5315156" cy="2135998"/>
            <a:chOff x="2998709" y="1853591"/>
            <a:chExt cx="7130399" cy="2865488"/>
          </a:xfrm>
        </p:grpSpPr>
        <p:pic>
          <p:nvPicPr>
            <p:cNvPr id="9" name="Picture 8" descr="soccer2006.jpg"/>
            <p:cNvPicPr>
              <a:picLocks noChangeAspect="1"/>
            </p:cNvPicPr>
            <p:nvPr/>
          </p:nvPicPr>
          <p:blipFill>
            <a:blip r:embed="rId3"/>
            <a:stretch>
              <a:fillRect/>
            </a:stretch>
          </p:blipFill>
          <p:spPr>
            <a:xfrm>
              <a:off x="2998709" y="1853591"/>
              <a:ext cx="7130399" cy="2865488"/>
            </a:xfrm>
            <a:prstGeom prst="rect">
              <a:avLst/>
            </a:prstGeom>
            <a:ln w="57150" cmpd="sng">
              <a:solidFill>
                <a:schemeClr val="tx1"/>
              </a:solidFill>
            </a:ln>
          </p:spPr>
        </p:pic>
        <p:sp>
          <p:nvSpPr>
            <p:cNvPr id="10" name="AutoShape 8"/>
            <p:cNvSpPr>
              <a:spLocks noChangeArrowheads="1"/>
            </p:cNvSpPr>
            <p:nvPr/>
          </p:nvSpPr>
          <p:spPr bwMode="auto">
            <a:xfrm>
              <a:off x="8120309" y="2798464"/>
              <a:ext cx="1228001" cy="1755421"/>
            </a:xfrm>
            <a:prstGeom prst="roundRect">
              <a:avLst>
                <a:gd name="adj" fmla="val 16667"/>
              </a:avLst>
            </a:prstGeom>
            <a:noFill/>
            <a:ln w="38100">
              <a:solidFill>
                <a:schemeClr val="bg1"/>
              </a:solidFill>
              <a:round/>
              <a:headEnd/>
              <a:tailEnd/>
            </a:ln>
          </p:spPr>
          <p:txBody>
            <a:bodyPr wrap="none" anchor="ctr">
              <a:prstTxWarp prst="textNoShape">
                <a:avLst/>
              </a:prstTxWarp>
            </a:bodyPr>
            <a:lstStyle/>
            <a:p>
              <a:endParaRPr lang="en-US"/>
            </a:p>
          </p:txBody>
        </p:sp>
      </p:grpSp>
      <p:grpSp>
        <p:nvGrpSpPr>
          <p:cNvPr id="13" name="Group 12"/>
          <p:cNvGrpSpPr/>
          <p:nvPr/>
        </p:nvGrpSpPr>
        <p:grpSpPr>
          <a:xfrm>
            <a:off x="279400" y="3675129"/>
            <a:ext cx="2940859" cy="2958469"/>
            <a:chOff x="7468690" y="3033737"/>
            <a:chExt cx="3350619" cy="3370683"/>
          </a:xfrm>
        </p:grpSpPr>
        <p:pic>
          <p:nvPicPr>
            <p:cNvPr id="8" name="Picture 7" descr="Bench325.jpg"/>
            <p:cNvPicPr>
              <a:picLocks noChangeAspect="1"/>
            </p:cNvPicPr>
            <p:nvPr/>
          </p:nvPicPr>
          <p:blipFill>
            <a:blip r:embed="rId4"/>
            <a:stretch>
              <a:fillRect/>
            </a:stretch>
          </p:blipFill>
          <p:spPr>
            <a:xfrm>
              <a:off x="7468690" y="3033737"/>
              <a:ext cx="3350619" cy="3370683"/>
            </a:xfrm>
            <a:prstGeom prst="rect">
              <a:avLst/>
            </a:prstGeom>
            <a:ln w="57150" cmpd="sng">
              <a:solidFill>
                <a:schemeClr val="tx1"/>
              </a:solidFill>
            </a:ln>
          </p:spPr>
        </p:pic>
        <p:sp>
          <p:nvSpPr>
            <p:cNvPr id="12" name="AutoShape 8"/>
            <p:cNvSpPr>
              <a:spLocks noChangeArrowheads="1"/>
            </p:cNvSpPr>
            <p:nvPr/>
          </p:nvSpPr>
          <p:spPr bwMode="auto">
            <a:xfrm>
              <a:off x="7878450" y="3880166"/>
              <a:ext cx="2292982" cy="1705003"/>
            </a:xfrm>
            <a:prstGeom prst="roundRect">
              <a:avLst>
                <a:gd name="adj" fmla="val 16667"/>
              </a:avLst>
            </a:prstGeom>
            <a:noFill/>
            <a:ln w="38100">
              <a:solidFill>
                <a:schemeClr val="bg1"/>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2011 -- Lecture #17</a:t>
            </a:r>
            <a:endParaRPr lang="en-US"/>
          </a:p>
        </p:txBody>
      </p:sp>
      <p:sp>
        <p:nvSpPr>
          <p:cNvPr id="36867" name="Line 38"/>
          <p:cNvSpPr>
            <a:spLocks noChangeShapeType="1"/>
          </p:cNvSpPr>
          <p:nvPr/>
        </p:nvSpPr>
        <p:spPr bwMode="auto">
          <a:xfrm>
            <a:off x="5524500" y="4491035"/>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27913" y="4140197"/>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118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838950" y="4051297"/>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791450" y="4063997"/>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451600" y="4640260"/>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562600" y="4652960"/>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612C2BA9-3C9A-7D45-A3A3-DBC1BD800BCA}" type="datetime1">
              <a:rPr lang="en-US" smtClean="0"/>
              <a:pPr>
                <a:defRPr/>
              </a:pPr>
              <a:t>3/17/11</a:t>
            </a:fld>
            <a:endParaRPr lang="en-US"/>
          </a:p>
        </p:txBody>
      </p:sp>
      <p:sp>
        <p:nvSpPr>
          <p:cNvPr id="120" name="Slide Number Placeholder 119"/>
          <p:cNvSpPr>
            <a:spLocks noGrp="1"/>
          </p:cNvSpPr>
          <p:nvPr>
            <p:ph type="sldNum" sz="quarter" idx="12"/>
          </p:nvPr>
        </p:nvSpPr>
        <p:spPr/>
        <p:txBody>
          <a:bodyPr/>
          <a:lstStyle/>
          <a:p>
            <a:pPr>
              <a:defRPr/>
            </a:pPr>
            <a:fld id="{3870C79D-D249-A441-85A0-5AAAC4F723CE}" type="slidenum">
              <a:rPr lang="en-US"/>
              <a:pPr>
                <a:defRPr/>
              </a:pPr>
              <a:t>22</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6"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31"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137" name="TextBox 136"/>
          <p:cNvSpPr txBox="1"/>
          <p:nvPr/>
        </p:nvSpPr>
        <p:spPr>
          <a:xfrm>
            <a:off x="260746" y="1133848"/>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2011 -- Lecture #17</a:t>
            </a:r>
            <a:endParaRPr lang="en-US"/>
          </a:p>
        </p:txBody>
      </p:sp>
      <p:sp>
        <p:nvSpPr>
          <p:cNvPr id="36867" name="Line 38"/>
          <p:cNvSpPr>
            <a:spLocks noChangeShapeType="1"/>
          </p:cNvSpPr>
          <p:nvPr/>
        </p:nvSpPr>
        <p:spPr bwMode="auto">
          <a:xfrm>
            <a:off x="4999568" y="44751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6902981" y="41243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3869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314018" y="40354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266518" y="40481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5943601" y="4759851"/>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3" name="Group 52"/>
          <p:cNvGrpSpPr>
            <a:grpSpLocks/>
          </p:cNvGrpSpPr>
          <p:nvPr/>
        </p:nvGrpSpPr>
        <p:grpSpPr bwMode="auto">
          <a:xfrm>
            <a:off x="5054601" y="4772551"/>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normAutofit fontScale="90000"/>
          </a:bodyPr>
          <a:lstStyle/>
          <a:p>
            <a:pPr eaLnBrk="1" hangingPunct="1"/>
            <a:r>
              <a:rPr lang="en-US" dirty="0"/>
              <a:t>Two Input </a:t>
            </a:r>
            <a:r>
              <a:rPr lang="en-US" dirty="0" smtClean="0"/>
              <a:t>Networks: Peer Instruction</a:t>
            </a:r>
            <a:endParaRPr lang="en-US" dirty="0"/>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612C2BA9-3C9A-7D45-A3A3-DBC1BD800BCA}" type="datetime1">
              <a:rPr lang="en-US" smtClean="0"/>
              <a:pPr>
                <a:defRPr/>
              </a:pPr>
              <a:t>3/17/11</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23</a:t>
            </a:fld>
            <a:endParaRPr lang="en-US" dirty="0"/>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0"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45" name="Group 47"/>
          <p:cNvGrpSpPr>
            <a:grpSpLocks/>
          </p:cNvGrpSpPr>
          <p:nvPr/>
        </p:nvGrpSpPr>
        <p:grpSpPr bwMode="auto">
          <a:xfrm>
            <a:off x="8242300" y="4692118"/>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volts</a:t>
              </a:r>
              <a:endParaRPr lang="en-US" dirty="0">
                <a:solidFill>
                  <a:srgbClr val="000000"/>
                </a:solidFill>
                <a:latin typeface="Comic Sans MS" charset="0"/>
              </a:endParaRP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grpSp>
        <p:nvGrpSpPr>
          <p:cNvPr id="153" name="Group 47"/>
          <p:cNvGrpSpPr>
            <a:grpSpLocks/>
          </p:cNvGrpSpPr>
          <p:nvPr/>
        </p:nvGrpSpPr>
        <p:grpSpPr bwMode="auto">
          <a:xfrm>
            <a:off x="7073901" y="4776783"/>
            <a:ext cx="901700" cy="1730375"/>
            <a:chOff x="4120" y="2640"/>
            <a:chExt cx="576" cy="1104"/>
          </a:xfrm>
        </p:grpSpPr>
        <p:sp>
          <p:nvSpPr>
            <p:cNvPr id="154"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0000"/>
                  </a:solidFill>
                  <a:latin typeface="Comic Sans MS" charset="0"/>
                </a:rPr>
                <a:t>0</a:t>
              </a:r>
              <a:r>
                <a:rPr lang="en-US" dirty="0" smtClean="0">
                  <a:solidFill>
                    <a:srgbClr val="000000"/>
                  </a:solidFill>
                  <a:latin typeface="Comic Sans MS" charset="0"/>
                </a:rPr>
                <a:t>  </a:t>
              </a:r>
              <a:r>
                <a:rPr lang="en-US" dirty="0" smtClean="0">
                  <a:solidFill>
                    <a:schemeClr val="accent6">
                      <a:lumMod val="75000"/>
                    </a:schemeClr>
                  </a:solidFill>
                  <a:latin typeface="Comic Sans MS" charset="0"/>
                </a:rPr>
                <a:t>0</a:t>
              </a:r>
              <a:r>
                <a:rPr lang="en-US" dirty="0" smtClean="0">
                  <a:solidFill>
                    <a:srgbClr val="000000"/>
                  </a:solidFill>
                  <a:latin typeface="Comic Sans MS" charset="0"/>
                </a:rPr>
                <a:t>  </a:t>
              </a:r>
              <a:r>
                <a:rPr lang="en-US" dirty="0" smtClean="0">
                  <a:solidFill>
                    <a:srgbClr val="008000"/>
                  </a:solidFill>
                  <a:latin typeface="Comic Sans MS" charset="0"/>
                </a:rPr>
                <a:t>3  </a:t>
              </a:r>
              <a:r>
                <a:rPr lang="en-US" dirty="0" smtClean="0">
                  <a:solidFill>
                    <a:srgbClr val="000000"/>
                  </a:solidFill>
                  <a:latin typeface="Comic Sans MS" charset="0"/>
                </a:rPr>
                <a:t>3</a:t>
              </a:r>
              <a:endParaRPr lang="en-US" dirty="0">
                <a:solidFill>
                  <a:srgbClr val="000000"/>
                </a:solidFill>
                <a:latin typeface="Comic Sans MS" charset="0"/>
              </a:endParaRPr>
            </a:p>
          </p:txBody>
        </p:sp>
        <p:sp>
          <p:nvSpPr>
            <p:cNvPr id="155"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0000"/>
                  </a:solidFill>
                  <a:latin typeface="Comic Sans MS" charset="0"/>
                </a:rPr>
                <a:t>0</a:t>
              </a:r>
              <a:r>
                <a:rPr lang="en-US" dirty="0" smtClean="0">
                  <a:solidFill>
                    <a:srgbClr val="000000"/>
                  </a:solidFill>
                  <a:latin typeface="Comic Sans MS" charset="0"/>
                </a:rPr>
                <a:t>  </a:t>
              </a:r>
              <a:r>
                <a:rPr lang="en-US" dirty="0" smtClean="0">
                  <a:solidFill>
                    <a:srgbClr val="E46C0A"/>
                  </a:solidFill>
                  <a:latin typeface="Comic Sans MS" charset="0"/>
                </a:rPr>
                <a:t>3  </a:t>
              </a:r>
              <a:r>
                <a:rPr lang="en-US" dirty="0" smtClean="0">
                  <a:solidFill>
                    <a:srgbClr val="008000"/>
                  </a:solidFill>
                  <a:latin typeface="Comic Sans MS" charset="0"/>
                </a:rPr>
                <a:t>0  </a:t>
              </a:r>
              <a:r>
                <a:rPr lang="en-US" dirty="0" smtClean="0">
                  <a:solidFill>
                    <a:srgbClr val="000000"/>
                  </a:solidFill>
                  <a:latin typeface="Comic Sans MS" charset="0"/>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6"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0000"/>
                  </a:solidFill>
                  <a:latin typeface="Comic Sans MS" charset="0"/>
                </a:rPr>
                <a:t>0</a:t>
              </a:r>
              <a:r>
                <a:rPr lang="en-US" dirty="0" smtClean="0">
                  <a:solidFill>
                    <a:srgbClr val="000000"/>
                  </a:solidFill>
                  <a:latin typeface="Comic Sans MS" charset="0"/>
                </a:rPr>
                <a:t>  </a:t>
              </a:r>
              <a:r>
                <a:rPr lang="en-US" dirty="0" smtClean="0">
                  <a:solidFill>
                    <a:srgbClr val="E46C0A"/>
                  </a:solidFill>
                  <a:latin typeface="Comic Sans MS" charset="0"/>
                </a:rPr>
                <a:t>3  </a:t>
              </a:r>
              <a:r>
                <a:rPr lang="en-US" dirty="0" smtClean="0">
                  <a:solidFill>
                    <a:srgbClr val="008000"/>
                  </a:solidFill>
                  <a:latin typeface="Comic Sans MS" charset="0"/>
                </a:rPr>
                <a:t>0  </a:t>
              </a:r>
              <a:r>
                <a:rPr lang="en-US" dirty="0" smtClean="0">
                  <a:solidFill>
                    <a:srgbClr val="000000"/>
                  </a:solidFill>
                  <a:latin typeface="Comic Sans MS" charset="0"/>
                </a:rPr>
                <a:t>3</a:t>
              </a:r>
            </a:p>
            <a:p>
              <a:pPr>
                <a:lnSpc>
                  <a:spcPts val="2100"/>
                </a:lnSpc>
                <a:tabLst>
                  <a:tab pos="457200" algn="l"/>
                  <a:tab pos="914400" algn="l"/>
                  <a:tab pos="1371600" algn="l"/>
                </a:tabLst>
              </a:pPr>
              <a:endParaRPr lang="en-US" dirty="0">
                <a:solidFill>
                  <a:srgbClr val="000000"/>
                </a:solidFill>
                <a:latin typeface="Comic Sans MS" charset="0"/>
              </a:endParaRPr>
            </a:p>
          </p:txBody>
        </p:sp>
        <p:sp>
          <p:nvSpPr>
            <p:cNvPr id="157"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FF0000"/>
                  </a:solidFill>
                  <a:latin typeface="Comic Sans MS" charset="0"/>
                </a:rPr>
                <a:t>3</a:t>
              </a:r>
              <a:r>
                <a:rPr lang="en-US" dirty="0" smtClean="0">
                  <a:solidFill>
                    <a:srgbClr val="000000"/>
                  </a:solidFill>
                  <a:latin typeface="Comic Sans MS" charset="0"/>
                </a:rPr>
                <a:t>  </a:t>
              </a:r>
              <a:r>
                <a:rPr lang="en-US" dirty="0" smtClean="0">
                  <a:solidFill>
                    <a:srgbClr val="E46C0A"/>
                  </a:solidFill>
                  <a:latin typeface="Comic Sans MS" charset="0"/>
                </a:rPr>
                <a:t>3  </a:t>
              </a:r>
              <a:r>
                <a:rPr lang="en-US" dirty="0" smtClean="0">
                  <a:solidFill>
                    <a:srgbClr val="008000"/>
                  </a:solidFill>
                  <a:latin typeface="Comic Sans MS" charset="0"/>
                </a:rPr>
                <a:t>0  </a:t>
              </a:r>
              <a:r>
                <a:rPr lang="en-US" dirty="0" smtClean="0">
                  <a:solidFill>
                    <a:srgbClr val="000000"/>
                  </a:solidFill>
                  <a:latin typeface="Comic Sans MS" charset="0"/>
                </a:rPr>
                <a:t>0</a:t>
              </a:r>
            </a:p>
            <a:p>
              <a:pPr>
                <a:lnSpc>
                  <a:spcPts val="2100"/>
                </a:lnSpc>
                <a:tabLst>
                  <a:tab pos="457200" algn="l"/>
                  <a:tab pos="914400" algn="l"/>
                  <a:tab pos="1371600" algn="l"/>
                </a:tabLst>
              </a:pPr>
              <a:endParaRPr lang="en-US" dirty="0">
                <a:solidFill>
                  <a:srgbClr val="000000"/>
                </a:solidFill>
                <a:latin typeface="Comic Sans MS" charset="0"/>
              </a:endParaRPr>
            </a:p>
          </p:txBody>
        </p:sp>
      </p:grpSp>
      <p:sp>
        <p:nvSpPr>
          <p:cNvPr id="158" name="Rectangle 43"/>
          <p:cNvSpPr>
            <a:spLocks noChangeArrowheads="1"/>
          </p:cNvSpPr>
          <p:nvPr/>
        </p:nvSpPr>
        <p:spPr bwMode="auto">
          <a:xfrm>
            <a:off x="7023101" y="4455049"/>
            <a:ext cx="1054099" cy="54028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b="1" dirty="0" smtClean="0">
                <a:solidFill>
                  <a:srgbClr val="FF0000"/>
                </a:solidFill>
              </a:rPr>
              <a:t>A</a:t>
            </a:r>
            <a:r>
              <a:rPr lang="en-US" dirty="0" smtClean="0">
                <a:solidFill>
                  <a:srgbClr val="000000"/>
                </a:solidFill>
                <a:latin typeface="Comic Sans MS" charset="0"/>
              </a:rPr>
              <a:t>  </a:t>
            </a:r>
            <a:r>
              <a:rPr lang="en-US" b="1" dirty="0" smtClean="0">
                <a:solidFill>
                  <a:schemeClr val="accent6"/>
                </a:solidFill>
              </a:rPr>
              <a:t>B</a:t>
            </a:r>
            <a:r>
              <a:rPr lang="en-US" dirty="0" smtClean="0">
                <a:solidFill>
                  <a:srgbClr val="000000"/>
                </a:solidFill>
                <a:latin typeface="Comic Sans MS" charset="0"/>
              </a:rPr>
              <a:t>  </a:t>
            </a:r>
            <a:r>
              <a:rPr lang="en-US" b="1" dirty="0" smtClean="0">
                <a:solidFill>
                  <a:srgbClr val="008000"/>
                </a:solidFill>
              </a:rPr>
              <a:t>C</a:t>
            </a:r>
            <a:r>
              <a:rPr lang="en-US" dirty="0" smtClean="0">
                <a:solidFill>
                  <a:srgbClr val="000000"/>
                </a:solidFill>
                <a:latin typeface="Comic Sans MS" charset="0"/>
              </a:rPr>
              <a:t>  </a:t>
            </a:r>
            <a:r>
              <a:rPr lang="en-US" b="1" dirty="0" smtClean="0">
                <a:ln>
                  <a:solidFill>
                    <a:schemeClr val="tx1"/>
                  </a:solidFill>
                </a:ln>
                <a:solidFill>
                  <a:srgbClr val="FFFF00"/>
                </a:solidFill>
              </a:rPr>
              <a:t>D</a:t>
            </a:r>
            <a:endParaRPr lang="en-US" dirty="0">
              <a:solidFill>
                <a:srgbClr val="000000"/>
              </a:solidFill>
              <a:latin typeface="Comic Sans MS" charset="0"/>
            </a:endParaRPr>
          </a:p>
        </p:txBody>
      </p:sp>
      <p:sp>
        <p:nvSpPr>
          <p:cNvPr id="159" name="Rectangle 158"/>
          <p:cNvSpPr/>
          <p:nvPr/>
        </p:nvSpPr>
        <p:spPr>
          <a:xfrm>
            <a:off x="7027333"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Rectangle 161"/>
          <p:cNvSpPr/>
          <p:nvPr/>
        </p:nvSpPr>
        <p:spPr>
          <a:xfrm>
            <a:off x="7298267"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Rectangle 162"/>
          <p:cNvSpPr/>
          <p:nvPr/>
        </p:nvSpPr>
        <p:spPr>
          <a:xfrm>
            <a:off x="7569201"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Rectangle 163"/>
          <p:cNvSpPr/>
          <p:nvPr/>
        </p:nvSpPr>
        <p:spPr>
          <a:xfrm>
            <a:off x="7840135" y="4453467"/>
            <a:ext cx="270934" cy="209973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Footer Placeholder 4"/>
          <p:cNvSpPr>
            <a:spLocks noGrp="1"/>
          </p:cNvSpPr>
          <p:nvPr>
            <p:ph type="ftr" sz="quarter" idx="11"/>
          </p:nvPr>
        </p:nvSpPr>
        <p:spPr/>
        <p:txBody>
          <a:bodyPr/>
          <a:lstStyle/>
          <a:p>
            <a:pPr>
              <a:defRPr/>
            </a:pPr>
            <a:r>
              <a:rPr lang="en-US" smtClean="0"/>
              <a:t>Spring 2011 -- Lecture #17</a:t>
            </a:r>
            <a:endParaRPr lang="en-US"/>
          </a:p>
        </p:txBody>
      </p:sp>
      <p:sp>
        <p:nvSpPr>
          <p:cNvPr id="36867" name="Line 38"/>
          <p:cNvSpPr>
            <a:spLocks noChangeShapeType="1"/>
          </p:cNvSpPr>
          <p:nvPr/>
        </p:nvSpPr>
        <p:spPr bwMode="auto">
          <a:xfrm>
            <a:off x="5592234" y="4627560"/>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8" name="Line 39"/>
          <p:cNvSpPr>
            <a:spLocks noChangeShapeType="1"/>
          </p:cNvSpPr>
          <p:nvPr/>
        </p:nvSpPr>
        <p:spPr bwMode="auto">
          <a:xfrm>
            <a:off x="7495647" y="4276722"/>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36869" name="Rectangle 40"/>
          <p:cNvSpPr>
            <a:spLocks noChangeArrowheads="1"/>
          </p:cNvSpPr>
          <p:nvPr/>
        </p:nvSpPr>
        <p:spPr bwMode="auto">
          <a:xfrm>
            <a:off x="59795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36870" name="Rectangle 41"/>
          <p:cNvSpPr>
            <a:spLocks noChangeArrowheads="1"/>
          </p:cNvSpPr>
          <p:nvPr/>
        </p:nvSpPr>
        <p:spPr bwMode="auto">
          <a:xfrm>
            <a:off x="6906684" y="4187822"/>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36871" name="Rectangle 42"/>
          <p:cNvSpPr>
            <a:spLocks noChangeArrowheads="1"/>
          </p:cNvSpPr>
          <p:nvPr/>
        </p:nvSpPr>
        <p:spPr bwMode="auto">
          <a:xfrm>
            <a:off x="7859184" y="4200522"/>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2" name="Group 47"/>
          <p:cNvGrpSpPr>
            <a:grpSpLocks/>
          </p:cNvGrpSpPr>
          <p:nvPr/>
        </p:nvGrpSpPr>
        <p:grpSpPr bwMode="auto">
          <a:xfrm>
            <a:off x="6519334" y="4776785"/>
            <a:ext cx="901700" cy="1730375"/>
            <a:chOff x="4120" y="2640"/>
            <a:chExt cx="576" cy="1104"/>
          </a:xfrm>
        </p:grpSpPr>
        <p:sp>
          <p:nvSpPr>
            <p:cNvPr id="36980"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36981"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82"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83"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3" name="Group 52"/>
          <p:cNvGrpSpPr>
            <a:grpSpLocks/>
          </p:cNvGrpSpPr>
          <p:nvPr/>
        </p:nvGrpSpPr>
        <p:grpSpPr bwMode="auto">
          <a:xfrm>
            <a:off x="5630334" y="4789485"/>
            <a:ext cx="901700" cy="1706562"/>
            <a:chOff x="3552" y="2648"/>
            <a:chExt cx="576" cy="1088"/>
          </a:xfrm>
        </p:grpSpPr>
        <p:sp>
          <p:nvSpPr>
            <p:cNvPr id="36976"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7"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36978"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36979"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sp>
        <p:nvSpPr>
          <p:cNvPr id="36874" name="Rectangle 53"/>
          <p:cNvSpPr>
            <a:spLocks noChangeArrowheads="1"/>
          </p:cNvSpPr>
          <p:nvPr/>
        </p:nvSpPr>
        <p:spPr bwMode="auto">
          <a:xfrm>
            <a:off x="5185304" y="1175808"/>
            <a:ext cx="3044295" cy="93980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2100"/>
              </a:lnSpc>
              <a:tabLst>
                <a:tab pos="457200" algn="l"/>
                <a:tab pos="914400" algn="l"/>
                <a:tab pos="1371600" algn="l"/>
              </a:tabLst>
            </a:pPr>
            <a:r>
              <a:rPr lang="en-US" dirty="0">
                <a:solidFill>
                  <a:srgbClr val="000000"/>
                </a:solidFill>
                <a:latin typeface="Comic Sans MS" charset="0"/>
              </a:rPr>
              <a:t>what  is the </a:t>
            </a:r>
            <a:br>
              <a:rPr lang="en-US" dirty="0">
                <a:solidFill>
                  <a:srgbClr val="000000"/>
                </a:solidFill>
                <a:latin typeface="Comic Sans MS" charset="0"/>
              </a:rPr>
            </a:br>
            <a:r>
              <a:rPr lang="en-US" dirty="0">
                <a:solidFill>
                  <a:srgbClr val="000000"/>
                </a:solidFill>
                <a:latin typeface="Comic Sans MS" charset="0"/>
              </a:rPr>
              <a:t>relationship</a:t>
            </a:r>
            <a:r>
              <a:rPr lang="en-US" dirty="0" smtClean="0">
                <a:solidFill>
                  <a:srgbClr val="000000"/>
                </a:solidFill>
                <a:latin typeface="Comic Sans MS" charset="0"/>
              </a:rPr>
              <a:t> between </a:t>
            </a:r>
            <a:r>
              <a:rPr lang="en-US" dirty="0" err="1">
                <a:solidFill>
                  <a:srgbClr val="000000"/>
                </a:solidFill>
                <a:latin typeface="Comic Sans MS" charset="0"/>
              </a:rPr>
              <a:t>x</a:t>
            </a:r>
            <a:r>
              <a:rPr lang="en-US" dirty="0">
                <a:solidFill>
                  <a:srgbClr val="000000"/>
                </a:solidFill>
                <a:latin typeface="Comic Sans MS" charset="0"/>
              </a:rPr>
              <a:t>, </a:t>
            </a:r>
            <a:r>
              <a:rPr lang="en-US" dirty="0" err="1">
                <a:solidFill>
                  <a:srgbClr val="000000"/>
                </a:solidFill>
                <a:latin typeface="Comic Sans MS" charset="0"/>
              </a:rPr>
              <a:t>y</a:t>
            </a:r>
            <a:r>
              <a:rPr lang="en-US" dirty="0">
                <a:solidFill>
                  <a:srgbClr val="000000"/>
                </a:solidFill>
                <a:latin typeface="Comic Sans MS" charset="0"/>
              </a:rPr>
              <a:t> and </a:t>
            </a:r>
            <a:r>
              <a:rPr lang="en-US" dirty="0" err="1">
                <a:solidFill>
                  <a:srgbClr val="000000"/>
                </a:solidFill>
                <a:latin typeface="Comic Sans MS" charset="0"/>
              </a:rPr>
              <a:t>z</a:t>
            </a:r>
            <a:r>
              <a:rPr lang="en-US" dirty="0">
                <a:solidFill>
                  <a:srgbClr val="000000"/>
                </a:solidFill>
                <a:latin typeface="Comic Sans MS" charset="0"/>
              </a:rPr>
              <a:t>?</a:t>
            </a:r>
          </a:p>
        </p:txBody>
      </p:sp>
      <p:sp>
        <p:nvSpPr>
          <p:cNvPr id="36875" name="Rectangle 56"/>
          <p:cNvSpPr>
            <a:spLocks noGrp="1" noChangeArrowheads="1"/>
          </p:cNvSpPr>
          <p:nvPr>
            <p:ph type="title"/>
          </p:nvPr>
        </p:nvSpPr>
        <p:spPr/>
        <p:txBody>
          <a:bodyPr/>
          <a:lstStyle/>
          <a:p>
            <a:pPr eaLnBrk="1" hangingPunct="1"/>
            <a:r>
              <a:rPr lang="en-US"/>
              <a:t>Two Input Networks</a:t>
            </a:r>
          </a:p>
        </p:txBody>
      </p:sp>
      <p:sp>
        <p:nvSpPr>
          <p:cNvPr id="36876" name="Line 59"/>
          <p:cNvSpPr>
            <a:spLocks noChangeShapeType="1"/>
          </p:cNvSpPr>
          <p:nvPr/>
        </p:nvSpPr>
        <p:spPr bwMode="auto">
          <a:xfrm flipH="1">
            <a:off x="3886200" y="2362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7" name="Rectangle 60"/>
          <p:cNvSpPr>
            <a:spLocks noChangeArrowheads="1"/>
          </p:cNvSpPr>
          <p:nvPr/>
        </p:nvSpPr>
        <p:spPr bwMode="auto">
          <a:xfrm>
            <a:off x="777875" y="2178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78" name="Line 61"/>
          <p:cNvSpPr>
            <a:spLocks noChangeShapeType="1"/>
          </p:cNvSpPr>
          <p:nvPr/>
        </p:nvSpPr>
        <p:spPr bwMode="auto">
          <a:xfrm>
            <a:off x="3886200" y="32004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79" name="Rectangle 62"/>
          <p:cNvSpPr>
            <a:spLocks noChangeArrowheads="1"/>
          </p:cNvSpPr>
          <p:nvPr/>
        </p:nvSpPr>
        <p:spPr bwMode="auto">
          <a:xfrm>
            <a:off x="1771650" y="1447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80" name="Rectangle 63"/>
          <p:cNvSpPr>
            <a:spLocks noChangeArrowheads="1"/>
          </p:cNvSpPr>
          <p:nvPr/>
        </p:nvSpPr>
        <p:spPr bwMode="auto">
          <a:xfrm>
            <a:off x="3065463" y="1447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881" name="Line 64"/>
          <p:cNvSpPr>
            <a:spLocks noChangeShapeType="1"/>
          </p:cNvSpPr>
          <p:nvPr/>
        </p:nvSpPr>
        <p:spPr bwMode="auto">
          <a:xfrm flipH="1" flipV="1">
            <a:off x="19050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2" name="Rectangle 65"/>
          <p:cNvSpPr>
            <a:spLocks noChangeArrowheads="1"/>
          </p:cNvSpPr>
          <p:nvPr/>
        </p:nvSpPr>
        <p:spPr bwMode="auto">
          <a:xfrm>
            <a:off x="838200" y="3548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4" name="Group 66"/>
          <p:cNvGrpSpPr>
            <a:grpSpLocks/>
          </p:cNvGrpSpPr>
          <p:nvPr/>
        </p:nvGrpSpPr>
        <p:grpSpPr bwMode="auto">
          <a:xfrm>
            <a:off x="1219200" y="3200400"/>
            <a:ext cx="1371600" cy="533400"/>
            <a:chOff x="1205" y="2400"/>
            <a:chExt cx="864" cy="336"/>
          </a:xfrm>
        </p:grpSpPr>
        <p:sp>
          <p:nvSpPr>
            <p:cNvPr id="36969" name="Line 67"/>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0" name="Line 68"/>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1" name="Line 69"/>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2" name="Line 70"/>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3" name="Line 71"/>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4" name="Line 72"/>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75" name="Line 73"/>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5" name="Group 74"/>
          <p:cNvGrpSpPr>
            <a:grpSpLocks/>
          </p:cNvGrpSpPr>
          <p:nvPr/>
        </p:nvGrpSpPr>
        <p:grpSpPr bwMode="auto">
          <a:xfrm>
            <a:off x="1219200" y="1828800"/>
            <a:ext cx="1371600" cy="533400"/>
            <a:chOff x="3701" y="2419"/>
            <a:chExt cx="864" cy="336"/>
          </a:xfrm>
        </p:grpSpPr>
        <p:sp>
          <p:nvSpPr>
            <p:cNvPr id="36961" name="Line 75"/>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2" name="Line 76"/>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3" name="Line 77"/>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4" name="Line 78"/>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5" name="Line 79"/>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6" name="Line 80"/>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7" name="Line 81"/>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8" name="Oval 82"/>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6" name="Group 83"/>
          <p:cNvGrpSpPr>
            <a:grpSpLocks/>
          </p:cNvGrpSpPr>
          <p:nvPr/>
        </p:nvGrpSpPr>
        <p:grpSpPr bwMode="auto">
          <a:xfrm>
            <a:off x="2514600" y="3200400"/>
            <a:ext cx="1371600" cy="533400"/>
            <a:chOff x="1205" y="2400"/>
            <a:chExt cx="864" cy="336"/>
          </a:xfrm>
        </p:grpSpPr>
        <p:sp>
          <p:nvSpPr>
            <p:cNvPr id="36954" name="Line 84"/>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5" name="Line 85"/>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6" name="Line 86"/>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7" name="Line 87"/>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8" name="Line 88"/>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9" name="Line 89"/>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60" name="Line 90"/>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886" name="Line 100"/>
          <p:cNvSpPr>
            <a:spLocks noChangeShapeType="1"/>
          </p:cNvSpPr>
          <p:nvPr/>
        </p:nvSpPr>
        <p:spPr bwMode="auto">
          <a:xfrm flipH="1">
            <a:off x="1371600" y="29718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7" name="Line 101"/>
          <p:cNvSpPr>
            <a:spLocks noChangeShapeType="1"/>
          </p:cNvSpPr>
          <p:nvPr/>
        </p:nvSpPr>
        <p:spPr bwMode="auto">
          <a:xfrm flipH="1">
            <a:off x="2514600" y="23622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888" name="Line 102"/>
          <p:cNvSpPr>
            <a:spLocks noChangeShapeType="1"/>
          </p:cNvSpPr>
          <p:nvPr/>
        </p:nvSpPr>
        <p:spPr bwMode="auto">
          <a:xfrm flipH="1" flipV="1">
            <a:off x="3200400" y="1828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89" name="Line 103"/>
          <p:cNvSpPr>
            <a:spLocks noChangeShapeType="1"/>
          </p:cNvSpPr>
          <p:nvPr/>
        </p:nvSpPr>
        <p:spPr bwMode="auto">
          <a:xfrm flipH="1">
            <a:off x="1371600" y="2362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0" name="Rectangle 104"/>
          <p:cNvSpPr>
            <a:spLocks noChangeArrowheads="1"/>
          </p:cNvSpPr>
          <p:nvPr/>
        </p:nvSpPr>
        <p:spPr bwMode="auto">
          <a:xfrm>
            <a:off x="4419600" y="30480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7" name="Group 91"/>
          <p:cNvGrpSpPr>
            <a:grpSpLocks/>
          </p:cNvGrpSpPr>
          <p:nvPr/>
        </p:nvGrpSpPr>
        <p:grpSpPr bwMode="auto">
          <a:xfrm>
            <a:off x="2514600" y="2438400"/>
            <a:ext cx="1371600" cy="533400"/>
            <a:chOff x="3701" y="2419"/>
            <a:chExt cx="864" cy="336"/>
          </a:xfrm>
        </p:grpSpPr>
        <p:sp>
          <p:nvSpPr>
            <p:cNvPr id="36946" name="Line 92"/>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7" name="Line 93"/>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8" name="Line 94"/>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9" name="Line 95"/>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0" name="Line 96"/>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1" name="Line 97"/>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2" name="Line 98"/>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53" name="Oval 99"/>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892" name="Oval 105"/>
          <p:cNvSpPr>
            <a:spLocks noChangeArrowheads="1"/>
          </p:cNvSpPr>
          <p:nvPr/>
        </p:nvSpPr>
        <p:spPr bwMode="auto">
          <a:xfrm>
            <a:off x="1295400" y="2286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3" name="Oval 106"/>
          <p:cNvSpPr>
            <a:spLocks noChangeArrowheads="1"/>
          </p:cNvSpPr>
          <p:nvPr/>
        </p:nvSpPr>
        <p:spPr bwMode="auto">
          <a:xfrm>
            <a:off x="3810000" y="2895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4" name="Oval 107"/>
          <p:cNvSpPr>
            <a:spLocks noChangeArrowheads="1"/>
          </p:cNvSpPr>
          <p:nvPr/>
        </p:nvSpPr>
        <p:spPr bwMode="auto">
          <a:xfrm>
            <a:off x="3810000" y="31242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895" name="Line 108"/>
          <p:cNvSpPr>
            <a:spLocks noChangeShapeType="1"/>
          </p:cNvSpPr>
          <p:nvPr/>
        </p:nvSpPr>
        <p:spPr bwMode="auto">
          <a:xfrm flipH="1">
            <a:off x="3886200" y="5029200"/>
            <a:ext cx="0" cy="1371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6" name="Rectangle 109"/>
          <p:cNvSpPr>
            <a:spLocks noChangeArrowheads="1"/>
          </p:cNvSpPr>
          <p:nvPr/>
        </p:nvSpPr>
        <p:spPr bwMode="auto">
          <a:xfrm>
            <a:off x="777875" y="4845050"/>
            <a:ext cx="365125" cy="412750"/>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3v</a:t>
            </a:r>
          </a:p>
        </p:txBody>
      </p:sp>
      <p:sp>
        <p:nvSpPr>
          <p:cNvPr id="36897" name="Line 110"/>
          <p:cNvSpPr>
            <a:spLocks noChangeShapeType="1"/>
          </p:cNvSpPr>
          <p:nvPr/>
        </p:nvSpPr>
        <p:spPr bwMode="auto">
          <a:xfrm>
            <a:off x="3886200" y="5562600"/>
            <a:ext cx="457200" cy="1588"/>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898" name="Rectangle 111"/>
          <p:cNvSpPr>
            <a:spLocks noChangeArrowheads="1"/>
          </p:cNvSpPr>
          <p:nvPr/>
        </p:nvSpPr>
        <p:spPr bwMode="auto">
          <a:xfrm>
            <a:off x="1771650" y="41148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X</a:t>
            </a:r>
          </a:p>
        </p:txBody>
      </p:sp>
      <p:sp>
        <p:nvSpPr>
          <p:cNvPr id="36899" name="Rectangle 112"/>
          <p:cNvSpPr>
            <a:spLocks noChangeArrowheads="1"/>
          </p:cNvSpPr>
          <p:nvPr/>
        </p:nvSpPr>
        <p:spPr bwMode="auto">
          <a:xfrm>
            <a:off x="3065463" y="4114800"/>
            <a:ext cx="363537"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Y</a:t>
            </a:r>
          </a:p>
        </p:txBody>
      </p:sp>
      <p:sp>
        <p:nvSpPr>
          <p:cNvPr id="36900" name="Line 113"/>
          <p:cNvSpPr>
            <a:spLocks noChangeShapeType="1"/>
          </p:cNvSpPr>
          <p:nvPr/>
        </p:nvSpPr>
        <p:spPr bwMode="auto">
          <a:xfrm flipH="1" flipV="1">
            <a:off x="1905000" y="4495800"/>
            <a:ext cx="0" cy="145415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1" name="Rectangle 114"/>
          <p:cNvSpPr>
            <a:spLocks noChangeArrowheads="1"/>
          </p:cNvSpPr>
          <p:nvPr/>
        </p:nvSpPr>
        <p:spPr bwMode="auto">
          <a:xfrm>
            <a:off x="838200" y="6215063"/>
            <a:ext cx="338138" cy="414337"/>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0v</a:t>
            </a:r>
          </a:p>
        </p:txBody>
      </p:sp>
      <p:grpSp>
        <p:nvGrpSpPr>
          <p:cNvPr id="8" name="Group 115"/>
          <p:cNvGrpSpPr>
            <a:grpSpLocks/>
          </p:cNvGrpSpPr>
          <p:nvPr/>
        </p:nvGrpSpPr>
        <p:grpSpPr bwMode="auto">
          <a:xfrm>
            <a:off x="1219200" y="5867400"/>
            <a:ext cx="1371600" cy="533400"/>
            <a:chOff x="1205" y="2400"/>
            <a:chExt cx="864" cy="336"/>
          </a:xfrm>
        </p:grpSpPr>
        <p:sp>
          <p:nvSpPr>
            <p:cNvPr id="36939" name="Line 116"/>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0" name="Line 117"/>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1" name="Line 118"/>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2" name="Line 119"/>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3" name="Line 120"/>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4" name="Line 121"/>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45" name="Line 122"/>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grpSp>
        <p:nvGrpSpPr>
          <p:cNvPr id="9" name="Group 123"/>
          <p:cNvGrpSpPr>
            <a:grpSpLocks/>
          </p:cNvGrpSpPr>
          <p:nvPr/>
        </p:nvGrpSpPr>
        <p:grpSpPr bwMode="auto">
          <a:xfrm>
            <a:off x="1219200" y="4495800"/>
            <a:ext cx="1371600" cy="533400"/>
            <a:chOff x="3701" y="2419"/>
            <a:chExt cx="864" cy="336"/>
          </a:xfrm>
        </p:grpSpPr>
        <p:sp>
          <p:nvSpPr>
            <p:cNvPr id="36931" name="Line 124"/>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2" name="Line 125"/>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3" name="Line 126"/>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4" name="Line 127"/>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5" name="Line 128"/>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6" name="Line 129"/>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7" name="Line 130"/>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8" name="Oval 131"/>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10" name="Group 132"/>
          <p:cNvGrpSpPr>
            <a:grpSpLocks/>
          </p:cNvGrpSpPr>
          <p:nvPr/>
        </p:nvGrpSpPr>
        <p:grpSpPr bwMode="auto">
          <a:xfrm>
            <a:off x="2514600" y="5257800"/>
            <a:ext cx="1371600" cy="533400"/>
            <a:chOff x="1205" y="2400"/>
            <a:chExt cx="864" cy="336"/>
          </a:xfrm>
        </p:grpSpPr>
        <p:sp>
          <p:nvSpPr>
            <p:cNvPr id="36924" name="Line 133"/>
            <p:cNvSpPr>
              <a:spLocks noChangeShapeType="1"/>
            </p:cNvSpPr>
            <p:nvPr/>
          </p:nvSpPr>
          <p:spPr bwMode="auto">
            <a:xfrm flipH="1" flipV="1">
              <a:off x="1493"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5" name="Line 134"/>
            <p:cNvSpPr>
              <a:spLocks noChangeShapeType="1"/>
            </p:cNvSpPr>
            <p:nvPr/>
          </p:nvSpPr>
          <p:spPr bwMode="auto">
            <a:xfrm>
              <a:off x="1493" y="2592"/>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6" name="Line 135"/>
            <p:cNvSpPr>
              <a:spLocks noChangeShapeType="1"/>
            </p:cNvSpPr>
            <p:nvPr/>
          </p:nvSpPr>
          <p:spPr bwMode="auto">
            <a:xfrm>
              <a:off x="1781" y="2592"/>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7" name="Line 136"/>
            <p:cNvSpPr>
              <a:spLocks noChangeShapeType="1"/>
            </p:cNvSpPr>
            <p:nvPr/>
          </p:nvSpPr>
          <p:spPr bwMode="auto">
            <a:xfrm>
              <a:off x="1781"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8" name="Line 137"/>
            <p:cNvSpPr>
              <a:spLocks noChangeShapeType="1"/>
            </p:cNvSpPr>
            <p:nvPr/>
          </p:nvSpPr>
          <p:spPr bwMode="auto">
            <a:xfrm>
              <a:off x="1493" y="2544"/>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9" name="Line 138"/>
            <p:cNvSpPr>
              <a:spLocks noChangeShapeType="1"/>
            </p:cNvSpPr>
            <p:nvPr/>
          </p:nvSpPr>
          <p:spPr bwMode="auto">
            <a:xfrm flipH="1" flipV="1">
              <a:off x="1637" y="2400"/>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30" name="Line 139"/>
            <p:cNvSpPr>
              <a:spLocks noChangeShapeType="1"/>
            </p:cNvSpPr>
            <p:nvPr/>
          </p:nvSpPr>
          <p:spPr bwMode="auto">
            <a:xfrm flipH="1">
              <a:off x="1205" y="2736"/>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36905" name="Line 140"/>
          <p:cNvSpPr>
            <a:spLocks noChangeShapeType="1"/>
          </p:cNvSpPr>
          <p:nvPr/>
        </p:nvSpPr>
        <p:spPr bwMode="auto">
          <a:xfrm flipH="1">
            <a:off x="1371600" y="5791200"/>
            <a:ext cx="11430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6" name="Line 141"/>
          <p:cNvSpPr>
            <a:spLocks noChangeShapeType="1"/>
          </p:cNvSpPr>
          <p:nvPr/>
        </p:nvSpPr>
        <p:spPr bwMode="auto">
          <a:xfrm flipH="1">
            <a:off x="2514600" y="6400800"/>
            <a:ext cx="13716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07" name="Line 142"/>
          <p:cNvSpPr>
            <a:spLocks noChangeShapeType="1"/>
          </p:cNvSpPr>
          <p:nvPr/>
        </p:nvSpPr>
        <p:spPr bwMode="auto">
          <a:xfrm flipH="1" flipV="1">
            <a:off x="3200400" y="4495800"/>
            <a:ext cx="0" cy="8382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8" name="Line 143"/>
          <p:cNvSpPr>
            <a:spLocks noChangeShapeType="1"/>
          </p:cNvSpPr>
          <p:nvPr/>
        </p:nvSpPr>
        <p:spPr bwMode="auto">
          <a:xfrm flipH="1">
            <a:off x="1371600" y="5791200"/>
            <a:ext cx="0" cy="609600"/>
          </a:xfrm>
          <a:prstGeom prst="line">
            <a:avLst/>
          </a:prstGeom>
          <a:noFill/>
          <a:ln w="28575">
            <a:solidFill>
              <a:srgbClr val="000000"/>
            </a:solidFill>
            <a:round/>
            <a:headEnd/>
            <a:tailEnd/>
          </a:ln>
        </p:spPr>
        <p:txBody>
          <a:bodyPr wrap="none" anchor="ctr">
            <a:prstTxWarp prst="textNoShape">
              <a:avLst/>
            </a:prstTxWarp>
          </a:bodyPr>
          <a:lstStyle/>
          <a:p>
            <a:endParaRPr lang="en-US"/>
          </a:p>
        </p:txBody>
      </p:sp>
      <p:sp>
        <p:nvSpPr>
          <p:cNvPr id="36909" name="Rectangle 144"/>
          <p:cNvSpPr>
            <a:spLocks noChangeArrowheads="1"/>
          </p:cNvSpPr>
          <p:nvPr/>
        </p:nvSpPr>
        <p:spPr bwMode="auto">
          <a:xfrm>
            <a:off x="4419600" y="54102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Tahoma" charset="0"/>
              </a:rPr>
              <a:t>Z</a:t>
            </a:r>
          </a:p>
        </p:txBody>
      </p:sp>
      <p:grpSp>
        <p:nvGrpSpPr>
          <p:cNvPr id="11" name="Group 145"/>
          <p:cNvGrpSpPr>
            <a:grpSpLocks/>
          </p:cNvGrpSpPr>
          <p:nvPr/>
        </p:nvGrpSpPr>
        <p:grpSpPr bwMode="auto">
          <a:xfrm>
            <a:off x="2514600" y="4495800"/>
            <a:ext cx="1371600" cy="533400"/>
            <a:chOff x="3701" y="2419"/>
            <a:chExt cx="864" cy="336"/>
          </a:xfrm>
        </p:grpSpPr>
        <p:sp>
          <p:nvSpPr>
            <p:cNvPr id="36916" name="Line 146"/>
            <p:cNvSpPr>
              <a:spLocks noChangeShapeType="1"/>
            </p:cNvSpPr>
            <p:nvPr/>
          </p:nvSpPr>
          <p:spPr bwMode="auto">
            <a:xfrm flipH="1" flipV="1">
              <a:off x="3989"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7" name="Line 147"/>
            <p:cNvSpPr>
              <a:spLocks noChangeShapeType="1"/>
            </p:cNvSpPr>
            <p:nvPr/>
          </p:nvSpPr>
          <p:spPr bwMode="auto">
            <a:xfrm>
              <a:off x="3989" y="2611"/>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8" name="Line 148"/>
            <p:cNvSpPr>
              <a:spLocks noChangeShapeType="1"/>
            </p:cNvSpPr>
            <p:nvPr/>
          </p:nvSpPr>
          <p:spPr bwMode="auto">
            <a:xfrm>
              <a:off x="4277" y="2611"/>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19" name="Line 149"/>
            <p:cNvSpPr>
              <a:spLocks noChangeShapeType="1"/>
            </p:cNvSpPr>
            <p:nvPr/>
          </p:nvSpPr>
          <p:spPr bwMode="auto">
            <a:xfrm>
              <a:off x="4277"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0" name="Line 150"/>
            <p:cNvSpPr>
              <a:spLocks noChangeShapeType="1"/>
            </p:cNvSpPr>
            <p:nvPr/>
          </p:nvSpPr>
          <p:spPr bwMode="auto">
            <a:xfrm>
              <a:off x="3989" y="2563"/>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1" name="Line 151"/>
            <p:cNvSpPr>
              <a:spLocks noChangeShapeType="1"/>
            </p:cNvSpPr>
            <p:nvPr/>
          </p:nvSpPr>
          <p:spPr bwMode="auto">
            <a:xfrm flipH="1" flipV="1">
              <a:off x="4133" y="2419"/>
              <a:ext cx="0" cy="144"/>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2" name="Line 152"/>
            <p:cNvSpPr>
              <a:spLocks noChangeShapeType="1"/>
            </p:cNvSpPr>
            <p:nvPr/>
          </p:nvSpPr>
          <p:spPr bwMode="auto">
            <a:xfrm flipH="1">
              <a:off x="3701" y="2755"/>
              <a:ext cx="288"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6923" name="Oval 153"/>
            <p:cNvSpPr>
              <a:spLocks noChangeArrowheads="1"/>
            </p:cNvSpPr>
            <p:nvPr/>
          </p:nvSpPr>
          <p:spPr bwMode="auto">
            <a:xfrm>
              <a:off x="4095" y="2484"/>
              <a:ext cx="72" cy="72"/>
            </a:xfrm>
            <a:prstGeom prst="ellipse">
              <a:avLst/>
            </a:prstGeom>
            <a:solidFill>
              <a:schemeClr val="bg1"/>
            </a:solidFill>
            <a:ln w="28575">
              <a:solidFill>
                <a:schemeClr val="tx1"/>
              </a:solidFill>
              <a:round/>
              <a:headEnd/>
              <a:tailEnd/>
            </a:ln>
          </p:spPr>
          <p:txBody>
            <a:bodyPr wrap="none" anchor="ctr">
              <a:prstTxWarp prst="textNoShape">
                <a:avLst/>
              </a:prstTxWarp>
            </a:bodyPr>
            <a:lstStyle/>
            <a:p>
              <a:endParaRPr lang="en-US">
                <a:latin typeface="Calibri" charset="0"/>
              </a:endParaRPr>
            </a:p>
          </p:txBody>
        </p:sp>
      </p:grpSp>
      <p:sp>
        <p:nvSpPr>
          <p:cNvPr id="36911" name="Oval 154"/>
          <p:cNvSpPr>
            <a:spLocks noChangeArrowheads="1"/>
          </p:cNvSpPr>
          <p:nvPr/>
        </p:nvSpPr>
        <p:spPr bwMode="auto">
          <a:xfrm>
            <a:off x="1295400" y="63246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2" name="Oval 155"/>
          <p:cNvSpPr>
            <a:spLocks noChangeArrowheads="1"/>
          </p:cNvSpPr>
          <p:nvPr/>
        </p:nvSpPr>
        <p:spPr bwMode="auto">
          <a:xfrm>
            <a:off x="3810000" y="57150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36913" name="Oval 156"/>
          <p:cNvSpPr>
            <a:spLocks noChangeArrowheads="1"/>
          </p:cNvSpPr>
          <p:nvPr/>
        </p:nvSpPr>
        <p:spPr bwMode="auto">
          <a:xfrm>
            <a:off x="3810000" y="5486400"/>
            <a:ext cx="152400" cy="152400"/>
          </a:xfrm>
          <a:prstGeom prst="ellipse">
            <a:avLst/>
          </a:prstGeom>
          <a:solidFill>
            <a:schemeClr val="tx2"/>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119" name="Date Placeholder 118"/>
          <p:cNvSpPr>
            <a:spLocks noGrp="1"/>
          </p:cNvSpPr>
          <p:nvPr>
            <p:ph type="dt" sz="quarter" idx="10"/>
          </p:nvPr>
        </p:nvSpPr>
        <p:spPr/>
        <p:txBody>
          <a:bodyPr/>
          <a:lstStyle/>
          <a:p>
            <a:pPr>
              <a:defRPr/>
            </a:pPr>
            <a:fld id="{612C2BA9-3C9A-7D45-A3A3-DBC1BD800BCA}" type="datetime1">
              <a:rPr lang="en-US" smtClean="0"/>
              <a:pPr>
                <a:defRPr/>
              </a:pPr>
              <a:t>3/17/11</a:t>
            </a:fld>
            <a:endParaRPr lang="en-US"/>
          </a:p>
        </p:txBody>
      </p:sp>
      <p:sp>
        <p:nvSpPr>
          <p:cNvPr id="120" name="Slide Number Placeholder 119"/>
          <p:cNvSpPr>
            <a:spLocks noGrp="1"/>
          </p:cNvSpPr>
          <p:nvPr>
            <p:ph type="sldNum" sz="quarter" idx="12"/>
          </p:nvPr>
        </p:nvSpPr>
        <p:spPr>
          <a:xfrm>
            <a:off x="6620934" y="6492875"/>
            <a:ext cx="2133600" cy="365125"/>
          </a:xfrm>
        </p:spPr>
        <p:txBody>
          <a:bodyPr/>
          <a:lstStyle/>
          <a:p>
            <a:pPr>
              <a:defRPr/>
            </a:pPr>
            <a:fld id="{3870C79D-D249-A441-85A0-5AAAC4F723CE}" type="slidenum">
              <a:rPr lang="en-US"/>
              <a:pPr>
                <a:defRPr/>
              </a:pPr>
              <a:t>24</a:t>
            </a:fld>
            <a:endParaRPr lang="en-US"/>
          </a:p>
        </p:txBody>
      </p:sp>
      <p:sp>
        <p:nvSpPr>
          <p:cNvPr id="121" name="Line 38"/>
          <p:cNvSpPr>
            <a:spLocks noChangeShapeType="1"/>
          </p:cNvSpPr>
          <p:nvPr/>
        </p:nvSpPr>
        <p:spPr bwMode="auto">
          <a:xfrm>
            <a:off x="5524499" y="2154238"/>
            <a:ext cx="2881313" cy="0"/>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2" name="Line 39"/>
          <p:cNvSpPr>
            <a:spLocks noChangeShapeType="1"/>
          </p:cNvSpPr>
          <p:nvPr/>
        </p:nvSpPr>
        <p:spPr bwMode="auto">
          <a:xfrm>
            <a:off x="7427912" y="1803400"/>
            <a:ext cx="0" cy="2205038"/>
          </a:xfrm>
          <a:prstGeom prst="line">
            <a:avLst/>
          </a:prstGeom>
          <a:noFill/>
          <a:ln w="25400">
            <a:solidFill>
              <a:srgbClr val="000000"/>
            </a:solidFill>
            <a:round/>
            <a:headEnd/>
            <a:tailEnd/>
          </a:ln>
        </p:spPr>
        <p:txBody>
          <a:bodyPr wrap="none" anchor="ctr">
            <a:prstTxWarp prst="textNoShape">
              <a:avLst/>
            </a:prstTxWarp>
          </a:bodyPr>
          <a:lstStyle/>
          <a:p>
            <a:endParaRPr lang="en-US"/>
          </a:p>
        </p:txBody>
      </p:sp>
      <p:sp>
        <p:nvSpPr>
          <p:cNvPr id="123" name="Rectangle 40"/>
          <p:cNvSpPr>
            <a:spLocks noChangeArrowheads="1"/>
          </p:cNvSpPr>
          <p:nvPr/>
        </p:nvSpPr>
        <p:spPr bwMode="auto">
          <a:xfrm>
            <a:off x="59118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x</a:t>
            </a:r>
          </a:p>
        </p:txBody>
      </p:sp>
      <p:sp>
        <p:nvSpPr>
          <p:cNvPr id="124" name="Rectangle 41"/>
          <p:cNvSpPr>
            <a:spLocks noChangeArrowheads="1"/>
          </p:cNvSpPr>
          <p:nvPr/>
        </p:nvSpPr>
        <p:spPr bwMode="auto">
          <a:xfrm>
            <a:off x="6838949" y="1714500"/>
            <a:ext cx="363538"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y</a:t>
            </a:r>
          </a:p>
        </p:txBody>
      </p:sp>
      <p:sp>
        <p:nvSpPr>
          <p:cNvPr id="125" name="Rectangle 42"/>
          <p:cNvSpPr>
            <a:spLocks noChangeArrowheads="1"/>
          </p:cNvSpPr>
          <p:nvPr/>
        </p:nvSpPr>
        <p:spPr bwMode="auto">
          <a:xfrm>
            <a:off x="7791449" y="1727200"/>
            <a:ext cx="361950" cy="414338"/>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z</a:t>
            </a:r>
          </a:p>
        </p:txBody>
      </p:sp>
      <p:grpSp>
        <p:nvGrpSpPr>
          <p:cNvPr id="12" name="Group 47"/>
          <p:cNvGrpSpPr>
            <a:grpSpLocks/>
          </p:cNvGrpSpPr>
          <p:nvPr/>
        </p:nvGrpSpPr>
        <p:grpSpPr bwMode="auto">
          <a:xfrm>
            <a:off x="6451599" y="2303463"/>
            <a:ext cx="901700" cy="1730375"/>
            <a:chOff x="4120" y="2640"/>
            <a:chExt cx="576" cy="1104"/>
          </a:xfrm>
        </p:grpSpPr>
        <p:sp>
          <p:nvSpPr>
            <p:cNvPr id="127"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0 volts</a:t>
              </a:r>
            </a:p>
          </p:txBody>
        </p:sp>
        <p:sp>
          <p:nvSpPr>
            <p:cNvPr id="128"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29"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0"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a:solidFill>
                    <a:srgbClr val="000000"/>
                  </a:solidFill>
                  <a:latin typeface="Comic Sans MS" charset="0"/>
                </a:rPr>
                <a:t>3 volts</a:t>
              </a:r>
            </a:p>
          </p:txBody>
        </p:sp>
      </p:grpSp>
      <p:grpSp>
        <p:nvGrpSpPr>
          <p:cNvPr id="13" name="Group 52"/>
          <p:cNvGrpSpPr>
            <a:grpSpLocks/>
          </p:cNvGrpSpPr>
          <p:nvPr/>
        </p:nvGrpSpPr>
        <p:grpSpPr bwMode="auto">
          <a:xfrm>
            <a:off x="5562599" y="2316163"/>
            <a:ext cx="901700" cy="1706562"/>
            <a:chOff x="3552" y="2648"/>
            <a:chExt cx="576" cy="1088"/>
          </a:xfrm>
        </p:grpSpPr>
        <p:sp>
          <p:nvSpPr>
            <p:cNvPr id="132" name="Rectangle 48"/>
            <p:cNvSpPr>
              <a:spLocks noChangeArrowheads="1"/>
            </p:cNvSpPr>
            <p:nvPr/>
          </p:nvSpPr>
          <p:spPr bwMode="auto">
            <a:xfrm>
              <a:off x="3552" y="2648"/>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3" name="Rectangle 49"/>
            <p:cNvSpPr>
              <a:spLocks noChangeArrowheads="1"/>
            </p:cNvSpPr>
            <p:nvPr/>
          </p:nvSpPr>
          <p:spPr bwMode="auto">
            <a:xfrm>
              <a:off x="3552"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34" name="Rectangle 50"/>
            <p:cNvSpPr>
              <a:spLocks noChangeArrowheads="1"/>
            </p:cNvSpPr>
            <p:nvPr/>
          </p:nvSpPr>
          <p:spPr bwMode="auto">
            <a:xfrm>
              <a:off x="3552" y="320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35" name="Rectangle 51"/>
            <p:cNvSpPr>
              <a:spLocks noChangeArrowheads="1"/>
            </p:cNvSpPr>
            <p:nvPr/>
          </p:nvSpPr>
          <p:spPr bwMode="auto">
            <a:xfrm>
              <a:off x="3560" y="3472"/>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grpSp>
      <p:grpSp>
        <p:nvGrpSpPr>
          <p:cNvPr id="14" name="Group 47"/>
          <p:cNvGrpSpPr>
            <a:grpSpLocks/>
          </p:cNvGrpSpPr>
          <p:nvPr/>
        </p:nvGrpSpPr>
        <p:grpSpPr bwMode="auto">
          <a:xfrm>
            <a:off x="7501465" y="2235730"/>
            <a:ext cx="901700" cy="1730375"/>
            <a:chOff x="4120" y="2640"/>
            <a:chExt cx="576" cy="1104"/>
          </a:xfrm>
        </p:grpSpPr>
        <p:sp>
          <p:nvSpPr>
            <p:cNvPr id="141"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2"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3 volts</a:t>
              </a:r>
            </a:p>
          </p:txBody>
        </p:sp>
        <p:sp>
          <p:nvSpPr>
            <p:cNvPr id="143"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4"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grpSp>
        <p:nvGrpSpPr>
          <p:cNvPr id="15" name="Group 47"/>
          <p:cNvGrpSpPr>
            <a:grpSpLocks/>
          </p:cNvGrpSpPr>
          <p:nvPr/>
        </p:nvGrpSpPr>
        <p:grpSpPr bwMode="auto">
          <a:xfrm>
            <a:off x="7552267" y="4759850"/>
            <a:ext cx="901700" cy="1730375"/>
            <a:chOff x="4120" y="2640"/>
            <a:chExt cx="576" cy="1104"/>
          </a:xfrm>
        </p:grpSpPr>
        <p:sp>
          <p:nvSpPr>
            <p:cNvPr id="146" name="Rectangle 43"/>
            <p:cNvSpPr>
              <a:spLocks noChangeArrowheads="1"/>
            </p:cNvSpPr>
            <p:nvPr/>
          </p:nvSpPr>
          <p:spPr bwMode="auto">
            <a:xfrm>
              <a:off x="4120" y="264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3 </a:t>
              </a:r>
              <a:r>
                <a:rPr lang="en-US" dirty="0">
                  <a:solidFill>
                    <a:srgbClr val="000000"/>
                  </a:solidFill>
                  <a:latin typeface="Comic Sans MS" charset="0"/>
                </a:rPr>
                <a:t>volts</a:t>
              </a:r>
            </a:p>
          </p:txBody>
        </p:sp>
        <p:sp>
          <p:nvSpPr>
            <p:cNvPr id="147" name="Rectangle 44"/>
            <p:cNvSpPr>
              <a:spLocks noChangeArrowheads="1"/>
            </p:cNvSpPr>
            <p:nvPr/>
          </p:nvSpPr>
          <p:spPr bwMode="auto">
            <a:xfrm>
              <a:off x="4128" y="2944"/>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sp>
          <p:nvSpPr>
            <p:cNvPr id="148" name="Rectangle 45"/>
            <p:cNvSpPr>
              <a:spLocks noChangeArrowheads="1"/>
            </p:cNvSpPr>
            <p:nvPr/>
          </p:nvSpPr>
          <p:spPr bwMode="auto">
            <a:xfrm>
              <a:off x="4128" y="3216"/>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a:solidFill>
                    <a:srgbClr val="000000"/>
                  </a:solidFill>
                  <a:latin typeface="Comic Sans MS" charset="0"/>
                </a:rPr>
                <a:t>0 volts</a:t>
              </a:r>
            </a:p>
          </p:txBody>
        </p:sp>
        <p:sp>
          <p:nvSpPr>
            <p:cNvPr id="149" name="Rectangle 46"/>
            <p:cNvSpPr>
              <a:spLocks noChangeArrowheads="1"/>
            </p:cNvSpPr>
            <p:nvPr/>
          </p:nvSpPr>
          <p:spPr bwMode="auto">
            <a:xfrm>
              <a:off x="4128" y="3480"/>
              <a:ext cx="568" cy="264"/>
            </a:xfrm>
            <a:prstGeom prst="rect">
              <a:avLst/>
            </a:prstGeom>
            <a:noFill/>
            <a:ln w="12700">
              <a:noFill/>
              <a:miter lim="800000"/>
              <a:headEnd/>
              <a:tailEnd/>
            </a:ln>
          </p:spPr>
          <p:txBody>
            <a:bodyPr wrap="none" lIns="19050" tIns="26988" rIns="19050" bIns="26988">
              <a:prstTxWarp prst="textNoShape">
                <a:avLst/>
              </a:prstTxWarp>
            </a:bodyPr>
            <a:lstStyle/>
            <a:p>
              <a:pPr>
                <a:lnSpc>
                  <a:spcPts val="2100"/>
                </a:lnSpc>
                <a:tabLst>
                  <a:tab pos="457200" algn="l"/>
                  <a:tab pos="914400" algn="l"/>
                  <a:tab pos="1371600" algn="l"/>
                </a:tabLst>
              </a:pPr>
              <a:r>
                <a:rPr lang="en-US" dirty="0" smtClean="0">
                  <a:solidFill>
                    <a:srgbClr val="000000"/>
                  </a:solidFill>
                  <a:latin typeface="Comic Sans MS" charset="0"/>
                </a:rPr>
                <a:t>0 </a:t>
              </a:r>
              <a:r>
                <a:rPr lang="en-US" dirty="0">
                  <a:solidFill>
                    <a:srgbClr val="000000"/>
                  </a:solidFill>
                  <a:latin typeface="Comic Sans MS" charset="0"/>
                </a:rPr>
                <a:t>volts</a:t>
              </a:r>
            </a:p>
          </p:txBody>
        </p:sp>
      </p:grpSp>
      <p:sp>
        <p:nvSpPr>
          <p:cNvPr id="150" name="TextBox 149"/>
          <p:cNvSpPr txBox="1"/>
          <p:nvPr/>
        </p:nvSpPr>
        <p:spPr>
          <a:xfrm>
            <a:off x="3522133" y="1947334"/>
            <a:ext cx="1964268"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NAND gate (NOT AND)</a:t>
            </a:r>
            <a:endParaRPr lang="en-US" i="1" dirty="0">
              <a:solidFill>
                <a:srgbClr val="0000FF"/>
              </a:solidFill>
            </a:endParaRPr>
          </a:p>
        </p:txBody>
      </p:sp>
      <p:sp>
        <p:nvSpPr>
          <p:cNvPr id="152" name="TextBox 151"/>
          <p:cNvSpPr txBox="1"/>
          <p:nvPr/>
        </p:nvSpPr>
        <p:spPr>
          <a:xfrm>
            <a:off x="3522133" y="4233334"/>
            <a:ext cx="1930401" cy="646331"/>
          </a:xfrm>
          <a:prstGeom prst="rect">
            <a:avLst/>
          </a:prstGeom>
          <a:noFill/>
        </p:spPr>
        <p:txBody>
          <a:bodyPr wrap="square" rtlCol="0">
            <a:spAutoFit/>
          </a:bodyPr>
          <a:lstStyle/>
          <a:p>
            <a:pPr algn="ctr"/>
            <a:r>
              <a:rPr lang="en-US" dirty="0" smtClean="0"/>
              <a:t>Called </a:t>
            </a:r>
            <a:r>
              <a:rPr lang="en-US" i="1" dirty="0" smtClean="0">
                <a:solidFill>
                  <a:srgbClr val="0000FF"/>
                </a:solidFill>
              </a:rPr>
              <a:t>NOR gate (NOT OR)</a:t>
            </a:r>
            <a:endParaRPr lang="en-US" i="1" dirty="0">
              <a:solidFill>
                <a:srgbClr val="0000F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pPr eaLnBrk="1" hangingPunct="1"/>
            <a:r>
              <a:rPr lang="en-US" smtClean="0"/>
              <a:t>Type of Circuits</a:t>
            </a:r>
          </a:p>
        </p:txBody>
      </p:sp>
      <p:sp>
        <p:nvSpPr>
          <p:cNvPr id="7" name="Content Placeholder 6"/>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i="1" dirty="0" smtClean="0">
                <a:solidFill>
                  <a:srgbClr val="000000"/>
                </a:solidFill>
                <a:ea typeface="+mn-ea"/>
                <a:cs typeface="+mn-cs"/>
              </a:rPr>
              <a:t>Synchronous Digital Systems </a:t>
            </a:r>
            <a:r>
              <a:rPr lang="en-US" dirty="0" smtClean="0">
                <a:solidFill>
                  <a:srgbClr val="000000"/>
                </a:solidFill>
                <a:ea typeface="+mn-ea"/>
                <a:cs typeface="+mn-cs"/>
              </a:rPr>
              <a:t>consist of two basic types of circuits:</a:t>
            </a:r>
          </a:p>
          <a:p>
            <a:pPr lvl="1" eaLnBrk="1" fontAlgn="auto" hangingPunct="1">
              <a:spcAft>
                <a:spcPts val="0"/>
              </a:spcAft>
              <a:buFont typeface="Arial"/>
              <a:buChar char="•"/>
              <a:defRPr/>
            </a:pPr>
            <a:r>
              <a:rPr lang="en-US" dirty="0" smtClean="0">
                <a:solidFill>
                  <a:srgbClr val="000000"/>
                </a:solidFill>
                <a:ea typeface="+mn-ea"/>
              </a:rPr>
              <a:t>Combinational Logic (CL) circuits</a:t>
            </a:r>
          </a:p>
          <a:p>
            <a:pPr lvl="2" eaLnBrk="1" fontAlgn="auto" hangingPunct="1">
              <a:spcAft>
                <a:spcPts val="0"/>
              </a:spcAft>
              <a:buFont typeface="Arial"/>
              <a:buChar char="–"/>
              <a:defRPr/>
            </a:pPr>
            <a:r>
              <a:rPr lang="en-US" dirty="0" smtClean="0">
                <a:solidFill>
                  <a:srgbClr val="000000"/>
                </a:solidFill>
                <a:ea typeface="+mn-ea"/>
              </a:rPr>
              <a:t>Output is a function of the inputs only, not the history of its execution</a:t>
            </a:r>
          </a:p>
          <a:p>
            <a:pPr lvl="2" eaLnBrk="1" fontAlgn="auto" hangingPunct="1">
              <a:spcAft>
                <a:spcPts val="0"/>
              </a:spcAft>
              <a:buFont typeface="Arial"/>
              <a:buChar char="–"/>
              <a:defRPr/>
            </a:pPr>
            <a:r>
              <a:rPr lang="en-US" dirty="0" smtClean="0">
                <a:solidFill>
                  <a:srgbClr val="000000"/>
                </a:solidFill>
                <a:ea typeface="+mn-ea"/>
              </a:rPr>
              <a:t>E.g., circuits to add A, B (</a:t>
            </a:r>
            <a:r>
              <a:rPr lang="en-US" dirty="0" err="1" smtClean="0">
                <a:solidFill>
                  <a:srgbClr val="000000"/>
                </a:solidFill>
                <a:ea typeface="+mn-ea"/>
              </a:rPr>
              <a:t>ALUs</a:t>
            </a:r>
            <a:r>
              <a:rPr lang="en-US" dirty="0" smtClean="0">
                <a:solidFill>
                  <a:srgbClr val="000000"/>
                </a:solidFill>
                <a:ea typeface="+mn-ea"/>
              </a:rPr>
              <a:t>)</a:t>
            </a:r>
          </a:p>
          <a:p>
            <a:pPr lvl="1" eaLnBrk="1" fontAlgn="auto" hangingPunct="1">
              <a:spcAft>
                <a:spcPts val="0"/>
              </a:spcAft>
              <a:buFont typeface="Arial"/>
              <a:buChar char="•"/>
              <a:defRPr/>
            </a:pPr>
            <a:r>
              <a:rPr lang="en-US" dirty="0" smtClean="0">
                <a:solidFill>
                  <a:srgbClr val="000000"/>
                </a:solidFill>
                <a:ea typeface="+mn-ea"/>
              </a:rPr>
              <a:t>Sequential Logic (SL)</a:t>
            </a:r>
          </a:p>
          <a:p>
            <a:pPr lvl="2" eaLnBrk="1" fontAlgn="auto" hangingPunct="1">
              <a:spcAft>
                <a:spcPts val="0"/>
              </a:spcAft>
              <a:buFont typeface="Arial"/>
              <a:buChar char="•"/>
              <a:defRPr/>
            </a:pPr>
            <a:r>
              <a:rPr lang="en-US" dirty="0" smtClean="0">
                <a:solidFill>
                  <a:srgbClr val="000000"/>
                </a:solidFill>
                <a:ea typeface="+mn-ea"/>
              </a:rPr>
              <a:t>Circuits that “remember” or store information</a:t>
            </a:r>
          </a:p>
          <a:p>
            <a:pPr lvl="2" eaLnBrk="1" fontAlgn="auto" hangingPunct="1">
              <a:spcAft>
                <a:spcPts val="0"/>
              </a:spcAft>
              <a:buFont typeface="Arial"/>
              <a:buChar char="•"/>
              <a:defRPr/>
            </a:pPr>
            <a:r>
              <a:rPr lang="en-US" dirty="0" smtClean="0">
                <a:solidFill>
                  <a:srgbClr val="000000"/>
                </a:solidFill>
                <a:ea typeface="+mn-ea"/>
              </a:rPr>
              <a:t>aka “State Elements”</a:t>
            </a:r>
          </a:p>
          <a:p>
            <a:pPr lvl="2" eaLnBrk="1" fontAlgn="auto" hangingPunct="1">
              <a:spcAft>
                <a:spcPts val="0"/>
              </a:spcAft>
              <a:buFont typeface="Arial"/>
              <a:buChar char="•"/>
              <a:defRPr/>
            </a:pPr>
            <a:r>
              <a:rPr lang="en-US" dirty="0" smtClean="0">
                <a:solidFill>
                  <a:srgbClr val="000000"/>
                </a:solidFill>
                <a:ea typeface="+mn-ea"/>
              </a:rPr>
              <a:t>E.g., memories and registers (Registers)</a:t>
            </a:r>
          </a:p>
        </p:txBody>
      </p:sp>
      <p:sp>
        <p:nvSpPr>
          <p:cNvPr id="3" name="Date Placeholder 2"/>
          <p:cNvSpPr>
            <a:spLocks noGrp="1"/>
          </p:cNvSpPr>
          <p:nvPr>
            <p:ph type="dt" sz="quarter" idx="10"/>
          </p:nvPr>
        </p:nvSpPr>
        <p:spPr/>
        <p:txBody>
          <a:bodyPr/>
          <a:lstStyle/>
          <a:p>
            <a:pPr>
              <a:defRPr/>
            </a:pPr>
            <a:fld id="{06CEA9D8-2DA5-514B-9134-4C3BA786F044}" type="datetime1">
              <a:rPr lang="en-US" smtClean="0"/>
              <a:pPr>
                <a:defRPr/>
              </a:pPr>
              <a:t>3/17/11</a:t>
            </a:fld>
            <a:endParaRPr lang="en-US"/>
          </a:p>
        </p:txBody>
      </p:sp>
      <p:sp>
        <p:nvSpPr>
          <p:cNvPr id="4" name="Footer Placeholder 3"/>
          <p:cNvSpPr>
            <a:spLocks noGrp="1"/>
          </p:cNvSpPr>
          <p:nvPr>
            <p:ph type="ftr" sz="quarter" idx="11"/>
          </p:nvPr>
        </p:nvSpPr>
        <p:spPr/>
        <p:txBody>
          <a:bodyPr/>
          <a:lstStyle/>
          <a:p>
            <a:pPr>
              <a:defRPr/>
            </a:pPr>
            <a:r>
              <a:rPr lang="en-US" smtClean="0"/>
              <a:t>Spring 2011 -- Lecture #17</a:t>
            </a:r>
            <a:endParaRPr lang="en-US"/>
          </a:p>
        </p:txBody>
      </p:sp>
      <p:sp>
        <p:nvSpPr>
          <p:cNvPr id="5" name="Slide Number Placeholder 4"/>
          <p:cNvSpPr>
            <a:spLocks noGrp="1"/>
          </p:cNvSpPr>
          <p:nvPr>
            <p:ph type="sldNum" sz="quarter" idx="12"/>
          </p:nvPr>
        </p:nvSpPr>
        <p:spPr/>
        <p:txBody>
          <a:bodyPr/>
          <a:lstStyle/>
          <a:p>
            <a:pPr>
              <a:defRPr/>
            </a:pPr>
            <a:fld id="{8868D7DF-525F-7D46-885E-65CB5685D7BE}"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4148138" cy="1143000"/>
          </a:xfrm>
        </p:spPr>
        <p:txBody>
          <a:bodyPr/>
          <a:lstStyle/>
          <a:p>
            <a:r>
              <a:rPr lang="en-US" smtClean="0"/>
              <a:t>Truth Tables</a:t>
            </a:r>
          </a:p>
        </p:txBody>
      </p:sp>
      <p:sp>
        <p:nvSpPr>
          <p:cNvPr id="6" name="Date Placeholder 5"/>
          <p:cNvSpPr>
            <a:spLocks noGrp="1"/>
          </p:cNvSpPr>
          <p:nvPr>
            <p:ph type="dt" sz="quarter" idx="10"/>
          </p:nvPr>
        </p:nvSpPr>
        <p:spPr/>
        <p:txBody>
          <a:bodyPr/>
          <a:lstStyle/>
          <a:p>
            <a:pPr>
              <a:defRPr/>
            </a:pPr>
            <a:fld id="{2B600B24-71AF-D748-ADC4-E1E7B5DC8554}" type="datetime1">
              <a:rPr lang="en-US" smtClean="0"/>
              <a:pPr>
                <a:defRPr/>
              </a:pPr>
              <a:t>3/17/11</a:t>
            </a:fld>
            <a:endParaRPr lang="en-US"/>
          </a:p>
        </p:txBody>
      </p:sp>
      <p:sp>
        <p:nvSpPr>
          <p:cNvPr id="8" name="Footer Placeholder 7"/>
          <p:cNvSpPr>
            <a:spLocks noGrp="1"/>
          </p:cNvSpPr>
          <p:nvPr>
            <p:ph type="ftr" sz="quarter" idx="11"/>
          </p:nvPr>
        </p:nvSpPr>
        <p:spPr/>
        <p:txBody>
          <a:bodyPr/>
          <a:lstStyle/>
          <a:p>
            <a:pPr>
              <a:defRPr/>
            </a:pPr>
            <a:r>
              <a:rPr lang="en-US" smtClean="0"/>
              <a:t>Spring 2011 -- Lecture #17</a:t>
            </a:r>
            <a:endParaRPr lang="en-US" dirty="0"/>
          </a:p>
        </p:txBody>
      </p:sp>
      <p:sp>
        <p:nvSpPr>
          <p:cNvPr id="7" name="Slide Number Placeholder 6"/>
          <p:cNvSpPr>
            <a:spLocks noGrp="1"/>
          </p:cNvSpPr>
          <p:nvPr>
            <p:ph type="sldNum" sz="quarter" idx="12"/>
          </p:nvPr>
        </p:nvSpPr>
        <p:spPr/>
        <p:txBody>
          <a:bodyPr/>
          <a:lstStyle/>
          <a:p>
            <a:pPr>
              <a:defRPr/>
            </a:pPr>
            <a:fld id="{B73DE936-3E13-6145-AC22-4683092FF079}" type="slidenum">
              <a:rPr lang="en-US" smtClean="0"/>
              <a:pPr>
                <a:defRPr/>
              </a:pPr>
              <a:t>26</a:t>
            </a:fld>
            <a:endParaRPr lang="en-US"/>
          </a:p>
        </p:txBody>
      </p:sp>
      <p:pic>
        <p:nvPicPr>
          <p:cNvPr id="46086" name="Picture 4"/>
          <p:cNvPicPr>
            <a:picLocks noChangeAspect="1" noChangeArrowheads="1"/>
          </p:cNvPicPr>
          <p:nvPr/>
        </p:nvPicPr>
        <p:blipFill>
          <a:blip r:embed="rId2"/>
          <a:srcRect l="2541"/>
          <a:stretch>
            <a:fillRect/>
          </a:stretch>
        </p:blipFill>
        <p:spPr bwMode="auto">
          <a:xfrm>
            <a:off x="5795963" y="525463"/>
            <a:ext cx="3170237" cy="5867400"/>
          </a:xfrm>
          <a:prstGeom prst="rect">
            <a:avLst/>
          </a:prstGeom>
          <a:noFill/>
          <a:ln w="9525">
            <a:noFill/>
            <a:miter lim="800000"/>
            <a:headEnd/>
            <a:tailEnd/>
          </a:ln>
        </p:spPr>
      </p:pic>
      <p:sp>
        <p:nvSpPr>
          <p:cNvPr id="9" name="Rectangle 8"/>
          <p:cNvSpPr/>
          <p:nvPr/>
        </p:nvSpPr>
        <p:spPr>
          <a:xfrm>
            <a:off x="1709738" y="19637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F</a:t>
            </a:r>
          </a:p>
        </p:txBody>
      </p:sp>
      <p:cxnSp>
        <p:nvCxnSpPr>
          <p:cNvPr id="14" name="Straight Arrow Connector 13"/>
          <p:cNvCxnSpPr/>
          <p:nvPr/>
        </p:nvCxnSpPr>
        <p:spPr>
          <a:xfrm>
            <a:off x="4267200" y="33020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830263" y="24384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812800" y="29797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830263" y="35734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812800" y="41148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706938" y="2811463"/>
            <a:ext cx="365125" cy="522287"/>
          </a:xfrm>
          <a:prstGeom prst="rect">
            <a:avLst/>
          </a:prstGeom>
          <a:noFill/>
        </p:spPr>
        <p:txBody>
          <a:bodyPr wrap="none">
            <a:spAutoFit/>
          </a:bodyPr>
          <a:lstStyle/>
          <a:p>
            <a:pPr>
              <a:defRPr/>
            </a:pPr>
            <a:r>
              <a:rPr lang="en-US" sz="2800" dirty="0">
                <a:latin typeface="+mn-lt"/>
              </a:rPr>
              <a:t>Y</a:t>
            </a:r>
          </a:p>
        </p:txBody>
      </p:sp>
      <p:sp>
        <p:nvSpPr>
          <p:cNvPr id="21" name="TextBox 20"/>
          <p:cNvSpPr txBox="1"/>
          <p:nvPr/>
        </p:nvSpPr>
        <p:spPr>
          <a:xfrm>
            <a:off x="830263" y="1930400"/>
            <a:ext cx="392112" cy="523875"/>
          </a:xfrm>
          <a:prstGeom prst="rect">
            <a:avLst/>
          </a:prstGeom>
          <a:noFill/>
        </p:spPr>
        <p:txBody>
          <a:bodyPr wrap="none">
            <a:spAutoFit/>
          </a:bodyPr>
          <a:lstStyle/>
          <a:p>
            <a:pPr>
              <a:defRPr/>
            </a:pPr>
            <a:r>
              <a:rPr lang="en-US" sz="2800" dirty="0">
                <a:latin typeface="+mn-lt"/>
              </a:rPr>
              <a:t>A</a:t>
            </a:r>
          </a:p>
        </p:txBody>
      </p:sp>
      <p:sp>
        <p:nvSpPr>
          <p:cNvPr id="22" name="TextBox 21"/>
          <p:cNvSpPr txBox="1"/>
          <p:nvPr/>
        </p:nvSpPr>
        <p:spPr>
          <a:xfrm>
            <a:off x="830263" y="2455863"/>
            <a:ext cx="392112" cy="522287"/>
          </a:xfrm>
          <a:prstGeom prst="rect">
            <a:avLst/>
          </a:prstGeom>
          <a:noFill/>
        </p:spPr>
        <p:txBody>
          <a:bodyPr wrap="none">
            <a:spAutoFit/>
          </a:bodyPr>
          <a:lstStyle/>
          <a:p>
            <a:pPr>
              <a:defRPr/>
            </a:pPr>
            <a:r>
              <a:rPr lang="en-US" sz="2800" dirty="0">
                <a:latin typeface="+mn-lt"/>
              </a:rPr>
              <a:t>B</a:t>
            </a:r>
          </a:p>
        </p:txBody>
      </p:sp>
      <p:sp>
        <p:nvSpPr>
          <p:cNvPr id="23" name="TextBox 22"/>
          <p:cNvSpPr txBox="1"/>
          <p:nvPr/>
        </p:nvSpPr>
        <p:spPr>
          <a:xfrm>
            <a:off x="830263" y="3030538"/>
            <a:ext cx="376237" cy="523875"/>
          </a:xfrm>
          <a:prstGeom prst="rect">
            <a:avLst/>
          </a:prstGeom>
          <a:noFill/>
        </p:spPr>
        <p:txBody>
          <a:bodyPr wrap="none">
            <a:spAutoFit/>
          </a:bodyPr>
          <a:lstStyle/>
          <a:p>
            <a:pPr>
              <a:defRPr/>
            </a:pPr>
            <a:r>
              <a:rPr lang="en-US" sz="2800" dirty="0">
                <a:latin typeface="+mn-lt"/>
              </a:rPr>
              <a:t>C</a:t>
            </a:r>
          </a:p>
        </p:txBody>
      </p:sp>
      <p:sp>
        <p:nvSpPr>
          <p:cNvPr id="24" name="TextBox 23"/>
          <p:cNvSpPr txBox="1"/>
          <p:nvPr/>
        </p:nvSpPr>
        <p:spPr>
          <a:xfrm>
            <a:off x="830263" y="3556000"/>
            <a:ext cx="404812" cy="523875"/>
          </a:xfrm>
          <a:prstGeom prst="rect">
            <a:avLst/>
          </a:prstGeom>
          <a:noFill/>
        </p:spPr>
        <p:txBody>
          <a:bodyPr wrap="none">
            <a:spAutoFit/>
          </a:bodyPr>
          <a:lstStyle/>
          <a:p>
            <a:pPr>
              <a:defRPr/>
            </a:pPr>
            <a:r>
              <a:rPr lang="en-US" sz="2800" dirty="0">
                <a:latin typeface="+mn-lt"/>
              </a:rPr>
              <a:t>D</a:t>
            </a:r>
          </a:p>
        </p:txBody>
      </p:sp>
      <p:sp>
        <p:nvSpPr>
          <p:cNvPr id="46098" name="TextBox 24"/>
          <p:cNvSpPr txBox="1">
            <a:spLocks noChangeArrowheads="1"/>
          </p:cNvSpPr>
          <p:nvPr/>
        </p:nvSpPr>
        <p:spPr bwMode="auto">
          <a:xfrm>
            <a:off x="5875338" y="3217863"/>
            <a:ext cx="312737" cy="400050"/>
          </a:xfrm>
          <a:prstGeom prst="rect">
            <a:avLst/>
          </a:prstGeom>
          <a:solidFill>
            <a:schemeClr val="bg1"/>
          </a:solidFill>
          <a:ln w="9525">
            <a:noFill/>
            <a:miter lim="800000"/>
            <a:headEnd/>
            <a:tailEnd/>
          </a:ln>
        </p:spPr>
        <p:txBody>
          <a:bodyPr wrap="none">
            <a:prstTxWarp prst="textNoShape">
              <a:avLst/>
            </a:prstTxWarp>
            <a:spAutoFit/>
          </a:bodyPr>
          <a:lstStyle/>
          <a:p>
            <a:r>
              <a:rPr lang="en-US" sz="2000">
                <a:latin typeface="Times" charset="0"/>
                <a:ea typeface="Times" charset="0"/>
                <a:cs typeface="Times" charset="0"/>
              </a:rPr>
              <a:t>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dirty="0" smtClean="0"/>
              <a:t>Truth Table Example #1: </a:t>
            </a:r>
            <a:br>
              <a:rPr lang="en-US" dirty="0" smtClean="0"/>
            </a:br>
            <a:r>
              <a:rPr lang="en-US" dirty="0" err="1" smtClean="0"/>
              <a:t>y</a:t>
            </a:r>
            <a:r>
              <a:rPr lang="en-US" dirty="0" smtClean="0"/>
              <a:t>= </a:t>
            </a:r>
            <a:r>
              <a:rPr lang="en-US" dirty="0" err="1" smtClean="0"/>
              <a:t>F(a,b</a:t>
            </a:r>
            <a:r>
              <a:rPr lang="en-US" dirty="0" smtClean="0"/>
              <a:t>): 1 </a:t>
            </a:r>
            <a:r>
              <a:rPr lang="en-US" dirty="0" err="1" smtClean="0"/>
              <a:t>iff</a:t>
            </a:r>
            <a:r>
              <a:rPr lang="en-US" dirty="0" smtClean="0"/>
              <a:t> a ≠ </a:t>
            </a:r>
            <a:r>
              <a:rPr lang="en-US" dirty="0" err="1" smtClean="0"/>
              <a:t>b</a:t>
            </a:r>
            <a:endParaRPr lang="en-US" dirty="0" smtClean="0"/>
          </a:p>
        </p:txBody>
      </p:sp>
      <p:graphicFrame>
        <p:nvGraphicFramePr>
          <p:cNvPr id="2500611" name="Group 3"/>
          <p:cNvGraphicFramePr>
            <a:graphicFrameLocks noGrp="1"/>
          </p:cNvGraphicFramePr>
          <p:nvPr>
            <p:ph type="tbl" idx="4294967295"/>
          </p:nvPr>
        </p:nvGraphicFramePr>
        <p:xfrm>
          <a:off x="584200" y="1897063"/>
          <a:ext cx="2547891" cy="4080403"/>
        </p:xfrm>
        <a:graphic>
          <a:graphicData uri="http://schemas.openxmlformats.org/drawingml/2006/table">
            <a:tbl>
              <a:tblPr/>
              <a:tblGrid>
                <a:gridCol w="849297"/>
                <a:gridCol w="849297"/>
                <a:gridCol w="849297"/>
              </a:tblGrid>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a</a:t>
                      </a:r>
                    </a:p>
                  </a:txBody>
                  <a:tcPr marL="94167" marR="94167" marT="47084" marB="47084"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b</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err="1">
                          <a:ln>
                            <a:noFill/>
                          </a:ln>
                          <a:solidFill>
                            <a:schemeClr val="tx1"/>
                          </a:solidFill>
                          <a:effectLst/>
                          <a:latin typeface="Helvetica" pitchFamily="-65" charset="0"/>
                        </a:rPr>
                        <a:t>y</a:t>
                      </a:r>
                      <a:endParaRPr kumimoji="0" lang="en-US" sz="5600" b="1" i="0" u="none" strike="noStrike" cap="none" normalizeH="0" baseline="0" dirty="0">
                        <a:ln>
                          <a:noFill/>
                        </a:ln>
                        <a:solidFill>
                          <a:schemeClr val="tx1"/>
                        </a:solidFill>
                        <a:effectLst/>
                        <a:latin typeface="Helvetica" pitchFamily="-65" charset="0"/>
                      </a:endParaRP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7700">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0</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r h="815001">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a:ln>
                            <a:noFill/>
                          </a:ln>
                          <a:solidFill>
                            <a:schemeClr val="tx1"/>
                          </a:solidFill>
                          <a:effectLst/>
                          <a:latin typeface="Helvetica" pitchFamily="-65" charset="0"/>
                        </a:rPr>
                        <a:t>1</a:t>
                      </a:r>
                    </a:p>
                  </a:txBody>
                  <a:tcPr marL="94167" marR="94167" marT="47084" marB="4708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75000"/>
                        </a:lnSpc>
                        <a:spcBef>
                          <a:spcPct val="65000"/>
                        </a:spcBef>
                        <a:spcAft>
                          <a:spcPct val="0"/>
                        </a:spcAft>
                        <a:buClrTx/>
                        <a:buSzPct val="100000"/>
                        <a:buFont typeface="Times" pitchFamily="-65" charset="0"/>
                        <a:buNone/>
                        <a:tabLst/>
                      </a:pPr>
                      <a:r>
                        <a:rPr kumimoji="0" lang="en-US" sz="5600" b="1" i="0" u="none" strike="noStrike" cap="none" normalizeH="0" baseline="0" dirty="0">
                          <a:ln>
                            <a:noFill/>
                          </a:ln>
                          <a:solidFill>
                            <a:schemeClr val="tx1"/>
                          </a:solidFill>
                          <a:effectLst/>
                          <a:latin typeface="Helvetica" pitchFamily="-65" charset="0"/>
                        </a:rPr>
                        <a:t>0</a:t>
                      </a:r>
                    </a:p>
                  </a:txBody>
                  <a:tcPr marL="94167" marR="94167" marT="47084" marB="4708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fld id="{FDF54AB3-C7D7-194D-9516-1F7BD3364F9C}" type="datetime1">
              <a:rPr lang="en-US" smtClean="0"/>
              <a:pPr>
                <a:defRPr/>
              </a:pPr>
              <a:t>3/17/11</a:t>
            </a:fld>
            <a:endParaRPr lang="en-US"/>
          </a:p>
        </p:txBody>
      </p:sp>
      <p:sp>
        <p:nvSpPr>
          <p:cNvPr id="7" name="Slide Number Placeholder 6"/>
          <p:cNvSpPr>
            <a:spLocks noGrp="1"/>
          </p:cNvSpPr>
          <p:nvPr>
            <p:ph type="sldNum" sz="quarter" idx="12"/>
          </p:nvPr>
        </p:nvSpPr>
        <p:spPr/>
        <p:txBody>
          <a:bodyPr/>
          <a:lstStyle/>
          <a:p>
            <a:pPr>
              <a:defRPr/>
            </a:pPr>
            <a:fld id="{E5B746B3-D72F-374B-BAEC-6BFFE705A532}" type="slidenum">
              <a:rPr lang="en-US" smtClean="0"/>
              <a:pPr>
                <a:defRPr/>
              </a:pPr>
              <a:t>27</a:t>
            </a:fld>
            <a:endParaRPr lang="en-US"/>
          </a:p>
        </p:txBody>
      </p:sp>
      <p:sp>
        <p:nvSpPr>
          <p:cNvPr id="8" name="Footer Placeholder 7"/>
          <p:cNvSpPr>
            <a:spLocks noGrp="1"/>
          </p:cNvSpPr>
          <p:nvPr>
            <p:ph type="ftr" sz="quarter" idx="11"/>
          </p:nvPr>
        </p:nvSpPr>
        <p:spPr/>
        <p:txBody>
          <a:bodyPr/>
          <a:lstStyle/>
          <a:p>
            <a:pPr>
              <a:defRPr/>
            </a:pPr>
            <a:r>
              <a:rPr lang="en-US" smtClean="0"/>
              <a:t>Spring 2011 -- Lecture #17</a:t>
            </a:r>
            <a:endParaRPr lang="en-US" dirty="0"/>
          </a:p>
        </p:txBody>
      </p:sp>
      <p:sp>
        <p:nvSpPr>
          <p:cNvPr id="14" name="TextBox 13"/>
          <p:cNvSpPr txBox="1"/>
          <p:nvPr/>
        </p:nvSpPr>
        <p:spPr>
          <a:xfrm>
            <a:off x="4521200" y="2844800"/>
            <a:ext cx="2457450" cy="584200"/>
          </a:xfrm>
          <a:prstGeom prst="rect">
            <a:avLst/>
          </a:prstGeom>
          <a:noFill/>
        </p:spPr>
        <p:txBody>
          <a:bodyPr wrap="none">
            <a:spAutoFit/>
          </a:bodyPr>
          <a:lstStyle/>
          <a:p>
            <a:pPr>
              <a:defRPr/>
            </a:pPr>
            <a:r>
              <a:rPr lang="en-US" sz="3200" dirty="0">
                <a:latin typeface="+mn-lt"/>
              </a:rPr>
              <a:t>Y = A B  +  A B</a:t>
            </a:r>
          </a:p>
        </p:txBody>
      </p:sp>
      <p:cxnSp>
        <p:nvCxnSpPr>
          <p:cNvPr id="16" name="Straight Connector 15"/>
          <p:cNvCxnSpPr/>
          <p:nvPr/>
        </p:nvCxnSpPr>
        <p:spPr>
          <a:xfrm>
            <a:off x="51943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578600" y="2936875"/>
            <a:ext cx="292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59100" y="3911600"/>
            <a:ext cx="25019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984500" y="4660900"/>
            <a:ext cx="35687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5200651" y="3651250"/>
            <a:ext cx="520700" cy="317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5917407" y="4039394"/>
            <a:ext cx="1244600"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959100" y="2870200"/>
            <a:ext cx="4013200" cy="238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TextBox 14"/>
          <p:cNvSpPr txBox="1"/>
          <p:nvPr/>
        </p:nvSpPr>
        <p:spPr>
          <a:xfrm>
            <a:off x="5384800" y="5214938"/>
            <a:ext cx="1404938" cy="1200150"/>
          </a:xfrm>
          <a:prstGeom prst="rect">
            <a:avLst/>
          </a:prstGeom>
          <a:noFill/>
        </p:spPr>
        <p:txBody>
          <a:bodyPr wrap="none">
            <a:spAutoFit/>
          </a:bodyPr>
          <a:lstStyle/>
          <a:p>
            <a:pPr algn="ctr">
              <a:defRPr/>
            </a:pPr>
            <a:r>
              <a:rPr lang="en-US" sz="2400" dirty="0">
                <a:latin typeface="+mn-lt"/>
              </a:rPr>
              <a:t>Y = A  +  B</a:t>
            </a:r>
          </a:p>
          <a:p>
            <a:pPr algn="ctr">
              <a:defRPr/>
            </a:pPr>
            <a:endParaRPr lang="en-US" sz="2400" dirty="0">
              <a:latin typeface="+mn-lt"/>
            </a:endParaRPr>
          </a:p>
          <a:p>
            <a:pPr algn="ctr">
              <a:defRPr/>
            </a:pPr>
            <a:r>
              <a:rPr lang="en-US" sz="2400" dirty="0">
                <a:latin typeface="+mn-lt"/>
              </a:rPr>
              <a:t>XOR</a:t>
            </a:r>
          </a:p>
        </p:txBody>
      </p:sp>
      <p:sp>
        <p:nvSpPr>
          <p:cNvPr id="18" name="Oval 17"/>
          <p:cNvSpPr/>
          <p:nvPr/>
        </p:nvSpPr>
        <p:spPr>
          <a:xfrm>
            <a:off x="6215063" y="5367338"/>
            <a:ext cx="203200" cy="2032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p:cNvSpPr/>
          <p:nvPr/>
        </p:nvSpPr>
        <p:spPr>
          <a:xfrm>
            <a:off x="5251450" y="5113338"/>
            <a:ext cx="1522413" cy="12366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9"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5842000" cy="1143000"/>
          </a:xfrm>
        </p:spPr>
        <p:txBody>
          <a:bodyPr>
            <a:normAutofit fontScale="90000"/>
          </a:bodyPr>
          <a:lstStyle/>
          <a:p>
            <a:pPr>
              <a:lnSpc>
                <a:spcPct val="90000"/>
              </a:lnSpc>
            </a:pPr>
            <a:r>
              <a:rPr lang="en-US" smtClean="0"/>
              <a:t>Truth Table Example #2: </a:t>
            </a:r>
            <a:br>
              <a:rPr lang="en-US" smtClean="0"/>
            </a:br>
            <a:r>
              <a:rPr lang="en-US" smtClean="0"/>
              <a:t>2-bit Adder</a:t>
            </a:r>
          </a:p>
        </p:txBody>
      </p:sp>
      <p:sp>
        <p:nvSpPr>
          <p:cNvPr id="6" name="Date Placeholder 5"/>
          <p:cNvSpPr>
            <a:spLocks noGrp="1"/>
          </p:cNvSpPr>
          <p:nvPr>
            <p:ph type="dt" sz="quarter" idx="10"/>
          </p:nvPr>
        </p:nvSpPr>
        <p:spPr/>
        <p:txBody>
          <a:bodyPr/>
          <a:lstStyle/>
          <a:p>
            <a:pPr>
              <a:defRPr/>
            </a:pPr>
            <a:fld id="{DB851BCE-0798-EC4B-BD89-DC9FD298DC05}" type="datetime1">
              <a:rPr lang="en-US" smtClean="0"/>
              <a:pPr>
                <a:defRPr/>
              </a:pPr>
              <a:t>3/17/11</a:t>
            </a:fld>
            <a:endParaRPr lang="en-US"/>
          </a:p>
        </p:txBody>
      </p:sp>
      <p:sp>
        <p:nvSpPr>
          <p:cNvPr id="8" name="Footer Placeholder 7"/>
          <p:cNvSpPr>
            <a:spLocks noGrp="1"/>
          </p:cNvSpPr>
          <p:nvPr>
            <p:ph type="ftr" sz="quarter" idx="11"/>
          </p:nvPr>
        </p:nvSpPr>
        <p:spPr/>
        <p:txBody>
          <a:bodyPr/>
          <a:lstStyle/>
          <a:p>
            <a:pPr>
              <a:defRPr/>
            </a:pPr>
            <a:r>
              <a:rPr lang="en-US" smtClean="0"/>
              <a:t>Spring 2011 -- Lecture #17</a:t>
            </a:r>
            <a:endParaRPr lang="en-US" dirty="0"/>
          </a:p>
        </p:txBody>
      </p:sp>
      <p:sp>
        <p:nvSpPr>
          <p:cNvPr id="7" name="Slide Number Placeholder 6"/>
          <p:cNvSpPr>
            <a:spLocks noGrp="1"/>
          </p:cNvSpPr>
          <p:nvPr>
            <p:ph type="sldNum" sz="quarter" idx="12"/>
          </p:nvPr>
        </p:nvSpPr>
        <p:spPr/>
        <p:txBody>
          <a:bodyPr/>
          <a:lstStyle/>
          <a:p>
            <a:pPr>
              <a:defRPr/>
            </a:pPr>
            <a:fld id="{C8FCC23E-2E65-914D-A698-C7E00BDE18DC}" type="slidenum">
              <a:rPr lang="en-US" smtClean="0"/>
              <a:pPr>
                <a:defRPr/>
              </a:pPr>
              <a:t>28</a:t>
            </a:fld>
            <a:endParaRPr lang="en-US"/>
          </a:p>
        </p:txBody>
      </p:sp>
      <p:pic>
        <p:nvPicPr>
          <p:cNvPr id="48134" name="Picture 4"/>
          <p:cNvPicPr>
            <a:picLocks noChangeAspect="1" noChangeArrowheads="1"/>
          </p:cNvPicPr>
          <p:nvPr/>
        </p:nvPicPr>
        <p:blipFill>
          <a:blip r:embed="rId2">
            <a:clrChange>
              <a:clrFrom>
                <a:srgbClr val="FFFFFF"/>
              </a:clrFrom>
              <a:clrTo>
                <a:srgbClr val="FFFFFF">
                  <a:alpha val="0"/>
                </a:srgbClr>
              </a:clrTo>
            </a:clrChange>
          </a:blip>
          <a:srcRect b="1109"/>
          <a:stretch>
            <a:fillRect/>
          </a:stretch>
        </p:blipFill>
        <p:spPr bwMode="auto">
          <a:xfrm>
            <a:off x="6467475" y="431800"/>
            <a:ext cx="2693988" cy="6019800"/>
          </a:xfrm>
          <a:prstGeom prst="rect">
            <a:avLst/>
          </a:prstGeom>
          <a:noFill/>
          <a:ln w="9525">
            <a:noFill/>
            <a:miter lim="800000"/>
            <a:headEnd/>
            <a:tailEnd/>
          </a:ln>
        </p:spPr>
      </p:pic>
      <p:sp>
        <p:nvSpPr>
          <p:cNvPr id="2501637" name="Rectangle 5"/>
          <p:cNvSpPr>
            <a:spLocks noChangeArrowheads="1"/>
          </p:cNvSpPr>
          <p:nvPr/>
        </p:nvSpPr>
        <p:spPr bwMode="auto">
          <a:xfrm>
            <a:off x="5148263" y="1333500"/>
            <a:ext cx="1254125" cy="1568450"/>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latin typeface="+mn-lt"/>
              </a:rPr>
              <a:t>How</a:t>
            </a:r>
            <a:br>
              <a:rPr lang="en-US" sz="3200" dirty="0">
                <a:latin typeface="+mn-lt"/>
              </a:rPr>
            </a:br>
            <a:r>
              <a:rPr lang="en-US" sz="3200" dirty="0">
                <a:latin typeface="+mn-lt"/>
              </a:rPr>
              <a:t>Many</a:t>
            </a:r>
            <a:br>
              <a:rPr lang="en-US" sz="3200" dirty="0">
                <a:latin typeface="+mn-lt"/>
              </a:rPr>
            </a:br>
            <a:r>
              <a:rPr lang="en-US" sz="3200" dirty="0">
                <a:latin typeface="+mn-lt"/>
              </a:rPr>
              <a:t>Rows?</a:t>
            </a:r>
          </a:p>
        </p:txBody>
      </p:sp>
      <p:sp>
        <p:nvSpPr>
          <p:cNvPr id="9" name="Rectangle 8"/>
          <p:cNvSpPr/>
          <p:nvPr/>
        </p:nvSpPr>
        <p:spPr>
          <a:xfrm>
            <a:off x="1366838" y="2751138"/>
            <a:ext cx="2540000" cy="260826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000" dirty="0">
                <a:solidFill>
                  <a:schemeClr val="tx1"/>
                </a:solidFill>
              </a:rPr>
              <a:t>+</a:t>
            </a:r>
          </a:p>
        </p:txBody>
      </p:sp>
      <p:cxnSp>
        <p:nvCxnSpPr>
          <p:cNvPr id="10" name="Straight Arrow Connector 9"/>
          <p:cNvCxnSpPr/>
          <p:nvPr/>
        </p:nvCxnSpPr>
        <p:spPr>
          <a:xfrm>
            <a:off x="3911600" y="40894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7363" y="3225800"/>
            <a:ext cx="896937"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69900" y="3767138"/>
            <a:ext cx="896938"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7363" y="4360863"/>
            <a:ext cx="896937" cy="158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69900" y="4902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122738" y="3598863"/>
            <a:ext cx="558800" cy="522287"/>
          </a:xfrm>
          <a:prstGeom prst="rect">
            <a:avLst/>
          </a:prstGeom>
          <a:noFill/>
        </p:spPr>
        <p:txBody>
          <a:bodyPr wrap="none">
            <a:spAutoFit/>
          </a:bodyPr>
          <a:lstStyle/>
          <a:p>
            <a:pPr>
              <a:defRPr/>
            </a:pPr>
            <a:r>
              <a:rPr lang="en-US" sz="2800" dirty="0">
                <a:latin typeface="+mn-lt"/>
              </a:rPr>
              <a:t>C1</a:t>
            </a:r>
          </a:p>
        </p:txBody>
      </p:sp>
      <p:sp>
        <p:nvSpPr>
          <p:cNvPr id="16" name="TextBox 15"/>
          <p:cNvSpPr txBox="1"/>
          <p:nvPr/>
        </p:nvSpPr>
        <p:spPr>
          <a:xfrm>
            <a:off x="487363" y="2717800"/>
            <a:ext cx="574675" cy="523875"/>
          </a:xfrm>
          <a:prstGeom prst="rect">
            <a:avLst/>
          </a:prstGeom>
          <a:noFill/>
        </p:spPr>
        <p:txBody>
          <a:bodyPr wrap="none">
            <a:spAutoFit/>
          </a:bodyPr>
          <a:lstStyle/>
          <a:p>
            <a:pPr>
              <a:defRPr/>
            </a:pPr>
            <a:r>
              <a:rPr lang="en-US" sz="2800" dirty="0">
                <a:latin typeface="+mn-lt"/>
              </a:rPr>
              <a:t>A1</a:t>
            </a:r>
          </a:p>
        </p:txBody>
      </p:sp>
      <p:sp>
        <p:nvSpPr>
          <p:cNvPr id="17" name="TextBox 16"/>
          <p:cNvSpPr txBox="1"/>
          <p:nvPr/>
        </p:nvSpPr>
        <p:spPr>
          <a:xfrm>
            <a:off x="487363" y="3243263"/>
            <a:ext cx="574675" cy="522287"/>
          </a:xfrm>
          <a:prstGeom prst="rect">
            <a:avLst/>
          </a:prstGeom>
          <a:noFill/>
        </p:spPr>
        <p:txBody>
          <a:bodyPr wrap="none">
            <a:spAutoFit/>
          </a:bodyPr>
          <a:lstStyle/>
          <a:p>
            <a:pPr>
              <a:defRPr/>
            </a:pPr>
            <a:r>
              <a:rPr lang="en-US" sz="2800" dirty="0">
                <a:latin typeface="+mn-lt"/>
              </a:rPr>
              <a:t>A0</a:t>
            </a:r>
          </a:p>
        </p:txBody>
      </p:sp>
      <p:sp>
        <p:nvSpPr>
          <p:cNvPr id="18" name="TextBox 17"/>
          <p:cNvSpPr txBox="1"/>
          <p:nvPr/>
        </p:nvSpPr>
        <p:spPr>
          <a:xfrm>
            <a:off x="487363" y="3817938"/>
            <a:ext cx="561975" cy="523875"/>
          </a:xfrm>
          <a:prstGeom prst="rect">
            <a:avLst/>
          </a:prstGeom>
          <a:noFill/>
        </p:spPr>
        <p:txBody>
          <a:bodyPr wrap="none">
            <a:spAutoFit/>
          </a:bodyPr>
          <a:lstStyle/>
          <a:p>
            <a:pPr>
              <a:defRPr/>
            </a:pPr>
            <a:r>
              <a:rPr lang="en-US" sz="2800" dirty="0">
                <a:latin typeface="+mn-lt"/>
              </a:rPr>
              <a:t>B1</a:t>
            </a:r>
          </a:p>
        </p:txBody>
      </p:sp>
      <p:sp>
        <p:nvSpPr>
          <p:cNvPr id="19" name="TextBox 18"/>
          <p:cNvSpPr txBox="1"/>
          <p:nvPr/>
        </p:nvSpPr>
        <p:spPr>
          <a:xfrm>
            <a:off x="487363" y="4343400"/>
            <a:ext cx="561975" cy="523875"/>
          </a:xfrm>
          <a:prstGeom prst="rect">
            <a:avLst/>
          </a:prstGeom>
          <a:noFill/>
        </p:spPr>
        <p:txBody>
          <a:bodyPr wrap="none">
            <a:spAutoFit/>
          </a:bodyPr>
          <a:lstStyle/>
          <a:p>
            <a:pPr>
              <a:defRPr/>
            </a:pPr>
            <a:r>
              <a:rPr lang="en-US" sz="2800" dirty="0">
                <a:latin typeface="+mn-lt"/>
              </a:rPr>
              <a:t>B0</a:t>
            </a:r>
          </a:p>
        </p:txBody>
      </p:sp>
      <p:cxnSp>
        <p:nvCxnSpPr>
          <p:cNvPr id="20" name="Straight Arrow Connector 19"/>
          <p:cNvCxnSpPr/>
          <p:nvPr/>
        </p:nvCxnSpPr>
        <p:spPr>
          <a:xfrm>
            <a:off x="3898900" y="35052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097338" y="3014663"/>
            <a:ext cx="558800" cy="522287"/>
          </a:xfrm>
          <a:prstGeom prst="rect">
            <a:avLst/>
          </a:prstGeom>
          <a:noFill/>
        </p:spPr>
        <p:txBody>
          <a:bodyPr wrap="none">
            <a:spAutoFit/>
          </a:bodyPr>
          <a:lstStyle/>
          <a:p>
            <a:pPr>
              <a:defRPr/>
            </a:pPr>
            <a:r>
              <a:rPr lang="en-US" sz="2800" dirty="0">
                <a:latin typeface="+mn-lt"/>
              </a:rPr>
              <a:t>C2</a:t>
            </a:r>
          </a:p>
        </p:txBody>
      </p:sp>
      <p:cxnSp>
        <p:nvCxnSpPr>
          <p:cNvPr id="22" name="Straight Arrow Connector 21"/>
          <p:cNvCxnSpPr/>
          <p:nvPr/>
        </p:nvCxnSpPr>
        <p:spPr>
          <a:xfrm>
            <a:off x="3911600" y="4673600"/>
            <a:ext cx="896938"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110038" y="4183063"/>
            <a:ext cx="558800" cy="522287"/>
          </a:xfrm>
          <a:prstGeom prst="rect">
            <a:avLst/>
          </a:prstGeom>
          <a:noFill/>
        </p:spPr>
        <p:txBody>
          <a:bodyPr wrap="none">
            <a:spAutoFit/>
          </a:bodyPr>
          <a:lstStyle/>
          <a:p>
            <a:pPr>
              <a:defRPr/>
            </a:pPr>
            <a:r>
              <a:rPr lang="en-US" sz="2800" dirty="0">
                <a:latin typeface="+mn-lt"/>
              </a:rPr>
              <a:t>C0</a:t>
            </a:r>
          </a:p>
        </p:txBody>
      </p:sp>
      <p:sp>
        <p:nvSpPr>
          <p:cNvPr id="24" name="Rectangle 23"/>
          <p:cNvSpPr/>
          <p:nvPr/>
        </p:nvSpPr>
        <p:spPr>
          <a:xfrm>
            <a:off x="6629400" y="1231900"/>
            <a:ext cx="1295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p:cNvSpPr/>
          <p:nvPr/>
        </p:nvSpPr>
        <p:spPr>
          <a:xfrm>
            <a:off x="8166100" y="1219200"/>
            <a:ext cx="914400" cy="523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16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637" grpId="0" build="p" autoUpdateAnimBg="0"/>
      <p:bldP spid="24" grpId="0" animBg="1"/>
      <p:bldP spid="25"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mtClean="0"/>
              <a:t>Truth Table Example #3: </a:t>
            </a:r>
            <a:br>
              <a:rPr lang="en-US" smtClean="0"/>
            </a:br>
            <a:r>
              <a:rPr lang="en-US" smtClean="0"/>
              <a:t>32-bit Unsigned Adder</a:t>
            </a:r>
          </a:p>
        </p:txBody>
      </p:sp>
      <p:sp>
        <p:nvSpPr>
          <p:cNvPr id="5" name="Date Placeholder 4"/>
          <p:cNvSpPr>
            <a:spLocks noGrp="1"/>
          </p:cNvSpPr>
          <p:nvPr>
            <p:ph type="dt" sz="quarter" idx="10"/>
          </p:nvPr>
        </p:nvSpPr>
        <p:spPr/>
        <p:txBody>
          <a:bodyPr/>
          <a:lstStyle/>
          <a:p>
            <a:pPr>
              <a:defRPr/>
            </a:pPr>
            <a:fld id="{788E8FF5-DB3B-B74E-B9C6-DFDA4FBA3CD9}" type="datetime1">
              <a:rPr lang="en-US" smtClean="0"/>
              <a:pPr>
                <a:defRPr/>
              </a:pPr>
              <a:t>3/17/11</a:t>
            </a:fld>
            <a:endParaRPr lang="en-US"/>
          </a:p>
        </p:txBody>
      </p:sp>
      <p:sp>
        <p:nvSpPr>
          <p:cNvPr id="7" name="Footer Placeholder 6"/>
          <p:cNvSpPr>
            <a:spLocks noGrp="1"/>
          </p:cNvSpPr>
          <p:nvPr>
            <p:ph type="ftr" sz="quarter" idx="11"/>
          </p:nvPr>
        </p:nvSpPr>
        <p:spPr/>
        <p:txBody>
          <a:bodyPr/>
          <a:lstStyle/>
          <a:p>
            <a:pPr>
              <a:defRPr/>
            </a:pPr>
            <a:r>
              <a:rPr lang="en-US" smtClean="0"/>
              <a:t>Spring 2011 -- Lecture #17</a:t>
            </a:r>
            <a:endParaRPr lang="en-US" dirty="0"/>
          </a:p>
        </p:txBody>
      </p:sp>
      <p:sp>
        <p:nvSpPr>
          <p:cNvPr id="6" name="Slide Number Placeholder 5"/>
          <p:cNvSpPr>
            <a:spLocks noGrp="1"/>
          </p:cNvSpPr>
          <p:nvPr>
            <p:ph type="sldNum" sz="quarter" idx="12"/>
          </p:nvPr>
        </p:nvSpPr>
        <p:spPr/>
        <p:txBody>
          <a:bodyPr/>
          <a:lstStyle/>
          <a:p>
            <a:pPr>
              <a:defRPr/>
            </a:pPr>
            <a:fld id="{68257C6C-A552-2A43-817E-7AA316BC3FD3}" type="slidenum">
              <a:rPr lang="en-US" smtClean="0"/>
              <a:pPr>
                <a:defRPr/>
              </a:pPr>
              <a:t>29</a:t>
            </a:fld>
            <a:endParaRPr lang="en-US"/>
          </a:p>
        </p:txBody>
      </p:sp>
      <p:pic>
        <p:nvPicPr>
          <p:cNvPr id="49158" name="Picture 3"/>
          <p:cNvPicPr>
            <a:picLocks noGrp="1" noChangeAspect="1" noChangeArrowheads="1"/>
          </p:cNvPicPr>
          <p:nvPr>
            <p:ph idx="4294967295"/>
          </p:nvPr>
        </p:nvPicPr>
        <p:blipFill>
          <a:blip r:embed="rId2"/>
          <a:srcRect/>
          <a:stretch>
            <a:fillRect/>
          </a:stretch>
        </p:blipFill>
        <p:spPr>
          <a:xfrm>
            <a:off x="0" y="1701800"/>
            <a:ext cx="7366000" cy="4565650"/>
          </a:xfrm>
        </p:spPr>
      </p:pic>
      <p:sp>
        <p:nvSpPr>
          <p:cNvPr id="2502660" name="Rectangle 4"/>
          <p:cNvSpPr>
            <a:spLocks noChangeArrowheads="1"/>
          </p:cNvSpPr>
          <p:nvPr/>
        </p:nvSpPr>
        <p:spPr bwMode="auto">
          <a:xfrm>
            <a:off x="7373938" y="3779838"/>
            <a:ext cx="1285875" cy="1570037"/>
          </a:xfrm>
          <a:prstGeom prst="rect">
            <a:avLst/>
          </a:prstGeom>
          <a:noFill/>
          <a:ln w="12700">
            <a:noFill/>
            <a:miter lim="800000"/>
            <a:headEnd/>
            <a:tailEnd/>
          </a:ln>
        </p:spPr>
        <p:txBody>
          <a:bodyPr wrap="none">
            <a:prstTxWarp prst="textNoShape">
              <a:avLst/>
            </a:prstTxWarp>
            <a:spAutoFit/>
          </a:bodyPr>
          <a:lstStyle/>
          <a:p>
            <a:pPr eaLnBrk="0" hangingPunct="0">
              <a:defRPr/>
            </a:pPr>
            <a:r>
              <a:rPr lang="en-US" sz="3200" dirty="0">
                <a:solidFill>
                  <a:srgbClr val="000000"/>
                </a:solidFill>
                <a:latin typeface="+mn-lt"/>
              </a:rPr>
              <a:t>How</a:t>
            </a:r>
            <a:br>
              <a:rPr lang="en-US" sz="3200" dirty="0">
                <a:solidFill>
                  <a:srgbClr val="000000"/>
                </a:solidFill>
                <a:latin typeface="+mn-lt"/>
              </a:rPr>
            </a:br>
            <a:r>
              <a:rPr lang="en-US" sz="3200" dirty="0">
                <a:solidFill>
                  <a:srgbClr val="000000"/>
                </a:solidFill>
                <a:latin typeface="+mn-lt"/>
              </a:rPr>
              <a:t>Many</a:t>
            </a:r>
            <a:br>
              <a:rPr lang="en-US" sz="3200" dirty="0">
                <a:solidFill>
                  <a:srgbClr val="000000"/>
                </a:solidFill>
                <a:latin typeface="+mn-lt"/>
              </a:rPr>
            </a:br>
            <a:r>
              <a:rPr lang="en-US" sz="3200" dirty="0">
                <a:solidFill>
                  <a:srgbClr val="000000"/>
                </a:solidFill>
                <a:latin typeface="+mn-lt"/>
              </a:rPr>
              <a:t>Rows?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26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2660"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389467" y="1430867"/>
            <a:ext cx="8229600" cy="4851400"/>
          </a:xfrm>
        </p:spPr>
        <p:txBody>
          <a:bodyPr>
            <a:normAutofit fontScale="92500" lnSpcReduction="20000"/>
          </a:bodyPr>
          <a:lstStyle/>
          <a:p>
            <a:r>
              <a:rPr lang="en-US" dirty="0" smtClean="0"/>
              <a:t>Sequential software is slow software</a:t>
            </a:r>
          </a:p>
          <a:p>
            <a:pPr lvl="1"/>
            <a:r>
              <a:rPr lang="en-US" dirty="0" smtClean="0"/>
              <a:t>SIMD and MIMD only path to higher performance</a:t>
            </a:r>
          </a:p>
          <a:p>
            <a:r>
              <a:rPr lang="en-US" dirty="0" smtClean="0"/>
              <a:t>Multiprocessor/Multicore uses Shared Memory</a:t>
            </a:r>
          </a:p>
          <a:p>
            <a:pPr lvl="1"/>
            <a:r>
              <a:rPr lang="en-US" dirty="0" smtClean="0"/>
              <a:t>Cache coherency implements shared memory even with multiple copies in multiple caches</a:t>
            </a:r>
          </a:p>
          <a:p>
            <a:pPr lvl="1"/>
            <a:r>
              <a:rPr lang="en-US" dirty="0" smtClean="0"/>
              <a:t>False sharing a concern; watch block size!</a:t>
            </a:r>
          </a:p>
          <a:p>
            <a:r>
              <a:rPr lang="en-US" dirty="0" smtClean="0"/>
              <a:t>Data races lead to subtle parallel bugs</a:t>
            </a:r>
          </a:p>
          <a:p>
            <a:r>
              <a:rPr lang="en-US" dirty="0" smtClean="0"/>
              <a:t>Synchronization via atomic operations:</a:t>
            </a:r>
          </a:p>
          <a:p>
            <a:pPr lvl="1"/>
            <a:r>
              <a:rPr lang="en-US" dirty="0" smtClean="0"/>
              <a:t>MIPS does it with Load Linked + Store Conditional</a:t>
            </a:r>
          </a:p>
          <a:p>
            <a:r>
              <a:rPr lang="en-US" dirty="0" smtClean="0"/>
              <a:t>OpenMP as simple parallel extension to C</a:t>
            </a:r>
          </a:p>
          <a:p>
            <a:pPr lvl="1"/>
            <a:r>
              <a:rPr lang="en-US" dirty="0" smtClean="0"/>
              <a:t>Threads, Parallel for, private, critical sections, … </a:t>
            </a:r>
          </a:p>
          <a:p>
            <a:endParaRPr lang="en-US" dirty="0"/>
          </a:p>
        </p:txBody>
      </p:sp>
      <p:sp>
        <p:nvSpPr>
          <p:cNvPr id="4" name="Date Placeholder 3"/>
          <p:cNvSpPr>
            <a:spLocks noGrp="1"/>
          </p:cNvSpPr>
          <p:nvPr>
            <p:ph type="dt" sz="half" idx="10"/>
          </p:nvPr>
        </p:nvSpPr>
        <p:spPr/>
        <p:txBody>
          <a:bodyPr/>
          <a:lstStyle/>
          <a:p>
            <a:fld id="{6509728C-0E63-384C-8ABA-DE803183314B}"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3"/>
          <p:cNvPicPr>
            <a:picLocks noGrp="1" noChangeAspect="1" noChangeArrowheads="1"/>
          </p:cNvPicPr>
          <p:nvPr>
            <p:ph idx="4294967295"/>
          </p:nvPr>
        </p:nvPicPr>
        <p:blipFill>
          <a:blip r:embed="rId2"/>
          <a:srcRect/>
          <a:stretch>
            <a:fillRect/>
          </a:stretch>
        </p:blipFill>
        <p:spPr>
          <a:xfrm>
            <a:off x="5775325" y="871538"/>
            <a:ext cx="3368675" cy="5715000"/>
          </a:xfrm>
        </p:spPr>
      </p:pic>
      <p:sp>
        <p:nvSpPr>
          <p:cNvPr id="50179" name="Rectangle 2"/>
          <p:cNvSpPr>
            <a:spLocks noGrp="1" noChangeArrowheads="1"/>
          </p:cNvSpPr>
          <p:nvPr>
            <p:ph type="title"/>
          </p:nvPr>
        </p:nvSpPr>
        <p:spPr>
          <a:xfrm>
            <a:off x="228600" y="274638"/>
            <a:ext cx="5753100" cy="1143000"/>
          </a:xfrm>
        </p:spPr>
        <p:txBody>
          <a:bodyPr>
            <a:normAutofit fontScale="90000"/>
          </a:bodyPr>
          <a:lstStyle/>
          <a:p>
            <a:r>
              <a:rPr lang="en-US" altLang="zh-TW" smtClean="0">
                <a:ea typeface="新細明體" charset="-120"/>
                <a:cs typeface="新細明體" charset="-120"/>
              </a:rPr>
              <a:t>Truth Table Example #4: </a:t>
            </a:r>
            <a:br>
              <a:rPr lang="en-US" altLang="zh-TW" smtClean="0">
                <a:ea typeface="新細明體" charset="-120"/>
                <a:cs typeface="新細明體" charset="-120"/>
              </a:rPr>
            </a:br>
            <a:r>
              <a:rPr lang="en-US" altLang="zh-TW" smtClean="0">
                <a:ea typeface="新細明體" charset="-120"/>
                <a:cs typeface="新細明體" charset="-120"/>
              </a:rPr>
              <a:t>3-input Majority Circuit</a:t>
            </a:r>
          </a:p>
        </p:txBody>
      </p:sp>
      <p:sp>
        <p:nvSpPr>
          <p:cNvPr id="4" name="Date Placeholder 3"/>
          <p:cNvSpPr>
            <a:spLocks noGrp="1"/>
          </p:cNvSpPr>
          <p:nvPr>
            <p:ph type="dt" sz="quarter" idx="10"/>
          </p:nvPr>
        </p:nvSpPr>
        <p:spPr/>
        <p:txBody>
          <a:bodyPr/>
          <a:lstStyle/>
          <a:p>
            <a:pPr>
              <a:defRPr/>
            </a:pPr>
            <a:fld id="{7C284FA3-0BF8-484E-BB3D-EBD3389BE5BB}" type="datetime1">
              <a:rPr lang="en-US" smtClean="0"/>
              <a:pPr>
                <a:defRPr/>
              </a:pPr>
              <a:t>3/17/11</a:t>
            </a:fld>
            <a:endParaRPr lang="en-US" dirty="0"/>
          </a:p>
        </p:txBody>
      </p:sp>
      <p:sp>
        <p:nvSpPr>
          <p:cNvPr id="6" name="Footer Placeholder 5"/>
          <p:cNvSpPr>
            <a:spLocks noGrp="1"/>
          </p:cNvSpPr>
          <p:nvPr>
            <p:ph type="ftr" sz="quarter" idx="11"/>
          </p:nvPr>
        </p:nvSpPr>
        <p:spPr/>
        <p:txBody>
          <a:bodyPr/>
          <a:lstStyle/>
          <a:p>
            <a:pPr>
              <a:defRPr/>
            </a:pPr>
            <a:r>
              <a:rPr lang="en-US" smtClean="0"/>
              <a:t>Spring 2011 -- Lecture #17</a:t>
            </a:r>
            <a:endParaRPr lang="en-US" dirty="0"/>
          </a:p>
        </p:txBody>
      </p:sp>
      <p:sp>
        <p:nvSpPr>
          <p:cNvPr id="5" name="Slide Number Placeholder 4"/>
          <p:cNvSpPr>
            <a:spLocks noGrp="1"/>
          </p:cNvSpPr>
          <p:nvPr>
            <p:ph type="sldNum" sz="quarter" idx="12"/>
          </p:nvPr>
        </p:nvSpPr>
        <p:spPr/>
        <p:txBody>
          <a:bodyPr/>
          <a:lstStyle/>
          <a:p>
            <a:pPr>
              <a:defRPr/>
            </a:pPr>
            <a:fld id="{2DE4E3B1-E6AB-E544-ACBE-F8F538F5B755}" type="slidenum">
              <a:rPr lang="en-US" smtClean="0"/>
              <a:pPr>
                <a:defRPr/>
              </a:pPr>
              <a:t>30</a:t>
            </a:fld>
            <a:endParaRPr lang="en-US"/>
          </a:p>
        </p:txBody>
      </p:sp>
      <p:sp>
        <p:nvSpPr>
          <p:cNvPr id="7" name="TextBox 6"/>
          <p:cNvSpPr txBox="1"/>
          <p:nvPr/>
        </p:nvSpPr>
        <p:spPr>
          <a:xfrm>
            <a:off x="609600" y="2298700"/>
            <a:ext cx="4586288" cy="461963"/>
          </a:xfrm>
          <a:prstGeom prst="rect">
            <a:avLst/>
          </a:prstGeom>
          <a:noFill/>
        </p:spPr>
        <p:txBody>
          <a:bodyPr wrap="none">
            <a:spAutoFit/>
          </a:bodyPr>
          <a:lstStyle/>
          <a:p>
            <a:pPr>
              <a:defRPr/>
            </a:pPr>
            <a:r>
              <a:rPr lang="en-US" sz="2400" dirty="0">
                <a:latin typeface="+mn-lt"/>
              </a:rPr>
              <a:t>Y = A B C  +  A B C   +  A B C  +  A B C</a:t>
            </a:r>
          </a:p>
        </p:txBody>
      </p:sp>
      <p:cxnSp>
        <p:nvCxnSpPr>
          <p:cNvPr id="9" name="Straight Connector 8"/>
          <p:cNvCxnSpPr/>
          <p:nvPr/>
        </p:nvCxnSpPr>
        <p:spPr>
          <a:xfrm>
            <a:off x="1104900" y="2362200"/>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411413" y="2379663"/>
            <a:ext cx="2286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95713" y="2378075"/>
            <a:ext cx="2286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080125" y="3425825"/>
            <a:ext cx="2789238" cy="519113"/>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Rectangle 15"/>
          <p:cNvSpPr/>
          <p:nvPr/>
        </p:nvSpPr>
        <p:spPr>
          <a:xfrm>
            <a:off x="1084263" y="2328863"/>
            <a:ext cx="7572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6116638" y="4656138"/>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p:cNvSpPr/>
          <p:nvPr/>
        </p:nvSpPr>
        <p:spPr>
          <a:xfrm>
            <a:off x="1905000" y="2354263"/>
            <a:ext cx="965200"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Rectangle 13"/>
          <p:cNvSpPr/>
          <p:nvPr/>
        </p:nvSpPr>
        <p:spPr>
          <a:xfrm>
            <a:off x="6115050" y="5249863"/>
            <a:ext cx="2790825" cy="520700"/>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2963863" y="2328863"/>
            <a:ext cx="11255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p:cNvSpPr/>
          <p:nvPr/>
        </p:nvSpPr>
        <p:spPr>
          <a:xfrm>
            <a:off x="6115050" y="5846763"/>
            <a:ext cx="2790825" cy="51911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p:cNvSpPr/>
          <p:nvPr/>
        </p:nvSpPr>
        <p:spPr>
          <a:xfrm>
            <a:off x="4081463" y="2354263"/>
            <a:ext cx="1087437" cy="4032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TextBox 23"/>
          <p:cNvSpPr txBox="1"/>
          <p:nvPr/>
        </p:nvSpPr>
        <p:spPr>
          <a:xfrm>
            <a:off x="698500" y="3924300"/>
            <a:ext cx="3197225" cy="461963"/>
          </a:xfrm>
          <a:prstGeom prst="rect">
            <a:avLst/>
          </a:prstGeom>
          <a:noFill/>
        </p:spPr>
        <p:txBody>
          <a:bodyPr wrap="none">
            <a:spAutoFit/>
          </a:bodyPr>
          <a:lstStyle/>
          <a:p>
            <a:pPr>
              <a:defRPr/>
            </a:pPr>
            <a:r>
              <a:rPr lang="en-US" sz="2400" dirty="0">
                <a:latin typeface="+mn-lt"/>
              </a:rPr>
              <a:t>Y = B C  +  A (B C   +  B C)</a:t>
            </a:r>
          </a:p>
        </p:txBody>
      </p:sp>
      <p:cxnSp>
        <p:nvCxnSpPr>
          <p:cNvPr id="26" name="Straight Connector 25"/>
          <p:cNvCxnSpPr/>
          <p:nvPr/>
        </p:nvCxnSpPr>
        <p:spPr>
          <a:xfrm>
            <a:off x="2362200"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487738" y="3995738"/>
            <a:ext cx="215900" cy="15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11200" y="4711700"/>
            <a:ext cx="2517775" cy="461963"/>
          </a:xfrm>
          <a:prstGeom prst="rect">
            <a:avLst/>
          </a:prstGeom>
          <a:noFill/>
        </p:spPr>
        <p:txBody>
          <a:bodyPr wrap="none">
            <a:spAutoFit/>
          </a:bodyPr>
          <a:lstStyle/>
          <a:p>
            <a:pPr>
              <a:defRPr/>
            </a:pPr>
            <a:r>
              <a:rPr lang="en-US" sz="2400" dirty="0">
                <a:latin typeface="+mn-lt"/>
              </a:rPr>
              <a:t>Y = B C  +  A (B + C)</a:t>
            </a:r>
          </a:p>
        </p:txBody>
      </p:sp>
      <p:sp>
        <p:nvSpPr>
          <p:cNvPr id="29" name="Oval 28"/>
          <p:cNvSpPr/>
          <p:nvPr/>
        </p:nvSpPr>
        <p:spPr>
          <a:xfrm>
            <a:off x="2616200" y="4876800"/>
            <a:ext cx="190500" cy="190500"/>
          </a:xfrm>
          <a:prstGeom prst="ellipse">
            <a:avLst/>
          </a:pr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Rectangle 29"/>
          <p:cNvSpPr/>
          <p:nvPr/>
        </p:nvSpPr>
        <p:spPr>
          <a:xfrm>
            <a:off x="542925" y="39544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Rectangle 30"/>
          <p:cNvSpPr/>
          <p:nvPr/>
        </p:nvSpPr>
        <p:spPr>
          <a:xfrm>
            <a:off x="542925" y="4767263"/>
            <a:ext cx="3419475" cy="414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TextBox 31"/>
          <p:cNvSpPr txBox="1"/>
          <p:nvPr/>
        </p:nvSpPr>
        <p:spPr>
          <a:xfrm>
            <a:off x="592138" y="2722563"/>
            <a:ext cx="4776787" cy="1200150"/>
          </a:xfrm>
          <a:prstGeom prst="rect">
            <a:avLst/>
          </a:prstGeom>
          <a:noFill/>
        </p:spPr>
        <p:txBody>
          <a:bodyPr wrap="none">
            <a:spAutoFit/>
          </a:bodyPr>
          <a:lstStyle/>
          <a:p>
            <a:pPr>
              <a:defRPr/>
            </a:pPr>
            <a:r>
              <a:rPr lang="en-US" sz="2400" dirty="0">
                <a:latin typeface="+mn-lt"/>
              </a:rPr>
              <a:t>This is called </a:t>
            </a:r>
            <a:r>
              <a:rPr lang="en-US" sz="2400" i="1" dirty="0">
                <a:latin typeface="+mn-lt"/>
              </a:rPr>
              <a:t>Sum of Products </a:t>
            </a:r>
            <a:r>
              <a:rPr lang="en-US" sz="2400" dirty="0">
                <a:latin typeface="+mn-lt"/>
              </a:rPr>
              <a:t>form;</a:t>
            </a:r>
          </a:p>
          <a:p>
            <a:pPr>
              <a:defRPr/>
            </a:pPr>
            <a:r>
              <a:rPr lang="en-US" sz="2400" dirty="0">
                <a:latin typeface="+mn-lt"/>
              </a:rPr>
              <a:t>Just another way to represent the TT</a:t>
            </a:r>
            <a:br>
              <a:rPr lang="en-US" sz="2400" dirty="0">
                <a:latin typeface="+mn-lt"/>
              </a:rPr>
            </a:br>
            <a:r>
              <a:rPr lang="en-US" sz="2400" dirty="0">
                <a:latin typeface="+mn-lt"/>
              </a:rPr>
              <a:t>as a logical expression</a:t>
            </a:r>
          </a:p>
        </p:txBody>
      </p:sp>
      <p:sp>
        <p:nvSpPr>
          <p:cNvPr id="33" name="TextBox 32"/>
          <p:cNvSpPr txBox="1"/>
          <p:nvPr/>
        </p:nvSpPr>
        <p:spPr>
          <a:xfrm>
            <a:off x="542925" y="5126038"/>
            <a:ext cx="3090863" cy="831850"/>
          </a:xfrm>
          <a:prstGeom prst="rect">
            <a:avLst/>
          </a:prstGeom>
          <a:noFill/>
        </p:spPr>
        <p:txBody>
          <a:bodyPr wrap="none">
            <a:spAutoFit/>
          </a:bodyPr>
          <a:lstStyle/>
          <a:p>
            <a:pPr>
              <a:defRPr/>
            </a:pPr>
            <a:r>
              <a:rPr lang="en-US" sz="2400" dirty="0">
                <a:latin typeface="+mn-lt"/>
              </a:rPr>
              <a:t>More simplified forms </a:t>
            </a:r>
            <a:br>
              <a:rPr lang="en-US" sz="2400" dirty="0">
                <a:latin typeface="+mn-lt"/>
              </a:rPr>
            </a:br>
            <a:r>
              <a:rPr lang="en-US" sz="2400" dirty="0">
                <a:latin typeface="+mn-lt"/>
              </a:rPr>
              <a:t>(fewer gates and wires)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3" grpId="0" animBg="1"/>
      <p:bldP spid="18" grpId="0" animBg="1"/>
      <p:bldP spid="14" grpId="0" animBg="1"/>
      <p:bldP spid="20" grpId="0" animBg="1"/>
      <p:bldP spid="15" grpId="0" animBg="1"/>
      <p:bldP spid="22" grpId="0" animBg="1"/>
      <p:bldP spid="30" grpId="0" animBg="1"/>
      <p:bldP spid="31" grpId="0" animBg="1"/>
      <p:bldP spid="32" grpId="0"/>
      <p:bldP spid="33"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Footer Placeholder 4"/>
          <p:cNvSpPr>
            <a:spLocks noGrp="1"/>
          </p:cNvSpPr>
          <p:nvPr>
            <p:ph type="ftr" sz="quarter" idx="11"/>
          </p:nvPr>
        </p:nvSpPr>
        <p:spPr/>
        <p:txBody>
          <a:bodyPr/>
          <a:lstStyle/>
          <a:p>
            <a:pPr>
              <a:defRPr/>
            </a:pPr>
            <a:r>
              <a:rPr lang="en-US" smtClean="0"/>
              <a:t>Spring 2011 -- Lecture #17</a:t>
            </a:r>
            <a:endParaRPr lang="en-US"/>
          </a:p>
        </p:txBody>
      </p:sp>
      <p:sp>
        <p:nvSpPr>
          <p:cNvPr id="51203" name="Rectangle 9"/>
          <p:cNvSpPr>
            <a:spLocks noChangeArrowheads="1"/>
          </p:cNvSpPr>
          <p:nvPr/>
        </p:nvSpPr>
        <p:spPr bwMode="auto">
          <a:xfrm>
            <a:off x="4468813" y="1690688"/>
            <a:ext cx="1027112"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system</a:t>
            </a:r>
          </a:p>
        </p:txBody>
      </p:sp>
      <p:sp>
        <p:nvSpPr>
          <p:cNvPr id="51204" name="Rectangle 10"/>
          <p:cNvSpPr>
            <a:spLocks noChangeArrowheads="1"/>
          </p:cNvSpPr>
          <p:nvPr/>
        </p:nvSpPr>
        <p:spPr bwMode="auto">
          <a:xfrm>
            <a:off x="2263775" y="2644775"/>
            <a:ext cx="1214438"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datapath</a:t>
            </a:r>
          </a:p>
        </p:txBody>
      </p:sp>
      <p:sp>
        <p:nvSpPr>
          <p:cNvPr id="51205" name="Rectangle 11"/>
          <p:cNvSpPr>
            <a:spLocks noChangeArrowheads="1"/>
          </p:cNvSpPr>
          <p:nvPr/>
        </p:nvSpPr>
        <p:spPr bwMode="auto">
          <a:xfrm>
            <a:off x="5972175" y="2632075"/>
            <a:ext cx="101282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control</a:t>
            </a:r>
          </a:p>
        </p:txBody>
      </p:sp>
      <p:sp>
        <p:nvSpPr>
          <p:cNvPr id="51206" name="Rectangle 12"/>
          <p:cNvSpPr>
            <a:spLocks noChangeArrowheads="1"/>
          </p:cNvSpPr>
          <p:nvPr/>
        </p:nvSpPr>
        <p:spPr bwMode="auto">
          <a:xfrm>
            <a:off x="4805363" y="3648075"/>
            <a:ext cx="1528762"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state</a:t>
            </a:r>
            <a:br>
              <a:rPr lang="en-US">
                <a:solidFill>
                  <a:srgbClr val="000000"/>
                </a:solidFill>
                <a:latin typeface="Comic Sans MS" charset="0"/>
              </a:rPr>
            </a:br>
            <a:r>
              <a:rPr lang="en-US">
                <a:solidFill>
                  <a:srgbClr val="000000"/>
                </a:solidFill>
                <a:latin typeface="Comic Sans MS" charset="0"/>
              </a:rPr>
              <a:t>registers</a:t>
            </a:r>
          </a:p>
        </p:txBody>
      </p:sp>
      <p:sp>
        <p:nvSpPr>
          <p:cNvPr id="51207" name="Rectangle 13"/>
          <p:cNvSpPr>
            <a:spLocks noChangeArrowheads="1"/>
          </p:cNvSpPr>
          <p:nvPr/>
        </p:nvSpPr>
        <p:spPr bwMode="auto">
          <a:xfrm>
            <a:off x="6208713" y="3660775"/>
            <a:ext cx="2166937" cy="550863"/>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combinational</a:t>
            </a:r>
            <a:br>
              <a:rPr lang="en-US">
                <a:solidFill>
                  <a:srgbClr val="000000"/>
                </a:solidFill>
                <a:latin typeface="Comic Sans MS" charset="0"/>
              </a:rPr>
            </a:br>
            <a:r>
              <a:rPr lang="en-US">
                <a:solidFill>
                  <a:srgbClr val="000000"/>
                </a:solidFill>
                <a:latin typeface="Comic Sans MS" charset="0"/>
              </a:rPr>
              <a:t>logic</a:t>
            </a:r>
          </a:p>
        </p:txBody>
      </p:sp>
      <p:sp>
        <p:nvSpPr>
          <p:cNvPr id="51208" name="Rectangle 14"/>
          <p:cNvSpPr>
            <a:spLocks noChangeArrowheads="1"/>
          </p:cNvSpPr>
          <p:nvPr/>
        </p:nvSpPr>
        <p:spPr bwMode="auto">
          <a:xfrm>
            <a:off x="1838325" y="3722688"/>
            <a:ext cx="1365250" cy="339725"/>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multiplexer</a:t>
            </a:r>
          </a:p>
        </p:txBody>
      </p:sp>
      <p:sp>
        <p:nvSpPr>
          <p:cNvPr id="51209" name="Rectangle 15"/>
          <p:cNvSpPr>
            <a:spLocks noChangeArrowheads="1"/>
          </p:cNvSpPr>
          <p:nvPr/>
        </p:nvSpPr>
        <p:spPr bwMode="auto">
          <a:xfrm>
            <a:off x="3203575" y="3735388"/>
            <a:ext cx="1390650" cy="338137"/>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comparator</a:t>
            </a:r>
          </a:p>
        </p:txBody>
      </p:sp>
      <p:sp>
        <p:nvSpPr>
          <p:cNvPr id="51210" name="Rectangle 16"/>
          <p:cNvSpPr>
            <a:spLocks noChangeArrowheads="1"/>
          </p:cNvSpPr>
          <p:nvPr/>
        </p:nvSpPr>
        <p:spPr bwMode="auto">
          <a:xfrm>
            <a:off x="760413" y="3584575"/>
            <a:ext cx="9271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code</a:t>
            </a:r>
            <a:br>
              <a:rPr lang="en-US">
                <a:solidFill>
                  <a:srgbClr val="000000"/>
                </a:solidFill>
                <a:latin typeface="Comic Sans MS" charset="0"/>
              </a:rPr>
            </a:br>
            <a:r>
              <a:rPr lang="en-US">
                <a:solidFill>
                  <a:srgbClr val="000000"/>
                </a:solidFill>
                <a:latin typeface="Comic Sans MS" charset="0"/>
              </a:rPr>
              <a:t>registers</a:t>
            </a:r>
          </a:p>
        </p:txBody>
      </p:sp>
      <p:sp>
        <p:nvSpPr>
          <p:cNvPr id="51211" name="Rectangle 17"/>
          <p:cNvSpPr>
            <a:spLocks noChangeArrowheads="1"/>
          </p:cNvSpPr>
          <p:nvPr/>
        </p:nvSpPr>
        <p:spPr bwMode="auto">
          <a:xfrm>
            <a:off x="3503613" y="5038725"/>
            <a:ext cx="1065212"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register</a:t>
            </a:r>
          </a:p>
        </p:txBody>
      </p:sp>
      <p:sp>
        <p:nvSpPr>
          <p:cNvPr id="51212" name="Rectangle 18"/>
          <p:cNvSpPr>
            <a:spLocks noChangeArrowheads="1"/>
          </p:cNvSpPr>
          <p:nvPr/>
        </p:nvSpPr>
        <p:spPr bwMode="auto">
          <a:xfrm>
            <a:off x="5118100" y="5038725"/>
            <a:ext cx="841375" cy="338138"/>
          </a:xfrm>
          <a:prstGeom prst="rect">
            <a:avLst/>
          </a:prstGeom>
          <a:noFill/>
          <a:ln w="12700">
            <a:noFill/>
            <a:miter lim="800000"/>
            <a:headEnd/>
            <a:tailEnd/>
          </a:ln>
        </p:spPr>
        <p:txBody>
          <a:bodyPr wrap="none" lIns="19050" tIns="26988" rIns="19050" bIns="26988">
            <a:prstTxWarp prst="textNoShape">
              <a:avLst/>
            </a:prstTxWarp>
          </a:bodyPr>
          <a:lstStyle/>
          <a:p>
            <a:pPr>
              <a:lnSpc>
                <a:spcPts val="1700"/>
              </a:lnSpc>
              <a:tabLst>
                <a:tab pos="457200" algn="l"/>
                <a:tab pos="914400" algn="l"/>
                <a:tab pos="1371600" algn="l"/>
              </a:tabLst>
            </a:pPr>
            <a:r>
              <a:rPr lang="en-US">
                <a:solidFill>
                  <a:srgbClr val="000000"/>
                </a:solidFill>
                <a:latin typeface="Comic Sans MS" charset="0"/>
              </a:rPr>
              <a:t>logic</a:t>
            </a:r>
          </a:p>
        </p:txBody>
      </p:sp>
      <p:sp>
        <p:nvSpPr>
          <p:cNvPr id="51213" name="Line 19"/>
          <p:cNvSpPr>
            <a:spLocks noChangeShapeType="1"/>
          </p:cNvSpPr>
          <p:nvPr/>
        </p:nvSpPr>
        <p:spPr bwMode="auto">
          <a:xfrm>
            <a:off x="4849813" y="1973263"/>
            <a:ext cx="1428750" cy="703262"/>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4" name="Line 20"/>
          <p:cNvSpPr>
            <a:spLocks noChangeShapeType="1"/>
          </p:cNvSpPr>
          <p:nvPr/>
        </p:nvSpPr>
        <p:spPr bwMode="auto">
          <a:xfrm flipH="1">
            <a:off x="2784475" y="1962150"/>
            <a:ext cx="2052638" cy="6889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5" name="Line 21"/>
          <p:cNvSpPr>
            <a:spLocks noChangeShapeType="1"/>
          </p:cNvSpPr>
          <p:nvPr/>
        </p:nvSpPr>
        <p:spPr bwMode="auto">
          <a:xfrm flipH="1">
            <a:off x="2406650" y="2963863"/>
            <a:ext cx="252413" cy="7778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6" name="Line 22"/>
          <p:cNvSpPr>
            <a:spLocks noChangeShapeType="1"/>
          </p:cNvSpPr>
          <p:nvPr/>
        </p:nvSpPr>
        <p:spPr bwMode="auto">
          <a:xfrm>
            <a:off x="2659063" y="2938463"/>
            <a:ext cx="1100137" cy="8413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7" name="Line 23"/>
          <p:cNvSpPr>
            <a:spLocks noChangeShapeType="1"/>
          </p:cNvSpPr>
          <p:nvPr/>
        </p:nvSpPr>
        <p:spPr bwMode="auto">
          <a:xfrm flipH="1">
            <a:off x="1317625" y="2927350"/>
            <a:ext cx="1354138" cy="701675"/>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8" name="Line 24"/>
          <p:cNvSpPr>
            <a:spLocks noChangeShapeType="1"/>
          </p:cNvSpPr>
          <p:nvPr/>
        </p:nvSpPr>
        <p:spPr bwMode="auto">
          <a:xfrm>
            <a:off x="1192213" y="4105275"/>
            <a:ext cx="2655887" cy="9398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19" name="Line 25"/>
          <p:cNvSpPr>
            <a:spLocks noChangeShapeType="1"/>
          </p:cNvSpPr>
          <p:nvPr/>
        </p:nvSpPr>
        <p:spPr bwMode="auto">
          <a:xfrm flipH="1">
            <a:off x="3886200" y="4143375"/>
            <a:ext cx="1603375" cy="890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0" name="Line 26"/>
          <p:cNvSpPr>
            <a:spLocks noChangeShapeType="1"/>
          </p:cNvSpPr>
          <p:nvPr/>
        </p:nvSpPr>
        <p:spPr bwMode="auto">
          <a:xfrm flipH="1">
            <a:off x="5553075" y="2914650"/>
            <a:ext cx="776288" cy="7762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1" name="Line 27"/>
          <p:cNvSpPr>
            <a:spLocks noChangeShapeType="1"/>
          </p:cNvSpPr>
          <p:nvPr/>
        </p:nvSpPr>
        <p:spPr bwMode="auto">
          <a:xfrm>
            <a:off x="6353175" y="2914650"/>
            <a:ext cx="865188" cy="763588"/>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2" name="Line 28"/>
          <p:cNvSpPr>
            <a:spLocks noChangeShapeType="1"/>
          </p:cNvSpPr>
          <p:nvPr/>
        </p:nvSpPr>
        <p:spPr bwMode="auto">
          <a:xfrm>
            <a:off x="3759200" y="4029075"/>
            <a:ext cx="1604963" cy="10287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3" name="Line 29"/>
          <p:cNvSpPr>
            <a:spLocks noChangeShapeType="1"/>
          </p:cNvSpPr>
          <p:nvPr/>
        </p:nvSpPr>
        <p:spPr bwMode="auto">
          <a:xfrm>
            <a:off x="2406650" y="4029075"/>
            <a:ext cx="2932113" cy="1041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4" name="Line 30"/>
          <p:cNvSpPr>
            <a:spLocks noChangeShapeType="1"/>
          </p:cNvSpPr>
          <p:nvPr/>
        </p:nvSpPr>
        <p:spPr bwMode="auto">
          <a:xfrm flipH="1">
            <a:off x="5414963" y="4143375"/>
            <a:ext cx="1790700" cy="9144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5" name="Rectangle 31"/>
          <p:cNvSpPr>
            <a:spLocks noChangeArrowheads="1"/>
          </p:cNvSpPr>
          <p:nvPr/>
        </p:nvSpPr>
        <p:spPr bwMode="auto">
          <a:xfrm>
            <a:off x="3740150" y="5791200"/>
            <a:ext cx="1854200" cy="552450"/>
          </a:xfrm>
          <a:prstGeom prst="rect">
            <a:avLst/>
          </a:prstGeom>
          <a:noFill/>
          <a:ln w="12700">
            <a:noFill/>
            <a:miter lim="800000"/>
            <a:headEnd/>
            <a:tailEnd/>
          </a:ln>
        </p:spPr>
        <p:txBody>
          <a:bodyPr wrap="none" lIns="19050" tIns="26988" rIns="19050" bIns="26988">
            <a:prstTxWarp prst="textNoShape">
              <a:avLst/>
            </a:prstTxWarp>
          </a:bodyPr>
          <a:lstStyle/>
          <a:p>
            <a:pPr algn="ctr">
              <a:lnSpc>
                <a:spcPts val="1700"/>
              </a:lnSpc>
              <a:tabLst>
                <a:tab pos="457200" algn="l"/>
                <a:tab pos="914400" algn="l"/>
                <a:tab pos="1371600" algn="l"/>
              </a:tabLst>
            </a:pPr>
            <a:r>
              <a:rPr lang="en-US">
                <a:solidFill>
                  <a:srgbClr val="000000"/>
                </a:solidFill>
                <a:latin typeface="Comic Sans MS" charset="0"/>
              </a:rPr>
              <a:t>switching</a:t>
            </a:r>
            <a:br>
              <a:rPr lang="en-US">
                <a:solidFill>
                  <a:srgbClr val="000000"/>
                </a:solidFill>
                <a:latin typeface="Comic Sans MS" charset="0"/>
              </a:rPr>
            </a:br>
            <a:r>
              <a:rPr lang="en-US">
                <a:solidFill>
                  <a:srgbClr val="000000"/>
                </a:solidFill>
                <a:latin typeface="Comic Sans MS" charset="0"/>
              </a:rPr>
              <a:t>networks</a:t>
            </a:r>
          </a:p>
        </p:txBody>
      </p:sp>
      <p:sp>
        <p:nvSpPr>
          <p:cNvPr id="51226" name="Line 32"/>
          <p:cNvSpPr>
            <a:spLocks noChangeShapeType="1"/>
          </p:cNvSpPr>
          <p:nvPr/>
        </p:nvSpPr>
        <p:spPr bwMode="auto">
          <a:xfrm flipH="1">
            <a:off x="4800600" y="5346700"/>
            <a:ext cx="563563" cy="4254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7" name="Line 33"/>
          <p:cNvSpPr>
            <a:spLocks noChangeShapeType="1"/>
          </p:cNvSpPr>
          <p:nvPr/>
        </p:nvSpPr>
        <p:spPr bwMode="auto">
          <a:xfrm>
            <a:off x="3886200" y="5334000"/>
            <a:ext cx="638175" cy="46355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51228" name="Rectangle 36"/>
          <p:cNvSpPr>
            <a:spLocks noGrp="1" noChangeArrowheads="1"/>
          </p:cNvSpPr>
          <p:nvPr>
            <p:ph type="title"/>
          </p:nvPr>
        </p:nvSpPr>
        <p:spPr/>
        <p:txBody>
          <a:bodyPr/>
          <a:lstStyle/>
          <a:p>
            <a:pPr eaLnBrk="1" hangingPunct="1"/>
            <a:r>
              <a:rPr lang="en-US"/>
              <a:t>Design Hierarchy</a:t>
            </a:r>
          </a:p>
        </p:txBody>
      </p:sp>
      <p:sp>
        <p:nvSpPr>
          <p:cNvPr id="30" name="Date Placeholder 29"/>
          <p:cNvSpPr>
            <a:spLocks noGrp="1"/>
          </p:cNvSpPr>
          <p:nvPr>
            <p:ph type="dt" sz="quarter" idx="10"/>
          </p:nvPr>
        </p:nvSpPr>
        <p:spPr/>
        <p:txBody>
          <a:bodyPr/>
          <a:lstStyle/>
          <a:p>
            <a:pPr>
              <a:defRPr/>
            </a:pPr>
            <a:fld id="{33CA8B4C-A04B-5649-9E79-A04261C1A000}" type="datetime1">
              <a:rPr lang="en-US" smtClean="0"/>
              <a:pPr>
                <a:defRPr/>
              </a:pPr>
              <a:t>3/17/11</a:t>
            </a:fld>
            <a:endParaRPr lang="en-US"/>
          </a:p>
        </p:txBody>
      </p:sp>
      <p:sp>
        <p:nvSpPr>
          <p:cNvPr id="31" name="Slide Number Placeholder 30"/>
          <p:cNvSpPr>
            <a:spLocks noGrp="1"/>
          </p:cNvSpPr>
          <p:nvPr>
            <p:ph type="sldNum" sz="quarter" idx="12"/>
          </p:nvPr>
        </p:nvSpPr>
        <p:spPr/>
        <p:txBody>
          <a:bodyPr/>
          <a:lstStyle/>
          <a:p>
            <a:pPr>
              <a:defRPr/>
            </a:pPr>
            <a:fld id="{32371852-B2BA-C64F-8A35-805D0536AD16}" type="slidenum">
              <a:rPr lang="en-US"/>
              <a:pPr>
                <a:defRPr/>
              </a:pPr>
              <a:t>31</a:t>
            </a:fld>
            <a:endParaRPr lang="en-US"/>
          </a:p>
        </p:txBody>
      </p:sp>
      <p:sp>
        <p:nvSpPr>
          <p:cNvPr id="33" name="Rectangle 32"/>
          <p:cNvSpPr/>
          <p:nvPr/>
        </p:nvSpPr>
        <p:spPr>
          <a:xfrm>
            <a:off x="4757738" y="4927600"/>
            <a:ext cx="1254125" cy="4397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Rectangle 33"/>
          <p:cNvSpPr/>
          <p:nvPr/>
        </p:nvSpPr>
        <p:spPr>
          <a:xfrm>
            <a:off x="3995738" y="5762625"/>
            <a:ext cx="1371600" cy="604838"/>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Rectangle 34"/>
          <p:cNvSpPr/>
          <p:nvPr/>
        </p:nvSpPr>
        <p:spPr>
          <a:xfrm>
            <a:off x="6451600" y="3640138"/>
            <a:ext cx="1658938" cy="52546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Footer Placeholder 4"/>
          <p:cNvSpPr>
            <a:spLocks noGrp="1"/>
          </p:cNvSpPr>
          <p:nvPr>
            <p:ph type="ftr" sz="quarter" idx="11"/>
          </p:nvPr>
        </p:nvSpPr>
        <p:spPr/>
        <p:txBody>
          <a:bodyPr/>
          <a:lstStyle/>
          <a:p>
            <a:pPr>
              <a:defRPr/>
            </a:pPr>
            <a:r>
              <a:rPr lang="en-US" smtClean="0"/>
              <a:t>Spring 2011 -- Lecture #17</a:t>
            </a:r>
            <a:endParaRPr lang="en-US"/>
          </a:p>
        </p:txBody>
      </p:sp>
      <p:pic>
        <p:nvPicPr>
          <p:cNvPr id="39939" name="Picture 9"/>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803400" y="4340225"/>
            <a:ext cx="690563" cy="301625"/>
          </a:xfrm>
          <a:prstGeom prst="rect">
            <a:avLst/>
          </a:prstGeom>
          <a:noFill/>
          <a:ln w="12700">
            <a:noFill/>
            <a:miter lim="800000"/>
            <a:headEnd/>
            <a:tailEnd/>
          </a:ln>
        </p:spPr>
      </p:pic>
      <p:pic>
        <p:nvPicPr>
          <p:cNvPr id="39940" name="Picture 10"/>
          <p:cNvPicPr>
            <a:picLocks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803400" y="5495925"/>
            <a:ext cx="690563" cy="276225"/>
          </a:xfrm>
          <a:prstGeom prst="rect">
            <a:avLst/>
          </a:prstGeom>
          <a:noFill/>
          <a:ln w="12700">
            <a:noFill/>
            <a:miter lim="800000"/>
            <a:headEnd/>
            <a:tailEnd/>
          </a:ln>
        </p:spPr>
      </p:pic>
      <p:pic>
        <p:nvPicPr>
          <p:cNvPr id="39941" name="Picture 11"/>
          <p:cNvPicPr>
            <a:picLocks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3155950" y="4340225"/>
            <a:ext cx="750888" cy="301625"/>
          </a:xfrm>
          <a:prstGeom prst="rect">
            <a:avLst/>
          </a:prstGeom>
          <a:noFill/>
          <a:ln w="12700">
            <a:noFill/>
            <a:miter lim="800000"/>
            <a:headEnd/>
            <a:tailEnd/>
          </a:ln>
        </p:spPr>
      </p:pic>
      <p:pic>
        <p:nvPicPr>
          <p:cNvPr id="39942" name="Picture 12"/>
          <p:cNvPicPr>
            <a:picLocks noChangeArrowheads="1"/>
          </p:cNvPicPr>
          <p:nvPr/>
        </p:nvPicPr>
        <mc:AlternateContent>
          <mc:Choice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3155950" y="5495925"/>
            <a:ext cx="750888" cy="276225"/>
          </a:xfrm>
          <a:prstGeom prst="rect">
            <a:avLst/>
          </a:prstGeom>
          <a:noFill/>
          <a:ln w="12700">
            <a:noFill/>
            <a:miter lim="800000"/>
            <a:headEnd/>
            <a:tailEnd/>
          </a:ln>
        </p:spPr>
      </p:pic>
      <p:pic>
        <p:nvPicPr>
          <p:cNvPr id="39943" name="Picture 13"/>
          <p:cNvPicPr>
            <a:picLocks noChangeArrowheads="1"/>
          </p:cNvPicPr>
          <p:nvPr/>
        </p:nvPicPr>
        <mc:AlternateContent>
          <mc:Choice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1803400" y="3175000"/>
            <a:ext cx="438150" cy="249238"/>
          </a:xfrm>
          <a:prstGeom prst="rect">
            <a:avLst/>
          </a:prstGeom>
          <a:noFill/>
          <a:ln w="12700">
            <a:noFill/>
            <a:miter lim="800000"/>
            <a:headEnd/>
            <a:tailEnd/>
          </a:ln>
        </p:spPr>
      </p:pic>
      <p:pic>
        <p:nvPicPr>
          <p:cNvPr id="39944" name="Picture 14"/>
          <p:cNvPicPr>
            <a:picLocks noChangeArrowheads="1"/>
          </p:cNvPicPr>
          <p:nvPr/>
        </p:nvPicPr>
        <mc:AlternateContent>
          <mc:Choice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3155950" y="3175000"/>
            <a:ext cx="501650" cy="249238"/>
          </a:xfrm>
          <a:prstGeom prst="rect">
            <a:avLst/>
          </a:prstGeom>
          <a:noFill/>
          <a:ln w="12700">
            <a:noFill/>
            <a:miter lim="800000"/>
            <a:headEnd/>
            <a:tailEnd/>
          </a:ln>
        </p:spPr>
      </p:pic>
      <p:sp>
        <p:nvSpPr>
          <p:cNvPr id="39945" name="Line 15"/>
          <p:cNvSpPr>
            <a:spLocks noChangeShapeType="1"/>
          </p:cNvSpPr>
          <p:nvPr/>
        </p:nvSpPr>
        <p:spPr bwMode="auto">
          <a:xfrm>
            <a:off x="3840163" y="3406775"/>
            <a:ext cx="2241550" cy="145415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6" name="Line 16"/>
          <p:cNvSpPr>
            <a:spLocks noChangeShapeType="1"/>
          </p:cNvSpPr>
          <p:nvPr/>
        </p:nvSpPr>
        <p:spPr bwMode="auto">
          <a:xfrm>
            <a:off x="3951288" y="4648200"/>
            <a:ext cx="2130425" cy="212725"/>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7" name="Line 17"/>
          <p:cNvSpPr>
            <a:spLocks noChangeShapeType="1"/>
          </p:cNvSpPr>
          <p:nvPr/>
        </p:nvSpPr>
        <p:spPr bwMode="auto">
          <a:xfrm flipV="1">
            <a:off x="4064000" y="4860925"/>
            <a:ext cx="2017713" cy="576263"/>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39948" name="Rectangle 31"/>
          <p:cNvSpPr>
            <a:spLocks noGrp="1" noChangeArrowheads="1"/>
          </p:cNvSpPr>
          <p:nvPr>
            <p:ph type="title"/>
          </p:nvPr>
        </p:nvSpPr>
        <p:spPr/>
        <p:txBody>
          <a:bodyPr/>
          <a:lstStyle/>
          <a:p>
            <a:pPr eaLnBrk="1" hangingPunct="1"/>
            <a:r>
              <a:rPr lang="en-US"/>
              <a:t>Combinational Logic Symbols</a:t>
            </a:r>
          </a:p>
        </p:txBody>
      </p:sp>
      <p:sp>
        <p:nvSpPr>
          <p:cNvPr id="39949" name="Text Box 23"/>
          <p:cNvSpPr txBox="1">
            <a:spLocks noChangeArrowheads="1"/>
          </p:cNvSpPr>
          <p:nvPr/>
        </p:nvSpPr>
        <p:spPr bwMode="auto">
          <a:xfrm>
            <a:off x="2297113" y="313372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0" name="Text Box 24"/>
          <p:cNvSpPr txBox="1">
            <a:spLocks noChangeArrowheads="1"/>
          </p:cNvSpPr>
          <p:nvPr/>
        </p:nvSpPr>
        <p:spPr bwMode="auto">
          <a:xfrm>
            <a:off x="1489075" y="422275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1" name="Text Box 25"/>
          <p:cNvSpPr txBox="1">
            <a:spLocks noChangeArrowheads="1"/>
          </p:cNvSpPr>
          <p:nvPr/>
        </p:nvSpPr>
        <p:spPr bwMode="auto">
          <a:xfrm>
            <a:off x="1489075" y="443547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2" name="Text Box 26"/>
          <p:cNvSpPr txBox="1">
            <a:spLocks noChangeArrowheads="1"/>
          </p:cNvSpPr>
          <p:nvPr/>
        </p:nvSpPr>
        <p:spPr bwMode="auto">
          <a:xfrm>
            <a:off x="2557463" y="4316413"/>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3" name="Text Box 27"/>
          <p:cNvSpPr txBox="1">
            <a:spLocks noChangeArrowheads="1"/>
          </p:cNvSpPr>
          <p:nvPr/>
        </p:nvSpPr>
        <p:spPr bwMode="auto">
          <a:xfrm>
            <a:off x="2519363" y="5464175"/>
            <a:ext cx="28416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Z</a:t>
            </a:r>
          </a:p>
        </p:txBody>
      </p:sp>
      <p:sp>
        <p:nvSpPr>
          <p:cNvPr id="39954" name="Text Box 28"/>
          <p:cNvSpPr txBox="1">
            <a:spLocks noChangeArrowheads="1"/>
          </p:cNvSpPr>
          <p:nvPr/>
        </p:nvSpPr>
        <p:spPr bwMode="auto">
          <a:xfrm>
            <a:off x="1477963" y="3132138"/>
            <a:ext cx="290512"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5" name="Text Box 29"/>
          <p:cNvSpPr txBox="1">
            <a:spLocks noChangeArrowheads="1"/>
          </p:cNvSpPr>
          <p:nvPr/>
        </p:nvSpPr>
        <p:spPr bwMode="auto">
          <a:xfrm>
            <a:off x="1485900" y="5372100"/>
            <a:ext cx="290513"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A</a:t>
            </a:r>
          </a:p>
        </p:txBody>
      </p:sp>
      <p:sp>
        <p:nvSpPr>
          <p:cNvPr id="39956" name="Text Box 30"/>
          <p:cNvSpPr txBox="1">
            <a:spLocks noChangeArrowheads="1"/>
          </p:cNvSpPr>
          <p:nvPr/>
        </p:nvSpPr>
        <p:spPr bwMode="auto">
          <a:xfrm>
            <a:off x="1485900" y="5584825"/>
            <a:ext cx="288925" cy="304800"/>
          </a:xfrm>
          <a:prstGeom prst="rect">
            <a:avLst/>
          </a:prstGeom>
          <a:noFill/>
          <a:ln w="12700">
            <a:noFill/>
            <a:miter lim="800000"/>
            <a:headEnd/>
            <a:tailEnd/>
          </a:ln>
        </p:spPr>
        <p:txBody>
          <a:bodyPr wrap="none">
            <a:prstTxWarp prst="textNoShape">
              <a:avLst/>
            </a:prstTxWarp>
            <a:spAutoFit/>
          </a:bodyPr>
          <a:lstStyle/>
          <a:p>
            <a:r>
              <a:rPr lang="en-US" sz="1400">
                <a:latin typeface="Tahoma" charset="0"/>
              </a:rPr>
              <a:t>B</a:t>
            </a:r>
          </a:p>
        </p:txBody>
      </p:sp>
      <p:sp>
        <p:nvSpPr>
          <p:cNvPr id="39957" name="Rectangle 18"/>
          <p:cNvSpPr>
            <a:spLocks noChangeArrowheads="1"/>
          </p:cNvSpPr>
          <p:nvPr/>
        </p:nvSpPr>
        <p:spPr bwMode="auto">
          <a:xfrm>
            <a:off x="6164263" y="4302125"/>
            <a:ext cx="2603500" cy="1228725"/>
          </a:xfrm>
          <a:prstGeom prst="rect">
            <a:avLst/>
          </a:prstGeom>
          <a:noFill/>
          <a:ln w="12700">
            <a:noFill/>
            <a:miter lim="800000"/>
            <a:headEnd/>
            <a:tailEnd/>
          </a:ln>
        </p:spPr>
        <p:txBody>
          <a:bodyPr wrap="none" lIns="19050" tIns="26988" rIns="19050" bIns="26988">
            <a:prstTxWarp prst="textNoShape">
              <a:avLst/>
            </a:prstTxWarp>
          </a:bodyPr>
          <a:lstStyle/>
          <a:p>
            <a:pPr>
              <a:lnSpc>
                <a:spcPts val="2200"/>
              </a:lnSpc>
              <a:tabLst>
                <a:tab pos="457200" algn="l"/>
                <a:tab pos="914400" algn="l"/>
                <a:tab pos="1371600" algn="l"/>
              </a:tabLst>
            </a:pPr>
            <a:r>
              <a:rPr lang="en-US">
                <a:solidFill>
                  <a:srgbClr val="000000"/>
                </a:solidFill>
                <a:latin typeface="Calibri" charset="0"/>
              </a:rPr>
              <a:t>Easy to implement</a:t>
            </a:r>
            <a:br>
              <a:rPr lang="en-US">
                <a:solidFill>
                  <a:srgbClr val="000000"/>
                </a:solidFill>
                <a:latin typeface="Calibri" charset="0"/>
              </a:rPr>
            </a:br>
            <a:r>
              <a:rPr lang="en-US">
                <a:solidFill>
                  <a:srgbClr val="000000"/>
                </a:solidFill>
                <a:latin typeface="Calibri" charset="0"/>
              </a:rPr>
              <a:t>with CMOS transistors</a:t>
            </a:r>
            <a:br>
              <a:rPr lang="en-US">
                <a:solidFill>
                  <a:srgbClr val="000000"/>
                </a:solidFill>
                <a:latin typeface="Calibri" charset="0"/>
              </a:rPr>
            </a:br>
            <a:r>
              <a:rPr lang="en-US">
                <a:solidFill>
                  <a:srgbClr val="000000"/>
                </a:solidFill>
                <a:latin typeface="Calibri" charset="0"/>
              </a:rPr>
              <a:t>(the switches we have</a:t>
            </a:r>
            <a:br>
              <a:rPr lang="en-US">
                <a:solidFill>
                  <a:srgbClr val="000000"/>
                </a:solidFill>
                <a:latin typeface="Calibri" charset="0"/>
              </a:rPr>
            </a:br>
            <a:r>
              <a:rPr lang="en-US">
                <a:solidFill>
                  <a:srgbClr val="000000"/>
                </a:solidFill>
                <a:latin typeface="Calibri" charset="0"/>
              </a:rPr>
              <a:t>available and use most)</a:t>
            </a:r>
          </a:p>
        </p:txBody>
      </p:sp>
      <p:sp>
        <p:nvSpPr>
          <p:cNvPr id="24" name="Date Placeholder 23"/>
          <p:cNvSpPr>
            <a:spLocks noGrp="1"/>
          </p:cNvSpPr>
          <p:nvPr>
            <p:ph type="dt" sz="quarter" idx="10"/>
          </p:nvPr>
        </p:nvSpPr>
        <p:spPr/>
        <p:txBody>
          <a:bodyPr/>
          <a:lstStyle/>
          <a:p>
            <a:pPr>
              <a:defRPr/>
            </a:pPr>
            <a:fld id="{D03B4038-602A-D64F-8CD2-BB23E8523C02}" type="datetime1">
              <a:rPr lang="en-US" smtClean="0"/>
              <a:pPr>
                <a:defRPr/>
              </a:pPr>
              <a:t>3/17/11</a:t>
            </a:fld>
            <a:endParaRPr lang="en-US"/>
          </a:p>
        </p:txBody>
      </p:sp>
      <p:sp>
        <p:nvSpPr>
          <p:cNvPr id="25" name="Slide Number Placeholder 24"/>
          <p:cNvSpPr>
            <a:spLocks noGrp="1"/>
          </p:cNvSpPr>
          <p:nvPr>
            <p:ph type="sldNum" sz="quarter" idx="12"/>
          </p:nvPr>
        </p:nvSpPr>
        <p:spPr/>
        <p:txBody>
          <a:bodyPr/>
          <a:lstStyle/>
          <a:p>
            <a:pPr>
              <a:defRPr/>
            </a:pPr>
            <a:fld id="{868DC694-1BB0-F143-856D-D23E83EC16B0}" type="slidenum">
              <a:rPr lang="en-US"/>
              <a:pPr>
                <a:defRPr/>
              </a:pPr>
              <a:t>32</a:t>
            </a:fld>
            <a:endParaRPr lang="en-US"/>
          </a:p>
        </p:txBody>
      </p:sp>
      <p:sp>
        <p:nvSpPr>
          <p:cNvPr id="39960" name="Rectangle 32"/>
          <p:cNvSpPr>
            <a:spLocks noGrp="1" noChangeArrowheads="1"/>
          </p:cNvSpPr>
          <p:nvPr>
            <p:ph type="body" idx="1"/>
          </p:nvPr>
        </p:nvSpPr>
        <p:spPr>
          <a:xfrm>
            <a:off x="406400" y="1600200"/>
            <a:ext cx="8178800" cy="3910013"/>
          </a:xfrm>
        </p:spPr>
        <p:txBody>
          <a:bodyPr/>
          <a:lstStyle/>
          <a:p>
            <a:pPr eaLnBrk="1" hangingPunct="1">
              <a:lnSpc>
                <a:spcPct val="90000"/>
              </a:lnSpc>
            </a:pPr>
            <a:r>
              <a:rPr lang="en-US" sz="2400"/>
              <a:t>Common combinational logic systems have standard symbols called logic gates</a:t>
            </a:r>
            <a:r>
              <a:rPr lang="en-US" sz="2000"/>
              <a:t/>
            </a:r>
            <a:br>
              <a:rPr lang="en-US" sz="2000"/>
            </a:br>
            <a:endParaRPr lang="en-US" sz="2000"/>
          </a:p>
          <a:p>
            <a:pPr lvl="1" eaLnBrk="1" hangingPunct="1">
              <a:lnSpc>
                <a:spcPct val="110000"/>
              </a:lnSpc>
            </a:pPr>
            <a:r>
              <a:rPr lang="en-US" sz="1800"/>
              <a:t>Buffer, NOT</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AND, NAND</a:t>
            </a:r>
            <a:r>
              <a:rPr lang="en-US" sz="1600"/>
              <a:t/>
            </a:r>
            <a:br>
              <a:rPr lang="en-US" sz="1600"/>
            </a:br>
            <a:r>
              <a:rPr lang="en-US" sz="1600"/>
              <a:t/>
            </a:r>
            <a:br>
              <a:rPr lang="en-US" sz="1600"/>
            </a:br>
            <a:r>
              <a:rPr lang="en-US" sz="1600"/>
              <a:t/>
            </a:r>
            <a:br>
              <a:rPr lang="en-US" sz="1600"/>
            </a:br>
            <a:endParaRPr lang="en-US" sz="1600"/>
          </a:p>
          <a:p>
            <a:pPr lvl="1" eaLnBrk="1" hangingPunct="1">
              <a:lnSpc>
                <a:spcPct val="110000"/>
              </a:lnSpc>
            </a:pPr>
            <a:r>
              <a:rPr lang="en-US" sz="1800"/>
              <a:t>OR, NOR</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Use plus for OR </a:t>
            </a:r>
          </a:p>
          <a:p>
            <a:pPr lvl="1"/>
            <a:r>
              <a:rPr lang="en-US" dirty="0" smtClean="0"/>
              <a:t>“logical sum”</a:t>
            </a:r>
          </a:p>
          <a:p>
            <a:r>
              <a:rPr lang="en-US" dirty="0" smtClean="0"/>
              <a:t>Use product for AND (</a:t>
            </a:r>
            <a:r>
              <a:rPr lang="en-US" dirty="0" err="1" smtClean="0"/>
              <a:t>a</a:t>
            </a:r>
            <a:r>
              <a:rPr lang="en-US" dirty="0" err="1" smtClean="0">
                <a:latin typeface="Wingdings"/>
                <a:ea typeface="Wingdings"/>
                <a:cs typeface="Wingdings"/>
              </a:rPr>
              <a:t></a:t>
            </a:r>
            <a:r>
              <a:rPr lang="en-US" dirty="0" err="1" smtClean="0"/>
              <a:t>b</a:t>
            </a:r>
            <a:r>
              <a:rPr lang="en-US" dirty="0" smtClean="0"/>
              <a:t> or implied via </a:t>
            </a:r>
            <a:r>
              <a:rPr lang="en-US" dirty="0" err="1" smtClean="0"/>
              <a:t>ab</a:t>
            </a:r>
            <a:r>
              <a:rPr lang="en-US" dirty="0" smtClean="0"/>
              <a:t>)</a:t>
            </a:r>
          </a:p>
          <a:p>
            <a:pPr lvl="1"/>
            <a:r>
              <a:rPr lang="en-US" dirty="0" smtClean="0"/>
              <a:t>“logical product”</a:t>
            </a:r>
          </a:p>
          <a:p>
            <a:r>
              <a:rPr lang="en-US" dirty="0" smtClean="0"/>
              <a:t>“Hat” to mean complement (NOT) </a:t>
            </a:r>
          </a:p>
          <a:p>
            <a:r>
              <a:rPr lang="en-US" dirty="0" smtClean="0"/>
              <a:t>Thus</a:t>
            </a:r>
          </a:p>
          <a:p>
            <a:pPr>
              <a:buNone/>
            </a:pPr>
            <a:r>
              <a:rPr lang="en-US" dirty="0" smtClean="0"/>
              <a:t>	</a:t>
            </a:r>
            <a:r>
              <a:rPr lang="en-US" dirty="0" err="1" smtClean="0"/>
              <a:t>ab</a:t>
            </a:r>
            <a:r>
              <a:rPr lang="en-US" dirty="0" smtClean="0"/>
              <a:t> + a + </a:t>
            </a:r>
            <a:r>
              <a:rPr lang="en-US" dirty="0" err="1" smtClean="0"/>
              <a:t>c</a:t>
            </a:r>
            <a:r>
              <a:rPr lang="en-US" dirty="0" smtClean="0"/>
              <a:t> </a:t>
            </a:r>
          </a:p>
          <a:p>
            <a:pPr>
              <a:buNone/>
            </a:pPr>
            <a:r>
              <a:rPr lang="en-US" dirty="0" smtClean="0"/>
              <a:t>= 	</a:t>
            </a:r>
            <a:r>
              <a:rPr lang="en-US" dirty="0" err="1" smtClean="0"/>
              <a:t>a</a:t>
            </a:r>
            <a:r>
              <a:rPr lang="en-US" dirty="0" err="1" smtClean="0">
                <a:latin typeface="Wingdings"/>
                <a:ea typeface="Wingdings"/>
                <a:cs typeface="Wingdings"/>
              </a:rPr>
              <a:t></a:t>
            </a:r>
            <a:r>
              <a:rPr lang="en-US" dirty="0" err="1" smtClean="0"/>
              <a:t>b</a:t>
            </a:r>
            <a:r>
              <a:rPr lang="en-US" dirty="0" smtClean="0"/>
              <a:t> + a + </a:t>
            </a:r>
            <a:r>
              <a:rPr lang="en-US" dirty="0" err="1" smtClean="0"/>
              <a:t>c</a:t>
            </a:r>
            <a:r>
              <a:rPr lang="en-US" dirty="0" smtClean="0"/>
              <a:t> </a:t>
            </a:r>
          </a:p>
          <a:p>
            <a:pPr>
              <a:buNone/>
            </a:pPr>
            <a:r>
              <a:rPr lang="en-US" dirty="0" smtClean="0"/>
              <a:t>= 	(a AND </a:t>
            </a:r>
            <a:r>
              <a:rPr lang="en-US" dirty="0" err="1" smtClean="0"/>
              <a:t>b</a:t>
            </a:r>
            <a:r>
              <a:rPr lang="en-US" dirty="0" smtClean="0"/>
              <a:t>) OR a OR (NOT </a:t>
            </a:r>
            <a:r>
              <a:rPr lang="en-US" dirty="0" err="1" smtClean="0"/>
              <a:t>c</a:t>
            </a:r>
            <a:r>
              <a:rPr lang="en-US" dirty="0" smtClean="0"/>
              <a:t> )</a:t>
            </a:r>
            <a:endParaRPr lang="en-US" dirty="0"/>
          </a:p>
        </p:txBody>
      </p:sp>
      <p:sp>
        <p:nvSpPr>
          <p:cNvPr id="4" name="Date Placeholder 3"/>
          <p:cNvSpPr>
            <a:spLocks noGrp="1"/>
          </p:cNvSpPr>
          <p:nvPr>
            <p:ph type="dt" sz="half" idx="10"/>
          </p:nvPr>
        </p:nvSpPr>
        <p:spPr/>
        <p:txBody>
          <a:bodyPr/>
          <a:lstStyle/>
          <a:p>
            <a:fld id="{04E091EF-7C1E-E243-BCD9-9D192BC95631}" type="datetime1">
              <a:rPr lang="en-US" smtClean="0"/>
              <a:pPr/>
              <a:t>3/17/11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dirty="0"/>
          </a:p>
        </p:txBody>
      </p:sp>
      <p:cxnSp>
        <p:nvCxnSpPr>
          <p:cNvPr id="14" name="Straight Connector 13"/>
          <p:cNvCxnSpPr/>
          <p:nvPr/>
        </p:nvCxnSpPr>
        <p:spPr>
          <a:xfrm>
            <a:off x="2133601" y="4605867"/>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302934" y="5130800"/>
            <a:ext cx="355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mtClean="0"/>
              <a:t>Boolean Algebra: Circuit &amp; Algebraic Simplification</a:t>
            </a:r>
          </a:p>
        </p:txBody>
      </p:sp>
      <p:pic>
        <p:nvPicPr>
          <p:cNvPr id="20483" name="Picture 3"/>
          <p:cNvPicPr>
            <a:picLocks noGrp="1" noChangeAspect="1" noChangeArrowheads="1"/>
          </p:cNvPicPr>
          <p:nvPr>
            <p:ph idx="1"/>
          </p:nvPr>
        </p:nvPicPr>
        <p:blipFill>
          <a:blip r:embed="rId2"/>
          <a:srcRect l="-10658" r="-10658"/>
          <a:stretch>
            <a:fillRect/>
          </a:stretch>
        </p:blipFill>
        <p:spPr/>
      </p:pic>
      <p:sp>
        <p:nvSpPr>
          <p:cNvPr id="5" name="Date Placeholder 4"/>
          <p:cNvSpPr>
            <a:spLocks noGrp="1"/>
          </p:cNvSpPr>
          <p:nvPr>
            <p:ph type="dt" sz="quarter" idx="10"/>
          </p:nvPr>
        </p:nvSpPr>
        <p:spPr/>
        <p:txBody>
          <a:bodyPr/>
          <a:lstStyle/>
          <a:p>
            <a:pPr>
              <a:defRPr/>
            </a:pPr>
            <a:fld id="{F19A3522-69DB-644C-9859-4D4F0CC22990}" type="datetime1">
              <a:rPr lang="en-US"/>
              <a:pPr>
                <a:defRPr/>
              </a:pPr>
              <a:t>3/17/11</a:t>
            </a:fld>
            <a:endParaRPr lang="en-US"/>
          </a:p>
        </p:txBody>
      </p:sp>
      <p:sp>
        <p:nvSpPr>
          <p:cNvPr id="7" name="Footer Placeholder 6"/>
          <p:cNvSpPr>
            <a:spLocks noGrp="1"/>
          </p:cNvSpPr>
          <p:nvPr>
            <p:ph type="ftr" sz="quarter" idx="11"/>
          </p:nvPr>
        </p:nvSpPr>
        <p:spPr/>
        <p:txBody>
          <a:bodyPr/>
          <a:lstStyle/>
          <a:p>
            <a:pPr>
              <a:defRPr/>
            </a:pPr>
            <a:r>
              <a:rPr lang="en-US"/>
              <a:t>Fall 2010 -- Lecture #23</a:t>
            </a:r>
            <a:endParaRPr lang="en-US" dirty="0"/>
          </a:p>
        </p:txBody>
      </p:sp>
      <p:sp>
        <p:nvSpPr>
          <p:cNvPr id="6" name="Slide Number Placeholder 5"/>
          <p:cNvSpPr>
            <a:spLocks noGrp="1"/>
          </p:cNvSpPr>
          <p:nvPr>
            <p:ph type="sldNum" sz="quarter" idx="12"/>
          </p:nvPr>
        </p:nvSpPr>
        <p:spPr/>
        <p:txBody>
          <a:bodyPr/>
          <a:lstStyle/>
          <a:p>
            <a:pPr>
              <a:defRPr/>
            </a:pPr>
            <a:fld id="{5B711183-8E13-4C48-869E-7D2597D2360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9"/>
          <p:cNvPicPr>
            <a:picLocks noChangeAspect="1" noChangeArrowheads="1"/>
          </p:cNvPicPr>
          <p:nvPr/>
        </p:nvPicPr>
        <p:blipFill>
          <a:blip r:embed="rId2"/>
          <a:srcRect/>
          <a:stretch>
            <a:fillRect/>
          </a:stretch>
        </p:blipFill>
        <p:spPr bwMode="auto">
          <a:xfrm>
            <a:off x="152400" y="1905000"/>
            <a:ext cx="8991600" cy="3643313"/>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altLang="zh-TW">
                <a:ea typeface="新細明體" charset="-120"/>
                <a:cs typeface="新細明體" charset="-120"/>
              </a:rPr>
              <a:t>Laws of Boolean Algebra</a:t>
            </a:r>
          </a:p>
        </p:txBody>
      </p:sp>
      <p:sp>
        <p:nvSpPr>
          <p:cNvPr id="5" name="Date Placeholder 4"/>
          <p:cNvSpPr>
            <a:spLocks noGrp="1"/>
          </p:cNvSpPr>
          <p:nvPr>
            <p:ph type="dt" sz="quarter" idx="10"/>
          </p:nvPr>
        </p:nvSpPr>
        <p:spPr/>
        <p:txBody>
          <a:bodyPr/>
          <a:lstStyle/>
          <a:p>
            <a:pPr>
              <a:defRPr/>
            </a:pPr>
            <a:fld id="{56BD3283-82C7-CA46-B368-2B745CE500D0}" type="datetime1">
              <a:rPr lang="en-US"/>
              <a:pPr>
                <a:defRPr/>
              </a:pPr>
              <a:t>3/17/11</a:t>
            </a:fld>
            <a:endParaRPr lang="en-US"/>
          </a:p>
        </p:txBody>
      </p:sp>
      <p:sp>
        <p:nvSpPr>
          <p:cNvPr id="7" name="Footer Placeholder 6"/>
          <p:cNvSpPr>
            <a:spLocks noGrp="1"/>
          </p:cNvSpPr>
          <p:nvPr>
            <p:ph type="ftr" sz="quarter" idx="11"/>
          </p:nvPr>
        </p:nvSpPr>
        <p:spPr/>
        <p:txBody>
          <a:bodyPr/>
          <a:lstStyle/>
          <a:p>
            <a:pPr>
              <a:defRPr/>
            </a:pPr>
            <a:r>
              <a:rPr lang="en-US"/>
              <a:t>Fall 2010 -- Lecture #23</a:t>
            </a:r>
            <a:endParaRPr lang="en-US" dirty="0"/>
          </a:p>
        </p:txBody>
      </p:sp>
      <p:sp>
        <p:nvSpPr>
          <p:cNvPr id="6" name="Slide Number Placeholder 5"/>
          <p:cNvSpPr>
            <a:spLocks noGrp="1"/>
          </p:cNvSpPr>
          <p:nvPr>
            <p:ph type="sldNum" sz="quarter" idx="12"/>
          </p:nvPr>
        </p:nvSpPr>
        <p:spPr/>
        <p:txBody>
          <a:bodyPr/>
          <a:lstStyle/>
          <a:p>
            <a:pPr>
              <a:defRPr/>
            </a:pPr>
            <a:fld id="{F8B4C87B-43A8-8F46-8AA2-A02CAEC51FDD}"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p:pic>
      <p:sp>
        <p:nvSpPr>
          <p:cNvPr id="4" name="Date Placeholder 3"/>
          <p:cNvSpPr>
            <a:spLocks noGrp="1"/>
          </p:cNvSpPr>
          <p:nvPr>
            <p:ph type="dt" sz="quarter" idx="10"/>
          </p:nvPr>
        </p:nvSpPr>
        <p:spPr/>
        <p:txBody>
          <a:bodyPr/>
          <a:lstStyle/>
          <a:p>
            <a:pPr>
              <a:defRPr/>
            </a:pPr>
            <a:fld id="{BFD0CF8D-7662-1B4F-9376-CBC7FA3C9E13}" type="datetime1">
              <a:rPr lang="en-US"/>
              <a:pPr>
                <a:defRPr/>
              </a:pPr>
              <a:t>3/17/11</a:t>
            </a:fld>
            <a:endParaRPr lang="en-US"/>
          </a:p>
        </p:txBody>
      </p:sp>
      <p:sp>
        <p:nvSpPr>
          <p:cNvPr id="6" name="Footer Placeholder 5"/>
          <p:cNvSpPr>
            <a:spLocks noGrp="1"/>
          </p:cNvSpPr>
          <p:nvPr>
            <p:ph type="ftr" sz="quarter" idx="11"/>
          </p:nvPr>
        </p:nvSpPr>
        <p:spPr/>
        <p:txBody>
          <a:bodyPr/>
          <a:lstStyle/>
          <a:p>
            <a:pPr>
              <a:defRPr/>
            </a:pPr>
            <a:r>
              <a:rPr lang="en-US"/>
              <a:t>Fall 2010 -- Lecture #23</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36</a:t>
            </a:fld>
            <a:endParaRPr lang="en-US"/>
          </a:p>
        </p:txBody>
      </p:sp>
      <p:sp>
        <p:nvSpPr>
          <p:cNvPr id="7" name="Rectangle 6"/>
          <p:cNvSpPr/>
          <p:nvPr/>
        </p:nvSpPr>
        <p:spPr>
          <a:xfrm>
            <a:off x="965200" y="33528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965200" y="3962400"/>
            <a:ext cx="7772400" cy="4746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965200" y="4605338"/>
            <a:ext cx="7772400" cy="4746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mtClean="0"/>
              <a:t>Boolean Algebraic Simplification Example</a:t>
            </a:r>
          </a:p>
        </p:txBody>
      </p:sp>
      <p:pic>
        <p:nvPicPr>
          <p:cNvPr id="22531" name="Picture 3"/>
          <p:cNvPicPr>
            <a:picLocks noGrp="1" noChangeAspect="1" noChangeArrowheads="1"/>
          </p:cNvPicPr>
          <p:nvPr>
            <p:ph idx="1"/>
          </p:nvPr>
        </p:nvPicPr>
        <p:blipFill>
          <a:blip r:embed="rId3"/>
          <a:srcRect t="-45120" b="-45120"/>
          <a:stretch>
            <a:fillRect/>
          </a:stretch>
        </p:blipFill>
        <p:spPr>
          <a:xfrm>
            <a:off x="914400" y="380999"/>
            <a:ext cx="8229600" cy="4525963"/>
          </a:xfrm>
        </p:spPr>
      </p:pic>
      <p:sp>
        <p:nvSpPr>
          <p:cNvPr id="4" name="Date Placeholder 3"/>
          <p:cNvSpPr>
            <a:spLocks noGrp="1"/>
          </p:cNvSpPr>
          <p:nvPr>
            <p:ph type="dt" sz="quarter" idx="10"/>
          </p:nvPr>
        </p:nvSpPr>
        <p:spPr/>
        <p:txBody>
          <a:bodyPr/>
          <a:lstStyle/>
          <a:p>
            <a:pPr>
              <a:defRPr/>
            </a:pPr>
            <a:fld id="{BFD0CF8D-7662-1B4F-9376-CBC7FA3C9E13}" type="datetime1">
              <a:rPr lang="en-US"/>
              <a:pPr>
                <a:defRPr/>
              </a:pPr>
              <a:t>3/17/11</a:t>
            </a:fld>
            <a:endParaRPr lang="en-US"/>
          </a:p>
        </p:txBody>
      </p:sp>
      <p:sp>
        <p:nvSpPr>
          <p:cNvPr id="6" name="Footer Placeholder 5"/>
          <p:cNvSpPr>
            <a:spLocks noGrp="1"/>
          </p:cNvSpPr>
          <p:nvPr>
            <p:ph type="ftr" sz="quarter" idx="11"/>
          </p:nvPr>
        </p:nvSpPr>
        <p:spPr/>
        <p:txBody>
          <a:bodyPr/>
          <a:lstStyle/>
          <a:p>
            <a:pPr>
              <a:defRPr/>
            </a:pPr>
            <a:r>
              <a:rPr lang="en-US"/>
              <a:t>Fall 2010 -- Lecture #23</a:t>
            </a:r>
            <a:endParaRPr lang="en-US" dirty="0"/>
          </a:p>
        </p:txBody>
      </p:sp>
      <p:sp>
        <p:nvSpPr>
          <p:cNvPr id="5" name="Slide Number Placeholder 4"/>
          <p:cNvSpPr>
            <a:spLocks noGrp="1"/>
          </p:cNvSpPr>
          <p:nvPr>
            <p:ph type="sldNum" sz="quarter" idx="12"/>
          </p:nvPr>
        </p:nvSpPr>
        <p:spPr/>
        <p:txBody>
          <a:bodyPr/>
          <a:lstStyle/>
          <a:p>
            <a:pPr>
              <a:defRPr/>
            </a:pPr>
            <a:fld id="{3A3F7988-85C2-6F4F-ADC4-2B5AB1466059}" type="slidenum">
              <a:rPr lang="en-US" smtClean="0"/>
              <a:pPr>
                <a:defRPr/>
              </a:pPr>
              <a:t>37</a:t>
            </a:fld>
            <a:endParaRPr lang="en-US"/>
          </a:p>
        </p:txBody>
      </p:sp>
      <p:sp>
        <p:nvSpPr>
          <p:cNvPr id="10" name="TextBox 9"/>
          <p:cNvSpPr txBox="1"/>
          <p:nvPr/>
        </p:nvSpPr>
        <p:spPr>
          <a:xfrm>
            <a:off x="0" y="2112176"/>
            <a:ext cx="1294946" cy="4524315"/>
          </a:xfrm>
          <a:prstGeom prst="rect">
            <a:avLst/>
          </a:prstGeom>
          <a:noFill/>
        </p:spPr>
        <p:txBody>
          <a:bodyPr wrap="square" rtlCol="0">
            <a:spAutoFit/>
          </a:bodyPr>
          <a:lstStyle/>
          <a:p>
            <a:r>
              <a:rPr lang="en-US" sz="3200" dirty="0" smtClean="0"/>
              <a:t>a </a:t>
            </a:r>
            <a:r>
              <a:rPr lang="en-US" sz="3200" dirty="0" err="1" smtClean="0"/>
              <a:t>b</a:t>
            </a:r>
            <a:r>
              <a:rPr lang="en-US" sz="3200" dirty="0" smtClean="0"/>
              <a:t> </a:t>
            </a:r>
            <a:r>
              <a:rPr lang="en-US" sz="3200" dirty="0" err="1" smtClean="0"/>
              <a:t>c</a:t>
            </a:r>
            <a:r>
              <a:rPr lang="en-US" sz="3200" dirty="0" smtClean="0"/>
              <a:t> </a:t>
            </a:r>
            <a:r>
              <a:rPr lang="en-US" sz="3200" dirty="0" err="1" smtClean="0"/>
              <a:t>y</a:t>
            </a:r>
            <a:endParaRPr lang="en-US" sz="3200" dirty="0" smtClean="0"/>
          </a:p>
          <a:p>
            <a:r>
              <a:rPr lang="en-US" sz="3200" dirty="0" smtClean="0"/>
              <a:t>0 0 0 0</a:t>
            </a:r>
          </a:p>
          <a:p>
            <a:r>
              <a:rPr lang="en-US" sz="3200" dirty="0" smtClean="0"/>
              <a:t>0 0 1 1</a:t>
            </a:r>
          </a:p>
          <a:p>
            <a:r>
              <a:rPr lang="en-US" sz="3200" dirty="0" smtClean="0"/>
              <a:t>0 1 0 0</a:t>
            </a:r>
          </a:p>
          <a:p>
            <a:r>
              <a:rPr lang="en-US" sz="3200" dirty="0" smtClean="0"/>
              <a:t>0 1 1 1</a:t>
            </a:r>
          </a:p>
          <a:p>
            <a:r>
              <a:rPr lang="en-US" sz="3200" dirty="0" smtClean="0"/>
              <a:t>1 0 0 1</a:t>
            </a:r>
          </a:p>
          <a:p>
            <a:r>
              <a:rPr lang="en-US" sz="3200" dirty="0" smtClean="0"/>
              <a:t>1 0 1 1</a:t>
            </a:r>
          </a:p>
          <a:p>
            <a:r>
              <a:rPr lang="en-US" sz="3200" dirty="0" smtClean="0"/>
              <a:t>1 1 0 1</a:t>
            </a:r>
          </a:p>
          <a:p>
            <a:r>
              <a:rPr lang="en-US" sz="3200" dirty="0" smtClean="0"/>
              <a:t>1 1 1 1</a:t>
            </a:r>
            <a:endParaRPr lang="en-US" sz="3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eaLnBrk="1" hangingPunct="1"/>
            <a:r>
              <a:rPr lang="en-US" smtClean="0"/>
              <a:t>Remember This?</a:t>
            </a:r>
            <a:br>
              <a:rPr lang="en-US" smtClean="0"/>
            </a:br>
            <a:r>
              <a:rPr lang="en-US" smtClean="0"/>
              <a:t>Conceptual MIPS Datapath</a:t>
            </a:r>
          </a:p>
        </p:txBody>
      </p:sp>
      <p:sp>
        <p:nvSpPr>
          <p:cNvPr id="4" name="Date Placeholder 3"/>
          <p:cNvSpPr>
            <a:spLocks noGrp="1"/>
          </p:cNvSpPr>
          <p:nvPr>
            <p:ph type="dt" sz="quarter" idx="10"/>
          </p:nvPr>
        </p:nvSpPr>
        <p:spPr/>
        <p:txBody>
          <a:bodyPr/>
          <a:lstStyle/>
          <a:p>
            <a:pPr>
              <a:defRPr/>
            </a:pPr>
            <a:fld id="{32AB4EF2-CCE4-1741-AAC9-C75CA1D14BE7}" type="datetime1">
              <a:rPr lang="en-US"/>
              <a:pPr>
                <a:defRPr/>
              </a:pPr>
              <a:t>3/17/11</a:t>
            </a:fld>
            <a:endParaRPr lang="en-US"/>
          </a:p>
        </p:txBody>
      </p:sp>
      <p:sp>
        <p:nvSpPr>
          <p:cNvPr id="5" name="Footer Placeholder 4"/>
          <p:cNvSpPr>
            <a:spLocks noGrp="1"/>
          </p:cNvSpPr>
          <p:nvPr>
            <p:ph type="ftr" sz="quarter" idx="11"/>
          </p:nvPr>
        </p:nvSpPr>
        <p:spPr/>
        <p:txBody>
          <a:bodyPr/>
          <a:lstStyle/>
          <a:p>
            <a:pPr>
              <a:defRPr/>
            </a:pPr>
            <a:r>
              <a:rPr lang="en-US"/>
              <a:t>Fall 2010 -- Lecture #23</a:t>
            </a:r>
          </a:p>
        </p:txBody>
      </p:sp>
      <p:sp>
        <p:nvSpPr>
          <p:cNvPr id="6" name="Slide Number Placeholder 5"/>
          <p:cNvSpPr>
            <a:spLocks noGrp="1"/>
          </p:cNvSpPr>
          <p:nvPr>
            <p:ph type="sldNum" sz="quarter" idx="12"/>
          </p:nvPr>
        </p:nvSpPr>
        <p:spPr/>
        <p:txBody>
          <a:bodyPr/>
          <a:lstStyle/>
          <a:p>
            <a:pPr>
              <a:defRPr/>
            </a:pPr>
            <a:fld id="{B6792A69-F3C1-164A-9859-C87892FC08A9}" type="slidenum">
              <a:rPr lang="en-US" smtClean="0"/>
              <a:pPr>
                <a:defRPr/>
              </a:pPr>
              <a:t>38</a:t>
            </a:fld>
            <a:endParaRPr lang="en-US"/>
          </a:p>
        </p:txBody>
      </p:sp>
      <p:pic>
        <p:nvPicPr>
          <p:cNvPr id="24582" name="Picture 7" descr="f04-01-P374493"/>
          <p:cNvPicPr>
            <a:picLocks noChangeAspect="1" noChangeArrowheads="1"/>
          </p:cNvPicPr>
          <p:nvPr/>
        </p:nvPicPr>
        <p:blipFill>
          <a:blip r:embed="rId2"/>
          <a:srcRect/>
          <a:stretch>
            <a:fillRect/>
          </a:stretch>
        </p:blipFill>
        <p:spPr bwMode="auto">
          <a:xfrm>
            <a:off x="684213" y="1746250"/>
            <a:ext cx="7964487" cy="431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hangingPunct="1"/>
            <a:r>
              <a:rPr lang="en-GB" smtClean="0"/>
              <a:t>Uses for State Elements</a:t>
            </a:r>
          </a:p>
        </p:txBody>
      </p:sp>
      <p:sp>
        <p:nvSpPr>
          <p:cNvPr id="25603" name="Rectangle 2"/>
          <p:cNvSpPr>
            <a:spLocks noGrp="1" noChangeArrowheads="1"/>
          </p:cNvSpPr>
          <p:nvPr>
            <p:ph type="body" idx="1"/>
          </p:nvPr>
        </p:nvSpPr>
        <p:spPr/>
        <p:txBody>
          <a:bodyPr/>
          <a:lstStyle/>
          <a:p>
            <a:pPr eaLnBrk="1" hangingPunct="1"/>
            <a:r>
              <a:rPr lang="en-GB" dirty="0" smtClean="0"/>
              <a:t>Place to store values for some amount of time:</a:t>
            </a:r>
          </a:p>
          <a:p>
            <a:pPr lvl="1" eaLnBrk="1" hangingPunct="1"/>
            <a:r>
              <a:rPr lang="en-GB" dirty="0" smtClean="0"/>
              <a:t>Register files (like $1-$31 on the MIPS)</a:t>
            </a:r>
          </a:p>
          <a:p>
            <a:pPr lvl="1" eaLnBrk="1" hangingPunct="1"/>
            <a:r>
              <a:rPr lang="en-GB" dirty="0" smtClean="0"/>
              <a:t>Memory (caches, and main memory)</a:t>
            </a:r>
          </a:p>
          <a:p>
            <a:pPr eaLnBrk="1" hangingPunct="1"/>
            <a:r>
              <a:rPr lang="en-GB" i="1" dirty="0" smtClean="0">
                <a:solidFill>
                  <a:srgbClr val="0000FF"/>
                </a:solidFill>
              </a:rPr>
              <a:t>Help control flow of information between combinational logic blocks</a:t>
            </a:r>
          </a:p>
          <a:p>
            <a:pPr lvl="1" eaLnBrk="1" hangingPunct="1"/>
            <a:r>
              <a:rPr lang="en-GB" dirty="0" smtClean="0"/>
              <a:t>State elements are used to hold up the movement of information at the inputs to combinational logic blocks and allow for orderly passage</a:t>
            </a:r>
          </a:p>
        </p:txBody>
      </p:sp>
      <p:sp>
        <p:nvSpPr>
          <p:cNvPr id="6" name="Date Placeholder 5"/>
          <p:cNvSpPr>
            <a:spLocks noGrp="1"/>
          </p:cNvSpPr>
          <p:nvPr>
            <p:ph type="dt" sz="quarter" idx="10"/>
          </p:nvPr>
        </p:nvSpPr>
        <p:spPr/>
        <p:txBody>
          <a:bodyPr/>
          <a:lstStyle/>
          <a:p>
            <a:pPr>
              <a:defRPr/>
            </a:pPr>
            <a:fld id="{781A8010-494E-5F41-B373-1B3D67D24991}" type="datetime1">
              <a:rPr lang="en-US"/>
              <a:pPr>
                <a:defRPr/>
              </a:pPr>
              <a:t>3/17/11</a:t>
            </a:fld>
            <a:endParaRPr lang="en-US"/>
          </a:p>
        </p:txBody>
      </p:sp>
      <p:sp>
        <p:nvSpPr>
          <p:cNvPr id="7" name="Slide Number Placeholder 6"/>
          <p:cNvSpPr>
            <a:spLocks noGrp="1"/>
          </p:cNvSpPr>
          <p:nvPr>
            <p:ph type="sldNum" sz="quarter" idx="12"/>
          </p:nvPr>
        </p:nvSpPr>
        <p:spPr/>
        <p:txBody>
          <a:bodyPr/>
          <a:lstStyle/>
          <a:p>
            <a:pPr>
              <a:defRPr/>
            </a:pPr>
            <a:fld id="{DB9092EC-4C6B-A745-BA8E-07B4FE9C6ABB}" type="slidenum">
              <a:rPr lang="en-US" smtClean="0"/>
              <a:pPr>
                <a:defRPr/>
              </a:pPr>
              <a:t>39</a:t>
            </a:fld>
            <a:endParaRPr lang="en-US"/>
          </a:p>
        </p:txBody>
      </p:sp>
      <p:sp>
        <p:nvSpPr>
          <p:cNvPr id="8" name="Footer Placeholder 7"/>
          <p:cNvSpPr>
            <a:spLocks noGrp="1"/>
          </p:cNvSpPr>
          <p:nvPr>
            <p:ph type="ftr" sz="quarter" idx="11"/>
          </p:nvPr>
        </p:nvSpPr>
        <p:spPr/>
        <p:txBody>
          <a:bodyPr/>
          <a:lstStyle/>
          <a:p>
            <a:pPr>
              <a:defRPr/>
            </a:pPr>
            <a:r>
              <a:rPr lang="en-US"/>
              <a:t>Fall 2010 -- Lecture #23</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buClr>
                <a:schemeClr val="tx1"/>
              </a:buClr>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C2C1CFBE-F7F1-154B-9069-269D43E60A09}" type="datetime1">
              <a:rPr lang="en-US" smtClean="0"/>
              <a:pPr/>
              <a:t>3/17/11</a:t>
            </a:fld>
            <a:endParaRPr lang="en-US"/>
          </a:p>
        </p:txBody>
      </p:sp>
      <p:sp>
        <p:nvSpPr>
          <p:cNvPr id="46" name="Footer Placeholder 45"/>
          <p:cNvSpPr>
            <a:spLocks noGrp="1"/>
          </p:cNvSpPr>
          <p:nvPr>
            <p:ph type="ftr" sz="quarter" idx="11"/>
          </p:nvPr>
        </p:nvSpPr>
        <p:spPr/>
        <p:txBody>
          <a:bodyPr/>
          <a:lstStyle/>
          <a:p>
            <a:r>
              <a:rPr lang="en-US" smtClean="0"/>
              <a:t>Spring 2011 -- Lecture #17</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4</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2560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Core</a:t>
                  </a:r>
                  <a:endParaRPr lang="en-US" dirty="0">
                    <a:solidFill>
                      <a:srgbClr val="FF0000"/>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     Memory               (Cache)</a:t>
                  </a:r>
                  <a:endParaRPr lang="en-US" dirty="0">
                    <a:solidFill>
                      <a:srgbClr val="FF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91"/>
          <p:cNvGrpSpPr/>
          <p:nvPr/>
        </p:nvGrpSpPr>
        <p:grpSpPr>
          <a:xfrm>
            <a:off x="0" y="5486401"/>
            <a:ext cx="9517119" cy="1371598"/>
            <a:chOff x="0" y="4724401"/>
            <a:chExt cx="9517119" cy="1371598"/>
          </a:xfrm>
        </p:grpSpPr>
        <p:grpSp>
          <p:nvGrpSpPr>
            <p:cNvPr id="16" name="Group 64"/>
            <p:cNvGrpSpPr/>
            <p:nvPr/>
          </p:nvGrpSpPr>
          <p:grpSpPr>
            <a:xfrm>
              <a:off x="5317067" y="4741332"/>
              <a:ext cx="4200052" cy="1354667"/>
              <a:chOff x="1864861" y="2478375"/>
              <a:chExt cx="9231735" cy="982560"/>
            </a:xfrm>
          </p:grpSpPr>
          <p:sp>
            <p:nvSpPr>
              <p:cNvPr id="66" name="Rectangle 65"/>
              <p:cNvSpPr/>
              <p:nvPr/>
            </p:nvSpPr>
            <p:spPr>
              <a:xfrm>
                <a:off x="1864861" y="2846835"/>
                <a:ext cx="8411618" cy="6141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894428" y="2478375"/>
                <a:ext cx="3202168" cy="267882"/>
              </a:xfrm>
              <a:prstGeom prst="rect">
                <a:avLst/>
              </a:prstGeom>
              <a:noFill/>
            </p:spPr>
            <p:txBody>
              <a:bodyPr wrap="square" rtlCol="0">
                <a:spAutoFit/>
              </a:bodyPr>
              <a:lstStyle/>
              <a:p>
                <a:r>
                  <a:rPr lang="en-US" dirty="0" smtClean="0">
                    <a:solidFill>
                      <a:srgbClr val="FF0000"/>
                    </a:solidFill>
                  </a:rPr>
                  <a:t>Today</a:t>
                </a:r>
                <a:endParaRPr lang="en-US" dirty="0">
                  <a:solidFill>
                    <a:srgbClr val="FF0000"/>
                  </a:solidFill>
                </a:endParaRPr>
              </a:p>
            </p:txBody>
          </p:sp>
        </p:grpSp>
        <p:sp>
          <p:nvSpPr>
            <p:cNvPr id="77" name="Rectangle 76"/>
            <p:cNvSpPr/>
            <p:nvPr/>
          </p:nvSpPr>
          <p:spPr>
            <a:xfrm>
              <a:off x="0" y="4724401"/>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Example</a:t>
            </a:r>
          </a:p>
        </p:txBody>
      </p:sp>
      <p:sp>
        <p:nvSpPr>
          <p:cNvPr id="6147" name="Rectangle 3"/>
          <p:cNvSpPr>
            <a:spLocks noChangeArrowheads="1"/>
          </p:cNvSpPr>
          <p:nvPr/>
        </p:nvSpPr>
        <p:spPr bwMode="auto">
          <a:xfrm>
            <a:off x="423863" y="3614738"/>
            <a:ext cx="6091237" cy="1571625"/>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latin typeface="+mn-lt"/>
                <a:ea typeface="DejaVu Sans" charset="0"/>
                <a:cs typeface="DejaVu Sans" charset="0"/>
              </a:rPr>
              <a:t>Want:</a:t>
            </a:r>
            <a:r>
              <a:rPr lang="en-GB" sz="3200" dirty="0">
                <a:latin typeface="Courier"/>
                <a:ea typeface="DejaVu Sans" charset="0"/>
                <a:cs typeface="Courier"/>
              </a:rPr>
              <a:t> </a:t>
            </a:r>
            <a:r>
              <a:rPr lang="en-GB" sz="3200" b="1" dirty="0">
                <a:latin typeface="Courier"/>
                <a:ea typeface="DejaVu Sans" charset="0"/>
                <a:cs typeface="Courier"/>
              </a:rPr>
              <a:t>  </a:t>
            </a:r>
            <a:r>
              <a:rPr lang="en-GB" sz="3200" dirty="0">
                <a:latin typeface="Courier New" charset="0"/>
                <a:ea typeface="DejaVu Sans" charset="0"/>
                <a:cs typeface="DejaVu Sans" charset="0"/>
              </a:rPr>
              <a:t>S=0; </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for (</a:t>
            </a:r>
            <a:r>
              <a:rPr lang="en-GB" sz="3200" dirty="0" err="1">
                <a:solidFill>
                  <a:srgbClr val="000000"/>
                </a:solidFill>
                <a:latin typeface="Courier New" charset="0"/>
                <a:ea typeface="DejaVu Sans" charset="0"/>
                <a:cs typeface="DejaVu Sans" charset="0"/>
              </a:rPr>
              <a:t>i</a:t>
            </a:r>
            <a:r>
              <a:rPr lang="en-GB" sz="3200" dirty="0">
                <a:solidFill>
                  <a:srgbClr val="000000"/>
                </a:solidFill>
                <a:latin typeface="Courier New" charset="0"/>
                <a:ea typeface="DejaVu Sans" charset="0"/>
                <a:cs typeface="DejaVu Sans" charset="0"/>
              </a:rPr>
              <a:t>=0;i&lt;</a:t>
            </a:r>
            <a:r>
              <a:rPr lang="en-GB" sz="3200" dirty="0" err="1">
                <a:solidFill>
                  <a:srgbClr val="000000"/>
                </a:solidFill>
                <a:latin typeface="Courier New" charset="0"/>
                <a:ea typeface="DejaVu Sans" charset="0"/>
                <a:cs typeface="DejaVu Sans" charset="0"/>
              </a:rPr>
              <a:t>n;i</a:t>
            </a:r>
            <a:r>
              <a:rPr lang="en-GB" sz="3200" dirty="0">
                <a:solidFill>
                  <a:srgbClr val="000000"/>
                </a:solidFill>
                <a:latin typeface="Courier New" charset="0"/>
                <a:ea typeface="DejaVu Sans" charset="0"/>
                <a:cs typeface="DejaVu Sans" charset="0"/>
              </a:rPr>
              <a:t>++)</a:t>
            </a:r>
          </a:p>
          <a:p>
            <a:pPr>
              <a:buFont typeface="Courier New"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dirty="0">
                <a:solidFill>
                  <a:srgbClr val="000000"/>
                </a:solidFill>
                <a:latin typeface="Courier New" charset="0"/>
                <a:ea typeface="DejaVu Sans" charset="0"/>
                <a:cs typeface="DejaVu Sans" charset="0"/>
              </a:rPr>
              <a:t>		  S = S + X</a:t>
            </a:r>
            <a:r>
              <a:rPr lang="en-GB" sz="3200" baseline="-25000" dirty="0">
                <a:solidFill>
                  <a:srgbClr val="000000"/>
                </a:solidFill>
                <a:latin typeface="Courier New" charset="0"/>
                <a:ea typeface="DejaVu Sans" charset="0"/>
                <a:cs typeface="DejaVu Sans" charset="0"/>
              </a:rPr>
              <a:t>i</a:t>
            </a:r>
          </a:p>
        </p:txBody>
      </p:sp>
      <p:sp>
        <p:nvSpPr>
          <p:cNvPr id="6148" name="Text Box 4"/>
          <p:cNvSpPr txBox="1">
            <a:spLocks noChangeArrowheads="1"/>
          </p:cNvSpPr>
          <p:nvPr/>
        </p:nvSpPr>
        <p:spPr bwMode="auto">
          <a:xfrm>
            <a:off x="373063" y="1430338"/>
            <a:ext cx="7767637" cy="525462"/>
          </a:xfrm>
          <a:prstGeom prst="rect">
            <a:avLst/>
          </a:prstGeom>
          <a:noFill/>
          <a:ln w="9525">
            <a:noFill/>
            <a:round/>
            <a:headEnd/>
            <a:tailEnd/>
          </a:ln>
          <a:effectLst/>
        </p:spPr>
        <p:txBody>
          <a:bodyPr wrap="none"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a:solidFill>
                  <a:srgbClr val="0000FF"/>
                </a:solidFill>
                <a:latin typeface="+mn-lt"/>
                <a:ea typeface="DejaVu Sans" charset="0"/>
                <a:cs typeface="DejaVu Sans" charset="0"/>
              </a:rPr>
              <a:t>Why do we need to control the flow of information?</a:t>
            </a:r>
          </a:p>
        </p:txBody>
      </p:sp>
      <p:sp>
        <p:nvSpPr>
          <p:cNvPr id="27653" name="Rectangle 5"/>
          <p:cNvSpPr>
            <a:spLocks noChangeArrowheads="1"/>
          </p:cNvSpPr>
          <p:nvPr/>
        </p:nvSpPr>
        <p:spPr bwMode="auto">
          <a:xfrm>
            <a:off x="423863" y="4902200"/>
            <a:ext cx="8364537" cy="1449388"/>
          </a:xfrm>
          <a:prstGeom prst="rect">
            <a:avLst/>
          </a:prstGeom>
          <a:noFill/>
          <a:ln w="9525">
            <a:noFill/>
            <a:round/>
            <a:headEnd/>
            <a:tailEnd/>
          </a:ln>
        </p:spPr>
        <p:txBody>
          <a:bodyPr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Calibri" charset="0"/>
                <a:ea typeface="DejaVu Sans" charset="0"/>
                <a:cs typeface="DejaVu Sans" charset="0"/>
              </a:rPr>
              <a:t>Assume: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Each X value is applied in succession, one per cycle</a:t>
            </a:r>
          </a:p>
          <a:p>
            <a:pPr lvl="1">
              <a:buFont typeface="Helvetica"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 After n cycles the sum is present on S</a:t>
            </a:r>
          </a:p>
        </p:txBody>
      </p:sp>
      <p:sp>
        <p:nvSpPr>
          <p:cNvPr id="7" name="Date Placeholder 6"/>
          <p:cNvSpPr>
            <a:spLocks noGrp="1"/>
          </p:cNvSpPr>
          <p:nvPr>
            <p:ph type="dt" sz="quarter" idx="10"/>
          </p:nvPr>
        </p:nvSpPr>
        <p:spPr/>
        <p:txBody>
          <a:bodyPr/>
          <a:lstStyle/>
          <a:p>
            <a:pPr>
              <a:defRPr/>
            </a:pPr>
            <a:fld id="{C44AC7AE-5B1A-CF47-B930-DF10DC66313D}" type="datetime1">
              <a:rPr lang="en-US"/>
              <a:pPr>
                <a:defRPr/>
              </a:pPr>
              <a:t>3/17/11</a:t>
            </a:fld>
            <a:endParaRPr lang="en-US"/>
          </a:p>
        </p:txBody>
      </p:sp>
      <p:sp>
        <p:nvSpPr>
          <p:cNvPr id="8" name="Slide Number Placeholder 7"/>
          <p:cNvSpPr>
            <a:spLocks noGrp="1"/>
          </p:cNvSpPr>
          <p:nvPr>
            <p:ph type="sldNum" sz="quarter" idx="12"/>
          </p:nvPr>
        </p:nvSpPr>
        <p:spPr/>
        <p:txBody>
          <a:bodyPr/>
          <a:lstStyle/>
          <a:p>
            <a:pPr>
              <a:defRPr/>
            </a:pPr>
            <a:fld id="{86BCD460-6FDA-3147-B836-35C786A28650}" type="slidenum">
              <a:rPr lang="en-US" smtClean="0"/>
              <a:pPr>
                <a:defRPr/>
              </a:pPr>
              <a:t>40</a:t>
            </a:fld>
            <a:endParaRPr lang="en-US"/>
          </a:p>
        </p:txBody>
      </p:sp>
      <p:sp>
        <p:nvSpPr>
          <p:cNvPr id="9" name="Footer Placeholder 8"/>
          <p:cNvSpPr>
            <a:spLocks noGrp="1"/>
          </p:cNvSpPr>
          <p:nvPr>
            <p:ph type="ftr" sz="quarter" idx="11"/>
          </p:nvPr>
        </p:nvSpPr>
        <p:spPr/>
        <p:txBody>
          <a:bodyPr/>
          <a:lstStyle/>
          <a:p>
            <a:pPr>
              <a:defRPr/>
            </a:pPr>
            <a:r>
              <a:rPr lang="en-US"/>
              <a:t>Fall 2010 -- Lecture #23</a:t>
            </a:r>
            <a:endParaRPr lang="en-US" dirty="0"/>
          </a:p>
        </p:txBody>
      </p:sp>
      <p:sp>
        <p:nvSpPr>
          <p:cNvPr id="10" name="Rectangle 9"/>
          <p:cNvSpPr/>
          <p:nvPr/>
        </p:nvSpPr>
        <p:spPr>
          <a:xfrm>
            <a:off x="3436938" y="2065338"/>
            <a:ext cx="2133600" cy="160813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rgbClr val="000000"/>
                </a:solidFill>
              </a:rPr>
              <a:t>SUM</a:t>
            </a:r>
          </a:p>
        </p:txBody>
      </p:sp>
      <p:cxnSp>
        <p:nvCxnSpPr>
          <p:cNvPr id="12" name="Straight Arrow Connector 11"/>
          <p:cNvCxnSpPr>
            <a:endCxn id="10" idx="1"/>
          </p:cNvCxnSpPr>
          <p:nvPr/>
        </p:nvCxnSpPr>
        <p:spPr>
          <a:xfrm flipV="1">
            <a:off x="2217738" y="2870200"/>
            <a:ext cx="1219200" cy="793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554663" y="2886075"/>
            <a:ext cx="1219200" cy="9525"/>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2590006" y="2675732"/>
            <a:ext cx="423863"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5910262" y="2692401"/>
            <a:ext cx="422275" cy="355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828800" y="2641600"/>
            <a:ext cx="392113" cy="461963"/>
          </a:xfrm>
          <a:prstGeom prst="rect">
            <a:avLst/>
          </a:prstGeom>
          <a:noFill/>
        </p:spPr>
        <p:txBody>
          <a:bodyPr wrap="none">
            <a:spAutoFit/>
          </a:bodyPr>
          <a:lstStyle/>
          <a:p>
            <a:pPr>
              <a:defRPr/>
            </a:pPr>
            <a:r>
              <a:rPr lang="en-US" sz="2400" dirty="0">
                <a:latin typeface="+mn-lt"/>
              </a:rPr>
              <a:t>X</a:t>
            </a:r>
            <a:r>
              <a:rPr lang="en-US" sz="2400" baseline="-25000" dirty="0">
                <a:latin typeface="+mn-lt"/>
              </a:rPr>
              <a:t>i</a:t>
            </a:r>
          </a:p>
        </p:txBody>
      </p:sp>
      <p:sp>
        <p:nvSpPr>
          <p:cNvPr id="19" name="TextBox 18"/>
          <p:cNvSpPr txBox="1"/>
          <p:nvPr/>
        </p:nvSpPr>
        <p:spPr>
          <a:xfrm>
            <a:off x="6773863" y="2624138"/>
            <a:ext cx="325437" cy="461962"/>
          </a:xfrm>
          <a:prstGeom prst="rect">
            <a:avLst/>
          </a:prstGeom>
          <a:noFill/>
        </p:spPr>
        <p:txBody>
          <a:bodyPr wrap="none">
            <a:spAutoFit/>
          </a:bodyPr>
          <a:lstStyle/>
          <a:p>
            <a:pPr>
              <a:defRPr/>
            </a:pPr>
            <a:r>
              <a:rPr lang="en-US" sz="2400" dirty="0">
                <a:latin typeface="+mn-lt"/>
              </a:rPr>
              <a:t>S</a:t>
            </a:r>
            <a:endParaRPr lang="en-US" sz="2400" baseline="-25000"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First Try: Does this work?</a:t>
            </a:r>
          </a:p>
        </p:txBody>
      </p:sp>
      <p:sp>
        <p:nvSpPr>
          <p:cNvPr id="6" name="Date Placeholder 5"/>
          <p:cNvSpPr>
            <a:spLocks noGrp="1"/>
          </p:cNvSpPr>
          <p:nvPr>
            <p:ph type="dt" sz="quarter" idx="10"/>
          </p:nvPr>
        </p:nvSpPr>
        <p:spPr/>
        <p:txBody>
          <a:bodyPr/>
          <a:lstStyle/>
          <a:p>
            <a:pPr>
              <a:defRPr/>
            </a:pPr>
            <a:fld id="{D48FE242-EFAD-7940-8091-0D787B17F036}" type="datetime1">
              <a:rPr lang="en-US"/>
              <a:pPr>
                <a:defRPr/>
              </a:pPr>
              <a:t>3/17/11</a:t>
            </a:fld>
            <a:endParaRPr lang="en-US"/>
          </a:p>
        </p:txBody>
      </p:sp>
      <p:sp>
        <p:nvSpPr>
          <p:cNvPr id="8" name="Footer Placeholder 7"/>
          <p:cNvSpPr>
            <a:spLocks noGrp="1"/>
          </p:cNvSpPr>
          <p:nvPr>
            <p:ph type="ftr" sz="quarter" idx="11"/>
          </p:nvPr>
        </p:nvSpPr>
        <p:spPr/>
        <p:txBody>
          <a:bodyPr/>
          <a:lstStyle/>
          <a:p>
            <a:pPr>
              <a:defRPr/>
            </a:pPr>
            <a:r>
              <a:rPr lang="en-US"/>
              <a:t>Fall 2010 -- Lecture #23</a:t>
            </a:r>
            <a:endParaRPr lang="en-US" dirty="0"/>
          </a:p>
        </p:txBody>
      </p:sp>
      <p:sp>
        <p:nvSpPr>
          <p:cNvPr id="7" name="Slide Number Placeholder 6"/>
          <p:cNvSpPr>
            <a:spLocks noGrp="1"/>
          </p:cNvSpPr>
          <p:nvPr>
            <p:ph type="sldNum" sz="quarter" idx="12"/>
          </p:nvPr>
        </p:nvSpPr>
        <p:spPr/>
        <p:txBody>
          <a:bodyPr/>
          <a:lstStyle/>
          <a:p>
            <a:pPr>
              <a:defRPr/>
            </a:pPr>
            <a:fld id="{DFF1011F-DD40-4E42-A272-3842F5CD23B9}" type="slidenum">
              <a:rPr lang="en-US" smtClean="0"/>
              <a:pPr>
                <a:defRPr/>
              </a:pPr>
              <a:t>41</a:t>
            </a:fld>
            <a:endParaRPr lang="en-US"/>
          </a:p>
        </p:txBody>
      </p:sp>
      <p:pic>
        <p:nvPicPr>
          <p:cNvPr id="29702" name="Picture 2"/>
          <p:cNvPicPr>
            <a:picLocks noChangeAspect="1" noChangeArrowheads="1"/>
          </p:cNvPicPr>
          <p:nvPr/>
        </p:nvPicPr>
        <p:blipFill>
          <a:blip r:embed="rId3"/>
          <a:srcRect l="2142" t="7140" r="18484" b="10910"/>
          <a:stretch>
            <a:fillRect/>
          </a:stretch>
        </p:blipFill>
        <p:spPr bwMode="auto">
          <a:xfrm>
            <a:off x="2176463" y="1709738"/>
            <a:ext cx="3276600" cy="2216150"/>
          </a:xfrm>
          <a:prstGeom prst="rect">
            <a:avLst/>
          </a:prstGeom>
          <a:noFill/>
          <a:ln w="9525">
            <a:noFill/>
            <a:round/>
            <a:headEnd/>
            <a:tailEnd/>
          </a:ln>
        </p:spPr>
      </p:pic>
      <p:sp>
        <p:nvSpPr>
          <p:cNvPr id="7171" name="Rectangle 3"/>
          <p:cNvSpPr>
            <a:spLocks noChangeArrowheads="1"/>
          </p:cNvSpPr>
          <p:nvPr/>
        </p:nvSpPr>
        <p:spPr bwMode="auto">
          <a:xfrm>
            <a:off x="558800" y="4191000"/>
            <a:ext cx="8008938" cy="2063750"/>
          </a:xfrm>
          <a:prstGeom prst="rect">
            <a:avLst/>
          </a:prstGeom>
          <a:noFill/>
          <a:ln w="9525">
            <a:noFill/>
            <a:round/>
            <a:headEnd/>
            <a:tailEnd/>
          </a:ln>
        </p:spPr>
        <p:txBody>
          <a:bodyPr lIns="90000" tIns="46800" rIns="90000" bIns="46800">
            <a:prstTxWarp prst="textNoShape">
              <a:avLst/>
            </a:prstTxWarp>
            <a:spAutoFit/>
          </a:bodyPr>
          <a:lstStyle/>
          <a:p>
            <a:pPr>
              <a:buClr>
                <a:srgbClr val="FC012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FC0128"/>
                </a:solidFill>
                <a:latin typeface="Calibri" charset="0"/>
                <a:ea typeface="DejaVu Sans" charset="0"/>
                <a:cs typeface="DejaVu Sans" charset="0"/>
              </a:rPr>
              <a:t>No!</a:t>
            </a:r>
            <a:r>
              <a:rPr lang="en-GB" sz="3200" dirty="0">
                <a:solidFill>
                  <a:srgbClr val="063DE8"/>
                </a:solidFill>
                <a:latin typeface="Calibri" charset="0"/>
                <a:ea typeface="DejaVu Sans" charset="0"/>
                <a:cs typeface="DejaVu Sans" charset="0"/>
              </a:rPr>
              <a:t> </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#1: How to control the next iteration of the ‘for’ loop?</a:t>
            </a:r>
          </a:p>
          <a:p>
            <a:pP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a:solidFill>
                  <a:srgbClr val="000000"/>
                </a:solidFill>
                <a:latin typeface="Calibri" charset="0"/>
                <a:ea typeface="DejaVu Sans" charset="0"/>
                <a:cs typeface="DejaVu Sans" charset="0"/>
              </a:rPr>
              <a:t>Reason #2: How do we say: ‘S=0’?</a:t>
            </a:r>
          </a:p>
        </p:txBody>
      </p:sp>
      <p:sp>
        <p:nvSpPr>
          <p:cNvPr id="7172" name="AutoShape 4"/>
          <p:cNvSpPr>
            <a:spLocks noChangeArrowheads="1"/>
          </p:cNvSpPr>
          <p:nvPr/>
        </p:nvSpPr>
        <p:spPr bwMode="auto">
          <a:xfrm>
            <a:off x="4538663" y="3357563"/>
            <a:ext cx="1981200" cy="796925"/>
          </a:xfrm>
          <a:prstGeom prst="leftArrow">
            <a:avLst>
              <a:gd name="adj1" fmla="val 50000"/>
              <a:gd name="adj2" fmla="val 62151"/>
            </a:avLst>
          </a:prstGeom>
          <a:noFill/>
          <a:ln w="38160">
            <a:solidFill>
              <a:srgbClr val="FF0000"/>
            </a:solidFill>
            <a:miter lim="800000"/>
            <a:headEnd/>
            <a:tailEnd/>
          </a:ln>
          <a:effectLst/>
        </p:spPr>
        <p:txBody>
          <a:bodyPr lIns="90000" tIns="46800" rIns="90000" bIns="46800" anchor="ctr">
            <a:prstTxWarp prst="textNoShape">
              <a:avLst/>
            </a:prstTxWarp>
            <a:spAutoFit/>
          </a:bodyPr>
          <a:lstStyle/>
          <a:p>
            <a:pPr algn="ct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FF0000"/>
                </a:solidFill>
                <a:latin typeface="+mn-lt"/>
                <a:ea typeface="DejaVu Sans" charset="0"/>
                <a:cs typeface="DejaVu Sans" charset="0"/>
              </a:rPr>
              <a:t>Feedback</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Second Try: How About This?</a:t>
            </a:r>
          </a:p>
        </p:txBody>
      </p:sp>
      <p:sp>
        <p:nvSpPr>
          <p:cNvPr id="7" name="Date Placeholder 6"/>
          <p:cNvSpPr>
            <a:spLocks noGrp="1"/>
          </p:cNvSpPr>
          <p:nvPr>
            <p:ph type="dt" sz="quarter" idx="10"/>
          </p:nvPr>
        </p:nvSpPr>
        <p:spPr/>
        <p:txBody>
          <a:bodyPr/>
          <a:lstStyle/>
          <a:p>
            <a:pPr>
              <a:defRPr/>
            </a:pPr>
            <a:fld id="{D7143BCD-89C1-1849-AF3A-DC08A2C7BEFA}" type="datetime1">
              <a:rPr lang="en-US"/>
              <a:pPr>
                <a:defRPr/>
              </a:pPr>
              <a:t>3/17/11</a:t>
            </a:fld>
            <a:endParaRPr lang="en-US"/>
          </a:p>
        </p:txBody>
      </p:sp>
      <p:sp>
        <p:nvSpPr>
          <p:cNvPr id="9" name="Footer Placeholder 8"/>
          <p:cNvSpPr>
            <a:spLocks noGrp="1"/>
          </p:cNvSpPr>
          <p:nvPr>
            <p:ph type="ftr" sz="quarter" idx="11"/>
          </p:nvPr>
        </p:nvSpPr>
        <p:spPr/>
        <p:txBody>
          <a:bodyPr/>
          <a:lstStyle/>
          <a:p>
            <a:pPr>
              <a:defRPr/>
            </a:pPr>
            <a:r>
              <a:rPr lang="en-US"/>
              <a:t>Fall 2010 -- Lecture #23</a:t>
            </a:r>
            <a:endParaRPr lang="en-US" dirty="0"/>
          </a:p>
        </p:txBody>
      </p:sp>
      <p:sp>
        <p:nvSpPr>
          <p:cNvPr id="8" name="Slide Number Placeholder 7"/>
          <p:cNvSpPr>
            <a:spLocks noGrp="1"/>
          </p:cNvSpPr>
          <p:nvPr>
            <p:ph type="sldNum" sz="quarter" idx="12"/>
          </p:nvPr>
        </p:nvSpPr>
        <p:spPr/>
        <p:txBody>
          <a:bodyPr/>
          <a:lstStyle/>
          <a:p>
            <a:pPr>
              <a:defRPr/>
            </a:pPr>
            <a:fld id="{C59F8648-9865-F84F-B642-51C505144649}" type="slidenum">
              <a:rPr lang="en-US" smtClean="0"/>
              <a:pPr>
                <a:defRPr/>
              </a:pPr>
              <a:t>42</a:t>
            </a:fld>
            <a:endParaRPr lang="en-US"/>
          </a:p>
        </p:txBody>
      </p:sp>
      <p:pic>
        <p:nvPicPr>
          <p:cNvPr id="31750" name="Picture 2"/>
          <p:cNvPicPr>
            <a:picLocks noChangeAspect="1" noChangeArrowheads="1"/>
          </p:cNvPicPr>
          <p:nvPr/>
        </p:nvPicPr>
        <p:blipFill>
          <a:blip r:embed="rId3"/>
          <a:srcRect l="1266" t="8461" r="5836" b="8012"/>
          <a:stretch>
            <a:fillRect/>
          </a:stretch>
        </p:blipFill>
        <p:spPr bwMode="auto">
          <a:xfrm>
            <a:off x="93663" y="1203325"/>
            <a:ext cx="6096000" cy="2835275"/>
          </a:xfrm>
          <a:prstGeom prst="rect">
            <a:avLst/>
          </a:prstGeom>
          <a:noFill/>
          <a:ln w="9525">
            <a:noFill/>
            <a:round/>
            <a:headEnd/>
            <a:tailEnd/>
          </a:ln>
        </p:spPr>
      </p:pic>
      <p:pic>
        <p:nvPicPr>
          <p:cNvPr id="31751" name="Picture 3"/>
          <p:cNvPicPr>
            <a:picLocks noChangeAspect="1" noChangeArrowheads="1"/>
          </p:cNvPicPr>
          <p:nvPr/>
        </p:nvPicPr>
        <p:blipFill>
          <a:blip r:embed="rId4"/>
          <a:srcRect l="1273" t="8598" r="5956" b="10965"/>
          <a:stretch>
            <a:fillRect/>
          </a:stretch>
        </p:blipFill>
        <p:spPr bwMode="auto">
          <a:xfrm>
            <a:off x="2379663" y="4148138"/>
            <a:ext cx="6629400" cy="1998662"/>
          </a:xfrm>
          <a:prstGeom prst="rect">
            <a:avLst/>
          </a:prstGeom>
          <a:noFill/>
          <a:ln w="9525">
            <a:noFill/>
            <a:round/>
            <a:headEnd/>
            <a:tailEnd/>
          </a:ln>
        </p:spPr>
      </p:pic>
      <p:sp>
        <p:nvSpPr>
          <p:cNvPr id="31752" name="Rectangle 4"/>
          <p:cNvSpPr>
            <a:spLocks noChangeArrowheads="1"/>
          </p:cNvSpPr>
          <p:nvPr/>
        </p:nvSpPr>
        <p:spPr bwMode="auto">
          <a:xfrm>
            <a:off x="304800" y="4635500"/>
            <a:ext cx="1438275" cy="955675"/>
          </a:xfrm>
          <a:prstGeom prst="rect">
            <a:avLst/>
          </a:prstGeom>
          <a:noFill/>
          <a:ln w="9525">
            <a:noFill/>
            <a:round/>
            <a:headEnd/>
            <a:tailEnd/>
          </a:ln>
        </p:spPr>
        <p:txBody>
          <a:bodyPr wrap="none" lIns="90000" tIns="46800" rIns="90000" bIns="46800">
            <a:prstTxWarp prst="textNoShape">
              <a:avLst/>
            </a:prstTxWarp>
            <a:spAutoFit/>
          </a:bodyPr>
          <a:lstStyle/>
          <a:p>
            <a:pPr>
              <a:buClr>
                <a:srgbClr val="063DE8"/>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Calibri" charset="0"/>
                <a:ea typeface="DejaVu Sans" charset="0"/>
                <a:cs typeface="DejaVu Sans" charset="0"/>
              </a:rPr>
              <a:t>Rough</a:t>
            </a:r>
            <a:br>
              <a:rPr lang="en-GB" sz="2800">
                <a:solidFill>
                  <a:srgbClr val="000000"/>
                </a:solidFill>
                <a:latin typeface="Calibri" charset="0"/>
                <a:ea typeface="DejaVu Sans" charset="0"/>
                <a:cs typeface="DejaVu Sans" charset="0"/>
              </a:rPr>
            </a:br>
            <a:r>
              <a:rPr lang="en-GB" sz="2800">
                <a:solidFill>
                  <a:srgbClr val="000000"/>
                </a:solidFill>
                <a:latin typeface="Calibri" charset="0"/>
                <a:ea typeface="DejaVu Sans" charset="0"/>
                <a:cs typeface="DejaVu Sans" charset="0"/>
              </a:rPr>
              <a:t>timing …</a:t>
            </a:r>
          </a:p>
        </p:txBody>
      </p:sp>
      <p:sp>
        <p:nvSpPr>
          <p:cNvPr id="31753" name="Text Box 5"/>
          <p:cNvSpPr txBox="1">
            <a:spLocks noChangeArrowheads="1"/>
          </p:cNvSpPr>
          <p:nvPr/>
        </p:nvSpPr>
        <p:spPr bwMode="auto">
          <a:xfrm>
            <a:off x="6248400" y="1338263"/>
            <a:ext cx="2665413" cy="1201737"/>
          </a:xfrm>
          <a:prstGeom prst="rect">
            <a:avLst/>
          </a:prstGeom>
          <a:noFill/>
          <a:ln w="9525">
            <a:noFill/>
            <a:round/>
            <a:headEnd/>
            <a:tailEnd/>
          </a:ln>
        </p:spPr>
        <p:txBody>
          <a:bodyPr wrap="none" lIns="90000" tIns="46800" rIns="90000" bIns="46800">
            <a:prstTxWarp prst="textNoShape">
              <a:avLst/>
            </a:prstTxWarp>
            <a:spAutoFit/>
          </a:bodyPr>
          <a:lstStyle/>
          <a:p>
            <a:pPr>
              <a:buClr>
                <a:srgbClr val="800080"/>
              </a:buClr>
              <a:buFont typeface="Helvetic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rgbClr val="000000"/>
                </a:solidFill>
                <a:latin typeface="Calibri" charset="0"/>
                <a:ea typeface="DejaVu Sans" charset="0"/>
                <a:cs typeface="DejaVu Sans" charset="0"/>
              </a:rPr>
              <a:t>Register is used to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hold up the transfer </a:t>
            </a:r>
            <a:br>
              <a:rPr lang="en-GB" sz="2400">
                <a:solidFill>
                  <a:srgbClr val="000000"/>
                </a:solidFill>
                <a:latin typeface="Calibri" charset="0"/>
                <a:ea typeface="DejaVu Sans" charset="0"/>
                <a:cs typeface="DejaVu Sans" charset="0"/>
              </a:rPr>
            </a:br>
            <a:r>
              <a:rPr lang="en-GB" sz="2400">
                <a:solidFill>
                  <a:srgbClr val="000000"/>
                </a:solidFill>
                <a:latin typeface="Calibri" charset="0"/>
                <a:ea typeface="DejaVu Sans" charset="0"/>
                <a:cs typeface="DejaVu Sans" charset="0"/>
              </a:rPr>
              <a:t>of data to adder</a:t>
            </a:r>
          </a:p>
        </p:txBody>
      </p:sp>
      <p:sp>
        <p:nvSpPr>
          <p:cNvPr id="13" name="TextBox 12"/>
          <p:cNvSpPr txBox="1"/>
          <p:nvPr/>
        </p:nvSpPr>
        <p:spPr>
          <a:xfrm>
            <a:off x="2319338" y="6129338"/>
            <a:ext cx="649287" cy="369887"/>
          </a:xfrm>
          <a:prstGeom prst="rect">
            <a:avLst/>
          </a:prstGeom>
          <a:noFill/>
        </p:spPr>
        <p:txBody>
          <a:bodyPr wrap="none">
            <a:spAutoFit/>
          </a:bodyPr>
          <a:lstStyle/>
          <a:p>
            <a:pPr>
              <a:defRPr/>
            </a:pPr>
            <a:r>
              <a:rPr lang="en-US" dirty="0">
                <a:latin typeface="+mn-lt"/>
              </a:rPr>
              <a:t>Time</a:t>
            </a:r>
          </a:p>
        </p:txBody>
      </p:sp>
      <p:cxnSp>
        <p:nvCxnSpPr>
          <p:cNvPr id="15" name="Straight Arrow Connector 14"/>
          <p:cNvCxnSpPr>
            <a:stCxn id="13" idx="3"/>
          </p:cNvCxnSpPr>
          <p:nvPr/>
        </p:nvCxnSpPr>
        <p:spPr>
          <a:xfrm flipV="1">
            <a:off x="2968625" y="6281738"/>
            <a:ext cx="6056313" cy="33337"/>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3563937" y="5189538"/>
            <a:ext cx="2049463"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564063" y="5172075"/>
            <a:ext cx="2047875" cy="317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5613401" y="5156200"/>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66627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7729538" y="51562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Register Internals</a:t>
            </a:r>
          </a:p>
        </p:txBody>
      </p:sp>
      <p:sp>
        <p:nvSpPr>
          <p:cNvPr id="33795" name="Rectangle 3"/>
          <p:cNvSpPr>
            <a:spLocks noGrp="1" noChangeArrowheads="1"/>
          </p:cNvSpPr>
          <p:nvPr>
            <p:ph type="body" idx="4294967295"/>
          </p:nvPr>
        </p:nvSpPr>
        <p:spPr>
          <a:xfrm>
            <a:off x="677863" y="3868738"/>
            <a:ext cx="8077200" cy="2611437"/>
          </a:xfrm>
        </p:spPr>
        <p:txBody>
          <a:bodyPr>
            <a:spAutoFit/>
          </a:bodyPr>
          <a:lstStyle/>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err="1"/>
              <a:t>n</a:t>
            </a:r>
            <a:r>
              <a:rPr lang="en-GB" sz="2800" dirty="0"/>
              <a:t> instances of a </a:t>
            </a:r>
            <a:r>
              <a:rPr lang="en-GB" sz="2800" dirty="0">
                <a:solidFill>
                  <a:srgbClr val="0000FF"/>
                </a:solidFill>
              </a:rPr>
              <a:t>“Flip-Flop”</a:t>
            </a:r>
          </a:p>
          <a:p>
            <a:pPr eaLnBrk="1" hangingPunct="1">
              <a:lnSpc>
                <a:spcPct val="75000"/>
              </a:lnSpc>
              <a:spcBef>
                <a:spcPts val="2275"/>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0000FF"/>
                </a:solidFill>
              </a:rPr>
              <a:t>Flip-flop </a:t>
            </a:r>
            <a:r>
              <a:rPr lang="en-GB" sz="2800" dirty="0"/>
              <a:t>name because the output flips and flops between 0 and 1 </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D is “</a:t>
            </a:r>
            <a:r>
              <a:rPr lang="en-GB" sz="2800" dirty="0" smtClean="0"/>
              <a:t>data input”</a:t>
            </a:r>
            <a:r>
              <a:rPr lang="en-GB" sz="2800" dirty="0"/>
              <a:t>, Q is </a:t>
            </a:r>
            <a:r>
              <a:rPr lang="en-GB" sz="2800" dirty="0" smtClean="0"/>
              <a:t>“data output</a:t>
            </a:r>
            <a:r>
              <a:rPr lang="en-GB" sz="2800" dirty="0"/>
              <a:t>”</a:t>
            </a:r>
          </a:p>
          <a:p>
            <a:pPr eaLnBrk="1" hangingPunct="1">
              <a:lnSpc>
                <a:spcPct val="75000"/>
              </a:lnSpc>
              <a:spcBef>
                <a:spcPts val="227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Also called </a:t>
            </a:r>
            <a:r>
              <a:rPr lang="en-GB" sz="2800" dirty="0" smtClean="0"/>
              <a:t>“D-</a:t>
            </a:r>
            <a:r>
              <a:rPr lang="en-GB" sz="2800" dirty="0"/>
              <a:t>type Flip-Flop”</a:t>
            </a:r>
          </a:p>
        </p:txBody>
      </p:sp>
      <p:pic>
        <p:nvPicPr>
          <p:cNvPr id="33796" name="Picture 2"/>
          <p:cNvPicPr>
            <a:picLocks noChangeAspect="1" noChangeArrowheads="1"/>
          </p:cNvPicPr>
          <p:nvPr/>
        </p:nvPicPr>
        <p:blipFill>
          <a:blip r:embed="rId3"/>
          <a:srcRect l="1825" r="1825"/>
          <a:stretch>
            <a:fillRect/>
          </a:stretch>
        </p:blipFill>
        <p:spPr bwMode="auto">
          <a:xfrm>
            <a:off x="685800" y="1346200"/>
            <a:ext cx="7848600" cy="2362200"/>
          </a:xfrm>
          <a:prstGeom prst="rect">
            <a:avLst/>
          </a:prstGeom>
          <a:noFill/>
          <a:ln w="9525">
            <a:noFill/>
            <a:round/>
            <a:headEnd/>
            <a:tailEnd/>
          </a:ln>
        </p:spPr>
      </p:pic>
      <p:sp>
        <p:nvSpPr>
          <p:cNvPr id="5" name="Date Placeholder 4"/>
          <p:cNvSpPr>
            <a:spLocks noGrp="1"/>
          </p:cNvSpPr>
          <p:nvPr>
            <p:ph type="dt" sz="quarter" idx="10"/>
          </p:nvPr>
        </p:nvSpPr>
        <p:spPr/>
        <p:txBody>
          <a:bodyPr/>
          <a:lstStyle/>
          <a:p>
            <a:pPr>
              <a:defRPr/>
            </a:pPr>
            <a:fld id="{59151DA1-C664-BF48-8357-02311F018C9A}" type="datetime1">
              <a:rPr lang="en-US"/>
              <a:pPr>
                <a:defRPr/>
              </a:pPr>
              <a:t>3/17/11</a:t>
            </a:fld>
            <a:endParaRPr lang="en-US"/>
          </a:p>
        </p:txBody>
      </p:sp>
      <p:sp>
        <p:nvSpPr>
          <p:cNvPr id="6" name="Slide Number Placeholder 5"/>
          <p:cNvSpPr>
            <a:spLocks noGrp="1"/>
          </p:cNvSpPr>
          <p:nvPr>
            <p:ph type="sldNum" sz="quarter" idx="12"/>
          </p:nvPr>
        </p:nvSpPr>
        <p:spPr/>
        <p:txBody>
          <a:bodyPr/>
          <a:lstStyle/>
          <a:p>
            <a:pPr>
              <a:defRPr/>
            </a:pPr>
            <a:fld id="{DD045862-AEC5-7C47-856E-7FCCFE484B74}" type="slidenum">
              <a:rPr lang="en-US" smtClean="0"/>
              <a:pPr>
                <a:defRPr/>
              </a:pPr>
              <a:t>43</a:t>
            </a:fld>
            <a:endParaRPr lang="en-US"/>
          </a:p>
        </p:txBody>
      </p:sp>
      <p:sp>
        <p:nvSpPr>
          <p:cNvPr id="7" name="Footer Placeholder 6"/>
          <p:cNvSpPr>
            <a:spLocks noGrp="1"/>
          </p:cNvSpPr>
          <p:nvPr>
            <p:ph type="ftr" sz="quarter" idx="11"/>
          </p:nvPr>
        </p:nvSpPr>
        <p:spPr/>
        <p:txBody>
          <a:bodyPr/>
          <a:lstStyle/>
          <a:p>
            <a:pPr>
              <a:defRPr/>
            </a:pPr>
            <a:r>
              <a:rPr lang="en-US"/>
              <a:t>Fall 2010 -- Lecture #23</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eaLnBrk="1" hangingPunct="1"/>
            <a:r>
              <a:rPr lang="en-GB" smtClean="0"/>
              <a:t>Flip-Flop Timing Behavior (1/2)</a:t>
            </a:r>
          </a:p>
        </p:txBody>
      </p:sp>
      <p:sp>
        <p:nvSpPr>
          <p:cNvPr id="35843" name="Rectangle 2"/>
          <p:cNvSpPr>
            <a:spLocks noGrp="1" noChangeArrowheads="1"/>
          </p:cNvSpPr>
          <p:nvPr>
            <p:ph idx="1"/>
          </p:nvPr>
        </p:nvSpPr>
        <p:spPr>
          <a:xfrm>
            <a:off x="457200" y="1600200"/>
            <a:ext cx="8415338" cy="2413000"/>
          </a:xfrm>
        </p:spPr>
        <p:txBody>
          <a:bodyPr>
            <a:normAutofit lnSpcReduction="10000"/>
          </a:bodyPr>
          <a:lstStyle/>
          <a:p>
            <a:pPr eaLnBrk="1" hangingPunct="1"/>
            <a:r>
              <a:rPr lang="en-GB" sz="2400" smtClean="0"/>
              <a:t>Edge-triggered d-type flip-flop</a:t>
            </a:r>
          </a:p>
          <a:p>
            <a:pPr lvl="1" eaLnBrk="1" hangingPunct="1"/>
            <a:r>
              <a:rPr lang="en-GB" sz="2000" smtClean="0"/>
              <a:t>This one is “positive edge-triggered”</a:t>
            </a:r>
          </a:p>
          <a:p>
            <a:pPr eaLnBrk="1" hangingPunct="1"/>
            <a:r>
              <a:rPr lang="en-GB" sz="2400" smtClean="0"/>
              <a:t>“On the rising edge of the clock, input d is sampled and transferred to the output. At other times, the input d is ignored and the previously sampled value is retained.”</a:t>
            </a:r>
          </a:p>
          <a:p>
            <a:pPr eaLnBrk="1" hangingPunct="1"/>
            <a:r>
              <a:rPr lang="en-GB" sz="2400" smtClean="0"/>
              <a:t>Example waveforms:</a:t>
            </a:r>
          </a:p>
        </p:txBody>
      </p:sp>
      <p:sp>
        <p:nvSpPr>
          <p:cNvPr id="6" name="Date Placeholder 5"/>
          <p:cNvSpPr>
            <a:spLocks noGrp="1"/>
          </p:cNvSpPr>
          <p:nvPr>
            <p:ph type="dt" sz="quarter" idx="10"/>
          </p:nvPr>
        </p:nvSpPr>
        <p:spPr/>
        <p:txBody>
          <a:bodyPr/>
          <a:lstStyle/>
          <a:p>
            <a:pPr>
              <a:defRPr/>
            </a:pPr>
            <a:fld id="{6ACF3F83-7510-2347-923A-CD85C7DC2F2C}" type="datetime1">
              <a:rPr lang="en-US"/>
              <a:pPr>
                <a:defRPr/>
              </a:pPr>
              <a:t>3/17/11</a:t>
            </a:fld>
            <a:endParaRPr lang="en-US"/>
          </a:p>
        </p:txBody>
      </p:sp>
      <p:sp>
        <p:nvSpPr>
          <p:cNvPr id="8" name="Footer Placeholder 7"/>
          <p:cNvSpPr>
            <a:spLocks noGrp="1"/>
          </p:cNvSpPr>
          <p:nvPr>
            <p:ph type="ftr" sz="quarter" idx="11"/>
          </p:nvPr>
        </p:nvSpPr>
        <p:spPr/>
        <p:txBody>
          <a:bodyPr/>
          <a:lstStyle/>
          <a:p>
            <a:pPr>
              <a:defRPr/>
            </a:pPr>
            <a:r>
              <a:rPr lang="en-US"/>
              <a:t>Fall 2010 -- Lecture #23</a:t>
            </a:r>
            <a:endParaRPr lang="en-US" dirty="0"/>
          </a:p>
        </p:txBody>
      </p:sp>
      <p:sp>
        <p:nvSpPr>
          <p:cNvPr id="7" name="Slide Number Placeholder 6"/>
          <p:cNvSpPr>
            <a:spLocks noGrp="1"/>
          </p:cNvSpPr>
          <p:nvPr>
            <p:ph type="sldNum" sz="quarter" idx="12"/>
          </p:nvPr>
        </p:nvSpPr>
        <p:spPr/>
        <p:txBody>
          <a:bodyPr/>
          <a:lstStyle/>
          <a:p>
            <a:pPr>
              <a:defRPr/>
            </a:pPr>
            <a:fld id="{C1019AC4-46FA-0841-A309-3C45AEBDED3B}" type="slidenum">
              <a:rPr lang="en-US" smtClean="0"/>
              <a:pPr>
                <a:defRPr/>
              </a:pPr>
              <a:t>44</a:t>
            </a:fld>
            <a:endParaRPr lang="en-US"/>
          </a:p>
        </p:txBody>
      </p:sp>
      <p:pic>
        <p:nvPicPr>
          <p:cNvPr id="35847" name="Picture 3"/>
          <p:cNvPicPr>
            <a:picLocks noChangeAspect="1" noChangeArrowheads="1"/>
          </p:cNvPicPr>
          <p:nvPr/>
        </p:nvPicPr>
        <p:blipFill>
          <a:blip r:embed="rId3"/>
          <a:srcRect l="2629" t="4941" r="7019" b="3650"/>
          <a:stretch>
            <a:fillRect/>
          </a:stretch>
        </p:blipFill>
        <p:spPr bwMode="auto">
          <a:xfrm>
            <a:off x="254000" y="3708400"/>
            <a:ext cx="8763000" cy="3148013"/>
          </a:xfrm>
          <a:prstGeom prst="rect">
            <a:avLst/>
          </a:prstGeom>
          <a:noFill/>
          <a:ln w="9525">
            <a:noFill/>
            <a:round/>
            <a:headEnd/>
            <a:tailEnd/>
          </a:ln>
        </p:spPr>
      </p:pic>
      <p:pic>
        <p:nvPicPr>
          <p:cNvPr id="35848" name="Picture 4"/>
          <p:cNvPicPr>
            <a:picLocks noChangeAspect="1" noChangeArrowheads="1"/>
          </p:cNvPicPr>
          <p:nvPr/>
        </p:nvPicPr>
        <p:blipFill>
          <a:blip r:embed="rId4"/>
          <a:srcRect/>
          <a:stretch>
            <a:fillRect/>
          </a:stretch>
        </p:blipFill>
        <p:spPr bwMode="auto">
          <a:xfrm>
            <a:off x="5207000" y="1795463"/>
            <a:ext cx="871538" cy="573087"/>
          </a:xfrm>
          <a:prstGeom prst="rect">
            <a:avLst/>
          </a:prstGeom>
          <a:noFill/>
          <a:ln w="9525">
            <a:noFill/>
            <a:round/>
            <a:headEnd/>
            <a:tailEnd/>
          </a:ln>
        </p:spPr>
      </p:pic>
      <p:cxnSp>
        <p:nvCxnSpPr>
          <p:cNvPr id="9" name="Straight Connector 8"/>
          <p:cNvCxnSpPr/>
          <p:nvPr/>
        </p:nvCxnSpPr>
        <p:spPr>
          <a:xfrm rot="5400000">
            <a:off x="508000" y="5384800"/>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1760538" y="5418138"/>
            <a:ext cx="2776537"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a:off x="2963863" y="5435600"/>
            <a:ext cx="2776538"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4216400" y="5435600"/>
            <a:ext cx="2776538"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rot="16200000" flipH="1">
            <a:off x="1600201" y="5799137"/>
            <a:ext cx="931862"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2870994" y="5376069"/>
            <a:ext cx="930275" cy="3730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6200000" flipH="1">
            <a:off x="4071937" y="5816601"/>
            <a:ext cx="931863" cy="3730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rot="16200000" flipH="1">
            <a:off x="5326063" y="5834063"/>
            <a:ext cx="930275" cy="3714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Analogy</a:t>
            </a:r>
            <a:endParaRPr lang="en-US" dirty="0"/>
          </a:p>
        </p:txBody>
      </p:sp>
      <p:sp>
        <p:nvSpPr>
          <p:cNvPr id="3" name="Content Placeholder 2"/>
          <p:cNvSpPr>
            <a:spLocks noGrp="1"/>
          </p:cNvSpPr>
          <p:nvPr>
            <p:ph idx="1"/>
          </p:nvPr>
        </p:nvSpPr>
        <p:spPr/>
        <p:txBody>
          <a:bodyPr/>
          <a:lstStyle/>
          <a:p>
            <a:r>
              <a:rPr lang="en-US" dirty="0" smtClean="0"/>
              <a:t>Want to take a portrait – timing right before and after taking picture</a:t>
            </a:r>
          </a:p>
          <a:p>
            <a:r>
              <a:rPr lang="en-US" i="1" dirty="0" smtClean="0">
                <a:solidFill>
                  <a:srgbClr val="0000FF"/>
                </a:solidFill>
              </a:rPr>
              <a:t>Set up time </a:t>
            </a:r>
            <a:r>
              <a:rPr lang="en-US" dirty="0" smtClean="0"/>
              <a:t>– don’t move since about to take picture (open camera shutter)</a:t>
            </a:r>
          </a:p>
          <a:p>
            <a:r>
              <a:rPr lang="en-US" i="1" dirty="0" smtClean="0">
                <a:solidFill>
                  <a:srgbClr val="0000FF"/>
                </a:solidFill>
              </a:rPr>
              <a:t>Hold time </a:t>
            </a:r>
            <a:r>
              <a:rPr lang="en-US" dirty="0" smtClean="0"/>
              <a:t>–</a:t>
            </a:r>
            <a:r>
              <a:rPr lang="en-US" dirty="0" smtClean="0"/>
              <a:t> need to hold still after shutter opens until camera shutter closes</a:t>
            </a:r>
          </a:p>
          <a:p>
            <a:r>
              <a:rPr lang="en-US" i="1" dirty="0" smtClean="0">
                <a:solidFill>
                  <a:srgbClr val="0000FF"/>
                </a:solidFill>
              </a:rPr>
              <a:t>Time to data </a:t>
            </a:r>
            <a:r>
              <a:rPr lang="en-US" dirty="0" smtClean="0"/>
              <a:t>– time from open shutter until can see image on output (viewfinder)</a:t>
            </a:r>
          </a:p>
        </p:txBody>
      </p:sp>
      <p:sp>
        <p:nvSpPr>
          <p:cNvPr id="4" name="Date Placeholder 3"/>
          <p:cNvSpPr>
            <a:spLocks noGrp="1"/>
          </p:cNvSpPr>
          <p:nvPr>
            <p:ph type="dt" sz="half" idx="10"/>
          </p:nvPr>
        </p:nvSpPr>
        <p:spPr/>
        <p:txBody>
          <a:bodyPr/>
          <a:lstStyle/>
          <a:p>
            <a:fld id="{04E091EF-7C1E-E243-BCD9-9D192BC95631}" type="datetime1">
              <a:rPr lang="en-US" smtClean="0"/>
              <a:pPr/>
              <a:t>3/18/11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457200" y="498475"/>
            <a:ext cx="8229600" cy="69532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Flip-Flop Timing Behavior (2/2)</a:t>
            </a:r>
          </a:p>
        </p:txBody>
      </p:sp>
      <p:pic>
        <p:nvPicPr>
          <p:cNvPr id="37891" name="Picture 4"/>
          <p:cNvPicPr>
            <a:picLocks noChangeAspect="1" noChangeArrowheads="1"/>
          </p:cNvPicPr>
          <p:nvPr/>
        </p:nvPicPr>
        <p:blipFill>
          <a:blip r:embed="rId3"/>
          <a:srcRect l="5159" t="4839" r="5054" b="754"/>
          <a:stretch>
            <a:fillRect/>
          </a:stretch>
        </p:blipFill>
        <p:spPr bwMode="auto">
          <a:xfrm>
            <a:off x="304800" y="3640138"/>
            <a:ext cx="6248400" cy="2801937"/>
          </a:xfrm>
          <a:prstGeom prst="rect">
            <a:avLst/>
          </a:prstGeom>
          <a:noFill/>
          <a:ln w="9525">
            <a:noFill/>
            <a:round/>
            <a:headEnd/>
            <a:tailEnd/>
          </a:ln>
        </p:spPr>
      </p:pic>
      <p:pic>
        <p:nvPicPr>
          <p:cNvPr id="37892" name="Picture 5"/>
          <p:cNvPicPr>
            <a:picLocks noChangeAspect="1" noChangeArrowheads="1"/>
          </p:cNvPicPr>
          <p:nvPr/>
        </p:nvPicPr>
        <p:blipFill>
          <a:blip r:embed="rId4"/>
          <a:srcRect l="72557" t="20433" r="7019" b="39752"/>
          <a:stretch>
            <a:fillRect/>
          </a:stretch>
        </p:blipFill>
        <p:spPr bwMode="auto">
          <a:xfrm>
            <a:off x="6934200" y="4122738"/>
            <a:ext cx="1981200" cy="1371600"/>
          </a:xfrm>
          <a:prstGeom prst="rect">
            <a:avLst/>
          </a:prstGeom>
          <a:noFill/>
          <a:ln w="9525">
            <a:noFill/>
            <a:round/>
            <a:headEnd/>
            <a:tailEnd/>
          </a:ln>
        </p:spPr>
      </p:pic>
      <p:sp>
        <p:nvSpPr>
          <p:cNvPr id="37893" name="Rectangle 2"/>
          <p:cNvSpPr>
            <a:spLocks noGrp="1" noChangeArrowheads="1"/>
          </p:cNvSpPr>
          <p:nvPr>
            <p:ph idx="1"/>
          </p:nvPr>
        </p:nvSpPr>
        <p:spPr>
          <a:xfrm>
            <a:off x="457200" y="1600200"/>
            <a:ext cx="8415338" cy="2413000"/>
          </a:xfrm>
        </p:spPr>
        <p:txBody>
          <a:bodyPr/>
          <a:lstStyle/>
          <a:p>
            <a:pPr eaLnBrk="1" hangingPunct="1"/>
            <a:r>
              <a:rPr lang="en-GB" sz="2400" smtClean="0"/>
              <a:t>Edge-triggered d-type flip-flop</a:t>
            </a:r>
          </a:p>
          <a:p>
            <a:pPr lvl="1" eaLnBrk="1" hangingPunct="1"/>
            <a:r>
              <a:rPr lang="en-GB" sz="2000" smtClean="0"/>
              <a:t>This one is “positive edge-triggered”</a:t>
            </a:r>
          </a:p>
          <a:p>
            <a:pPr eaLnBrk="1" hangingPunct="1"/>
            <a:r>
              <a:rPr lang="en-GB" sz="2400" smtClean="0"/>
              <a:t>“On the rising edge of the clock, input d is sampled and transferred to the output. At other times, the input d is ignored  and the previously sampled value is retained.”</a:t>
            </a:r>
          </a:p>
        </p:txBody>
      </p:sp>
      <p:pic>
        <p:nvPicPr>
          <p:cNvPr id="37894" name="Picture 4"/>
          <p:cNvPicPr>
            <a:picLocks noChangeAspect="1" noChangeArrowheads="1"/>
          </p:cNvPicPr>
          <p:nvPr/>
        </p:nvPicPr>
        <p:blipFill>
          <a:blip r:embed="rId5"/>
          <a:srcRect/>
          <a:stretch>
            <a:fillRect/>
          </a:stretch>
        </p:blipFill>
        <p:spPr bwMode="auto">
          <a:xfrm>
            <a:off x="5207000" y="1795463"/>
            <a:ext cx="871538" cy="573087"/>
          </a:xfrm>
          <a:prstGeom prst="rect">
            <a:avLst/>
          </a:prstGeom>
          <a:noFill/>
          <a:ln w="9525">
            <a:noFill/>
            <a:round/>
            <a:headEnd/>
            <a:tailEnd/>
          </a:ln>
        </p:spPr>
      </p:pic>
      <p:sp>
        <p:nvSpPr>
          <p:cNvPr id="10" name="Date Placeholder 9"/>
          <p:cNvSpPr>
            <a:spLocks noGrp="1"/>
          </p:cNvSpPr>
          <p:nvPr>
            <p:ph type="dt" sz="quarter" idx="10"/>
          </p:nvPr>
        </p:nvSpPr>
        <p:spPr/>
        <p:txBody>
          <a:bodyPr/>
          <a:lstStyle/>
          <a:p>
            <a:pPr>
              <a:defRPr/>
            </a:pPr>
            <a:fld id="{B2636850-4606-AF4C-BE82-8346AF75F95F}" type="datetime1">
              <a:rPr lang="en-US"/>
              <a:pPr>
                <a:defRPr/>
              </a:pPr>
              <a:t>3/17/11</a:t>
            </a:fld>
            <a:endParaRPr lang="en-US"/>
          </a:p>
        </p:txBody>
      </p:sp>
      <p:sp>
        <p:nvSpPr>
          <p:cNvPr id="11" name="Slide Number Placeholder 10"/>
          <p:cNvSpPr>
            <a:spLocks noGrp="1"/>
          </p:cNvSpPr>
          <p:nvPr>
            <p:ph type="sldNum" sz="quarter" idx="12"/>
          </p:nvPr>
        </p:nvSpPr>
        <p:spPr/>
        <p:txBody>
          <a:bodyPr/>
          <a:lstStyle/>
          <a:p>
            <a:pPr>
              <a:defRPr/>
            </a:pPr>
            <a:fld id="{63F88109-226F-5C42-8874-820D8F5229C7}" type="slidenum">
              <a:rPr lang="en-US" smtClean="0"/>
              <a:pPr>
                <a:defRPr/>
              </a:pPr>
              <a:t>46</a:t>
            </a:fld>
            <a:endParaRPr lang="en-US"/>
          </a:p>
        </p:txBody>
      </p:sp>
      <p:sp>
        <p:nvSpPr>
          <p:cNvPr id="12" name="Footer Placeholder 11"/>
          <p:cNvSpPr>
            <a:spLocks noGrp="1"/>
          </p:cNvSpPr>
          <p:nvPr>
            <p:ph type="ftr" sz="quarter" idx="11"/>
          </p:nvPr>
        </p:nvSpPr>
        <p:spPr/>
        <p:txBody>
          <a:bodyPr/>
          <a:lstStyle/>
          <a:p>
            <a:pPr>
              <a:defRPr/>
            </a:pPr>
            <a:r>
              <a:rPr lang="en-US"/>
              <a:t>Fall 2010 -- Lecture #23</a:t>
            </a:r>
            <a:endParaRPr lang="en-US" dirty="0"/>
          </a:p>
        </p:txBody>
      </p:sp>
      <p:cxnSp>
        <p:nvCxnSpPr>
          <p:cNvPr id="13" name="Straight Connector 12"/>
          <p:cNvCxnSpPr/>
          <p:nvPr/>
        </p:nvCxnSpPr>
        <p:spPr>
          <a:xfrm rot="5400000">
            <a:off x="1100138" y="5046663"/>
            <a:ext cx="2776537"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457200" y="203200"/>
            <a:ext cx="8229600" cy="128587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Revisited </a:t>
            </a:r>
            <a:br>
              <a:rPr lang="en-GB"/>
            </a:br>
            <a:r>
              <a:rPr lang="en-GB"/>
              <a:t>Proper Timing (1/2)</a:t>
            </a:r>
          </a:p>
        </p:txBody>
      </p:sp>
      <p:sp>
        <p:nvSpPr>
          <p:cNvPr id="39939" name="Rectangle 4"/>
          <p:cNvSpPr>
            <a:spLocks noGrp="1" noChangeArrowheads="1"/>
          </p:cNvSpPr>
          <p:nvPr>
            <p:ph type="body" idx="4294967295"/>
          </p:nvPr>
        </p:nvSpPr>
        <p:spPr>
          <a:xfrm>
            <a:off x="4419600" y="1879600"/>
            <a:ext cx="4554538" cy="2546350"/>
          </a:xfrm>
        </p:spPr>
        <p:txBody>
          <a:bodyPr>
            <a:spAutoFit/>
          </a:bodyPr>
          <a:lstStyle/>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Reset input to register is used to force it to all zeros (takes priority over D input</a:t>
            </a:r>
            <a:r>
              <a:rPr lang="en-GB" sz="2000" smtClean="0"/>
              <a:t>)</a:t>
            </a:r>
          </a:p>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S</a:t>
            </a:r>
            <a:r>
              <a:rPr lang="en-GB" sz="2000" baseline="-25000"/>
              <a:t>i-1</a:t>
            </a:r>
            <a:r>
              <a:rPr lang="en-GB" sz="2000"/>
              <a:t> holds the result of the i</a:t>
            </a:r>
            <a:r>
              <a:rPr lang="en-GB" sz="2000" baseline="30000"/>
              <a:t>th</a:t>
            </a:r>
            <a:r>
              <a:rPr lang="en-GB" sz="2000"/>
              <a:t>-1 </a:t>
            </a:r>
            <a:r>
              <a:rPr lang="en-GB" sz="2000" smtClean="0"/>
              <a:t>iteration</a:t>
            </a:r>
          </a:p>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Analyze circuit timing starting at the output of the </a:t>
            </a:r>
            <a:r>
              <a:rPr lang="en-GB" sz="2000" smtClean="0"/>
              <a:t>register</a:t>
            </a:r>
          </a:p>
          <a:p>
            <a:pPr eaLnBrk="1" hangingPunct="1">
              <a:lnSpc>
                <a:spcPct val="75000"/>
              </a:lnSpc>
              <a:spcBef>
                <a:spcPts val="1625"/>
              </a:spcBef>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a:p>
        </p:txBody>
      </p:sp>
      <p:pic>
        <p:nvPicPr>
          <p:cNvPr id="39940" name="Picture 2"/>
          <p:cNvPicPr>
            <a:picLocks noChangeAspect="1" noChangeArrowheads="1"/>
          </p:cNvPicPr>
          <p:nvPr/>
        </p:nvPicPr>
        <p:blipFill>
          <a:blip r:embed="rId3"/>
          <a:srcRect l="3709" t="2322" r="8333" b="12802"/>
          <a:stretch>
            <a:fillRect/>
          </a:stretch>
        </p:blipFill>
        <p:spPr bwMode="auto">
          <a:xfrm>
            <a:off x="330200" y="1465263"/>
            <a:ext cx="4021138" cy="2778125"/>
          </a:xfrm>
          <a:prstGeom prst="rect">
            <a:avLst/>
          </a:prstGeom>
          <a:noFill/>
          <a:ln w="9525">
            <a:noFill/>
            <a:round/>
            <a:headEnd/>
            <a:tailEnd/>
          </a:ln>
        </p:spPr>
      </p:pic>
      <p:pic>
        <p:nvPicPr>
          <p:cNvPr id="39941" name="Picture 3"/>
          <p:cNvPicPr>
            <a:picLocks noChangeAspect="1" noChangeArrowheads="1"/>
          </p:cNvPicPr>
          <p:nvPr/>
        </p:nvPicPr>
        <p:blipFill>
          <a:blip r:embed="rId4"/>
          <a:srcRect l="1680" t="3607" r="3093" b="9798"/>
          <a:stretch>
            <a:fillRect/>
          </a:stretch>
        </p:blipFill>
        <p:spPr bwMode="auto">
          <a:xfrm>
            <a:off x="228600" y="4373563"/>
            <a:ext cx="8763000" cy="2162175"/>
          </a:xfrm>
          <a:prstGeom prst="rect">
            <a:avLst/>
          </a:prstGeom>
          <a:noFill/>
          <a:ln w="9525">
            <a:noFill/>
            <a:round/>
            <a:headEnd/>
            <a:tailEnd/>
          </a:ln>
        </p:spPr>
      </p:pic>
      <p:sp>
        <p:nvSpPr>
          <p:cNvPr id="6" name="Date Placeholder 5"/>
          <p:cNvSpPr>
            <a:spLocks noGrp="1"/>
          </p:cNvSpPr>
          <p:nvPr>
            <p:ph type="dt" sz="quarter" idx="10"/>
          </p:nvPr>
        </p:nvSpPr>
        <p:spPr/>
        <p:txBody>
          <a:bodyPr/>
          <a:lstStyle/>
          <a:p>
            <a:pPr>
              <a:defRPr/>
            </a:pPr>
            <a:fld id="{02B42970-ECC7-974B-B88E-57F691F9E371}" type="datetime1">
              <a:rPr lang="en-US"/>
              <a:pPr>
                <a:defRPr/>
              </a:pPr>
              <a:t>3/17/11</a:t>
            </a:fld>
            <a:endParaRPr lang="en-US"/>
          </a:p>
        </p:txBody>
      </p:sp>
      <p:sp>
        <p:nvSpPr>
          <p:cNvPr id="7" name="Slide Number Placeholder 6"/>
          <p:cNvSpPr>
            <a:spLocks noGrp="1"/>
          </p:cNvSpPr>
          <p:nvPr>
            <p:ph type="sldNum" sz="quarter" idx="12"/>
          </p:nvPr>
        </p:nvSpPr>
        <p:spPr/>
        <p:txBody>
          <a:bodyPr/>
          <a:lstStyle/>
          <a:p>
            <a:pPr>
              <a:defRPr/>
            </a:pPr>
            <a:fld id="{3E1BD55C-33EA-EC4E-B231-CC16C2FB80C4}" type="slidenum">
              <a:rPr lang="en-US" smtClean="0"/>
              <a:pPr>
                <a:defRPr/>
              </a:pPr>
              <a:t>47</a:t>
            </a:fld>
            <a:endParaRPr lang="en-US"/>
          </a:p>
        </p:txBody>
      </p:sp>
      <p:sp>
        <p:nvSpPr>
          <p:cNvPr id="8" name="Footer Placeholder 7"/>
          <p:cNvSpPr>
            <a:spLocks noGrp="1"/>
          </p:cNvSpPr>
          <p:nvPr>
            <p:ph type="ftr" sz="quarter" idx="11"/>
          </p:nvPr>
        </p:nvSpPr>
        <p:spPr/>
        <p:txBody>
          <a:bodyPr/>
          <a:lstStyle/>
          <a:p>
            <a:pPr>
              <a:defRPr/>
            </a:pPr>
            <a:r>
              <a:rPr lang="en-US"/>
              <a:t>Fall 2010 -- Lecture #23</a:t>
            </a:r>
            <a:endParaRPr lang="en-US" dirty="0"/>
          </a:p>
        </p:txBody>
      </p:sp>
      <p:cxnSp>
        <p:nvCxnSpPr>
          <p:cNvPr id="9" name="Straight Connector 8"/>
          <p:cNvCxnSpPr/>
          <p:nvPr/>
        </p:nvCxnSpPr>
        <p:spPr>
          <a:xfrm rot="5400000">
            <a:off x="1447800" y="5494338"/>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293938" y="55118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157538" y="55118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 is  a Clock Cycle?</a:t>
            </a:r>
            <a:endParaRPr lang="en-US" dirty="0"/>
          </a:p>
        </p:txBody>
      </p:sp>
      <p:sp>
        <p:nvSpPr>
          <p:cNvPr id="3" name="Content Placeholder 2"/>
          <p:cNvSpPr>
            <a:spLocks noGrp="1"/>
          </p:cNvSpPr>
          <p:nvPr>
            <p:ph idx="1"/>
          </p:nvPr>
        </p:nvSpPr>
        <p:spPr/>
        <p:txBody>
          <a:bodyPr/>
          <a:lstStyle/>
          <a:p>
            <a:r>
              <a:rPr lang="en-US" dirty="0" smtClean="0"/>
              <a:t>Rising Clock Edge to Rising Clock Edge</a:t>
            </a:r>
          </a:p>
          <a:p>
            <a:r>
              <a:rPr lang="en-US" dirty="0" smtClean="0"/>
              <a:t>Measure from Register back into Register</a:t>
            </a:r>
          </a:p>
          <a:p>
            <a:r>
              <a:rPr lang="en-US" dirty="0" smtClean="0"/>
              <a:t>Clock to Q time for Si-1</a:t>
            </a:r>
          </a:p>
          <a:p>
            <a:r>
              <a:rPr lang="en-US" dirty="0" smtClean="0"/>
              <a:t>Time for Xi to arrive at adder</a:t>
            </a:r>
          </a:p>
          <a:p>
            <a:r>
              <a:rPr lang="en-US" dirty="0" smtClean="0"/>
              <a:t>Time for addition</a:t>
            </a:r>
          </a:p>
          <a:p>
            <a:r>
              <a:rPr lang="en-US" dirty="0" smtClean="0"/>
              <a:t>Setup time for Register </a:t>
            </a:r>
            <a:endParaRPr lang="en-US" dirty="0"/>
          </a:p>
        </p:txBody>
      </p:sp>
      <p:sp>
        <p:nvSpPr>
          <p:cNvPr id="4" name="Date Placeholder 3"/>
          <p:cNvSpPr>
            <a:spLocks noGrp="1"/>
          </p:cNvSpPr>
          <p:nvPr>
            <p:ph type="dt" sz="half" idx="10"/>
          </p:nvPr>
        </p:nvSpPr>
        <p:spPr/>
        <p:txBody>
          <a:bodyPr/>
          <a:lstStyle/>
          <a:p>
            <a:fld id="{04E091EF-7C1E-E243-BCD9-9D192BC95631}" type="datetime1">
              <a:rPr lang="en-US" smtClean="0"/>
              <a:pPr/>
              <a:t>3/18/11</a:t>
            </a:fld>
            <a:endParaRPr lang="en-US" dirty="0"/>
          </a:p>
        </p:txBody>
      </p:sp>
      <p:sp>
        <p:nvSpPr>
          <p:cNvPr id="5" name="Footer Placeholder 4"/>
          <p:cNvSpPr>
            <a:spLocks noGrp="1"/>
          </p:cNvSpPr>
          <p:nvPr>
            <p:ph type="ftr" sz="quarter" idx="11"/>
          </p:nvPr>
        </p:nvSpPr>
        <p:spPr/>
        <p:txBody>
          <a:bodyPr/>
          <a:lstStyle/>
          <a:p>
            <a:r>
              <a:rPr lang="en-US" smtClean="0"/>
              <a:t>Spring 2011 -- Lecture #17</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1986" name="Picture 3"/>
          <p:cNvPicPr>
            <a:picLocks noChangeAspect="1" noChangeArrowheads="1"/>
          </p:cNvPicPr>
          <p:nvPr/>
        </p:nvPicPr>
        <p:blipFill>
          <a:blip r:embed="rId3"/>
          <a:srcRect l="1416" t="6276" r="9512" b="8902"/>
          <a:stretch>
            <a:fillRect/>
          </a:stretch>
        </p:blipFill>
        <p:spPr bwMode="auto">
          <a:xfrm>
            <a:off x="185738" y="3776663"/>
            <a:ext cx="6400800" cy="2741612"/>
          </a:xfrm>
          <a:prstGeom prst="rect">
            <a:avLst/>
          </a:prstGeom>
          <a:noFill/>
          <a:ln w="9525">
            <a:noFill/>
            <a:round/>
            <a:headEnd/>
            <a:tailEnd/>
          </a:ln>
        </p:spPr>
      </p:pic>
      <p:pic>
        <p:nvPicPr>
          <p:cNvPr id="41987" name="Picture 2"/>
          <p:cNvPicPr>
            <a:picLocks noChangeAspect="1" noChangeArrowheads="1"/>
          </p:cNvPicPr>
          <p:nvPr/>
        </p:nvPicPr>
        <p:blipFill>
          <a:blip r:embed="rId4"/>
          <a:srcRect l="3709" t="2322" r="8333" b="12802"/>
          <a:stretch>
            <a:fillRect/>
          </a:stretch>
        </p:blipFill>
        <p:spPr bwMode="auto">
          <a:xfrm>
            <a:off x="228600" y="871538"/>
            <a:ext cx="4021138" cy="2778125"/>
          </a:xfrm>
          <a:prstGeom prst="rect">
            <a:avLst/>
          </a:prstGeom>
          <a:noFill/>
          <a:ln w="9525">
            <a:noFill/>
            <a:round/>
            <a:headEnd/>
            <a:tailEnd/>
          </a:ln>
        </p:spPr>
      </p:pic>
      <p:sp>
        <p:nvSpPr>
          <p:cNvPr id="41988" name="Rectangle 1"/>
          <p:cNvSpPr>
            <a:spLocks noGrp="1" noChangeArrowheads="1"/>
          </p:cNvSpPr>
          <p:nvPr>
            <p:ph type="title"/>
          </p:nvPr>
        </p:nvSpPr>
        <p:spPr>
          <a:xfrm>
            <a:off x="3098800" y="203200"/>
            <a:ext cx="5588000" cy="1285875"/>
          </a:xfrm>
        </p:spPr>
        <p:txBody>
          <a:bodyPr>
            <a:spAutoFit/>
          </a:bodyPr>
          <a:lstStyle/>
          <a:p>
            <a:pPr eaLnBrk="1" hangingPunct="1">
              <a:lnSpc>
                <a:spcPct val="87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Accumulator Revisited</a:t>
            </a:r>
            <a:br>
              <a:rPr lang="en-GB"/>
            </a:br>
            <a:r>
              <a:rPr lang="en-GB"/>
              <a:t>Proper Timing (2/2)</a:t>
            </a:r>
          </a:p>
        </p:txBody>
      </p:sp>
      <p:sp>
        <p:nvSpPr>
          <p:cNvPr id="41989" name="Rectangle 5"/>
          <p:cNvSpPr>
            <a:spLocks noGrp="1" noChangeArrowheads="1"/>
          </p:cNvSpPr>
          <p:nvPr>
            <p:ph type="body" idx="4294967295"/>
          </p:nvPr>
        </p:nvSpPr>
        <p:spPr>
          <a:xfrm>
            <a:off x="4622800" y="1498600"/>
            <a:ext cx="4521200" cy="2987675"/>
          </a:xfrm>
        </p:spPr>
        <p:txBody>
          <a:bodyPr>
            <a:spAutoFit/>
          </a:bodyPr>
          <a:lstStyle/>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reset signal </a:t>
            </a:r>
            <a:r>
              <a:rPr lang="en-GB" sz="2000" smtClean="0"/>
              <a:t>shown</a:t>
            </a:r>
          </a:p>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Also, in practice X might not arrive to the adder at the same time as S</a:t>
            </a:r>
            <a:r>
              <a:rPr lang="en-GB" sz="2000" baseline="-25000"/>
              <a:t>i-1</a:t>
            </a:r>
          </a:p>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S</a:t>
            </a:r>
            <a:r>
              <a:rPr lang="en-GB" sz="2000" baseline="-25000"/>
              <a:t>i</a:t>
            </a:r>
            <a:r>
              <a:rPr lang="en-GB" sz="2000"/>
              <a:t> temporarily is wrong, but register always captures correct </a:t>
            </a:r>
            <a:r>
              <a:rPr lang="en-GB" sz="2000" smtClean="0"/>
              <a:t>value</a:t>
            </a:r>
          </a:p>
          <a:p>
            <a:pPr eaLnBrk="1" hangingPunct="1">
              <a:lnSpc>
                <a:spcPct val="85000"/>
              </a:lnSpc>
              <a:spcBef>
                <a:spcPts val="1625"/>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a:t>In good circuits, instability never happens around rising edge of </a:t>
            </a:r>
            <a:r>
              <a:rPr lang="en-GB" sz="2000" smtClean="0"/>
              <a:t>clk</a:t>
            </a:r>
          </a:p>
          <a:p>
            <a:pPr eaLnBrk="1" hangingPunct="1">
              <a:lnSpc>
                <a:spcPct val="75000"/>
              </a:lnSpc>
              <a:spcBef>
                <a:spcPts val="1625"/>
              </a:spcBef>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a:p>
        </p:txBody>
      </p:sp>
      <p:pic>
        <p:nvPicPr>
          <p:cNvPr id="41990" name="Picture 4"/>
          <p:cNvPicPr>
            <a:picLocks noChangeAspect="1" noChangeArrowheads="1"/>
          </p:cNvPicPr>
          <p:nvPr/>
        </p:nvPicPr>
        <p:blipFill>
          <a:blip r:embed="rId5"/>
          <a:srcRect l="75175" t="10463" r="3093" b="27344"/>
          <a:stretch>
            <a:fillRect/>
          </a:stretch>
        </p:blipFill>
        <p:spPr bwMode="auto">
          <a:xfrm>
            <a:off x="6872288" y="4478338"/>
            <a:ext cx="2000250" cy="1552575"/>
          </a:xfrm>
          <a:prstGeom prst="rect">
            <a:avLst/>
          </a:prstGeom>
          <a:noFill/>
          <a:ln w="9525">
            <a:noFill/>
            <a:round/>
            <a:headEnd/>
            <a:tailEnd/>
          </a:ln>
        </p:spPr>
      </p:pic>
      <p:sp>
        <p:nvSpPr>
          <p:cNvPr id="7" name="Date Placeholder 6"/>
          <p:cNvSpPr>
            <a:spLocks noGrp="1"/>
          </p:cNvSpPr>
          <p:nvPr>
            <p:ph type="dt" sz="quarter" idx="10"/>
          </p:nvPr>
        </p:nvSpPr>
        <p:spPr/>
        <p:txBody>
          <a:bodyPr/>
          <a:lstStyle/>
          <a:p>
            <a:pPr>
              <a:defRPr/>
            </a:pPr>
            <a:fld id="{06374109-49CA-5843-8B6F-00CAC0FBE565}" type="datetime1">
              <a:rPr lang="en-US"/>
              <a:pPr>
                <a:defRPr/>
              </a:pPr>
              <a:t>3/17/11</a:t>
            </a:fld>
            <a:endParaRPr lang="en-US"/>
          </a:p>
        </p:txBody>
      </p:sp>
      <p:sp>
        <p:nvSpPr>
          <p:cNvPr id="8" name="Slide Number Placeholder 7"/>
          <p:cNvSpPr>
            <a:spLocks noGrp="1"/>
          </p:cNvSpPr>
          <p:nvPr>
            <p:ph type="sldNum" sz="quarter" idx="12"/>
          </p:nvPr>
        </p:nvSpPr>
        <p:spPr/>
        <p:txBody>
          <a:bodyPr/>
          <a:lstStyle/>
          <a:p>
            <a:pPr>
              <a:defRPr/>
            </a:pPr>
            <a:fld id="{1D17F7D1-FC7C-0A4B-8247-88F934AADE9F}" type="slidenum">
              <a:rPr lang="en-US" smtClean="0"/>
              <a:pPr>
                <a:defRPr/>
              </a:pPr>
              <a:t>49</a:t>
            </a:fld>
            <a:endParaRPr lang="en-US"/>
          </a:p>
        </p:txBody>
      </p:sp>
      <p:sp>
        <p:nvSpPr>
          <p:cNvPr id="9" name="Footer Placeholder 8"/>
          <p:cNvSpPr>
            <a:spLocks noGrp="1"/>
          </p:cNvSpPr>
          <p:nvPr>
            <p:ph type="ftr" sz="quarter" idx="11"/>
          </p:nvPr>
        </p:nvSpPr>
        <p:spPr/>
        <p:txBody>
          <a:bodyPr/>
          <a:lstStyle/>
          <a:p>
            <a:pPr>
              <a:defRPr/>
            </a:pPr>
            <a:r>
              <a:rPr lang="en-US"/>
              <a:t>Fall 2010 -- Lecture #23</a:t>
            </a:r>
            <a:endParaRPr lang="en-US" dirty="0"/>
          </a:p>
        </p:txBody>
      </p:sp>
      <p:cxnSp>
        <p:nvCxnSpPr>
          <p:cNvPr id="10" name="Straight Connector 9"/>
          <p:cNvCxnSpPr/>
          <p:nvPr/>
        </p:nvCxnSpPr>
        <p:spPr>
          <a:xfrm rot="5400000">
            <a:off x="1514475" y="5494338"/>
            <a:ext cx="2049463"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2362201" y="5511800"/>
            <a:ext cx="2049462" cy="158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3259138" y="5511800"/>
            <a:ext cx="2049462" cy="158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7" name="Rectangle 5"/>
          <p:cNvSpPr>
            <a:spLocks noGrp="1" noChangeArrowheads="1"/>
          </p:cNvSpPr>
          <p:nvPr>
            <p:ph type="title"/>
          </p:nvPr>
        </p:nvSpPr>
        <p:spPr/>
        <p:txBody>
          <a:bodyPr/>
          <a:lstStyle/>
          <a:p>
            <a:pPr eaLnBrk="1" hangingPunct="1">
              <a:lnSpc>
                <a:spcPct val="80000"/>
              </a:lnSpc>
            </a:pPr>
            <a:r>
              <a:rPr lang="en-US" sz="4000" smtClean="0"/>
              <a:t>Levels of Representation/Interpretation</a:t>
            </a:r>
          </a:p>
        </p:txBody>
      </p:sp>
      <p:sp>
        <p:nvSpPr>
          <p:cNvPr id="28676" name="Rectangle 18"/>
          <p:cNvSpPr>
            <a:spLocks noGrp="1" noChangeArrowheads="1"/>
          </p:cNvSpPr>
          <p:nvPr>
            <p:ph type="body" sz="half" idx="4294967295"/>
          </p:nvPr>
        </p:nvSpPr>
        <p:spPr>
          <a:xfrm>
            <a:off x="4624388" y="2201863"/>
            <a:ext cx="3848100" cy="896937"/>
          </a:xfrm>
        </p:spPr>
        <p:txBody>
          <a:bodyPr rtlCol="0">
            <a:normAutofit lnSpcReduction="10000"/>
          </a:bodyPr>
          <a:lstStyle/>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$t0, 0($2)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lw</a:t>
            </a:r>
            <a:r>
              <a:rPr lang="en-US" sz="1600" dirty="0">
                <a:solidFill>
                  <a:srgbClr val="FF0000"/>
                </a:solidFill>
                <a:ea typeface="+mn-ea"/>
                <a:cs typeface="+mn-cs"/>
              </a:rPr>
              <a:t>	  $t1, 4($2)</a:t>
            </a:r>
          </a:p>
          <a:p>
            <a:pPr eaLnBrk="1" fontAlgn="auto" hangingPunct="1">
              <a:lnSpc>
                <a:spcPct val="90000"/>
              </a:lnSpc>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$t1, 0($2)</a:t>
            </a:r>
          </a:p>
          <a:p>
            <a:pPr eaLnBrk="1" fontAlgn="auto" hangingPunct="1">
              <a:spcBef>
                <a:spcPct val="0"/>
              </a:spcBef>
              <a:spcAft>
                <a:spcPts val="0"/>
              </a:spcAft>
              <a:buFont typeface="Times" charset="0"/>
              <a:buNone/>
              <a:tabLst>
                <a:tab pos="1066800" algn="l"/>
              </a:tabLst>
              <a:defRPr/>
            </a:pPr>
            <a:r>
              <a:rPr lang="en-US" sz="1600" dirty="0" err="1">
                <a:solidFill>
                  <a:srgbClr val="FF0000"/>
                </a:solidFill>
                <a:ea typeface="+mn-ea"/>
                <a:cs typeface="+mn-cs"/>
              </a:rPr>
              <a:t>sw</a:t>
            </a:r>
            <a:r>
              <a:rPr lang="en-US" sz="1600" dirty="0">
                <a:solidFill>
                  <a:srgbClr val="FF0000"/>
                </a:solidFill>
                <a:ea typeface="+mn-ea"/>
                <a:cs typeface="+mn-cs"/>
              </a:rPr>
              <a:t>	  $t0, 4($2)</a:t>
            </a:r>
          </a:p>
        </p:txBody>
      </p:sp>
      <p:graphicFrame>
        <p:nvGraphicFramePr>
          <p:cNvPr id="21506" name="Object 2"/>
          <p:cNvGraphicFramePr>
            <a:graphicFrameLocks noChangeAspect="1"/>
          </p:cNvGraphicFramePr>
          <p:nvPr>
            <p:ph sz="quarter" idx="4294967295"/>
          </p:nvPr>
        </p:nvGraphicFramePr>
        <p:xfrm>
          <a:off x="4624388" y="5549900"/>
          <a:ext cx="1828800" cy="1257300"/>
        </p:xfrm>
        <a:graphic>
          <a:graphicData uri="http://schemas.openxmlformats.org/presentationml/2006/ole">
            <p:oleObj spid="_x0000_s66562" name="Image" r:id="rId4" imgW="3492063" imgH="2400000" progId="">
              <p:embed/>
            </p:oleObj>
          </a:graphicData>
        </a:graphic>
      </p:graphicFrame>
      <p:sp>
        <p:nvSpPr>
          <p:cNvPr id="21509" name="Rectangle 7"/>
          <p:cNvSpPr>
            <a:spLocks noChangeArrowheads="1"/>
          </p:cNvSpPr>
          <p:nvPr/>
        </p:nvSpPr>
        <p:spPr bwMode="auto">
          <a:xfrm>
            <a:off x="857250" y="1435100"/>
            <a:ext cx="2590800" cy="528638"/>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High Level Language</a:t>
            </a:r>
            <a:br>
              <a:rPr lang="en-US" b="1">
                <a:latin typeface="Calibri" charset="0"/>
              </a:rPr>
            </a:br>
            <a:r>
              <a:rPr lang="en-US" b="1">
                <a:latin typeface="Calibri" charset="0"/>
              </a:rPr>
              <a:t>Program (e.g., C)</a:t>
            </a:r>
          </a:p>
        </p:txBody>
      </p:sp>
      <p:sp>
        <p:nvSpPr>
          <p:cNvPr id="21510" name="Rectangle 8"/>
          <p:cNvSpPr>
            <a:spLocks noChangeArrowheads="1"/>
          </p:cNvSpPr>
          <p:nvPr/>
        </p:nvSpPr>
        <p:spPr bwMode="auto">
          <a:xfrm>
            <a:off x="857250" y="2381250"/>
            <a:ext cx="2800350" cy="528638"/>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solidFill>
                  <a:srgbClr val="FF0000"/>
                </a:solidFill>
                <a:latin typeface="Calibri" charset="0"/>
              </a:rPr>
              <a:t>Assembly  Language Program (e.g., MIPS)</a:t>
            </a:r>
          </a:p>
        </p:txBody>
      </p:sp>
      <p:sp>
        <p:nvSpPr>
          <p:cNvPr id="21511" name="Rectangle 9"/>
          <p:cNvSpPr>
            <a:spLocks noChangeArrowheads="1"/>
          </p:cNvSpPr>
          <p:nvPr/>
        </p:nvSpPr>
        <p:spPr bwMode="auto">
          <a:xfrm>
            <a:off x="908050" y="329565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b="1">
                <a:latin typeface="Calibri" charset="0"/>
              </a:rPr>
              <a:t>Machine  Language Program (MIPS)</a:t>
            </a:r>
          </a:p>
        </p:txBody>
      </p:sp>
      <p:sp>
        <p:nvSpPr>
          <p:cNvPr id="21512" name="Rectangle 10"/>
          <p:cNvSpPr>
            <a:spLocks noChangeArrowheads="1"/>
          </p:cNvSpPr>
          <p:nvPr/>
        </p:nvSpPr>
        <p:spPr bwMode="auto">
          <a:xfrm>
            <a:off x="304800" y="466725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3366FF"/>
                </a:solidFill>
                <a:latin typeface="Calibri" charset="0"/>
              </a:rPr>
              <a:t>Hardware Architecture Description</a:t>
            </a:r>
            <a:br>
              <a:rPr lang="en-US" b="1">
                <a:solidFill>
                  <a:srgbClr val="3366FF"/>
                </a:solidFill>
                <a:latin typeface="Calibri" charset="0"/>
              </a:rPr>
            </a:br>
            <a:r>
              <a:rPr lang="en-US" b="1">
                <a:solidFill>
                  <a:srgbClr val="3366FF"/>
                </a:solidFill>
                <a:latin typeface="Calibri" charset="0"/>
              </a:rPr>
              <a:t>(e.g., block diagrams)</a:t>
            </a:r>
            <a:r>
              <a:rPr lang="en-US">
                <a:solidFill>
                  <a:srgbClr val="3366FF"/>
                </a:solidFill>
                <a:latin typeface="Calibri" charset="0"/>
              </a:rPr>
              <a:t> </a:t>
            </a:r>
          </a:p>
        </p:txBody>
      </p:sp>
      <p:sp>
        <p:nvSpPr>
          <p:cNvPr id="21513" name="Line 11"/>
          <p:cNvSpPr>
            <a:spLocks noChangeShapeType="1"/>
          </p:cNvSpPr>
          <p:nvPr/>
        </p:nvSpPr>
        <p:spPr bwMode="auto">
          <a:xfrm>
            <a:off x="2057400" y="198120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4" name="Rectangle 13"/>
          <p:cNvSpPr>
            <a:spLocks noChangeArrowheads="1"/>
          </p:cNvSpPr>
          <p:nvPr/>
        </p:nvSpPr>
        <p:spPr bwMode="auto">
          <a:xfrm>
            <a:off x="2197100" y="207645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Compiler</a:t>
            </a:r>
          </a:p>
        </p:txBody>
      </p:sp>
      <p:sp>
        <p:nvSpPr>
          <p:cNvPr id="21515" name="Rectangle 14"/>
          <p:cNvSpPr>
            <a:spLocks noChangeArrowheads="1"/>
          </p:cNvSpPr>
          <p:nvPr/>
        </p:nvSpPr>
        <p:spPr bwMode="auto">
          <a:xfrm>
            <a:off x="2222500" y="299085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Assembler</a:t>
            </a:r>
          </a:p>
        </p:txBody>
      </p:sp>
      <p:sp>
        <p:nvSpPr>
          <p:cNvPr id="21516" name="Line 15"/>
          <p:cNvSpPr>
            <a:spLocks noChangeShapeType="1"/>
          </p:cNvSpPr>
          <p:nvPr/>
        </p:nvSpPr>
        <p:spPr bwMode="auto">
          <a:xfrm>
            <a:off x="2108200" y="381635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17" name="Rectangle 16"/>
          <p:cNvSpPr>
            <a:spLocks noChangeArrowheads="1"/>
          </p:cNvSpPr>
          <p:nvPr/>
        </p:nvSpPr>
        <p:spPr bwMode="auto">
          <a:xfrm>
            <a:off x="381000" y="405765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Machine Interpretation</a:t>
            </a:r>
          </a:p>
        </p:txBody>
      </p:sp>
      <p:sp>
        <p:nvSpPr>
          <p:cNvPr id="21518" name="Rectangle 17"/>
          <p:cNvSpPr>
            <a:spLocks noChangeArrowheads="1"/>
          </p:cNvSpPr>
          <p:nvPr/>
        </p:nvSpPr>
        <p:spPr bwMode="auto">
          <a:xfrm>
            <a:off x="4624388" y="1336675"/>
            <a:ext cx="3086100" cy="709613"/>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nSpc>
                <a:spcPct val="78000"/>
              </a:lnSpc>
            </a:pPr>
            <a:r>
              <a:rPr lang="en-US" b="1">
                <a:latin typeface="Calibri" charset="0"/>
              </a:rPr>
              <a:t>temp = v[k];</a:t>
            </a:r>
          </a:p>
          <a:p>
            <a:pPr marL="342900" indent="-342900">
              <a:lnSpc>
                <a:spcPct val="78000"/>
              </a:lnSpc>
            </a:pPr>
            <a:r>
              <a:rPr lang="en-US" b="1">
                <a:latin typeface="Calibri" charset="0"/>
              </a:rPr>
              <a:t>v[k] = v[k+1];</a:t>
            </a:r>
          </a:p>
          <a:p>
            <a:pPr marL="342900" indent="-342900">
              <a:lnSpc>
                <a:spcPct val="78000"/>
              </a:lnSpc>
            </a:pPr>
            <a:r>
              <a:rPr lang="en-US" b="1">
                <a:latin typeface="Calibri" charset="0"/>
              </a:rPr>
              <a:t>v[k+1] = temp;</a:t>
            </a:r>
            <a:endParaRPr lang="en-US" sz="1200">
              <a:latin typeface="Calibri" charset="0"/>
            </a:endParaRPr>
          </a:p>
        </p:txBody>
      </p:sp>
      <p:sp>
        <p:nvSpPr>
          <p:cNvPr id="21519" name="Rectangle 19"/>
          <p:cNvSpPr>
            <a:spLocks noChangeArrowheads="1"/>
          </p:cNvSpPr>
          <p:nvPr/>
        </p:nvSpPr>
        <p:spPr bwMode="auto">
          <a:xfrm>
            <a:off x="4624388" y="4298950"/>
            <a:ext cx="2984500" cy="266700"/>
          </a:xfrm>
          <a:prstGeom prst="rect">
            <a:avLst/>
          </a:prstGeom>
          <a:noFill/>
          <a:ln w="12700">
            <a:noFill/>
            <a:miter lim="800000"/>
            <a:headEnd/>
            <a:tailEnd/>
          </a:ln>
        </p:spPr>
        <p:txBody>
          <a:bodyPr wrap="none" anchor="ctr">
            <a:prstTxWarp prst="textNoShape">
              <a:avLst/>
            </a:prstTxWarp>
          </a:bodyPr>
          <a:lstStyle/>
          <a:p>
            <a:endParaRPr lang="en-US">
              <a:latin typeface="Calibri" charset="0"/>
            </a:endParaRPr>
          </a:p>
        </p:txBody>
      </p:sp>
      <p:sp>
        <p:nvSpPr>
          <p:cNvPr id="21520" name="Rectangle 20"/>
          <p:cNvSpPr>
            <a:spLocks noChangeArrowheads="1"/>
          </p:cNvSpPr>
          <p:nvPr/>
        </p:nvSpPr>
        <p:spPr bwMode="auto">
          <a:xfrm>
            <a:off x="4624388" y="3125788"/>
            <a:ext cx="4384675" cy="950912"/>
          </a:xfrm>
          <a:prstGeom prst="rect">
            <a:avLst/>
          </a:prstGeom>
          <a:noFill/>
          <a:ln w="12700">
            <a:noFill/>
            <a:miter lim="800000"/>
            <a:headEnd/>
            <a:tailEnd/>
          </a:ln>
        </p:spPr>
        <p:txBody>
          <a:bodyPr wrap="none" lIns="90487" tIns="44450" rIns="90487" bIns="44450">
            <a:prstTxWarp prst="textNoShape">
              <a:avLst/>
            </a:prstTxWarp>
            <a:spAutoFit/>
          </a:bodyPr>
          <a:lstStyle/>
          <a:p>
            <a:r>
              <a:rPr lang="en-US" sz="1400">
                <a:latin typeface="Courier New" charset="0"/>
              </a:rPr>
              <a:t>0000 1001 1100 0110 1010 1111 0101 1000</a:t>
            </a:r>
          </a:p>
          <a:p>
            <a:r>
              <a:rPr lang="en-US" sz="1400">
                <a:latin typeface="Courier New" charset="0"/>
              </a:rPr>
              <a:t>1010 1111 0101 1000 0000 1001 1100 0110 </a:t>
            </a:r>
          </a:p>
          <a:p>
            <a:r>
              <a:rPr lang="en-US" sz="1400">
                <a:latin typeface="Courier New" charset="0"/>
              </a:rPr>
              <a:t>1100 0110 1010 1111 0101 1000 0000 1001 </a:t>
            </a:r>
          </a:p>
          <a:p>
            <a:r>
              <a:rPr lang="en-US" sz="1400">
                <a:latin typeface="Courier New" charset="0"/>
              </a:rPr>
              <a:t>0101 1000 0000 1001 1100 0110 1010 1111</a:t>
            </a:r>
            <a:r>
              <a:rPr lang="en-US" sz="1400">
                <a:latin typeface="Courier" charset="0"/>
              </a:rPr>
              <a:t> </a:t>
            </a:r>
          </a:p>
        </p:txBody>
      </p:sp>
      <p:sp>
        <p:nvSpPr>
          <p:cNvPr id="21521" name="Rectangle 22"/>
          <p:cNvSpPr>
            <a:spLocks noChangeArrowheads="1"/>
          </p:cNvSpPr>
          <p:nvPr/>
        </p:nvSpPr>
        <p:spPr bwMode="auto">
          <a:xfrm>
            <a:off x="844550" y="381635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21522" name="Line 23"/>
          <p:cNvSpPr>
            <a:spLocks noChangeShapeType="1"/>
          </p:cNvSpPr>
          <p:nvPr/>
        </p:nvSpPr>
        <p:spPr bwMode="auto">
          <a:xfrm>
            <a:off x="2085975" y="2922588"/>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3" name="Rectangle 24"/>
          <p:cNvSpPr>
            <a:spLocks noChangeArrowheads="1"/>
          </p:cNvSpPr>
          <p:nvPr/>
        </p:nvSpPr>
        <p:spPr bwMode="auto">
          <a:xfrm>
            <a:off x="609600" y="607060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b="1">
                <a:solidFill>
                  <a:srgbClr val="005400"/>
                </a:solidFill>
                <a:latin typeface="Calibri" charset="0"/>
              </a:rPr>
              <a:t>Logic Circuit Description</a:t>
            </a:r>
            <a:br>
              <a:rPr lang="en-US" b="1">
                <a:solidFill>
                  <a:srgbClr val="005400"/>
                </a:solidFill>
                <a:latin typeface="Calibri" charset="0"/>
              </a:rPr>
            </a:br>
            <a:r>
              <a:rPr lang="en-US" b="1">
                <a:solidFill>
                  <a:srgbClr val="005400"/>
                </a:solidFill>
                <a:latin typeface="Calibri" charset="0"/>
              </a:rPr>
              <a:t>(Circuit Schematic Diagrams)</a:t>
            </a:r>
          </a:p>
        </p:txBody>
      </p:sp>
      <p:sp>
        <p:nvSpPr>
          <p:cNvPr id="21524" name="Line 26"/>
          <p:cNvSpPr>
            <a:spLocks noChangeShapeType="1"/>
          </p:cNvSpPr>
          <p:nvPr/>
        </p:nvSpPr>
        <p:spPr bwMode="auto">
          <a:xfrm>
            <a:off x="2286000" y="522446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1525" name="Rectangle 27"/>
          <p:cNvSpPr>
            <a:spLocks noChangeArrowheads="1"/>
          </p:cNvSpPr>
          <p:nvPr/>
        </p:nvSpPr>
        <p:spPr bwMode="auto">
          <a:xfrm>
            <a:off x="381000" y="536892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nSpc>
                <a:spcPct val="85000"/>
              </a:lnSpc>
            </a:pPr>
            <a:r>
              <a:rPr lang="en-US" b="1" i="1">
                <a:latin typeface="Calibri" charset="0"/>
              </a:rPr>
              <a:t>Architecture Implementation</a:t>
            </a:r>
          </a:p>
        </p:txBody>
      </p:sp>
      <p:pic>
        <p:nvPicPr>
          <p:cNvPr id="21526" name="Picture 35" descr="Picture 1"/>
          <p:cNvPicPr>
            <a:picLocks noChangeAspect="1" noChangeArrowheads="1"/>
          </p:cNvPicPr>
          <p:nvPr/>
        </p:nvPicPr>
        <p:blipFill>
          <a:blip r:embed="rId5"/>
          <a:srcRect/>
          <a:stretch>
            <a:fillRect/>
          </a:stretch>
        </p:blipFill>
        <p:spPr bwMode="auto">
          <a:xfrm>
            <a:off x="4624388" y="4178300"/>
            <a:ext cx="1638300" cy="1373188"/>
          </a:xfrm>
          <a:prstGeom prst="rect">
            <a:avLst/>
          </a:prstGeom>
          <a:noFill/>
          <a:ln w="9525">
            <a:noFill/>
            <a:miter lim="800000"/>
            <a:headEnd/>
            <a:tailEnd/>
          </a:ln>
        </p:spPr>
      </p:pic>
      <p:sp>
        <p:nvSpPr>
          <p:cNvPr id="21527" name="Rectangle 36"/>
          <p:cNvSpPr>
            <a:spLocks noChangeArrowheads="1"/>
          </p:cNvSpPr>
          <p:nvPr/>
        </p:nvSpPr>
        <p:spPr bwMode="auto">
          <a:xfrm>
            <a:off x="6008688" y="5291138"/>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latin typeface="Calibri" charset="0"/>
            </a:endParaRPr>
          </a:p>
        </p:txBody>
      </p:sp>
      <p:sp>
        <p:nvSpPr>
          <p:cNvPr id="21528" name="TextBox 24"/>
          <p:cNvSpPr txBox="1">
            <a:spLocks noChangeArrowheads="1"/>
          </p:cNvSpPr>
          <p:nvPr/>
        </p:nvSpPr>
        <p:spPr bwMode="auto">
          <a:xfrm>
            <a:off x="6367463" y="2184400"/>
            <a:ext cx="2582862" cy="830263"/>
          </a:xfrm>
          <a:prstGeom prst="rect">
            <a:avLst/>
          </a:prstGeom>
          <a:noFill/>
          <a:ln w="9525">
            <a:noFill/>
            <a:miter lim="800000"/>
            <a:headEnd/>
            <a:tailEnd/>
          </a:ln>
        </p:spPr>
        <p:txBody>
          <a:bodyPr wrap="none">
            <a:prstTxWarp prst="textNoShape">
              <a:avLst/>
            </a:prstTxWarp>
            <a:spAutoFit/>
          </a:bodyPr>
          <a:lstStyle/>
          <a:p>
            <a:pPr algn="r"/>
            <a:r>
              <a:rPr lang="en-US" sz="1600">
                <a:latin typeface="Calibri" charset="0"/>
              </a:rPr>
              <a:t>Anything can be represented</a:t>
            </a:r>
            <a:br>
              <a:rPr lang="en-US" sz="1600">
                <a:latin typeface="Calibri" charset="0"/>
              </a:rPr>
            </a:br>
            <a:r>
              <a:rPr lang="en-US" sz="1600">
                <a:latin typeface="Calibri" charset="0"/>
              </a:rPr>
              <a:t>as a </a:t>
            </a:r>
            <a:r>
              <a:rPr lang="en-US" sz="1600" i="1">
                <a:latin typeface="Calibri" charset="0"/>
              </a:rPr>
              <a:t>number</a:t>
            </a:r>
            <a:r>
              <a:rPr lang="en-US" sz="1600">
                <a:latin typeface="Calibri" charset="0"/>
              </a:rPr>
              <a:t>, </a:t>
            </a:r>
            <a:br>
              <a:rPr lang="en-US" sz="1600">
                <a:latin typeface="Calibri" charset="0"/>
              </a:rPr>
            </a:br>
            <a:r>
              <a:rPr lang="en-US" sz="1600">
                <a:latin typeface="Calibri" charset="0"/>
              </a:rPr>
              <a:t>i.e., data or instructions</a:t>
            </a:r>
          </a:p>
        </p:txBody>
      </p:sp>
      <p:sp>
        <p:nvSpPr>
          <p:cNvPr id="26" name="Date Placeholder 25"/>
          <p:cNvSpPr>
            <a:spLocks noGrp="1"/>
          </p:cNvSpPr>
          <p:nvPr>
            <p:ph type="dt" sz="quarter" idx="10"/>
          </p:nvPr>
        </p:nvSpPr>
        <p:spPr/>
        <p:txBody>
          <a:bodyPr/>
          <a:lstStyle/>
          <a:p>
            <a:pPr>
              <a:defRPr/>
            </a:pPr>
            <a:fld id="{1DD9B109-79A3-E341-9704-80EC3CF253E5}" type="datetime1">
              <a:rPr lang="en-US" smtClean="0"/>
              <a:pPr>
                <a:defRPr/>
              </a:pPr>
              <a:t>3/17/11</a:t>
            </a:fld>
            <a:endParaRPr lang="en-US"/>
          </a:p>
        </p:txBody>
      </p:sp>
      <p:sp>
        <p:nvSpPr>
          <p:cNvPr id="27" name="Slide Number Placeholder 26"/>
          <p:cNvSpPr>
            <a:spLocks noGrp="1"/>
          </p:cNvSpPr>
          <p:nvPr>
            <p:ph type="sldNum" sz="quarter" idx="12"/>
          </p:nvPr>
        </p:nvSpPr>
        <p:spPr/>
        <p:txBody>
          <a:bodyPr/>
          <a:lstStyle/>
          <a:p>
            <a:pPr>
              <a:defRPr/>
            </a:pPr>
            <a:fld id="{5A4513E0-2E5C-2743-9841-8E41BC710CE1}" type="slidenum">
              <a:rPr lang="en-US"/>
              <a:pPr>
                <a:defRPr/>
              </a:pPr>
              <a:t>5</a:t>
            </a:fld>
            <a:endParaRPr lang="en-US"/>
          </a:p>
        </p:txBody>
      </p:sp>
      <p:sp>
        <p:nvSpPr>
          <p:cNvPr id="28" name="Footer Placeholder 27"/>
          <p:cNvSpPr>
            <a:spLocks noGrp="1"/>
          </p:cNvSpPr>
          <p:nvPr>
            <p:ph type="ftr" sz="quarter" idx="11"/>
          </p:nvPr>
        </p:nvSpPr>
        <p:spPr/>
        <p:txBody>
          <a:bodyPr/>
          <a:lstStyle/>
          <a:p>
            <a:pPr>
              <a:defRPr/>
            </a:pPr>
            <a:r>
              <a:rPr lang="en-US" smtClean="0"/>
              <a:t>Spring 2011 -- Lecture #17</a:t>
            </a:r>
            <a:endParaRPr lang="en-US"/>
          </a:p>
        </p:txBody>
      </p:sp>
      <p:sp>
        <p:nvSpPr>
          <p:cNvPr id="29" name="Rectangle 28"/>
          <p:cNvSpPr/>
          <p:nvPr/>
        </p:nvSpPr>
        <p:spPr>
          <a:xfrm>
            <a:off x="203200" y="4046538"/>
            <a:ext cx="6637338" cy="2811462"/>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Summary</a:t>
            </a:r>
          </a:p>
        </p:txBody>
      </p:sp>
      <p:sp>
        <p:nvSpPr>
          <p:cNvPr id="53251" name="Content Placeholder 2"/>
          <p:cNvSpPr>
            <a:spLocks noGrp="1"/>
          </p:cNvSpPr>
          <p:nvPr>
            <p:ph idx="1"/>
          </p:nvPr>
        </p:nvSpPr>
        <p:spPr/>
        <p:txBody>
          <a:bodyPr>
            <a:normAutofit lnSpcReduction="10000"/>
          </a:bodyPr>
          <a:lstStyle/>
          <a:p>
            <a:r>
              <a:rPr lang="en-US" dirty="0" smtClean="0"/>
              <a:t>Hardware systems are constructed from </a:t>
            </a:r>
            <a:r>
              <a:rPr lang="en-US" i="1" dirty="0" smtClean="0">
                <a:solidFill>
                  <a:srgbClr val="0000FF"/>
                </a:solidFill>
              </a:rPr>
              <a:t>Stateless </a:t>
            </a:r>
            <a:r>
              <a:rPr lang="en-US" dirty="0" smtClean="0"/>
              <a:t>Combinational Logic and </a:t>
            </a:r>
            <a:r>
              <a:rPr lang="en-US" i="1" dirty="0" err="1" smtClean="0">
                <a:solidFill>
                  <a:srgbClr val="0000FF"/>
                </a:solidFill>
              </a:rPr>
              <a:t>Stateful</a:t>
            </a:r>
            <a:r>
              <a:rPr lang="en-US" i="1" dirty="0" smtClean="0">
                <a:solidFill>
                  <a:srgbClr val="0000FF"/>
                </a:solidFill>
              </a:rPr>
              <a:t> </a:t>
            </a:r>
            <a:r>
              <a:rPr lang="en-US" dirty="0" smtClean="0"/>
              <a:t>“Memory” Logic (Registers)</a:t>
            </a:r>
          </a:p>
          <a:p>
            <a:r>
              <a:rPr lang="en-US" dirty="0" smtClean="0"/>
              <a:t>Real world voltages are analog, but are quantized to represent logic 0 and logic 1</a:t>
            </a:r>
          </a:p>
          <a:p>
            <a:r>
              <a:rPr lang="en-US" dirty="0" smtClean="0"/>
              <a:t>Truth table can be mapped to gates for combinational logic design</a:t>
            </a:r>
          </a:p>
          <a:p>
            <a:r>
              <a:rPr lang="en-US" dirty="0" smtClean="0"/>
              <a:t>Boolean algebra allows minimization of gates</a:t>
            </a:r>
          </a:p>
          <a:p>
            <a:r>
              <a:rPr lang="en-US" smtClean="0"/>
              <a:t>State registers </a:t>
            </a:r>
            <a:r>
              <a:rPr lang="en-US" dirty="0" smtClean="0"/>
              <a:t>implemented from Flip-flops</a:t>
            </a:r>
          </a:p>
          <a:p>
            <a:pPr>
              <a:buFont typeface="Arial" charset="0"/>
              <a:buNone/>
            </a:pPr>
            <a:endParaRPr lang="en-US" dirty="0" smtClean="0"/>
          </a:p>
        </p:txBody>
      </p:sp>
      <p:sp>
        <p:nvSpPr>
          <p:cNvPr id="4" name="Date Placeholder 3"/>
          <p:cNvSpPr>
            <a:spLocks noGrp="1"/>
          </p:cNvSpPr>
          <p:nvPr>
            <p:ph type="dt" sz="quarter" idx="10"/>
          </p:nvPr>
        </p:nvSpPr>
        <p:spPr/>
        <p:txBody>
          <a:bodyPr/>
          <a:lstStyle/>
          <a:p>
            <a:pPr>
              <a:defRPr/>
            </a:pPr>
            <a:fld id="{79C123FE-B426-DE41-A1C3-86C76B0EA6AF}" type="datetime1">
              <a:rPr lang="en-US" smtClean="0"/>
              <a:pPr>
                <a:defRPr/>
              </a:pPr>
              <a:t>3/17/11</a:t>
            </a:fld>
            <a:endParaRPr lang="en-US"/>
          </a:p>
        </p:txBody>
      </p:sp>
      <p:sp>
        <p:nvSpPr>
          <p:cNvPr id="5" name="Footer Placeholder 4"/>
          <p:cNvSpPr>
            <a:spLocks noGrp="1"/>
          </p:cNvSpPr>
          <p:nvPr>
            <p:ph type="ftr" sz="quarter" idx="11"/>
          </p:nvPr>
        </p:nvSpPr>
        <p:spPr/>
        <p:txBody>
          <a:bodyPr/>
          <a:lstStyle/>
          <a:p>
            <a:pPr>
              <a:defRPr/>
            </a:pPr>
            <a:r>
              <a:rPr lang="en-US" smtClean="0"/>
              <a:t>Spring 2011 -- Lecture #17</a:t>
            </a:r>
            <a:endParaRPr lang="en-US"/>
          </a:p>
        </p:txBody>
      </p:sp>
      <p:sp>
        <p:nvSpPr>
          <p:cNvPr id="6" name="Slide Number Placeholder 5"/>
          <p:cNvSpPr>
            <a:spLocks noGrp="1"/>
          </p:cNvSpPr>
          <p:nvPr>
            <p:ph type="sldNum" sz="quarter" idx="12"/>
          </p:nvPr>
        </p:nvSpPr>
        <p:spPr/>
        <p:txBody>
          <a:bodyPr/>
          <a:lstStyle/>
          <a:p>
            <a:pPr>
              <a:defRPr/>
            </a:pPr>
            <a:fld id="{C95946B9-29A8-494E-A355-6DFE277D15B6}"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Agenda</a:t>
            </a:r>
          </a:p>
        </p:txBody>
      </p:sp>
      <p:sp>
        <p:nvSpPr>
          <p:cNvPr id="18435" name="Content Placeholder 2"/>
          <p:cNvSpPr>
            <a:spLocks noGrp="1"/>
          </p:cNvSpPr>
          <p:nvPr>
            <p:ph idx="1"/>
          </p:nvPr>
        </p:nvSpPr>
        <p:spPr/>
        <p:txBody>
          <a:bodyPr/>
          <a:lstStyle/>
          <a:p>
            <a:pPr eaLnBrk="1" hangingPunct="1"/>
            <a:r>
              <a:rPr lang="en-US" dirty="0" smtClean="0"/>
              <a:t>Switching Networks, Transistors</a:t>
            </a:r>
          </a:p>
          <a:p>
            <a:pPr eaLnBrk="1" hangingPunct="1"/>
            <a:r>
              <a:rPr lang="en-US" dirty="0" err="1" smtClean="0"/>
              <a:t>Administrivia</a:t>
            </a:r>
            <a:endParaRPr lang="en-US" dirty="0" smtClean="0"/>
          </a:p>
          <a:p>
            <a:r>
              <a:rPr lang="en-US" dirty="0" smtClean="0"/>
              <a:t>Gates and Truth Tables for Circuits</a:t>
            </a:r>
          </a:p>
          <a:p>
            <a:pPr eaLnBrk="1" hangingPunct="1"/>
            <a:r>
              <a:rPr lang="en-US" dirty="0" smtClean="0"/>
              <a:t>Technology Break</a:t>
            </a:r>
          </a:p>
          <a:p>
            <a:pPr eaLnBrk="1" hangingPunct="1"/>
            <a:r>
              <a:rPr lang="en-US" dirty="0" smtClean="0"/>
              <a:t>Boolean Algebra</a:t>
            </a:r>
            <a:endParaRPr lang="en-US" dirty="0" smtClean="0"/>
          </a:p>
          <a:p>
            <a:pPr eaLnBrk="1" hangingPunct="1"/>
            <a:r>
              <a:rPr lang="en-US" dirty="0" smtClean="0"/>
              <a:t>States and Flip-Flops</a:t>
            </a:r>
          </a:p>
          <a:p>
            <a:pPr eaLnBrk="1" hangingPunct="1"/>
            <a:r>
              <a:rPr lang="en-US" dirty="0" smtClean="0"/>
              <a:t>Summary</a:t>
            </a:r>
          </a:p>
        </p:txBody>
      </p:sp>
      <p:sp>
        <p:nvSpPr>
          <p:cNvPr id="7" name="Date Placeholder 6"/>
          <p:cNvSpPr>
            <a:spLocks noGrp="1"/>
          </p:cNvSpPr>
          <p:nvPr>
            <p:ph type="dt" sz="quarter" idx="10"/>
          </p:nvPr>
        </p:nvSpPr>
        <p:spPr/>
        <p:txBody>
          <a:bodyPr/>
          <a:lstStyle/>
          <a:p>
            <a:pPr>
              <a:defRPr/>
            </a:pPr>
            <a:fld id="{D2159CD2-E819-CE40-AED3-31113AD41961}" type="datetime1">
              <a:rPr lang="en-US"/>
              <a:pPr>
                <a:defRPr/>
              </a:pPr>
              <a:t>3/17/11</a:t>
            </a:fld>
            <a:endParaRPr lang="en-US"/>
          </a:p>
        </p:txBody>
      </p:sp>
      <p:sp>
        <p:nvSpPr>
          <p:cNvPr id="8" name="Slide Number Placeholder 7"/>
          <p:cNvSpPr>
            <a:spLocks noGrp="1"/>
          </p:cNvSpPr>
          <p:nvPr>
            <p:ph type="sldNum" sz="quarter" idx="12"/>
          </p:nvPr>
        </p:nvSpPr>
        <p:spPr/>
        <p:txBody>
          <a:bodyPr/>
          <a:lstStyle/>
          <a:p>
            <a:pPr>
              <a:defRPr/>
            </a:pPr>
            <a:fld id="{C76A89F4-F6D7-D246-ABE4-6820186B87D8}" type="slidenum">
              <a:rPr lang="en-US"/>
              <a:pPr>
                <a:defRPr/>
              </a:pPr>
              <a:t>6</a:t>
            </a:fld>
            <a:endParaRPr lang="en-US"/>
          </a:p>
        </p:txBody>
      </p:sp>
      <p:sp>
        <p:nvSpPr>
          <p:cNvPr id="9" name="Footer Placeholder 8"/>
          <p:cNvSpPr>
            <a:spLocks noGrp="1"/>
          </p:cNvSpPr>
          <p:nvPr>
            <p:ph type="ftr" sz="quarter" idx="11"/>
          </p:nvPr>
        </p:nvSpPr>
        <p:spPr/>
        <p:txBody>
          <a:bodyPr/>
          <a:lstStyle/>
          <a:p>
            <a:pPr>
              <a:defRPr/>
            </a:pPr>
            <a:r>
              <a:rPr lang="en-US"/>
              <a:t>Fall 2010 -- Lecture #22</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Hardware Design</a:t>
            </a:r>
          </a:p>
        </p:txBody>
      </p:sp>
      <p:sp>
        <p:nvSpPr>
          <p:cNvPr id="3" name="Content Placeholder 2"/>
          <p:cNvSpPr>
            <a:spLocks noGrp="1"/>
          </p:cNvSpPr>
          <p:nvPr>
            <p:ph idx="1"/>
          </p:nvPr>
        </p:nvSpPr>
        <p:spPr>
          <a:xfrm>
            <a:off x="457200" y="1600200"/>
            <a:ext cx="8450263" cy="4851400"/>
          </a:xfrm>
        </p:spPr>
        <p:txBody>
          <a:bodyPr rtlCol="0">
            <a:normAutofit fontScale="92500"/>
          </a:bodyPr>
          <a:lstStyle/>
          <a:p>
            <a:pPr eaLnBrk="1" fontAlgn="auto" hangingPunct="1">
              <a:spcAft>
                <a:spcPts val="0"/>
              </a:spcAft>
              <a:buFont typeface="Arial"/>
              <a:buChar char="•"/>
              <a:defRPr/>
            </a:pPr>
            <a:r>
              <a:rPr lang="en-US" sz="2800" dirty="0" smtClean="0">
                <a:ea typeface="+mn-ea"/>
                <a:cs typeface="+mn-cs"/>
              </a:rPr>
              <a:t>Next several weeks: we’ll study how a modern processor is built; starting with basic elements as building blocks</a:t>
            </a:r>
          </a:p>
          <a:p>
            <a:pPr eaLnBrk="1" fontAlgn="auto" hangingPunct="1">
              <a:spcAft>
                <a:spcPts val="0"/>
              </a:spcAft>
              <a:buFont typeface="Arial"/>
              <a:buChar char="•"/>
              <a:defRPr/>
            </a:pPr>
            <a:r>
              <a:rPr lang="en-US" sz="2800" dirty="0" smtClean="0">
                <a:ea typeface="+mn-ea"/>
                <a:cs typeface="+mn-cs"/>
              </a:rPr>
              <a:t>Why study hardware design?</a:t>
            </a:r>
          </a:p>
          <a:p>
            <a:pPr lvl="1" eaLnBrk="1" fontAlgn="auto" hangingPunct="1">
              <a:spcAft>
                <a:spcPts val="0"/>
              </a:spcAft>
              <a:buFont typeface="Arial"/>
              <a:buChar char="–"/>
              <a:defRPr/>
            </a:pPr>
            <a:r>
              <a:rPr lang="en-US" sz="2400" dirty="0" smtClean="0">
                <a:ea typeface="+mn-ea"/>
              </a:rPr>
              <a:t>Understand capabilities and limitations of hw in general and processors in particular</a:t>
            </a:r>
          </a:p>
          <a:p>
            <a:pPr lvl="1" eaLnBrk="1" fontAlgn="auto" hangingPunct="1">
              <a:spcAft>
                <a:spcPts val="0"/>
              </a:spcAft>
              <a:buFont typeface="Arial"/>
              <a:buChar char="–"/>
              <a:defRPr/>
            </a:pPr>
            <a:r>
              <a:rPr lang="en-US" sz="2400" dirty="0" smtClean="0">
                <a:ea typeface="+mn-ea"/>
              </a:rPr>
              <a:t>What processors can do fast and what they can’t do fast </a:t>
            </a:r>
            <a:br>
              <a:rPr lang="en-US" sz="2400" dirty="0" smtClean="0">
                <a:ea typeface="+mn-ea"/>
              </a:rPr>
            </a:br>
            <a:r>
              <a:rPr lang="en-US" sz="2400" dirty="0" smtClean="0">
                <a:ea typeface="+mn-ea"/>
              </a:rPr>
              <a:t>(avoid slow things if you want your code to run fast!)</a:t>
            </a:r>
          </a:p>
          <a:p>
            <a:pPr lvl="1" eaLnBrk="1" fontAlgn="auto" hangingPunct="1">
              <a:spcAft>
                <a:spcPts val="0"/>
              </a:spcAft>
              <a:buFont typeface="Arial"/>
              <a:buChar char="–"/>
              <a:defRPr/>
            </a:pPr>
            <a:r>
              <a:rPr lang="en-US" sz="2400" dirty="0" smtClean="0">
                <a:ea typeface="+mn-ea"/>
              </a:rPr>
              <a:t>Background for more in depth hw courses (CS 150, CS 152)</a:t>
            </a:r>
          </a:p>
          <a:p>
            <a:pPr lvl="1" eaLnBrk="1" fontAlgn="auto" hangingPunct="1">
              <a:spcAft>
                <a:spcPts val="0"/>
              </a:spcAft>
              <a:buFont typeface="Arial"/>
              <a:buChar char="–"/>
              <a:defRPr/>
            </a:pPr>
            <a:r>
              <a:rPr lang="en-US" sz="2400" dirty="0" smtClean="0">
                <a:ea typeface="+mn-ea"/>
              </a:rPr>
              <a:t>There is just so much you can do with standard processors: you may need to design own custom hw for extra performance</a:t>
            </a:r>
          </a:p>
          <a:p>
            <a:pPr lvl="2">
              <a:buFont typeface="Arial"/>
              <a:buChar char="–"/>
              <a:defRPr/>
            </a:pPr>
            <a:r>
              <a:rPr lang="en-US" sz="2000" dirty="0" smtClean="0"/>
              <a:t>Even some commercial processors today have customizable hardware!</a:t>
            </a:r>
            <a:endParaRPr lang="en-US" sz="2000" dirty="0" smtClean="0">
              <a:ea typeface="+mn-ea"/>
            </a:endParaRPr>
          </a:p>
          <a:p>
            <a:pPr eaLnBrk="1" fontAlgn="auto" hangingPunct="1">
              <a:spcAft>
                <a:spcPts val="0"/>
              </a:spcAft>
              <a:buFont typeface="Arial"/>
              <a:buChar char="•"/>
              <a:defRPr/>
            </a:pPr>
            <a:endParaRPr lang="en-US" dirty="0">
              <a:ea typeface="+mn-ea"/>
              <a:cs typeface="+mn-cs"/>
            </a:endParaRPr>
          </a:p>
        </p:txBody>
      </p:sp>
      <p:sp>
        <p:nvSpPr>
          <p:cNvPr id="4" name="Date Placeholder 3"/>
          <p:cNvSpPr>
            <a:spLocks noGrp="1"/>
          </p:cNvSpPr>
          <p:nvPr>
            <p:ph type="dt" sz="quarter" idx="10"/>
          </p:nvPr>
        </p:nvSpPr>
        <p:spPr/>
        <p:txBody>
          <a:bodyPr/>
          <a:lstStyle/>
          <a:p>
            <a:pPr>
              <a:defRPr/>
            </a:pPr>
            <a:fld id="{59AA5B62-45AC-1943-8DFE-C8843BBC13BE}" type="datetime1">
              <a:rPr lang="en-US" smtClean="0"/>
              <a:pPr>
                <a:defRPr/>
              </a:pPr>
              <a:t>3/17/11</a:t>
            </a:fld>
            <a:endParaRPr lang="en-US"/>
          </a:p>
        </p:txBody>
      </p:sp>
      <p:sp>
        <p:nvSpPr>
          <p:cNvPr id="5" name="Footer Placeholder 4"/>
          <p:cNvSpPr>
            <a:spLocks noGrp="1"/>
          </p:cNvSpPr>
          <p:nvPr>
            <p:ph type="ftr" sz="quarter" idx="11"/>
          </p:nvPr>
        </p:nvSpPr>
        <p:spPr/>
        <p:txBody>
          <a:bodyPr/>
          <a:lstStyle/>
          <a:p>
            <a:pPr>
              <a:defRPr/>
            </a:pPr>
            <a:r>
              <a:rPr lang="en-US" smtClean="0"/>
              <a:t>Spring 2011 -- Lecture #17</a:t>
            </a:r>
            <a:endParaRPr lang="en-US"/>
          </a:p>
        </p:txBody>
      </p:sp>
      <p:sp>
        <p:nvSpPr>
          <p:cNvPr id="6" name="Slide Number Placeholder 5"/>
          <p:cNvSpPr>
            <a:spLocks noGrp="1"/>
          </p:cNvSpPr>
          <p:nvPr>
            <p:ph type="sldNum" sz="quarter" idx="12"/>
          </p:nvPr>
        </p:nvSpPr>
        <p:spPr/>
        <p:txBody>
          <a:bodyPr/>
          <a:lstStyle/>
          <a:p>
            <a:pPr>
              <a:defRPr/>
            </a:pPr>
            <a:fld id="{AD7BF3F3-C70C-C24F-874A-AD8A0D3DC081}" type="slidenum">
              <a:rPr lang="en-US"/>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Synchronous Digital Systems</a:t>
            </a:r>
          </a:p>
        </p:txBody>
      </p:sp>
      <p:sp>
        <p:nvSpPr>
          <p:cNvPr id="4" name="Date Placeholder 3"/>
          <p:cNvSpPr>
            <a:spLocks noGrp="1"/>
          </p:cNvSpPr>
          <p:nvPr>
            <p:ph type="dt" sz="quarter" idx="10"/>
          </p:nvPr>
        </p:nvSpPr>
        <p:spPr/>
        <p:txBody>
          <a:bodyPr/>
          <a:lstStyle/>
          <a:p>
            <a:pPr>
              <a:defRPr/>
            </a:pPr>
            <a:fld id="{CE85B9EB-3922-6E4C-832B-4686FA2F65CD}" type="datetime1">
              <a:rPr lang="en-US" smtClean="0"/>
              <a:pPr>
                <a:defRPr/>
              </a:pPr>
              <a:t>3/17/11</a:t>
            </a:fld>
            <a:endParaRPr lang="en-US"/>
          </a:p>
        </p:txBody>
      </p:sp>
      <p:sp>
        <p:nvSpPr>
          <p:cNvPr id="5" name="Footer Placeholder 4"/>
          <p:cNvSpPr>
            <a:spLocks noGrp="1"/>
          </p:cNvSpPr>
          <p:nvPr>
            <p:ph type="ftr" sz="quarter" idx="11"/>
          </p:nvPr>
        </p:nvSpPr>
        <p:spPr/>
        <p:txBody>
          <a:bodyPr/>
          <a:lstStyle/>
          <a:p>
            <a:pPr>
              <a:defRPr/>
            </a:pPr>
            <a:r>
              <a:rPr lang="en-US" smtClean="0"/>
              <a:t>Spring 2011 -- Lecture #17</a:t>
            </a:r>
            <a:endParaRPr lang="en-US"/>
          </a:p>
        </p:txBody>
      </p:sp>
      <p:sp>
        <p:nvSpPr>
          <p:cNvPr id="6" name="Slide Number Placeholder 5"/>
          <p:cNvSpPr>
            <a:spLocks noGrp="1"/>
          </p:cNvSpPr>
          <p:nvPr>
            <p:ph type="sldNum" sz="quarter" idx="12"/>
          </p:nvPr>
        </p:nvSpPr>
        <p:spPr/>
        <p:txBody>
          <a:bodyPr/>
          <a:lstStyle/>
          <a:p>
            <a:pPr>
              <a:defRPr/>
            </a:pPr>
            <a:fld id="{04B0CAB2-761D-0442-8E79-01B0481F9092}" type="slidenum">
              <a:rPr lang="en-US"/>
              <a:pPr>
                <a:defRPr/>
              </a:pPr>
              <a:t>8</a:t>
            </a:fld>
            <a:endParaRPr lang="en-US"/>
          </a:p>
        </p:txBody>
      </p:sp>
      <p:sp>
        <p:nvSpPr>
          <p:cNvPr id="23558" name="Rectangle 3"/>
          <p:cNvSpPr txBox="1">
            <a:spLocks noChangeArrowheads="1"/>
          </p:cNvSpPr>
          <p:nvPr/>
        </p:nvSpPr>
        <p:spPr bwMode="auto">
          <a:xfrm>
            <a:off x="685800" y="2192338"/>
            <a:ext cx="7848600" cy="4275529"/>
          </a:xfrm>
          <a:prstGeom prst="rect">
            <a:avLst/>
          </a:prstGeom>
          <a:noFill/>
          <a:ln w="12700">
            <a:noFill/>
            <a:miter lim="800000"/>
            <a:headEnd/>
            <a:tailEnd/>
          </a:ln>
        </p:spPr>
        <p:txBody>
          <a:bodyPr lIns="63500" tIns="25400" rIns="63500" bIns="25400">
            <a:prstTxWarp prst="textNoShape">
              <a:avLst/>
            </a:prstTxWarp>
            <a:spAutoFit/>
          </a:bodyPr>
          <a:lstStyle/>
          <a:p>
            <a:pPr marL="203200" indent="-203200" defTabSz="914400" eaLnBrk="0" hangingPunct="0">
              <a:lnSpc>
                <a:spcPct val="75000"/>
              </a:lnSpc>
              <a:spcBef>
                <a:spcPct val="65000"/>
              </a:spcBef>
              <a:buSzPct val="100000"/>
              <a:buFont typeface="Times" charset="0"/>
              <a:buNone/>
            </a:pPr>
            <a:r>
              <a:rPr lang="en-US" sz="3200" i="1" dirty="0">
                <a:latin typeface="Calibri" charset="0"/>
              </a:rPr>
              <a:t>Synchronous</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a:latin typeface="Calibri" charset="0"/>
              </a:rPr>
              <a:t> All operations coordinated by a central clock</a:t>
            </a:r>
          </a:p>
          <a:p>
            <a:pPr marL="1257300" lvl="2" indent="-342900" defTabSz="914400" eaLnBrk="0" hangingPunct="0">
              <a:lnSpc>
                <a:spcPct val="85000"/>
              </a:lnSpc>
              <a:spcBef>
                <a:spcPct val="40000"/>
              </a:spcBef>
              <a:buSzPct val="100000"/>
              <a:buFont typeface="Wingdings" charset="2"/>
              <a:buChar char="§"/>
            </a:pPr>
            <a:r>
              <a:rPr lang="en-US" sz="2400" dirty="0">
                <a:latin typeface="Calibri" charset="0"/>
              </a:rPr>
              <a:t>“Heartbeat” of the system!</a:t>
            </a:r>
          </a:p>
          <a:p>
            <a:pPr marL="203200" indent="-203200" defTabSz="914400" eaLnBrk="0" hangingPunct="0">
              <a:lnSpc>
                <a:spcPct val="75000"/>
              </a:lnSpc>
              <a:spcBef>
                <a:spcPct val="65000"/>
              </a:spcBef>
              <a:buSzPct val="100000"/>
              <a:buFont typeface="Times" charset="0"/>
              <a:buNone/>
            </a:pPr>
            <a:r>
              <a:rPr lang="en-US" sz="3200" i="1" dirty="0">
                <a:latin typeface="Calibri" charset="0"/>
              </a:rPr>
              <a:t>Digital</a:t>
            </a:r>
            <a:r>
              <a:rPr lang="en-US" sz="3200" dirty="0">
                <a:latin typeface="Calibri" charset="0"/>
              </a:rPr>
              <a:t>:</a:t>
            </a:r>
          </a:p>
          <a:p>
            <a:pPr marL="685800" lvl="1" indent="-190500" defTabSz="914400" eaLnBrk="0" hangingPunct="0">
              <a:lnSpc>
                <a:spcPct val="85000"/>
              </a:lnSpc>
              <a:spcBef>
                <a:spcPct val="40000"/>
              </a:spcBef>
              <a:buSzPct val="100000"/>
              <a:buFontTx/>
              <a:buChar char="•"/>
            </a:pPr>
            <a:r>
              <a:rPr lang="en-US" sz="2800" dirty="0" smtClean="0">
                <a:latin typeface="Calibri" charset="0"/>
              </a:rPr>
              <a:t> Represent All </a:t>
            </a:r>
            <a:r>
              <a:rPr lang="en-US" sz="2800" dirty="0">
                <a:latin typeface="Calibri" charset="0"/>
              </a:rPr>
              <a:t>values</a:t>
            </a:r>
            <a:r>
              <a:rPr lang="en-US" sz="2800" dirty="0" smtClean="0">
                <a:latin typeface="Calibri" charset="0"/>
              </a:rPr>
              <a:t> by 2 discrete values</a:t>
            </a:r>
          </a:p>
          <a:p>
            <a:pPr marL="685800" lvl="1" indent="-190500" defTabSz="914400" eaLnBrk="0" hangingPunct="0">
              <a:lnSpc>
                <a:spcPct val="85000"/>
              </a:lnSpc>
              <a:spcBef>
                <a:spcPct val="40000"/>
              </a:spcBef>
              <a:buSzPct val="100000"/>
              <a:buFontTx/>
              <a:buChar char="•"/>
            </a:pPr>
            <a:r>
              <a:rPr lang="en-US" sz="2800" dirty="0" smtClean="0">
                <a:latin typeface="Calibri" charset="0"/>
              </a:rPr>
              <a:t> Electrical signals are treated as 1’s and 0’s</a:t>
            </a:r>
          </a:p>
          <a:p>
            <a:pPr marL="1143000" lvl="2" indent="-190500" defTabSz="914400" eaLnBrk="0" hangingPunct="0">
              <a:lnSpc>
                <a:spcPct val="85000"/>
              </a:lnSpc>
              <a:spcBef>
                <a:spcPct val="40000"/>
              </a:spcBef>
              <a:buSzPct val="100000"/>
              <a:buFontTx/>
              <a:buChar char="•"/>
            </a:pPr>
            <a:r>
              <a:rPr lang="en-US" sz="2800" dirty="0" smtClean="0">
                <a:latin typeface="Calibri" charset="0"/>
              </a:rPr>
              <a:t>1 and 0 are complements of each other</a:t>
            </a:r>
          </a:p>
          <a:p>
            <a:pPr marL="685800" lvl="1" indent="-190500" defTabSz="914400" eaLnBrk="0" hangingPunct="0">
              <a:lnSpc>
                <a:spcPct val="85000"/>
              </a:lnSpc>
              <a:spcBef>
                <a:spcPct val="40000"/>
              </a:spcBef>
              <a:buSzPct val="100000"/>
              <a:buFontTx/>
              <a:buChar char="•"/>
            </a:pPr>
            <a:r>
              <a:rPr lang="en-US" sz="2800" dirty="0" smtClean="0">
                <a:latin typeface="Calibri" charset="0"/>
              </a:rPr>
              <a:t>High /low voltage for true / false, 1 / 0</a:t>
            </a:r>
          </a:p>
        </p:txBody>
      </p:sp>
      <p:sp>
        <p:nvSpPr>
          <p:cNvPr id="23559" name="Text Box 4"/>
          <p:cNvSpPr txBox="1">
            <a:spLocks noChangeArrowheads="1"/>
          </p:cNvSpPr>
          <p:nvPr/>
        </p:nvSpPr>
        <p:spPr bwMode="auto">
          <a:xfrm>
            <a:off x="822325" y="1268413"/>
            <a:ext cx="7635875" cy="830262"/>
          </a:xfrm>
          <a:prstGeom prst="rect">
            <a:avLst/>
          </a:prstGeom>
          <a:noFill/>
          <a:ln w="12700">
            <a:noFill/>
            <a:miter lim="800000"/>
            <a:headEnd/>
            <a:tailEnd/>
          </a:ln>
        </p:spPr>
        <p:txBody>
          <a:bodyPr>
            <a:prstTxWarp prst="textNoShape">
              <a:avLst/>
            </a:prstTxWarp>
            <a:spAutoFit/>
          </a:bodyPr>
          <a:lstStyle/>
          <a:p>
            <a:pPr algn="ctr"/>
            <a:r>
              <a:rPr lang="en-US" sz="2400" i="1">
                <a:latin typeface="Calibri" charset="0"/>
              </a:rPr>
              <a:t>Hardware of a processor, such as the MIPS, is an example of a Synchronous Digital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 name="Footer Placeholder 4"/>
          <p:cNvSpPr>
            <a:spLocks noGrp="1"/>
          </p:cNvSpPr>
          <p:nvPr>
            <p:ph type="ftr" sz="quarter" idx="11"/>
          </p:nvPr>
        </p:nvSpPr>
        <p:spPr/>
        <p:txBody>
          <a:bodyPr/>
          <a:lstStyle/>
          <a:p>
            <a:pPr>
              <a:defRPr/>
            </a:pPr>
            <a:r>
              <a:rPr lang="en-US" smtClean="0"/>
              <a:t>Spring 2011 -- Lecture #17</a:t>
            </a:r>
            <a:endParaRPr lang="en-US"/>
          </a:p>
        </p:txBody>
      </p:sp>
      <p:sp>
        <p:nvSpPr>
          <p:cNvPr id="26628" name="Rectangle 33"/>
          <p:cNvSpPr>
            <a:spLocks noChangeArrowheads="1"/>
          </p:cNvSpPr>
          <p:nvPr/>
        </p:nvSpPr>
        <p:spPr bwMode="auto">
          <a:xfrm>
            <a:off x="21923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29" name="Rectangle 34"/>
          <p:cNvSpPr>
            <a:spLocks noChangeArrowheads="1"/>
          </p:cNvSpPr>
          <p:nvPr/>
        </p:nvSpPr>
        <p:spPr bwMode="auto">
          <a:xfrm>
            <a:off x="3792538" y="2581275"/>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26630" name="Line 36"/>
          <p:cNvSpPr>
            <a:spLocks noChangeShapeType="1"/>
          </p:cNvSpPr>
          <p:nvPr/>
        </p:nvSpPr>
        <p:spPr bwMode="auto">
          <a:xfrm>
            <a:off x="2057400" y="2628900"/>
            <a:ext cx="0" cy="381000"/>
          </a:xfrm>
          <a:prstGeom prst="line">
            <a:avLst/>
          </a:prstGeom>
          <a:noFill/>
          <a:ln w="12700">
            <a:solidFill>
              <a:srgbClr val="000000"/>
            </a:solidFill>
            <a:round/>
            <a:headEnd/>
            <a:tailEnd type="triangle" w="med" len="med"/>
          </a:ln>
        </p:spPr>
        <p:txBody>
          <a:bodyPr wrap="none" anchor="ctr">
            <a:prstTxWarp prst="textNoShape">
              <a:avLst/>
            </a:prstTxWarp>
          </a:bodyPr>
          <a:lstStyle/>
          <a:p>
            <a:endParaRPr lang="en-US"/>
          </a:p>
        </p:txBody>
      </p:sp>
      <p:sp>
        <p:nvSpPr>
          <p:cNvPr id="20612" name="Rectangle 132"/>
          <p:cNvSpPr>
            <a:spLocks noGrp="1" noChangeArrowheads="1"/>
          </p:cNvSpPr>
          <p:nvPr>
            <p:ph type="title"/>
          </p:nvPr>
        </p:nvSpPr>
        <p:spPr/>
        <p:txBody>
          <a:bodyPr rtlCol="0">
            <a:normAutofit fontScale="90000"/>
          </a:bodyPr>
          <a:lstStyle/>
          <a:p>
            <a:pPr eaLnBrk="1" fontAlgn="auto" hangingPunct="1">
              <a:spcAft>
                <a:spcPts val="0"/>
              </a:spcAft>
              <a:defRPr/>
            </a:pPr>
            <a:r>
              <a:rPr lang="en-US">
                <a:ea typeface="+mj-ea"/>
                <a:cs typeface="+mj-cs"/>
              </a:rPr>
              <a:t>Switches: Basic Element of Physical Implementations</a:t>
            </a:r>
          </a:p>
        </p:txBody>
      </p:sp>
      <p:sp>
        <p:nvSpPr>
          <p:cNvPr id="26633" name="Rectangle 133"/>
          <p:cNvSpPr>
            <a:spLocks noGrp="1" noChangeArrowheads="1"/>
          </p:cNvSpPr>
          <p:nvPr>
            <p:ph type="body" idx="1"/>
          </p:nvPr>
        </p:nvSpPr>
        <p:spPr>
          <a:xfrm>
            <a:off x="457200" y="1600201"/>
            <a:ext cx="8229600" cy="939800"/>
          </a:xfrm>
        </p:spPr>
        <p:txBody>
          <a:bodyPr>
            <a:normAutofit lnSpcReduction="10000"/>
          </a:bodyPr>
          <a:lstStyle/>
          <a:p>
            <a:pPr eaLnBrk="1" hangingPunct="1"/>
            <a:r>
              <a:rPr lang="en-US" sz="2800" dirty="0"/>
              <a:t>Implementing a simple circuit (arrow shows action if wire changes to “1</a:t>
            </a:r>
            <a:r>
              <a:rPr lang="en-US" sz="2800" dirty="0" smtClean="0"/>
              <a:t>” or is </a:t>
            </a:r>
            <a:r>
              <a:rPr lang="en-US" sz="2800" i="1" dirty="0" smtClean="0">
                <a:solidFill>
                  <a:srgbClr val="0000FF"/>
                </a:solidFill>
              </a:rPr>
              <a:t>asserted</a:t>
            </a:r>
            <a:r>
              <a:rPr lang="en-US" sz="2800" dirty="0" smtClean="0"/>
              <a:t>)</a:t>
            </a:r>
            <a:r>
              <a:rPr lang="en-US" sz="2800" dirty="0"/>
              <a:t>:</a:t>
            </a:r>
          </a:p>
        </p:txBody>
      </p:sp>
      <p:sp>
        <p:nvSpPr>
          <p:cNvPr id="26634" name="Rectangle 74"/>
          <p:cNvSpPr>
            <a:spLocks noChangeArrowheads="1"/>
          </p:cNvSpPr>
          <p:nvPr/>
        </p:nvSpPr>
        <p:spPr bwMode="auto">
          <a:xfrm>
            <a:off x="3935413" y="5829300"/>
            <a:ext cx="860425" cy="422275"/>
          </a:xfrm>
          <a:prstGeom prst="rect">
            <a:avLst/>
          </a:prstGeom>
          <a:noFill/>
          <a:ln w="12700">
            <a:noFill/>
            <a:miter lim="800000"/>
            <a:headEnd/>
            <a:tailEnd/>
          </a:ln>
        </p:spPr>
        <p:txBody>
          <a:bodyPr wrap="none">
            <a:prstTxWarp prst="textNoShape">
              <a:avLst/>
            </a:prstTxWarp>
            <a:spAutoFit/>
          </a:bodyPr>
          <a:lstStyle/>
          <a:p>
            <a:pPr>
              <a:lnSpc>
                <a:spcPts val="2600"/>
              </a:lnSpc>
              <a:spcBef>
                <a:spcPts val="1100"/>
              </a:spcBef>
            </a:pPr>
            <a:r>
              <a:rPr lang="en-US">
                <a:solidFill>
                  <a:srgbClr val="000000"/>
                </a:solidFill>
                <a:latin typeface="Tahoma" charset="0"/>
              </a:rPr>
              <a:t>Z  </a:t>
            </a:r>
            <a:r>
              <a:rPr lang="en-US">
                <a:solidFill>
                  <a:srgbClr val="000000"/>
                </a:solidFill>
                <a:latin typeface="Symbol" charset="2"/>
              </a:rPr>
              <a:t></a:t>
            </a:r>
            <a:r>
              <a:rPr lang="en-US">
                <a:solidFill>
                  <a:srgbClr val="000000"/>
                </a:solidFill>
                <a:latin typeface="Tahoma" charset="0"/>
              </a:rPr>
              <a:t>  A</a:t>
            </a:r>
          </a:p>
        </p:txBody>
      </p:sp>
      <p:sp>
        <p:nvSpPr>
          <p:cNvPr id="26635" name="Line 76"/>
          <p:cNvSpPr>
            <a:spLocks noChangeShapeType="1"/>
          </p:cNvSpPr>
          <p:nvPr/>
        </p:nvSpPr>
        <p:spPr bwMode="auto">
          <a:xfrm>
            <a:off x="2286000" y="32385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6" name="Line 77"/>
          <p:cNvSpPr>
            <a:spLocks noChangeShapeType="1"/>
          </p:cNvSpPr>
          <p:nvPr/>
        </p:nvSpPr>
        <p:spPr bwMode="auto">
          <a:xfrm>
            <a:off x="3886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7" name="Line 78"/>
          <p:cNvSpPr>
            <a:spLocks noChangeShapeType="1"/>
          </p:cNvSpPr>
          <p:nvPr/>
        </p:nvSpPr>
        <p:spPr bwMode="auto">
          <a:xfrm flipH="1">
            <a:off x="2895600" y="36957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8" name="Line 79"/>
          <p:cNvSpPr>
            <a:spLocks noChangeShapeType="1"/>
          </p:cNvSpPr>
          <p:nvPr/>
        </p:nvSpPr>
        <p:spPr bwMode="auto">
          <a:xfrm flipH="1">
            <a:off x="1219200" y="36957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39" name="Line 80"/>
          <p:cNvSpPr>
            <a:spLocks noChangeShapeType="1"/>
          </p:cNvSpPr>
          <p:nvPr/>
        </p:nvSpPr>
        <p:spPr bwMode="auto">
          <a:xfrm flipV="1">
            <a:off x="1219200" y="32385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0" name="Line 81"/>
          <p:cNvSpPr>
            <a:spLocks noChangeShapeType="1"/>
          </p:cNvSpPr>
          <p:nvPr/>
        </p:nvSpPr>
        <p:spPr bwMode="auto">
          <a:xfrm>
            <a:off x="1219200" y="32385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2" name="Group 85"/>
          <p:cNvGrpSpPr>
            <a:grpSpLocks/>
          </p:cNvGrpSpPr>
          <p:nvPr/>
        </p:nvGrpSpPr>
        <p:grpSpPr bwMode="auto">
          <a:xfrm>
            <a:off x="3124200" y="2687638"/>
            <a:ext cx="762000" cy="550862"/>
            <a:chOff x="1872" y="1440"/>
            <a:chExt cx="480" cy="347"/>
          </a:xfrm>
        </p:grpSpPr>
        <p:sp>
          <p:nvSpPr>
            <p:cNvPr id="26688" name="Oval 9"/>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89" name="Oval 11"/>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0" name="Oval 12"/>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1" name="Oval 13"/>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2" name="Oval 14"/>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3" name="Line 15"/>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4" name="Line 16"/>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5" name="Line 17"/>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6" name="Line 18"/>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97" name="Oval 35"/>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98" name="Line 82"/>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99" name="Line 83"/>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 name="Group 97"/>
          <p:cNvGrpSpPr>
            <a:grpSpLocks/>
          </p:cNvGrpSpPr>
          <p:nvPr/>
        </p:nvGrpSpPr>
        <p:grpSpPr bwMode="auto">
          <a:xfrm>
            <a:off x="1752600" y="3009900"/>
            <a:ext cx="609600" cy="304800"/>
            <a:chOff x="1104" y="1728"/>
            <a:chExt cx="384" cy="192"/>
          </a:xfrm>
        </p:grpSpPr>
        <p:sp>
          <p:nvSpPr>
            <p:cNvPr id="26685" name="Line 21"/>
            <p:cNvSpPr>
              <a:spLocks noChangeShapeType="1"/>
            </p:cNvSpPr>
            <p:nvPr/>
          </p:nvSpPr>
          <p:spPr bwMode="auto">
            <a:xfrm flipH="1" flipV="1">
              <a:off x="1200" y="1728"/>
              <a:ext cx="240" cy="144"/>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86" name="Oval 86"/>
            <p:cNvSpPr>
              <a:spLocks noChangeArrowheads="1"/>
            </p:cNvSpPr>
            <p:nvPr/>
          </p:nvSpPr>
          <p:spPr bwMode="auto">
            <a:xfrm>
              <a:off x="1392"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87" name="Oval 87"/>
            <p:cNvSpPr>
              <a:spLocks noChangeArrowheads="1"/>
            </p:cNvSpPr>
            <p:nvPr/>
          </p:nvSpPr>
          <p:spPr bwMode="auto">
            <a:xfrm>
              <a:off x="1104" y="1824"/>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4" name="Group 96"/>
          <p:cNvGrpSpPr>
            <a:grpSpLocks/>
          </p:cNvGrpSpPr>
          <p:nvPr/>
        </p:nvGrpSpPr>
        <p:grpSpPr bwMode="auto">
          <a:xfrm>
            <a:off x="2514600" y="3467100"/>
            <a:ext cx="381000" cy="457200"/>
            <a:chOff x="1584" y="2016"/>
            <a:chExt cx="240" cy="288"/>
          </a:xfrm>
        </p:grpSpPr>
        <p:sp>
          <p:nvSpPr>
            <p:cNvPr id="26679" name="Line 88"/>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0" name="Line 89"/>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1" name="Line 90"/>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2" name="Line 91"/>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3" name="Line 92"/>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84" name="Line 93"/>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44" name="Rectangle 98"/>
          <p:cNvSpPr>
            <a:spLocks noChangeArrowheads="1"/>
          </p:cNvSpPr>
          <p:nvPr/>
        </p:nvSpPr>
        <p:spPr bwMode="auto">
          <a:xfrm>
            <a:off x="2192338" y="4387850"/>
            <a:ext cx="550862"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A</a:t>
            </a:r>
          </a:p>
        </p:txBody>
      </p:sp>
      <p:sp>
        <p:nvSpPr>
          <p:cNvPr id="26645" name="Line 99"/>
          <p:cNvSpPr>
            <a:spLocks noChangeShapeType="1"/>
          </p:cNvSpPr>
          <p:nvPr/>
        </p:nvSpPr>
        <p:spPr bwMode="auto">
          <a:xfrm>
            <a:off x="2057400" y="4435475"/>
            <a:ext cx="0" cy="381000"/>
          </a:xfrm>
          <a:prstGeom prst="line">
            <a:avLst/>
          </a:prstGeom>
          <a:noFill/>
          <a:ln w="12700">
            <a:solidFill>
              <a:srgbClr val="000000"/>
            </a:solidFill>
            <a:round/>
            <a:headEnd type="triangle" w="med" len="med"/>
            <a:tailEnd/>
          </a:ln>
        </p:spPr>
        <p:txBody>
          <a:bodyPr wrap="none" anchor="ctr">
            <a:prstTxWarp prst="textNoShape">
              <a:avLst/>
            </a:prstTxWarp>
          </a:bodyPr>
          <a:lstStyle/>
          <a:p>
            <a:endParaRPr lang="en-US"/>
          </a:p>
        </p:txBody>
      </p:sp>
      <p:sp>
        <p:nvSpPr>
          <p:cNvPr id="26646" name="Line 100"/>
          <p:cNvSpPr>
            <a:spLocks noChangeShapeType="1"/>
          </p:cNvSpPr>
          <p:nvPr/>
        </p:nvSpPr>
        <p:spPr bwMode="auto">
          <a:xfrm>
            <a:off x="2286000" y="4914900"/>
            <a:ext cx="8382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7" name="Line 101"/>
          <p:cNvSpPr>
            <a:spLocks noChangeShapeType="1"/>
          </p:cNvSpPr>
          <p:nvPr/>
        </p:nvSpPr>
        <p:spPr bwMode="auto">
          <a:xfrm>
            <a:off x="3886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8" name="Line 102"/>
          <p:cNvSpPr>
            <a:spLocks noChangeShapeType="1"/>
          </p:cNvSpPr>
          <p:nvPr/>
        </p:nvSpPr>
        <p:spPr bwMode="auto">
          <a:xfrm flipH="1">
            <a:off x="2895600" y="5372100"/>
            <a:ext cx="990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49" name="Line 103"/>
          <p:cNvSpPr>
            <a:spLocks noChangeShapeType="1"/>
          </p:cNvSpPr>
          <p:nvPr/>
        </p:nvSpPr>
        <p:spPr bwMode="auto">
          <a:xfrm flipH="1">
            <a:off x="1219200" y="5372100"/>
            <a:ext cx="12954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0" name="Line 104"/>
          <p:cNvSpPr>
            <a:spLocks noChangeShapeType="1"/>
          </p:cNvSpPr>
          <p:nvPr/>
        </p:nvSpPr>
        <p:spPr bwMode="auto">
          <a:xfrm flipV="1">
            <a:off x="1219200" y="4914900"/>
            <a:ext cx="0" cy="4572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1" name="Line 105"/>
          <p:cNvSpPr>
            <a:spLocks noChangeShapeType="1"/>
          </p:cNvSpPr>
          <p:nvPr/>
        </p:nvSpPr>
        <p:spPr bwMode="auto">
          <a:xfrm>
            <a:off x="1219200" y="4914900"/>
            <a:ext cx="6096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nvGrpSpPr>
          <p:cNvPr id="5" name="Group 106"/>
          <p:cNvGrpSpPr>
            <a:grpSpLocks/>
          </p:cNvGrpSpPr>
          <p:nvPr/>
        </p:nvGrpSpPr>
        <p:grpSpPr bwMode="auto">
          <a:xfrm>
            <a:off x="3124200" y="4364038"/>
            <a:ext cx="762000" cy="550862"/>
            <a:chOff x="1872" y="1440"/>
            <a:chExt cx="480" cy="347"/>
          </a:xfrm>
        </p:grpSpPr>
        <p:sp>
          <p:nvSpPr>
            <p:cNvPr id="26667" name="Oval 107"/>
            <p:cNvSpPr>
              <a:spLocks noChangeArrowheads="1"/>
            </p:cNvSpPr>
            <p:nvPr/>
          </p:nvSpPr>
          <p:spPr bwMode="auto">
            <a:xfrm>
              <a:off x="2051" y="1515"/>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8" name="Oval 108"/>
            <p:cNvSpPr>
              <a:spLocks noChangeArrowheads="1"/>
            </p:cNvSpPr>
            <p:nvPr/>
          </p:nvSpPr>
          <p:spPr bwMode="auto">
            <a:xfrm>
              <a:off x="1968" y="1440"/>
              <a:ext cx="288" cy="288"/>
            </a:xfrm>
            <a:prstGeom prst="ellipse">
              <a:avLst/>
            </a:prstGeom>
            <a:solidFill>
              <a:srgbClr val="FFFFFF"/>
            </a:solid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69" name="Oval 109"/>
            <p:cNvSpPr>
              <a:spLocks noChangeArrowheads="1"/>
            </p:cNvSpPr>
            <p:nvPr/>
          </p:nvSpPr>
          <p:spPr bwMode="auto">
            <a:xfrm>
              <a:off x="2019" y="1531"/>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0" name="Oval 110"/>
            <p:cNvSpPr>
              <a:spLocks noChangeArrowheads="1"/>
            </p:cNvSpPr>
            <p:nvPr/>
          </p:nvSpPr>
          <p:spPr bwMode="auto">
            <a:xfrm>
              <a:off x="2098" y="1523"/>
              <a:ext cx="72"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1" name="Oval 111"/>
            <p:cNvSpPr>
              <a:spLocks noChangeArrowheads="1"/>
            </p:cNvSpPr>
            <p:nvPr/>
          </p:nvSpPr>
          <p:spPr bwMode="auto">
            <a:xfrm>
              <a:off x="2130" y="1515"/>
              <a:ext cx="70"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2" name="Line 112"/>
            <p:cNvSpPr>
              <a:spLocks noChangeShapeType="1"/>
            </p:cNvSpPr>
            <p:nvPr/>
          </p:nvSpPr>
          <p:spPr bwMode="auto">
            <a:xfrm>
              <a:off x="2027" y="1586"/>
              <a:ext cx="48" cy="13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73" name="Line 113"/>
            <p:cNvSpPr>
              <a:spLocks noChangeShapeType="1"/>
            </p:cNvSpPr>
            <p:nvPr/>
          </p:nvSpPr>
          <p:spPr bwMode="auto">
            <a:xfrm flipH="1">
              <a:off x="2138" y="1578"/>
              <a:ext cx="54" cy="150"/>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74" name="Line 114"/>
            <p:cNvSpPr>
              <a:spLocks noChangeShapeType="1"/>
            </p:cNvSpPr>
            <p:nvPr/>
          </p:nvSpPr>
          <p:spPr bwMode="auto">
            <a:xfrm flipH="1">
              <a:off x="2064" y="1733"/>
              <a:ext cx="15" cy="54"/>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75" name="Line 115"/>
            <p:cNvSpPr>
              <a:spLocks noChangeShapeType="1"/>
            </p:cNvSpPr>
            <p:nvPr/>
          </p:nvSpPr>
          <p:spPr bwMode="auto">
            <a:xfrm>
              <a:off x="2142" y="1724"/>
              <a:ext cx="18" cy="63"/>
            </a:xfrm>
            <a:prstGeom prst="line">
              <a:avLst/>
            </a:prstGeom>
            <a:noFill/>
            <a:ln w="12700">
              <a:solidFill>
                <a:srgbClr val="000000"/>
              </a:solidFill>
              <a:round/>
              <a:headEnd/>
              <a:tailEnd/>
            </a:ln>
          </p:spPr>
          <p:txBody>
            <a:bodyPr wrap="none" anchor="ctr">
              <a:prstTxWarp prst="textNoShape">
                <a:avLst/>
              </a:prstTxWarp>
            </a:bodyPr>
            <a:lstStyle/>
            <a:p>
              <a:endParaRPr lang="en-US"/>
            </a:p>
          </p:txBody>
        </p:sp>
        <p:sp>
          <p:nvSpPr>
            <p:cNvPr id="26676" name="Oval 116"/>
            <p:cNvSpPr>
              <a:spLocks noChangeArrowheads="1"/>
            </p:cNvSpPr>
            <p:nvPr/>
          </p:nvSpPr>
          <p:spPr bwMode="auto">
            <a:xfrm>
              <a:off x="2051" y="1507"/>
              <a:ext cx="71" cy="71"/>
            </a:xfrm>
            <a:prstGeom prst="ellipse">
              <a:avLst/>
            </a:prstGeom>
            <a:noFill/>
            <a:ln w="12700">
              <a:solidFill>
                <a:srgbClr val="000000"/>
              </a:solidFill>
              <a:round/>
              <a:headEnd/>
              <a:tailEnd/>
            </a:ln>
          </p:spPr>
          <p:txBody>
            <a:bodyPr wrap="none" anchor="ctr">
              <a:prstTxWarp prst="textNoShape">
                <a:avLst/>
              </a:prstTxWarp>
            </a:bodyPr>
            <a:lstStyle/>
            <a:p>
              <a:endParaRPr lang="en-US">
                <a:latin typeface="Calibri" charset="0"/>
              </a:endParaRPr>
            </a:p>
          </p:txBody>
        </p:sp>
        <p:sp>
          <p:nvSpPr>
            <p:cNvPr id="26677" name="Line 117"/>
            <p:cNvSpPr>
              <a:spLocks noChangeShapeType="1"/>
            </p:cNvSpPr>
            <p:nvPr/>
          </p:nvSpPr>
          <p:spPr bwMode="auto">
            <a:xfrm>
              <a:off x="2160"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78" name="Line 118"/>
            <p:cNvSpPr>
              <a:spLocks noChangeShapeType="1"/>
            </p:cNvSpPr>
            <p:nvPr/>
          </p:nvSpPr>
          <p:spPr bwMode="auto">
            <a:xfrm flipH="1">
              <a:off x="1872" y="1787"/>
              <a:ext cx="192"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6" name="Group 130"/>
          <p:cNvGrpSpPr>
            <a:grpSpLocks/>
          </p:cNvGrpSpPr>
          <p:nvPr/>
        </p:nvGrpSpPr>
        <p:grpSpPr bwMode="auto">
          <a:xfrm>
            <a:off x="1752600" y="4838700"/>
            <a:ext cx="609600" cy="152400"/>
            <a:chOff x="1104" y="3168"/>
            <a:chExt cx="384" cy="96"/>
          </a:xfrm>
        </p:grpSpPr>
        <p:sp>
          <p:nvSpPr>
            <p:cNvPr id="26664" name="Line 120"/>
            <p:cNvSpPr>
              <a:spLocks noChangeShapeType="1"/>
            </p:cNvSpPr>
            <p:nvPr/>
          </p:nvSpPr>
          <p:spPr bwMode="auto">
            <a:xfrm flipH="1" flipV="1">
              <a:off x="1152" y="3216"/>
              <a:ext cx="288" cy="0"/>
            </a:xfrm>
            <a:prstGeom prst="line">
              <a:avLst/>
            </a:prstGeom>
            <a:noFill/>
            <a:ln w="38100">
              <a:solidFill>
                <a:srgbClr val="000000"/>
              </a:solidFill>
              <a:round/>
              <a:headEnd/>
              <a:tailEnd/>
            </a:ln>
          </p:spPr>
          <p:txBody>
            <a:bodyPr wrap="none" anchor="ctr">
              <a:prstTxWarp prst="textNoShape">
                <a:avLst/>
              </a:prstTxWarp>
            </a:bodyPr>
            <a:lstStyle/>
            <a:p>
              <a:endParaRPr lang="en-US"/>
            </a:p>
          </p:txBody>
        </p:sp>
        <p:sp>
          <p:nvSpPr>
            <p:cNvPr id="26665" name="Oval 121"/>
            <p:cNvSpPr>
              <a:spLocks noChangeArrowheads="1"/>
            </p:cNvSpPr>
            <p:nvPr/>
          </p:nvSpPr>
          <p:spPr bwMode="auto">
            <a:xfrm>
              <a:off x="1392"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sp>
          <p:nvSpPr>
            <p:cNvPr id="26666" name="Oval 122"/>
            <p:cNvSpPr>
              <a:spLocks noChangeArrowheads="1"/>
            </p:cNvSpPr>
            <p:nvPr/>
          </p:nvSpPr>
          <p:spPr bwMode="auto">
            <a:xfrm>
              <a:off x="1104" y="3168"/>
              <a:ext cx="96" cy="96"/>
            </a:xfrm>
            <a:prstGeom prst="ellipse">
              <a:avLst/>
            </a:prstGeom>
            <a:solidFill>
              <a:srgbClr val="000000"/>
            </a:solidFill>
            <a:ln w="12700">
              <a:solidFill>
                <a:schemeClr val="tx1"/>
              </a:solidFill>
              <a:round/>
              <a:headEnd/>
              <a:tailEnd/>
            </a:ln>
          </p:spPr>
          <p:txBody>
            <a:bodyPr wrap="none" anchor="ctr">
              <a:prstTxWarp prst="textNoShape">
                <a:avLst/>
              </a:prstTxWarp>
            </a:bodyPr>
            <a:lstStyle/>
            <a:p>
              <a:endParaRPr lang="en-US">
                <a:latin typeface="Calibri" charset="0"/>
              </a:endParaRPr>
            </a:p>
          </p:txBody>
        </p:sp>
      </p:grpSp>
      <p:grpSp>
        <p:nvGrpSpPr>
          <p:cNvPr id="7" name="Group 123"/>
          <p:cNvGrpSpPr>
            <a:grpSpLocks/>
          </p:cNvGrpSpPr>
          <p:nvPr/>
        </p:nvGrpSpPr>
        <p:grpSpPr bwMode="auto">
          <a:xfrm>
            <a:off x="2514600" y="5143500"/>
            <a:ext cx="381000" cy="457200"/>
            <a:chOff x="1584" y="2016"/>
            <a:chExt cx="240" cy="288"/>
          </a:xfrm>
        </p:grpSpPr>
        <p:sp>
          <p:nvSpPr>
            <p:cNvPr id="26658" name="Line 124"/>
            <p:cNvSpPr>
              <a:spLocks noChangeShapeType="1"/>
            </p:cNvSpPr>
            <p:nvPr/>
          </p:nvSpPr>
          <p:spPr bwMode="auto">
            <a:xfrm>
              <a:off x="1824"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59" name="Line 125"/>
            <p:cNvSpPr>
              <a:spLocks noChangeShapeType="1"/>
            </p:cNvSpPr>
            <p:nvPr/>
          </p:nvSpPr>
          <p:spPr bwMode="auto">
            <a:xfrm>
              <a:off x="1776"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0" name="Line 126"/>
            <p:cNvSpPr>
              <a:spLocks noChangeShapeType="1"/>
            </p:cNvSpPr>
            <p:nvPr/>
          </p:nvSpPr>
          <p:spPr bwMode="auto">
            <a:xfrm>
              <a:off x="1728"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1" name="Line 127"/>
            <p:cNvSpPr>
              <a:spLocks noChangeShapeType="1"/>
            </p:cNvSpPr>
            <p:nvPr/>
          </p:nvSpPr>
          <p:spPr bwMode="auto">
            <a:xfrm>
              <a:off x="1680"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2" name="Line 128"/>
            <p:cNvSpPr>
              <a:spLocks noChangeShapeType="1"/>
            </p:cNvSpPr>
            <p:nvPr/>
          </p:nvSpPr>
          <p:spPr bwMode="auto">
            <a:xfrm>
              <a:off x="1632" y="2016"/>
              <a:ext cx="0" cy="288"/>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26663" name="Line 129"/>
            <p:cNvSpPr>
              <a:spLocks noChangeShapeType="1"/>
            </p:cNvSpPr>
            <p:nvPr/>
          </p:nvSpPr>
          <p:spPr bwMode="auto">
            <a:xfrm>
              <a:off x="1584" y="2064"/>
              <a:ext cx="0" cy="192"/>
            </a:xfrm>
            <a:prstGeom prst="line">
              <a:avLst/>
            </a:prstGeom>
            <a:noFill/>
            <a:ln w="12700">
              <a:solidFill>
                <a:schemeClr val="tx1"/>
              </a:solidFill>
              <a:round/>
              <a:headEnd/>
              <a:tailEnd/>
            </a:ln>
          </p:spPr>
          <p:txBody>
            <a:bodyPr wrap="none" anchor="ctr">
              <a:prstTxWarp prst="textNoShape">
                <a:avLst/>
              </a:prstTxWarp>
            </a:bodyPr>
            <a:lstStyle/>
            <a:p>
              <a:endParaRPr lang="en-US"/>
            </a:p>
          </p:txBody>
        </p:sp>
      </p:grpSp>
      <p:sp>
        <p:nvSpPr>
          <p:cNvPr id="26655" name="Rectangle 131"/>
          <p:cNvSpPr>
            <a:spLocks noChangeArrowheads="1"/>
          </p:cNvSpPr>
          <p:nvPr/>
        </p:nvSpPr>
        <p:spPr bwMode="auto">
          <a:xfrm>
            <a:off x="3810000" y="4229100"/>
            <a:ext cx="550863" cy="45085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tabLst>
                <a:tab pos="457200" algn="l"/>
                <a:tab pos="914400" algn="l"/>
                <a:tab pos="1371600" algn="l"/>
              </a:tabLst>
            </a:pPr>
            <a:r>
              <a:rPr lang="en-US">
                <a:solidFill>
                  <a:srgbClr val="000000"/>
                </a:solidFill>
                <a:latin typeface="Tahoma" charset="0"/>
              </a:rPr>
              <a:t>Z</a:t>
            </a:r>
          </a:p>
        </p:txBody>
      </p:sp>
      <p:sp>
        <p:nvSpPr>
          <p:cNvPr id="75" name="Date Placeholder 74"/>
          <p:cNvSpPr>
            <a:spLocks noGrp="1"/>
          </p:cNvSpPr>
          <p:nvPr>
            <p:ph type="dt" sz="quarter" idx="10"/>
          </p:nvPr>
        </p:nvSpPr>
        <p:spPr/>
        <p:txBody>
          <a:bodyPr/>
          <a:lstStyle/>
          <a:p>
            <a:pPr>
              <a:defRPr/>
            </a:pPr>
            <a:fld id="{7A87C606-CD8F-2746-873E-7853CDBB1369}" type="datetime1">
              <a:rPr lang="en-US" smtClean="0"/>
              <a:pPr>
                <a:defRPr/>
              </a:pPr>
              <a:t>3/17/11</a:t>
            </a:fld>
            <a:endParaRPr lang="en-US"/>
          </a:p>
        </p:txBody>
      </p:sp>
      <p:sp>
        <p:nvSpPr>
          <p:cNvPr id="76" name="Slide Number Placeholder 75"/>
          <p:cNvSpPr>
            <a:spLocks noGrp="1"/>
          </p:cNvSpPr>
          <p:nvPr>
            <p:ph type="sldNum" sz="quarter" idx="12"/>
          </p:nvPr>
        </p:nvSpPr>
        <p:spPr/>
        <p:txBody>
          <a:bodyPr/>
          <a:lstStyle/>
          <a:p>
            <a:pPr>
              <a:defRPr/>
            </a:pPr>
            <a:fld id="{2FE4F4F6-8BFC-184D-A8F7-42D997396F71}" type="slidenum">
              <a:rPr lang="en-US"/>
              <a:pPr>
                <a:defRPr/>
              </a:pPr>
              <a:t>9</a:t>
            </a:fld>
            <a:endParaRPr lang="en-US"/>
          </a:p>
        </p:txBody>
      </p:sp>
      <p:grpSp>
        <p:nvGrpSpPr>
          <p:cNvPr id="79" name="Group 78"/>
          <p:cNvGrpSpPr/>
          <p:nvPr/>
        </p:nvGrpSpPr>
        <p:grpSpPr>
          <a:xfrm>
            <a:off x="2540001" y="2968625"/>
            <a:ext cx="6222999" cy="1637242"/>
            <a:chOff x="2540001" y="2968625"/>
            <a:chExt cx="6222999" cy="1637242"/>
          </a:xfrm>
        </p:grpSpPr>
        <p:sp>
          <p:nvSpPr>
            <p:cNvPr id="26627" name="Rectangle 32"/>
            <p:cNvSpPr>
              <a:spLocks noChangeArrowheads="1"/>
            </p:cNvSpPr>
            <p:nvPr/>
          </p:nvSpPr>
          <p:spPr bwMode="auto">
            <a:xfrm>
              <a:off x="4692650" y="2968625"/>
              <a:ext cx="4070350" cy="1028700"/>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i="1" dirty="0">
                  <a:solidFill>
                    <a:srgbClr val="0000FF"/>
                  </a:solidFill>
                  <a:latin typeface="Comic Sans MS" charset="0"/>
                </a:rPr>
                <a:t>Close </a:t>
              </a:r>
              <a:r>
                <a:rPr lang="en-US" dirty="0">
                  <a:solidFill>
                    <a:srgbClr val="000000"/>
                  </a:solidFill>
                  <a:latin typeface="Comic Sans MS" charset="0"/>
                </a:rPr>
                <a:t>switch (if A is “1” or asserted)</a:t>
              </a:r>
              <a:br>
                <a:rPr lang="en-US" dirty="0">
                  <a:solidFill>
                    <a:srgbClr val="000000"/>
                  </a:solidFill>
                  <a:latin typeface="Comic Sans MS" charset="0"/>
                </a:rPr>
              </a:br>
              <a:r>
                <a:rPr lang="en-US" dirty="0">
                  <a:solidFill>
                    <a:srgbClr val="000000"/>
                  </a:solidFill>
                  <a:latin typeface="Comic Sans MS" charset="0"/>
                </a:rPr>
                <a:t>and turn on light bulb (Z)</a:t>
              </a:r>
              <a:br>
                <a:rPr lang="en-US" dirty="0">
                  <a:solidFill>
                    <a:srgbClr val="000000"/>
                  </a:solidFill>
                  <a:latin typeface="Comic Sans MS" charset="0"/>
                </a:rPr>
              </a:br>
              <a:endParaRPr lang="en-US" dirty="0">
                <a:solidFill>
                  <a:srgbClr val="000000"/>
                </a:solidFill>
                <a:latin typeface="Comic Sans MS" charset="0"/>
              </a:endParaRPr>
            </a:p>
          </p:txBody>
        </p:sp>
        <p:cxnSp>
          <p:nvCxnSpPr>
            <p:cNvPr id="78" name="Straight Arrow Connector 77"/>
            <p:cNvCxnSpPr/>
            <p:nvPr/>
          </p:nvCxnSpPr>
          <p:spPr>
            <a:xfrm rot="10800000" flipV="1">
              <a:off x="2540001" y="3691467"/>
              <a:ext cx="2150533" cy="914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2540001" y="3285067"/>
            <a:ext cx="6285441" cy="2120899"/>
            <a:chOff x="2540001" y="3285067"/>
            <a:chExt cx="6285441" cy="2120899"/>
          </a:xfrm>
        </p:grpSpPr>
        <p:sp>
          <p:nvSpPr>
            <p:cNvPr id="26631" name="Rectangle 60"/>
            <p:cNvSpPr>
              <a:spLocks noChangeArrowheads="1"/>
            </p:cNvSpPr>
            <p:nvPr/>
          </p:nvSpPr>
          <p:spPr bwMode="auto">
            <a:xfrm>
              <a:off x="4755092" y="4378854"/>
              <a:ext cx="4070350" cy="1027112"/>
            </a:xfrm>
            <a:prstGeom prst="rect">
              <a:avLst/>
            </a:prstGeom>
            <a:noFill/>
            <a:ln w="12700">
              <a:noFill/>
              <a:miter lim="800000"/>
              <a:headEnd/>
              <a:tailEnd/>
            </a:ln>
          </p:spPr>
          <p:txBody>
            <a:bodyPr wrap="none" lIns="19050" tIns="26988" rIns="19050" bIns="26988">
              <a:prstTxWarp prst="textNoShape">
                <a:avLst/>
              </a:prstTxWarp>
            </a:bodyPr>
            <a:lstStyle/>
            <a:p>
              <a:pPr>
                <a:lnSpc>
                  <a:spcPts val="2600"/>
                </a:lnSpc>
                <a:spcBef>
                  <a:spcPts val="1100"/>
                </a:spcBef>
                <a:tabLst>
                  <a:tab pos="457200" algn="l"/>
                  <a:tab pos="914400" algn="l"/>
                  <a:tab pos="1371600" algn="l"/>
                </a:tabLst>
              </a:pPr>
              <a:r>
                <a:rPr lang="en-US" i="1" dirty="0">
                  <a:solidFill>
                    <a:srgbClr val="0000FF"/>
                  </a:solidFill>
                  <a:latin typeface="Comic Sans MS" charset="0"/>
                </a:rPr>
                <a:t>Open </a:t>
              </a:r>
              <a:r>
                <a:rPr lang="en-US" dirty="0">
                  <a:solidFill>
                    <a:srgbClr val="000000"/>
                  </a:solidFill>
                  <a:latin typeface="Comic Sans MS" charset="0"/>
                </a:rPr>
                <a:t>switch (if A is “0” or unasserted)</a:t>
              </a:r>
              <a:br>
                <a:rPr lang="en-US" dirty="0">
                  <a:solidFill>
                    <a:srgbClr val="000000"/>
                  </a:solidFill>
                  <a:latin typeface="Comic Sans MS" charset="0"/>
                </a:rPr>
              </a:br>
              <a:r>
                <a:rPr lang="en-US" dirty="0">
                  <a:solidFill>
                    <a:srgbClr val="000000"/>
                  </a:solidFill>
                  <a:latin typeface="Comic Sans MS" charset="0"/>
                </a:rPr>
                <a:t>and turn off light bulb (Z)</a:t>
              </a:r>
            </a:p>
          </p:txBody>
        </p:sp>
        <p:cxnSp>
          <p:nvCxnSpPr>
            <p:cNvPr id="81" name="Straight Arrow Connector 80"/>
            <p:cNvCxnSpPr/>
            <p:nvPr/>
          </p:nvCxnSpPr>
          <p:spPr>
            <a:xfrm rot="10800000">
              <a:off x="2540001" y="3285067"/>
              <a:ext cx="2218267"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25755</TotalTime>
  <Words>4191</Words>
  <Application>Microsoft Macintosh PowerPoint</Application>
  <PresentationFormat>On-screen Show (4:3)</PresentationFormat>
  <Paragraphs>747</Paragraphs>
  <Slides>50</Slides>
  <Notes>26</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Image</vt:lpstr>
      <vt:lpstr>CS 61C: Great Ideas in Computer Architecture (Machine Structures) Switches, Transistors, Gates, Flip-Flops</vt:lpstr>
      <vt:lpstr>Slide 2</vt:lpstr>
      <vt:lpstr>Review</vt:lpstr>
      <vt:lpstr>You Are Here!</vt:lpstr>
      <vt:lpstr>Levels of Representation/Interpretation</vt:lpstr>
      <vt:lpstr>Agenda</vt:lpstr>
      <vt:lpstr>Hardware Design</vt:lpstr>
      <vt:lpstr>Synchronous Digital Systems</vt:lpstr>
      <vt:lpstr>Switches: Basic Element of Physical Implementations</vt:lpstr>
      <vt:lpstr>Switches (cont’d)</vt:lpstr>
      <vt:lpstr>Historical Note</vt:lpstr>
      <vt:lpstr>Transistor Networks</vt:lpstr>
      <vt:lpstr>CMOS Transistors</vt:lpstr>
      <vt:lpstr>CMOS Transistors</vt:lpstr>
      <vt:lpstr>CMOS circuit rules</vt:lpstr>
      <vt:lpstr>MOS Networks</vt:lpstr>
      <vt:lpstr>MOS Networks</vt:lpstr>
      <vt:lpstr>Agenda</vt:lpstr>
      <vt:lpstr>Administrivia</vt:lpstr>
      <vt:lpstr>61c in the News “Japan's Internet Largely Intact After Earthquake, Tsunami” Computerworld (03/13/11) J. Vijayan   </vt:lpstr>
      <vt:lpstr>Getting to Know Your Prof</vt:lpstr>
      <vt:lpstr>Two Input Networks</vt:lpstr>
      <vt:lpstr>Two Input Networks: Peer Instruction</vt:lpstr>
      <vt:lpstr>Two Input Networks</vt:lpstr>
      <vt:lpstr>Type of Circuits</vt:lpstr>
      <vt:lpstr>Truth Tables</vt:lpstr>
      <vt:lpstr>Truth Table Example #1:  y= F(a,b): 1 iff a ≠ b</vt:lpstr>
      <vt:lpstr>Truth Table Example #2:  2-bit Adder</vt:lpstr>
      <vt:lpstr>Truth Table Example #3:  32-bit Unsigned Adder</vt:lpstr>
      <vt:lpstr>Truth Table Example #4:  3-input Majority Circuit</vt:lpstr>
      <vt:lpstr>Design Hierarchy</vt:lpstr>
      <vt:lpstr>Combinational Logic Symbols</vt:lpstr>
      <vt:lpstr>Boolean Algebra</vt:lpstr>
      <vt:lpstr>Boolean Algebra: Circuit &amp; Algebraic Simplification</vt:lpstr>
      <vt:lpstr>Laws of Boolean Algebra</vt:lpstr>
      <vt:lpstr>Boolean Algebraic Simplification Example</vt:lpstr>
      <vt:lpstr>Boolean Algebraic Simplification Example</vt:lpstr>
      <vt:lpstr>Remember This? Conceptual MIPS Datapath</vt:lpstr>
      <vt:lpstr>Uses for State Elements</vt:lpstr>
      <vt:lpstr>Accumulator Example</vt:lpstr>
      <vt:lpstr>First Try: Does this work?</vt:lpstr>
      <vt:lpstr>Second Try: How About This?</vt:lpstr>
      <vt:lpstr>Register Internals</vt:lpstr>
      <vt:lpstr>Flip-Flop Timing Behavior (1/2)</vt:lpstr>
      <vt:lpstr>Camera Analogy</vt:lpstr>
      <vt:lpstr>Flip-Flop Timing Behavior (2/2)</vt:lpstr>
      <vt:lpstr>Accumulator Revisited  Proper Timing (1/2)</vt:lpstr>
      <vt:lpstr>How Long is  a Clock Cycle?</vt:lpstr>
      <vt:lpstr>Accumulator Revisited Proper Timing (2/2)</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226</cp:revision>
  <cp:lastPrinted>2011-03-14T17:11:35Z</cp:lastPrinted>
  <dcterms:created xsi:type="dcterms:W3CDTF">2011-03-17T21:05:05Z</dcterms:created>
  <dcterms:modified xsi:type="dcterms:W3CDTF">2011-03-18T14:27:16Z</dcterms:modified>
</cp:coreProperties>
</file>