
<file path=[Content_Types].xml><?xml version="1.0" encoding="utf-8"?>
<Types xmlns="http://schemas.openxmlformats.org/package/2006/content-types">
  <Default Extension="gif" ContentType="image/gif"/>
  <Override PartName="/ppt/notesSlides/notesSlide24.xml" ContentType="application/vnd.openxmlformats-officedocument.presentationml.notesSlide+xml"/>
  <Override PartName="/ppt/slides/slide14.xml" ContentType="application/vnd.openxmlformats-officedocument.presentationml.slide+xml"/>
  <Default Extension="rels" ContentType="application/vnd.openxmlformats-package.relationships+xml"/>
  <Override PartName="/ppt/notesSlides/notesSlide16.xml" ContentType="application/vnd.openxmlformats-officedocument.presentationml.notesSlide+xml"/>
  <Override PartName="/ppt/embeddings/oleObject1.bin" ContentType="application/vnd.openxmlformats-officedocument.oleObject"/>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tags/tag2.xml" ContentType="application/vnd.openxmlformats-officedocument.presentationml.tags+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notesSlides/notesSlide27.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tags/tag1.xml" ContentType="application/vnd.openxmlformats-officedocument.presentationml.tags+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notesSlides/notesSlide26.xml" ContentType="application/vnd.openxmlformats-officedocument.presentationml.notes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54"/>
  </p:notesMasterIdLst>
  <p:handoutMasterIdLst>
    <p:handoutMasterId r:id="rId55"/>
  </p:handoutMasterIdLst>
  <p:sldIdLst>
    <p:sldId id="257" r:id="rId2"/>
    <p:sldId id="329" r:id="rId3"/>
    <p:sldId id="330" r:id="rId4"/>
    <p:sldId id="480" r:id="rId5"/>
    <p:sldId id="421" r:id="rId6"/>
    <p:sldId id="427" r:id="rId7"/>
    <p:sldId id="457" r:id="rId8"/>
    <p:sldId id="458" r:id="rId9"/>
    <p:sldId id="426" r:id="rId10"/>
    <p:sldId id="435" r:id="rId11"/>
    <p:sldId id="436" r:id="rId12"/>
    <p:sldId id="481" r:id="rId13"/>
    <p:sldId id="437" r:id="rId14"/>
    <p:sldId id="461" r:id="rId15"/>
    <p:sldId id="369" r:id="rId16"/>
    <p:sldId id="488" r:id="rId17"/>
    <p:sldId id="489" r:id="rId18"/>
    <p:sldId id="438" r:id="rId19"/>
    <p:sldId id="439" r:id="rId20"/>
    <p:sldId id="440" r:id="rId21"/>
    <p:sldId id="441" r:id="rId22"/>
    <p:sldId id="423" r:id="rId23"/>
    <p:sldId id="464" r:id="rId24"/>
    <p:sldId id="424" r:id="rId25"/>
    <p:sldId id="485" r:id="rId26"/>
    <p:sldId id="462" r:id="rId27"/>
    <p:sldId id="486" r:id="rId28"/>
    <p:sldId id="443" r:id="rId29"/>
    <p:sldId id="446" r:id="rId30"/>
    <p:sldId id="447" r:id="rId31"/>
    <p:sldId id="448" r:id="rId32"/>
    <p:sldId id="449" r:id="rId33"/>
    <p:sldId id="450" r:id="rId34"/>
    <p:sldId id="451" r:id="rId35"/>
    <p:sldId id="452" r:id="rId36"/>
    <p:sldId id="453" r:id="rId37"/>
    <p:sldId id="454" r:id="rId38"/>
    <p:sldId id="455" r:id="rId39"/>
    <p:sldId id="456" r:id="rId40"/>
    <p:sldId id="487" r:id="rId41"/>
    <p:sldId id="466" r:id="rId42"/>
    <p:sldId id="468" r:id="rId43"/>
    <p:sldId id="469" r:id="rId44"/>
    <p:sldId id="470" r:id="rId45"/>
    <p:sldId id="471" r:id="rId46"/>
    <p:sldId id="474" r:id="rId47"/>
    <p:sldId id="475" r:id="rId48"/>
    <p:sldId id="476" r:id="rId49"/>
    <p:sldId id="477" r:id="rId50"/>
    <p:sldId id="478" r:id="rId51"/>
    <p:sldId id="479" r:id="rId52"/>
    <p:sldId id="445"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clrMru>
    <a:srgbClr val="DC471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20500" autoAdjust="0"/>
    <p:restoredTop sz="79724" autoAdjust="0"/>
  </p:normalViewPr>
  <p:slideViewPr>
    <p:cSldViewPr snapToGrid="0">
      <p:cViewPr varScale="1">
        <p:scale>
          <a:sx n="70" d="100"/>
          <a:sy n="70" d="100"/>
        </p:scale>
        <p:origin x="-1144" y="-11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notesViewPr>
    <p:cSldViewPr snapToGrid="0" snapToObjects="1">
      <p:cViewPr varScale="1">
        <p:scale>
          <a:sx n="125" d="100"/>
          <a:sy n="125" d="100"/>
        </p:scale>
        <p:origin x="-2368"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2/24/11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2/24/11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1"/>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7375"/>
            <a:ext cx="4552950" cy="3416300"/>
          </a:xfr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tag field is 32 – (n+m+2)</a:t>
            </a:r>
          </a:p>
          <a:p>
            <a:endParaRPr lang="en-US" dirty="0" smtClean="0"/>
          </a:p>
          <a:p>
            <a:r>
              <a:rPr lang="en-US" dirty="0" smtClean="0"/>
              <a:t>16KB is 4K (2^12 words).  With a block size of 4 words, there are 1024 (2^10)</a:t>
            </a:r>
            <a:r>
              <a:rPr lang="en-US" baseline="0" dirty="0" smtClean="0"/>
              <a:t> blocks.  Each block has 4x32 or 128 bits of data plus a tag which is 32 – 10 -2 – 2 bits, plus a valid bit.  So the total cache size is</a:t>
            </a:r>
          </a:p>
          <a:p>
            <a:r>
              <a:rPr lang="en-US" baseline="0" dirty="0" smtClean="0"/>
              <a:t>2^10 x (4x32 +18 + 1) = 2^10 x 147 = 147Kbits (or about 1.15 times as many as needed just for storage of the data).</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p:spPr>
        <p:txBody>
          <a:bodyPr/>
          <a:lstStyle/>
          <a:p>
            <a:r>
              <a:rPr lang="en-AU"/>
              <a:t>Morgan Kaufmann Publishers</a:t>
            </a:r>
          </a:p>
        </p:txBody>
      </p:sp>
      <p:sp>
        <p:nvSpPr>
          <p:cNvPr id="98307" name="Rectangle 3"/>
          <p:cNvSpPr>
            <a:spLocks noGrp="1" noChangeArrowheads="1"/>
          </p:cNvSpPr>
          <p:nvPr>
            <p:ph type="dt" sz="quarter" idx="1"/>
          </p:nvPr>
        </p:nvSpPr>
        <p:spPr>
          <a:noFill/>
        </p:spPr>
        <p:txBody>
          <a:bodyPr/>
          <a:lstStyle/>
          <a:p>
            <a:fld id="{6E03FA73-3DC1-7D44-8893-C01ACF859D6D}" type="datetime3">
              <a:rPr lang="en-AU"/>
              <a:pPr/>
              <a:t>February 24, 11</a:t>
            </a:fld>
            <a:endParaRPr lang="en-AU"/>
          </a:p>
        </p:txBody>
      </p:sp>
      <p:sp>
        <p:nvSpPr>
          <p:cNvPr id="98308" name="Rectangle 6"/>
          <p:cNvSpPr>
            <a:spLocks noGrp="1" noChangeArrowheads="1"/>
          </p:cNvSpPr>
          <p:nvPr>
            <p:ph type="ftr" sz="quarter" idx="4"/>
          </p:nvPr>
        </p:nvSpPr>
        <p:spPr>
          <a:noFill/>
        </p:spPr>
        <p:txBody>
          <a:bodyPr/>
          <a:lstStyle/>
          <a:p>
            <a:r>
              <a:rPr lang="en-AU"/>
              <a:t>Chapter 5 — Large and Fast: Exploiting Memory Hierarchy</a:t>
            </a:r>
          </a:p>
        </p:txBody>
      </p:sp>
      <p:sp>
        <p:nvSpPr>
          <p:cNvPr id="98309" name="Rectangle 7"/>
          <p:cNvSpPr>
            <a:spLocks noGrp="1" noChangeArrowheads="1"/>
          </p:cNvSpPr>
          <p:nvPr>
            <p:ph type="sldNum" sz="quarter" idx="5"/>
          </p:nvPr>
        </p:nvSpPr>
        <p:spPr>
          <a:noFill/>
        </p:spPr>
        <p:txBody>
          <a:bodyPr/>
          <a:lstStyle/>
          <a:p>
            <a:fld id="{B3221591-D3D7-CB41-861C-C798F3F8BDFB}" type="slidenum">
              <a:rPr lang="en-AU"/>
              <a:pPr/>
              <a:t>28</a:t>
            </a:fld>
            <a:endParaRPr lang="en-AU"/>
          </a:p>
        </p:txBody>
      </p:sp>
      <p:sp>
        <p:nvSpPr>
          <p:cNvPr id="98310" name="Rectangle 2"/>
          <p:cNvSpPr>
            <a:spLocks noGrp="1" noRot="1" noChangeAspect="1" noChangeArrowheads="1" noTextEdit="1"/>
          </p:cNvSpPr>
          <p:nvPr>
            <p:ph type="sldImg"/>
          </p:nvPr>
        </p:nvSpPr>
        <p:spPr>
          <a:ln/>
        </p:spPr>
      </p:sp>
      <p:sp>
        <p:nvSpPr>
          <p:cNvPr id="98311"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7986" name="Rectangle 2"/>
          <p:cNvSpPr>
            <a:spLocks noGrp="1" noChangeArrowheads="1"/>
          </p:cNvSpPr>
          <p:nvPr>
            <p:ph type="body" idx="1"/>
          </p:nvPr>
        </p:nvSpPr>
        <p:spPr>
          <a:xfrm>
            <a:off x="914400" y="4344988"/>
            <a:ext cx="5029200" cy="4114800"/>
          </a:xfrm>
          <a:ln>
            <a:noFill/>
          </a:ln>
        </p:spPr>
        <p:txBody>
          <a:bodyPr lIns="92910" tIns="45640" rIns="92910" bIns="45640"/>
          <a:lstStyle/>
          <a:p>
            <a:pPr>
              <a:spcBef>
                <a:spcPts val="568"/>
              </a:spcBef>
            </a:pPr>
            <a:r>
              <a:rPr lang="en-US" dirty="0" smtClean="0"/>
              <a:t>We can reduce the miss penalty if we can increase the bandwidth from the memory to the cache.</a:t>
            </a:r>
            <a:r>
              <a:rPr lang="en-US" baseline="0" dirty="0" smtClean="0"/>
              <a:t>  </a:t>
            </a:r>
            <a:r>
              <a:rPr lang="en-US" dirty="0" smtClean="0"/>
              <a:t>Allows larger block sizes to be used while still maintaining a low miss penalty.</a:t>
            </a:r>
          </a:p>
          <a:p>
            <a:pPr>
              <a:spcBef>
                <a:spcPts val="568"/>
              </a:spcBef>
            </a:pPr>
            <a:endParaRPr lang="en-US" dirty="0" smtClean="0"/>
          </a:p>
          <a:p>
            <a:pPr>
              <a:spcBef>
                <a:spcPts val="568"/>
              </a:spcBef>
            </a:pPr>
            <a:r>
              <a:rPr lang="en-US" dirty="0" smtClean="0"/>
              <a:t>The clock rate of this bus is usually much slower than the processor which negatively affects the miss penalty</a:t>
            </a:r>
          </a:p>
          <a:p>
            <a:endParaRPr lang="en-US" dirty="0"/>
          </a:p>
        </p:txBody>
      </p:sp>
      <p:sp>
        <p:nvSpPr>
          <p:cNvPr id="1577987" name="Rectangle 3"/>
          <p:cNvSpPr>
            <a:spLocks noGrp="1" noRot="1" noChangeAspect="1" noChangeArrowheads="1" noTextEdit="1"/>
          </p:cNvSpPr>
          <p:nvPr>
            <p:ph type="sldImg"/>
          </p:nvPr>
        </p:nvSpPr>
        <p:spPr>
          <a:xfrm>
            <a:off x="1157288" y="692150"/>
            <a:ext cx="4551362" cy="3414713"/>
          </a:xfrm>
          <a:ln cap="flat">
            <a:solidFill>
              <a:schemeClr val="tx1"/>
            </a:solid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Double data rate synchronous dynamic random access memory (DDR SDRAM) is a class of memory integrated circuits used in computers.</a:t>
            </a:r>
          </a:p>
          <a:p>
            <a:endParaRPr lang="en-US" dirty="0" smtClean="0"/>
          </a:p>
          <a:p>
            <a:r>
              <a:rPr lang="en-US" dirty="0" smtClean="0"/>
              <a:t>Compared to single data rate (SDR) SDRAM, the DDR SDRAM interface makes higher transfer rates possible by more strict control of the timing of the electrical data and clock signals. Implementations often have to use schemes such as phase-locked loops and self-calibration to reach the required timing accuracy.[1][2]The interface uses double pumping (transferring data on both the rising and falling edges of the clock signal) to lower the clock frequency. One advantage of keeping the clock frequency down is that it reduces the signal integrity requirements on the circuit board connecting the memory to the controller. The name "double data rate" refers to the fact that a DDR SDRAM with a certain clock frequency achieves nearly twice the bandwidth of a single data rate (SDR) SDRAM running at the same clock frequency, due to this double pumping.</a:t>
            </a:r>
          </a:p>
          <a:p>
            <a:endParaRPr lang="en-US" dirty="0" smtClean="0"/>
          </a:p>
          <a:p>
            <a:r>
              <a:rPr lang="en-US" dirty="0" smtClean="0"/>
              <a:t>With data being transferred 64 bits at a time, DDR SDRAM gives a transfer rate of (memory bus clock rate) × 2 (for dual rate) × 64 (number of bits transferred) / 8 (number of bits/byte). Thus, with a bus frequency of 100 MHz, DDR SDRAM gives a maximum transfer rate of 1600 MB/</a:t>
            </a:r>
            <a:r>
              <a:rPr lang="en-US" dirty="0" err="1" smtClean="0"/>
              <a:t>s</a:t>
            </a:r>
            <a:r>
              <a:rPr lang="en-US" dirty="0" smtClean="0"/>
              <a:t>.</a:t>
            </a:r>
            <a:endParaRPr lang="en-US" smtClean="0"/>
          </a:p>
          <a:p>
            <a:endParaRPr lang="en-US" smtClean="0"/>
          </a:p>
          <a:p>
            <a:r>
              <a:rPr lang="en-US" dirty="0" smtClean="0"/>
              <a:t>"Beginning in 1996 and concluding in June 2000, JEDEC developed the DDR (Double Data Rate) SDRAM specification (JESD79)."[3] JEDEC has set standards for data rates of DDR SDRAM, divided into two parts. The first specification is for memory chips, and the second is for memory modules. DDR SDRAM (sometimes referred to as DDR1 SDRAM) has been superseded by DDR2 SDRAM and DDR3 SDRAM.</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30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82082" name="Rectangle 2"/>
          <p:cNvSpPr>
            <a:spLocks noGrp="1" noChangeArrowheads="1"/>
          </p:cNvSpPr>
          <p:nvPr>
            <p:ph type="body" idx="1"/>
          </p:nvPr>
        </p:nvSpPr>
        <p:spPr>
          <a:xfrm>
            <a:off x="914400" y="4344988"/>
            <a:ext cx="5029200" cy="4114800"/>
          </a:xfrm>
          <a:noFill/>
          <a:ln>
            <a:noFill/>
          </a:ln>
        </p:spPr>
        <p:txBody>
          <a:bodyPr lIns="92910" tIns="45640" rIns="92910" bIns="45640"/>
          <a:lstStyle/>
          <a:p>
            <a:r>
              <a:rPr lang="en-US"/>
              <a:t>For lecture</a:t>
            </a:r>
          </a:p>
        </p:txBody>
      </p:sp>
      <p:sp>
        <p:nvSpPr>
          <p:cNvPr id="1582083" name="Rectangle 3"/>
          <p:cNvSpPr>
            <a:spLocks noGrp="1" noRot="1" noChangeAspect="1" noChangeArrowheads="1" noTextEdit="1"/>
          </p:cNvSpPr>
          <p:nvPr>
            <p:ph type="sldImg"/>
          </p:nvPr>
        </p:nvSpPr>
        <p:spPr>
          <a:xfrm>
            <a:off x="1157288" y="692150"/>
            <a:ext cx="4551362" cy="3414713"/>
          </a:xfrm>
          <a:ln cap="flat">
            <a:solidFill>
              <a:schemeClr val="tx1"/>
            </a:solid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82082" name="Rectangle 2"/>
          <p:cNvSpPr>
            <a:spLocks noGrp="1" noChangeArrowheads="1"/>
          </p:cNvSpPr>
          <p:nvPr>
            <p:ph type="body" idx="1"/>
          </p:nvPr>
        </p:nvSpPr>
        <p:spPr>
          <a:xfrm>
            <a:off x="914400" y="4344988"/>
            <a:ext cx="5029200" cy="4114800"/>
          </a:xfrm>
          <a:noFill/>
          <a:ln>
            <a:noFill/>
          </a:ln>
        </p:spPr>
        <p:txBody>
          <a:bodyPr lIns="92910" tIns="45640" rIns="92910" bIns="45640"/>
          <a:lstStyle/>
          <a:p>
            <a:r>
              <a:rPr lang="en-US"/>
              <a:t>For lecture</a:t>
            </a:r>
          </a:p>
        </p:txBody>
      </p:sp>
      <p:sp>
        <p:nvSpPr>
          <p:cNvPr id="1582083" name="Rectangle 3"/>
          <p:cNvSpPr>
            <a:spLocks noGrp="1" noRot="1" noChangeAspect="1" noChangeArrowheads="1" noTextEdit="1"/>
          </p:cNvSpPr>
          <p:nvPr>
            <p:ph type="sldImg"/>
          </p:nvPr>
        </p:nvSpPr>
        <p:spPr>
          <a:xfrm>
            <a:off x="1157288" y="692150"/>
            <a:ext cx="4551362" cy="3414713"/>
          </a:xfrm>
          <a:ln cap="flat">
            <a:solidFill>
              <a:schemeClr val="tx1"/>
            </a:solid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84130" name="Rectangle 2"/>
          <p:cNvSpPr>
            <a:spLocks noGrp="1" noChangeArrowheads="1"/>
          </p:cNvSpPr>
          <p:nvPr>
            <p:ph type="body" idx="1"/>
          </p:nvPr>
        </p:nvSpPr>
        <p:spPr>
          <a:xfrm>
            <a:off x="914400" y="4344988"/>
            <a:ext cx="5029200" cy="4114800"/>
          </a:xfrm>
          <a:noFill/>
          <a:ln>
            <a:noFill/>
          </a:ln>
        </p:spPr>
        <p:txBody>
          <a:bodyPr lIns="92910" tIns="45640" rIns="92910" bIns="45640"/>
          <a:lstStyle/>
          <a:p>
            <a:r>
              <a:rPr lang="en-US"/>
              <a:t>For class handout</a:t>
            </a:r>
          </a:p>
        </p:txBody>
      </p:sp>
      <p:sp>
        <p:nvSpPr>
          <p:cNvPr id="1584131" name="Rectangle 3"/>
          <p:cNvSpPr>
            <a:spLocks noGrp="1" noRot="1" noChangeAspect="1" noChangeArrowheads="1" noTextEdit="1"/>
          </p:cNvSpPr>
          <p:nvPr>
            <p:ph type="sldImg"/>
          </p:nvPr>
        </p:nvSpPr>
        <p:spPr>
          <a:xfrm>
            <a:off x="1157288" y="692150"/>
            <a:ext cx="4551362" cy="3414713"/>
          </a:xfrm>
          <a:ln cap="flat">
            <a:solidFill>
              <a:schemeClr val="tx1"/>
            </a:solid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86178" name="Rectangle 2"/>
          <p:cNvSpPr>
            <a:spLocks noGrp="1" noChangeArrowheads="1"/>
          </p:cNvSpPr>
          <p:nvPr>
            <p:ph type="body" idx="1"/>
          </p:nvPr>
        </p:nvSpPr>
        <p:spPr>
          <a:xfrm>
            <a:off x="914400" y="4344988"/>
            <a:ext cx="5029200" cy="4114800"/>
          </a:xfrm>
          <a:noFill/>
          <a:ln>
            <a:noFill/>
          </a:ln>
        </p:spPr>
        <p:txBody>
          <a:bodyPr lIns="92910" tIns="45640" rIns="92910" bIns="45640"/>
          <a:lstStyle/>
          <a:p>
            <a:r>
              <a:rPr lang="en-US"/>
              <a:t>For lecture</a:t>
            </a:r>
          </a:p>
        </p:txBody>
      </p:sp>
      <p:sp>
        <p:nvSpPr>
          <p:cNvPr id="1586179" name="Rectangle 3"/>
          <p:cNvSpPr>
            <a:spLocks noGrp="1" noRot="1" noChangeAspect="1" noChangeArrowheads="1" noTextEdit="1"/>
          </p:cNvSpPr>
          <p:nvPr>
            <p:ph type="sldImg"/>
          </p:nvPr>
        </p:nvSpPr>
        <p:spPr>
          <a:xfrm>
            <a:off x="1157288" y="692150"/>
            <a:ext cx="4551362" cy="3414713"/>
          </a:xfrm>
          <a:ln cap="flat">
            <a:solidFill>
              <a:schemeClr val="tx1"/>
            </a:solid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88226" name="Rectangle 2"/>
          <p:cNvSpPr>
            <a:spLocks noGrp="1" noChangeArrowheads="1"/>
          </p:cNvSpPr>
          <p:nvPr>
            <p:ph type="body" idx="1"/>
          </p:nvPr>
        </p:nvSpPr>
        <p:spPr>
          <a:xfrm>
            <a:off x="914400" y="4344988"/>
            <a:ext cx="5029200" cy="4114800"/>
          </a:xfrm>
          <a:noFill/>
          <a:ln>
            <a:noFill/>
          </a:ln>
        </p:spPr>
        <p:txBody>
          <a:bodyPr lIns="92910" tIns="45640" rIns="92910" bIns="45640"/>
          <a:lstStyle/>
          <a:p>
            <a:r>
              <a:rPr lang="en-US"/>
              <a:t>For class handout</a:t>
            </a:r>
          </a:p>
        </p:txBody>
      </p:sp>
      <p:sp>
        <p:nvSpPr>
          <p:cNvPr id="1588227" name="Rectangle 3"/>
          <p:cNvSpPr>
            <a:spLocks noGrp="1" noRot="1" noChangeAspect="1" noChangeArrowheads="1" noTextEdit="1"/>
          </p:cNvSpPr>
          <p:nvPr>
            <p:ph type="sldImg"/>
          </p:nvPr>
        </p:nvSpPr>
        <p:spPr>
          <a:xfrm>
            <a:off x="1157288" y="692150"/>
            <a:ext cx="4551362" cy="3414713"/>
          </a:xfrm>
          <a:ln cap="flat">
            <a:solidFill>
              <a:schemeClr val="tx1"/>
            </a:solid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0274" name="Rectangle 2"/>
          <p:cNvSpPr>
            <a:spLocks noGrp="1" noChangeArrowheads="1"/>
          </p:cNvSpPr>
          <p:nvPr>
            <p:ph type="body" idx="1"/>
          </p:nvPr>
        </p:nvSpPr>
        <p:spPr>
          <a:xfrm>
            <a:off x="914400" y="4344988"/>
            <a:ext cx="5029200" cy="4114800"/>
          </a:xfrm>
          <a:noFill/>
          <a:ln>
            <a:noFill/>
          </a:ln>
        </p:spPr>
        <p:txBody>
          <a:bodyPr lIns="92910" tIns="45640" rIns="92910" bIns="45640"/>
          <a:lstStyle/>
          <a:p>
            <a:r>
              <a:rPr lang="en-US" dirty="0"/>
              <a:t>For </a:t>
            </a:r>
            <a:r>
              <a:rPr lang="en-US" dirty="0" smtClean="0"/>
              <a:t>lecture</a:t>
            </a:r>
            <a:endParaRPr lang="en-US" dirty="0"/>
          </a:p>
        </p:txBody>
      </p:sp>
      <p:sp>
        <p:nvSpPr>
          <p:cNvPr id="1590275" name="Rectangle 3"/>
          <p:cNvSpPr>
            <a:spLocks noGrp="1" noRot="1" noChangeAspect="1" noChangeArrowheads="1" noTextEdit="1"/>
          </p:cNvSpPr>
          <p:nvPr>
            <p:ph type="sldImg"/>
          </p:nvPr>
        </p:nvSpPr>
        <p:spPr>
          <a:xfrm>
            <a:off x="1157288" y="692150"/>
            <a:ext cx="4551362" cy="3414713"/>
          </a:xfrm>
          <a:ln cap="flat">
            <a:solidFill>
              <a:schemeClr val="tx1"/>
            </a:solid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2802" name="Rectangle 2"/>
          <p:cNvSpPr>
            <a:spLocks noGrp="1" noRot="1" noChangeAspect="1" noChangeArrowheads="1" noTextEdit="1"/>
          </p:cNvSpPr>
          <p:nvPr>
            <p:ph type="sldImg"/>
          </p:nvPr>
        </p:nvSpPr>
        <p:spPr>
          <a:xfrm>
            <a:off x="1162050" y="587375"/>
            <a:ext cx="4552950" cy="3416300"/>
          </a:xfrm>
        </p:spPr>
      </p:sp>
      <p:sp>
        <p:nvSpPr>
          <p:cNvPr id="1612803" name="Rectangle 3"/>
          <p:cNvSpPr>
            <a:spLocks noGrp="1" noChangeArrowheads="1"/>
          </p:cNvSpPr>
          <p:nvPr>
            <p:ph type="body" idx="1"/>
          </p:nvPr>
        </p:nvSpPr>
        <p:spPr>
          <a:xfrm>
            <a:off x="516434" y="4343704"/>
            <a:ext cx="5909964" cy="4113892"/>
          </a:xfrm>
          <a:ln/>
        </p:spPr>
        <p:txBody>
          <a:bodyPr lIns="91422" tIns="45711" rIns="91422" bIns="45711"/>
          <a:lstStyle/>
          <a:p>
            <a:r>
              <a:rPr lang="en-US" dirty="0"/>
              <a:t>Let’s look at our 1KB direct mapped cache again.</a:t>
            </a:r>
          </a:p>
          <a:p>
            <a:r>
              <a:rPr lang="en-US" dirty="0"/>
              <a:t>Assume we do a 16-bit write to memory location 0x000000 and causes a cache miss in our 1KB direct mapped cache that has 32-byte block select.</a:t>
            </a:r>
          </a:p>
          <a:p>
            <a:r>
              <a:rPr lang="en-US" dirty="0"/>
              <a:t>After we write the cache tag into the cache and write the 16-bit data into Byte 0 and Byte 1, do we have to read the rest of the block (Byte 2, 3, ... Byte 31) from memory?</a:t>
            </a:r>
          </a:p>
          <a:p>
            <a:r>
              <a:rPr lang="en-US" dirty="0"/>
              <a:t>If we do read the rest of the block in, it is called write allocate.</a:t>
            </a:r>
            <a:r>
              <a:rPr lang="en-US" dirty="0" smtClean="0"/>
              <a:t> But </a:t>
            </a:r>
            <a:r>
              <a:rPr lang="en-US" dirty="0"/>
              <a:t>the type of access we are going to do is likely to be another write.</a:t>
            </a:r>
          </a:p>
          <a:p>
            <a:r>
              <a:rPr lang="en-US" dirty="0"/>
              <a:t>So if even if we do  read in the data, we may end up  overwriting them anyway so it is a common practice to NOT read in the rest of the block on a write miss.</a:t>
            </a:r>
          </a:p>
          <a:p>
            <a:r>
              <a:rPr lang="en-US" dirty="0"/>
              <a:t>If you don’t bring in the rest of the block, or use the more technical term, Write Not Allocate, you better have some way to tell the processor the rest of the block is no longer valid</a:t>
            </a:r>
            <a:r>
              <a:rPr lang="en-US" dirty="0" smtClean="0"/>
              <a:t>.</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2322" name="Rectangle 2"/>
          <p:cNvSpPr>
            <a:spLocks noGrp="1" noRot="1" noChangeAspect="1" noChangeArrowheads="1" noTextEdit="1"/>
          </p:cNvSpPr>
          <p:nvPr>
            <p:ph type="sldImg"/>
          </p:nvPr>
        </p:nvSpPr>
        <p:spPr>
          <a:xfrm>
            <a:off x="1160463" y="587375"/>
            <a:ext cx="4554537" cy="3416300"/>
          </a:xfrm>
        </p:spPr>
      </p:sp>
      <p:sp>
        <p:nvSpPr>
          <p:cNvPr id="1592323" name="Rectangle 3"/>
          <p:cNvSpPr>
            <a:spLocks noGrp="1" noChangeArrowheads="1"/>
          </p:cNvSpPr>
          <p:nvPr>
            <p:ph type="body" idx="1"/>
          </p:nvPr>
        </p:nvSpPr>
        <p:spPr>
          <a:xfrm>
            <a:off x="515938" y="4343400"/>
            <a:ext cx="5910262" cy="4114800"/>
          </a:xfrm>
          <a:ln/>
        </p:spPr>
        <p:txBody>
          <a:bodyPr lIns="91422" tIns="45711" rIns="91422" bIns="45711"/>
          <a:lstStyle/>
          <a:p>
            <a:r>
              <a:rPr lang="en-US"/>
              <a:t>For class handout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4370" name="Rectangle 2"/>
          <p:cNvSpPr>
            <a:spLocks noGrp="1" noRot="1" noChangeAspect="1" noChangeArrowheads="1" noTextEdit="1"/>
          </p:cNvSpPr>
          <p:nvPr>
            <p:ph type="sldImg"/>
          </p:nvPr>
        </p:nvSpPr>
        <p:spPr>
          <a:xfrm>
            <a:off x="1160463" y="587375"/>
            <a:ext cx="4554537" cy="3416300"/>
          </a:xfrm>
        </p:spPr>
      </p:sp>
      <p:sp>
        <p:nvSpPr>
          <p:cNvPr id="1594371" name="Rectangle 3"/>
          <p:cNvSpPr>
            <a:spLocks noGrp="1" noChangeArrowheads="1"/>
          </p:cNvSpPr>
          <p:nvPr>
            <p:ph type="body" idx="1"/>
          </p:nvPr>
        </p:nvSpPr>
        <p:spPr>
          <a:xfrm>
            <a:off x="515938" y="4343400"/>
            <a:ext cx="5910262" cy="4114800"/>
          </a:xfrm>
          <a:ln/>
        </p:spPr>
        <p:txBody>
          <a:bodyPr lIns="91422" tIns="45711" rIns="91422" bIns="45711"/>
          <a:lstStyle/>
          <a:p>
            <a:r>
              <a:rPr lang="en-US" dirty="0"/>
              <a:t>For </a:t>
            </a:r>
            <a:r>
              <a:rPr lang="en-US" dirty="0" smtClean="0"/>
              <a:t>lecture</a:t>
            </a:r>
          </a:p>
          <a:p>
            <a:r>
              <a:rPr lang="en-US" dirty="0" smtClean="0"/>
              <a:t>The</a:t>
            </a:r>
            <a:r>
              <a:rPr lang="en-US" baseline="0" dirty="0" smtClean="0"/>
              <a:t> width of the bus and the cache need not be changed, but sending an address to several banks permits them all to read simultaneously.  Interleaving retains the advantage of incurring the full memory latency only once.</a:t>
            </a:r>
          </a:p>
          <a:p>
            <a:r>
              <a:rPr lang="en-US" baseline="0" dirty="0" smtClean="0"/>
              <a:t>Low order interleaving (low order bits select bank, high order bits used to access DRAM banks in parallel).</a:t>
            </a:r>
          </a:p>
          <a:p>
            <a:r>
              <a:rPr lang="en-US" baseline="0" dirty="0" smtClean="0"/>
              <a:t>Low order memory interleaving, i.e.,</a:t>
            </a:r>
          </a:p>
          <a:p>
            <a:r>
              <a:rPr lang="en-US" baseline="0" dirty="0" smtClean="0"/>
              <a:t>Bank 0 holds addresses  xx…xx00</a:t>
            </a:r>
          </a:p>
          <a:p>
            <a:r>
              <a:rPr lang="en-US" baseline="0" dirty="0" smtClean="0"/>
              <a:t>Bank 1 holds addresses  xx…xx01</a:t>
            </a:r>
          </a:p>
          <a:p>
            <a:r>
              <a:rPr lang="en-US" baseline="0" dirty="0" smtClean="0"/>
              <a:t>Bank 2 holds addresses  xx…xx10</a:t>
            </a:r>
          </a:p>
          <a:p>
            <a:r>
              <a:rPr lang="en-US" baseline="0" dirty="0" smtClean="0"/>
              <a:t>Bank 3 holds addresses  xx…xx11</a:t>
            </a:r>
          </a:p>
          <a:p>
            <a:endParaRPr lang="en-US" baseline="0" dirty="0" smtClean="0"/>
          </a:p>
          <a:p>
            <a:r>
              <a:rPr lang="en-US" baseline="0" dirty="0" smtClean="0"/>
              <a:t>May want to add another example where you also have a wide bus (e.g., a 2 word bus between the interleaved memory and the processor).</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E2310A-785E-654B-B589-A81547393608}" type="slidenum">
              <a:rPr lang="en-US"/>
              <a:pPr/>
              <a:t>41</a:t>
            </a:fld>
            <a:endParaRPr lang="en-US"/>
          </a:p>
        </p:txBody>
      </p:sp>
      <p:sp>
        <p:nvSpPr>
          <p:cNvPr id="4259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25987" name="Rectangle 3"/>
          <p:cNvSpPr>
            <a:spLocks noGrp="1" noChangeArrowheads="1"/>
          </p:cNvSpPr>
          <p:nvPr>
            <p:ph type="body" idx="1"/>
          </p:nvPr>
        </p:nvSpPr>
        <p:spPr bwMode="auto">
          <a:xfrm>
            <a:off x="686104" y="4342789"/>
            <a:ext cx="5485794" cy="4115106"/>
          </a:xfrm>
          <a:prstGeom prst="rect">
            <a:avLst/>
          </a:prstGeom>
          <a:solidFill>
            <a:srgbClr val="FFFFFF"/>
          </a:solidFill>
          <a:ln>
            <a:solidFill>
              <a:srgbClr val="000000"/>
            </a:solidFill>
            <a:miter lim="800000"/>
            <a:headEnd/>
            <a:tailEnd/>
          </a:ln>
        </p:spPr>
        <p:txBody>
          <a:bodyPr>
            <a:prstTxWarp prst="textNoShape">
              <a:avLst/>
            </a:prstTxWarp>
          </a:bodyPr>
          <a:lstStyle/>
          <a:p>
            <a:pPr>
              <a:buFontTx/>
              <a:buChar char="-"/>
            </a:pPr>
            <a:r>
              <a:rPr lang="en-US" dirty="0"/>
              <a:t>PICTURE HEAT FLOW</a:t>
            </a:r>
          </a:p>
          <a:p>
            <a:pPr>
              <a:buFontTx/>
              <a:buChar char="-"/>
            </a:pPr>
            <a:r>
              <a:rPr lang="en-US" dirty="0"/>
              <a:t>Cache-blocking algorithms “shrink” problem by PERFORMING MULTIPLE ITERATIONS WITHIN SMALLER CACHE BLOCKS</a:t>
            </a:r>
          </a:p>
          <a:p>
            <a:pPr>
              <a:buFontTx/>
              <a:buChar char="-"/>
            </a:pPr>
            <a:endParaRPr lang="en-US" dirty="0"/>
          </a:p>
          <a:p>
            <a:pPr>
              <a:buFontTx/>
              <a:buChar char="-"/>
            </a:pP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4B65AF-B0FD-4D45-8EDA-3E845D0164A7}" type="slidenum">
              <a:rPr lang="he-IL"/>
              <a:pPr/>
              <a:t>42</a:t>
            </a:fld>
            <a:endParaRPr lang="he-IL"/>
          </a:p>
        </p:txBody>
      </p:sp>
      <p:sp>
        <p:nvSpPr>
          <p:cNvPr id="674818" name="Rectangle 2"/>
          <p:cNvSpPr>
            <a:spLocks noGrp="1" noRot="1" noChangeAspect="1" noChangeArrowheads="1" noTextEdit="1"/>
          </p:cNvSpPr>
          <p:nvPr>
            <p:ph type="sldImg"/>
          </p:nvPr>
        </p:nvSpPr>
        <p:spPr>
          <a:ln/>
        </p:spPr>
      </p:sp>
      <p:sp>
        <p:nvSpPr>
          <p:cNvPr id="67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90F602-1E85-974B-AED7-3FC2F9DE4D5D}" type="slidenum">
              <a:rPr lang="he-IL"/>
              <a:pPr/>
              <a:t>43</a:t>
            </a:fld>
            <a:endParaRPr lang="he-IL"/>
          </a:p>
        </p:txBody>
      </p:sp>
      <p:sp>
        <p:nvSpPr>
          <p:cNvPr id="675842" name="Rectangle 2"/>
          <p:cNvSpPr>
            <a:spLocks noGrp="1" noRot="1" noChangeAspect="1" noChangeArrowheads="1" noTextEdit="1"/>
          </p:cNvSpPr>
          <p:nvPr>
            <p:ph type="sldImg"/>
          </p:nvPr>
        </p:nvSpPr>
        <p:spPr>
          <a:ln/>
        </p:spPr>
      </p:sp>
      <p:sp>
        <p:nvSpPr>
          <p:cNvPr id="67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EB1CED-17CB-DA48-A21B-AB7EBAA8D575}" type="slidenum">
              <a:rPr lang="he-IL"/>
              <a:pPr/>
              <a:t>44</a:t>
            </a:fld>
            <a:endParaRPr lang="he-IL"/>
          </a:p>
        </p:txBody>
      </p:sp>
      <p:sp>
        <p:nvSpPr>
          <p:cNvPr id="676866" name="Rectangle 2"/>
          <p:cNvSpPr>
            <a:spLocks noGrp="1" noRot="1" noChangeAspect="1" noChangeArrowheads="1" noTextEdit="1"/>
          </p:cNvSpPr>
          <p:nvPr>
            <p:ph type="sldImg"/>
          </p:nvPr>
        </p:nvSpPr>
        <p:spPr>
          <a:ln/>
        </p:spPr>
      </p:sp>
      <p:sp>
        <p:nvSpPr>
          <p:cNvPr id="67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B4F305-E6A0-494F-A556-0C7356E06F7B}" type="slidenum">
              <a:rPr lang="he-IL"/>
              <a:pPr/>
              <a:t>49</a:t>
            </a:fld>
            <a:endParaRPr lang="he-IL"/>
          </a:p>
        </p:txBody>
      </p:sp>
      <p:sp>
        <p:nvSpPr>
          <p:cNvPr id="700418" name="Rectangle 2"/>
          <p:cNvSpPr>
            <a:spLocks noGrp="1" noRot="1" noChangeAspect="1" noChangeArrowheads="1" noTextEdit="1"/>
          </p:cNvSpPr>
          <p:nvPr>
            <p:ph type="sldImg"/>
          </p:nvPr>
        </p:nvSpPr>
        <p:spPr>
          <a:ln/>
        </p:spPr>
      </p:sp>
      <p:sp>
        <p:nvSpPr>
          <p:cNvPr id="70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891386-AD18-A047-92D2-9C49A28809A1}" type="slidenum">
              <a:rPr lang="he-IL"/>
              <a:pPr/>
              <a:t>50</a:t>
            </a:fld>
            <a:endParaRPr lang="he-IL"/>
          </a:p>
        </p:txBody>
      </p:sp>
      <p:sp>
        <p:nvSpPr>
          <p:cNvPr id="701442" name="Rectangle 2"/>
          <p:cNvSpPr>
            <a:spLocks noGrp="1" noRot="1" noChangeAspect="1" noChangeArrowheads="1" noTextEdit="1"/>
          </p:cNvSpPr>
          <p:nvPr>
            <p:ph type="sldImg"/>
          </p:nvPr>
        </p:nvSpPr>
        <p:spPr>
          <a:ln/>
        </p:spPr>
      </p:sp>
      <p:sp>
        <p:nvSpPr>
          <p:cNvPr id="70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BC40DD-4C4A-C34F-9E46-819B66CA5F31}" type="slidenum">
              <a:rPr lang="he-IL"/>
              <a:pPr/>
              <a:t>51</a:t>
            </a:fld>
            <a:endParaRPr lang="he-IL"/>
          </a:p>
        </p:txBody>
      </p:sp>
      <p:sp>
        <p:nvSpPr>
          <p:cNvPr id="702466" name="Rectangle 2"/>
          <p:cNvSpPr>
            <a:spLocks noGrp="1" noRot="1" noChangeAspect="1" noChangeArrowheads="1" noTextEdit="1"/>
          </p:cNvSpPr>
          <p:nvPr>
            <p:ph type="sldImg"/>
          </p:nvPr>
        </p:nvSpPr>
        <p:spPr>
          <a:ln/>
        </p:spPr>
      </p:sp>
      <p:sp>
        <p:nvSpPr>
          <p:cNvPr id="70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03586" name="Rectangle 2"/>
          <p:cNvSpPr>
            <a:spLocks noGrp="1" noChangeArrowheads="1"/>
          </p:cNvSpPr>
          <p:nvPr>
            <p:ph type="body" idx="1"/>
          </p:nvPr>
        </p:nvSpPr>
        <p:spPr>
          <a:xfrm>
            <a:off x="516434" y="4345214"/>
            <a:ext cx="5909964" cy="4113893"/>
          </a:xfrm>
          <a:noFill/>
          <a:ln>
            <a:noFill/>
          </a:ln>
        </p:spPr>
        <p:txBody>
          <a:bodyPr lIns="92910" tIns="45640" rIns="92910" bIns="45640"/>
          <a:lstStyle/>
          <a:p>
            <a:r>
              <a:rPr lang="en-US" dirty="0"/>
              <a:t>(Capacity miss) That is the cache misses are due to the fact that the cache is simply not large enough to contain all the blocks that are accessed by the program.</a:t>
            </a:r>
          </a:p>
          <a:p>
            <a:r>
              <a:rPr lang="en-US" dirty="0"/>
              <a:t>The solution to reduce the Capacity miss rate is simple: increase the cache size.</a:t>
            </a:r>
          </a:p>
          <a:p>
            <a:r>
              <a:rPr lang="en-US" dirty="0"/>
              <a:t>Here is a summary of other types of cache miss we talked about.</a:t>
            </a:r>
          </a:p>
          <a:p>
            <a:r>
              <a:rPr lang="en-US" dirty="0"/>
              <a:t>First is the Compulsory misses. These are the misses that we cannot avoid.  They are caused when we first start the program.</a:t>
            </a:r>
          </a:p>
          <a:p>
            <a:r>
              <a:rPr lang="en-US" dirty="0"/>
              <a:t>Then we talked about the conflict misses.  They are the misses that caused by multiple memory locations being mapped to the same cache location.</a:t>
            </a:r>
          </a:p>
          <a:p>
            <a:r>
              <a:rPr lang="en-US" dirty="0"/>
              <a:t>There are two solutions to reduce conflict misses.  The first one is, once again, increase the cache size.  The second one is to increase the </a:t>
            </a:r>
            <a:r>
              <a:rPr lang="en-US" dirty="0" err="1"/>
              <a:t>associativity</a:t>
            </a:r>
            <a:r>
              <a:rPr lang="en-US" dirty="0"/>
              <a:t>.</a:t>
            </a:r>
          </a:p>
          <a:p>
            <a:r>
              <a:rPr lang="en-US" dirty="0"/>
              <a:t>For example, say using a 2-way set associative cache instead of directed mapped cache.</a:t>
            </a:r>
          </a:p>
          <a:p>
            <a:r>
              <a:rPr lang="en-US" dirty="0"/>
              <a:t>But keep in mind that cache miss rate is only one part of the equation.  You also have to worry about cache access time and miss penalty.  Do NOT optimize miss rate alone.</a:t>
            </a:r>
          </a:p>
          <a:p>
            <a:r>
              <a:rPr lang="en-US" dirty="0"/>
              <a:t>Finally, there is another source of cache miss we will not cover today.  Those are referred to as invalidation misses caused by another process, such as IO , update the main memory so you have to flush the cache to avoid inconsistency between memory and cache.</a:t>
            </a:r>
          </a:p>
          <a:p>
            <a:endParaRPr lang="en-US" dirty="0"/>
          </a:p>
          <a:p>
            <a:r>
              <a:rPr lang="en-US" dirty="0"/>
              <a:t>+2 = 43 min. (Y:23)</a:t>
            </a:r>
          </a:p>
        </p:txBody>
      </p:sp>
      <p:sp>
        <p:nvSpPr>
          <p:cNvPr id="1603587" name="Rectangle 3"/>
          <p:cNvSpPr>
            <a:spLocks noGrp="1" noRot="1" noChangeAspect="1" noChangeArrowheads="1" noTextEdit="1"/>
          </p:cNvSpPr>
          <p:nvPr>
            <p:ph type="sldImg"/>
          </p:nvPr>
        </p:nvSpPr>
        <p:spPr>
          <a:xfrm>
            <a:off x="1165225" y="588963"/>
            <a:ext cx="4548188" cy="3413125"/>
          </a:xfrm>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AMAT = 1 + 0.02x50 = 2</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18274" name="Rectangle 2"/>
          <p:cNvSpPr>
            <a:spLocks noGrp="1" noRot="1" noChangeAspect="1" noChangeArrowheads="1" noTextEdit="1"/>
          </p:cNvSpPr>
          <p:nvPr>
            <p:ph type="sldImg"/>
          </p:nvPr>
        </p:nvSpPr>
        <p:spPr/>
      </p:sp>
      <p:sp>
        <p:nvSpPr>
          <p:cNvPr id="1718275" name="Rectangle 3"/>
          <p:cNvSpPr>
            <a:spLocks noGrp="1" noChangeArrowheads="1"/>
          </p:cNvSpPr>
          <p:nvPr>
            <p:ph type="body" idx="1"/>
          </p:nvPr>
        </p:nvSpPr>
        <p:spPr>
          <a:ln/>
        </p:spPr>
        <p:txBody>
          <a:bodyPr/>
          <a:lstStyle/>
          <a:p>
            <a:r>
              <a:rPr lang="en-US"/>
              <a:t>Also reduces cache miss penalty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13154" name="Rectangle 2"/>
          <p:cNvSpPr>
            <a:spLocks noGrp="1" noRot="1" noChangeAspect="1" noChangeArrowheads="1" noTextEdit="1"/>
          </p:cNvSpPr>
          <p:nvPr>
            <p:ph type="sldImg"/>
          </p:nvPr>
        </p:nvSpPr>
        <p:spPr/>
      </p:sp>
      <p:sp>
        <p:nvSpPr>
          <p:cNvPr id="1713155" name="Rectangle 3"/>
          <p:cNvSpPr>
            <a:spLocks noGrp="1" noChangeArrowheads="1"/>
          </p:cNvSpPr>
          <p:nvPr>
            <p:ph type="body" idx="1"/>
          </p:nvPr>
        </p:nvSpPr>
        <p:spPr>
          <a:ln/>
        </p:spPr>
        <p:txBody>
          <a:bodyPr/>
          <a:lstStyle/>
          <a:p>
            <a:r>
              <a:rPr lang="en-US" dirty="0"/>
              <a:t>Global miss rate – the fraction of references that miss in all levels of a multilevel cache.  The global miss rate dictates how often we must access the main memory.</a:t>
            </a:r>
          </a:p>
          <a:p>
            <a:r>
              <a:rPr lang="en-US" dirty="0"/>
              <a:t>Local miss rate – the fraction of references to one level of a cache that miss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5810" name="Rectangle 2"/>
          <p:cNvSpPr>
            <a:spLocks noGrp="1" noChangeArrowheads="1"/>
          </p:cNvSpPr>
          <p:nvPr>
            <p:ph type="body" idx="1"/>
          </p:nvPr>
        </p:nvSpPr>
        <p:spPr>
          <a:xfrm>
            <a:off x="516434" y="4343704"/>
            <a:ext cx="5909964" cy="4113892"/>
          </a:xfrm>
          <a:noFill/>
          <a:ln>
            <a:noFill/>
          </a:ln>
        </p:spPr>
        <p:txBody>
          <a:bodyPr lIns="90480" tIns="44446" rIns="90480" bIns="44446"/>
          <a:lstStyle/>
          <a:p>
            <a:endParaRPr lang="en-US"/>
          </a:p>
          <a:p>
            <a:r>
              <a:rPr lang="en-US"/>
              <a:t>No fancy replacement policy is needed for the direct mapped cache. </a:t>
            </a:r>
          </a:p>
          <a:p>
            <a:r>
              <a:rPr lang="en-US"/>
              <a:t>As a matter of fact, that is what cause direct mapped trouble to begin with: only one place to go in the cache--causes conflict misses.</a:t>
            </a:r>
          </a:p>
          <a:p>
            <a:endParaRPr lang="en-US"/>
          </a:p>
          <a:p>
            <a:r>
              <a:rPr lang="en-US"/>
              <a:t>No fancy replacement policy is needed for the direct mapped cache. </a:t>
            </a:r>
          </a:p>
          <a:p>
            <a:r>
              <a:rPr lang="en-US"/>
              <a:t>As a matter of fact, that is what cause direct mapped trouble to begin with: only one place to go in the cache--causes conflict misses.</a:t>
            </a:r>
          </a:p>
          <a:p>
            <a:endParaRPr lang="en-US"/>
          </a:p>
          <a:p>
            <a:r>
              <a:rPr lang="en-US"/>
              <a:t>Besides working at Sun, I also teach people how to fly whenever I have time.</a:t>
            </a:r>
          </a:p>
          <a:p>
            <a:r>
              <a:rPr lang="en-US"/>
              <a:t>Statistic have shown that if a pilot crashed after an engine failure, he or she is more likely to get killed in a multi-engine light airplane than a single engine airplane.</a:t>
            </a:r>
          </a:p>
          <a:p>
            <a:r>
              <a:rPr lang="en-US"/>
              <a:t>The joke among us flight instructors is that: sure, when the engine quit in a single engine stops, you have one option: sooner or later, you land.  Probably sooner.</a:t>
            </a:r>
          </a:p>
          <a:p>
            <a:r>
              <a:rPr lang="en-US"/>
              <a:t>But in a multi-engine airplane with one engine stops, you have a lot of options.  It is the need to make a decision that kills those people.</a:t>
            </a:r>
          </a:p>
          <a:p>
            <a:endParaRPr lang="en-US"/>
          </a:p>
        </p:txBody>
      </p:sp>
      <p:sp>
        <p:nvSpPr>
          <p:cNvPr id="1655811" name="Rectangle 3"/>
          <p:cNvSpPr>
            <a:spLocks noGrp="1" noRot="1" noChangeAspect="1" noChangeArrowheads="1" noTextEdit="1"/>
          </p:cNvSpPr>
          <p:nvPr>
            <p:ph type="sldImg"/>
          </p:nvPr>
        </p:nvSpPr>
        <p:spPr>
          <a:xfrm>
            <a:off x="1163638" y="590550"/>
            <a:ext cx="4546600" cy="3411538"/>
          </a:xfrm>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a:noFill/>
        </p:spPr>
        <p:txBody>
          <a:bodyPr/>
          <a:lstStyle/>
          <a:p>
            <a:r>
              <a:rPr lang="en-AU"/>
              <a:t>Morgan Kaufmann Publishers</a:t>
            </a:r>
          </a:p>
        </p:txBody>
      </p:sp>
      <p:sp>
        <p:nvSpPr>
          <p:cNvPr id="96259" name="Rectangle 3"/>
          <p:cNvSpPr>
            <a:spLocks noGrp="1" noChangeArrowheads="1"/>
          </p:cNvSpPr>
          <p:nvPr>
            <p:ph type="dt" sz="quarter" idx="1"/>
          </p:nvPr>
        </p:nvSpPr>
        <p:spPr>
          <a:noFill/>
        </p:spPr>
        <p:txBody>
          <a:bodyPr/>
          <a:lstStyle/>
          <a:p>
            <a:fld id="{0F292F83-EC46-0542-AE03-95B887C868F6}" type="datetime3">
              <a:rPr lang="en-AU"/>
              <a:pPr/>
              <a:t>February 24, 11</a:t>
            </a:fld>
            <a:endParaRPr lang="en-AU"/>
          </a:p>
        </p:txBody>
      </p:sp>
      <p:sp>
        <p:nvSpPr>
          <p:cNvPr id="96260" name="Rectangle 6"/>
          <p:cNvSpPr>
            <a:spLocks noGrp="1" noChangeArrowheads="1"/>
          </p:cNvSpPr>
          <p:nvPr>
            <p:ph type="ftr" sz="quarter" idx="4"/>
          </p:nvPr>
        </p:nvSpPr>
        <p:spPr>
          <a:noFill/>
        </p:spPr>
        <p:txBody>
          <a:bodyPr/>
          <a:lstStyle/>
          <a:p>
            <a:r>
              <a:rPr lang="en-AU"/>
              <a:t>Chapter 5 — Large and Fast: Exploiting Memory Hierarchy</a:t>
            </a:r>
          </a:p>
        </p:txBody>
      </p:sp>
      <p:sp>
        <p:nvSpPr>
          <p:cNvPr id="96261" name="Rectangle 7"/>
          <p:cNvSpPr>
            <a:spLocks noGrp="1" noChangeArrowheads="1"/>
          </p:cNvSpPr>
          <p:nvPr>
            <p:ph type="sldNum" sz="quarter" idx="5"/>
          </p:nvPr>
        </p:nvSpPr>
        <p:spPr>
          <a:noFill/>
        </p:spPr>
        <p:txBody>
          <a:bodyPr/>
          <a:lstStyle/>
          <a:p>
            <a:fld id="{226B5ED9-2239-1C4B-B7A8-1684B4CC7362}" type="slidenum">
              <a:rPr lang="en-AU"/>
              <a:pPr/>
              <a:t>21</a:t>
            </a:fld>
            <a:endParaRPr lang="en-AU"/>
          </a:p>
        </p:txBody>
      </p:sp>
      <p:sp>
        <p:nvSpPr>
          <p:cNvPr id="96262" name="Rectangle 2"/>
          <p:cNvSpPr>
            <a:spLocks noGrp="1" noRot="1" noChangeAspect="1" noChangeArrowheads="1" noTextEdit="1"/>
          </p:cNvSpPr>
          <p:nvPr>
            <p:ph type="sldImg"/>
          </p:nvPr>
        </p:nvSpPr>
        <p:spPr>
          <a:ln/>
        </p:spPr>
      </p:sp>
      <p:sp>
        <p:nvSpPr>
          <p:cNvPr id="96263"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tag field is 32 – (n+m+2)</a:t>
            </a:r>
          </a:p>
          <a:p>
            <a:endParaRPr lang="en-US" dirty="0" smtClean="0"/>
          </a:p>
          <a:p>
            <a:r>
              <a:rPr lang="en-US" dirty="0" smtClean="0"/>
              <a:t>16KB is 4K (2^12 words).  With a block size of 4 words, there are 1024 (2^10)</a:t>
            </a:r>
            <a:r>
              <a:rPr lang="en-US" baseline="0" dirty="0" smtClean="0"/>
              <a:t> blocks.  Each block has 4x32 or 128 bits of data plus a tag which is 32 – 10 -2 – 2 bits, plus a valid bit.  So the total cache size is</a:t>
            </a:r>
          </a:p>
          <a:p>
            <a:r>
              <a:rPr lang="en-US" baseline="0" dirty="0" smtClean="0"/>
              <a:t>2^10 x (4x32 +18 + 1) = 2^10 x 147 = 147Kbits (or about 1.15 times as many as needed just for storage of the data).</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27815D1-A21A-D34F-9269-A5C3E36CDB20}" type="datetime1">
              <a:rPr lang="en-US" smtClean="0"/>
              <a:pPr/>
              <a:t>2/24/11</a:t>
            </a:fld>
            <a:endParaRPr lang="en-US"/>
          </a:p>
        </p:txBody>
      </p:sp>
      <p:sp>
        <p:nvSpPr>
          <p:cNvPr id="5" name="Footer Placeholder 4"/>
          <p:cNvSpPr>
            <a:spLocks noGrp="1"/>
          </p:cNvSpPr>
          <p:nvPr>
            <p:ph type="ftr" sz="quarter" idx="11"/>
          </p:nvPr>
        </p:nvSpPr>
        <p:spPr/>
        <p:txBody>
          <a:bodyPr/>
          <a:lstStyle/>
          <a:p>
            <a:r>
              <a:rPr lang="en-US" smtClean="0"/>
              <a:t>Spring 2011 -- Lecture #12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F57A9A-E803-2944-9ECD-1C9D969B581E}" type="datetime1">
              <a:rPr lang="en-US" smtClean="0"/>
              <a:pPr/>
              <a:t>2/24/11</a:t>
            </a:fld>
            <a:endParaRPr lang="en-US"/>
          </a:p>
        </p:txBody>
      </p:sp>
      <p:sp>
        <p:nvSpPr>
          <p:cNvPr id="5" name="Footer Placeholder 4"/>
          <p:cNvSpPr>
            <a:spLocks noGrp="1"/>
          </p:cNvSpPr>
          <p:nvPr>
            <p:ph type="ftr" sz="quarter" idx="11"/>
          </p:nvPr>
        </p:nvSpPr>
        <p:spPr/>
        <p:txBody>
          <a:bodyPr/>
          <a:lstStyle/>
          <a:p>
            <a:r>
              <a:rPr lang="en-US" smtClean="0"/>
              <a:t>Spring 2011 -- Lecture #12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2ADE5-F012-4B4E-91E0-6FA55BC0DEE6}" type="datetime1">
              <a:rPr lang="en-US" smtClean="0"/>
              <a:pPr/>
              <a:t>2/24/11</a:t>
            </a:fld>
            <a:endParaRPr lang="en-US"/>
          </a:p>
        </p:txBody>
      </p:sp>
      <p:sp>
        <p:nvSpPr>
          <p:cNvPr id="5" name="Footer Placeholder 4"/>
          <p:cNvSpPr>
            <a:spLocks noGrp="1"/>
          </p:cNvSpPr>
          <p:nvPr>
            <p:ph type="ftr" sz="quarter" idx="11"/>
          </p:nvPr>
        </p:nvSpPr>
        <p:spPr/>
        <p:txBody>
          <a:bodyPr/>
          <a:lstStyle/>
          <a:p>
            <a:r>
              <a:rPr lang="en-US" smtClean="0"/>
              <a:t>Spring 2011 -- Lecture #12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457200" y="6245225"/>
            <a:ext cx="2133600" cy="476250"/>
          </a:xfrm>
        </p:spPr>
        <p:txBody>
          <a:bodyPr/>
          <a:lstStyle>
            <a:lvl1pPr>
              <a:defRPr smtClean="0"/>
            </a:lvl1pPr>
          </a:lstStyle>
          <a:p>
            <a:fld id="{F889137F-5879-0546-BB67-D5418EA3C2D6}" type="slidenum">
              <a:rPr lang="he-IL"/>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CC2F0F-BF8F-0C4D-BAC3-8A026018F4FA}" type="datetime1">
              <a:rPr lang="en-US" smtClean="0"/>
              <a:pPr/>
              <a:t>2/24/11</a:t>
            </a:fld>
            <a:endParaRPr lang="en-US"/>
          </a:p>
        </p:txBody>
      </p:sp>
      <p:sp>
        <p:nvSpPr>
          <p:cNvPr id="5" name="Footer Placeholder 4"/>
          <p:cNvSpPr>
            <a:spLocks noGrp="1"/>
          </p:cNvSpPr>
          <p:nvPr>
            <p:ph type="ftr" sz="quarter" idx="11"/>
          </p:nvPr>
        </p:nvSpPr>
        <p:spPr/>
        <p:txBody>
          <a:bodyPr/>
          <a:lstStyle/>
          <a:p>
            <a:r>
              <a:rPr lang="en-US" smtClean="0"/>
              <a:t>Spring 2011 -- Lecture #12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875554-131E-6D4A-B9E9-8CA4E9AF0DF2}" type="datetime1">
              <a:rPr lang="en-US" smtClean="0"/>
              <a:pPr/>
              <a:t>2/24/11</a:t>
            </a:fld>
            <a:endParaRPr lang="en-US"/>
          </a:p>
        </p:txBody>
      </p:sp>
      <p:sp>
        <p:nvSpPr>
          <p:cNvPr id="5" name="Footer Placeholder 4"/>
          <p:cNvSpPr>
            <a:spLocks noGrp="1"/>
          </p:cNvSpPr>
          <p:nvPr>
            <p:ph type="ftr" sz="quarter" idx="11"/>
          </p:nvPr>
        </p:nvSpPr>
        <p:spPr/>
        <p:txBody>
          <a:bodyPr/>
          <a:lstStyle/>
          <a:p>
            <a:r>
              <a:rPr lang="en-US" smtClean="0"/>
              <a:t>Spring 2011 -- Lecture #12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ED0C4E-B66B-6640-82FA-4E6854C22F8D}" type="datetime1">
              <a:rPr lang="en-US" smtClean="0"/>
              <a:pPr/>
              <a:t>2/24/11</a:t>
            </a:fld>
            <a:endParaRPr lang="en-US"/>
          </a:p>
        </p:txBody>
      </p:sp>
      <p:sp>
        <p:nvSpPr>
          <p:cNvPr id="6" name="Footer Placeholder 5"/>
          <p:cNvSpPr>
            <a:spLocks noGrp="1"/>
          </p:cNvSpPr>
          <p:nvPr>
            <p:ph type="ftr" sz="quarter" idx="11"/>
          </p:nvPr>
        </p:nvSpPr>
        <p:spPr/>
        <p:txBody>
          <a:bodyPr/>
          <a:lstStyle/>
          <a:p>
            <a:r>
              <a:rPr lang="en-US" smtClean="0"/>
              <a:t>Spring 2011 -- Lecture #12</a:t>
            </a:r>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5F80F0-6D35-B549-83C0-18506F30FE10}" type="datetime1">
              <a:rPr lang="en-US" smtClean="0"/>
              <a:pPr/>
              <a:t>2/24/11</a:t>
            </a:fld>
            <a:endParaRPr lang="en-US"/>
          </a:p>
        </p:txBody>
      </p:sp>
      <p:sp>
        <p:nvSpPr>
          <p:cNvPr id="8" name="Footer Placeholder 7"/>
          <p:cNvSpPr>
            <a:spLocks noGrp="1"/>
          </p:cNvSpPr>
          <p:nvPr>
            <p:ph type="ftr" sz="quarter" idx="11"/>
          </p:nvPr>
        </p:nvSpPr>
        <p:spPr/>
        <p:txBody>
          <a:bodyPr/>
          <a:lstStyle/>
          <a:p>
            <a:r>
              <a:rPr lang="en-US" smtClean="0"/>
              <a:t>Spring 2011 -- Lecture #12</a:t>
            </a:r>
            <a:endParaRPr lang="en-US"/>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15A06F-FA01-F946-935E-9D03E7A9F766}" type="datetime1">
              <a:rPr lang="en-US" smtClean="0"/>
              <a:pPr/>
              <a:t>2/24/11</a:t>
            </a:fld>
            <a:endParaRPr lang="en-US"/>
          </a:p>
        </p:txBody>
      </p:sp>
      <p:sp>
        <p:nvSpPr>
          <p:cNvPr id="4" name="Footer Placeholder 3"/>
          <p:cNvSpPr>
            <a:spLocks noGrp="1"/>
          </p:cNvSpPr>
          <p:nvPr>
            <p:ph type="ftr" sz="quarter" idx="11"/>
          </p:nvPr>
        </p:nvSpPr>
        <p:spPr/>
        <p:txBody>
          <a:bodyPr/>
          <a:lstStyle/>
          <a:p>
            <a:r>
              <a:rPr lang="en-US" smtClean="0"/>
              <a:t>Spring 2011 -- Lecture #12</a:t>
            </a:r>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D09D12-764A-954E-8B92-199AEF49308C}" type="datetime1">
              <a:rPr lang="en-US" smtClean="0"/>
              <a:pPr/>
              <a:t>2/24/11</a:t>
            </a:fld>
            <a:endParaRPr lang="en-US"/>
          </a:p>
        </p:txBody>
      </p:sp>
      <p:sp>
        <p:nvSpPr>
          <p:cNvPr id="3" name="Footer Placeholder 2"/>
          <p:cNvSpPr>
            <a:spLocks noGrp="1"/>
          </p:cNvSpPr>
          <p:nvPr>
            <p:ph type="ftr" sz="quarter" idx="11"/>
          </p:nvPr>
        </p:nvSpPr>
        <p:spPr/>
        <p:txBody>
          <a:bodyPr/>
          <a:lstStyle/>
          <a:p>
            <a:r>
              <a:rPr lang="en-US" smtClean="0"/>
              <a:t>Spring 2011 -- Lecture #12</a:t>
            </a:r>
            <a:endParaRPr lang="en-US"/>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1456B7-15C1-724E-9E7A-EC2E478EEFC1}" type="datetime1">
              <a:rPr lang="en-US" smtClean="0"/>
              <a:pPr/>
              <a:t>2/24/11</a:t>
            </a:fld>
            <a:endParaRPr lang="en-US"/>
          </a:p>
        </p:txBody>
      </p:sp>
      <p:sp>
        <p:nvSpPr>
          <p:cNvPr id="6" name="Footer Placeholder 5"/>
          <p:cNvSpPr>
            <a:spLocks noGrp="1"/>
          </p:cNvSpPr>
          <p:nvPr>
            <p:ph type="ftr" sz="quarter" idx="11"/>
          </p:nvPr>
        </p:nvSpPr>
        <p:spPr/>
        <p:txBody>
          <a:bodyPr/>
          <a:lstStyle/>
          <a:p>
            <a:r>
              <a:rPr lang="en-US" smtClean="0"/>
              <a:t>Spring 2011 -- Lecture #12</a:t>
            </a:r>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59F47-39B7-1B49-AA00-0853408FF984}" type="datetime1">
              <a:rPr lang="en-US" smtClean="0"/>
              <a:pPr/>
              <a:t>2/24/11</a:t>
            </a:fld>
            <a:endParaRPr lang="en-US"/>
          </a:p>
        </p:txBody>
      </p:sp>
      <p:sp>
        <p:nvSpPr>
          <p:cNvPr id="6" name="Footer Placeholder 5"/>
          <p:cNvSpPr>
            <a:spLocks noGrp="1"/>
          </p:cNvSpPr>
          <p:nvPr>
            <p:ph type="ftr" sz="quarter" idx="11"/>
          </p:nvPr>
        </p:nvSpPr>
        <p:spPr/>
        <p:txBody>
          <a:bodyPr/>
          <a:lstStyle/>
          <a:p>
            <a:r>
              <a:rPr lang="en-US" smtClean="0"/>
              <a:t>Spring 2011 -- Lecture #12</a:t>
            </a:r>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585D75-1FC3-7D45-A559-17A3F2CD93FB}" type="datetime1">
              <a:rPr lang="en-US" smtClean="0"/>
              <a:pPr/>
              <a:t>2/24/11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Spring 2011 -- Lecture #12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gif"/><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inst.eecs.berkeley.edu/~cs61c/sp11/picker/?go"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3.png"/><Relationship Id="rId5" Type="http://schemas.openxmlformats.org/officeDocument/2006/relationships/oleObject" Target="../embeddings/oleObject1.bin"/><Relationship Id="rId6" Type="http://schemas.openxmlformats.org/officeDocument/2006/relationships/image" Target="../media/image4.jpeg"/><Relationship Id="rId7" Type="http://schemas.openxmlformats.org/officeDocument/2006/relationships/image" Target="../media/image5.png"/><Relationship Id="rId8"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23.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hyperlink" Target="http://inst.eecs.berkeley.edu/~cs61c/sp11/picker/?go" TargetMode="External"/><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44.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IFWgwGMMrh0"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1.xml.rels><?xml version="1.0" encoding="UTF-8" standalone="yes"?>
<Relationships xmlns="http://schemas.openxmlformats.org/package/2006/relationships"><Relationship Id="rId3" Type="http://schemas.openxmlformats.org/officeDocument/2006/relationships/hyperlink" Target="http://www.youtube.com/watch?v=f3-z6t_xIyw" TargetMode="External"/><Relationship Id="rId4" Type="http://schemas.openxmlformats.org/officeDocument/2006/relationships/hyperlink" Target="http://www.youtube.com/watch?v=tgpmXX3xOrk" TargetMode="External"/><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CS 61C: Great Ideas in Computer Architecture (Machine Structures)</a:t>
            </a:r>
            <a:br>
              <a:rPr lang="en-US" dirty="0" smtClean="0"/>
            </a:br>
            <a:r>
              <a:rPr lang="en-US" i="1" dirty="0" smtClean="0"/>
              <a:t>Caches II</a:t>
            </a:r>
            <a:endParaRPr lang="en-US" i="1" dirty="0"/>
          </a:p>
        </p:txBody>
      </p:sp>
      <p:sp>
        <p:nvSpPr>
          <p:cNvPr id="3" name="Subtitle 2"/>
          <p:cNvSpPr>
            <a:spLocks noGrp="1"/>
          </p:cNvSpPr>
          <p:nvPr>
            <p:ph type="subTitle" idx="1"/>
          </p:nvPr>
        </p:nvSpPr>
        <p:spPr/>
        <p:txBody>
          <a:bodyPr>
            <a:normAutofit fontScale="85000" lnSpcReduction="10000"/>
          </a:bodyPr>
          <a:lstStyle/>
          <a:p>
            <a:r>
              <a:rPr lang="en-US" dirty="0" smtClean="0"/>
              <a:t>Instructors:</a:t>
            </a:r>
            <a:br>
              <a:rPr lang="en-US" dirty="0" smtClean="0"/>
            </a:br>
            <a:r>
              <a:rPr lang="en-US" dirty="0" smtClean="0"/>
              <a:t>Randy H. Katz</a:t>
            </a:r>
            <a:br>
              <a:rPr lang="en-US" dirty="0" smtClean="0"/>
            </a:br>
            <a:r>
              <a:rPr lang="en-US" dirty="0" smtClean="0"/>
              <a:t>David A. Patterson</a:t>
            </a:r>
          </a:p>
          <a:p>
            <a:r>
              <a:rPr lang="en-US" dirty="0" smtClean="0"/>
              <a:t>http://inst.eecs.Berkeley.edu/~cs61c/sp11</a:t>
            </a:r>
          </a:p>
        </p:txBody>
      </p:sp>
      <p:sp>
        <p:nvSpPr>
          <p:cNvPr id="4" name="Slide Number Placeholder 3"/>
          <p:cNvSpPr>
            <a:spLocks noGrp="1"/>
          </p:cNvSpPr>
          <p:nvPr>
            <p:ph type="sldNum" sz="quarter" idx="12"/>
          </p:nvPr>
        </p:nvSpPr>
        <p:spPr/>
        <p:txBody>
          <a:bodyPr/>
          <a:lstStyle/>
          <a:p>
            <a:fld id="{F4BA2A7E-5181-A840-825F-018EFA86BC7E}" type="slidenum">
              <a:rPr lang="en-US" smtClean="0"/>
              <a:pPr/>
              <a:t>1</a:t>
            </a:fld>
            <a:endParaRPr lang="en-US"/>
          </a:p>
        </p:txBody>
      </p:sp>
      <p:sp>
        <p:nvSpPr>
          <p:cNvPr id="8" name="Footer Placeholder 7"/>
          <p:cNvSpPr>
            <a:spLocks noGrp="1"/>
          </p:cNvSpPr>
          <p:nvPr>
            <p:ph type="ftr" sz="quarter" idx="11"/>
          </p:nvPr>
        </p:nvSpPr>
        <p:spPr/>
        <p:txBody>
          <a:bodyPr/>
          <a:lstStyle/>
          <a:p>
            <a:r>
              <a:rPr lang="en-US" smtClean="0"/>
              <a:t>Spring 2011 -- Lecture #12</a:t>
            </a:r>
            <a:endParaRPr lang="en-US" dirty="0"/>
          </a:p>
        </p:txBody>
      </p:sp>
      <p:sp>
        <p:nvSpPr>
          <p:cNvPr id="9" name="Date Placeholder 8"/>
          <p:cNvSpPr>
            <a:spLocks noGrp="1"/>
          </p:cNvSpPr>
          <p:nvPr>
            <p:ph type="dt" sz="half" idx="10"/>
          </p:nvPr>
        </p:nvSpPr>
        <p:spPr/>
        <p:txBody>
          <a:bodyPr/>
          <a:lstStyle/>
          <a:p>
            <a:fld id="{4B6E654E-6056-474C-B119-DFC214941E24}" type="datetime1">
              <a:rPr lang="en-US" smtClean="0"/>
              <a:pPr/>
              <a:t>2/24/11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Average Memory Access Time (AMAT)</a:t>
            </a:r>
            <a:endParaRPr lang="en-US" dirty="0"/>
          </a:p>
        </p:txBody>
      </p:sp>
      <p:sp>
        <p:nvSpPr>
          <p:cNvPr id="3" name="Content Placeholder 2"/>
          <p:cNvSpPr>
            <a:spLocks noGrp="1"/>
          </p:cNvSpPr>
          <p:nvPr>
            <p:ph idx="1"/>
          </p:nvPr>
        </p:nvSpPr>
        <p:spPr>
          <a:xfrm>
            <a:off x="533399" y="1388532"/>
            <a:ext cx="8322733" cy="4182535"/>
          </a:xfrm>
        </p:spPr>
        <p:txBody>
          <a:bodyPr>
            <a:normAutofit lnSpcReduction="10000"/>
          </a:bodyPr>
          <a:lstStyle/>
          <a:p>
            <a:pPr>
              <a:lnSpc>
                <a:spcPct val="100000"/>
              </a:lnSpc>
              <a:spcBef>
                <a:spcPts val="600"/>
              </a:spcBef>
            </a:pPr>
            <a:r>
              <a:rPr lang="en-US" dirty="0" smtClean="0"/>
              <a:t>Average Memory Access Time (AMAT) is the average to access memory considering both hits and misses</a:t>
            </a:r>
          </a:p>
          <a:p>
            <a:pPr lvl="1">
              <a:lnSpc>
                <a:spcPct val="100000"/>
              </a:lnSpc>
              <a:spcBef>
                <a:spcPts val="600"/>
              </a:spcBef>
            </a:pPr>
            <a:endParaRPr lang="en-US" dirty="0" smtClean="0"/>
          </a:p>
          <a:p>
            <a:pPr marL="287338" lvl="1" indent="-287338" algn="ctr">
              <a:lnSpc>
                <a:spcPct val="100000"/>
              </a:lnSpc>
              <a:spcBef>
                <a:spcPts val="600"/>
              </a:spcBef>
              <a:buNone/>
            </a:pPr>
            <a:r>
              <a:rPr lang="en-US" sz="3613" dirty="0" smtClean="0">
                <a:solidFill>
                  <a:srgbClr val="FF0000"/>
                </a:solidFill>
              </a:rPr>
              <a:t>AMAT =  Time for a hit  +  Miss rate x Miss penalty</a:t>
            </a:r>
          </a:p>
          <a:p>
            <a:pPr marL="287338" lvl="1" indent="-287338">
              <a:lnSpc>
                <a:spcPct val="100000"/>
              </a:lnSpc>
              <a:spcBef>
                <a:spcPts val="600"/>
              </a:spcBef>
            </a:pPr>
            <a:endParaRPr lang="en-US" dirty="0" smtClean="0">
              <a:solidFill>
                <a:schemeClr val="accent2"/>
              </a:solidFill>
            </a:endParaRPr>
          </a:p>
          <a:p>
            <a:pPr>
              <a:lnSpc>
                <a:spcPct val="100000"/>
              </a:lnSpc>
              <a:spcBef>
                <a:spcPts val="600"/>
              </a:spcBef>
            </a:pPr>
            <a:r>
              <a:rPr lang="en-US" dirty="0" smtClean="0"/>
              <a:t>How reduce Miss Penalty?</a:t>
            </a:r>
          </a:p>
        </p:txBody>
      </p:sp>
      <p:sp>
        <p:nvSpPr>
          <p:cNvPr id="4" name="Date Placeholder 3"/>
          <p:cNvSpPr>
            <a:spLocks noGrp="1"/>
          </p:cNvSpPr>
          <p:nvPr>
            <p:ph type="dt" sz="half" idx="10"/>
          </p:nvPr>
        </p:nvSpPr>
        <p:spPr/>
        <p:txBody>
          <a:bodyPr/>
          <a:lstStyle/>
          <a:p>
            <a:fld id="{31321E7D-84F9-2D49-91B6-FB353BC8D241}" type="datetime1">
              <a:rPr lang="en-US" smtClean="0"/>
              <a:pPr/>
              <a:t>2/24/11</a:t>
            </a:fld>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10</a:t>
            </a:fld>
            <a:endParaRPr lang="en-US"/>
          </a:p>
        </p:txBody>
      </p:sp>
      <p:sp>
        <p:nvSpPr>
          <p:cNvPr id="6" name="Footer Placeholder 5"/>
          <p:cNvSpPr>
            <a:spLocks noGrp="1"/>
          </p:cNvSpPr>
          <p:nvPr>
            <p:ph type="ftr" sz="quarter" idx="11"/>
          </p:nvPr>
        </p:nvSpPr>
        <p:spPr/>
        <p:txBody>
          <a:bodyPr/>
          <a:lstStyle/>
          <a:p>
            <a:r>
              <a:rPr lang="en-US" smtClean="0"/>
              <a:t>Spring 2011 -- Lecture #12</a:t>
            </a:r>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00866" name="Rectangle 2"/>
          <p:cNvSpPr>
            <a:spLocks noGrp="1" noChangeArrowheads="1"/>
          </p:cNvSpPr>
          <p:nvPr>
            <p:ph type="title"/>
          </p:nvPr>
        </p:nvSpPr>
        <p:spPr/>
        <p:txBody>
          <a:bodyPr/>
          <a:lstStyle/>
          <a:p>
            <a:r>
              <a:rPr lang="en-US" dirty="0" smtClean="0"/>
              <a:t>Reducing Cache Miss Rates</a:t>
            </a:r>
            <a:endParaRPr lang="en-US" dirty="0"/>
          </a:p>
        </p:txBody>
      </p:sp>
      <p:sp>
        <p:nvSpPr>
          <p:cNvPr id="1700867" name="Rectangle 3"/>
          <p:cNvSpPr>
            <a:spLocks noGrp="1" noChangeArrowheads="1"/>
          </p:cNvSpPr>
          <p:nvPr>
            <p:ph type="body" idx="1"/>
          </p:nvPr>
        </p:nvSpPr>
        <p:spPr>
          <a:xfrm>
            <a:off x="457200" y="1600199"/>
            <a:ext cx="8229600" cy="5020733"/>
          </a:xfrm>
        </p:spPr>
        <p:txBody>
          <a:bodyPr>
            <a:normAutofit fontScale="85000" lnSpcReduction="20000"/>
          </a:bodyPr>
          <a:lstStyle/>
          <a:p>
            <a:r>
              <a:rPr lang="en-US" dirty="0" smtClean="0"/>
              <a:t>Use multiple $ levels</a:t>
            </a:r>
          </a:p>
          <a:p>
            <a:r>
              <a:rPr lang="en-US" dirty="0" smtClean="0"/>
              <a:t>With advancing technology, have more room on die for bigger L1 caches and for second level cache – normally a </a:t>
            </a:r>
            <a:r>
              <a:rPr lang="en-US" dirty="0" smtClean="0">
                <a:solidFill>
                  <a:srgbClr val="FF0000"/>
                </a:solidFill>
              </a:rPr>
              <a:t>unified </a:t>
            </a:r>
            <a:r>
              <a:rPr lang="en-US" dirty="0" smtClean="0"/>
              <a:t>L2 cache (i.e., it holds both instructions and data,) and in some cases even a unified L3 cache</a:t>
            </a:r>
          </a:p>
          <a:p>
            <a:r>
              <a:rPr lang="en-US" dirty="0" smtClean="0"/>
              <a:t>E.g., </a:t>
            </a:r>
            <a:r>
              <a:rPr lang="en-US" dirty="0" err="1" smtClean="0"/>
              <a:t>CPI</a:t>
            </a:r>
            <a:r>
              <a:rPr lang="en-US" baseline="-25000" dirty="0" err="1" smtClean="0"/>
              <a:t>ideal</a:t>
            </a:r>
            <a:r>
              <a:rPr lang="en-US" dirty="0" smtClean="0"/>
              <a:t> of 2, </a:t>
            </a:r>
            <a:br>
              <a:rPr lang="en-US" dirty="0" smtClean="0"/>
            </a:br>
            <a:r>
              <a:rPr lang="en-US" dirty="0" smtClean="0"/>
              <a:t>100 cycle miss penalty (to main memory), </a:t>
            </a:r>
            <a:br>
              <a:rPr lang="en-US" dirty="0" smtClean="0"/>
            </a:br>
            <a:r>
              <a:rPr lang="en-US" dirty="0" smtClean="0"/>
              <a:t>25 cycle miss penalty (to L2$), </a:t>
            </a:r>
            <a:br>
              <a:rPr lang="en-US" dirty="0" smtClean="0"/>
            </a:br>
            <a:r>
              <a:rPr lang="en-US" dirty="0" smtClean="0"/>
              <a:t>36% load/stores, </a:t>
            </a:r>
            <a:br>
              <a:rPr lang="en-US" dirty="0" smtClean="0"/>
            </a:br>
            <a:r>
              <a:rPr lang="en-US" dirty="0" smtClean="0"/>
              <a:t>a 2% (4%) L1 I$ (D$) miss rate, </a:t>
            </a:r>
            <a:br>
              <a:rPr lang="en-US" dirty="0" smtClean="0"/>
            </a:br>
            <a:r>
              <a:rPr lang="en-US" dirty="0" smtClean="0"/>
              <a:t>add a 0.5% L2$ miss rate</a:t>
            </a:r>
          </a:p>
          <a:p>
            <a:pPr lvl="1"/>
            <a:r>
              <a:rPr lang="en-US" dirty="0" err="1" smtClean="0"/>
              <a:t>CPI</a:t>
            </a:r>
            <a:r>
              <a:rPr lang="en-US" baseline="-25000" dirty="0" err="1" smtClean="0"/>
              <a:t>stalls</a:t>
            </a:r>
            <a:r>
              <a:rPr lang="en-US" dirty="0" smtClean="0"/>
              <a:t>  =  2  +  .02×25  +  .36×.04×25  +  .005×100  + </a:t>
            </a:r>
            <a:br>
              <a:rPr lang="en-US" dirty="0" smtClean="0"/>
            </a:br>
            <a:r>
              <a:rPr lang="en-US" dirty="0" smtClean="0"/>
              <a:t>                 .36×.005×100  </a:t>
            </a:r>
          </a:p>
          <a:p>
            <a:pPr lvl="1">
              <a:buNone/>
            </a:pPr>
            <a:r>
              <a:rPr lang="en-US" dirty="0" smtClean="0"/>
              <a:t>                  =  3.54 (vs. 5.44 with no L2$)</a:t>
            </a:r>
            <a:endParaRPr lang="en-US" dirty="0"/>
          </a:p>
        </p:txBody>
      </p:sp>
      <p:sp>
        <p:nvSpPr>
          <p:cNvPr id="4" name="Date Placeholder 3"/>
          <p:cNvSpPr>
            <a:spLocks noGrp="1"/>
          </p:cNvSpPr>
          <p:nvPr>
            <p:ph type="dt" sz="half" idx="10"/>
          </p:nvPr>
        </p:nvSpPr>
        <p:spPr/>
        <p:txBody>
          <a:bodyPr/>
          <a:lstStyle/>
          <a:p>
            <a:fld id="{79BD0248-E315-5B48-A83A-F6244658CD46}" type="datetime1">
              <a:rPr lang="en-US" smtClean="0"/>
              <a:pPr/>
              <a:t>2/24/11</a:t>
            </a:fld>
            <a:endParaRPr lang="en-US"/>
          </a:p>
        </p:txBody>
      </p:sp>
      <p:sp>
        <p:nvSpPr>
          <p:cNvPr id="6" name="Footer Placeholder 5"/>
          <p:cNvSpPr>
            <a:spLocks noGrp="1"/>
          </p:cNvSpPr>
          <p:nvPr>
            <p:ph type="ftr" sz="quarter" idx="11"/>
          </p:nvPr>
        </p:nvSpPr>
        <p:spPr/>
        <p:txBody>
          <a:bodyPr/>
          <a:lstStyle/>
          <a:p>
            <a:r>
              <a:rPr lang="en-US" smtClean="0"/>
              <a:t>Spring 2011 -- Lecture #12</a:t>
            </a:r>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11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00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00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0086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0086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00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867"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vs. Global Miss Rates</a:t>
            </a:r>
            <a:endParaRPr lang="en-US" dirty="0"/>
          </a:p>
        </p:txBody>
      </p:sp>
      <p:sp>
        <p:nvSpPr>
          <p:cNvPr id="3" name="Content Placeholder 2"/>
          <p:cNvSpPr>
            <a:spLocks noGrp="1"/>
          </p:cNvSpPr>
          <p:nvPr>
            <p:ph idx="1"/>
          </p:nvPr>
        </p:nvSpPr>
        <p:spPr>
          <a:xfrm>
            <a:off x="335849" y="1600200"/>
            <a:ext cx="8648098" cy="4813021"/>
          </a:xfrm>
        </p:spPr>
        <p:txBody>
          <a:bodyPr>
            <a:normAutofit fontScale="92500" lnSpcReduction="20000"/>
          </a:bodyPr>
          <a:lstStyle/>
          <a:p>
            <a:r>
              <a:rPr lang="en-US" i="1" dirty="0" smtClean="0">
                <a:solidFill>
                  <a:srgbClr val="0000FF"/>
                </a:solidFill>
              </a:rPr>
              <a:t>Local miss rate </a:t>
            </a:r>
            <a:r>
              <a:rPr lang="en-US" dirty="0" smtClean="0"/>
              <a:t>– the fraction of references to one level of a cache that miss</a:t>
            </a:r>
          </a:p>
          <a:p>
            <a:pPr marL="342900" lvl="1" indent="-342900">
              <a:buFont typeface="Arial"/>
              <a:buChar char="•"/>
            </a:pPr>
            <a:r>
              <a:rPr lang="en-US" dirty="0" smtClean="0"/>
              <a:t>Local Miss rate L2$ = $L2 Misses / L1$ Misses</a:t>
            </a:r>
          </a:p>
          <a:p>
            <a:r>
              <a:rPr lang="en-US" i="1" dirty="0" smtClean="0">
                <a:solidFill>
                  <a:srgbClr val="0000FF"/>
                </a:solidFill>
              </a:rPr>
              <a:t>Global miss rate </a:t>
            </a:r>
            <a:r>
              <a:rPr lang="en-US" dirty="0" smtClean="0"/>
              <a:t>– the fraction of references that miss in all levels of a multilevel cache</a:t>
            </a:r>
          </a:p>
          <a:p>
            <a:pPr marL="742950" lvl="2" indent="-342900"/>
            <a:r>
              <a:rPr lang="en-US" dirty="0" smtClean="0"/>
              <a:t>L2$ local miss rate &gt;&gt; than the global miss rate</a:t>
            </a:r>
          </a:p>
          <a:p>
            <a:pPr marL="342900" lvl="1" indent="-342900">
              <a:buFont typeface="Arial"/>
              <a:buChar char="•"/>
            </a:pPr>
            <a:r>
              <a:rPr lang="en-US" dirty="0" smtClean="0">
                <a:solidFill>
                  <a:srgbClr val="000000"/>
                </a:solidFill>
              </a:rPr>
              <a:t>Global Miss rate = L2$ Misses / Total Accesses</a:t>
            </a:r>
          </a:p>
          <a:p>
            <a:pPr marL="342900" lvl="1" indent="-342900">
              <a:buNone/>
            </a:pPr>
            <a:r>
              <a:rPr lang="en-US" dirty="0" smtClean="0">
                <a:solidFill>
                  <a:srgbClr val="000000"/>
                </a:solidFill>
              </a:rPr>
              <a:t>	= L2$ Misses / L1$ Misses </a:t>
            </a:r>
            <a:r>
              <a:rPr lang="en-US" dirty="0" err="1" smtClean="0">
                <a:solidFill>
                  <a:srgbClr val="000000"/>
                </a:solidFill>
              </a:rPr>
              <a:t>x</a:t>
            </a:r>
            <a:r>
              <a:rPr lang="en-US" dirty="0" smtClean="0">
                <a:solidFill>
                  <a:srgbClr val="000000"/>
                </a:solidFill>
              </a:rPr>
              <a:t> L1$ Misses / Total Accesses</a:t>
            </a:r>
          </a:p>
          <a:p>
            <a:pPr marL="342900" lvl="1" indent="-342900">
              <a:buNone/>
            </a:pPr>
            <a:r>
              <a:rPr lang="en-US" dirty="0" smtClean="0">
                <a:solidFill>
                  <a:srgbClr val="000000"/>
                </a:solidFill>
              </a:rPr>
              <a:t>	= Local Miss rate L2$ </a:t>
            </a:r>
            <a:r>
              <a:rPr lang="en-US" dirty="0" err="1" smtClean="0">
                <a:solidFill>
                  <a:srgbClr val="000000"/>
                </a:solidFill>
              </a:rPr>
              <a:t>x</a:t>
            </a:r>
            <a:r>
              <a:rPr lang="en-US" dirty="0" smtClean="0">
                <a:solidFill>
                  <a:srgbClr val="000000"/>
                </a:solidFill>
              </a:rPr>
              <a:t> Local Miss rate L1$</a:t>
            </a:r>
          </a:p>
          <a:p>
            <a:pPr marL="342900" lvl="1" indent="-342900">
              <a:buFont typeface="Arial"/>
              <a:buChar char="•"/>
            </a:pPr>
            <a:r>
              <a:rPr lang="en-US" dirty="0" smtClean="0">
                <a:solidFill>
                  <a:srgbClr val="000000"/>
                </a:solidFill>
              </a:rPr>
              <a:t>AMAT =  Time for a hit  +  Miss rate </a:t>
            </a:r>
            <a:r>
              <a:rPr lang="en-US" dirty="0" err="1" smtClean="0">
                <a:solidFill>
                  <a:srgbClr val="000000"/>
                </a:solidFill>
              </a:rPr>
              <a:t>x</a:t>
            </a:r>
            <a:r>
              <a:rPr lang="en-US" dirty="0" smtClean="0">
                <a:solidFill>
                  <a:srgbClr val="000000"/>
                </a:solidFill>
              </a:rPr>
              <a:t> Miss penalty</a:t>
            </a:r>
          </a:p>
          <a:p>
            <a:pPr marL="342900" lvl="1" indent="-342900">
              <a:buFont typeface="Arial"/>
              <a:buChar char="•"/>
            </a:pPr>
            <a:r>
              <a:rPr lang="en-US" dirty="0" smtClean="0">
                <a:solidFill>
                  <a:srgbClr val="000000"/>
                </a:solidFill>
              </a:rPr>
              <a:t>AMAT =  Time for a L1$ hit  + (local) Miss rateL1$ </a:t>
            </a:r>
            <a:r>
              <a:rPr lang="en-US" dirty="0" err="1" smtClean="0">
                <a:solidFill>
                  <a:srgbClr val="000000"/>
                </a:solidFill>
              </a:rPr>
              <a:t>x</a:t>
            </a:r>
            <a:r>
              <a:rPr lang="en-US" dirty="0" smtClean="0">
                <a:solidFill>
                  <a:srgbClr val="000000"/>
                </a:solidFill>
              </a:rPr>
              <a:t> </a:t>
            </a:r>
            <a:br>
              <a:rPr lang="en-US" dirty="0" smtClean="0">
                <a:solidFill>
                  <a:srgbClr val="000000"/>
                </a:solidFill>
              </a:rPr>
            </a:br>
            <a:r>
              <a:rPr lang="en-US" dirty="0" smtClean="0">
                <a:solidFill>
                  <a:srgbClr val="000000"/>
                </a:solidFill>
              </a:rPr>
              <a:t>(Time for a L2$ hit + (local) Miss rate L2$ </a:t>
            </a:r>
            <a:r>
              <a:rPr lang="en-US" dirty="0" err="1" smtClean="0">
                <a:solidFill>
                  <a:srgbClr val="000000"/>
                </a:solidFill>
              </a:rPr>
              <a:t>x</a:t>
            </a:r>
            <a:r>
              <a:rPr lang="en-US" dirty="0" smtClean="0">
                <a:solidFill>
                  <a:srgbClr val="000000"/>
                </a:solidFill>
              </a:rPr>
              <a:t> L2$ Miss penalty)</a:t>
            </a:r>
          </a:p>
          <a:p>
            <a:pPr marL="342900" lvl="1" indent="-342900">
              <a:buFont typeface="Arial"/>
              <a:buChar char="•"/>
            </a:pPr>
            <a:endParaRPr lang="en-US" dirty="0" smtClean="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A0CC2F0F-BF8F-0C4D-BAC3-8A026018F4FA}" type="datetime1">
              <a:rPr lang="en-US" smtClean="0"/>
              <a:pPr/>
              <a:t>2/24/11</a:t>
            </a:fld>
            <a:endParaRPr lang="en-US"/>
          </a:p>
        </p:txBody>
      </p:sp>
      <p:sp>
        <p:nvSpPr>
          <p:cNvPr id="5" name="Footer Placeholder 4"/>
          <p:cNvSpPr>
            <a:spLocks noGrp="1"/>
          </p:cNvSpPr>
          <p:nvPr>
            <p:ph type="ftr" sz="quarter" idx="11"/>
          </p:nvPr>
        </p:nvSpPr>
        <p:spPr/>
        <p:txBody>
          <a:bodyPr/>
          <a:lstStyle/>
          <a:p>
            <a:r>
              <a:rPr lang="en-US" smtClean="0"/>
              <a:t>Spring 2011 -- Lecture #12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05986" name="Rectangle 2"/>
          <p:cNvSpPr>
            <a:spLocks noGrp="1" noChangeArrowheads="1"/>
          </p:cNvSpPr>
          <p:nvPr>
            <p:ph type="title"/>
          </p:nvPr>
        </p:nvSpPr>
        <p:spPr/>
        <p:txBody>
          <a:bodyPr>
            <a:normAutofit fontScale="90000"/>
          </a:bodyPr>
          <a:lstStyle/>
          <a:p>
            <a:r>
              <a:rPr lang="en-US" smtClean="0"/>
              <a:t>Multilevel Cache Design Considerations</a:t>
            </a:r>
            <a:endParaRPr lang="en-US"/>
          </a:p>
        </p:txBody>
      </p:sp>
      <p:sp>
        <p:nvSpPr>
          <p:cNvPr id="1705987" name="Rectangle 3"/>
          <p:cNvSpPr>
            <a:spLocks noGrp="1" noChangeArrowheads="1"/>
          </p:cNvSpPr>
          <p:nvPr>
            <p:ph type="body" idx="1"/>
          </p:nvPr>
        </p:nvSpPr>
        <p:spPr>
          <a:xfrm>
            <a:off x="457199" y="1600200"/>
            <a:ext cx="8449733" cy="5003800"/>
          </a:xfrm>
        </p:spPr>
        <p:txBody>
          <a:bodyPr>
            <a:normAutofit fontScale="92500" lnSpcReduction="20000"/>
          </a:bodyPr>
          <a:lstStyle/>
          <a:p>
            <a:r>
              <a:rPr lang="en-US" dirty="0" smtClean="0"/>
              <a:t>Different design considerations for L1$ and L2$</a:t>
            </a:r>
          </a:p>
          <a:p>
            <a:pPr lvl="1"/>
            <a:r>
              <a:rPr lang="en-US" dirty="0" smtClean="0"/>
              <a:t>L1$ focuses on minimizing hit time for shorter clock cycle: Smaller $ with smaller block sizes</a:t>
            </a:r>
          </a:p>
          <a:p>
            <a:pPr lvl="1"/>
            <a:r>
              <a:rPr lang="en-US" dirty="0" smtClean="0"/>
              <a:t>L2$(s) focus on reducing miss rate to reduce penalty of long main memory access times: Larger $ with larger block sizes</a:t>
            </a:r>
          </a:p>
          <a:p>
            <a:r>
              <a:rPr lang="en-US" dirty="0" smtClean="0"/>
              <a:t>Miss penalty of L1$ is significantly reduced by presence of L2$, so can be smaller/faster but with higher miss rate</a:t>
            </a:r>
          </a:p>
          <a:p>
            <a:r>
              <a:rPr lang="en-US" dirty="0" smtClean="0"/>
              <a:t>For the L2$, hit time is less important than miss rate</a:t>
            </a:r>
          </a:p>
          <a:p>
            <a:pPr lvl="1"/>
            <a:r>
              <a:rPr lang="en-US" dirty="0" smtClean="0"/>
              <a:t>L2$ hit time determines L1$’s miss penalty</a:t>
            </a:r>
          </a:p>
        </p:txBody>
      </p:sp>
      <p:sp>
        <p:nvSpPr>
          <p:cNvPr id="4" name="Date Placeholder 3"/>
          <p:cNvSpPr>
            <a:spLocks noGrp="1"/>
          </p:cNvSpPr>
          <p:nvPr>
            <p:ph type="dt" sz="half" idx="10"/>
          </p:nvPr>
        </p:nvSpPr>
        <p:spPr/>
        <p:txBody>
          <a:bodyPr/>
          <a:lstStyle/>
          <a:p>
            <a:fld id="{C581265A-8178-8348-B4C0-320CE08558F2}" type="datetime1">
              <a:rPr lang="en-US" smtClean="0"/>
              <a:pPr/>
              <a:t>2/24/11</a:t>
            </a:fld>
            <a:endParaRPr lang="en-US"/>
          </a:p>
        </p:txBody>
      </p:sp>
      <p:sp>
        <p:nvSpPr>
          <p:cNvPr id="6" name="Footer Placeholder 5"/>
          <p:cNvSpPr>
            <a:spLocks noGrp="1"/>
          </p:cNvSpPr>
          <p:nvPr>
            <p:ph type="ftr" sz="quarter" idx="11"/>
          </p:nvPr>
        </p:nvSpPr>
        <p:spPr/>
        <p:txBody>
          <a:bodyPr/>
          <a:lstStyle/>
          <a:p>
            <a:r>
              <a:rPr lang="en-US" smtClean="0"/>
              <a:t>Spring 2011 -- Lecture #12</a:t>
            </a:r>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13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059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059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059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059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0598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059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5987"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solidFill>
                  <a:schemeClr val="bg1">
                    <a:lumMod val="50000"/>
                  </a:schemeClr>
                </a:solidFill>
              </a:rPr>
              <a:t>Cache Hits and Misses, Consistency</a:t>
            </a:r>
          </a:p>
          <a:p>
            <a:r>
              <a:rPr lang="en-US" dirty="0" err="1" smtClean="0"/>
              <a:t>Administrivia</a:t>
            </a:r>
            <a:endParaRPr lang="en-US" dirty="0" smtClean="0"/>
          </a:p>
          <a:p>
            <a:r>
              <a:rPr lang="en-US" dirty="0" smtClean="0"/>
              <a:t>Cache Performance and Size</a:t>
            </a:r>
          </a:p>
          <a:p>
            <a:r>
              <a:rPr lang="en-US" dirty="0" smtClean="0"/>
              <a:t>Technology Break</a:t>
            </a:r>
          </a:p>
          <a:p>
            <a:r>
              <a:rPr lang="en-US" dirty="0" smtClean="0"/>
              <a:t>Memory Performance for Caches</a:t>
            </a:r>
          </a:p>
          <a:p>
            <a:pPr>
              <a:buNone/>
            </a:pPr>
            <a:endParaRPr lang="en-US" dirty="0" smtClean="0"/>
          </a:p>
        </p:txBody>
      </p:sp>
      <p:sp>
        <p:nvSpPr>
          <p:cNvPr id="7" name="Date Placeholder 6"/>
          <p:cNvSpPr>
            <a:spLocks noGrp="1"/>
          </p:cNvSpPr>
          <p:nvPr>
            <p:ph type="dt" sz="half" idx="10"/>
          </p:nvPr>
        </p:nvSpPr>
        <p:spPr/>
        <p:txBody>
          <a:bodyPr/>
          <a:lstStyle/>
          <a:p>
            <a:fld id="{E9D440F2-1997-8643-AA31-EB129C6E5B81}" type="datetime1">
              <a:rPr lang="en-US" smtClean="0"/>
              <a:pPr/>
              <a:t>2/24/11</a:t>
            </a:fld>
            <a:endParaRPr lang="en-US"/>
          </a:p>
        </p:txBody>
      </p:sp>
      <p:sp>
        <p:nvSpPr>
          <p:cNvPr id="8" name="Slide Number Placeholder 7"/>
          <p:cNvSpPr>
            <a:spLocks noGrp="1"/>
          </p:cNvSpPr>
          <p:nvPr>
            <p:ph type="sldNum" sz="quarter" idx="12"/>
          </p:nvPr>
        </p:nvSpPr>
        <p:spPr/>
        <p:txBody>
          <a:bodyPr/>
          <a:lstStyle/>
          <a:p>
            <a:fld id="{3CC63E4C-4642-794D-A2FD-70F6B81535F5}" type="slidenum">
              <a:rPr lang="en-US" smtClean="0"/>
              <a:pPr/>
              <a:t>14</a:t>
            </a:fld>
            <a:endParaRPr lang="en-US"/>
          </a:p>
        </p:txBody>
      </p:sp>
      <p:sp>
        <p:nvSpPr>
          <p:cNvPr id="9" name="Footer Placeholder 8"/>
          <p:cNvSpPr>
            <a:spLocks noGrp="1"/>
          </p:cNvSpPr>
          <p:nvPr>
            <p:ph type="ftr" sz="quarter" idx="11"/>
          </p:nvPr>
        </p:nvSpPr>
        <p:spPr/>
        <p:txBody>
          <a:bodyPr/>
          <a:lstStyle/>
          <a:p>
            <a:r>
              <a:rPr lang="en-US" smtClean="0"/>
              <a:t>Spring 2011 -- Lecture #12</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a:xfrm>
            <a:off x="457200" y="1600200"/>
            <a:ext cx="8686800" cy="4870760"/>
          </a:xfrm>
        </p:spPr>
        <p:txBody>
          <a:bodyPr>
            <a:normAutofit fontScale="92500" lnSpcReduction="20000"/>
          </a:bodyPr>
          <a:lstStyle/>
          <a:p>
            <a:r>
              <a:rPr lang="en-US" dirty="0" smtClean="0"/>
              <a:t>Lab #6 posted</a:t>
            </a:r>
          </a:p>
          <a:p>
            <a:r>
              <a:rPr lang="en-US" dirty="0" smtClean="0"/>
              <a:t>Project #2 Due Sunday @ 11:59:59</a:t>
            </a:r>
          </a:p>
          <a:p>
            <a:r>
              <a:rPr lang="en-US" dirty="0" smtClean="0"/>
              <a:t>No Homework this week!</a:t>
            </a:r>
          </a:p>
          <a:p>
            <a:r>
              <a:rPr lang="en-US" dirty="0" smtClean="0"/>
              <a:t>Midterm in less than 2 weeks:</a:t>
            </a:r>
          </a:p>
          <a:p>
            <a:pPr lvl="1"/>
            <a:r>
              <a:rPr lang="en-US" dirty="0" smtClean="0"/>
              <a:t>Exam: </a:t>
            </a:r>
            <a:r>
              <a:rPr lang="en-US" dirty="0" err="1" smtClean="0"/>
              <a:t>Tu</a:t>
            </a:r>
            <a:r>
              <a:rPr lang="en-US" dirty="0" smtClean="0"/>
              <a:t>, Mar 8, 6-9 PM, 145/155 </a:t>
            </a:r>
            <a:r>
              <a:rPr lang="en-US" dirty="0" err="1" smtClean="0"/>
              <a:t>Dwinelle</a:t>
            </a:r>
            <a:endParaRPr lang="en-US" dirty="0" smtClean="0"/>
          </a:p>
          <a:p>
            <a:pPr lvl="2"/>
            <a:r>
              <a:rPr lang="en-US" dirty="0" smtClean="0"/>
              <a:t>Split: A-Lew in 145, Li-Z in 155</a:t>
            </a:r>
          </a:p>
          <a:p>
            <a:pPr lvl="1"/>
            <a:r>
              <a:rPr lang="en-US" dirty="0" smtClean="0"/>
              <a:t>Covers everything through lecture March 3</a:t>
            </a:r>
          </a:p>
          <a:p>
            <a:pPr lvl="1"/>
            <a:r>
              <a:rPr lang="en-US" dirty="0" smtClean="0"/>
              <a:t>Closed book, can bring one sheet notes, both sides</a:t>
            </a:r>
          </a:p>
          <a:p>
            <a:pPr lvl="1"/>
            <a:r>
              <a:rPr lang="en-US" dirty="0" smtClean="0"/>
              <a:t>Copy of Green card will be supplied</a:t>
            </a:r>
          </a:p>
          <a:p>
            <a:pPr lvl="1"/>
            <a:r>
              <a:rPr lang="en-US" dirty="0" smtClean="0"/>
              <a:t>No phones, calculators, …; just bring pencils &amp; eraser</a:t>
            </a:r>
          </a:p>
          <a:p>
            <a:pPr lvl="1"/>
            <a:r>
              <a:rPr lang="en-US" dirty="0" smtClean="0"/>
              <a:t>TA Review: Su, Mar 6, 2-5 PM, 2050 VLSB</a:t>
            </a:r>
          </a:p>
        </p:txBody>
      </p:sp>
      <p:sp>
        <p:nvSpPr>
          <p:cNvPr id="4" name="Date Placeholder 3"/>
          <p:cNvSpPr>
            <a:spLocks noGrp="1"/>
          </p:cNvSpPr>
          <p:nvPr>
            <p:ph type="dt" sz="half" idx="10"/>
          </p:nvPr>
        </p:nvSpPr>
        <p:spPr/>
        <p:txBody>
          <a:bodyPr/>
          <a:lstStyle/>
          <a:p>
            <a:fld id="{AF03B36B-D357-D944-AEA5-4978D550E81A}" type="datetime1">
              <a:rPr lang="en-US" smtClean="0"/>
              <a:pPr/>
              <a:t>2/24/11</a:t>
            </a:fld>
            <a:endParaRPr lang="en-US"/>
          </a:p>
        </p:txBody>
      </p:sp>
      <p:sp>
        <p:nvSpPr>
          <p:cNvPr id="5" name="Footer Placeholder 4"/>
          <p:cNvSpPr>
            <a:spLocks noGrp="1"/>
          </p:cNvSpPr>
          <p:nvPr>
            <p:ph type="ftr" sz="quarter" idx="11"/>
          </p:nvPr>
        </p:nvSpPr>
        <p:spPr/>
        <p:txBody>
          <a:bodyPr/>
          <a:lstStyle/>
          <a:p>
            <a:r>
              <a:rPr lang="en-US" smtClean="0"/>
              <a:t>Spring 2011 -- Lecture #12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Title 1"/>
          <p:cNvSpPr>
            <a:spLocks noGrp="1"/>
          </p:cNvSpPr>
          <p:nvPr>
            <p:ph type="title"/>
          </p:nvPr>
        </p:nvSpPr>
        <p:spPr>
          <a:xfrm>
            <a:off x="0" y="457199"/>
            <a:ext cx="4953765" cy="381000"/>
          </a:xfrm>
        </p:spPr>
        <p:txBody>
          <a:bodyPr>
            <a:normAutofit fontScale="90000"/>
          </a:bodyPr>
          <a:lstStyle/>
          <a:p>
            <a:r>
              <a:rPr lang="en-US" dirty="0" smtClean="0">
                <a:ea typeface="ＭＳ Ｐゴシック" charset="-128"/>
                <a:cs typeface="ＭＳ Ｐゴシック" charset="-128"/>
              </a:rPr>
              <a:t>Getting to Know Profs:</a:t>
            </a:r>
            <a:br>
              <a:rPr lang="en-US" dirty="0" smtClean="0">
                <a:ea typeface="ＭＳ Ｐゴシック" charset="-128"/>
                <a:cs typeface="ＭＳ Ｐゴシック" charset="-128"/>
              </a:rPr>
            </a:br>
            <a:r>
              <a:rPr lang="en-US" dirty="0" smtClean="0">
                <a:ea typeface="ＭＳ Ｐゴシック" charset="-128"/>
                <a:cs typeface="ＭＳ Ｐゴシック" charset="-128"/>
              </a:rPr>
              <a:t>Family</a:t>
            </a:r>
          </a:p>
        </p:txBody>
      </p:sp>
      <p:sp>
        <p:nvSpPr>
          <p:cNvPr id="3" name="Content Placeholder 2"/>
          <p:cNvSpPr>
            <a:spLocks noGrp="1"/>
          </p:cNvSpPr>
          <p:nvPr>
            <p:ph idx="1"/>
          </p:nvPr>
        </p:nvSpPr>
        <p:spPr>
          <a:xfrm>
            <a:off x="354931" y="2182258"/>
            <a:ext cx="5401975" cy="4953000"/>
          </a:xfrm>
        </p:spPr>
        <p:txBody>
          <a:bodyPr/>
          <a:lstStyle/>
          <a:p>
            <a:r>
              <a:rPr lang="en-US" sz="2400" dirty="0" smtClean="0">
                <a:latin typeface="Helvetica" charset="0"/>
              </a:rPr>
              <a:t>Grew up in Torrance, CA</a:t>
            </a:r>
          </a:p>
          <a:p>
            <a:r>
              <a:rPr lang="en-US" sz="2400" dirty="0" smtClean="0">
                <a:latin typeface="Helvetica" charset="0"/>
              </a:rPr>
              <a:t>(Still) married to high school sweetheart</a:t>
            </a:r>
          </a:p>
          <a:p>
            <a:r>
              <a:rPr lang="en-US" sz="2400" dirty="0" smtClean="0">
                <a:latin typeface="Helvetica" charset="0"/>
              </a:rPr>
              <a:t>1</a:t>
            </a:r>
            <a:r>
              <a:rPr lang="en-US" sz="2400" baseline="30000" dirty="0" smtClean="0">
                <a:latin typeface="Helvetica" charset="0"/>
              </a:rPr>
              <a:t>st</a:t>
            </a:r>
            <a:r>
              <a:rPr lang="en-US" sz="2400" dirty="0" smtClean="0">
                <a:latin typeface="Helvetica" charset="0"/>
              </a:rPr>
              <a:t> to graduate from college</a:t>
            </a:r>
          </a:p>
          <a:p>
            <a:r>
              <a:rPr lang="en-US" sz="2400" dirty="0" smtClean="0">
                <a:latin typeface="Helvetica" charset="0"/>
              </a:rPr>
              <a:t>Liked it so much didn’t stop to PhD</a:t>
            </a:r>
          </a:p>
          <a:p>
            <a:r>
              <a:rPr lang="en-US" sz="2400" dirty="0" smtClean="0">
                <a:latin typeface="Helvetica" charset="0"/>
              </a:rPr>
              <a:t>Spend 1 week/summer hosting Patterson Family Reunion</a:t>
            </a:r>
          </a:p>
        </p:txBody>
      </p:sp>
      <p:sp>
        <p:nvSpPr>
          <p:cNvPr id="10" name="Date Placeholder 9"/>
          <p:cNvSpPr>
            <a:spLocks noGrp="1"/>
          </p:cNvSpPr>
          <p:nvPr>
            <p:ph type="dt" sz="half" idx="10"/>
          </p:nvPr>
        </p:nvSpPr>
        <p:spPr/>
        <p:txBody>
          <a:bodyPr/>
          <a:lstStyle/>
          <a:p>
            <a:fld id="{E9A954EA-DB1A-0346-8E0C-E7FEF43375D2}" type="datetime1">
              <a:rPr lang="en-US" smtClean="0"/>
              <a:pPr/>
              <a:t>2/24/11</a:t>
            </a:fld>
            <a:endParaRPr lang="en-US"/>
          </a:p>
        </p:txBody>
      </p:sp>
      <p:sp>
        <p:nvSpPr>
          <p:cNvPr id="11" name="Slide Number Placeholder 10"/>
          <p:cNvSpPr>
            <a:spLocks noGrp="1"/>
          </p:cNvSpPr>
          <p:nvPr>
            <p:ph type="sldNum" sz="quarter" idx="12"/>
          </p:nvPr>
        </p:nvSpPr>
        <p:spPr/>
        <p:txBody>
          <a:bodyPr/>
          <a:lstStyle/>
          <a:p>
            <a:fld id="{3CC63E4C-4642-794D-A2FD-70F6B81535F5}" type="slidenum">
              <a:rPr lang="en-US" smtClean="0"/>
              <a:pPr/>
              <a:t>16</a:t>
            </a:fld>
            <a:endParaRPr lang="en-US"/>
          </a:p>
        </p:txBody>
      </p:sp>
      <p:sp>
        <p:nvSpPr>
          <p:cNvPr id="12" name="Footer Placeholder 11"/>
          <p:cNvSpPr>
            <a:spLocks noGrp="1"/>
          </p:cNvSpPr>
          <p:nvPr>
            <p:ph type="ftr" sz="quarter" idx="11"/>
          </p:nvPr>
        </p:nvSpPr>
        <p:spPr/>
        <p:txBody>
          <a:bodyPr/>
          <a:lstStyle/>
          <a:p>
            <a:r>
              <a:rPr lang="en-US" dirty="0" smtClean="0"/>
              <a:t>Spring 2011 -- Lecture #13</a:t>
            </a:r>
            <a:endParaRPr lang="en-US" dirty="0"/>
          </a:p>
        </p:txBody>
      </p:sp>
      <p:pic>
        <p:nvPicPr>
          <p:cNvPr id="13" name="Picture 12" descr="manly men.jpg"/>
          <p:cNvPicPr>
            <a:picLocks noChangeAspect="1"/>
          </p:cNvPicPr>
          <p:nvPr/>
        </p:nvPicPr>
        <p:blipFill>
          <a:blip r:embed="rId2"/>
          <a:stretch>
            <a:fillRect/>
          </a:stretch>
        </p:blipFill>
        <p:spPr>
          <a:xfrm>
            <a:off x="5225292" y="0"/>
            <a:ext cx="3701466" cy="2776100"/>
          </a:xfrm>
          <a:prstGeom prst="rect">
            <a:avLst/>
          </a:prstGeom>
          <a:ln w="38100" cap="flat" cmpd="sng" algn="ctr">
            <a:solidFill>
              <a:schemeClr val="tx1"/>
            </a:solidFill>
            <a:prstDash val="solid"/>
            <a:round/>
            <a:headEnd type="none" w="med" len="med"/>
            <a:tailEnd type="none" w="med" len="med"/>
          </a:ln>
        </p:spPr>
      </p:pic>
      <p:sp>
        <p:nvSpPr>
          <p:cNvPr id="14" name="TextBox 13"/>
          <p:cNvSpPr txBox="1"/>
          <p:nvPr/>
        </p:nvSpPr>
        <p:spPr>
          <a:xfrm>
            <a:off x="375995" y="1395414"/>
            <a:ext cx="4311415" cy="1107996"/>
          </a:xfrm>
          <a:prstGeom prst="rect">
            <a:avLst/>
          </a:prstGeom>
          <a:noFill/>
        </p:spPr>
        <p:txBody>
          <a:bodyPr wrap="square" rtlCol="0">
            <a:spAutoFit/>
          </a:bodyPr>
          <a:lstStyle/>
          <a:p>
            <a:pPr marL="342900" indent="-342900">
              <a:buFont typeface="Arial"/>
              <a:buChar char="•"/>
            </a:pPr>
            <a:r>
              <a:rPr lang="en-US" sz="2400" dirty="0" smtClean="0">
                <a:latin typeface="Helvetica" charset="0"/>
              </a:rPr>
              <a:t>Dad’s family Scotch-Irish, </a:t>
            </a:r>
            <a:br>
              <a:rPr lang="en-US" sz="2400" dirty="0" smtClean="0">
                <a:latin typeface="Helvetica" charset="0"/>
              </a:rPr>
            </a:br>
            <a:r>
              <a:rPr lang="en-US" sz="2400" dirty="0" smtClean="0">
                <a:latin typeface="Helvetica" charset="0"/>
              </a:rPr>
              <a:t>Mom’s family Swedish</a:t>
            </a:r>
          </a:p>
          <a:p>
            <a:endParaRPr lang="en-US" dirty="0"/>
          </a:p>
        </p:txBody>
      </p:sp>
      <p:pic>
        <p:nvPicPr>
          <p:cNvPr id="16" name="Picture 15" descr="hadrians_wall337px.gif"/>
          <p:cNvPicPr>
            <a:picLocks noChangeAspect="1"/>
          </p:cNvPicPr>
          <p:nvPr/>
        </p:nvPicPr>
        <p:blipFill>
          <a:blip r:embed="rId3"/>
          <a:stretch>
            <a:fillRect/>
          </a:stretch>
        </p:blipFill>
        <p:spPr>
          <a:xfrm>
            <a:off x="6188233" y="2640423"/>
            <a:ext cx="2955767" cy="4017037"/>
          </a:xfrm>
          <a:prstGeom prst="rect">
            <a:avLst/>
          </a:prstGeom>
          <a:ln w="38100" cap="flat" cmpd="sng" algn="ctr">
            <a:solidFill>
              <a:srgbClr val="000000"/>
            </a:solidFill>
            <a:prstDash val="solid"/>
            <a:round/>
            <a:headEnd type="none" w="med" len="med"/>
            <a:tailEnd type="none" w="med" len="med"/>
          </a:ln>
        </p:spPr>
      </p:pic>
      <p:grpSp>
        <p:nvGrpSpPr>
          <p:cNvPr id="15" name="Group 14"/>
          <p:cNvGrpSpPr/>
          <p:nvPr/>
        </p:nvGrpSpPr>
        <p:grpSpPr>
          <a:xfrm>
            <a:off x="1548505" y="2689626"/>
            <a:ext cx="7470165" cy="4168374"/>
            <a:chOff x="1548505" y="2689626"/>
            <a:chExt cx="7470165" cy="4168374"/>
          </a:xfrm>
        </p:grpSpPr>
        <p:sp>
          <p:nvSpPr>
            <p:cNvPr id="9" name="TextBox 8"/>
            <p:cNvSpPr txBox="1"/>
            <p:nvPr/>
          </p:nvSpPr>
          <p:spPr bwMode="auto">
            <a:xfrm>
              <a:off x="1548505" y="5257561"/>
              <a:ext cx="4704508" cy="1600439"/>
            </a:xfrm>
            <a:prstGeom prst="rect">
              <a:avLst/>
            </a:prstGeom>
            <a:solidFill>
              <a:schemeClr val="accent3"/>
            </a:solidFill>
          </p:spPr>
          <p:txBody>
            <a:bodyPr wrap="none">
              <a:spAutoFit/>
            </a:bodyPr>
            <a:lstStyle/>
            <a:p>
              <a:pPr marL="0" lvl="1">
                <a:defRPr/>
              </a:pPr>
              <a:r>
                <a:rPr lang="en-US" sz="2000" dirty="0" smtClean="0">
                  <a:latin typeface="Arial" pitchFamily="-110" charset="0"/>
                </a:rPr>
                <a:t>27 </a:t>
              </a:r>
              <a:r>
                <a:rPr lang="en-US" sz="2000" dirty="0">
                  <a:latin typeface="Arial" pitchFamily="-110" charset="0"/>
                </a:rPr>
                <a:t>people: 2 parents, 3 siblings, 2 sons, </a:t>
              </a:r>
              <a:br>
                <a:rPr lang="en-US" sz="2000" dirty="0">
                  <a:latin typeface="Arial" pitchFamily="-110" charset="0"/>
                </a:rPr>
              </a:br>
              <a:r>
                <a:rPr lang="en-US" sz="2000" dirty="0">
                  <a:latin typeface="Arial" pitchFamily="-110" charset="0"/>
                </a:rPr>
                <a:t>7 nieces and nephews,</a:t>
              </a:r>
              <a:r>
                <a:rPr lang="en-US" sz="2000" dirty="0" smtClean="0">
                  <a:latin typeface="Arial" pitchFamily="-110" charset="0"/>
                </a:rPr>
                <a:t> 7 </a:t>
              </a:r>
              <a:r>
                <a:rPr lang="en-US" sz="2000" dirty="0">
                  <a:latin typeface="Arial" pitchFamily="-110" charset="0"/>
                </a:rPr>
                <a:t>spouses, </a:t>
              </a:r>
              <a:br>
                <a:rPr lang="en-US" sz="2000" dirty="0">
                  <a:latin typeface="Arial" pitchFamily="-110" charset="0"/>
                </a:rPr>
              </a:br>
              <a:r>
                <a:rPr lang="en-US" sz="2000" dirty="0">
                  <a:latin typeface="Arial" pitchFamily="-110" charset="0"/>
                </a:rPr>
                <a:t>3 grandchildren, 1 grandnephew,</a:t>
              </a:r>
              <a:r>
                <a:rPr lang="en-US" sz="2000" dirty="0" smtClean="0">
                  <a:latin typeface="Arial" pitchFamily="-110" charset="0"/>
                </a:rPr>
                <a:t> </a:t>
              </a:r>
              <a:br>
                <a:rPr lang="en-US" sz="2000" dirty="0" smtClean="0">
                  <a:latin typeface="Arial" pitchFamily="-110" charset="0"/>
                </a:rPr>
              </a:br>
              <a:r>
                <a:rPr lang="en-US" sz="2000" dirty="0" smtClean="0">
                  <a:latin typeface="Arial" pitchFamily="-110" charset="0"/>
                </a:rPr>
                <a:t>1 grandniece, 6 </a:t>
              </a:r>
              <a:r>
                <a:rPr lang="en-US" sz="2000" dirty="0">
                  <a:latin typeface="Arial" pitchFamily="-110" charset="0"/>
                </a:rPr>
                <a:t>dogs …</a:t>
              </a:r>
            </a:p>
            <a:p>
              <a:pPr>
                <a:defRPr/>
              </a:pPr>
              <a:endParaRPr lang="en-US" dirty="0">
                <a:latin typeface="Arial" pitchFamily="-110" charset="0"/>
              </a:endParaRPr>
            </a:p>
          </p:txBody>
        </p:sp>
        <p:pic>
          <p:nvPicPr>
            <p:cNvPr id="72711" name="Picture 4" descr="P1010009.JPG"/>
            <p:cNvPicPr>
              <a:picLocks noChangeAspect="1"/>
            </p:cNvPicPr>
            <p:nvPr/>
          </p:nvPicPr>
          <p:blipFill>
            <a:blip r:embed="rId4"/>
            <a:srcRect/>
            <a:stretch>
              <a:fillRect/>
            </a:stretch>
          </p:blipFill>
          <p:spPr bwMode="auto">
            <a:xfrm>
              <a:off x="6266592" y="2689626"/>
              <a:ext cx="2752078" cy="4168374"/>
            </a:xfrm>
            <a:prstGeom prst="rect">
              <a:avLst/>
            </a:prstGeom>
            <a:noFill/>
            <a:ln w="38100" cap="flat" cmpd="sng" algn="ctr">
              <a:solidFill>
                <a:srgbClr val="000000"/>
              </a:solidFill>
              <a:prstDash val="solid"/>
              <a:miter lim="800000"/>
              <a:headEnd type="none" w="med" len="med"/>
              <a:tailEnd type="none" w="med" len="me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1" name="Content Placeholder 2"/>
          <p:cNvSpPr>
            <a:spLocks noGrp="1"/>
          </p:cNvSpPr>
          <p:nvPr>
            <p:ph idx="1"/>
          </p:nvPr>
        </p:nvSpPr>
        <p:spPr>
          <a:xfrm>
            <a:off x="304800" y="914400"/>
            <a:ext cx="4648200" cy="2753784"/>
          </a:xfrm>
        </p:spPr>
        <p:txBody>
          <a:bodyPr/>
          <a:lstStyle/>
          <a:p>
            <a:endParaRPr lang="en-US" sz="2400" dirty="0" smtClean="0">
              <a:ea typeface="ＭＳ Ｐゴシック" charset="-128"/>
              <a:cs typeface="ＭＳ Ｐゴシック" charset="-128"/>
            </a:endParaRPr>
          </a:p>
          <a:p>
            <a:r>
              <a:rPr lang="en-US" sz="2400" dirty="0" smtClean="0">
                <a:ea typeface="ＭＳ Ｐゴシック" charset="-128"/>
                <a:cs typeface="ＭＳ Ｐゴシック" charset="-128"/>
              </a:rPr>
              <a:t>2 to 3 times/year spend weekend with old friends I went to high school (South Torrance) with to play poker, watch </a:t>
            </a:r>
            <a:r>
              <a:rPr lang="en-US" sz="2400" dirty="0" err="1" smtClean="0">
                <a:ea typeface="ＭＳ Ｐゴシック" charset="-128"/>
                <a:cs typeface="ＭＳ Ｐゴシック" charset="-128"/>
              </a:rPr>
              <a:t>Superbowl</a:t>
            </a:r>
            <a:r>
              <a:rPr lang="en-US" sz="2400" dirty="0" smtClean="0">
                <a:ea typeface="ＭＳ Ｐゴシック" charset="-128"/>
                <a:cs typeface="ＭＳ Ｐゴシック" charset="-128"/>
              </a:rPr>
              <a:t>, go bodysurfing, talk about life</a:t>
            </a:r>
          </a:p>
        </p:txBody>
      </p:sp>
      <p:pic>
        <p:nvPicPr>
          <p:cNvPr id="8" name="Picture 7" descr="group.jpg"/>
          <p:cNvPicPr>
            <a:picLocks noChangeAspect="1"/>
          </p:cNvPicPr>
          <p:nvPr/>
        </p:nvPicPr>
        <p:blipFill>
          <a:blip r:embed="rId2"/>
          <a:srcRect/>
          <a:stretch>
            <a:fillRect/>
          </a:stretch>
        </p:blipFill>
        <p:spPr bwMode="auto">
          <a:xfrm>
            <a:off x="5180431" y="740925"/>
            <a:ext cx="3352800" cy="2514600"/>
          </a:xfrm>
          <a:prstGeom prst="rect">
            <a:avLst/>
          </a:prstGeom>
          <a:noFill/>
          <a:ln w="9525">
            <a:noFill/>
            <a:miter lim="800000"/>
            <a:headEnd/>
            <a:tailEnd/>
          </a:ln>
        </p:spPr>
      </p:pic>
      <p:sp>
        <p:nvSpPr>
          <p:cNvPr id="73733" name="TextBox 8"/>
          <p:cNvSpPr txBox="1">
            <a:spLocks noChangeArrowheads="1"/>
          </p:cNvSpPr>
          <p:nvPr/>
        </p:nvSpPr>
        <p:spPr bwMode="auto">
          <a:xfrm>
            <a:off x="6485356" y="359925"/>
            <a:ext cx="698500" cy="369888"/>
          </a:xfrm>
          <a:prstGeom prst="rect">
            <a:avLst/>
          </a:prstGeom>
          <a:noFill/>
          <a:ln w="9525">
            <a:noFill/>
            <a:miter lim="800000"/>
            <a:headEnd/>
            <a:tailEnd/>
          </a:ln>
        </p:spPr>
        <p:txBody>
          <a:bodyPr>
            <a:prstTxWarp prst="textNoShape">
              <a:avLst/>
            </a:prstTxWarp>
            <a:spAutoFit/>
          </a:bodyPr>
          <a:lstStyle/>
          <a:p>
            <a:r>
              <a:rPr lang="en-US" dirty="0"/>
              <a:t>1999</a:t>
            </a:r>
          </a:p>
        </p:txBody>
      </p:sp>
      <p:sp>
        <p:nvSpPr>
          <p:cNvPr id="73734" name="TextBox 9"/>
          <p:cNvSpPr txBox="1">
            <a:spLocks noChangeArrowheads="1"/>
          </p:cNvSpPr>
          <p:nvPr/>
        </p:nvSpPr>
        <p:spPr bwMode="auto">
          <a:xfrm>
            <a:off x="6553200" y="3299300"/>
            <a:ext cx="698500" cy="369888"/>
          </a:xfrm>
          <a:prstGeom prst="rect">
            <a:avLst/>
          </a:prstGeom>
          <a:noFill/>
          <a:ln w="9525">
            <a:noFill/>
            <a:miter lim="800000"/>
            <a:headEnd/>
            <a:tailEnd/>
          </a:ln>
        </p:spPr>
        <p:txBody>
          <a:bodyPr>
            <a:prstTxWarp prst="textNoShape">
              <a:avLst/>
            </a:prstTxWarp>
            <a:spAutoFit/>
          </a:bodyPr>
          <a:lstStyle/>
          <a:p>
            <a:r>
              <a:rPr lang="en-US" dirty="0"/>
              <a:t>2009</a:t>
            </a:r>
          </a:p>
        </p:txBody>
      </p:sp>
      <p:pic>
        <p:nvPicPr>
          <p:cNvPr id="11" name="Picture 10" descr="Jan2010domeshot.JPG"/>
          <p:cNvPicPr>
            <a:picLocks noChangeAspect="1"/>
          </p:cNvPicPr>
          <p:nvPr/>
        </p:nvPicPr>
        <p:blipFill>
          <a:blip r:embed="rId3"/>
          <a:srcRect/>
          <a:stretch>
            <a:fillRect/>
          </a:stretch>
        </p:blipFill>
        <p:spPr bwMode="auto">
          <a:xfrm>
            <a:off x="5130800" y="3746975"/>
            <a:ext cx="3479800" cy="2371725"/>
          </a:xfrm>
          <a:prstGeom prst="rect">
            <a:avLst/>
          </a:prstGeom>
          <a:noFill/>
          <a:ln w="9525">
            <a:noFill/>
            <a:miter lim="800000"/>
            <a:headEnd/>
            <a:tailEnd/>
          </a:ln>
        </p:spPr>
      </p:pic>
      <p:sp>
        <p:nvSpPr>
          <p:cNvPr id="13" name="Title 1"/>
          <p:cNvSpPr>
            <a:spLocks noGrp="1"/>
          </p:cNvSpPr>
          <p:nvPr>
            <p:ph type="title"/>
          </p:nvPr>
        </p:nvSpPr>
        <p:spPr>
          <a:xfrm>
            <a:off x="0" y="446703"/>
            <a:ext cx="4953765" cy="381000"/>
          </a:xfrm>
        </p:spPr>
        <p:txBody>
          <a:bodyPr>
            <a:normAutofit fontScale="90000"/>
          </a:bodyPr>
          <a:lstStyle/>
          <a:p>
            <a:r>
              <a:rPr lang="en-US" dirty="0" smtClean="0">
                <a:ea typeface="ＭＳ Ｐゴシック" charset="-128"/>
                <a:cs typeface="ＭＳ Ｐゴシック" charset="-128"/>
              </a:rPr>
              <a:t>Getting to Know Profs:</a:t>
            </a:r>
            <a:br>
              <a:rPr lang="en-US" dirty="0" smtClean="0">
                <a:ea typeface="ＭＳ Ｐゴシック" charset="-128"/>
                <a:cs typeface="ＭＳ Ｐゴシック" charset="-128"/>
              </a:rPr>
            </a:br>
            <a:r>
              <a:rPr lang="en-US" dirty="0" smtClean="0">
                <a:ea typeface="ＭＳ Ｐゴシック" charset="-128"/>
                <a:cs typeface="ＭＳ Ｐゴシック" charset="-128"/>
              </a:rPr>
              <a:t>(old) Friends</a:t>
            </a:r>
          </a:p>
        </p:txBody>
      </p:sp>
      <p:sp>
        <p:nvSpPr>
          <p:cNvPr id="14" name="Date Placeholder 13"/>
          <p:cNvSpPr>
            <a:spLocks noGrp="1"/>
          </p:cNvSpPr>
          <p:nvPr>
            <p:ph type="dt" sz="half" idx="10"/>
          </p:nvPr>
        </p:nvSpPr>
        <p:spPr/>
        <p:txBody>
          <a:bodyPr/>
          <a:lstStyle/>
          <a:p>
            <a:fld id="{328215BB-F115-534F-81C5-F69E06F8271B}" type="datetime1">
              <a:rPr lang="en-US" smtClean="0"/>
              <a:pPr/>
              <a:t>2/24/11</a:t>
            </a:fld>
            <a:endParaRPr lang="en-US" dirty="0"/>
          </a:p>
        </p:txBody>
      </p:sp>
      <p:sp>
        <p:nvSpPr>
          <p:cNvPr id="15" name="Slide Number Placeholder 14"/>
          <p:cNvSpPr>
            <a:spLocks noGrp="1"/>
          </p:cNvSpPr>
          <p:nvPr>
            <p:ph type="sldNum" sz="quarter" idx="12"/>
          </p:nvPr>
        </p:nvSpPr>
        <p:spPr/>
        <p:txBody>
          <a:bodyPr/>
          <a:lstStyle/>
          <a:p>
            <a:fld id="{3CC63E4C-4642-794D-A2FD-70F6B81535F5}" type="slidenum">
              <a:rPr lang="en-US" smtClean="0"/>
              <a:pPr/>
              <a:t>17</a:t>
            </a:fld>
            <a:endParaRPr lang="en-US"/>
          </a:p>
        </p:txBody>
      </p:sp>
      <p:sp>
        <p:nvSpPr>
          <p:cNvPr id="16" name="Footer Placeholder 15"/>
          <p:cNvSpPr>
            <a:spLocks noGrp="1"/>
          </p:cNvSpPr>
          <p:nvPr>
            <p:ph type="ftr" sz="quarter" idx="11"/>
          </p:nvPr>
        </p:nvSpPr>
        <p:spPr/>
        <p:txBody>
          <a:bodyPr/>
          <a:lstStyle/>
          <a:p>
            <a:r>
              <a:rPr lang="en-US" smtClean="0"/>
              <a:t>Spring 2011 -- Lecture #13</a:t>
            </a:r>
            <a:endParaRPr lang="en-US"/>
          </a:p>
        </p:txBody>
      </p:sp>
      <p:sp>
        <p:nvSpPr>
          <p:cNvPr id="12" name="TextBox 8"/>
          <p:cNvSpPr txBox="1">
            <a:spLocks noChangeArrowheads="1"/>
          </p:cNvSpPr>
          <p:nvPr/>
        </p:nvSpPr>
        <p:spPr bwMode="auto">
          <a:xfrm>
            <a:off x="2142299" y="3526431"/>
            <a:ext cx="698500" cy="369888"/>
          </a:xfrm>
          <a:prstGeom prst="rect">
            <a:avLst/>
          </a:prstGeom>
          <a:noFill/>
          <a:ln w="9525">
            <a:noFill/>
            <a:miter lim="800000"/>
            <a:headEnd/>
            <a:tailEnd/>
          </a:ln>
        </p:spPr>
        <p:txBody>
          <a:bodyPr>
            <a:prstTxWarp prst="textNoShape">
              <a:avLst/>
            </a:prstTxWarp>
            <a:spAutoFit/>
          </a:bodyPr>
          <a:lstStyle/>
          <a:p>
            <a:r>
              <a:rPr lang="en-US" dirty="0" smtClean="0"/>
              <a:t>1974</a:t>
            </a:r>
            <a:endParaRPr lang="en-US" dirty="0"/>
          </a:p>
        </p:txBody>
      </p:sp>
      <p:pic>
        <p:nvPicPr>
          <p:cNvPr id="18" name="Picture 17" descr="1stPokerGameCropped.jpg"/>
          <p:cNvPicPr>
            <a:picLocks noChangeAspect="1"/>
          </p:cNvPicPr>
          <p:nvPr/>
        </p:nvPicPr>
        <p:blipFill>
          <a:blip r:embed="rId4"/>
          <a:stretch>
            <a:fillRect/>
          </a:stretch>
        </p:blipFill>
        <p:spPr>
          <a:xfrm>
            <a:off x="753535" y="3878121"/>
            <a:ext cx="3630742" cy="2531146"/>
          </a:xfrm>
          <a:prstGeom prst="rect">
            <a:avLst/>
          </a:prstGeom>
        </p:spPr>
      </p:pic>
      <p:sp>
        <p:nvSpPr>
          <p:cNvPr id="19" name="TextBox 18"/>
          <p:cNvSpPr txBox="1"/>
          <p:nvPr/>
        </p:nvSpPr>
        <p:spPr>
          <a:xfrm>
            <a:off x="5034029" y="6110870"/>
            <a:ext cx="3974504" cy="1107996"/>
          </a:xfrm>
          <a:prstGeom prst="rect">
            <a:avLst/>
          </a:prstGeom>
          <a:solidFill>
            <a:schemeClr val="bg1"/>
          </a:solidFill>
        </p:spPr>
        <p:txBody>
          <a:bodyPr wrap="square" rtlCol="0">
            <a:spAutoFit/>
          </a:bodyPr>
          <a:lstStyle/>
          <a:p>
            <a:pPr marL="0" lvl="1" algn="ctr"/>
            <a:r>
              <a:rPr lang="en-US" sz="2400" dirty="0" smtClean="0">
                <a:ea typeface="ＭＳ Ｐゴシック" charset="-128"/>
                <a:cs typeface="ＭＳ Ｐゴシック" charset="-128"/>
              </a:rPr>
              <a:t>Old friends even more valuable as you age</a:t>
            </a:r>
          </a:p>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0690" name="Rectangle 2"/>
          <p:cNvSpPr>
            <a:spLocks noGrp="1" noChangeArrowheads="1"/>
          </p:cNvSpPr>
          <p:nvPr>
            <p:ph type="title"/>
          </p:nvPr>
        </p:nvSpPr>
        <p:spPr/>
        <p:txBody>
          <a:bodyPr>
            <a:normAutofit fontScale="90000"/>
          </a:bodyPr>
          <a:lstStyle/>
          <a:p>
            <a:r>
              <a:rPr lang="en-US" dirty="0" smtClean="0"/>
              <a:t>Improving Cache Performance</a:t>
            </a:r>
            <a:br>
              <a:rPr lang="en-US" dirty="0" smtClean="0"/>
            </a:br>
            <a:r>
              <a:rPr lang="en-US" dirty="0" smtClean="0"/>
              <a:t>(1 of 3)</a:t>
            </a:r>
            <a:endParaRPr lang="en-US" dirty="0"/>
          </a:p>
        </p:txBody>
      </p:sp>
      <p:sp>
        <p:nvSpPr>
          <p:cNvPr id="1650691" name="Rectangle 3"/>
          <p:cNvSpPr>
            <a:spLocks noGrp="1" noChangeArrowheads="1"/>
          </p:cNvSpPr>
          <p:nvPr>
            <p:ph type="body" idx="1"/>
          </p:nvPr>
        </p:nvSpPr>
        <p:spPr>
          <a:xfrm>
            <a:off x="457200" y="1600200"/>
            <a:ext cx="8686800" cy="5003800"/>
          </a:xfrm>
        </p:spPr>
        <p:txBody>
          <a:bodyPr>
            <a:normAutofit/>
          </a:bodyPr>
          <a:lstStyle/>
          <a:p>
            <a:pPr>
              <a:buNone/>
            </a:pPr>
            <a:r>
              <a:rPr lang="en-US" dirty="0" smtClean="0"/>
              <a:t>1. Reduce the time to hit in the cache</a:t>
            </a:r>
          </a:p>
          <a:p>
            <a:pPr lvl="1"/>
            <a:r>
              <a:rPr lang="en-US" dirty="0" smtClean="0"/>
              <a:t>Smaller cache</a:t>
            </a:r>
          </a:p>
          <a:p>
            <a:pPr lvl="1"/>
            <a:r>
              <a:rPr lang="en-US" dirty="0" smtClean="0"/>
              <a:t>1 word blocks (no multiplexor/selector to pick word)</a:t>
            </a:r>
          </a:p>
          <a:p>
            <a:pPr>
              <a:buNone/>
            </a:pPr>
            <a:r>
              <a:rPr lang="en-US" dirty="0" smtClean="0"/>
              <a:t>2. Reduce the miss rate</a:t>
            </a:r>
          </a:p>
          <a:p>
            <a:pPr lvl="1"/>
            <a:r>
              <a:rPr lang="en-US" dirty="0" smtClean="0"/>
              <a:t>Bigger cache</a:t>
            </a:r>
          </a:p>
          <a:p>
            <a:pPr lvl="1"/>
            <a:r>
              <a:rPr lang="en-US" dirty="0" smtClean="0"/>
              <a:t>Larger blocks (16 to 64 bytes typical)</a:t>
            </a:r>
          </a:p>
          <a:p>
            <a:pPr lvl="1"/>
            <a:r>
              <a:rPr lang="en-US" dirty="0" smtClean="0"/>
              <a:t>(Later in semester: More flexible placement  by increasing associativity)</a:t>
            </a:r>
          </a:p>
        </p:txBody>
      </p:sp>
      <p:sp>
        <p:nvSpPr>
          <p:cNvPr id="4" name="Date Placeholder 3"/>
          <p:cNvSpPr>
            <a:spLocks noGrp="1"/>
          </p:cNvSpPr>
          <p:nvPr>
            <p:ph type="dt" sz="half" idx="10"/>
          </p:nvPr>
        </p:nvSpPr>
        <p:spPr/>
        <p:txBody>
          <a:bodyPr/>
          <a:lstStyle/>
          <a:p>
            <a:fld id="{2FC28C96-538D-6443-868E-0750F2D17697}" type="datetime1">
              <a:rPr lang="en-US" smtClean="0"/>
              <a:pPr/>
              <a:t>2/24/11</a:t>
            </a:fld>
            <a:endParaRPr lang="en-US"/>
          </a:p>
        </p:txBody>
      </p:sp>
      <p:sp>
        <p:nvSpPr>
          <p:cNvPr id="6" name="Footer Placeholder 5"/>
          <p:cNvSpPr>
            <a:spLocks noGrp="1"/>
          </p:cNvSpPr>
          <p:nvPr>
            <p:ph type="ftr" sz="quarter" idx="11"/>
          </p:nvPr>
        </p:nvSpPr>
        <p:spPr/>
        <p:txBody>
          <a:bodyPr/>
          <a:lstStyle/>
          <a:p>
            <a:r>
              <a:rPr lang="en-US" smtClean="0"/>
              <a:t>Spring 2011 -- Lecture #12</a:t>
            </a:r>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18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506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506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506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5069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5069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5069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506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0691"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1714" name="Rectangle 2"/>
          <p:cNvSpPr>
            <a:spLocks noGrp="1" noChangeArrowheads="1"/>
          </p:cNvSpPr>
          <p:nvPr>
            <p:ph type="title"/>
          </p:nvPr>
        </p:nvSpPr>
        <p:spPr/>
        <p:txBody>
          <a:bodyPr>
            <a:normAutofit fontScale="90000"/>
          </a:bodyPr>
          <a:lstStyle/>
          <a:p>
            <a:r>
              <a:rPr lang="en-US" dirty="0" smtClean="0"/>
              <a:t>Improving Cache Performance</a:t>
            </a:r>
            <a:br>
              <a:rPr lang="en-US" dirty="0" smtClean="0"/>
            </a:br>
            <a:r>
              <a:rPr lang="en-US" dirty="0" smtClean="0"/>
              <a:t>(2 of 3)</a:t>
            </a:r>
            <a:endParaRPr lang="en-US" dirty="0"/>
          </a:p>
        </p:txBody>
      </p:sp>
      <p:sp>
        <p:nvSpPr>
          <p:cNvPr id="1651715" name="Rectangle 3"/>
          <p:cNvSpPr>
            <a:spLocks noGrp="1" noChangeArrowheads="1"/>
          </p:cNvSpPr>
          <p:nvPr>
            <p:ph type="body" idx="1"/>
          </p:nvPr>
        </p:nvSpPr>
        <p:spPr/>
        <p:txBody>
          <a:bodyPr>
            <a:normAutofit fontScale="92500"/>
          </a:bodyPr>
          <a:lstStyle/>
          <a:p>
            <a:pPr>
              <a:buNone/>
            </a:pPr>
            <a:r>
              <a:rPr lang="en-US" dirty="0" smtClean="0"/>
              <a:t>3. Reduce the miss penalty</a:t>
            </a:r>
          </a:p>
          <a:p>
            <a:pPr lvl="1"/>
            <a:r>
              <a:rPr lang="en-US" dirty="0" smtClean="0"/>
              <a:t>Smaller blocks</a:t>
            </a:r>
          </a:p>
          <a:p>
            <a:pPr lvl="1"/>
            <a:r>
              <a:rPr lang="en-US" dirty="0" smtClean="0"/>
              <a:t>Use multiple cache levels </a:t>
            </a:r>
          </a:p>
          <a:p>
            <a:pPr lvl="2"/>
            <a:r>
              <a:rPr lang="en-US" dirty="0" smtClean="0"/>
              <a:t>L2 cache not tied </a:t>
            </a:r>
            <a:r>
              <a:rPr lang="en-US" smtClean="0"/>
              <a:t>to processor clock </a:t>
            </a:r>
            <a:r>
              <a:rPr lang="en-US" dirty="0" smtClean="0"/>
              <a:t>rate</a:t>
            </a:r>
          </a:p>
          <a:p>
            <a:pPr lvl="1"/>
            <a:r>
              <a:rPr lang="en-US" dirty="0" smtClean="0"/>
              <a:t>Use a write buffer to hold dirty blocks being replaced so don’t have to wait for the write to complete before reading </a:t>
            </a:r>
          </a:p>
          <a:p>
            <a:pPr lvl="1"/>
            <a:r>
              <a:rPr lang="en-US" dirty="0" smtClean="0"/>
              <a:t>Check write buffer on read miss – may get lucky </a:t>
            </a:r>
          </a:p>
          <a:p>
            <a:pPr lvl="1"/>
            <a:r>
              <a:rPr lang="en-US" dirty="0" smtClean="0"/>
              <a:t>Faster backing store/improved memory bandwidth</a:t>
            </a:r>
          </a:p>
          <a:p>
            <a:pPr lvl="2"/>
            <a:r>
              <a:rPr lang="en-US" dirty="0" smtClean="0"/>
              <a:t>(Later in lecture)</a:t>
            </a:r>
          </a:p>
          <a:p>
            <a:endParaRPr lang="en-US" dirty="0"/>
          </a:p>
        </p:txBody>
      </p:sp>
      <p:sp>
        <p:nvSpPr>
          <p:cNvPr id="4" name="Date Placeholder 3"/>
          <p:cNvSpPr>
            <a:spLocks noGrp="1"/>
          </p:cNvSpPr>
          <p:nvPr>
            <p:ph type="dt" sz="half" idx="10"/>
          </p:nvPr>
        </p:nvSpPr>
        <p:spPr/>
        <p:txBody>
          <a:bodyPr/>
          <a:lstStyle/>
          <a:p>
            <a:fld id="{BDB01960-7BC5-2145-93E8-CB50FD8A5A96}" type="datetime1">
              <a:rPr lang="en-US" smtClean="0"/>
              <a:pPr/>
              <a:t>2/24/11</a:t>
            </a:fld>
            <a:endParaRPr lang="en-US"/>
          </a:p>
        </p:txBody>
      </p:sp>
      <p:sp>
        <p:nvSpPr>
          <p:cNvPr id="6" name="Footer Placeholder 5"/>
          <p:cNvSpPr>
            <a:spLocks noGrp="1"/>
          </p:cNvSpPr>
          <p:nvPr>
            <p:ph type="ftr" sz="quarter" idx="11"/>
          </p:nvPr>
        </p:nvSpPr>
        <p:spPr/>
        <p:txBody>
          <a:bodyPr/>
          <a:lstStyle/>
          <a:p>
            <a:r>
              <a:rPr lang="en-US" smtClean="0"/>
              <a:t>Spring 2011 -- Lecture #12</a:t>
            </a:r>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19</a:t>
            </a:fld>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36C68EF-EC4D-DE49-BA81-5AE6F7A0DF92}" type="datetime1">
              <a:rPr lang="en-US" smtClean="0"/>
              <a:pPr/>
              <a:t>2/24/11</a:t>
            </a:fld>
            <a:endParaRPr lang="en-US"/>
          </a:p>
        </p:txBody>
      </p:sp>
      <p:sp>
        <p:nvSpPr>
          <p:cNvPr id="5" name="Footer Placeholder 4"/>
          <p:cNvSpPr>
            <a:spLocks noGrp="1"/>
          </p:cNvSpPr>
          <p:nvPr>
            <p:ph type="ftr" sz="quarter" idx="11"/>
          </p:nvPr>
        </p:nvSpPr>
        <p:spPr/>
        <p:txBody>
          <a:bodyPr/>
          <a:lstStyle/>
          <a:p>
            <a:r>
              <a:rPr lang="en-US" smtClean="0"/>
              <a:t>Spring 2011 -- Lecture #12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a:t>
            </a:fld>
            <a:endParaRPr lang="en-US"/>
          </a:p>
        </p:txBody>
      </p:sp>
      <p:pic>
        <p:nvPicPr>
          <p:cNvPr id="130050" name="Picture 2"/>
          <p:cNvPicPr>
            <a:picLocks noChangeAspect="1" noChangeArrowheads="1"/>
          </p:cNvPicPr>
          <p:nvPr/>
        </p:nvPicPr>
        <p:blipFill>
          <a:blip r:embed="rId2"/>
          <a:srcRect/>
          <a:stretch>
            <a:fillRect/>
          </a:stretch>
        </p:blipFill>
        <p:spPr bwMode="auto">
          <a:xfrm>
            <a:off x="270404" y="286278"/>
            <a:ext cx="8585728" cy="607440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4786" name="Rectangle 2"/>
          <p:cNvSpPr>
            <a:spLocks noGrp="1" noChangeArrowheads="1"/>
          </p:cNvSpPr>
          <p:nvPr>
            <p:ph type="title"/>
          </p:nvPr>
        </p:nvSpPr>
        <p:spPr>
          <a:noFill/>
          <a:ln/>
        </p:spPr>
        <p:txBody>
          <a:bodyPr wrap="none">
            <a:normAutofit fontScale="90000"/>
          </a:bodyPr>
          <a:lstStyle/>
          <a:p>
            <a:r>
              <a:rPr lang="en-US" dirty="0" smtClean="0"/>
              <a:t>The </a:t>
            </a:r>
            <a:r>
              <a:rPr lang="en-US" dirty="0"/>
              <a:t>Cache Design </a:t>
            </a:r>
            <a:r>
              <a:rPr lang="en-US" dirty="0" smtClean="0"/>
              <a:t>Space</a:t>
            </a:r>
            <a:br>
              <a:rPr lang="en-US" dirty="0" smtClean="0"/>
            </a:br>
            <a:r>
              <a:rPr lang="en-US" dirty="0" smtClean="0"/>
              <a:t>(3 of 3)</a:t>
            </a:r>
            <a:endParaRPr lang="en-US" dirty="0"/>
          </a:p>
        </p:txBody>
      </p:sp>
      <p:sp>
        <p:nvSpPr>
          <p:cNvPr id="23" name="Date Placeholder 22"/>
          <p:cNvSpPr>
            <a:spLocks noGrp="1"/>
          </p:cNvSpPr>
          <p:nvPr>
            <p:ph type="dt" sz="half" idx="10"/>
          </p:nvPr>
        </p:nvSpPr>
        <p:spPr/>
        <p:txBody>
          <a:bodyPr/>
          <a:lstStyle/>
          <a:p>
            <a:fld id="{6947BB9C-3B16-854C-B6AE-546397041210}" type="datetime1">
              <a:rPr lang="en-US" smtClean="0"/>
              <a:pPr/>
              <a:t>2/24/11</a:t>
            </a:fld>
            <a:endParaRPr lang="en-US"/>
          </a:p>
        </p:txBody>
      </p:sp>
      <p:sp>
        <p:nvSpPr>
          <p:cNvPr id="25" name="Footer Placeholder 24"/>
          <p:cNvSpPr>
            <a:spLocks noGrp="1"/>
          </p:cNvSpPr>
          <p:nvPr>
            <p:ph type="ftr" sz="quarter" idx="11"/>
          </p:nvPr>
        </p:nvSpPr>
        <p:spPr/>
        <p:txBody>
          <a:bodyPr/>
          <a:lstStyle/>
          <a:p>
            <a:r>
              <a:rPr lang="en-US" smtClean="0"/>
              <a:t>Spring 2011 -- Lecture #12</a:t>
            </a:r>
            <a:endParaRPr lang="en-US"/>
          </a:p>
        </p:txBody>
      </p:sp>
      <p:sp>
        <p:nvSpPr>
          <p:cNvPr id="24" name="Slide Number Placeholder 23"/>
          <p:cNvSpPr>
            <a:spLocks noGrp="1"/>
          </p:cNvSpPr>
          <p:nvPr>
            <p:ph type="sldNum" sz="quarter" idx="12"/>
          </p:nvPr>
        </p:nvSpPr>
        <p:spPr/>
        <p:txBody>
          <a:bodyPr/>
          <a:lstStyle/>
          <a:p>
            <a:fld id="{3CC63E4C-4642-794D-A2FD-70F6B81535F5}" type="slidenum">
              <a:rPr lang="en-US" smtClean="0"/>
              <a:pPr/>
              <a:t>20</a:t>
            </a:fld>
            <a:endParaRPr lang="en-US"/>
          </a:p>
        </p:txBody>
      </p:sp>
      <p:sp>
        <p:nvSpPr>
          <p:cNvPr id="1654787" name="Rectangle 3"/>
          <p:cNvSpPr>
            <a:spLocks noGrp="1" noChangeArrowheads="1"/>
          </p:cNvSpPr>
          <p:nvPr>
            <p:ph type="body" idx="4294967295"/>
          </p:nvPr>
        </p:nvSpPr>
        <p:spPr>
          <a:xfrm>
            <a:off x="338667" y="1515530"/>
            <a:ext cx="5410200" cy="5254625"/>
          </a:xfrm>
          <a:noFill/>
          <a:ln/>
        </p:spPr>
        <p:txBody>
          <a:bodyPr>
            <a:normAutofit fontScale="85000" lnSpcReduction="20000"/>
          </a:bodyPr>
          <a:lstStyle/>
          <a:p>
            <a:r>
              <a:rPr lang="en-US" dirty="0"/>
              <a:t>Several interacting dimensions</a:t>
            </a:r>
            <a:endParaRPr lang="en-US" dirty="0" smtClean="0"/>
          </a:p>
          <a:p>
            <a:pPr lvl="1"/>
            <a:r>
              <a:rPr lang="en-US" dirty="0"/>
              <a:t>C</a:t>
            </a:r>
            <a:r>
              <a:rPr lang="en-US" dirty="0" smtClean="0"/>
              <a:t>ache </a:t>
            </a:r>
            <a:r>
              <a:rPr lang="en-US" dirty="0"/>
              <a:t>size</a:t>
            </a:r>
            <a:endParaRPr lang="en-US" dirty="0" smtClean="0"/>
          </a:p>
          <a:p>
            <a:pPr lvl="1"/>
            <a:r>
              <a:rPr lang="en-US" dirty="0"/>
              <a:t>B</a:t>
            </a:r>
            <a:r>
              <a:rPr lang="en-US" dirty="0" smtClean="0"/>
              <a:t>lock </a:t>
            </a:r>
            <a:r>
              <a:rPr lang="en-US" dirty="0"/>
              <a:t>size</a:t>
            </a:r>
            <a:endParaRPr lang="en-US" dirty="0" smtClean="0"/>
          </a:p>
          <a:p>
            <a:pPr lvl="1"/>
            <a:r>
              <a:rPr lang="en-US" dirty="0" smtClean="0"/>
              <a:t>Write-through vs. write-back</a:t>
            </a:r>
          </a:p>
          <a:p>
            <a:pPr lvl="1"/>
            <a:r>
              <a:rPr lang="en-US" dirty="0" smtClean="0"/>
              <a:t>Write allocation</a:t>
            </a:r>
          </a:p>
          <a:p>
            <a:pPr lvl="1"/>
            <a:r>
              <a:rPr lang="en-US" dirty="0" smtClean="0"/>
              <a:t>(Later Associativity)</a:t>
            </a:r>
          </a:p>
          <a:p>
            <a:pPr lvl="1"/>
            <a:r>
              <a:rPr lang="en-US" dirty="0" smtClean="0"/>
              <a:t>(Later Replacement policy)</a:t>
            </a:r>
          </a:p>
          <a:p>
            <a:r>
              <a:rPr lang="en-US" dirty="0" smtClean="0"/>
              <a:t>Optimal </a:t>
            </a:r>
            <a:r>
              <a:rPr lang="en-US" dirty="0"/>
              <a:t>choice is a compromise</a:t>
            </a:r>
            <a:endParaRPr lang="en-US" dirty="0" smtClean="0"/>
          </a:p>
          <a:p>
            <a:pPr lvl="1"/>
            <a:r>
              <a:rPr lang="en-US" dirty="0"/>
              <a:t>D</a:t>
            </a:r>
            <a:r>
              <a:rPr lang="en-US" dirty="0" smtClean="0"/>
              <a:t>epends </a:t>
            </a:r>
            <a:r>
              <a:rPr lang="en-US" dirty="0"/>
              <a:t>on access characteristics</a:t>
            </a:r>
            <a:endParaRPr lang="en-US" dirty="0" smtClean="0"/>
          </a:p>
          <a:p>
            <a:pPr lvl="2"/>
            <a:r>
              <a:rPr lang="en-US" dirty="0"/>
              <a:t>W</a:t>
            </a:r>
            <a:r>
              <a:rPr lang="en-US" dirty="0" smtClean="0"/>
              <a:t>orkload</a:t>
            </a:r>
          </a:p>
          <a:p>
            <a:pPr lvl="2"/>
            <a:r>
              <a:rPr lang="en-US" dirty="0"/>
              <a:t>U</a:t>
            </a:r>
            <a:r>
              <a:rPr lang="en-US" dirty="0" smtClean="0"/>
              <a:t>se </a:t>
            </a:r>
            <a:r>
              <a:rPr lang="en-US" dirty="0"/>
              <a:t>(I-cache, D-</a:t>
            </a:r>
            <a:r>
              <a:rPr lang="en-US" dirty="0" smtClean="0"/>
              <a:t>cache)</a:t>
            </a:r>
          </a:p>
          <a:p>
            <a:pPr lvl="1"/>
            <a:r>
              <a:rPr lang="en-US" dirty="0"/>
              <a:t>D</a:t>
            </a:r>
            <a:r>
              <a:rPr lang="en-US" dirty="0" smtClean="0"/>
              <a:t>epends </a:t>
            </a:r>
            <a:r>
              <a:rPr lang="en-US" dirty="0"/>
              <a:t>on technology / cost</a:t>
            </a:r>
          </a:p>
          <a:p>
            <a:r>
              <a:rPr lang="en-US" dirty="0"/>
              <a:t>Simplicity often wins</a:t>
            </a:r>
          </a:p>
        </p:txBody>
      </p:sp>
      <p:sp>
        <p:nvSpPr>
          <p:cNvPr id="1654788" name="Line 4"/>
          <p:cNvSpPr>
            <a:spLocks noChangeShapeType="1"/>
          </p:cNvSpPr>
          <p:nvPr/>
        </p:nvSpPr>
        <p:spPr bwMode="auto">
          <a:xfrm flipV="1">
            <a:off x="6477000" y="1813976"/>
            <a:ext cx="0" cy="13081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1654789" name="Line 5"/>
          <p:cNvSpPr>
            <a:spLocks noChangeShapeType="1"/>
          </p:cNvSpPr>
          <p:nvPr/>
        </p:nvSpPr>
        <p:spPr bwMode="auto">
          <a:xfrm flipV="1">
            <a:off x="6483350" y="2575976"/>
            <a:ext cx="1282700" cy="5461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1654790" name="Line 6"/>
          <p:cNvSpPr>
            <a:spLocks noChangeShapeType="1"/>
          </p:cNvSpPr>
          <p:nvPr/>
        </p:nvSpPr>
        <p:spPr bwMode="auto">
          <a:xfrm>
            <a:off x="6483350" y="3122076"/>
            <a:ext cx="749300" cy="5207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1654791" name="Rectangle 7"/>
          <p:cNvSpPr>
            <a:spLocks noChangeArrowheads="1"/>
          </p:cNvSpPr>
          <p:nvPr/>
        </p:nvSpPr>
        <p:spPr bwMode="auto">
          <a:xfrm>
            <a:off x="7300913" y="2201326"/>
            <a:ext cx="1382391" cy="335989"/>
          </a:xfrm>
          <a:prstGeom prst="rect">
            <a:avLst/>
          </a:prstGeom>
          <a:noFill/>
          <a:ln w="12700">
            <a:noFill/>
            <a:miter lim="800000"/>
            <a:headEnd/>
            <a:tailEnd/>
          </a:ln>
          <a:effectLst/>
        </p:spPr>
        <p:txBody>
          <a:bodyPr wrap="none" lIns="90488" tIns="44450" rIns="90488" bIns="44450">
            <a:spAutoFit/>
          </a:bodyPr>
          <a:lstStyle/>
          <a:p>
            <a:r>
              <a:rPr lang="en-US" sz="1600" b="1" dirty="0" smtClean="0">
                <a:solidFill>
                  <a:schemeClr val="tx1"/>
                </a:solidFill>
              </a:rPr>
              <a:t>(Associativity)</a:t>
            </a:r>
            <a:endParaRPr lang="en-US" sz="1600" b="1" dirty="0">
              <a:solidFill>
                <a:schemeClr val="tx1"/>
              </a:solidFill>
            </a:endParaRPr>
          </a:p>
        </p:txBody>
      </p:sp>
      <p:sp>
        <p:nvSpPr>
          <p:cNvPr id="1654792" name="Rectangle 8"/>
          <p:cNvSpPr>
            <a:spLocks noChangeArrowheads="1"/>
          </p:cNvSpPr>
          <p:nvPr/>
        </p:nvSpPr>
        <p:spPr bwMode="auto">
          <a:xfrm>
            <a:off x="6005513" y="1439326"/>
            <a:ext cx="1252537"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Cache Size</a:t>
            </a:r>
          </a:p>
        </p:txBody>
      </p:sp>
      <p:sp>
        <p:nvSpPr>
          <p:cNvPr id="1654793" name="Rectangle 9"/>
          <p:cNvSpPr>
            <a:spLocks noChangeArrowheads="1"/>
          </p:cNvSpPr>
          <p:nvPr/>
        </p:nvSpPr>
        <p:spPr bwMode="auto">
          <a:xfrm>
            <a:off x="6919913" y="3649126"/>
            <a:ext cx="1196975"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Block Size</a:t>
            </a:r>
          </a:p>
        </p:txBody>
      </p:sp>
      <p:sp>
        <p:nvSpPr>
          <p:cNvPr id="1654794" name="Line 10"/>
          <p:cNvSpPr>
            <a:spLocks noChangeShapeType="1"/>
          </p:cNvSpPr>
          <p:nvPr/>
        </p:nvSpPr>
        <p:spPr bwMode="auto">
          <a:xfrm flipV="1">
            <a:off x="6336239" y="4647138"/>
            <a:ext cx="0" cy="1155700"/>
          </a:xfrm>
          <a:prstGeom prst="line">
            <a:avLst/>
          </a:prstGeom>
          <a:noFill/>
          <a:ln w="12700">
            <a:solidFill>
              <a:schemeClr val="tx1"/>
            </a:solidFill>
            <a:round/>
            <a:headEnd/>
            <a:tailEnd/>
          </a:ln>
          <a:effectLst/>
        </p:spPr>
        <p:txBody>
          <a:bodyPr wrap="none" anchor="ctr"/>
          <a:lstStyle/>
          <a:p>
            <a:endParaRPr lang="en-US"/>
          </a:p>
        </p:txBody>
      </p:sp>
      <p:sp>
        <p:nvSpPr>
          <p:cNvPr id="1654795" name="Rectangle 11"/>
          <p:cNvSpPr>
            <a:spLocks noChangeArrowheads="1"/>
          </p:cNvSpPr>
          <p:nvPr/>
        </p:nvSpPr>
        <p:spPr bwMode="auto">
          <a:xfrm>
            <a:off x="5788552" y="4653488"/>
            <a:ext cx="563562"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Bad</a:t>
            </a:r>
          </a:p>
        </p:txBody>
      </p:sp>
      <p:sp>
        <p:nvSpPr>
          <p:cNvPr id="1654796" name="Rectangle 12"/>
          <p:cNvSpPr>
            <a:spLocks noChangeArrowheads="1"/>
          </p:cNvSpPr>
          <p:nvPr/>
        </p:nvSpPr>
        <p:spPr bwMode="auto">
          <a:xfrm>
            <a:off x="5636152" y="5491688"/>
            <a:ext cx="711200"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Good</a:t>
            </a:r>
          </a:p>
        </p:txBody>
      </p:sp>
      <p:sp>
        <p:nvSpPr>
          <p:cNvPr id="1654797" name="Line 13"/>
          <p:cNvSpPr>
            <a:spLocks noChangeShapeType="1"/>
          </p:cNvSpPr>
          <p:nvPr/>
        </p:nvSpPr>
        <p:spPr bwMode="auto">
          <a:xfrm>
            <a:off x="6342589" y="5796488"/>
            <a:ext cx="1816100" cy="0"/>
          </a:xfrm>
          <a:prstGeom prst="line">
            <a:avLst/>
          </a:prstGeom>
          <a:noFill/>
          <a:ln w="12700">
            <a:solidFill>
              <a:schemeClr val="tx1"/>
            </a:solidFill>
            <a:round/>
            <a:headEnd/>
            <a:tailEnd/>
          </a:ln>
          <a:effectLst/>
        </p:spPr>
        <p:txBody>
          <a:bodyPr wrap="none" anchor="ctr"/>
          <a:lstStyle/>
          <a:p>
            <a:endParaRPr lang="en-US"/>
          </a:p>
        </p:txBody>
      </p:sp>
      <p:sp>
        <p:nvSpPr>
          <p:cNvPr id="1654798" name="Rectangle 14"/>
          <p:cNvSpPr>
            <a:spLocks noChangeArrowheads="1"/>
          </p:cNvSpPr>
          <p:nvPr/>
        </p:nvSpPr>
        <p:spPr bwMode="auto">
          <a:xfrm>
            <a:off x="6321952" y="5872688"/>
            <a:ext cx="642937"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Less</a:t>
            </a:r>
          </a:p>
        </p:txBody>
      </p:sp>
      <p:sp>
        <p:nvSpPr>
          <p:cNvPr id="1654799" name="Rectangle 15"/>
          <p:cNvSpPr>
            <a:spLocks noChangeArrowheads="1"/>
          </p:cNvSpPr>
          <p:nvPr/>
        </p:nvSpPr>
        <p:spPr bwMode="auto">
          <a:xfrm>
            <a:off x="7922152" y="5872688"/>
            <a:ext cx="666750"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More</a:t>
            </a:r>
          </a:p>
        </p:txBody>
      </p:sp>
      <p:sp>
        <p:nvSpPr>
          <p:cNvPr id="1654800" name="Arc 16"/>
          <p:cNvSpPr>
            <a:spLocks/>
          </p:cNvSpPr>
          <p:nvPr/>
        </p:nvSpPr>
        <p:spPr bwMode="auto">
          <a:xfrm>
            <a:off x="6496577" y="4729688"/>
            <a:ext cx="1593850" cy="98425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p:spPr>
        <p:txBody>
          <a:bodyPr wrap="none" anchor="ctr"/>
          <a:lstStyle/>
          <a:p>
            <a:endParaRPr lang="en-US"/>
          </a:p>
        </p:txBody>
      </p:sp>
      <p:sp>
        <p:nvSpPr>
          <p:cNvPr id="1654801" name="Arc 17"/>
          <p:cNvSpPr>
            <a:spLocks/>
          </p:cNvSpPr>
          <p:nvPr/>
        </p:nvSpPr>
        <p:spPr bwMode="auto">
          <a:xfrm>
            <a:off x="6641039" y="4805888"/>
            <a:ext cx="1365250" cy="90805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a:effectLst/>
        </p:spPr>
        <p:txBody>
          <a:bodyPr wrap="none" anchor="ctr"/>
          <a:lstStyle/>
          <a:p>
            <a:endParaRPr lang="en-US"/>
          </a:p>
        </p:txBody>
      </p:sp>
      <p:sp>
        <p:nvSpPr>
          <p:cNvPr id="1654802" name="Rectangle 18"/>
          <p:cNvSpPr>
            <a:spLocks noChangeArrowheads="1"/>
          </p:cNvSpPr>
          <p:nvPr/>
        </p:nvSpPr>
        <p:spPr bwMode="auto">
          <a:xfrm>
            <a:off x="6321952" y="5439301"/>
            <a:ext cx="900112" cy="301625"/>
          </a:xfrm>
          <a:prstGeom prst="rect">
            <a:avLst/>
          </a:prstGeom>
          <a:noFill/>
          <a:ln w="12700">
            <a:noFill/>
            <a:miter lim="800000"/>
            <a:headEnd/>
            <a:tailEnd/>
          </a:ln>
          <a:effectLst/>
        </p:spPr>
        <p:txBody>
          <a:bodyPr wrap="none" lIns="90488" tIns="44450" rIns="90488" bIns="44450">
            <a:spAutoFit/>
          </a:bodyPr>
          <a:lstStyle/>
          <a:p>
            <a:r>
              <a:rPr lang="en-US" sz="1400" b="1">
                <a:solidFill>
                  <a:schemeClr val="tx1"/>
                </a:solidFill>
              </a:rPr>
              <a:t>Factor A</a:t>
            </a:r>
          </a:p>
        </p:txBody>
      </p:sp>
      <p:sp>
        <p:nvSpPr>
          <p:cNvPr id="1654803" name="Rectangle 19"/>
          <p:cNvSpPr>
            <a:spLocks noChangeArrowheads="1"/>
          </p:cNvSpPr>
          <p:nvPr/>
        </p:nvSpPr>
        <p:spPr bwMode="auto">
          <a:xfrm>
            <a:off x="7769752" y="5439301"/>
            <a:ext cx="900112" cy="301625"/>
          </a:xfrm>
          <a:prstGeom prst="rect">
            <a:avLst/>
          </a:prstGeom>
          <a:noFill/>
          <a:ln w="12700">
            <a:noFill/>
            <a:miter lim="800000"/>
            <a:headEnd/>
            <a:tailEnd/>
          </a:ln>
          <a:effectLst/>
        </p:spPr>
        <p:txBody>
          <a:bodyPr wrap="none" lIns="90488" tIns="44450" rIns="90488" bIns="44450">
            <a:spAutoFit/>
          </a:bodyPr>
          <a:lstStyle/>
          <a:p>
            <a:r>
              <a:rPr lang="en-US" sz="1400" b="1">
                <a:solidFill>
                  <a:schemeClr val="tx1"/>
                </a:solidFill>
              </a:rPr>
              <a:t>Factor B</a:t>
            </a:r>
          </a:p>
        </p:txBody>
      </p:sp>
      <p:grpSp>
        <p:nvGrpSpPr>
          <p:cNvPr id="2" name="Group 20"/>
          <p:cNvGrpSpPr>
            <a:grpSpLocks/>
          </p:cNvGrpSpPr>
          <p:nvPr/>
        </p:nvGrpSpPr>
        <p:grpSpPr bwMode="auto">
          <a:xfrm>
            <a:off x="6579127" y="4653488"/>
            <a:ext cx="1420812" cy="749300"/>
            <a:chOff x="3945" y="2736"/>
            <a:chExt cx="895" cy="472"/>
          </a:xfrm>
        </p:grpSpPr>
        <p:sp>
          <p:nvSpPr>
            <p:cNvPr id="1654805" name="Arc 21"/>
            <p:cNvSpPr>
              <a:spLocks/>
            </p:cNvSpPr>
            <p:nvPr/>
          </p:nvSpPr>
          <p:spPr bwMode="auto">
            <a:xfrm>
              <a:off x="3945" y="2736"/>
              <a:ext cx="448" cy="472"/>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accent1"/>
              </a:solidFill>
              <a:round/>
              <a:headEnd/>
              <a:tailEnd/>
            </a:ln>
            <a:effectLst/>
          </p:spPr>
          <p:txBody>
            <a:bodyPr wrap="none" anchor="ctr"/>
            <a:lstStyle/>
            <a:p>
              <a:endParaRPr lang="en-US"/>
            </a:p>
          </p:txBody>
        </p:sp>
        <p:sp>
          <p:nvSpPr>
            <p:cNvPr id="1654806" name="Arc 22"/>
            <p:cNvSpPr>
              <a:spLocks/>
            </p:cNvSpPr>
            <p:nvPr/>
          </p:nvSpPr>
          <p:spPr bwMode="auto">
            <a:xfrm>
              <a:off x="4392" y="2736"/>
              <a:ext cx="448" cy="472"/>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accent1"/>
              </a:solidFill>
              <a:round/>
              <a:headEnd/>
              <a:tailEnd/>
            </a:ln>
            <a:effectLst/>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2CB55A1B-3AA4-314C-98E4-DDF51653A2C4}" type="datetime1">
              <a:rPr lang="en-US" smtClean="0"/>
              <a:pPr/>
              <a:t>2/24/11</a:t>
            </a:fld>
            <a:endParaRPr lang="en-US"/>
          </a:p>
        </p:txBody>
      </p:sp>
      <p:sp>
        <p:nvSpPr>
          <p:cNvPr id="95234" name="Footer Placeholder 3"/>
          <p:cNvSpPr>
            <a:spLocks noGrp="1"/>
          </p:cNvSpPr>
          <p:nvPr>
            <p:ph type="ftr" sz="quarter" idx="11"/>
          </p:nvPr>
        </p:nvSpPr>
        <p:spPr>
          <a:noFill/>
        </p:spPr>
        <p:txBody>
          <a:bodyPr/>
          <a:lstStyle/>
          <a:p>
            <a:r>
              <a:rPr lang="en-US" smtClean="0"/>
              <a:t>Spring 2011 -- Lecture #12</a:t>
            </a:r>
            <a:endParaRPr lang="en-AU"/>
          </a:p>
        </p:txBody>
      </p:sp>
      <p:sp>
        <p:nvSpPr>
          <p:cNvPr id="6" name="Slide Number Placeholder 5"/>
          <p:cNvSpPr>
            <a:spLocks noGrp="1"/>
          </p:cNvSpPr>
          <p:nvPr>
            <p:ph type="sldNum" sz="quarter" idx="12"/>
          </p:nvPr>
        </p:nvSpPr>
        <p:spPr/>
        <p:txBody>
          <a:bodyPr/>
          <a:lstStyle/>
          <a:p>
            <a:fld id="{3CC63E4C-4642-794D-A2FD-70F6B81535F5}" type="slidenum">
              <a:rPr lang="en-US" smtClean="0"/>
              <a:pPr/>
              <a:t>21</a:t>
            </a:fld>
            <a:endParaRPr lang="en-US"/>
          </a:p>
        </p:txBody>
      </p:sp>
      <p:pic>
        <p:nvPicPr>
          <p:cNvPr id="95236" name="Picture 4" descr="f05-39-P374493"/>
          <p:cNvPicPr>
            <a:picLocks noChangeAspect="1" noChangeArrowheads="1"/>
          </p:cNvPicPr>
          <p:nvPr/>
        </p:nvPicPr>
        <p:blipFill>
          <a:blip r:embed="rId3"/>
          <a:srcRect/>
          <a:stretch>
            <a:fillRect/>
          </a:stretch>
        </p:blipFill>
        <p:spPr bwMode="auto">
          <a:xfrm>
            <a:off x="776817" y="333375"/>
            <a:ext cx="7614195" cy="5999692"/>
          </a:xfrm>
          <a:prstGeom prst="rect">
            <a:avLst/>
          </a:prstGeom>
          <a:noFill/>
          <a:ln w="9525">
            <a:noFill/>
            <a:miter lim="800000"/>
            <a:headEnd/>
            <a:tailEnd/>
          </a:ln>
        </p:spPr>
      </p:pic>
      <p:sp>
        <p:nvSpPr>
          <p:cNvPr id="9" name="Rectangle 8"/>
          <p:cNvSpPr/>
          <p:nvPr/>
        </p:nvSpPr>
        <p:spPr>
          <a:xfrm>
            <a:off x="829068" y="1446575"/>
            <a:ext cx="7532169" cy="4939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822710" y="3221962"/>
            <a:ext cx="7532169" cy="4939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816352" y="4997349"/>
            <a:ext cx="7532169" cy="4939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62000" y="728133"/>
            <a:ext cx="7620000" cy="1998134"/>
          </a:xfrm>
          <a:prstGeom prst="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02477 L 0 0.26667 " pathEditMode="relative" rAng="0" ptsTypes="AA">
                                      <p:cBhvr>
                                        <p:cTn id="6" dur="2000" fill="hold"/>
                                        <p:tgtEl>
                                          <p:spTgt spid="8"/>
                                        </p:tgtEl>
                                        <p:attrNameLst>
                                          <p:attrName>ppt_x</p:attrName>
                                          <p:attrName>ppt_y</p:attrName>
                                        </p:attrNameLst>
                                      </p:cBhvr>
                                      <p:rCtr x="0" y="146"/>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0 0.26666 L 0 0.52592 " pathEditMode="relative" ptsTypes="AA">
                                      <p:cBhvr>
                                        <p:cTn id="10"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Fields within an Address</a:t>
            </a:r>
            <a:endParaRPr lang="en-US" dirty="0"/>
          </a:p>
        </p:txBody>
      </p:sp>
      <p:sp>
        <p:nvSpPr>
          <p:cNvPr id="3" name="Content Placeholder 2"/>
          <p:cNvSpPr>
            <a:spLocks noGrp="1"/>
          </p:cNvSpPr>
          <p:nvPr>
            <p:ph idx="1"/>
          </p:nvPr>
        </p:nvSpPr>
        <p:spPr>
          <a:xfrm>
            <a:off x="415219" y="2125014"/>
            <a:ext cx="8229600" cy="4580467"/>
          </a:xfrm>
        </p:spPr>
        <p:txBody>
          <a:bodyPr>
            <a:normAutofit lnSpcReduction="10000"/>
          </a:bodyPr>
          <a:lstStyle/>
          <a:p>
            <a:r>
              <a:rPr lang="en-US" dirty="0" smtClean="0"/>
              <a:t>For a direct mapped cache with 2</a:t>
            </a:r>
            <a:r>
              <a:rPr lang="en-US" baseline="30000" dirty="0" smtClean="0"/>
              <a:t>n</a:t>
            </a:r>
            <a:r>
              <a:rPr lang="en-US" dirty="0" smtClean="0"/>
              <a:t> blocks, </a:t>
            </a:r>
            <a:br>
              <a:rPr lang="en-US" dirty="0" smtClean="0"/>
            </a:br>
            <a:r>
              <a:rPr lang="en-US" dirty="0" err="1" smtClean="0">
                <a:solidFill>
                  <a:srgbClr val="0000FF"/>
                </a:solidFill>
              </a:rPr>
              <a:t>n</a:t>
            </a:r>
            <a:r>
              <a:rPr lang="en-US" dirty="0" smtClean="0"/>
              <a:t> bits are used for the </a:t>
            </a:r>
            <a:r>
              <a:rPr lang="en-US" dirty="0" smtClean="0">
                <a:solidFill>
                  <a:srgbClr val="0000FF"/>
                </a:solidFill>
              </a:rPr>
              <a:t>index</a:t>
            </a:r>
          </a:p>
          <a:p>
            <a:r>
              <a:rPr lang="en-US" dirty="0" smtClean="0"/>
              <a:t>For a block size of </a:t>
            </a:r>
            <a:r>
              <a:rPr lang="en-US" dirty="0" smtClean="0">
                <a:solidFill>
                  <a:srgbClr val="0000FF"/>
                </a:solidFill>
              </a:rPr>
              <a:t>2</a:t>
            </a:r>
            <a:r>
              <a:rPr lang="en-US" baseline="30000" dirty="0" smtClean="0">
                <a:solidFill>
                  <a:srgbClr val="0000FF"/>
                </a:solidFill>
              </a:rPr>
              <a:t>m</a:t>
            </a:r>
            <a:r>
              <a:rPr lang="en-US" dirty="0" smtClean="0">
                <a:solidFill>
                  <a:srgbClr val="0000FF"/>
                </a:solidFill>
              </a:rPr>
              <a:t> words </a:t>
            </a:r>
            <a:r>
              <a:rPr lang="en-US" dirty="0" smtClean="0"/>
              <a:t>(</a:t>
            </a:r>
            <a:r>
              <a:rPr lang="en-US" dirty="0" smtClean="0">
                <a:solidFill>
                  <a:srgbClr val="0000FF"/>
                </a:solidFill>
              </a:rPr>
              <a:t>2</a:t>
            </a:r>
            <a:r>
              <a:rPr lang="en-US" baseline="30000" dirty="0" smtClean="0">
                <a:solidFill>
                  <a:srgbClr val="0000FF"/>
                </a:solidFill>
              </a:rPr>
              <a:t>m+2</a:t>
            </a:r>
            <a:r>
              <a:rPr lang="en-US" dirty="0" smtClean="0">
                <a:solidFill>
                  <a:srgbClr val="0000FF"/>
                </a:solidFill>
              </a:rPr>
              <a:t> bytes</a:t>
            </a:r>
            <a:r>
              <a:rPr lang="en-US" dirty="0" smtClean="0"/>
              <a:t>), </a:t>
            </a:r>
            <a:br>
              <a:rPr lang="en-US" dirty="0" smtClean="0"/>
            </a:br>
            <a:r>
              <a:rPr lang="en-US" dirty="0" err="1" smtClean="0">
                <a:solidFill>
                  <a:srgbClr val="0000FF"/>
                </a:solidFill>
              </a:rPr>
              <a:t>m</a:t>
            </a:r>
            <a:r>
              <a:rPr lang="en-US" dirty="0" smtClean="0"/>
              <a:t> bits are used to address the word within the block and 2 bits are used to address the byte within the word: </a:t>
            </a:r>
            <a:r>
              <a:rPr lang="en-US" dirty="0" smtClean="0">
                <a:solidFill>
                  <a:srgbClr val="0000FF"/>
                </a:solidFill>
              </a:rPr>
              <a:t>block offset</a:t>
            </a:r>
          </a:p>
          <a:p>
            <a:r>
              <a:rPr lang="en-US" dirty="0" smtClean="0"/>
              <a:t>Size of the </a:t>
            </a:r>
            <a:r>
              <a:rPr lang="en-US" dirty="0" smtClean="0">
                <a:solidFill>
                  <a:srgbClr val="0000FF"/>
                </a:solidFill>
              </a:rPr>
              <a:t>tag field</a:t>
            </a:r>
            <a:r>
              <a:rPr lang="en-US" dirty="0" smtClean="0"/>
              <a:t> is </a:t>
            </a:r>
            <a:br>
              <a:rPr lang="en-US" dirty="0" smtClean="0"/>
            </a:br>
            <a:r>
              <a:rPr lang="en-US" dirty="0" smtClean="0"/>
              <a:t>Address size – index size – block offset size</a:t>
            </a:r>
          </a:p>
          <a:p>
            <a:pPr lvl="1"/>
            <a:r>
              <a:rPr lang="en-US" dirty="0" smtClean="0"/>
              <a:t>32-bit byte address =&gt; 32 – </a:t>
            </a:r>
            <a:r>
              <a:rPr lang="en-US" dirty="0" err="1" smtClean="0"/>
              <a:t>n</a:t>
            </a:r>
            <a:r>
              <a:rPr lang="en-US" dirty="0" smtClean="0"/>
              <a:t> – (m+2)</a:t>
            </a:r>
          </a:p>
        </p:txBody>
      </p:sp>
      <p:sp>
        <p:nvSpPr>
          <p:cNvPr id="6" name="Date Placeholder 5"/>
          <p:cNvSpPr>
            <a:spLocks noGrp="1"/>
          </p:cNvSpPr>
          <p:nvPr>
            <p:ph type="dt" sz="half" idx="10"/>
          </p:nvPr>
        </p:nvSpPr>
        <p:spPr/>
        <p:txBody>
          <a:bodyPr/>
          <a:lstStyle/>
          <a:p>
            <a:fld id="{0B2377A6-0FF4-E340-A86F-9D453E96E31D}" type="datetime1">
              <a:rPr lang="en-US" smtClean="0"/>
              <a:pPr/>
              <a:t>2/24/11</a:t>
            </a:fld>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22</a:t>
            </a:fld>
            <a:endParaRPr lang="en-US" dirty="0"/>
          </a:p>
        </p:txBody>
      </p:sp>
      <p:sp>
        <p:nvSpPr>
          <p:cNvPr id="8" name="Footer Placeholder 7"/>
          <p:cNvSpPr>
            <a:spLocks noGrp="1"/>
          </p:cNvSpPr>
          <p:nvPr>
            <p:ph type="ftr" sz="quarter" idx="11"/>
          </p:nvPr>
        </p:nvSpPr>
        <p:spPr/>
        <p:txBody>
          <a:bodyPr/>
          <a:lstStyle/>
          <a:p>
            <a:r>
              <a:rPr lang="en-US" smtClean="0"/>
              <a:t>Spring 2011 -- Lecture #12</a:t>
            </a:r>
            <a:endParaRPr lang="en-US"/>
          </a:p>
        </p:txBody>
      </p:sp>
      <p:sp>
        <p:nvSpPr>
          <p:cNvPr id="9" name="Rectangle 8"/>
          <p:cNvSpPr/>
          <p:nvPr/>
        </p:nvSpPr>
        <p:spPr>
          <a:xfrm>
            <a:off x="808137" y="1396005"/>
            <a:ext cx="7493619" cy="62977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795127" y="1522368"/>
            <a:ext cx="1787669" cy="369332"/>
          </a:xfrm>
          <a:prstGeom prst="rect">
            <a:avLst/>
          </a:prstGeom>
          <a:noFill/>
        </p:spPr>
        <p:txBody>
          <a:bodyPr wrap="none" rtlCol="0">
            <a:spAutoFit/>
          </a:bodyPr>
          <a:lstStyle/>
          <a:p>
            <a:r>
              <a:rPr lang="en-US" dirty="0" smtClean="0"/>
              <a:t>Tag&lt;32-n-(m+2)&gt;</a:t>
            </a:r>
            <a:endParaRPr lang="en-US" dirty="0"/>
          </a:p>
        </p:txBody>
      </p:sp>
      <p:sp>
        <p:nvSpPr>
          <p:cNvPr id="13" name="TextBox 12"/>
          <p:cNvSpPr txBox="1"/>
          <p:nvPr/>
        </p:nvSpPr>
        <p:spPr>
          <a:xfrm>
            <a:off x="4266981" y="1511872"/>
            <a:ext cx="1441959" cy="369332"/>
          </a:xfrm>
          <a:prstGeom prst="rect">
            <a:avLst/>
          </a:prstGeom>
          <a:noFill/>
        </p:spPr>
        <p:txBody>
          <a:bodyPr wrap="none" rtlCol="0">
            <a:spAutoFit/>
          </a:bodyPr>
          <a:lstStyle/>
          <a:p>
            <a:r>
              <a:rPr lang="en-US" dirty="0" smtClean="0"/>
              <a:t>Index&lt;</a:t>
            </a:r>
            <a:r>
              <a:rPr lang="en-US" dirty="0" err="1" smtClean="0"/>
              <a:t>n</a:t>
            </a:r>
            <a:r>
              <a:rPr lang="en-US" dirty="0" smtClean="0"/>
              <a:t> bits&gt;</a:t>
            </a:r>
            <a:endParaRPr lang="en-US" dirty="0"/>
          </a:p>
        </p:txBody>
      </p:sp>
      <p:sp>
        <p:nvSpPr>
          <p:cNvPr id="14" name="TextBox 13"/>
          <p:cNvSpPr txBox="1"/>
          <p:nvPr/>
        </p:nvSpPr>
        <p:spPr>
          <a:xfrm>
            <a:off x="5773271" y="1511872"/>
            <a:ext cx="2314568" cy="369332"/>
          </a:xfrm>
          <a:prstGeom prst="rect">
            <a:avLst/>
          </a:prstGeom>
          <a:noFill/>
        </p:spPr>
        <p:txBody>
          <a:bodyPr wrap="none" rtlCol="0">
            <a:spAutoFit/>
          </a:bodyPr>
          <a:lstStyle/>
          <a:p>
            <a:r>
              <a:rPr lang="en-US" dirty="0" smtClean="0"/>
              <a:t>Block offset&lt;m+2 bits&gt;</a:t>
            </a:r>
            <a:endParaRPr lang="en-US" dirty="0"/>
          </a:p>
        </p:txBody>
      </p:sp>
      <p:cxnSp>
        <p:nvCxnSpPr>
          <p:cNvPr id="16" name="Straight Connector 15"/>
          <p:cNvCxnSpPr/>
          <p:nvPr/>
        </p:nvCxnSpPr>
        <p:spPr>
          <a:xfrm rot="5400000">
            <a:off x="5389288" y="1695147"/>
            <a:ext cx="5982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a:off x="3977893" y="1711097"/>
            <a:ext cx="598287"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Cache Sizes</a:t>
            </a:r>
            <a:endParaRPr lang="en-US" dirty="0"/>
          </a:p>
        </p:txBody>
      </p:sp>
      <p:sp>
        <p:nvSpPr>
          <p:cNvPr id="3" name="Content Placeholder 2"/>
          <p:cNvSpPr>
            <a:spLocks noGrp="1"/>
          </p:cNvSpPr>
          <p:nvPr>
            <p:ph idx="1"/>
          </p:nvPr>
        </p:nvSpPr>
        <p:spPr>
          <a:xfrm>
            <a:off x="404724" y="2340509"/>
            <a:ext cx="8229600" cy="4580467"/>
          </a:xfrm>
        </p:spPr>
        <p:txBody>
          <a:bodyPr>
            <a:normAutofit/>
          </a:bodyPr>
          <a:lstStyle/>
          <a:p>
            <a:r>
              <a:rPr lang="en-US" dirty="0" smtClean="0"/>
              <a:t>Number of bits in a direct-mapped cache includes both the storage for data and for the tags + valid bit + dirty bit (if needed)</a:t>
            </a:r>
          </a:p>
          <a:p>
            <a:r>
              <a:rPr lang="en-US" dirty="0" smtClean="0"/>
              <a:t>Total number of bits in a cache is then</a:t>
            </a:r>
          </a:p>
          <a:p>
            <a:pPr lvl="1"/>
            <a:r>
              <a:rPr lang="en-US" dirty="0" smtClean="0"/>
              <a:t>2</a:t>
            </a:r>
            <a:r>
              <a:rPr lang="en-US" baseline="30000" dirty="0" smtClean="0"/>
              <a:t>n</a:t>
            </a:r>
            <a:r>
              <a:rPr lang="en-US" dirty="0" smtClean="0"/>
              <a:t> </a:t>
            </a:r>
            <a:r>
              <a:rPr lang="en-US" dirty="0" err="1" smtClean="0"/>
              <a:t>x</a:t>
            </a:r>
            <a:r>
              <a:rPr lang="en-US" dirty="0" smtClean="0"/>
              <a:t> (block size + tag field size + valid field size + dirty field size if needed)</a:t>
            </a:r>
          </a:p>
          <a:p>
            <a:r>
              <a:rPr lang="en-US" dirty="0" smtClean="0"/>
              <a:t>Why don’t need to store Block Offset in Cache? Why not Index in Cache?</a:t>
            </a:r>
          </a:p>
        </p:txBody>
      </p:sp>
      <p:sp>
        <p:nvSpPr>
          <p:cNvPr id="6" name="Date Placeholder 5"/>
          <p:cNvSpPr>
            <a:spLocks noGrp="1"/>
          </p:cNvSpPr>
          <p:nvPr>
            <p:ph type="dt" sz="half" idx="10"/>
          </p:nvPr>
        </p:nvSpPr>
        <p:spPr/>
        <p:txBody>
          <a:bodyPr/>
          <a:lstStyle/>
          <a:p>
            <a:fld id="{0B2377A6-0FF4-E340-A86F-9D453E96E31D}" type="datetime1">
              <a:rPr lang="en-US" smtClean="0"/>
              <a:pPr/>
              <a:t>2/24/11</a:t>
            </a:fld>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23</a:t>
            </a:fld>
            <a:endParaRPr lang="en-US"/>
          </a:p>
        </p:txBody>
      </p:sp>
      <p:sp>
        <p:nvSpPr>
          <p:cNvPr id="8" name="Footer Placeholder 7"/>
          <p:cNvSpPr>
            <a:spLocks noGrp="1"/>
          </p:cNvSpPr>
          <p:nvPr>
            <p:ph type="ftr" sz="quarter" idx="11"/>
          </p:nvPr>
        </p:nvSpPr>
        <p:spPr/>
        <p:txBody>
          <a:bodyPr/>
          <a:lstStyle/>
          <a:p>
            <a:r>
              <a:rPr lang="en-US" smtClean="0"/>
              <a:t>Spring 2011 -- Lecture #12</a:t>
            </a:r>
            <a:endParaRPr lang="en-US"/>
          </a:p>
        </p:txBody>
      </p:sp>
      <p:sp>
        <p:nvSpPr>
          <p:cNvPr id="20" name="TextBox 19"/>
          <p:cNvSpPr txBox="1"/>
          <p:nvPr/>
        </p:nvSpPr>
        <p:spPr>
          <a:xfrm>
            <a:off x="6475279" y="5824381"/>
            <a:ext cx="1766792" cy="369332"/>
          </a:xfrm>
          <a:prstGeom prst="rect">
            <a:avLst/>
          </a:prstGeom>
          <a:noFill/>
        </p:spPr>
        <p:txBody>
          <a:bodyPr wrap="none" rtlCol="0">
            <a:spAutoFit/>
          </a:bodyPr>
          <a:lstStyle/>
          <a:p>
            <a:r>
              <a:rPr lang="en-US" dirty="0" smtClean="0">
                <a:hlinkClick r:id="rId3"/>
              </a:rPr>
              <a:t>Student Roulette</a:t>
            </a:r>
            <a:endParaRPr lang="en-US" dirty="0"/>
          </a:p>
        </p:txBody>
      </p:sp>
      <p:grpSp>
        <p:nvGrpSpPr>
          <p:cNvPr id="22" name="Group 21"/>
          <p:cNvGrpSpPr/>
          <p:nvPr/>
        </p:nvGrpSpPr>
        <p:grpSpPr>
          <a:xfrm>
            <a:off x="771621" y="965658"/>
            <a:ext cx="7493619" cy="630979"/>
            <a:chOff x="808137" y="1396005"/>
            <a:chExt cx="7493619" cy="630979"/>
          </a:xfrm>
        </p:grpSpPr>
        <p:sp>
          <p:nvSpPr>
            <p:cNvPr id="9" name="Rectangle 8"/>
            <p:cNvSpPr/>
            <p:nvPr/>
          </p:nvSpPr>
          <p:spPr>
            <a:xfrm>
              <a:off x="808137" y="1396005"/>
              <a:ext cx="7493619" cy="62977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871107" y="1511872"/>
              <a:ext cx="992579" cy="369332"/>
            </a:xfrm>
            <a:prstGeom prst="rect">
              <a:avLst/>
            </a:prstGeom>
            <a:noFill/>
          </p:spPr>
          <p:txBody>
            <a:bodyPr wrap="none" rtlCol="0">
              <a:spAutoFit/>
            </a:bodyPr>
            <a:lstStyle/>
            <a:p>
              <a:r>
                <a:rPr lang="en-US" dirty="0" smtClean="0"/>
                <a:t>Valid&lt;1&gt;</a:t>
              </a:r>
              <a:endParaRPr lang="en-US" dirty="0"/>
            </a:p>
          </p:txBody>
        </p:sp>
        <p:sp>
          <p:nvSpPr>
            <p:cNvPr id="11" name="TextBox 10"/>
            <p:cNvSpPr txBox="1"/>
            <p:nvPr/>
          </p:nvSpPr>
          <p:spPr>
            <a:xfrm>
              <a:off x="1873623" y="1511872"/>
              <a:ext cx="992579" cy="369332"/>
            </a:xfrm>
            <a:prstGeom prst="rect">
              <a:avLst/>
            </a:prstGeom>
            <a:noFill/>
          </p:spPr>
          <p:txBody>
            <a:bodyPr wrap="none" rtlCol="0">
              <a:spAutoFit/>
            </a:bodyPr>
            <a:lstStyle/>
            <a:p>
              <a:r>
                <a:rPr lang="en-US" dirty="0" smtClean="0"/>
                <a:t>Dirty&lt;1&gt;</a:t>
              </a:r>
              <a:endParaRPr lang="en-US" dirty="0"/>
            </a:p>
          </p:txBody>
        </p:sp>
        <p:sp>
          <p:nvSpPr>
            <p:cNvPr id="12" name="TextBox 11"/>
            <p:cNvSpPr txBox="1"/>
            <p:nvPr/>
          </p:nvSpPr>
          <p:spPr>
            <a:xfrm>
              <a:off x="2907625" y="1511872"/>
              <a:ext cx="1415772" cy="369332"/>
            </a:xfrm>
            <a:prstGeom prst="rect">
              <a:avLst/>
            </a:prstGeom>
            <a:noFill/>
          </p:spPr>
          <p:txBody>
            <a:bodyPr wrap="none" rtlCol="0">
              <a:spAutoFit/>
            </a:bodyPr>
            <a:lstStyle/>
            <a:p>
              <a:r>
                <a:rPr lang="en-US" dirty="0" smtClean="0"/>
                <a:t>Tag&lt;30-n-m&gt;</a:t>
              </a:r>
              <a:endParaRPr lang="en-US" dirty="0"/>
            </a:p>
          </p:txBody>
        </p:sp>
        <p:cxnSp>
          <p:nvCxnSpPr>
            <p:cNvPr id="17" name="Straight Connector 16"/>
            <p:cNvCxnSpPr/>
            <p:nvPr/>
          </p:nvCxnSpPr>
          <p:spPr>
            <a:xfrm rot="5400000">
              <a:off x="3977893" y="1711097"/>
              <a:ext cx="5982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2566498" y="1727047"/>
              <a:ext cx="5982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1532933" y="1722006"/>
              <a:ext cx="598287" cy="1588"/>
            </a:xfrm>
            <a:prstGeom prst="line">
              <a:avLst/>
            </a:prstGeom>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463441" y="1527821"/>
              <a:ext cx="1397325" cy="369332"/>
            </a:xfrm>
            <a:prstGeom prst="rect">
              <a:avLst/>
            </a:prstGeom>
            <a:noFill/>
          </p:spPr>
          <p:txBody>
            <a:bodyPr wrap="none" rtlCol="0">
              <a:spAutoFit/>
            </a:bodyPr>
            <a:lstStyle/>
            <a:p>
              <a:r>
                <a:rPr lang="en-US" dirty="0" smtClean="0"/>
                <a:t>Data in block</a:t>
              </a:r>
              <a:endParaRPr lang="en-US" dirty="0"/>
            </a:p>
          </p:txBody>
        </p:sp>
      </p:grpSp>
      <p:grpSp>
        <p:nvGrpSpPr>
          <p:cNvPr id="23" name="Group 22"/>
          <p:cNvGrpSpPr/>
          <p:nvPr/>
        </p:nvGrpSpPr>
        <p:grpSpPr>
          <a:xfrm>
            <a:off x="771621" y="1831804"/>
            <a:ext cx="7493619" cy="630979"/>
            <a:chOff x="808137" y="1396005"/>
            <a:chExt cx="7493619" cy="630979"/>
          </a:xfrm>
        </p:grpSpPr>
        <p:sp>
          <p:nvSpPr>
            <p:cNvPr id="24" name="Rectangle 23"/>
            <p:cNvSpPr/>
            <p:nvPr/>
          </p:nvSpPr>
          <p:spPr>
            <a:xfrm>
              <a:off x="808137" y="1396005"/>
              <a:ext cx="7493619" cy="62977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871107" y="1511872"/>
              <a:ext cx="992579" cy="369332"/>
            </a:xfrm>
            <a:prstGeom prst="rect">
              <a:avLst/>
            </a:prstGeom>
            <a:noFill/>
          </p:spPr>
          <p:txBody>
            <a:bodyPr wrap="none" rtlCol="0">
              <a:spAutoFit/>
            </a:bodyPr>
            <a:lstStyle/>
            <a:p>
              <a:r>
                <a:rPr lang="en-US" dirty="0" smtClean="0"/>
                <a:t>Valid&lt;1&gt;</a:t>
              </a:r>
              <a:endParaRPr lang="en-US" dirty="0"/>
            </a:p>
          </p:txBody>
        </p:sp>
        <p:sp>
          <p:nvSpPr>
            <p:cNvPr id="26" name="TextBox 25"/>
            <p:cNvSpPr txBox="1"/>
            <p:nvPr/>
          </p:nvSpPr>
          <p:spPr>
            <a:xfrm>
              <a:off x="1873623" y="1511872"/>
              <a:ext cx="992579" cy="369332"/>
            </a:xfrm>
            <a:prstGeom prst="rect">
              <a:avLst/>
            </a:prstGeom>
            <a:noFill/>
          </p:spPr>
          <p:txBody>
            <a:bodyPr wrap="none" rtlCol="0">
              <a:spAutoFit/>
            </a:bodyPr>
            <a:lstStyle/>
            <a:p>
              <a:r>
                <a:rPr lang="en-US" dirty="0" smtClean="0"/>
                <a:t>Dirty&lt;1&gt;</a:t>
              </a:r>
              <a:endParaRPr lang="en-US" dirty="0"/>
            </a:p>
          </p:txBody>
        </p:sp>
        <p:sp>
          <p:nvSpPr>
            <p:cNvPr id="27" name="TextBox 26"/>
            <p:cNvSpPr txBox="1"/>
            <p:nvPr/>
          </p:nvSpPr>
          <p:spPr>
            <a:xfrm>
              <a:off x="2907625" y="1511872"/>
              <a:ext cx="1415772" cy="369332"/>
            </a:xfrm>
            <a:prstGeom prst="rect">
              <a:avLst/>
            </a:prstGeom>
            <a:noFill/>
          </p:spPr>
          <p:txBody>
            <a:bodyPr wrap="none" rtlCol="0">
              <a:spAutoFit/>
            </a:bodyPr>
            <a:lstStyle/>
            <a:p>
              <a:r>
                <a:rPr lang="en-US" dirty="0" smtClean="0"/>
                <a:t>Tag&lt;30-n-m&gt;</a:t>
              </a:r>
              <a:endParaRPr lang="en-US" dirty="0"/>
            </a:p>
          </p:txBody>
        </p:sp>
        <p:cxnSp>
          <p:nvCxnSpPr>
            <p:cNvPr id="28" name="Straight Connector 27"/>
            <p:cNvCxnSpPr/>
            <p:nvPr/>
          </p:nvCxnSpPr>
          <p:spPr>
            <a:xfrm rot="5400000">
              <a:off x="3977893" y="1711097"/>
              <a:ext cx="5982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a:off x="2566498" y="1727047"/>
              <a:ext cx="5982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1532933" y="1722006"/>
              <a:ext cx="598287" cy="1588"/>
            </a:xfrm>
            <a:prstGeom prst="line">
              <a:avLst/>
            </a:prstGeom>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5463441" y="1527821"/>
              <a:ext cx="1397325" cy="369332"/>
            </a:xfrm>
            <a:prstGeom prst="rect">
              <a:avLst/>
            </a:prstGeom>
            <a:noFill/>
          </p:spPr>
          <p:txBody>
            <a:bodyPr wrap="none" rtlCol="0">
              <a:spAutoFit/>
            </a:bodyPr>
            <a:lstStyle/>
            <a:p>
              <a:r>
                <a:rPr lang="en-US" dirty="0" smtClean="0"/>
                <a:t>Data in block</a:t>
              </a:r>
              <a:endParaRPr lang="en-US" dirty="0"/>
            </a:p>
          </p:txBody>
        </p:sp>
      </p:grpSp>
      <p:sp>
        <p:nvSpPr>
          <p:cNvPr id="33" name="TextBox 32"/>
          <p:cNvSpPr txBox="1"/>
          <p:nvPr/>
        </p:nvSpPr>
        <p:spPr>
          <a:xfrm>
            <a:off x="1112498" y="1464434"/>
            <a:ext cx="344039" cy="369332"/>
          </a:xfrm>
          <a:prstGeom prst="rect">
            <a:avLst/>
          </a:prstGeom>
          <a:noFill/>
        </p:spPr>
        <p:txBody>
          <a:bodyPr wrap="none" rtlCol="0">
            <a:spAutoFit/>
          </a:bodyPr>
          <a:lstStyle/>
          <a:p>
            <a:r>
              <a:rPr lang="en-US" dirty="0" smtClean="0"/>
              <a:t>…</a:t>
            </a:r>
            <a:endParaRPr lang="en-US" dirty="0"/>
          </a:p>
        </p:txBody>
      </p:sp>
      <p:sp>
        <p:nvSpPr>
          <p:cNvPr id="34" name="TextBox 33"/>
          <p:cNvSpPr txBox="1"/>
          <p:nvPr/>
        </p:nvSpPr>
        <p:spPr>
          <a:xfrm>
            <a:off x="2125510" y="1464434"/>
            <a:ext cx="344039" cy="369332"/>
          </a:xfrm>
          <a:prstGeom prst="rect">
            <a:avLst/>
          </a:prstGeom>
          <a:noFill/>
        </p:spPr>
        <p:txBody>
          <a:bodyPr wrap="none" rtlCol="0">
            <a:spAutoFit/>
          </a:bodyPr>
          <a:lstStyle/>
          <a:p>
            <a:r>
              <a:rPr lang="en-US" dirty="0" smtClean="0"/>
              <a:t>…</a:t>
            </a:r>
            <a:endParaRPr lang="en-US" dirty="0"/>
          </a:p>
        </p:txBody>
      </p:sp>
      <p:sp>
        <p:nvSpPr>
          <p:cNvPr id="35" name="TextBox 34"/>
          <p:cNvSpPr txBox="1"/>
          <p:nvPr/>
        </p:nvSpPr>
        <p:spPr>
          <a:xfrm>
            <a:off x="3138522" y="1464434"/>
            <a:ext cx="344039" cy="369332"/>
          </a:xfrm>
          <a:prstGeom prst="rect">
            <a:avLst/>
          </a:prstGeom>
          <a:noFill/>
        </p:spPr>
        <p:txBody>
          <a:bodyPr wrap="none" rtlCol="0">
            <a:spAutoFit/>
          </a:bodyPr>
          <a:lstStyle/>
          <a:p>
            <a:r>
              <a:rPr lang="en-US" dirty="0" smtClean="0"/>
              <a:t>…</a:t>
            </a:r>
            <a:endParaRPr lang="en-US" dirty="0"/>
          </a:p>
        </p:txBody>
      </p:sp>
      <p:sp>
        <p:nvSpPr>
          <p:cNvPr id="36" name="TextBox 35"/>
          <p:cNvSpPr txBox="1"/>
          <p:nvPr/>
        </p:nvSpPr>
        <p:spPr>
          <a:xfrm>
            <a:off x="5862262" y="1464434"/>
            <a:ext cx="344039" cy="369332"/>
          </a:xfrm>
          <a:prstGeom prst="rect">
            <a:avLst/>
          </a:prstGeom>
          <a:noFill/>
        </p:spPr>
        <p:txBody>
          <a:bodyPr wrap="none" rtlCol="0">
            <a:spAutoFit/>
          </a:bodyPr>
          <a:lstStyle/>
          <a:p>
            <a:r>
              <a:rPr lang="en-US" dirty="0" smtClean="0"/>
              <a:t>…</a:t>
            </a:r>
            <a:endParaRPr lang="en-US" dirty="0"/>
          </a:p>
        </p:txBody>
      </p:sp>
      <p:sp>
        <p:nvSpPr>
          <p:cNvPr id="37" name="TextBox 36"/>
          <p:cNvSpPr txBox="1"/>
          <p:nvPr/>
        </p:nvSpPr>
        <p:spPr>
          <a:xfrm>
            <a:off x="199409" y="1637418"/>
            <a:ext cx="382512" cy="369332"/>
          </a:xfrm>
          <a:prstGeom prst="rect">
            <a:avLst/>
          </a:prstGeom>
          <a:noFill/>
        </p:spPr>
        <p:txBody>
          <a:bodyPr wrap="none" rtlCol="0">
            <a:spAutoFit/>
          </a:bodyPr>
          <a:lstStyle/>
          <a:p>
            <a:r>
              <a:rPr lang="en-US" dirty="0" smtClean="0"/>
              <a:t>2</a:t>
            </a:r>
            <a:r>
              <a:rPr lang="en-US" baseline="30000" dirty="0" smtClean="0"/>
              <a:t>n</a:t>
            </a:r>
            <a:endParaRPr lang="en-US" baseline="30000" dirty="0"/>
          </a:p>
        </p:txBody>
      </p:sp>
      <p:cxnSp>
        <p:nvCxnSpPr>
          <p:cNvPr id="39" name="Straight Connector 38"/>
          <p:cNvCxnSpPr>
            <a:stCxn id="37" idx="0"/>
          </p:cNvCxnSpPr>
          <p:nvPr/>
        </p:nvCxnSpPr>
        <p:spPr>
          <a:xfrm rot="5400000" flipH="1" flipV="1">
            <a:off x="232034" y="1113793"/>
            <a:ext cx="682257" cy="364994"/>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endCxn id="37" idx="2"/>
          </p:cNvCxnSpPr>
          <p:nvPr/>
        </p:nvCxnSpPr>
        <p:spPr>
          <a:xfrm rot="16200000" flipV="1">
            <a:off x="364218" y="2033197"/>
            <a:ext cx="428384" cy="375489"/>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Instruction</a:t>
            </a:r>
            <a:endParaRPr lang="en-US" dirty="0"/>
          </a:p>
        </p:txBody>
      </p:sp>
      <p:sp>
        <p:nvSpPr>
          <p:cNvPr id="3" name="Content Placeholder 2"/>
          <p:cNvSpPr>
            <a:spLocks noGrp="1"/>
          </p:cNvSpPr>
          <p:nvPr>
            <p:ph idx="1"/>
          </p:nvPr>
        </p:nvSpPr>
        <p:spPr>
          <a:xfrm>
            <a:off x="478191" y="1180349"/>
            <a:ext cx="8229600" cy="1706126"/>
          </a:xfrm>
        </p:spPr>
        <p:txBody>
          <a:bodyPr>
            <a:normAutofit fontScale="92500"/>
          </a:bodyPr>
          <a:lstStyle/>
          <a:p>
            <a:r>
              <a:rPr lang="en-US" dirty="0" smtClean="0"/>
              <a:t>Assuming a direct-mapped, write-through cache with 16 KB of data and 4-word blocks, how divide a 32-bit byte address to  access a cache?</a:t>
            </a:r>
          </a:p>
        </p:txBody>
      </p:sp>
      <p:sp>
        <p:nvSpPr>
          <p:cNvPr id="4" name="Date Placeholder 3"/>
          <p:cNvSpPr>
            <a:spLocks noGrp="1"/>
          </p:cNvSpPr>
          <p:nvPr>
            <p:ph type="dt" sz="half" idx="10"/>
          </p:nvPr>
        </p:nvSpPr>
        <p:spPr/>
        <p:txBody>
          <a:bodyPr/>
          <a:lstStyle/>
          <a:p>
            <a:fld id="{A832CF8B-71DD-F349-A758-65FFB623842F}" type="datetime1">
              <a:rPr lang="en-US" smtClean="0"/>
              <a:pPr/>
              <a:t>2/24/11</a:t>
            </a:fld>
            <a:endParaRPr lang="en-US"/>
          </a:p>
        </p:txBody>
      </p:sp>
      <p:sp>
        <p:nvSpPr>
          <p:cNvPr id="5" name="Footer Placeholder 4"/>
          <p:cNvSpPr>
            <a:spLocks noGrp="1"/>
          </p:cNvSpPr>
          <p:nvPr>
            <p:ph type="ftr" sz="quarter" idx="11"/>
          </p:nvPr>
        </p:nvSpPr>
        <p:spPr/>
        <p:txBody>
          <a:bodyPr/>
          <a:lstStyle/>
          <a:p>
            <a:r>
              <a:rPr lang="en-US" smtClean="0"/>
              <a:t>Spring 2011 -- Lecture #12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24</a:t>
            </a:fld>
            <a:endParaRPr lang="en-US"/>
          </a:p>
        </p:txBody>
      </p:sp>
      <p:graphicFrame>
        <p:nvGraphicFramePr>
          <p:cNvPr id="7" name="Table 6"/>
          <p:cNvGraphicFramePr>
            <a:graphicFrameLocks noGrp="1"/>
          </p:cNvGraphicFramePr>
          <p:nvPr/>
        </p:nvGraphicFramePr>
        <p:xfrm>
          <a:off x="0" y="2795060"/>
          <a:ext cx="9144000" cy="3657600"/>
        </p:xfrm>
        <a:graphic>
          <a:graphicData uri="http://schemas.openxmlformats.org/drawingml/2006/table">
            <a:tbl>
              <a:tblPr firstRow="1" bandRow="1">
                <a:tableStyleId>{2D5ABB26-0587-4C30-8999-92F81FD0307C}</a:tableStyleId>
              </a:tblPr>
              <a:tblGrid>
                <a:gridCol w="9144000"/>
              </a:tblGrid>
              <a:tr h="370840">
                <a:tc>
                  <a:txBody>
                    <a:bodyPr/>
                    <a:lstStyle/>
                    <a:p>
                      <a:pPr>
                        <a:tabLst>
                          <a:tab pos="1320800" algn="l"/>
                        </a:tabLst>
                      </a:pPr>
                      <a:r>
                        <a:rPr lang="en-US" sz="2400" b="1" dirty="0" smtClean="0">
                          <a:solidFill>
                            <a:srgbClr val="FF0000"/>
                          </a:solidFill>
                        </a:rPr>
                        <a:t>A red)</a:t>
                      </a:r>
                      <a:r>
                        <a:rPr lang="en-US" sz="2400" b="1" baseline="0" dirty="0" smtClean="0">
                          <a:solidFill>
                            <a:srgbClr val="FF0000"/>
                          </a:solidFill>
                        </a:rPr>
                        <a:t> </a:t>
                      </a:r>
                      <a:r>
                        <a:rPr lang="en-US" sz="2400" dirty="0" smtClean="0"/>
                        <a:t>	</a:t>
                      </a:r>
                      <a:r>
                        <a:rPr lang="en-US" sz="2000" dirty="0" smtClean="0"/>
                        <a:t>Tag</a:t>
                      </a:r>
                      <a:r>
                        <a:rPr lang="en-US" sz="2000" baseline="0" dirty="0" smtClean="0"/>
                        <a:t> &lt;14 bits&gt; | Index &lt;14 bits&gt; | Block Offset &lt;4 bits&gt;</a:t>
                      </a:r>
                      <a:endParaRPr lang="en-US" sz="2400" dirty="0"/>
                    </a:p>
                  </a:txBody>
                  <a:tcPr/>
                </a:tc>
              </a:tr>
              <a:tr h="368956">
                <a:tc>
                  <a:txBody>
                    <a:bodyPr/>
                    <a:lstStyle/>
                    <a:p>
                      <a:pPr>
                        <a:tabLst>
                          <a:tab pos="1320800" algn="l"/>
                        </a:tabLst>
                      </a:pPr>
                      <a:r>
                        <a:rPr lang="en-US" sz="2400" b="1" dirty="0" smtClean="0">
                          <a:solidFill>
                            <a:schemeClr val="accent6"/>
                          </a:solidFill>
                        </a:rPr>
                        <a:t>B orange)</a:t>
                      </a:r>
                      <a:r>
                        <a:rPr lang="en-US" sz="2400" dirty="0" smtClean="0"/>
                        <a:t> 	</a:t>
                      </a:r>
                      <a:r>
                        <a:rPr lang="en-US" sz="2000" dirty="0" smtClean="0"/>
                        <a:t>Tag</a:t>
                      </a:r>
                      <a:r>
                        <a:rPr lang="en-US" sz="2000" baseline="0" dirty="0" smtClean="0"/>
                        <a:t> &lt;16 bits&gt; | Index &lt;14 bits&gt; | Block Offset &lt;2 bits&gt;</a:t>
                      </a:r>
                      <a:endParaRPr lang="en-US" sz="24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tab pos="1320800" algn="l"/>
                        </a:tabLst>
                        <a:defRPr/>
                      </a:pPr>
                      <a:r>
                        <a:rPr lang="en-US" sz="2400" b="1" dirty="0" smtClean="0">
                          <a:solidFill>
                            <a:srgbClr val="008000"/>
                          </a:solidFill>
                        </a:rPr>
                        <a:t>C</a:t>
                      </a:r>
                      <a:r>
                        <a:rPr lang="en-US" sz="2400" b="1" baseline="0" dirty="0" smtClean="0">
                          <a:solidFill>
                            <a:srgbClr val="008000"/>
                          </a:solidFill>
                        </a:rPr>
                        <a:t> green</a:t>
                      </a:r>
                      <a:r>
                        <a:rPr lang="en-US" sz="2400" b="1" dirty="0" smtClean="0">
                          <a:solidFill>
                            <a:srgbClr val="008000"/>
                          </a:solidFill>
                        </a:rPr>
                        <a:t>) </a:t>
                      </a:r>
                      <a:r>
                        <a:rPr lang="en-US" sz="2400" dirty="0" smtClean="0"/>
                        <a:t>	</a:t>
                      </a:r>
                      <a:r>
                        <a:rPr lang="en-US" sz="2000" dirty="0" smtClean="0"/>
                        <a:t>Tag</a:t>
                      </a:r>
                      <a:r>
                        <a:rPr lang="en-US" sz="2000" baseline="0" dirty="0" smtClean="0"/>
                        <a:t> &lt;18 bits&gt; | Index &lt;10 bits&gt; | Block Offset &lt;4 bits&gt;</a:t>
                      </a:r>
                      <a:endParaRPr lang="en-US" sz="2400" dirty="0" smtClean="0"/>
                    </a:p>
                  </a:txBody>
                  <a:tcPr/>
                </a:tc>
              </a:tr>
              <a:tr h="370840">
                <a:tc>
                  <a:txBody>
                    <a:bodyPr/>
                    <a:lstStyle/>
                    <a:p>
                      <a:pPr>
                        <a:tabLst>
                          <a:tab pos="1320800" algn="l"/>
                        </a:tabLst>
                      </a:pPr>
                      <a:r>
                        <a:rPr lang="en-US" sz="2400" b="1" dirty="0" smtClean="0">
                          <a:ln>
                            <a:solidFill>
                              <a:schemeClr val="tx1"/>
                            </a:solidFill>
                          </a:ln>
                          <a:solidFill>
                            <a:srgbClr val="FFFF00"/>
                          </a:solidFill>
                        </a:rPr>
                        <a:t>D yellow) </a:t>
                      </a:r>
                      <a:r>
                        <a:rPr lang="en-US" sz="2400" dirty="0" smtClean="0"/>
                        <a:t>	</a:t>
                      </a:r>
                      <a:r>
                        <a:rPr lang="en-US" sz="2000" dirty="0" smtClean="0"/>
                        <a:t>Tag</a:t>
                      </a:r>
                      <a:r>
                        <a:rPr lang="en-US" sz="2000" baseline="0" dirty="0" smtClean="0"/>
                        <a:t> &lt;20 bits&gt; | Index &lt;10 bits&gt; | Block Offset &lt;2 bits&gt;</a:t>
                      </a:r>
                      <a:endParaRPr lang="en-US" sz="2400" dirty="0"/>
                    </a:p>
                  </a:txBody>
                  <a:tcPr>
                    <a:solidFill>
                      <a:schemeClr val="bg1"/>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tab pos="1320800" algn="l"/>
                        </a:tabLst>
                        <a:defRPr/>
                      </a:pPr>
                      <a:r>
                        <a:rPr lang="en-US" sz="2400" b="1" dirty="0" smtClean="0">
                          <a:solidFill>
                            <a:srgbClr val="FF66FF"/>
                          </a:solidFill>
                        </a:rPr>
                        <a:t>E pink)</a:t>
                      </a:r>
                      <a:r>
                        <a:rPr lang="en-US" sz="2400" b="1" dirty="0" smtClean="0">
                          <a:ln>
                            <a:solidFill>
                              <a:schemeClr val="tx1"/>
                            </a:solidFill>
                          </a:ln>
                          <a:solidFill>
                            <a:srgbClr val="FFFF00"/>
                          </a:solidFill>
                        </a:rPr>
                        <a:t> </a:t>
                      </a:r>
                      <a:r>
                        <a:rPr lang="en-US" sz="2400" dirty="0" smtClean="0"/>
                        <a:t>	</a:t>
                      </a:r>
                      <a:r>
                        <a:rPr lang="en-US" sz="2000" dirty="0" smtClean="0"/>
                        <a:t>Valid &lt;1&gt;</a:t>
                      </a:r>
                      <a:r>
                        <a:rPr lang="en-US" sz="2000" baseline="0" dirty="0" smtClean="0"/>
                        <a:t> | </a:t>
                      </a:r>
                      <a:r>
                        <a:rPr lang="en-US" sz="2000" dirty="0" smtClean="0"/>
                        <a:t>Tag</a:t>
                      </a:r>
                      <a:r>
                        <a:rPr lang="en-US" sz="2000" baseline="0" dirty="0" smtClean="0"/>
                        <a:t> &lt;14 bits&gt; | Index &lt;14 bits&gt; | Block Offset &lt;4 bits&gt;</a:t>
                      </a:r>
                      <a:endParaRPr lang="en-US" sz="2400" dirty="0" smtClean="0"/>
                    </a:p>
                  </a:txBody>
                  <a:tcPr>
                    <a:solidFill>
                      <a:schemeClr val="bg1"/>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tab pos="1320800" algn="l"/>
                        </a:tabLst>
                        <a:defRPr/>
                      </a:pPr>
                      <a:r>
                        <a:rPr lang="en-US" sz="2400" b="1" dirty="0" smtClean="0">
                          <a:solidFill>
                            <a:srgbClr val="3366FF"/>
                          </a:solidFill>
                        </a:rPr>
                        <a:t>F blue)</a:t>
                      </a:r>
                      <a:r>
                        <a:rPr lang="en-US" sz="2400" b="1" dirty="0" smtClean="0">
                          <a:ln>
                            <a:solidFill>
                              <a:schemeClr val="tx1"/>
                            </a:solidFill>
                          </a:ln>
                          <a:solidFill>
                            <a:srgbClr val="FFFF00"/>
                          </a:solidFill>
                        </a:rPr>
                        <a:t> </a:t>
                      </a:r>
                      <a:r>
                        <a:rPr lang="en-US" sz="2000" dirty="0" smtClean="0"/>
                        <a:t>Valid &lt;1&gt;</a:t>
                      </a:r>
                      <a:r>
                        <a:rPr lang="en-US" sz="2000" baseline="0" dirty="0" smtClean="0"/>
                        <a:t> | Dirty &lt;1&gt; |</a:t>
                      </a:r>
                      <a:r>
                        <a:rPr lang="en-US" sz="2000" dirty="0" smtClean="0"/>
                        <a:t>Tag</a:t>
                      </a:r>
                      <a:r>
                        <a:rPr lang="en-US" sz="2000" baseline="0" dirty="0" smtClean="0"/>
                        <a:t> &lt;14 bits&gt; | Index &lt;14 bits&gt; | Block Offset &lt;4 bits&gt;</a:t>
                      </a:r>
                      <a:endParaRPr lang="en-US" sz="2400" dirty="0" smtClean="0"/>
                    </a:p>
                  </a:txBody>
                  <a:tcPr>
                    <a:solidFill>
                      <a:schemeClr val="bg1"/>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tab pos="1320800" algn="l"/>
                        </a:tabLst>
                        <a:defRPr/>
                      </a:pPr>
                      <a:r>
                        <a:rPr lang="en-US" sz="2400" b="1" dirty="0" smtClean="0">
                          <a:solidFill>
                            <a:schemeClr val="accent4"/>
                          </a:solidFill>
                        </a:rPr>
                        <a:t>G purple)</a:t>
                      </a:r>
                      <a:r>
                        <a:rPr lang="en-US" sz="2400" b="1" dirty="0" smtClean="0">
                          <a:ln>
                            <a:solidFill>
                              <a:schemeClr val="tx1"/>
                            </a:solidFill>
                          </a:ln>
                          <a:solidFill>
                            <a:srgbClr val="FFFF00"/>
                          </a:solidFill>
                        </a:rPr>
                        <a:t> </a:t>
                      </a:r>
                      <a:r>
                        <a:rPr lang="en-US" sz="2400" dirty="0" smtClean="0"/>
                        <a:t>	</a:t>
                      </a:r>
                      <a:r>
                        <a:rPr lang="en-US" sz="2000" dirty="0" smtClean="0"/>
                        <a:t>Valid &lt;1&gt;</a:t>
                      </a:r>
                      <a:r>
                        <a:rPr lang="en-US" sz="2000" baseline="0" dirty="0" smtClean="0"/>
                        <a:t> | </a:t>
                      </a:r>
                      <a:r>
                        <a:rPr lang="en-US" sz="2000" dirty="0" smtClean="0"/>
                        <a:t>Tag</a:t>
                      </a:r>
                      <a:r>
                        <a:rPr lang="en-US" sz="2000" baseline="0" dirty="0" smtClean="0"/>
                        <a:t> &lt;18 bits&gt; | Index &lt;10 bits&gt; | Block Offset &lt;4 bits&gt;</a:t>
                      </a:r>
                      <a:endParaRPr lang="en-US" sz="2400" dirty="0" smtClean="0"/>
                    </a:p>
                  </a:txBody>
                  <a:tcPr>
                    <a:solidFill>
                      <a:schemeClr val="bg1"/>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tab pos="1320800" algn="l"/>
                        </a:tabLst>
                        <a:defRPr/>
                      </a:pPr>
                      <a:r>
                        <a:rPr lang="en-US" sz="2400" b="1" dirty="0" smtClean="0">
                          <a:solidFill>
                            <a:srgbClr val="008080"/>
                          </a:solidFill>
                        </a:rPr>
                        <a:t>H teal)</a:t>
                      </a:r>
                      <a:r>
                        <a:rPr lang="en-US" sz="2400" b="1" baseline="0" dirty="0" smtClean="0">
                          <a:solidFill>
                            <a:srgbClr val="008080"/>
                          </a:solidFill>
                        </a:rPr>
                        <a:t>  </a:t>
                      </a:r>
                      <a:r>
                        <a:rPr lang="en-US" sz="2000" dirty="0" smtClean="0"/>
                        <a:t>Valid &lt;1&gt;</a:t>
                      </a:r>
                      <a:r>
                        <a:rPr lang="en-US" sz="2000" baseline="0" dirty="0" smtClean="0"/>
                        <a:t> | Dirty &lt;1&gt; |</a:t>
                      </a:r>
                      <a:r>
                        <a:rPr lang="en-US" sz="2000" dirty="0" smtClean="0"/>
                        <a:t>Tag</a:t>
                      </a:r>
                      <a:r>
                        <a:rPr lang="en-US" sz="2000" baseline="0" dirty="0" smtClean="0"/>
                        <a:t> &lt;18 bits&gt; | Index &lt;10 bits&gt; | Block Offset &lt;4 bits&gt;</a:t>
                      </a:r>
                      <a:endParaRPr lang="en-US" sz="2400" dirty="0" smtClean="0"/>
                    </a:p>
                  </a:txBody>
                  <a:tcPr>
                    <a:solidFill>
                      <a:schemeClr val="bg1"/>
                    </a:solidFill>
                  </a:tcPr>
                </a:tc>
              </a:tr>
            </a:tbl>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p:nvPr/>
        </p:nvSpPr>
        <p:spPr>
          <a:xfrm>
            <a:off x="0" y="3673701"/>
            <a:ext cx="7283714" cy="472332"/>
          </a:xfrm>
          <a:prstGeom prst="rect">
            <a:avLst/>
          </a:prstGeom>
          <a:solidFill>
            <a:schemeClr val="accent3">
              <a:lumMod val="20000"/>
              <a:lumOff val="80000"/>
            </a:schemeClr>
          </a:solidFill>
          <a:ln w="38100" cap="flat" cmpd="sng" algn="ctr">
            <a:solidFill>
              <a:schemeClr val="accent3">
                <a:lumMod val="5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Peer Instruction</a:t>
            </a:r>
            <a:endParaRPr lang="en-US" dirty="0"/>
          </a:p>
        </p:txBody>
      </p:sp>
      <p:sp>
        <p:nvSpPr>
          <p:cNvPr id="3" name="Content Placeholder 2"/>
          <p:cNvSpPr>
            <a:spLocks noGrp="1"/>
          </p:cNvSpPr>
          <p:nvPr>
            <p:ph idx="1"/>
          </p:nvPr>
        </p:nvSpPr>
        <p:spPr>
          <a:xfrm>
            <a:off x="457200" y="1316801"/>
            <a:ext cx="8229600" cy="1706126"/>
          </a:xfrm>
        </p:spPr>
        <p:txBody>
          <a:bodyPr>
            <a:normAutofit fontScale="92500"/>
          </a:bodyPr>
          <a:lstStyle/>
          <a:p>
            <a:r>
              <a:rPr lang="en-US" dirty="0" smtClean="0"/>
              <a:t>Assuming a direct-mapped, write-through cache with 16 KB of data and 4-word blocks, how divide a 32-bit byte address to  access a cache?</a:t>
            </a:r>
          </a:p>
        </p:txBody>
      </p:sp>
      <p:sp>
        <p:nvSpPr>
          <p:cNvPr id="4" name="Date Placeholder 3"/>
          <p:cNvSpPr>
            <a:spLocks noGrp="1"/>
          </p:cNvSpPr>
          <p:nvPr>
            <p:ph type="dt" sz="half" idx="10"/>
          </p:nvPr>
        </p:nvSpPr>
        <p:spPr/>
        <p:txBody>
          <a:bodyPr/>
          <a:lstStyle/>
          <a:p>
            <a:fld id="{A832CF8B-71DD-F349-A758-65FFB623842F}" type="datetime1">
              <a:rPr lang="en-US" smtClean="0"/>
              <a:pPr/>
              <a:t>2/24/11</a:t>
            </a:fld>
            <a:endParaRPr lang="en-US"/>
          </a:p>
        </p:txBody>
      </p:sp>
      <p:sp>
        <p:nvSpPr>
          <p:cNvPr id="5" name="Footer Placeholder 4"/>
          <p:cNvSpPr>
            <a:spLocks noGrp="1"/>
          </p:cNvSpPr>
          <p:nvPr>
            <p:ph type="ftr" sz="quarter" idx="11"/>
          </p:nvPr>
        </p:nvSpPr>
        <p:spPr/>
        <p:txBody>
          <a:bodyPr/>
          <a:lstStyle/>
          <a:p>
            <a:r>
              <a:rPr lang="en-US" smtClean="0"/>
              <a:t>Spring 2011 -- Lecture #12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25</a:t>
            </a:fld>
            <a:endParaRPr lang="en-US"/>
          </a:p>
        </p:txBody>
      </p:sp>
      <p:graphicFrame>
        <p:nvGraphicFramePr>
          <p:cNvPr id="7" name="Table 6"/>
          <p:cNvGraphicFramePr>
            <a:graphicFrameLocks noGrp="1"/>
          </p:cNvGraphicFramePr>
          <p:nvPr/>
        </p:nvGraphicFramePr>
        <p:xfrm>
          <a:off x="0" y="2795060"/>
          <a:ext cx="9144000" cy="3657600"/>
        </p:xfrm>
        <a:graphic>
          <a:graphicData uri="http://schemas.openxmlformats.org/drawingml/2006/table">
            <a:tbl>
              <a:tblPr firstRow="1" bandRow="1">
                <a:tableStyleId>{2D5ABB26-0587-4C30-8999-92F81FD0307C}</a:tableStyleId>
              </a:tblPr>
              <a:tblGrid>
                <a:gridCol w="9144000"/>
              </a:tblGrid>
              <a:tr h="370840">
                <a:tc>
                  <a:txBody>
                    <a:bodyPr/>
                    <a:lstStyle/>
                    <a:p>
                      <a:pPr>
                        <a:tabLst>
                          <a:tab pos="1320800" algn="l"/>
                        </a:tabLst>
                      </a:pPr>
                      <a:r>
                        <a:rPr lang="en-US" sz="2400" b="1" dirty="0" smtClean="0">
                          <a:solidFill>
                            <a:srgbClr val="FF0000"/>
                          </a:solidFill>
                        </a:rPr>
                        <a:t>A red)</a:t>
                      </a:r>
                      <a:r>
                        <a:rPr lang="en-US" sz="2400" b="1" baseline="0" dirty="0" smtClean="0">
                          <a:solidFill>
                            <a:srgbClr val="FF0000"/>
                          </a:solidFill>
                        </a:rPr>
                        <a:t> </a:t>
                      </a:r>
                      <a:r>
                        <a:rPr lang="en-US" sz="2400" dirty="0" smtClean="0"/>
                        <a:t>	</a:t>
                      </a:r>
                      <a:r>
                        <a:rPr lang="en-US" sz="2000" dirty="0" smtClean="0"/>
                        <a:t>Tag</a:t>
                      </a:r>
                      <a:r>
                        <a:rPr lang="en-US" sz="2000" baseline="0" dirty="0" smtClean="0"/>
                        <a:t> &lt;14 bits&gt; | Index &lt;14 bits&gt; | Block Offset &lt;4 bits&gt;</a:t>
                      </a:r>
                      <a:endParaRPr lang="en-US" sz="2400" dirty="0"/>
                    </a:p>
                  </a:txBody>
                  <a:tcPr/>
                </a:tc>
              </a:tr>
              <a:tr h="368956">
                <a:tc>
                  <a:txBody>
                    <a:bodyPr/>
                    <a:lstStyle/>
                    <a:p>
                      <a:pPr>
                        <a:tabLst>
                          <a:tab pos="1320800" algn="l"/>
                        </a:tabLst>
                      </a:pPr>
                      <a:r>
                        <a:rPr lang="en-US" sz="2400" b="1" dirty="0" smtClean="0">
                          <a:solidFill>
                            <a:schemeClr val="accent6"/>
                          </a:solidFill>
                        </a:rPr>
                        <a:t>B orange)</a:t>
                      </a:r>
                      <a:r>
                        <a:rPr lang="en-US" sz="2400" dirty="0" smtClean="0"/>
                        <a:t> 	</a:t>
                      </a:r>
                      <a:r>
                        <a:rPr lang="en-US" sz="2000" dirty="0" smtClean="0"/>
                        <a:t>Tag</a:t>
                      </a:r>
                      <a:r>
                        <a:rPr lang="en-US" sz="2000" baseline="0" dirty="0" smtClean="0"/>
                        <a:t> &lt;16 bits&gt; | Index &lt;14 bits&gt; | Block Offset &lt;2 bits&gt;</a:t>
                      </a:r>
                      <a:endParaRPr lang="en-US" sz="24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tab pos="1320800" algn="l"/>
                        </a:tabLst>
                        <a:defRPr/>
                      </a:pPr>
                      <a:r>
                        <a:rPr lang="en-US" sz="2400" b="1" dirty="0" smtClean="0">
                          <a:solidFill>
                            <a:srgbClr val="008000"/>
                          </a:solidFill>
                        </a:rPr>
                        <a:t>C</a:t>
                      </a:r>
                      <a:r>
                        <a:rPr lang="en-US" sz="2400" b="1" baseline="0" dirty="0" smtClean="0">
                          <a:solidFill>
                            <a:srgbClr val="008000"/>
                          </a:solidFill>
                        </a:rPr>
                        <a:t> green</a:t>
                      </a:r>
                      <a:r>
                        <a:rPr lang="en-US" sz="2400" b="1" dirty="0" smtClean="0">
                          <a:solidFill>
                            <a:srgbClr val="008000"/>
                          </a:solidFill>
                        </a:rPr>
                        <a:t>) </a:t>
                      </a:r>
                      <a:r>
                        <a:rPr lang="en-US" sz="2400" dirty="0" smtClean="0"/>
                        <a:t>	</a:t>
                      </a:r>
                      <a:r>
                        <a:rPr lang="en-US" sz="2000" dirty="0" smtClean="0"/>
                        <a:t>Tag</a:t>
                      </a:r>
                      <a:r>
                        <a:rPr lang="en-US" sz="2000" baseline="0" dirty="0" smtClean="0"/>
                        <a:t> &lt;18 bits&gt; | Index &lt;10 bits&gt; | Block Offset &lt;4 bits&gt;</a:t>
                      </a:r>
                      <a:endParaRPr lang="en-US" sz="2400" dirty="0" smtClean="0"/>
                    </a:p>
                  </a:txBody>
                  <a:tcPr/>
                </a:tc>
              </a:tr>
              <a:tr h="370840">
                <a:tc>
                  <a:txBody>
                    <a:bodyPr/>
                    <a:lstStyle/>
                    <a:p>
                      <a:pPr>
                        <a:tabLst>
                          <a:tab pos="1320800" algn="l"/>
                        </a:tabLst>
                      </a:pPr>
                      <a:r>
                        <a:rPr lang="en-US" sz="2400" b="1" dirty="0" smtClean="0">
                          <a:ln>
                            <a:solidFill>
                              <a:schemeClr val="tx1"/>
                            </a:solidFill>
                          </a:ln>
                          <a:solidFill>
                            <a:srgbClr val="FFFF00"/>
                          </a:solidFill>
                        </a:rPr>
                        <a:t>D yellow) </a:t>
                      </a:r>
                      <a:r>
                        <a:rPr lang="en-US" sz="2400" dirty="0" smtClean="0"/>
                        <a:t>	</a:t>
                      </a:r>
                      <a:r>
                        <a:rPr lang="en-US" sz="2000" dirty="0" smtClean="0"/>
                        <a:t>Tag</a:t>
                      </a:r>
                      <a:r>
                        <a:rPr lang="en-US" sz="2000" baseline="0" dirty="0" smtClean="0"/>
                        <a:t> &lt;20 bits&gt; | Index &lt;10 bits&gt; | Block Offset &lt;2 bits&gt;</a:t>
                      </a:r>
                      <a:endParaRPr lang="en-US" sz="2400" dirty="0"/>
                    </a:p>
                  </a:txBody>
                  <a:tcPr>
                    <a:solidFill>
                      <a:schemeClr val="bg1"/>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tab pos="1320800" algn="l"/>
                        </a:tabLst>
                        <a:defRPr/>
                      </a:pPr>
                      <a:r>
                        <a:rPr lang="en-US" sz="2400" b="1" dirty="0" smtClean="0">
                          <a:solidFill>
                            <a:srgbClr val="FF66FF"/>
                          </a:solidFill>
                        </a:rPr>
                        <a:t>E pink)</a:t>
                      </a:r>
                      <a:r>
                        <a:rPr lang="en-US" sz="2400" b="1" dirty="0" smtClean="0">
                          <a:ln>
                            <a:solidFill>
                              <a:schemeClr val="tx1"/>
                            </a:solidFill>
                          </a:ln>
                          <a:solidFill>
                            <a:srgbClr val="FFFF00"/>
                          </a:solidFill>
                        </a:rPr>
                        <a:t> </a:t>
                      </a:r>
                      <a:r>
                        <a:rPr lang="en-US" sz="2400" dirty="0" smtClean="0"/>
                        <a:t>	</a:t>
                      </a:r>
                      <a:r>
                        <a:rPr lang="en-US" sz="2000" dirty="0" smtClean="0"/>
                        <a:t>Valid &lt;1&gt;</a:t>
                      </a:r>
                      <a:r>
                        <a:rPr lang="en-US" sz="2000" baseline="0" dirty="0" smtClean="0"/>
                        <a:t> | </a:t>
                      </a:r>
                      <a:r>
                        <a:rPr lang="en-US" sz="2000" dirty="0" smtClean="0"/>
                        <a:t>Tag</a:t>
                      </a:r>
                      <a:r>
                        <a:rPr lang="en-US" sz="2000" baseline="0" dirty="0" smtClean="0"/>
                        <a:t> &lt;14 bits&gt; | Index &lt;14 bits&gt; | Block Offset &lt;4 bits&gt;</a:t>
                      </a:r>
                      <a:endParaRPr lang="en-US" sz="2400" dirty="0" smtClean="0"/>
                    </a:p>
                  </a:txBody>
                  <a:tcPr>
                    <a:solidFill>
                      <a:schemeClr val="bg1"/>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tab pos="1320800" algn="l"/>
                        </a:tabLst>
                        <a:defRPr/>
                      </a:pPr>
                      <a:r>
                        <a:rPr lang="en-US" sz="2400" b="1" dirty="0" smtClean="0">
                          <a:solidFill>
                            <a:srgbClr val="3366FF"/>
                          </a:solidFill>
                        </a:rPr>
                        <a:t>F blue)</a:t>
                      </a:r>
                      <a:r>
                        <a:rPr lang="en-US" sz="2400" b="1" dirty="0" smtClean="0">
                          <a:ln>
                            <a:solidFill>
                              <a:schemeClr val="tx1"/>
                            </a:solidFill>
                          </a:ln>
                          <a:solidFill>
                            <a:srgbClr val="FFFF00"/>
                          </a:solidFill>
                        </a:rPr>
                        <a:t> </a:t>
                      </a:r>
                      <a:r>
                        <a:rPr lang="en-US" sz="2000" dirty="0" smtClean="0"/>
                        <a:t>Valid &lt;1&gt;</a:t>
                      </a:r>
                      <a:r>
                        <a:rPr lang="en-US" sz="2000" baseline="0" dirty="0" smtClean="0"/>
                        <a:t> | Dirty &lt;1&gt; |</a:t>
                      </a:r>
                      <a:r>
                        <a:rPr lang="en-US" sz="2000" dirty="0" smtClean="0"/>
                        <a:t>Tag</a:t>
                      </a:r>
                      <a:r>
                        <a:rPr lang="en-US" sz="2000" baseline="0" dirty="0" smtClean="0"/>
                        <a:t> &lt;14 bits&gt; | Index &lt;14 bits&gt; | Block Offset &lt;4 bits&gt;</a:t>
                      </a:r>
                      <a:endParaRPr lang="en-US" sz="2400" dirty="0" smtClean="0"/>
                    </a:p>
                  </a:txBody>
                  <a:tcPr>
                    <a:solidFill>
                      <a:schemeClr val="bg1"/>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tab pos="1320800" algn="l"/>
                        </a:tabLst>
                        <a:defRPr/>
                      </a:pPr>
                      <a:r>
                        <a:rPr lang="en-US" sz="2400" b="1" dirty="0" smtClean="0">
                          <a:solidFill>
                            <a:schemeClr val="accent4"/>
                          </a:solidFill>
                        </a:rPr>
                        <a:t>G purple)</a:t>
                      </a:r>
                      <a:r>
                        <a:rPr lang="en-US" sz="2400" b="1" dirty="0" smtClean="0">
                          <a:ln>
                            <a:solidFill>
                              <a:schemeClr val="tx1"/>
                            </a:solidFill>
                          </a:ln>
                          <a:solidFill>
                            <a:srgbClr val="FFFF00"/>
                          </a:solidFill>
                        </a:rPr>
                        <a:t> </a:t>
                      </a:r>
                      <a:r>
                        <a:rPr lang="en-US" sz="2400" dirty="0" smtClean="0"/>
                        <a:t>	</a:t>
                      </a:r>
                      <a:r>
                        <a:rPr lang="en-US" sz="2000" dirty="0" smtClean="0"/>
                        <a:t>Valid &lt;1&gt;</a:t>
                      </a:r>
                      <a:r>
                        <a:rPr lang="en-US" sz="2000" baseline="0" dirty="0" smtClean="0"/>
                        <a:t> | </a:t>
                      </a:r>
                      <a:r>
                        <a:rPr lang="en-US" sz="2000" dirty="0" smtClean="0"/>
                        <a:t>Tag</a:t>
                      </a:r>
                      <a:r>
                        <a:rPr lang="en-US" sz="2000" baseline="0" dirty="0" smtClean="0"/>
                        <a:t> &lt;18 bits&gt; | Index &lt;10 bits&gt; | Block Offset &lt;4 bits&gt;</a:t>
                      </a:r>
                      <a:endParaRPr lang="en-US" sz="2400" dirty="0" smtClean="0"/>
                    </a:p>
                  </a:txBody>
                  <a:tcPr>
                    <a:solidFill>
                      <a:schemeClr val="bg1"/>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tab pos="1320800" algn="l"/>
                        </a:tabLst>
                        <a:defRPr/>
                      </a:pPr>
                      <a:r>
                        <a:rPr lang="en-US" sz="2400" b="1" dirty="0" smtClean="0">
                          <a:solidFill>
                            <a:srgbClr val="008080"/>
                          </a:solidFill>
                        </a:rPr>
                        <a:t>H teal)</a:t>
                      </a:r>
                      <a:r>
                        <a:rPr lang="en-US" sz="2400" b="1" baseline="0" dirty="0" smtClean="0">
                          <a:solidFill>
                            <a:srgbClr val="008080"/>
                          </a:solidFill>
                        </a:rPr>
                        <a:t>  </a:t>
                      </a:r>
                      <a:r>
                        <a:rPr lang="en-US" sz="2000" dirty="0" smtClean="0"/>
                        <a:t>Valid &lt;1&gt;</a:t>
                      </a:r>
                      <a:r>
                        <a:rPr lang="en-US" sz="2000" baseline="0" dirty="0" smtClean="0"/>
                        <a:t> | Dirty &lt;1&gt; |</a:t>
                      </a:r>
                      <a:r>
                        <a:rPr lang="en-US" sz="2000" dirty="0" smtClean="0"/>
                        <a:t>Tag</a:t>
                      </a:r>
                      <a:r>
                        <a:rPr lang="en-US" sz="2000" baseline="0" dirty="0" smtClean="0"/>
                        <a:t> &lt;18 bits&gt; | Index &lt;10 bits&gt; | Block Offset &lt;4 bits&gt;</a:t>
                      </a:r>
                      <a:endParaRPr lang="en-US" sz="2400" dirty="0" smtClean="0"/>
                    </a:p>
                  </a:txBody>
                  <a:tcPr>
                    <a:solidFill>
                      <a:schemeClr val="bg1"/>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Instruction</a:t>
            </a:r>
            <a:endParaRPr lang="en-US" dirty="0"/>
          </a:p>
        </p:txBody>
      </p:sp>
      <p:sp>
        <p:nvSpPr>
          <p:cNvPr id="3" name="Content Placeholder 2"/>
          <p:cNvSpPr>
            <a:spLocks noGrp="1"/>
          </p:cNvSpPr>
          <p:nvPr>
            <p:ph idx="1"/>
          </p:nvPr>
        </p:nvSpPr>
        <p:spPr>
          <a:xfrm>
            <a:off x="457200" y="1600200"/>
            <a:ext cx="8229600" cy="2629797"/>
          </a:xfrm>
        </p:spPr>
        <p:txBody>
          <a:bodyPr>
            <a:normAutofit fontScale="92500"/>
          </a:bodyPr>
          <a:lstStyle/>
          <a:p>
            <a:r>
              <a:rPr lang="en-US" dirty="0" smtClean="0"/>
              <a:t>How many total </a:t>
            </a:r>
            <a:r>
              <a:rPr lang="en-US" i="1" dirty="0" smtClean="0">
                <a:solidFill>
                  <a:srgbClr val="0000FF"/>
                </a:solidFill>
              </a:rPr>
              <a:t>bits </a:t>
            </a:r>
            <a:r>
              <a:rPr lang="en-US" dirty="0" smtClean="0"/>
              <a:t>are required for that cache? (Round to nearest Kbits) </a:t>
            </a:r>
          </a:p>
          <a:p>
            <a:pPr lvl="1"/>
            <a:r>
              <a:rPr lang="en-US" dirty="0" smtClean="0"/>
              <a:t>Direct-mapped, write-through, 16 </a:t>
            </a:r>
            <a:r>
              <a:rPr lang="en-US" dirty="0" err="1" smtClean="0"/>
              <a:t>KBytes</a:t>
            </a:r>
            <a:r>
              <a:rPr lang="en-US" dirty="0" smtClean="0"/>
              <a:t> of data, </a:t>
            </a:r>
            <a:br>
              <a:rPr lang="en-US" dirty="0" smtClean="0"/>
            </a:br>
            <a:r>
              <a:rPr lang="en-US" dirty="0" smtClean="0"/>
              <a:t>4-word (16 Byte) blocks, 32-bit address</a:t>
            </a:r>
          </a:p>
          <a:p>
            <a:pPr lvl="1"/>
            <a:r>
              <a:rPr lang="en-US" dirty="0" smtClean="0"/>
              <a:t>Tag &lt;18 bits&gt; | Index &lt;10 bits&gt; | Block Offset &lt;4 bits&gt; </a:t>
            </a:r>
          </a:p>
        </p:txBody>
      </p:sp>
      <p:sp>
        <p:nvSpPr>
          <p:cNvPr id="4" name="Date Placeholder 3"/>
          <p:cNvSpPr>
            <a:spLocks noGrp="1"/>
          </p:cNvSpPr>
          <p:nvPr>
            <p:ph type="dt" sz="half" idx="10"/>
          </p:nvPr>
        </p:nvSpPr>
        <p:spPr/>
        <p:txBody>
          <a:bodyPr/>
          <a:lstStyle/>
          <a:p>
            <a:fld id="{A832CF8B-71DD-F349-A758-65FFB623842F}" type="datetime1">
              <a:rPr lang="en-US" smtClean="0"/>
              <a:pPr/>
              <a:t>2/24/11</a:t>
            </a:fld>
            <a:endParaRPr lang="en-US"/>
          </a:p>
        </p:txBody>
      </p:sp>
      <p:sp>
        <p:nvSpPr>
          <p:cNvPr id="5" name="Footer Placeholder 4"/>
          <p:cNvSpPr>
            <a:spLocks noGrp="1"/>
          </p:cNvSpPr>
          <p:nvPr>
            <p:ph type="ftr" sz="quarter" idx="11"/>
          </p:nvPr>
        </p:nvSpPr>
        <p:spPr/>
        <p:txBody>
          <a:bodyPr/>
          <a:lstStyle/>
          <a:p>
            <a:r>
              <a:rPr lang="en-US" smtClean="0"/>
              <a:t>Spring 2011 -- Lecture #12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26</a:t>
            </a:fld>
            <a:endParaRPr lang="en-US"/>
          </a:p>
        </p:txBody>
      </p:sp>
      <p:graphicFrame>
        <p:nvGraphicFramePr>
          <p:cNvPr id="8" name="Table 7"/>
          <p:cNvGraphicFramePr>
            <a:graphicFrameLocks noGrp="1"/>
          </p:cNvGraphicFramePr>
          <p:nvPr/>
        </p:nvGraphicFramePr>
        <p:xfrm>
          <a:off x="508001" y="4191060"/>
          <a:ext cx="7907866" cy="1878274"/>
        </p:xfrm>
        <a:graphic>
          <a:graphicData uri="http://schemas.openxmlformats.org/drawingml/2006/table">
            <a:tbl>
              <a:tblPr firstRow="1" bandRow="1">
                <a:tableStyleId>{2D5ABB26-0587-4C30-8999-92F81FD0307C}</a:tableStyleId>
              </a:tblPr>
              <a:tblGrid>
                <a:gridCol w="3809999"/>
                <a:gridCol w="4097867"/>
              </a:tblGrid>
              <a:tr h="370840">
                <a:tc>
                  <a:txBody>
                    <a:bodyPr/>
                    <a:lstStyle/>
                    <a:p>
                      <a:pPr>
                        <a:tabLst>
                          <a:tab pos="1320800" algn="l"/>
                        </a:tabLst>
                      </a:pPr>
                      <a:r>
                        <a:rPr lang="en-US" sz="2400" b="1" dirty="0" smtClean="0">
                          <a:solidFill>
                            <a:srgbClr val="FF0000"/>
                          </a:solidFill>
                        </a:rPr>
                        <a:t>A red)</a:t>
                      </a:r>
                      <a:r>
                        <a:rPr lang="en-US" sz="2400" b="1" baseline="0" dirty="0" smtClean="0">
                          <a:solidFill>
                            <a:srgbClr val="FF0000"/>
                          </a:solidFill>
                        </a:rPr>
                        <a:t> </a:t>
                      </a:r>
                      <a:r>
                        <a:rPr lang="en-US" sz="2400" dirty="0" smtClean="0"/>
                        <a:t>	  </a:t>
                      </a:r>
                      <a:r>
                        <a:rPr lang="en-US" sz="2400" b="1" baseline="0" dirty="0" smtClean="0">
                          <a:solidFill>
                            <a:srgbClr val="FF0000"/>
                          </a:solidFill>
                        </a:rPr>
                        <a:t>16 Kbits</a:t>
                      </a:r>
                      <a:endParaRPr lang="en-US" sz="2400" dirty="0"/>
                    </a:p>
                  </a:txBody>
                  <a:tcPr/>
                </a:tc>
                <a:tc>
                  <a:txBody>
                    <a:bodyPr/>
                    <a:lstStyle/>
                    <a:p>
                      <a:pPr>
                        <a:tabLst>
                          <a:tab pos="1608138" algn="l"/>
                        </a:tabLst>
                      </a:pPr>
                      <a:r>
                        <a:rPr lang="en-US" sz="2400" b="1" dirty="0" smtClean="0">
                          <a:solidFill>
                            <a:srgbClr val="FF66FF"/>
                          </a:solidFill>
                        </a:rPr>
                        <a:t>E pink) </a:t>
                      </a:r>
                      <a:r>
                        <a:rPr lang="en-US" sz="2400" dirty="0" smtClean="0">
                          <a:solidFill>
                            <a:srgbClr val="FF66FF"/>
                          </a:solidFill>
                        </a:rPr>
                        <a:t>	</a:t>
                      </a:r>
                      <a:r>
                        <a:rPr lang="en-US" sz="2400" b="1" dirty="0" smtClean="0">
                          <a:solidFill>
                            <a:srgbClr val="FF66FF"/>
                          </a:solidFill>
                        </a:rPr>
                        <a:t>139 Kbits</a:t>
                      </a:r>
                      <a:endParaRPr lang="en-US" sz="2400" dirty="0">
                        <a:solidFill>
                          <a:srgbClr val="FF66FF"/>
                        </a:solidFill>
                      </a:endParaRPr>
                    </a:p>
                  </a:txBody>
                  <a:tcPr/>
                </a:tc>
              </a:tr>
              <a:tr h="506674">
                <a:tc>
                  <a:txBody>
                    <a:bodyPr/>
                    <a:lstStyle/>
                    <a:p>
                      <a:pPr>
                        <a:tabLst>
                          <a:tab pos="1320800" algn="l"/>
                        </a:tabLst>
                      </a:pPr>
                      <a:r>
                        <a:rPr lang="en-US" sz="2400" b="1" dirty="0" smtClean="0">
                          <a:solidFill>
                            <a:schemeClr val="accent6"/>
                          </a:solidFill>
                        </a:rPr>
                        <a:t>B orange) </a:t>
                      </a:r>
                      <a:r>
                        <a:rPr lang="en-US" sz="2400" dirty="0" smtClean="0"/>
                        <a:t>	  </a:t>
                      </a:r>
                      <a:r>
                        <a:rPr lang="en-US" sz="2400" b="1" dirty="0" smtClean="0">
                          <a:solidFill>
                            <a:schemeClr val="accent6"/>
                          </a:solidFill>
                        </a:rPr>
                        <a:t>18 Kbits</a:t>
                      </a:r>
                      <a:endParaRPr lang="en-US" sz="2400" dirty="0"/>
                    </a:p>
                  </a:txBody>
                  <a:tcPr/>
                </a:tc>
                <a:tc>
                  <a:txBody>
                    <a:bodyPr/>
                    <a:lstStyle/>
                    <a:p>
                      <a:pPr>
                        <a:tabLst>
                          <a:tab pos="1608138" algn="l"/>
                        </a:tabLst>
                      </a:pPr>
                      <a:r>
                        <a:rPr lang="en-US" sz="2400" b="1" dirty="0" smtClean="0">
                          <a:solidFill>
                            <a:srgbClr val="3366FF"/>
                          </a:solidFill>
                        </a:rPr>
                        <a:t>F blue) </a:t>
                      </a:r>
                      <a:r>
                        <a:rPr lang="en-US" sz="2400" dirty="0" smtClean="0"/>
                        <a:t>	</a:t>
                      </a:r>
                      <a:r>
                        <a:rPr lang="en-US" sz="2400" b="1" dirty="0" smtClean="0">
                          <a:solidFill>
                            <a:srgbClr val="3366FF"/>
                          </a:solidFill>
                        </a:rPr>
                        <a:t>146 Kbits</a:t>
                      </a:r>
                      <a:endParaRPr lang="en-US" sz="2400" dirty="0">
                        <a:solidFill>
                          <a:srgbClr val="3366FF"/>
                        </a:solidFill>
                      </a:endParaRPr>
                    </a:p>
                  </a:txBody>
                  <a:tcPr/>
                </a:tc>
              </a:tr>
              <a:tr h="370840">
                <a:tc>
                  <a:txBody>
                    <a:bodyPr/>
                    <a:lstStyle/>
                    <a:p>
                      <a:pPr>
                        <a:tabLst>
                          <a:tab pos="1320800" algn="l"/>
                        </a:tabLst>
                      </a:pPr>
                      <a:r>
                        <a:rPr lang="en-US" sz="2400" b="1" dirty="0" smtClean="0">
                          <a:solidFill>
                            <a:srgbClr val="008000"/>
                          </a:solidFill>
                        </a:rPr>
                        <a:t>C</a:t>
                      </a:r>
                      <a:r>
                        <a:rPr lang="en-US" sz="2400" b="1" baseline="0" dirty="0" smtClean="0">
                          <a:solidFill>
                            <a:srgbClr val="008000"/>
                          </a:solidFill>
                        </a:rPr>
                        <a:t> green</a:t>
                      </a:r>
                      <a:r>
                        <a:rPr lang="en-US" sz="2400" b="1" dirty="0" smtClean="0">
                          <a:solidFill>
                            <a:srgbClr val="008000"/>
                          </a:solidFill>
                        </a:rPr>
                        <a:t>) </a:t>
                      </a:r>
                      <a:r>
                        <a:rPr lang="en-US" sz="2400" dirty="0" smtClean="0"/>
                        <a:t>	  </a:t>
                      </a:r>
                      <a:r>
                        <a:rPr lang="en-US" sz="2400" b="1" dirty="0" smtClean="0">
                          <a:solidFill>
                            <a:srgbClr val="008000"/>
                          </a:solidFill>
                        </a:rPr>
                        <a:t>128 Kbits</a:t>
                      </a:r>
                      <a:endParaRPr lang="en-US" sz="2400" dirty="0"/>
                    </a:p>
                  </a:txBody>
                  <a:tcPr/>
                </a:tc>
                <a:tc>
                  <a:txBody>
                    <a:bodyPr/>
                    <a:lstStyle/>
                    <a:p>
                      <a:pPr>
                        <a:tabLst>
                          <a:tab pos="1608138" algn="l"/>
                        </a:tabLst>
                      </a:pPr>
                      <a:r>
                        <a:rPr lang="en-US" sz="2400" b="1" dirty="0" smtClean="0">
                          <a:solidFill>
                            <a:schemeClr val="accent4"/>
                          </a:solidFill>
                        </a:rPr>
                        <a:t>G purple) </a:t>
                      </a:r>
                      <a:r>
                        <a:rPr lang="en-US" sz="2400" dirty="0" smtClean="0"/>
                        <a:t>	</a:t>
                      </a:r>
                      <a:r>
                        <a:rPr lang="en-US" sz="2400" b="1" dirty="0" smtClean="0">
                          <a:solidFill>
                            <a:schemeClr val="accent4"/>
                          </a:solidFill>
                        </a:rPr>
                        <a:t>147 Kbits</a:t>
                      </a:r>
                      <a:endParaRPr lang="en-US" sz="2400" dirty="0">
                        <a:solidFill>
                          <a:schemeClr val="accent4"/>
                        </a:solidFill>
                      </a:endParaRPr>
                    </a:p>
                  </a:txBody>
                  <a:tcPr/>
                </a:tc>
              </a:tr>
              <a:tr h="370840">
                <a:tc>
                  <a:txBody>
                    <a:bodyPr/>
                    <a:lstStyle/>
                    <a:p>
                      <a:pPr>
                        <a:tabLst>
                          <a:tab pos="1320800" algn="l"/>
                        </a:tabLst>
                      </a:pPr>
                      <a:r>
                        <a:rPr lang="en-US" sz="2400" b="1" dirty="0" smtClean="0">
                          <a:ln>
                            <a:solidFill>
                              <a:schemeClr val="tx1"/>
                            </a:solidFill>
                          </a:ln>
                          <a:solidFill>
                            <a:srgbClr val="FFFF00"/>
                          </a:solidFill>
                        </a:rPr>
                        <a:t>D yellow) </a:t>
                      </a:r>
                      <a:r>
                        <a:rPr lang="en-US" sz="2400" dirty="0" smtClean="0"/>
                        <a:t>	  </a:t>
                      </a:r>
                      <a:r>
                        <a:rPr lang="en-US" sz="2400" b="1" dirty="0" smtClean="0">
                          <a:ln>
                            <a:solidFill>
                              <a:schemeClr val="tx1"/>
                            </a:solidFill>
                          </a:ln>
                          <a:solidFill>
                            <a:srgbClr val="FFFF00"/>
                          </a:solidFill>
                        </a:rPr>
                        <a:t>138 Kbits</a:t>
                      </a:r>
                      <a:endParaRPr lang="en-US" sz="2400" dirty="0"/>
                    </a:p>
                  </a:txBody>
                  <a:tcP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tab pos="1608138" algn="l"/>
                        </a:tabLst>
                        <a:defRPr/>
                      </a:pPr>
                      <a:r>
                        <a:rPr lang="en-US" sz="2400" b="1" dirty="0" smtClean="0">
                          <a:solidFill>
                            <a:srgbClr val="008080"/>
                          </a:solidFill>
                        </a:rPr>
                        <a:t>H teal)</a:t>
                      </a:r>
                      <a:r>
                        <a:rPr lang="en-US" sz="2400" b="1" baseline="0" dirty="0" smtClean="0">
                          <a:solidFill>
                            <a:srgbClr val="008080"/>
                          </a:solidFill>
                        </a:rPr>
                        <a:t> </a:t>
                      </a:r>
                      <a:r>
                        <a:rPr lang="en-US" sz="2400" dirty="0" smtClean="0">
                          <a:solidFill>
                            <a:srgbClr val="008080"/>
                          </a:solidFill>
                        </a:rPr>
                        <a:t>	</a:t>
                      </a:r>
                      <a:r>
                        <a:rPr lang="en-US" sz="2400" b="1" baseline="0" dirty="0" smtClean="0">
                          <a:solidFill>
                            <a:srgbClr val="008080"/>
                          </a:solidFill>
                        </a:rPr>
                        <a:t>148 Kbits</a:t>
                      </a:r>
                      <a:endParaRPr lang="en-US" sz="2400" dirty="0" smtClean="0">
                        <a:solidFill>
                          <a:srgbClr val="008080"/>
                        </a:solidFill>
                      </a:endParaRPr>
                    </a:p>
                  </a:txBody>
                  <a:tcPr>
                    <a:solidFill>
                      <a:srgbClr val="FFFFFF"/>
                    </a:solidFill>
                  </a:tcPr>
                </a:tc>
              </a:tr>
            </a:tbl>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9" name="Rectangle 8"/>
          <p:cNvSpPr/>
          <p:nvPr/>
        </p:nvSpPr>
        <p:spPr>
          <a:xfrm>
            <a:off x="4219097" y="5046321"/>
            <a:ext cx="4057185" cy="472332"/>
          </a:xfrm>
          <a:prstGeom prst="rect">
            <a:avLst/>
          </a:prstGeom>
          <a:solidFill>
            <a:schemeClr val="accent4">
              <a:lumMod val="20000"/>
              <a:lumOff val="80000"/>
            </a:schemeClr>
          </a:solidFill>
          <a:ln w="38100" cap="flat" cmpd="sng" algn="ctr">
            <a:solidFill>
              <a:schemeClr val="accent4"/>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Peer Instruction</a:t>
            </a:r>
            <a:endParaRPr lang="en-US" dirty="0"/>
          </a:p>
        </p:txBody>
      </p:sp>
      <p:sp>
        <p:nvSpPr>
          <p:cNvPr id="3" name="Content Placeholder 2"/>
          <p:cNvSpPr>
            <a:spLocks noGrp="1"/>
          </p:cNvSpPr>
          <p:nvPr>
            <p:ph idx="1"/>
          </p:nvPr>
        </p:nvSpPr>
        <p:spPr>
          <a:xfrm>
            <a:off x="457200" y="1600200"/>
            <a:ext cx="8229600" cy="2629797"/>
          </a:xfrm>
        </p:spPr>
        <p:txBody>
          <a:bodyPr>
            <a:normAutofit fontScale="92500"/>
          </a:bodyPr>
          <a:lstStyle/>
          <a:p>
            <a:r>
              <a:rPr lang="en-US" dirty="0" smtClean="0"/>
              <a:t>How many total </a:t>
            </a:r>
            <a:r>
              <a:rPr lang="en-US" i="1" dirty="0" smtClean="0">
                <a:solidFill>
                  <a:srgbClr val="0000FF"/>
                </a:solidFill>
              </a:rPr>
              <a:t>bits </a:t>
            </a:r>
            <a:r>
              <a:rPr lang="en-US" dirty="0" smtClean="0"/>
              <a:t>are required for that cache? (Round to nearest Kbits) </a:t>
            </a:r>
          </a:p>
          <a:p>
            <a:pPr lvl="1"/>
            <a:r>
              <a:rPr lang="en-US" dirty="0" smtClean="0"/>
              <a:t>Direct-mapped, write-through, 16 </a:t>
            </a:r>
            <a:r>
              <a:rPr lang="en-US" dirty="0" err="1" smtClean="0"/>
              <a:t>KBytes</a:t>
            </a:r>
            <a:r>
              <a:rPr lang="en-US" dirty="0" smtClean="0"/>
              <a:t> of data, </a:t>
            </a:r>
            <a:br>
              <a:rPr lang="en-US" dirty="0" smtClean="0"/>
            </a:br>
            <a:r>
              <a:rPr lang="en-US" dirty="0" smtClean="0"/>
              <a:t>4-word (16 Byte) blocks, 32-bit address</a:t>
            </a:r>
          </a:p>
          <a:p>
            <a:pPr lvl="1"/>
            <a:r>
              <a:rPr lang="en-US" dirty="0" smtClean="0"/>
              <a:t>Tag &lt;18 bits&gt; | Index &lt;10 bits&gt; | Block Offset &lt;4 bits&gt; </a:t>
            </a:r>
          </a:p>
        </p:txBody>
      </p:sp>
      <p:sp>
        <p:nvSpPr>
          <p:cNvPr id="4" name="Date Placeholder 3"/>
          <p:cNvSpPr>
            <a:spLocks noGrp="1"/>
          </p:cNvSpPr>
          <p:nvPr>
            <p:ph type="dt" sz="half" idx="10"/>
          </p:nvPr>
        </p:nvSpPr>
        <p:spPr/>
        <p:txBody>
          <a:bodyPr/>
          <a:lstStyle/>
          <a:p>
            <a:fld id="{A832CF8B-71DD-F349-A758-65FFB623842F}" type="datetime1">
              <a:rPr lang="en-US" smtClean="0"/>
              <a:pPr/>
              <a:t>2/24/11</a:t>
            </a:fld>
            <a:endParaRPr lang="en-US"/>
          </a:p>
        </p:txBody>
      </p:sp>
      <p:sp>
        <p:nvSpPr>
          <p:cNvPr id="5" name="Footer Placeholder 4"/>
          <p:cNvSpPr>
            <a:spLocks noGrp="1"/>
          </p:cNvSpPr>
          <p:nvPr>
            <p:ph type="ftr" sz="quarter" idx="11"/>
          </p:nvPr>
        </p:nvSpPr>
        <p:spPr/>
        <p:txBody>
          <a:bodyPr/>
          <a:lstStyle/>
          <a:p>
            <a:r>
              <a:rPr lang="en-US" smtClean="0"/>
              <a:t>Spring 2011 -- Lecture #12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27</a:t>
            </a:fld>
            <a:endParaRPr lang="en-US"/>
          </a:p>
        </p:txBody>
      </p:sp>
      <p:graphicFrame>
        <p:nvGraphicFramePr>
          <p:cNvPr id="8" name="Table 7"/>
          <p:cNvGraphicFramePr>
            <a:graphicFrameLocks noGrp="1"/>
          </p:cNvGraphicFramePr>
          <p:nvPr/>
        </p:nvGraphicFramePr>
        <p:xfrm>
          <a:off x="508001" y="4191060"/>
          <a:ext cx="7907866" cy="1878274"/>
        </p:xfrm>
        <a:graphic>
          <a:graphicData uri="http://schemas.openxmlformats.org/drawingml/2006/table">
            <a:tbl>
              <a:tblPr firstRow="1" bandRow="1">
                <a:tableStyleId>{2D5ABB26-0587-4C30-8999-92F81FD0307C}</a:tableStyleId>
              </a:tblPr>
              <a:tblGrid>
                <a:gridCol w="3809999"/>
                <a:gridCol w="4097867"/>
              </a:tblGrid>
              <a:tr h="370840">
                <a:tc>
                  <a:txBody>
                    <a:bodyPr/>
                    <a:lstStyle/>
                    <a:p>
                      <a:pPr>
                        <a:tabLst>
                          <a:tab pos="1320800" algn="l"/>
                        </a:tabLst>
                      </a:pPr>
                      <a:r>
                        <a:rPr lang="en-US" sz="2400" b="1" dirty="0" smtClean="0">
                          <a:solidFill>
                            <a:srgbClr val="FF0000"/>
                          </a:solidFill>
                        </a:rPr>
                        <a:t>A red)</a:t>
                      </a:r>
                      <a:r>
                        <a:rPr lang="en-US" sz="2400" b="1" baseline="0" dirty="0" smtClean="0">
                          <a:solidFill>
                            <a:srgbClr val="FF0000"/>
                          </a:solidFill>
                        </a:rPr>
                        <a:t> </a:t>
                      </a:r>
                      <a:r>
                        <a:rPr lang="en-US" sz="2400" dirty="0" smtClean="0"/>
                        <a:t>	  </a:t>
                      </a:r>
                      <a:r>
                        <a:rPr lang="en-US" sz="2400" b="1" baseline="0" dirty="0" smtClean="0">
                          <a:solidFill>
                            <a:srgbClr val="FF0000"/>
                          </a:solidFill>
                        </a:rPr>
                        <a:t>16 Kbits</a:t>
                      </a:r>
                      <a:endParaRPr lang="en-US" sz="2400" dirty="0"/>
                    </a:p>
                  </a:txBody>
                  <a:tcPr/>
                </a:tc>
                <a:tc>
                  <a:txBody>
                    <a:bodyPr/>
                    <a:lstStyle/>
                    <a:p>
                      <a:pPr>
                        <a:tabLst>
                          <a:tab pos="1608138" algn="l"/>
                        </a:tabLst>
                      </a:pPr>
                      <a:r>
                        <a:rPr lang="en-US" sz="2400" b="1" dirty="0" smtClean="0">
                          <a:solidFill>
                            <a:srgbClr val="FF66FF"/>
                          </a:solidFill>
                        </a:rPr>
                        <a:t>E pink) </a:t>
                      </a:r>
                      <a:r>
                        <a:rPr lang="en-US" sz="2400" dirty="0" smtClean="0">
                          <a:solidFill>
                            <a:srgbClr val="FF66FF"/>
                          </a:solidFill>
                        </a:rPr>
                        <a:t>	</a:t>
                      </a:r>
                      <a:r>
                        <a:rPr lang="en-US" sz="2400" b="1" dirty="0" smtClean="0">
                          <a:solidFill>
                            <a:srgbClr val="FF66FF"/>
                          </a:solidFill>
                        </a:rPr>
                        <a:t>139 Kbits</a:t>
                      </a:r>
                      <a:endParaRPr lang="en-US" sz="2400" dirty="0">
                        <a:solidFill>
                          <a:srgbClr val="FF66FF"/>
                        </a:solidFill>
                      </a:endParaRPr>
                    </a:p>
                  </a:txBody>
                  <a:tcPr/>
                </a:tc>
              </a:tr>
              <a:tr h="506674">
                <a:tc>
                  <a:txBody>
                    <a:bodyPr/>
                    <a:lstStyle/>
                    <a:p>
                      <a:pPr>
                        <a:tabLst>
                          <a:tab pos="1320800" algn="l"/>
                        </a:tabLst>
                      </a:pPr>
                      <a:r>
                        <a:rPr lang="en-US" sz="2400" b="1" dirty="0" smtClean="0">
                          <a:solidFill>
                            <a:schemeClr val="accent6"/>
                          </a:solidFill>
                        </a:rPr>
                        <a:t>B orange) </a:t>
                      </a:r>
                      <a:r>
                        <a:rPr lang="en-US" sz="2400" dirty="0" smtClean="0"/>
                        <a:t>	  </a:t>
                      </a:r>
                      <a:r>
                        <a:rPr lang="en-US" sz="2400" b="1" dirty="0" smtClean="0">
                          <a:solidFill>
                            <a:schemeClr val="accent6"/>
                          </a:solidFill>
                        </a:rPr>
                        <a:t>18 Kbits</a:t>
                      </a:r>
                      <a:endParaRPr lang="en-US" sz="2400" dirty="0"/>
                    </a:p>
                  </a:txBody>
                  <a:tcPr/>
                </a:tc>
                <a:tc>
                  <a:txBody>
                    <a:bodyPr/>
                    <a:lstStyle/>
                    <a:p>
                      <a:pPr>
                        <a:tabLst>
                          <a:tab pos="1608138" algn="l"/>
                        </a:tabLst>
                      </a:pPr>
                      <a:r>
                        <a:rPr lang="en-US" sz="2400" b="1" dirty="0" smtClean="0">
                          <a:solidFill>
                            <a:srgbClr val="3366FF"/>
                          </a:solidFill>
                        </a:rPr>
                        <a:t>F blue) </a:t>
                      </a:r>
                      <a:r>
                        <a:rPr lang="en-US" sz="2400" dirty="0" smtClean="0"/>
                        <a:t>	</a:t>
                      </a:r>
                      <a:r>
                        <a:rPr lang="en-US" sz="2400" b="1" dirty="0" smtClean="0">
                          <a:solidFill>
                            <a:srgbClr val="3366FF"/>
                          </a:solidFill>
                        </a:rPr>
                        <a:t>146 Kbits</a:t>
                      </a:r>
                      <a:endParaRPr lang="en-US" sz="2400" dirty="0">
                        <a:solidFill>
                          <a:srgbClr val="3366FF"/>
                        </a:solidFill>
                      </a:endParaRPr>
                    </a:p>
                  </a:txBody>
                  <a:tcPr/>
                </a:tc>
              </a:tr>
              <a:tr h="370840">
                <a:tc>
                  <a:txBody>
                    <a:bodyPr/>
                    <a:lstStyle/>
                    <a:p>
                      <a:pPr>
                        <a:tabLst>
                          <a:tab pos="1320800" algn="l"/>
                        </a:tabLst>
                      </a:pPr>
                      <a:r>
                        <a:rPr lang="en-US" sz="2400" b="1" dirty="0" smtClean="0">
                          <a:solidFill>
                            <a:srgbClr val="008000"/>
                          </a:solidFill>
                        </a:rPr>
                        <a:t>C</a:t>
                      </a:r>
                      <a:r>
                        <a:rPr lang="en-US" sz="2400" b="1" baseline="0" dirty="0" smtClean="0">
                          <a:solidFill>
                            <a:srgbClr val="008000"/>
                          </a:solidFill>
                        </a:rPr>
                        <a:t> green</a:t>
                      </a:r>
                      <a:r>
                        <a:rPr lang="en-US" sz="2400" b="1" dirty="0" smtClean="0">
                          <a:solidFill>
                            <a:srgbClr val="008000"/>
                          </a:solidFill>
                        </a:rPr>
                        <a:t>) </a:t>
                      </a:r>
                      <a:r>
                        <a:rPr lang="en-US" sz="2400" dirty="0" smtClean="0"/>
                        <a:t>	  </a:t>
                      </a:r>
                      <a:r>
                        <a:rPr lang="en-US" sz="2400" b="1" dirty="0" smtClean="0">
                          <a:solidFill>
                            <a:srgbClr val="008000"/>
                          </a:solidFill>
                        </a:rPr>
                        <a:t>128 Kbits</a:t>
                      </a:r>
                      <a:endParaRPr lang="en-US" sz="2400" dirty="0"/>
                    </a:p>
                  </a:txBody>
                  <a:tcPr/>
                </a:tc>
                <a:tc>
                  <a:txBody>
                    <a:bodyPr/>
                    <a:lstStyle/>
                    <a:p>
                      <a:pPr>
                        <a:tabLst>
                          <a:tab pos="1608138" algn="l"/>
                        </a:tabLst>
                      </a:pPr>
                      <a:r>
                        <a:rPr lang="en-US" sz="2400" b="1" dirty="0" smtClean="0">
                          <a:solidFill>
                            <a:schemeClr val="accent4"/>
                          </a:solidFill>
                        </a:rPr>
                        <a:t>G purple) </a:t>
                      </a:r>
                      <a:r>
                        <a:rPr lang="en-US" sz="2400" dirty="0" smtClean="0"/>
                        <a:t>	</a:t>
                      </a:r>
                      <a:r>
                        <a:rPr lang="en-US" sz="2400" b="1" dirty="0" smtClean="0">
                          <a:solidFill>
                            <a:schemeClr val="accent4"/>
                          </a:solidFill>
                        </a:rPr>
                        <a:t>147 Kbits</a:t>
                      </a:r>
                      <a:endParaRPr lang="en-US" sz="2400" dirty="0">
                        <a:solidFill>
                          <a:schemeClr val="accent4"/>
                        </a:solidFill>
                      </a:endParaRPr>
                    </a:p>
                  </a:txBody>
                  <a:tcPr/>
                </a:tc>
              </a:tr>
              <a:tr h="370840">
                <a:tc>
                  <a:txBody>
                    <a:bodyPr/>
                    <a:lstStyle/>
                    <a:p>
                      <a:pPr>
                        <a:tabLst>
                          <a:tab pos="1320800" algn="l"/>
                        </a:tabLst>
                      </a:pPr>
                      <a:r>
                        <a:rPr lang="en-US" sz="2400" b="1" dirty="0" smtClean="0">
                          <a:ln>
                            <a:solidFill>
                              <a:schemeClr val="tx1"/>
                            </a:solidFill>
                          </a:ln>
                          <a:solidFill>
                            <a:srgbClr val="FFFF00"/>
                          </a:solidFill>
                        </a:rPr>
                        <a:t>D yellow) </a:t>
                      </a:r>
                      <a:r>
                        <a:rPr lang="en-US" sz="2400" dirty="0" smtClean="0"/>
                        <a:t>	  </a:t>
                      </a:r>
                      <a:r>
                        <a:rPr lang="en-US" sz="2400" b="1" dirty="0" smtClean="0">
                          <a:ln>
                            <a:solidFill>
                              <a:schemeClr val="tx1"/>
                            </a:solidFill>
                          </a:ln>
                          <a:solidFill>
                            <a:srgbClr val="FFFF00"/>
                          </a:solidFill>
                        </a:rPr>
                        <a:t>138 Kbits</a:t>
                      </a:r>
                      <a:endParaRPr lang="en-US" sz="2400" dirty="0"/>
                    </a:p>
                  </a:txBody>
                  <a:tcP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tab pos="1608138" algn="l"/>
                        </a:tabLst>
                        <a:defRPr/>
                      </a:pPr>
                      <a:r>
                        <a:rPr lang="en-US" sz="2400" b="1" dirty="0" smtClean="0">
                          <a:solidFill>
                            <a:srgbClr val="008080"/>
                          </a:solidFill>
                        </a:rPr>
                        <a:t>H teal)</a:t>
                      </a:r>
                      <a:r>
                        <a:rPr lang="en-US" sz="2400" b="1" baseline="0" dirty="0" smtClean="0">
                          <a:solidFill>
                            <a:srgbClr val="008080"/>
                          </a:solidFill>
                        </a:rPr>
                        <a:t> </a:t>
                      </a:r>
                      <a:r>
                        <a:rPr lang="en-US" sz="2400" dirty="0" smtClean="0">
                          <a:solidFill>
                            <a:srgbClr val="008080"/>
                          </a:solidFill>
                        </a:rPr>
                        <a:t>	</a:t>
                      </a:r>
                      <a:r>
                        <a:rPr lang="en-US" sz="2400" b="1" baseline="0" dirty="0" smtClean="0">
                          <a:solidFill>
                            <a:srgbClr val="008080"/>
                          </a:solidFill>
                        </a:rPr>
                        <a:t>148 Kbits</a:t>
                      </a:r>
                      <a:endParaRPr lang="en-US" sz="2400" dirty="0" smtClean="0">
                        <a:solidFill>
                          <a:srgbClr val="008080"/>
                        </a:solidFill>
                      </a:endParaRPr>
                    </a:p>
                  </a:txBody>
                  <a:tcPr>
                    <a:solidFill>
                      <a:srgbClr val="FFFFFF"/>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CPI/Miss Rates/DRAM Access</a:t>
            </a:r>
            <a:br>
              <a:rPr lang="en-US" dirty="0" smtClean="0"/>
            </a:br>
            <a:r>
              <a:rPr lang="en-US" dirty="0" smtClean="0"/>
              <a:t>SpecInt2006</a:t>
            </a:r>
            <a:endParaRPr lang="en-US" dirty="0"/>
          </a:p>
        </p:txBody>
      </p:sp>
      <p:sp>
        <p:nvSpPr>
          <p:cNvPr id="5" name="Date Placeholder 4"/>
          <p:cNvSpPr>
            <a:spLocks noGrp="1"/>
          </p:cNvSpPr>
          <p:nvPr>
            <p:ph type="dt" sz="half" idx="10"/>
          </p:nvPr>
        </p:nvSpPr>
        <p:spPr/>
        <p:txBody>
          <a:bodyPr/>
          <a:lstStyle/>
          <a:p>
            <a:fld id="{AA6C08A5-F69B-814E-9F6D-FCC9921B43EA}" type="datetime1">
              <a:rPr lang="en-US" smtClean="0"/>
              <a:pPr/>
              <a:t>2/24/11</a:t>
            </a:fld>
            <a:endParaRPr lang="en-US"/>
          </a:p>
        </p:txBody>
      </p:sp>
      <p:sp>
        <p:nvSpPr>
          <p:cNvPr id="97282" name="Footer Placeholder 3"/>
          <p:cNvSpPr>
            <a:spLocks noGrp="1"/>
          </p:cNvSpPr>
          <p:nvPr>
            <p:ph type="ftr" sz="quarter" idx="11"/>
          </p:nvPr>
        </p:nvSpPr>
        <p:spPr>
          <a:noFill/>
        </p:spPr>
        <p:txBody>
          <a:bodyPr/>
          <a:lstStyle/>
          <a:p>
            <a:r>
              <a:rPr lang="en-US" smtClean="0"/>
              <a:t>Spring 2011 -- Lecture #12</a:t>
            </a:r>
            <a:endParaRPr lang="en-AU"/>
          </a:p>
        </p:txBody>
      </p:sp>
      <p:sp>
        <p:nvSpPr>
          <p:cNvPr id="6" name="Slide Number Placeholder 5"/>
          <p:cNvSpPr>
            <a:spLocks noGrp="1"/>
          </p:cNvSpPr>
          <p:nvPr>
            <p:ph type="sldNum" sz="quarter" idx="12"/>
          </p:nvPr>
        </p:nvSpPr>
        <p:spPr/>
        <p:txBody>
          <a:bodyPr/>
          <a:lstStyle/>
          <a:p>
            <a:fld id="{3CC63E4C-4642-794D-A2FD-70F6B81535F5}" type="slidenum">
              <a:rPr lang="en-US" smtClean="0"/>
              <a:pPr/>
              <a:t>28</a:t>
            </a:fld>
            <a:endParaRPr lang="en-US"/>
          </a:p>
        </p:txBody>
      </p:sp>
      <p:pic>
        <p:nvPicPr>
          <p:cNvPr id="97284" name="Picture 4" descr="f05-40-P374493"/>
          <p:cNvPicPr>
            <a:picLocks noChangeAspect="1" noChangeArrowheads="1"/>
          </p:cNvPicPr>
          <p:nvPr/>
        </p:nvPicPr>
        <p:blipFill>
          <a:blip r:embed="rId3"/>
          <a:srcRect/>
          <a:stretch>
            <a:fillRect/>
          </a:stretch>
        </p:blipFill>
        <p:spPr bwMode="auto">
          <a:xfrm>
            <a:off x="859370" y="1628758"/>
            <a:ext cx="7776633" cy="4674508"/>
          </a:xfrm>
          <a:prstGeom prst="rect">
            <a:avLst/>
          </a:prstGeom>
          <a:noFill/>
          <a:ln w="9525">
            <a:noFill/>
            <a:miter lim="800000"/>
            <a:headEnd/>
            <a:tailEnd/>
          </a:ln>
        </p:spPr>
      </p:pic>
      <p:sp>
        <p:nvSpPr>
          <p:cNvPr id="8" name="TextBox 7"/>
          <p:cNvSpPr txBox="1"/>
          <p:nvPr/>
        </p:nvSpPr>
        <p:spPr>
          <a:xfrm>
            <a:off x="6674989" y="1280545"/>
            <a:ext cx="2183373" cy="369332"/>
          </a:xfrm>
          <a:prstGeom prst="rect">
            <a:avLst/>
          </a:prstGeom>
          <a:noFill/>
        </p:spPr>
        <p:txBody>
          <a:bodyPr wrap="none" rtlCol="0">
            <a:spAutoFit/>
          </a:bodyPr>
          <a:lstStyle/>
          <a:p>
            <a:r>
              <a:rPr lang="en-US" dirty="0" smtClean="0"/>
              <a:t>Instructions and Data</a:t>
            </a:r>
            <a:endParaRPr lang="en-US" dirty="0"/>
          </a:p>
        </p:txBody>
      </p:sp>
      <p:sp>
        <p:nvSpPr>
          <p:cNvPr id="9" name="TextBox 8"/>
          <p:cNvSpPr txBox="1"/>
          <p:nvPr/>
        </p:nvSpPr>
        <p:spPr>
          <a:xfrm>
            <a:off x="3610371" y="1291040"/>
            <a:ext cx="1107996" cy="369332"/>
          </a:xfrm>
          <a:prstGeom prst="rect">
            <a:avLst/>
          </a:prstGeom>
          <a:noFill/>
        </p:spPr>
        <p:txBody>
          <a:bodyPr wrap="none" rtlCol="0">
            <a:spAutoFit/>
          </a:bodyPr>
          <a:lstStyle/>
          <a:p>
            <a:r>
              <a:rPr lang="en-US" dirty="0" smtClean="0"/>
              <a:t>Data Only</a:t>
            </a:r>
            <a:endParaRPr lang="en-US" dirty="0"/>
          </a:p>
        </p:txBody>
      </p:sp>
      <p:sp>
        <p:nvSpPr>
          <p:cNvPr id="10" name="TextBox 9"/>
          <p:cNvSpPr txBox="1"/>
          <p:nvPr/>
        </p:nvSpPr>
        <p:spPr>
          <a:xfrm>
            <a:off x="5137651" y="1306989"/>
            <a:ext cx="1107996" cy="369332"/>
          </a:xfrm>
          <a:prstGeom prst="rect">
            <a:avLst/>
          </a:prstGeom>
          <a:noFill/>
        </p:spPr>
        <p:txBody>
          <a:bodyPr wrap="none" rtlCol="0">
            <a:spAutoFit/>
          </a:bodyPr>
          <a:lstStyle/>
          <a:p>
            <a:r>
              <a:rPr lang="en-US" dirty="0" smtClean="0"/>
              <a:t>Data Only</a:t>
            </a:r>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6964" name="Rectangle 4"/>
          <p:cNvSpPr>
            <a:spLocks noGrp="1" noChangeArrowheads="1"/>
          </p:cNvSpPr>
          <p:nvPr>
            <p:ph type="title"/>
          </p:nvPr>
        </p:nvSpPr>
        <p:spPr>
          <a:xfrm>
            <a:off x="492480" y="0"/>
            <a:ext cx="8229600" cy="1143000"/>
          </a:xfrm>
          <a:noFill/>
          <a:ln/>
        </p:spPr>
        <p:txBody>
          <a:bodyPr lIns="90488" tIns="44450" rIns="90488" bIns="44450" anchor="ctr">
            <a:normAutofit fontScale="90000"/>
          </a:bodyPr>
          <a:lstStyle/>
          <a:p>
            <a:r>
              <a:rPr lang="en-US" dirty="0" smtClean="0"/>
              <a:t>Reading Miss Penalty:</a:t>
            </a:r>
            <a:br>
              <a:rPr lang="en-US" dirty="0" smtClean="0"/>
            </a:br>
            <a:r>
              <a:rPr lang="en-US" dirty="0" smtClean="0"/>
              <a:t>Memory Systems that Support Caches</a:t>
            </a:r>
            <a:endParaRPr lang="en-US" dirty="0"/>
          </a:p>
        </p:txBody>
      </p:sp>
      <p:sp>
        <p:nvSpPr>
          <p:cNvPr id="26" name="Date Placeholder 25"/>
          <p:cNvSpPr>
            <a:spLocks noGrp="1"/>
          </p:cNvSpPr>
          <p:nvPr>
            <p:ph type="dt" sz="half" idx="10"/>
          </p:nvPr>
        </p:nvSpPr>
        <p:spPr/>
        <p:txBody>
          <a:bodyPr/>
          <a:lstStyle/>
          <a:p>
            <a:fld id="{6F460195-660D-2440-A672-572943E453DF}" type="datetime1">
              <a:rPr lang="en-US" smtClean="0"/>
              <a:pPr/>
              <a:t>2/24/11</a:t>
            </a:fld>
            <a:endParaRPr lang="en-US" dirty="0"/>
          </a:p>
        </p:txBody>
      </p:sp>
      <p:sp>
        <p:nvSpPr>
          <p:cNvPr id="28" name="Footer Placeholder 27"/>
          <p:cNvSpPr>
            <a:spLocks noGrp="1"/>
          </p:cNvSpPr>
          <p:nvPr>
            <p:ph type="ftr" sz="quarter" idx="11"/>
          </p:nvPr>
        </p:nvSpPr>
        <p:spPr/>
        <p:txBody>
          <a:bodyPr/>
          <a:lstStyle/>
          <a:p>
            <a:r>
              <a:rPr lang="en-US" smtClean="0"/>
              <a:t>Spring 2011 -- Lecture #11</a:t>
            </a:r>
            <a:endParaRPr lang="en-US"/>
          </a:p>
        </p:txBody>
      </p:sp>
      <p:sp>
        <p:nvSpPr>
          <p:cNvPr id="27" name="Slide Number Placeholder 26"/>
          <p:cNvSpPr>
            <a:spLocks noGrp="1"/>
          </p:cNvSpPr>
          <p:nvPr>
            <p:ph type="sldNum" sz="quarter" idx="12"/>
          </p:nvPr>
        </p:nvSpPr>
        <p:spPr/>
        <p:txBody>
          <a:bodyPr/>
          <a:lstStyle/>
          <a:p>
            <a:fld id="{3CC63E4C-4642-794D-A2FD-70F6B81535F5}" type="slidenum">
              <a:rPr lang="en-US" smtClean="0"/>
              <a:pPr/>
              <a:t>29</a:t>
            </a:fld>
            <a:endParaRPr lang="en-US"/>
          </a:p>
        </p:txBody>
      </p:sp>
      <p:sp>
        <p:nvSpPr>
          <p:cNvPr id="1576963" name="Rectangle 3"/>
          <p:cNvSpPr>
            <a:spLocks noGrp="1" noChangeArrowheads="1"/>
          </p:cNvSpPr>
          <p:nvPr>
            <p:ph type="body" idx="4294967295"/>
          </p:nvPr>
        </p:nvSpPr>
        <p:spPr>
          <a:xfrm>
            <a:off x="1143000" y="1455738"/>
            <a:ext cx="8001000" cy="762000"/>
          </a:xfrm>
          <a:noFill/>
          <a:ln/>
        </p:spPr>
        <p:txBody>
          <a:bodyPr lIns="90488" tIns="44450" rIns="90488" bIns="44450">
            <a:normAutofit fontScale="85000" lnSpcReduction="20000"/>
          </a:bodyPr>
          <a:lstStyle/>
          <a:p>
            <a:pPr marL="342900" indent="-342900"/>
            <a:r>
              <a:rPr lang="en-US" dirty="0" smtClean="0"/>
              <a:t>The off-chip interconnect and memory architecture affects overall system performance in dramatic ways</a:t>
            </a:r>
            <a:endParaRPr lang="en-US" dirty="0"/>
          </a:p>
        </p:txBody>
      </p:sp>
      <p:sp>
        <p:nvSpPr>
          <p:cNvPr id="1576962" name="Rectangle 2"/>
          <p:cNvSpPr>
            <a:spLocks noChangeArrowheads="1"/>
          </p:cNvSpPr>
          <p:nvPr/>
        </p:nvSpPr>
        <p:spPr bwMode="auto">
          <a:xfrm>
            <a:off x="225425" y="312738"/>
            <a:ext cx="2505075" cy="477837"/>
          </a:xfrm>
          <a:prstGeom prst="rect">
            <a:avLst/>
          </a:prstGeom>
          <a:noFill/>
          <a:ln w="12700">
            <a:noFill/>
            <a:miter lim="800000"/>
            <a:headEnd/>
            <a:tailEnd/>
          </a:ln>
          <a:effectLst/>
        </p:spPr>
        <p:txBody>
          <a:bodyPr wrap="none" anchor="ctr"/>
          <a:lstStyle/>
          <a:p>
            <a:endParaRPr lang="en-US"/>
          </a:p>
        </p:txBody>
      </p:sp>
      <p:sp>
        <p:nvSpPr>
          <p:cNvPr id="1576965" name="Rectangle 5"/>
          <p:cNvSpPr>
            <a:spLocks noChangeArrowheads="1"/>
          </p:cNvSpPr>
          <p:nvPr/>
        </p:nvSpPr>
        <p:spPr bwMode="auto">
          <a:xfrm>
            <a:off x="2583397" y="5190590"/>
            <a:ext cx="0" cy="274637"/>
          </a:xfrm>
          <a:prstGeom prst="rect">
            <a:avLst/>
          </a:prstGeom>
          <a:noFill/>
          <a:ln w="9525">
            <a:noFill/>
            <a:miter lim="800000"/>
            <a:headEnd/>
            <a:tailEnd/>
          </a:ln>
        </p:spPr>
        <p:txBody>
          <a:bodyPr wrap="none" lIns="0" tIns="0" rIns="0" bIns="0">
            <a:spAutoFit/>
          </a:bodyPr>
          <a:lstStyle/>
          <a:p>
            <a:endParaRPr lang="en-US"/>
          </a:p>
        </p:txBody>
      </p:sp>
      <p:sp>
        <p:nvSpPr>
          <p:cNvPr id="1576966" name="Rectangle 6"/>
          <p:cNvSpPr>
            <a:spLocks noChangeArrowheads="1"/>
          </p:cNvSpPr>
          <p:nvPr/>
        </p:nvSpPr>
        <p:spPr bwMode="auto">
          <a:xfrm>
            <a:off x="3009900" y="4987925"/>
            <a:ext cx="0" cy="274638"/>
          </a:xfrm>
          <a:prstGeom prst="rect">
            <a:avLst/>
          </a:prstGeom>
          <a:noFill/>
          <a:ln w="9525">
            <a:noFill/>
            <a:miter lim="800000"/>
            <a:headEnd/>
            <a:tailEnd/>
          </a:ln>
        </p:spPr>
        <p:txBody>
          <a:bodyPr wrap="none" lIns="0" tIns="0" rIns="0" bIns="0">
            <a:spAutoFit/>
          </a:bodyPr>
          <a:lstStyle/>
          <a:p>
            <a:endParaRPr lang="en-US"/>
          </a:p>
        </p:txBody>
      </p:sp>
      <p:sp>
        <p:nvSpPr>
          <p:cNvPr id="1576967" name="Rectangle 7"/>
          <p:cNvSpPr>
            <a:spLocks noChangeArrowheads="1"/>
          </p:cNvSpPr>
          <p:nvPr/>
        </p:nvSpPr>
        <p:spPr bwMode="auto">
          <a:xfrm>
            <a:off x="1761072" y="5431890"/>
            <a:ext cx="0" cy="274637"/>
          </a:xfrm>
          <a:prstGeom prst="rect">
            <a:avLst/>
          </a:prstGeom>
          <a:noFill/>
          <a:ln w="9525">
            <a:noFill/>
            <a:miter lim="800000"/>
            <a:headEnd/>
            <a:tailEnd/>
          </a:ln>
        </p:spPr>
        <p:txBody>
          <a:bodyPr wrap="none" lIns="0" tIns="0" rIns="0" bIns="0">
            <a:spAutoFit/>
          </a:bodyPr>
          <a:lstStyle/>
          <a:p>
            <a:endParaRPr lang="en-US"/>
          </a:p>
        </p:txBody>
      </p:sp>
      <p:sp>
        <p:nvSpPr>
          <p:cNvPr id="1576968" name="Rectangle 8"/>
          <p:cNvSpPr>
            <a:spLocks noChangeArrowheads="1"/>
          </p:cNvSpPr>
          <p:nvPr/>
        </p:nvSpPr>
        <p:spPr bwMode="auto">
          <a:xfrm>
            <a:off x="6423025" y="3471863"/>
            <a:ext cx="0" cy="274637"/>
          </a:xfrm>
          <a:prstGeom prst="rect">
            <a:avLst/>
          </a:prstGeom>
          <a:noFill/>
          <a:ln w="9525">
            <a:noFill/>
            <a:miter lim="800000"/>
            <a:headEnd/>
            <a:tailEnd/>
          </a:ln>
        </p:spPr>
        <p:txBody>
          <a:bodyPr wrap="none" lIns="0" tIns="0" rIns="0" bIns="0">
            <a:spAutoFit/>
          </a:bodyPr>
          <a:lstStyle/>
          <a:p>
            <a:endParaRPr lang="en-US"/>
          </a:p>
        </p:txBody>
      </p:sp>
      <p:sp>
        <p:nvSpPr>
          <p:cNvPr id="1576969" name="Rectangle 9"/>
          <p:cNvSpPr>
            <a:spLocks noChangeArrowheads="1"/>
          </p:cNvSpPr>
          <p:nvPr/>
        </p:nvSpPr>
        <p:spPr bwMode="auto">
          <a:xfrm>
            <a:off x="6919913" y="3471863"/>
            <a:ext cx="0" cy="274637"/>
          </a:xfrm>
          <a:prstGeom prst="rect">
            <a:avLst/>
          </a:prstGeom>
          <a:noFill/>
          <a:ln w="9525">
            <a:noFill/>
            <a:miter lim="800000"/>
            <a:headEnd/>
            <a:tailEnd/>
          </a:ln>
        </p:spPr>
        <p:txBody>
          <a:bodyPr wrap="none" lIns="0" tIns="0" rIns="0" bIns="0">
            <a:spAutoFit/>
          </a:bodyPr>
          <a:lstStyle/>
          <a:p>
            <a:endParaRPr lang="en-US"/>
          </a:p>
        </p:txBody>
      </p:sp>
      <p:sp>
        <p:nvSpPr>
          <p:cNvPr id="1576970" name="Rectangle 10"/>
          <p:cNvSpPr>
            <a:spLocks noChangeArrowheads="1"/>
          </p:cNvSpPr>
          <p:nvPr/>
        </p:nvSpPr>
        <p:spPr bwMode="auto">
          <a:xfrm>
            <a:off x="1176872" y="2226727"/>
            <a:ext cx="838200" cy="457200"/>
          </a:xfrm>
          <a:prstGeom prst="rect">
            <a:avLst/>
          </a:prstGeom>
          <a:noFill/>
          <a:ln w="12700">
            <a:solidFill>
              <a:schemeClr val="tx1"/>
            </a:solidFill>
            <a:miter lim="800000"/>
            <a:headEnd/>
            <a:tailEnd/>
          </a:ln>
          <a:effectLst/>
        </p:spPr>
        <p:txBody>
          <a:bodyPr wrap="none" anchor="ctr"/>
          <a:lstStyle/>
          <a:p>
            <a:endParaRPr lang="en-US"/>
          </a:p>
        </p:txBody>
      </p:sp>
      <p:sp>
        <p:nvSpPr>
          <p:cNvPr id="1576971" name="Text Box 11"/>
          <p:cNvSpPr txBox="1">
            <a:spLocks noChangeArrowheads="1"/>
          </p:cNvSpPr>
          <p:nvPr/>
        </p:nvSpPr>
        <p:spPr bwMode="auto">
          <a:xfrm>
            <a:off x="1253072" y="2302927"/>
            <a:ext cx="777875" cy="366713"/>
          </a:xfrm>
          <a:prstGeom prst="rect">
            <a:avLst/>
          </a:prstGeom>
          <a:noFill/>
          <a:ln w="12700">
            <a:noFill/>
            <a:miter lim="800000"/>
            <a:headEnd/>
            <a:tailEnd/>
          </a:ln>
          <a:effectLst/>
        </p:spPr>
        <p:txBody>
          <a:bodyPr>
            <a:spAutoFit/>
          </a:bodyPr>
          <a:lstStyle/>
          <a:p>
            <a:r>
              <a:rPr lang="en-US">
                <a:solidFill>
                  <a:schemeClr val="tx1"/>
                </a:solidFill>
              </a:rPr>
              <a:t>CPU</a:t>
            </a:r>
          </a:p>
        </p:txBody>
      </p:sp>
      <p:sp>
        <p:nvSpPr>
          <p:cNvPr id="1576972" name="AutoShape 12"/>
          <p:cNvSpPr>
            <a:spLocks noChangeArrowheads="1"/>
          </p:cNvSpPr>
          <p:nvPr/>
        </p:nvSpPr>
        <p:spPr bwMode="auto">
          <a:xfrm>
            <a:off x="1329272" y="2683927"/>
            <a:ext cx="609600" cy="304800"/>
          </a:xfrm>
          <a:prstGeom prst="upDownArrow">
            <a:avLst>
              <a:gd name="adj1" fmla="val 50000"/>
              <a:gd name="adj2" fmla="val 20000"/>
            </a:avLst>
          </a:prstGeom>
          <a:noFill/>
          <a:ln w="12700">
            <a:solidFill>
              <a:schemeClr val="tx1"/>
            </a:solidFill>
            <a:miter lim="800000"/>
            <a:headEnd/>
            <a:tailEnd/>
          </a:ln>
          <a:effectLst/>
        </p:spPr>
        <p:txBody>
          <a:bodyPr wrap="none" anchor="ctr"/>
          <a:lstStyle/>
          <a:p>
            <a:endParaRPr lang="en-US"/>
          </a:p>
        </p:txBody>
      </p:sp>
      <p:sp>
        <p:nvSpPr>
          <p:cNvPr id="1576973" name="Rectangle 13"/>
          <p:cNvSpPr>
            <a:spLocks noChangeArrowheads="1"/>
          </p:cNvSpPr>
          <p:nvPr/>
        </p:nvSpPr>
        <p:spPr bwMode="auto">
          <a:xfrm>
            <a:off x="1176872" y="2988727"/>
            <a:ext cx="838200" cy="838200"/>
          </a:xfrm>
          <a:prstGeom prst="rect">
            <a:avLst/>
          </a:prstGeom>
          <a:noFill/>
          <a:ln w="12700">
            <a:solidFill>
              <a:schemeClr val="tx1"/>
            </a:solidFill>
            <a:miter lim="800000"/>
            <a:headEnd/>
            <a:tailEnd/>
          </a:ln>
          <a:effectLst/>
        </p:spPr>
        <p:txBody>
          <a:bodyPr wrap="none" anchor="ctr"/>
          <a:lstStyle/>
          <a:p>
            <a:endParaRPr lang="en-US"/>
          </a:p>
        </p:txBody>
      </p:sp>
      <p:sp>
        <p:nvSpPr>
          <p:cNvPr id="1576974" name="Text Box 14"/>
          <p:cNvSpPr txBox="1">
            <a:spLocks noChangeArrowheads="1"/>
          </p:cNvSpPr>
          <p:nvPr/>
        </p:nvSpPr>
        <p:spPr bwMode="auto">
          <a:xfrm>
            <a:off x="1176872" y="3217327"/>
            <a:ext cx="914400" cy="366713"/>
          </a:xfrm>
          <a:prstGeom prst="rect">
            <a:avLst/>
          </a:prstGeom>
          <a:noFill/>
          <a:ln w="12700">
            <a:noFill/>
            <a:miter lim="800000"/>
            <a:headEnd/>
            <a:tailEnd/>
          </a:ln>
          <a:effectLst/>
        </p:spPr>
        <p:txBody>
          <a:bodyPr>
            <a:spAutoFit/>
          </a:bodyPr>
          <a:lstStyle/>
          <a:p>
            <a:r>
              <a:rPr lang="en-US">
                <a:solidFill>
                  <a:schemeClr val="tx1"/>
                </a:solidFill>
              </a:rPr>
              <a:t>Cache</a:t>
            </a:r>
          </a:p>
        </p:txBody>
      </p:sp>
      <p:sp>
        <p:nvSpPr>
          <p:cNvPr id="1576975" name="Rectangle 15"/>
          <p:cNvSpPr>
            <a:spLocks noChangeArrowheads="1"/>
          </p:cNvSpPr>
          <p:nvPr/>
        </p:nvSpPr>
        <p:spPr bwMode="auto">
          <a:xfrm>
            <a:off x="1176872" y="4436527"/>
            <a:ext cx="838200" cy="1828800"/>
          </a:xfrm>
          <a:prstGeom prst="rect">
            <a:avLst/>
          </a:prstGeom>
          <a:noFill/>
          <a:ln w="12700">
            <a:solidFill>
              <a:schemeClr val="tx1"/>
            </a:solidFill>
            <a:miter lim="800000"/>
            <a:headEnd/>
            <a:tailEnd/>
          </a:ln>
          <a:effectLst/>
        </p:spPr>
        <p:txBody>
          <a:bodyPr wrap="none" anchor="ctr"/>
          <a:lstStyle/>
          <a:p>
            <a:endParaRPr lang="en-US"/>
          </a:p>
        </p:txBody>
      </p:sp>
      <p:sp>
        <p:nvSpPr>
          <p:cNvPr id="1576976" name="AutoShape 16"/>
          <p:cNvSpPr>
            <a:spLocks noChangeArrowheads="1"/>
          </p:cNvSpPr>
          <p:nvPr/>
        </p:nvSpPr>
        <p:spPr bwMode="auto">
          <a:xfrm>
            <a:off x="1176872" y="3826927"/>
            <a:ext cx="838200" cy="609600"/>
          </a:xfrm>
          <a:prstGeom prst="upDownArrow">
            <a:avLst>
              <a:gd name="adj1" fmla="val 50000"/>
              <a:gd name="adj2" fmla="val 20000"/>
            </a:avLst>
          </a:prstGeom>
          <a:noFill/>
          <a:ln w="12700">
            <a:solidFill>
              <a:schemeClr val="tx1"/>
            </a:solidFill>
            <a:miter lim="800000"/>
            <a:headEnd/>
            <a:tailEnd/>
          </a:ln>
          <a:effectLst/>
        </p:spPr>
        <p:txBody>
          <a:bodyPr wrap="none" anchor="ctr"/>
          <a:lstStyle/>
          <a:p>
            <a:endParaRPr lang="en-US"/>
          </a:p>
        </p:txBody>
      </p:sp>
      <p:sp>
        <p:nvSpPr>
          <p:cNvPr id="1576977" name="Text Box 17"/>
          <p:cNvSpPr txBox="1">
            <a:spLocks noChangeArrowheads="1"/>
          </p:cNvSpPr>
          <p:nvPr/>
        </p:nvSpPr>
        <p:spPr bwMode="auto">
          <a:xfrm>
            <a:off x="1100672" y="4817527"/>
            <a:ext cx="1066800" cy="646331"/>
          </a:xfrm>
          <a:prstGeom prst="rect">
            <a:avLst/>
          </a:prstGeom>
          <a:noFill/>
          <a:ln w="12700">
            <a:noFill/>
            <a:miter lim="800000"/>
            <a:headEnd/>
            <a:tailEnd/>
          </a:ln>
          <a:effectLst/>
        </p:spPr>
        <p:txBody>
          <a:bodyPr>
            <a:spAutoFit/>
          </a:bodyPr>
          <a:lstStyle/>
          <a:p>
            <a:r>
              <a:rPr lang="en-US" dirty="0" smtClean="0">
                <a:solidFill>
                  <a:schemeClr val="tx1"/>
                </a:solidFill>
              </a:rPr>
              <a:t>  DRAM</a:t>
            </a:r>
          </a:p>
          <a:p>
            <a:r>
              <a:rPr lang="en-US" dirty="0" smtClean="0">
                <a:solidFill>
                  <a:schemeClr val="tx1"/>
                </a:solidFill>
              </a:rPr>
              <a:t>Memory</a:t>
            </a:r>
            <a:endParaRPr lang="en-US" dirty="0">
              <a:solidFill>
                <a:schemeClr val="tx1"/>
              </a:solidFill>
            </a:endParaRPr>
          </a:p>
        </p:txBody>
      </p:sp>
      <p:sp>
        <p:nvSpPr>
          <p:cNvPr id="1576978" name="Text Box 18"/>
          <p:cNvSpPr txBox="1">
            <a:spLocks noChangeArrowheads="1"/>
          </p:cNvSpPr>
          <p:nvPr/>
        </p:nvSpPr>
        <p:spPr bwMode="auto">
          <a:xfrm>
            <a:off x="1329272" y="3979327"/>
            <a:ext cx="685800" cy="366713"/>
          </a:xfrm>
          <a:prstGeom prst="rect">
            <a:avLst/>
          </a:prstGeom>
          <a:noFill/>
          <a:ln w="12700">
            <a:noFill/>
            <a:miter lim="800000"/>
            <a:headEnd/>
            <a:tailEnd/>
          </a:ln>
          <a:effectLst/>
        </p:spPr>
        <p:txBody>
          <a:bodyPr>
            <a:spAutoFit/>
          </a:bodyPr>
          <a:lstStyle/>
          <a:p>
            <a:r>
              <a:rPr lang="en-US">
                <a:solidFill>
                  <a:schemeClr val="tx1"/>
                </a:solidFill>
              </a:rPr>
              <a:t>bus</a:t>
            </a:r>
          </a:p>
        </p:txBody>
      </p:sp>
      <p:sp>
        <p:nvSpPr>
          <p:cNvPr id="1576979" name="Rectangle 19"/>
          <p:cNvSpPr>
            <a:spLocks noChangeArrowheads="1"/>
          </p:cNvSpPr>
          <p:nvPr/>
        </p:nvSpPr>
        <p:spPr bwMode="auto">
          <a:xfrm>
            <a:off x="795872" y="2226727"/>
            <a:ext cx="1600200" cy="1600200"/>
          </a:xfrm>
          <a:prstGeom prst="rect">
            <a:avLst/>
          </a:prstGeom>
          <a:noFill/>
          <a:ln w="12700">
            <a:solidFill>
              <a:schemeClr val="accent2"/>
            </a:solidFill>
            <a:miter lim="800000"/>
            <a:headEnd/>
            <a:tailEnd/>
          </a:ln>
          <a:effectLst/>
        </p:spPr>
        <p:txBody>
          <a:bodyPr wrap="none" anchor="ctr"/>
          <a:lstStyle/>
          <a:p>
            <a:endParaRPr lang="en-US"/>
          </a:p>
        </p:txBody>
      </p:sp>
      <p:sp>
        <p:nvSpPr>
          <p:cNvPr id="1576980" name="Rectangle 20"/>
          <p:cNvSpPr>
            <a:spLocks noChangeArrowheads="1"/>
          </p:cNvSpPr>
          <p:nvPr/>
        </p:nvSpPr>
        <p:spPr bwMode="auto">
          <a:xfrm>
            <a:off x="2429941" y="2184387"/>
            <a:ext cx="6426192" cy="705321"/>
          </a:xfrm>
          <a:prstGeom prst="rect">
            <a:avLst/>
          </a:prstGeom>
          <a:noFill/>
          <a:ln w="12700">
            <a:noFill/>
            <a:miter lim="800000"/>
            <a:headEnd/>
            <a:tailEnd/>
          </a:ln>
          <a:effectLst/>
        </p:spPr>
        <p:txBody>
          <a:bodyPr wrap="square" lIns="90488" tIns="44450" rIns="90488" bIns="44450">
            <a:spAutoFit/>
          </a:bodyPr>
          <a:lstStyle/>
          <a:p>
            <a:r>
              <a:rPr lang="en-US" sz="2000" dirty="0">
                <a:solidFill>
                  <a:schemeClr val="tx1"/>
                </a:solidFill>
              </a:rPr>
              <a:t>One word wide organization (one word wide bus and one word wide memory)</a:t>
            </a:r>
            <a:endParaRPr lang="en-US" sz="2000" dirty="0"/>
          </a:p>
        </p:txBody>
      </p:sp>
      <p:sp>
        <p:nvSpPr>
          <p:cNvPr id="1576981" name="Rectangle 21"/>
          <p:cNvSpPr>
            <a:spLocks noChangeArrowheads="1"/>
          </p:cNvSpPr>
          <p:nvPr/>
        </p:nvSpPr>
        <p:spPr bwMode="auto">
          <a:xfrm>
            <a:off x="2413007" y="2810923"/>
            <a:ext cx="6730993" cy="4047071"/>
          </a:xfrm>
          <a:prstGeom prst="rect">
            <a:avLst/>
          </a:prstGeom>
          <a:noFill/>
          <a:ln w="12700">
            <a:noFill/>
            <a:miter lim="800000"/>
            <a:headEnd/>
            <a:tailEnd/>
          </a:ln>
          <a:effectLst/>
        </p:spPr>
        <p:txBody>
          <a:bodyPr lIns="90488" tIns="44450" rIns="90488" bIns="44450"/>
          <a:lstStyle/>
          <a:p>
            <a:pPr marL="457200" indent="-457200">
              <a:spcBef>
                <a:spcPts val="600"/>
              </a:spcBef>
              <a:buClr>
                <a:schemeClr val="accent1"/>
              </a:buClr>
              <a:buSzPct val="75000"/>
            </a:pPr>
            <a:r>
              <a:rPr lang="en-US" sz="2400" dirty="0">
                <a:solidFill>
                  <a:schemeClr val="tx1"/>
                </a:solidFill>
              </a:rPr>
              <a:t>Assume</a:t>
            </a:r>
          </a:p>
          <a:p>
            <a:pPr marL="914400" lvl="1" indent="-457200">
              <a:spcBef>
                <a:spcPts val="600"/>
              </a:spcBef>
              <a:buSzPct val="100000"/>
              <a:buFont typeface="Arial"/>
              <a:buChar char="•"/>
            </a:pPr>
            <a:r>
              <a:rPr lang="en-US" sz="2000" dirty="0">
                <a:solidFill>
                  <a:schemeClr val="tx1"/>
                </a:solidFill>
              </a:rPr>
              <a:t>1 </a:t>
            </a:r>
            <a:r>
              <a:rPr lang="en-US" sz="2000" dirty="0" smtClean="0">
                <a:solidFill>
                  <a:schemeClr val="tx1"/>
                </a:solidFill>
              </a:rPr>
              <a:t>memory bus clock </a:t>
            </a:r>
            <a:r>
              <a:rPr lang="en-US" sz="2000" dirty="0">
                <a:solidFill>
                  <a:schemeClr val="tx1"/>
                </a:solidFill>
              </a:rPr>
              <a:t>cycle to send</a:t>
            </a:r>
            <a:r>
              <a:rPr lang="en-US" sz="2000" dirty="0" smtClean="0">
                <a:solidFill>
                  <a:schemeClr val="tx1"/>
                </a:solidFill>
              </a:rPr>
              <a:t> address</a:t>
            </a:r>
          </a:p>
          <a:p>
            <a:pPr marL="914400" lvl="1" indent="-457200">
              <a:spcBef>
                <a:spcPts val="600"/>
              </a:spcBef>
              <a:buSzPct val="100000"/>
              <a:buFont typeface="Arial"/>
              <a:buChar char="•"/>
            </a:pPr>
            <a:r>
              <a:rPr lang="en-US" sz="2000" dirty="0" smtClean="0">
                <a:solidFill>
                  <a:schemeClr val="tx1"/>
                </a:solidFill>
              </a:rPr>
              <a:t>15 memory bus clock </a:t>
            </a:r>
            <a:r>
              <a:rPr lang="en-US" sz="2000" dirty="0">
                <a:solidFill>
                  <a:schemeClr val="tx1"/>
                </a:solidFill>
              </a:rPr>
              <a:t>cycles </a:t>
            </a:r>
            <a:r>
              <a:rPr lang="en-US" sz="2000" dirty="0" smtClean="0">
                <a:solidFill>
                  <a:schemeClr val="tx1"/>
                </a:solidFill>
              </a:rPr>
              <a:t>to get the 1</a:t>
            </a:r>
            <a:r>
              <a:rPr lang="en-US" sz="2000" baseline="30000" dirty="0" smtClean="0">
                <a:solidFill>
                  <a:schemeClr val="tx1"/>
                </a:solidFill>
              </a:rPr>
              <a:t>st</a:t>
            </a:r>
            <a:r>
              <a:rPr lang="en-US" sz="2000" dirty="0" smtClean="0">
                <a:solidFill>
                  <a:schemeClr val="tx1"/>
                </a:solidFill>
              </a:rPr>
              <a:t> word in the block from DRAM (row </a:t>
            </a:r>
            <a:r>
              <a:rPr lang="en-US" sz="2000" dirty="0" smtClean="0">
                <a:solidFill>
                  <a:srgbClr val="FF0000"/>
                </a:solidFill>
              </a:rPr>
              <a:t>cycle </a:t>
            </a:r>
            <a:r>
              <a:rPr lang="en-US" sz="2000" dirty="0" smtClean="0">
                <a:solidFill>
                  <a:schemeClr val="tx1"/>
                </a:solidFill>
              </a:rPr>
              <a:t>time), 5 memory bus clock cycles for  2</a:t>
            </a:r>
            <a:r>
              <a:rPr lang="en-US" sz="2000" baseline="30000" dirty="0" smtClean="0">
                <a:solidFill>
                  <a:schemeClr val="tx1"/>
                </a:solidFill>
              </a:rPr>
              <a:t>nd</a:t>
            </a:r>
            <a:r>
              <a:rPr lang="en-US" sz="2000" dirty="0" smtClean="0">
                <a:solidFill>
                  <a:schemeClr val="tx1"/>
                </a:solidFill>
              </a:rPr>
              <a:t>, 3</a:t>
            </a:r>
            <a:r>
              <a:rPr lang="en-US" sz="2000" baseline="30000" dirty="0" smtClean="0">
                <a:solidFill>
                  <a:schemeClr val="tx1"/>
                </a:solidFill>
              </a:rPr>
              <a:t>rd</a:t>
            </a:r>
            <a:r>
              <a:rPr lang="en-US" sz="2000" dirty="0" smtClean="0">
                <a:solidFill>
                  <a:schemeClr val="tx1"/>
                </a:solidFill>
              </a:rPr>
              <a:t>, 4</a:t>
            </a:r>
            <a:r>
              <a:rPr lang="en-US" sz="2000" baseline="30000" dirty="0" smtClean="0">
                <a:solidFill>
                  <a:schemeClr val="tx1"/>
                </a:solidFill>
              </a:rPr>
              <a:t>th</a:t>
            </a:r>
            <a:r>
              <a:rPr lang="en-US" sz="2000" dirty="0" smtClean="0">
                <a:solidFill>
                  <a:schemeClr val="tx1"/>
                </a:solidFill>
              </a:rPr>
              <a:t> words (subsequent column </a:t>
            </a:r>
            <a:r>
              <a:rPr lang="en-US" sz="2000" i="1" dirty="0"/>
              <a:t>access </a:t>
            </a:r>
            <a:r>
              <a:rPr lang="en-US" sz="2000" dirty="0" smtClean="0">
                <a:solidFill>
                  <a:schemeClr val="tx1"/>
                </a:solidFill>
              </a:rPr>
              <a:t>time)—note effect of latency!</a:t>
            </a:r>
          </a:p>
          <a:p>
            <a:pPr marL="914400" lvl="1" indent="-457200">
              <a:spcBef>
                <a:spcPts val="600"/>
              </a:spcBef>
              <a:buSzPct val="100000"/>
              <a:buFont typeface="Arial"/>
              <a:buChar char="•"/>
            </a:pPr>
            <a:r>
              <a:rPr lang="en-US" sz="2000" dirty="0">
                <a:solidFill>
                  <a:schemeClr val="tx1"/>
                </a:solidFill>
              </a:rPr>
              <a:t>1 </a:t>
            </a:r>
            <a:r>
              <a:rPr lang="en-US" sz="2000" dirty="0" smtClean="0">
                <a:solidFill>
                  <a:schemeClr val="tx1"/>
                </a:solidFill>
              </a:rPr>
              <a:t>memory bus clock </a:t>
            </a:r>
            <a:r>
              <a:rPr lang="en-US" sz="2000" dirty="0">
                <a:solidFill>
                  <a:schemeClr val="tx1"/>
                </a:solidFill>
              </a:rPr>
              <a:t>cycle to return </a:t>
            </a:r>
            <a:r>
              <a:rPr lang="en-US" sz="2000" dirty="0" smtClean="0">
                <a:solidFill>
                  <a:schemeClr val="tx1"/>
                </a:solidFill>
              </a:rPr>
              <a:t>a word of data</a:t>
            </a:r>
            <a:endParaRPr lang="en-US" sz="2000" dirty="0">
              <a:solidFill>
                <a:schemeClr val="tx1"/>
              </a:solidFill>
            </a:endParaRPr>
          </a:p>
          <a:p>
            <a:pPr marL="457200" indent="-457200">
              <a:spcBef>
                <a:spcPts val="600"/>
              </a:spcBef>
              <a:buClr>
                <a:schemeClr val="accent1"/>
              </a:buClr>
              <a:buSzPct val="75000"/>
            </a:pPr>
            <a:r>
              <a:rPr lang="en-US" sz="2400" dirty="0">
                <a:solidFill>
                  <a:schemeClr val="tx1"/>
                </a:solidFill>
              </a:rPr>
              <a:t>Memory-Bus to Cache bandwidth</a:t>
            </a:r>
            <a:endParaRPr lang="en-US" sz="2400" dirty="0" smtClean="0">
              <a:solidFill>
                <a:schemeClr val="tx1"/>
              </a:solidFill>
            </a:endParaRPr>
          </a:p>
          <a:p>
            <a:pPr marL="914400" lvl="1" indent="-457200">
              <a:spcBef>
                <a:spcPts val="600"/>
              </a:spcBef>
              <a:buSzPct val="100000"/>
              <a:buFont typeface="Arial"/>
              <a:buChar char="•"/>
            </a:pPr>
            <a:r>
              <a:rPr lang="en-US" sz="2000" dirty="0" smtClean="0">
                <a:solidFill>
                  <a:schemeClr val="tx1"/>
                </a:solidFill>
              </a:rPr>
              <a:t>Number </a:t>
            </a:r>
            <a:r>
              <a:rPr lang="en-US" sz="2000" dirty="0">
                <a:solidFill>
                  <a:schemeClr val="tx1"/>
                </a:solidFill>
              </a:rPr>
              <a:t>of bytes accessed from memory and transferred to cache/CPU per </a:t>
            </a:r>
            <a:r>
              <a:rPr lang="en-US" sz="2000" dirty="0" smtClean="0">
                <a:solidFill>
                  <a:schemeClr val="tx1"/>
                </a:solidFill>
              </a:rPr>
              <a:t>memory bus clock </a:t>
            </a:r>
            <a:r>
              <a:rPr lang="en-US" sz="2000" dirty="0">
                <a:solidFill>
                  <a:schemeClr val="tx1"/>
                </a:solidFill>
              </a:rPr>
              <a:t>cycle</a:t>
            </a:r>
          </a:p>
        </p:txBody>
      </p:sp>
      <p:sp>
        <p:nvSpPr>
          <p:cNvPr id="1576982" name="Text Box 22"/>
          <p:cNvSpPr txBox="1">
            <a:spLocks noChangeArrowheads="1"/>
          </p:cNvSpPr>
          <p:nvPr/>
        </p:nvSpPr>
        <p:spPr bwMode="auto">
          <a:xfrm>
            <a:off x="-118528" y="4055527"/>
            <a:ext cx="1219200" cy="1069975"/>
          </a:xfrm>
          <a:prstGeom prst="rect">
            <a:avLst/>
          </a:prstGeom>
          <a:noFill/>
          <a:ln w="12700">
            <a:noFill/>
            <a:miter lim="800000"/>
            <a:headEnd/>
            <a:tailEnd/>
          </a:ln>
          <a:effectLst/>
        </p:spPr>
        <p:txBody>
          <a:bodyPr>
            <a:spAutoFit/>
          </a:bodyPr>
          <a:lstStyle/>
          <a:p>
            <a:pPr algn="r"/>
            <a:r>
              <a:rPr lang="en-US" sz="1600"/>
              <a:t>32-bit data</a:t>
            </a:r>
          </a:p>
          <a:p>
            <a:pPr algn="r"/>
            <a:r>
              <a:rPr lang="en-US" sz="1600"/>
              <a:t>&amp;</a:t>
            </a:r>
          </a:p>
          <a:p>
            <a:pPr algn="r"/>
            <a:r>
              <a:rPr lang="en-US" sz="1600"/>
              <a:t>32-bit addr</a:t>
            </a:r>
          </a:p>
          <a:p>
            <a:pPr algn="r"/>
            <a:r>
              <a:rPr lang="en-US" sz="1600"/>
              <a:t>per cycle</a:t>
            </a:r>
          </a:p>
        </p:txBody>
      </p:sp>
      <p:sp>
        <p:nvSpPr>
          <p:cNvPr id="1576983" name="Line 23"/>
          <p:cNvSpPr>
            <a:spLocks noChangeShapeType="1"/>
          </p:cNvSpPr>
          <p:nvPr/>
        </p:nvSpPr>
        <p:spPr bwMode="auto">
          <a:xfrm>
            <a:off x="1100672" y="4055527"/>
            <a:ext cx="1066800" cy="0"/>
          </a:xfrm>
          <a:prstGeom prst="line">
            <a:avLst/>
          </a:prstGeom>
          <a:noFill/>
          <a:ln w="28575">
            <a:solidFill>
              <a:schemeClr val="accent1"/>
            </a:solidFill>
            <a:round/>
            <a:headEnd/>
            <a:tailEnd/>
          </a:ln>
          <a:effectLst/>
        </p:spPr>
        <p:txBody>
          <a:bodyPr/>
          <a:lstStyle/>
          <a:p>
            <a:endParaRPr lang="en-US"/>
          </a:p>
        </p:txBody>
      </p:sp>
      <p:sp>
        <p:nvSpPr>
          <p:cNvPr id="1576984" name="Line 24"/>
          <p:cNvSpPr>
            <a:spLocks noChangeShapeType="1"/>
          </p:cNvSpPr>
          <p:nvPr/>
        </p:nvSpPr>
        <p:spPr bwMode="auto">
          <a:xfrm flipV="1">
            <a:off x="1024472" y="4055527"/>
            <a:ext cx="228600" cy="304800"/>
          </a:xfrm>
          <a:prstGeom prst="line">
            <a:avLst/>
          </a:prstGeom>
          <a:noFill/>
          <a:ln w="12700">
            <a:solidFill>
              <a:schemeClr val="accent1"/>
            </a:solidFill>
            <a:round/>
            <a:headEnd/>
            <a:tailEnd type="triangle" w="med" len="med"/>
          </a:ln>
          <a:effectLst/>
        </p:spPr>
        <p:txBody>
          <a:bodyPr/>
          <a:lstStyle/>
          <a:p>
            <a:endParaRPr lang="en-US"/>
          </a:p>
        </p:txBody>
      </p:sp>
      <p:sp>
        <p:nvSpPr>
          <p:cNvPr id="1576985" name="Text Box 25"/>
          <p:cNvSpPr txBox="1">
            <a:spLocks noChangeArrowheads="1"/>
          </p:cNvSpPr>
          <p:nvPr/>
        </p:nvSpPr>
        <p:spPr bwMode="auto">
          <a:xfrm>
            <a:off x="643472" y="1921927"/>
            <a:ext cx="849313" cy="336550"/>
          </a:xfrm>
          <a:prstGeom prst="rect">
            <a:avLst/>
          </a:prstGeom>
          <a:noFill/>
          <a:ln w="12700">
            <a:noFill/>
            <a:miter lim="800000"/>
            <a:headEnd/>
            <a:tailEnd/>
          </a:ln>
          <a:effectLst/>
        </p:spPr>
        <p:txBody>
          <a:bodyPr wrap="none">
            <a:spAutoFit/>
          </a:bodyPr>
          <a:lstStyle/>
          <a:p>
            <a:r>
              <a:rPr lang="en-US" sz="1600">
                <a:solidFill>
                  <a:schemeClr val="accent2"/>
                </a:solidFill>
              </a:rPr>
              <a:t>on-chip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769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81" grpId="0" autoUpdateAnimBg="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8120266" y="2214862"/>
            <a:ext cx="1023734" cy="709634"/>
          </a:xfrm>
          <a:prstGeom prst="rect">
            <a:avLst/>
          </a:prstGeom>
          <a:noFill/>
          <a:ln w="9525">
            <a:noFill/>
            <a:miter lim="800000"/>
            <a:headEnd/>
            <a:tailEnd/>
          </a:ln>
          <a:effectLst/>
        </p:spPr>
      </p:pic>
      <p:sp>
        <p:nvSpPr>
          <p:cNvPr id="26627" name="Rectangle 5"/>
          <p:cNvSpPr>
            <a:spLocks noGrp="1" noChangeArrowheads="1"/>
          </p:cNvSpPr>
          <p:nvPr>
            <p:ph type="title"/>
          </p:nvPr>
        </p:nvSpPr>
        <p:spPr>
          <a:xfrm>
            <a:off x="457200" y="37576"/>
            <a:ext cx="8229600" cy="1143000"/>
          </a:xfrm>
        </p:spPr>
        <p:txBody>
          <a:bodyPr>
            <a:normAutofit fontScale="90000"/>
          </a:bodyPr>
          <a:lstStyle/>
          <a:p>
            <a:pPr>
              <a:lnSpc>
                <a:spcPct val="85000"/>
              </a:lnSpc>
            </a:pPr>
            <a:r>
              <a:rPr lang="en-US" dirty="0" smtClean="0"/>
              <a:t>New-School Machine Structures</a:t>
            </a:r>
            <a:br>
              <a:rPr lang="en-US" dirty="0" smtClean="0"/>
            </a:br>
            <a:r>
              <a:rPr lang="en-US" dirty="0" smtClean="0"/>
              <a:t>(It’s a bit more complicated!)</a:t>
            </a:r>
            <a:endParaRPr lang="en-US" dirty="0"/>
          </a:p>
        </p:txBody>
      </p:sp>
      <p:sp>
        <p:nvSpPr>
          <p:cNvPr id="43" name="Content Placeholder 42"/>
          <p:cNvSpPr>
            <a:spLocks noGrp="1"/>
          </p:cNvSpPr>
          <p:nvPr>
            <p:ph sz="half" idx="1"/>
          </p:nvPr>
        </p:nvSpPr>
        <p:spPr>
          <a:xfrm>
            <a:off x="0" y="1387066"/>
            <a:ext cx="3421902" cy="4525963"/>
          </a:xfrm>
        </p:spPr>
        <p:txBody>
          <a:bodyPr>
            <a:noAutofit/>
          </a:bodyPr>
          <a:lstStyle/>
          <a:p>
            <a:pPr>
              <a:lnSpc>
                <a:spcPct val="90000"/>
              </a:lnSpc>
            </a:pPr>
            <a:r>
              <a:rPr lang="en-US" sz="2400" dirty="0" smtClean="0"/>
              <a:t>Parallel Requests</a:t>
            </a:r>
          </a:p>
          <a:p>
            <a:pPr lvl="1">
              <a:lnSpc>
                <a:spcPct val="90000"/>
              </a:lnSpc>
              <a:buNone/>
            </a:pPr>
            <a:r>
              <a:rPr lang="en-US" sz="1800" dirty="0" smtClean="0"/>
              <a:t>Assigned to computer</a:t>
            </a:r>
          </a:p>
          <a:p>
            <a:pPr lvl="1">
              <a:lnSpc>
                <a:spcPct val="90000"/>
              </a:lnSpc>
              <a:buNone/>
            </a:pPr>
            <a:r>
              <a:rPr lang="en-US" sz="1800" dirty="0" smtClean="0"/>
              <a:t>e.g., Search “Katz”</a:t>
            </a:r>
          </a:p>
          <a:p>
            <a:pPr>
              <a:lnSpc>
                <a:spcPct val="90000"/>
              </a:lnSpc>
            </a:pPr>
            <a:r>
              <a:rPr lang="en-US" sz="2400" dirty="0" smtClean="0"/>
              <a:t>Parallel Threads</a:t>
            </a:r>
          </a:p>
          <a:p>
            <a:pPr lvl="1">
              <a:lnSpc>
                <a:spcPct val="90000"/>
              </a:lnSpc>
              <a:buNone/>
            </a:pPr>
            <a:r>
              <a:rPr lang="en-US" sz="1800" dirty="0" smtClean="0"/>
              <a:t>Assigned to core</a:t>
            </a:r>
          </a:p>
          <a:p>
            <a:pPr lvl="1">
              <a:lnSpc>
                <a:spcPct val="90000"/>
              </a:lnSpc>
              <a:buNone/>
            </a:pPr>
            <a:r>
              <a:rPr lang="en-US" sz="1800" dirty="0" smtClean="0"/>
              <a:t>e.g., Lookup, Ads</a:t>
            </a:r>
          </a:p>
          <a:p>
            <a:pPr>
              <a:lnSpc>
                <a:spcPct val="90000"/>
              </a:lnSpc>
            </a:pPr>
            <a:r>
              <a:rPr lang="en-US" sz="2400" dirty="0" smtClean="0"/>
              <a:t>Parallel Instructions</a:t>
            </a:r>
          </a:p>
          <a:p>
            <a:pPr lvl="1">
              <a:lnSpc>
                <a:spcPct val="90000"/>
              </a:lnSpc>
              <a:buNone/>
            </a:pPr>
            <a:r>
              <a:rPr lang="en-US" sz="1800" dirty="0" smtClean="0"/>
              <a:t>&gt;1 instruction @ one time</a:t>
            </a:r>
          </a:p>
          <a:p>
            <a:pPr lvl="1">
              <a:lnSpc>
                <a:spcPct val="90000"/>
              </a:lnSpc>
              <a:buNone/>
            </a:pPr>
            <a:r>
              <a:rPr lang="en-US" sz="1800" dirty="0" smtClean="0"/>
              <a:t>e.g., 5 pipelined instructions</a:t>
            </a:r>
          </a:p>
          <a:p>
            <a:pPr>
              <a:lnSpc>
                <a:spcPct val="90000"/>
              </a:lnSpc>
            </a:pPr>
            <a:r>
              <a:rPr lang="en-US" sz="2400" dirty="0" smtClean="0"/>
              <a:t>Parallel Data</a:t>
            </a:r>
          </a:p>
          <a:p>
            <a:pPr lvl="1">
              <a:lnSpc>
                <a:spcPct val="90000"/>
              </a:lnSpc>
              <a:buNone/>
            </a:pPr>
            <a:r>
              <a:rPr lang="en-US" sz="1800" dirty="0" smtClean="0"/>
              <a:t>&gt;1 data item @ one time</a:t>
            </a:r>
          </a:p>
          <a:p>
            <a:pPr lvl="1">
              <a:lnSpc>
                <a:spcPct val="90000"/>
              </a:lnSpc>
              <a:buNone/>
            </a:pPr>
            <a:r>
              <a:rPr lang="en-US" sz="1800" dirty="0" smtClean="0"/>
              <a:t>e.g., Add of 4 pairs of words</a:t>
            </a:r>
          </a:p>
          <a:p>
            <a:pPr>
              <a:lnSpc>
                <a:spcPct val="90000"/>
              </a:lnSpc>
            </a:pPr>
            <a:r>
              <a:rPr lang="en-US" sz="2400" dirty="0" smtClean="0"/>
              <a:t>Hardware descriptions</a:t>
            </a:r>
          </a:p>
          <a:p>
            <a:pPr lvl="1">
              <a:lnSpc>
                <a:spcPct val="90000"/>
              </a:lnSpc>
              <a:buNone/>
            </a:pPr>
            <a:r>
              <a:rPr lang="en-US" sz="1800" dirty="0" smtClean="0"/>
              <a:t>All gates @ one time</a:t>
            </a:r>
          </a:p>
        </p:txBody>
      </p:sp>
      <p:sp>
        <p:nvSpPr>
          <p:cNvPr id="44" name="Date Placeholder 43"/>
          <p:cNvSpPr>
            <a:spLocks noGrp="1"/>
          </p:cNvSpPr>
          <p:nvPr>
            <p:ph type="dt" sz="half" idx="10"/>
          </p:nvPr>
        </p:nvSpPr>
        <p:spPr/>
        <p:txBody>
          <a:bodyPr/>
          <a:lstStyle/>
          <a:p>
            <a:fld id="{B36B28A0-E25F-B947-9E4B-70A814077116}" type="datetime1">
              <a:rPr lang="en-US" smtClean="0"/>
              <a:pPr/>
              <a:t>2/24/11</a:t>
            </a:fld>
            <a:endParaRPr lang="en-US"/>
          </a:p>
        </p:txBody>
      </p:sp>
      <p:sp>
        <p:nvSpPr>
          <p:cNvPr id="46" name="Footer Placeholder 45"/>
          <p:cNvSpPr>
            <a:spLocks noGrp="1"/>
          </p:cNvSpPr>
          <p:nvPr>
            <p:ph type="ftr" sz="quarter" idx="11"/>
          </p:nvPr>
        </p:nvSpPr>
        <p:spPr/>
        <p:txBody>
          <a:bodyPr/>
          <a:lstStyle/>
          <a:p>
            <a:r>
              <a:rPr lang="en-US" smtClean="0"/>
              <a:t>Spring 2011 -- Lecture #12</a:t>
            </a:r>
            <a:endParaRPr lang="en-US" dirty="0"/>
          </a:p>
        </p:txBody>
      </p:sp>
      <p:sp>
        <p:nvSpPr>
          <p:cNvPr id="45" name="Slide Number Placeholder 44"/>
          <p:cNvSpPr>
            <a:spLocks noGrp="1"/>
          </p:cNvSpPr>
          <p:nvPr>
            <p:ph type="sldNum" sz="quarter" idx="12"/>
          </p:nvPr>
        </p:nvSpPr>
        <p:spPr/>
        <p:txBody>
          <a:bodyPr/>
          <a:lstStyle/>
          <a:p>
            <a:fld id="{3CC63E4C-4642-794D-A2FD-70F6B81535F5}" type="slidenum">
              <a:rPr lang="en-US" smtClean="0"/>
              <a:pPr/>
              <a:t>3</a:t>
            </a:fld>
            <a:endParaRPr lang="en-US"/>
          </a:p>
        </p:txBody>
      </p:sp>
      <p:sp>
        <p:nvSpPr>
          <p:cNvPr id="97" name="TextBox 96"/>
          <p:cNvSpPr txBox="1"/>
          <p:nvPr/>
        </p:nvSpPr>
        <p:spPr>
          <a:xfrm>
            <a:off x="8170342" y="1665638"/>
            <a:ext cx="787395" cy="544765"/>
          </a:xfrm>
          <a:prstGeom prst="rect">
            <a:avLst/>
          </a:prstGeom>
          <a:noFill/>
        </p:spPr>
        <p:txBody>
          <a:bodyPr wrap="none" rtlCol="0">
            <a:spAutoFit/>
          </a:bodyPr>
          <a:lstStyle/>
          <a:p>
            <a:pPr algn="r">
              <a:lnSpc>
                <a:spcPct val="80000"/>
              </a:lnSpc>
            </a:pPr>
            <a:r>
              <a:rPr lang="en-US" dirty="0" smtClean="0"/>
              <a:t>Smart</a:t>
            </a:r>
            <a:br>
              <a:rPr lang="en-US" dirty="0" smtClean="0"/>
            </a:br>
            <a:r>
              <a:rPr lang="en-US" dirty="0" smtClean="0"/>
              <a:t>Phone</a:t>
            </a:r>
            <a:endParaRPr lang="en-US" dirty="0"/>
          </a:p>
        </p:txBody>
      </p:sp>
      <p:sp>
        <p:nvSpPr>
          <p:cNvPr id="118" name="TextBox 117"/>
          <p:cNvSpPr txBox="1"/>
          <p:nvPr/>
        </p:nvSpPr>
        <p:spPr>
          <a:xfrm>
            <a:off x="3916478" y="1665944"/>
            <a:ext cx="1305493" cy="766364"/>
          </a:xfrm>
          <a:prstGeom prst="rect">
            <a:avLst/>
          </a:prstGeom>
          <a:noFill/>
        </p:spPr>
        <p:txBody>
          <a:bodyPr wrap="square" rtlCol="0">
            <a:spAutoFit/>
          </a:bodyPr>
          <a:lstStyle/>
          <a:p>
            <a:pPr algn="r">
              <a:lnSpc>
                <a:spcPct val="80000"/>
              </a:lnSpc>
            </a:pPr>
            <a:r>
              <a:rPr lang="en-US" dirty="0" smtClean="0"/>
              <a:t>Warehouse Scale Computer</a:t>
            </a:r>
            <a:endParaRPr lang="en-US" dirty="0"/>
          </a:p>
        </p:txBody>
      </p:sp>
      <p:cxnSp>
        <p:nvCxnSpPr>
          <p:cNvPr id="168" name="Straight Connector 167"/>
          <p:cNvCxnSpPr/>
          <p:nvPr/>
        </p:nvCxnSpPr>
        <p:spPr>
          <a:xfrm rot="5400000">
            <a:off x="736707"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1869899" y="1062860"/>
            <a:ext cx="3176233" cy="461665"/>
          </a:xfrm>
          <a:prstGeom prst="rect">
            <a:avLst/>
          </a:prstGeom>
          <a:noFill/>
        </p:spPr>
        <p:txBody>
          <a:bodyPr wrap="none" rtlCol="0">
            <a:spAutoFit/>
          </a:bodyPr>
          <a:lstStyle/>
          <a:p>
            <a:r>
              <a:rPr lang="en-US" sz="2400" i="1" dirty="0" smtClean="0"/>
              <a:t>Software        Hardware</a:t>
            </a:r>
            <a:endParaRPr lang="en-US" sz="2400" i="1" dirty="0"/>
          </a:p>
        </p:txBody>
      </p:sp>
      <p:sp>
        <p:nvSpPr>
          <p:cNvPr id="171" name="TextBox 170"/>
          <p:cNvSpPr txBox="1"/>
          <p:nvPr/>
        </p:nvSpPr>
        <p:spPr>
          <a:xfrm>
            <a:off x="2559950" y="2275669"/>
            <a:ext cx="1619354" cy="1205458"/>
          </a:xfrm>
          <a:prstGeom prst="rect">
            <a:avLst/>
          </a:prstGeom>
          <a:solidFill>
            <a:schemeClr val="bg1"/>
          </a:solidFill>
        </p:spPr>
        <p:txBody>
          <a:bodyPr wrap="none" rtlCol="0">
            <a:spAutoFit/>
          </a:bodyPr>
          <a:lstStyle/>
          <a:p>
            <a:pPr algn="ctr">
              <a:lnSpc>
                <a:spcPct val="90000"/>
              </a:lnSpc>
            </a:pPr>
            <a:r>
              <a:rPr lang="en-US" sz="2000" i="1" dirty="0" smtClean="0"/>
              <a:t>Harness</a:t>
            </a:r>
            <a:br>
              <a:rPr lang="en-US" sz="2000" i="1" dirty="0" smtClean="0"/>
            </a:br>
            <a:r>
              <a:rPr lang="en-US" sz="2000" i="1" dirty="0" smtClean="0"/>
              <a:t>Parallelism &amp;</a:t>
            </a:r>
          </a:p>
          <a:p>
            <a:pPr algn="ctr">
              <a:lnSpc>
                <a:spcPct val="90000"/>
              </a:lnSpc>
            </a:pPr>
            <a:r>
              <a:rPr lang="en-US" sz="2000" i="1" dirty="0" smtClean="0"/>
              <a:t>Achieve High</a:t>
            </a:r>
            <a:br>
              <a:rPr lang="en-US" sz="2000" i="1" dirty="0" smtClean="0"/>
            </a:br>
            <a:r>
              <a:rPr lang="en-US" sz="2000" i="1" dirty="0" smtClean="0"/>
              <a:t>Performance</a:t>
            </a:r>
            <a:endParaRPr lang="en-US" sz="2000" i="1" dirty="0"/>
          </a:p>
        </p:txBody>
      </p:sp>
      <p:grpSp>
        <p:nvGrpSpPr>
          <p:cNvPr id="2" name="Group 50"/>
          <p:cNvGrpSpPr/>
          <p:nvPr/>
        </p:nvGrpSpPr>
        <p:grpSpPr>
          <a:xfrm>
            <a:off x="5831288" y="5537200"/>
            <a:ext cx="3360062" cy="1289820"/>
            <a:chOff x="5831288" y="5537200"/>
            <a:chExt cx="3360062" cy="1289820"/>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smtClean="0"/>
                <a:t>Logic Gates</a:t>
              </a:r>
              <a:endParaRPr lang="en-US" dirty="0"/>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p:oleObj spid="_x0000_s48130" name="Image" r:id="rId5" imgW="3492063" imgH="2400000" progId="">
                  <p:embed/>
                </p:oleObj>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endParaRPr lang="en-US" dirty="0">
                  <a:solidFill>
                    <a:srgbClr val="000000"/>
                  </a:solidFill>
                </a:endParaRPr>
              </a:p>
            </p:txBody>
          </p:sp>
        </p:grpSp>
      </p:grpSp>
      <p:pic>
        <p:nvPicPr>
          <p:cNvPr id="117" name="Picture 116" descr="cern-racks.jpg"/>
          <p:cNvPicPr>
            <a:picLocks noChangeAspect="1"/>
          </p:cNvPicPr>
          <p:nvPr/>
        </p:nvPicPr>
        <p:blipFill>
          <a:blip r:embed="rId6"/>
          <a:stretch>
            <a:fillRect/>
          </a:stretch>
        </p:blipFill>
        <p:spPr>
          <a:xfrm>
            <a:off x="5173656" y="1334878"/>
            <a:ext cx="2859651" cy="1667628"/>
          </a:xfrm>
          <a:prstGeom prst="rect">
            <a:avLst/>
          </a:prstGeom>
        </p:spPr>
      </p:pic>
      <p:grpSp>
        <p:nvGrpSpPr>
          <p:cNvPr id="4" name="Group 55"/>
          <p:cNvGrpSpPr/>
          <p:nvPr/>
        </p:nvGrpSpPr>
        <p:grpSpPr>
          <a:xfrm>
            <a:off x="3442017" y="2980266"/>
            <a:ext cx="5143176" cy="1625601"/>
            <a:chOff x="3442017" y="2980266"/>
            <a:chExt cx="5143176" cy="1625601"/>
          </a:xfrm>
        </p:grpSpPr>
        <p:grpSp>
          <p:nvGrpSpPr>
            <p:cNvPr id="5"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7"/>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6"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3" name="Freeform 132"/>
                <p:cNvSpPr/>
                <p:nvPr/>
              </p:nvSpPr>
              <p:spPr>
                <a:xfrm>
                  <a:off x="6790242"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8" name="Rectangle 137"/>
                <p:cNvSpPr/>
                <p:nvPr/>
              </p:nvSpPr>
              <p:spPr>
                <a:xfrm>
                  <a:off x="6242320" y="3413668"/>
                  <a:ext cx="344039" cy="369332"/>
                </a:xfrm>
                <a:prstGeom prst="rect">
                  <a:avLst/>
                </a:prstGeom>
              </p:spPr>
              <p:txBody>
                <a:bodyPr wrap="none">
                  <a:spAutoFit/>
                </a:bodyPr>
                <a:lstStyle/>
                <a:p>
                  <a:r>
                    <a:rPr lang="en-US" dirty="0" smtClean="0"/>
                    <a:t>…</a:t>
                  </a:r>
                  <a:endParaRPr lang="en-US" dirty="0"/>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Memory               (Cache)</a:t>
                  </a:r>
                  <a:endParaRPr lang="en-US" dirty="0">
                    <a:solidFill>
                      <a:srgbClr val="000000"/>
                    </a:solidFill>
                  </a:endParaRP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Input/Output</a:t>
                  </a:r>
                  <a:endParaRPr lang="en-US" dirty="0">
                    <a:solidFill>
                      <a:srgbClr val="000000"/>
                    </a:solidFill>
                  </a:endParaRP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smtClean="0"/>
                <a:t>Computer</a:t>
              </a:r>
            </a:p>
          </p:txBody>
        </p:sp>
      </p:grpSp>
      <p:grpSp>
        <p:nvGrpSpPr>
          <p:cNvPr id="7" name="Group 90"/>
          <p:cNvGrpSpPr/>
          <p:nvPr/>
        </p:nvGrpSpPr>
        <p:grpSpPr>
          <a:xfrm>
            <a:off x="3365862" y="3454411"/>
            <a:ext cx="5625738" cy="2622539"/>
            <a:chOff x="3365862" y="3454411"/>
            <a:chExt cx="5625738" cy="262253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Main Memory</a:t>
              </a:r>
              <a:endParaRPr lang="en-US" dirty="0">
                <a:solidFill>
                  <a:srgbClr val="000000"/>
                </a:solidFill>
              </a:endParaRPr>
            </a:p>
          </p:txBody>
        </p:sp>
        <p:grpSp>
          <p:nvGrpSpPr>
            <p:cNvPr id="8" name="Group 89"/>
            <p:cNvGrpSpPr/>
            <p:nvPr/>
          </p:nvGrpSpPr>
          <p:grpSpPr>
            <a:xfrm>
              <a:off x="3365862" y="3454411"/>
              <a:ext cx="5625738" cy="2622539"/>
              <a:chOff x="3365862" y="3454411"/>
              <a:chExt cx="5625738" cy="2622539"/>
            </a:xfrm>
          </p:grpSpPr>
          <p:grpSp>
            <p:nvGrpSpPr>
              <p:cNvPr id="9" name="Group 48"/>
              <p:cNvGrpSpPr/>
              <p:nvPr/>
            </p:nvGrpSpPr>
            <p:grpSpPr>
              <a:xfrm>
                <a:off x="3365862" y="3454411"/>
                <a:ext cx="5625738" cy="2622539"/>
                <a:chOff x="3365862" y="3454411"/>
                <a:chExt cx="5454288" cy="2850775"/>
              </a:xfrm>
            </p:grpSpPr>
            <p:sp>
              <p:nvSpPr>
                <p:cNvPr id="147" name="Freeform 146"/>
                <p:cNvSpPr/>
                <p:nvPr/>
              </p:nvSpPr>
              <p:spPr>
                <a:xfrm>
                  <a:off x="3365862" y="4775213"/>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5154635" y="3454411"/>
                  <a:ext cx="2252893"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45" y="3454411"/>
                  <a:ext cx="640305"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smtClean="0"/>
                  <a:t>Core</a:t>
                </a:r>
                <a:endParaRPr lang="en-US" dirty="0"/>
              </a:p>
            </p:txBody>
          </p:sp>
          <p:sp>
            <p:nvSpPr>
              <p:cNvPr id="163" name="Freeform 162"/>
              <p:cNvSpPr/>
              <p:nvPr/>
            </p:nvSpPr>
            <p:spPr>
              <a:xfrm>
                <a:off x="4108450" y="4718050"/>
                <a:ext cx="270510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Instruction </a:t>
                </a:r>
                <a:r>
                  <a:rPr lang="en-US" dirty="0" err="1" smtClean="0">
                    <a:solidFill>
                      <a:srgbClr val="000000"/>
                    </a:solidFill>
                  </a:rPr>
                  <a:t>Unit(s</a:t>
                </a:r>
                <a:r>
                  <a:rPr lang="en-US" dirty="0" smtClean="0">
                    <a:solidFill>
                      <a:srgbClr val="000000"/>
                    </a:solidFill>
                  </a:rPr>
                  <a:t>)</a:t>
                </a:r>
              </a:p>
              <a:p>
                <a:pPr algn="ctr">
                  <a:lnSpc>
                    <a:spcPct val="90000"/>
                  </a:lnSpc>
                </a:pPr>
                <a:endParaRPr lang="en-US" dirty="0" smtClean="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Functional</a:t>
                </a:r>
              </a:p>
              <a:p>
                <a:pPr algn="ctr">
                  <a:lnSpc>
                    <a:spcPct val="90000"/>
                  </a:lnSpc>
                </a:pPr>
                <a:r>
                  <a:rPr lang="en-US" dirty="0" err="1" smtClean="0">
                    <a:solidFill>
                      <a:srgbClr val="000000"/>
                    </a:solidFill>
                  </a:rPr>
                  <a:t>Unit(s</a:t>
                </a:r>
                <a:r>
                  <a:rPr lang="en-US" dirty="0" smtClean="0">
                    <a:solidFill>
                      <a:srgbClr val="000000"/>
                    </a:solidFill>
                  </a:rPr>
                  <a:t>)</a:t>
                </a:r>
                <a:endParaRPr lang="en-US" dirty="0">
                  <a:solidFill>
                    <a:srgbClr val="000000"/>
                  </a:solidFill>
                </a:endParaRPr>
              </a:p>
            </p:txBody>
          </p:sp>
        </p:grpSp>
        <p:pic>
          <p:nvPicPr>
            <p:cNvPr id="57" name="Picture 56" descr="600px-Pipeline_5.png"/>
            <p:cNvPicPr>
              <a:picLocks noChangeAspect="1"/>
            </p:cNvPicPr>
            <p:nvPr/>
          </p:nvPicPr>
          <p:blipFill>
            <a:blip r:embed="rId8"/>
            <a:stretch>
              <a:fillRect/>
            </a:stretch>
          </p:blipFill>
          <p:spPr>
            <a:xfrm>
              <a:off x="4875262" y="4921249"/>
              <a:ext cx="908064" cy="654673"/>
            </a:xfrm>
            <a:prstGeom prst="rect">
              <a:avLst/>
            </a:prstGeom>
          </p:spPr>
        </p:pic>
        <p:grpSp>
          <p:nvGrpSpPr>
            <p:cNvPr id="10" name="Group 88"/>
            <p:cNvGrpSpPr/>
            <p:nvPr/>
          </p:nvGrpSpPr>
          <p:grpSpPr>
            <a:xfrm>
              <a:off x="6108909" y="5194300"/>
              <a:ext cx="2127517" cy="361950"/>
              <a:chOff x="6108909" y="5194300"/>
              <a:chExt cx="2127517" cy="361950"/>
            </a:xfrm>
          </p:grpSpPr>
          <p:grpSp>
            <p:nvGrpSpPr>
              <p:cNvPr id="11"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3</a:t>
                  </a:r>
                  <a:r>
                    <a:rPr lang="en-US" sz="1400" dirty="0" smtClean="0"/>
                    <a:t>+B</a:t>
                  </a:r>
                  <a:r>
                    <a:rPr lang="en-US" sz="1400" baseline="-25000" dirty="0" smtClean="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2"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2</a:t>
                  </a:r>
                  <a:r>
                    <a:rPr lang="en-US" sz="1400" dirty="0" smtClean="0"/>
                    <a:t>+B</a:t>
                  </a:r>
                  <a:r>
                    <a:rPr lang="en-US" sz="1400" baseline="-25000" dirty="0" smtClean="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3"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1</a:t>
                  </a:r>
                  <a:r>
                    <a:rPr lang="en-US" sz="1400" dirty="0" smtClean="0"/>
                    <a:t>+B</a:t>
                  </a:r>
                  <a:r>
                    <a:rPr lang="en-US" sz="1400" baseline="-25000" dirty="0" smtClean="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4"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0</a:t>
                  </a:r>
                  <a:r>
                    <a:rPr lang="en-US" sz="1400" dirty="0" smtClean="0"/>
                    <a:t>+B</a:t>
                  </a:r>
                  <a:r>
                    <a:rPr lang="en-US" sz="1400" baseline="-25000" dirty="0" smtClean="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grpSp>
        <p:nvGrpSpPr>
          <p:cNvPr id="15" name="Group 64"/>
          <p:cNvGrpSpPr/>
          <p:nvPr/>
        </p:nvGrpSpPr>
        <p:grpSpPr>
          <a:xfrm>
            <a:off x="6538993" y="3221247"/>
            <a:ext cx="2356366" cy="1086467"/>
            <a:chOff x="7113457" y="2946400"/>
            <a:chExt cx="2356366" cy="1086467"/>
          </a:xfrm>
        </p:grpSpPr>
        <p:sp>
          <p:nvSpPr>
            <p:cNvPr id="60" name="Rectangle 59"/>
            <p:cNvSpPr/>
            <p:nvPr/>
          </p:nvSpPr>
          <p:spPr>
            <a:xfrm>
              <a:off x="7113457" y="3480268"/>
              <a:ext cx="1422432" cy="552599"/>
            </a:xfrm>
            <a:prstGeom prst="rect">
              <a:avLst/>
            </a:prstGeom>
            <a:noFill/>
            <a:ln w="762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TextBox 63"/>
            <p:cNvSpPr txBox="1"/>
            <p:nvPr/>
          </p:nvSpPr>
          <p:spPr>
            <a:xfrm>
              <a:off x="8584770" y="2946400"/>
              <a:ext cx="885053" cy="646331"/>
            </a:xfrm>
            <a:prstGeom prst="rect">
              <a:avLst/>
            </a:prstGeom>
            <a:noFill/>
          </p:spPr>
          <p:txBody>
            <a:bodyPr wrap="none" rtlCol="0">
              <a:spAutoFit/>
            </a:bodyPr>
            <a:lstStyle/>
            <a:p>
              <a:r>
                <a:rPr lang="en-US" dirty="0" smtClean="0">
                  <a:solidFill>
                    <a:srgbClr val="FF0000"/>
                  </a:solidFill>
                </a:rPr>
                <a:t>Today’s</a:t>
              </a:r>
            </a:p>
            <a:p>
              <a:r>
                <a:rPr lang="en-US" dirty="0" smtClean="0">
                  <a:solidFill>
                    <a:srgbClr val="FF0000"/>
                  </a:solidFill>
                </a:rPr>
                <a:t>Lecture</a:t>
              </a:r>
              <a:endParaRPr lang="en-US" dirty="0">
                <a:solidFill>
                  <a:srgbClr val="FF0000"/>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955"/>
            <a:ext cx="8229600" cy="1143000"/>
          </a:xfrm>
        </p:spPr>
        <p:txBody>
          <a:bodyPr/>
          <a:lstStyle/>
          <a:p>
            <a:r>
              <a:rPr lang="en-US" dirty="0" smtClean="0"/>
              <a:t>(DDR) SDRAM Operation</a:t>
            </a:r>
            <a:endParaRPr lang="en-US" dirty="0"/>
          </a:p>
        </p:txBody>
      </p:sp>
      <p:sp>
        <p:nvSpPr>
          <p:cNvPr id="4" name="Rectangle 2"/>
          <p:cNvSpPr>
            <a:spLocks noChangeArrowheads="1"/>
          </p:cNvSpPr>
          <p:nvPr/>
        </p:nvSpPr>
        <p:spPr bwMode="auto">
          <a:xfrm>
            <a:off x="5803900" y="1858430"/>
            <a:ext cx="1651000" cy="1651000"/>
          </a:xfrm>
          <a:prstGeom prst="rect">
            <a:avLst/>
          </a:prstGeom>
          <a:noFill/>
          <a:ln w="25400">
            <a:solidFill>
              <a:schemeClr val="tx1"/>
            </a:solidFill>
            <a:miter lim="800000"/>
            <a:headEnd/>
            <a:tailEnd/>
          </a:ln>
          <a:effectLst>
            <a:outerShdw dist="107763" dir="2700000" algn="ctr" rotWithShape="0">
              <a:schemeClr val="bg1"/>
            </a:outerShdw>
          </a:effectLst>
        </p:spPr>
        <p:txBody>
          <a:bodyPr wrap="none" anchor="ctr"/>
          <a:lstStyle/>
          <a:p>
            <a:endParaRPr lang="en-US"/>
          </a:p>
        </p:txBody>
      </p:sp>
      <p:sp>
        <p:nvSpPr>
          <p:cNvPr id="5" name="Line 3"/>
          <p:cNvSpPr>
            <a:spLocks noChangeShapeType="1"/>
          </p:cNvSpPr>
          <p:nvPr/>
        </p:nvSpPr>
        <p:spPr bwMode="auto">
          <a:xfrm>
            <a:off x="5422900" y="1845730"/>
            <a:ext cx="279400" cy="0"/>
          </a:xfrm>
          <a:prstGeom prst="line">
            <a:avLst/>
          </a:prstGeom>
          <a:noFill/>
          <a:ln w="25400">
            <a:solidFill>
              <a:schemeClr val="tx1"/>
            </a:solidFill>
            <a:round/>
            <a:headEnd/>
            <a:tailEnd/>
          </a:ln>
          <a:effectLst/>
        </p:spPr>
        <p:txBody>
          <a:bodyPr wrap="none" anchor="ctr"/>
          <a:lstStyle/>
          <a:p>
            <a:endParaRPr lang="en-US"/>
          </a:p>
        </p:txBody>
      </p:sp>
      <p:sp>
        <p:nvSpPr>
          <p:cNvPr id="6" name="Line 4"/>
          <p:cNvSpPr>
            <a:spLocks noChangeShapeType="1"/>
          </p:cNvSpPr>
          <p:nvPr/>
        </p:nvSpPr>
        <p:spPr bwMode="auto">
          <a:xfrm>
            <a:off x="5435600" y="3522130"/>
            <a:ext cx="279400" cy="0"/>
          </a:xfrm>
          <a:prstGeom prst="line">
            <a:avLst/>
          </a:prstGeom>
          <a:noFill/>
          <a:ln w="25400">
            <a:solidFill>
              <a:schemeClr val="tx1"/>
            </a:solidFill>
            <a:round/>
            <a:headEnd/>
            <a:tailEnd/>
          </a:ln>
          <a:effectLst/>
        </p:spPr>
        <p:txBody>
          <a:bodyPr wrap="none" anchor="ctr"/>
          <a:lstStyle/>
          <a:p>
            <a:endParaRPr lang="en-US"/>
          </a:p>
        </p:txBody>
      </p:sp>
      <p:sp>
        <p:nvSpPr>
          <p:cNvPr id="7" name="Line 5"/>
          <p:cNvSpPr>
            <a:spLocks noChangeShapeType="1"/>
          </p:cNvSpPr>
          <p:nvPr/>
        </p:nvSpPr>
        <p:spPr bwMode="auto">
          <a:xfrm flipV="1">
            <a:off x="5562600" y="3128430"/>
            <a:ext cx="0" cy="406400"/>
          </a:xfrm>
          <a:prstGeom prst="line">
            <a:avLst/>
          </a:prstGeom>
          <a:noFill/>
          <a:ln w="25400">
            <a:solidFill>
              <a:schemeClr val="tx1"/>
            </a:solidFill>
            <a:round/>
            <a:headEnd type="triangle" w="med" len="med"/>
            <a:tailEnd/>
          </a:ln>
          <a:effectLst/>
        </p:spPr>
        <p:txBody>
          <a:bodyPr wrap="none" anchor="ctr"/>
          <a:lstStyle/>
          <a:p>
            <a:endParaRPr lang="en-US"/>
          </a:p>
        </p:txBody>
      </p:sp>
      <p:sp>
        <p:nvSpPr>
          <p:cNvPr id="8" name="Line 6"/>
          <p:cNvSpPr>
            <a:spLocks noChangeShapeType="1"/>
          </p:cNvSpPr>
          <p:nvPr/>
        </p:nvSpPr>
        <p:spPr bwMode="auto">
          <a:xfrm>
            <a:off x="5562600" y="1858430"/>
            <a:ext cx="0" cy="355600"/>
          </a:xfrm>
          <a:prstGeom prst="line">
            <a:avLst/>
          </a:prstGeom>
          <a:noFill/>
          <a:ln w="25400">
            <a:solidFill>
              <a:schemeClr val="tx1"/>
            </a:solidFill>
            <a:round/>
            <a:headEnd type="triangle" w="med" len="med"/>
            <a:tailEnd/>
          </a:ln>
          <a:effectLst/>
        </p:spPr>
        <p:txBody>
          <a:bodyPr wrap="none" anchor="ctr"/>
          <a:lstStyle/>
          <a:p>
            <a:endParaRPr lang="en-US"/>
          </a:p>
        </p:txBody>
      </p:sp>
      <p:sp>
        <p:nvSpPr>
          <p:cNvPr id="9" name="Rectangle 7"/>
          <p:cNvSpPr>
            <a:spLocks noChangeArrowheads="1"/>
          </p:cNvSpPr>
          <p:nvPr/>
        </p:nvSpPr>
        <p:spPr bwMode="auto">
          <a:xfrm rot="16200000">
            <a:off x="5145088" y="2507717"/>
            <a:ext cx="812800" cy="333375"/>
          </a:xfrm>
          <a:prstGeom prst="rect">
            <a:avLst/>
          </a:prstGeom>
          <a:noFill/>
          <a:ln w="12700">
            <a:noFill/>
            <a:miter lim="800000"/>
            <a:headEnd/>
            <a:tailEnd/>
          </a:ln>
          <a:effectLst/>
        </p:spPr>
        <p:txBody>
          <a:bodyPr wrap="none" lIns="90488" tIns="44450" rIns="90488" bIns="44450">
            <a:spAutoFit/>
          </a:bodyPr>
          <a:lstStyle/>
          <a:p>
            <a:r>
              <a:rPr lang="en-US" sz="1600">
                <a:solidFill>
                  <a:schemeClr val="tx1"/>
                </a:solidFill>
              </a:rPr>
              <a:t>N rows</a:t>
            </a:r>
          </a:p>
        </p:txBody>
      </p:sp>
      <p:sp>
        <p:nvSpPr>
          <p:cNvPr id="10" name="Line 8"/>
          <p:cNvSpPr>
            <a:spLocks noChangeShapeType="1"/>
          </p:cNvSpPr>
          <p:nvPr/>
        </p:nvSpPr>
        <p:spPr bwMode="auto">
          <a:xfrm>
            <a:off x="7842250" y="1178980"/>
            <a:ext cx="0" cy="279400"/>
          </a:xfrm>
          <a:prstGeom prst="line">
            <a:avLst/>
          </a:prstGeom>
          <a:noFill/>
          <a:ln w="25400">
            <a:solidFill>
              <a:schemeClr val="tx1"/>
            </a:solidFill>
            <a:round/>
            <a:headEnd/>
            <a:tailEnd/>
          </a:ln>
          <a:effectLst/>
        </p:spPr>
        <p:txBody>
          <a:bodyPr wrap="none" anchor="ctr"/>
          <a:lstStyle/>
          <a:p>
            <a:endParaRPr lang="en-US"/>
          </a:p>
        </p:txBody>
      </p:sp>
      <p:sp>
        <p:nvSpPr>
          <p:cNvPr id="11" name="Line 9"/>
          <p:cNvSpPr>
            <a:spLocks noChangeShapeType="1"/>
          </p:cNvSpPr>
          <p:nvPr/>
        </p:nvSpPr>
        <p:spPr bwMode="auto">
          <a:xfrm>
            <a:off x="6165850" y="1178980"/>
            <a:ext cx="0" cy="279400"/>
          </a:xfrm>
          <a:prstGeom prst="line">
            <a:avLst/>
          </a:prstGeom>
          <a:noFill/>
          <a:ln w="25400">
            <a:solidFill>
              <a:schemeClr val="tx1"/>
            </a:solidFill>
            <a:round/>
            <a:headEnd/>
            <a:tailEnd/>
          </a:ln>
          <a:effectLst/>
        </p:spPr>
        <p:txBody>
          <a:bodyPr wrap="none" anchor="ctr"/>
          <a:lstStyle/>
          <a:p>
            <a:endParaRPr lang="en-US"/>
          </a:p>
        </p:txBody>
      </p:sp>
      <p:sp>
        <p:nvSpPr>
          <p:cNvPr id="12" name="Line 10"/>
          <p:cNvSpPr>
            <a:spLocks noChangeShapeType="1"/>
          </p:cNvSpPr>
          <p:nvPr/>
        </p:nvSpPr>
        <p:spPr bwMode="auto">
          <a:xfrm>
            <a:off x="6178550" y="1318680"/>
            <a:ext cx="355600" cy="0"/>
          </a:xfrm>
          <a:prstGeom prst="line">
            <a:avLst/>
          </a:prstGeom>
          <a:noFill/>
          <a:ln w="25400">
            <a:solidFill>
              <a:schemeClr val="tx1"/>
            </a:solidFill>
            <a:round/>
            <a:headEnd type="triangle" w="med" len="med"/>
            <a:tailEnd/>
          </a:ln>
          <a:effectLst/>
        </p:spPr>
        <p:txBody>
          <a:bodyPr wrap="none" anchor="ctr"/>
          <a:lstStyle/>
          <a:p>
            <a:endParaRPr lang="en-US"/>
          </a:p>
        </p:txBody>
      </p:sp>
      <p:sp>
        <p:nvSpPr>
          <p:cNvPr id="13" name="Line 11"/>
          <p:cNvSpPr>
            <a:spLocks noChangeShapeType="1"/>
          </p:cNvSpPr>
          <p:nvPr/>
        </p:nvSpPr>
        <p:spPr bwMode="auto">
          <a:xfrm flipH="1">
            <a:off x="7448550" y="1318680"/>
            <a:ext cx="406400" cy="0"/>
          </a:xfrm>
          <a:prstGeom prst="line">
            <a:avLst/>
          </a:prstGeom>
          <a:noFill/>
          <a:ln w="25400">
            <a:solidFill>
              <a:schemeClr val="tx1"/>
            </a:solidFill>
            <a:round/>
            <a:headEnd type="triangle" w="med" len="med"/>
            <a:tailEnd/>
          </a:ln>
          <a:effectLst/>
        </p:spPr>
        <p:txBody>
          <a:bodyPr wrap="none" anchor="ctr"/>
          <a:lstStyle/>
          <a:p>
            <a:endParaRPr lang="en-US"/>
          </a:p>
        </p:txBody>
      </p:sp>
      <p:sp>
        <p:nvSpPr>
          <p:cNvPr id="14" name="Rectangle 12"/>
          <p:cNvSpPr>
            <a:spLocks noChangeArrowheads="1"/>
          </p:cNvSpPr>
          <p:nvPr/>
        </p:nvSpPr>
        <p:spPr bwMode="auto">
          <a:xfrm>
            <a:off x="6594475" y="1139293"/>
            <a:ext cx="744538" cy="333375"/>
          </a:xfrm>
          <a:prstGeom prst="rect">
            <a:avLst/>
          </a:prstGeom>
          <a:noFill/>
          <a:ln w="12700">
            <a:noFill/>
            <a:miter lim="800000"/>
            <a:headEnd/>
            <a:tailEnd/>
          </a:ln>
          <a:effectLst/>
        </p:spPr>
        <p:txBody>
          <a:bodyPr wrap="none" lIns="90488" tIns="44450" rIns="90488" bIns="44450">
            <a:spAutoFit/>
          </a:bodyPr>
          <a:lstStyle/>
          <a:p>
            <a:r>
              <a:rPr lang="en-US" sz="1600">
                <a:solidFill>
                  <a:schemeClr val="tx1"/>
                </a:solidFill>
              </a:rPr>
              <a:t>N cols</a:t>
            </a:r>
          </a:p>
        </p:txBody>
      </p:sp>
      <p:sp>
        <p:nvSpPr>
          <p:cNvPr id="15" name="Line 13"/>
          <p:cNvSpPr>
            <a:spLocks noChangeShapeType="1"/>
          </p:cNvSpPr>
          <p:nvPr/>
        </p:nvSpPr>
        <p:spPr bwMode="auto">
          <a:xfrm flipV="1">
            <a:off x="5803900" y="1528230"/>
            <a:ext cx="279400" cy="330200"/>
          </a:xfrm>
          <a:prstGeom prst="line">
            <a:avLst/>
          </a:prstGeom>
          <a:noFill/>
          <a:ln w="25400">
            <a:solidFill>
              <a:schemeClr val="tx1"/>
            </a:solidFill>
            <a:round/>
            <a:headEnd/>
            <a:tailEnd/>
          </a:ln>
          <a:effectLst/>
        </p:spPr>
        <p:txBody>
          <a:bodyPr wrap="none" anchor="ctr"/>
          <a:lstStyle/>
          <a:p>
            <a:endParaRPr lang="en-US"/>
          </a:p>
        </p:txBody>
      </p:sp>
      <p:sp>
        <p:nvSpPr>
          <p:cNvPr id="16" name="Line 14"/>
          <p:cNvSpPr>
            <a:spLocks noChangeShapeType="1"/>
          </p:cNvSpPr>
          <p:nvPr/>
        </p:nvSpPr>
        <p:spPr bwMode="auto">
          <a:xfrm flipV="1">
            <a:off x="7480300" y="1528230"/>
            <a:ext cx="279400" cy="330200"/>
          </a:xfrm>
          <a:prstGeom prst="line">
            <a:avLst/>
          </a:prstGeom>
          <a:noFill/>
          <a:ln w="25400">
            <a:solidFill>
              <a:schemeClr val="tx1"/>
            </a:solidFill>
            <a:round/>
            <a:headEnd/>
            <a:tailEnd/>
          </a:ln>
          <a:effectLst/>
        </p:spPr>
        <p:txBody>
          <a:bodyPr wrap="none" anchor="ctr"/>
          <a:lstStyle/>
          <a:p>
            <a:endParaRPr lang="en-US"/>
          </a:p>
        </p:txBody>
      </p:sp>
      <p:sp>
        <p:nvSpPr>
          <p:cNvPr id="17" name="Line 15"/>
          <p:cNvSpPr>
            <a:spLocks noChangeShapeType="1"/>
          </p:cNvSpPr>
          <p:nvPr/>
        </p:nvSpPr>
        <p:spPr bwMode="auto">
          <a:xfrm flipV="1">
            <a:off x="7467600" y="3191930"/>
            <a:ext cx="279400" cy="330200"/>
          </a:xfrm>
          <a:prstGeom prst="line">
            <a:avLst/>
          </a:prstGeom>
          <a:noFill/>
          <a:ln w="25400">
            <a:solidFill>
              <a:schemeClr val="tx1"/>
            </a:solidFill>
            <a:round/>
            <a:headEnd/>
            <a:tailEnd/>
          </a:ln>
          <a:effectLst/>
        </p:spPr>
        <p:txBody>
          <a:bodyPr wrap="none" anchor="ctr"/>
          <a:lstStyle/>
          <a:p>
            <a:endParaRPr lang="en-US"/>
          </a:p>
        </p:txBody>
      </p:sp>
      <p:sp>
        <p:nvSpPr>
          <p:cNvPr id="18" name="Line 16"/>
          <p:cNvSpPr>
            <a:spLocks noChangeShapeType="1"/>
          </p:cNvSpPr>
          <p:nvPr/>
        </p:nvSpPr>
        <p:spPr bwMode="auto">
          <a:xfrm>
            <a:off x="6108700" y="1540930"/>
            <a:ext cx="1651000" cy="0"/>
          </a:xfrm>
          <a:prstGeom prst="line">
            <a:avLst/>
          </a:prstGeom>
          <a:noFill/>
          <a:ln w="25400">
            <a:solidFill>
              <a:schemeClr val="tx1"/>
            </a:solidFill>
            <a:round/>
            <a:headEnd/>
            <a:tailEnd/>
          </a:ln>
          <a:effectLst/>
        </p:spPr>
        <p:txBody>
          <a:bodyPr wrap="none" anchor="ctr"/>
          <a:lstStyle/>
          <a:p>
            <a:endParaRPr lang="en-US"/>
          </a:p>
        </p:txBody>
      </p:sp>
      <p:sp>
        <p:nvSpPr>
          <p:cNvPr id="19" name="Line 17"/>
          <p:cNvSpPr>
            <a:spLocks noChangeShapeType="1"/>
          </p:cNvSpPr>
          <p:nvPr/>
        </p:nvSpPr>
        <p:spPr bwMode="auto">
          <a:xfrm>
            <a:off x="7772400" y="1553630"/>
            <a:ext cx="0" cy="1651000"/>
          </a:xfrm>
          <a:prstGeom prst="line">
            <a:avLst/>
          </a:prstGeom>
          <a:noFill/>
          <a:ln w="25400">
            <a:solidFill>
              <a:schemeClr val="tx1"/>
            </a:solidFill>
            <a:round/>
            <a:headEnd/>
            <a:tailEnd/>
          </a:ln>
          <a:effectLst/>
        </p:spPr>
        <p:txBody>
          <a:bodyPr wrap="none" anchor="ctr"/>
          <a:lstStyle/>
          <a:p>
            <a:endParaRPr lang="en-US"/>
          </a:p>
        </p:txBody>
      </p:sp>
      <p:sp>
        <p:nvSpPr>
          <p:cNvPr id="20" name="Rectangle 18"/>
          <p:cNvSpPr>
            <a:spLocks noChangeArrowheads="1"/>
          </p:cNvSpPr>
          <p:nvPr/>
        </p:nvSpPr>
        <p:spPr bwMode="auto">
          <a:xfrm>
            <a:off x="6310313" y="1998130"/>
            <a:ext cx="788987"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DRAM</a:t>
            </a:r>
          </a:p>
        </p:txBody>
      </p:sp>
      <p:sp>
        <p:nvSpPr>
          <p:cNvPr id="21" name="Line 19"/>
          <p:cNvSpPr>
            <a:spLocks noChangeShapeType="1"/>
          </p:cNvSpPr>
          <p:nvPr/>
        </p:nvSpPr>
        <p:spPr bwMode="auto">
          <a:xfrm flipH="1" flipV="1">
            <a:off x="5486400" y="1312330"/>
            <a:ext cx="850900" cy="393700"/>
          </a:xfrm>
          <a:prstGeom prst="line">
            <a:avLst/>
          </a:prstGeom>
          <a:noFill/>
          <a:ln w="25400">
            <a:solidFill>
              <a:schemeClr val="tx1"/>
            </a:solidFill>
            <a:round/>
            <a:headEnd/>
            <a:tailEnd/>
          </a:ln>
          <a:effectLst/>
        </p:spPr>
        <p:txBody>
          <a:bodyPr wrap="none" anchor="ctr"/>
          <a:lstStyle/>
          <a:p>
            <a:endParaRPr lang="en-US"/>
          </a:p>
        </p:txBody>
      </p:sp>
      <p:sp>
        <p:nvSpPr>
          <p:cNvPr id="22" name="Rectangle 20"/>
          <p:cNvSpPr>
            <a:spLocks noChangeArrowheads="1"/>
          </p:cNvSpPr>
          <p:nvPr/>
        </p:nvSpPr>
        <p:spPr bwMode="auto">
          <a:xfrm>
            <a:off x="3657600" y="855130"/>
            <a:ext cx="992188" cy="577850"/>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Column</a:t>
            </a:r>
          </a:p>
          <a:p>
            <a:pPr algn="ctr"/>
            <a:r>
              <a:rPr lang="en-US" sz="1600" b="1">
                <a:solidFill>
                  <a:schemeClr val="tx1"/>
                </a:solidFill>
              </a:rPr>
              <a:t>Address</a:t>
            </a:r>
          </a:p>
        </p:txBody>
      </p:sp>
      <p:sp>
        <p:nvSpPr>
          <p:cNvPr id="23" name="Line 21"/>
          <p:cNvSpPr>
            <a:spLocks noChangeShapeType="1"/>
          </p:cNvSpPr>
          <p:nvPr/>
        </p:nvSpPr>
        <p:spPr bwMode="auto">
          <a:xfrm>
            <a:off x="6324600" y="3992030"/>
            <a:ext cx="0" cy="292100"/>
          </a:xfrm>
          <a:prstGeom prst="line">
            <a:avLst/>
          </a:prstGeom>
          <a:noFill/>
          <a:ln w="25400">
            <a:solidFill>
              <a:schemeClr val="tx1"/>
            </a:solidFill>
            <a:round/>
            <a:headEnd/>
            <a:tailEnd type="triangle" w="med" len="med"/>
          </a:ln>
          <a:effectLst/>
        </p:spPr>
        <p:txBody>
          <a:bodyPr wrap="none" anchor="ctr"/>
          <a:lstStyle/>
          <a:p>
            <a:endParaRPr lang="en-US"/>
          </a:p>
        </p:txBody>
      </p:sp>
      <p:sp>
        <p:nvSpPr>
          <p:cNvPr id="24" name="Rectangle 22"/>
          <p:cNvSpPr>
            <a:spLocks noChangeArrowheads="1"/>
          </p:cNvSpPr>
          <p:nvPr/>
        </p:nvSpPr>
        <p:spPr bwMode="auto">
          <a:xfrm>
            <a:off x="5715000" y="4207930"/>
            <a:ext cx="1392238"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M-bit Output</a:t>
            </a:r>
          </a:p>
        </p:txBody>
      </p:sp>
      <p:grpSp>
        <p:nvGrpSpPr>
          <p:cNvPr id="3" name="Group 23"/>
          <p:cNvGrpSpPr>
            <a:grpSpLocks/>
          </p:cNvGrpSpPr>
          <p:nvPr/>
        </p:nvGrpSpPr>
        <p:grpSpPr bwMode="auto">
          <a:xfrm>
            <a:off x="5803900" y="3357030"/>
            <a:ext cx="3016250" cy="1003300"/>
            <a:chOff x="3656" y="2008"/>
            <a:chExt cx="1900" cy="632"/>
          </a:xfrm>
        </p:grpSpPr>
        <p:sp>
          <p:nvSpPr>
            <p:cNvPr id="26" name="Rectangle 24"/>
            <p:cNvSpPr>
              <a:spLocks noChangeArrowheads="1"/>
            </p:cNvSpPr>
            <p:nvPr/>
          </p:nvSpPr>
          <p:spPr bwMode="auto">
            <a:xfrm>
              <a:off x="3656" y="2216"/>
              <a:ext cx="1040" cy="176"/>
            </a:xfrm>
            <a:prstGeom prst="rect">
              <a:avLst/>
            </a:prstGeom>
            <a:noFill/>
            <a:ln w="25400">
              <a:solidFill>
                <a:schemeClr val="accent1"/>
              </a:solidFill>
              <a:miter lim="800000"/>
              <a:headEnd/>
              <a:tailEnd/>
            </a:ln>
            <a:effectLst/>
          </p:spPr>
          <p:txBody>
            <a:bodyPr wrap="none" anchor="ctr"/>
            <a:lstStyle/>
            <a:p>
              <a:endParaRPr lang="en-US"/>
            </a:p>
          </p:txBody>
        </p:sp>
        <p:sp>
          <p:nvSpPr>
            <p:cNvPr id="27" name="Line 25"/>
            <p:cNvSpPr>
              <a:spLocks noChangeShapeType="1"/>
            </p:cNvSpPr>
            <p:nvPr/>
          </p:nvSpPr>
          <p:spPr bwMode="auto">
            <a:xfrm flipV="1">
              <a:off x="4712" y="2008"/>
              <a:ext cx="176" cy="208"/>
            </a:xfrm>
            <a:prstGeom prst="line">
              <a:avLst/>
            </a:prstGeom>
            <a:noFill/>
            <a:ln w="25400">
              <a:solidFill>
                <a:schemeClr val="accent1"/>
              </a:solidFill>
              <a:round/>
              <a:headEnd/>
              <a:tailEnd/>
            </a:ln>
            <a:effectLst/>
          </p:spPr>
          <p:txBody>
            <a:bodyPr wrap="none" anchor="ctr"/>
            <a:lstStyle/>
            <a:p>
              <a:endParaRPr lang="en-US"/>
            </a:p>
          </p:txBody>
        </p:sp>
        <p:sp>
          <p:nvSpPr>
            <p:cNvPr id="28" name="Line 26"/>
            <p:cNvSpPr>
              <a:spLocks noChangeShapeType="1"/>
            </p:cNvSpPr>
            <p:nvPr/>
          </p:nvSpPr>
          <p:spPr bwMode="auto">
            <a:xfrm>
              <a:off x="4896" y="2024"/>
              <a:ext cx="0" cy="176"/>
            </a:xfrm>
            <a:prstGeom prst="line">
              <a:avLst/>
            </a:prstGeom>
            <a:noFill/>
            <a:ln w="25400">
              <a:solidFill>
                <a:schemeClr val="accent1"/>
              </a:solidFill>
              <a:round/>
              <a:headEnd/>
              <a:tailEnd/>
            </a:ln>
            <a:effectLst/>
          </p:spPr>
          <p:txBody>
            <a:bodyPr wrap="none" anchor="ctr"/>
            <a:lstStyle/>
            <a:p>
              <a:endParaRPr lang="en-US"/>
            </a:p>
          </p:txBody>
        </p:sp>
        <p:sp>
          <p:nvSpPr>
            <p:cNvPr id="29" name="Line 27"/>
            <p:cNvSpPr>
              <a:spLocks noChangeShapeType="1"/>
            </p:cNvSpPr>
            <p:nvPr/>
          </p:nvSpPr>
          <p:spPr bwMode="auto">
            <a:xfrm flipV="1">
              <a:off x="4712" y="2200"/>
              <a:ext cx="176" cy="208"/>
            </a:xfrm>
            <a:prstGeom prst="line">
              <a:avLst/>
            </a:prstGeom>
            <a:noFill/>
            <a:ln w="25400">
              <a:solidFill>
                <a:schemeClr val="accent1"/>
              </a:solidFill>
              <a:round/>
              <a:headEnd/>
              <a:tailEnd/>
            </a:ln>
            <a:effectLst/>
          </p:spPr>
          <p:txBody>
            <a:bodyPr wrap="none" anchor="ctr"/>
            <a:lstStyle/>
            <a:p>
              <a:endParaRPr lang="en-US"/>
            </a:p>
          </p:txBody>
        </p:sp>
        <p:sp>
          <p:nvSpPr>
            <p:cNvPr id="30" name="Line 28"/>
            <p:cNvSpPr>
              <a:spLocks noChangeShapeType="1"/>
            </p:cNvSpPr>
            <p:nvPr/>
          </p:nvSpPr>
          <p:spPr bwMode="auto">
            <a:xfrm>
              <a:off x="4704" y="2456"/>
              <a:ext cx="0" cy="128"/>
            </a:xfrm>
            <a:prstGeom prst="line">
              <a:avLst/>
            </a:prstGeom>
            <a:noFill/>
            <a:ln w="25400">
              <a:solidFill>
                <a:schemeClr val="tx1"/>
              </a:solidFill>
              <a:round/>
              <a:headEnd/>
              <a:tailEnd/>
            </a:ln>
            <a:effectLst/>
          </p:spPr>
          <p:txBody>
            <a:bodyPr wrap="none" anchor="ctr"/>
            <a:lstStyle/>
            <a:p>
              <a:endParaRPr lang="en-US"/>
            </a:p>
          </p:txBody>
        </p:sp>
        <p:sp>
          <p:nvSpPr>
            <p:cNvPr id="31" name="Line 29"/>
            <p:cNvSpPr>
              <a:spLocks noChangeShapeType="1"/>
            </p:cNvSpPr>
            <p:nvPr/>
          </p:nvSpPr>
          <p:spPr bwMode="auto">
            <a:xfrm>
              <a:off x="4944" y="2160"/>
              <a:ext cx="0" cy="176"/>
            </a:xfrm>
            <a:prstGeom prst="line">
              <a:avLst/>
            </a:prstGeom>
            <a:noFill/>
            <a:ln w="25400">
              <a:solidFill>
                <a:schemeClr val="tx1"/>
              </a:solidFill>
              <a:round/>
              <a:headEnd/>
              <a:tailEnd/>
            </a:ln>
            <a:effectLst/>
          </p:spPr>
          <p:txBody>
            <a:bodyPr wrap="none" anchor="ctr"/>
            <a:lstStyle/>
            <a:p>
              <a:endParaRPr lang="en-US"/>
            </a:p>
          </p:txBody>
        </p:sp>
        <p:sp>
          <p:nvSpPr>
            <p:cNvPr id="32" name="Line 30"/>
            <p:cNvSpPr>
              <a:spLocks noChangeShapeType="1"/>
            </p:cNvSpPr>
            <p:nvPr/>
          </p:nvSpPr>
          <p:spPr bwMode="auto">
            <a:xfrm flipV="1">
              <a:off x="4560" y="2488"/>
              <a:ext cx="136" cy="152"/>
            </a:xfrm>
            <a:prstGeom prst="line">
              <a:avLst/>
            </a:prstGeom>
            <a:noFill/>
            <a:ln w="25400">
              <a:solidFill>
                <a:schemeClr val="tx1"/>
              </a:solidFill>
              <a:round/>
              <a:headEnd/>
              <a:tailEnd type="triangle" w="med" len="med"/>
            </a:ln>
            <a:effectLst/>
          </p:spPr>
          <p:txBody>
            <a:bodyPr wrap="none" anchor="ctr"/>
            <a:lstStyle/>
            <a:p>
              <a:endParaRPr lang="en-US"/>
            </a:p>
          </p:txBody>
        </p:sp>
        <p:sp>
          <p:nvSpPr>
            <p:cNvPr id="33" name="Line 31"/>
            <p:cNvSpPr>
              <a:spLocks noChangeShapeType="1"/>
            </p:cNvSpPr>
            <p:nvPr/>
          </p:nvSpPr>
          <p:spPr bwMode="auto">
            <a:xfrm flipV="1">
              <a:off x="4944" y="2016"/>
              <a:ext cx="144" cy="208"/>
            </a:xfrm>
            <a:prstGeom prst="line">
              <a:avLst/>
            </a:prstGeom>
            <a:noFill/>
            <a:ln w="25400">
              <a:solidFill>
                <a:schemeClr val="tx1"/>
              </a:solidFill>
              <a:round/>
              <a:headEnd type="triangle" w="med" len="med"/>
              <a:tailEnd/>
            </a:ln>
            <a:effectLst/>
          </p:spPr>
          <p:txBody>
            <a:bodyPr wrap="none" anchor="ctr"/>
            <a:lstStyle/>
            <a:p>
              <a:endParaRPr lang="en-US"/>
            </a:p>
          </p:txBody>
        </p:sp>
        <p:sp>
          <p:nvSpPr>
            <p:cNvPr id="34" name="Rectangle 32"/>
            <p:cNvSpPr>
              <a:spLocks noChangeArrowheads="1"/>
            </p:cNvSpPr>
            <p:nvPr/>
          </p:nvSpPr>
          <p:spPr bwMode="auto">
            <a:xfrm>
              <a:off x="4752" y="2352"/>
              <a:ext cx="804" cy="210"/>
            </a:xfrm>
            <a:prstGeom prst="rect">
              <a:avLst/>
            </a:prstGeom>
            <a:noFill/>
            <a:ln w="12700">
              <a:noFill/>
              <a:miter lim="800000"/>
              <a:headEnd/>
              <a:tailEnd/>
            </a:ln>
            <a:effectLst/>
          </p:spPr>
          <p:txBody>
            <a:bodyPr wrap="none" lIns="90488" tIns="44450" rIns="90488" bIns="44450">
              <a:spAutoFit/>
            </a:bodyPr>
            <a:lstStyle/>
            <a:p>
              <a:r>
                <a:rPr lang="en-US" sz="1600">
                  <a:solidFill>
                    <a:schemeClr val="tx1"/>
                  </a:solidFill>
                </a:rPr>
                <a:t>M bit planes</a:t>
              </a:r>
            </a:p>
          </p:txBody>
        </p:sp>
        <p:sp>
          <p:nvSpPr>
            <p:cNvPr id="35" name="Line 33"/>
            <p:cNvSpPr>
              <a:spLocks noChangeShapeType="1"/>
            </p:cNvSpPr>
            <p:nvPr/>
          </p:nvSpPr>
          <p:spPr bwMode="auto">
            <a:xfrm flipV="1">
              <a:off x="3656" y="2104"/>
              <a:ext cx="80" cy="112"/>
            </a:xfrm>
            <a:prstGeom prst="line">
              <a:avLst/>
            </a:prstGeom>
            <a:noFill/>
            <a:ln w="25400">
              <a:solidFill>
                <a:schemeClr val="accent1"/>
              </a:solidFill>
              <a:round/>
              <a:headEnd/>
              <a:tailEnd/>
            </a:ln>
            <a:effectLst/>
          </p:spPr>
          <p:txBody>
            <a:bodyPr wrap="none" anchor="ctr"/>
            <a:lstStyle/>
            <a:p>
              <a:endParaRPr lang="en-US"/>
            </a:p>
          </p:txBody>
        </p:sp>
        <p:sp>
          <p:nvSpPr>
            <p:cNvPr id="36" name="Line 34"/>
            <p:cNvSpPr>
              <a:spLocks noChangeShapeType="1"/>
            </p:cNvSpPr>
            <p:nvPr/>
          </p:nvSpPr>
          <p:spPr bwMode="auto">
            <a:xfrm flipH="1">
              <a:off x="4792" y="2016"/>
              <a:ext cx="112" cy="0"/>
            </a:xfrm>
            <a:prstGeom prst="line">
              <a:avLst/>
            </a:prstGeom>
            <a:noFill/>
            <a:ln w="25400">
              <a:solidFill>
                <a:schemeClr val="accent1"/>
              </a:solidFill>
              <a:round/>
              <a:headEnd/>
              <a:tailEnd/>
            </a:ln>
            <a:effectLst/>
          </p:spPr>
          <p:txBody>
            <a:bodyPr wrap="none" anchor="ctr"/>
            <a:lstStyle/>
            <a:p>
              <a:endParaRPr lang="en-US"/>
            </a:p>
          </p:txBody>
        </p:sp>
        <p:sp>
          <p:nvSpPr>
            <p:cNvPr id="37" name="Rectangle 35"/>
            <p:cNvSpPr>
              <a:spLocks noChangeArrowheads="1"/>
            </p:cNvSpPr>
            <p:nvPr/>
          </p:nvSpPr>
          <p:spPr bwMode="auto">
            <a:xfrm>
              <a:off x="3687" y="2208"/>
              <a:ext cx="940" cy="210"/>
            </a:xfrm>
            <a:prstGeom prst="rect">
              <a:avLst/>
            </a:prstGeom>
            <a:noFill/>
            <a:ln w="12700">
              <a:noFill/>
              <a:miter lim="800000"/>
              <a:headEnd/>
              <a:tailEnd/>
            </a:ln>
            <a:effectLst/>
          </p:spPr>
          <p:txBody>
            <a:bodyPr wrap="none" lIns="90488" tIns="44450" rIns="90488" bIns="44450">
              <a:spAutoFit/>
            </a:bodyPr>
            <a:lstStyle/>
            <a:p>
              <a:r>
                <a:rPr lang="en-US" sz="1600" b="1"/>
                <a:t>  N x M SRAM</a:t>
              </a:r>
            </a:p>
          </p:txBody>
        </p:sp>
      </p:grpSp>
      <p:sp>
        <p:nvSpPr>
          <p:cNvPr id="38" name="Line 36"/>
          <p:cNvSpPr>
            <a:spLocks noChangeShapeType="1"/>
          </p:cNvSpPr>
          <p:nvPr/>
        </p:nvSpPr>
        <p:spPr bwMode="auto">
          <a:xfrm>
            <a:off x="5803900" y="2683930"/>
            <a:ext cx="1651000" cy="0"/>
          </a:xfrm>
          <a:prstGeom prst="line">
            <a:avLst/>
          </a:prstGeom>
          <a:noFill/>
          <a:ln w="25400">
            <a:solidFill>
              <a:schemeClr val="tx1"/>
            </a:solidFill>
            <a:round/>
            <a:headEnd/>
            <a:tailEnd/>
          </a:ln>
          <a:effectLst/>
        </p:spPr>
        <p:txBody>
          <a:bodyPr wrap="none" anchor="ctr"/>
          <a:lstStyle/>
          <a:p>
            <a:endParaRPr lang="en-US"/>
          </a:p>
        </p:txBody>
      </p:sp>
      <p:sp>
        <p:nvSpPr>
          <p:cNvPr id="39" name="Line 37"/>
          <p:cNvSpPr>
            <a:spLocks noChangeShapeType="1"/>
          </p:cNvSpPr>
          <p:nvPr/>
        </p:nvSpPr>
        <p:spPr bwMode="auto">
          <a:xfrm>
            <a:off x="5803900" y="2988730"/>
            <a:ext cx="1651000" cy="0"/>
          </a:xfrm>
          <a:prstGeom prst="line">
            <a:avLst/>
          </a:prstGeom>
          <a:noFill/>
          <a:ln w="25400">
            <a:solidFill>
              <a:schemeClr val="tx1"/>
            </a:solidFill>
            <a:round/>
            <a:headEnd/>
            <a:tailEnd/>
          </a:ln>
          <a:effectLst/>
        </p:spPr>
        <p:txBody>
          <a:bodyPr wrap="none" anchor="ctr"/>
          <a:lstStyle/>
          <a:p>
            <a:endParaRPr lang="en-US"/>
          </a:p>
        </p:txBody>
      </p:sp>
      <p:sp>
        <p:nvSpPr>
          <p:cNvPr id="40" name="Line 38"/>
          <p:cNvSpPr>
            <a:spLocks noChangeShapeType="1"/>
          </p:cNvSpPr>
          <p:nvPr/>
        </p:nvSpPr>
        <p:spPr bwMode="auto">
          <a:xfrm flipV="1">
            <a:off x="7480300" y="2366430"/>
            <a:ext cx="279400" cy="330200"/>
          </a:xfrm>
          <a:prstGeom prst="line">
            <a:avLst/>
          </a:prstGeom>
          <a:noFill/>
          <a:ln w="25400">
            <a:solidFill>
              <a:schemeClr val="tx1"/>
            </a:solidFill>
            <a:round/>
            <a:headEnd/>
            <a:tailEnd/>
          </a:ln>
          <a:effectLst/>
        </p:spPr>
        <p:txBody>
          <a:bodyPr wrap="none" anchor="ctr"/>
          <a:lstStyle/>
          <a:p>
            <a:endParaRPr lang="en-US"/>
          </a:p>
        </p:txBody>
      </p:sp>
      <p:sp>
        <p:nvSpPr>
          <p:cNvPr id="41" name="Line 39"/>
          <p:cNvSpPr>
            <a:spLocks noChangeShapeType="1"/>
          </p:cNvSpPr>
          <p:nvPr/>
        </p:nvSpPr>
        <p:spPr bwMode="auto">
          <a:xfrm flipV="1">
            <a:off x="7480300" y="2671230"/>
            <a:ext cx="279400" cy="330200"/>
          </a:xfrm>
          <a:prstGeom prst="line">
            <a:avLst/>
          </a:prstGeom>
          <a:noFill/>
          <a:ln w="25400">
            <a:solidFill>
              <a:schemeClr val="tx1"/>
            </a:solidFill>
            <a:round/>
            <a:headEnd/>
            <a:tailEnd/>
          </a:ln>
          <a:effectLst/>
        </p:spPr>
        <p:txBody>
          <a:bodyPr wrap="none" anchor="ctr"/>
          <a:lstStyle/>
          <a:p>
            <a:endParaRPr lang="en-US"/>
          </a:p>
        </p:txBody>
      </p:sp>
      <p:sp>
        <p:nvSpPr>
          <p:cNvPr id="42" name="Line 40"/>
          <p:cNvSpPr>
            <a:spLocks noChangeShapeType="1"/>
          </p:cNvSpPr>
          <p:nvPr/>
        </p:nvSpPr>
        <p:spPr bwMode="auto">
          <a:xfrm>
            <a:off x="6629400" y="2988730"/>
            <a:ext cx="0" cy="6604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43" name="Line 41"/>
          <p:cNvSpPr>
            <a:spLocks noChangeShapeType="1"/>
          </p:cNvSpPr>
          <p:nvPr/>
        </p:nvSpPr>
        <p:spPr bwMode="auto">
          <a:xfrm>
            <a:off x="7632700" y="2683930"/>
            <a:ext cx="825500" cy="0"/>
          </a:xfrm>
          <a:prstGeom prst="line">
            <a:avLst/>
          </a:prstGeom>
          <a:noFill/>
          <a:ln w="25400">
            <a:solidFill>
              <a:schemeClr val="tx1"/>
            </a:solidFill>
            <a:round/>
            <a:headEnd type="triangle" w="med" len="med"/>
            <a:tailEnd/>
          </a:ln>
          <a:effectLst/>
        </p:spPr>
        <p:txBody>
          <a:bodyPr wrap="none" anchor="ctr"/>
          <a:lstStyle/>
          <a:p>
            <a:endParaRPr lang="en-US"/>
          </a:p>
        </p:txBody>
      </p:sp>
      <p:sp>
        <p:nvSpPr>
          <p:cNvPr id="44" name="Rectangle 42"/>
          <p:cNvSpPr>
            <a:spLocks noChangeArrowheads="1"/>
          </p:cNvSpPr>
          <p:nvPr/>
        </p:nvSpPr>
        <p:spPr bwMode="auto">
          <a:xfrm>
            <a:off x="7785100" y="2150530"/>
            <a:ext cx="992188" cy="577850"/>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Row</a:t>
            </a:r>
          </a:p>
          <a:p>
            <a:pPr algn="ctr"/>
            <a:r>
              <a:rPr lang="en-US" sz="1600" b="1">
                <a:solidFill>
                  <a:schemeClr val="tx1"/>
                </a:solidFill>
              </a:rPr>
              <a:t>Address</a:t>
            </a:r>
          </a:p>
        </p:txBody>
      </p:sp>
      <p:sp>
        <p:nvSpPr>
          <p:cNvPr id="45" name="Line 43"/>
          <p:cNvSpPr>
            <a:spLocks noChangeShapeType="1"/>
          </p:cNvSpPr>
          <p:nvPr/>
        </p:nvSpPr>
        <p:spPr bwMode="auto">
          <a:xfrm>
            <a:off x="6324600" y="1706030"/>
            <a:ext cx="0" cy="1968500"/>
          </a:xfrm>
          <a:prstGeom prst="line">
            <a:avLst/>
          </a:prstGeom>
          <a:noFill/>
          <a:ln w="25400">
            <a:solidFill>
              <a:schemeClr val="tx1"/>
            </a:solidFill>
            <a:round/>
            <a:headEnd/>
            <a:tailEnd type="triangle" w="med" len="med"/>
          </a:ln>
          <a:effectLst/>
        </p:spPr>
        <p:txBody>
          <a:bodyPr wrap="none" anchor="ctr"/>
          <a:lstStyle/>
          <a:p>
            <a:endParaRPr lang="en-US"/>
          </a:p>
        </p:txBody>
      </p:sp>
      <p:sp>
        <p:nvSpPr>
          <p:cNvPr id="46" name="Line 45"/>
          <p:cNvSpPr>
            <a:spLocks noChangeShapeType="1"/>
          </p:cNvSpPr>
          <p:nvPr/>
        </p:nvSpPr>
        <p:spPr bwMode="auto">
          <a:xfrm flipV="1">
            <a:off x="5791200" y="2379130"/>
            <a:ext cx="279400" cy="330200"/>
          </a:xfrm>
          <a:prstGeom prst="line">
            <a:avLst/>
          </a:prstGeom>
          <a:noFill/>
          <a:ln w="25400">
            <a:solidFill>
              <a:schemeClr val="tx1"/>
            </a:solidFill>
            <a:prstDash val="sysDot"/>
            <a:round/>
            <a:headEnd/>
            <a:tailEnd/>
          </a:ln>
          <a:effectLst/>
        </p:spPr>
        <p:txBody>
          <a:bodyPr wrap="none" anchor="ctr"/>
          <a:lstStyle/>
          <a:p>
            <a:endParaRPr lang="en-US"/>
          </a:p>
        </p:txBody>
      </p:sp>
      <p:sp>
        <p:nvSpPr>
          <p:cNvPr id="47" name="Line 46"/>
          <p:cNvSpPr>
            <a:spLocks noChangeShapeType="1"/>
          </p:cNvSpPr>
          <p:nvPr/>
        </p:nvSpPr>
        <p:spPr bwMode="auto">
          <a:xfrm>
            <a:off x="6096000" y="2379130"/>
            <a:ext cx="1651000" cy="0"/>
          </a:xfrm>
          <a:prstGeom prst="line">
            <a:avLst/>
          </a:prstGeom>
          <a:noFill/>
          <a:ln w="25400">
            <a:solidFill>
              <a:schemeClr val="tx1"/>
            </a:solidFill>
            <a:prstDash val="sysDot"/>
            <a:round/>
            <a:headEnd/>
            <a:tailEnd/>
          </a:ln>
          <a:effectLst/>
        </p:spPr>
        <p:txBody>
          <a:bodyPr wrap="none" anchor="ctr"/>
          <a:lstStyle/>
          <a:p>
            <a:endParaRPr lang="en-US"/>
          </a:p>
        </p:txBody>
      </p:sp>
      <p:sp>
        <p:nvSpPr>
          <p:cNvPr id="48" name="Rectangle 47"/>
          <p:cNvSpPr>
            <a:spLocks noChangeArrowheads="1"/>
          </p:cNvSpPr>
          <p:nvPr/>
        </p:nvSpPr>
        <p:spPr bwMode="auto">
          <a:xfrm>
            <a:off x="381000" y="1159927"/>
            <a:ext cx="4686300" cy="3150606"/>
          </a:xfrm>
          <a:prstGeom prst="rect">
            <a:avLst/>
          </a:prstGeom>
          <a:noFill/>
          <a:ln w="12700">
            <a:noFill/>
            <a:miter lim="800000"/>
            <a:headEnd/>
            <a:tailEnd/>
          </a:ln>
          <a:effectLst/>
        </p:spPr>
        <p:txBody>
          <a:bodyPr lIns="63500" tIns="25400" rIns="63500" bIns="25400">
            <a:spAutoFit/>
          </a:bodyPr>
          <a:lstStyle/>
          <a:p>
            <a:pPr marL="287338" indent="-287338">
              <a:spcBef>
                <a:spcPct val="30000"/>
              </a:spcBef>
              <a:buSzPct val="75000"/>
              <a:buFont typeface="Arial"/>
              <a:buChar char="•"/>
            </a:pPr>
            <a:r>
              <a:rPr lang="en-US" sz="2400" dirty="0">
                <a:solidFill>
                  <a:schemeClr val="tx1"/>
                </a:solidFill>
              </a:rPr>
              <a:t>After a row </a:t>
            </a:r>
            <a:r>
              <a:rPr lang="en-US" sz="2400" dirty="0" smtClean="0">
                <a:solidFill>
                  <a:schemeClr val="tx1"/>
                </a:solidFill>
              </a:rPr>
              <a:t>is </a:t>
            </a:r>
            <a:r>
              <a:rPr lang="en-US" sz="2400" dirty="0">
                <a:solidFill>
                  <a:schemeClr val="tx1"/>
                </a:solidFill>
              </a:rPr>
              <a:t>read</a:t>
            </a:r>
            <a:r>
              <a:rPr lang="en-US" sz="2400" dirty="0" smtClean="0">
                <a:solidFill>
                  <a:schemeClr val="tx1"/>
                </a:solidFill>
              </a:rPr>
              <a:t> </a:t>
            </a:r>
            <a:br>
              <a:rPr lang="en-US" sz="2400" dirty="0" smtClean="0">
                <a:solidFill>
                  <a:schemeClr val="tx1"/>
                </a:solidFill>
              </a:rPr>
            </a:br>
            <a:r>
              <a:rPr lang="en-US" sz="2400" dirty="0" smtClean="0">
                <a:solidFill>
                  <a:schemeClr val="tx1"/>
                </a:solidFill>
              </a:rPr>
              <a:t>into </a:t>
            </a:r>
            <a:r>
              <a:rPr lang="en-US" sz="2400" dirty="0">
                <a:solidFill>
                  <a:schemeClr val="tx1"/>
                </a:solidFill>
              </a:rPr>
              <a:t>the SRAM register</a:t>
            </a:r>
          </a:p>
          <a:p>
            <a:pPr marL="741363" lvl="1" indent="-246063">
              <a:spcBef>
                <a:spcPct val="30000"/>
              </a:spcBef>
              <a:buSzPct val="75000"/>
              <a:buFont typeface="Arial"/>
              <a:buChar char="•"/>
            </a:pPr>
            <a:r>
              <a:rPr lang="en-US" sz="2000" dirty="0">
                <a:solidFill>
                  <a:schemeClr val="tx1"/>
                </a:solidFill>
              </a:rPr>
              <a:t>Input CAS as the starting “burst” address along with a burst length</a:t>
            </a:r>
          </a:p>
          <a:p>
            <a:pPr marL="741363" lvl="1" indent="-246063">
              <a:spcBef>
                <a:spcPct val="30000"/>
              </a:spcBef>
              <a:buSzPct val="75000"/>
              <a:buFont typeface="Arial"/>
              <a:buChar char="•"/>
            </a:pPr>
            <a:r>
              <a:rPr lang="en-US" sz="2000" dirty="0">
                <a:solidFill>
                  <a:schemeClr val="tx1"/>
                </a:solidFill>
              </a:rPr>
              <a:t>Transfers a burst of data (</a:t>
            </a:r>
            <a:r>
              <a:rPr lang="en-US" sz="2000" dirty="0"/>
              <a:t>ideally a cache block</a:t>
            </a:r>
            <a:r>
              <a:rPr lang="en-US" sz="2000" dirty="0">
                <a:solidFill>
                  <a:schemeClr val="tx1"/>
                </a:solidFill>
              </a:rPr>
              <a:t>) from a series of sequential </a:t>
            </a:r>
            <a:r>
              <a:rPr lang="en-US" sz="2000" dirty="0" smtClean="0">
                <a:solidFill>
                  <a:schemeClr val="tx1"/>
                </a:solidFill>
              </a:rPr>
              <a:t>addresses </a:t>
            </a:r>
            <a:r>
              <a:rPr lang="en-US" sz="2000" dirty="0">
                <a:solidFill>
                  <a:schemeClr val="tx1"/>
                </a:solidFill>
              </a:rPr>
              <a:t>within that row</a:t>
            </a:r>
            <a:endParaRPr lang="en-US" sz="2000" dirty="0" smtClean="0">
              <a:solidFill>
                <a:schemeClr val="tx1"/>
              </a:solidFill>
            </a:endParaRPr>
          </a:p>
          <a:p>
            <a:pPr marL="1146175" lvl="2" indent="-176213">
              <a:spcBef>
                <a:spcPct val="30000"/>
              </a:spcBef>
              <a:buClr>
                <a:schemeClr val="accent1"/>
              </a:buClr>
              <a:buFont typeface="Times New Roman" pitchFamily="18" charset="0"/>
              <a:buChar char="-"/>
            </a:pPr>
            <a:r>
              <a:rPr lang="en-US" dirty="0" smtClean="0"/>
              <a:t>M</a:t>
            </a:r>
            <a:r>
              <a:rPr lang="en-US" dirty="0" smtClean="0">
                <a:solidFill>
                  <a:schemeClr val="tx1"/>
                </a:solidFill>
              </a:rPr>
              <a:t>emory bus clock </a:t>
            </a:r>
            <a:r>
              <a:rPr lang="en-US" dirty="0">
                <a:solidFill>
                  <a:schemeClr val="tx1"/>
                </a:solidFill>
              </a:rPr>
              <a:t>controls transfer of successive words in the burst </a:t>
            </a:r>
          </a:p>
        </p:txBody>
      </p:sp>
      <p:sp>
        <p:nvSpPr>
          <p:cNvPr id="49" name="Rectangle 48"/>
          <p:cNvSpPr>
            <a:spLocks noChangeArrowheads="1"/>
          </p:cNvSpPr>
          <p:nvPr/>
        </p:nvSpPr>
        <p:spPr bwMode="auto">
          <a:xfrm>
            <a:off x="4953000" y="1159930"/>
            <a:ext cx="990600" cy="152400"/>
          </a:xfrm>
          <a:prstGeom prst="rect">
            <a:avLst/>
          </a:prstGeom>
          <a:noFill/>
          <a:ln w="12700">
            <a:solidFill>
              <a:schemeClr val="tx1"/>
            </a:solidFill>
            <a:miter lim="800000"/>
            <a:headEnd/>
            <a:tailEnd/>
          </a:ln>
          <a:effectLst/>
        </p:spPr>
        <p:txBody>
          <a:bodyPr wrap="none" anchor="ctr"/>
          <a:lstStyle/>
          <a:p>
            <a:endParaRPr lang="en-US"/>
          </a:p>
        </p:txBody>
      </p:sp>
      <p:sp>
        <p:nvSpPr>
          <p:cNvPr id="50" name="Line 49"/>
          <p:cNvSpPr>
            <a:spLocks noChangeShapeType="1"/>
          </p:cNvSpPr>
          <p:nvPr/>
        </p:nvSpPr>
        <p:spPr bwMode="auto">
          <a:xfrm>
            <a:off x="4648200" y="1236130"/>
            <a:ext cx="304800" cy="0"/>
          </a:xfrm>
          <a:prstGeom prst="line">
            <a:avLst/>
          </a:prstGeom>
          <a:noFill/>
          <a:ln w="12700">
            <a:solidFill>
              <a:schemeClr val="tx1"/>
            </a:solidFill>
            <a:round/>
            <a:headEnd/>
            <a:tailEnd type="triangle" w="med" len="med"/>
          </a:ln>
          <a:effectLst/>
        </p:spPr>
        <p:txBody>
          <a:bodyPr/>
          <a:lstStyle/>
          <a:p>
            <a:endParaRPr lang="en-US"/>
          </a:p>
        </p:txBody>
      </p:sp>
      <p:sp>
        <p:nvSpPr>
          <p:cNvPr id="51" name="Line 50"/>
          <p:cNvSpPr>
            <a:spLocks noChangeShapeType="1"/>
          </p:cNvSpPr>
          <p:nvPr/>
        </p:nvSpPr>
        <p:spPr bwMode="auto">
          <a:xfrm>
            <a:off x="5867400" y="1312330"/>
            <a:ext cx="0" cy="76200"/>
          </a:xfrm>
          <a:prstGeom prst="line">
            <a:avLst/>
          </a:prstGeom>
          <a:noFill/>
          <a:ln w="12700">
            <a:solidFill>
              <a:schemeClr val="tx1"/>
            </a:solidFill>
            <a:round/>
            <a:headEnd/>
            <a:tailEnd/>
          </a:ln>
          <a:effectLst/>
        </p:spPr>
        <p:txBody>
          <a:bodyPr/>
          <a:lstStyle/>
          <a:p>
            <a:endParaRPr lang="en-US"/>
          </a:p>
        </p:txBody>
      </p:sp>
      <p:sp>
        <p:nvSpPr>
          <p:cNvPr id="52" name="Line 51"/>
          <p:cNvSpPr>
            <a:spLocks noChangeShapeType="1"/>
          </p:cNvSpPr>
          <p:nvPr/>
        </p:nvSpPr>
        <p:spPr bwMode="auto">
          <a:xfrm>
            <a:off x="5867400" y="1388530"/>
            <a:ext cx="152400" cy="0"/>
          </a:xfrm>
          <a:prstGeom prst="line">
            <a:avLst/>
          </a:prstGeom>
          <a:noFill/>
          <a:ln w="12700">
            <a:solidFill>
              <a:schemeClr val="tx1"/>
            </a:solidFill>
            <a:round/>
            <a:headEnd/>
            <a:tailEnd/>
          </a:ln>
          <a:effectLst/>
        </p:spPr>
        <p:txBody>
          <a:bodyPr/>
          <a:lstStyle/>
          <a:p>
            <a:endParaRPr lang="en-US"/>
          </a:p>
        </p:txBody>
      </p:sp>
      <p:sp>
        <p:nvSpPr>
          <p:cNvPr id="53" name="Line 52"/>
          <p:cNvSpPr>
            <a:spLocks noChangeShapeType="1"/>
          </p:cNvSpPr>
          <p:nvPr/>
        </p:nvSpPr>
        <p:spPr bwMode="auto">
          <a:xfrm>
            <a:off x="6019800" y="1007530"/>
            <a:ext cx="0" cy="381000"/>
          </a:xfrm>
          <a:prstGeom prst="line">
            <a:avLst/>
          </a:prstGeom>
          <a:noFill/>
          <a:ln w="12700">
            <a:solidFill>
              <a:schemeClr val="tx1"/>
            </a:solidFill>
            <a:round/>
            <a:headEnd/>
            <a:tailEnd/>
          </a:ln>
          <a:effectLst/>
        </p:spPr>
        <p:txBody>
          <a:bodyPr/>
          <a:lstStyle/>
          <a:p>
            <a:endParaRPr lang="en-US"/>
          </a:p>
        </p:txBody>
      </p:sp>
      <p:sp>
        <p:nvSpPr>
          <p:cNvPr id="54" name="Line 53"/>
          <p:cNvSpPr>
            <a:spLocks noChangeShapeType="1"/>
          </p:cNvSpPr>
          <p:nvPr/>
        </p:nvSpPr>
        <p:spPr bwMode="auto">
          <a:xfrm>
            <a:off x="5867400" y="1007530"/>
            <a:ext cx="152400" cy="0"/>
          </a:xfrm>
          <a:prstGeom prst="line">
            <a:avLst/>
          </a:prstGeom>
          <a:noFill/>
          <a:ln w="12700">
            <a:solidFill>
              <a:schemeClr val="tx1"/>
            </a:solidFill>
            <a:round/>
            <a:headEnd/>
            <a:tailEnd/>
          </a:ln>
          <a:effectLst/>
        </p:spPr>
        <p:txBody>
          <a:bodyPr/>
          <a:lstStyle/>
          <a:p>
            <a:endParaRPr lang="en-US"/>
          </a:p>
        </p:txBody>
      </p:sp>
      <p:sp>
        <p:nvSpPr>
          <p:cNvPr id="55" name="Line 54"/>
          <p:cNvSpPr>
            <a:spLocks noChangeShapeType="1"/>
          </p:cNvSpPr>
          <p:nvPr/>
        </p:nvSpPr>
        <p:spPr bwMode="auto">
          <a:xfrm>
            <a:off x="5867400" y="1007530"/>
            <a:ext cx="0" cy="152400"/>
          </a:xfrm>
          <a:prstGeom prst="line">
            <a:avLst/>
          </a:prstGeom>
          <a:noFill/>
          <a:ln w="12700">
            <a:solidFill>
              <a:schemeClr val="tx1"/>
            </a:solidFill>
            <a:round/>
            <a:headEnd/>
            <a:tailEnd type="triangle" w="med" len="med"/>
          </a:ln>
          <a:effectLst/>
        </p:spPr>
        <p:txBody>
          <a:bodyPr/>
          <a:lstStyle/>
          <a:p>
            <a:endParaRPr lang="en-US"/>
          </a:p>
        </p:txBody>
      </p:sp>
      <p:sp>
        <p:nvSpPr>
          <p:cNvPr id="56" name="Rectangle 55"/>
          <p:cNvSpPr>
            <a:spLocks noChangeArrowheads="1"/>
          </p:cNvSpPr>
          <p:nvPr/>
        </p:nvSpPr>
        <p:spPr bwMode="auto">
          <a:xfrm>
            <a:off x="5943600" y="855130"/>
            <a:ext cx="412750" cy="333375"/>
          </a:xfrm>
          <a:prstGeom prst="rect">
            <a:avLst/>
          </a:prstGeom>
          <a:noFill/>
          <a:ln w="12700">
            <a:noFill/>
            <a:miter lim="800000"/>
            <a:headEnd/>
            <a:tailEnd/>
          </a:ln>
          <a:effectLst/>
        </p:spPr>
        <p:txBody>
          <a:bodyPr wrap="none" lIns="90488" tIns="44450" rIns="90488" bIns="44450">
            <a:spAutoFit/>
          </a:bodyPr>
          <a:lstStyle/>
          <a:p>
            <a:r>
              <a:rPr lang="en-US" sz="1600" dirty="0">
                <a:solidFill>
                  <a:schemeClr val="tx1"/>
                </a:solidFill>
              </a:rPr>
              <a:t>+1</a:t>
            </a:r>
          </a:p>
        </p:txBody>
      </p:sp>
      <p:sp>
        <p:nvSpPr>
          <p:cNvPr id="57" name="Line 56"/>
          <p:cNvSpPr>
            <a:spLocks noChangeShapeType="1"/>
          </p:cNvSpPr>
          <p:nvPr/>
        </p:nvSpPr>
        <p:spPr bwMode="auto">
          <a:xfrm>
            <a:off x="560388" y="6032500"/>
            <a:ext cx="203200" cy="0"/>
          </a:xfrm>
          <a:prstGeom prst="line">
            <a:avLst/>
          </a:prstGeom>
          <a:noFill/>
          <a:ln w="25400">
            <a:solidFill>
              <a:schemeClr val="tx1"/>
            </a:solidFill>
            <a:round/>
            <a:headEnd/>
            <a:tailEnd/>
          </a:ln>
          <a:effectLst/>
        </p:spPr>
        <p:txBody>
          <a:bodyPr wrap="none" anchor="ctr"/>
          <a:lstStyle/>
          <a:p>
            <a:endParaRPr lang="en-US"/>
          </a:p>
        </p:txBody>
      </p:sp>
      <p:sp>
        <p:nvSpPr>
          <p:cNvPr id="58" name="Line 57"/>
          <p:cNvSpPr>
            <a:spLocks noChangeShapeType="1"/>
          </p:cNvSpPr>
          <p:nvPr/>
        </p:nvSpPr>
        <p:spPr bwMode="auto">
          <a:xfrm>
            <a:off x="560388" y="6337300"/>
            <a:ext cx="203200" cy="0"/>
          </a:xfrm>
          <a:prstGeom prst="line">
            <a:avLst/>
          </a:prstGeom>
          <a:noFill/>
          <a:ln w="25400">
            <a:solidFill>
              <a:schemeClr val="tx1"/>
            </a:solidFill>
            <a:round/>
            <a:headEnd/>
            <a:tailEnd/>
          </a:ln>
          <a:effectLst/>
        </p:spPr>
        <p:txBody>
          <a:bodyPr wrap="none" anchor="ctr"/>
          <a:lstStyle/>
          <a:p>
            <a:endParaRPr lang="en-US"/>
          </a:p>
        </p:txBody>
      </p:sp>
      <p:sp>
        <p:nvSpPr>
          <p:cNvPr id="59" name="Line 58"/>
          <p:cNvSpPr>
            <a:spLocks noChangeShapeType="1"/>
          </p:cNvSpPr>
          <p:nvPr/>
        </p:nvSpPr>
        <p:spPr bwMode="auto">
          <a:xfrm>
            <a:off x="788988" y="6045200"/>
            <a:ext cx="127000" cy="279400"/>
          </a:xfrm>
          <a:prstGeom prst="line">
            <a:avLst/>
          </a:prstGeom>
          <a:noFill/>
          <a:ln w="25400">
            <a:solidFill>
              <a:schemeClr val="tx1"/>
            </a:solidFill>
            <a:round/>
            <a:headEnd/>
            <a:tailEnd/>
          </a:ln>
          <a:effectLst/>
        </p:spPr>
        <p:txBody>
          <a:bodyPr wrap="none" anchor="ctr"/>
          <a:lstStyle/>
          <a:p>
            <a:endParaRPr lang="en-US"/>
          </a:p>
        </p:txBody>
      </p:sp>
      <p:sp>
        <p:nvSpPr>
          <p:cNvPr id="60" name="Line 59"/>
          <p:cNvSpPr>
            <a:spLocks noChangeShapeType="1"/>
          </p:cNvSpPr>
          <p:nvPr/>
        </p:nvSpPr>
        <p:spPr bwMode="auto">
          <a:xfrm flipV="1">
            <a:off x="788988" y="6019800"/>
            <a:ext cx="127000" cy="330200"/>
          </a:xfrm>
          <a:prstGeom prst="line">
            <a:avLst/>
          </a:prstGeom>
          <a:noFill/>
          <a:ln w="25400">
            <a:solidFill>
              <a:schemeClr val="tx1"/>
            </a:solidFill>
            <a:round/>
            <a:headEnd/>
            <a:tailEnd/>
          </a:ln>
          <a:effectLst/>
        </p:spPr>
        <p:txBody>
          <a:bodyPr wrap="none" anchor="ctr"/>
          <a:lstStyle/>
          <a:p>
            <a:endParaRPr lang="en-US"/>
          </a:p>
        </p:txBody>
      </p:sp>
      <p:sp>
        <p:nvSpPr>
          <p:cNvPr id="61" name="Line 60"/>
          <p:cNvSpPr>
            <a:spLocks noChangeShapeType="1"/>
          </p:cNvSpPr>
          <p:nvPr/>
        </p:nvSpPr>
        <p:spPr bwMode="auto">
          <a:xfrm>
            <a:off x="941388" y="6032500"/>
            <a:ext cx="1270000" cy="0"/>
          </a:xfrm>
          <a:prstGeom prst="line">
            <a:avLst/>
          </a:prstGeom>
          <a:noFill/>
          <a:ln w="25400">
            <a:solidFill>
              <a:schemeClr val="tx1"/>
            </a:solidFill>
            <a:round/>
            <a:headEnd/>
            <a:tailEnd/>
          </a:ln>
          <a:effectLst/>
        </p:spPr>
        <p:txBody>
          <a:bodyPr wrap="none" anchor="ctr"/>
          <a:lstStyle/>
          <a:p>
            <a:endParaRPr lang="en-US"/>
          </a:p>
        </p:txBody>
      </p:sp>
      <p:sp>
        <p:nvSpPr>
          <p:cNvPr id="62" name="Line 61"/>
          <p:cNvSpPr>
            <a:spLocks noChangeShapeType="1"/>
          </p:cNvSpPr>
          <p:nvPr/>
        </p:nvSpPr>
        <p:spPr bwMode="auto">
          <a:xfrm>
            <a:off x="941388" y="6337300"/>
            <a:ext cx="1270000" cy="0"/>
          </a:xfrm>
          <a:prstGeom prst="line">
            <a:avLst/>
          </a:prstGeom>
          <a:noFill/>
          <a:ln w="25400">
            <a:solidFill>
              <a:schemeClr val="tx1"/>
            </a:solidFill>
            <a:round/>
            <a:headEnd/>
            <a:tailEnd/>
          </a:ln>
          <a:effectLst/>
        </p:spPr>
        <p:txBody>
          <a:bodyPr wrap="none" anchor="ctr"/>
          <a:lstStyle/>
          <a:p>
            <a:endParaRPr lang="en-US"/>
          </a:p>
        </p:txBody>
      </p:sp>
      <p:sp>
        <p:nvSpPr>
          <p:cNvPr id="63" name="Line 62"/>
          <p:cNvSpPr>
            <a:spLocks noChangeShapeType="1"/>
          </p:cNvSpPr>
          <p:nvPr/>
        </p:nvSpPr>
        <p:spPr bwMode="auto">
          <a:xfrm>
            <a:off x="2236788" y="6045200"/>
            <a:ext cx="127000" cy="279400"/>
          </a:xfrm>
          <a:prstGeom prst="line">
            <a:avLst/>
          </a:prstGeom>
          <a:noFill/>
          <a:ln w="25400">
            <a:solidFill>
              <a:schemeClr val="tx1"/>
            </a:solidFill>
            <a:round/>
            <a:headEnd/>
            <a:tailEnd/>
          </a:ln>
          <a:effectLst/>
        </p:spPr>
        <p:txBody>
          <a:bodyPr wrap="none" anchor="ctr"/>
          <a:lstStyle/>
          <a:p>
            <a:endParaRPr lang="en-US"/>
          </a:p>
        </p:txBody>
      </p:sp>
      <p:sp>
        <p:nvSpPr>
          <p:cNvPr id="64" name="Line 63"/>
          <p:cNvSpPr>
            <a:spLocks noChangeShapeType="1"/>
          </p:cNvSpPr>
          <p:nvPr/>
        </p:nvSpPr>
        <p:spPr bwMode="auto">
          <a:xfrm flipV="1">
            <a:off x="2236788" y="6019800"/>
            <a:ext cx="127000" cy="330200"/>
          </a:xfrm>
          <a:prstGeom prst="line">
            <a:avLst/>
          </a:prstGeom>
          <a:noFill/>
          <a:ln w="25400">
            <a:solidFill>
              <a:schemeClr val="tx1"/>
            </a:solidFill>
            <a:round/>
            <a:headEnd/>
            <a:tailEnd/>
          </a:ln>
          <a:effectLst/>
        </p:spPr>
        <p:txBody>
          <a:bodyPr wrap="none" anchor="ctr"/>
          <a:lstStyle/>
          <a:p>
            <a:endParaRPr lang="en-US"/>
          </a:p>
        </p:txBody>
      </p:sp>
      <p:sp>
        <p:nvSpPr>
          <p:cNvPr id="65" name="Rectangle 64"/>
          <p:cNvSpPr>
            <a:spLocks noChangeArrowheads="1"/>
          </p:cNvSpPr>
          <p:nvPr/>
        </p:nvSpPr>
        <p:spPr bwMode="auto">
          <a:xfrm>
            <a:off x="838200" y="6032500"/>
            <a:ext cx="1477963"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Row Address</a:t>
            </a:r>
          </a:p>
        </p:txBody>
      </p:sp>
      <p:sp>
        <p:nvSpPr>
          <p:cNvPr id="66" name="Line 65"/>
          <p:cNvSpPr>
            <a:spLocks noChangeShapeType="1"/>
          </p:cNvSpPr>
          <p:nvPr/>
        </p:nvSpPr>
        <p:spPr bwMode="auto">
          <a:xfrm>
            <a:off x="1462088" y="4902200"/>
            <a:ext cx="0" cy="1498600"/>
          </a:xfrm>
          <a:prstGeom prst="line">
            <a:avLst/>
          </a:prstGeom>
          <a:noFill/>
          <a:ln w="25400">
            <a:solidFill>
              <a:schemeClr val="tx1"/>
            </a:solidFill>
            <a:prstDash val="dash"/>
            <a:round/>
            <a:headEnd/>
            <a:tailEnd/>
          </a:ln>
          <a:effectLst/>
        </p:spPr>
        <p:txBody>
          <a:bodyPr wrap="none" anchor="ctr"/>
          <a:lstStyle/>
          <a:p>
            <a:endParaRPr lang="en-US"/>
          </a:p>
        </p:txBody>
      </p:sp>
      <p:sp>
        <p:nvSpPr>
          <p:cNvPr id="67" name="Line 66"/>
          <p:cNvSpPr>
            <a:spLocks noChangeShapeType="1"/>
          </p:cNvSpPr>
          <p:nvPr/>
        </p:nvSpPr>
        <p:spPr bwMode="auto">
          <a:xfrm>
            <a:off x="560388" y="5575300"/>
            <a:ext cx="2260600" cy="0"/>
          </a:xfrm>
          <a:prstGeom prst="line">
            <a:avLst/>
          </a:prstGeom>
          <a:noFill/>
          <a:ln w="25400">
            <a:solidFill>
              <a:schemeClr val="tx1"/>
            </a:solidFill>
            <a:round/>
            <a:headEnd/>
            <a:tailEnd/>
          </a:ln>
          <a:effectLst/>
        </p:spPr>
        <p:txBody>
          <a:bodyPr wrap="none" anchor="ctr"/>
          <a:lstStyle/>
          <a:p>
            <a:endParaRPr lang="en-US"/>
          </a:p>
        </p:txBody>
      </p:sp>
      <p:sp>
        <p:nvSpPr>
          <p:cNvPr id="68" name="Line 67"/>
          <p:cNvSpPr>
            <a:spLocks noChangeShapeType="1"/>
          </p:cNvSpPr>
          <p:nvPr/>
        </p:nvSpPr>
        <p:spPr bwMode="auto">
          <a:xfrm>
            <a:off x="2846388" y="5588000"/>
            <a:ext cx="127000" cy="203200"/>
          </a:xfrm>
          <a:prstGeom prst="line">
            <a:avLst/>
          </a:prstGeom>
          <a:noFill/>
          <a:ln w="25400">
            <a:solidFill>
              <a:schemeClr val="tx1"/>
            </a:solidFill>
            <a:round/>
            <a:headEnd/>
            <a:tailEnd/>
          </a:ln>
          <a:effectLst/>
        </p:spPr>
        <p:txBody>
          <a:bodyPr wrap="none" anchor="ctr"/>
          <a:lstStyle/>
          <a:p>
            <a:endParaRPr lang="en-US"/>
          </a:p>
        </p:txBody>
      </p:sp>
      <p:sp>
        <p:nvSpPr>
          <p:cNvPr id="69" name="Line 68"/>
          <p:cNvSpPr>
            <a:spLocks noChangeShapeType="1"/>
          </p:cNvSpPr>
          <p:nvPr/>
        </p:nvSpPr>
        <p:spPr bwMode="auto">
          <a:xfrm flipV="1">
            <a:off x="2998788" y="5791200"/>
            <a:ext cx="4011612" cy="12700"/>
          </a:xfrm>
          <a:prstGeom prst="line">
            <a:avLst/>
          </a:prstGeom>
          <a:noFill/>
          <a:ln w="25400">
            <a:solidFill>
              <a:schemeClr val="tx1"/>
            </a:solidFill>
            <a:round/>
            <a:headEnd/>
            <a:tailEnd/>
          </a:ln>
          <a:effectLst/>
        </p:spPr>
        <p:txBody>
          <a:bodyPr wrap="none" anchor="ctr"/>
          <a:lstStyle/>
          <a:p>
            <a:endParaRPr lang="en-US"/>
          </a:p>
        </p:txBody>
      </p:sp>
      <p:sp>
        <p:nvSpPr>
          <p:cNvPr id="70" name="Rectangle 69"/>
          <p:cNvSpPr>
            <a:spLocks noChangeArrowheads="1"/>
          </p:cNvSpPr>
          <p:nvPr/>
        </p:nvSpPr>
        <p:spPr bwMode="auto">
          <a:xfrm>
            <a:off x="457200" y="5575300"/>
            <a:ext cx="608013"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CAS</a:t>
            </a:r>
          </a:p>
        </p:txBody>
      </p:sp>
      <p:sp>
        <p:nvSpPr>
          <p:cNvPr id="71" name="Line 70"/>
          <p:cNvSpPr>
            <a:spLocks noChangeShapeType="1"/>
          </p:cNvSpPr>
          <p:nvPr/>
        </p:nvSpPr>
        <p:spPr bwMode="auto">
          <a:xfrm>
            <a:off x="1398588" y="5054600"/>
            <a:ext cx="127000" cy="203200"/>
          </a:xfrm>
          <a:prstGeom prst="line">
            <a:avLst/>
          </a:prstGeom>
          <a:noFill/>
          <a:ln w="25400">
            <a:solidFill>
              <a:schemeClr val="tx1"/>
            </a:solidFill>
            <a:round/>
            <a:headEnd/>
            <a:tailEnd/>
          </a:ln>
          <a:effectLst/>
        </p:spPr>
        <p:txBody>
          <a:bodyPr wrap="none" anchor="ctr"/>
          <a:lstStyle/>
          <a:p>
            <a:endParaRPr lang="en-US"/>
          </a:p>
        </p:txBody>
      </p:sp>
      <p:sp>
        <p:nvSpPr>
          <p:cNvPr id="72" name="Line 71"/>
          <p:cNvSpPr>
            <a:spLocks noChangeShapeType="1"/>
          </p:cNvSpPr>
          <p:nvPr/>
        </p:nvSpPr>
        <p:spPr bwMode="auto">
          <a:xfrm flipV="1">
            <a:off x="1550988" y="5257800"/>
            <a:ext cx="5459412" cy="12700"/>
          </a:xfrm>
          <a:prstGeom prst="line">
            <a:avLst/>
          </a:prstGeom>
          <a:noFill/>
          <a:ln w="25400">
            <a:solidFill>
              <a:schemeClr val="tx1"/>
            </a:solidFill>
            <a:round/>
            <a:headEnd/>
            <a:tailEnd/>
          </a:ln>
          <a:effectLst/>
        </p:spPr>
        <p:txBody>
          <a:bodyPr wrap="none" anchor="ctr"/>
          <a:lstStyle/>
          <a:p>
            <a:endParaRPr lang="en-US"/>
          </a:p>
        </p:txBody>
      </p:sp>
      <p:sp>
        <p:nvSpPr>
          <p:cNvPr id="73" name="Rectangle 72"/>
          <p:cNvSpPr>
            <a:spLocks noChangeArrowheads="1"/>
          </p:cNvSpPr>
          <p:nvPr/>
        </p:nvSpPr>
        <p:spPr bwMode="auto">
          <a:xfrm>
            <a:off x="457200" y="5041900"/>
            <a:ext cx="608013"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RAS</a:t>
            </a:r>
          </a:p>
        </p:txBody>
      </p:sp>
      <p:sp>
        <p:nvSpPr>
          <p:cNvPr id="74" name="Line 73"/>
          <p:cNvSpPr>
            <a:spLocks noChangeShapeType="1"/>
          </p:cNvSpPr>
          <p:nvPr/>
        </p:nvSpPr>
        <p:spPr bwMode="auto">
          <a:xfrm flipV="1">
            <a:off x="7023100" y="5029200"/>
            <a:ext cx="127000" cy="254000"/>
          </a:xfrm>
          <a:prstGeom prst="line">
            <a:avLst/>
          </a:prstGeom>
          <a:noFill/>
          <a:ln w="25400">
            <a:solidFill>
              <a:schemeClr val="tx1"/>
            </a:solidFill>
            <a:round/>
            <a:headEnd/>
            <a:tailEnd/>
          </a:ln>
          <a:effectLst/>
        </p:spPr>
        <p:txBody>
          <a:bodyPr wrap="none" anchor="ctr"/>
          <a:lstStyle/>
          <a:p>
            <a:endParaRPr lang="en-US"/>
          </a:p>
        </p:txBody>
      </p:sp>
      <p:sp>
        <p:nvSpPr>
          <p:cNvPr id="75" name="Line 74"/>
          <p:cNvSpPr>
            <a:spLocks noChangeShapeType="1"/>
          </p:cNvSpPr>
          <p:nvPr/>
        </p:nvSpPr>
        <p:spPr bwMode="auto">
          <a:xfrm flipV="1">
            <a:off x="7175500" y="5029200"/>
            <a:ext cx="1511300" cy="12700"/>
          </a:xfrm>
          <a:prstGeom prst="line">
            <a:avLst/>
          </a:prstGeom>
          <a:noFill/>
          <a:ln w="25400">
            <a:solidFill>
              <a:schemeClr val="tx1"/>
            </a:solidFill>
            <a:round/>
            <a:headEnd/>
            <a:tailEnd/>
          </a:ln>
          <a:effectLst/>
        </p:spPr>
        <p:txBody>
          <a:bodyPr wrap="none" anchor="ctr"/>
          <a:lstStyle/>
          <a:p>
            <a:endParaRPr lang="en-US"/>
          </a:p>
        </p:txBody>
      </p:sp>
      <p:sp>
        <p:nvSpPr>
          <p:cNvPr id="76" name="Rectangle 75"/>
          <p:cNvSpPr>
            <a:spLocks noChangeArrowheads="1"/>
          </p:cNvSpPr>
          <p:nvPr/>
        </p:nvSpPr>
        <p:spPr bwMode="auto">
          <a:xfrm>
            <a:off x="2438400" y="6019800"/>
            <a:ext cx="1376363"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Col Address</a:t>
            </a:r>
          </a:p>
        </p:txBody>
      </p:sp>
      <p:sp>
        <p:nvSpPr>
          <p:cNvPr id="77" name="Line 76"/>
          <p:cNvSpPr>
            <a:spLocks noChangeShapeType="1"/>
          </p:cNvSpPr>
          <p:nvPr/>
        </p:nvSpPr>
        <p:spPr bwMode="auto">
          <a:xfrm>
            <a:off x="2389188" y="6337300"/>
            <a:ext cx="1422400" cy="0"/>
          </a:xfrm>
          <a:prstGeom prst="line">
            <a:avLst/>
          </a:prstGeom>
          <a:noFill/>
          <a:ln w="25400">
            <a:solidFill>
              <a:schemeClr val="tx1"/>
            </a:solidFill>
            <a:round/>
            <a:headEnd/>
            <a:tailEnd/>
          </a:ln>
          <a:effectLst/>
        </p:spPr>
        <p:txBody>
          <a:bodyPr wrap="none" anchor="ctr"/>
          <a:lstStyle/>
          <a:p>
            <a:endParaRPr lang="en-US"/>
          </a:p>
        </p:txBody>
      </p:sp>
      <p:sp>
        <p:nvSpPr>
          <p:cNvPr id="78" name="Line 77"/>
          <p:cNvSpPr>
            <a:spLocks noChangeShapeType="1"/>
          </p:cNvSpPr>
          <p:nvPr/>
        </p:nvSpPr>
        <p:spPr bwMode="auto">
          <a:xfrm>
            <a:off x="2389188" y="6032500"/>
            <a:ext cx="1422400" cy="0"/>
          </a:xfrm>
          <a:prstGeom prst="line">
            <a:avLst/>
          </a:prstGeom>
          <a:noFill/>
          <a:ln w="25400">
            <a:solidFill>
              <a:schemeClr val="tx1"/>
            </a:solidFill>
            <a:round/>
            <a:headEnd/>
            <a:tailEnd/>
          </a:ln>
          <a:effectLst/>
        </p:spPr>
        <p:txBody>
          <a:bodyPr wrap="none" anchor="ctr"/>
          <a:lstStyle/>
          <a:p>
            <a:endParaRPr lang="en-US"/>
          </a:p>
        </p:txBody>
      </p:sp>
      <p:sp>
        <p:nvSpPr>
          <p:cNvPr id="79" name="Line 78"/>
          <p:cNvSpPr>
            <a:spLocks noChangeShapeType="1"/>
          </p:cNvSpPr>
          <p:nvPr/>
        </p:nvSpPr>
        <p:spPr bwMode="auto">
          <a:xfrm>
            <a:off x="3836988" y="6045200"/>
            <a:ext cx="127000" cy="279400"/>
          </a:xfrm>
          <a:prstGeom prst="line">
            <a:avLst/>
          </a:prstGeom>
          <a:noFill/>
          <a:ln w="25400">
            <a:solidFill>
              <a:schemeClr val="tx1"/>
            </a:solidFill>
            <a:round/>
            <a:headEnd/>
            <a:tailEnd/>
          </a:ln>
          <a:effectLst/>
        </p:spPr>
        <p:txBody>
          <a:bodyPr wrap="none" anchor="ctr"/>
          <a:lstStyle/>
          <a:p>
            <a:endParaRPr lang="en-US"/>
          </a:p>
        </p:txBody>
      </p:sp>
      <p:sp>
        <p:nvSpPr>
          <p:cNvPr id="80" name="Line 79"/>
          <p:cNvSpPr>
            <a:spLocks noChangeShapeType="1"/>
          </p:cNvSpPr>
          <p:nvPr/>
        </p:nvSpPr>
        <p:spPr bwMode="auto">
          <a:xfrm flipV="1">
            <a:off x="3836988" y="6019800"/>
            <a:ext cx="127000" cy="330200"/>
          </a:xfrm>
          <a:prstGeom prst="line">
            <a:avLst/>
          </a:prstGeom>
          <a:noFill/>
          <a:ln w="25400">
            <a:solidFill>
              <a:schemeClr val="tx1"/>
            </a:solidFill>
            <a:round/>
            <a:headEnd/>
            <a:tailEnd/>
          </a:ln>
          <a:effectLst/>
        </p:spPr>
        <p:txBody>
          <a:bodyPr wrap="none" anchor="ctr"/>
          <a:lstStyle/>
          <a:p>
            <a:endParaRPr lang="en-US"/>
          </a:p>
        </p:txBody>
      </p:sp>
      <p:sp>
        <p:nvSpPr>
          <p:cNvPr id="81" name="Line 80"/>
          <p:cNvSpPr>
            <a:spLocks noChangeShapeType="1"/>
          </p:cNvSpPr>
          <p:nvPr/>
        </p:nvSpPr>
        <p:spPr bwMode="auto">
          <a:xfrm>
            <a:off x="3900488" y="4902200"/>
            <a:ext cx="0" cy="1498600"/>
          </a:xfrm>
          <a:prstGeom prst="line">
            <a:avLst/>
          </a:prstGeom>
          <a:noFill/>
          <a:ln w="25400">
            <a:solidFill>
              <a:schemeClr val="tx1"/>
            </a:solidFill>
            <a:prstDash val="dash"/>
            <a:round/>
            <a:headEnd/>
            <a:tailEnd/>
          </a:ln>
          <a:effectLst/>
        </p:spPr>
        <p:txBody>
          <a:bodyPr wrap="none" anchor="ctr"/>
          <a:lstStyle/>
          <a:p>
            <a:endParaRPr lang="en-US"/>
          </a:p>
        </p:txBody>
      </p:sp>
      <p:sp>
        <p:nvSpPr>
          <p:cNvPr id="82" name="Line 81"/>
          <p:cNvSpPr>
            <a:spLocks noChangeShapeType="1"/>
          </p:cNvSpPr>
          <p:nvPr/>
        </p:nvSpPr>
        <p:spPr bwMode="auto">
          <a:xfrm>
            <a:off x="4992688" y="4902200"/>
            <a:ext cx="0" cy="1498600"/>
          </a:xfrm>
          <a:prstGeom prst="line">
            <a:avLst/>
          </a:prstGeom>
          <a:noFill/>
          <a:ln w="25400">
            <a:solidFill>
              <a:schemeClr val="tx1"/>
            </a:solidFill>
            <a:prstDash val="dash"/>
            <a:round/>
            <a:headEnd/>
            <a:tailEnd/>
          </a:ln>
          <a:effectLst/>
        </p:spPr>
        <p:txBody>
          <a:bodyPr wrap="none" anchor="ctr"/>
          <a:lstStyle/>
          <a:p>
            <a:endParaRPr lang="en-US"/>
          </a:p>
        </p:txBody>
      </p:sp>
      <p:sp>
        <p:nvSpPr>
          <p:cNvPr id="83" name="Line 82"/>
          <p:cNvSpPr>
            <a:spLocks noChangeShapeType="1"/>
          </p:cNvSpPr>
          <p:nvPr/>
        </p:nvSpPr>
        <p:spPr bwMode="auto">
          <a:xfrm>
            <a:off x="6034088" y="4902200"/>
            <a:ext cx="0" cy="1498600"/>
          </a:xfrm>
          <a:prstGeom prst="line">
            <a:avLst/>
          </a:prstGeom>
          <a:noFill/>
          <a:ln w="25400">
            <a:solidFill>
              <a:schemeClr val="tx1"/>
            </a:solidFill>
            <a:prstDash val="dash"/>
            <a:round/>
            <a:headEnd/>
            <a:tailEnd/>
          </a:ln>
          <a:effectLst/>
        </p:spPr>
        <p:txBody>
          <a:bodyPr wrap="none" anchor="ctr"/>
          <a:lstStyle/>
          <a:p>
            <a:endParaRPr lang="en-US"/>
          </a:p>
        </p:txBody>
      </p:sp>
      <p:sp>
        <p:nvSpPr>
          <p:cNvPr id="84" name="Line 83"/>
          <p:cNvSpPr>
            <a:spLocks noChangeShapeType="1"/>
          </p:cNvSpPr>
          <p:nvPr/>
        </p:nvSpPr>
        <p:spPr bwMode="auto">
          <a:xfrm>
            <a:off x="7100888" y="4876800"/>
            <a:ext cx="0" cy="1498600"/>
          </a:xfrm>
          <a:prstGeom prst="line">
            <a:avLst/>
          </a:prstGeom>
          <a:noFill/>
          <a:ln w="25400">
            <a:solidFill>
              <a:schemeClr val="tx1"/>
            </a:solidFill>
            <a:prstDash val="dash"/>
            <a:round/>
            <a:headEnd/>
            <a:tailEnd/>
          </a:ln>
          <a:effectLst/>
        </p:spPr>
        <p:txBody>
          <a:bodyPr wrap="none" anchor="ctr"/>
          <a:lstStyle/>
          <a:p>
            <a:endParaRPr lang="en-US"/>
          </a:p>
        </p:txBody>
      </p:sp>
      <p:sp>
        <p:nvSpPr>
          <p:cNvPr id="85" name="Line 84"/>
          <p:cNvSpPr>
            <a:spLocks noChangeShapeType="1"/>
          </p:cNvSpPr>
          <p:nvPr/>
        </p:nvSpPr>
        <p:spPr bwMode="auto">
          <a:xfrm>
            <a:off x="560388" y="5041900"/>
            <a:ext cx="812800" cy="0"/>
          </a:xfrm>
          <a:prstGeom prst="line">
            <a:avLst/>
          </a:prstGeom>
          <a:noFill/>
          <a:ln w="25400">
            <a:solidFill>
              <a:schemeClr val="tx1"/>
            </a:solidFill>
            <a:round/>
            <a:headEnd/>
            <a:tailEnd/>
          </a:ln>
          <a:effectLst/>
        </p:spPr>
        <p:txBody>
          <a:bodyPr wrap="none" anchor="ctr"/>
          <a:lstStyle/>
          <a:p>
            <a:endParaRPr lang="en-US"/>
          </a:p>
        </p:txBody>
      </p:sp>
      <p:sp>
        <p:nvSpPr>
          <p:cNvPr id="86" name="Line 85"/>
          <p:cNvSpPr>
            <a:spLocks noChangeShapeType="1"/>
          </p:cNvSpPr>
          <p:nvPr/>
        </p:nvSpPr>
        <p:spPr bwMode="auto">
          <a:xfrm flipV="1">
            <a:off x="7010400" y="5537200"/>
            <a:ext cx="127000" cy="254000"/>
          </a:xfrm>
          <a:prstGeom prst="line">
            <a:avLst/>
          </a:prstGeom>
          <a:noFill/>
          <a:ln w="25400">
            <a:solidFill>
              <a:schemeClr val="tx1"/>
            </a:solidFill>
            <a:round/>
            <a:headEnd/>
            <a:tailEnd/>
          </a:ln>
          <a:effectLst/>
        </p:spPr>
        <p:txBody>
          <a:bodyPr wrap="none" anchor="ctr"/>
          <a:lstStyle/>
          <a:p>
            <a:endParaRPr lang="en-US"/>
          </a:p>
        </p:txBody>
      </p:sp>
      <p:sp>
        <p:nvSpPr>
          <p:cNvPr id="87" name="Line 86"/>
          <p:cNvSpPr>
            <a:spLocks noChangeShapeType="1"/>
          </p:cNvSpPr>
          <p:nvPr/>
        </p:nvSpPr>
        <p:spPr bwMode="auto">
          <a:xfrm>
            <a:off x="7162800" y="5549900"/>
            <a:ext cx="1524000" cy="12700"/>
          </a:xfrm>
          <a:prstGeom prst="line">
            <a:avLst/>
          </a:prstGeom>
          <a:noFill/>
          <a:ln w="25400">
            <a:solidFill>
              <a:schemeClr val="tx1"/>
            </a:solidFill>
            <a:round/>
            <a:headEnd/>
            <a:tailEnd/>
          </a:ln>
          <a:effectLst/>
        </p:spPr>
        <p:txBody>
          <a:bodyPr wrap="none" anchor="ctr"/>
          <a:lstStyle/>
          <a:p>
            <a:endParaRPr lang="en-US"/>
          </a:p>
        </p:txBody>
      </p:sp>
      <p:sp>
        <p:nvSpPr>
          <p:cNvPr id="88" name="Rectangle 87"/>
          <p:cNvSpPr>
            <a:spLocks noChangeArrowheads="1"/>
          </p:cNvSpPr>
          <p:nvPr/>
        </p:nvSpPr>
        <p:spPr bwMode="auto">
          <a:xfrm>
            <a:off x="2528888" y="4572000"/>
            <a:ext cx="1728787"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1</a:t>
            </a:r>
            <a:r>
              <a:rPr lang="en-US" sz="1600" b="1" baseline="30000">
                <a:solidFill>
                  <a:schemeClr val="tx1"/>
                </a:solidFill>
              </a:rPr>
              <a:t>st</a:t>
            </a:r>
            <a:r>
              <a:rPr lang="en-US" sz="1600" b="1">
                <a:solidFill>
                  <a:schemeClr val="tx1"/>
                </a:solidFill>
              </a:rPr>
              <a:t> M-bit Access</a:t>
            </a:r>
          </a:p>
        </p:txBody>
      </p:sp>
      <p:sp>
        <p:nvSpPr>
          <p:cNvPr id="89" name="Line 88"/>
          <p:cNvSpPr>
            <a:spLocks noChangeShapeType="1"/>
          </p:cNvSpPr>
          <p:nvPr/>
        </p:nvSpPr>
        <p:spPr bwMode="auto">
          <a:xfrm>
            <a:off x="3138488" y="4953000"/>
            <a:ext cx="749300" cy="0"/>
          </a:xfrm>
          <a:prstGeom prst="line">
            <a:avLst/>
          </a:prstGeom>
          <a:noFill/>
          <a:ln w="25400">
            <a:solidFill>
              <a:schemeClr val="tx1"/>
            </a:solidFill>
            <a:round/>
            <a:headEnd type="triangle" w="med" len="med"/>
            <a:tailEnd type="triangle" w="med" len="med"/>
          </a:ln>
          <a:effectLst/>
        </p:spPr>
        <p:txBody>
          <a:bodyPr wrap="none" anchor="ctr"/>
          <a:lstStyle/>
          <a:p>
            <a:endParaRPr lang="en-US"/>
          </a:p>
        </p:txBody>
      </p:sp>
      <p:sp>
        <p:nvSpPr>
          <p:cNvPr id="90" name="Rectangle 89"/>
          <p:cNvSpPr>
            <a:spLocks noChangeArrowheads="1"/>
          </p:cNvSpPr>
          <p:nvPr/>
        </p:nvSpPr>
        <p:spPr bwMode="auto">
          <a:xfrm>
            <a:off x="4205288" y="4572000"/>
            <a:ext cx="1009650"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2</a:t>
            </a:r>
            <a:r>
              <a:rPr lang="en-US" sz="1600" b="1" baseline="30000">
                <a:solidFill>
                  <a:schemeClr val="tx1"/>
                </a:solidFill>
              </a:rPr>
              <a:t>nd</a:t>
            </a:r>
            <a:r>
              <a:rPr lang="en-US" sz="1600" b="1">
                <a:solidFill>
                  <a:schemeClr val="tx1"/>
                </a:solidFill>
              </a:rPr>
              <a:t> M-bit</a:t>
            </a:r>
          </a:p>
        </p:txBody>
      </p:sp>
      <p:sp>
        <p:nvSpPr>
          <p:cNvPr id="91" name="Rectangle 90"/>
          <p:cNvSpPr>
            <a:spLocks noChangeArrowheads="1"/>
          </p:cNvSpPr>
          <p:nvPr/>
        </p:nvSpPr>
        <p:spPr bwMode="auto">
          <a:xfrm>
            <a:off x="5145088" y="4572000"/>
            <a:ext cx="977900"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3</a:t>
            </a:r>
            <a:r>
              <a:rPr lang="en-US" sz="1600" b="1" baseline="30000">
                <a:solidFill>
                  <a:schemeClr val="tx1"/>
                </a:solidFill>
              </a:rPr>
              <a:t>rd</a:t>
            </a:r>
            <a:r>
              <a:rPr lang="en-US" sz="1600" b="1">
                <a:solidFill>
                  <a:schemeClr val="tx1"/>
                </a:solidFill>
              </a:rPr>
              <a:t> M-bit</a:t>
            </a:r>
          </a:p>
        </p:txBody>
      </p:sp>
      <p:sp>
        <p:nvSpPr>
          <p:cNvPr id="92" name="Rectangle 91"/>
          <p:cNvSpPr>
            <a:spLocks noChangeArrowheads="1"/>
          </p:cNvSpPr>
          <p:nvPr/>
        </p:nvSpPr>
        <p:spPr bwMode="auto">
          <a:xfrm>
            <a:off x="6262688" y="4572000"/>
            <a:ext cx="969962"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4</a:t>
            </a:r>
            <a:r>
              <a:rPr lang="en-US" sz="1600" b="1" baseline="30000">
                <a:solidFill>
                  <a:schemeClr val="tx1"/>
                </a:solidFill>
              </a:rPr>
              <a:t>th</a:t>
            </a:r>
            <a:r>
              <a:rPr lang="en-US" sz="1600" b="1">
                <a:solidFill>
                  <a:schemeClr val="tx1"/>
                </a:solidFill>
              </a:rPr>
              <a:t> M-bit</a:t>
            </a:r>
          </a:p>
        </p:txBody>
      </p:sp>
      <p:sp>
        <p:nvSpPr>
          <p:cNvPr id="93" name="Line 92"/>
          <p:cNvSpPr>
            <a:spLocks noChangeShapeType="1"/>
          </p:cNvSpPr>
          <p:nvPr/>
        </p:nvSpPr>
        <p:spPr bwMode="auto">
          <a:xfrm>
            <a:off x="4433888" y="4953000"/>
            <a:ext cx="546100" cy="0"/>
          </a:xfrm>
          <a:prstGeom prst="line">
            <a:avLst/>
          </a:prstGeom>
          <a:noFill/>
          <a:ln w="25400">
            <a:solidFill>
              <a:schemeClr val="tx1"/>
            </a:solidFill>
            <a:round/>
            <a:headEnd type="triangle" w="med" len="med"/>
            <a:tailEnd type="triangle" w="med" len="med"/>
          </a:ln>
          <a:effectLst/>
        </p:spPr>
        <p:txBody>
          <a:bodyPr wrap="none" anchor="ctr"/>
          <a:lstStyle/>
          <a:p>
            <a:endParaRPr lang="en-US"/>
          </a:p>
        </p:txBody>
      </p:sp>
      <p:grpSp>
        <p:nvGrpSpPr>
          <p:cNvPr id="25" name="Group 93"/>
          <p:cNvGrpSpPr>
            <a:grpSpLocks/>
          </p:cNvGrpSpPr>
          <p:nvPr/>
        </p:nvGrpSpPr>
        <p:grpSpPr bwMode="auto">
          <a:xfrm>
            <a:off x="3810000" y="4191000"/>
            <a:ext cx="1254125" cy="381000"/>
            <a:chOff x="2400" y="2640"/>
            <a:chExt cx="790" cy="240"/>
          </a:xfrm>
        </p:grpSpPr>
        <p:sp>
          <p:nvSpPr>
            <p:cNvPr id="95" name="Line 94"/>
            <p:cNvSpPr>
              <a:spLocks noChangeShapeType="1"/>
            </p:cNvSpPr>
            <p:nvPr/>
          </p:nvSpPr>
          <p:spPr bwMode="auto">
            <a:xfrm>
              <a:off x="2457" y="2880"/>
              <a:ext cx="712" cy="0"/>
            </a:xfrm>
            <a:prstGeom prst="line">
              <a:avLst/>
            </a:prstGeom>
            <a:noFill/>
            <a:ln w="25400">
              <a:solidFill>
                <a:schemeClr val="tx1"/>
              </a:solidFill>
              <a:round/>
              <a:headEnd type="triangle" w="med" len="med"/>
              <a:tailEnd type="triangle" w="med" len="med"/>
            </a:ln>
            <a:effectLst/>
          </p:spPr>
          <p:txBody>
            <a:bodyPr wrap="none" anchor="ctr"/>
            <a:lstStyle/>
            <a:p>
              <a:endParaRPr lang="en-US"/>
            </a:p>
          </p:txBody>
        </p:sp>
        <p:sp>
          <p:nvSpPr>
            <p:cNvPr id="96" name="Rectangle 95"/>
            <p:cNvSpPr>
              <a:spLocks noChangeArrowheads="1"/>
            </p:cNvSpPr>
            <p:nvPr/>
          </p:nvSpPr>
          <p:spPr bwMode="auto">
            <a:xfrm>
              <a:off x="2400" y="2640"/>
              <a:ext cx="790" cy="210"/>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Cycle Time</a:t>
              </a:r>
            </a:p>
          </p:txBody>
        </p:sp>
      </p:grpSp>
      <p:sp>
        <p:nvSpPr>
          <p:cNvPr id="97" name="Line 96"/>
          <p:cNvSpPr>
            <a:spLocks noChangeShapeType="1"/>
          </p:cNvSpPr>
          <p:nvPr/>
        </p:nvSpPr>
        <p:spPr bwMode="auto">
          <a:xfrm>
            <a:off x="5500688" y="4953000"/>
            <a:ext cx="546100" cy="0"/>
          </a:xfrm>
          <a:prstGeom prst="line">
            <a:avLst/>
          </a:prstGeom>
          <a:noFill/>
          <a:ln w="25400">
            <a:solidFill>
              <a:schemeClr val="tx1"/>
            </a:solidFill>
            <a:round/>
            <a:headEnd type="triangle" w="med" len="med"/>
            <a:tailEnd type="triangle" w="med" len="med"/>
          </a:ln>
          <a:effectLst/>
        </p:spPr>
        <p:txBody>
          <a:bodyPr wrap="none" anchor="ctr"/>
          <a:lstStyle/>
          <a:p>
            <a:endParaRPr lang="en-US"/>
          </a:p>
        </p:txBody>
      </p:sp>
      <p:sp>
        <p:nvSpPr>
          <p:cNvPr id="98" name="Line 97"/>
          <p:cNvSpPr>
            <a:spLocks noChangeShapeType="1"/>
          </p:cNvSpPr>
          <p:nvPr/>
        </p:nvSpPr>
        <p:spPr bwMode="auto">
          <a:xfrm>
            <a:off x="6567488" y="4953000"/>
            <a:ext cx="546100" cy="0"/>
          </a:xfrm>
          <a:prstGeom prst="line">
            <a:avLst/>
          </a:prstGeom>
          <a:noFill/>
          <a:ln w="25400">
            <a:solidFill>
              <a:schemeClr val="tx1"/>
            </a:solidFill>
            <a:round/>
            <a:headEnd type="triangle" w="med" len="med"/>
            <a:tailEnd type="triangle" w="med" len="med"/>
          </a:ln>
          <a:effectLst/>
        </p:spPr>
        <p:txBody>
          <a:bodyPr wrap="none" anchor="ctr"/>
          <a:lstStyle/>
          <a:p>
            <a:endParaRPr lang="en-US"/>
          </a:p>
        </p:txBody>
      </p:sp>
      <p:sp>
        <p:nvSpPr>
          <p:cNvPr id="99" name="Line 98"/>
          <p:cNvSpPr>
            <a:spLocks noChangeShapeType="1"/>
          </p:cNvSpPr>
          <p:nvPr/>
        </p:nvSpPr>
        <p:spPr bwMode="auto">
          <a:xfrm>
            <a:off x="3963988" y="6019800"/>
            <a:ext cx="3659187" cy="0"/>
          </a:xfrm>
          <a:prstGeom prst="line">
            <a:avLst/>
          </a:prstGeom>
          <a:noFill/>
          <a:ln w="25400">
            <a:solidFill>
              <a:schemeClr val="tx1"/>
            </a:solidFill>
            <a:round/>
            <a:headEnd/>
            <a:tailEnd/>
          </a:ln>
          <a:effectLst/>
        </p:spPr>
        <p:txBody>
          <a:bodyPr wrap="none" anchor="ctr"/>
          <a:lstStyle/>
          <a:p>
            <a:endParaRPr lang="en-US"/>
          </a:p>
        </p:txBody>
      </p:sp>
      <p:sp>
        <p:nvSpPr>
          <p:cNvPr id="100" name="Line 99"/>
          <p:cNvSpPr>
            <a:spLocks noChangeShapeType="1"/>
          </p:cNvSpPr>
          <p:nvPr/>
        </p:nvSpPr>
        <p:spPr bwMode="auto">
          <a:xfrm>
            <a:off x="3963988" y="6324600"/>
            <a:ext cx="3659187" cy="0"/>
          </a:xfrm>
          <a:prstGeom prst="line">
            <a:avLst/>
          </a:prstGeom>
          <a:noFill/>
          <a:ln w="25400">
            <a:solidFill>
              <a:schemeClr val="tx1"/>
            </a:solidFill>
            <a:round/>
            <a:headEnd/>
            <a:tailEnd/>
          </a:ln>
          <a:effectLst/>
        </p:spPr>
        <p:txBody>
          <a:bodyPr wrap="none" anchor="ctr"/>
          <a:lstStyle/>
          <a:p>
            <a:endParaRPr lang="en-US"/>
          </a:p>
        </p:txBody>
      </p:sp>
      <p:sp>
        <p:nvSpPr>
          <p:cNvPr id="101" name="Line 100"/>
          <p:cNvSpPr>
            <a:spLocks noChangeShapeType="1"/>
          </p:cNvSpPr>
          <p:nvPr/>
        </p:nvSpPr>
        <p:spPr bwMode="auto">
          <a:xfrm>
            <a:off x="7620000" y="6032500"/>
            <a:ext cx="127000" cy="279400"/>
          </a:xfrm>
          <a:prstGeom prst="line">
            <a:avLst/>
          </a:prstGeom>
          <a:noFill/>
          <a:ln w="25400">
            <a:solidFill>
              <a:schemeClr val="tx1"/>
            </a:solidFill>
            <a:round/>
            <a:headEnd/>
            <a:tailEnd/>
          </a:ln>
          <a:effectLst/>
        </p:spPr>
        <p:txBody>
          <a:bodyPr wrap="none" anchor="ctr"/>
          <a:lstStyle/>
          <a:p>
            <a:endParaRPr lang="en-US"/>
          </a:p>
        </p:txBody>
      </p:sp>
      <p:sp>
        <p:nvSpPr>
          <p:cNvPr id="102" name="Line 101"/>
          <p:cNvSpPr>
            <a:spLocks noChangeShapeType="1"/>
          </p:cNvSpPr>
          <p:nvPr/>
        </p:nvSpPr>
        <p:spPr bwMode="auto">
          <a:xfrm flipV="1">
            <a:off x="7620000" y="6007100"/>
            <a:ext cx="127000" cy="330200"/>
          </a:xfrm>
          <a:prstGeom prst="line">
            <a:avLst/>
          </a:prstGeom>
          <a:noFill/>
          <a:ln w="25400">
            <a:solidFill>
              <a:schemeClr val="tx1"/>
            </a:solidFill>
            <a:round/>
            <a:headEnd/>
            <a:tailEnd/>
          </a:ln>
          <a:effectLst/>
        </p:spPr>
        <p:txBody>
          <a:bodyPr wrap="none" anchor="ctr"/>
          <a:lstStyle/>
          <a:p>
            <a:endParaRPr lang="en-US"/>
          </a:p>
        </p:txBody>
      </p:sp>
      <p:sp>
        <p:nvSpPr>
          <p:cNvPr id="103" name="Line 102"/>
          <p:cNvSpPr>
            <a:spLocks noChangeShapeType="1"/>
          </p:cNvSpPr>
          <p:nvPr/>
        </p:nvSpPr>
        <p:spPr bwMode="auto">
          <a:xfrm>
            <a:off x="7772400" y="6019800"/>
            <a:ext cx="963613" cy="0"/>
          </a:xfrm>
          <a:prstGeom prst="line">
            <a:avLst/>
          </a:prstGeom>
          <a:noFill/>
          <a:ln w="25400">
            <a:solidFill>
              <a:schemeClr val="tx1"/>
            </a:solidFill>
            <a:round/>
            <a:headEnd/>
            <a:tailEnd/>
          </a:ln>
          <a:effectLst/>
        </p:spPr>
        <p:txBody>
          <a:bodyPr wrap="none" anchor="ctr"/>
          <a:lstStyle/>
          <a:p>
            <a:endParaRPr lang="en-US"/>
          </a:p>
        </p:txBody>
      </p:sp>
      <p:sp>
        <p:nvSpPr>
          <p:cNvPr id="104" name="Line 103"/>
          <p:cNvSpPr>
            <a:spLocks noChangeShapeType="1"/>
          </p:cNvSpPr>
          <p:nvPr/>
        </p:nvSpPr>
        <p:spPr bwMode="auto">
          <a:xfrm>
            <a:off x="7772400" y="6324600"/>
            <a:ext cx="963613" cy="0"/>
          </a:xfrm>
          <a:prstGeom prst="line">
            <a:avLst/>
          </a:prstGeom>
          <a:noFill/>
          <a:ln w="25400">
            <a:solidFill>
              <a:schemeClr val="tx1"/>
            </a:solidFill>
            <a:round/>
            <a:headEnd/>
            <a:tailEnd/>
          </a:ln>
          <a:effectLst/>
        </p:spPr>
        <p:txBody>
          <a:bodyPr wrap="none" anchor="ctr"/>
          <a:lstStyle/>
          <a:p>
            <a:endParaRPr lang="en-US"/>
          </a:p>
        </p:txBody>
      </p:sp>
      <p:sp>
        <p:nvSpPr>
          <p:cNvPr id="105" name="Rectangle 104"/>
          <p:cNvSpPr>
            <a:spLocks noChangeArrowheads="1"/>
          </p:cNvSpPr>
          <p:nvPr/>
        </p:nvSpPr>
        <p:spPr bwMode="auto">
          <a:xfrm>
            <a:off x="7745413" y="6019800"/>
            <a:ext cx="1117600"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Row Add </a:t>
            </a:r>
          </a:p>
        </p:txBody>
      </p:sp>
      <p:sp>
        <p:nvSpPr>
          <p:cNvPr id="106" name="Date Placeholder 105"/>
          <p:cNvSpPr>
            <a:spLocks noGrp="1"/>
          </p:cNvSpPr>
          <p:nvPr>
            <p:ph type="dt" sz="half" idx="10"/>
          </p:nvPr>
        </p:nvSpPr>
        <p:spPr/>
        <p:txBody>
          <a:bodyPr/>
          <a:lstStyle/>
          <a:p>
            <a:fld id="{D4070E56-BD32-8D48-8A14-A99B90CD981B}" type="datetime1">
              <a:rPr lang="en-US" smtClean="0"/>
              <a:pPr/>
              <a:t>2/24/11</a:t>
            </a:fld>
            <a:endParaRPr lang="en-US"/>
          </a:p>
        </p:txBody>
      </p:sp>
      <p:sp>
        <p:nvSpPr>
          <p:cNvPr id="107" name="Slide Number Placeholder 106"/>
          <p:cNvSpPr>
            <a:spLocks noGrp="1"/>
          </p:cNvSpPr>
          <p:nvPr>
            <p:ph type="sldNum" sz="quarter" idx="12"/>
          </p:nvPr>
        </p:nvSpPr>
        <p:spPr/>
        <p:txBody>
          <a:bodyPr/>
          <a:lstStyle/>
          <a:p>
            <a:fld id="{3CC63E4C-4642-794D-A2FD-70F6B81535F5}" type="slidenum">
              <a:rPr lang="en-US" smtClean="0"/>
              <a:pPr/>
              <a:t>30</a:t>
            </a:fld>
            <a:endParaRPr lang="en-US"/>
          </a:p>
        </p:txBody>
      </p:sp>
      <p:sp>
        <p:nvSpPr>
          <p:cNvPr id="108" name="Footer Placeholder 107"/>
          <p:cNvSpPr>
            <a:spLocks noGrp="1"/>
          </p:cNvSpPr>
          <p:nvPr>
            <p:ph type="ftr" sz="quarter" idx="11"/>
          </p:nvPr>
        </p:nvSpPr>
        <p:spPr/>
        <p:txBody>
          <a:bodyPr/>
          <a:lstStyle/>
          <a:p>
            <a:r>
              <a:rPr lang="en-US" smtClean="0"/>
              <a:t>Spring 2011 -- Lecture #11</a:t>
            </a:r>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581058" name="Rectangle 2"/>
          <p:cNvSpPr>
            <a:spLocks noChangeArrowheads="1"/>
          </p:cNvSpPr>
          <p:nvPr/>
        </p:nvSpPr>
        <p:spPr bwMode="auto">
          <a:xfrm>
            <a:off x="225425" y="312738"/>
            <a:ext cx="2505075" cy="477837"/>
          </a:xfrm>
          <a:prstGeom prst="rect">
            <a:avLst/>
          </a:prstGeom>
          <a:noFill/>
          <a:ln w="12700">
            <a:noFill/>
            <a:miter lim="800000"/>
            <a:headEnd/>
            <a:tailEnd/>
          </a:ln>
          <a:effectLst/>
        </p:spPr>
        <p:txBody>
          <a:bodyPr wrap="none" anchor="ctr"/>
          <a:lstStyle/>
          <a:p>
            <a:endParaRPr lang="en-US"/>
          </a:p>
        </p:txBody>
      </p:sp>
      <p:sp>
        <p:nvSpPr>
          <p:cNvPr id="1581059" name="Rectangle 3"/>
          <p:cNvSpPr>
            <a:spLocks noGrp="1" noChangeArrowheads="1"/>
          </p:cNvSpPr>
          <p:nvPr>
            <p:ph type="title"/>
          </p:nvPr>
        </p:nvSpPr>
        <p:spPr>
          <a:noFill/>
          <a:ln/>
        </p:spPr>
        <p:txBody>
          <a:bodyPr lIns="90488" tIns="44450" rIns="90488" bIns="44450" anchor="ctr">
            <a:normAutofit fontScale="90000"/>
          </a:bodyPr>
          <a:lstStyle/>
          <a:p>
            <a:r>
              <a:rPr lang="en-US" dirty="0"/>
              <a:t>One Word Wide </a:t>
            </a:r>
            <a:r>
              <a:rPr lang="en-US" dirty="0" smtClean="0"/>
              <a:t>Bus, One Word Blocks</a:t>
            </a:r>
            <a:endParaRPr lang="en-US" dirty="0"/>
          </a:p>
        </p:txBody>
      </p:sp>
      <p:sp>
        <p:nvSpPr>
          <p:cNvPr id="25" name="Date Placeholder 24"/>
          <p:cNvSpPr>
            <a:spLocks noGrp="1"/>
          </p:cNvSpPr>
          <p:nvPr>
            <p:ph type="dt" sz="half" idx="10"/>
          </p:nvPr>
        </p:nvSpPr>
        <p:spPr/>
        <p:txBody>
          <a:bodyPr/>
          <a:lstStyle/>
          <a:p>
            <a:fld id="{3D3D498A-134A-4C47-8136-96000E75D9C3}" type="datetime1">
              <a:rPr lang="en-US" smtClean="0"/>
              <a:pPr/>
              <a:t>2/24/11</a:t>
            </a:fld>
            <a:endParaRPr lang="en-US"/>
          </a:p>
        </p:txBody>
      </p:sp>
      <p:sp>
        <p:nvSpPr>
          <p:cNvPr id="27" name="Footer Placeholder 26"/>
          <p:cNvSpPr>
            <a:spLocks noGrp="1"/>
          </p:cNvSpPr>
          <p:nvPr>
            <p:ph type="ftr" sz="quarter" idx="11"/>
          </p:nvPr>
        </p:nvSpPr>
        <p:spPr/>
        <p:txBody>
          <a:bodyPr/>
          <a:lstStyle/>
          <a:p>
            <a:r>
              <a:rPr lang="en-US" smtClean="0"/>
              <a:t>Spring 2011 -- Lecture #11</a:t>
            </a:r>
            <a:endParaRPr lang="en-US"/>
          </a:p>
        </p:txBody>
      </p:sp>
      <p:sp>
        <p:nvSpPr>
          <p:cNvPr id="26" name="Slide Number Placeholder 25"/>
          <p:cNvSpPr>
            <a:spLocks noGrp="1"/>
          </p:cNvSpPr>
          <p:nvPr>
            <p:ph type="sldNum" sz="quarter" idx="12"/>
          </p:nvPr>
        </p:nvSpPr>
        <p:spPr/>
        <p:txBody>
          <a:bodyPr/>
          <a:lstStyle/>
          <a:p>
            <a:fld id="{3CC63E4C-4642-794D-A2FD-70F6B81535F5}" type="slidenum">
              <a:rPr lang="en-US" smtClean="0"/>
              <a:pPr/>
              <a:t>31</a:t>
            </a:fld>
            <a:endParaRPr lang="en-US"/>
          </a:p>
        </p:txBody>
      </p:sp>
      <p:sp>
        <p:nvSpPr>
          <p:cNvPr id="1581077" name="Rectangle 21"/>
          <p:cNvSpPr>
            <a:spLocks noGrp="1" noChangeArrowheads="1"/>
          </p:cNvSpPr>
          <p:nvPr>
            <p:ph type="body" idx="4294967295"/>
          </p:nvPr>
        </p:nvSpPr>
        <p:spPr>
          <a:xfrm>
            <a:off x="2878667" y="1506538"/>
            <a:ext cx="6265333" cy="5187950"/>
          </a:xfrm>
        </p:spPr>
        <p:txBody>
          <a:bodyPr>
            <a:normAutofit fontScale="85000" lnSpcReduction="10000"/>
          </a:bodyPr>
          <a:lstStyle/>
          <a:p>
            <a:r>
              <a:rPr lang="en-US" dirty="0"/>
              <a:t>If</a:t>
            </a:r>
            <a:r>
              <a:rPr lang="en-US" dirty="0" smtClean="0"/>
              <a:t> block </a:t>
            </a:r>
            <a:r>
              <a:rPr lang="en-US" dirty="0"/>
              <a:t>size is one word, then for a memory access due to a cache miss, the pipeline will have to </a:t>
            </a:r>
            <a:r>
              <a:rPr lang="en-US" i="1" dirty="0"/>
              <a:t>stall </a:t>
            </a:r>
            <a:r>
              <a:rPr lang="en-US" dirty="0" smtClean="0"/>
              <a:t>for the </a:t>
            </a:r>
            <a:r>
              <a:rPr lang="en-US" dirty="0"/>
              <a:t>number of cycles required to return one data word from memory</a:t>
            </a:r>
          </a:p>
          <a:p>
            <a:pPr lvl="1">
              <a:buFont typeface="Monotype Sorts" pitchFamily="2" charset="2"/>
              <a:buNone/>
            </a:pPr>
            <a:r>
              <a:rPr lang="en-US" dirty="0"/>
              <a:t>       </a:t>
            </a:r>
            <a:r>
              <a:rPr lang="en-US" dirty="0" smtClean="0"/>
              <a:t>memory bus clock cycle </a:t>
            </a:r>
            <a:r>
              <a:rPr lang="en-US" dirty="0"/>
              <a:t>to send address</a:t>
            </a:r>
          </a:p>
          <a:p>
            <a:pPr lvl="1">
              <a:buFont typeface="Monotype Sorts" pitchFamily="2" charset="2"/>
              <a:buNone/>
            </a:pPr>
            <a:r>
              <a:rPr lang="en-US" dirty="0"/>
              <a:t>       </a:t>
            </a:r>
            <a:r>
              <a:rPr lang="en-US" dirty="0" smtClean="0"/>
              <a:t>memory bus clock cycles </a:t>
            </a:r>
            <a:r>
              <a:rPr lang="en-US" dirty="0"/>
              <a:t>to read DRAM</a:t>
            </a:r>
          </a:p>
          <a:p>
            <a:pPr lvl="1">
              <a:buFont typeface="Monotype Sorts" pitchFamily="2" charset="2"/>
              <a:buNone/>
            </a:pPr>
            <a:r>
              <a:rPr lang="en-US" dirty="0"/>
              <a:t>       </a:t>
            </a:r>
            <a:r>
              <a:rPr lang="en-US" dirty="0" smtClean="0"/>
              <a:t>memory bus clock cycle </a:t>
            </a:r>
            <a:r>
              <a:rPr lang="en-US" dirty="0"/>
              <a:t>to return data</a:t>
            </a:r>
          </a:p>
          <a:p>
            <a:pPr lvl="1">
              <a:buFont typeface="Monotype Sorts" pitchFamily="2" charset="2"/>
              <a:buNone/>
            </a:pPr>
            <a:r>
              <a:rPr lang="en-US" dirty="0"/>
              <a:t>       total clock cycles miss </a:t>
            </a:r>
            <a:r>
              <a:rPr lang="en-US" dirty="0" smtClean="0"/>
              <a:t>penalty</a:t>
            </a:r>
          </a:p>
          <a:p>
            <a:r>
              <a:rPr lang="en-US" dirty="0"/>
              <a:t>Number of bytes transferred per clock cycle (bandwidth) for a single miss is</a:t>
            </a:r>
          </a:p>
          <a:p>
            <a:pPr lvl="1">
              <a:buFont typeface="Monotype Sorts" pitchFamily="2" charset="2"/>
              <a:buNone/>
            </a:pPr>
            <a:r>
              <a:rPr lang="en-US" dirty="0"/>
              <a:t>                         bytes per </a:t>
            </a:r>
            <a:r>
              <a:rPr lang="en-US" dirty="0" smtClean="0"/>
              <a:t>memory bus clock 				cycle</a:t>
            </a:r>
            <a:endParaRPr lang="en-US" dirty="0"/>
          </a:p>
        </p:txBody>
      </p:sp>
      <p:sp>
        <p:nvSpPr>
          <p:cNvPr id="1581060" name="Rectangle 4"/>
          <p:cNvSpPr>
            <a:spLocks noChangeArrowheads="1"/>
          </p:cNvSpPr>
          <p:nvPr/>
        </p:nvSpPr>
        <p:spPr bwMode="auto">
          <a:xfrm>
            <a:off x="2854325" y="5427652"/>
            <a:ext cx="0" cy="274637"/>
          </a:xfrm>
          <a:prstGeom prst="rect">
            <a:avLst/>
          </a:prstGeom>
          <a:noFill/>
          <a:ln w="9525">
            <a:noFill/>
            <a:miter lim="800000"/>
            <a:headEnd/>
            <a:tailEnd/>
          </a:ln>
        </p:spPr>
        <p:txBody>
          <a:bodyPr wrap="none" lIns="0" tIns="0" rIns="0" bIns="0">
            <a:spAutoFit/>
          </a:bodyPr>
          <a:lstStyle/>
          <a:p>
            <a:endParaRPr lang="en-US"/>
          </a:p>
        </p:txBody>
      </p:sp>
      <p:sp>
        <p:nvSpPr>
          <p:cNvPr id="1581061" name="Rectangle 5"/>
          <p:cNvSpPr>
            <a:spLocks noChangeArrowheads="1"/>
          </p:cNvSpPr>
          <p:nvPr/>
        </p:nvSpPr>
        <p:spPr bwMode="auto">
          <a:xfrm>
            <a:off x="2535776" y="5546714"/>
            <a:ext cx="0" cy="274638"/>
          </a:xfrm>
          <a:prstGeom prst="rect">
            <a:avLst/>
          </a:prstGeom>
          <a:noFill/>
          <a:ln w="9525">
            <a:noFill/>
            <a:miter lim="800000"/>
            <a:headEnd/>
            <a:tailEnd/>
          </a:ln>
        </p:spPr>
        <p:txBody>
          <a:bodyPr wrap="none" lIns="0" tIns="0" rIns="0" bIns="0">
            <a:spAutoFit/>
          </a:bodyPr>
          <a:lstStyle/>
          <a:p>
            <a:endParaRPr lang="en-US"/>
          </a:p>
        </p:txBody>
      </p:sp>
      <p:sp>
        <p:nvSpPr>
          <p:cNvPr id="1581062" name="Rectangle 6"/>
          <p:cNvSpPr>
            <a:spLocks noChangeArrowheads="1"/>
          </p:cNvSpPr>
          <p:nvPr/>
        </p:nvSpPr>
        <p:spPr bwMode="auto">
          <a:xfrm>
            <a:off x="2032000" y="5668952"/>
            <a:ext cx="0" cy="274637"/>
          </a:xfrm>
          <a:prstGeom prst="rect">
            <a:avLst/>
          </a:prstGeom>
          <a:noFill/>
          <a:ln w="9525">
            <a:noFill/>
            <a:miter lim="800000"/>
            <a:headEnd/>
            <a:tailEnd/>
          </a:ln>
        </p:spPr>
        <p:txBody>
          <a:bodyPr wrap="none" lIns="0" tIns="0" rIns="0" bIns="0">
            <a:spAutoFit/>
          </a:bodyPr>
          <a:lstStyle/>
          <a:p>
            <a:endParaRPr lang="en-US"/>
          </a:p>
        </p:txBody>
      </p:sp>
      <p:sp>
        <p:nvSpPr>
          <p:cNvPr id="1581063" name="Rectangle 7"/>
          <p:cNvSpPr>
            <a:spLocks noChangeArrowheads="1"/>
          </p:cNvSpPr>
          <p:nvPr/>
        </p:nvSpPr>
        <p:spPr bwMode="auto">
          <a:xfrm>
            <a:off x="6423025" y="3471863"/>
            <a:ext cx="0" cy="274637"/>
          </a:xfrm>
          <a:prstGeom prst="rect">
            <a:avLst/>
          </a:prstGeom>
          <a:noFill/>
          <a:ln w="9525">
            <a:noFill/>
            <a:miter lim="800000"/>
            <a:headEnd/>
            <a:tailEnd/>
          </a:ln>
        </p:spPr>
        <p:txBody>
          <a:bodyPr wrap="none" lIns="0" tIns="0" rIns="0" bIns="0">
            <a:spAutoFit/>
          </a:bodyPr>
          <a:lstStyle/>
          <a:p>
            <a:endParaRPr lang="en-US"/>
          </a:p>
        </p:txBody>
      </p:sp>
      <p:sp>
        <p:nvSpPr>
          <p:cNvPr id="1581064" name="Rectangle 8"/>
          <p:cNvSpPr>
            <a:spLocks noChangeArrowheads="1"/>
          </p:cNvSpPr>
          <p:nvPr/>
        </p:nvSpPr>
        <p:spPr bwMode="auto">
          <a:xfrm>
            <a:off x="6919913" y="3471863"/>
            <a:ext cx="0" cy="274637"/>
          </a:xfrm>
          <a:prstGeom prst="rect">
            <a:avLst/>
          </a:prstGeom>
          <a:noFill/>
          <a:ln w="9525">
            <a:noFill/>
            <a:miter lim="800000"/>
            <a:headEnd/>
            <a:tailEnd/>
          </a:ln>
        </p:spPr>
        <p:txBody>
          <a:bodyPr wrap="none" lIns="0" tIns="0" rIns="0" bIns="0">
            <a:spAutoFit/>
          </a:bodyPr>
          <a:lstStyle/>
          <a:p>
            <a:endParaRPr lang="en-US"/>
          </a:p>
        </p:txBody>
      </p:sp>
      <p:sp>
        <p:nvSpPr>
          <p:cNvPr id="1581065" name="Rectangle 9"/>
          <p:cNvSpPr>
            <a:spLocks noChangeArrowheads="1"/>
          </p:cNvSpPr>
          <p:nvPr/>
        </p:nvSpPr>
        <p:spPr bwMode="auto">
          <a:xfrm>
            <a:off x="1143000" y="2082789"/>
            <a:ext cx="838200" cy="457200"/>
          </a:xfrm>
          <a:prstGeom prst="rect">
            <a:avLst/>
          </a:prstGeom>
          <a:noFill/>
          <a:ln w="12700">
            <a:solidFill>
              <a:schemeClr val="tx1"/>
            </a:solidFill>
            <a:miter lim="800000"/>
            <a:headEnd/>
            <a:tailEnd/>
          </a:ln>
          <a:effectLst/>
        </p:spPr>
        <p:txBody>
          <a:bodyPr wrap="none" anchor="ctr"/>
          <a:lstStyle/>
          <a:p>
            <a:endParaRPr lang="en-US"/>
          </a:p>
        </p:txBody>
      </p:sp>
      <p:sp>
        <p:nvSpPr>
          <p:cNvPr id="1581066" name="Text Box 10"/>
          <p:cNvSpPr txBox="1">
            <a:spLocks noChangeArrowheads="1"/>
          </p:cNvSpPr>
          <p:nvPr/>
        </p:nvSpPr>
        <p:spPr bwMode="auto">
          <a:xfrm>
            <a:off x="1219200" y="2158989"/>
            <a:ext cx="777875" cy="366713"/>
          </a:xfrm>
          <a:prstGeom prst="rect">
            <a:avLst/>
          </a:prstGeom>
          <a:noFill/>
          <a:ln w="12700">
            <a:noFill/>
            <a:miter lim="800000"/>
            <a:headEnd/>
            <a:tailEnd/>
          </a:ln>
          <a:effectLst/>
        </p:spPr>
        <p:txBody>
          <a:bodyPr>
            <a:spAutoFit/>
          </a:bodyPr>
          <a:lstStyle/>
          <a:p>
            <a:r>
              <a:rPr lang="en-US">
                <a:solidFill>
                  <a:schemeClr val="tx1"/>
                </a:solidFill>
              </a:rPr>
              <a:t>CPU</a:t>
            </a:r>
          </a:p>
        </p:txBody>
      </p:sp>
      <p:sp>
        <p:nvSpPr>
          <p:cNvPr id="1581067" name="AutoShape 11"/>
          <p:cNvSpPr>
            <a:spLocks noChangeArrowheads="1"/>
          </p:cNvSpPr>
          <p:nvPr/>
        </p:nvSpPr>
        <p:spPr bwMode="auto">
          <a:xfrm>
            <a:off x="1295400" y="2539989"/>
            <a:ext cx="609600" cy="304800"/>
          </a:xfrm>
          <a:prstGeom prst="upDownArrow">
            <a:avLst>
              <a:gd name="adj1" fmla="val 50000"/>
              <a:gd name="adj2" fmla="val 20000"/>
            </a:avLst>
          </a:prstGeom>
          <a:noFill/>
          <a:ln w="12700">
            <a:solidFill>
              <a:schemeClr val="tx1"/>
            </a:solidFill>
            <a:miter lim="800000"/>
            <a:headEnd/>
            <a:tailEnd/>
          </a:ln>
          <a:effectLst/>
        </p:spPr>
        <p:txBody>
          <a:bodyPr wrap="none" anchor="ctr"/>
          <a:lstStyle/>
          <a:p>
            <a:endParaRPr lang="en-US"/>
          </a:p>
        </p:txBody>
      </p:sp>
      <p:sp>
        <p:nvSpPr>
          <p:cNvPr id="1581068" name="Rectangle 12"/>
          <p:cNvSpPr>
            <a:spLocks noChangeArrowheads="1"/>
          </p:cNvSpPr>
          <p:nvPr/>
        </p:nvSpPr>
        <p:spPr bwMode="auto">
          <a:xfrm>
            <a:off x="1143000" y="2844789"/>
            <a:ext cx="838200" cy="838200"/>
          </a:xfrm>
          <a:prstGeom prst="rect">
            <a:avLst/>
          </a:prstGeom>
          <a:noFill/>
          <a:ln w="12700">
            <a:solidFill>
              <a:schemeClr val="tx1"/>
            </a:solidFill>
            <a:miter lim="800000"/>
            <a:headEnd/>
            <a:tailEnd/>
          </a:ln>
          <a:effectLst/>
        </p:spPr>
        <p:txBody>
          <a:bodyPr wrap="none" anchor="ctr"/>
          <a:lstStyle/>
          <a:p>
            <a:endParaRPr lang="en-US"/>
          </a:p>
        </p:txBody>
      </p:sp>
      <p:sp>
        <p:nvSpPr>
          <p:cNvPr id="1581069" name="Text Box 13"/>
          <p:cNvSpPr txBox="1">
            <a:spLocks noChangeArrowheads="1"/>
          </p:cNvSpPr>
          <p:nvPr/>
        </p:nvSpPr>
        <p:spPr bwMode="auto">
          <a:xfrm>
            <a:off x="1143000" y="3073389"/>
            <a:ext cx="914400" cy="366713"/>
          </a:xfrm>
          <a:prstGeom prst="rect">
            <a:avLst/>
          </a:prstGeom>
          <a:noFill/>
          <a:ln w="12700">
            <a:noFill/>
            <a:miter lim="800000"/>
            <a:headEnd/>
            <a:tailEnd/>
          </a:ln>
          <a:effectLst/>
        </p:spPr>
        <p:txBody>
          <a:bodyPr>
            <a:spAutoFit/>
          </a:bodyPr>
          <a:lstStyle/>
          <a:p>
            <a:r>
              <a:rPr lang="en-US">
                <a:solidFill>
                  <a:schemeClr val="tx1"/>
                </a:solidFill>
              </a:rPr>
              <a:t>Cache</a:t>
            </a:r>
          </a:p>
        </p:txBody>
      </p:sp>
      <p:sp>
        <p:nvSpPr>
          <p:cNvPr id="1581070" name="Rectangle 14"/>
          <p:cNvSpPr>
            <a:spLocks noChangeArrowheads="1"/>
          </p:cNvSpPr>
          <p:nvPr/>
        </p:nvSpPr>
        <p:spPr bwMode="auto">
          <a:xfrm>
            <a:off x="1143000" y="4292589"/>
            <a:ext cx="838200" cy="1828800"/>
          </a:xfrm>
          <a:prstGeom prst="rect">
            <a:avLst/>
          </a:prstGeom>
          <a:noFill/>
          <a:ln w="12700">
            <a:solidFill>
              <a:schemeClr val="tx1"/>
            </a:solidFill>
            <a:miter lim="800000"/>
            <a:headEnd/>
            <a:tailEnd/>
          </a:ln>
          <a:effectLst/>
        </p:spPr>
        <p:txBody>
          <a:bodyPr wrap="none" anchor="ctr"/>
          <a:lstStyle/>
          <a:p>
            <a:endParaRPr lang="en-US"/>
          </a:p>
        </p:txBody>
      </p:sp>
      <p:sp>
        <p:nvSpPr>
          <p:cNvPr id="1581071" name="AutoShape 15"/>
          <p:cNvSpPr>
            <a:spLocks noChangeArrowheads="1"/>
          </p:cNvSpPr>
          <p:nvPr/>
        </p:nvSpPr>
        <p:spPr bwMode="auto">
          <a:xfrm>
            <a:off x="1143000" y="3682989"/>
            <a:ext cx="838200" cy="609600"/>
          </a:xfrm>
          <a:prstGeom prst="upDownArrow">
            <a:avLst>
              <a:gd name="adj1" fmla="val 50000"/>
              <a:gd name="adj2" fmla="val 20000"/>
            </a:avLst>
          </a:prstGeom>
          <a:noFill/>
          <a:ln w="12700">
            <a:solidFill>
              <a:schemeClr val="tx1"/>
            </a:solidFill>
            <a:miter lim="800000"/>
            <a:headEnd/>
            <a:tailEnd/>
          </a:ln>
          <a:effectLst/>
        </p:spPr>
        <p:txBody>
          <a:bodyPr wrap="none" anchor="ctr"/>
          <a:lstStyle/>
          <a:p>
            <a:endParaRPr lang="en-US"/>
          </a:p>
        </p:txBody>
      </p:sp>
      <p:sp>
        <p:nvSpPr>
          <p:cNvPr id="1581072" name="Text Box 16"/>
          <p:cNvSpPr txBox="1">
            <a:spLocks noChangeArrowheads="1"/>
          </p:cNvSpPr>
          <p:nvPr/>
        </p:nvSpPr>
        <p:spPr bwMode="auto">
          <a:xfrm>
            <a:off x="1066800" y="4673589"/>
            <a:ext cx="1066800" cy="646331"/>
          </a:xfrm>
          <a:prstGeom prst="rect">
            <a:avLst/>
          </a:prstGeom>
          <a:noFill/>
          <a:ln w="12700">
            <a:noFill/>
            <a:miter lim="800000"/>
            <a:headEnd/>
            <a:tailEnd/>
          </a:ln>
          <a:effectLst/>
        </p:spPr>
        <p:txBody>
          <a:bodyPr>
            <a:spAutoFit/>
          </a:bodyPr>
          <a:lstStyle/>
          <a:p>
            <a:r>
              <a:rPr lang="en-US" dirty="0" smtClean="0">
                <a:solidFill>
                  <a:schemeClr val="tx1"/>
                </a:solidFill>
              </a:rPr>
              <a:t>  DRAM</a:t>
            </a:r>
          </a:p>
          <a:p>
            <a:r>
              <a:rPr lang="en-US" dirty="0" smtClean="0">
                <a:solidFill>
                  <a:schemeClr val="tx1"/>
                </a:solidFill>
              </a:rPr>
              <a:t>Memory</a:t>
            </a:r>
            <a:endParaRPr lang="en-US" dirty="0">
              <a:solidFill>
                <a:schemeClr val="tx1"/>
              </a:solidFill>
            </a:endParaRPr>
          </a:p>
        </p:txBody>
      </p:sp>
      <p:sp>
        <p:nvSpPr>
          <p:cNvPr id="1581073" name="Text Box 17"/>
          <p:cNvSpPr txBox="1">
            <a:spLocks noChangeArrowheads="1"/>
          </p:cNvSpPr>
          <p:nvPr/>
        </p:nvSpPr>
        <p:spPr bwMode="auto">
          <a:xfrm>
            <a:off x="1295400" y="3835389"/>
            <a:ext cx="685800" cy="366713"/>
          </a:xfrm>
          <a:prstGeom prst="rect">
            <a:avLst/>
          </a:prstGeom>
          <a:noFill/>
          <a:ln w="12700">
            <a:noFill/>
            <a:miter lim="800000"/>
            <a:headEnd/>
            <a:tailEnd/>
          </a:ln>
          <a:effectLst/>
        </p:spPr>
        <p:txBody>
          <a:bodyPr>
            <a:spAutoFit/>
          </a:bodyPr>
          <a:lstStyle/>
          <a:p>
            <a:r>
              <a:rPr lang="en-US">
                <a:solidFill>
                  <a:schemeClr val="tx1"/>
                </a:solidFill>
              </a:rPr>
              <a:t>bus</a:t>
            </a:r>
          </a:p>
        </p:txBody>
      </p:sp>
      <p:sp>
        <p:nvSpPr>
          <p:cNvPr id="1581074" name="Rectangle 18"/>
          <p:cNvSpPr>
            <a:spLocks noChangeArrowheads="1"/>
          </p:cNvSpPr>
          <p:nvPr/>
        </p:nvSpPr>
        <p:spPr bwMode="auto">
          <a:xfrm>
            <a:off x="762000" y="2082789"/>
            <a:ext cx="1600200" cy="1600200"/>
          </a:xfrm>
          <a:prstGeom prst="rect">
            <a:avLst/>
          </a:prstGeom>
          <a:noFill/>
          <a:ln w="12700">
            <a:solidFill>
              <a:schemeClr val="accent2"/>
            </a:solidFill>
            <a:miter lim="800000"/>
            <a:headEnd/>
            <a:tailEnd/>
          </a:ln>
          <a:effectLst/>
        </p:spPr>
        <p:txBody>
          <a:bodyPr wrap="none" anchor="ctr"/>
          <a:lstStyle/>
          <a:p>
            <a:endParaRPr lang="en-US"/>
          </a:p>
        </p:txBody>
      </p:sp>
      <p:sp>
        <p:nvSpPr>
          <p:cNvPr id="1581075" name="Rectangle 19"/>
          <p:cNvSpPr>
            <a:spLocks noChangeArrowheads="1"/>
          </p:cNvSpPr>
          <p:nvPr/>
        </p:nvSpPr>
        <p:spPr bwMode="auto">
          <a:xfrm>
            <a:off x="3124200" y="3048000"/>
            <a:ext cx="5638800" cy="2819400"/>
          </a:xfrm>
          <a:prstGeom prst="rect">
            <a:avLst/>
          </a:prstGeom>
          <a:noFill/>
          <a:ln w="12700">
            <a:noFill/>
            <a:miter lim="800000"/>
            <a:headEnd/>
            <a:tailEnd/>
          </a:ln>
          <a:effectLst/>
        </p:spPr>
        <p:txBody>
          <a:bodyPr lIns="90488" tIns="44450" rIns="90488" bIns="44450"/>
          <a:lstStyle/>
          <a:p>
            <a:pPr marL="342900" indent="-342900">
              <a:lnSpc>
                <a:spcPct val="90000"/>
              </a:lnSpc>
              <a:spcBef>
                <a:spcPct val="65000"/>
              </a:spcBef>
              <a:buClr>
                <a:schemeClr val="accent1"/>
              </a:buClr>
              <a:buSzPct val="75000"/>
              <a:buFont typeface="Wingdings" pitchFamily="2" charset="2"/>
              <a:buChar char="q"/>
            </a:pPr>
            <a:endParaRPr lang="en-US" sz="2400">
              <a:solidFill>
                <a:schemeClr val="tx1"/>
              </a:solidFill>
            </a:endParaRPr>
          </a:p>
        </p:txBody>
      </p:sp>
      <p:sp>
        <p:nvSpPr>
          <p:cNvPr id="1581076" name="Text Box 20"/>
          <p:cNvSpPr txBox="1">
            <a:spLocks noChangeArrowheads="1"/>
          </p:cNvSpPr>
          <p:nvPr/>
        </p:nvSpPr>
        <p:spPr bwMode="auto">
          <a:xfrm>
            <a:off x="685800" y="1777989"/>
            <a:ext cx="849313" cy="336550"/>
          </a:xfrm>
          <a:prstGeom prst="rect">
            <a:avLst/>
          </a:prstGeom>
          <a:noFill/>
          <a:ln w="12700">
            <a:noFill/>
            <a:miter lim="800000"/>
            <a:headEnd/>
            <a:tailEnd/>
          </a:ln>
          <a:effectLst/>
        </p:spPr>
        <p:txBody>
          <a:bodyPr wrap="none">
            <a:spAutoFit/>
          </a:bodyPr>
          <a:lstStyle/>
          <a:p>
            <a:r>
              <a:rPr lang="en-US" sz="1600">
                <a:solidFill>
                  <a:schemeClr val="accent2"/>
                </a:solidFill>
              </a:rPr>
              <a:t>on-chip</a:t>
            </a:r>
          </a:p>
        </p:txBody>
      </p:sp>
      <p:sp>
        <p:nvSpPr>
          <p:cNvPr id="1581078" name="Line 22"/>
          <p:cNvSpPr>
            <a:spLocks noChangeShapeType="1"/>
          </p:cNvSpPr>
          <p:nvPr/>
        </p:nvSpPr>
        <p:spPr bwMode="auto">
          <a:xfrm>
            <a:off x="3361277" y="4682056"/>
            <a:ext cx="457200" cy="0"/>
          </a:xfrm>
          <a:prstGeom prst="line">
            <a:avLst/>
          </a:prstGeom>
          <a:noFill/>
          <a:ln w="28575">
            <a:solidFill>
              <a:schemeClr val="tx1"/>
            </a:solidFill>
            <a:round/>
            <a:headEnd/>
            <a:tailEnd/>
          </a:ln>
          <a:effectLst/>
        </p:spPr>
        <p:txBody>
          <a:bodyPr/>
          <a:lstStyle/>
          <a:p>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81058" name="Rectangle 2"/>
          <p:cNvSpPr>
            <a:spLocks noChangeArrowheads="1"/>
          </p:cNvSpPr>
          <p:nvPr/>
        </p:nvSpPr>
        <p:spPr bwMode="auto">
          <a:xfrm>
            <a:off x="225425" y="312738"/>
            <a:ext cx="2505075" cy="477837"/>
          </a:xfrm>
          <a:prstGeom prst="rect">
            <a:avLst/>
          </a:prstGeom>
          <a:noFill/>
          <a:ln w="12700">
            <a:noFill/>
            <a:miter lim="800000"/>
            <a:headEnd/>
            <a:tailEnd/>
          </a:ln>
          <a:effectLst/>
        </p:spPr>
        <p:txBody>
          <a:bodyPr wrap="none" anchor="ctr"/>
          <a:lstStyle/>
          <a:p>
            <a:endParaRPr lang="en-US"/>
          </a:p>
        </p:txBody>
      </p:sp>
      <p:sp>
        <p:nvSpPr>
          <p:cNvPr id="1581059" name="Rectangle 3"/>
          <p:cNvSpPr>
            <a:spLocks noGrp="1" noChangeArrowheads="1"/>
          </p:cNvSpPr>
          <p:nvPr>
            <p:ph type="title"/>
          </p:nvPr>
        </p:nvSpPr>
        <p:spPr>
          <a:noFill/>
          <a:ln/>
        </p:spPr>
        <p:txBody>
          <a:bodyPr lIns="90488" tIns="44450" rIns="90488" bIns="44450" anchor="ctr">
            <a:normAutofit fontScale="90000"/>
          </a:bodyPr>
          <a:lstStyle/>
          <a:p>
            <a:r>
              <a:rPr lang="en-US" dirty="0"/>
              <a:t>One Word Wide </a:t>
            </a:r>
            <a:r>
              <a:rPr lang="en-US" dirty="0" smtClean="0"/>
              <a:t>Bus, One Word Blocks</a:t>
            </a:r>
            <a:endParaRPr lang="en-US" dirty="0"/>
          </a:p>
        </p:txBody>
      </p:sp>
      <p:sp>
        <p:nvSpPr>
          <p:cNvPr id="25" name="Date Placeholder 24"/>
          <p:cNvSpPr>
            <a:spLocks noGrp="1"/>
          </p:cNvSpPr>
          <p:nvPr>
            <p:ph type="dt" sz="half" idx="10"/>
          </p:nvPr>
        </p:nvSpPr>
        <p:spPr/>
        <p:txBody>
          <a:bodyPr/>
          <a:lstStyle/>
          <a:p>
            <a:fld id="{5EA4CC1F-0200-C942-AD89-CCE2BB20AF15}" type="datetime1">
              <a:rPr lang="en-US" smtClean="0"/>
              <a:pPr/>
              <a:t>2/24/11</a:t>
            </a:fld>
            <a:endParaRPr lang="en-US"/>
          </a:p>
        </p:txBody>
      </p:sp>
      <p:sp>
        <p:nvSpPr>
          <p:cNvPr id="27" name="Footer Placeholder 26"/>
          <p:cNvSpPr>
            <a:spLocks noGrp="1"/>
          </p:cNvSpPr>
          <p:nvPr>
            <p:ph type="ftr" sz="quarter" idx="11"/>
          </p:nvPr>
        </p:nvSpPr>
        <p:spPr/>
        <p:txBody>
          <a:bodyPr/>
          <a:lstStyle/>
          <a:p>
            <a:r>
              <a:rPr lang="en-US" smtClean="0"/>
              <a:t>Spring 2011 -- Lecture #11</a:t>
            </a:r>
            <a:endParaRPr lang="en-US"/>
          </a:p>
        </p:txBody>
      </p:sp>
      <p:sp>
        <p:nvSpPr>
          <p:cNvPr id="26" name="Slide Number Placeholder 25"/>
          <p:cNvSpPr>
            <a:spLocks noGrp="1"/>
          </p:cNvSpPr>
          <p:nvPr>
            <p:ph type="sldNum" sz="quarter" idx="12"/>
          </p:nvPr>
        </p:nvSpPr>
        <p:spPr/>
        <p:txBody>
          <a:bodyPr/>
          <a:lstStyle/>
          <a:p>
            <a:fld id="{3CC63E4C-4642-794D-A2FD-70F6B81535F5}" type="slidenum">
              <a:rPr lang="en-US" smtClean="0"/>
              <a:pPr/>
              <a:t>32</a:t>
            </a:fld>
            <a:endParaRPr lang="en-US"/>
          </a:p>
        </p:txBody>
      </p:sp>
      <p:sp>
        <p:nvSpPr>
          <p:cNvPr id="1581077" name="Rectangle 21"/>
          <p:cNvSpPr>
            <a:spLocks noGrp="1" noChangeArrowheads="1"/>
          </p:cNvSpPr>
          <p:nvPr>
            <p:ph type="body" idx="4294967295"/>
          </p:nvPr>
        </p:nvSpPr>
        <p:spPr>
          <a:xfrm>
            <a:off x="2878667" y="1506538"/>
            <a:ext cx="6265333" cy="5187950"/>
          </a:xfrm>
        </p:spPr>
        <p:txBody>
          <a:bodyPr>
            <a:normAutofit fontScale="85000" lnSpcReduction="10000"/>
          </a:bodyPr>
          <a:lstStyle/>
          <a:p>
            <a:r>
              <a:rPr lang="en-US" dirty="0"/>
              <a:t>If</a:t>
            </a:r>
            <a:r>
              <a:rPr lang="en-US" dirty="0" smtClean="0"/>
              <a:t> block </a:t>
            </a:r>
            <a:r>
              <a:rPr lang="en-US" dirty="0"/>
              <a:t>size is one word, then for a memory access due to a cache miss, the pipeline will have to </a:t>
            </a:r>
            <a:r>
              <a:rPr lang="en-US" i="1" dirty="0"/>
              <a:t>stall </a:t>
            </a:r>
            <a:r>
              <a:rPr lang="en-US" dirty="0" smtClean="0"/>
              <a:t>for the </a:t>
            </a:r>
            <a:r>
              <a:rPr lang="en-US" dirty="0"/>
              <a:t>number of cycles required to return one data word from memory</a:t>
            </a:r>
          </a:p>
          <a:p>
            <a:pPr lvl="1">
              <a:buFont typeface="Monotype Sorts" pitchFamily="2" charset="2"/>
              <a:buNone/>
            </a:pPr>
            <a:r>
              <a:rPr lang="en-US" dirty="0"/>
              <a:t>       </a:t>
            </a:r>
            <a:r>
              <a:rPr lang="en-US" dirty="0" smtClean="0"/>
              <a:t>memory bus clock cycle </a:t>
            </a:r>
            <a:r>
              <a:rPr lang="en-US" dirty="0"/>
              <a:t>to send address</a:t>
            </a:r>
          </a:p>
          <a:p>
            <a:pPr lvl="1">
              <a:buFont typeface="Monotype Sorts" pitchFamily="2" charset="2"/>
              <a:buNone/>
            </a:pPr>
            <a:r>
              <a:rPr lang="en-US" dirty="0"/>
              <a:t>       </a:t>
            </a:r>
            <a:r>
              <a:rPr lang="en-US" dirty="0" smtClean="0"/>
              <a:t>memory bus clock cycles </a:t>
            </a:r>
            <a:r>
              <a:rPr lang="en-US" dirty="0"/>
              <a:t>to read DRAM</a:t>
            </a:r>
          </a:p>
          <a:p>
            <a:pPr lvl="1">
              <a:buFont typeface="Monotype Sorts" pitchFamily="2" charset="2"/>
              <a:buNone/>
            </a:pPr>
            <a:r>
              <a:rPr lang="en-US" dirty="0"/>
              <a:t>       </a:t>
            </a:r>
            <a:r>
              <a:rPr lang="en-US" dirty="0" smtClean="0"/>
              <a:t>memory bus clock cycle </a:t>
            </a:r>
            <a:r>
              <a:rPr lang="en-US" dirty="0"/>
              <a:t>to return data</a:t>
            </a:r>
          </a:p>
          <a:p>
            <a:pPr lvl="1">
              <a:buFont typeface="Monotype Sorts" pitchFamily="2" charset="2"/>
              <a:buNone/>
            </a:pPr>
            <a:r>
              <a:rPr lang="en-US" dirty="0"/>
              <a:t>       total clock cycles miss </a:t>
            </a:r>
            <a:r>
              <a:rPr lang="en-US" dirty="0" smtClean="0"/>
              <a:t>penalty</a:t>
            </a:r>
          </a:p>
          <a:p>
            <a:r>
              <a:rPr lang="en-US" dirty="0"/>
              <a:t>Number of bytes transferred per clock cycle (bandwidth) for a single miss is</a:t>
            </a:r>
          </a:p>
          <a:p>
            <a:pPr lvl="1">
              <a:buFont typeface="Monotype Sorts" pitchFamily="2" charset="2"/>
              <a:buNone/>
            </a:pPr>
            <a:r>
              <a:rPr lang="en-US" dirty="0"/>
              <a:t>                         bytes per </a:t>
            </a:r>
            <a:r>
              <a:rPr lang="en-US" dirty="0" smtClean="0"/>
              <a:t>memory bus clock 				cycle</a:t>
            </a:r>
            <a:endParaRPr lang="en-US" dirty="0"/>
          </a:p>
        </p:txBody>
      </p:sp>
      <p:sp>
        <p:nvSpPr>
          <p:cNvPr id="1581060" name="Rectangle 4"/>
          <p:cNvSpPr>
            <a:spLocks noChangeArrowheads="1"/>
          </p:cNvSpPr>
          <p:nvPr/>
        </p:nvSpPr>
        <p:spPr bwMode="auto">
          <a:xfrm>
            <a:off x="2854325" y="5427652"/>
            <a:ext cx="0" cy="274637"/>
          </a:xfrm>
          <a:prstGeom prst="rect">
            <a:avLst/>
          </a:prstGeom>
          <a:noFill/>
          <a:ln w="9525">
            <a:noFill/>
            <a:miter lim="800000"/>
            <a:headEnd/>
            <a:tailEnd/>
          </a:ln>
        </p:spPr>
        <p:txBody>
          <a:bodyPr wrap="none" lIns="0" tIns="0" rIns="0" bIns="0">
            <a:spAutoFit/>
          </a:bodyPr>
          <a:lstStyle/>
          <a:p>
            <a:endParaRPr lang="en-US"/>
          </a:p>
        </p:txBody>
      </p:sp>
      <p:sp>
        <p:nvSpPr>
          <p:cNvPr id="1581061" name="Rectangle 5"/>
          <p:cNvSpPr>
            <a:spLocks noChangeArrowheads="1"/>
          </p:cNvSpPr>
          <p:nvPr/>
        </p:nvSpPr>
        <p:spPr bwMode="auto">
          <a:xfrm>
            <a:off x="2535776" y="5546714"/>
            <a:ext cx="0" cy="274638"/>
          </a:xfrm>
          <a:prstGeom prst="rect">
            <a:avLst/>
          </a:prstGeom>
          <a:noFill/>
          <a:ln w="9525">
            <a:noFill/>
            <a:miter lim="800000"/>
            <a:headEnd/>
            <a:tailEnd/>
          </a:ln>
        </p:spPr>
        <p:txBody>
          <a:bodyPr wrap="none" lIns="0" tIns="0" rIns="0" bIns="0">
            <a:spAutoFit/>
          </a:bodyPr>
          <a:lstStyle/>
          <a:p>
            <a:endParaRPr lang="en-US"/>
          </a:p>
        </p:txBody>
      </p:sp>
      <p:sp>
        <p:nvSpPr>
          <p:cNvPr id="1581062" name="Rectangle 6"/>
          <p:cNvSpPr>
            <a:spLocks noChangeArrowheads="1"/>
          </p:cNvSpPr>
          <p:nvPr/>
        </p:nvSpPr>
        <p:spPr bwMode="auto">
          <a:xfrm>
            <a:off x="2032000" y="5668952"/>
            <a:ext cx="0" cy="274637"/>
          </a:xfrm>
          <a:prstGeom prst="rect">
            <a:avLst/>
          </a:prstGeom>
          <a:noFill/>
          <a:ln w="9525">
            <a:noFill/>
            <a:miter lim="800000"/>
            <a:headEnd/>
            <a:tailEnd/>
          </a:ln>
        </p:spPr>
        <p:txBody>
          <a:bodyPr wrap="none" lIns="0" tIns="0" rIns="0" bIns="0">
            <a:spAutoFit/>
          </a:bodyPr>
          <a:lstStyle/>
          <a:p>
            <a:endParaRPr lang="en-US"/>
          </a:p>
        </p:txBody>
      </p:sp>
      <p:sp>
        <p:nvSpPr>
          <p:cNvPr id="1581063" name="Rectangle 7"/>
          <p:cNvSpPr>
            <a:spLocks noChangeArrowheads="1"/>
          </p:cNvSpPr>
          <p:nvPr/>
        </p:nvSpPr>
        <p:spPr bwMode="auto">
          <a:xfrm>
            <a:off x="6423025" y="3471863"/>
            <a:ext cx="0" cy="274637"/>
          </a:xfrm>
          <a:prstGeom prst="rect">
            <a:avLst/>
          </a:prstGeom>
          <a:noFill/>
          <a:ln w="9525">
            <a:noFill/>
            <a:miter lim="800000"/>
            <a:headEnd/>
            <a:tailEnd/>
          </a:ln>
        </p:spPr>
        <p:txBody>
          <a:bodyPr wrap="none" lIns="0" tIns="0" rIns="0" bIns="0">
            <a:spAutoFit/>
          </a:bodyPr>
          <a:lstStyle/>
          <a:p>
            <a:endParaRPr lang="en-US"/>
          </a:p>
        </p:txBody>
      </p:sp>
      <p:sp>
        <p:nvSpPr>
          <p:cNvPr id="1581064" name="Rectangle 8"/>
          <p:cNvSpPr>
            <a:spLocks noChangeArrowheads="1"/>
          </p:cNvSpPr>
          <p:nvPr/>
        </p:nvSpPr>
        <p:spPr bwMode="auto">
          <a:xfrm>
            <a:off x="6919913" y="3471863"/>
            <a:ext cx="0" cy="274637"/>
          </a:xfrm>
          <a:prstGeom prst="rect">
            <a:avLst/>
          </a:prstGeom>
          <a:noFill/>
          <a:ln w="9525">
            <a:noFill/>
            <a:miter lim="800000"/>
            <a:headEnd/>
            <a:tailEnd/>
          </a:ln>
        </p:spPr>
        <p:txBody>
          <a:bodyPr wrap="none" lIns="0" tIns="0" rIns="0" bIns="0">
            <a:spAutoFit/>
          </a:bodyPr>
          <a:lstStyle/>
          <a:p>
            <a:endParaRPr lang="en-US"/>
          </a:p>
        </p:txBody>
      </p:sp>
      <p:sp>
        <p:nvSpPr>
          <p:cNvPr id="1581065" name="Rectangle 9"/>
          <p:cNvSpPr>
            <a:spLocks noChangeArrowheads="1"/>
          </p:cNvSpPr>
          <p:nvPr/>
        </p:nvSpPr>
        <p:spPr bwMode="auto">
          <a:xfrm>
            <a:off x="1143000" y="2082789"/>
            <a:ext cx="838200" cy="457200"/>
          </a:xfrm>
          <a:prstGeom prst="rect">
            <a:avLst/>
          </a:prstGeom>
          <a:noFill/>
          <a:ln w="12700">
            <a:solidFill>
              <a:schemeClr val="tx1"/>
            </a:solidFill>
            <a:miter lim="800000"/>
            <a:headEnd/>
            <a:tailEnd/>
          </a:ln>
          <a:effectLst/>
        </p:spPr>
        <p:txBody>
          <a:bodyPr wrap="none" anchor="ctr"/>
          <a:lstStyle/>
          <a:p>
            <a:endParaRPr lang="en-US"/>
          </a:p>
        </p:txBody>
      </p:sp>
      <p:sp>
        <p:nvSpPr>
          <p:cNvPr id="1581066" name="Text Box 10"/>
          <p:cNvSpPr txBox="1">
            <a:spLocks noChangeArrowheads="1"/>
          </p:cNvSpPr>
          <p:nvPr/>
        </p:nvSpPr>
        <p:spPr bwMode="auto">
          <a:xfrm>
            <a:off x="1219200" y="2158989"/>
            <a:ext cx="777875" cy="366713"/>
          </a:xfrm>
          <a:prstGeom prst="rect">
            <a:avLst/>
          </a:prstGeom>
          <a:noFill/>
          <a:ln w="12700">
            <a:noFill/>
            <a:miter lim="800000"/>
            <a:headEnd/>
            <a:tailEnd/>
          </a:ln>
          <a:effectLst/>
        </p:spPr>
        <p:txBody>
          <a:bodyPr>
            <a:spAutoFit/>
          </a:bodyPr>
          <a:lstStyle/>
          <a:p>
            <a:r>
              <a:rPr lang="en-US">
                <a:solidFill>
                  <a:schemeClr val="tx1"/>
                </a:solidFill>
              </a:rPr>
              <a:t>CPU</a:t>
            </a:r>
          </a:p>
        </p:txBody>
      </p:sp>
      <p:sp>
        <p:nvSpPr>
          <p:cNvPr id="1581067" name="AutoShape 11"/>
          <p:cNvSpPr>
            <a:spLocks noChangeArrowheads="1"/>
          </p:cNvSpPr>
          <p:nvPr/>
        </p:nvSpPr>
        <p:spPr bwMode="auto">
          <a:xfrm>
            <a:off x="1295400" y="2539989"/>
            <a:ext cx="609600" cy="304800"/>
          </a:xfrm>
          <a:prstGeom prst="upDownArrow">
            <a:avLst>
              <a:gd name="adj1" fmla="val 50000"/>
              <a:gd name="adj2" fmla="val 20000"/>
            </a:avLst>
          </a:prstGeom>
          <a:noFill/>
          <a:ln w="12700">
            <a:solidFill>
              <a:schemeClr val="tx1"/>
            </a:solidFill>
            <a:miter lim="800000"/>
            <a:headEnd/>
            <a:tailEnd/>
          </a:ln>
          <a:effectLst/>
        </p:spPr>
        <p:txBody>
          <a:bodyPr wrap="none" anchor="ctr"/>
          <a:lstStyle/>
          <a:p>
            <a:endParaRPr lang="en-US"/>
          </a:p>
        </p:txBody>
      </p:sp>
      <p:sp>
        <p:nvSpPr>
          <p:cNvPr id="1581068" name="Rectangle 12"/>
          <p:cNvSpPr>
            <a:spLocks noChangeArrowheads="1"/>
          </p:cNvSpPr>
          <p:nvPr/>
        </p:nvSpPr>
        <p:spPr bwMode="auto">
          <a:xfrm>
            <a:off x="1143000" y="2844789"/>
            <a:ext cx="838200" cy="838200"/>
          </a:xfrm>
          <a:prstGeom prst="rect">
            <a:avLst/>
          </a:prstGeom>
          <a:noFill/>
          <a:ln w="12700">
            <a:solidFill>
              <a:schemeClr val="tx1"/>
            </a:solidFill>
            <a:miter lim="800000"/>
            <a:headEnd/>
            <a:tailEnd/>
          </a:ln>
          <a:effectLst/>
        </p:spPr>
        <p:txBody>
          <a:bodyPr wrap="none" anchor="ctr"/>
          <a:lstStyle/>
          <a:p>
            <a:endParaRPr lang="en-US"/>
          </a:p>
        </p:txBody>
      </p:sp>
      <p:sp>
        <p:nvSpPr>
          <p:cNvPr id="1581069" name="Text Box 13"/>
          <p:cNvSpPr txBox="1">
            <a:spLocks noChangeArrowheads="1"/>
          </p:cNvSpPr>
          <p:nvPr/>
        </p:nvSpPr>
        <p:spPr bwMode="auto">
          <a:xfrm>
            <a:off x="1143000" y="3073389"/>
            <a:ext cx="914400" cy="366713"/>
          </a:xfrm>
          <a:prstGeom prst="rect">
            <a:avLst/>
          </a:prstGeom>
          <a:noFill/>
          <a:ln w="12700">
            <a:noFill/>
            <a:miter lim="800000"/>
            <a:headEnd/>
            <a:tailEnd/>
          </a:ln>
          <a:effectLst/>
        </p:spPr>
        <p:txBody>
          <a:bodyPr>
            <a:spAutoFit/>
          </a:bodyPr>
          <a:lstStyle/>
          <a:p>
            <a:r>
              <a:rPr lang="en-US">
                <a:solidFill>
                  <a:schemeClr val="tx1"/>
                </a:solidFill>
              </a:rPr>
              <a:t>Cache</a:t>
            </a:r>
          </a:p>
        </p:txBody>
      </p:sp>
      <p:sp>
        <p:nvSpPr>
          <p:cNvPr id="1581070" name="Rectangle 14"/>
          <p:cNvSpPr>
            <a:spLocks noChangeArrowheads="1"/>
          </p:cNvSpPr>
          <p:nvPr/>
        </p:nvSpPr>
        <p:spPr bwMode="auto">
          <a:xfrm>
            <a:off x="1143000" y="4292589"/>
            <a:ext cx="838200" cy="1828800"/>
          </a:xfrm>
          <a:prstGeom prst="rect">
            <a:avLst/>
          </a:prstGeom>
          <a:noFill/>
          <a:ln w="12700">
            <a:solidFill>
              <a:schemeClr val="tx1"/>
            </a:solidFill>
            <a:miter lim="800000"/>
            <a:headEnd/>
            <a:tailEnd/>
          </a:ln>
          <a:effectLst/>
        </p:spPr>
        <p:txBody>
          <a:bodyPr wrap="none" anchor="ctr"/>
          <a:lstStyle/>
          <a:p>
            <a:endParaRPr lang="en-US"/>
          </a:p>
        </p:txBody>
      </p:sp>
      <p:sp>
        <p:nvSpPr>
          <p:cNvPr id="1581071" name="AutoShape 15"/>
          <p:cNvSpPr>
            <a:spLocks noChangeArrowheads="1"/>
          </p:cNvSpPr>
          <p:nvPr/>
        </p:nvSpPr>
        <p:spPr bwMode="auto">
          <a:xfrm>
            <a:off x="1143000" y="3682989"/>
            <a:ext cx="838200" cy="609600"/>
          </a:xfrm>
          <a:prstGeom prst="upDownArrow">
            <a:avLst>
              <a:gd name="adj1" fmla="val 50000"/>
              <a:gd name="adj2" fmla="val 20000"/>
            </a:avLst>
          </a:prstGeom>
          <a:noFill/>
          <a:ln w="12700">
            <a:solidFill>
              <a:schemeClr val="tx1"/>
            </a:solidFill>
            <a:miter lim="800000"/>
            <a:headEnd/>
            <a:tailEnd/>
          </a:ln>
          <a:effectLst/>
        </p:spPr>
        <p:txBody>
          <a:bodyPr wrap="none" anchor="ctr"/>
          <a:lstStyle/>
          <a:p>
            <a:endParaRPr lang="en-US"/>
          </a:p>
        </p:txBody>
      </p:sp>
      <p:sp>
        <p:nvSpPr>
          <p:cNvPr id="1581072" name="Text Box 16"/>
          <p:cNvSpPr txBox="1">
            <a:spLocks noChangeArrowheads="1"/>
          </p:cNvSpPr>
          <p:nvPr/>
        </p:nvSpPr>
        <p:spPr bwMode="auto">
          <a:xfrm>
            <a:off x="1066800" y="4673589"/>
            <a:ext cx="1066800" cy="646331"/>
          </a:xfrm>
          <a:prstGeom prst="rect">
            <a:avLst/>
          </a:prstGeom>
          <a:noFill/>
          <a:ln w="12700">
            <a:noFill/>
            <a:miter lim="800000"/>
            <a:headEnd/>
            <a:tailEnd/>
          </a:ln>
          <a:effectLst/>
        </p:spPr>
        <p:txBody>
          <a:bodyPr>
            <a:spAutoFit/>
          </a:bodyPr>
          <a:lstStyle/>
          <a:p>
            <a:r>
              <a:rPr lang="en-US" dirty="0" smtClean="0">
                <a:solidFill>
                  <a:schemeClr val="tx1"/>
                </a:solidFill>
              </a:rPr>
              <a:t>  DRAM</a:t>
            </a:r>
          </a:p>
          <a:p>
            <a:r>
              <a:rPr lang="en-US" dirty="0" smtClean="0">
                <a:solidFill>
                  <a:schemeClr val="tx1"/>
                </a:solidFill>
              </a:rPr>
              <a:t>Memory</a:t>
            </a:r>
            <a:endParaRPr lang="en-US" dirty="0">
              <a:solidFill>
                <a:schemeClr val="tx1"/>
              </a:solidFill>
            </a:endParaRPr>
          </a:p>
        </p:txBody>
      </p:sp>
      <p:sp>
        <p:nvSpPr>
          <p:cNvPr id="1581073" name="Text Box 17"/>
          <p:cNvSpPr txBox="1">
            <a:spLocks noChangeArrowheads="1"/>
          </p:cNvSpPr>
          <p:nvPr/>
        </p:nvSpPr>
        <p:spPr bwMode="auto">
          <a:xfrm>
            <a:off x="1295400" y="3835389"/>
            <a:ext cx="685800" cy="366713"/>
          </a:xfrm>
          <a:prstGeom prst="rect">
            <a:avLst/>
          </a:prstGeom>
          <a:noFill/>
          <a:ln w="12700">
            <a:noFill/>
            <a:miter lim="800000"/>
            <a:headEnd/>
            <a:tailEnd/>
          </a:ln>
          <a:effectLst/>
        </p:spPr>
        <p:txBody>
          <a:bodyPr>
            <a:spAutoFit/>
          </a:bodyPr>
          <a:lstStyle/>
          <a:p>
            <a:r>
              <a:rPr lang="en-US">
                <a:solidFill>
                  <a:schemeClr val="tx1"/>
                </a:solidFill>
              </a:rPr>
              <a:t>bus</a:t>
            </a:r>
          </a:p>
        </p:txBody>
      </p:sp>
      <p:sp>
        <p:nvSpPr>
          <p:cNvPr id="1581074" name="Rectangle 18"/>
          <p:cNvSpPr>
            <a:spLocks noChangeArrowheads="1"/>
          </p:cNvSpPr>
          <p:nvPr/>
        </p:nvSpPr>
        <p:spPr bwMode="auto">
          <a:xfrm>
            <a:off x="762000" y="2082789"/>
            <a:ext cx="1600200" cy="1600200"/>
          </a:xfrm>
          <a:prstGeom prst="rect">
            <a:avLst/>
          </a:prstGeom>
          <a:noFill/>
          <a:ln w="12700">
            <a:solidFill>
              <a:schemeClr val="accent2"/>
            </a:solidFill>
            <a:miter lim="800000"/>
            <a:headEnd/>
            <a:tailEnd/>
          </a:ln>
          <a:effectLst/>
        </p:spPr>
        <p:txBody>
          <a:bodyPr wrap="none" anchor="ctr"/>
          <a:lstStyle/>
          <a:p>
            <a:endParaRPr lang="en-US"/>
          </a:p>
        </p:txBody>
      </p:sp>
      <p:sp>
        <p:nvSpPr>
          <p:cNvPr id="1581075" name="Rectangle 19"/>
          <p:cNvSpPr>
            <a:spLocks noChangeArrowheads="1"/>
          </p:cNvSpPr>
          <p:nvPr/>
        </p:nvSpPr>
        <p:spPr bwMode="auto">
          <a:xfrm>
            <a:off x="3124200" y="3048000"/>
            <a:ext cx="5638800" cy="2819400"/>
          </a:xfrm>
          <a:prstGeom prst="rect">
            <a:avLst/>
          </a:prstGeom>
          <a:noFill/>
          <a:ln w="12700">
            <a:noFill/>
            <a:miter lim="800000"/>
            <a:headEnd/>
            <a:tailEnd/>
          </a:ln>
          <a:effectLst/>
        </p:spPr>
        <p:txBody>
          <a:bodyPr lIns="90488" tIns="44450" rIns="90488" bIns="44450"/>
          <a:lstStyle/>
          <a:p>
            <a:pPr marL="342900" indent="-342900">
              <a:lnSpc>
                <a:spcPct val="90000"/>
              </a:lnSpc>
              <a:spcBef>
                <a:spcPct val="65000"/>
              </a:spcBef>
              <a:buClr>
                <a:schemeClr val="accent1"/>
              </a:buClr>
              <a:buSzPct val="75000"/>
              <a:buFont typeface="Wingdings" pitchFamily="2" charset="2"/>
              <a:buChar char="q"/>
            </a:pPr>
            <a:endParaRPr lang="en-US" sz="2400">
              <a:solidFill>
                <a:schemeClr val="tx1"/>
              </a:solidFill>
            </a:endParaRPr>
          </a:p>
        </p:txBody>
      </p:sp>
      <p:sp>
        <p:nvSpPr>
          <p:cNvPr id="1581076" name="Text Box 20"/>
          <p:cNvSpPr txBox="1">
            <a:spLocks noChangeArrowheads="1"/>
          </p:cNvSpPr>
          <p:nvPr/>
        </p:nvSpPr>
        <p:spPr bwMode="auto">
          <a:xfrm>
            <a:off x="685800" y="1777989"/>
            <a:ext cx="849313" cy="336550"/>
          </a:xfrm>
          <a:prstGeom prst="rect">
            <a:avLst/>
          </a:prstGeom>
          <a:noFill/>
          <a:ln w="12700">
            <a:noFill/>
            <a:miter lim="800000"/>
            <a:headEnd/>
            <a:tailEnd/>
          </a:ln>
          <a:effectLst/>
        </p:spPr>
        <p:txBody>
          <a:bodyPr wrap="none">
            <a:spAutoFit/>
          </a:bodyPr>
          <a:lstStyle/>
          <a:p>
            <a:r>
              <a:rPr lang="en-US" sz="1600">
                <a:solidFill>
                  <a:schemeClr val="accent2"/>
                </a:solidFill>
              </a:rPr>
              <a:t>on-chip</a:t>
            </a:r>
          </a:p>
        </p:txBody>
      </p:sp>
      <p:sp>
        <p:nvSpPr>
          <p:cNvPr id="1581078" name="Line 22"/>
          <p:cNvSpPr>
            <a:spLocks noChangeShapeType="1"/>
          </p:cNvSpPr>
          <p:nvPr/>
        </p:nvSpPr>
        <p:spPr bwMode="auto">
          <a:xfrm>
            <a:off x="3361277" y="4682056"/>
            <a:ext cx="457200" cy="0"/>
          </a:xfrm>
          <a:prstGeom prst="line">
            <a:avLst/>
          </a:prstGeom>
          <a:noFill/>
          <a:ln w="28575">
            <a:solidFill>
              <a:schemeClr val="tx1"/>
            </a:solidFill>
            <a:round/>
            <a:headEnd/>
            <a:tailEnd/>
          </a:ln>
          <a:effectLst/>
        </p:spPr>
        <p:txBody>
          <a:bodyPr/>
          <a:lstStyle/>
          <a:p>
            <a:endParaRPr lang="en-US"/>
          </a:p>
        </p:txBody>
      </p:sp>
      <p:sp>
        <p:nvSpPr>
          <p:cNvPr id="1581079" name="Rectangle 23"/>
          <p:cNvSpPr>
            <a:spLocks noChangeArrowheads="1"/>
          </p:cNvSpPr>
          <p:nvPr/>
        </p:nvSpPr>
        <p:spPr bwMode="auto">
          <a:xfrm>
            <a:off x="2887143" y="3039525"/>
            <a:ext cx="1295400" cy="2389372"/>
          </a:xfrm>
          <a:prstGeom prst="rect">
            <a:avLst/>
          </a:prstGeom>
          <a:noFill/>
          <a:ln w="12700">
            <a:noFill/>
            <a:miter lim="800000"/>
            <a:headEnd/>
            <a:tailEnd/>
          </a:ln>
          <a:effectLst/>
        </p:spPr>
        <p:txBody>
          <a:bodyPr lIns="63500" tIns="25400" rIns="63500" bIns="25400">
            <a:spAutoFit/>
          </a:bodyPr>
          <a:lstStyle/>
          <a:p>
            <a:pPr marL="287338" indent="-287338">
              <a:lnSpc>
                <a:spcPct val="90000"/>
              </a:lnSpc>
              <a:spcBef>
                <a:spcPct val="65000"/>
              </a:spcBef>
              <a:buClr>
                <a:schemeClr val="accent1"/>
              </a:buClr>
              <a:buSzPct val="75000"/>
              <a:buFont typeface="Wingdings" pitchFamily="2" charset="2"/>
              <a:buNone/>
            </a:pPr>
            <a:endParaRPr lang="en-US" sz="2400" dirty="0">
              <a:solidFill>
                <a:schemeClr val="tx1"/>
              </a:solidFill>
            </a:endParaRPr>
          </a:p>
          <a:p>
            <a:pPr marL="741363" lvl="1" indent="-246063">
              <a:lnSpc>
                <a:spcPct val="90000"/>
              </a:lnSpc>
              <a:spcBef>
                <a:spcPct val="40000"/>
              </a:spcBef>
              <a:buClr>
                <a:schemeClr val="accent1"/>
              </a:buClr>
              <a:buSzPct val="75000"/>
              <a:buFont typeface="Monotype Sorts" pitchFamily="2" charset="2"/>
              <a:buNone/>
            </a:pPr>
            <a:r>
              <a:rPr lang="en-US" sz="2000" dirty="0">
                <a:solidFill>
                  <a:schemeClr val="tx1"/>
                </a:solidFill>
              </a:rPr>
              <a:t>  1   </a:t>
            </a:r>
          </a:p>
          <a:p>
            <a:pPr marL="741363" lvl="1" indent="-246063">
              <a:lnSpc>
                <a:spcPct val="90000"/>
              </a:lnSpc>
              <a:spcBef>
                <a:spcPct val="40000"/>
              </a:spcBef>
              <a:buClr>
                <a:schemeClr val="accent1"/>
              </a:buClr>
              <a:buSzPct val="75000"/>
              <a:buFont typeface="Monotype Sorts" pitchFamily="2" charset="2"/>
              <a:buNone/>
            </a:pPr>
            <a:r>
              <a:rPr lang="en-US" sz="2000" dirty="0" smtClean="0">
                <a:solidFill>
                  <a:schemeClr val="tx1"/>
                </a:solidFill>
              </a:rPr>
              <a:t>15</a:t>
            </a:r>
            <a:endParaRPr lang="en-US" sz="2000" dirty="0">
              <a:solidFill>
                <a:schemeClr val="tx1"/>
              </a:solidFill>
            </a:endParaRPr>
          </a:p>
          <a:p>
            <a:pPr marL="741363" lvl="1" indent="-246063">
              <a:lnSpc>
                <a:spcPct val="90000"/>
              </a:lnSpc>
              <a:spcBef>
                <a:spcPct val="40000"/>
              </a:spcBef>
              <a:buClr>
                <a:schemeClr val="accent1"/>
              </a:buClr>
              <a:buSzPct val="75000"/>
              <a:buFont typeface="Monotype Sorts" pitchFamily="2" charset="2"/>
              <a:buNone/>
            </a:pPr>
            <a:r>
              <a:rPr lang="en-US" sz="2000" dirty="0">
                <a:solidFill>
                  <a:schemeClr val="tx1"/>
                </a:solidFill>
              </a:rPr>
              <a:t>  1</a:t>
            </a:r>
          </a:p>
          <a:p>
            <a:pPr marL="741363" lvl="1" indent="-246063">
              <a:lnSpc>
                <a:spcPct val="90000"/>
              </a:lnSpc>
              <a:spcBef>
                <a:spcPct val="40000"/>
              </a:spcBef>
              <a:buClr>
                <a:schemeClr val="accent1"/>
              </a:buClr>
              <a:buSzPct val="75000"/>
              <a:buFont typeface="Monotype Sorts" pitchFamily="2" charset="2"/>
              <a:buNone/>
            </a:pPr>
            <a:r>
              <a:rPr lang="en-US" sz="2000" dirty="0" smtClean="0">
                <a:solidFill>
                  <a:schemeClr val="tx1"/>
                </a:solidFill>
              </a:rPr>
              <a:t>17</a:t>
            </a:r>
            <a:endParaRPr lang="en-US" sz="2000" dirty="0">
              <a:solidFill>
                <a:schemeClr val="tx1"/>
              </a:solidFill>
            </a:endParaRPr>
          </a:p>
          <a:p>
            <a:pPr marL="741363" lvl="1" indent="-246063">
              <a:lnSpc>
                <a:spcPct val="90000"/>
              </a:lnSpc>
              <a:spcBef>
                <a:spcPct val="40000"/>
              </a:spcBef>
              <a:buClr>
                <a:schemeClr val="accent1"/>
              </a:buClr>
              <a:buSzPct val="75000"/>
              <a:buFont typeface="Monotype Sorts" pitchFamily="2" charset="2"/>
              <a:buNone/>
            </a:pPr>
            <a:endParaRPr lang="en-US" sz="2000" dirty="0">
              <a:solidFill>
                <a:schemeClr val="tx1"/>
              </a:solidFill>
            </a:endParaRPr>
          </a:p>
        </p:txBody>
      </p:sp>
      <p:sp>
        <p:nvSpPr>
          <p:cNvPr id="1581080" name="Rectangle 24"/>
          <p:cNvSpPr>
            <a:spLocks noChangeArrowheads="1"/>
          </p:cNvSpPr>
          <p:nvPr/>
        </p:nvSpPr>
        <p:spPr bwMode="auto">
          <a:xfrm>
            <a:off x="3132669" y="5486410"/>
            <a:ext cx="2057400" cy="768415"/>
          </a:xfrm>
          <a:prstGeom prst="rect">
            <a:avLst/>
          </a:prstGeom>
          <a:noFill/>
          <a:ln w="12700">
            <a:noFill/>
            <a:miter lim="800000"/>
            <a:headEnd/>
            <a:tailEnd/>
          </a:ln>
          <a:effectLst/>
        </p:spPr>
        <p:txBody>
          <a:bodyPr lIns="63500" tIns="25400" rIns="63500" bIns="25400">
            <a:spAutoFit/>
          </a:bodyPr>
          <a:lstStyle/>
          <a:p>
            <a:pPr marL="287338" indent="-287338">
              <a:lnSpc>
                <a:spcPct val="90000"/>
              </a:lnSpc>
              <a:spcBef>
                <a:spcPct val="65000"/>
              </a:spcBef>
              <a:buClr>
                <a:schemeClr val="accent1"/>
              </a:buClr>
              <a:buSzPct val="75000"/>
              <a:buFont typeface="Wingdings" pitchFamily="2" charset="2"/>
              <a:buNone/>
            </a:pPr>
            <a:endParaRPr lang="en-US" sz="2400" dirty="0">
              <a:solidFill>
                <a:schemeClr val="tx1"/>
              </a:solidFill>
            </a:endParaRPr>
          </a:p>
          <a:p>
            <a:pPr marL="741363" lvl="1" indent="-246063">
              <a:lnSpc>
                <a:spcPct val="85000"/>
              </a:lnSpc>
              <a:spcBef>
                <a:spcPct val="40000"/>
              </a:spcBef>
              <a:buClr>
                <a:schemeClr val="accent1"/>
              </a:buClr>
              <a:buSzPct val="75000"/>
              <a:buFont typeface="Monotype Sorts" pitchFamily="2" charset="2"/>
              <a:buNone/>
            </a:pPr>
            <a:r>
              <a:rPr lang="en-US" sz="2000" dirty="0" smtClean="0">
                <a:solidFill>
                  <a:schemeClr val="tx1"/>
                </a:solidFill>
              </a:rPr>
              <a:t>4/17 </a:t>
            </a:r>
            <a:r>
              <a:rPr lang="en-US" sz="2000" dirty="0">
                <a:solidFill>
                  <a:schemeClr val="tx1"/>
                </a:solidFill>
              </a:rPr>
              <a:t>= </a:t>
            </a:r>
            <a:r>
              <a:rPr lang="en-US" sz="2000" dirty="0" smtClean="0">
                <a:solidFill>
                  <a:schemeClr val="tx1"/>
                </a:solidFill>
              </a:rPr>
              <a:t>0.235</a:t>
            </a:r>
            <a:endParaRPr lang="en-US" sz="20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300"/>
                                  </p:iterate>
                                  <p:childTnLst>
                                    <p:set>
                                      <p:cBhvr>
                                        <p:cTn id="6" dur="1" fill="hold">
                                          <p:stCondLst>
                                            <p:cond delay="299"/>
                                          </p:stCondLst>
                                        </p:cTn>
                                        <p:tgtEl>
                                          <p:spTgt spid="15810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81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1079" grpId="0" autoUpdateAnimBg="0"/>
      <p:bldP spid="1581080" grpId="0" autoUpdateAnimBg="0"/>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583106" name="Rectangle 2"/>
          <p:cNvSpPr>
            <a:spLocks noChangeArrowheads="1"/>
          </p:cNvSpPr>
          <p:nvPr/>
        </p:nvSpPr>
        <p:spPr bwMode="auto">
          <a:xfrm>
            <a:off x="225425" y="312738"/>
            <a:ext cx="2505075" cy="477837"/>
          </a:xfrm>
          <a:prstGeom prst="rect">
            <a:avLst/>
          </a:prstGeom>
          <a:noFill/>
          <a:ln w="12700">
            <a:noFill/>
            <a:miter lim="800000"/>
            <a:headEnd/>
            <a:tailEnd/>
          </a:ln>
          <a:effectLst/>
        </p:spPr>
        <p:txBody>
          <a:bodyPr wrap="none" anchor="ctr"/>
          <a:lstStyle/>
          <a:p>
            <a:endParaRPr lang="en-US"/>
          </a:p>
        </p:txBody>
      </p:sp>
      <p:sp>
        <p:nvSpPr>
          <p:cNvPr id="1583107" name="Rectangle 3"/>
          <p:cNvSpPr>
            <a:spLocks noGrp="1" noChangeArrowheads="1"/>
          </p:cNvSpPr>
          <p:nvPr>
            <p:ph type="title"/>
          </p:nvPr>
        </p:nvSpPr>
        <p:spPr>
          <a:noFill/>
          <a:ln/>
        </p:spPr>
        <p:txBody>
          <a:bodyPr lIns="90488" tIns="44450" rIns="90488" bIns="44450" anchor="ctr">
            <a:normAutofit fontScale="90000"/>
          </a:bodyPr>
          <a:lstStyle/>
          <a:p>
            <a:r>
              <a:rPr lang="en-US" dirty="0"/>
              <a:t>One Word </a:t>
            </a:r>
            <a:r>
              <a:rPr lang="en-US" dirty="0" smtClean="0"/>
              <a:t>Wide Bus, Four Word Blocks</a:t>
            </a:r>
            <a:endParaRPr lang="en-US" dirty="0"/>
          </a:p>
        </p:txBody>
      </p:sp>
      <p:sp>
        <p:nvSpPr>
          <p:cNvPr id="23" name="Date Placeholder 22"/>
          <p:cNvSpPr>
            <a:spLocks noGrp="1"/>
          </p:cNvSpPr>
          <p:nvPr>
            <p:ph type="dt" sz="half" idx="10"/>
          </p:nvPr>
        </p:nvSpPr>
        <p:spPr/>
        <p:txBody>
          <a:bodyPr/>
          <a:lstStyle/>
          <a:p>
            <a:fld id="{20EFBB11-621A-BA47-9B45-AD5C563472B3}" type="datetime1">
              <a:rPr lang="en-US" smtClean="0"/>
              <a:pPr/>
              <a:t>2/24/11</a:t>
            </a:fld>
            <a:endParaRPr lang="en-US"/>
          </a:p>
        </p:txBody>
      </p:sp>
      <p:sp>
        <p:nvSpPr>
          <p:cNvPr id="25" name="Footer Placeholder 24"/>
          <p:cNvSpPr>
            <a:spLocks noGrp="1"/>
          </p:cNvSpPr>
          <p:nvPr>
            <p:ph type="ftr" sz="quarter" idx="11"/>
          </p:nvPr>
        </p:nvSpPr>
        <p:spPr/>
        <p:txBody>
          <a:bodyPr/>
          <a:lstStyle/>
          <a:p>
            <a:r>
              <a:rPr lang="en-US" smtClean="0"/>
              <a:t>Spring 2011 -- Lecture #11</a:t>
            </a:r>
            <a:endParaRPr lang="en-US"/>
          </a:p>
        </p:txBody>
      </p:sp>
      <p:sp>
        <p:nvSpPr>
          <p:cNvPr id="24" name="Slide Number Placeholder 23"/>
          <p:cNvSpPr>
            <a:spLocks noGrp="1"/>
          </p:cNvSpPr>
          <p:nvPr>
            <p:ph type="sldNum" sz="quarter" idx="12"/>
          </p:nvPr>
        </p:nvSpPr>
        <p:spPr/>
        <p:txBody>
          <a:bodyPr/>
          <a:lstStyle/>
          <a:p>
            <a:fld id="{3CC63E4C-4642-794D-A2FD-70F6B81535F5}" type="slidenum">
              <a:rPr lang="en-US" smtClean="0"/>
              <a:pPr/>
              <a:t>33</a:t>
            </a:fld>
            <a:endParaRPr lang="en-US"/>
          </a:p>
        </p:txBody>
      </p:sp>
      <p:sp>
        <p:nvSpPr>
          <p:cNvPr id="1583125" name="Rectangle 21"/>
          <p:cNvSpPr>
            <a:spLocks noGrp="1" noChangeArrowheads="1"/>
          </p:cNvSpPr>
          <p:nvPr>
            <p:ph type="body" idx="4294967295"/>
          </p:nvPr>
        </p:nvSpPr>
        <p:spPr>
          <a:xfrm>
            <a:off x="2895600" y="1193800"/>
            <a:ext cx="6248400" cy="5262563"/>
          </a:xfrm>
        </p:spPr>
        <p:txBody>
          <a:bodyPr>
            <a:normAutofit fontScale="85000" lnSpcReduction="10000"/>
          </a:bodyPr>
          <a:lstStyle/>
          <a:p>
            <a:r>
              <a:rPr lang="en-US" dirty="0"/>
              <a:t>What if the block size is four </a:t>
            </a:r>
            <a:r>
              <a:rPr lang="en-US" dirty="0" smtClean="0"/>
              <a:t>words and each word is in a different DRAM row?</a:t>
            </a:r>
            <a:endParaRPr lang="en-US" dirty="0"/>
          </a:p>
          <a:p>
            <a:pPr lvl="1">
              <a:buFont typeface="Monotype Sorts" pitchFamily="2" charset="2"/>
              <a:buNone/>
            </a:pPr>
            <a:r>
              <a:rPr lang="en-US" dirty="0"/>
              <a:t>                       cycle to send 1</a:t>
            </a:r>
            <a:r>
              <a:rPr lang="en-US" baseline="30000" dirty="0"/>
              <a:t>st</a:t>
            </a:r>
            <a:r>
              <a:rPr lang="en-US" dirty="0"/>
              <a:t> address</a:t>
            </a:r>
          </a:p>
          <a:p>
            <a:pPr lvl="1">
              <a:buFont typeface="Monotype Sorts" pitchFamily="2" charset="2"/>
              <a:buNone/>
            </a:pPr>
            <a:r>
              <a:rPr lang="en-US" dirty="0"/>
              <a:t>                       cycles to read DRAM</a:t>
            </a:r>
          </a:p>
          <a:p>
            <a:pPr lvl="1">
              <a:buFont typeface="Monotype Sorts" pitchFamily="2" charset="2"/>
              <a:buNone/>
            </a:pPr>
            <a:r>
              <a:rPr lang="en-US" dirty="0"/>
              <a:t>                       cycles to return last data word</a:t>
            </a:r>
          </a:p>
          <a:p>
            <a:pPr lvl="1">
              <a:buFont typeface="Monotype Sorts" pitchFamily="2" charset="2"/>
              <a:buNone/>
            </a:pPr>
            <a:r>
              <a:rPr lang="en-US" dirty="0"/>
              <a:t>                      </a:t>
            </a:r>
            <a:r>
              <a:rPr lang="en-US" dirty="0" smtClean="0"/>
              <a:t> total </a:t>
            </a:r>
            <a:r>
              <a:rPr lang="en-US" dirty="0"/>
              <a:t>clock cycles miss penalty</a:t>
            </a:r>
          </a:p>
          <a:p>
            <a:endParaRPr lang="en-US" dirty="0" smtClean="0"/>
          </a:p>
          <a:p>
            <a:endParaRPr lang="en-US" dirty="0" smtClean="0"/>
          </a:p>
          <a:p>
            <a:pPr>
              <a:buNone/>
            </a:pPr>
            <a:endParaRPr lang="en-US" dirty="0" smtClean="0"/>
          </a:p>
          <a:p>
            <a:r>
              <a:rPr lang="en-US" dirty="0" smtClean="0"/>
              <a:t>Number </a:t>
            </a:r>
            <a:r>
              <a:rPr lang="en-US" dirty="0"/>
              <a:t>of bytes transferred per clock cycle (bandwidth) for a single miss is</a:t>
            </a:r>
          </a:p>
          <a:p>
            <a:pPr lvl="1">
              <a:buFont typeface="Monotype Sorts" pitchFamily="2" charset="2"/>
              <a:buNone/>
            </a:pPr>
            <a:r>
              <a:rPr lang="en-US" dirty="0"/>
              <a:t>                                  bytes per clock</a:t>
            </a:r>
          </a:p>
        </p:txBody>
      </p:sp>
      <p:sp>
        <p:nvSpPr>
          <p:cNvPr id="1583108" name="Rectangle 4"/>
          <p:cNvSpPr>
            <a:spLocks noChangeArrowheads="1"/>
          </p:cNvSpPr>
          <p:nvPr/>
        </p:nvSpPr>
        <p:spPr bwMode="auto">
          <a:xfrm>
            <a:off x="2854325" y="4868863"/>
            <a:ext cx="0" cy="274637"/>
          </a:xfrm>
          <a:prstGeom prst="rect">
            <a:avLst/>
          </a:prstGeom>
          <a:noFill/>
          <a:ln w="9525">
            <a:noFill/>
            <a:miter lim="800000"/>
            <a:headEnd/>
            <a:tailEnd/>
          </a:ln>
        </p:spPr>
        <p:txBody>
          <a:bodyPr wrap="none" lIns="0" tIns="0" rIns="0" bIns="0">
            <a:spAutoFit/>
          </a:bodyPr>
          <a:lstStyle/>
          <a:p>
            <a:endParaRPr lang="en-US"/>
          </a:p>
        </p:txBody>
      </p:sp>
      <p:sp>
        <p:nvSpPr>
          <p:cNvPr id="1583109" name="Rectangle 5"/>
          <p:cNvSpPr>
            <a:spLocks noChangeArrowheads="1"/>
          </p:cNvSpPr>
          <p:nvPr/>
        </p:nvSpPr>
        <p:spPr bwMode="auto">
          <a:xfrm>
            <a:off x="3009900" y="4987925"/>
            <a:ext cx="0" cy="274638"/>
          </a:xfrm>
          <a:prstGeom prst="rect">
            <a:avLst/>
          </a:prstGeom>
          <a:noFill/>
          <a:ln w="9525">
            <a:noFill/>
            <a:miter lim="800000"/>
            <a:headEnd/>
            <a:tailEnd/>
          </a:ln>
        </p:spPr>
        <p:txBody>
          <a:bodyPr wrap="none" lIns="0" tIns="0" rIns="0" bIns="0">
            <a:spAutoFit/>
          </a:bodyPr>
          <a:lstStyle/>
          <a:p>
            <a:endParaRPr lang="en-US"/>
          </a:p>
        </p:txBody>
      </p:sp>
      <p:sp>
        <p:nvSpPr>
          <p:cNvPr id="1583110" name="Rectangle 6"/>
          <p:cNvSpPr>
            <a:spLocks noChangeArrowheads="1"/>
          </p:cNvSpPr>
          <p:nvPr/>
        </p:nvSpPr>
        <p:spPr bwMode="auto">
          <a:xfrm>
            <a:off x="2032000" y="5110163"/>
            <a:ext cx="0" cy="274637"/>
          </a:xfrm>
          <a:prstGeom prst="rect">
            <a:avLst/>
          </a:prstGeom>
          <a:noFill/>
          <a:ln w="9525">
            <a:noFill/>
            <a:miter lim="800000"/>
            <a:headEnd/>
            <a:tailEnd/>
          </a:ln>
        </p:spPr>
        <p:txBody>
          <a:bodyPr wrap="none" lIns="0" tIns="0" rIns="0" bIns="0">
            <a:spAutoFit/>
          </a:bodyPr>
          <a:lstStyle/>
          <a:p>
            <a:endParaRPr lang="en-US"/>
          </a:p>
        </p:txBody>
      </p:sp>
      <p:sp>
        <p:nvSpPr>
          <p:cNvPr id="1583111" name="Rectangle 7"/>
          <p:cNvSpPr>
            <a:spLocks noChangeArrowheads="1"/>
          </p:cNvSpPr>
          <p:nvPr/>
        </p:nvSpPr>
        <p:spPr bwMode="auto">
          <a:xfrm>
            <a:off x="6423025" y="3471863"/>
            <a:ext cx="0" cy="274637"/>
          </a:xfrm>
          <a:prstGeom prst="rect">
            <a:avLst/>
          </a:prstGeom>
          <a:noFill/>
          <a:ln w="9525">
            <a:noFill/>
            <a:miter lim="800000"/>
            <a:headEnd/>
            <a:tailEnd/>
          </a:ln>
        </p:spPr>
        <p:txBody>
          <a:bodyPr wrap="none" lIns="0" tIns="0" rIns="0" bIns="0">
            <a:spAutoFit/>
          </a:bodyPr>
          <a:lstStyle/>
          <a:p>
            <a:endParaRPr lang="en-US"/>
          </a:p>
        </p:txBody>
      </p:sp>
      <p:sp>
        <p:nvSpPr>
          <p:cNvPr id="1583112" name="Rectangle 8"/>
          <p:cNvSpPr>
            <a:spLocks noChangeArrowheads="1"/>
          </p:cNvSpPr>
          <p:nvPr/>
        </p:nvSpPr>
        <p:spPr bwMode="auto">
          <a:xfrm>
            <a:off x="6919913" y="3471863"/>
            <a:ext cx="0" cy="274637"/>
          </a:xfrm>
          <a:prstGeom prst="rect">
            <a:avLst/>
          </a:prstGeom>
          <a:noFill/>
          <a:ln w="9525">
            <a:noFill/>
            <a:miter lim="800000"/>
            <a:headEnd/>
            <a:tailEnd/>
          </a:ln>
        </p:spPr>
        <p:txBody>
          <a:bodyPr wrap="none" lIns="0" tIns="0" rIns="0" bIns="0">
            <a:spAutoFit/>
          </a:bodyPr>
          <a:lstStyle/>
          <a:p>
            <a:endParaRPr lang="en-US"/>
          </a:p>
        </p:txBody>
      </p:sp>
      <p:sp>
        <p:nvSpPr>
          <p:cNvPr id="1583113" name="Rectangle 9"/>
          <p:cNvSpPr>
            <a:spLocks noChangeArrowheads="1"/>
          </p:cNvSpPr>
          <p:nvPr/>
        </p:nvSpPr>
        <p:spPr bwMode="auto">
          <a:xfrm>
            <a:off x="1143000" y="1524000"/>
            <a:ext cx="838200" cy="457200"/>
          </a:xfrm>
          <a:prstGeom prst="rect">
            <a:avLst/>
          </a:prstGeom>
          <a:noFill/>
          <a:ln w="12700">
            <a:solidFill>
              <a:schemeClr val="tx1"/>
            </a:solidFill>
            <a:miter lim="800000"/>
            <a:headEnd/>
            <a:tailEnd/>
          </a:ln>
          <a:effectLst/>
        </p:spPr>
        <p:txBody>
          <a:bodyPr wrap="none" anchor="ctr"/>
          <a:lstStyle/>
          <a:p>
            <a:endParaRPr lang="en-US"/>
          </a:p>
        </p:txBody>
      </p:sp>
      <p:sp>
        <p:nvSpPr>
          <p:cNvPr id="1583114" name="Text Box 10"/>
          <p:cNvSpPr txBox="1">
            <a:spLocks noChangeArrowheads="1"/>
          </p:cNvSpPr>
          <p:nvPr/>
        </p:nvSpPr>
        <p:spPr bwMode="auto">
          <a:xfrm>
            <a:off x="1219200" y="1600200"/>
            <a:ext cx="777875" cy="366713"/>
          </a:xfrm>
          <a:prstGeom prst="rect">
            <a:avLst/>
          </a:prstGeom>
          <a:noFill/>
          <a:ln w="12700">
            <a:noFill/>
            <a:miter lim="800000"/>
            <a:headEnd/>
            <a:tailEnd/>
          </a:ln>
          <a:effectLst/>
        </p:spPr>
        <p:txBody>
          <a:bodyPr>
            <a:spAutoFit/>
          </a:bodyPr>
          <a:lstStyle/>
          <a:p>
            <a:r>
              <a:rPr lang="en-US">
                <a:solidFill>
                  <a:schemeClr val="tx1"/>
                </a:solidFill>
              </a:rPr>
              <a:t>CPU</a:t>
            </a:r>
          </a:p>
        </p:txBody>
      </p:sp>
      <p:sp>
        <p:nvSpPr>
          <p:cNvPr id="1583115" name="AutoShape 11"/>
          <p:cNvSpPr>
            <a:spLocks noChangeArrowheads="1"/>
          </p:cNvSpPr>
          <p:nvPr/>
        </p:nvSpPr>
        <p:spPr bwMode="auto">
          <a:xfrm>
            <a:off x="1295400" y="1981200"/>
            <a:ext cx="609600" cy="304800"/>
          </a:xfrm>
          <a:prstGeom prst="upDownArrow">
            <a:avLst>
              <a:gd name="adj1" fmla="val 50000"/>
              <a:gd name="adj2" fmla="val 20000"/>
            </a:avLst>
          </a:prstGeom>
          <a:noFill/>
          <a:ln w="12700">
            <a:solidFill>
              <a:schemeClr val="tx1"/>
            </a:solidFill>
            <a:miter lim="800000"/>
            <a:headEnd/>
            <a:tailEnd/>
          </a:ln>
          <a:effectLst/>
        </p:spPr>
        <p:txBody>
          <a:bodyPr wrap="none" anchor="ctr"/>
          <a:lstStyle/>
          <a:p>
            <a:endParaRPr lang="en-US"/>
          </a:p>
        </p:txBody>
      </p:sp>
      <p:sp>
        <p:nvSpPr>
          <p:cNvPr id="1583116" name="Rectangle 12"/>
          <p:cNvSpPr>
            <a:spLocks noChangeArrowheads="1"/>
          </p:cNvSpPr>
          <p:nvPr/>
        </p:nvSpPr>
        <p:spPr bwMode="auto">
          <a:xfrm>
            <a:off x="1143000" y="2286000"/>
            <a:ext cx="838200" cy="838200"/>
          </a:xfrm>
          <a:prstGeom prst="rect">
            <a:avLst/>
          </a:prstGeom>
          <a:noFill/>
          <a:ln w="12700">
            <a:solidFill>
              <a:schemeClr val="tx1"/>
            </a:solidFill>
            <a:miter lim="800000"/>
            <a:headEnd/>
            <a:tailEnd/>
          </a:ln>
          <a:effectLst/>
        </p:spPr>
        <p:txBody>
          <a:bodyPr wrap="none" anchor="ctr"/>
          <a:lstStyle/>
          <a:p>
            <a:endParaRPr lang="en-US"/>
          </a:p>
        </p:txBody>
      </p:sp>
      <p:sp>
        <p:nvSpPr>
          <p:cNvPr id="1583117" name="Text Box 13"/>
          <p:cNvSpPr txBox="1">
            <a:spLocks noChangeArrowheads="1"/>
          </p:cNvSpPr>
          <p:nvPr/>
        </p:nvSpPr>
        <p:spPr bwMode="auto">
          <a:xfrm>
            <a:off x="1143000" y="2514600"/>
            <a:ext cx="914400" cy="366713"/>
          </a:xfrm>
          <a:prstGeom prst="rect">
            <a:avLst/>
          </a:prstGeom>
          <a:noFill/>
          <a:ln w="12700">
            <a:noFill/>
            <a:miter lim="800000"/>
            <a:headEnd/>
            <a:tailEnd/>
          </a:ln>
          <a:effectLst/>
        </p:spPr>
        <p:txBody>
          <a:bodyPr>
            <a:spAutoFit/>
          </a:bodyPr>
          <a:lstStyle/>
          <a:p>
            <a:r>
              <a:rPr lang="en-US">
                <a:solidFill>
                  <a:schemeClr val="tx1"/>
                </a:solidFill>
              </a:rPr>
              <a:t>Cache</a:t>
            </a:r>
          </a:p>
        </p:txBody>
      </p:sp>
      <p:sp>
        <p:nvSpPr>
          <p:cNvPr id="1583118" name="Rectangle 14"/>
          <p:cNvSpPr>
            <a:spLocks noChangeArrowheads="1"/>
          </p:cNvSpPr>
          <p:nvPr/>
        </p:nvSpPr>
        <p:spPr bwMode="auto">
          <a:xfrm>
            <a:off x="1143000" y="3733800"/>
            <a:ext cx="838200" cy="1828800"/>
          </a:xfrm>
          <a:prstGeom prst="rect">
            <a:avLst/>
          </a:prstGeom>
          <a:noFill/>
          <a:ln w="12700">
            <a:solidFill>
              <a:schemeClr val="tx1"/>
            </a:solidFill>
            <a:miter lim="800000"/>
            <a:headEnd/>
            <a:tailEnd/>
          </a:ln>
          <a:effectLst/>
        </p:spPr>
        <p:txBody>
          <a:bodyPr wrap="none" anchor="ctr"/>
          <a:lstStyle/>
          <a:p>
            <a:endParaRPr lang="en-US"/>
          </a:p>
        </p:txBody>
      </p:sp>
      <p:sp>
        <p:nvSpPr>
          <p:cNvPr id="1583119" name="AutoShape 15"/>
          <p:cNvSpPr>
            <a:spLocks noChangeArrowheads="1"/>
          </p:cNvSpPr>
          <p:nvPr/>
        </p:nvSpPr>
        <p:spPr bwMode="auto">
          <a:xfrm>
            <a:off x="1143000" y="3124200"/>
            <a:ext cx="838200" cy="609600"/>
          </a:xfrm>
          <a:prstGeom prst="upDownArrow">
            <a:avLst>
              <a:gd name="adj1" fmla="val 50000"/>
              <a:gd name="adj2" fmla="val 20000"/>
            </a:avLst>
          </a:prstGeom>
          <a:noFill/>
          <a:ln w="12700">
            <a:solidFill>
              <a:schemeClr val="tx1"/>
            </a:solidFill>
            <a:miter lim="800000"/>
            <a:headEnd/>
            <a:tailEnd/>
          </a:ln>
          <a:effectLst/>
        </p:spPr>
        <p:txBody>
          <a:bodyPr wrap="none" anchor="ctr"/>
          <a:lstStyle/>
          <a:p>
            <a:endParaRPr lang="en-US"/>
          </a:p>
        </p:txBody>
      </p:sp>
      <p:sp>
        <p:nvSpPr>
          <p:cNvPr id="1583120" name="Text Box 16"/>
          <p:cNvSpPr txBox="1">
            <a:spLocks noChangeArrowheads="1"/>
          </p:cNvSpPr>
          <p:nvPr/>
        </p:nvSpPr>
        <p:spPr bwMode="auto">
          <a:xfrm>
            <a:off x="1066800" y="4114800"/>
            <a:ext cx="1066800" cy="646331"/>
          </a:xfrm>
          <a:prstGeom prst="rect">
            <a:avLst/>
          </a:prstGeom>
          <a:noFill/>
          <a:ln w="12700">
            <a:noFill/>
            <a:miter lim="800000"/>
            <a:headEnd/>
            <a:tailEnd/>
          </a:ln>
          <a:effectLst/>
        </p:spPr>
        <p:txBody>
          <a:bodyPr>
            <a:spAutoFit/>
          </a:bodyPr>
          <a:lstStyle/>
          <a:p>
            <a:r>
              <a:rPr lang="en-US" dirty="0" smtClean="0">
                <a:solidFill>
                  <a:schemeClr val="tx1"/>
                </a:solidFill>
              </a:rPr>
              <a:t>  DRAM</a:t>
            </a:r>
          </a:p>
          <a:p>
            <a:r>
              <a:rPr lang="en-US" dirty="0" smtClean="0">
                <a:solidFill>
                  <a:schemeClr val="tx1"/>
                </a:solidFill>
              </a:rPr>
              <a:t>Memory</a:t>
            </a:r>
            <a:endParaRPr lang="en-US" dirty="0">
              <a:solidFill>
                <a:schemeClr val="tx1"/>
              </a:solidFill>
            </a:endParaRPr>
          </a:p>
        </p:txBody>
      </p:sp>
      <p:sp>
        <p:nvSpPr>
          <p:cNvPr id="1583121" name="Text Box 17"/>
          <p:cNvSpPr txBox="1">
            <a:spLocks noChangeArrowheads="1"/>
          </p:cNvSpPr>
          <p:nvPr/>
        </p:nvSpPr>
        <p:spPr bwMode="auto">
          <a:xfrm>
            <a:off x="1295400" y="3276600"/>
            <a:ext cx="685800" cy="366713"/>
          </a:xfrm>
          <a:prstGeom prst="rect">
            <a:avLst/>
          </a:prstGeom>
          <a:noFill/>
          <a:ln w="12700">
            <a:noFill/>
            <a:miter lim="800000"/>
            <a:headEnd/>
            <a:tailEnd/>
          </a:ln>
          <a:effectLst/>
        </p:spPr>
        <p:txBody>
          <a:bodyPr>
            <a:spAutoFit/>
          </a:bodyPr>
          <a:lstStyle/>
          <a:p>
            <a:r>
              <a:rPr lang="en-US">
                <a:solidFill>
                  <a:schemeClr val="tx1"/>
                </a:solidFill>
              </a:rPr>
              <a:t>bus</a:t>
            </a:r>
          </a:p>
        </p:txBody>
      </p:sp>
      <p:sp>
        <p:nvSpPr>
          <p:cNvPr id="1583122" name="Rectangle 18"/>
          <p:cNvSpPr>
            <a:spLocks noChangeArrowheads="1"/>
          </p:cNvSpPr>
          <p:nvPr/>
        </p:nvSpPr>
        <p:spPr bwMode="auto">
          <a:xfrm>
            <a:off x="762000" y="1524000"/>
            <a:ext cx="1600200" cy="1600200"/>
          </a:xfrm>
          <a:prstGeom prst="rect">
            <a:avLst/>
          </a:prstGeom>
          <a:noFill/>
          <a:ln w="12700">
            <a:solidFill>
              <a:schemeClr val="accent2"/>
            </a:solidFill>
            <a:miter lim="800000"/>
            <a:headEnd/>
            <a:tailEnd/>
          </a:ln>
          <a:effectLst/>
        </p:spPr>
        <p:txBody>
          <a:bodyPr wrap="none" anchor="ctr"/>
          <a:lstStyle/>
          <a:p>
            <a:endParaRPr lang="en-US"/>
          </a:p>
        </p:txBody>
      </p:sp>
      <p:sp>
        <p:nvSpPr>
          <p:cNvPr id="1583123" name="Rectangle 19"/>
          <p:cNvSpPr>
            <a:spLocks noChangeArrowheads="1"/>
          </p:cNvSpPr>
          <p:nvPr/>
        </p:nvSpPr>
        <p:spPr bwMode="auto">
          <a:xfrm>
            <a:off x="3124200" y="3048000"/>
            <a:ext cx="5638800" cy="2819400"/>
          </a:xfrm>
          <a:prstGeom prst="rect">
            <a:avLst/>
          </a:prstGeom>
          <a:noFill/>
          <a:ln w="12700">
            <a:noFill/>
            <a:miter lim="800000"/>
            <a:headEnd/>
            <a:tailEnd/>
          </a:ln>
          <a:effectLst/>
        </p:spPr>
        <p:txBody>
          <a:bodyPr lIns="90488" tIns="44450" rIns="90488" bIns="44450"/>
          <a:lstStyle/>
          <a:p>
            <a:pPr marL="342900" indent="-342900">
              <a:lnSpc>
                <a:spcPct val="90000"/>
              </a:lnSpc>
              <a:spcBef>
                <a:spcPct val="65000"/>
              </a:spcBef>
              <a:buClr>
                <a:schemeClr val="accent1"/>
              </a:buClr>
              <a:buSzPct val="75000"/>
              <a:buFont typeface="Wingdings" pitchFamily="2" charset="2"/>
              <a:buChar char="q"/>
            </a:pPr>
            <a:endParaRPr lang="en-US" sz="2400">
              <a:solidFill>
                <a:schemeClr val="tx1"/>
              </a:solidFill>
            </a:endParaRPr>
          </a:p>
        </p:txBody>
      </p:sp>
      <p:sp>
        <p:nvSpPr>
          <p:cNvPr id="1583124" name="Text Box 20"/>
          <p:cNvSpPr txBox="1">
            <a:spLocks noChangeArrowheads="1"/>
          </p:cNvSpPr>
          <p:nvPr/>
        </p:nvSpPr>
        <p:spPr bwMode="auto">
          <a:xfrm>
            <a:off x="685800" y="1219200"/>
            <a:ext cx="849313" cy="336550"/>
          </a:xfrm>
          <a:prstGeom prst="rect">
            <a:avLst/>
          </a:prstGeom>
          <a:noFill/>
          <a:ln w="12700">
            <a:noFill/>
            <a:miter lim="800000"/>
            <a:headEnd/>
            <a:tailEnd/>
          </a:ln>
          <a:effectLst/>
        </p:spPr>
        <p:txBody>
          <a:bodyPr wrap="none">
            <a:spAutoFit/>
          </a:bodyPr>
          <a:lstStyle/>
          <a:p>
            <a:r>
              <a:rPr lang="en-US" sz="1600">
                <a:solidFill>
                  <a:schemeClr val="accent2"/>
                </a:solidFill>
              </a:rPr>
              <a:t>on-chip</a:t>
            </a:r>
          </a:p>
        </p:txBody>
      </p:sp>
      <p:sp>
        <p:nvSpPr>
          <p:cNvPr id="1583126" name="Line 22"/>
          <p:cNvSpPr>
            <a:spLocks noChangeShapeType="1"/>
          </p:cNvSpPr>
          <p:nvPr/>
        </p:nvSpPr>
        <p:spPr bwMode="auto">
          <a:xfrm>
            <a:off x="4258734" y="3285066"/>
            <a:ext cx="457200" cy="0"/>
          </a:xfrm>
          <a:prstGeom prst="line">
            <a:avLst/>
          </a:prstGeom>
          <a:noFill/>
          <a:ln w="28575">
            <a:solidFill>
              <a:schemeClr val="tx1"/>
            </a:solidFill>
            <a:round/>
            <a:headEnd/>
            <a:tailEnd/>
          </a:ln>
          <a:effectLst/>
        </p:spPr>
        <p:txBody>
          <a:bodyPr/>
          <a:lstStyle/>
          <a:p>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85154" name="Rectangle 2"/>
          <p:cNvSpPr>
            <a:spLocks noChangeArrowheads="1"/>
          </p:cNvSpPr>
          <p:nvPr/>
        </p:nvSpPr>
        <p:spPr bwMode="auto">
          <a:xfrm>
            <a:off x="225425" y="312738"/>
            <a:ext cx="2505075" cy="477837"/>
          </a:xfrm>
          <a:prstGeom prst="rect">
            <a:avLst/>
          </a:prstGeom>
          <a:noFill/>
          <a:ln w="12700">
            <a:noFill/>
            <a:miter lim="800000"/>
            <a:headEnd/>
            <a:tailEnd/>
          </a:ln>
          <a:effectLst/>
        </p:spPr>
        <p:txBody>
          <a:bodyPr wrap="none" anchor="ctr"/>
          <a:lstStyle/>
          <a:p>
            <a:endParaRPr lang="en-US"/>
          </a:p>
        </p:txBody>
      </p:sp>
      <p:sp>
        <p:nvSpPr>
          <p:cNvPr id="1585155" name="Rectangle 3"/>
          <p:cNvSpPr>
            <a:spLocks noGrp="1" noChangeArrowheads="1"/>
          </p:cNvSpPr>
          <p:nvPr>
            <p:ph type="title"/>
          </p:nvPr>
        </p:nvSpPr>
        <p:spPr>
          <a:noFill/>
          <a:ln/>
        </p:spPr>
        <p:txBody>
          <a:bodyPr lIns="90488" tIns="44450" rIns="90488" bIns="44450" anchor="ctr">
            <a:normAutofit fontScale="90000"/>
          </a:bodyPr>
          <a:lstStyle/>
          <a:p>
            <a:r>
              <a:rPr lang="en-US" dirty="0" smtClean="0"/>
              <a:t>One Word Wide Bus, Four Word Blocks</a:t>
            </a:r>
            <a:endParaRPr lang="en-US" dirty="0"/>
          </a:p>
        </p:txBody>
      </p:sp>
      <p:sp>
        <p:nvSpPr>
          <p:cNvPr id="38" name="Date Placeholder 37"/>
          <p:cNvSpPr>
            <a:spLocks noGrp="1"/>
          </p:cNvSpPr>
          <p:nvPr>
            <p:ph type="dt" sz="half" idx="10"/>
          </p:nvPr>
        </p:nvSpPr>
        <p:spPr/>
        <p:txBody>
          <a:bodyPr/>
          <a:lstStyle/>
          <a:p>
            <a:fld id="{A44EE1A7-A5BB-5C48-9A79-BAFB3908DC69}" type="datetime1">
              <a:rPr lang="en-US" smtClean="0"/>
              <a:pPr/>
              <a:t>2/24/11</a:t>
            </a:fld>
            <a:endParaRPr lang="en-US"/>
          </a:p>
        </p:txBody>
      </p:sp>
      <p:sp>
        <p:nvSpPr>
          <p:cNvPr id="40" name="Footer Placeholder 39"/>
          <p:cNvSpPr>
            <a:spLocks noGrp="1"/>
          </p:cNvSpPr>
          <p:nvPr>
            <p:ph type="ftr" sz="quarter" idx="11"/>
          </p:nvPr>
        </p:nvSpPr>
        <p:spPr/>
        <p:txBody>
          <a:bodyPr/>
          <a:lstStyle/>
          <a:p>
            <a:r>
              <a:rPr lang="en-US" smtClean="0"/>
              <a:t>Spring 2011 -- Lecture #11</a:t>
            </a:r>
            <a:endParaRPr lang="en-US"/>
          </a:p>
        </p:txBody>
      </p:sp>
      <p:sp>
        <p:nvSpPr>
          <p:cNvPr id="39" name="Slide Number Placeholder 38"/>
          <p:cNvSpPr>
            <a:spLocks noGrp="1"/>
          </p:cNvSpPr>
          <p:nvPr>
            <p:ph type="sldNum" sz="quarter" idx="12"/>
          </p:nvPr>
        </p:nvSpPr>
        <p:spPr/>
        <p:txBody>
          <a:bodyPr/>
          <a:lstStyle/>
          <a:p>
            <a:fld id="{3CC63E4C-4642-794D-A2FD-70F6B81535F5}" type="slidenum">
              <a:rPr lang="en-US" smtClean="0"/>
              <a:pPr/>
              <a:t>34</a:t>
            </a:fld>
            <a:endParaRPr lang="en-US"/>
          </a:p>
        </p:txBody>
      </p:sp>
      <p:sp>
        <p:nvSpPr>
          <p:cNvPr id="1585173" name="Rectangle 21"/>
          <p:cNvSpPr>
            <a:spLocks noGrp="1" noChangeArrowheads="1"/>
          </p:cNvSpPr>
          <p:nvPr>
            <p:ph type="body" idx="4294967295"/>
          </p:nvPr>
        </p:nvSpPr>
        <p:spPr>
          <a:xfrm>
            <a:off x="2895600" y="1142994"/>
            <a:ext cx="6248400" cy="5262563"/>
          </a:xfrm>
        </p:spPr>
        <p:txBody>
          <a:bodyPr>
            <a:normAutofit fontScale="85000" lnSpcReduction="10000"/>
          </a:bodyPr>
          <a:lstStyle/>
          <a:p>
            <a:r>
              <a:rPr lang="en-US" dirty="0"/>
              <a:t>What if</a:t>
            </a:r>
            <a:r>
              <a:rPr lang="en-US" dirty="0" smtClean="0"/>
              <a:t> block </a:t>
            </a:r>
            <a:r>
              <a:rPr lang="en-US" dirty="0"/>
              <a:t>size is four </a:t>
            </a:r>
            <a:r>
              <a:rPr lang="en-US" dirty="0" smtClean="0"/>
              <a:t>words and each word is in a different DRAM row?</a:t>
            </a:r>
            <a:endParaRPr lang="en-US" dirty="0"/>
          </a:p>
          <a:p>
            <a:pPr lvl="1">
              <a:buFont typeface="Monotype Sorts" pitchFamily="2" charset="2"/>
              <a:buNone/>
            </a:pPr>
            <a:r>
              <a:rPr lang="en-US" dirty="0"/>
              <a:t>                       cycle to send 1</a:t>
            </a:r>
            <a:r>
              <a:rPr lang="en-US" baseline="30000" dirty="0"/>
              <a:t>st</a:t>
            </a:r>
            <a:r>
              <a:rPr lang="en-US" dirty="0"/>
              <a:t> address</a:t>
            </a:r>
          </a:p>
          <a:p>
            <a:pPr lvl="1">
              <a:buFont typeface="Monotype Sorts" pitchFamily="2" charset="2"/>
              <a:buNone/>
            </a:pPr>
            <a:r>
              <a:rPr lang="en-US" dirty="0"/>
              <a:t>              </a:t>
            </a:r>
            <a:r>
              <a:rPr lang="en-US" dirty="0" smtClean="0"/>
              <a:t>         </a:t>
            </a:r>
            <a:r>
              <a:rPr lang="en-US" dirty="0"/>
              <a:t>cycles to read DRAM</a:t>
            </a:r>
          </a:p>
          <a:p>
            <a:pPr lvl="1">
              <a:buFont typeface="Monotype Sorts" pitchFamily="2" charset="2"/>
              <a:buNone/>
            </a:pPr>
            <a:r>
              <a:rPr lang="en-US" dirty="0"/>
              <a:t>                       cycles to return last data word</a:t>
            </a:r>
          </a:p>
          <a:p>
            <a:pPr lvl="1">
              <a:buFont typeface="Monotype Sorts" pitchFamily="2" charset="2"/>
              <a:buNone/>
            </a:pPr>
            <a:r>
              <a:rPr lang="en-US" dirty="0"/>
              <a:t>                       total clock cycles miss penalty</a:t>
            </a:r>
          </a:p>
          <a:p>
            <a:endParaRPr lang="en-US" dirty="0"/>
          </a:p>
          <a:p>
            <a:endParaRPr lang="en-US" dirty="0"/>
          </a:p>
          <a:p>
            <a:pPr>
              <a:buNone/>
            </a:pPr>
            <a:endParaRPr lang="en-US" dirty="0"/>
          </a:p>
          <a:p>
            <a:r>
              <a:rPr lang="en-US" dirty="0"/>
              <a:t>Number of bytes transferred per clock cycle (bandwidth) for a single miss is</a:t>
            </a:r>
          </a:p>
          <a:p>
            <a:pPr lvl="1">
              <a:buFont typeface="Monotype Sorts" pitchFamily="2" charset="2"/>
              <a:buNone/>
            </a:pPr>
            <a:r>
              <a:rPr lang="en-US" dirty="0"/>
              <a:t>                                  bytes per clock</a:t>
            </a:r>
          </a:p>
        </p:txBody>
      </p:sp>
      <p:sp>
        <p:nvSpPr>
          <p:cNvPr id="1585156" name="Rectangle 4"/>
          <p:cNvSpPr>
            <a:spLocks noChangeArrowheads="1"/>
          </p:cNvSpPr>
          <p:nvPr/>
        </p:nvSpPr>
        <p:spPr bwMode="auto">
          <a:xfrm>
            <a:off x="2854325" y="4868863"/>
            <a:ext cx="0" cy="274637"/>
          </a:xfrm>
          <a:prstGeom prst="rect">
            <a:avLst/>
          </a:prstGeom>
          <a:noFill/>
          <a:ln w="9525">
            <a:noFill/>
            <a:miter lim="800000"/>
            <a:headEnd/>
            <a:tailEnd/>
          </a:ln>
        </p:spPr>
        <p:txBody>
          <a:bodyPr wrap="none" lIns="0" tIns="0" rIns="0" bIns="0">
            <a:spAutoFit/>
          </a:bodyPr>
          <a:lstStyle/>
          <a:p>
            <a:endParaRPr lang="en-US"/>
          </a:p>
        </p:txBody>
      </p:sp>
      <p:sp>
        <p:nvSpPr>
          <p:cNvPr id="1585157" name="Rectangle 5"/>
          <p:cNvSpPr>
            <a:spLocks noChangeArrowheads="1"/>
          </p:cNvSpPr>
          <p:nvPr/>
        </p:nvSpPr>
        <p:spPr bwMode="auto">
          <a:xfrm>
            <a:off x="3009900" y="4987925"/>
            <a:ext cx="0" cy="274638"/>
          </a:xfrm>
          <a:prstGeom prst="rect">
            <a:avLst/>
          </a:prstGeom>
          <a:noFill/>
          <a:ln w="9525">
            <a:noFill/>
            <a:miter lim="800000"/>
            <a:headEnd/>
            <a:tailEnd/>
          </a:ln>
        </p:spPr>
        <p:txBody>
          <a:bodyPr wrap="none" lIns="0" tIns="0" rIns="0" bIns="0">
            <a:spAutoFit/>
          </a:bodyPr>
          <a:lstStyle/>
          <a:p>
            <a:endParaRPr lang="en-US"/>
          </a:p>
        </p:txBody>
      </p:sp>
      <p:sp>
        <p:nvSpPr>
          <p:cNvPr id="1585158" name="Rectangle 6"/>
          <p:cNvSpPr>
            <a:spLocks noChangeArrowheads="1"/>
          </p:cNvSpPr>
          <p:nvPr/>
        </p:nvSpPr>
        <p:spPr bwMode="auto">
          <a:xfrm>
            <a:off x="2032000" y="5110163"/>
            <a:ext cx="0" cy="274637"/>
          </a:xfrm>
          <a:prstGeom prst="rect">
            <a:avLst/>
          </a:prstGeom>
          <a:noFill/>
          <a:ln w="9525">
            <a:noFill/>
            <a:miter lim="800000"/>
            <a:headEnd/>
            <a:tailEnd/>
          </a:ln>
        </p:spPr>
        <p:txBody>
          <a:bodyPr wrap="none" lIns="0" tIns="0" rIns="0" bIns="0">
            <a:spAutoFit/>
          </a:bodyPr>
          <a:lstStyle/>
          <a:p>
            <a:endParaRPr lang="en-US"/>
          </a:p>
        </p:txBody>
      </p:sp>
      <p:sp>
        <p:nvSpPr>
          <p:cNvPr id="1585159" name="Rectangle 7"/>
          <p:cNvSpPr>
            <a:spLocks noChangeArrowheads="1"/>
          </p:cNvSpPr>
          <p:nvPr/>
        </p:nvSpPr>
        <p:spPr bwMode="auto">
          <a:xfrm>
            <a:off x="6423025" y="3471863"/>
            <a:ext cx="0" cy="274637"/>
          </a:xfrm>
          <a:prstGeom prst="rect">
            <a:avLst/>
          </a:prstGeom>
          <a:noFill/>
          <a:ln w="9525">
            <a:noFill/>
            <a:miter lim="800000"/>
            <a:headEnd/>
            <a:tailEnd/>
          </a:ln>
        </p:spPr>
        <p:txBody>
          <a:bodyPr wrap="none" lIns="0" tIns="0" rIns="0" bIns="0">
            <a:spAutoFit/>
          </a:bodyPr>
          <a:lstStyle/>
          <a:p>
            <a:endParaRPr lang="en-US"/>
          </a:p>
        </p:txBody>
      </p:sp>
      <p:sp>
        <p:nvSpPr>
          <p:cNvPr id="1585160" name="Rectangle 8"/>
          <p:cNvSpPr>
            <a:spLocks noChangeArrowheads="1"/>
          </p:cNvSpPr>
          <p:nvPr/>
        </p:nvSpPr>
        <p:spPr bwMode="auto">
          <a:xfrm>
            <a:off x="6919913" y="3471863"/>
            <a:ext cx="0" cy="274637"/>
          </a:xfrm>
          <a:prstGeom prst="rect">
            <a:avLst/>
          </a:prstGeom>
          <a:noFill/>
          <a:ln w="9525">
            <a:noFill/>
            <a:miter lim="800000"/>
            <a:headEnd/>
            <a:tailEnd/>
          </a:ln>
        </p:spPr>
        <p:txBody>
          <a:bodyPr wrap="none" lIns="0" tIns="0" rIns="0" bIns="0">
            <a:spAutoFit/>
          </a:bodyPr>
          <a:lstStyle/>
          <a:p>
            <a:endParaRPr lang="en-US"/>
          </a:p>
        </p:txBody>
      </p:sp>
      <p:sp>
        <p:nvSpPr>
          <p:cNvPr id="1585161" name="Rectangle 9"/>
          <p:cNvSpPr>
            <a:spLocks noChangeArrowheads="1"/>
          </p:cNvSpPr>
          <p:nvPr/>
        </p:nvSpPr>
        <p:spPr bwMode="auto">
          <a:xfrm>
            <a:off x="1143000" y="1524000"/>
            <a:ext cx="838200" cy="457200"/>
          </a:xfrm>
          <a:prstGeom prst="rect">
            <a:avLst/>
          </a:prstGeom>
          <a:noFill/>
          <a:ln w="12700">
            <a:solidFill>
              <a:schemeClr val="tx1"/>
            </a:solidFill>
            <a:miter lim="800000"/>
            <a:headEnd/>
            <a:tailEnd/>
          </a:ln>
          <a:effectLst/>
        </p:spPr>
        <p:txBody>
          <a:bodyPr wrap="none" anchor="ctr"/>
          <a:lstStyle/>
          <a:p>
            <a:endParaRPr lang="en-US"/>
          </a:p>
        </p:txBody>
      </p:sp>
      <p:sp>
        <p:nvSpPr>
          <p:cNvPr id="1585162" name="Text Box 10"/>
          <p:cNvSpPr txBox="1">
            <a:spLocks noChangeArrowheads="1"/>
          </p:cNvSpPr>
          <p:nvPr/>
        </p:nvSpPr>
        <p:spPr bwMode="auto">
          <a:xfrm>
            <a:off x="1219200" y="1600200"/>
            <a:ext cx="777875" cy="366713"/>
          </a:xfrm>
          <a:prstGeom prst="rect">
            <a:avLst/>
          </a:prstGeom>
          <a:noFill/>
          <a:ln w="12700">
            <a:noFill/>
            <a:miter lim="800000"/>
            <a:headEnd/>
            <a:tailEnd/>
          </a:ln>
          <a:effectLst/>
        </p:spPr>
        <p:txBody>
          <a:bodyPr>
            <a:spAutoFit/>
          </a:bodyPr>
          <a:lstStyle/>
          <a:p>
            <a:r>
              <a:rPr lang="en-US">
                <a:solidFill>
                  <a:schemeClr val="tx1"/>
                </a:solidFill>
              </a:rPr>
              <a:t>CPU</a:t>
            </a:r>
          </a:p>
        </p:txBody>
      </p:sp>
      <p:sp>
        <p:nvSpPr>
          <p:cNvPr id="1585163" name="AutoShape 11"/>
          <p:cNvSpPr>
            <a:spLocks noChangeArrowheads="1"/>
          </p:cNvSpPr>
          <p:nvPr/>
        </p:nvSpPr>
        <p:spPr bwMode="auto">
          <a:xfrm>
            <a:off x="1295400" y="1981200"/>
            <a:ext cx="609600" cy="304800"/>
          </a:xfrm>
          <a:prstGeom prst="upDownArrow">
            <a:avLst>
              <a:gd name="adj1" fmla="val 50000"/>
              <a:gd name="adj2" fmla="val 20000"/>
            </a:avLst>
          </a:prstGeom>
          <a:noFill/>
          <a:ln w="12700">
            <a:solidFill>
              <a:schemeClr val="tx1"/>
            </a:solidFill>
            <a:miter lim="800000"/>
            <a:headEnd/>
            <a:tailEnd/>
          </a:ln>
          <a:effectLst/>
        </p:spPr>
        <p:txBody>
          <a:bodyPr wrap="none" anchor="ctr"/>
          <a:lstStyle/>
          <a:p>
            <a:endParaRPr lang="en-US"/>
          </a:p>
        </p:txBody>
      </p:sp>
      <p:sp>
        <p:nvSpPr>
          <p:cNvPr id="1585164" name="Rectangle 12"/>
          <p:cNvSpPr>
            <a:spLocks noChangeArrowheads="1"/>
          </p:cNvSpPr>
          <p:nvPr/>
        </p:nvSpPr>
        <p:spPr bwMode="auto">
          <a:xfrm>
            <a:off x="1143000" y="2286000"/>
            <a:ext cx="838200" cy="838200"/>
          </a:xfrm>
          <a:prstGeom prst="rect">
            <a:avLst/>
          </a:prstGeom>
          <a:noFill/>
          <a:ln w="12700">
            <a:solidFill>
              <a:schemeClr val="tx1"/>
            </a:solidFill>
            <a:miter lim="800000"/>
            <a:headEnd/>
            <a:tailEnd/>
          </a:ln>
          <a:effectLst/>
        </p:spPr>
        <p:txBody>
          <a:bodyPr wrap="none" anchor="ctr"/>
          <a:lstStyle/>
          <a:p>
            <a:endParaRPr lang="en-US"/>
          </a:p>
        </p:txBody>
      </p:sp>
      <p:sp>
        <p:nvSpPr>
          <p:cNvPr id="1585165" name="Text Box 13"/>
          <p:cNvSpPr txBox="1">
            <a:spLocks noChangeArrowheads="1"/>
          </p:cNvSpPr>
          <p:nvPr/>
        </p:nvSpPr>
        <p:spPr bwMode="auto">
          <a:xfrm>
            <a:off x="1143000" y="2514600"/>
            <a:ext cx="914400" cy="366713"/>
          </a:xfrm>
          <a:prstGeom prst="rect">
            <a:avLst/>
          </a:prstGeom>
          <a:noFill/>
          <a:ln w="12700">
            <a:noFill/>
            <a:miter lim="800000"/>
            <a:headEnd/>
            <a:tailEnd/>
          </a:ln>
          <a:effectLst/>
        </p:spPr>
        <p:txBody>
          <a:bodyPr>
            <a:spAutoFit/>
          </a:bodyPr>
          <a:lstStyle/>
          <a:p>
            <a:r>
              <a:rPr lang="en-US">
                <a:solidFill>
                  <a:schemeClr val="tx1"/>
                </a:solidFill>
              </a:rPr>
              <a:t>Cache</a:t>
            </a:r>
          </a:p>
        </p:txBody>
      </p:sp>
      <p:sp>
        <p:nvSpPr>
          <p:cNvPr id="1585166" name="Rectangle 14"/>
          <p:cNvSpPr>
            <a:spLocks noChangeArrowheads="1"/>
          </p:cNvSpPr>
          <p:nvPr/>
        </p:nvSpPr>
        <p:spPr bwMode="auto">
          <a:xfrm>
            <a:off x="1143000" y="3733800"/>
            <a:ext cx="838200" cy="1828800"/>
          </a:xfrm>
          <a:prstGeom prst="rect">
            <a:avLst/>
          </a:prstGeom>
          <a:noFill/>
          <a:ln w="12700">
            <a:solidFill>
              <a:schemeClr val="tx1"/>
            </a:solidFill>
            <a:miter lim="800000"/>
            <a:headEnd/>
            <a:tailEnd/>
          </a:ln>
          <a:effectLst/>
        </p:spPr>
        <p:txBody>
          <a:bodyPr wrap="none" anchor="ctr"/>
          <a:lstStyle/>
          <a:p>
            <a:endParaRPr lang="en-US"/>
          </a:p>
        </p:txBody>
      </p:sp>
      <p:sp>
        <p:nvSpPr>
          <p:cNvPr id="1585167" name="AutoShape 15"/>
          <p:cNvSpPr>
            <a:spLocks noChangeArrowheads="1"/>
          </p:cNvSpPr>
          <p:nvPr/>
        </p:nvSpPr>
        <p:spPr bwMode="auto">
          <a:xfrm>
            <a:off x="1143000" y="3124200"/>
            <a:ext cx="838200" cy="609600"/>
          </a:xfrm>
          <a:prstGeom prst="upDownArrow">
            <a:avLst>
              <a:gd name="adj1" fmla="val 50000"/>
              <a:gd name="adj2" fmla="val 20000"/>
            </a:avLst>
          </a:prstGeom>
          <a:noFill/>
          <a:ln w="12700">
            <a:solidFill>
              <a:schemeClr val="tx1"/>
            </a:solidFill>
            <a:miter lim="800000"/>
            <a:headEnd/>
            <a:tailEnd/>
          </a:ln>
          <a:effectLst/>
        </p:spPr>
        <p:txBody>
          <a:bodyPr wrap="none" anchor="ctr"/>
          <a:lstStyle/>
          <a:p>
            <a:endParaRPr lang="en-US"/>
          </a:p>
        </p:txBody>
      </p:sp>
      <p:sp>
        <p:nvSpPr>
          <p:cNvPr id="1585168" name="Text Box 16"/>
          <p:cNvSpPr txBox="1">
            <a:spLocks noChangeArrowheads="1"/>
          </p:cNvSpPr>
          <p:nvPr/>
        </p:nvSpPr>
        <p:spPr bwMode="auto">
          <a:xfrm>
            <a:off x="1066800" y="4114800"/>
            <a:ext cx="1066800" cy="646331"/>
          </a:xfrm>
          <a:prstGeom prst="rect">
            <a:avLst/>
          </a:prstGeom>
          <a:noFill/>
          <a:ln w="12700">
            <a:noFill/>
            <a:miter lim="800000"/>
            <a:headEnd/>
            <a:tailEnd/>
          </a:ln>
          <a:effectLst/>
        </p:spPr>
        <p:txBody>
          <a:bodyPr>
            <a:spAutoFit/>
          </a:bodyPr>
          <a:lstStyle/>
          <a:p>
            <a:r>
              <a:rPr lang="en-US" dirty="0" smtClean="0">
                <a:solidFill>
                  <a:schemeClr val="tx1"/>
                </a:solidFill>
              </a:rPr>
              <a:t>  DRAM</a:t>
            </a:r>
          </a:p>
          <a:p>
            <a:r>
              <a:rPr lang="en-US" dirty="0" smtClean="0">
                <a:solidFill>
                  <a:schemeClr val="tx1"/>
                </a:solidFill>
              </a:rPr>
              <a:t>Memory</a:t>
            </a:r>
            <a:endParaRPr lang="en-US" dirty="0">
              <a:solidFill>
                <a:schemeClr val="tx1"/>
              </a:solidFill>
            </a:endParaRPr>
          </a:p>
        </p:txBody>
      </p:sp>
      <p:sp>
        <p:nvSpPr>
          <p:cNvPr id="1585169" name="Text Box 17"/>
          <p:cNvSpPr txBox="1">
            <a:spLocks noChangeArrowheads="1"/>
          </p:cNvSpPr>
          <p:nvPr/>
        </p:nvSpPr>
        <p:spPr bwMode="auto">
          <a:xfrm>
            <a:off x="1295400" y="3276600"/>
            <a:ext cx="685800" cy="366713"/>
          </a:xfrm>
          <a:prstGeom prst="rect">
            <a:avLst/>
          </a:prstGeom>
          <a:noFill/>
          <a:ln w="12700">
            <a:noFill/>
            <a:miter lim="800000"/>
            <a:headEnd/>
            <a:tailEnd/>
          </a:ln>
          <a:effectLst/>
        </p:spPr>
        <p:txBody>
          <a:bodyPr>
            <a:spAutoFit/>
          </a:bodyPr>
          <a:lstStyle/>
          <a:p>
            <a:r>
              <a:rPr lang="en-US">
                <a:solidFill>
                  <a:schemeClr val="tx1"/>
                </a:solidFill>
              </a:rPr>
              <a:t>bus</a:t>
            </a:r>
          </a:p>
        </p:txBody>
      </p:sp>
      <p:sp>
        <p:nvSpPr>
          <p:cNvPr id="1585170" name="Rectangle 18"/>
          <p:cNvSpPr>
            <a:spLocks noChangeArrowheads="1"/>
          </p:cNvSpPr>
          <p:nvPr/>
        </p:nvSpPr>
        <p:spPr bwMode="auto">
          <a:xfrm>
            <a:off x="762000" y="1524000"/>
            <a:ext cx="1600200" cy="1600200"/>
          </a:xfrm>
          <a:prstGeom prst="rect">
            <a:avLst/>
          </a:prstGeom>
          <a:noFill/>
          <a:ln w="12700">
            <a:solidFill>
              <a:schemeClr val="accent2"/>
            </a:solidFill>
            <a:miter lim="800000"/>
            <a:headEnd/>
            <a:tailEnd/>
          </a:ln>
          <a:effectLst/>
        </p:spPr>
        <p:txBody>
          <a:bodyPr wrap="none" anchor="ctr"/>
          <a:lstStyle/>
          <a:p>
            <a:endParaRPr lang="en-US"/>
          </a:p>
        </p:txBody>
      </p:sp>
      <p:sp>
        <p:nvSpPr>
          <p:cNvPr id="1585171" name="Rectangle 19"/>
          <p:cNvSpPr>
            <a:spLocks noChangeArrowheads="1"/>
          </p:cNvSpPr>
          <p:nvPr/>
        </p:nvSpPr>
        <p:spPr bwMode="auto">
          <a:xfrm>
            <a:off x="3124200" y="3048000"/>
            <a:ext cx="5638800" cy="2819400"/>
          </a:xfrm>
          <a:prstGeom prst="rect">
            <a:avLst/>
          </a:prstGeom>
          <a:noFill/>
          <a:ln w="12700">
            <a:noFill/>
            <a:miter lim="800000"/>
            <a:headEnd/>
            <a:tailEnd/>
          </a:ln>
          <a:effectLst/>
        </p:spPr>
        <p:txBody>
          <a:bodyPr lIns="90488" tIns="44450" rIns="90488" bIns="44450"/>
          <a:lstStyle/>
          <a:p>
            <a:pPr marL="342900" indent="-342900">
              <a:lnSpc>
                <a:spcPct val="90000"/>
              </a:lnSpc>
              <a:spcBef>
                <a:spcPct val="65000"/>
              </a:spcBef>
              <a:buClr>
                <a:schemeClr val="accent1"/>
              </a:buClr>
              <a:buSzPct val="75000"/>
              <a:buFont typeface="Wingdings" pitchFamily="2" charset="2"/>
              <a:buChar char="q"/>
            </a:pPr>
            <a:endParaRPr lang="en-US" sz="2400">
              <a:solidFill>
                <a:schemeClr val="tx1"/>
              </a:solidFill>
            </a:endParaRPr>
          </a:p>
        </p:txBody>
      </p:sp>
      <p:sp>
        <p:nvSpPr>
          <p:cNvPr id="1585172" name="Text Box 20"/>
          <p:cNvSpPr txBox="1">
            <a:spLocks noChangeArrowheads="1"/>
          </p:cNvSpPr>
          <p:nvPr/>
        </p:nvSpPr>
        <p:spPr bwMode="auto">
          <a:xfrm>
            <a:off x="685800" y="1219200"/>
            <a:ext cx="849313" cy="336550"/>
          </a:xfrm>
          <a:prstGeom prst="rect">
            <a:avLst/>
          </a:prstGeom>
          <a:noFill/>
          <a:ln w="12700">
            <a:noFill/>
            <a:miter lim="800000"/>
            <a:headEnd/>
            <a:tailEnd/>
          </a:ln>
          <a:effectLst/>
        </p:spPr>
        <p:txBody>
          <a:bodyPr wrap="none">
            <a:spAutoFit/>
          </a:bodyPr>
          <a:lstStyle/>
          <a:p>
            <a:r>
              <a:rPr lang="en-US" sz="1600">
                <a:solidFill>
                  <a:schemeClr val="accent2"/>
                </a:solidFill>
              </a:rPr>
              <a:t>on-chip</a:t>
            </a:r>
          </a:p>
        </p:txBody>
      </p:sp>
      <p:sp>
        <p:nvSpPr>
          <p:cNvPr id="1585174" name="Line 22"/>
          <p:cNvSpPr>
            <a:spLocks noChangeShapeType="1"/>
          </p:cNvSpPr>
          <p:nvPr/>
        </p:nvSpPr>
        <p:spPr bwMode="auto">
          <a:xfrm>
            <a:off x="4326464" y="3183458"/>
            <a:ext cx="457200" cy="0"/>
          </a:xfrm>
          <a:prstGeom prst="line">
            <a:avLst/>
          </a:prstGeom>
          <a:noFill/>
          <a:ln w="28575">
            <a:solidFill>
              <a:schemeClr val="tx1"/>
            </a:solidFill>
            <a:round/>
            <a:headEnd/>
            <a:tailEnd/>
          </a:ln>
          <a:effectLst/>
        </p:spPr>
        <p:txBody>
          <a:bodyPr/>
          <a:lstStyle/>
          <a:p>
            <a:endParaRPr lang="en-US"/>
          </a:p>
        </p:txBody>
      </p:sp>
      <p:grpSp>
        <p:nvGrpSpPr>
          <p:cNvPr id="2" name="Group 23"/>
          <p:cNvGrpSpPr>
            <a:grpSpLocks/>
          </p:cNvGrpSpPr>
          <p:nvPr/>
        </p:nvGrpSpPr>
        <p:grpSpPr bwMode="auto">
          <a:xfrm>
            <a:off x="2438400" y="3843857"/>
            <a:ext cx="6553200" cy="1066800"/>
            <a:chOff x="1536" y="2112"/>
            <a:chExt cx="4128" cy="672"/>
          </a:xfrm>
        </p:grpSpPr>
        <p:sp>
          <p:nvSpPr>
            <p:cNvPr id="1585176" name="Rectangle 24"/>
            <p:cNvSpPr>
              <a:spLocks noChangeArrowheads="1"/>
            </p:cNvSpPr>
            <p:nvPr/>
          </p:nvSpPr>
          <p:spPr bwMode="auto">
            <a:xfrm>
              <a:off x="1536" y="2112"/>
              <a:ext cx="144" cy="96"/>
            </a:xfrm>
            <a:prstGeom prst="rect">
              <a:avLst/>
            </a:prstGeom>
            <a:solidFill>
              <a:schemeClr val="accent2"/>
            </a:solidFill>
            <a:ln w="12700">
              <a:solidFill>
                <a:schemeClr val="tx1"/>
              </a:solidFill>
              <a:miter lim="800000"/>
              <a:headEnd/>
              <a:tailEnd/>
            </a:ln>
            <a:effectLst/>
          </p:spPr>
          <p:txBody>
            <a:bodyPr wrap="none" anchor="ctr"/>
            <a:lstStyle/>
            <a:p>
              <a:pPr algn="ctr"/>
              <a:endParaRPr lang="en-US">
                <a:solidFill>
                  <a:schemeClr val="accent2"/>
                </a:solidFill>
              </a:endParaRPr>
            </a:p>
          </p:txBody>
        </p:sp>
        <p:sp>
          <p:nvSpPr>
            <p:cNvPr id="1585177" name="Rectangle 25"/>
            <p:cNvSpPr>
              <a:spLocks noChangeArrowheads="1"/>
            </p:cNvSpPr>
            <p:nvPr/>
          </p:nvSpPr>
          <p:spPr bwMode="auto">
            <a:xfrm>
              <a:off x="1680" y="2112"/>
              <a:ext cx="960" cy="96"/>
            </a:xfrm>
            <a:prstGeom prst="rect">
              <a:avLst/>
            </a:prstGeom>
            <a:noFill/>
            <a:ln w="12700">
              <a:solidFill>
                <a:schemeClr val="tx1"/>
              </a:solidFill>
              <a:miter lim="800000"/>
              <a:headEnd/>
              <a:tailEnd/>
            </a:ln>
            <a:effectLst/>
          </p:spPr>
          <p:txBody>
            <a:bodyPr wrap="none" anchor="ctr"/>
            <a:lstStyle/>
            <a:p>
              <a:pPr algn="ctr"/>
              <a:r>
                <a:rPr lang="en-US" sz="1400" dirty="0" smtClean="0">
                  <a:solidFill>
                    <a:schemeClr val="tx1"/>
                  </a:solidFill>
                </a:rPr>
                <a:t>15 </a:t>
              </a:r>
              <a:r>
                <a:rPr lang="en-US" sz="1400" dirty="0">
                  <a:solidFill>
                    <a:schemeClr val="tx1"/>
                  </a:solidFill>
                </a:rPr>
                <a:t>cycles</a:t>
              </a:r>
            </a:p>
          </p:txBody>
        </p:sp>
        <p:sp>
          <p:nvSpPr>
            <p:cNvPr id="1585178" name="Rectangle 26"/>
            <p:cNvSpPr>
              <a:spLocks noChangeArrowheads="1"/>
            </p:cNvSpPr>
            <p:nvPr/>
          </p:nvSpPr>
          <p:spPr bwMode="auto">
            <a:xfrm>
              <a:off x="2640" y="2112"/>
              <a:ext cx="144" cy="96"/>
            </a:xfrm>
            <a:prstGeom prst="rect">
              <a:avLst/>
            </a:prstGeom>
            <a:solidFill>
              <a:srgbClr val="00A091"/>
            </a:solidFill>
            <a:ln w="12700">
              <a:solidFill>
                <a:schemeClr val="tx1"/>
              </a:solidFill>
              <a:miter lim="800000"/>
              <a:headEnd/>
              <a:tailEnd/>
            </a:ln>
            <a:effectLst/>
          </p:spPr>
          <p:txBody>
            <a:bodyPr wrap="none" anchor="ctr"/>
            <a:lstStyle/>
            <a:p>
              <a:endParaRPr lang="en-US"/>
            </a:p>
          </p:txBody>
        </p:sp>
        <p:sp>
          <p:nvSpPr>
            <p:cNvPr id="1585179" name="Rectangle 27"/>
            <p:cNvSpPr>
              <a:spLocks noChangeArrowheads="1"/>
            </p:cNvSpPr>
            <p:nvPr/>
          </p:nvSpPr>
          <p:spPr bwMode="auto">
            <a:xfrm>
              <a:off x="2496" y="2304"/>
              <a:ext cx="144" cy="96"/>
            </a:xfrm>
            <a:prstGeom prst="rect">
              <a:avLst/>
            </a:prstGeom>
            <a:solidFill>
              <a:schemeClr val="accent2"/>
            </a:solidFill>
            <a:ln w="12700">
              <a:solidFill>
                <a:schemeClr val="tx1"/>
              </a:solidFill>
              <a:miter lim="800000"/>
              <a:headEnd/>
              <a:tailEnd/>
            </a:ln>
            <a:effectLst/>
          </p:spPr>
          <p:txBody>
            <a:bodyPr wrap="none" anchor="ctr"/>
            <a:lstStyle/>
            <a:p>
              <a:pPr algn="ctr"/>
              <a:endParaRPr lang="en-US">
                <a:solidFill>
                  <a:schemeClr val="accent2"/>
                </a:solidFill>
              </a:endParaRPr>
            </a:p>
          </p:txBody>
        </p:sp>
        <p:sp>
          <p:nvSpPr>
            <p:cNvPr id="1585180" name="Rectangle 28"/>
            <p:cNvSpPr>
              <a:spLocks noChangeArrowheads="1"/>
            </p:cNvSpPr>
            <p:nvPr/>
          </p:nvSpPr>
          <p:spPr bwMode="auto">
            <a:xfrm>
              <a:off x="2640" y="2304"/>
              <a:ext cx="960" cy="96"/>
            </a:xfrm>
            <a:prstGeom prst="rect">
              <a:avLst/>
            </a:prstGeom>
            <a:noFill/>
            <a:ln w="12700">
              <a:solidFill>
                <a:schemeClr val="tx1"/>
              </a:solidFill>
              <a:miter lim="800000"/>
              <a:headEnd/>
              <a:tailEnd/>
            </a:ln>
            <a:effectLst/>
          </p:spPr>
          <p:txBody>
            <a:bodyPr wrap="none" anchor="ctr"/>
            <a:lstStyle/>
            <a:p>
              <a:pPr algn="ctr"/>
              <a:r>
                <a:rPr lang="en-US" sz="1400" dirty="0" smtClean="0">
                  <a:solidFill>
                    <a:schemeClr val="tx1"/>
                  </a:solidFill>
                </a:rPr>
                <a:t>15 </a:t>
              </a:r>
              <a:r>
                <a:rPr lang="en-US" sz="1400" dirty="0">
                  <a:solidFill>
                    <a:schemeClr val="tx1"/>
                  </a:solidFill>
                </a:rPr>
                <a:t>cycles</a:t>
              </a:r>
            </a:p>
          </p:txBody>
        </p:sp>
        <p:sp>
          <p:nvSpPr>
            <p:cNvPr id="1585181" name="Rectangle 29"/>
            <p:cNvSpPr>
              <a:spLocks noChangeArrowheads="1"/>
            </p:cNvSpPr>
            <p:nvPr/>
          </p:nvSpPr>
          <p:spPr bwMode="auto">
            <a:xfrm>
              <a:off x="3600" y="2304"/>
              <a:ext cx="144" cy="96"/>
            </a:xfrm>
            <a:prstGeom prst="rect">
              <a:avLst/>
            </a:prstGeom>
            <a:solidFill>
              <a:srgbClr val="00A091"/>
            </a:solidFill>
            <a:ln w="12700">
              <a:solidFill>
                <a:schemeClr val="tx1"/>
              </a:solidFill>
              <a:miter lim="800000"/>
              <a:headEnd/>
              <a:tailEnd/>
            </a:ln>
            <a:effectLst/>
          </p:spPr>
          <p:txBody>
            <a:bodyPr wrap="none" anchor="ctr"/>
            <a:lstStyle/>
            <a:p>
              <a:endParaRPr lang="en-US"/>
            </a:p>
          </p:txBody>
        </p:sp>
        <p:sp>
          <p:nvSpPr>
            <p:cNvPr id="1585182" name="Rectangle 30"/>
            <p:cNvSpPr>
              <a:spLocks noChangeArrowheads="1"/>
            </p:cNvSpPr>
            <p:nvPr/>
          </p:nvSpPr>
          <p:spPr bwMode="auto">
            <a:xfrm>
              <a:off x="3456" y="2496"/>
              <a:ext cx="144" cy="96"/>
            </a:xfrm>
            <a:prstGeom prst="rect">
              <a:avLst/>
            </a:prstGeom>
            <a:solidFill>
              <a:schemeClr val="accent2"/>
            </a:solidFill>
            <a:ln w="12700">
              <a:solidFill>
                <a:schemeClr val="tx1"/>
              </a:solidFill>
              <a:miter lim="800000"/>
              <a:headEnd/>
              <a:tailEnd/>
            </a:ln>
            <a:effectLst/>
          </p:spPr>
          <p:txBody>
            <a:bodyPr wrap="none" anchor="ctr"/>
            <a:lstStyle/>
            <a:p>
              <a:pPr algn="ctr"/>
              <a:endParaRPr lang="en-US">
                <a:solidFill>
                  <a:schemeClr val="accent2"/>
                </a:solidFill>
              </a:endParaRPr>
            </a:p>
          </p:txBody>
        </p:sp>
        <p:sp>
          <p:nvSpPr>
            <p:cNvPr id="1585183" name="Rectangle 31"/>
            <p:cNvSpPr>
              <a:spLocks noChangeArrowheads="1"/>
            </p:cNvSpPr>
            <p:nvPr/>
          </p:nvSpPr>
          <p:spPr bwMode="auto">
            <a:xfrm>
              <a:off x="3600" y="2496"/>
              <a:ext cx="960" cy="96"/>
            </a:xfrm>
            <a:prstGeom prst="rect">
              <a:avLst/>
            </a:prstGeom>
            <a:noFill/>
            <a:ln w="12700">
              <a:solidFill>
                <a:schemeClr val="tx1"/>
              </a:solidFill>
              <a:miter lim="800000"/>
              <a:headEnd/>
              <a:tailEnd/>
            </a:ln>
            <a:effectLst/>
          </p:spPr>
          <p:txBody>
            <a:bodyPr wrap="none" anchor="ctr"/>
            <a:lstStyle/>
            <a:p>
              <a:pPr algn="ctr"/>
              <a:r>
                <a:rPr lang="en-US" sz="1400" dirty="0" smtClean="0">
                  <a:solidFill>
                    <a:schemeClr val="tx1"/>
                  </a:solidFill>
                </a:rPr>
                <a:t>15 </a:t>
              </a:r>
              <a:r>
                <a:rPr lang="en-US" sz="1400" dirty="0">
                  <a:solidFill>
                    <a:schemeClr val="tx1"/>
                  </a:solidFill>
                </a:rPr>
                <a:t>cycles</a:t>
              </a:r>
            </a:p>
          </p:txBody>
        </p:sp>
        <p:sp>
          <p:nvSpPr>
            <p:cNvPr id="1585184" name="Rectangle 32"/>
            <p:cNvSpPr>
              <a:spLocks noChangeArrowheads="1"/>
            </p:cNvSpPr>
            <p:nvPr/>
          </p:nvSpPr>
          <p:spPr bwMode="auto">
            <a:xfrm>
              <a:off x="4560" y="2496"/>
              <a:ext cx="144" cy="96"/>
            </a:xfrm>
            <a:prstGeom prst="rect">
              <a:avLst/>
            </a:prstGeom>
            <a:solidFill>
              <a:srgbClr val="00A091"/>
            </a:solidFill>
            <a:ln w="12700">
              <a:solidFill>
                <a:schemeClr val="tx1"/>
              </a:solidFill>
              <a:miter lim="800000"/>
              <a:headEnd/>
              <a:tailEnd/>
            </a:ln>
            <a:effectLst/>
          </p:spPr>
          <p:txBody>
            <a:bodyPr wrap="none" anchor="ctr"/>
            <a:lstStyle/>
            <a:p>
              <a:endParaRPr lang="en-US"/>
            </a:p>
          </p:txBody>
        </p:sp>
        <p:sp>
          <p:nvSpPr>
            <p:cNvPr id="1585185" name="Rectangle 33"/>
            <p:cNvSpPr>
              <a:spLocks noChangeArrowheads="1"/>
            </p:cNvSpPr>
            <p:nvPr/>
          </p:nvSpPr>
          <p:spPr bwMode="auto">
            <a:xfrm>
              <a:off x="4416" y="2688"/>
              <a:ext cx="144" cy="96"/>
            </a:xfrm>
            <a:prstGeom prst="rect">
              <a:avLst/>
            </a:prstGeom>
            <a:solidFill>
              <a:schemeClr val="accent2"/>
            </a:solidFill>
            <a:ln w="12700">
              <a:solidFill>
                <a:schemeClr val="tx1"/>
              </a:solidFill>
              <a:miter lim="800000"/>
              <a:headEnd/>
              <a:tailEnd/>
            </a:ln>
            <a:effectLst/>
          </p:spPr>
          <p:txBody>
            <a:bodyPr wrap="none" anchor="ctr"/>
            <a:lstStyle/>
            <a:p>
              <a:pPr algn="ctr"/>
              <a:endParaRPr lang="en-US">
                <a:solidFill>
                  <a:schemeClr val="accent2"/>
                </a:solidFill>
              </a:endParaRPr>
            </a:p>
          </p:txBody>
        </p:sp>
        <p:sp>
          <p:nvSpPr>
            <p:cNvPr id="1585186" name="Rectangle 34"/>
            <p:cNvSpPr>
              <a:spLocks noChangeArrowheads="1"/>
            </p:cNvSpPr>
            <p:nvPr/>
          </p:nvSpPr>
          <p:spPr bwMode="auto">
            <a:xfrm>
              <a:off x="4560" y="2688"/>
              <a:ext cx="960" cy="96"/>
            </a:xfrm>
            <a:prstGeom prst="rect">
              <a:avLst/>
            </a:prstGeom>
            <a:noFill/>
            <a:ln w="12700">
              <a:solidFill>
                <a:schemeClr val="tx1"/>
              </a:solidFill>
              <a:miter lim="800000"/>
              <a:headEnd/>
              <a:tailEnd/>
            </a:ln>
            <a:effectLst/>
          </p:spPr>
          <p:txBody>
            <a:bodyPr wrap="none" anchor="ctr"/>
            <a:lstStyle/>
            <a:p>
              <a:pPr algn="ctr"/>
              <a:r>
                <a:rPr lang="en-US" sz="1400" dirty="0" smtClean="0">
                  <a:solidFill>
                    <a:schemeClr val="tx1"/>
                  </a:solidFill>
                </a:rPr>
                <a:t>15 </a:t>
              </a:r>
              <a:r>
                <a:rPr lang="en-US" sz="1400" dirty="0">
                  <a:solidFill>
                    <a:schemeClr val="tx1"/>
                  </a:solidFill>
                </a:rPr>
                <a:t>cycles</a:t>
              </a:r>
            </a:p>
          </p:txBody>
        </p:sp>
        <p:sp>
          <p:nvSpPr>
            <p:cNvPr id="1585187" name="Rectangle 35"/>
            <p:cNvSpPr>
              <a:spLocks noChangeArrowheads="1"/>
            </p:cNvSpPr>
            <p:nvPr/>
          </p:nvSpPr>
          <p:spPr bwMode="auto">
            <a:xfrm>
              <a:off x="5520" y="2688"/>
              <a:ext cx="144" cy="96"/>
            </a:xfrm>
            <a:prstGeom prst="rect">
              <a:avLst/>
            </a:prstGeom>
            <a:solidFill>
              <a:srgbClr val="00A091"/>
            </a:solidFill>
            <a:ln w="12700">
              <a:solidFill>
                <a:schemeClr val="tx1"/>
              </a:solidFill>
              <a:miter lim="800000"/>
              <a:headEnd/>
              <a:tailEnd/>
            </a:ln>
            <a:effectLst/>
          </p:spPr>
          <p:txBody>
            <a:bodyPr wrap="none" anchor="ctr"/>
            <a:lstStyle/>
            <a:p>
              <a:endParaRPr lang="en-US"/>
            </a:p>
          </p:txBody>
        </p:sp>
      </p:grpSp>
      <p:sp>
        <p:nvSpPr>
          <p:cNvPr id="1585188" name="Rectangle 36"/>
          <p:cNvSpPr>
            <a:spLocks noChangeArrowheads="1"/>
          </p:cNvSpPr>
          <p:nvPr/>
        </p:nvSpPr>
        <p:spPr bwMode="auto">
          <a:xfrm>
            <a:off x="2887126" y="2045222"/>
            <a:ext cx="2286000" cy="1533753"/>
          </a:xfrm>
          <a:prstGeom prst="rect">
            <a:avLst/>
          </a:prstGeom>
          <a:noFill/>
          <a:ln w="12700">
            <a:noFill/>
            <a:miter lim="800000"/>
            <a:headEnd/>
            <a:tailEnd/>
          </a:ln>
          <a:effectLst/>
        </p:spPr>
        <p:txBody>
          <a:bodyPr lIns="63500" tIns="25400" rIns="63500" bIns="25400">
            <a:spAutoFit/>
          </a:bodyPr>
          <a:lstStyle/>
          <a:p>
            <a:pPr marL="287338" indent="-287338">
              <a:lnSpc>
                <a:spcPct val="90000"/>
              </a:lnSpc>
              <a:spcBef>
                <a:spcPct val="65000"/>
              </a:spcBef>
              <a:buClr>
                <a:schemeClr val="accent1"/>
              </a:buClr>
              <a:buSzPct val="75000"/>
              <a:buFont typeface="Wingdings" pitchFamily="2" charset="2"/>
              <a:buNone/>
            </a:pPr>
            <a:r>
              <a:rPr lang="en-US" sz="2000" dirty="0">
                <a:solidFill>
                  <a:schemeClr val="tx1"/>
                </a:solidFill>
              </a:rPr>
              <a:t>                        </a:t>
            </a:r>
            <a:r>
              <a:rPr lang="en-US" sz="2000" dirty="0" smtClean="0">
                <a:solidFill>
                  <a:schemeClr val="tx1"/>
                </a:solidFill>
              </a:rPr>
              <a:t>    </a:t>
            </a:r>
            <a:r>
              <a:rPr lang="en-US" sz="2000" dirty="0">
                <a:solidFill>
                  <a:schemeClr val="tx1"/>
                </a:solidFill>
              </a:rPr>
              <a:t>1</a:t>
            </a:r>
          </a:p>
          <a:p>
            <a:pPr marL="741363" lvl="1" indent="-246063">
              <a:lnSpc>
                <a:spcPct val="90000"/>
              </a:lnSpc>
              <a:spcBef>
                <a:spcPct val="40000"/>
              </a:spcBef>
              <a:buClr>
                <a:schemeClr val="accent1"/>
              </a:buClr>
              <a:buSzPct val="75000"/>
              <a:buFont typeface="Monotype Sorts" pitchFamily="2" charset="2"/>
              <a:buNone/>
            </a:pPr>
            <a:r>
              <a:rPr lang="en-US" sz="2000" dirty="0">
                <a:solidFill>
                  <a:schemeClr val="tx1"/>
                </a:solidFill>
              </a:rPr>
              <a:t>4 x </a:t>
            </a:r>
            <a:r>
              <a:rPr lang="en-US" sz="2000" dirty="0" smtClean="0">
                <a:solidFill>
                  <a:schemeClr val="tx1"/>
                </a:solidFill>
              </a:rPr>
              <a:t>15  =   60</a:t>
            </a:r>
            <a:endParaRPr lang="en-US" sz="2000" dirty="0">
              <a:solidFill>
                <a:schemeClr val="tx1"/>
              </a:solidFill>
            </a:endParaRPr>
          </a:p>
          <a:p>
            <a:pPr marL="741363" lvl="1" indent="-246063">
              <a:lnSpc>
                <a:spcPct val="90000"/>
              </a:lnSpc>
              <a:spcBef>
                <a:spcPct val="40000"/>
              </a:spcBef>
              <a:buClr>
                <a:schemeClr val="accent1"/>
              </a:buClr>
              <a:buSzPct val="75000"/>
              <a:buFont typeface="Monotype Sorts" pitchFamily="2" charset="2"/>
              <a:buNone/>
            </a:pPr>
            <a:r>
              <a:rPr lang="en-US" sz="2000" dirty="0">
                <a:solidFill>
                  <a:schemeClr val="tx1"/>
                </a:solidFill>
              </a:rPr>
              <a:t>                 </a:t>
            </a:r>
            <a:r>
              <a:rPr lang="en-US" sz="2000" dirty="0" smtClean="0">
                <a:solidFill>
                  <a:schemeClr val="tx1"/>
                </a:solidFill>
              </a:rPr>
              <a:t>   </a:t>
            </a:r>
            <a:r>
              <a:rPr lang="en-US" sz="2000" dirty="0">
                <a:solidFill>
                  <a:schemeClr val="tx1"/>
                </a:solidFill>
              </a:rPr>
              <a:t>1 </a:t>
            </a:r>
          </a:p>
          <a:p>
            <a:pPr marL="741363" lvl="1" indent="-246063">
              <a:lnSpc>
                <a:spcPct val="90000"/>
              </a:lnSpc>
              <a:spcBef>
                <a:spcPct val="40000"/>
              </a:spcBef>
              <a:buClr>
                <a:schemeClr val="accent1"/>
              </a:buClr>
              <a:buSzPct val="75000"/>
              <a:buFont typeface="Monotype Sorts" pitchFamily="2" charset="2"/>
              <a:buNone/>
            </a:pPr>
            <a:r>
              <a:rPr lang="en-US" sz="2000" dirty="0">
                <a:solidFill>
                  <a:schemeClr val="tx1"/>
                </a:solidFill>
              </a:rPr>
              <a:t>               </a:t>
            </a:r>
            <a:r>
              <a:rPr lang="en-US" sz="2000" dirty="0" smtClean="0">
                <a:solidFill>
                  <a:schemeClr val="tx1"/>
                </a:solidFill>
              </a:rPr>
              <a:t>   62</a:t>
            </a:r>
            <a:endParaRPr lang="en-US" sz="2000" dirty="0">
              <a:solidFill>
                <a:schemeClr val="tx1"/>
              </a:solidFill>
            </a:endParaRPr>
          </a:p>
        </p:txBody>
      </p:sp>
      <p:sp>
        <p:nvSpPr>
          <p:cNvPr id="1585189" name="Rectangle 37"/>
          <p:cNvSpPr>
            <a:spLocks noChangeArrowheads="1"/>
          </p:cNvSpPr>
          <p:nvPr/>
        </p:nvSpPr>
        <p:spPr bwMode="auto">
          <a:xfrm>
            <a:off x="2599265" y="5393264"/>
            <a:ext cx="3124200" cy="768415"/>
          </a:xfrm>
          <a:prstGeom prst="rect">
            <a:avLst/>
          </a:prstGeom>
          <a:noFill/>
          <a:ln w="12700">
            <a:noFill/>
            <a:miter lim="800000"/>
            <a:headEnd/>
            <a:tailEnd/>
          </a:ln>
          <a:effectLst/>
        </p:spPr>
        <p:txBody>
          <a:bodyPr lIns="63500" tIns="25400" rIns="63500" bIns="25400">
            <a:spAutoFit/>
          </a:bodyPr>
          <a:lstStyle/>
          <a:p>
            <a:pPr marL="287338" indent="-287338">
              <a:lnSpc>
                <a:spcPct val="90000"/>
              </a:lnSpc>
              <a:spcBef>
                <a:spcPct val="65000"/>
              </a:spcBef>
              <a:buClr>
                <a:schemeClr val="accent1"/>
              </a:buClr>
              <a:buSzPct val="75000"/>
              <a:buFont typeface="Wingdings" pitchFamily="2" charset="2"/>
              <a:buNone/>
            </a:pPr>
            <a:endParaRPr lang="en-US" sz="2400" dirty="0">
              <a:solidFill>
                <a:schemeClr val="tx1"/>
              </a:solidFill>
            </a:endParaRPr>
          </a:p>
          <a:p>
            <a:pPr marL="741363" lvl="1" indent="-246063">
              <a:lnSpc>
                <a:spcPct val="85000"/>
              </a:lnSpc>
              <a:spcBef>
                <a:spcPct val="40000"/>
              </a:spcBef>
              <a:buClr>
                <a:schemeClr val="accent1"/>
              </a:buClr>
              <a:buSzPct val="75000"/>
              <a:buFont typeface="Monotype Sorts" pitchFamily="2" charset="2"/>
              <a:buNone/>
            </a:pPr>
            <a:r>
              <a:rPr lang="en-US" sz="2000" dirty="0">
                <a:solidFill>
                  <a:schemeClr val="tx1"/>
                </a:solidFill>
              </a:rPr>
              <a:t>   (4 x 4</a:t>
            </a:r>
            <a:r>
              <a:rPr lang="en-US" sz="2000" dirty="0" smtClean="0">
                <a:solidFill>
                  <a:schemeClr val="tx1"/>
                </a:solidFill>
              </a:rPr>
              <a:t>)/62 </a:t>
            </a:r>
            <a:r>
              <a:rPr lang="en-US" sz="2000" dirty="0">
                <a:solidFill>
                  <a:schemeClr val="tx1"/>
                </a:solidFill>
              </a:rPr>
              <a:t>= </a:t>
            </a:r>
            <a:r>
              <a:rPr lang="en-US" sz="2000" dirty="0" smtClean="0">
                <a:solidFill>
                  <a:schemeClr val="tx1"/>
                </a:solidFill>
              </a:rPr>
              <a:t>0.258</a:t>
            </a:r>
            <a:endParaRPr lang="en-US" sz="20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300"/>
                                  </p:iterate>
                                  <p:childTnLst>
                                    <p:set>
                                      <p:cBhvr>
                                        <p:cTn id="6" dur="1" fill="hold">
                                          <p:stCondLst>
                                            <p:cond delay="299"/>
                                          </p:stCondLst>
                                        </p:cTn>
                                        <p:tgtEl>
                                          <p:spTgt spid="15851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85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5188" grpId="0" autoUpdateAnimBg="0"/>
      <p:bldP spid="1585189" grpId="0" autoUpdateAnimBg="0"/>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587202" name="Rectangle 2"/>
          <p:cNvSpPr>
            <a:spLocks noChangeArrowheads="1"/>
          </p:cNvSpPr>
          <p:nvPr/>
        </p:nvSpPr>
        <p:spPr bwMode="auto">
          <a:xfrm>
            <a:off x="225425" y="312738"/>
            <a:ext cx="2505075" cy="477837"/>
          </a:xfrm>
          <a:prstGeom prst="rect">
            <a:avLst/>
          </a:prstGeom>
          <a:noFill/>
          <a:ln w="12700">
            <a:noFill/>
            <a:miter lim="800000"/>
            <a:headEnd/>
            <a:tailEnd/>
          </a:ln>
          <a:effectLst/>
        </p:spPr>
        <p:txBody>
          <a:bodyPr wrap="none" anchor="ctr"/>
          <a:lstStyle/>
          <a:p>
            <a:endParaRPr lang="en-US"/>
          </a:p>
        </p:txBody>
      </p:sp>
      <p:sp>
        <p:nvSpPr>
          <p:cNvPr id="1587203" name="Rectangle 3"/>
          <p:cNvSpPr>
            <a:spLocks noGrp="1" noChangeArrowheads="1"/>
          </p:cNvSpPr>
          <p:nvPr>
            <p:ph type="title"/>
          </p:nvPr>
        </p:nvSpPr>
        <p:spPr>
          <a:noFill/>
          <a:ln/>
        </p:spPr>
        <p:txBody>
          <a:bodyPr lIns="90488" tIns="44450" rIns="90488" bIns="44450" anchor="ctr">
            <a:normAutofit fontScale="90000"/>
          </a:bodyPr>
          <a:lstStyle/>
          <a:p>
            <a:r>
              <a:rPr lang="en-US" dirty="0" smtClean="0"/>
              <a:t>One Word Wide Bus, Four Word Blocks</a:t>
            </a:r>
            <a:endParaRPr lang="en-US" dirty="0"/>
          </a:p>
        </p:txBody>
      </p:sp>
      <p:sp>
        <p:nvSpPr>
          <p:cNvPr id="23" name="Date Placeholder 22"/>
          <p:cNvSpPr>
            <a:spLocks noGrp="1"/>
          </p:cNvSpPr>
          <p:nvPr>
            <p:ph type="dt" sz="half" idx="10"/>
          </p:nvPr>
        </p:nvSpPr>
        <p:spPr/>
        <p:txBody>
          <a:bodyPr/>
          <a:lstStyle/>
          <a:p>
            <a:fld id="{C957C6A8-6B26-6E44-ACD3-AF1CE756A0C0}" type="datetime1">
              <a:rPr lang="en-US" smtClean="0"/>
              <a:pPr/>
              <a:t>2/24/11</a:t>
            </a:fld>
            <a:endParaRPr lang="en-US"/>
          </a:p>
        </p:txBody>
      </p:sp>
      <p:sp>
        <p:nvSpPr>
          <p:cNvPr id="25" name="Footer Placeholder 24"/>
          <p:cNvSpPr>
            <a:spLocks noGrp="1"/>
          </p:cNvSpPr>
          <p:nvPr>
            <p:ph type="ftr" sz="quarter" idx="11"/>
          </p:nvPr>
        </p:nvSpPr>
        <p:spPr/>
        <p:txBody>
          <a:bodyPr/>
          <a:lstStyle/>
          <a:p>
            <a:r>
              <a:rPr lang="en-US" smtClean="0"/>
              <a:t>Spring 2011 -- Lecture #11</a:t>
            </a:r>
            <a:endParaRPr lang="en-US"/>
          </a:p>
        </p:txBody>
      </p:sp>
      <p:sp>
        <p:nvSpPr>
          <p:cNvPr id="24" name="Slide Number Placeholder 23"/>
          <p:cNvSpPr>
            <a:spLocks noGrp="1"/>
          </p:cNvSpPr>
          <p:nvPr>
            <p:ph type="sldNum" sz="quarter" idx="12"/>
          </p:nvPr>
        </p:nvSpPr>
        <p:spPr/>
        <p:txBody>
          <a:bodyPr/>
          <a:lstStyle/>
          <a:p>
            <a:fld id="{3CC63E4C-4642-794D-A2FD-70F6B81535F5}" type="slidenum">
              <a:rPr lang="en-US" smtClean="0"/>
              <a:pPr/>
              <a:t>35</a:t>
            </a:fld>
            <a:endParaRPr lang="en-US"/>
          </a:p>
        </p:txBody>
      </p:sp>
      <p:sp>
        <p:nvSpPr>
          <p:cNvPr id="1587221" name="Rectangle 21"/>
          <p:cNvSpPr>
            <a:spLocks noGrp="1" noChangeArrowheads="1"/>
          </p:cNvSpPr>
          <p:nvPr>
            <p:ph type="body" idx="4294967295"/>
          </p:nvPr>
        </p:nvSpPr>
        <p:spPr>
          <a:xfrm>
            <a:off x="2895600" y="1431391"/>
            <a:ext cx="6248400" cy="5646738"/>
          </a:xfrm>
        </p:spPr>
        <p:txBody>
          <a:bodyPr>
            <a:normAutofit fontScale="85000" lnSpcReduction="10000"/>
          </a:bodyPr>
          <a:lstStyle/>
          <a:p>
            <a:r>
              <a:rPr lang="en-US" dirty="0"/>
              <a:t>What if</a:t>
            </a:r>
            <a:r>
              <a:rPr lang="en-US" dirty="0" smtClean="0"/>
              <a:t> block </a:t>
            </a:r>
            <a:r>
              <a:rPr lang="en-US" dirty="0"/>
              <a:t>size is four words and </a:t>
            </a:r>
            <a:r>
              <a:rPr lang="en-US" dirty="0" smtClean="0"/>
              <a:t>all words are in the same DRAM row?</a:t>
            </a:r>
            <a:endParaRPr lang="en-US" dirty="0"/>
          </a:p>
          <a:p>
            <a:pPr lvl="1">
              <a:buFont typeface="Monotype Sorts" pitchFamily="2" charset="2"/>
              <a:buNone/>
            </a:pPr>
            <a:r>
              <a:rPr lang="en-US" dirty="0"/>
              <a:t>                        cycle to send 1</a:t>
            </a:r>
            <a:r>
              <a:rPr lang="en-US" baseline="30000" dirty="0"/>
              <a:t>st</a:t>
            </a:r>
            <a:r>
              <a:rPr lang="en-US" dirty="0"/>
              <a:t> address</a:t>
            </a:r>
          </a:p>
          <a:p>
            <a:pPr lvl="1">
              <a:buFont typeface="Monotype Sorts" pitchFamily="2" charset="2"/>
              <a:buNone/>
            </a:pPr>
            <a:r>
              <a:rPr lang="en-US" dirty="0"/>
              <a:t>                        cycles to read DRAM</a:t>
            </a:r>
          </a:p>
          <a:p>
            <a:pPr lvl="1">
              <a:buFont typeface="Monotype Sorts" pitchFamily="2" charset="2"/>
              <a:buNone/>
            </a:pPr>
            <a:r>
              <a:rPr lang="en-US" dirty="0"/>
              <a:t>                        cycles to return last data word</a:t>
            </a:r>
          </a:p>
          <a:p>
            <a:pPr lvl="1">
              <a:buFont typeface="Monotype Sorts" pitchFamily="2" charset="2"/>
              <a:buNone/>
            </a:pPr>
            <a:r>
              <a:rPr lang="en-US" dirty="0"/>
              <a:t>                        total clock cycles miss penalty</a:t>
            </a:r>
          </a:p>
          <a:p>
            <a:endParaRPr lang="en-US" dirty="0"/>
          </a:p>
          <a:p>
            <a:endParaRPr lang="en-US" dirty="0" smtClean="0"/>
          </a:p>
          <a:p>
            <a:pPr lvl="1">
              <a:buNone/>
            </a:pPr>
            <a:endParaRPr lang="en-US" dirty="0" smtClean="0"/>
          </a:p>
          <a:p>
            <a:r>
              <a:rPr lang="en-US" dirty="0"/>
              <a:t>Number of bytes transferred per clock cycle (bandwidth) for a single miss is</a:t>
            </a:r>
          </a:p>
          <a:p>
            <a:pPr lvl="1">
              <a:buFont typeface="Monotype Sorts" pitchFamily="2" charset="2"/>
              <a:buNone/>
            </a:pPr>
            <a:r>
              <a:rPr lang="en-US" dirty="0"/>
              <a:t>                             bytes per clock</a:t>
            </a:r>
          </a:p>
        </p:txBody>
      </p:sp>
      <p:sp>
        <p:nvSpPr>
          <p:cNvPr id="1587204" name="Rectangle 4"/>
          <p:cNvSpPr>
            <a:spLocks noChangeArrowheads="1"/>
          </p:cNvSpPr>
          <p:nvPr/>
        </p:nvSpPr>
        <p:spPr bwMode="auto">
          <a:xfrm>
            <a:off x="2854325" y="5139791"/>
            <a:ext cx="0" cy="274637"/>
          </a:xfrm>
          <a:prstGeom prst="rect">
            <a:avLst/>
          </a:prstGeom>
          <a:noFill/>
          <a:ln w="9525">
            <a:noFill/>
            <a:miter lim="800000"/>
            <a:headEnd/>
            <a:tailEnd/>
          </a:ln>
        </p:spPr>
        <p:txBody>
          <a:bodyPr wrap="none" lIns="0" tIns="0" rIns="0" bIns="0">
            <a:spAutoFit/>
          </a:bodyPr>
          <a:lstStyle/>
          <a:p>
            <a:endParaRPr lang="en-US"/>
          </a:p>
        </p:txBody>
      </p:sp>
      <p:sp>
        <p:nvSpPr>
          <p:cNvPr id="1587205" name="Rectangle 5"/>
          <p:cNvSpPr>
            <a:spLocks noChangeArrowheads="1"/>
          </p:cNvSpPr>
          <p:nvPr/>
        </p:nvSpPr>
        <p:spPr bwMode="auto">
          <a:xfrm>
            <a:off x="3009900" y="5258853"/>
            <a:ext cx="0" cy="274638"/>
          </a:xfrm>
          <a:prstGeom prst="rect">
            <a:avLst/>
          </a:prstGeom>
          <a:noFill/>
          <a:ln w="9525">
            <a:noFill/>
            <a:miter lim="800000"/>
            <a:headEnd/>
            <a:tailEnd/>
          </a:ln>
        </p:spPr>
        <p:txBody>
          <a:bodyPr wrap="none" lIns="0" tIns="0" rIns="0" bIns="0">
            <a:spAutoFit/>
          </a:bodyPr>
          <a:lstStyle/>
          <a:p>
            <a:endParaRPr lang="en-US"/>
          </a:p>
        </p:txBody>
      </p:sp>
      <p:sp>
        <p:nvSpPr>
          <p:cNvPr id="1587206" name="Rectangle 6"/>
          <p:cNvSpPr>
            <a:spLocks noChangeArrowheads="1"/>
          </p:cNvSpPr>
          <p:nvPr/>
        </p:nvSpPr>
        <p:spPr bwMode="auto">
          <a:xfrm>
            <a:off x="2032000" y="5110163"/>
            <a:ext cx="0" cy="274637"/>
          </a:xfrm>
          <a:prstGeom prst="rect">
            <a:avLst/>
          </a:prstGeom>
          <a:noFill/>
          <a:ln w="9525">
            <a:noFill/>
            <a:miter lim="800000"/>
            <a:headEnd/>
            <a:tailEnd/>
          </a:ln>
        </p:spPr>
        <p:txBody>
          <a:bodyPr wrap="none" lIns="0" tIns="0" rIns="0" bIns="0">
            <a:spAutoFit/>
          </a:bodyPr>
          <a:lstStyle/>
          <a:p>
            <a:endParaRPr lang="en-US"/>
          </a:p>
        </p:txBody>
      </p:sp>
      <p:sp>
        <p:nvSpPr>
          <p:cNvPr id="1587207" name="Rectangle 7"/>
          <p:cNvSpPr>
            <a:spLocks noChangeArrowheads="1"/>
          </p:cNvSpPr>
          <p:nvPr/>
        </p:nvSpPr>
        <p:spPr bwMode="auto">
          <a:xfrm>
            <a:off x="6423025" y="3742791"/>
            <a:ext cx="0" cy="274637"/>
          </a:xfrm>
          <a:prstGeom prst="rect">
            <a:avLst/>
          </a:prstGeom>
          <a:noFill/>
          <a:ln w="9525">
            <a:noFill/>
            <a:miter lim="800000"/>
            <a:headEnd/>
            <a:tailEnd/>
          </a:ln>
        </p:spPr>
        <p:txBody>
          <a:bodyPr wrap="none" lIns="0" tIns="0" rIns="0" bIns="0">
            <a:spAutoFit/>
          </a:bodyPr>
          <a:lstStyle/>
          <a:p>
            <a:endParaRPr lang="en-US"/>
          </a:p>
        </p:txBody>
      </p:sp>
      <p:sp>
        <p:nvSpPr>
          <p:cNvPr id="1587208" name="Rectangle 8"/>
          <p:cNvSpPr>
            <a:spLocks noChangeArrowheads="1"/>
          </p:cNvSpPr>
          <p:nvPr/>
        </p:nvSpPr>
        <p:spPr bwMode="auto">
          <a:xfrm>
            <a:off x="6919913" y="3742791"/>
            <a:ext cx="0" cy="274637"/>
          </a:xfrm>
          <a:prstGeom prst="rect">
            <a:avLst/>
          </a:prstGeom>
          <a:noFill/>
          <a:ln w="9525">
            <a:noFill/>
            <a:miter lim="800000"/>
            <a:headEnd/>
            <a:tailEnd/>
          </a:ln>
        </p:spPr>
        <p:txBody>
          <a:bodyPr wrap="none" lIns="0" tIns="0" rIns="0" bIns="0">
            <a:spAutoFit/>
          </a:bodyPr>
          <a:lstStyle/>
          <a:p>
            <a:endParaRPr lang="en-US"/>
          </a:p>
        </p:txBody>
      </p:sp>
      <p:sp>
        <p:nvSpPr>
          <p:cNvPr id="1587209" name="Rectangle 9"/>
          <p:cNvSpPr>
            <a:spLocks noChangeArrowheads="1"/>
          </p:cNvSpPr>
          <p:nvPr/>
        </p:nvSpPr>
        <p:spPr bwMode="auto">
          <a:xfrm>
            <a:off x="1143000" y="1524000"/>
            <a:ext cx="838200" cy="457200"/>
          </a:xfrm>
          <a:prstGeom prst="rect">
            <a:avLst/>
          </a:prstGeom>
          <a:noFill/>
          <a:ln w="12700">
            <a:solidFill>
              <a:schemeClr val="tx1"/>
            </a:solidFill>
            <a:miter lim="800000"/>
            <a:headEnd/>
            <a:tailEnd/>
          </a:ln>
          <a:effectLst/>
        </p:spPr>
        <p:txBody>
          <a:bodyPr wrap="none" anchor="ctr"/>
          <a:lstStyle/>
          <a:p>
            <a:endParaRPr lang="en-US"/>
          </a:p>
        </p:txBody>
      </p:sp>
      <p:sp>
        <p:nvSpPr>
          <p:cNvPr id="1587210" name="Text Box 10"/>
          <p:cNvSpPr txBox="1">
            <a:spLocks noChangeArrowheads="1"/>
          </p:cNvSpPr>
          <p:nvPr/>
        </p:nvSpPr>
        <p:spPr bwMode="auto">
          <a:xfrm>
            <a:off x="1219200" y="1600200"/>
            <a:ext cx="777875" cy="366713"/>
          </a:xfrm>
          <a:prstGeom prst="rect">
            <a:avLst/>
          </a:prstGeom>
          <a:noFill/>
          <a:ln w="12700">
            <a:noFill/>
            <a:miter lim="800000"/>
            <a:headEnd/>
            <a:tailEnd/>
          </a:ln>
          <a:effectLst/>
        </p:spPr>
        <p:txBody>
          <a:bodyPr>
            <a:spAutoFit/>
          </a:bodyPr>
          <a:lstStyle/>
          <a:p>
            <a:r>
              <a:rPr lang="en-US">
                <a:solidFill>
                  <a:schemeClr val="tx1"/>
                </a:solidFill>
              </a:rPr>
              <a:t>CPU</a:t>
            </a:r>
          </a:p>
        </p:txBody>
      </p:sp>
      <p:sp>
        <p:nvSpPr>
          <p:cNvPr id="1587211" name="AutoShape 11"/>
          <p:cNvSpPr>
            <a:spLocks noChangeArrowheads="1"/>
          </p:cNvSpPr>
          <p:nvPr/>
        </p:nvSpPr>
        <p:spPr bwMode="auto">
          <a:xfrm>
            <a:off x="1295400" y="1981200"/>
            <a:ext cx="609600" cy="304800"/>
          </a:xfrm>
          <a:prstGeom prst="upDownArrow">
            <a:avLst>
              <a:gd name="adj1" fmla="val 50000"/>
              <a:gd name="adj2" fmla="val 20000"/>
            </a:avLst>
          </a:prstGeom>
          <a:noFill/>
          <a:ln w="12700">
            <a:solidFill>
              <a:schemeClr val="tx1"/>
            </a:solidFill>
            <a:miter lim="800000"/>
            <a:headEnd/>
            <a:tailEnd/>
          </a:ln>
          <a:effectLst/>
        </p:spPr>
        <p:txBody>
          <a:bodyPr wrap="none" anchor="ctr"/>
          <a:lstStyle/>
          <a:p>
            <a:endParaRPr lang="en-US"/>
          </a:p>
        </p:txBody>
      </p:sp>
      <p:sp>
        <p:nvSpPr>
          <p:cNvPr id="1587212" name="Rectangle 12"/>
          <p:cNvSpPr>
            <a:spLocks noChangeArrowheads="1"/>
          </p:cNvSpPr>
          <p:nvPr/>
        </p:nvSpPr>
        <p:spPr bwMode="auto">
          <a:xfrm>
            <a:off x="1143000" y="2286000"/>
            <a:ext cx="838200" cy="838200"/>
          </a:xfrm>
          <a:prstGeom prst="rect">
            <a:avLst/>
          </a:prstGeom>
          <a:noFill/>
          <a:ln w="12700">
            <a:solidFill>
              <a:schemeClr val="tx1"/>
            </a:solidFill>
            <a:miter lim="800000"/>
            <a:headEnd/>
            <a:tailEnd/>
          </a:ln>
          <a:effectLst/>
        </p:spPr>
        <p:txBody>
          <a:bodyPr wrap="none" anchor="ctr"/>
          <a:lstStyle/>
          <a:p>
            <a:endParaRPr lang="en-US"/>
          </a:p>
        </p:txBody>
      </p:sp>
      <p:sp>
        <p:nvSpPr>
          <p:cNvPr id="1587213" name="Text Box 13"/>
          <p:cNvSpPr txBox="1">
            <a:spLocks noChangeArrowheads="1"/>
          </p:cNvSpPr>
          <p:nvPr/>
        </p:nvSpPr>
        <p:spPr bwMode="auto">
          <a:xfrm>
            <a:off x="1143000" y="2514600"/>
            <a:ext cx="914400" cy="366713"/>
          </a:xfrm>
          <a:prstGeom prst="rect">
            <a:avLst/>
          </a:prstGeom>
          <a:noFill/>
          <a:ln w="12700">
            <a:noFill/>
            <a:miter lim="800000"/>
            <a:headEnd/>
            <a:tailEnd/>
          </a:ln>
          <a:effectLst/>
        </p:spPr>
        <p:txBody>
          <a:bodyPr>
            <a:spAutoFit/>
          </a:bodyPr>
          <a:lstStyle/>
          <a:p>
            <a:r>
              <a:rPr lang="en-US">
                <a:solidFill>
                  <a:schemeClr val="tx1"/>
                </a:solidFill>
              </a:rPr>
              <a:t>Cache</a:t>
            </a:r>
          </a:p>
        </p:txBody>
      </p:sp>
      <p:sp>
        <p:nvSpPr>
          <p:cNvPr id="1587214" name="Rectangle 14"/>
          <p:cNvSpPr>
            <a:spLocks noChangeArrowheads="1"/>
          </p:cNvSpPr>
          <p:nvPr/>
        </p:nvSpPr>
        <p:spPr bwMode="auto">
          <a:xfrm>
            <a:off x="1143000" y="3733800"/>
            <a:ext cx="838200" cy="1828800"/>
          </a:xfrm>
          <a:prstGeom prst="rect">
            <a:avLst/>
          </a:prstGeom>
          <a:noFill/>
          <a:ln w="12700">
            <a:solidFill>
              <a:schemeClr val="tx1"/>
            </a:solidFill>
            <a:miter lim="800000"/>
            <a:headEnd/>
            <a:tailEnd/>
          </a:ln>
          <a:effectLst/>
        </p:spPr>
        <p:txBody>
          <a:bodyPr wrap="none" anchor="ctr"/>
          <a:lstStyle/>
          <a:p>
            <a:endParaRPr lang="en-US"/>
          </a:p>
        </p:txBody>
      </p:sp>
      <p:sp>
        <p:nvSpPr>
          <p:cNvPr id="1587215" name="AutoShape 15"/>
          <p:cNvSpPr>
            <a:spLocks noChangeArrowheads="1"/>
          </p:cNvSpPr>
          <p:nvPr/>
        </p:nvSpPr>
        <p:spPr bwMode="auto">
          <a:xfrm>
            <a:off x="1143000" y="3124200"/>
            <a:ext cx="838200" cy="609600"/>
          </a:xfrm>
          <a:prstGeom prst="upDownArrow">
            <a:avLst>
              <a:gd name="adj1" fmla="val 50000"/>
              <a:gd name="adj2" fmla="val 20000"/>
            </a:avLst>
          </a:prstGeom>
          <a:noFill/>
          <a:ln w="12700">
            <a:solidFill>
              <a:schemeClr val="tx1"/>
            </a:solidFill>
            <a:miter lim="800000"/>
            <a:headEnd/>
            <a:tailEnd/>
          </a:ln>
          <a:effectLst/>
        </p:spPr>
        <p:txBody>
          <a:bodyPr wrap="none" anchor="ctr"/>
          <a:lstStyle/>
          <a:p>
            <a:endParaRPr lang="en-US"/>
          </a:p>
        </p:txBody>
      </p:sp>
      <p:sp>
        <p:nvSpPr>
          <p:cNvPr id="1587216" name="Text Box 16"/>
          <p:cNvSpPr txBox="1">
            <a:spLocks noChangeArrowheads="1"/>
          </p:cNvSpPr>
          <p:nvPr/>
        </p:nvSpPr>
        <p:spPr bwMode="auto">
          <a:xfrm>
            <a:off x="1066800" y="4114800"/>
            <a:ext cx="1066800" cy="646331"/>
          </a:xfrm>
          <a:prstGeom prst="rect">
            <a:avLst/>
          </a:prstGeom>
          <a:noFill/>
          <a:ln w="12700">
            <a:noFill/>
            <a:miter lim="800000"/>
            <a:headEnd/>
            <a:tailEnd/>
          </a:ln>
          <a:effectLst/>
        </p:spPr>
        <p:txBody>
          <a:bodyPr>
            <a:spAutoFit/>
          </a:bodyPr>
          <a:lstStyle/>
          <a:p>
            <a:r>
              <a:rPr lang="en-US" dirty="0" smtClean="0">
                <a:solidFill>
                  <a:schemeClr val="tx1"/>
                </a:solidFill>
              </a:rPr>
              <a:t>  DRAM</a:t>
            </a:r>
          </a:p>
          <a:p>
            <a:r>
              <a:rPr lang="en-US" dirty="0" smtClean="0">
                <a:solidFill>
                  <a:schemeClr val="tx1"/>
                </a:solidFill>
              </a:rPr>
              <a:t>Memory</a:t>
            </a:r>
            <a:endParaRPr lang="en-US" dirty="0">
              <a:solidFill>
                <a:schemeClr val="tx1"/>
              </a:solidFill>
            </a:endParaRPr>
          </a:p>
        </p:txBody>
      </p:sp>
      <p:sp>
        <p:nvSpPr>
          <p:cNvPr id="1587217" name="Text Box 17"/>
          <p:cNvSpPr txBox="1">
            <a:spLocks noChangeArrowheads="1"/>
          </p:cNvSpPr>
          <p:nvPr/>
        </p:nvSpPr>
        <p:spPr bwMode="auto">
          <a:xfrm>
            <a:off x="1295400" y="3276600"/>
            <a:ext cx="685800" cy="366713"/>
          </a:xfrm>
          <a:prstGeom prst="rect">
            <a:avLst/>
          </a:prstGeom>
          <a:noFill/>
          <a:ln w="12700">
            <a:noFill/>
            <a:miter lim="800000"/>
            <a:headEnd/>
            <a:tailEnd/>
          </a:ln>
          <a:effectLst/>
        </p:spPr>
        <p:txBody>
          <a:bodyPr>
            <a:spAutoFit/>
          </a:bodyPr>
          <a:lstStyle/>
          <a:p>
            <a:r>
              <a:rPr lang="en-US">
                <a:solidFill>
                  <a:schemeClr val="tx1"/>
                </a:solidFill>
              </a:rPr>
              <a:t>bus</a:t>
            </a:r>
          </a:p>
        </p:txBody>
      </p:sp>
      <p:sp>
        <p:nvSpPr>
          <p:cNvPr id="1587218" name="Rectangle 18"/>
          <p:cNvSpPr>
            <a:spLocks noChangeArrowheads="1"/>
          </p:cNvSpPr>
          <p:nvPr/>
        </p:nvSpPr>
        <p:spPr bwMode="auto">
          <a:xfrm>
            <a:off x="762000" y="1524000"/>
            <a:ext cx="1600200" cy="1600200"/>
          </a:xfrm>
          <a:prstGeom prst="rect">
            <a:avLst/>
          </a:prstGeom>
          <a:noFill/>
          <a:ln w="12700">
            <a:solidFill>
              <a:schemeClr val="accent2"/>
            </a:solidFill>
            <a:miter lim="800000"/>
            <a:headEnd/>
            <a:tailEnd/>
          </a:ln>
          <a:effectLst/>
        </p:spPr>
        <p:txBody>
          <a:bodyPr wrap="none" anchor="ctr"/>
          <a:lstStyle/>
          <a:p>
            <a:endParaRPr lang="en-US"/>
          </a:p>
        </p:txBody>
      </p:sp>
      <p:sp>
        <p:nvSpPr>
          <p:cNvPr id="1587219" name="Rectangle 19"/>
          <p:cNvSpPr>
            <a:spLocks noChangeArrowheads="1"/>
          </p:cNvSpPr>
          <p:nvPr/>
        </p:nvSpPr>
        <p:spPr bwMode="auto">
          <a:xfrm>
            <a:off x="3124200" y="3318928"/>
            <a:ext cx="5638800" cy="2819400"/>
          </a:xfrm>
          <a:prstGeom prst="rect">
            <a:avLst/>
          </a:prstGeom>
          <a:noFill/>
          <a:ln w="12700">
            <a:noFill/>
            <a:miter lim="800000"/>
            <a:headEnd/>
            <a:tailEnd/>
          </a:ln>
          <a:effectLst/>
        </p:spPr>
        <p:txBody>
          <a:bodyPr lIns="90488" tIns="44450" rIns="90488" bIns="44450"/>
          <a:lstStyle/>
          <a:p>
            <a:pPr marL="342900" indent="-342900">
              <a:lnSpc>
                <a:spcPct val="90000"/>
              </a:lnSpc>
              <a:spcBef>
                <a:spcPct val="65000"/>
              </a:spcBef>
              <a:buClr>
                <a:schemeClr val="accent1"/>
              </a:buClr>
              <a:buSzPct val="75000"/>
              <a:buFont typeface="Wingdings" pitchFamily="2" charset="2"/>
              <a:buChar char="q"/>
            </a:pPr>
            <a:endParaRPr lang="en-US" sz="2400">
              <a:solidFill>
                <a:schemeClr val="tx1"/>
              </a:solidFill>
            </a:endParaRPr>
          </a:p>
        </p:txBody>
      </p:sp>
      <p:sp>
        <p:nvSpPr>
          <p:cNvPr id="1587220" name="Text Box 20"/>
          <p:cNvSpPr txBox="1">
            <a:spLocks noChangeArrowheads="1"/>
          </p:cNvSpPr>
          <p:nvPr/>
        </p:nvSpPr>
        <p:spPr bwMode="auto">
          <a:xfrm>
            <a:off x="685800" y="1219200"/>
            <a:ext cx="849313" cy="336550"/>
          </a:xfrm>
          <a:prstGeom prst="rect">
            <a:avLst/>
          </a:prstGeom>
          <a:noFill/>
          <a:ln w="12700">
            <a:noFill/>
            <a:miter lim="800000"/>
            <a:headEnd/>
            <a:tailEnd/>
          </a:ln>
          <a:effectLst/>
        </p:spPr>
        <p:txBody>
          <a:bodyPr wrap="none">
            <a:spAutoFit/>
          </a:bodyPr>
          <a:lstStyle/>
          <a:p>
            <a:r>
              <a:rPr lang="en-US" sz="1600">
                <a:solidFill>
                  <a:schemeClr val="accent2"/>
                </a:solidFill>
              </a:rPr>
              <a:t>on-chip</a:t>
            </a:r>
          </a:p>
        </p:txBody>
      </p:sp>
      <p:sp>
        <p:nvSpPr>
          <p:cNvPr id="1587222" name="Line 22"/>
          <p:cNvSpPr>
            <a:spLocks noChangeShapeType="1"/>
          </p:cNvSpPr>
          <p:nvPr/>
        </p:nvSpPr>
        <p:spPr bwMode="auto">
          <a:xfrm>
            <a:off x="4182534" y="3462861"/>
            <a:ext cx="457200" cy="0"/>
          </a:xfrm>
          <a:prstGeom prst="line">
            <a:avLst/>
          </a:prstGeom>
          <a:noFill/>
          <a:ln w="28575">
            <a:solidFill>
              <a:schemeClr val="tx1"/>
            </a:solidFill>
            <a:round/>
            <a:headEnd/>
            <a:tailEnd/>
          </a:ln>
          <a:effectLst/>
        </p:spPr>
        <p:txBody>
          <a:bodyPr/>
          <a:lstStyle/>
          <a:p>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89250" name="Rectangle 2"/>
          <p:cNvSpPr>
            <a:spLocks noChangeArrowheads="1"/>
          </p:cNvSpPr>
          <p:nvPr/>
        </p:nvSpPr>
        <p:spPr bwMode="auto">
          <a:xfrm>
            <a:off x="225425" y="312738"/>
            <a:ext cx="2505075" cy="477837"/>
          </a:xfrm>
          <a:prstGeom prst="rect">
            <a:avLst/>
          </a:prstGeom>
          <a:noFill/>
          <a:ln w="12700">
            <a:noFill/>
            <a:miter lim="800000"/>
            <a:headEnd/>
            <a:tailEnd/>
          </a:ln>
          <a:effectLst/>
        </p:spPr>
        <p:txBody>
          <a:bodyPr wrap="none" anchor="ctr"/>
          <a:lstStyle/>
          <a:p>
            <a:endParaRPr lang="en-US"/>
          </a:p>
        </p:txBody>
      </p:sp>
      <p:sp>
        <p:nvSpPr>
          <p:cNvPr id="1589251" name="Rectangle 3"/>
          <p:cNvSpPr>
            <a:spLocks noGrp="1" noChangeArrowheads="1"/>
          </p:cNvSpPr>
          <p:nvPr>
            <p:ph type="title"/>
          </p:nvPr>
        </p:nvSpPr>
        <p:spPr>
          <a:noFill/>
          <a:ln/>
        </p:spPr>
        <p:txBody>
          <a:bodyPr lIns="90488" tIns="44450" rIns="90488" bIns="44450" anchor="ctr">
            <a:normAutofit fontScale="90000"/>
          </a:bodyPr>
          <a:lstStyle/>
          <a:p>
            <a:r>
              <a:rPr lang="en-US" dirty="0" smtClean="0"/>
              <a:t>One Word Wide Bus, Four Word Blocks</a:t>
            </a:r>
            <a:endParaRPr lang="en-US" dirty="0"/>
          </a:p>
        </p:txBody>
      </p:sp>
      <p:sp>
        <p:nvSpPr>
          <p:cNvPr id="38" name="Date Placeholder 37"/>
          <p:cNvSpPr>
            <a:spLocks noGrp="1"/>
          </p:cNvSpPr>
          <p:nvPr>
            <p:ph type="dt" sz="half" idx="10"/>
          </p:nvPr>
        </p:nvSpPr>
        <p:spPr/>
        <p:txBody>
          <a:bodyPr/>
          <a:lstStyle/>
          <a:p>
            <a:fld id="{DC171E1E-9238-A44F-9F4C-AE6382CF8FAD}" type="datetime1">
              <a:rPr lang="en-US" smtClean="0"/>
              <a:pPr/>
              <a:t>2/24/11</a:t>
            </a:fld>
            <a:endParaRPr lang="en-US"/>
          </a:p>
        </p:txBody>
      </p:sp>
      <p:sp>
        <p:nvSpPr>
          <p:cNvPr id="40" name="Footer Placeholder 39"/>
          <p:cNvSpPr>
            <a:spLocks noGrp="1"/>
          </p:cNvSpPr>
          <p:nvPr>
            <p:ph type="ftr" sz="quarter" idx="11"/>
          </p:nvPr>
        </p:nvSpPr>
        <p:spPr/>
        <p:txBody>
          <a:bodyPr/>
          <a:lstStyle/>
          <a:p>
            <a:r>
              <a:rPr lang="en-US" smtClean="0"/>
              <a:t>Spring 2011 -- Lecture #11</a:t>
            </a:r>
            <a:endParaRPr lang="en-US"/>
          </a:p>
        </p:txBody>
      </p:sp>
      <p:sp>
        <p:nvSpPr>
          <p:cNvPr id="39" name="Slide Number Placeholder 38"/>
          <p:cNvSpPr>
            <a:spLocks noGrp="1"/>
          </p:cNvSpPr>
          <p:nvPr>
            <p:ph type="sldNum" sz="quarter" idx="12"/>
          </p:nvPr>
        </p:nvSpPr>
        <p:spPr/>
        <p:txBody>
          <a:bodyPr/>
          <a:lstStyle/>
          <a:p>
            <a:fld id="{3CC63E4C-4642-794D-A2FD-70F6B81535F5}" type="slidenum">
              <a:rPr lang="en-US" smtClean="0"/>
              <a:pPr/>
              <a:t>36</a:t>
            </a:fld>
            <a:endParaRPr lang="en-US"/>
          </a:p>
        </p:txBody>
      </p:sp>
      <p:sp>
        <p:nvSpPr>
          <p:cNvPr id="1589269" name="Rectangle 21"/>
          <p:cNvSpPr>
            <a:spLocks noGrp="1" noChangeArrowheads="1"/>
          </p:cNvSpPr>
          <p:nvPr>
            <p:ph type="body" idx="4294967295"/>
          </p:nvPr>
        </p:nvSpPr>
        <p:spPr>
          <a:xfrm>
            <a:off x="2895600" y="1329257"/>
            <a:ext cx="6248400" cy="5646738"/>
          </a:xfrm>
        </p:spPr>
        <p:txBody>
          <a:bodyPr>
            <a:normAutofit fontScale="85000" lnSpcReduction="10000"/>
          </a:bodyPr>
          <a:lstStyle/>
          <a:p>
            <a:r>
              <a:rPr lang="en-US" dirty="0" smtClean="0"/>
              <a:t>What if the block size is four words and all words are in the same DRAM row?</a:t>
            </a:r>
          </a:p>
          <a:p>
            <a:pPr lvl="1">
              <a:buFont typeface="Monotype Sorts" pitchFamily="2" charset="2"/>
              <a:buNone/>
            </a:pPr>
            <a:r>
              <a:rPr lang="en-US" dirty="0" smtClean="0"/>
              <a:t>                       </a:t>
            </a:r>
            <a:r>
              <a:rPr lang="en-US" dirty="0"/>
              <a:t>cycle to send 1</a:t>
            </a:r>
            <a:r>
              <a:rPr lang="en-US" baseline="30000" dirty="0"/>
              <a:t>st</a:t>
            </a:r>
            <a:r>
              <a:rPr lang="en-US" dirty="0"/>
              <a:t> address</a:t>
            </a:r>
          </a:p>
          <a:p>
            <a:pPr lvl="1">
              <a:buFont typeface="Monotype Sorts" pitchFamily="2" charset="2"/>
              <a:buNone/>
            </a:pPr>
            <a:r>
              <a:rPr lang="en-US" dirty="0"/>
              <a:t>                       cycles to read DRAM</a:t>
            </a:r>
          </a:p>
          <a:p>
            <a:pPr lvl="1">
              <a:buFont typeface="Monotype Sorts" pitchFamily="2" charset="2"/>
              <a:buNone/>
            </a:pPr>
            <a:r>
              <a:rPr lang="en-US" dirty="0"/>
              <a:t>                       cycles to return last data word</a:t>
            </a:r>
          </a:p>
          <a:p>
            <a:pPr lvl="1">
              <a:buFont typeface="Monotype Sorts" pitchFamily="2" charset="2"/>
              <a:buNone/>
            </a:pPr>
            <a:r>
              <a:rPr lang="en-US" dirty="0"/>
              <a:t>                       total clock cycles miss penalty</a:t>
            </a:r>
          </a:p>
          <a:p>
            <a:endParaRPr lang="en-US" dirty="0"/>
          </a:p>
          <a:p>
            <a:endParaRPr lang="en-US" dirty="0" smtClean="0"/>
          </a:p>
          <a:p>
            <a:pPr lvl="1">
              <a:buNone/>
            </a:pPr>
            <a:endParaRPr lang="en-US" dirty="0" smtClean="0"/>
          </a:p>
          <a:p>
            <a:r>
              <a:rPr lang="en-US" dirty="0"/>
              <a:t>Number of bytes transferred per clock cycle (bandwidth) for a single miss is</a:t>
            </a:r>
          </a:p>
          <a:p>
            <a:pPr lvl="1">
              <a:buFont typeface="Monotype Sorts" pitchFamily="2" charset="2"/>
              <a:buNone/>
            </a:pPr>
            <a:r>
              <a:rPr lang="en-US" dirty="0"/>
              <a:t>                             bytes per clock</a:t>
            </a:r>
          </a:p>
        </p:txBody>
      </p:sp>
      <p:sp>
        <p:nvSpPr>
          <p:cNvPr id="1589252" name="Rectangle 4"/>
          <p:cNvSpPr>
            <a:spLocks noChangeArrowheads="1"/>
          </p:cNvSpPr>
          <p:nvPr/>
        </p:nvSpPr>
        <p:spPr bwMode="auto">
          <a:xfrm>
            <a:off x="2854325" y="4868863"/>
            <a:ext cx="0" cy="274637"/>
          </a:xfrm>
          <a:prstGeom prst="rect">
            <a:avLst/>
          </a:prstGeom>
          <a:noFill/>
          <a:ln w="9525">
            <a:noFill/>
            <a:miter lim="800000"/>
            <a:headEnd/>
            <a:tailEnd/>
          </a:ln>
        </p:spPr>
        <p:txBody>
          <a:bodyPr wrap="none" lIns="0" tIns="0" rIns="0" bIns="0">
            <a:spAutoFit/>
          </a:bodyPr>
          <a:lstStyle/>
          <a:p>
            <a:endParaRPr lang="en-US"/>
          </a:p>
        </p:txBody>
      </p:sp>
      <p:sp>
        <p:nvSpPr>
          <p:cNvPr id="1589253" name="Rectangle 5"/>
          <p:cNvSpPr>
            <a:spLocks noChangeArrowheads="1"/>
          </p:cNvSpPr>
          <p:nvPr/>
        </p:nvSpPr>
        <p:spPr bwMode="auto">
          <a:xfrm>
            <a:off x="3009900" y="4987925"/>
            <a:ext cx="0" cy="274638"/>
          </a:xfrm>
          <a:prstGeom prst="rect">
            <a:avLst/>
          </a:prstGeom>
          <a:noFill/>
          <a:ln w="9525">
            <a:noFill/>
            <a:miter lim="800000"/>
            <a:headEnd/>
            <a:tailEnd/>
          </a:ln>
        </p:spPr>
        <p:txBody>
          <a:bodyPr wrap="none" lIns="0" tIns="0" rIns="0" bIns="0">
            <a:spAutoFit/>
          </a:bodyPr>
          <a:lstStyle/>
          <a:p>
            <a:endParaRPr lang="en-US"/>
          </a:p>
        </p:txBody>
      </p:sp>
      <p:sp>
        <p:nvSpPr>
          <p:cNvPr id="1589254" name="Rectangle 6"/>
          <p:cNvSpPr>
            <a:spLocks noChangeArrowheads="1"/>
          </p:cNvSpPr>
          <p:nvPr/>
        </p:nvSpPr>
        <p:spPr bwMode="auto">
          <a:xfrm>
            <a:off x="2032000" y="5110163"/>
            <a:ext cx="0" cy="274637"/>
          </a:xfrm>
          <a:prstGeom prst="rect">
            <a:avLst/>
          </a:prstGeom>
          <a:noFill/>
          <a:ln w="9525">
            <a:noFill/>
            <a:miter lim="800000"/>
            <a:headEnd/>
            <a:tailEnd/>
          </a:ln>
        </p:spPr>
        <p:txBody>
          <a:bodyPr wrap="none" lIns="0" tIns="0" rIns="0" bIns="0">
            <a:spAutoFit/>
          </a:bodyPr>
          <a:lstStyle/>
          <a:p>
            <a:endParaRPr lang="en-US"/>
          </a:p>
        </p:txBody>
      </p:sp>
      <p:sp>
        <p:nvSpPr>
          <p:cNvPr id="1589255" name="Rectangle 7"/>
          <p:cNvSpPr>
            <a:spLocks noChangeArrowheads="1"/>
          </p:cNvSpPr>
          <p:nvPr/>
        </p:nvSpPr>
        <p:spPr bwMode="auto">
          <a:xfrm>
            <a:off x="6727819" y="4013719"/>
            <a:ext cx="0" cy="274637"/>
          </a:xfrm>
          <a:prstGeom prst="rect">
            <a:avLst/>
          </a:prstGeom>
          <a:noFill/>
          <a:ln w="9525">
            <a:noFill/>
            <a:miter lim="800000"/>
            <a:headEnd/>
            <a:tailEnd/>
          </a:ln>
        </p:spPr>
        <p:txBody>
          <a:bodyPr wrap="none" lIns="0" tIns="0" rIns="0" bIns="0">
            <a:spAutoFit/>
          </a:bodyPr>
          <a:lstStyle/>
          <a:p>
            <a:endParaRPr lang="en-US"/>
          </a:p>
        </p:txBody>
      </p:sp>
      <p:sp>
        <p:nvSpPr>
          <p:cNvPr id="1589256" name="Rectangle 8"/>
          <p:cNvSpPr>
            <a:spLocks noChangeArrowheads="1"/>
          </p:cNvSpPr>
          <p:nvPr/>
        </p:nvSpPr>
        <p:spPr bwMode="auto">
          <a:xfrm>
            <a:off x="7224707" y="4013719"/>
            <a:ext cx="0" cy="274637"/>
          </a:xfrm>
          <a:prstGeom prst="rect">
            <a:avLst/>
          </a:prstGeom>
          <a:noFill/>
          <a:ln w="9525">
            <a:noFill/>
            <a:miter lim="800000"/>
            <a:headEnd/>
            <a:tailEnd/>
          </a:ln>
        </p:spPr>
        <p:txBody>
          <a:bodyPr wrap="none" lIns="0" tIns="0" rIns="0" bIns="0">
            <a:spAutoFit/>
          </a:bodyPr>
          <a:lstStyle/>
          <a:p>
            <a:endParaRPr lang="en-US"/>
          </a:p>
        </p:txBody>
      </p:sp>
      <p:sp>
        <p:nvSpPr>
          <p:cNvPr id="1589257" name="Rectangle 9"/>
          <p:cNvSpPr>
            <a:spLocks noChangeArrowheads="1"/>
          </p:cNvSpPr>
          <p:nvPr/>
        </p:nvSpPr>
        <p:spPr bwMode="auto">
          <a:xfrm>
            <a:off x="1143000" y="1524000"/>
            <a:ext cx="838200" cy="457200"/>
          </a:xfrm>
          <a:prstGeom prst="rect">
            <a:avLst/>
          </a:prstGeom>
          <a:noFill/>
          <a:ln w="12700">
            <a:solidFill>
              <a:schemeClr val="tx1"/>
            </a:solidFill>
            <a:miter lim="800000"/>
            <a:headEnd/>
            <a:tailEnd/>
          </a:ln>
          <a:effectLst/>
        </p:spPr>
        <p:txBody>
          <a:bodyPr wrap="none" anchor="ctr"/>
          <a:lstStyle/>
          <a:p>
            <a:endParaRPr lang="en-US"/>
          </a:p>
        </p:txBody>
      </p:sp>
      <p:sp>
        <p:nvSpPr>
          <p:cNvPr id="1589258" name="Text Box 10"/>
          <p:cNvSpPr txBox="1">
            <a:spLocks noChangeArrowheads="1"/>
          </p:cNvSpPr>
          <p:nvPr/>
        </p:nvSpPr>
        <p:spPr bwMode="auto">
          <a:xfrm>
            <a:off x="1219200" y="1600200"/>
            <a:ext cx="777875" cy="366713"/>
          </a:xfrm>
          <a:prstGeom prst="rect">
            <a:avLst/>
          </a:prstGeom>
          <a:noFill/>
          <a:ln w="12700">
            <a:noFill/>
            <a:miter lim="800000"/>
            <a:headEnd/>
            <a:tailEnd/>
          </a:ln>
          <a:effectLst/>
        </p:spPr>
        <p:txBody>
          <a:bodyPr>
            <a:spAutoFit/>
          </a:bodyPr>
          <a:lstStyle/>
          <a:p>
            <a:r>
              <a:rPr lang="en-US">
                <a:solidFill>
                  <a:schemeClr val="tx1"/>
                </a:solidFill>
              </a:rPr>
              <a:t>CPU</a:t>
            </a:r>
          </a:p>
        </p:txBody>
      </p:sp>
      <p:sp>
        <p:nvSpPr>
          <p:cNvPr id="1589259" name="AutoShape 11"/>
          <p:cNvSpPr>
            <a:spLocks noChangeArrowheads="1"/>
          </p:cNvSpPr>
          <p:nvPr/>
        </p:nvSpPr>
        <p:spPr bwMode="auto">
          <a:xfrm>
            <a:off x="1295400" y="1981200"/>
            <a:ext cx="609600" cy="304800"/>
          </a:xfrm>
          <a:prstGeom prst="upDownArrow">
            <a:avLst>
              <a:gd name="adj1" fmla="val 50000"/>
              <a:gd name="adj2" fmla="val 20000"/>
            </a:avLst>
          </a:prstGeom>
          <a:noFill/>
          <a:ln w="12700">
            <a:solidFill>
              <a:schemeClr val="tx1"/>
            </a:solidFill>
            <a:miter lim="800000"/>
            <a:headEnd/>
            <a:tailEnd/>
          </a:ln>
          <a:effectLst/>
        </p:spPr>
        <p:txBody>
          <a:bodyPr wrap="none" anchor="ctr"/>
          <a:lstStyle/>
          <a:p>
            <a:endParaRPr lang="en-US"/>
          </a:p>
        </p:txBody>
      </p:sp>
      <p:sp>
        <p:nvSpPr>
          <p:cNvPr id="1589260" name="Rectangle 12"/>
          <p:cNvSpPr>
            <a:spLocks noChangeArrowheads="1"/>
          </p:cNvSpPr>
          <p:nvPr/>
        </p:nvSpPr>
        <p:spPr bwMode="auto">
          <a:xfrm>
            <a:off x="1143000" y="2286000"/>
            <a:ext cx="838200" cy="838200"/>
          </a:xfrm>
          <a:prstGeom prst="rect">
            <a:avLst/>
          </a:prstGeom>
          <a:noFill/>
          <a:ln w="12700">
            <a:solidFill>
              <a:schemeClr val="tx1"/>
            </a:solidFill>
            <a:miter lim="800000"/>
            <a:headEnd/>
            <a:tailEnd/>
          </a:ln>
          <a:effectLst/>
        </p:spPr>
        <p:txBody>
          <a:bodyPr wrap="none" anchor="ctr"/>
          <a:lstStyle/>
          <a:p>
            <a:endParaRPr lang="en-US"/>
          </a:p>
        </p:txBody>
      </p:sp>
      <p:sp>
        <p:nvSpPr>
          <p:cNvPr id="1589261" name="Text Box 13"/>
          <p:cNvSpPr txBox="1">
            <a:spLocks noChangeArrowheads="1"/>
          </p:cNvSpPr>
          <p:nvPr/>
        </p:nvSpPr>
        <p:spPr bwMode="auto">
          <a:xfrm>
            <a:off x="1143000" y="2514600"/>
            <a:ext cx="914400" cy="366713"/>
          </a:xfrm>
          <a:prstGeom prst="rect">
            <a:avLst/>
          </a:prstGeom>
          <a:noFill/>
          <a:ln w="12700">
            <a:noFill/>
            <a:miter lim="800000"/>
            <a:headEnd/>
            <a:tailEnd/>
          </a:ln>
          <a:effectLst/>
        </p:spPr>
        <p:txBody>
          <a:bodyPr>
            <a:spAutoFit/>
          </a:bodyPr>
          <a:lstStyle/>
          <a:p>
            <a:r>
              <a:rPr lang="en-US">
                <a:solidFill>
                  <a:schemeClr val="tx1"/>
                </a:solidFill>
              </a:rPr>
              <a:t>Cache</a:t>
            </a:r>
          </a:p>
        </p:txBody>
      </p:sp>
      <p:sp>
        <p:nvSpPr>
          <p:cNvPr id="1589262" name="Rectangle 14"/>
          <p:cNvSpPr>
            <a:spLocks noChangeArrowheads="1"/>
          </p:cNvSpPr>
          <p:nvPr/>
        </p:nvSpPr>
        <p:spPr bwMode="auto">
          <a:xfrm>
            <a:off x="1143000" y="3733800"/>
            <a:ext cx="838200" cy="1828800"/>
          </a:xfrm>
          <a:prstGeom prst="rect">
            <a:avLst/>
          </a:prstGeom>
          <a:noFill/>
          <a:ln w="12700">
            <a:solidFill>
              <a:schemeClr val="tx1"/>
            </a:solidFill>
            <a:miter lim="800000"/>
            <a:headEnd/>
            <a:tailEnd/>
          </a:ln>
          <a:effectLst/>
        </p:spPr>
        <p:txBody>
          <a:bodyPr wrap="none" anchor="ctr"/>
          <a:lstStyle/>
          <a:p>
            <a:endParaRPr lang="en-US"/>
          </a:p>
        </p:txBody>
      </p:sp>
      <p:sp>
        <p:nvSpPr>
          <p:cNvPr id="1589263" name="AutoShape 15"/>
          <p:cNvSpPr>
            <a:spLocks noChangeArrowheads="1"/>
          </p:cNvSpPr>
          <p:nvPr/>
        </p:nvSpPr>
        <p:spPr bwMode="auto">
          <a:xfrm>
            <a:off x="1143000" y="3124200"/>
            <a:ext cx="838200" cy="609600"/>
          </a:xfrm>
          <a:prstGeom prst="upDownArrow">
            <a:avLst>
              <a:gd name="adj1" fmla="val 50000"/>
              <a:gd name="adj2" fmla="val 20000"/>
            </a:avLst>
          </a:prstGeom>
          <a:noFill/>
          <a:ln w="12700">
            <a:solidFill>
              <a:schemeClr val="tx1"/>
            </a:solidFill>
            <a:miter lim="800000"/>
            <a:headEnd/>
            <a:tailEnd/>
          </a:ln>
          <a:effectLst/>
        </p:spPr>
        <p:txBody>
          <a:bodyPr wrap="none" anchor="ctr"/>
          <a:lstStyle/>
          <a:p>
            <a:endParaRPr lang="en-US"/>
          </a:p>
        </p:txBody>
      </p:sp>
      <p:sp>
        <p:nvSpPr>
          <p:cNvPr id="1589264" name="Text Box 16"/>
          <p:cNvSpPr txBox="1">
            <a:spLocks noChangeArrowheads="1"/>
          </p:cNvSpPr>
          <p:nvPr/>
        </p:nvSpPr>
        <p:spPr bwMode="auto">
          <a:xfrm>
            <a:off x="1066800" y="4114800"/>
            <a:ext cx="1066800" cy="646331"/>
          </a:xfrm>
          <a:prstGeom prst="rect">
            <a:avLst/>
          </a:prstGeom>
          <a:noFill/>
          <a:ln w="12700">
            <a:noFill/>
            <a:miter lim="800000"/>
            <a:headEnd/>
            <a:tailEnd/>
          </a:ln>
          <a:effectLst/>
        </p:spPr>
        <p:txBody>
          <a:bodyPr>
            <a:spAutoFit/>
          </a:bodyPr>
          <a:lstStyle/>
          <a:p>
            <a:r>
              <a:rPr lang="en-US" dirty="0" smtClean="0">
                <a:solidFill>
                  <a:schemeClr val="tx1"/>
                </a:solidFill>
              </a:rPr>
              <a:t>  DRAM</a:t>
            </a:r>
          </a:p>
          <a:p>
            <a:r>
              <a:rPr lang="en-US" dirty="0" smtClean="0">
                <a:solidFill>
                  <a:schemeClr val="tx1"/>
                </a:solidFill>
              </a:rPr>
              <a:t>Memory</a:t>
            </a:r>
            <a:endParaRPr lang="en-US" dirty="0">
              <a:solidFill>
                <a:schemeClr val="tx1"/>
              </a:solidFill>
            </a:endParaRPr>
          </a:p>
        </p:txBody>
      </p:sp>
      <p:sp>
        <p:nvSpPr>
          <p:cNvPr id="1589265" name="Text Box 17"/>
          <p:cNvSpPr txBox="1">
            <a:spLocks noChangeArrowheads="1"/>
          </p:cNvSpPr>
          <p:nvPr/>
        </p:nvSpPr>
        <p:spPr bwMode="auto">
          <a:xfrm>
            <a:off x="1295400" y="3276600"/>
            <a:ext cx="685800" cy="366713"/>
          </a:xfrm>
          <a:prstGeom prst="rect">
            <a:avLst/>
          </a:prstGeom>
          <a:noFill/>
          <a:ln w="12700">
            <a:noFill/>
            <a:miter lim="800000"/>
            <a:headEnd/>
            <a:tailEnd/>
          </a:ln>
          <a:effectLst/>
        </p:spPr>
        <p:txBody>
          <a:bodyPr>
            <a:spAutoFit/>
          </a:bodyPr>
          <a:lstStyle/>
          <a:p>
            <a:r>
              <a:rPr lang="en-US">
                <a:solidFill>
                  <a:schemeClr val="tx1"/>
                </a:solidFill>
              </a:rPr>
              <a:t>bus</a:t>
            </a:r>
          </a:p>
        </p:txBody>
      </p:sp>
      <p:sp>
        <p:nvSpPr>
          <p:cNvPr id="1589266" name="Rectangle 18"/>
          <p:cNvSpPr>
            <a:spLocks noChangeArrowheads="1"/>
          </p:cNvSpPr>
          <p:nvPr/>
        </p:nvSpPr>
        <p:spPr bwMode="auto">
          <a:xfrm>
            <a:off x="762000" y="1524000"/>
            <a:ext cx="1600200" cy="1600200"/>
          </a:xfrm>
          <a:prstGeom prst="rect">
            <a:avLst/>
          </a:prstGeom>
          <a:noFill/>
          <a:ln w="12700">
            <a:solidFill>
              <a:schemeClr val="accent2"/>
            </a:solidFill>
            <a:miter lim="800000"/>
            <a:headEnd/>
            <a:tailEnd/>
          </a:ln>
          <a:effectLst/>
        </p:spPr>
        <p:txBody>
          <a:bodyPr wrap="none" anchor="ctr"/>
          <a:lstStyle/>
          <a:p>
            <a:endParaRPr lang="en-US"/>
          </a:p>
        </p:txBody>
      </p:sp>
      <p:sp>
        <p:nvSpPr>
          <p:cNvPr id="1589267" name="Rectangle 19"/>
          <p:cNvSpPr>
            <a:spLocks noChangeArrowheads="1"/>
          </p:cNvSpPr>
          <p:nvPr/>
        </p:nvSpPr>
        <p:spPr bwMode="auto">
          <a:xfrm>
            <a:off x="3124200" y="3048000"/>
            <a:ext cx="5638800" cy="2819400"/>
          </a:xfrm>
          <a:prstGeom prst="rect">
            <a:avLst/>
          </a:prstGeom>
          <a:noFill/>
          <a:ln w="12700">
            <a:noFill/>
            <a:miter lim="800000"/>
            <a:headEnd/>
            <a:tailEnd/>
          </a:ln>
          <a:effectLst/>
        </p:spPr>
        <p:txBody>
          <a:bodyPr lIns="90488" tIns="44450" rIns="90488" bIns="44450"/>
          <a:lstStyle/>
          <a:p>
            <a:pPr marL="342900" indent="-342900">
              <a:lnSpc>
                <a:spcPct val="90000"/>
              </a:lnSpc>
              <a:spcBef>
                <a:spcPct val="65000"/>
              </a:spcBef>
              <a:buClr>
                <a:schemeClr val="accent1"/>
              </a:buClr>
              <a:buSzPct val="75000"/>
              <a:buFont typeface="Wingdings" pitchFamily="2" charset="2"/>
              <a:buChar char="q"/>
            </a:pPr>
            <a:endParaRPr lang="en-US" sz="2400">
              <a:solidFill>
                <a:schemeClr val="tx1"/>
              </a:solidFill>
            </a:endParaRPr>
          </a:p>
        </p:txBody>
      </p:sp>
      <p:sp>
        <p:nvSpPr>
          <p:cNvPr id="1589268" name="Text Box 20"/>
          <p:cNvSpPr txBox="1">
            <a:spLocks noChangeArrowheads="1"/>
          </p:cNvSpPr>
          <p:nvPr/>
        </p:nvSpPr>
        <p:spPr bwMode="auto">
          <a:xfrm>
            <a:off x="685800" y="1219200"/>
            <a:ext cx="849313" cy="336550"/>
          </a:xfrm>
          <a:prstGeom prst="rect">
            <a:avLst/>
          </a:prstGeom>
          <a:noFill/>
          <a:ln w="12700">
            <a:noFill/>
            <a:miter lim="800000"/>
            <a:headEnd/>
            <a:tailEnd/>
          </a:ln>
          <a:effectLst/>
        </p:spPr>
        <p:txBody>
          <a:bodyPr wrap="none">
            <a:spAutoFit/>
          </a:bodyPr>
          <a:lstStyle/>
          <a:p>
            <a:r>
              <a:rPr lang="en-US" sz="1600">
                <a:solidFill>
                  <a:schemeClr val="accent2"/>
                </a:solidFill>
              </a:rPr>
              <a:t>on-chip</a:t>
            </a:r>
          </a:p>
        </p:txBody>
      </p:sp>
      <p:sp>
        <p:nvSpPr>
          <p:cNvPr id="1589270" name="Line 22"/>
          <p:cNvSpPr>
            <a:spLocks noChangeShapeType="1"/>
          </p:cNvSpPr>
          <p:nvPr/>
        </p:nvSpPr>
        <p:spPr bwMode="auto">
          <a:xfrm>
            <a:off x="4351862" y="3428988"/>
            <a:ext cx="457200" cy="0"/>
          </a:xfrm>
          <a:prstGeom prst="line">
            <a:avLst/>
          </a:prstGeom>
          <a:noFill/>
          <a:ln w="28575">
            <a:solidFill>
              <a:schemeClr val="tx1"/>
            </a:solidFill>
            <a:round/>
            <a:headEnd/>
            <a:tailEnd/>
          </a:ln>
          <a:effectLst/>
        </p:spPr>
        <p:txBody>
          <a:bodyPr/>
          <a:lstStyle/>
          <a:p>
            <a:endParaRPr lang="en-US"/>
          </a:p>
        </p:txBody>
      </p:sp>
      <p:grpSp>
        <p:nvGrpSpPr>
          <p:cNvPr id="2" name="Group 23"/>
          <p:cNvGrpSpPr>
            <a:grpSpLocks/>
          </p:cNvGrpSpPr>
          <p:nvPr/>
        </p:nvGrpSpPr>
        <p:grpSpPr bwMode="auto">
          <a:xfrm>
            <a:off x="3733794" y="3818462"/>
            <a:ext cx="4038600" cy="1066800"/>
            <a:chOff x="2160" y="2256"/>
            <a:chExt cx="2544" cy="672"/>
          </a:xfrm>
        </p:grpSpPr>
        <p:sp>
          <p:nvSpPr>
            <p:cNvPr id="1589272" name="Rectangle 24"/>
            <p:cNvSpPr>
              <a:spLocks noChangeArrowheads="1"/>
            </p:cNvSpPr>
            <p:nvPr/>
          </p:nvSpPr>
          <p:spPr bwMode="auto">
            <a:xfrm>
              <a:off x="2160" y="2256"/>
              <a:ext cx="144" cy="96"/>
            </a:xfrm>
            <a:prstGeom prst="rect">
              <a:avLst/>
            </a:prstGeom>
            <a:solidFill>
              <a:schemeClr val="accent2"/>
            </a:solidFill>
            <a:ln w="12700">
              <a:solidFill>
                <a:schemeClr val="tx1"/>
              </a:solidFill>
              <a:miter lim="800000"/>
              <a:headEnd/>
              <a:tailEnd/>
            </a:ln>
            <a:effectLst/>
          </p:spPr>
          <p:txBody>
            <a:bodyPr wrap="none" anchor="ctr"/>
            <a:lstStyle/>
            <a:p>
              <a:pPr algn="ctr"/>
              <a:endParaRPr lang="en-US">
                <a:solidFill>
                  <a:schemeClr val="accent2"/>
                </a:solidFill>
              </a:endParaRPr>
            </a:p>
          </p:txBody>
        </p:sp>
        <p:sp>
          <p:nvSpPr>
            <p:cNvPr id="1589273" name="Rectangle 25"/>
            <p:cNvSpPr>
              <a:spLocks noChangeArrowheads="1"/>
            </p:cNvSpPr>
            <p:nvPr/>
          </p:nvSpPr>
          <p:spPr bwMode="auto">
            <a:xfrm>
              <a:off x="2304" y="2256"/>
              <a:ext cx="960" cy="96"/>
            </a:xfrm>
            <a:prstGeom prst="rect">
              <a:avLst/>
            </a:prstGeom>
            <a:noFill/>
            <a:ln w="12700">
              <a:solidFill>
                <a:schemeClr val="tx1"/>
              </a:solidFill>
              <a:miter lim="800000"/>
              <a:headEnd/>
              <a:tailEnd/>
            </a:ln>
            <a:effectLst/>
          </p:spPr>
          <p:txBody>
            <a:bodyPr wrap="none" anchor="ctr"/>
            <a:lstStyle/>
            <a:p>
              <a:pPr algn="ctr"/>
              <a:r>
                <a:rPr lang="en-US" sz="1400" dirty="0" smtClean="0">
                  <a:solidFill>
                    <a:schemeClr val="tx1"/>
                  </a:solidFill>
                </a:rPr>
                <a:t>15 </a:t>
              </a:r>
              <a:r>
                <a:rPr lang="en-US" sz="1400" dirty="0">
                  <a:solidFill>
                    <a:schemeClr val="tx1"/>
                  </a:solidFill>
                </a:rPr>
                <a:t>cycles</a:t>
              </a:r>
            </a:p>
          </p:txBody>
        </p:sp>
        <p:sp>
          <p:nvSpPr>
            <p:cNvPr id="1589274" name="Rectangle 26"/>
            <p:cNvSpPr>
              <a:spLocks noChangeArrowheads="1"/>
            </p:cNvSpPr>
            <p:nvPr/>
          </p:nvSpPr>
          <p:spPr bwMode="auto">
            <a:xfrm>
              <a:off x="3264" y="2256"/>
              <a:ext cx="144" cy="96"/>
            </a:xfrm>
            <a:prstGeom prst="rect">
              <a:avLst/>
            </a:prstGeom>
            <a:solidFill>
              <a:srgbClr val="00A091"/>
            </a:solidFill>
            <a:ln w="12700">
              <a:solidFill>
                <a:schemeClr val="tx1"/>
              </a:solidFill>
              <a:miter lim="800000"/>
              <a:headEnd/>
              <a:tailEnd/>
            </a:ln>
            <a:effectLst/>
          </p:spPr>
          <p:txBody>
            <a:bodyPr wrap="none" anchor="ctr"/>
            <a:lstStyle/>
            <a:p>
              <a:endParaRPr lang="en-US"/>
            </a:p>
          </p:txBody>
        </p:sp>
        <p:sp>
          <p:nvSpPr>
            <p:cNvPr id="1589275" name="Rectangle 27"/>
            <p:cNvSpPr>
              <a:spLocks noChangeArrowheads="1"/>
            </p:cNvSpPr>
            <p:nvPr/>
          </p:nvSpPr>
          <p:spPr bwMode="auto">
            <a:xfrm>
              <a:off x="3120" y="2448"/>
              <a:ext cx="144" cy="96"/>
            </a:xfrm>
            <a:prstGeom prst="rect">
              <a:avLst/>
            </a:prstGeom>
            <a:solidFill>
              <a:schemeClr val="accent2"/>
            </a:solidFill>
            <a:ln w="12700">
              <a:solidFill>
                <a:schemeClr val="tx1"/>
              </a:solidFill>
              <a:miter lim="800000"/>
              <a:headEnd/>
              <a:tailEnd/>
            </a:ln>
            <a:effectLst/>
          </p:spPr>
          <p:txBody>
            <a:bodyPr wrap="none" anchor="ctr"/>
            <a:lstStyle/>
            <a:p>
              <a:pPr algn="ctr"/>
              <a:endParaRPr lang="en-US">
                <a:solidFill>
                  <a:schemeClr val="accent2"/>
                </a:solidFill>
              </a:endParaRPr>
            </a:p>
          </p:txBody>
        </p:sp>
        <p:sp>
          <p:nvSpPr>
            <p:cNvPr id="1589276" name="Rectangle 28"/>
            <p:cNvSpPr>
              <a:spLocks noChangeArrowheads="1"/>
            </p:cNvSpPr>
            <p:nvPr/>
          </p:nvSpPr>
          <p:spPr bwMode="auto">
            <a:xfrm>
              <a:off x="3264" y="2448"/>
              <a:ext cx="432" cy="96"/>
            </a:xfrm>
            <a:prstGeom prst="rect">
              <a:avLst/>
            </a:prstGeom>
            <a:noFill/>
            <a:ln w="12700">
              <a:solidFill>
                <a:schemeClr val="tx1"/>
              </a:solidFill>
              <a:miter lim="800000"/>
              <a:headEnd/>
              <a:tailEnd/>
            </a:ln>
            <a:effectLst/>
          </p:spPr>
          <p:txBody>
            <a:bodyPr wrap="none" anchor="ctr"/>
            <a:lstStyle/>
            <a:p>
              <a:pPr algn="ctr"/>
              <a:r>
                <a:rPr lang="en-US" sz="1400" dirty="0" smtClean="0">
                  <a:solidFill>
                    <a:schemeClr val="tx1"/>
                  </a:solidFill>
                </a:rPr>
                <a:t>5 </a:t>
              </a:r>
              <a:r>
                <a:rPr lang="en-US" sz="1400" dirty="0">
                  <a:solidFill>
                    <a:schemeClr val="tx1"/>
                  </a:solidFill>
                </a:rPr>
                <a:t>cycles</a:t>
              </a:r>
            </a:p>
          </p:txBody>
        </p:sp>
        <p:sp>
          <p:nvSpPr>
            <p:cNvPr id="1589277" name="Rectangle 29"/>
            <p:cNvSpPr>
              <a:spLocks noChangeArrowheads="1"/>
            </p:cNvSpPr>
            <p:nvPr/>
          </p:nvSpPr>
          <p:spPr bwMode="auto">
            <a:xfrm>
              <a:off x="3696" y="2448"/>
              <a:ext cx="144" cy="96"/>
            </a:xfrm>
            <a:prstGeom prst="rect">
              <a:avLst/>
            </a:prstGeom>
            <a:solidFill>
              <a:srgbClr val="00A091"/>
            </a:solidFill>
            <a:ln w="12700">
              <a:solidFill>
                <a:schemeClr val="tx1"/>
              </a:solidFill>
              <a:miter lim="800000"/>
              <a:headEnd/>
              <a:tailEnd/>
            </a:ln>
            <a:effectLst/>
          </p:spPr>
          <p:txBody>
            <a:bodyPr wrap="none" anchor="ctr"/>
            <a:lstStyle/>
            <a:p>
              <a:endParaRPr lang="en-US"/>
            </a:p>
          </p:txBody>
        </p:sp>
        <p:sp>
          <p:nvSpPr>
            <p:cNvPr id="1589278" name="Rectangle 30"/>
            <p:cNvSpPr>
              <a:spLocks noChangeArrowheads="1"/>
            </p:cNvSpPr>
            <p:nvPr/>
          </p:nvSpPr>
          <p:spPr bwMode="auto">
            <a:xfrm>
              <a:off x="3552" y="2640"/>
              <a:ext cx="144" cy="96"/>
            </a:xfrm>
            <a:prstGeom prst="rect">
              <a:avLst/>
            </a:prstGeom>
            <a:solidFill>
              <a:schemeClr val="accent2"/>
            </a:solidFill>
            <a:ln w="12700">
              <a:solidFill>
                <a:schemeClr val="tx1"/>
              </a:solidFill>
              <a:miter lim="800000"/>
              <a:headEnd/>
              <a:tailEnd/>
            </a:ln>
            <a:effectLst/>
          </p:spPr>
          <p:txBody>
            <a:bodyPr wrap="none" anchor="ctr"/>
            <a:lstStyle/>
            <a:p>
              <a:pPr algn="ctr"/>
              <a:endParaRPr lang="en-US">
                <a:solidFill>
                  <a:schemeClr val="accent2"/>
                </a:solidFill>
              </a:endParaRPr>
            </a:p>
          </p:txBody>
        </p:sp>
        <p:sp>
          <p:nvSpPr>
            <p:cNvPr id="1589279" name="Rectangle 31"/>
            <p:cNvSpPr>
              <a:spLocks noChangeArrowheads="1"/>
            </p:cNvSpPr>
            <p:nvPr/>
          </p:nvSpPr>
          <p:spPr bwMode="auto">
            <a:xfrm>
              <a:off x="3696" y="2640"/>
              <a:ext cx="432" cy="96"/>
            </a:xfrm>
            <a:prstGeom prst="rect">
              <a:avLst/>
            </a:prstGeom>
            <a:noFill/>
            <a:ln w="12700">
              <a:solidFill>
                <a:schemeClr val="tx1"/>
              </a:solidFill>
              <a:miter lim="800000"/>
              <a:headEnd/>
              <a:tailEnd/>
            </a:ln>
            <a:effectLst/>
          </p:spPr>
          <p:txBody>
            <a:bodyPr wrap="none" anchor="ctr"/>
            <a:lstStyle/>
            <a:p>
              <a:pPr algn="ctr"/>
              <a:r>
                <a:rPr lang="en-US" sz="1400" dirty="0" smtClean="0">
                  <a:solidFill>
                    <a:schemeClr val="tx1"/>
                  </a:solidFill>
                </a:rPr>
                <a:t>5 </a:t>
              </a:r>
              <a:r>
                <a:rPr lang="en-US" sz="1400" dirty="0">
                  <a:solidFill>
                    <a:schemeClr val="tx1"/>
                  </a:solidFill>
                </a:rPr>
                <a:t>cycles</a:t>
              </a:r>
            </a:p>
          </p:txBody>
        </p:sp>
        <p:sp>
          <p:nvSpPr>
            <p:cNvPr id="1589280" name="Rectangle 32"/>
            <p:cNvSpPr>
              <a:spLocks noChangeArrowheads="1"/>
            </p:cNvSpPr>
            <p:nvPr/>
          </p:nvSpPr>
          <p:spPr bwMode="auto">
            <a:xfrm>
              <a:off x="4128" y="2640"/>
              <a:ext cx="144" cy="96"/>
            </a:xfrm>
            <a:prstGeom prst="rect">
              <a:avLst/>
            </a:prstGeom>
            <a:solidFill>
              <a:srgbClr val="00A091"/>
            </a:solidFill>
            <a:ln w="12700">
              <a:solidFill>
                <a:schemeClr val="tx1"/>
              </a:solidFill>
              <a:miter lim="800000"/>
              <a:headEnd/>
              <a:tailEnd/>
            </a:ln>
            <a:effectLst/>
          </p:spPr>
          <p:txBody>
            <a:bodyPr wrap="none" anchor="ctr"/>
            <a:lstStyle/>
            <a:p>
              <a:endParaRPr lang="en-US"/>
            </a:p>
          </p:txBody>
        </p:sp>
        <p:sp>
          <p:nvSpPr>
            <p:cNvPr id="1589281" name="Rectangle 33"/>
            <p:cNvSpPr>
              <a:spLocks noChangeArrowheads="1"/>
            </p:cNvSpPr>
            <p:nvPr/>
          </p:nvSpPr>
          <p:spPr bwMode="auto">
            <a:xfrm>
              <a:off x="3984" y="2832"/>
              <a:ext cx="144" cy="96"/>
            </a:xfrm>
            <a:prstGeom prst="rect">
              <a:avLst/>
            </a:prstGeom>
            <a:solidFill>
              <a:schemeClr val="accent2"/>
            </a:solidFill>
            <a:ln w="12700">
              <a:solidFill>
                <a:schemeClr val="tx1"/>
              </a:solidFill>
              <a:miter lim="800000"/>
              <a:headEnd/>
              <a:tailEnd/>
            </a:ln>
            <a:effectLst/>
          </p:spPr>
          <p:txBody>
            <a:bodyPr wrap="none" anchor="ctr"/>
            <a:lstStyle/>
            <a:p>
              <a:pPr algn="ctr"/>
              <a:endParaRPr lang="en-US">
                <a:solidFill>
                  <a:schemeClr val="accent2"/>
                </a:solidFill>
              </a:endParaRPr>
            </a:p>
          </p:txBody>
        </p:sp>
        <p:sp>
          <p:nvSpPr>
            <p:cNvPr id="1589282" name="Rectangle 34"/>
            <p:cNvSpPr>
              <a:spLocks noChangeArrowheads="1"/>
            </p:cNvSpPr>
            <p:nvPr/>
          </p:nvSpPr>
          <p:spPr bwMode="auto">
            <a:xfrm>
              <a:off x="4128" y="2832"/>
              <a:ext cx="432" cy="96"/>
            </a:xfrm>
            <a:prstGeom prst="rect">
              <a:avLst/>
            </a:prstGeom>
            <a:noFill/>
            <a:ln w="12700">
              <a:solidFill>
                <a:schemeClr val="tx1"/>
              </a:solidFill>
              <a:miter lim="800000"/>
              <a:headEnd/>
              <a:tailEnd/>
            </a:ln>
            <a:effectLst/>
          </p:spPr>
          <p:txBody>
            <a:bodyPr wrap="none" anchor="ctr"/>
            <a:lstStyle/>
            <a:p>
              <a:pPr algn="ctr"/>
              <a:r>
                <a:rPr lang="en-US" sz="1400" dirty="0" smtClean="0">
                  <a:solidFill>
                    <a:schemeClr val="tx1"/>
                  </a:solidFill>
                </a:rPr>
                <a:t>5 </a:t>
              </a:r>
              <a:r>
                <a:rPr lang="en-US" sz="1400" dirty="0">
                  <a:solidFill>
                    <a:schemeClr val="tx1"/>
                  </a:solidFill>
                </a:rPr>
                <a:t>cycles</a:t>
              </a:r>
            </a:p>
          </p:txBody>
        </p:sp>
        <p:sp>
          <p:nvSpPr>
            <p:cNvPr id="1589283" name="Rectangle 35"/>
            <p:cNvSpPr>
              <a:spLocks noChangeArrowheads="1"/>
            </p:cNvSpPr>
            <p:nvPr/>
          </p:nvSpPr>
          <p:spPr bwMode="auto">
            <a:xfrm>
              <a:off x="4560" y="2832"/>
              <a:ext cx="144" cy="96"/>
            </a:xfrm>
            <a:prstGeom prst="rect">
              <a:avLst/>
            </a:prstGeom>
            <a:solidFill>
              <a:srgbClr val="00A091"/>
            </a:solidFill>
            <a:ln w="12700">
              <a:solidFill>
                <a:schemeClr val="tx1"/>
              </a:solidFill>
              <a:miter lim="800000"/>
              <a:headEnd/>
              <a:tailEnd/>
            </a:ln>
            <a:effectLst/>
          </p:spPr>
          <p:txBody>
            <a:bodyPr wrap="none" anchor="ctr"/>
            <a:lstStyle/>
            <a:p>
              <a:endParaRPr lang="en-US"/>
            </a:p>
          </p:txBody>
        </p:sp>
      </p:grpSp>
      <p:sp>
        <p:nvSpPr>
          <p:cNvPr id="1589284" name="Rectangle 36"/>
          <p:cNvSpPr>
            <a:spLocks noChangeArrowheads="1"/>
          </p:cNvSpPr>
          <p:nvPr/>
        </p:nvSpPr>
        <p:spPr bwMode="auto">
          <a:xfrm>
            <a:off x="2971791" y="2260587"/>
            <a:ext cx="2590800" cy="1492716"/>
          </a:xfrm>
          <a:prstGeom prst="rect">
            <a:avLst/>
          </a:prstGeom>
          <a:noFill/>
          <a:ln w="12700">
            <a:noFill/>
            <a:miter lim="800000"/>
            <a:headEnd/>
            <a:tailEnd/>
          </a:ln>
          <a:effectLst/>
        </p:spPr>
        <p:txBody>
          <a:bodyPr lIns="63500" tIns="25400" rIns="63500" bIns="25400">
            <a:spAutoFit/>
          </a:bodyPr>
          <a:lstStyle/>
          <a:p>
            <a:pPr marL="287338" indent="-287338">
              <a:lnSpc>
                <a:spcPct val="80000"/>
              </a:lnSpc>
              <a:spcBef>
                <a:spcPct val="65000"/>
              </a:spcBef>
              <a:buClr>
                <a:schemeClr val="accent1"/>
              </a:buClr>
              <a:buSzPct val="75000"/>
              <a:buFont typeface="Wingdings" pitchFamily="2" charset="2"/>
              <a:buNone/>
            </a:pPr>
            <a:r>
              <a:rPr lang="en-US" sz="2000" dirty="0">
                <a:solidFill>
                  <a:schemeClr val="tx1"/>
                </a:solidFill>
              </a:rPr>
              <a:t>                         </a:t>
            </a:r>
            <a:r>
              <a:rPr lang="en-US" sz="2000" dirty="0" smtClean="0">
                <a:solidFill>
                  <a:schemeClr val="tx1"/>
                </a:solidFill>
              </a:rPr>
              <a:t>  1</a:t>
            </a:r>
          </a:p>
          <a:p>
            <a:pPr marL="287338" indent="-287338">
              <a:lnSpc>
                <a:spcPct val="80000"/>
              </a:lnSpc>
              <a:spcBef>
                <a:spcPct val="65000"/>
              </a:spcBef>
              <a:buClr>
                <a:schemeClr val="accent1"/>
              </a:buClr>
              <a:buSzPct val="75000"/>
              <a:buFont typeface="Wingdings" pitchFamily="2" charset="2"/>
              <a:buNone/>
            </a:pPr>
            <a:r>
              <a:rPr lang="en-US" sz="2000" dirty="0" smtClean="0">
                <a:solidFill>
                  <a:schemeClr val="tx1"/>
                </a:solidFill>
              </a:rPr>
              <a:t>      15 </a:t>
            </a:r>
            <a:r>
              <a:rPr lang="en-US" sz="2000" dirty="0">
                <a:solidFill>
                  <a:schemeClr val="tx1"/>
                </a:solidFill>
              </a:rPr>
              <a:t>+ </a:t>
            </a:r>
            <a:r>
              <a:rPr lang="en-US" sz="2000" dirty="0" smtClean="0">
                <a:solidFill>
                  <a:schemeClr val="tx1"/>
                </a:solidFill>
              </a:rPr>
              <a:t>3*5 </a:t>
            </a:r>
            <a:r>
              <a:rPr lang="en-US" sz="2000" dirty="0">
                <a:solidFill>
                  <a:schemeClr val="tx1"/>
                </a:solidFill>
              </a:rPr>
              <a:t>= </a:t>
            </a:r>
            <a:r>
              <a:rPr lang="en-US" sz="2000" dirty="0" smtClean="0">
                <a:solidFill>
                  <a:schemeClr val="tx1"/>
                </a:solidFill>
              </a:rPr>
              <a:t>30</a:t>
            </a:r>
            <a:endParaRPr lang="en-US" sz="2000" dirty="0">
              <a:solidFill>
                <a:schemeClr val="tx1"/>
              </a:solidFill>
            </a:endParaRPr>
          </a:p>
          <a:p>
            <a:pPr marL="741363" lvl="1" indent="-246063">
              <a:lnSpc>
                <a:spcPct val="80000"/>
              </a:lnSpc>
              <a:spcBef>
                <a:spcPct val="40000"/>
              </a:spcBef>
              <a:buClr>
                <a:schemeClr val="accent1"/>
              </a:buClr>
              <a:buSzPct val="75000"/>
              <a:buFont typeface="Monotype Sorts" pitchFamily="2" charset="2"/>
              <a:buNone/>
            </a:pPr>
            <a:r>
              <a:rPr lang="en-US" sz="2000" dirty="0">
                <a:solidFill>
                  <a:schemeClr val="tx1"/>
                </a:solidFill>
              </a:rPr>
              <a:t>                   1</a:t>
            </a:r>
          </a:p>
          <a:p>
            <a:pPr marL="741363" lvl="1" indent="-246063">
              <a:lnSpc>
                <a:spcPct val="80000"/>
              </a:lnSpc>
              <a:spcBef>
                <a:spcPct val="40000"/>
              </a:spcBef>
              <a:buClr>
                <a:schemeClr val="accent1"/>
              </a:buClr>
              <a:buSzPct val="75000"/>
              <a:buFont typeface="Monotype Sorts" pitchFamily="2" charset="2"/>
              <a:buNone/>
            </a:pPr>
            <a:r>
              <a:rPr lang="en-US" sz="2000" dirty="0">
                <a:solidFill>
                  <a:schemeClr val="tx1"/>
                </a:solidFill>
              </a:rPr>
              <a:t>                 </a:t>
            </a:r>
            <a:r>
              <a:rPr lang="en-US" sz="2000" dirty="0" smtClean="0">
                <a:solidFill>
                  <a:schemeClr val="tx1"/>
                </a:solidFill>
              </a:rPr>
              <a:t>32</a:t>
            </a:r>
            <a:endParaRPr lang="en-US" sz="2000" dirty="0">
              <a:solidFill>
                <a:schemeClr val="tx1"/>
              </a:solidFill>
            </a:endParaRPr>
          </a:p>
        </p:txBody>
      </p:sp>
      <p:sp>
        <p:nvSpPr>
          <p:cNvPr id="1589285" name="Rectangle 37"/>
          <p:cNvSpPr>
            <a:spLocks noChangeArrowheads="1"/>
          </p:cNvSpPr>
          <p:nvPr/>
        </p:nvSpPr>
        <p:spPr bwMode="auto">
          <a:xfrm>
            <a:off x="3090322" y="5504924"/>
            <a:ext cx="2819400" cy="768415"/>
          </a:xfrm>
          <a:prstGeom prst="rect">
            <a:avLst/>
          </a:prstGeom>
          <a:noFill/>
          <a:ln w="12700">
            <a:noFill/>
            <a:miter lim="800000"/>
            <a:headEnd/>
            <a:tailEnd/>
          </a:ln>
          <a:effectLst/>
        </p:spPr>
        <p:txBody>
          <a:bodyPr lIns="63500" tIns="25400" rIns="63500" bIns="25400">
            <a:spAutoFit/>
          </a:bodyPr>
          <a:lstStyle/>
          <a:p>
            <a:pPr marL="287338" indent="-287338">
              <a:lnSpc>
                <a:spcPct val="90000"/>
              </a:lnSpc>
              <a:spcBef>
                <a:spcPct val="65000"/>
              </a:spcBef>
              <a:buClr>
                <a:schemeClr val="accent1"/>
              </a:buClr>
              <a:buSzPct val="75000"/>
              <a:buFont typeface="Wingdings" pitchFamily="2" charset="2"/>
              <a:buNone/>
            </a:pPr>
            <a:endParaRPr lang="en-US" sz="2400" dirty="0">
              <a:solidFill>
                <a:schemeClr val="tx1"/>
              </a:solidFill>
            </a:endParaRPr>
          </a:p>
          <a:p>
            <a:pPr marL="741363" lvl="1" indent="-246063">
              <a:lnSpc>
                <a:spcPct val="85000"/>
              </a:lnSpc>
              <a:spcBef>
                <a:spcPct val="40000"/>
              </a:spcBef>
              <a:buClr>
                <a:schemeClr val="accent1"/>
              </a:buClr>
              <a:buSzPct val="75000"/>
              <a:buFont typeface="Monotype Sorts" pitchFamily="2" charset="2"/>
              <a:buNone/>
            </a:pPr>
            <a:r>
              <a:rPr lang="en-US" sz="2000" dirty="0">
                <a:solidFill>
                  <a:schemeClr val="tx1"/>
                </a:solidFill>
              </a:rPr>
              <a:t>(4 x 4</a:t>
            </a:r>
            <a:r>
              <a:rPr lang="en-US" sz="2000" dirty="0" smtClean="0">
                <a:solidFill>
                  <a:schemeClr val="tx1"/>
                </a:solidFill>
              </a:rPr>
              <a:t>)/32 </a:t>
            </a:r>
            <a:r>
              <a:rPr lang="en-US" sz="2000" dirty="0">
                <a:solidFill>
                  <a:schemeClr val="tx1"/>
                </a:solidFill>
              </a:rPr>
              <a:t>= </a:t>
            </a:r>
            <a:r>
              <a:rPr lang="en-US" sz="2000" dirty="0" smtClean="0">
                <a:solidFill>
                  <a:schemeClr val="tx1"/>
                </a:solidFill>
              </a:rPr>
              <a:t>0.5</a:t>
            </a:r>
            <a:endParaRPr lang="en-US" sz="20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300"/>
                                  </p:iterate>
                                  <p:childTnLst>
                                    <p:set>
                                      <p:cBhvr>
                                        <p:cTn id="6" dur="1" fill="hold">
                                          <p:stCondLst>
                                            <p:cond delay="299"/>
                                          </p:stCondLst>
                                        </p:cTn>
                                        <p:tgtEl>
                                          <p:spTgt spid="15892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89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9284" grpId="0" autoUpdateAnimBg="0"/>
      <p:bldP spid="1589285" grpId="0" autoUpdateAnimBg="0"/>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591298" name="Rectangle 2"/>
          <p:cNvSpPr>
            <a:spLocks noGrp="1" noChangeArrowheads="1"/>
          </p:cNvSpPr>
          <p:nvPr>
            <p:ph type="title"/>
          </p:nvPr>
        </p:nvSpPr>
        <p:spPr/>
        <p:txBody>
          <a:bodyPr>
            <a:normAutofit fontScale="90000"/>
          </a:bodyPr>
          <a:lstStyle/>
          <a:p>
            <a:r>
              <a:rPr lang="en-US" dirty="0"/>
              <a:t>Interleaved </a:t>
            </a:r>
            <a:r>
              <a:rPr lang="en-US" dirty="0" smtClean="0"/>
              <a:t>Memory, </a:t>
            </a:r>
            <a:br>
              <a:rPr lang="en-US" dirty="0" smtClean="0"/>
            </a:br>
            <a:r>
              <a:rPr lang="en-US" dirty="0" smtClean="0"/>
              <a:t>One Word Wide Bus</a:t>
            </a:r>
            <a:endParaRPr lang="en-US" dirty="0"/>
          </a:p>
        </p:txBody>
      </p:sp>
      <p:sp>
        <p:nvSpPr>
          <p:cNvPr id="23" name="Date Placeholder 22"/>
          <p:cNvSpPr>
            <a:spLocks noGrp="1"/>
          </p:cNvSpPr>
          <p:nvPr>
            <p:ph type="dt" sz="half" idx="10"/>
          </p:nvPr>
        </p:nvSpPr>
        <p:spPr/>
        <p:txBody>
          <a:bodyPr/>
          <a:lstStyle/>
          <a:p>
            <a:fld id="{B28A9141-873F-1840-9D93-3ECA04BA1051}" type="datetime1">
              <a:rPr lang="en-US" smtClean="0"/>
              <a:pPr/>
              <a:t>2/24/11</a:t>
            </a:fld>
            <a:endParaRPr lang="en-US"/>
          </a:p>
        </p:txBody>
      </p:sp>
      <p:sp>
        <p:nvSpPr>
          <p:cNvPr id="25" name="Footer Placeholder 24"/>
          <p:cNvSpPr>
            <a:spLocks noGrp="1"/>
          </p:cNvSpPr>
          <p:nvPr>
            <p:ph type="ftr" sz="quarter" idx="11"/>
          </p:nvPr>
        </p:nvSpPr>
        <p:spPr/>
        <p:txBody>
          <a:bodyPr/>
          <a:lstStyle/>
          <a:p>
            <a:r>
              <a:rPr lang="en-US" smtClean="0"/>
              <a:t>Spring 2011 -- Lecture #11</a:t>
            </a:r>
            <a:endParaRPr lang="en-US"/>
          </a:p>
        </p:txBody>
      </p:sp>
      <p:sp>
        <p:nvSpPr>
          <p:cNvPr id="24" name="Slide Number Placeholder 23"/>
          <p:cNvSpPr>
            <a:spLocks noGrp="1"/>
          </p:cNvSpPr>
          <p:nvPr>
            <p:ph type="sldNum" sz="quarter" idx="12"/>
          </p:nvPr>
        </p:nvSpPr>
        <p:spPr/>
        <p:txBody>
          <a:bodyPr/>
          <a:lstStyle/>
          <a:p>
            <a:fld id="{3CC63E4C-4642-794D-A2FD-70F6B81535F5}" type="slidenum">
              <a:rPr lang="en-US" smtClean="0"/>
              <a:pPr/>
              <a:t>37</a:t>
            </a:fld>
            <a:endParaRPr lang="en-US"/>
          </a:p>
        </p:txBody>
      </p:sp>
      <p:sp>
        <p:nvSpPr>
          <p:cNvPr id="1591299" name="Rectangle 3"/>
          <p:cNvSpPr>
            <a:spLocks noChangeArrowheads="1"/>
          </p:cNvSpPr>
          <p:nvPr/>
        </p:nvSpPr>
        <p:spPr bwMode="auto">
          <a:xfrm>
            <a:off x="3581400" y="1473200"/>
            <a:ext cx="5562600" cy="2522742"/>
          </a:xfrm>
          <a:prstGeom prst="rect">
            <a:avLst/>
          </a:prstGeom>
          <a:noFill/>
          <a:ln w="12700">
            <a:noFill/>
            <a:miter lim="800000"/>
            <a:headEnd/>
            <a:tailEnd/>
          </a:ln>
          <a:effectLst/>
        </p:spPr>
        <p:txBody>
          <a:bodyPr lIns="63500" tIns="25400" rIns="63500" bIns="25400">
            <a:spAutoFit/>
          </a:bodyPr>
          <a:lstStyle/>
          <a:p>
            <a:pPr marL="287338" indent="-287338">
              <a:lnSpc>
                <a:spcPct val="90000"/>
              </a:lnSpc>
              <a:spcBef>
                <a:spcPct val="65000"/>
              </a:spcBef>
              <a:buSzPct val="75000"/>
              <a:buFont typeface="Arial"/>
              <a:buChar char="•"/>
            </a:pPr>
            <a:r>
              <a:rPr lang="en-US" sz="2400" dirty="0">
                <a:solidFill>
                  <a:schemeClr val="tx1"/>
                </a:solidFill>
              </a:rPr>
              <a:t>For a block size of four words</a:t>
            </a:r>
          </a:p>
          <a:p>
            <a:pPr marL="741363" lvl="1" indent="-246063">
              <a:lnSpc>
                <a:spcPct val="95000"/>
              </a:lnSpc>
              <a:spcBef>
                <a:spcPct val="40000"/>
              </a:spcBef>
              <a:buClr>
                <a:schemeClr val="accent1"/>
              </a:buClr>
              <a:buSzPct val="75000"/>
              <a:buFont typeface="Monotype Sorts" pitchFamily="2" charset="2"/>
              <a:buNone/>
            </a:pPr>
            <a:r>
              <a:rPr lang="en-US" sz="2000" dirty="0">
                <a:solidFill>
                  <a:schemeClr val="tx1"/>
                </a:solidFill>
              </a:rPr>
              <a:t>                     cycle to send 1</a:t>
            </a:r>
            <a:r>
              <a:rPr lang="en-US" sz="2000" baseline="30000" dirty="0">
                <a:solidFill>
                  <a:schemeClr val="tx1"/>
                </a:solidFill>
              </a:rPr>
              <a:t>st</a:t>
            </a:r>
            <a:r>
              <a:rPr lang="en-US" sz="2000" dirty="0">
                <a:solidFill>
                  <a:schemeClr val="tx1"/>
                </a:solidFill>
              </a:rPr>
              <a:t> address</a:t>
            </a:r>
          </a:p>
          <a:p>
            <a:pPr marL="741363" lvl="1" indent="-246063">
              <a:lnSpc>
                <a:spcPct val="95000"/>
              </a:lnSpc>
              <a:spcBef>
                <a:spcPct val="40000"/>
              </a:spcBef>
              <a:buClr>
                <a:schemeClr val="accent1"/>
              </a:buClr>
              <a:buSzPct val="75000"/>
              <a:buFont typeface="Monotype Sorts" pitchFamily="2" charset="2"/>
              <a:buNone/>
            </a:pPr>
            <a:r>
              <a:rPr lang="en-US" sz="2000" dirty="0">
                <a:solidFill>
                  <a:schemeClr val="tx1"/>
                </a:solidFill>
              </a:rPr>
              <a:t>                     cycles to read </a:t>
            </a:r>
            <a:r>
              <a:rPr lang="en-US" sz="2000" dirty="0" smtClean="0">
                <a:solidFill>
                  <a:schemeClr val="tx1"/>
                </a:solidFill>
              </a:rPr>
              <a:t>DRAM banks</a:t>
            </a:r>
            <a:endParaRPr lang="en-US" sz="2000" dirty="0">
              <a:solidFill>
                <a:schemeClr val="tx1"/>
              </a:solidFill>
            </a:endParaRPr>
          </a:p>
          <a:p>
            <a:pPr marL="741363" lvl="1" indent="-246063">
              <a:lnSpc>
                <a:spcPct val="95000"/>
              </a:lnSpc>
              <a:spcBef>
                <a:spcPct val="40000"/>
              </a:spcBef>
              <a:buClr>
                <a:schemeClr val="accent1"/>
              </a:buClr>
              <a:buSzPct val="75000"/>
              <a:buFont typeface="Monotype Sorts" pitchFamily="2" charset="2"/>
              <a:buNone/>
            </a:pPr>
            <a:r>
              <a:rPr lang="en-US" sz="2000" dirty="0">
                <a:solidFill>
                  <a:schemeClr val="tx1"/>
                </a:solidFill>
              </a:rPr>
              <a:t>                     cycles to return last data word</a:t>
            </a:r>
          </a:p>
          <a:p>
            <a:pPr marL="741363" lvl="1" indent="-246063">
              <a:lnSpc>
                <a:spcPct val="95000"/>
              </a:lnSpc>
              <a:spcBef>
                <a:spcPct val="40000"/>
              </a:spcBef>
              <a:buClr>
                <a:schemeClr val="accent1"/>
              </a:buClr>
              <a:buSzPct val="75000"/>
              <a:buFont typeface="Monotype Sorts" pitchFamily="2" charset="2"/>
              <a:buNone/>
            </a:pPr>
            <a:r>
              <a:rPr lang="en-US" sz="2000" dirty="0">
                <a:solidFill>
                  <a:schemeClr val="tx1"/>
                </a:solidFill>
              </a:rPr>
              <a:t>                     total clock cycles miss penalty</a:t>
            </a:r>
          </a:p>
          <a:p>
            <a:pPr marL="287338" indent="-287338">
              <a:lnSpc>
                <a:spcPct val="90000"/>
              </a:lnSpc>
              <a:spcBef>
                <a:spcPct val="65000"/>
              </a:spcBef>
              <a:buClr>
                <a:schemeClr val="accent1"/>
              </a:buClr>
              <a:buSzPct val="75000"/>
              <a:buFont typeface="Wingdings" pitchFamily="2" charset="2"/>
              <a:buChar char="q"/>
            </a:pPr>
            <a:endParaRPr lang="en-US" sz="2000" dirty="0">
              <a:solidFill>
                <a:schemeClr val="tx1"/>
              </a:solidFill>
            </a:endParaRPr>
          </a:p>
        </p:txBody>
      </p:sp>
      <p:sp>
        <p:nvSpPr>
          <p:cNvPr id="1591300" name="Rectangle 4"/>
          <p:cNvSpPr>
            <a:spLocks noChangeArrowheads="1"/>
          </p:cNvSpPr>
          <p:nvPr/>
        </p:nvSpPr>
        <p:spPr bwMode="auto">
          <a:xfrm>
            <a:off x="1524000" y="2082789"/>
            <a:ext cx="838200" cy="457200"/>
          </a:xfrm>
          <a:prstGeom prst="rect">
            <a:avLst/>
          </a:prstGeom>
          <a:noFill/>
          <a:ln w="12700">
            <a:solidFill>
              <a:schemeClr val="tx1"/>
            </a:solidFill>
            <a:miter lim="800000"/>
            <a:headEnd/>
            <a:tailEnd/>
          </a:ln>
          <a:effectLst/>
        </p:spPr>
        <p:txBody>
          <a:bodyPr wrap="none" anchor="ctr"/>
          <a:lstStyle/>
          <a:p>
            <a:endParaRPr lang="en-US"/>
          </a:p>
        </p:txBody>
      </p:sp>
      <p:sp>
        <p:nvSpPr>
          <p:cNvPr id="1591301" name="Text Box 5"/>
          <p:cNvSpPr txBox="1">
            <a:spLocks noChangeArrowheads="1"/>
          </p:cNvSpPr>
          <p:nvPr/>
        </p:nvSpPr>
        <p:spPr bwMode="auto">
          <a:xfrm>
            <a:off x="1600200" y="2158989"/>
            <a:ext cx="777875" cy="366713"/>
          </a:xfrm>
          <a:prstGeom prst="rect">
            <a:avLst/>
          </a:prstGeom>
          <a:noFill/>
          <a:ln w="12700">
            <a:noFill/>
            <a:miter lim="800000"/>
            <a:headEnd/>
            <a:tailEnd/>
          </a:ln>
          <a:effectLst/>
        </p:spPr>
        <p:txBody>
          <a:bodyPr>
            <a:spAutoFit/>
          </a:bodyPr>
          <a:lstStyle/>
          <a:p>
            <a:r>
              <a:rPr lang="en-US">
                <a:solidFill>
                  <a:schemeClr val="tx1"/>
                </a:solidFill>
              </a:rPr>
              <a:t>CPU</a:t>
            </a:r>
          </a:p>
        </p:txBody>
      </p:sp>
      <p:sp>
        <p:nvSpPr>
          <p:cNvPr id="1591302" name="AutoShape 6"/>
          <p:cNvSpPr>
            <a:spLocks noChangeArrowheads="1"/>
          </p:cNvSpPr>
          <p:nvPr/>
        </p:nvSpPr>
        <p:spPr bwMode="auto">
          <a:xfrm>
            <a:off x="1676400" y="2539989"/>
            <a:ext cx="609600" cy="304800"/>
          </a:xfrm>
          <a:prstGeom prst="upDownArrow">
            <a:avLst>
              <a:gd name="adj1" fmla="val 50000"/>
              <a:gd name="adj2" fmla="val 20000"/>
            </a:avLst>
          </a:prstGeom>
          <a:noFill/>
          <a:ln w="12700">
            <a:solidFill>
              <a:schemeClr val="tx1"/>
            </a:solidFill>
            <a:miter lim="800000"/>
            <a:headEnd/>
            <a:tailEnd/>
          </a:ln>
          <a:effectLst/>
        </p:spPr>
        <p:txBody>
          <a:bodyPr wrap="none" anchor="ctr"/>
          <a:lstStyle/>
          <a:p>
            <a:endParaRPr lang="en-US"/>
          </a:p>
        </p:txBody>
      </p:sp>
      <p:sp>
        <p:nvSpPr>
          <p:cNvPr id="1591303" name="Rectangle 7"/>
          <p:cNvSpPr>
            <a:spLocks noChangeArrowheads="1"/>
          </p:cNvSpPr>
          <p:nvPr/>
        </p:nvSpPr>
        <p:spPr bwMode="auto">
          <a:xfrm>
            <a:off x="1524000" y="2844789"/>
            <a:ext cx="838200" cy="838200"/>
          </a:xfrm>
          <a:prstGeom prst="rect">
            <a:avLst/>
          </a:prstGeom>
          <a:noFill/>
          <a:ln w="12700">
            <a:solidFill>
              <a:schemeClr val="tx1"/>
            </a:solidFill>
            <a:miter lim="800000"/>
            <a:headEnd/>
            <a:tailEnd/>
          </a:ln>
          <a:effectLst/>
        </p:spPr>
        <p:txBody>
          <a:bodyPr wrap="none" anchor="ctr"/>
          <a:lstStyle/>
          <a:p>
            <a:endParaRPr lang="en-US"/>
          </a:p>
        </p:txBody>
      </p:sp>
      <p:sp>
        <p:nvSpPr>
          <p:cNvPr id="1591304" name="Text Box 8"/>
          <p:cNvSpPr txBox="1">
            <a:spLocks noChangeArrowheads="1"/>
          </p:cNvSpPr>
          <p:nvPr/>
        </p:nvSpPr>
        <p:spPr bwMode="auto">
          <a:xfrm>
            <a:off x="1524000" y="3073389"/>
            <a:ext cx="914400" cy="366713"/>
          </a:xfrm>
          <a:prstGeom prst="rect">
            <a:avLst/>
          </a:prstGeom>
          <a:noFill/>
          <a:ln w="12700">
            <a:noFill/>
            <a:miter lim="800000"/>
            <a:headEnd/>
            <a:tailEnd/>
          </a:ln>
          <a:effectLst/>
        </p:spPr>
        <p:txBody>
          <a:bodyPr>
            <a:spAutoFit/>
          </a:bodyPr>
          <a:lstStyle/>
          <a:p>
            <a:r>
              <a:rPr lang="en-US">
                <a:solidFill>
                  <a:schemeClr val="tx1"/>
                </a:solidFill>
              </a:rPr>
              <a:t>Cache</a:t>
            </a:r>
          </a:p>
        </p:txBody>
      </p:sp>
      <p:sp>
        <p:nvSpPr>
          <p:cNvPr id="1591305" name="Rectangle 9"/>
          <p:cNvSpPr>
            <a:spLocks noChangeArrowheads="1"/>
          </p:cNvSpPr>
          <p:nvPr/>
        </p:nvSpPr>
        <p:spPr bwMode="auto">
          <a:xfrm>
            <a:off x="1143000" y="4292589"/>
            <a:ext cx="838200" cy="914400"/>
          </a:xfrm>
          <a:prstGeom prst="rect">
            <a:avLst/>
          </a:prstGeom>
          <a:noFill/>
          <a:ln w="12700">
            <a:solidFill>
              <a:schemeClr val="tx1"/>
            </a:solidFill>
            <a:miter lim="800000"/>
            <a:headEnd/>
            <a:tailEnd/>
          </a:ln>
          <a:effectLst/>
        </p:spPr>
        <p:txBody>
          <a:bodyPr wrap="none" anchor="ctr"/>
          <a:lstStyle/>
          <a:p>
            <a:endParaRPr lang="en-US"/>
          </a:p>
        </p:txBody>
      </p:sp>
      <p:sp>
        <p:nvSpPr>
          <p:cNvPr id="1591306" name="AutoShape 10"/>
          <p:cNvSpPr>
            <a:spLocks noChangeArrowheads="1"/>
          </p:cNvSpPr>
          <p:nvPr/>
        </p:nvSpPr>
        <p:spPr bwMode="auto">
          <a:xfrm>
            <a:off x="1524000" y="3682989"/>
            <a:ext cx="838200" cy="609600"/>
          </a:xfrm>
          <a:prstGeom prst="upDownArrow">
            <a:avLst>
              <a:gd name="adj1" fmla="val 50000"/>
              <a:gd name="adj2" fmla="val 20000"/>
            </a:avLst>
          </a:prstGeom>
          <a:noFill/>
          <a:ln w="12700">
            <a:solidFill>
              <a:schemeClr val="tx1"/>
            </a:solidFill>
            <a:miter lim="800000"/>
            <a:headEnd/>
            <a:tailEnd/>
          </a:ln>
          <a:effectLst/>
        </p:spPr>
        <p:txBody>
          <a:bodyPr wrap="none" anchor="ctr"/>
          <a:lstStyle/>
          <a:p>
            <a:endParaRPr lang="en-US"/>
          </a:p>
        </p:txBody>
      </p:sp>
      <p:sp>
        <p:nvSpPr>
          <p:cNvPr id="1591307" name="Text Box 11"/>
          <p:cNvSpPr txBox="1">
            <a:spLocks noChangeArrowheads="1"/>
          </p:cNvSpPr>
          <p:nvPr/>
        </p:nvSpPr>
        <p:spPr bwMode="auto">
          <a:xfrm>
            <a:off x="1066800" y="4292589"/>
            <a:ext cx="1066800" cy="923330"/>
          </a:xfrm>
          <a:prstGeom prst="rect">
            <a:avLst/>
          </a:prstGeom>
          <a:noFill/>
          <a:ln w="12700">
            <a:noFill/>
            <a:miter lim="800000"/>
            <a:headEnd/>
            <a:tailEnd/>
          </a:ln>
          <a:effectLst/>
        </p:spPr>
        <p:txBody>
          <a:bodyPr>
            <a:spAutoFit/>
          </a:bodyPr>
          <a:lstStyle/>
          <a:p>
            <a:r>
              <a:rPr lang="en-US" dirty="0" smtClean="0">
                <a:solidFill>
                  <a:schemeClr val="tx1"/>
                </a:solidFill>
              </a:rPr>
              <a:t>  DRAM</a:t>
            </a:r>
          </a:p>
          <a:p>
            <a:r>
              <a:rPr lang="en-US" dirty="0" smtClean="0">
                <a:solidFill>
                  <a:schemeClr val="tx1"/>
                </a:solidFill>
              </a:rPr>
              <a:t>Memory</a:t>
            </a:r>
            <a:endParaRPr lang="en-US" dirty="0">
              <a:solidFill>
                <a:schemeClr val="tx1"/>
              </a:solidFill>
            </a:endParaRPr>
          </a:p>
          <a:p>
            <a:r>
              <a:rPr lang="en-US" dirty="0">
                <a:solidFill>
                  <a:schemeClr val="tx1"/>
                </a:solidFill>
              </a:rPr>
              <a:t>bank 1</a:t>
            </a:r>
          </a:p>
        </p:txBody>
      </p:sp>
      <p:sp>
        <p:nvSpPr>
          <p:cNvPr id="1591308" name="Text Box 12"/>
          <p:cNvSpPr txBox="1">
            <a:spLocks noChangeArrowheads="1"/>
          </p:cNvSpPr>
          <p:nvPr/>
        </p:nvSpPr>
        <p:spPr bwMode="auto">
          <a:xfrm>
            <a:off x="1676400" y="3835389"/>
            <a:ext cx="685800" cy="366713"/>
          </a:xfrm>
          <a:prstGeom prst="rect">
            <a:avLst/>
          </a:prstGeom>
          <a:noFill/>
          <a:ln w="12700">
            <a:noFill/>
            <a:miter lim="800000"/>
            <a:headEnd/>
            <a:tailEnd/>
          </a:ln>
          <a:effectLst/>
        </p:spPr>
        <p:txBody>
          <a:bodyPr>
            <a:spAutoFit/>
          </a:bodyPr>
          <a:lstStyle/>
          <a:p>
            <a:r>
              <a:rPr lang="en-US">
                <a:solidFill>
                  <a:schemeClr val="tx1"/>
                </a:solidFill>
              </a:rPr>
              <a:t>bus</a:t>
            </a:r>
          </a:p>
        </p:txBody>
      </p:sp>
      <p:sp>
        <p:nvSpPr>
          <p:cNvPr id="1591309" name="Rectangle 13"/>
          <p:cNvSpPr>
            <a:spLocks noChangeArrowheads="1"/>
          </p:cNvSpPr>
          <p:nvPr/>
        </p:nvSpPr>
        <p:spPr bwMode="auto">
          <a:xfrm>
            <a:off x="1143000" y="2082789"/>
            <a:ext cx="1600200" cy="1600200"/>
          </a:xfrm>
          <a:prstGeom prst="rect">
            <a:avLst/>
          </a:prstGeom>
          <a:noFill/>
          <a:ln w="12700">
            <a:solidFill>
              <a:schemeClr val="accent2"/>
            </a:solidFill>
            <a:miter lim="800000"/>
            <a:headEnd/>
            <a:tailEnd/>
          </a:ln>
          <a:effectLst/>
        </p:spPr>
        <p:txBody>
          <a:bodyPr wrap="none" anchor="ctr"/>
          <a:lstStyle/>
          <a:p>
            <a:endParaRPr lang="en-US"/>
          </a:p>
        </p:txBody>
      </p:sp>
      <p:sp>
        <p:nvSpPr>
          <p:cNvPr id="1591310" name="Text Box 14"/>
          <p:cNvSpPr txBox="1">
            <a:spLocks noChangeArrowheads="1"/>
          </p:cNvSpPr>
          <p:nvPr/>
        </p:nvSpPr>
        <p:spPr bwMode="auto">
          <a:xfrm>
            <a:off x="1066800" y="1777989"/>
            <a:ext cx="849313" cy="336550"/>
          </a:xfrm>
          <a:prstGeom prst="rect">
            <a:avLst/>
          </a:prstGeom>
          <a:noFill/>
          <a:ln w="12700">
            <a:noFill/>
            <a:miter lim="800000"/>
            <a:headEnd/>
            <a:tailEnd/>
          </a:ln>
          <a:effectLst/>
        </p:spPr>
        <p:txBody>
          <a:bodyPr wrap="none">
            <a:spAutoFit/>
          </a:bodyPr>
          <a:lstStyle/>
          <a:p>
            <a:r>
              <a:rPr lang="en-US" sz="1600">
                <a:solidFill>
                  <a:schemeClr val="accent2"/>
                </a:solidFill>
              </a:rPr>
              <a:t>on-chip</a:t>
            </a:r>
          </a:p>
        </p:txBody>
      </p:sp>
      <p:sp>
        <p:nvSpPr>
          <p:cNvPr id="1591311" name="Rectangle 15"/>
          <p:cNvSpPr>
            <a:spLocks noChangeArrowheads="1"/>
          </p:cNvSpPr>
          <p:nvPr/>
        </p:nvSpPr>
        <p:spPr bwMode="auto">
          <a:xfrm>
            <a:off x="304800" y="4292589"/>
            <a:ext cx="838200" cy="914400"/>
          </a:xfrm>
          <a:prstGeom prst="rect">
            <a:avLst/>
          </a:prstGeom>
          <a:noFill/>
          <a:ln w="12700">
            <a:solidFill>
              <a:schemeClr val="tx1"/>
            </a:solidFill>
            <a:miter lim="800000"/>
            <a:headEnd/>
            <a:tailEnd/>
          </a:ln>
          <a:effectLst/>
        </p:spPr>
        <p:txBody>
          <a:bodyPr wrap="none" anchor="ctr"/>
          <a:lstStyle/>
          <a:p>
            <a:endParaRPr lang="en-US"/>
          </a:p>
        </p:txBody>
      </p:sp>
      <p:sp>
        <p:nvSpPr>
          <p:cNvPr id="1591312" name="Text Box 16"/>
          <p:cNvSpPr txBox="1">
            <a:spLocks noChangeArrowheads="1"/>
          </p:cNvSpPr>
          <p:nvPr/>
        </p:nvSpPr>
        <p:spPr bwMode="auto">
          <a:xfrm>
            <a:off x="228600" y="4292589"/>
            <a:ext cx="1066800" cy="923330"/>
          </a:xfrm>
          <a:prstGeom prst="rect">
            <a:avLst/>
          </a:prstGeom>
          <a:noFill/>
          <a:ln w="12700">
            <a:noFill/>
            <a:miter lim="800000"/>
            <a:headEnd/>
            <a:tailEnd/>
          </a:ln>
          <a:effectLst/>
        </p:spPr>
        <p:txBody>
          <a:bodyPr>
            <a:spAutoFit/>
          </a:bodyPr>
          <a:lstStyle/>
          <a:p>
            <a:r>
              <a:rPr lang="en-US" dirty="0" smtClean="0">
                <a:solidFill>
                  <a:schemeClr val="tx1"/>
                </a:solidFill>
              </a:rPr>
              <a:t>  DRAM</a:t>
            </a:r>
          </a:p>
          <a:p>
            <a:r>
              <a:rPr lang="en-US" dirty="0" smtClean="0">
                <a:solidFill>
                  <a:schemeClr val="tx1"/>
                </a:solidFill>
              </a:rPr>
              <a:t>Memory</a:t>
            </a:r>
            <a:endParaRPr lang="en-US" dirty="0">
              <a:solidFill>
                <a:schemeClr val="tx1"/>
              </a:solidFill>
            </a:endParaRPr>
          </a:p>
          <a:p>
            <a:r>
              <a:rPr lang="en-US" dirty="0">
                <a:solidFill>
                  <a:schemeClr val="tx1"/>
                </a:solidFill>
              </a:rPr>
              <a:t>bank 0</a:t>
            </a:r>
          </a:p>
        </p:txBody>
      </p:sp>
      <p:sp>
        <p:nvSpPr>
          <p:cNvPr id="1591313" name="Rectangle 17"/>
          <p:cNvSpPr>
            <a:spLocks noChangeArrowheads="1"/>
          </p:cNvSpPr>
          <p:nvPr/>
        </p:nvSpPr>
        <p:spPr bwMode="auto">
          <a:xfrm>
            <a:off x="1981200" y="4292589"/>
            <a:ext cx="838200" cy="914400"/>
          </a:xfrm>
          <a:prstGeom prst="rect">
            <a:avLst/>
          </a:prstGeom>
          <a:noFill/>
          <a:ln w="12700">
            <a:solidFill>
              <a:schemeClr val="tx1"/>
            </a:solidFill>
            <a:miter lim="800000"/>
            <a:headEnd/>
            <a:tailEnd/>
          </a:ln>
          <a:effectLst/>
        </p:spPr>
        <p:txBody>
          <a:bodyPr wrap="none" anchor="ctr"/>
          <a:lstStyle/>
          <a:p>
            <a:endParaRPr lang="en-US"/>
          </a:p>
        </p:txBody>
      </p:sp>
      <p:sp>
        <p:nvSpPr>
          <p:cNvPr id="1591314" name="Text Box 18"/>
          <p:cNvSpPr txBox="1">
            <a:spLocks noChangeArrowheads="1"/>
          </p:cNvSpPr>
          <p:nvPr/>
        </p:nvSpPr>
        <p:spPr bwMode="auto">
          <a:xfrm>
            <a:off x="1905000" y="4292589"/>
            <a:ext cx="1066800" cy="923330"/>
          </a:xfrm>
          <a:prstGeom prst="rect">
            <a:avLst/>
          </a:prstGeom>
          <a:noFill/>
          <a:ln w="12700">
            <a:noFill/>
            <a:miter lim="800000"/>
            <a:headEnd/>
            <a:tailEnd/>
          </a:ln>
          <a:effectLst/>
        </p:spPr>
        <p:txBody>
          <a:bodyPr>
            <a:spAutoFit/>
          </a:bodyPr>
          <a:lstStyle/>
          <a:p>
            <a:r>
              <a:rPr lang="en-US" dirty="0" smtClean="0">
                <a:solidFill>
                  <a:schemeClr val="tx1"/>
                </a:solidFill>
              </a:rPr>
              <a:t>  DRAM</a:t>
            </a:r>
          </a:p>
          <a:p>
            <a:r>
              <a:rPr lang="en-US" dirty="0" smtClean="0">
                <a:solidFill>
                  <a:schemeClr val="tx1"/>
                </a:solidFill>
              </a:rPr>
              <a:t>Memory</a:t>
            </a:r>
            <a:endParaRPr lang="en-US" dirty="0">
              <a:solidFill>
                <a:schemeClr val="tx1"/>
              </a:solidFill>
            </a:endParaRPr>
          </a:p>
          <a:p>
            <a:r>
              <a:rPr lang="en-US" dirty="0">
                <a:solidFill>
                  <a:schemeClr val="tx1"/>
                </a:solidFill>
              </a:rPr>
              <a:t>bank 2</a:t>
            </a:r>
          </a:p>
        </p:txBody>
      </p:sp>
      <p:sp>
        <p:nvSpPr>
          <p:cNvPr id="1591315" name="Rectangle 19"/>
          <p:cNvSpPr>
            <a:spLocks noChangeArrowheads="1"/>
          </p:cNvSpPr>
          <p:nvPr/>
        </p:nvSpPr>
        <p:spPr bwMode="auto">
          <a:xfrm>
            <a:off x="2819400" y="4292589"/>
            <a:ext cx="838200" cy="914400"/>
          </a:xfrm>
          <a:prstGeom prst="rect">
            <a:avLst/>
          </a:prstGeom>
          <a:noFill/>
          <a:ln w="12700">
            <a:solidFill>
              <a:schemeClr val="tx1"/>
            </a:solidFill>
            <a:miter lim="800000"/>
            <a:headEnd/>
            <a:tailEnd/>
          </a:ln>
          <a:effectLst/>
        </p:spPr>
        <p:txBody>
          <a:bodyPr wrap="none" anchor="ctr"/>
          <a:lstStyle/>
          <a:p>
            <a:endParaRPr lang="en-US"/>
          </a:p>
        </p:txBody>
      </p:sp>
      <p:sp>
        <p:nvSpPr>
          <p:cNvPr id="1591316" name="Text Box 20"/>
          <p:cNvSpPr txBox="1">
            <a:spLocks noChangeArrowheads="1"/>
          </p:cNvSpPr>
          <p:nvPr/>
        </p:nvSpPr>
        <p:spPr bwMode="auto">
          <a:xfrm>
            <a:off x="2743200" y="4292589"/>
            <a:ext cx="1066800" cy="923330"/>
          </a:xfrm>
          <a:prstGeom prst="rect">
            <a:avLst/>
          </a:prstGeom>
          <a:noFill/>
          <a:ln w="12700">
            <a:noFill/>
            <a:miter lim="800000"/>
            <a:headEnd/>
            <a:tailEnd/>
          </a:ln>
          <a:effectLst/>
        </p:spPr>
        <p:txBody>
          <a:bodyPr>
            <a:spAutoFit/>
          </a:bodyPr>
          <a:lstStyle/>
          <a:p>
            <a:r>
              <a:rPr lang="en-US" dirty="0" smtClean="0">
                <a:solidFill>
                  <a:schemeClr val="tx1"/>
                </a:solidFill>
              </a:rPr>
              <a:t>  DRAM</a:t>
            </a:r>
          </a:p>
          <a:p>
            <a:r>
              <a:rPr lang="en-US" dirty="0" smtClean="0">
                <a:solidFill>
                  <a:schemeClr val="tx1"/>
                </a:solidFill>
              </a:rPr>
              <a:t>Memory</a:t>
            </a:r>
            <a:endParaRPr lang="en-US" dirty="0">
              <a:solidFill>
                <a:schemeClr val="tx1"/>
              </a:solidFill>
            </a:endParaRPr>
          </a:p>
          <a:p>
            <a:r>
              <a:rPr lang="en-US" dirty="0">
                <a:solidFill>
                  <a:schemeClr val="tx1"/>
                </a:solidFill>
              </a:rPr>
              <a:t>bank 3</a:t>
            </a:r>
          </a:p>
        </p:txBody>
      </p:sp>
      <p:sp>
        <p:nvSpPr>
          <p:cNvPr id="1591317" name="Rectangle 21"/>
          <p:cNvSpPr>
            <a:spLocks noChangeArrowheads="1"/>
          </p:cNvSpPr>
          <p:nvPr/>
        </p:nvSpPr>
        <p:spPr bwMode="auto">
          <a:xfrm>
            <a:off x="4114800" y="4876800"/>
            <a:ext cx="4572000" cy="1538370"/>
          </a:xfrm>
          <a:prstGeom prst="rect">
            <a:avLst/>
          </a:prstGeom>
          <a:noFill/>
          <a:ln w="12700">
            <a:noFill/>
            <a:miter lim="800000"/>
            <a:headEnd/>
            <a:tailEnd/>
          </a:ln>
          <a:effectLst/>
        </p:spPr>
        <p:txBody>
          <a:bodyPr>
            <a:spAutoFit/>
          </a:bodyPr>
          <a:lstStyle/>
          <a:p>
            <a:pPr>
              <a:lnSpc>
                <a:spcPct val="90000"/>
              </a:lnSpc>
              <a:spcBef>
                <a:spcPct val="50000"/>
              </a:spcBef>
              <a:buSzPct val="75000"/>
              <a:buFont typeface="Arial"/>
              <a:buChar char="•"/>
            </a:pPr>
            <a:r>
              <a:rPr lang="en-US" sz="2400" dirty="0">
                <a:solidFill>
                  <a:schemeClr val="tx1"/>
                </a:solidFill>
              </a:rPr>
              <a:t> Number of bytes transferred per clock cycle (bandwidth) for a single miss is</a:t>
            </a:r>
          </a:p>
          <a:p>
            <a:pPr lvl="1">
              <a:lnSpc>
                <a:spcPct val="95000"/>
              </a:lnSpc>
              <a:spcBef>
                <a:spcPct val="50000"/>
              </a:spcBef>
              <a:buClr>
                <a:schemeClr val="accent1"/>
              </a:buClr>
              <a:buSzPct val="75000"/>
              <a:buFont typeface="Monotype Sorts" pitchFamily="2" charset="2"/>
              <a:buNone/>
            </a:pPr>
            <a:r>
              <a:rPr lang="en-US" sz="2000" dirty="0">
                <a:solidFill>
                  <a:schemeClr val="tx1"/>
                </a:solidFill>
              </a:rPr>
              <a:t>                             bytes per clock</a:t>
            </a:r>
          </a:p>
        </p:txBody>
      </p:sp>
      <p:sp>
        <p:nvSpPr>
          <p:cNvPr id="1591318" name="Line 22"/>
          <p:cNvSpPr>
            <a:spLocks noChangeShapeType="1"/>
          </p:cNvSpPr>
          <p:nvPr/>
        </p:nvSpPr>
        <p:spPr bwMode="auto">
          <a:xfrm>
            <a:off x="4724400" y="3124200"/>
            <a:ext cx="457200" cy="0"/>
          </a:xfrm>
          <a:prstGeom prst="line">
            <a:avLst/>
          </a:prstGeom>
          <a:noFill/>
          <a:ln w="28575">
            <a:solidFill>
              <a:schemeClr val="tx1"/>
            </a:solidFill>
            <a:round/>
            <a:headEnd/>
            <a:tailEnd/>
          </a:ln>
          <a:effectLst/>
        </p:spPr>
        <p:txBody>
          <a:bodyPr/>
          <a:lstStyle/>
          <a:p>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3346" name="Rectangle 2"/>
          <p:cNvSpPr>
            <a:spLocks noGrp="1" noChangeArrowheads="1"/>
          </p:cNvSpPr>
          <p:nvPr>
            <p:ph type="title"/>
          </p:nvPr>
        </p:nvSpPr>
        <p:spPr/>
        <p:txBody>
          <a:bodyPr>
            <a:normAutofit fontScale="90000"/>
          </a:bodyPr>
          <a:lstStyle/>
          <a:p>
            <a:r>
              <a:rPr lang="en-US" dirty="0" smtClean="0"/>
              <a:t>Interleaved Memory, </a:t>
            </a:r>
            <a:br>
              <a:rPr lang="en-US" dirty="0" smtClean="0"/>
            </a:br>
            <a:r>
              <a:rPr lang="en-US" dirty="0" smtClean="0"/>
              <a:t>One Word Wide Bus</a:t>
            </a:r>
            <a:endParaRPr lang="en-US" dirty="0"/>
          </a:p>
        </p:txBody>
      </p:sp>
      <p:sp>
        <p:nvSpPr>
          <p:cNvPr id="46" name="Date Placeholder 45"/>
          <p:cNvSpPr>
            <a:spLocks noGrp="1"/>
          </p:cNvSpPr>
          <p:nvPr>
            <p:ph type="dt" sz="half" idx="10"/>
          </p:nvPr>
        </p:nvSpPr>
        <p:spPr/>
        <p:txBody>
          <a:bodyPr/>
          <a:lstStyle/>
          <a:p>
            <a:fld id="{EC0172B9-C2E7-1645-AAEF-968560076CD1}" type="datetime1">
              <a:rPr lang="en-US" smtClean="0"/>
              <a:pPr/>
              <a:t>2/24/11</a:t>
            </a:fld>
            <a:endParaRPr lang="en-US"/>
          </a:p>
        </p:txBody>
      </p:sp>
      <p:sp>
        <p:nvSpPr>
          <p:cNvPr id="48" name="Footer Placeholder 47"/>
          <p:cNvSpPr>
            <a:spLocks noGrp="1"/>
          </p:cNvSpPr>
          <p:nvPr>
            <p:ph type="ftr" sz="quarter" idx="11"/>
          </p:nvPr>
        </p:nvSpPr>
        <p:spPr/>
        <p:txBody>
          <a:bodyPr/>
          <a:lstStyle/>
          <a:p>
            <a:r>
              <a:rPr lang="en-US" smtClean="0"/>
              <a:t>Spring 2011 -- Lecture #11</a:t>
            </a:r>
            <a:endParaRPr lang="en-US"/>
          </a:p>
        </p:txBody>
      </p:sp>
      <p:sp>
        <p:nvSpPr>
          <p:cNvPr id="47" name="Slide Number Placeholder 46"/>
          <p:cNvSpPr>
            <a:spLocks noGrp="1"/>
          </p:cNvSpPr>
          <p:nvPr>
            <p:ph type="sldNum" sz="quarter" idx="12"/>
          </p:nvPr>
        </p:nvSpPr>
        <p:spPr/>
        <p:txBody>
          <a:bodyPr/>
          <a:lstStyle/>
          <a:p>
            <a:fld id="{3CC63E4C-4642-794D-A2FD-70F6B81535F5}" type="slidenum">
              <a:rPr lang="en-US" smtClean="0"/>
              <a:pPr/>
              <a:t>38</a:t>
            </a:fld>
            <a:endParaRPr lang="en-US"/>
          </a:p>
        </p:txBody>
      </p:sp>
      <p:sp>
        <p:nvSpPr>
          <p:cNvPr id="1593347" name="Rectangle 3"/>
          <p:cNvSpPr>
            <a:spLocks noChangeArrowheads="1"/>
          </p:cNvSpPr>
          <p:nvPr/>
        </p:nvSpPr>
        <p:spPr bwMode="auto">
          <a:xfrm>
            <a:off x="3352800" y="1456256"/>
            <a:ext cx="5562600" cy="2522742"/>
          </a:xfrm>
          <a:prstGeom prst="rect">
            <a:avLst/>
          </a:prstGeom>
          <a:noFill/>
          <a:ln w="12700">
            <a:noFill/>
            <a:miter lim="800000"/>
            <a:headEnd/>
            <a:tailEnd/>
          </a:ln>
          <a:effectLst/>
        </p:spPr>
        <p:txBody>
          <a:bodyPr lIns="63500" tIns="25400" rIns="63500" bIns="25400">
            <a:spAutoFit/>
          </a:bodyPr>
          <a:lstStyle/>
          <a:p>
            <a:pPr marL="287338" indent="-287338">
              <a:lnSpc>
                <a:spcPct val="90000"/>
              </a:lnSpc>
              <a:spcBef>
                <a:spcPct val="65000"/>
              </a:spcBef>
              <a:buSzPct val="75000"/>
              <a:buFont typeface="Arial"/>
              <a:buChar char="•"/>
            </a:pPr>
            <a:r>
              <a:rPr lang="en-US" sz="2400" dirty="0">
                <a:solidFill>
                  <a:schemeClr val="tx1"/>
                </a:solidFill>
              </a:rPr>
              <a:t>For a block size of four words</a:t>
            </a:r>
          </a:p>
          <a:p>
            <a:pPr marL="741363" lvl="1" indent="-246063">
              <a:lnSpc>
                <a:spcPct val="95000"/>
              </a:lnSpc>
              <a:spcBef>
                <a:spcPct val="40000"/>
              </a:spcBef>
              <a:buClr>
                <a:schemeClr val="accent1"/>
              </a:buClr>
              <a:buSzPct val="75000"/>
              <a:buFont typeface="Monotype Sorts" pitchFamily="2" charset="2"/>
              <a:buNone/>
            </a:pPr>
            <a:r>
              <a:rPr lang="en-US" sz="2000" dirty="0">
                <a:solidFill>
                  <a:schemeClr val="tx1"/>
                </a:solidFill>
              </a:rPr>
              <a:t>                      cycle to send 1</a:t>
            </a:r>
            <a:r>
              <a:rPr lang="en-US" sz="2000" baseline="30000" dirty="0">
                <a:solidFill>
                  <a:schemeClr val="tx1"/>
                </a:solidFill>
              </a:rPr>
              <a:t>st</a:t>
            </a:r>
            <a:r>
              <a:rPr lang="en-US" sz="2000" dirty="0">
                <a:solidFill>
                  <a:schemeClr val="tx1"/>
                </a:solidFill>
              </a:rPr>
              <a:t> address</a:t>
            </a:r>
          </a:p>
          <a:p>
            <a:pPr marL="741363" lvl="1" indent="-246063">
              <a:lnSpc>
                <a:spcPct val="95000"/>
              </a:lnSpc>
              <a:spcBef>
                <a:spcPct val="40000"/>
              </a:spcBef>
              <a:buClr>
                <a:schemeClr val="accent1"/>
              </a:buClr>
              <a:buSzPct val="75000"/>
              <a:buFont typeface="Monotype Sorts" pitchFamily="2" charset="2"/>
              <a:buNone/>
            </a:pPr>
            <a:r>
              <a:rPr lang="en-US" sz="2000" dirty="0">
                <a:solidFill>
                  <a:schemeClr val="tx1"/>
                </a:solidFill>
              </a:rPr>
              <a:t>                      cycles to read </a:t>
            </a:r>
            <a:r>
              <a:rPr lang="en-US" sz="2000" dirty="0" smtClean="0">
                <a:solidFill>
                  <a:schemeClr val="tx1"/>
                </a:solidFill>
              </a:rPr>
              <a:t>DRAM banks</a:t>
            </a:r>
            <a:endParaRPr lang="en-US" sz="2000" dirty="0">
              <a:solidFill>
                <a:schemeClr val="tx1"/>
              </a:solidFill>
            </a:endParaRPr>
          </a:p>
          <a:p>
            <a:pPr marL="741363" lvl="1" indent="-246063">
              <a:lnSpc>
                <a:spcPct val="95000"/>
              </a:lnSpc>
              <a:spcBef>
                <a:spcPct val="40000"/>
              </a:spcBef>
              <a:buClr>
                <a:schemeClr val="accent1"/>
              </a:buClr>
              <a:buSzPct val="75000"/>
              <a:buFont typeface="Monotype Sorts" pitchFamily="2" charset="2"/>
              <a:buNone/>
            </a:pPr>
            <a:r>
              <a:rPr lang="en-US" sz="2000" dirty="0">
                <a:solidFill>
                  <a:schemeClr val="tx1"/>
                </a:solidFill>
              </a:rPr>
              <a:t>                      cycles to return last data word</a:t>
            </a:r>
          </a:p>
          <a:p>
            <a:pPr marL="741363" lvl="1" indent="-246063">
              <a:lnSpc>
                <a:spcPct val="95000"/>
              </a:lnSpc>
              <a:spcBef>
                <a:spcPct val="40000"/>
              </a:spcBef>
              <a:buClr>
                <a:schemeClr val="accent1"/>
              </a:buClr>
              <a:buSzPct val="75000"/>
              <a:buFont typeface="Monotype Sorts" pitchFamily="2" charset="2"/>
              <a:buNone/>
            </a:pPr>
            <a:r>
              <a:rPr lang="en-US" sz="2000" dirty="0">
                <a:solidFill>
                  <a:schemeClr val="tx1"/>
                </a:solidFill>
              </a:rPr>
              <a:t>                      total clock cycles miss penalty</a:t>
            </a:r>
          </a:p>
          <a:p>
            <a:pPr marL="287338" indent="-287338">
              <a:lnSpc>
                <a:spcPct val="90000"/>
              </a:lnSpc>
              <a:spcBef>
                <a:spcPct val="65000"/>
              </a:spcBef>
              <a:buClr>
                <a:schemeClr val="accent1"/>
              </a:buClr>
              <a:buSzPct val="75000"/>
              <a:buFont typeface="Wingdings" pitchFamily="2" charset="2"/>
              <a:buChar char="q"/>
            </a:pPr>
            <a:endParaRPr lang="en-US" sz="2000" dirty="0">
              <a:solidFill>
                <a:schemeClr val="tx1"/>
              </a:solidFill>
            </a:endParaRPr>
          </a:p>
        </p:txBody>
      </p:sp>
      <p:sp>
        <p:nvSpPr>
          <p:cNvPr id="1593348" name="Rectangle 4"/>
          <p:cNvSpPr>
            <a:spLocks noChangeArrowheads="1"/>
          </p:cNvSpPr>
          <p:nvPr/>
        </p:nvSpPr>
        <p:spPr bwMode="auto">
          <a:xfrm>
            <a:off x="1524000" y="2150521"/>
            <a:ext cx="838200" cy="457200"/>
          </a:xfrm>
          <a:prstGeom prst="rect">
            <a:avLst/>
          </a:prstGeom>
          <a:noFill/>
          <a:ln w="12700">
            <a:solidFill>
              <a:schemeClr val="tx1"/>
            </a:solidFill>
            <a:miter lim="800000"/>
            <a:headEnd/>
            <a:tailEnd/>
          </a:ln>
          <a:effectLst/>
        </p:spPr>
        <p:txBody>
          <a:bodyPr wrap="none" anchor="ctr"/>
          <a:lstStyle/>
          <a:p>
            <a:endParaRPr lang="en-US"/>
          </a:p>
        </p:txBody>
      </p:sp>
      <p:sp>
        <p:nvSpPr>
          <p:cNvPr id="1593349" name="Text Box 5"/>
          <p:cNvSpPr txBox="1">
            <a:spLocks noChangeArrowheads="1"/>
          </p:cNvSpPr>
          <p:nvPr/>
        </p:nvSpPr>
        <p:spPr bwMode="auto">
          <a:xfrm>
            <a:off x="1600200" y="2226721"/>
            <a:ext cx="777875" cy="366713"/>
          </a:xfrm>
          <a:prstGeom prst="rect">
            <a:avLst/>
          </a:prstGeom>
          <a:noFill/>
          <a:ln w="12700">
            <a:noFill/>
            <a:miter lim="800000"/>
            <a:headEnd/>
            <a:tailEnd/>
          </a:ln>
          <a:effectLst/>
        </p:spPr>
        <p:txBody>
          <a:bodyPr>
            <a:spAutoFit/>
          </a:bodyPr>
          <a:lstStyle/>
          <a:p>
            <a:r>
              <a:rPr lang="en-US">
                <a:solidFill>
                  <a:schemeClr val="tx1"/>
                </a:solidFill>
              </a:rPr>
              <a:t>CPU</a:t>
            </a:r>
          </a:p>
        </p:txBody>
      </p:sp>
      <p:sp>
        <p:nvSpPr>
          <p:cNvPr id="1593350" name="AutoShape 6"/>
          <p:cNvSpPr>
            <a:spLocks noChangeArrowheads="1"/>
          </p:cNvSpPr>
          <p:nvPr/>
        </p:nvSpPr>
        <p:spPr bwMode="auto">
          <a:xfrm>
            <a:off x="1676400" y="2607721"/>
            <a:ext cx="609600" cy="304800"/>
          </a:xfrm>
          <a:prstGeom prst="upDownArrow">
            <a:avLst>
              <a:gd name="adj1" fmla="val 50000"/>
              <a:gd name="adj2" fmla="val 20000"/>
            </a:avLst>
          </a:prstGeom>
          <a:noFill/>
          <a:ln w="12700">
            <a:solidFill>
              <a:schemeClr val="tx1"/>
            </a:solidFill>
            <a:miter lim="800000"/>
            <a:headEnd/>
            <a:tailEnd/>
          </a:ln>
          <a:effectLst/>
        </p:spPr>
        <p:txBody>
          <a:bodyPr wrap="none" anchor="ctr"/>
          <a:lstStyle/>
          <a:p>
            <a:endParaRPr lang="en-US"/>
          </a:p>
        </p:txBody>
      </p:sp>
      <p:sp>
        <p:nvSpPr>
          <p:cNvPr id="1593351" name="Rectangle 7"/>
          <p:cNvSpPr>
            <a:spLocks noChangeArrowheads="1"/>
          </p:cNvSpPr>
          <p:nvPr/>
        </p:nvSpPr>
        <p:spPr bwMode="auto">
          <a:xfrm>
            <a:off x="1524000" y="2912521"/>
            <a:ext cx="838200" cy="838200"/>
          </a:xfrm>
          <a:prstGeom prst="rect">
            <a:avLst/>
          </a:prstGeom>
          <a:noFill/>
          <a:ln w="12700">
            <a:solidFill>
              <a:schemeClr val="tx1"/>
            </a:solidFill>
            <a:miter lim="800000"/>
            <a:headEnd/>
            <a:tailEnd/>
          </a:ln>
          <a:effectLst/>
        </p:spPr>
        <p:txBody>
          <a:bodyPr wrap="none" anchor="ctr"/>
          <a:lstStyle/>
          <a:p>
            <a:endParaRPr lang="en-US"/>
          </a:p>
        </p:txBody>
      </p:sp>
      <p:sp>
        <p:nvSpPr>
          <p:cNvPr id="1593352" name="Text Box 8"/>
          <p:cNvSpPr txBox="1">
            <a:spLocks noChangeArrowheads="1"/>
          </p:cNvSpPr>
          <p:nvPr/>
        </p:nvSpPr>
        <p:spPr bwMode="auto">
          <a:xfrm>
            <a:off x="1524000" y="3141121"/>
            <a:ext cx="914400" cy="366713"/>
          </a:xfrm>
          <a:prstGeom prst="rect">
            <a:avLst/>
          </a:prstGeom>
          <a:noFill/>
          <a:ln w="12700">
            <a:noFill/>
            <a:miter lim="800000"/>
            <a:headEnd/>
            <a:tailEnd/>
          </a:ln>
          <a:effectLst/>
        </p:spPr>
        <p:txBody>
          <a:bodyPr>
            <a:spAutoFit/>
          </a:bodyPr>
          <a:lstStyle/>
          <a:p>
            <a:r>
              <a:rPr lang="en-US">
                <a:solidFill>
                  <a:schemeClr val="tx1"/>
                </a:solidFill>
              </a:rPr>
              <a:t>Cache</a:t>
            </a:r>
          </a:p>
        </p:txBody>
      </p:sp>
      <p:sp>
        <p:nvSpPr>
          <p:cNvPr id="1593354" name="AutoShape 10"/>
          <p:cNvSpPr>
            <a:spLocks noChangeArrowheads="1"/>
          </p:cNvSpPr>
          <p:nvPr/>
        </p:nvSpPr>
        <p:spPr bwMode="auto">
          <a:xfrm>
            <a:off x="1524000" y="3750721"/>
            <a:ext cx="838200" cy="609600"/>
          </a:xfrm>
          <a:prstGeom prst="upDownArrow">
            <a:avLst>
              <a:gd name="adj1" fmla="val 50000"/>
              <a:gd name="adj2" fmla="val 20000"/>
            </a:avLst>
          </a:prstGeom>
          <a:noFill/>
          <a:ln w="12700">
            <a:solidFill>
              <a:schemeClr val="tx1"/>
            </a:solidFill>
            <a:miter lim="800000"/>
            <a:headEnd/>
            <a:tailEnd/>
          </a:ln>
          <a:effectLst/>
        </p:spPr>
        <p:txBody>
          <a:bodyPr wrap="none" anchor="ctr"/>
          <a:lstStyle/>
          <a:p>
            <a:endParaRPr lang="en-US"/>
          </a:p>
        </p:txBody>
      </p:sp>
      <p:sp>
        <p:nvSpPr>
          <p:cNvPr id="1593356" name="Text Box 12"/>
          <p:cNvSpPr txBox="1">
            <a:spLocks noChangeArrowheads="1"/>
          </p:cNvSpPr>
          <p:nvPr/>
        </p:nvSpPr>
        <p:spPr bwMode="auto">
          <a:xfrm>
            <a:off x="1676400" y="3903121"/>
            <a:ext cx="685800" cy="366713"/>
          </a:xfrm>
          <a:prstGeom prst="rect">
            <a:avLst/>
          </a:prstGeom>
          <a:noFill/>
          <a:ln w="12700">
            <a:noFill/>
            <a:miter lim="800000"/>
            <a:headEnd/>
            <a:tailEnd/>
          </a:ln>
          <a:effectLst/>
        </p:spPr>
        <p:txBody>
          <a:bodyPr>
            <a:spAutoFit/>
          </a:bodyPr>
          <a:lstStyle/>
          <a:p>
            <a:r>
              <a:rPr lang="en-US">
                <a:solidFill>
                  <a:schemeClr val="tx1"/>
                </a:solidFill>
              </a:rPr>
              <a:t>bus</a:t>
            </a:r>
          </a:p>
        </p:txBody>
      </p:sp>
      <p:sp>
        <p:nvSpPr>
          <p:cNvPr id="1593357" name="Rectangle 13"/>
          <p:cNvSpPr>
            <a:spLocks noChangeArrowheads="1"/>
          </p:cNvSpPr>
          <p:nvPr/>
        </p:nvSpPr>
        <p:spPr bwMode="auto">
          <a:xfrm>
            <a:off x="1143000" y="2150521"/>
            <a:ext cx="1600200" cy="1600200"/>
          </a:xfrm>
          <a:prstGeom prst="rect">
            <a:avLst/>
          </a:prstGeom>
          <a:noFill/>
          <a:ln w="12700">
            <a:solidFill>
              <a:schemeClr val="accent2"/>
            </a:solidFill>
            <a:miter lim="800000"/>
            <a:headEnd/>
            <a:tailEnd/>
          </a:ln>
          <a:effectLst/>
        </p:spPr>
        <p:txBody>
          <a:bodyPr wrap="none" anchor="ctr"/>
          <a:lstStyle/>
          <a:p>
            <a:endParaRPr lang="en-US"/>
          </a:p>
        </p:txBody>
      </p:sp>
      <p:sp>
        <p:nvSpPr>
          <p:cNvPr id="1593358" name="Text Box 14"/>
          <p:cNvSpPr txBox="1">
            <a:spLocks noChangeArrowheads="1"/>
          </p:cNvSpPr>
          <p:nvPr/>
        </p:nvSpPr>
        <p:spPr bwMode="auto">
          <a:xfrm>
            <a:off x="1066800" y="1845721"/>
            <a:ext cx="849313" cy="336550"/>
          </a:xfrm>
          <a:prstGeom prst="rect">
            <a:avLst/>
          </a:prstGeom>
          <a:noFill/>
          <a:ln w="12700">
            <a:noFill/>
            <a:miter lim="800000"/>
            <a:headEnd/>
            <a:tailEnd/>
          </a:ln>
          <a:effectLst/>
        </p:spPr>
        <p:txBody>
          <a:bodyPr wrap="none">
            <a:spAutoFit/>
          </a:bodyPr>
          <a:lstStyle/>
          <a:p>
            <a:r>
              <a:rPr lang="en-US" sz="1600">
                <a:solidFill>
                  <a:schemeClr val="accent2"/>
                </a:solidFill>
              </a:rPr>
              <a:t>on-chip</a:t>
            </a:r>
          </a:p>
        </p:txBody>
      </p:sp>
      <p:sp>
        <p:nvSpPr>
          <p:cNvPr id="1593365" name="Rectangle 21"/>
          <p:cNvSpPr>
            <a:spLocks noChangeArrowheads="1"/>
          </p:cNvSpPr>
          <p:nvPr/>
        </p:nvSpPr>
        <p:spPr bwMode="auto">
          <a:xfrm>
            <a:off x="3962400" y="4876800"/>
            <a:ext cx="4572000" cy="1538370"/>
          </a:xfrm>
          <a:prstGeom prst="rect">
            <a:avLst/>
          </a:prstGeom>
          <a:noFill/>
          <a:ln w="12700">
            <a:noFill/>
            <a:miter lim="800000"/>
            <a:headEnd/>
            <a:tailEnd/>
          </a:ln>
          <a:effectLst/>
        </p:spPr>
        <p:txBody>
          <a:bodyPr>
            <a:spAutoFit/>
          </a:bodyPr>
          <a:lstStyle/>
          <a:p>
            <a:pPr>
              <a:lnSpc>
                <a:spcPct val="90000"/>
              </a:lnSpc>
              <a:spcBef>
                <a:spcPct val="50000"/>
              </a:spcBef>
              <a:buSzPct val="75000"/>
              <a:buFont typeface="Arial"/>
              <a:buChar char="•"/>
            </a:pPr>
            <a:r>
              <a:rPr lang="en-US" sz="2400" dirty="0"/>
              <a:t> </a:t>
            </a:r>
            <a:r>
              <a:rPr lang="en-US" sz="2400" dirty="0" smtClean="0">
                <a:solidFill>
                  <a:schemeClr val="tx1"/>
                </a:solidFill>
              </a:rPr>
              <a:t>Number </a:t>
            </a:r>
            <a:r>
              <a:rPr lang="en-US" sz="2400" dirty="0">
                <a:solidFill>
                  <a:schemeClr val="tx1"/>
                </a:solidFill>
              </a:rPr>
              <a:t>of bytes transferred per</a:t>
            </a:r>
            <a:r>
              <a:rPr lang="en-US" sz="2400" dirty="0" smtClean="0">
                <a:solidFill>
                  <a:schemeClr val="tx1"/>
                </a:solidFill>
              </a:rPr>
              <a:t>  </a:t>
            </a:r>
            <a:br>
              <a:rPr lang="en-US" sz="2400" dirty="0" smtClean="0">
                <a:solidFill>
                  <a:schemeClr val="tx1"/>
                </a:solidFill>
              </a:rPr>
            </a:br>
            <a:r>
              <a:rPr lang="en-US" sz="2400" dirty="0" smtClean="0">
                <a:solidFill>
                  <a:schemeClr val="tx1"/>
                </a:solidFill>
              </a:rPr>
              <a:t>  clock </a:t>
            </a:r>
            <a:r>
              <a:rPr lang="en-US" sz="2400" dirty="0">
                <a:solidFill>
                  <a:schemeClr val="tx1"/>
                </a:solidFill>
              </a:rPr>
              <a:t>cycle (bandwidth) for a</a:t>
            </a:r>
            <a:r>
              <a:rPr lang="en-US" sz="2400" dirty="0" smtClean="0">
                <a:solidFill>
                  <a:schemeClr val="tx1"/>
                </a:solidFill>
              </a:rPr>
              <a:t> </a:t>
            </a:r>
            <a:br>
              <a:rPr lang="en-US" sz="2400" dirty="0" smtClean="0">
                <a:solidFill>
                  <a:schemeClr val="tx1"/>
                </a:solidFill>
              </a:rPr>
            </a:br>
            <a:r>
              <a:rPr lang="en-US" sz="2400" dirty="0" smtClean="0">
                <a:solidFill>
                  <a:schemeClr val="tx1"/>
                </a:solidFill>
              </a:rPr>
              <a:t>  single </a:t>
            </a:r>
            <a:r>
              <a:rPr lang="en-US" sz="2400" dirty="0">
                <a:solidFill>
                  <a:schemeClr val="tx1"/>
                </a:solidFill>
              </a:rPr>
              <a:t>miss is</a:t>
            </a:r>
          </a:p>
          <a:p>
            <a:pPr lvl="1">
              <a:lnSpc>
                <a:spcPct val="95000"/>
              </a:lnSpc>
              <a:spcBef>
                <a:spcPct val="50000"/>
              </a:spcBef>
              <a:buClr>
                <a:schemeClr val="accent1"/>
              </a:buClr>
              <a:buSzPct val="75000"/>
              <a:buFont typeface="Monotype Sorts" pitchFamily="2" charset="2"/>
              <a:buNone/>
            </a:pPr>
            <a:r>
              <a:rPr lang="en-US" sz="2000" dirty="0">
                <a:solidFill>
                  <a:schemeClr val="tx1"/>
                </a:solidFill>
              </a:rPr>
              <a:t>                     </a:t>
            </a:r>
            <a:r>
              <a:rPr lang="en-US" sz="2000" dirty="0" smtClean="0">
                <a:solidFill>
                  <a:schemeClr val="tx1"/>
                </a:solidFill>
              </a:rPr>
              <a:t>       </a:t>
            </a:r>
            <a:r>
              <a:rPr lang="en-US" sz="2000" dirty="0">
                <a:solidFill>
                  <a:schemeClr val="tx1"/>
                </a:solidFill>
              </a:rPr>
              <a:t>bytes per clock</a:t>
            </a:r>
          </a:p>
        </p:txBody>
      </p:sp>
      <p:sp>
        <p:nvSpPr>
          <p:cNvPr id="1593366" name="Line 22"/>
          <p:cNvSpPr>
            <a:spLocks noChangeShapeType="1"/>
          </p:cNvSpPr>
          <p:nvPr/>
        </p:nvSpPr>
        <p:spPr bwMode="auto">
          <a:xfrm>
            <a:off x="4656671" y="3158054"/>
            <a:ext cx="457200" cy="0"/>
          </a:xfrm>
          <a:prstGeom prst="line">
            <a:avLst/>
          </a:prstGeom>
          <a:noFill/>
          <a:ln w="28575">
            <a:solidFill>
              <a:schemeClr val="tx1"/>
            </a:solidFill>
            <a:round/>
            <a:headEnd/>
            <a:tailEnd/>
          </a:ln>
          <a:effectLst/>
        </p:spPr>
        <p:txBody>
          <a:bodyPr/>
          <a:lstStyle/>
          <a:p>
            <a:endParaRPr lang="en-US"/>
          </a:p>
        </p:txBody>
      </p:sp>
      <p:grpSp>
        <p:nvGrpSpPr>
          <p:cNvPr id="2" name="Group 45"/>
          <p:cNvGrpSpPr/>
          <p:nvPr/>
        </p:nvGrpSpPr>
        <p:grpSpPr>
          <a:xfrm>
            <a:off x="4572000" y="3640661"/>
            <a:ext cx="2667000" cy="1066800"/>
            <a:chOff x="4800600" y="3581400"/>
            <a:chExt cx="2667000" cy="1066800"/>
          </a:xfrm>
        </p:grpSpPr>
        <p:sp>
          <p:nvSpPr>
            <p:cNvPr id="1593368" name="Rectangle 24"/>
            <p:cNvSpPr>
              <a:spLocks noChangeArrowheads="1"/>
            </p:cNvSpPr>
            <p:nvPr/>
          </p:nvSpPr>
          <p:spPr bwMode="auto">
            <a:xfrm>
              <a:off x="4800600" y="3581400"/>
              <a:ext cx="228600" cy="152400"/>
            </a:xfrm>
            <a:prstGeom prst="rect">
              <a:avLst/>
            </a:prstGeom>
            <a:solidFill>
              <a:schemeClr val="accent2"/>
            </a:solidFill>
            <a:ln w="12700">
              <a:solidFill>
                <a:schemeClr val="tx1"/>
              </a:solidFill>
              <a:miter lim="800000"/>
              <a:headEnd/>
              <a:tailEnd/>
            </a:ln>
            <a:effectLst/>
          </p:spPr>
          <p:txBody>
            <a:bodyPr wrap="none" anchor="ctr"/>
            <a:lstStyle/>
            <a:p>
              <a:pPr algn="ctr"/>
              <a:endParaRPr lang="en-US">
                <a:solidFill>
                  <a:schemeClr val="accent2"/>
                </a:solidFill>
              </a:endParaRPr>
            </a:p>
          </p:txBody>
        </p:sp>
        <p:sp>
          <p:nvSpPr>
            <p:cNvPr id="1593369" name="Rectangle 25"/>
            <p:cNvSpPr>
              <a:spLocks noChangeArrowheads="1"/>
            </p:cNvSpPr>
            <p:nvPr/>
          </p:nvSpPr>
          <p:spPr bwMode="auto">
            <a:xfrm>
              <a:off x="5029200" y="3581400"/>
              <a:ext cx="1524000" cy="152400"/>
            </a:xfrm>
            <a:prstGeom prst="rect">
              <a:avLst/>
            </a:prstGeom>
            <a:noFill/>
            <a:ln w="12700">
              <a:solidFill>
                <a:schemeClr val="tx1"/>
              </a:solidFill>
              <a:miter lim="800000"/>
              <a:headEnd/>
              <a:tailEnd/>
            </a:ln>
            <a:effectLst/>
          </p:spPr>
          <p:txBody>
            <a:bodyPr wrap="none" anchor="ctr"/>
            <a:lstStyle/>
            <a:p>
              <a:pPr algn="ctr"/>
              <a:r>
                <a:rPr lang="en-US" sz="1400" dirty="0" smtClean="0">
                  <a:solidFill>
                    <a:schemeClr val="tx1"/>
                  </a:solidFill>
                </a:rPr>
                <a:t>15 </a:t>
              </a:r>
              <a:r>
                <a:rPr lang="en-US" sz="1400" dirty="0">
                  <a:solidFill>
                    <a:schemeClr val="tx1"/>
                  </a:solidFill>
                </a:rPr>
                <a:t>cycles</a:t>
              </a:r>
            </a:p>
          </p:txBody>
        </p:sp>
        <p:sp>
          <p:nvSpPr>
            <p:cNvPr id="1593370" name="Rectangle 26"/>
            <p:cNvSpPr>
              <a:spLocks noChangeArrowheads="1"/>
            </p:cNvSpPr>
            <p:nvPr/>
          </p:nvSpPr>
          <p:spPr bwMode="auto">
            <a:xfrm>
              <a:off x="6553200" y="3581400"/>
              <a:ext cx="228600" cy="152400"/>
            </a:xfrm>
            <a:prstGeom prst="rect">
              <a:avLst/>
            </a:prstGeom>
            <a:solidFill>
              <a:srgbClr val="00A091"/>
            </a:solidFill>
            <a:ln w="12700">
              <a:solidFill>
                <a:schemeClr val="tx1"/>
              </a:solidFill>
              <a:miter lim="800000"/>
              <a:headEnd/>
              <a:tailEnd/>
            </a:ln>
            <a:effectLst/>
          </p:spPr>
          <p:txBody>
            <a:bodyPr wrap="none" anchor="ctr"/>
            <a:lstStyle/>
            <a:p>
              <a:endParaRPr lang="en-US"/>
            </a:p>
          </p:txBody>
        </p:sp>
        <p:sp>
          <p:nvSpPr>
            <p:cNvPr id="1593371" name="Rectangle 27"/>
            <p:cNvSpPr>
              <a:spLocks noChangeArrowheads="1"/>
            </p:cNvSpPr>
            <p:nvPr/>
          </p:nvSpPr>
          <p:spPr bwMode="auto">
            <a:xfrm>
              <a:off x="4800600" y="3886200"/>
              <a:ext cx="228600" cy="152400"/>
            </a:xfrm>
            <a:prstGeom prst="rect">
              <a:avLst/>
            </a:prstGeom>
            <a:solidFill>
              <a:schemeClr val="accent2"/>
            </a:solidFill>
            <a:ln w="12700">
              <a:solidFill>
                <a:schemeClr val="tx1"/>
              </a:solidFill>
              <a:miter lim="800000"/>
              <a:headEnd/>
              <a:tailEnd/>
            </a:ln>
            <a:effectLst/>
          </p:spPr>
          <p:txBody>
            <a:bodyPr wrap="none" anchor="ctr"/>
            <a:lstStyle/>
            <a:p>
              <a:pPr algn="ctr"/>
              <a:endParaRPr lang="en-US">
                <a:solidFill>
                  <a:schemeClr val="accent2"/>
                </a:solidFill>
              </a:endParaRPr>
            </a:p>
          </p:txBody>
        </p:sp>
        <p:sp>
          <p:nvSpPr>
            <p:cNvPr id="1593372" name="Rectangle 28"/>
            <p:cNvSpPr>
              <a:spLocks noChangeArrowheads="1"/>
            </p:cNvSpPr>
            <p:nvPr/>
          </p:nvSpPr>
          <p:spPr bwMode="auto">
            <a:xfrm>
              <a:off x="5029200" y="3886200"/>
              <a:ext cx="1524000" cy="152400"/>
            </a:xfrm>
            <a:prstGeom prst="rect">
              <a:avLst/>
            </a:prstGeom>
            <a:noFill/>
            <a:ln w="12700">
              <a:solidFill>
                <a:schemeClr val="tx1"/>
              </a:solidFill>
              <a:miter lim="800000"/>
              <a:headEnd/>
              <a:tailEnd/>
            </a:ln>
            <a:effectLst/>
          </p:spPr>
          <p:txBody>
            <a:bodyPr wrap="none" anchor="ctr"/>
            <a:lstStyle/>
            <a:p>
              <a:pPr algn="ctr"/>
              <a:r>
                <a:rPr lang="en-US" sz="1400" dirty="0" smtClean="0">
                  <a:solidFill>
                    <a:schemeClr val="tx1"/>
                  </a:solidFill>
                </a:rPr>
                <a:t>15 </a:t>
              </a:r>
              <a:r>
                <a:rPr lang="en-US" sz="1400" dirty="0">
                  <a:solidFill>
                    <a:schemeClr val="tx1"/>
                  </a:solidFill>
                </a:rPr>
                <a:t>cycles</a:t>
              </a:r>
            </a:p>
          </p:txBody>
        </p:sp>
        <p:sp>
          <p:nvSpPr>
            <p:cNvPr id="1593373" name="Rectangle 29"/>
            <p:cNvSpPr>
              <a:spLocks noChangeArrowheads="1"/>
            </p:cNvSpPr>
            <p:nvPr/>
          </p:nvSpPr>
          <p:spPr bwMode="auto">
            <a:xfrm>
              <a:off x="6781800" y="3886200"/>
              <a:ext cx="228600" cy="152400"/>
            </a:xfrm>
            <a:prstGeom prst="rect">
              <a:avLst/>
            </a:prstGeom>
            <a:solidFill>
              <a:srgbClr val="00A091"/>
            </a:solidFill>
            <a:ln w="12700">
              <a:solidFill>
                <a:schemeClr val="tx1"/>
              </a:solidFill>
              <a:miter lim="800000"/>
              <a:headEnd/>
              <a:tailEnd/>
            </a:ln>
            <a:effectLst/>
          </p:spPr>
          <p:txBody>
            <a:bodyPr wrap="none" anchor="ctr"/>
            <a:lstStyle/>
            <a:p>
              <a:endParaRPr lang="en-US"/>
            </a:p>
          </p:txBody>
        </p:sp>
        <p:sp>
          <p:nvSpPr>
            <p:cNvPr id="1593374" name="Rectangle 30"/>
            <p:cNvSpPr>
              <a:spLocks noChangeArrowheads="1"/>
            </p:cNvSpPr>
            <p:nvPr/>
          </p:nvSpPr>
          <p:spPr bwMode="auto">
            <a:xfrm>
              <a:off x="4800600" y="4191000"/>
              <a:ext cx="228600" cy="152400"/>
            </a:xfrm>
            <a:prstGeom prst="rect">
              <a:avLst/>
            </a:prstGeom>
            <a:solidFill>
              <a:schemeClr val="accent2"/>
            </a:solidFill>
            <a:ln w="12700">
              <a:solidFill>
                <a:schemeClr val="tx1"/>
              </a:solidFill>
              <a:miter lim="800000"/>
              <a:headEnd/>
              <a:tailEnd/>
            </a:ln>
            <a:effectLst/>
          </p:spPr>
          <p:txBody>
            <a:bodyPr wrap="none" anchor="ctr"/>
            <a:lstStyle/>
            <a:p>
              <a:pPr algn="ctr"/>
              <a:endParaRPr lang="en-US">
                <a:solidFill>
                  <a:schemeClr val="accent2"/>
                </a:solidFill>
              </a:endParaRPr>
            </a:p>
          </p:txBody>
        </p:sp>
        <p:sp>
          <p:nvSpPr>
            <p:cNvPr id="1593375" name="Rectangle 31"/>
            <p:cNvSpPr>
              <a:spLocks noChangeArrowheads="1"/>
            </p:cNvSpPr>
            <p:nvPr/>
          </p:nvSpPr>
          <p:spPr bwMode="auto">
            <a:xfrm>
              <a:off x="5029200" y="4191000"/>
              <a:ext cx="1524000" cy="152400"/>
            </a:xfrm>
            <a:prstGeom prst="rect">
              <a:avLst/>
            </a:prstGeom>
            <a:noFill/>
            <a:ln w="12700">
              <a:solidFill>
                <a:schemeClr val="tx1"/>
              </a:solidFill>
              <a:miter lim="800000"/>
              <a:headEnd/>
              <a:tailEnd/>
            </a:ln>
            <a:effectLst/>
          </p:spPr>
          <p:txBody>
            <a:bodyPr wrap="none" anchor="ctr"/>
            <a:lstStyle/>
            <a:p>
              <a:pPr algn="ctr"/>
              <a:r>
                <a:rPr lang="en-US" sz="1400" dirty="0" smtClean="0">
                  <a:solidFill>
                    <a:schemeClr val="tx1"/>
                  </a:solidFill>
                </a:rPr>
                <a:t>15 </a:t>
              </a:r>
              <a:r>
                <a:rPr lang="en-US" sz="1400" dirty="0">
                  <a:solidFill>
                    <a:schemeClr val="tx1"/>
                  </a:solidFill>
                </a:rPr>
                <a:t>cycles</a:t>
              </a:r>
            </a:p>
          </p:txBody>
        </p:sp>
        <p:sp>
          <p:nvSpPr>
            <p:cNvPr id="1593376" name="Rectangle 32"/>
            <p:cNvSpPr>
              <a:spLocks noChangeArrowheads="1"/>
            </p:cNvSpPr>
            <p:nvPr/>
          </p:nvSpPr>
          <p:spPr bwMode="auto">
            <a:xfrm>
              <a:off x="7010400" y="4191000"/>
              <a:ext cx="228600" cy="152400"/>
            </a:xfrm>
            <a:prstGeom prst="rect">
              <a:avLst/>
            </a:prstGeom>
            <a:solidFill>
              <a:srgbClr val="00A091"/>
            </a:solidFill>
            <a:ln w="12700">
              <a:solidFill>
                <a:schemeClr val="tx1"/>
              </a:solidFill>
              <a:miter lim="800000"/>
              <a:headEnd/>
              <a:tailEnd/>
            </a:ln>
            <a:effectLst/>
          </p:spPr>
          <p:txBody>
            <a:bodyPr wrap="none" anchor="ctr"/>
            <a:lstStyle/>
            <a:p>
              <a:endParaRPr lang="en-US"/>
            </a:p>
          </p:txBody>
        </p:sp>
        <p:sp>
          <p:nvSpPr>
            <p:cNvPr id="1593377" name="Rectangle 33"/>
            <p:cNvSpPr>
              <a:spLocks noChangeArrowheads="1"/>
            </p:cNvSpPr>
            <p:nvPr/>
          </p:nvSpPr>
          <p:spPr bwMode="auto">
            <a:xfrm>
              <a:off x="4800600" y="4495800"/>
              <a:ext cx="228600" cy="152400"/>
            </a:xfrm>
            <a:prstGeom prst="rect">
              <a:avLst/>
            </a:prstGeom>
            <a:solidFill>
              <a:schemeClr val="accent2"/>
            </a:solidFill>
            <a:ln w="12700">
              <a:solidFill>
                <a:schemeClr val="tx1"/>
              </a:solidFill>
              <a:miter lim="800000"/>
              <a:headEnd/>
              <a:tailEnd/>
            </a:ln>
            <a:effectLst/>
          </p:spPr>
          <p:txBody>
            <a:bodyPr wrap="none" anchor="ctr"/>
            <a:lstStyle/>
            <a:p>
              <a:pPr algn="ctr"/>
              <a:endParaRPr lang="en-US">
                <a:solidFill>
                  <a:schemeClr val="accent2"/>
                </a:solidFill>
              </a:endParaRPr>
            </a:p>
          </p:txBody>
        </p:sp>
        <p:sp>
          <p:nvSpPr>
            <p:cNvPr id="1593378" name="Rectangle 34"/>
            <p:cNvSpPr>
              <a:spLocks noChangeArrowheads="1"/>
            </p:cNvSpPr>
            <p:nvPr/>
          </p:nvSpPr>
          <p:spPr bwMode="auto">
            <a:xfrm>
              <a:off x="5029200" y="4495800"/>
              <a:ext cx="1524000" cy="152400"/>
            </a:xfrm>
            <a:prstGeom prst="rect">
              <a:avLst/>
            </a:prstGeom>
            <a:noFill/>
            <a:ln w="12700">
              <a:solidFill>
                <a:schemeClr val="tx1"/>
              </a:solidFill>
              <a:miter lim="800000"/>
              <a:headEnd/>
              <a:tailEnd/>
            </a:ln>
            <a:effectLst/>
          </p:spPr>
          <p:txBody>
            <a:bodyPr wrap="none" anchor="ctr"/>
            <a:lstStyle/>
            <a:p>
              <a:pPr algn="ctr"/>
              <a:r>
                <a:rPr lang="en-US" sz="1400" dirty="0" smtClean="0">
                  <a:solidFill>
                    <a:schemeClr val="tx1"/>
                  </a:solidFill>
                </a:rPr>
                <a:t>15 </a:t>
              </a:r>
              <a:r>
                <a:rPr lang="en-US" sz="1400" dirty="0">
                  <a:solidFill>
                    <a:schemeClr val="tx1"/>
                  </a:solidFill>
                </a:rPr>
                <a:t>cycles</a:t>
              </a:r>
            </a:p>
          </p:txBody>
        </p:sp>
        <p:sp>
          <p:nvSpPr>
            <p:cNvPr id="1593379" name="Rectangle 35"/>
            <p:cNvSpPr>
              <a:spLocks noChangeArrowheads="1"/>
            </p:cNvSpPr>
            <p:nvPr/>
          </p:nvSpPr>
          <p:spPr bwMode="auto">
            <a:xfrm>
              <a:off x="7239000" y="4495800"/>
              <a:ext cx="228600" cy="152400"/>
            </a:xfrm>
            <a:prstGeom prst="rect">
              <a:avLst/>
            </a:prstGeom>
            <a:solidFill>
              <a:srgbClr val="00A091"/>
            </a:solidFill>
            <a:ln w="12700">
              <a:solidFill>
                <a:schemeClr val="tx1"/>
              </a:solidFill>
              <a:miter lim="800000"/>
              <a:headEnd/>
              <a:tailEnd/>
            </a:ln>
            <a:effectLst/>
          </p:spPr>
          <p:txBody>
            <a:bodyPr wrap="none" anchor="ctr"/>
            <a:lstStyle/>
            <a:p>
              <a:endParaRPr lang="en-US"/>
            </a:p>
          </p:txBody>
        </p:sp>
      </p:grpSp>
      <p:sp>
        <p:nvSpPr>
          <p:cNvPr id="1593380" name="Rectangle 36"/>
          <p:cNvSpPr>
            <a:spLocks noChangeArrowheads="1"/>
          </p:cNvSpPr>
          <p:nvPr/>
        </p:nvSpPr>
        <p:spPr bwMode="auto">
          <a:xfrm>
            <a:off x="3810000" y="6019800"/>
            <a:ext cx="2819400" cy="381000"/>
          </a:xfrm>
          <a:prstGeom prst="rect">
            <a:avLst/>
          </a:prstGeom>
          <a:noFill/>
          <a:ln w="12700">
            <a:noFill/>
            <a:miter lim="800000"/>
            <a:headEnd/>
            <a:tailEnd/>
          </a:ln>
          <a:effectLst/>
        </p:spPr>
        <p:txBody>
          <a:bodyPr>
            <a:spAutoFit/>
          </a:bodyPr>
          <a:lstStyle/>
          <a:p>
            <a:pPr lvl="1">
              <a:lnSpc>
                <a:spcPct val="95000"/>
              </a:lnSpc>
              <a:spcBef>
                <a:spcPct val="50000"/>
              </a:spcBef>
              <a:buClr>
                <a:schemeClr val="accent1"/>
              </a:buClr>
              <a:buSzPct val="75000"/>
              <a:buFont typeface="Monotype Sorts" pitchFamily="2" charset="2"/>
              <a:buNone/>
            </a:pPr>
            <a:r>
              <a:rPr lang="en-US" sz="2000" dirty="0">
                <a:solidFill>
                  <a:schemeClr val="tx1"/>
                </a:solidFill>
              </a:rPr>
              <a:t>(4 x 4</a:t>
            </a:r>
            <a:r>
              <a:rPr lang="en-US" sz="2000" dirty="0" smtClean="0">
                <a:solidFill>
                  <a:schemeClr val="tx1"/>
                </a:solidFill>
              </a:rPr>
              <a:t>)/20 </a:t>
            </a:r>
            <a:r>
              <a:rPr lang="en-US" sz="2000" dirty="0">
                <a:solidFill>
                  <a:schemeClr val="tx1"/>
                </a:solidFill>
              </a:rPr>
              <a:t>= </a:t>
            </a:r>
            <a:r>
              <a:rPr lang="en-US" sz="2000" dirty="0" smtClean="0">
                <a:solidFill>
                  <a:schemeClr val="tx1"/>
                </a:solidFill>
              </a:rPr>
              <a:t>0.8</a:t>
            </a:r>
            <a:endParaRPr lang="en-US" sz="2000" dirty="0">
              <a:solidFill>
                <a:schemeClr val="tx1"/>
              </a:solidFill>
            </a:endParaRPr>
          </a:p>
        </p:txBody>
      </p:sp>
      <p:sp>
        <p:nvSpPr>
          <p:cNvPr id="1593381" name="Rectangle 37"/>
          <p:cNvSpPr>
            <a:spLocks noChangeArrowheads="1"/>
          </p:cNvSpPr>
          <p:nvPr/>
        </p:nvSpPr>
        <p:spPr bwMode="auto">
          <a:xfrm>
            <a:off x="3310469" y="1995475"/>
            <a:ext cx="2057400" cy="1862048"/>
          </a:xfrm>
          <a:prstGeom prst="rect">
            <a:avLst/>
          </a:prstGeom>
          <a:noFill/>
          <a:ln w="12700">
            <a:noFill/>
            <a:miter lim="800000"/>
            <a:headEnd/>
            <a:tailEnd/>
          </a:ln>
          <a:effectLst/>
        </p:spPr>
        <p:txBody>
          <a:bodyPr lIns="63500" tIns="25400" rIns="63500" bIns="25400">
            <a:spAutoFit/>
          </a:bodyPr>
          <a:lstStyle/>
          <a:p>
            <a:pPr marL="287338" indent="-287338">
              <a:lnSpc>
                <a:spcPct val="80000"/>
              </a:lnSpc>
              <a:spcBef>
                <a:spcPct val="65000"/>
              </a:spcBef>
              <a:buClr>
                <a:schemeClr val="accent1"/>
              </a:buClr>
              <a:buSzPct val="75000"/>
              <a:buFont typeface="Wingdings" pitchFamily="2" charset="2"/>
              <a:buNone/>
            </a:pPr>
            <a:r>
              <a:rPr lang="en-US" sz="2000" dirty="0">
                <a:solidFill>
                  <a:schemeClr val="tx1"/>
                </a:solidFill>
              </a:rPr>
              <a:t>                        1  </a:t>
            </a:r>
          </a:p>
          <a:p>
            <a:pPr marL="287338" indent="-287338">
              <a:lnSpc>
                <a:spcPct val="80000"/>
              </a:lnSpc>
              <a:spcBef>
                <a:spcPct val="65000"/>
              </a:spcBef>
              <a:buClr>
                <a:schemeClr val="accent1"/>
              </a:buClr>
              <a:buSzPct val="75000"/>
              <a:buFont typeface="Wingdings" pitchFamily="2" charset="2"/>
              <a:buNone/>
            </a:pPr>
            <a:r>
              <a:rPr lang="en-US" sz="2000" dirty="0">
                <a:solidFill>
                  <a:schemeClr val="tx1"/>
                </a:solidFill>
              </a:rPr>
              <a:t>       </a:t>
            </a:r>
            <a:r>
              <a:rPr lang="en-US" sz="2000" dirty="0" smtClean="0">
                <a:solidFill>
                  <a:schemeClr val="tx1"/>
                </a:solidFill>
              </a:rPr>
              <a:t>               15</a:t>
            </a:r>
          </a:p>
          <a:p>
            <a:pPr marL="741363" lvl="1" indent="-246063">
              <a:lnSpc>
                <a:spcPct val="80000"/>
              </a:lnSpc>
              <a:spcBef>
                <a:spcPct val="40000"/>
              </a:spcBef>
              <a:buClr>
                <a:schemeClr val="accent1"/>
              </a:buClr>
              <a:buSzPct val="75000"/>
              <a:buFont typeface="Monotype Sorts" pitchFamily="2" charset="2"/>
              <a:buNone/>
            </a:pPr>
            <a:r>
              <a:rPr lang="en-US" sz="2000" dirty="0" smtClean="0">
                <a:solidFill>
                  <a:schemeClr val="tx1"/>
                </a:solidFill>
              </a:rPr>
              <a:t>   4*1  =  4</a:t>
            </a:r>
          </a:p>
          <a:p>
            <a:pPr marL="741363" lvl="1" indent="-246063">
              <a:lnSpc>
                <a:spcPct val="80000"/>
              </a:lnSpc>
              <a:spcBef>
                <a:spcPct val="40000"/>
              </a:spcBef>
              <a:buClr>
                <a:schemeClr val="accent1"/>
              </a:buClr>
              <a:buSzPct val="75000"/>
              <a:buFont typeface="Monotype Sorts" pitchFamily="2" charset="2"/>
              <a:buNone/>
            </a:pPr>
            <a:r>
              <a:rPr lang="en-US" sz="2000" dirty="0" smtClean="0">
                <a:solidFill>
                  <a:schemeClr val="tx1"/>
                </a:solidFill>
              </a:rPr>
              <a:t>               20</a:t>
            </a:r>
            <a:endParaRPr lang="en-US" sz="2000" dirty="0">
              <a:solidFill>
                <a:schemeClr val="tx1"/>
              </a:solidFill>
            </a:endParaRPr>
          </a:p>
          <a:p>
            <a:pPr marL="287338" indent="-287338">
              <a:lnSpc>
                <a:spcPct val="90000"/>
              </a:lnSpc>
              <a:spcBef>
                <a:spcPct val="65000"/>
              </a:spcBef>
              <a:buClr>
                <a:schemeClr val="accent1"/>
              </a:buClr>
              <a:buSzPct val="75000"/>
              <a:buFont typeface="Wingdings" pitchFamily="2" charset="2"/>
              <a:buChar char="q"/>
            </a:pPr>
            <a:endParaRPr lang="en-US" sz="2000" dirty="0">
              <a:solidFill>
                <a:schemeClr val="tx1"/>
              </a:solidFill>
            </a:endParaRPr>
          </a:p>
        </p:txBody>
      </p:sp>
      <p:sp>
        <p:nvSpPr>
          <p:cNvPr id="38" name="Rectangle 9"/>
          <p:cNvSpPr>
            <a:spLocks noChangeArrowheads="1"/>
          </p:cNvSpPr>
          <p:nvPr/>
        </p:nvSpPr>
        <p:spPr bwMode="auto">
          <a:xfrm>
            <a:off x="1143000" y="4360321"/>
            <a:ext cx="838200" cy="914400"/>
          </a:xfrm>
          <a:prstGeom prst="rect">
            <a:avLst/>
          </a:prstGeom>
          <a:noFill/>
          <a:ln w="12700">
            <a:solidFill>
              <a:schemeClr val="tx1"/>
            </a:solidFill>
            <a:miter lim="800000"/>
            <a:headEnd/>
            <a:tailEnd/>
          </a:ln>
          <a:effectLst/>
        </p:spPr>
        <p:txBody>
          <a:bodyPr wrap="none" anchor="ctr"/>
          <a:lstStyle/>
          <a:p>
            <a:endParaRPr lang="en-US"/>
          </a:p>
        </p:txBody>
      </p:sp>
      <p:sp>
        <p:nvSpPr>
          <p:cNvPr id="39" name="Text Box 11"/>
          <p:cNvSpPr txBox="1">
            <a:spLocks noChangeArrowheads="1"/>
          </p:cNvSpPr>
          <p:nvPr/>
        </p:nvSpPr>
        <p:spPr bwMode="auto">
          <a:xfrm>
            <a:off x="1066800" y="4360321"/>
            <a:ext cx="1066800" cy="923330"/>
          </a:xfrm>
          <a:prstGeom prst="rect">
            <a:avLst/>
          </a:prstGeom>
          <a:noFill/>
          <a:ln w="12700">
            <a:noFill/>
            <a:miter lim="800000"/>
            <a:headEnd/>
            <a:tailEnd/>
          </a:ln>
          <a:effectLst/>
        </p:spPr>
        <p:txBody>
          <a:bodyPr>
            <a:spAutoFit/>
          </a:bodyPr>
          <a:lstStyle/>
          <a:p>
            <a:r>
              <a:rPr lang="en-US" dirty="0" smtClean="0">
                <a:solidFill>
                  <a:schemeClr val="tx1"/>
                </a:solidFill>
              </a:rPr>
              <a:t>  DRAM</a:t>
            </a:r>
          </a:p>
          <a:p>
            <a:r>
              <a:rPr lang="en-US" dirty="0" smtClean="0">
                <a:solidFill>
                  <a:schemeClr val="tx1"/>
                </a:solidFill>
              </a:rPr>
              <a:t>Memory</a:t>
            </a:r>
            <a:endParaRPr lang="en-US" dirty="0">
              <a:solidFill>
                <a:schemeClr val="tx1"/>
              </a:solidFill>
            </a:endParaRPr>
          </a:p>
          <a:p>
            <a:r>
              <a:rPr lang="en-US" dirty="0">
                <a:solidFill>
                  <a:schemeClr val="tx1"/>
                </a:solidFill>
              </a:rPr>
              <a:t>bank 1</a:t>
            </a:r>
          </a:p>
        </p:txBody>
      </p:sp>
      <p:sp>
        <p:nvSpPr>
          <p:cNvPr id="40" name="Rectangle 15"/>
          <p:cNvSpPr>
            <a:spLocks noChangeArrowheads="1"/>
          </p:cNvSpPr>
          <p:nvPr/>
        </p:nvSpPr>
        <p:spPr bwMode="auto">
          <a:xfrm>
            <a:off x="304800" y="4360321"/>
            <a:ext cx="838200" cy="914400"/>
          </a:xfrm>
          <a:prstGeom prst="rect">
            <a:avLst/>
          </a:prstGeom>
          <a:noFill/>
          <a:ln w="12700">
            <a:solidFill>
              <a:schemeClr val="tx1"/>
            </a:solidFill>
            <a:miter lim="800000"/>
            <a:headEnd/>
            <a:tailEnd/>
          </a:ln>
          <a:effectLst/>
        </p:spPr>
        <p:txBody>
          <a:bodyPr wrap="none" anchor="ctr"/>
          <a:lstStyle/>
          <a:p>
            <a:endParaRPr lang="en-US"/>
          </a:p>
        </p:txBody>
      </p:sp>
      <p:sp>
        <p:nvSpPr>
          <p:cNvPr id="41" name="Text Box 16"/>
          <p:cNvSpPr txBox="1">
            <a:spLocks noChangeArrowheads="1"/>
          </p:cNvSpPr>
          <p:nvPr/>
        </p:nvSpPr>
        <p:spPr bwMode="auto">
          <a:xfrm>
            <a:off x="228600" y="4360321"/>
            <a:ext cx="1066800" cy="923330"/>
          </a:xfrm>
          <a:prstGeom prst="rect">
            <a:avLst/>
          </a:prstGeom>
          <a:noFill/>
          <a:ln w="12700">
            <a:noFill/>
            <a:miter lim="800000"/>
            <a:headEnd/>
            <a:tailEnd/>
          </a:ln>
          <a:effectLst/>
        </p:spPr>
        <p:txBody>
          <a:bodyPr>
            <a:spAutoFit/>
          </a:bodyPr>
          <a:lstStyle/>
          <a:p>
            <a:r>
              <a:rPr lang="en-US" dirty="0" smtClean="0">
                <a:solidFill>
                  <a:schemeClr val="tx1"/>
                </a:solidFill>
              </a:rPr>
              <a:t>  DRAM</a:t>
            </a:r>
          </a:p>
          <a:p>
            <a:r>
              <a:rPr lang="en-US" dirty="0" smtClean="0">
                <a:solidFill>
                  <a:schemeClr val="tx1"/>
                </a:solidFill>
              </a:rPr>
              <a:t>Memory</a:t>
            </a:r>
            <a:endParaRPr lang="en-US" dirty="0">
              <a:solidFill>
                <a:schemeClr val="tx1"/>
              </a:solidFill>
            </a:endParaRPr>
          </a:p>
          <a:p>
            <a:r>
              <a:rPr lang="en-US" dirty="0">
                <a:solidFill>
                  <a:schemeClr val="tx1"/>
                </a:solidFill>
              </a:rPr>
              <a:t>bank 0</a:t>
            </a:r>
          </a:p>
        </p:txBody>
      </p:sp>
      <p:sp>
        <p:nvSpPr>
          <p:cNvPr id="42" name="Rectangle 17"/>
          <p:cNvSpPr>
            <a:spLocks noChangeArrowheads="1"/>
          </p:cNvSpPr>
          <p:nvPr/>
        </p:nvSpPr>
        <p:spPr bwMode="auto">
          <a:xfrm>
            <a:off x="1981200" y="4360321"/>
            <a:ext cx="838200" cy="914400"/>
          </a:xfrm>
          <a:prstGeom prst="rect">
            <a:avLst/>
          </a:prstGeom>
          <a:noFill/>
          <a:ln w="12700">
            <a:solidFill>
              <a:schemeClr val="tx1"/>
            </a:solidFill>
            <a:miter lim="800000"/>
            <a:headEnd/>
            <a:tailEnd/>
          </a:ln>
          <a:effectLst/>
        </p:spPr>
        <p:txBody>
          <a:bodyPr wrap="none" anchor="ctr"/>
          <a:lstStyle/>
          <a:p>
            <a:endParaRPr lang="en-US"/>
          </a:p>
        </p:txBody>
      </p:sp>
      <p:sp>
        <p:nvSpPr>
          <p:cNvPr id="43" name="Text Box 18"/>
          <p:cNvSpPr txBox="1">
            <a:spLocks noChangeArrowheads="1"/>
          </p:cNvSpPr>
          <p:nvPr/>
        </p:nvSpPr>
        <p:spPr bwMode="auto">
          <a:xfrm>
            <a:off x="1905000" y="4360321"/>
            <a:ext cx="1066800" cy="923330"/>
          </a:xfrm>
          <a:prstGeom prst="rect">
            <a:avLst/>
          </a:prstGeom>
          <a:noFill/>
          <a:ln w="12700">
            <a:noFill/>
            <a:miter lim="800000"/>
            <a:headEnd/>
            <a:tailEnd/>
          </a:ln>
          <a:effectLst/>
        </p:spPr>
        <p:txBody>
          <a:bodyPr>
            <a:spAutoFit/>
          </a:bodyPr>
          <a:lstStyle/>
          <a:p>
            <a:r>
              <a:rPr lang="en-US" dirty="0" smtClean="0">
                <a:solidFill>
                  <a:schemeClr val="tx1"/>
                </a:solidFill>
              </a:rPr>
              <a:t>  DRAM</a:t>
            </a:r>
          </a:p>
          <a:p>
            <a:r>
              <a:rPr lang="en-US" dirty="0" smtClean="0">
                <a:solidFill>
                  <a:schemeClr val="tx1"/>
                </a:solidFill>
              </a:rPr>
              <a:t>Memory</a:t>
            </a:r>
            <a:endParaRPr lang="en-US" dirty="0">
              <a:solidFill>
                <a:schemeClr val="tx1"/>
              </a:solidFill>
            </a:endParaRPr>
          </a:p>
          <a:p>
            <a:r>
              <a:rPr lang="en-US" dirty="0">
                <a:solidFill>
                  <a:schemeClr val="tx1"/>
                </a:solidFill>
              </a:rPr>
              <a:t>bank 2</a:t>
            </a:r>
          </a:p>
        </p:txBody>
      </p:sp>
      <p:sp>
        <p:nvSpPr>
          <p:cNvPr id="44" name="Rectangle 19"/>
          <p:cNvSpPr>
            <a:spLocks noChangeArrowheads="1"/>
          </p:cNvSpPr>
          <p:nvPr/>
        </p:nvSpPr>
        <p:spPr bwMode="auto">
          <a:xfrm>
            <a:off x="2819400" y="4360321"/>
            <a:ext cx="838200" cy="914400"/>
          </a:xfrm>
          <a:prstGeom prst="rect">
            <a:avLst/>
          </a:prstGeom>
          <a:noFill/>
          <a:ln w="12700">
            <a:solidFill>
              <a:schemeClr val="tx1"/>
            </a:solidFill>
            <a:miter lim="800000"/>
            <a:headEnd/>
            <a:tailEnd/>
          </a:ln>
          <a:effectLst/>
        </p:spPr>
        <p:txBody>
          <a:bodyPr wrap="none" anchor="ctr"/>
          <a:lstStyle/>
          <a:p>
            <a:endParaRPr lang="en-US"/>
          </a:p>
        </p:txBody>
      </p:sp>
      <p:sp>
        <p:nvSpPr>
          <p:cNvPr id="45" name="Text Box 20"/>
          <p:cNvSpPr txBox="1">
            <a:spLocks noChangeArrowheads="1"/>
          </p:cNvSpPr>
          <p:nvPr/>
        </p:nvSpPr>
        <p:spPr bwMode="auto">
          <a:xfrm>
            <a:off x="2743200" y="4360321"/>
            <a:ext cx="1066800" cy="923330"/>
          </a:xfrm>
          <a:prstGeom prst="rect">
            <a:avLst/>
          </a:prstGeom>
          <a:noFill/>
          <a:ln w="12700">
            <a:noFill/>
            <a:miter lim="800000"/>
            <a:headEnd/>
            <a:tailEnd/>
          </a:ln>
          <a:effectLst/>
        </p:spPr>
        <p:txBody>
          <a:bodyPr>
            <a:spAutoFit/>
          </a:bodyPr>
          <a:lstStyle/>
          <a:p>
            <a:r>
              <a:rPr lang="en-US" dirty="0" smtClean="0">
                <a:solidFill>
                  <a:schemeClr val="tx1"/>
                </a:solidFill>
              </a:rPr>
              <a:t>  DRAM</a:t>
            </a:r>
          </a:p>
          <a:p>
            <a:r>
              <a:rPr lang="en-US" dirty="0" smtClean="0">
                <a:solidFill>
                  <a:schemeClr val="tx1"/>
                </a:solidFill>
              </a:rPr>
              <a:t>Memory</a:t>
            </a:r>
            <a:endParaRPr lang="en-US" dirty="0">
              <a:solidFill>
                <a:schemeClr val="tx1"/>
              </a:solidFill>
            </a:endParaRPr>
          </a:p>
          <a:p>
            <a:r>
              <a:rPr lang="en-US" dirty="0">
                <a:solidFill>
                  <a:schemeClr val="tx1"/>
                </a:solidFill>
              </a:rPr>
              <a:t>bank 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300"/>
                                  </p:iterate>
                                  <p:childTnLst>
                                    <p:set>
                                      <p:cBhvr>
                                        <p:cTn id="6" dur="1" fill="hold">
                                          <p:stCondLst>
                                            <p:cond delay="299"/>
                                          </p:stCondLst>
                                        </p:cTn>
                                        <p:tgtEl>
                                          <p:spTgt spid="15933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933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3380" grpId="0" autoUpdateAnimBg="0"/>
      <p:bldP spid="1593381" grpId="0" autoUpdateAnimBg="0"/>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5394" name="Rectangle 2"/>
          <p:cNvSpPr>
            <a:spLocks noGrp="1" noChangeArrowheads="1"/>
          </p:cNvSpPr>
          <p:nvPr>
            <p:ph type="title"/>
          </p:nvPr>
        </p:nvSpPr>
        <p:spPr/>
        <p:txBody>
          <a:bodyPr>
            <a:normAutofit fontScale="90000"/>
          </a:bodyPr>
          <a:lstStyle/>
          <a:p>
            <a:r>
              <a:rPr lang="en-US" dirty="0" smtClean="0"/>
              <a:t>DRAM Memory System Observations</a:t>
            </a:r>
            <a:endParaRPr lang="en-US" dirty="0"/>
          </a:p>
        </p:txBody>
      </p:sp>
      <p:sp>
        <p:nvSpPr>
          <p:cNvPr id="1595395" name="Rectangle 3"/>
          <p:cNvSpPr>
            <a:spLocks noGrp="1" noChangeArrowheads="1"/>
          </p:cNvSpPr>
          <p:nvPr>
            <p:ph type="body" idx="1"/>
          </p:nvPr>
        </p:nvSpPr>
        <p:spPr/>
        <p:txBody>
          <a:bodyPr>
            <a:normAutofit fontScale="92500" lnSpcReduction="20000"/>
          </a:bodyPr>
          <a:lstStyle/>
          <a:p>
            <a:r>
              <a:rPr lang="en-US" dirty="0" smtClean="0"/>
              <a:t>Its important to match the cache characteristics</a:t>
            </a:r>
          </a:p>
          <a:p>
            <a:pPr lvl="1"/>
            <a:r>
              <a:rPr lang="en-US" dirty="0" smtClean="0"/>
              <a:t>Caches access one block at a time (usually more than one word)</a:t>
            </a:r>
          </a:p>
          <a:p>
            <a:pPr>
              <a:buNone/>
            </a:pPr>
            <a:r>
              <a:rPr lang="en-US" dirty="0" smtClean="0"/>
              <a:t>1) With the DRAM characteristics</a:t>
            </a:r>
          </a:p>
          <a:p>
            <a:pPr lvl="1"/>
            <a:r>
              <a:rPr lang="en-US" dirty="0" smtClean="0"/>
              <a:t>Use </a:t>
            </a:r>
            <a:r>
              <a:rPr lang="en-US" dirty="0" err="1" smtClean="0"/>
              <a:t>DRAMs</a:t>
            </a:r>
            <a:r>
              <a:rPr lang="en-US" dirty="0" smtClean="0"/>
              <a:t> that support fast multiple word accesses, preferably ones that match the block size of the cache</a:t>
            </a:r>
          </a:p>
          <a:p>
            <a:pPr>
              <a:buNone/>
            </a:pPr>
            <a:r>
              <a:rPr lang="en-US" dirty="0" smtClean="0"/>
              <a:t>2) With the memory-bus characteristics</a:t>
            </a:r>
          </a:p>
          <a:p>
            <a:pPr lvl="1"/>
            <a:r>
              <a:rPr lang="en-US" dirty="0" smtClean="0"/>
              <a:t>Make sure the memory-bus can support the DRAM access rates and patterns</a:t>
            </a:r>
          </a:p>
          <a:p>
            <a:pPr lvl="1"/>
            <a:r>
              <a:rPr lang="en-US" dirty="0" smtClean="0"/>
              <a:t>With the goal of increasing the Memory-Bus to Cache bandwidth</a:t>
            </a:r>
            <a:endParaRPr lang="en-US" dirty="0"/>
          </a:p>
        </p:txBody>
      </p:sp>
      <p:sp>
        <p:nvSpPr>
          <p:cNvPr id="4" name="Date Placeholder 3"/>
          <p:cNvSpPr>
            <a:spLocks noGrp="1"/>
          </p:cNvSpPr>
          <p:nvPr>
            <p:ph type="dt" sz="half" idx="10"/>
          </p:nvPr>
        </p:nvSpPr>
        <p:spPr/>
        <p:txBody>
          <a:bodyPr/>
          <a:lstStyle/>
          <a:p>
            <a:fld id="{86C76955-8A73-5D4C-AA20-DD33DF6F109D}" type="datetime1">
              <a:rPr lang="en-US" smtClean="0"/>
              <a:pPr/>
              <a:t>2/24/11</a:t>
            </a:fld>
            <a:endParaRPr lang="en-US"/>
          </a:p>
        </p:txBody>
      </p:sp>
      <p:sp>
        <p:nvSpPr>
          <p:cNvPr id="6" name="Footer Placeholder 5"/>
          <p:cNvSpPr>
            <a:spLocks noGrp="1"/>
          </p:cNvSpPr>
          <p:nvPr>
            <p:ph type="ftr" sz="quarter" idx="11"/>
          </p:nvPr>
        </p:nvSpPr>
        <p:spPr/>
        <p:txBody>
          <a:bodyPr/>
          <a:lstStyle/>
          <a:p>
            <a:r>
              <a:rPr lang="en-US" smtClean="0"/>
              <a:t>Spring 2011 -- Lecture #11</a:t>
            </a:r>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39</a:t>
            </a:fld>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Principle of Locality for Libraries /Computer Memory</a:t>
            </a:r>
          </a:p>
          <a:p>
            <a:r>
              <a:rPr lang="en-US" dirty="0" smtClean="0"/>
              <a:t>Hierarchy of Memories (speed/size/cost per bit) to Exploit Locality</a:t>
            </a:r>
          </a:p>
          <a:p>
            <a:r>
              <a:rPr lang="en-US" dirty="0" smtClean="0"/>
              <a:t>Cache – copy of data lower level in memory hierarchy</a:t>
            </a:r>
          </a:p>
          <a:p>
            <a:r>
              <a:rPr lang="en-US" dirty="0" smtClean="0"/>
              <a:t>Direct Mapped to find block in cache using Tag field and Valid bit for Hit</a:t>
            </a:r>
          </a:p>
          <a:p>
            <a:r>
              <a:rPr lang="en-US" dirty="0" smtClean="0"/>
              <a:t>Larger caches reduce Miss rate via Temporal and Spatial Locality, but can increase Hit time</a:t>
            </a:r>
          </a:p>
          <a:p>
            <a:r>
              <a:rPr lang="en-US" dirty="0" smtClean="0"/>
              <a:t>Larger blocks to reduces Miss rate via Spatial Locality, but increase Miss penalty</a:t>
            </a:r>
          </a:p>
          <a:p>
            <a:r>
              <a:rPr lang="en-US" dirty="0" smtClean="0"/>
              <a:t>AMAT (Average Memory Access Time) helps balance Hit time, Miss rate, Miss penalty</a:t>
            </a:r>
          </a:p>
          <a:p>
            <a:endParaRPr lang="en-US" dirty="0"/>
          </a:p>
        </p:txBody>
      </p:sp>
      <p:sp>
        <p:nvSpPr>
          <p:cNvPr id="7" name="Date Placeholder 6"/>
          <p:cNvSpPr>
            <a:spLocks noGrp="1"/>
          </p:cNvSpPr>
          <p:nvPr>
            <p:ph type="dt" sz="half" idx="10"/>
          </p:nvPr>
        </p:nvSpPr>
        <p:spPr/>
        <p:txBody>
          <a:bodyPr/>
          <a:lstStyle/>
          <a:p>
            <a:fld id="{09028587-700E-4C40-8B5D-A24375E15D0B}" type="datetime1">
              <a:rPr lang="en-US" smtClean="0"/>
              <a:pPr/>
              <a:t>2/24/11</a:t>
            </a:fld>
            <a:endParaRPr lang="en-US"/>
          </a:p>
        </p:txBody>
      </p:sp>
      <p:sp>
        <p:nvSpPr>
          <p:cNvPr id="8" name="Slide Number Placeholder 7"/>
          <p:cNvSpPr>
            <a:spLocks noGrp="1"/>
          </p:cNvSpPr>
          <p:nvPr>
            <p:ph type="sldNum" sz="quarter" idx="12"/>
          </p:nvPr>
        </p:nvSpPr>
        <p:spPr/>
        <p:txBody>
          <a:bodyPr/>
          <a:lstStyle/>
          <a:p>
            <a:fld id="{3CC63E4C-4642-794D-A2FD-70F6B81535F5}" type="slidenum">
              <a:rPr lang="en-US" smtClean="0"/>
              <a:pPr/>
              <a:t>4</a:t>
            </a:fld>
            <a:endParaRPr lang="en-US"/>
          </a:p>
        </p:txBody>
      </p:sp>
      <p:sp>
        <p:nvSpPr>
          <p:cNvPr id="9" name="Footer Placeholder 8"/>
          <p:cNvSpPr>
            <a:spLocks noGrp="1"/>
          </p:cNvSpPr>
          <p:nvPr>
            <p:ph type="ftr" sz="quarter" idx="11"/>
          </p:nvPr>
        </p:nvSpPr>
        <p:spPr/>
        <p:txBody>
          <a:bodyPr/>
          <a:lstStyle/>
          <a:p>
            <a:r>
              <a:rPr lang="en-US" smtClean="0"/>
              <a:t>Spring 2011 -- Lecture #11</a:t>
            </a:r>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en-US" dirty="0" smtClean="0"/>
              <a:t>Performance Programming: Adjust software accesses to improve miss rate</a:t>
            </a:r>
            <a:endParaRPr lang="en-US" dirty="0"/>
          </a:p>
        </p:txBody>
      </p:sp>
      <p:sp>
        <p:nvSpPr>
          <p:cNvPr id="12" name="Content Placeholder 11"/>
          <p:cNvSpPr>
            <a:spLocks noGrp="1"/>
          </p:cNvSpPr>
          <p:nvPr>
            <p:ph idx="1"/>
          </p:nvPr>
        </p:nvSpPr>
        <p:spPr/>
        <p:txBody>
          <a:bodyPr/>
          <a:lstStyle/>
          <a:p>
            <a:r>
              <a:rPr lang="en-US" dirty="0" smtClean="0"/>
              <a:t>Now that understand how caches work, can revise program to improve cache utilization</a:t>
            </a:r>
          </a:p>
          <a:p>
            <a:pPr lvl="1"/>
            <a:r>
              <a:rPr lang="en-US" dirty="0" smtClean="0"/>
              <a:t>Cache size</a:t>
            </a:r>
          </a:p>
          <a:p>
            <a:pPr lvl="1"/>
            <a:r>
              <a:rPr lang="en-US" dirty="0" smtClean="0"/>
              <a:t>Block size</a:t>
            </a:r>
          </a:p>
          <a:p>
            <a:pPr lvl="1"/>
            <a:r>
              <a:rPr lang="en-US" dirty="0" smtClean="0"/>
              <a:t>Multiple levels</a:t>
            </a:r>
          </a:p>
          <a:p>
            <a:endParaRPr lang="en-US" dirty="0"/>
          </a:p>
        </p:txBody>
      </p:sp>
      <p:sp>
        <p:nvSpPr>
          <p:cNvPr id="3" name="Date Placeholder 2"/>
          <p:cNvSpPr>
            <a:spLocks noGrp="1"/>
          </p:cNvSpPr>
          <p:nvPr>
            <p:ph type="dt" sz="half" idx="10"/>
          </p:nvPr>
        </p:nvSpPr>
        <p:spPr/>
        <p:txBody>
          <a:bodyPr/>
          <a:lstStyle/>
          <a:p>
            <a:fld id="{9915A06F-FA01-F946-935E-9D03E7A9F766}" type="datetime1">
              <a:rPr lang="en-US" smtClean="0"/>
              <a:pPr/>
              <a:t>2/24/11</a:t>
            </a:fld>
            <a:endParaRPr lang="en-US"/>
          </a:p>
        </p:txBody>
      </p:sp>
      <p:sp>
        <p:nvSpPr>
          <p:cNvPr id="4" name="Footer Placeholder 3"/>
          <p:cNvSpPr>
            <a:spLocks noGrp="1"/>
          </p:cNvSpPr>
          <p:nvPr>
            <p:ph type="ftr" sz="quarter" idx="11"/>
          </p:nvPr>
        </p:nvSpPr>
        <p:spPr/>
        <p:txBody>
          <a:bodyPr/>
          <a:lstStyle/>
          <a:p>
            <a:r>
              <a:rPr lang="en-US" smtClean="0"/>
              <a:t>Spring 2011 -- Lecture #12</a:t>
            </a:r>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p:txBody>
          <a:bodyPr/>
          <a:lstStyle/>
          <a:p>
            <a:r>
              <a:rPr lang="en-US" dirty="0" smtClean="0"/>
              <a:t>Performance of Loops and Arrays</a:t>
            </a:r>
            <a:endParaRPr lang="en-US" dirty="0"/>
          </a:p>
        </p:txBody>
      </p:sp>
      <p:sp>
        <p:nvSpPr>
          <p:cNvPr id="424963" name="Rectangle 3"/>
          <p:cNvSpPr>
            <a:spLocks noGrp="1" noChangeArrowheads="1"/>
          </p:cNvSpPr>
          <p:nvPr>
            <p:ph type="body" idx="1"/>
          </p:nvPr>
        </p:nvSpPr>
        <p:spPr>
          <a:xfrm>
            <a:off x="615246" y="1969442"/>
            <a:ext cx="7797800" cy="4724400"/>
          </a:xfrm>
        </p:spPr>
        <p:txBody>
          <a:bodyPr>
            <a:normAutofit/>
          </a:bodyPr>
          <a:lstStyle/>
          <a:p>
            <a:r>
              <a:rPr lang="en-US" sz="2400" dirty="0" smtClean="0"/>
              <a:t>Array </a:t>
            </a:r>
            <a:r>
              <a:rPr lang="en-US" sz="2400" dirty="0"/>
              <a:t>performance</a:t>
            </a:r>
            <a:r>
              <a:rPr lang="en-US" sz="2400" dirty="0" smtClean="0"/>
              <a:t> often limited </a:t>
            </a:r>
            <a:r>
              <a:rPr lang="en-US" sz="2400" dirty="0"/>
              <a:t>by memory</a:t>
            </a:r>
            <a:r>
              <a:rPr lang="en-US" sz="2400" dirty="0" smtClean="0"/>
              <a:t> speed</a:t>
            </a:r>
            <a:endParaRPr lang="en-US" sz="2400" dirty="0" smtClean="0">
              <a:solidFill>
                <a:srgbClr val="FF0000"/>
              </a:solidFill>
            </a:endParaRPr>
          </a:p>
          <a:p>
            <a:r>
              <a:rPr lang="en-US" sz="2400" dirty="0" smtClean="0"/>
              <a:t>OK if access memory different order as long as get correct result</a:t>
            </a:r>
          </a:p>
          <a:p>
            <a:r>
              <a:rPr lang="en-US" sz="2400" dirty="0" smtClean="0">
                <a:solidFill>
                  <a:srgbClr val="FF0000"/>
                </a:solidFill>
              </a:rPr>
              <a:t>Goal</a:t>
            </a:r>
            <a:r>
              <a:rPr lang="en-US" sz="2400" dirty="0"/>
              <a:t>: Increase performance by minimizing</a:t>
            </a:r>
            <a:r>
              <a:rPr lang="en-US" sz="2400" dirty="0" smtClean="0"/>
              <a:t> traffic from cache to memory</a:t>
            </a:r>
          </a:p>
          <a:p>
            <a:pPr lvl="1"/>
            <a:r>
              <a:rPr lang="en-US" sz="2000" dirty="0" smtClean="0"/>
              <a:t>That is, reduce Miss rate by getting better reuse of data already in cache</a:t>
            </a:r>
            <a:endParaRPr lang="en-US" sz="2400" dirty="0" smtClean="0"/>
          </a:p>
          <a:p>
            <a:r>
              <a:rPr lang="en-US" sz="2400" dirty="0" smtClean="0"/>
              <a:t>One approach called </a:t>
            </a:r>
            <a:r>
              <a:rPr lang="en-US" sz="2400" i="1" dirty="0" smtClean="0">
                <a:solidFill>
                  <a:srgbClr val="0000FF"/>
                </a:solidFill>
              </a:rPr>
              <a:t>Cache Blocking</a:t>
            </a:r>
            <a:r>
              <a:rPr lang="en-US" sz="2400" dirty="0" smtClean="0"/>
              <a:t>: </a:t>
            </a:r>
            <a:br>
              <a:rPr lang="en-US" sz="2400" dirty="0" smtClean="0"/>
            </a:br>
            <a:r>
              <a:rPr lang="en-US" sz="2400" dirty="0" smtClean="0"/>
              <a:t>“shrink” problem by performing multiple iterations within smaller cache blocks</a:t>
            </a:r>
          </a:p>
          <a:p>
            <a:r>
              <a:rPr lang="en-US" sz="2400" dirty="0" smtClean="0"/>
              <a:t>Use Matrix Multiply as example: Next Lab and Project 3</a:t>
            </a: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4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4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496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496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2496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249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3" grpId="0" build="p"/>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0" name="Slide Number Placeholder 3"/>
          <p:cNvSpPr>
            <a:spLocks noGrp="1"/>
          </p:cNvSpPr>
          <p:nvPr>
            <p:ph type="sldNum" sz="quarter" idx="10"/>
          </p:nvPr>
        </p:nvSpPr>
        <p:spPr/>
        <p:txBody>
          <a:bodyPr/>
          <a:lstStyle/>
          <a:p>
            <a:fld id="{C47DE788-7C43-AD46-BFD3-2B53D15959C0}" type="slidenum">
              <a:rPr lang="he-IL"/>
              <a:pPr/>
              <a:t>42</a:t>
            </a:fld>
            <a:endParaRPr lang="he-IL"/>
          </a:p>
        </p:txBody>
      </p:sp>
      <p:grpSp>
        <p:nvGrpSpPr>
          <p:cNvPr id="2" name="Group 4"/>
          <p:cNvGrpSpPr>
            <a:grpSpLocks/>
          </p:cNvGrpSpPr>
          <p:nvPr/>
        </p:nvGrpSpPr>
        <p:grpSpPr bwMode="auto">
          <a:xfrm>
            <a:off x="6415088" y="3141663"/>
            <a:ext cx="2405062" cy="2016125"/>
            <a:chOff x="1680" y="816"/>
            <a:chExt cx="2129" cy="1743"/>
          </a:xfrm>
        </p:grpSpPr>
        <p:grpSp>
          <p:nvGrpSpPr>
            <p:cNvPr id="3" name="Group 5"/>
            <p:cNvGrpSpPr>
              <a:grpSpLocks/>
            </p:cNvGrpSpPr>
            <p:nvPr/>
          </p:nvGrpSpPr>
          <p:grpSpPr bwMode="auto">
            <a:xfrm>
              <a:off x="1680" y="816"/>
              <a:ext cx="2129" cy="218"/>
              <a:chOff x="833" y="15932"/>
              <a:chExt cx="2129" cy="218"/>
            </a:xfrm>
          </p:grpSpPr>
          <p:sp>
            <p:nvSpPr>
              <p:cNvPr id="374790" name="Rectangle 6"/>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791" name="Rectangle 7"/>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792" name="Rectangle 8"/>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793" name="Rectangle 9"/>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794" name="Rectangle 10"/>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795" name="Rectangle 11"/>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796" name="Rectangle 12"/>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797" name="Rectangle 13"/>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4" name="Group 14"/>
            <p:cNvGrpSpPr>
              <a:grpSpLocks/>
            </p:cNvGrpSpPr>
            <p:nvPr/>
          </p:nvGrpSpPr>
          <p:grpSpPr bwMode="auto">
            <a:xfrm>
              <a:off x="1680" y="1034"/>
              <a:ext cx="2129" cy="218"/>
              <a:chOff x="833" y="15932"/>
              <a:chExt cx="2129" cy="218"/>
            </a:xfrm>
          </p:grpSpPr>
          <p:sp>
            <p:nvSpPr>
              <p:cNvPr id="374799" name="Rectangle 15"/>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00" name="Rectangle 16"/>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01" name="Rectangle 17"/>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02" name="Rectangle 18"/>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03" name="Rectangle 19"/>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04" name="Rectangle 20"/>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05" name="Rectangle 21"/>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06" name="Rectangle 22"/>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5" name="Group 23"/>
            <p:cNvGrpSpPr>
              <a:grpSpLocks/>
            </p:cNvGrpSpPr>
            <p:nvPr/>
          </p:nvGrpSpPr>
          <p:grpSpPr bwMode="auto">
            <a:xfrm>
              <a:off x="1680" y="1252"/>
              <a:ext cx="2129" cy="218"/>
              <a:chOff x="833" y="15932"/>
              <a:chExt cx="2129" cy="218"/>
            </a:xfrm>
          </p:grpSpPr>
          <p:sp>
            <p:nvSpPr>
              <p:cNvPr id="374808" name="Rectangle 24"/>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09" name="Rectangle 25"/>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10" name="Rectangle 26"/>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11" name="Rectangle 27"/>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12" name="Rectangle 28"/>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13" name="Rectangle 29"/>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14" name="Rectangle 30"/>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15" name="Rectangle 31"/>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6" name="Group 32"/>
            <p:cNvGrpSpPr>
              <a:grpSpLocks/>
            </p:cNvGrpSpPr>
            <p:nvPr/>
          </p:nvGrpSpPr>
          <p:grpSpPr bwMode="auto">
            <a:xfrm>
              <a:off x="1680" y="1470"/>
              <a:ext cx="2129" cy="218"/>
              <a:chOff x="833" y="15932"/>
              <a:chExt cx="2129" cy="218"/>
            </a:xfrm>
          </p:grpSpPr>
          <p:sp>
            <p:nvSpPr>
              <p:cNvPr id="374817" name="Rectangle 33"/>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18" name="Rectangle 34"/>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19" name="Rectangle 35"/>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20" name="Rectangle 36"/>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21" name="Rectangle 37"/>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22" name="Rectangle 38"/>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23" name="Rectangle 39"/>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24" name="Rectangle 40"/>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7" name="Group 41"/>
            <p:cNvGrpSpPr>
              <a:grpSpLocks/>
            </p:cNvGrpSpPr>
            <p:nvPr/>
          </p:nvGrpSpPr>
          <p:grpSpPr bwMode="auto">
            <a:xfrm>
              <a:off x="1680" y="1688"/>
              <a:ext cx="2129" cy="218"/>
              <a:chOff x="833" y="15932"/>
              <a:chExt cx="2129" cy="218"/>
            </a:xfrm>
          </p:grpSpPr>
          <p:sp>
            <p:nvSpPr>
              <p:cNvPr id="374826" name="Rectangle 42"/>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27" name="Rectangle 43"/>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28" name="Rectangle 44"/>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29" name="Rectangle 45"/>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30" name="Rectangle 46"/>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31" name="Rectangle 47"/>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32" name="Rectangle 48"/>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33" name="Rectangle 49"/>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8" name="Group 50"/>
            <p:cNvGrpSpPr>
              <a:grpSpLocks/>
            </p:cNvGrpSpPr>
            <p:nvPr/>
          </p:nvGrpSpPr>
          <p:grpSpPr bwMode="auto">
            <a:xfrm>
              <a:off x="1680" y="1905"/>
              <a:ext cx="2129" cy="218"/>
              <a:chOff x="833" y="15932"/>
              <a:chExt cx="2129" cy="218"/>
            </a:xfrm>
          </p:grpSpPr>
          <p:sp>
            <p:nvSpPr>
              <p:cNvPr id="374835" name="Rectangle 51"/>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36" name="Rectangle 52"/>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37" name="Rectangle 53"/>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38" name="Rectangle 54"/>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39" name="Rectangle 55"/>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40" name="Rectangle 56"/>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41" name="Rectangle 57"/>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42" name="Rectangle 58"/>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9" name="Group 59"/>
            <p:cNvGrpSpPr>
              <a:grpSpLocks/>
            </p:cNvGrpSpPr>
            <p:nvPr/>
          </p:nvGrpSpPr>
          <p:grpSpPr bwMode="auto">
            <a:xfrm>
              <a:off x="1680" y="2123"/>
              <a:ext cx="2129" cy="218"/>
              <a:chOff x="833" y="15932"/>
              <a:chExt cx="2129" cy="218"/>
            </a:xfrm>
          </p:grpSpPr>
          <p:sp>
            <p:nvSpPr>
              <p:cNvPr id="374844" name="Rectangle 60"/>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45" name="Rectangle 61"/>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46" name="Rectangle 62"/>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47" name="Rectangle 63"/>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48" name="Rectangle 64"/>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49" name="Rectangle 65"/>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50" name="Rectangle 66"/>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51" name="Rectangle 67"/>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10" name="Group 68"/>
            <p:cNvGrpSpPr>
              <a:grpSpLocks/>
            </p:cNvGrpSpPr>
            <p:nvPr/>
          </p:nvGrpSpPr>
          <p:grpSpPr bwMode="auto">
            <a:xfrm>
              <a:off x="1680" y="2341"/>
              <a:ext cx="2129" cy="218"/>
              <a:chOff x="833" y="15932"/>
              <a:chExt cx="2129" cy="218"/>
            </a:xfrm>
          </p:grpSpPr>
          <p:sp>
            <p:nvSpPr>
              <p:cNvPr id="374853" name="Rectangle 69"/>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54" name="Rectangle 70"/>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55" name="Rectangle 71"/>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56" name="Rectangle 72"/>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57" name="Rectangle 73"/>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58" name="Rectangle 74"/>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59" name="Rectangle 75"/>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60" name="Rectangle 76"/>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grpSp>
        <p:nvGrpSpPr>
          <p:cNvPr id="11" name="Group 77"/>
          <p:cNvGrpSpPr>
            <a:grpSpLocks/>
          </p:cNvGrpSpPr>
          <p:nvPr/>
        </p:nvGrpSpPr>
        <p:grpSpPr bwMode="auto">
          <a:xfrm>
            <a:off x="3576638" y="3141663"/>
            <a:ext cx="2405062" cy="2016125"/>
            <a:chOff x="1680" y="816"/>
            <a:chExt cx="2129" cy="1743"/>
          </a:xfrm>
        </p:grpSpPr>
        <p:grpSp>
          <p:nvGrpSpPr>
            <p:cNvPr id="12" name="Group 78"/>
            <p:cNvGrpSpPr>
              <a:grpSpLocks/>
            </p:cNvGrpSpPr>
            <p:nvPr/>
          </p:nvGrpSpPr>
          <p:grpSpPr bwMode="auto">
            <a:xfrm>
              <a:off x="1680" y="816"/>
              <a:ext cx="2129" cy="218"/>
              <a:chOff x="833" y="15932"/>
              <a:chExt cx="2129" cy="218"/>
            </a:xfrm>
          </p:grpSpPr>
          <p:sp>
            <p:nvSpPr>
              <p:cNvPr id="374863" name="Rectangle 79"/>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64" name="Rectangle 80"/>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65" name="Rectangle 81"/>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66" name="Rectangle 82"/>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67" name="Rectangle 83"/>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68" name="Rectangle 84"/>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69" name="Rectangle 85"/>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70" name="Rectangle 86"/>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13" name="Group 87"/>
            <p:cNvGrpSpPr>
              <a:grpSpLocks/>
            </p:cNvGrpSpPr>
            <p:nvPr/>
          </p:nvGrpSpPr>
          <p:grpSpPr bwMode="auto">
            <a:xfrm>
              <a:off x="1680" y="1034"/>
              <a:ext cx="2129" cy="218"/>
              <a:chOff x="833" y="15932"/>
              <a:chExt cx="2129" cy="218"/>
            </a:xfrm>
          </p:grpSpPr>
          <p:sp>
            <p:nvSpPr>
              <p:cNvPr id="374872" name="Rectangle 88"/>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73" name="Rectangle 89"/>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74" name="Rectangle 90"/>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75" name="Rectangle 91"/>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76" name="Rectangle 92"/>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77" name="Rectangle 93"/>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78" name="Rectangle 94"/>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79" name="Rectangle 95"/>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14" name="Group 96"/>
            <p:cNvGrpSpPr>
              <a:grpSpLocks/>
            </p:cNvGrpSpPr>
            <p:nvPr/>
          </p:nvGrpSpPr>
          <p:grpSpPr bwMode="auto">
            <a:xfrm>
              <a:off x="1680" y="1252"/>
              <a:ext cx="2129" cy="218"/>
              <a:chOff x="833" y="15932"/>
              <a:chExt cx="2129" cy="218"/>
            </a:xfrm>
          </p:grpSpPr>
          <p:sp>
            <p:nvSpPr>
              <p:cNvPr id="374881" name="Rectangle 97"/>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82" name="Rectangle 98"/>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83" name="Rectangle 99"/>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84" name="Rectangle 100"/>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85" name="Rectangle 101"/>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86" name="Rectangle 102"/>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87" name="Rectangle 103"/>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88" name="Rectangle 104"/>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15" name="Group 105"/>
            <p:cNvGrpSpPr>
              <a:grpSpLocks/>
            </p:cNvGrpSpPr>
            <p:nvPr/>
          </p:nvGrpSpPr>
          <p:grpSpPr bwMode="auto">
            <a:xfrm>
              <a:off x="1680" y="1470"/>
              <a:ext cx="2129" cy="218"/>
              <a:chOff x="833" y="15932"/>
              <a:chExt cx="2129" cy="218"/>
            </a:xfrm>
          </p:grpSpPr>
          <p:sp>
            <p:nvSpPr>
              <p:cNvPr id="374890" name="Rectangle 106"/>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91" name="Rectangle 107"/>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92" name="Rectangle 108"/>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93" name="Rectangle 109"/>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94" name="Rectangle 110"/>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95" name="Rectangle 111"/>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96" name="Rectangle 112"/>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897" name="Rectangle 113"/>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16" name="Group 114"/>
            <p:cNvGrpSpPr>
              <a:grpSpLocks/>
            </p:cNvGrpSpPr>
            <p:nvPr/>
          </p:nvGrpSpPr>
          <p:grpSpPr bwMode="auto">
            <a:xfrm>
              <a:off x="1680" y="1688"/>
              <a:ext cx="2129" cy="218"/>
              <a:chOff x="833" y="15932"/>
              <a:chExt cx="2129" cy="218"/>
            </a:xfrm>
          </p:grpSpPr>
          <p:sp>
            <p:nvSpPr>
              <p:cNvPr id="374899" name="Rectangle 115"/>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00" name="Rectangle 116"/>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01" name="Rectangle 117"/>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02" name="Rectangle 118"/>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03" name="Rectangle 119"/>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04" name="Rectangle 120"/>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05" name="Rectangle 121"/>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06" name="Rectangle 122"/>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17" name="Group 123"/>
            <p:cNvGrpSpPr>
              <a:grpSpLocks/>
            </p:cNvGrpSpPr>
            <p:nvPr/>
          </p:nvGrpSpPr>
          <p:grpSpPr bwMode="auto">
            <a:xfrm>
              <a:off x="1680" y="1905"/>
              <a:ext cx="2129" cy="218"/>
              <a:chOff x="833" y="15932"/>
              <a:chExt cx="2129" cy="218"/>
            </a:xfrm>
          </p:grpSpPr>
          <p:sp>
            <p:nvSpPr>
              <p:cNvPr id="374908" name="Rectangle 124"/>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09" name="Rectangle 125"/>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10" name="Rectangle 126"/>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11" name="Rectangle 127"/>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12" name="Rectangle 128"/>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13" name="Rectangle 129"/>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14" name="Rectangle 130"/>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15" name="Rectangle 131"/>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18" name="Group 132"/>
            <p:cNvGrpSpPr>
              <a:grpSpLocks/>
            </p:cNvGrpSpPr>
            <p:nvPr/>
          </p:nvGrpSpPr>
          <p:grpSpPr bwMode="auto">
            <a:xfrm>
              <a:off x="1680" y="2123"/>
              <a:ext cx="2129" cy="218"/>
              <a:chOff x="833" y="15932"/>
              <a:chExt cx="2129" cy="218"/>
            </a:xfrm>
          </p:grpSpPr>
          <p:sp>
            <p:nvSpPr>
              <p:cNvPr id="374917" name="Rectangle 133"/>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18" name="Rectangle 134"/>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19" name="Rectangle 135"/>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20" name="Rectangle 136"/>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21" name="Rectangle 137"/>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22" name="Rectangle 138"/>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23" name="Rectangle 139"/>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24" name="Rectangle 140"/>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19" name="Group 141"/>
            <p:cNvGrpSpPr>
              <a:grpSpLocks/>
            </p:cNvGrpSpPr>
            <p:nvPr/>
          </p:nvGrpSpPr>
          <p:grpSpPr bwMode="auto">
            <a:xfrm>
              <a:off x="1680" y="2341"/>
              <a:ext cx="2129" cy="218"/>
              <a:chOff x="833" y="15932"/>
              <a:chExt cx="2129" cy="218"/>
            </a:xfrm>
          </p:grpSpPr>
          <p:sp>
            <p:nvSpPr>
              <p:cNvPr id="374926" name="Rectangle 142"/>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27" name="Rectangle 143"/>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28" name="Rectangle 144"/>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29" name="Rectangle 145"/>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30" name="Rectangle 146"/>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31" name="Rectangle 147"/>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32" name="Rectangle 148"/>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33" name="Rectangle 149"/>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grpSp>
        <p:nvGrpSpPr>
          <p:cNvPr id="20" name="Group 150"/>
          <p:cNvGrpSpPr>
            <a:grpSpLocks/>
          </p:cNvGrpSpPr>
          <p:nvPr/>
        </p:nvGrpSpPr>
        <p:grpSpPr bwMode="auto">
          <a:xfrm>
            <a:off x="485775" y="3132138"/>
            <a:ext cx="2405063" cy="2016125"/>
            <a:chOff x="1680" y="816"/>
            <a:chExt cx="2129" cy="1743"/>
          </a:xfrm>
        </p:grpSpPr>
        <p:grpSp>
          <p:nvGrpSpPr>
            <p:cNvPr id="21" name="Group 151"/>
            <p:cNvGrpSpPr>
              <a:grpSpLocks/>
            </p:cNvGrpSpPr>
            <p:nvPr/>
          </p:nvGrpSpPr>
          <p:grpSpPr bwMode="auto">
            <a:xfrm>
              <a:off x="1680" y="816"/>
              <a:ext cx="2129" cy="218"/>
              <a:chOff x="833" y="15932"/>
              <a:chExt cx="2129" cy="218"/>
            </a:xfrm>
          </p:grpSpPr>
          <p:sp>
            <p:nvSpPr>
              <p:cNvPr id="374936" name="Rectangle 152"/>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37" name="Rectangle 153"/>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38" name="Rectangle 154"/>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39" name="Rectangle 155"/>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40" name="Rectangle 156"/>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41" name="Rectangle 157"/>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42" name="Rectangle 158"/>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43" name="Rectangle 159"/>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22" name="Group 160"/>
            <p:cNvGrpSpPr>
              <a:grpSpLocks/>
            </p:cNvGrpSpPr>
            <p:nvPr/>
          </p:nvGrpSpPr>
          <p:grpSpPr bwMode="auto">
            <a:xfrm>
              <a:off x="1680" y="1034"/>
              <a:ext cx="2129" cy="218"/>
              <a:chOff x="833" y="15932"/>
              <a:chExt cx="2129" cy="218"/>
            </a:xfrm>
          </p:grpSpPr>
          <p:sp>
            <p:nvSpPr>
              <p:cNvPr id="374945" name="Rectangle 161"/>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46" name="Rectangle 162"/>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47" name="Rectangle 163"/>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48" name="Rectangle 164"/>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49" name="Rectangle 165"/>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50" name="Rectangle 166"/>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51" name="Rectangle 167"/>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52" name="Rectangle 168"/>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23" name="Group 169"/>
            <p:cNvGrpSpPr>
              <a:grpSpLocks/>
            </p:cNvGrpSpPr>
            <p:nvPr/>
          </p:nvGrpSpPr>
          <p:grpSpPr bwMode="auto">
            <a:xfrm>
              <a:off x="1680" y="1252"/>
              <a:ext cx="2129" cy="218"/>
              <a:chOff x="833" y="15932"/>
              <a:chExt cx="2129" cy="218"/>
            </a:xfrm>
          </p:grpSpPr>
          <p:sp>
            <p:nvSpPr>
              <p:cNvPr id="374954" name="Rectangle 170"/>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55" name="Rectangle 171"/>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56" name="Rectangle 172"/>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57" name="Rectangle 173"/>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58" name="Rectangle 174"/>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59" name="Rectangle 175"/>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60" name="Rectangle 176"/>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61" name="Rectangle 177"/>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24" name="Group 178"/>
            <p:cNvGrpSpPr>
              <a:grpSpLocks/>
            </p:cNvGrpSpPr>
            <p:nvPr/>
          </p:nvGrpSpPr>
          <p:grpSpPr bwMode="auto">
            <a:xfrm>
              <a:off x="1680" y="1470"/>
              <a:ext cx="2129" cy="218"/>
              <a:chOff x="833" y="15932"/>
              <a:chExt cx="2129" cy="218"/>
            </a:xfrm>
          </p:grpSpPr>
          <p:sp>
            <p:nvSpPr>
              <p:cNvPr id="374963" name="Rectangle 179"/>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64" name="Rectangle 180"/>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65" name="Rectangle 181"/>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66" name="Rectangle 182"/>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67" name="Rectangle 183"/>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68" name="Rectangle 184"/>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69" name="Rectangle 185"/>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70" name="Rectangle 186"/>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25" name="Group 187"/>
            <p:cNvGrpSpPr>
              <a:grpSpLocks/>
            </p:cNvGrpSpPr>
            <p:nvPr/>
          </p:nvGrpSpPr>
          <p:grpSpPr bwMode="auto">
            <a:xfrm>
              <a:off x="1680" y="1688"/>
              <a:ext cx="2129" cy="218"/>
              <a:chOff x="833" y="15932"/>
              <a:chExt cx="2129" cy="218"/>
            </a:xfrm>
          </p:grpSpPr>
          <p:sp>
            <p:nvSpPr>
              <p:cNvPr id="374972" name="Rectangle 188"/>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73" name="Rectangle 189"/>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74" name="Rectangle 190"/>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75" name="Rectangle 191"/>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76" name="Rectangle 192"/>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77" name="Rectangle 193"/>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78" name="Rectangle 194"/>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79" name="Rectangle 195"/>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26" name="Group 196"/>
            <p:cNvGrpSpPr>
              <a:grpSpLocks/>
            </p:cNvGrpSpPr>
            <p:nvPr/>
          </p:nvGrpSpPr>
          <p:grpSpPr bwMode="auto">
            <a:xfrm>
              <a:off x="1680" y="1905"/>
              <a:ext cx="2129" cy="218"/>
              <a:chOff x="833" y="15932"/>
              <a:chExt cx="2129" cy="218"/>
            </a:xfrm>
          </p:grpSpPr>
          <p:sp>
            <p:nvSpPr>
              <p:cNvPr id="374981" name="Rectangle 197"/>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82" name="Rectangle 198"/>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83" name="Rectangle 199"/>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84" name="Rectangle 200"/>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85" name="Rectangle 201"/>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86" name="Rectangle 202"/>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87" name="Rectangle 203"/>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88" name="Rectangle 204"/>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27" name="Group 205"/>
            <p:cNvGrpSpPr>
              <a:grpSpLocks/>
            </p:cNvGrpSpPr>
            <p:nvPr/>
          </p:nvGrpSpPr>
          <p:grpSpPr bwMode="auto">
            <a:xfrm>
              <a:off x="1680" y="2123"/>
              <a:ext cx="2129" cy="218"/>
              <a:chOff x="833" y="15932"/>
              <a:chExt cx="2129" cy="218"/>
            </a:xfrm>
          </p:grpSpPr>
          <p:sp>
            <p:nvSpPr>
              <p:cNvPr id="374990" name="Rectangle 206"/>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91" name="Rectangle 207"/>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92" name="Rectangle 208"/>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93" name="Rectangle 209"/>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94" name="Rectangle 210"/>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95" name="Rectangle 211"/>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96" name="Rectangle 212"/>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4997" name="Rectangle 213"/>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28" name="Group 214"/>
            <p:cNvGrpSpPr>
              <a:grpSpLocks/>
            </p:cNvGrpSpPr>
            <p:nvPr/>
          </p:nvGrpSpPr>
          <p:grpSpPr bwMode="auto">
            <a:xfrm>
              <a:off x="1680" y="2341"/>
              <a:ext cx="2129" cy="218"/>
              <a:chOff x="833" y="15932"/>
              <a:chExt cx="2129" cy="218"/>
            </a:xfrm>
          </p:grpSpPr>
          <p:sp>
            <p:nvSpPr>
              <p:cNvPr id="374999" name="Rectangle 215"/>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5000" name="Rectangle 216"/>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5001" name="Rectangle 217"/>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5002" name="Rectangle 218"/>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5003" name="Rectangle 219"/>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5004" name="Rectangle 220"/>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5005" name="Rectangle 221"/>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75006" name="Rectangle 222"/>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sp>
        <p:nvSpPr>
          <p:cNvPr id="375007" name="Text Box 223"/>
          <p:cNvSpPr txBox="1">
            <a:spLocks noChangeArrowheads="1"/>
          </p:cNvSpPr>
          <p:nvPr/>
        </p:nvSpPr>
        <p:spPr bwMode="auto">
          <a:xfrm>
            <a:off x="6015038" y="3937000"/>
            <a:ext cx="352425" cy="488950"/>
          </a:xfrm>
          <a:prstGeom prst="rect">
            <a:avLst/>
          </a:prstGeom>
          <a:noFill/>
          <a:ln w="9525">
            <a:noFill/>
            <a:miter lim="800000"/>
            <a:headEnd/>
            <a:tailEnd/>
          </a:ln>
          <a:effectLst/>
        </p:spPr>
        <p:txBody>
          <a:bodyPr>
            <a:prstTxWarp prst="textNoShape">
              <a:avLst/>
            </a:prstTxWarp>
            <a:spAutoFit/>
          </a:bodyPr>
          <a:lstStyle/>
          <a:p>
            <a:pPr algn="l" defTabSz="4806950"/>
            <a:r>
              <a:rPr lang="en-US" sz="2600" b="1">
                <a:latin typeface="Tahoma" charset="0"/>
                <a:ea typeface="Arial" charset="0"/>
                <a:cs typeface="Arial" charset="0"/>
              </a:rPr>
              <a:t>*</a:t>
            </a:r>
          </a:p>
        </p:txBody>
      </p:sp>
      <p:sp>
        <p:nvSpPr>
          <p:cNvPr id="375008" name="Text Box 224"/>
          <p:cNvSpPr txBox="1">
            <a:spLocks noChangeArrowheads="1"/>
          </p:cNvSpPr>
          <p:nvPr/>
        </p:nvSpPr>
        <p:spPr bwMode="auto">
          <a:xfrm>
            <a:off x="3024188" y="3902075"/>
            <a:ext cx="352425" cy="488950"/>
          </a:xfrm>
          <a:prstGeom prst="rect">
            <a:avLst/>
          </a:prstGeom>
          <a:noFill/>
          <a:ln w="9525">
            <a:noFill/>
            <a:miter lim="800000"/>
            <a:headEnd/>
            <a:tailEnd/>
          </a:ln>
          <a:effectLst/>
        </p:spPr>
        <p:txBody>
          <a:bodyPr>
            <a:prstTxWarp prst="textNoShape">
              <a:avLst/>
            </a:prstTxWarp>
            <a:spAutoFit/>
          </a:bodyPr>
          <a:lstStyle/>
          <a:p>
            <a:pPr algn="l" defTabSz="4806950"/>
            <a:r>
              <a:rPr lang="en-US" sz="2600" b="1">
                <a:latin typeface="Tahoma" charset="0"/>
                <a:ea typeface="Arial" charset="0"/>
                <a:cs typeface="Arial" charset="0"/>
              </a:rPr>
              <a:t>=</a:t>
            </a:r>
          </a:p>
        </p:txBody>
      </p:sp>
      <p:grpSp>
        <p:nvGrpSpPr>
          <p:cNvPr id="29" name="Group 228"/>
          <p:cNvGrpSpPr>
            <a:grpSpLocks/>
          </p:cNvGrpSpPr>
          <p:nvPr/>
        </p:nvGrpSpPr>
        <p:grpSpPr bwMode="auto">
          <a:xfrm>
            <a:off x="476250" y="3132138"/>
            <a:ext cx="2424113" cy="2016125"/>
            <a:chOff x="180" y="2316"/>
            <a:chExt cx="1527" cy="1270"/>
          </a:xfrm>
        </p:grpSpPr>
        <p:sp>
          <p:nvSpPr>
            <p:cNvPr id="375013" name="Rectangle 229"/>
            <p:cNvSpPr>
              <a:spLocks noChangeArrowheads="1"/>
            </p:cNvSpPr>
            <p:nvPr/>
          </p:nvSpPr>
          <p:spPr bwMode="auto">
            <a:xfrm>
              <a:off x="186" y="2316"/>
              <a:ext cx="1515" cy="1270"/>
            </a:xfrm>
            <a:prstGeom prst="rect">
              <a:avLst/>
            </a:prstGeom>
            <a:solidFill>
              <a:srgbClr val="FFFF00">
                <a:alpha val="25000"/>
              </a:srgbClr>
            </a:solidFill>
            <a:ln w="31750">
              <a:solidFill>
                <a:srgbClr val="FFFF00"/>
              </a:solidFill>
              <a:miter lim="800000"/>
              <a:headEnd/>
              <a:tailEnd/>
            </a:ln>
            <a:effectLst/>
          </p:spPr>
          <p:txBody>
            <a:bodyPr wrap="none" anchor="ctr">
              <a:prstTxWarp prst="textNoShape">
                <a:avLst/>
              </a:prstTxWarp>
            </a:bodyPr>
            <a:lstStyle/>
            <a:p>
              <a:endParaRPr lang="en-US"/>
            </a:p>
          </p:txBody>
        </p:sp>
        <p:sp>
          <p:nvSpPr>
            <p:cNvPr id="375014" name="Line 230"/>
            <p:cNvSpPr>
              <a:spLocks noChangeShapeType="1"/>
            </p:cNvSpPr>
            <p:nvPr/>
          </p:nvSpPr>
          <p:spPr bwMode="auto">
            <a:xfrm>
              <a:off x="375" y="2316"/>
              <a:ext cx="0" cy="1263"/>
            </a:xfrm>
            <a:prstGeom prst="line">
              <a:avLst/>
            </a:prstGeom>
            <a:noFill/>
            <a:ln w="31750">
              <a:solidFill>
                <a:srgbClr val="FFFF00"/>
              </a:solidFill>
              <a:round/>
              <a:headEnd/>
              <a:tailEnd/>
            </a:ln>
            <a:effectLst/>
          </p:spPr>
          <p:txBody>
            <a:bodyPr>
              <a:prstTxWarp prst="textNoShape">
                <a:avLst/>
              </a:prstTxWarp>
            </a:bodyPr>
            <a:lstStyle/>
            <a:p>
              <a:endParaRPr lang="en-US"/>
            </a:p>
          </p:txBody>
        </p:sp>
        <p:sp>
          <p:nvSpPr>
            <p:cNvPr id="375015" name="Line 231"/>
            <p:cNvSpPr>
              <a:spLocks noChangeShapeType="1"/>
            </p:cNvSpPr>
            <p:nvPr/>
          </p:nvSpPr>
          <p:spPr bwMode="auto">
            <a:xfrm>
              <a:off x="567" y="2322"/>
              <a:ext cx="0" cy="1263"/>
            </a:xfrm>
            <a:prstGeom prst="line">
              <a:avLst/>
            </a:prstGeom>
            <a:noFill/>
            <a:ln w="31750">
              <a:solidFill>
                <a:srgbClr val="FFFF00"/>
              </a:solidFill>
              <a:round/>
              <a:headEnd/>
              <a:tailEnd/>
            </a:ln>
            <a:effectLst/>
          </p:spPr>
          <p:txBody>
            <a:bodyPr>
              <a:prstTxWarp prst="textNoShape">
                <a:avLst/>
              </a:prstTxWarp>
            </a:bodyPr>
            <a:lstStyle/>
            <a:p>
              <a:endParaRPr lang="en-US"/>
            </a:p>
          </p:txBody>
        </p:sp>
        <p:sp>
          <p:nvSpPr>
            <p:cNvPr id="375016" name="Line 232"/>
            <p:cNvSpPr>
              <a:spLocks noChangeShapeType="1"/>
            </p:cNvSpPr>
            <p:nvPr/>
          </p:nvSpPr>
          <p:spPr bwMode="auto">
            <a:xfrm>
              <a:off x="753" y="2322"/>
              <a:ext cx="0" cy="1263"/>
            </a:xfrm>
            <a:prstGeom prst="line">
              <a:avLst/>
            </a:prstGeom>
            <a:noFill/>
            <a:ln w="31750">
              <a:solidFill>
                <a:srgbClr val="FFFF00"/>
              </a:solidFill>
              <a:round/>
              <a:headEnd/>
              <a:tailEnd/>
            </a:ln>
            <a:effectLst/>
          </p:spPr>
          <p:txBody>
            <a:bodyPr>
              <a:prstTxWarp prst="textNoShape">
                <a:avLst/>
              </a:prstTxWarp>
            </a:bodyPr>
            <a:lstStyle/>
            <a:p>
              <a:endParaRPr lang="en-US"/>
            </a:p>
          </p:txBody>
        </p:sp>
        <p:sp>
          <p:nvSpPr>
            <p:cNvPr id="375017" name="Line 233"/>
            <p:cNvSpPr>
              <a:spLocks noChangeShapeType="1"/>
            </p:cNvSpPr>
            <p:nvPr/>
          </p:nvSpPr>
          <p:spPr bwMode="auto">
            <a:xfrm>
              <a:off x="939" y="2316"/>
              <a:ext cx="0" cy="1263"/>
            </a:xfrm>
            <a:prstGeom prst="line">
              <a:avLst/>
            </a:prstGeom>
            <a:noFill/>
            <a:ln w="31750">
              <a:solidFill>
                <a:srgbClr val="FFFF00"/>
              </a:solidFill>
              <a:round/>
              <a:headEnd/>
              <a:tailEnd/>
            </a:ln>
            <a:effectLst/>
          </p:spPr>
          <p:txBody>
            <a:bodyPr>
              <a:prstTxWarp prst="textNoShape">
                <a:avLst/>
              </a:prstTxWarp>
            </a:bodyPr>
            <a:lstStyle/>
            <a:p>
              <a:endParaRPr lang="en-US"/>
            </a:p>
          </p:txBody>
        </p:sp>
        <p:sp>
          <p:nvSpPr>
            <p:cNvPr id="375018" name="Line 234"/>
            <p:cNvSpPr>
              <a:spLocks noChangeShapeType="1"/>
            </p:cNvSpPr>
            <p:nvPr/>
          </p:nvSpPr>
          <p:spPr bwMode="auto">
            <a:xfrm>
              <a:off x="1125" y="2322"/>
              <a:ext cx="0" cy="1263"/>
            </a:xfrm>
            <a:prstGeom prst="line">
              <a:avLst/>
            </a:prstGeom>
            <a:noFill/>
            <a:ln w="31750">
              <a:solidFill>
                <a:srgbClr val="FFFF00"/>
              </a:solidFill>
              <a:round/>
              <a:headEnd/>
              <a:tailEnd/>
            </a:ln>
            <a:effectLst/>
          </p:spPr>
          <p:txBody>
            <a:bodyPr>
              <a:prstTxWarp prst="textNoShape">
                <a:avLst/>
              </a:prstTxWarp>
            </a:bodyPr>
            <a:lstStyle/>
            <a:p>
              <a:endParaRPr lang="en-US"/>
            </a:p>
          </p:txBody>
        </p:sp>
        <p:sp>
          <p:nvSpPr>
            <p:cNvPr id="375019" name="Line 235"/>
            <p:cNvSpPr>
              <a:spLocks noChangeShapeType="1"/>
            </p:cNvSpPr>
            <p:nvPr/>
          </p:nvSpPr>
          <p:spPr bwMode="auto">
            <a:xfrm>
              <a:off x="1323" y="2316"/>
              <a:ext cx="0" cy="1263"/>
            </a:xfrm>
            <a:prstGeom prst="line">
              <a:avLst/>
            </a:prstGeom>
            <a:noFill/>
            <a:ln w="31750">
              <a:solidFill>
                <a:srgbClr val="FFFF00"/>
              </a:solidFill>
              <a:round/>
              <a:headEnd/>
              <a:tailEnd/>
            </a:ln>
            <a:effectLst/>
          </p:spPr>
          <p:txBody>
            <a:bodyPr>
              <a:prstTxWarp prst="textNoShape">
                <a:avLst/>
              </a:prstTxWarp>
            </a:bodyPr>
            <a:lstStyle/>
            <a:p>
              <a:endParaRPr lang="en-US"/>
            </a:p>
          </p:txBody>
        </p:sp>
        <p:sp>
          <p:nvSpPr>
            <p:cNvPr id="375020" name="Line 236"/>
            <p:cNvSpPr>
              <a:spLocks noChangeShapeType="1"/>
            </p:cNvSpPr>
            <p:nvPr/>
          </p:nvSpPr>
          <p:spPr bwMode="auto">
            <a:xfrm>
              <a:off x="1515" y="2322"/>
              <a:ext cx="0" cy="1263"/>
            </a:xfrm>
            <a:prstGeom prst="line">
              <a:avLst/>
            </a:prstGeom>
            <a:noFill/>
            <a:ln w="31750">
              <a:solidFill>
                <a:srgbClr val="FFFF00"/>
              </a:solidFill>
              <a:round/>
              <a:headEnd/>
              <a:tailEnd/>
            </a:ln>
            <a:effectLst/>
          </p:spPr>
          <p:txBody>
            <a:bodyPr>
              <a:prstTxWarp prst="textNoShape">
                <a:avLst/>
              </a:prstTxWarp>
            </a:bodyPr>
            <a:lstStyle/>
            <a:p>
              <a:endParaRPr lang="en-US"/>
            </a:p>
          </p:txBody>
        </p:sp>
        <p:sp>
          <p:nvSpPr>
            <p:cNvPr id="375021" name="Line 237"/>
            <p:cNvSpPr>
              <a:spLocks noChangeShapeType="1"/>
            </p:cNvSpPr>
            <p:nvPr/>
          </p:nvSpPr>
          <p:spPr bwMode="auto">
            <a:xfrm flipH="1">
              <a:off x="186" y="2481"/>
              <a:ext cx="1515" cy="0"/>
            </a:xfrm>
            <a:prstGeom prst="line">
              <a:avLst/>
            </a:prstGeom>
            <a:noFill/>
            <a:ln w="31750">
              <a:solidFill>
                <a:srgbClr val="FFFF00"/>
              </a:solidFill>
              <a:round/>
              <a:headEnd/>
              <a:tailEnd/>
            </a:ln>
            <a:effectLst/>
          </p:spPr>
          <p:txBody>
            <a:bodyPr>
              <a:prstTxWarp prst="textNoShape">
                <a:avLst/>
              </a:prstTxWarp>
            </a:bodyPr>
            <a:lstStyle/>
            <a:p>
              <a:endParaRPr lang="en-US"/>
            </a:p>
          </p:txBody>
        </p:sp>
        <p:sp>
          <p:nvSpPr>
            <p:cNvPr id="375022" name="Line 238"/>
            <p:cNvSpPr>
              <a:spLocks noChangeShapeType="1"/>
            </p:cNvSpPr>
            <p:nvPr/>
          </p:nvSpPr>
          <p:spPr bwMode="auto">
            <a:xfrm flipH="1">
              <a:off x="192" y="2631"/>
              <a:ext cx="1515" cy="0"/>
            </a:xfrm>
            <a:prstGeom prst="line">
              <a:avLst/>
            </a:prstGeom>
            <a:noFill/>
            <a:ln w="31750">
              <a:solidFill>
                <a:srgbClr val="FFFF00"/>
              </a:solidFill>
              <a:round/>
              <a:headEnd/>
              <a:tailEnd/>
            </a:ln>
            <a:effectLst/>
          </p:spPr>
          <p:txBody>
            <a:bodyPr>
              <a:prstTxWarp prst="textNoShape">
                <a:avLst/>
              </a:prstTxWarp>
            </a:bodyPr>
            <a:lstStyle/>
            <a:p>
              <a:endParaRPr lang="en-US"/>
            </a:p>
          </p:txBody>
        </p:sp>
        <p:sp>
          <p:nvSpPr>
            <p:cNvPr id="375023" name="Line 239"/>
            <p:cNvSpPr>
              <a:spLocks noChangeShapeType="1"/>
            </p:cNvSpPr>
            <p:nvPr/>
          </p:nvSpPr>
          <p:spPr bwMode="auto">
            <a:xfrm flipH="1">
              <a:off x="180" y="2787"/>
              <a:ext cx="1515" cy="0"/>
            </a:xfrm>
            <a:prstGeom prst="line">
              <a:avLst/>
            </a:prstGeom>
            <a:noFill/>
            <a:ln w="31750">
              <a:solidFill>
                <a:srgbClr val="FFFF00"/>
              </a:solidFill>
              <a:round/>
              <a:headEnd/>
              <a:tailEnd/>
            </a:ln>
            <a:effectLst/>
          </p:spPr>
          <p:txBody>
            <a:bodyPr>
              <a:prstTxWarp prst="textNoShape">
                <a:avLst/>
              </a:prstTxWarp>
            </a:bodyPr>
            <a:lstStyle/>
            <a:p>
              <a:endParaRPr lang="en-US"/>
            </a:p>
          </p:txBody>
        </p:sp>
        <p:sp>
          <p:nvSpPr>
            <p:cNvPr id="375024" name="Line 240"/>
            <p:cNvSpPr>
              <a:spLocks noChangeShapeType="1"/>
            </p:cNvSpPr>
            <p:nvPr/>
          </p:nvSpPr>
          <p:spPr bwMode="auto">
            <a:xfrm flipH="1">
              <a:off x="180" y="2943"/>
              <a:ext cx="1515" cy="0"/>
            </a:xfrm>
            <a:prstGeom prst="line">
              <a:avLst/>
            </a:prstGeom>
            <a:noFill/>
            <a:ln w="31750">
              <a:solidFill>
                <a:srgbClr val="FFFF00"/>
              </a:solidFill>
              <a:round/>
              <a:headEnd/>
              <a:tailEnd/>
            </a:ln>
            <a:effectLst/>
          </p:spPr>
          <p:txBody>
            <a:bodyPr>
              <a:prstTxWarp prst="textNoShape">
                <a:avLst/>
              </a:prstTxWarp>
            </a:bodyPr>
            <a:lstStyle/>
            <a:p>
              <a:endParaRPr lang="en-US"/>
            </a:p>
          </p:txBody>
        </p:sp>
        <p:sp>
          <p:nvSpPr>
            <p:cNvPr id="375025" name="Line 241"/>
            <p:cNvSpPr>
              <a:spLocks noChangeShapeType="1"/>
            </p:cNvSpPr>
            <p:nvPr/>
          </p:nvSpPr>
          <p:spPr bwMode="auto">
            <a:xfrm flipH="1">
              <a:off x="180" y="3105"/>
              <a:ext cx="1515" cy="0"/>
            </a:xfrm>
            <a:prstGeom prst="line">
              <a:avLst/>
            </a:prstGeom>
            <a:noFill/>
            <a:ln w="31750">
              <a:solidFill>
                <a:srgbClr val="FFFF00"/>
              </a:solidFill>
              <a:round/>
              <a:headEnd/>
              <a:tailEnd/>
            </a:ln>
            <a:effectLst/>
          </p:spPr>
          <p:txBody>
            <a:bodyPr>
              <a:prstTxWarp prst="textNoShape">
                <a:avLst/>
              </a:prstTxWarp>
            </a:bodyPr>
            <a:lstStyle/>
            <a:p>
              <a:endParaRPr lang="en-US"/>
            </a:p>
          </p:txBody>
        </p:sp>
        <p:sp>
          <p:nvSpPr>
            <p:cNvPr id="375026" name="Line 242"/>
            <p:cNvSpPr>
              <a:spLocks noChangeShapeType="1"/>
            </p:cNvSpPr>
            <p:nvPr/>
          </p:nvSpPr>
          <p:spPr bwMode="auto">
            <a:xfrm flipH="1">
              <a:off x="186" y="3267"/>
              <a:ext cx="1515" cy="0"/>
            </a:xfrm>
            <a:prstGeom prst="line">
              <a:avLst/>
            </a:prstGeom>
            <a:noFill/>
            <a:ln w="31750">
              <a:solidFill>
                <a:srgbClr val="FFFF00"/>
              </a:solidFill>
              <a:round/>
              <a:headEnd/>
              <a:tailEnd/>
            </a:ln>
            <a:effectLst/>
          </p:spPr>
          <p:txBody>
            <a:bodyPr>
              <a:prstTxWarp prst="textNoShape">
                <a:avLst/>
              </a:prstTxWarp>
            </a:bodyPr>
            <a:lstStyle/>
            <a:p>
              <a:endParaRPr lang="en-US"/>
            </a:p>
          </p:txBody>
        </p:sp>
        <p:sp>
          <p:nvSpPr>
            <p:cNvPr id="375027" name="Line 243"/>
            <p:cNvSpPr>
              <a:spLocks noChangeShapeType="1"/>
            </p:cNvSpPr>
            <p:nvPr/>
          </p:nvSpPr>
          <p:spPr bwMode="auto">
            <a:xfrm flipH="1">
              <a:off x="192" y="3429"/>
              <a:ext cx="1515" cy="0"/>
            </a:xfrm>
            <a:prstGeom prst="line">
              <a:avLst/>
            </a:prstGeom>
            <a:noFill/>
            <a:ln w="31750">
              <a:solidFill>
                <a:srgbClr val="FFFF00"/>
              </a:solidFill>
              <a:round/>
              <a:headEnd/>
              <a:tailEnd/>
            </a:ln>
            <a:effectLst/>
          </p:spPr>
          <p:txBody>
            <a:bodyPr>
              <a:prstTxWarp prst="textNoShape">
                <a:avLst/>
              </a:prstTxWarp>
            </a:bodyPr>
            <a:lstStyle/>
            <a:p>
              <a:endParaRPr lang="en-US"/>
            </a:p>
          </p:txBody>
        </p:sp>
      </p:grpSp>
      <p:grpSp>
        <p:nvGrpSpPr>
          <p:cNvPr id="30" name="Group 244"/>
          <p:cNvGrpSpPr>
            <a:grpSpLocks/>
          </p:cNvGrpSpPr>
          <p:nvPr/>
        </p:nvGrpSpPr>
        <p:grpSpPr bwMode="auto">
          <a:xfrm>
            <a:off x="785813" y="3141663"/>
            <a:ext cx="6230937" cy="2016125"/>
            <a:chOff x="375" y="2322"/>
            <a:chExt cx="3925" cy="1270"/>
          </a:xfrm>
        </p:grpSpPr>
        <p:sp>
          <p:nvSpPr>
            <p:cNvPr id="375029" name="Rectangle 245"/>
            <p:cNvSpPr>
              <a:spLocks noChangeArrowheads="1"/>
            </p:cNvSpPr>
            <p:nvPr/>
          </p:nvSpPr>
          <p:spPr bwMode="auto">
            <a:xfrm>
              <a:off x="2133" y="2481"/>
              <a:ext cx="1515" cy="159"/>
            </a:xfrm>
            <a:prstGeom prst="rect">
              <a:avLst/>
            </a:prstGeom>
            <a:solidFill>
              <a:srgbClr val="FFFF00">
                <a:alpha val="25000"/>
              </a:srgbClr>
            </a:solidFill>
            <a:ln w="31750">
              <a:solidFill>
                <a:srgbClr val="FFFF00"/>
              </a:solidFill>
              <a:miter lim="800000"/>
              <a:headEnd/>
              <a:tailEnd/>
            </a:ln>
            <a:effectLst/>
          </p:spPr>
          <p:txBody>
            <a:bodyPr wrap="none" anchor="ctr">
              <a:prstTxWarp prst="textNoShape">
                <a:avLst/>
              </a:prstTxWarp>
            </a:bodyPr>
            <a:lstStyle/>
            <a:p>
              <a:endParaRPr lang="en-US"/>
            </a:p>
          </p:txBody>
        </p:sp>
        <p:sp>
          <p:nvSpPr>
            <p:cNvPr id="375030" name="Rectangle 246"/>
            <p:cNvSpPr>
              <a:spLocks noChangeArrowheads="1"/>
            </p:cNvSpPr>
            <p:nvPr/>
          </p:nvSpPr>
          <p:spPr bwMode="auto">
            <a:xfrm>
              <a:off x="4110" y="2322"/>
              <a:ext cx="190" cy="1270"/>
            </a:xfrm>
            <a:prstGeom prst="rect">
              <a:avLst/>
            </a:prstGeom>
            <a:solidFill>
              <a:srgbClr val="FFFF00">
                <a:alpha val="25000"/>
              </a:srgbClr>
            </a:solidFill>
            <a:ln w="31750">
              <a:solidFill>
                <a:srgbClr val="FFFF00"/>
              </a:solidFill>
              <a:miter lim="800000"/>
              <a:headEnd/>
              <a:tailEnd/>
            </a:ln>
            <a:effectLst/>
          </p:spPr>
          <p:txBody>
            <a:bodyPr wrap="none" anchor="ctr">
              <a:prstTxWarp prst="textNoShape">
                <a:avLst/>
              </a:prstTxWarp>
            </a:bodyPr>
            <a:lstStyle/>
            <a:p>
              <a:endParaRPr lang="en-US"/>
            </a:p>
          </p:txBody>
        </p:sp>
        <p:sp>
          <p:nvSpPr>
            <p:cNvPr id="375031" name="Rectangle 247"/>
            <p:cNvSpPr>
              <a:spLocks noChangeArrowheads="1"/>
            </p:cNvSpPr>
            <p:nvPr/>
          </p:nvSpPr>
          <p:spPr bwMode="auto">
            <a:xfrm>
              <a:off x="375" y="2481"/>
              <a:ext cx="190" cy="150"/>
            </a:xfrm>
            <a:prstGeom prst="rect">
              <a:avLst/>
            </a:prstGeom>
            <a:solidFill>
              <a:srgbClr val="FFFF00">
                <a:alpha val="25000"/>
              </a:srgbClr>
            </a:solidFill>
            <a:ln w="31750">
              <a:solidFill>
                <a:srgbClr val="FFFF00"/>
              </a:solidFill>
              <a:miter lim="800000"/>
              <a:headEnd/>
              <a:tailEnd/>
            </a:ln>
            <a:effectLst/>
          </p:spPr>
          <p:txBody>
            <a:bodyPr wrap="none" anchor="ctr">
              <a:prstTxWarp prst="textNoShape">
                <a:avLst/>
              </a:prstTxWarp>
            </a:bodyPr>
            <a:lstStyle/>
            <a:p>
              <a:endParaRPr lang="en-US"/>
            </a:p>
          </p:txBody>
        </p:sp>
      </p:grpSp>
      <p:grpSp>
        <p:nvGrpSpPr>
          <p:cNvPr id="31" name="Group 248"/>
          <p:cNvGrpSpPr>
            <a:grpSpLocks/>
          </p:cNvGrpSpPr>
          <p:nvPr/>
        </p:nvGrpSpPr>
        <p:grpSpPr bwMode="auto">
          <a:xfrm>
            <a:off x="3724275" y="3227388"/>
            <a:ext cx="3143250" cy="1854200"/>
            <a:chOff x="2226" y="2376"/>
            <a:chExt cx="1980" cy="1168"/>
          </a:xfrm>
        </p:grpSpPr>
        <p:sp>
          <p:nvSpPr>
            <p:cNvPr id="375033" name="Line 249"/>
            <p:cNvSpPr>
              <a:spLocks noChangeShapeType="1"/>
            </p:cNvSpPr>
            <p:nvPr/>
          </p:nvSpPr>
          <p:spPr bwMode="auto">
            <a:xfrm>
              <a:off x="2226" y="2565"/>
              <a:ext cx="1338" cy="0"/>
            </a:xfrm>
            <a:prstGeom prst="line">
              <a:avLst/>
            </a:prstGeom>
            <a:noFill/>
            <a:ln w="50800">
              <a:solidFill>
                <a:srgbClr val="FFFF00"/>
              </a:solidFill>
              <a:round/>
              <a:headEnd/>
              <a:tailEnd type="triangle" w="med" len="med"/>
            </a:ln>
            <a:effectLst/>
          </p:spPr>
          <p:txBody>
            <a:bodyPr>
              <a:prstTxWarp prst="textNoShape">
                <a:avLst/>
              </a:prstTxWarp>
            </a:bodyPr>
            <a:lstStyle/>
            <a:p>
              <a:endParaRPr lang="en-US"/>
            </a:p>
          </p:txBody>
        </p:sp>
        <p:sp>
          <p:nvSpPr>
            <p:cNvPr id="375034" name="Line 250"/>
            <p:cNvSpPr>
              <a:spLocks noChangeShapeType="1"/>
            </p:cNvSpPr>
            <p:nvPr/>
          </p:nvSpPr>
          <p:spPr bwMode="auto">
            <a:xfrm>
              <a:off x="4206" y="2376"/>
              <a:ext cx="0" cy="1168"/>
            </a:xfrm>
            <a:prstGeom prst="line">
              <a:avLst/>
            </a:prstGeom>
            <a:noFill/>
            <a:ln w="50800">
              <a:solidFill>
                <a:srgbClr val="FFFF00"/>
              </a:solidFill>
              <a:round/>
              <a:headEnd/>
              <a:tailEnd type="triangle" w="med" len="med"/>
            </a:ln>
            <a:effectLst/>
          </p:spPr>
          <p:txBody>
            <a:bodyPr>
              <a:prstTxWarp prst="textNoShape">
                <a:avLst/>
              </a:prstTxWarp>
            </a:bodyPr>
            <a:lstStyle/>
            <a:p>
              <a:endParaRPr lang="en-US"/>
            </a:p>
          </p:txBody>
        </p:sp>
      </p:grpSp>
      <p:sp>
        <p:nvSpPr>
          <p:cNvPr id="375035" name="Rectangle 251"/>
          <p:cNvSpPr>
            <a:spLocks noGrp="1" noChangeArrowheads="1"/>
          </p:cNvSpPr>
          <p:nvPr>
            <p:ph type="body" idx="1"/>
          </p:nvPr>
        </p:nvSpPr>
        <p:spPr>
          <a:xfrm>
            <a:off x="1619250" y="2386013"/>
            <a:ext cx="792163" cy="647700"/>
          </a:xfrm>
          <a:noFill/>
          <a:ln/>
        </p:spPr>
        <p:txBody>
          <a:bodyPr/>
          <a:lstStyle/>
          <a:p>
            <a:pPr>
              <a:buFontTx/>
              <a:buNone/>
            </a:pPr>
            <a:r>
              <a:rPr lang="en-US" dirty="0" smtClean="0">
                <a:solidFill>
                  <a:srgbClr val="000099"/>
                </a:solidFill>
              </a:rPr>
              <a:t> </a:t>
            </a:r>
            <a:r>
              <a:rPr lang="en-US" b="1" dirty="0" err="1" smtClean="0">
                <a:solidFill>
                  <a:srgbClr val="000099"/>
                </a:solidFill>
                <a:effectLst>
                  <a:outerShdw blurRad="38100" dist="38100" dir="2700000" algn="tl">
                    <a:srgbClr val="DDDDDD"/>
                  </a:outerShdw>
                </a:effectLst>
              </a:rPr>
              <a:t>c</a:t>
            </a:r>
            <a:endParaRPr lang="en-US" b="1" dirty="0">
              <a:solidFill>
                <a:srgbClr val="000099"/>
              </a:solidFill>
              <a:effectLst>
                <a:outerShdw blurRad="38100" dist="38100" dir="2700000" algn="tl">
                  <a:srgbClr val="DDDDDD"/>
                </a:outerShdw>
              </a:effectLst>
            </a:endParaRPr>
          </a:p>
        </p:txBody>
      </p:sp>
      <p:sp>
        <p:nvSpPr>
          <p:cNvPr id="375036" name="Rectangle 252"/>
          <p:cNvSpPr>
            <a:spLocks noChangeArrowheads="1"/>
          </p:cNvSpPr>
          <p:nvPr/>
        </p:nvSpPr>
        <p:spPr bwMode="auto">
          <a:xfrm>
            <a:off x="4284663" y="2386013"/>
            <a:ext cx="792162" cy="647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pPr>
            <a:r>
              <a:rPr lang="en-US" sz="3600" b="1" dirty="0" smtClean="0">
                <a:solidFill>
                  <a:srgbClr val="000099"/>
                </a:solidFill>
                <a:effectLst>
                  <a:outerShdw blurRad="38100" dist="38100" dir="2700000" algn="tl">
                    <a:srgbClr val="DDDDDD"/>
                  </a:outerShdw>
                </a:effectLst>
              </a:rPr>
              <a:t>a</a:t>
            </a:r>
            <a:endParaRPr lang="en-US" sz="3600" b="1" dirty="0">
              <a:solidFill>
                <a:srgbClr val="000099"/>
              </a:solidFill>
              <a:effectLst>
                <a:outerShdw blurRad="38100" dist="38100" dir="2700000" algn="tl">
                  <a:srgbClr val="DDDDDD"/>
                </a:outerShdw>
              </a:effectLst>
            </a:endParaRPr>
          </a:p>
        </p:txBody>
      </p:sp>
      <p:sp>
        <p:nvSpPr>
          <p:cNvPr id="375037" name="Rectangle 253"/>
          <p:cNvSpPr>
            <a:spLocks noChangeArrowheads="1"/>
          </p:cNvSpPr>
          <p:nvPr/>
        </p:nvSpPr>
        <p:spPr bwMode="auto">
          <a:xfrm>
            <a:off x="7164388" y="2457450"/>
            <a:ext cx="792162" cy="647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pPr>
            <a:r>
              <a:rPr lang="en-US" sz="3600" b="1" dirty="0" err="1" smtClean="0">
                <a:solidFill>
                  <a:srgbClr val="000099"/>
                </a:solidFill>
                <a:effectLst>
                  <a:outerShdw blurRad="38100" dist="38100" dir="2700000" algn="tl">
                    <a:srgbClr val="DDDDDD"/>
                  </a:outerShdw>
                </a:effectLst>
              </a:rPr>
              <a:t>b</a:t>
            </a:r>
            <a:endParaRPr lang="en-US" sz="3600" b="1" dirty="0">
              <a:solidFill>
                <a:srgbClr val="000099"/>
              </a:solidFill>
              <a:effectLst>
                <a:outerShdw blurRad="38100" dist="38100" dir="2700000" algn="tl">
                  <a:srgbClr val="DDDDDD"/>
                </a:outerShdw>
              </a:effectLst>
            </a:endParaRPr>
          </a:p>
        </p:txBody>
      </p:sp>
      <p:sp>
        <p:nvSpPr>
          <p:cNvPr id="375038" name="Rectangle 254"/>
          <p:cNvSpPr>
            <a:spLocks noGrp="1" noChangeArrowheads="1"/>
          </p:cNvSpPr>
          <p:nvPr>
            <p:ph type="title"/>
          </p:nvPr>
        </p:nvSpPr>
        <p:spPr>
          <a:noFill/>
          <a:ln/>
        </p:spPr>
        <p:txBody>
          <a:bodyPr/>
          <a:lstStyle/>
          <a:p>
            <a:r>
              <a:rPr lang="en-US"/>
              <a:t>Matrix Multiplication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300"/>
                                        <p:tgtEl>
                                          <p:spTgt spid="29"/>
                                        </p:tgtEl>
                                      </p:cBhvr>
                                    </p:animEffect>
                                    <p:set>
                                      <p:cBhvr>
                                        <p:cTn id="12" dur="1" fill="hold">
                                          <p:stCondLst>
                                            <p:cond delay="299"/>
                                          </p:stCondLst>
                                        </p:cTn>
                                        <p:tgtEl>
                                          <p:spTgt spid="29"/>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3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300"/>
                                        <p:tgtEl>
                                          <p:spTgt spid="30"/>
                                        </p:tgtEl>
                                      </p:cBhvr>
                                    </p:animEffect>
                                  </p:childTnLst>
                                </p:cTn>
                              </p:par>
                              <p:par>
                                <p:cTn id="21" presetID="10" presetClass="exit" presetSubtype="0" fill="hold" nodeType="withEffect">
                                  <p:stCondLst>
                                    <p:cond delay="0"/>
                                  </p:stCondLst>
                                  <p:childTnLst>
                                    <p:animEffect transition="out" filter="fade">
                                      <p:cBhvr>
                                        <p:cTn id="22" dur="300"/>
                                        <p:tgtEl>
                                          <p:spTgt spid="31"/>
                                        </p:tgtEl>
                                      </p:cBhvr>
                                    </p:animEffect>
                                    <p:set>
                                      <p:cBhvr>
                                        <p:cTn id="23" dur="1" fill="hold">
                                          <p:stCondLst>
                                            <p:cond delay="2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8" name="Slide Number Placeholder 4"/>
          <p:cNvSpPr>
            <a:spLocks noGrp="1"/>
          </p:cNvSpPr>
          <p:nvPr>
            <p:ph type="sldNum" sz="quarter" idx="10"/>
          </p:nvPr>
        </p:nvSpPr>
        <p:spPr/>
        <p:txBody>
          <a:bodyPr/>
          <a:lstStyle/>
          <a:p>
            <a:fld id="{EE82A1C4-7075-924C-9F80-9345D74C545F}" type="slidenum">
              <a:rPr lang="he-IL"/>
              <a:pPr/>
              <a:t>43</a:t>
            </a:fld>
            <a:endParaRPr lang="he-IL"/>
          </a:p>
        </p:txBody>
      </p:sp>
      <p:sp>
        <p:nvSpPr>
          <p:cNvPr id="385026" name="Rectangle 2"/>
          <p:cNvSpPr>
            <a:spLocks noGrp="1" noChangeArrowheads="1"/>
          </p:cNvSpPr>
          <p:nvPr>
            <p:ph type="title"/>
          </p:nvPr>
        </p:nvSpPr>
        <p:spPr/>
        <p:txBody>
          <a:bodyPr/>
          <a:lstStyle/>
          <a:p>
            <a:r>
              <a:rPr lang="en-US"/>
              <a:t>Matrix Multiplication</a:t>
            </a:r>
          </a:p>
        </p:txBody>
      </p:sp>
      <p:sp>
        <p:nvSpPr>
          <p:cNvPr id="385027" name="Rectangle 3"/>
          <p:cNvSpPr>
            <a:spLocks noGrp="1" noChangeArrowheads="1"/>
          </p:cNvSpPr>
          <p:nvPr>
            <p:ph type="body" sz="half" idx="1"/>
          </p:nvPr>
        </p:nvSpPr>
        <p:spPr>
          <a:xfrm>
            <a:off x="1477963" y="1653492"/>
            <a:ext cx="862012" cy="584200"/>
          </a:xfrm>
        </p:spPr>
        <p:txBody>
          <a:bodyPr/>
          <a:lstStyle/>
          <a:p>
            <a:pPr>
              <a:buFontTx/>
              <a:buNone/>
            </a:pPr>
            <a:r>
              <a:rPr lang="en-US" b="1" dirty="0" smtClean="0">
                <a:solidFill>
                  <a:srgbClr val="000099"/>
                </a:solidFill>
                <a:effectLst>
                  <a:outerShdw blurRad="38100" dist="38100" dir="2700000" algn="tl">
                    <a:srgbClr val="DDDDDD"/>
                  </a:outerShdw>
                </a:effectLst>
              </a:rPr>
              <a:t> </a:t>
            </a:r>
            <a:r>
              <a:rPr lang="en-US" b="1" dirty="0" err="1" smtClean="0">
                <a:solidFill>
                  <a:srgbClr val="000099"/>
                </a:solidFill>
                <a:effectLst>
                  <a:outerShdw blurRad="38100" dist="38100" dir="2700000" algn="tl">
                    <a:srgbClr val="DDDDDD"/>
                  </a:outerShdw>
                </a:effectLst>
              </a:rPr>
              <a:t>c</a:t>
            </a:r>
            <a:endParaRPr lang="en-US" b="1" dirty="0">
              <a:solidFill>
                <a:srgbClr val="000099"/>
              </a:solidFill>
              <a:effectLst>
                <a:outerShdw blurRad="38100" dist="38100" dir="2700000" algn="tl">
                  <a:srgbClr val="DDDDDD"/>
                </a:outerShdw>
              </a:effectLst>
            </a:endParaRPr>
          </a:p>
        </p:txBody>
      </p:sp>
      <p:grpSp>
        <p:nvGrpSpPr>
          <p:cNvPr id="2" name="Group 4"/>
          <p:cNvGrpSpPr>
            <a:grpSpLocks/>
          </p:cNvGrpSpPr>
          <p:nvPr/>
        </p:nvGrpSpPr>
        <p:grpSpPr bwMode="auto">
          <a:xfrm>
            <a:off x="1133475" y="2598054"/>
            <a:ext cx="6875463" cy="1944688"/>
            <a:chOff x="1883" y="1796"/>
            <a:chExt cx="2196" cy="578"/>
          </a:xfrm>
        </p:grpSpPr>
        <p:grpSp>
          <p:nvGrpSpPr>
            <p:cNvPr id="3" name="Group 5"/>
            <p:cNvGrpSpPr>
              <a:grpSpLocks/>
            </p:cNvGrpSpPr>
            <p:nvPr/>
          </p:nvGrpSpPr>
          <p:grpSpPr bwMode="auto">
            <a:xfrm>
              <a:off x="3463" y="1799"/>
              <a:ext cx="616" cy="575"/>
              <a:chOff x="1680" y="816"/>
              <a:chExt cx="2129" cy="1743"/>
            </a:xfrm>
          </p:grpSpPr>
          <p:grpSp>
            <p:nvGrpSpPr>
              <p:cNvPr id="4" name="Group 6"/>
              <p:cNvGrpSpPr>
                <a:grpSpLocks/>
              </p:cNvGrpSpPr>
              <p:nvPr/>
            </p:nvGrpSpPr>
            <p:grpSpPr bwMode="auto">
              <a:xfrm>
                <a:off x="1680" y="816"/>
                <a:ext cx="2129" cy="218"/>
                <a:chOff x="833" y="15932"/>
                <a:chExt cx="2129" cy="218"/>
              </a:xfrm>
            </p:grpSpPr>
            <p:sp>
              <p:nvSpPr>
                <p:cNvPr id="385031" name="Rectangle 7"/>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32" name="Rectangle 8"/>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33" name="Rectangle 9"/>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34" name="Rectangle 10"/>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35" name="Rectangle 11"/>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36" name="Rectangle 12"/>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37" name="Rectangle 13"/>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38" name="Rectangle 14"/>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5" name="Group 15"/>
              <p:cNvGrpSpPr>
                <a:grpSpLocks/>
              </p:cNvGrpSpPr>
              <p:nvPr/>
            </p:nvGrpSpPr>
            <p:grpSpPr bwMode="auto">
              <a:xfrm>
                <a:off x="1680" y="1034"/>
                <a:ext cx="2129" cy="218"/>
                <a:chOff x="833" y="15932"/>
                <a:chExt cx="2129" cy="218"/>
              </a:xfrm>
            </p:grpSpPr>
            <p:sp>
              <p:nvSpPr>
                <p:cNvPr id="385040" name="Rectangle 16"/>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41" name="Rectangle 17"/>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42" name="Rectangle 18"/>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43" name="Rectangle 19"/>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44" name="Rectangle 20"/>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45" name="Rectangle 21"/>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46" name="Rectangle 22"/>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47" name="Rectangle 23"/>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6" name="Group 24"/>
              <p:cNvGrpSpPr>
                <a:grpSpLocks/>
              </p:cNvGrpSpPr>
              <p:nvPr/>
            </p:nvGrpSpPr>
            <p:grpSpPr bwMode="auto">
              <a:xfrm>
                <a:off x="1680" y="1252"/>
                <a:ext cx="2129" cy="218"/>
                <a:chOff x="833" y="15932"/>
                <a:chExt cx="2129" cy="218"/>
              </a:xfrm>
            </p:grpSpPr>
            <p:sp>
              <p:nvSpPr>
                <p:cNvPr id="385049" name="Rectangle 25"/>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50" name="Rectangle 26"/>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51" name="Rectangle 27"/>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52" name="Rectangle 28"/>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53" name="Rectangle 29"/>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54" name="Rectangle 30"/>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55" name="Rectangle 31"/>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56" name="Rectangle 32"/>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7" name="Group 33"/>
              <p:cNvGrpSpPr>
                <a:grpSpLocks/>
              </p:cNvGrpSpPr>
              <p:nvPr/>
            </p:nvGrpSpPr>
            <p:grpSpPr bwMode="auto">
              <a:xfrm>
                <a:off x="1680" y="1470"/>
                <a:ext cx="2129" cy="218"/>
                <a:chOff x="833" y="15932"/>
                <a:chExt cx="2129" cy="218"/>
              </a:xfrm>
            </p:grpSpPr>
            <p:sp>
              <p:nvSpPr>
                <p:cNvPr id="385058" name="Rectangle 34"/>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59" name="Rectangle 35"/>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60" name="Rectangle 36"/>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61" name="Rectangle 37"/>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62" name="Rectangle 38"/>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63" name="Rectangle 39"/>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64" name="Rectangle 40"/>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65" name="Rectangle 41"/>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8" name="Group 42"/>
              <p:cNvGrpSpPr>
                <a:grpSpLocks/>
              </p:cNvGrpSpPr>
              <p:nvPr/>
            </p:nvGrpSpPr>
            <p:grpSpPr bwMode="auto">
              <a:xfrm>
                <a:off x="1680" y="1688"/>
                <a:ext cx="2129" cy="218"/>
                <a:chOff x="833" y="15932"/>
                <a:chExt cx="2129" cy="218"/>
              </a:xfrm>
            </p:grpSpPr>
            <p:sp>
              <p:nvSpPr>
                <p:cNvPr id="385067" name="Rectangle 43"/>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68" name="Rectangle 44"/>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69" name="Rectangle 45"/>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70" name="Rectangle 46"/>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71" name="Rectangle 47"/>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72" name="Rectangle 48"/>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73" name="Rectangle 49"/>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74" name="Rectangle 50"/>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9" name="Group 51"/>
              <p:cNvGrpSpPr>
                <a:grpSpLocks/>
              </p:cNvGrpSpPr>
              <p:nvPr/>
            </p:nvGrpSpPr>
            <p:grpSpPr bwMode="auto">
              <a:xfrm>
                <a:off x="1680" y="1905"/>
                <a:ext cx="2129" cy="218"/>
                <a:chOff x="833" y="15932"/>
                <a:chExt cx="2129" cy="218"/>
              </a:xfrm>
            </p:grpSpPr>
            <p:sp>
              <p:nvSpPr>
                <p:cNvPr id="385076" name="Rectangle 52"/>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77" name="Rectangle 53"/>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78" name="Rectangle 54"/>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79" name="Rectangle 55"/>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80" name="Rectangle 56"/>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81" name="Rectangle 57"/>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82" name="Rectangle 58"/>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83" name="Rectangle 59"/>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10" name="Group 60"/>
              <p:cNvGrpSpPr>
                <a:grpSpLocks/>
              </p:cNvGrpSpPr>
              <p:nvPr/>
            </p:nvGrpSpPr>
            <p:grpSpPr bwMode="auto">
              <a:xfrm>
                <a:off x="1680" y="2123"/>
                <a:ext cx="2129" cy="218"/>
                <a:chOff x="833" y="15932"/>
                <a:chExt cx="2129" cy="218"/>
              </a:xfrm>
            </p:grpSpPr>
            <p:sp>
              <p:nvSpPr>
                <p:cNvPr id="385085" name="Rectangle 61"/>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86" name="Rectangle 62"/>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87" name="Rectangle 63"/>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88" name="Rectangle 64"/>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89" name="Rectangle 65"/>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90" name="Rectangle 66"/>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91" name="Rectangle 67"/>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92" name="Rectangle 68"/>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11" name="Group 69"/>
              <p:cNvGrpSpPr>
                <a:grpSpLocks/>
              </p:cNvGrpSpPr>
              <p:nvPr/>
            </p:nvGrpSpPr>
            <p:grpSpPr bwMode="auto">
              <a:xfrm>
                <a:off x="1680" y="2341"/>
                <a:ext cx="2129" cy="218"/>
                <a:chOff x="833" y="15932"/>
                <a:chExt cx="2129" cy="218"/>
              </a:xfrm>
            </p:grpSpPr>
            <p:sp>
              <p:nvSpPr>
                <p:cNvPr id="385094" name="Rectangle 70"/>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95" name="Rectangle 71"/>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96" name="Rectangle 72"/>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97" name="Rectangle 73"/>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98" name="Rectangle 74"/>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099" name="Rectangle 75"/>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00" name="Rectangle 76"/>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01" name="Rectangle 77"/>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grpSp>
          <p:nvGrpSpPr>
            <p:cNvPr id="12" name="Group 78"/>
            <p:cNvGrpSpPr>
              <a:grpSpLocks/>
            </p:cNvGrpSpPr>
            <p:nvPr/>
          </p:nvGrpSpPr>
          <p:grpSpPr bwMode="auto">
            <a:xfrm>
              <a:off x="2675" y="1799"/>
              <a:ext cx="617" cy="575"/>
              <a:chOff x="1680" y="816"/>
              <a:chExt cx="2129" cy="1743"/>
            </a:xfrm>
          </p:grpSpPr>
          <p:grpSp>
            <p:nvGrpSpPr>
              <p:cNvPr id="13" name="Group 79"/>
              <p:cNvGrpSpPr>
                <a:grpSpLocks/>
              </p:cNvGrpSpPr>
              <p:nvPr/>
            </p:nvGrpSpPr>
            <p:grpSpPr bwMode="auto">
              <a:xfrm>
                <a:off x="1680" y="816"/>
                <a:ext cx="2129" cy="218"/>
                <a:chOff x="833" y="15932"/>
                <a:chExt cx="2129" cy="218"/>
              </a:xfrm>
            </p:grpSpPr>
            <p:sp>
              <p:nvSpPr>
                <p:cNvPr id="385104" name="Rectangle 80"/>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05" name="Rectangle 81"/>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06" name="Rectangle 82"/>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07" name="Rectangle 83"/>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08" name="Rectangle 84"/>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09" name="Rectangle 85"/>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10" name="Rectangle 86"/>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11" name="Rectangle 87"/>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14" name="Group 88"/>
              <p:cNvGrpSpPr>
                <a:grpSpLocks/>
              </p:cNvGrpSpPr>
              <p:nvPr/>
            </p:nvGrpSpPr>
            <p:grpSpPr bwMode="auto">
              <a:xfrm>
                <a:off x="1680" y="1034"/>
                <a:ext cx="2129" cy="218"/>
                <a:chOff x="833" y="15932"/>
                <a:chExt cx="2129" cy="218"/>
              </a:xfrm>
            </p:grpSpPr>
            <p:sp>
              <p:nvSpPr>
                <p:cNvPr id="385113" name="Rectangle 89"/>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14" name="Rectangle 90"/>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15" name="Rectangle 91"/>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16" name="Rectangle 92"/>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17" name="Rectangle 93"/>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18" name="Rectangle 94"/>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19" name="Rectangle 95"/>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20" name="Rectangle 96"/>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15" name="Group 97"/>
              <p:cNvGrpSpPr>
                <a:grpSpLocks/>
              </p:cNvGrpSpPr>
              <p:nvPr/>
            </p:nvGrpSpPr>
            <p:grpSpPr bwMode="auto">
              <a:xfrm>
                <a:off x="1680" y="1252"/>
                <a:ext cx="2129" cy="218"/>
                <a:chOff x="833" y="15932"/>
                <a:chExt cx="2129" cy="218"/>
              </a:xfrm>
            </p:grpSpPr>
            <p:sp>
              <p:nvSpPr>
                <p:cNvPr id="385122" name="Rectangle 98"/>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23" name="Rectangle 99"/>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24" name="Rectangle 100"/>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25" name="Rectangle 101"/>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26" name="Rectangle 102"/>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27" name="Rectangle 103"/>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28" name="Rectangle 104"/>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29" name="Rectangle 105"/>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16" name="Group 106"/>
              <p:cNvGrpSpPr>
                <a:grpSpLocks/>
              </p:cNvGrpSpPr>
              <p:nvPr/>
            </p:nvGrpSpPr>
            <p:grpSpPr bwMode="auto">
              <a:xfrm>
                <a:off x="1680" y="1470"/>
                <a:ext cx="2129" cy="218"/>
                <a:chOff x="833" y="15932"/>
                <a:chExt cx="2129" cy="218"/>
              </a:xfrm>
            </p:grpSpPr>
            <p:sp>
              <p:nvSpPr>
                <p:cNvPr id="385131" name="Rectangle 107"/>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32" name="Rectangle 108"/>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33" name="Rectangle 109"/>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34" name="Rectangle 110"/>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35" name="Rectangle 111"/>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36" name="Rectangle 112"/>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37" name="Rectangle 113"/>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38" name="Rectangle 114"/>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17" name="Group 115"/>
              <p:cNvGrpSpPr>
                <a:grpSpLocks/>
              </p:cNvGrpSpPr>
              <p:nvPr/>
            </p:nvGrpSpPr>
            <p:grpSpPr bwMode="auto">
              <a:xfrm>
                <a:off x="1680" y="1688"/>
                <a:ext cx="2129" cy="218"/>
                <a:chOff x="833" y="15932"/>
                <a:chExt cx="2129" cy="218"/>
              </a:xfrm>
            </p:grpSpPr>
            <p:sp>
              <p:nvSpPr>
                <p:cNvPr id="385140" name="Rectangle 116"/>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41" name="Rectangle 117"/>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42" name="Rectangle 118"/>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43" name="Rectangle 119"/>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44" name="Rectangle 120"/>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45" name="Rectangle 121"/>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46" name="Rectangle 122"/>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47" name="Rectangle 123"/>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18" name="Group 124"/>
              <p:cNvGrpSpPr>
                <a:grpSpLocks/>
              </p:cNvGrpSpPr>
              <p:nvPr/>
            </p:nvGrpSpPr>
            <p:grpSpPr bwMode="auto">
              <a:xfrm>
                <a:off x="1680" y="1905"/>
                <a:ext cx="2129" cy="218"/>
                <a:chOff x="833" y="15932"/>
                <a:chExt cx="2129" cy="218"/>
              </a:xfrm>
            </p:grpSpPr>
            <p:sp>
              <p:nvSpPr>
                <p:cNvPr id="385149" name="Rectangle 125"/>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50" name="Rectangle 126"/>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51" name="Rectangle 127"/>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52" name="Rectangle 128"/>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53" name="Rectangle 129"/>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54" name="Rectangle 130"/>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55" name="Rectangle 131"/>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56" name="Rectangle 132"/>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19" name="Group 133"/>
              <p:cNvGrpSpPr>
                <a:grpSpLocks/>
              </p:cNvGrpSpPr>
              <p:nvPr/>
            </p:nvGrpSpPr>
            <p:grpSpPr bwMode="auto">
              <a:xfrm>
                <a:off x="1680" y="2123"/>
                <a:ext cx="2129" cy="218"/>
                <a:chOff x="833" y="15932"/>
                <a:chExt cx="2129" cy="218"/>
              </a:xfrm>
            </p:grpSpPr>
            <p:sp>
              <p:nvSpPr>
                <p:cNvPr id="385158" name="Rectangle 134"/>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59" name="Rectangle 135"/>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60" name="Rectangle 136"/>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61" name="Rectangle 137"/>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62" name="Rectangle 138"/>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63" name="Rectangle 139"/>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64" name="Rectangle 140"/>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65" name="Rectangle 141"/>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20" name="Group 142"/>
              <p:cNvGrpSpPr>
                <a:grpSpLocks/>
              </p:cNvGrpSpPr>
              <p:nvPr/>
            </p:nvGrpSpPr>
            <p:grpSpPr bwMode="auto">
              <a:xfrm>
                <a:off x="1680" y="2341"/>
                <a:ext cx="2129" cy="218"/>
                <a:chOff x="833" y="15932"/>
                <a:chExt cx="2129" cy="218"/>
              </a:xfrm>
            </p:grpSpPr>
            <p:sp>
              <p:nvSpPr>
                <p:cNvPr id="385167" name="Rectangle 143"/>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68" name="Rectangle 144"/>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69" name="Rectangle 145"/>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70" name="Rectangle 146"/>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71" name="Rectangle 147"/>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72" name="Rectangle 148"/>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73" name="Rectangle 149"/>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74" name="Rectangle 150"/>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grpSp>
          <p:nvGrpSpPr>
            <p:cNvPr id="21" name="Group 151"/>
            <p:cNvGrpSpPr>
              <a:grpSpLocks/>
            </p:cNvGrpSpPr>
            <p:nvPr/>
          </p:nvGrpSpPr>
          <p:grpSpPr bwMode="auto">
            <a:xfrm>
              <a:off x="1883" y="1796"/>
              <a:ext cx="616" cy="575"/>
              <a:chOff x="1680" y="816"/>
              <a:chExt cx="2129" cy="1743"/>
            </a:xfrm>
          </p:grpSpPr>
          <p:grpSp>
            <p:nvGrpSpPr>
              <p:cNvPr id="22" name="Group 152"/>
              <p:cNvGrpSpPr>
                <a:grpSpLocks/>
              </p:cNvGrpSpPr>
              <p:nvPr/>
            </p:nvGrpSpPr>
            <p:grpSpPr bwMode="auto">
              <a:xfrm>
                <a:off x="1680" y="816"/>
                <a:ext cx="2129" cy="218"/>
                <a:chOff x="833" y="15932"/>
                <a:chExt cx="2129" cy="218"/>
              </a:xfrm>
            </p:grpSpPr>
            <p:sp>
              <p:nvSpPr>
                <p:cNvPr id="385177" name="Rectangle 153"/>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78" name="Rectangle 154"/>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79" name="Rectangle 155"/>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80" name="Rectangle 156"/>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81" name="Rectangle 157"/>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82" name="Rectangle 158"/>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83" name="Rectangle 159"/>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84" name="Rectangle 160"/>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23" name="Group 161"/>
              <p:cNvGrpSpPr>
                <a:grpSpLocks/>
              </p:cNvGrpSpPr>
              <p:nvPr/>
            </p:nvGrpSpPr>
            <p:grpSpPr bwMode="auto">
              <a:xfrm>
                <a:off x="1680" y="1034"/>
                <a:ext cx="2129" cy="218"/>
                <a:chOff x="833" y="15932"/>
                <a:chExt cx="2129" cy="218"/>
              </a:xfrm>
            </p:grpSpPr>
            <p:sp>
              <p:nvSpPr>
                <p:cNvPr id="385186" name="Rectangle 162"/>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87" name="Rectangle 163"/>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88" name="Rectangle 164"/>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89" name="Rectangle 165"/>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90" name="Rectangle 166"/>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91" name="Rectangle 167"/>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92" name="Rectangle 168"/>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93" name="Rectangle 169"/>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24" name="Group 170"/>
              <p:cNvGrpSpPr>
                <a:grpSpLocks/>
              </p:cNvGrpSpPr>
              <p:nvPr/>
            </p:nvGrpSpPr>
            <p:grpSpPr bwMode="auto">
              <a:xfrm>
                <a:off x="1680" y="1252"/>
                <a:ext cx="2129" cy="218"/>
                <a:chOff x="833" y="15932"/>
                <a:chExt cx="2129" cy="218"/>
              </a:xfrm>
            </p:grpSpPr>
            <p:sp>
              <p:nvSpPr>
                <p:cNvPr id="385195" name="Rectangle 171"/>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96" name="Rectangle 172"/>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97" name="Rectangle 173"/>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98" name="Rectangle 174"/>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199" name="Rectangle 175"/>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00" name="Rectangle 176"/>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01" name="Rectangle 177"/>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02" name="Rectangle 178"/>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25" name="Group 179"/>
              <p:cNvGrpSpPr>
                <a:grpSpLocks/>
              </p:cNvGrpSpPr>
              <p:nvPr/>
            </p:nvGrpSpPr>
            <p:grpSpPr bwMode="auto">
              <a:xfrm>
                <a:off x="1680" y="1470"/>
                <a:ext cx="2129" cy="218"/>
                <a:chOff x="833" y="15932"/>
                <a:chExt cx="2129" cy="218"/>
              </a:xfrm>
            </p:grpSpPr>
            <p:sp>
              <p:nvSpPr>
                <p:cNvPr id="385204" name="Rectangle 180"/>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05" name="Rectangle 181"/>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06" name="Rectangle 182"/>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07" name="Rectangle 183"/>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08" name="Rectangle 184"/>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09" name="Rectangle 185"/>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10" name="Rectangle 186"/>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11" name="Rectangle 187"/>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26" name="Group 188"/>
              <p:cNvGrpSpPr>
                <a:grpSpLocks/>
              </p:cNvGrpSpPr>
              <p:nvPr/>
            </p:nvGrpSpPr>
            <p:grpSpPr bwMode="auto">
              <a:xfrm>
                <a:off x="1680" y="1688"/>
                <a:ext cx="2129" cy="218"/>
                <a:chOff x="833" y="15932"/>
                <a:chExt cx="2129" cy="218"/>
              </a:xfrm>
            </p:grpSpPr>
            <p:sp>
              <p:nvSpPr>
                <p:cNvPr id="385213" name="Rectangle 189"/>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14" name="Rectangle 190"/>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15" name="Rectangle 191"/>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16" name="Rectangle 192"/>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17" name="Rectangle 193"/>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18" name="Rectangle 194"/>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19" name="Rectangle 195"/>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20" name="Rectangle 196"/>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27" name="Group 197"/>
              <p:cNvGrpSpPr>
                <a:grpSpLocks/>
              </p:cNvGrpSpPr>
              <p:nvPr/>
            </p:nvGrpSpPr>
            <p:grpSpPr bwMode="auto">
              <a:xfrm>
                <a:off x="1680" y="1905"/>
                <a:ext cx="2129" cy="218"/>
                <a:chOff x="833" y="15932"/>
                <a:chExt cx="2129" cy="218"/>
              </a:xfrm>
            </p:grpSpPr>
            <p:sp>
              <p:nvSpPr>
                <p:cNvPr id="385222" name="Rectangle 198"/>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23" name="Rectangle 199"/>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24" name="Rectangle 200"/>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25" name="Rectangle 201"/>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26" name="Rectangle 202"/>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27" name="Rectangle 203"/>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28" name="Rectangle 204"/>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29" name="Rectangle 205"/>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28" name="Group 206"/>
              <p:cNvGrpSpPr>
                <a:grpSpLocks/>
              </p:cNvGrpSpPr>
              <p:nvPr/>
            </p:nvGrpSpPr>
            <p:grpSpPr bwMode="auto">
              <a:xfrm>
                <a:off x="1680" y="2123"/>
                <a:ext cx="2129" cy="218"/>
                <a:chOff x="833" y="15932"/>
                <a:chExt cx="2129" cy="218"/>
              </a:xfrm>
            </p:grpSpPr>
            <p:sp>
              <p:nvSpPr>
                <p:cNvPr id="385231" name="Rectangle 207"/>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32" name="Rectangle 208"/>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33" name="Rectangle 209"/>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34" name="Rectangle 210"/>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35" name="Rectangle 211"/>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36" name="Rectangle 212"/>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37" name="Rectangle 213"/>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38" name="Rectangle 214"/>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nvGrpSpPr>
              <p:cNvPr id="29" name="Group 215"/>
              <p:cNvGrpSpPr>
                <a:grpSpLocks/>
              </p:cNvGrpSpPr>
              <p:nvPr/>
            </p:nvGrpSpPr>
            <p:grpSpPr bwMode="auto">
              <a:xfrm>
                <a:off x="1680" y="2341"/>
                <a:ext cx="2129" cy="218"/>
                <a:chOff x="833" y="15932"/>
                <a:chExt cx="2129" cy="218"/>
              </a:xfrm>
            </p:grpSpPr>
            <p:sp>
              <p:nvSpPr>
                <p:cNvPr id="385240" name="Rectangle 216"/>
                <p:cNvSpPr>
                  <a:spLocks noChangeArrowheads="1"/>
                </p:cNvSpPr>
                <p:nvPr/>
              </p:nvSpPr>
              <p:spPr bwMode="auto">
                <a:xfrm>
                  <a:off x="83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41" name="Rectangle 217"/>
                <p:cNvSpPr>
                  <a:spLocks noChangeArrowheads="1"/>
                </p:cNvSpPr>
                <p:nvPr/>
              </p:nvSpPr>
              <p:spPr bwMode="auto">
                <a:xfrm>
                  <a:off x="109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42" name="Rectangle 218"/>
                <p:cNvSpPr>
                  <a:spLocks noChangeArrowheads="1"/>
                </p:cNvSpPr>
                <p:nvPr/>
              </p:nvSpPr>
              <p:spPr bwMode="auto">
                <a:xfrm>
                  <a:off x="1365"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43" name="Rectangle 219"/>
                <p:cNvSpPr>
                  <a:spLocks noChangeArrowheads="1"/>
                </p:cNvSpPr>
                <p:nvPr/>
              </p:nvSpPr>
              <p:spPr bwMode="auto">
                <a:xfrm>
                  <a:off x="1631"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44" name="Rectangle 220"/>
                <p:cNvSpPr>
                  <a:spLocks noChangeArrowheads="1"/>
                </p:cNvSpPr>
                <p:nvPr/>
              </p:nvSpPr>
              <p:spPr bwMode="auto">
                <a:xfrm>
                  <a:off x="1897"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45" name="Rectangle 221"/>
                <p:cNvSpPr>
                  <a:spLocks noChangeArrowheads="1"/>
                </p:cNvSpPr>
                <p:nvPr/>
              </p:nvSpPr>
              <p:spPr bwMode="auto">
                <a:xfrm>
                  <a:off x="2163"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46" name="Rectangle 222"/>
                <p:cNvSpPr>
                  <a:spLocks noChangeArrowheads="1"/>
                </p:cNvSpPr>
                <p:nvPr/>
              </p:nvSpPr>
              <p:spPr bwMode="auto">
                <a:xfrm>
                  <a:off x="2429"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sp>
              <p:nvSpPr>
                <p:cNvPr id="385247" name="Rectangle 223"/>
                <p:cNvSpPr>
                  <a:spLocks noChangeArrowheads="1"/>
                </p:cNvSpPr>
                <p:nvPr/>
              </p:nvSpPr>
              <p:spPr bwMode="auto">
                <a:xfrm>
                  <a:off x="2696" y="15932"/>
                  <a:ext cx="266" cy="218"/>
                </a:xfrm>
                <a:prstGeom prst="rect">
                  <a:avLst/>
                </a:prstGeom>
                <a:solidFill>
                  <a:srgbClr val="808080"/>
                </a:solidFill>
                <a:ln w="12700">
                  <a:solidFill>
                    <a:srgbClr val="C0C0C0"/>
                  </a:solidFill>
                  <a:miter lim="800000"/>
                  <a:headEnd/>
                  <a:tailEnd/>
                </a:ln>
                <a:effectLst/>
              </p:spPr>
              <p:txBody>
                <a:bodyPr wrap="none" anchor="ctr">
                  <a:prstTxWarp prst="textNoShape">
                    <a:avLst/>
                  </a:prstTxWarp>
                </a:bodyPr>
                <a:lstStyle/>
                <a:p>
                  <a:endParaRPr lang="en-US"/>
                </a:p>
              </p:txBody>
            </p:sp>
          </p:grpSp>
        </p:grpSp>
        <p:sp>
          <p:nvSpPr>
            <p:cNvPr id="385248" name="Rectangle 224"/>
            <p:cNvSpPr>
              <a:spLocks noChangeArrowheads="1"/>
            </p:cNvSpPr>
            <p:nvPr/>
          </p:nvSpPr>
          <p:spPr bwMode="auto">
            <a:xfrm>
              <a:off x="2675" y="1871"/>
              <a:ext cx="617" cy="72"/>
            </a:xfrm>
            <a:prstGeom prst="rect">
              <a:avLst/>
            </a:prstGeom>
            <a:solidFill>
              <a:srgbClr val="FFFF00">
                <a:alpha val="25000"/>
              </a:srgbClr>
            </a:solidFill>
            <a:ln w="31750">
              <a:solidFill>
                <a:srgbClr val="FFFF00"/>
              </a:solidFill>
              <a:miter lim="800000"/>
              <a:headEnd/>
              <a:tailEnd/>
            </a:ln>
            <a:effectLst/>
          </p:spPr>
          <p:txBody>
            <a:bodyPr wrap="none" anchor="ctr">
              <a:prstTxWarp prst="textNoShape">
                <a:avLst/>
              </a:prstTxWarp>
            </a:bodyPr>
            <a:lstStyle/>
            <a:p>
              <a:endParaRPr lang="en-US"/>
            </a:p>
          </p:txBody>
        </p:sp>
        <p:sp>
          <p:nvSpPr>
            <p:cNvPr id="385249" name="Rectangle 225"/>
            <p:cNvSpPr>
              <a:spLocks noChangeArrowheads="1"/>
            </p:cNvSpPr>
            <p:nvPr/>
          </p:nvSpPr>
          <p:spPr bwMode="auto">
            <a:xfrm>
              <a:off x="3540" y="1799"/>
              <a:ext cx="77" cy="575"/>
            </a:xfrm>
            <a:prstGeom prst="rect">
              <a:avLst/>
            </a:prstGeom>
            <a:solidFill>
              <a:srgbClr val="FFFF00">
                <a:alpha val="25000"/>
              </a:srgbClr>
            </a:solidFill>
            <a:ln w="31750">
              <a:solidFill>
                <a:srgbClr val="FFFF00"/>
              </a:solidFill>
              <a:miter lim="800000"/>
              <a:headEnd/>
              <a:tailEnd/>
            </a:ln>
            <a:effectLst/>
          </p:spPr>
          <p:txBody>
            <a:bodyPr wrap="none" anchor="ctr">
              <a:prstTxWarp prst="textNoShape">
                <a:avLst/>
              </a:prstTxWarp>
            </a:bodyPr>
            <a:lstStyle/>
            <a:p>
              <a:endParaRPr lang="en-US"/>
            </a:p>
          </p:txBody>
        </p:sp>
        <p:sp>
          <p:nvSpPr>
            <p:cNvPr id="385250" name="Rectangle 226"/>
            <p:cNvSpPr>
              <a:spLocks noChangeArrowheads="1"/>
            </p:cNvSpPr>
            <p:nvPr/>
          </p:nvSpPr>
          <p:spPr bwMode="auto">
            <a:xfrm>
              <a:off x="1960" y="1871"/>
              <a:ext cx="77" cy="68"/>
            </a:xfrm>
            <a:prstGeom prst="rect">
              <a:avLst/>
            </a:prstGeom>
            <a:solidFill>
              <a:srgbClr val="FFFF00">
                <a:alpha val="25000"/>
              </a:srgbClr>
            </a:solidFill>
            <a:ln w="31750">
              <a:solidFill>
                <a:srgbClr val="FFFF00"/>
              </a:solidFill>
              <a:miter lim="800000"/>
              <a:headEnd/>
              <a:tailEnd/>
            </a:ln>
            <a:effectLst/>
          </p:spPr>
          <p:txBody>
            <a:bodyPr wrap="none" anchor="ctr">
              <a:prstTxWarp prst="textNoShape">
                <a:avLst/>
              </a:prstTxWarp>
            </a:bodyPr>
            <a:lstStyle/>
            <a:p>
              <a:endParaRPr lang="en-US"/>
            </a:p>
          </p:txBody>
        </p:sp>
        <p:sp>
          <p:nvSpPr>
            <p:cNvPr id="385251" name="Text Box 227"/>
            <p:cNvSpPr txBox="1">
              <a:spLocks noChangeArrowheads="1"/>
            </p:cNvSpPr>
            <p:nvPr/>
          </p:nvSpPr>
          <p:spPr bwMode="auto">
            <a:xfrm>
              <a:off x="2487" y="1982"/>
              <a:ext cx="101" cy="109"/>
            </a:xfrm>
            <a:prstGeom prst="rect">
              <a:avLst/>
            </a:prstGeom>
            <a:noFill/>
            <a:ln w="9525">
              <a:noFill/>
              <a:miter lim="800000"/>
              <a:headEnd/>
              <a:tailEnd/>
            </a:ln>
            <a:effectLst/>
          </p:spPr>
          <p:txBody>
            <a:bodyPr wrap="none">
              <a:prstTxWarp prst="textNoShape">
                <a:avLst/>
              </a:prstTxWarp>
              <a:spAutoFit/>
            </a:bodyPr>
            <a:lstStyle/>
            <a:p>
              <a:pPr algn="l"/>
              <a:r>
                <a:rPr lang="en-US" sz="1800" b="1">
                  <a:latin typeface="Arial" charset="0"/>
                  <a:ea typeface="Arial" charset="0"/>
                  <a:cs typeface="Arial" charset="0"/>
                </a:rPr>
                <a:t>=</a:t>
              </a:r>
            </a:p>
          </p:txBody>
        </p:sp>
        <p:sp>
          <p:nvSpPr>
            <p:cNvPr id="385252" name="Text Box 228"/>
            <p:cNvSpPr txBox="1">
              <a:spLocks noChangeArrowheads="1"/>
            </p:cNvSpPr>
            <p:nvPr/>
          </p:nvSpPr>
          <p:spPr bwMode="auto">
            <a:xfrm>
              <a:off x="3280" y="1968"/>
              <a:ext cx="100" cy="146"/>
            </a:xfrm>
            <a:prstGeom prst="rect">
              <a:avLst/>
            </a:prstGeom>
            <a:noFill/>
            <a:ln w="9525">
              <a:noFill/>
              <a:miter lim="800000"/>
              <a:headEnd/>
              <a:tailEnd/>
            </a:ln>
            <a:effectLst/>
          </p:spPr>
          <p:txBody>
            <a:bodyPr wrap="none">
              <a:prstTxWarp prst="textNoShape">
                <a:avLst/>
              </a:prstTxWarp>
              <a:spAutoFit/>
            </a:bodyPr>
            <a:lstStyle/>
            <a:p>
              <a:pPr algn="l"/>
              <a:r>
                <a:rPr lang="en-US" sz="2600" b="1">
                  <a:latin typeface="Arial" charset="0"/>
                  <a:ea typeface="Arial" charset="0"/>
                  <a:cs typeface="Arial" charset="0"/>
                </a:rPr>
                <a:t>*</a:t>
              </a:r>
            </a:p>
          </p:txBody>
        </p:sp>
      </p:grpSp>
      <p:sp>
        <p:nvSpPr>
          <p:cNvPr id="385253" name="Rectangle 229"/>
          <p:cNvSpPr>
            <a:spLocks noChangeArrowheads="1"/>
          </p:cNvSpPr>
          <p:nvPr/>
        </p:nvSpPr>
        <p:spPr bwMode="auto">
          <a:xfrm>
            <a:off x="4284663" y="1589992"/>
            <a:ext cx="792162" cy="647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pPr>
            <a:r>
              <a:rPr lang="en-US" sz="3600" b="1" dirty="0" smtClean="0">
                <a:solidFill>
                  <a:srgbClr val="000099"/>
                </a:solidFill>
                <a:effectLst>
                  <a:outerShdw blurRad="38100" dist="38100" dir="2700000" algn="tl">
                    <a:srgbClr val="DDDDDD"/>
                  </a:outerShdw>
                </a:effectLst>
              </a:rPr>
              <a:t>a</a:t>
            </a:r>
            <a:endParaRPr lang="en-US" sz="3600" b="1" dirty="0">
              <a:solidFill>
                <a:srgbClr val="000099"/>
              </a:solidFill>
              <a:effectLst>
                <a:outerShdw blurRad="38100" dist="38100" dir="2700000" algn="tl">
                  <a:srgbClr val="DDDDDD"/>
                </a:outerShdw>
              </a:effectLst>
            </a:endParaRPr>
          </a:p>
        </p:txBody>
      </p:sp>
      <p:sp>
        <p:nvSpPr>
          <p:cNvPr id="385254" name="Rectangle 230"/>
          <p:cNvSpPr>
            <a:spLocks noChangeArrowheads="1"/>
          </p:cNvSpPr>
          <p:nvPr/>
        </p:nvSpPr>
        <p:spPr bwMode="auto">
          <a:xfrm>
            <a:off x="6732588" y="1589992"/>
            <a:ext cx="792162" cy="647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pPr>
            <a:r>
              <a:rPr lang="en-US" sz="3600" b="1" dirty="0" err="1" smtClean="0">
                <a:solidFill>
                  <a:srgbClr val="000099"/>
                </a:solidFill>
                <a:effectLst>
                  <a:outerShdw blurRad="38100" dist="38100" dir="2700000" algn="tl">
                    <a:srgbClr val="DDDDDD"/>
                  </a:outerShdw>
                </a:effectLst>
              </a:rPr>
              <a:t>b</a:t>
            </a:r>
            <a:endParaRPr lang="en-US" sz="3600" b="1" dirty="0">
              <a:solidFill>
                <a:srgbClr val="000099"/>
              </a:solidFill>
              <a:effectLst>
                <a:outerShdw blurRad="38100" dist="38100" dir="2700000" algn="tl">
                  <a:srgbClr val="DDDDDD"/>
                </a:outerShdw>
              </a:effectLst>
            </a:endParaRPr>
          </a:p>
        </p:txBody>
      </p:sp>
      <p:sp>
        <p:nvSpPr>
          <p:cNvPr id="385256" name="Line 232"/>
          <p:cNvSpPr>
            <a:spLocks noChangeShapeType="1"/>
          </p:cNvSpPr>
          <p:nvPr/>
        </p:nvSpPr>
        <p:spPr bwMode="auto">
          <a:xfrm flipH="1" flipV="1">
            <a:off x="6443663" y="4182379"/>
            <a:ext cx="0" cy="935038"/>
          </a:xfrm>
          <a:prstGeom prst="line">
            <a:avLst/>
          </a:prstGeom>
          <a:noFill/>
          <a:ln w="38100">
            <a:solidFill>
              <a:srgbClr val="000080"/>
            </a:solidFill>
            <a:round/>
            <a:headEnd/>
            <a:tailEnd type="triangle" w="med" len="med"/>
          </a:ln>
          <a:effectLst/>
        </p:spPr>
        <p:txBody>
          <a:bodyPr>
            <a:prstTxWarp prst="textNoShape">
              <a:avLst/>
            </a:prstTxWarp>
          </a:bodyPr>
          <a:lstStyle/>
          <a:p>
            <a:endParaRPr lang="en-US"/>
          </a:p>
        </p:txBody>
      </p:sp>
      <p:sp>
        <p:nvSpPr>
          <p:cNvPr id="385259" name="Line 235"/>
          <p:cNvSpPr>
            <a:spLocks noChangeShapeType="1"/>
          </p:cNvSpPr>
          <p:nvPr/>
        </p:nvSpPr>
        <p:spPr bwMode="auto">
          <a:xfrm flipH="1" flipV="1">
            <a:off x="4572000" y="2958417"/>
            <a:ext cx="0" cy="2087562"/>
          </a:xfrm>
          <a:prstGeom prst="line">
            <a:avLst/>
          </a:prstGeom>
          <a:noFill/>
          <a:ln w="38100">
            <a:solidFill>
              <a:srgbClr val="000080"/>
            </a:solidFill>
            <a:round/>
            <a:headEnd/>
            <a:tailEnd type="triangle" w="med" len="med"/>
          </a:ln>
          <a:effectLst/>
        </p:spPr>
        <p:txBody>
          <a:bodyPr>
            <a:prstTxWarp prst="textNoShape">
              <a:avLst/>
            </a:prstTxWarp>
          </a:bodyPr>
          <a:lstStyle/>
          <a:p>
            <a:endParaRPr lang="en-US"/>
          </a:p>
        </p:txBody>
      </p:sp>
      <p:sp>
        <p:nvSpPr>
          <p:cNvPr id="385264" name="Line 240"/>
          <p:cNvSpPr>
            <a:spLocks noChangeShapeType="1"/>
          </p:cNvSpPr>
          <p:nvPr/>
        </p:nvSpPr>
        <p:spPr bwMode="auto">
          <a:xfrm>
            <a:off x="827088" y="2958417"/>
            <a:ext cx="720725" cy="17462"/>
          </a:xfrm>
          <a:prstGeom prst="line">
            <a:avLst/>
          </a:prstGeom>
          <a:noFill/>
          <a:ln w="38100">
            <a:solidFill>
              <a:srgbClr val="000080"/>
            </a:solidFill>
            <a:round/>
            <a:headEnd/>
            <a:tailEnd type="triangle" w="med" len="med"/>
          </a:ln>
          <a:effectLst/>
        </p:spPr>
        <p:txBody>
          <a:bodyPr>
            <a:prstTxWarp prst="textNoShape">
              <a:avLst/>
            </a:prstTxWarp>
          </a:bodyPr>
          <a:lstStyle/>
          <a:p>
            <a:endParaRPr lang="en-US"/>
          </a:p>
        </p:txBody>
      </p:sp>
      <p:pic>
        <p:nvPicPr>
          <p:cNvPr id="385267" name="Picture 243"/>
          <p:cNvPicPr>
            <a:picLocks noChangeAspect="1" noChangeArrowheads="1"/>
          </p:cNvPicPr>
          <p:nvPr/>
        </p:nvPicPr>
        <p:blipFill>
          <a:blip r:embed="rId3"/>
          <a:srcRect/>
          <a:stretch>
            <a:fillRect/>
          </a:stretch>
        </p:blipFill>
        <p:spPr bwMode="auto">
          <a:xfrm>
            <a:off x="250825" y="4830079"/>
            <a:ext cx="2520950" cy="1006475"/>
          </a:xfrm>
          <a:prstGeom prst="rect">
            <a:avLst/>
          </a:prstGeom>
          <a:noFill/>
        </p:spPr>
      </p:pic>
      <p:sp>
        <p:nvSpPr>
          <p:cNvPr id="385269" name="Text Box 245"/>
          <p:cNvSpPr txBox="1">
            <a:spLocks noChangeArrowheads="1"/>
          </p:cNvSpPr>
          <p:nvPr/>
        </p:nvSpPr>
        <p:spPr bwMode="auto">
          <a:xfrm>
            <a:off x="4148138" y="4807854"/>
            <a:ext cx="769937" cy="823913"/>
          </a:xfrm>
          <a:prstGeom prst="rect">
            <a:avLst/>
          </a:prstGeom>
          <a:noFill/>
          <a:ln w="9525">
            <a:noFill/>
            <a:miter lim="800000"/>
            <a:headEnd/>
            <a:tailEnd/>
          </a:ln>
          <a:effectLst/>
        </p:spPr>
        <p:txBody>
          <a:bodyPr wrap="none">
            <a:prstTxWarp prst="textNoShape">
              <a:avLst/>
            </a:prstTxWarp>
            <a:spAutoFit/>
          </a:bodyPr>
          <a:lstStyle/>
          <a:p>
            <a:r>
              <a:rPr lang="en-US" sz="4800">
                <a:solidFill>
                  <a:srgbClr val="0000CC"/>
                </a:solidFill>
              </a:rPr>
              <a:t>a</a:t>
            </a:r>
            <a:r>
              <a:rPr lang="en-US" sz="4800" baseline="-25000">
                <a:solidFill>
                  <a:srgbClr val="0000CC"/>
                </a:solidFill>
              </a:rPr>
              <a:t>i*</a:t>
            </a:r>
          </a:p>
        </p:txBody>
      </p:sp>
      <p:sp>
        <p:nvSpPr>
          <p:cNvPr id="385271" name="Text Box 247"/>
          <p:cNvSpPr txBox="1">
            <a:spLocks noChangeArrowheads="1"/>
          </p:cNvSpPr>
          <p:nvPr/>
        </p:nvSpPr>
        <p:spPr bwMode="auto">
          <a:xfrm>
            <a:off x="5980113" y="4807854"/>
            <a:ext cx="804862" cy="823913"/>
          </a:xfrm>
          <a:prstGeom prst="rect">
            <a:avLst/>
          </a:prstGeom>
          <a:noFill/>
          <a:ln w="9525">
            <a:noFill/>
            <a:miter lim="800000"/>
            <a:headEnd/>
            <a:tailEnd/>
          </a:ln>
          <a:effectLst/>
        </p:spPr>
        <p:txBody>
          <a:bodyPr wrap="none">
            <a:prstTxWarp prst="textNoShape">
              <a:avLst/>
            </a:prstTxWarp>
            <a:spAutoFit/>
          </a:bodyPr>
          <a:lstStyle/>
          <a:p>
            <a:r>
              <a:rPr lang="en-US" sz="4800">
                <a:solidFill>
                  <a:srgbClr val="0000CC"/>
                </a:solidFill>
              </a:rPr>
              <a:t>b</a:t>
            </a:r>
            <a:r>
              <a:rPr lang="en-US" sz="4800" baseline="-25000">
                <a:solidFill>
                  <a:srgbClr val="0000CC"/>
                </a:solidFill>
              </a:rPr>
              <a:t>*j</a:t>
            </a:r>
          </a:p>
        </p:txBody>
      </p:sp>
      <p:sp>
        <p:nvSpPr>
          <p:cNvPr id="385272" name="Text Box 248"/>
          <p:cNvSpPr txBox="1">
            <a:spLocks noChangeArrowheads="1"/>
          </p:cNvSpPr>
          <p:nvPr/>
        </p:nvSpPr>
        <p:spPr bwMode="auto">
          <a:xfrm>
            <a:off x="225425" y="2521854"/>
            <a:ext cx="637314" cy="830997"/>
          </a:xfrm>
          <a:prstGeom prst="rect">
            <a:avLst/>
          </a:prstGeom>
          <a:noFill/>
          <a:ln w="9525">
            <a:noFill/>
            <a:miter lim="800000"/>
            <a:headEnd/>
            <a:tailEnd/>
          </a:ln>
          <a:effectLst/>
        </p:spPr>
        <p:txBody>
          <a:bodyPr wrap="none">
            <a:prstTxWarp prst="textNoShape">
              <a:avLst/>
            </a:prstTxWarp>
            <a:spAutoFit/>
          </a:bodyPr>
          <a:lstStyle/>
          <a:p>
            <a:r>
              <a:rPr lang="en-US" sz="4800" dirty="0" err="1" smtClean="0">
                <a:solidFill>
                  <a:srgbClr val="0000CC"/>
                </a:solidFill>
              </a:rPr>
              <a:t>c</a:t>
            </a:r>
            <a:r>
              <a:rPr lang="en-US" sz="4800" baseline="-25000" dirty="0" err="1" smtClean="0">
                <a:solidFill>
                  <a:srgbClr val="0000CC"/>
                </a:solidFill>
              </a:rPr>
              <a:t>ij</a:t>
            </a:r>
            <a:endParaRPr lang="en-US" sz="4800" baseline="-25000" dirty="0">
              <a:solidFill>
                <a:srgbClr val="0000CC"/>
              </a:solidFill>
            </a:endParaRPr>
          </a:p>
        </p:txBody>
      </p:sp>
      <p:sp>
        <p:nvSpPr>
          <p:cNvPr id="239" name="TextBox 238"/>
          <p:cNvSpPr txBox="1"/>
          <p:nvPr/>
        </p:nvSpPr>
        <p:spPr>
          <a:xfrm>
            <a:off x="578056" y="5915292"/>
            <a:ext cx="8337589" cy="461665"/>
          </a:xfrm>
          <a:prstGeom prst="rect">
            <a:avLst/>
          </a:prstGeom>
          <a:noFill/>
        </p:spPr>
        <p:txBody>
          <a:bodyPr wrap="none" rtlCol="0">
            <a:spAutoFit/>
          </a:bodyPr>
          <a:lstStyle/>
          <a:p>
            <a:r>
              <a:rPr lang="en-US" sz="2400" dirty="0" smtClean="0">
                <a:hlinkClick r:id="rId4"/>
              </a:rPr>
              <a:t>Simple Matrix Multiply - www.youtube.com/watch?v=yl0LTcDIhxc</a:t>
            </a:r>
            <a:endParaRPr lang="en-US" sz="2400" dirty="0"/>
          </a:p>
        </p:txBody>
      </p:sp>
      <p:sp>
        <p:nvSpPr>
          <p:cNvPr id="240" name="TextBox 239"/>
          <p:cNvSpPr txBox="1"/>
          <p:nvPr/>
        </p:nvSpPr>
        <p:spPr>
          <a:xfrm>
            <a:off x="1306286" y="6396335"/>
            <a:ext cx="6532708" cy="461665"/>
          </a:xfrm>
          <a:prstGeom prst="rect">
            <a:avLst/>
          </a:prstGeom>
          <a:solidFill>
            <a:srgbClr val="FFFFFF"/>
          </a:solidFill>
        </p:spPr>
        <p:txBody>
          <a:bodyPr wrap="none" rtlCol="0">
            <a:spAutoFit/>
          </a:bodyPr>
          <a:lstStyle/>
          <a:p>
            <a:r>
              <a:rPr lang="en-US" sz="2400" dirty="0" smtClean="0"/>
              <a:t>100 </a:t>
            </a:r>
            <a:r>
              <a:rPr lang="en-US" sz="2400" dirty="0" err="1" smtClean="0"/>
              <a:t>x</a:t>
            </a:r>
            <a:r>
              <a:rPr lang="en-US" sz="2400" dirty="0" smtClean="0"/>
              <a:t> 100 Matrix, Cache 1000 blocks, 1 word/block</a:t>
            </a:r>
            <a:endParaRPr lang="en-US"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9BD31B5C-6AE1-1B49-8B0B-66B07773664F}" type="slidenum">
              <a:rPr lang="he-IL"/>
              <a:pPr/>
              <a:t>44</a:t>
            </a:fld>
            <a:endParaRPr lang="he-IL"/>
          </a:p>
        </p:txBody>
      </p:sp>
      <p:sp>
        <p:nvSpPr>
          <p:cNvPr id="376841" name="Rectangle 9"/>
          <p:cNvSpPr>
            <a:spLocks noChangeArrowheads="1"/>
          </p:cNvSpPr>
          <p:nvPr/>
        </p:nvSpPr>
        <p:spPr bwMode="auto">
          <a:xfrm>
            <a:off x="684213" y="2708275"/>
            <a:ext cx="7056437" cy="1944688"/>
          </a:xfrm>
          <a:prstGeom prst="rect">
            <a:avLst/>
          </a:prstGeom>
          <a:solidFill>
            <a:srgbClr val="DDDDDD">
              <a:alpha val="70000"/>
            </a:srgbClr>
          </a:solidFill>
          <a:ln w="9525">
            <a:noFill/>
            <a:miter lim="800000"/>
            <a:headEnd/>
            <a:tailEnd/>
          </a:ln>
          <a:effectLst/>
        </p:spPr>
        <p:txBody>
          <a:bodyPr wrap="none" anchor="ctr">
            <a:prstTxWarp prst="textNoShape">
              <a:avLst/>
            </a:prstTxWarp>
          </a:bodyPr>
          <a:lstStyle/>
          <a:p>
            <a:endParaRPr lang="en-US"/>
          </a:p>
        </p:txBody>
      </p:sp>
      <p:sp>
        <p:nvSpPr>
          <p:cNvPr id="376834" name="Rectangle 2"/>
          <p:cNvSpPr>
            <a:spLocks noGrp="1" noChangeArrowheads="1"/>
          </p:cNvSpPr>
          <p:nvPr>
            <p:ph type="title"/>
          </p:nvPr>
        </p:nvSpPr>
        <p:spPr/>
        <p:txBody>
          <a:bodyPr/>
          <a:lstStyle/>
          <a:p>
            <a:r>
              <a:rPr lang="en-US"/>
              <a:t>The simplest algorithm</a:t>
            </a:r>
          </a:p>
        </p:txBody>
      </p:sp>
      <p:sp>
        <p:nvSpPr>
          <p:cNvPr id="376835" name="Rectangle 3"/>
          <p:cNvSpPr>
            <a:spLocks noGrp="1" noChangeArrowheads="1"/>
          </p:cNvSpPr>
          <p:nvPr>
            <p:ph type="body" idx="1"/>
          </p:nvPr>
        </p:nvSpPr>
        <p:spPr>
          <a:xfrm>
            <a:off x="395288" y="2852738"/>
            <a:ext cx="8748712" cy="1871662"/>
          </a:xfrm>
        </p:spPr>
        <p:txBody>
          <a:bodyPr>
            <a:normAutofit lnSpcReduction="10000"/>
          </a:bodyPr>
          <a:lstStyle/>
          <a:p>
            <a:pPr>
              <a:lnSpc>
                <a:spcPct val="90000"/>
              </a:lnSpc>
              <a:buFontTx/>
              <a:buNone/>
            </a:pPr>
            <a:r>
              <a:rPr lang="en-US" sz="2400" b="1" dirty="0">
                <a:latin typeface="Courier New" charset="0"/>
              </a:rPr>
              <a:t>	for (</a:t>
            </a:r>
            <a:r>
              <a:rPr lang="en-US" sz="2400" b="1" dirty="0" err="1">
                <a:latin typeface="Courier New" charset="0"/>
              </a:rPr>
              <a:t>i</a:t>
            </a:r>
            <a:r>
              <a:rPr lang="en-US" sz="2400" b="1" dirty="0">
                <a:latin typeface="Courier New" charset="0"/>
              </a:rPr>
              <a:t>=0;i&lt;</a:t>
            </a:r>
            <a:r>
              <a:rPr lang="en-US" sz="2400" b="1" dirty="0" err="1">
                <a:latin typeface="Courier New" charset="0"/>
              </a:rPr>
              <a:t>N;i</a:t>
            </a:r>
            <a:r>
              <a:rPr lang="en-US" sz="2400" b="1" dirty="0">
                <a:latin typeface="Courier New" charset="0"/>
              </a:rPr>
              <a:t>++)</a:t>
            </a:r>
          </a:p>
          <a:p>
            <a:pPr>
              <a:lnSpc>
                <a:spcPct val="90000"/>
              </a:lnSpc>
              <a:buFontTx/>
              <a:buNone/>
            </a:pPr>
            <a:r>
              <a:rPr lang="en-US" sz="2400" b="1" dirty="0">
                <a:latin typeface="Courier New" charset="0"/>
              </a:rPr>
              <a:t>  	for (</a:t>
            </a:r>
            <a:r>
              <a:rPr lang="en-US" sz="2400" b="1" dirty="0" err="1">
                <a:latin typeface="Courier New" charset="0"/>
              </a:rPr>
              <a:t>j</a:t>
            </a:r>
            <a:r>
              <a:rPr lang="en-US" sz="2400" b="1" dirty="0">
                <a:latin typeface="Courier New" charset="0"/>
              </a:rPr>
              <a:t>=0;j&lt;</a:t>
            </a:r>
            <a:r>
              <a:rPr lang="en-US" sz="2400" b="1" dirty="0" err="1">
                <a:latin typeface="Courier New" charset="0"/>
              </a:rPr>
              <a:t>N;j</a:t>
            </a:r>
            <a:r>
              <a:rPr lang="en-US" sz="2400" b="1" dirty="0">
                <a:latin typeface="Courier New" charset="0"/>
              </a:rPr>
              <a:t>++)</a:t>
            </a:r>
          </a:p>
          <a:p>
            <a:pPr>
              <a:lnSpc>
                <a:spcPct val="90000"/>
              </a:lnSpc>
              <a:buFontTx/>
              <a:buNone/>
            </a:pPr>
            <a:r>
              <a:rPr lang="en-US" sz="2400" b="1" dirty="0">
                <a:latin typeface="Courier New" charset="0"/>
              </a:rPr>
              <a:t>		  for (</a:t>
            </a:r>
            <a:r>
              <a:rPr lang="en-US" sz="2400" b="1" dirty="0" err="1">
                <a:latin typeface="Courier New" charset="0"/>
              </a:rPr>
              <a:t>k</a:t>
            </a:r>
            <a:r>
              <a:rPr lang="en-US" sz="2400" b="1" dirty="0">
                <a:latin typeface="Courier New" charset="0"/>
              </a:rPr>
              <a:t>=0;k&lt;</a:t>
            </a:r>
            <a:r>
              <a:rPr lang="en-US" sz="2400" b="1" dirty="0" err="1">
                <a:latin typeface="Courier New" charset="0"/>
              </a:rPr>
              <a:t>N;k</a:t>
            </a:r>
            <a:r>
              <a:rPr lang="en-US" sz="2400" b="1" dirty="0">
                <a:latin typeface="Courier New" charset="0"/>
              </a:rPr>
              <a:t>++) 						   </a:t>
            </a:r>
            <a:r>
              <a:rPr lang="en-US" sz="2400" b="1" dirty="0" smtClean="0">
                <a:latin typeface="Courier New" charset="0"/>
              </a:rPr>
              <a:t> </a:t>
            </a:r>
            <a:br>
              <a:rPr lang="en-US" sz="2400" b="1" dirty="0" smtClean="0">
                <a:latin typeface="Courier New" charset="0"/>
              </a:rPr>
            </a:br>
            <a:r>
              <a:rPr lang="en-US" sz="2400" b="1" dirty="0" smtClean="0">
                <a:latin typeface="Courier New" charset="0"/>
              </a:rPr>
              <a:t>		   </a:t>
            </a:r>
            <a:r>
              <a:rPr lang="en-US" sz="2400" b="1" dirty="0" err="1" smtClean="0">
                <a:latin typeface="Courier New" charset="0"/>
              </a:rPr>
              <a:t>c</a:t>
            </a:r>
            <a:r>
              <a:rPr lang="en-US" sz="2400" b="1" dirty="0" err="1">
                <a:latin typeface="Courier New" charset="0"/>
              </a:rPr>
              <a:t>[i][j</a:t>
            </a:r>
            <a:r>
              <a:rPr lang="en-US" sz="2400" b="1" dirty="0">
                <a:latin typeface="Courier New" charset="0"/>
              </a:rPr>
              <a:t>] += </a:t>
            </a:r>
            <a:r>
              <a:rPr lang="en-US" sz="2400" b="1" dirty="0" err="1">
                <a:latin typeface="Courier New" charset="0"/>
              </a:rPr>
              <a:t>a[i][k</a:t>
            </a:r>
            <a:r>
              <a:rPr lang="en-US" sz="2400" b="1" dirty="0">
                <a:latin typeface="Courier New" charset="0"/>
              </a:rPr>
              <a:t>] * </a:t>
            </a:r>
            <a:r>
              <a:rPr lang="en-US" sz="2400" b="1" dirty="0" err="1">
                <a:latin typeface="Courier New" charset="0"/>
              </a:rPr>
              <a:t>b[k][j</a:t>
            </a:r>
            <a:r>
              <a:rPr lang="en-US" sz="2400" b="1" dirty="0">
                <a:latin typeface="Courier New" charset="0"/>
              </a:rPr>
              <a:t>];</a:t>
            </a:r>
          </a:p>
          <a:p>
            <a:pPr>
              <a:lnSpc>
                <a:spcPct val="90000"/>
              </a:lnSpc>
              <a:buFontTx/>
              <a:buNone/>
            </a:pPr>
            <a:r>
              <a:rPr lang="en-US" sz="2400" b="1" dirty="0">
                <a:latin typeface="Courier New" charset="0"/>
              </a:rPr>
              <a:t>			</a:t>
            </a:r>
            <a:endParaRPr lang="en-US" sz="2800" dirty="0"/>
          </a:p>
        </p:txBody>
      </p:sp>
      <p:sp>
        <p:nvSpPr>
          <p:cNvPr id="376839" name="Text Box 7"/>
          <p:cNvSpPr txBox="1">
            <a:spLocks noChangeArrowheads="1"/>
          </p:cNvSpPr>
          <p:nvPr/>
        </p:nvSpPr>
        <p:spPr bwMode="auto">
          <a:xfrm>
            <a:off x="358775" y="1844675"/>
            <a:ext cx="8424863" cy="519113"/>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2800">
                <a:solidFill>
                  <a:srgbClr val="000099"/>
                </a:solidFill>
              </a:rPr>
              <a:t>Assumption: the matrices are stored as 2-D NxN arrays</a:t>
            </a:r>
          </a:p>
        </p:txBody>
      </p:sp>
      <p:sp>
        <p:nvSpPr>
          <p:cNvPr id="376840" name="Text Box 8"/>
          <p:cNvSpPr txBox="1">
            <a:spLocks noChangeArrowheads="1"/>
          </p:cNvSpPr>
          <p:nvPr/>
        </p:nvSpPr>
        <p:spPr bwMode="auto">
          <a:xfrm>
            <a:off x="395288" y="5300663"/>
            <a:ext cx="7988540" cy="1169551"/>
          </a:xfrm>
          <a:prstGeom prst="rect">
            <a:avLst/>
          </a:prstGeom>
          <a:noFill/>
          <a:ln w="9525">
            <a:noFill/>
            <a:miter lim="800000"/>
            <a:headEnd/>
            <a:tailEnd/>
          </a:ln>
          <a:effectLst/>
        </p:spPr>
        <p:txBody>
          <a:bodyPr wrap="square">
            <a:prstTxWarp prst="textNoShape">
              <a:avLst/>
            </a:prstTxWarp>
            <a:spAutoFit/>
          </a:bodyPr>
          <a:lstStyle/>
          <a:p>
            <a:pPr algn="l">
              <a:spcBef>
                <a:spcPct val="50000"/>
              </a:spcBef>
            </a:pPr>
            <a:r>
              <a:rPr lang="en-US" sz="2800" dirty="0"/>
              <a:t>Advantage:</a:t>
            </a:r>
            <a:r>
              <a:rPr lang="en-US" sz="2800" dirty="0">
                <a:solidFill>
                  <a:srgbClr val="000099"/>
                </a:solidFill>
              </a:rPr>
              <a:t> code simplicity</a:t>
            </a:r>
          </a:p>
          <a:p>
            <a:pPr algn="l">
              <a:spcBef>
                <a:spcPct val="50000"/>
              </a:spcBef>
            </a:pPr>
            <a:r>
              <a:rPr lang="en-US" sz="2800" dirty="0"/>
              <a:t>Disadvantage:</a:t>
            </a:r>
            <a:r>
              <a:rPr lang="en-US" sz="2800" dirty="0" smtClean="0">
                <a:solidFill>
                  <a:srgbClr val="000099"/>
                </a:solidFill>
              </a:rPr>
              <a:t> Marches through memory and caches</a:t>
            </a:r>
            <a:endParaRPr lang="en-US" sz="2800" dirty="0">
              <a:solidFill>
                <a:srgbClr val="000099"/>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68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684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598"/>
          <p:cNvGrpSpPr>
            <a:grpSpLocks/>
          </p:cNvGrpSpPr>
          <p:nvPr/>
        </p:nvGrpSpPr>
        <p:grpSpPr bwMode="auto">
          <a:xfrm>
            <a:off x="5588000" y="2560638"/>
            <a:ext cx="3003550" cy="3705225"/>
            <a:chOff x="1564" y="1357"/>
            <a:chExt cx="1892" cy="2334"/>
          </a:xfrm>
        </p:grpSpPr>
        <p:sp>
          <p:nvSpPr>
            <p:cNvPr id="177751" name="Rectangle 599"/>
            <p:cNvSpPr>
              <a:spLocks noChangeArrowheads="1"/>
            </p:cNvSpPr>
            <p:nvPr/>
          </p:nvSpPr>
          <p:spPr bwMode="auto">
            <a:xfrm>
              <a:off x="1565" y="1697"/>
              <a:ext cx="1489" cy="1572"/>
            </a:xfrm>
            <a:prstGeom prst="rect">
              <a:avLst/>
            </a:prstGeom>
            <a:noFill/>
            <a:ln w="28575">
              <a:solidFill>
                <a:schemeClr val="tx1"/>
              </a:solidFill>
              <a:miter lim="800000"/>
              <a:headEnd/>
              <a:tailEnd/>
            </a:ln>
            <a:effectLst/>
          </p:spPr>
          <p:txBody>
            <a:bodyPr anchor="ctr">
              <a:prstTxWarp prst="textNoShape">
                <a:avLst/>
              </a:prstTxWarp>
              <a:spAutoFit/>
            </a:bodyPr>
            <a:lstStyle/>
            <a:p>
              <a:endParaRPr lang="en-US"/>
            </a:p>
          </p:txBody>
        </p:sp>
        <p:sp>
          <p:nvSpPr>
            <p:cNvPr id="177752" name="Line 600"/>
            <p:cNvSpPr>
              <a:spLocks noChangeShapeType="1"/>
            </p:cNvSpPr>
            <p:nvPr/>
          </p:nvSpPr>
          <p:spPr bwMode="auto">
            <a:xfrm>
              <a:off x="1644" y="1728"/>
              <a:ext cx="0" cy="345"/>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753" name="Line 601"/>
            <p:cNvSpPr>
              <a:spLocks noChangeShapeType="1"/>
            </p:cNvSpPr>
            <p:nvPr/>
          </p:nvSpPr>
          <p:spPr bwMode="auto">
            <a:xfrm>
              <a:off x="1748" y="1791"/>
              <a:ext cx="0" cy="344"/>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754" name="Line 602"/>
            <p:cNvSpPr>
              <a:spLocks noChangeShapeType="1"/>
            </p:cNvSpPr>
            <p:nvPr/>
          </p:nvSpPr>
          <p:spPr bwMode="auto">
            <a:xfrm>
              <a:off x="1853" y="1854"/>
              <a:ext cx="0" cy="344"/>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755" name="Line 603"/>
            <p:cNvSpPr>
              <a:spLocks noChangeShapeType="1"/>
            </p:cNvSpPr>
            <p:nvPr/>
          </p:nvSpPr>
          <p:spPr bwMode="auto">
            <a:xfrm>
              <a:off x="1957" y="1916"/>
              <a:ext cx="0" cy="345"/>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756" name="Line 604"/>
            <p:cNvSpPr>
              <a:spLocks noChangeShapeType="1"/>
            </p:cNvSpPr>
            <p:nvPr/>
          </p:nvSpPr>
          <p:spPr bwMode="auto">
            <a:xfrm>
              <a:off x="2062" y="1979"/>
              <a:ext cx="0" cy="344"/>
            </a:xfrm>
            <a:prstGeom prst="line">
              <a:avLst/>
            </a:prstGeom>
            <a:noFill/>
            <a:ln w="57150">
              <a:solidFill>
                <a:srgbClr val="FF0000"/>
              </a:solidFill>
              <a:round/>
              <a:headEnd/>
              <a:tailEnd/>
            </a:ln>
            <a:effectLst/>
          </p:spPr>
          <p:txBody>
            <a:bodyPr wrap="none" anchor="ctr">
              <a:prstTxWarp prst="textNoShape">
                <a:avLst/>
              </a:prstTxWarp>
              <a:spAutoFit/>
            </a:bodyPr>
            <a:lstStyle/>
            <a:p>
              <a:endParaRPr lang="en-US"/>
            </a:p>
          </p:txBody>
        </p:sp>
        <p:sp>
          <p:nvSpPr>
            <p:cNvPr id="177757" name="Line 605"/>
            <p:cNvSpPr>
              <a:spLocks noChangeShapeType="1"/>
            </p:cNvSpPr>
            <p:nvPr/>
          </p:nvSpPr>
          <p:spPr bwMode="auto">
            <a:xfrm>
              <a:off x="2166" y="2041"/>
              <a:ext cx="0" cy="345"/>
            </a:xfrm>
            <a:prstGeom prst="line">
              <a:avLst/>
            </a:prstGeom>
            <a:noFill/>
            <a:ln w="57150">
              <a:solidFill>
                <a:srgbClr val="FF0000"/>
              </a:solidFill>
              <a:round/>
              <a:headEnd/>
              <a:tailEnd/>
            </a:ln>
            <a:effectLst/>
          </p:spPr>
          <p:txBody>
            <a:bodyPr wrap="none" anchor="ctr">
              <a:prstTxWarp prst="textNoShape">
                <a:avLst/>
              </a:prstTxWarp>
              <a:spAutoFit/>
            </a:bodyPr>
            <a:lstStyle/>
            <a:p>
              <a:endParaRPr lang="en-US"/>
            </a:p>
          </p:txBody>
        </p:sp>
        <p:sp>
          <p:nvSpPr>
            <p:cNvPr id="177758" name="Line 606"/>
            <p:cNvSpPr>
              <a:spLocks noChangeShapeType="1"/>
            </p:cNvSpPr>
            <p:nvPr/>
          </p:nvSpPr>
          <p:spPr bwMode="auto">
            <a:xfrm>
              <a:off x="2271" y="2104"/>
              <a:ext cx="0" cy="345"/>
            </a:xfrm>
            <a:prstGeom prst="line">
              <a:avLst/>
            </a:prstGeom>
            <a:noFill/>
            <a:ln w="57150">
              <a:solidFill>
                <a:srgbClr val="FF0000"/>
              </a:solidFill>
              <a:round/>
              <a:headEnd/>
              <a:tailEnd/>
            </a:ln>
            <a:effectLst/>
          </p:spPr>
          <p:txBody>
            <a:bodyPr wrap="none" anchor="ctr">
              <a:prstTxWarp prst="textNoShape">
                <a:avLst/>
              </a:prstTxWarp>
              <a:spAutoFit/>
            </a:bodyPr>
            <a:lstStyle/>
            <a:p>
              <a:endParaRPr lang="en-US"/>
            </a:p>
          </p:txBody>
        </p:sp>
        <p:sp>
          <p:nvSpPr>
            <p:cNvPr id="177759" name="Line 607"/>
            <p:cNvSpPr>
              <a:spLocks noChangeShapeType="1"/>
            </p:cNvSpPr>
            <p:nvPr/>
          </p:nvSpPr>
          <p:spPr bwMode="auto">
            <a:xfrm>
              <a:off x="2375" y="2167"/>
              <a:ext cx="0" cy="344"/>
            </a:xfrm>
            <a:prstGeom prst="line">
              <a:avLst/>
            </a:prstGeom>
            <a:noFill/>
            <a:ln w="57150">
              <a:solidFill>
                <a:srgbClr val="FF0000"/>
              </a:solidFill>
              <a:round/>
              <a:headEnd/>
              <a:tailEnd/>
            </a:ln>
            <a:effectLst/>
          </p:spPr>
          <p:txBody>
            <a:bodyPr wrap="none" anchor="ctr">
              <a:prstTxWarp prst="textNoShape">
                <a:avLst/>
              </a:prstTxWarp>
              <a:spAutoFit/>
            </a:bodyPr>
            <a:lstStyle/>
            <a:p>
              <a:endParaRPr lang="en-US"/>
            </a:p>
          </p:txBody>
        </p:sp>
        <p:sp>
          <p:nvSpPr>
            <p:cNvPr id="177760" name="Line 608"/>
            <p:cNvSpPr>
              <a:spLocks noChangeShapeType="1"/>
            </p:cNvSpPr>
            <p:nvPr/>
          </p:nvSpPr>
          <p:spPr bwMode="auto">
            <a:xfrm>
              <a:off x="1617" y="2130"/>
              <a:ext cx="0" cy="345"/>
            </a:xfrm>
            <a:prstGeom prst="line">
              <a:avLst/>
            </a:prstGeom>
            <a:noFill/>
            <a:ln w="57150">
              <a:solidFill>
                <a:srgbClr val="FF0000"/>
              </a:solidFill>
              <a:round/>
              <a:headEnd/>
              <a:tailEnd/>
            </a:ln>
            <a:effectLst/>
          </p:spPr>
          <p:txBody>
            <a:bodyPr wrap="none" anchor="ctr">
              <a:prstTxWarp prst="textNoShape">
                <a:avLst/>
              </a:prstTxWarp>
              <a:spAutoFit/>
            </a:bodyPr>
            <a:lstStyle/>
            <a:p>
              <a:endParaRPr lang="en-US"/>
            </a:p>
          </p:txBody>
        </p:sp>
        <p:sp>
          <p:nvSpPr>
            <p:cNvPr id="177761" name="Line 609"/>
            <p:cNvSpPr>
              <a:spLocks noChangeShapeType="1"/>
            </p:cNvSpPr>
            <p:nvPr/>
          </p:nvSpPr>
          <p:spPr bwMode="auto">
            <a:xfrm>
              <a:off x="1724" y="2193"/>
              <a:ext cx="0" cy="344"/>
            </a:xfrm>
            <a:prstGeom prst="line">
              <a:avLst/>
            </a:prstGeom>
            <a:noFill/>
            <a:ln w="57150">
              <a:solidFill>
                <a:srgbClr val="FF0000"/>
              </a:solidFill>
              <a:round/>
              <a:headEnd/>
              <a:tailEnd/>
            </a:ln>
            <a:effectLst/>
          </p:spPr>
          <p:txBody>
            <a:bodyPr wrap="none" anchor="ctr">
              <a:prstTxWarp prst="textNoShape">
                <a:avLst/>
              </a:prstTxWarp>
              <a:spAutoFit/>
            </a:bodyPr>
            <a:lstStyle/>
            <a:p>
              <a:endParaRPr lang="en-US"/>
            </a:p>
          </p:txBody>
        </p:sp>
        <p:sp>
          <p:nvSpPr>
            <p:cNvPr id="177762" name="Line 610"/>
            <p:cNvSpPr>
              <a:spLocks noChangeShapeType="1"/>
            </p:cNvSpPr>
            <p:nvPr/>
          </p:nvSpPr>
          <p:spPr bwMode="auto">
            <a:xfrm>
              <a:off x="1831" y="2255"/>
              <a:ext cx="0" cy="345"/>
            </a:xfrm>
            <a:prstGeom prst="line">
              <a:avLst/>
            </a:prstGeom>
            <a:noFill/>
            <a:ln w="57150">
              <a:solidFill>
                <a:srgbClr val="FF0000"/>
              </a:solidFill>
              <a:round/>
              <a:headEnd/>
              <a:tailEnd/>
            </a:ln>
            <a:effectLst/>
          </p:spPr>
          <p:txBody>
            <a:bodyPr wrap="none" anchor="ctr">
              <a:prstTxWarp prst="textNoShape">
                <a:avLst/>
              </a:prstTxWarp>
              <a:spAutoFit/>
            </a:bodyPr>
            <a:lstStyle/>
            <a:p>
              <a:endParaRPr lang="en-US"/>
            </a:p>
          </p:txBody>
        </p:sp>
        <p:sp>
          <p:nvSpPr>
            <p:cNvPr id="177763" name="Line 611"/>
            <p:cNvSpPr>
              <a:spLocks noChangeShapeType="1"/>
            </p:cNvSpPr>
            <p:nvPr/>
          </p:nvSpPr>
          <p:spPr bwMode="auto">
            <a:xfrm>
              <a:off x="1938" y="2318"/>
              <a:ext cx="0" cy="345"/>
            </a:xfrm>
            <a:prstGeom prst="line">
              <a:avLst/>
            </a:prstGeom>
            <a:noFill/>
            <a:ln w="57150">
              <a:solidFill>
                <a:srgbClr val="FF0000"/>
              </a:solidFill>
              <a:round/>
              <a:headEnd/>
              <a:tailEnd/>
            </a:ln>
            <a:effectLst/>
          </p:spPr>
          <p:txBody>
            <a:bodyPr wrap="none" anchor="ctr">
              <a:prstTxWarp prst="textNoShape">
                <a:avLst/>
              </a:prstTxWarp>
              <a:spAutoFit/>
            </a:bodyPr>
            <a:lstStyle/>
            <a:p>
              <a:endParaRPr lang="en-US"/>
            </a:p>
          </p:txBody>
        </p:sp>
        <p:sp>
          <p:nvSpPr>
            <p:cNvPr id="177764" name="Line 612"/>
            <p:cNvSpPr>
              <a:spLocks noChangeShapeType="1"/>
            </p:cNvSpPr>
            <p:nvPr/>
          </p:nvSpPr>
          <p:spPr bwMode="auto">
            <a:xfrm>
              <a:off x="2045" y="2381"/>
              <a:ext cx="0" cy="344"/>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765" name="Line 613"/>
            <p:cNvSpPr>
              <a:spLocks noChangeShapeType="1"/>
            </p:cNvSpPr>
            <p:nvPr/>
          </p:nvSpPr>
          <p:spPr bwMode="auto">
            <a:xfrm>
              <a:off x="2153" y="2443"/>
              <a:ext cx="0" cy="345"/>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766" name="Line 614"/>
            <p:cNvSpPr>
              <a:spLocks noChangeShapeType="1"/>
            </p:cNvSpPr>
            <p:nvPr/>
          </p:nvSpPr>
          <p:spPr bwMode="auto">
            <a:xfrm>
              <a:off x="2259" y="2506"/>
              <a:ext cx="0" cy="345"/>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767" name="Line 615"/>
            <p:cNvSpPr>
              <a:spLocks noChangeShapeType="1"/>
            </p:cNvSpPr>
            <p:nvPr/>
          </p:nvSpPr>
          <p:spPr bwMode="auto">
            <a:xfrm>
              <a:off x="2366" y="2569"/>
              <a:ext cx="0" cy="344"/>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768" name="Line 616"/>
            <p:cNvSpPr>
              <a:spLocks noChangeShapeType="1"/>
            </p:cNvSpPr>
            <p:nvPr/>
          </p:nvSpPr>
          <p:spPr bwMode="auto">
            <a:xfrm>
              <a:off x="2271" y="1728"/>
              <a:ext cx="0" cy="345"/>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769" name="Line 617"/>
            <p:cNvSpPr>
              <a:spLocks noChangeShapeType="1"/>
            </p:cNvSpPr>
            <p:nvPr/>
          </p:nvSpPr>
          <p:spPr bwMode="auto">
            <a:xfrm>
              <a:off x="2375" y="1791"/>
              <a:ext cx="0" cy="344"/>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770" name="Line 618"/>
            <p:cNvSpPr>
              <a:spLocks noChangeShapeType="1"/>
            </p:cNvSpPr>
            <p:nvPr/>
          </p:nvSpPr>
          <p:spPr bwMode="auto">
            <a:xfrm>
              <a:off x="2480" y="1854"/>
              <a:ext cx="0" cy="344"/>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771" name="Line 619"/>
            <p:cNvSpPr>
              <a:spLocks noChangeShapeType="1"/>
            </p:cNvSpPr>
            <p:nvPr/>
          </p:nvSpPr>
          <p:spPr bwMode="auto">
            <a:xfrm>
              <a:off x="2584" y="1916"/>
              <a:ext cx="0" cy="345"/>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772" name="Line 620"/>
            <p:cNvSpPr>
              <a:spLocks noChangeShapeType="1"/>
            </p:cNvSpPr>
            <p:nvPr/>
          </p:nvSpPr>
          <p:spPr bwMode="auto">
            <a:xfrm>
              <a:off x="2688" y="1979"/>
              <a:ext cx="0" cy="344"/>
            </a:xfrm>
            <a:prstGeom prst="line">
              <a:avLst/>
            </a:prstGeom>
            <a:noFill/>
            <a:ln w="57150">
              <a:solidFill>
                <a:srgbClr val="FF0000"/>
              </a:solidFill>
              <a:round/>
              <a:headEnd/>
              <a:tailEnd/>
            </a:ln>
            <a:effectLst/>
          </p:spPr>
          <p:txBody>
            <a:bodyPr wrap="none" anchor="ctr">
              <a:prstTxWarp prst="textNoShape">
                <a:avLst/>
              </a:prstTxWarp>
              <a:spAutoFit/>
            </a:bodyPr>
            <a:lstStyle/>
            <a:p>
              <a:endParaRPr lang="en-US"/>
            </a:p>
          </p:txBody>
        </p:sp>
        <p:sp>
          <p:nvSpPr>
            <p:cNvPr id="177773" name="Line 621"/>
            <p:cNvSpPr>
              <a:spLocks noChangeShapeType="1"/>
            </p:cNvSpPr>
            <p:nvPr/>
          </p:nvSpPr>
          <p:spPr bwMode="auto">
            <a:xfrm>
              <a:off x="2793" y="2041"/>
              <a:ext cx="0" cy="345"/>
            </a:xfrm>
            <a:prstGeom prst="line">
              <a:avLst/>
            </a:prstGeom>
            <a:noFill/>
            <a:ln w="57150">
              <a:solidFill>
                <a:srgbClr val="FF0000"/>
              </a:solidFill>
              <a:round/>
              <a:headEnd/>
              <a:tailEnd/>
            </a:ln>
            <a:effectLst/>
          </p:spPr>
          <p:txBody>
            <a:bodyPr wrap="none" anchor="ctr">
              <a:prstTxWarp prst="textNoShape">
                <a:avLst/>
              </a:prstTxWarp>
              <a:spAutoFit/>
            </a:bodyPr>
            <a:lstStyle/>
            <a:p>
              <a:endParaRPr lang="en-US"/>
            </a:p>
          </p:txBody>
        </p:sp>
        <p:sp>
          <p:nvSpPr>
            <p:cNvPr id="177774" name="Line 622"/>
            <p:cNvSpPr>
              <a:spLocks noChangeShapeType="1"/>
            </p:cNvSpPr>
            <p:nvPr/>
          </p:nvSpPr>
          <p:spPr bwMode="auto">
            <a:xfrm>
              <a:off x="2897" y="2104"/>
              <a:ext cx="0" cy="345"/>
            </a:xfrm>
            <a:prstGeom prst="line">
              <a:avLst/>
            </a:prstGeom>
            <a:noFill/>
            <a:ln w="57150">
              <a:solidFill>
                <a:srgbClr val="FF0000"/>
              </a:solidFill>
              <a:round/>
              <a:headEnd/>
              <a:tailEnd/>
            </a:ln>
            <a:effectLst/>
          </p:spPr>
          <p:txBody>
            <a:bodyPr wrap="none" anchor="ctr">
              <a:prstTxWarp prst="textNoShape">
                <a:avLst/>
              </a:prstTxWarp>
              <a:spAutoFit/>
            </a:bodyPr>
            <a:lstStyle/>
            <a:p>
              <a:endParaRPr lang="en-US"/>
            </a:p>
          </p:txBody>
        </p:sp>
        <p:sp>
          <p:nvSpPr>
            <p:cNvPr id="177775" name="Line 623"/>
            <p:cNvSpPr>
              <a:spLocks noChangeShapeType="1"/>
            </p:cNvSpPr>
            <p:nvPr/>
          </p:nvSpPr>
          <p:spPr bwMode="auto">
            <a:xfrm>
              <a:off x="3002" y="2167"/>
              <a:ext cx="0" cy="344"/>
            </a:xfrm>
            <a:prstGeom prst="line">
              <a:avLst/>
            </a:prstGeom>
            <a:noFill/>
            <a:ln w="57150">
              <a:solidFill>
                <a:srgbClr val="FF0000"/>
              </a:solidFill>
              <a:round/>
              <a:headEnd/>
              <a:tailEnd/>
            </a:ln>
            <a:effectLst/>
          </p:spPr>
          <p:txBody>
            <a:bodyPr wrap="none" anchor="ctr">
              <a:prstTxWarp prst="textNoShape">
                <a:avLst/>
              </a:prstTxWarp>
              <a:spAutoFit/>
            </a:bodyPr>
            <a:lstStyle/>
            <a:p>
              <a:endParaRPr lang="en-US"/>
            </a:p>
          </p:txBody>
        </p:sp>
        <p:sp>
          <p:nvSpPr>
            <p:cNvPr id="177776" name="Line 624"/>
            <p:cNvSpPr>
              <a:spLocks noChangeShapeType="1"/>
            </p:cNvSpPr>
            <p:nvPr/>
          </p:nvSpPr>
          <p:spPr bwMode="auto">
            <a:xfrm>
              <a:off x="2480" y="2235"/>
              <a:ext cx="0" cy="344"/>
            </a:xfrm>
            <a:prstGeom prst="line">
              <a:avLst/>
            </a:prstGeom>
            <a:noFill/>
            <a:ln w="57150">
              <a:solidFill>
                <a:srgbClr val="FF0000"/>
              </a:solidFill>
              <a:round/>
              <a:headEnd/>
              <a:tailEnd/>
            </a:ln>
            <a:effectLst/>
          </p:spPr>
          <p:txBody>
            <a:bodyPr wrap="none" anchor="ctr">
              <a:prstTxWarp prst="textNoShape">
                <a:avLst/>
              </a:prstTxWarp>
              <a:spAutoFit/>
            </a:bodyPr>
            <a:lstStyle/>
            <a:p>
              <a:endParaRPr lang="en-US"/>
            </a:p>
          </p:txBody>
        </p:sp>
        <p:sp>
          <p:nvSpPr>
            <p:cNvPr id="177777" name="Line 625"/>
            <p:cNvSpPr>
              <a:spLocks noChangeShapeType="1"/>
            </p:cNvSpPr>
            <p:nvPr/>
          </p:nvSpPr>
          <p:spPr bwMode="auto">
            <a:xfrm>
              <a:off x="2584" y="2297"/>
              <a:ext cx="0" cy="345"/>
            </a:xfrm>
            <a:prstGeom prst="line">
              <a:avLst/>
            </a:prstGeom>
            <a:noFill/>
            <a:ln w="57150">
              <a:solidFill>
                <a:srgbClr val="FF0000"/>
              </a:solidFill>
              <a:round/>
              <a:headEnd/>
              <a:tailEnd/>
            </a:ln>
            <a:effectLst/>
          </p:spPr>
          <p:txBody>
            <a:bodyPr wrap="none" anchor="ctr">
              <a:prstTxWarp prst="textNoShape">
                <a:avLst/>
              </a:prstTxWarp>
              <a:spAutoFit/>
            </a:bodyPr>
            <a:lstStyle/>
            <a:p>
              <a:endParaRPr lang="en-US"/>
            </a:p>
          </p:txBody>
        </p:sp>
        <p:sp>
          <p:nvSpPr>
            <p:cNvPr id="177778" name="Line 626"/>
            <p:cNvSpPr>
              <a:spLocks noChangeShapeType="1"/>
            </p:cNvSpPr>
            <p:nvPr/>
          </p:nvSpPr>
          <p:spPr bwMode="auto">
            <a:xfrm>
              <a:off x="2689" y="2360"/>
              <a:ext cx="0" cy="344"/>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779" name="Line 627"/>
            <p:cNvSpPr>
              <a:spLocks noChangeShapeType="1"/>
            </p:cNvSpPr>
            <p:nvPr/>
          </p:nvSpPr>
          <p:spPr bwMode="auto">
            <a:xfrm>
              <a:off x="2793" y="2423"/>
              <a:ext cx="0" cy="344"/>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780" name="Line 628"/>
            <p:cNvSpPr>
              <a:spLocks noChangeShapeType="1"/>
            </p:cNvSpPr>
            <p:nvPr/>
          </p:nvSpPr>
          <p:spPr bwMode="auto">
            <a:xfrm>
              <a:off x="2897" y="2485"/>
              <a:ext cx="0" cy="345"/>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781" name="Line 629"/>
            <p:cNvSpPr>
              <a:spLocks noChangeShapeType="1"/>
            </p:cNvSpPr>
            <p:nvPr/>
          </p:nvSpPr>
          <p:spPr bwMode="auto">
            <a:xfrm>
              <a:off x="3002" y="2548"/>
              <a:ext cx="0" cy="344"/>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782" name="Line 630"/>
            <p:cNvSpPr>
              <a:spLocks noChangeShapeType="1"/>
            </p:cNvSpPr>
            <p:nvPr/>
          </p:nvSpPr>
          <p:spPr bwMode="auto">
            <a:xfrm>
              <a:off x="3106" y="2610"/>
              <a:ext cx="0" cy="345"/>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783" name="Line 631"/>
            <p:cNvSpPr>
              <a:spLocks noChangeShapeType="1"/>
            </p:cNvSpPr>
            <p:nvPr/>
          </p:nvSpPr>
          <p:spPr bwMode="auto">
            <a:xfrm>
              <a:off x="3211" y="2673"/>
              <a:ext cx="0" cy="345"/>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grpSp>
          <p:nvGrpSpPr>
            <p:cNvPr id="3" name="Group 632"/>
            <p:cNvGrpSpPr>
              <a:grpSpLocks/>
            </p:cNvGrpSpPr>
            <p:nvPr/>
          </p:nvGrpSpPr>
          <p:grpSpPr bwMode="auto">
            <a:xfrm>
              <a:off x="2480" y="2631"/>
              <a:ext cx="731" cy="783"/>
              <a:chOff x="1718" y="1257"/>
              <a:chExt cx="672" cy="1200"/>
            </a:xfrm>
          </p:grpSpPr>
          <p:sp>
            <p:nvSpPr>
              <p:cNvPr id="177785" name="Line 633"/>
              <p:cNvSpPr>
                <a:spLocks noChangeShapeType="1"/>
              </p:cNvSpPr>
              <p:nvPr/>
            </p:nvSpPr>
            <p:spPr bwMode="auto">
              <a:xfrm>
                <a:off x="1718" y="1257"/>
                <a:ext cx="0" cy="52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786" name="Line 634"/>
              <p:cNvSpPr>
                <a:spLocks noChangeShapeType="1"/>
              </p:cNvSpPr>
              <p:nvPr/>
            </p:nvSpPr>
            <p:spPr bwMode="auto">
              <a:xfrm>
                <a:off x="1814" y="1353"/>
                <a:ext cx="0" cy="52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787" name="Line 635"/>
              <p:cNvSpPr>
                <a:spLocks noChangeShapeType="1"/>
              </p:cNvSpPr>
              <p:nvPr/>
            </p:nvSpPr>
            <p:spPr bwMode="auto">
              <a:xfrm>
                <a:off x="1910" y="1449"/>
                <a:ext cx="0" cy="52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788" name="Line 636"/>
              <p:cNvSpPr>
                <a:spLocks noChangeShapeType="1"/>
              </p:cNvSpPr>
              <p:nvPr/>
            </p:nvSpPr>
            <p:spPr bwMode="auto">
              <a:xfrm>
                <a:off x="2006" y="1545"/>
                <a:ext cx="0" cy="52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789" name="Line 637"/>
              <p:cNvSpPr>
                <a:spLocks noChangeShapeType="1"/>
              </p:cNvSpPr>
              <p:nvPr/>
            </p:nvSpPr>
            <p:spPr bwMode="auto">
              <a:xfrm>
                <a:off x="2102" y="1641"/>
                <a:ext cx="0" cy="52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790" name="Line 638"/>
              <p:cNvSpPr>
                <a:spLocks noChangeShapeType="1"/>
              </p:cNvSpPr>
              <p:nvPr/>
            </p:nvSpPr>
            <p:spPr bwMode="auto">
              <a:xfrm>
                <a:off x="2198" y="1737"/>
                <a:ext cx="0" cy="52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791" name="Line 639"/>
              <p:cNvSpPr>
                <a:spLocks noChangeShapeType="1"/>
              </p:cNvSpPr>
              <p:nvPr/>
            </p:nvSpPr>
            <p:spPr bwMode="auto">
              <a:xfrm>
                <a:off x="2294" y="1833"/>
                <a:ext cx="0" cy="52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792" name="Line 640"/>
              <p:cNvSpPr>
                <a:spLocks noChangeShapeType="1"/>
              </p:cNvSpPr>
              <p:nvPr/>
            </p:nvSpPr>
            <p:spPr bwMode="auto">
              <a:xfrm>
                <a:off x="2390" y="1929"/>
                <a:ext cx="0" cy="52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grpSp>
        <p:grpSp>
          <p:nvGrpSpPr>
            <p:cNvPr id="4" name="Group 641"/>
            <p:cNvGrpSpPr>
              <a:grpSpLocks/>
            </p:cNvGrpSpPr>
            <p:nvPr/>
          </p:nvGrpSpPr>
          <p:grpSpPr bwMode="auto">
            <a:xfrm>
              <a:off x="2383" y="1405"/>
              <a:ext cx="732" cy="783"/>
              <a:chOff x="1718" y="1257"/>
              <a:chExt cx="672" cy="1200"/>
            </a:xfrm>
          </p:grpSpPr>
          <p:sp>
            <p:nvSpPr>
              <p:cNvPr id="177794" name="Line 642"/>
              <p:cNvSpPr>
                <a:spLocks noChangeShapeType="1"/>
              </p:cNvSpPr>
              <p:nvPr/>
            </p:nvSpPr>
            <p:spPr bwMode="auto">
              <a:xfrm>
                <a:off x="1718" y="1257"/>
                <a:ext cx="0" cy="52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795" name="Line 643"/>
              <p:cNvSpPr>
                <a:spLocks noChangeShapeType="1"/>
              </p:cNvSpPr>
              <p:nvPr/>
            </p:nvSpPr>
            <p:spPr bwMode="auto">
              <a:xfrm>
                <a:off x="1814" y="1353"/>
                <a:ext cx="0" cy="52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796" name="Line 644"/>
              <p:cNvSpPr>
                <a:spLocks noChangeShapeType="1"/>
              </p:cNvSpPr>
              <p:nvPr/>
            </p:nvSpPr>
            <p:spPr bwMode="auto">
              <a:xfrm>
                <a:off x="1910" y="1449"/>
                <a:ext cx="0" cy="52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797" name="Line 645"/>
              <p:cNvSpPr>
                <a:spLocks noChangeShapeType="1"/>
              </p:cNvSpPr>
              <p:nvPr/>
            </p:nvSpPr>
            <p:spPr bwMode="auto">
              <a:xfrm>
                <a:off x="2006" y="1545"/>
                <a:ext cx="0" cy="52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798" name="Line 646"/>
              <p:cNvSpPr>
                <a:spLocks noChangeShapeType="1"/>
              </p:cNvSpPr>
              <p:nvPr/>
            </p:nvSpPr>
            <p:spPr bwMode="auto">
              <a:xfrm>
                <a:off x="2102" y="1641"/>
                <a:ext cx="0" cy="52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799" name="Line 647"/>
              <p:cNvSpPr>
                <a:spLocks noChangeShapeType="1"/>
              </p:cNvSpPr>
              <p:nvPr/>
            </p:nvSpPr>
            <p:spPr bwMode="auto">
              <a:xfrm>
                <a:off x="2198" y="1737"/>
                <a:ext cx="0" cy="52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800" name="Line 648"/>
              <p:cNvSpPr>
                <a:spLocks noChangeShapeType="1"/>
              </p:cNvSpPr>
              <p:nvPr/>
            </p:nvSpPr>
            <p:spPr bwMode="auto">
              <a:xfrm>
                <a:off x="2294" y="1833"/>
                <a:ext cx="0" cy="52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801" name="Line 649"/>
              <p:cNvSpPr>
                <a:spLocks noChangeShapeType="1"/>
              </p:cNvSpPr>
              <p:nvPr/>
            </p:nvSpPr>
            <p:spPr bwMode="auto">
              <a:xfrm>
                <a:off x="2390" y="1929"/>
                <a:ext cx="0" cy="52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grpSp>
        <p:grpSp>
          <p:nvGrpSpPr>
            <p:cNvPr id="5" name="Group 650"/>
            <p:cNvGrpSpPr>
              <a:grpSpLocks/>
            </p:cNvGrpSpPr>
            <p:nvPr/>
          </p:nvGrpSpPr>
          <p:grpSpPr bwMode="auto">
            <a:xfrm>
              <a:off x="1635" y="2903"/>
              <a:ext cx="731" cy="783"/>
              <a:chOff x="1718" y="1257"/>
              <a:chExt cx="672" cy="1200"/>
            </a:xfrm>
          </p:grpSpPr>
          <p:sp>
            <p:nvSpPr>
              <p:cNvPr id="177803" name="Line 651"/>
              <p:cNvSpPr>
                <a:spLocks noChangeShapeType="1"/>
              </p:cNvSpPr>
              <p:nvPr/>
            </p:nvSpPr>
            <p:spPr bwMode="auto">
              <a:xfrm>
                <a:off x="1718" y="1257"/>
                <a:ext cx="0" cy="52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804" name="Line 652"/>
              <p:cNvSpPr>
                <a:spLocks noChangeShapeType="1"/>
              </p:cNvSpPr>
              <p:nvPr/>
            </p:nvSpPr>
            <p:spPr bwMode="auto">
              <a:xfrm>
                <a:off x="1814" y="1353"/>
                <a:ext cx="0" cy="52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805" name="Line 653"/>
              <p:cNvSpPr>
                <a:spLocks noChangeShapeType="1"/>
              </p:cNvSpPr>
              <p:nvPr/>
            </p:nvSpPr>
            <p:spPr bwMode="auto">
              <a:xfrm>
                <a:off x="1910" y="1449"/>
                <a:ext cx="0" cy="52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806" name="Line 654"/>
              <p:cNvSpPr>
                <a:spLocks noChangeShapeType="1"/>
              </p:cNvSpPr>
              <p:nvPr/>
            </p:nvSpPr>
            <p:spPr bwMode="auto">
              <a:xfrm>
                <a:off x="2006" y="1545"/>
                <a:ext cx="0" cy="52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807" name="Line 655"/>
              <p:cNvSpPr>
                <a:spLocks noChangeShapeType="1"/>
              </p:cNvSpPr>
              <p:nvPr/>
            </p:nvSpPr>
            <p:spPr bwMode="auto">
              <a:xfrm>
                <a:off x="2102" y="1641"/>
                <a:ext cx="0" cy="52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808" name="Line 656"/>
              <p:cNvSpPr>
                <a:spLocks noChangeShapeType="1"/>
              </p:cNvSpPr>
              <p:nvPr/>
            </p:nvSpPr>
            <p:spPr bwMode="auto">
              <a:xfrm>
                <a:off x="2198" y="1737"/>
                <a:ext cx="0" cy="52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809" name="Line 657"/>
              <p:cNvSpPr>
                <a:spLocks noChangeShapeType="1"/>
              </p:cNvSpPr>
              <p:nvPr/>
            </p:nvSpPr>
            <p:spPr bwMode="auto">
              <a:xfrm>
                <a:off x="2294" y="1833"/>
                <a:ext cx="0" cy="52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810" name="Line 658"/>
              <p:cNvSpPr>
                <a:spLocks noChangeShapeType="1"/>
              </p:cNvSpPr>
              <p:nvPr/>
            </p:nvSpPr>
            <p:spPr bwMode="auto">
              <a:xfrm>
                <a:off x="2390" y="1929"/>
                <a:ext cx="0" cy="52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grpSp>
        <p:grpSp>
          <p:nvGrpSpPr>
            <p:cNvPr id="6" name="Group 659"/>
            <p:cNvGrpSpPr>
              <a:grpSpLocks/>
            </p:cNvGrpSpPr>
            <p:nvPr/>
          </p:nvGrpSpPr>
          <p:grpSpPr bwMode="auto">
            <a:xfrm>
              <a:off x="1748" y="1410"/>
              <a:ext cx="732" cy="783"/>
              <a:chOff x="1718" y="1257"/>
              <a:chExt cx="672" cy="1200"/>
            </a:xfrm>
          </p:grpSpPr>
          <p:sp>
            <p:nvSpPr>
              <p:cNvPr id="177812" name="Line 660"/>
              <p:cNvSpPr>
                <a:spLocks noChangeShapeType="1"/>
              </p:cNvSpPr>
              <p:nvPr/>
            </p:nvSpPr>
            <p:spPr bwMode="auto">
              <a:xfrm>
                <a:off x="1718" y="1257"/>
                <a:ext cx="0" cy="52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813" name="Line 661"/>
              <p:cNvSpPr>
                <a:spLocks noChangeShapeType="1"/>
              </p:cNvSpPr>
              <p:nvPr/>
            </p:nvSpPr>
            <p:spPr bwMode="auto">
              <a:xfrm>
                <a:off x="1814" y="1353"/>
                <a:ext cx="0" cy="52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814" name="Line 662"/>
              <p:cNvSpPr>
                <a:spLocks noChangeShapeType="1"/>
              </p:cNvSpPr>
              <p:nvPr/>
            </p:nvSpPr>
            <p:spPr bwMode="auto">
              <a:xfrm>
                <a:off x="1910" y="1449"/>
                <a:ext cx="0" cy="52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815" name="Line 663"/>
              <p:cNvSpPr>
                <a:spLocks noChangeShapeType="1"/>
              </p:cNvSpPr>
              <p:nvPr/>
            </p:nvSpPr>
            <p:spPr bwMode="auto">
              <a:xfrm>
                <a:off x="2006" y="1545"/>
                <a:ext cx="0" cy="52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816" name="Line 664"/>
              <p:cNvSpPr>
                <a:spLocks noChangeShapeType="1"/>
              </p:cNvSpPr>
              <p:nvPr/>
            </p:nvSpPr>
            <p:spPr bwMode="auto">
              <a:xfrm>
                <a:off x="2102" y="1641"/>
                <a:ext cx="0" cy="52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817" name="Line 665"/>
              <p:cNvSpPr>
                <a:spLocks noChangeShapeType="1"/>
              </p:cNvSpPr>
              <p:nvPr/>
            </p:nvSpPr>
            <p:spPr bwMode="auto">
              <a:xfrm>
                <a:off x="2198" y="1737"/>
                <a:ext cx="0" cy="52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818" name="Line 666"/>
              <p:cNvSpPr>
                <a:spLocks noChangeShapeType="1"/>
              </p:cNvSpPr>
              <p:nvPr/>
            </p:nvSpPr>
            <p:spPr bwMode="auto">
              <a:xfrm>
                <a:off x="2294" y="1833"/>
                <a:ext cx="0" cy="52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819" name="Line 667"/>
              <p:cNvSpPr>
                <a:spLocks noChangeShapeType="1"/>
              </p:cNvSpPr>
              <p:nvPr/>
            </p:nvSpPr>
            <p:spPr bwMode="auto">
              <a:xfrm>
                <a:off x="2390" y="1929"/>
                <a:ext cx="0" cy="52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grpSp>
        <p:grpSp>
          <p:nvGrpSpPr>
            <p:cNvPr id="7" name="Group 668"/>
            <p:cNvGrpSpPr>
              <a:grpSpLocks/>
            </p:cNvGrpSpPr>
            <p:nvPr/>
          </p:nvGrpSpPr>
          <p:grpSpPr bwMode="auto">
            <a:xfrm>
              <a:off x="1635" y="2522"/>
              <a:ext cx="731" cy="783"/>
              <a:chOff x="1718" y="1257"/>
              <a:chExt cx="672" cy="1200"/>
            </a:xfrm>
          </p:grpSpPr>
          <p:sp>
            <p:nvSpPr>
              <p:cNvPr id="177821" name="Line 669"/>
              <p:cNvSpPr>
                <a:spLocks noChangeShapeType="1"/>
              </p:cNvSpPr>
              <p:nvPr/>
            </p:nvSpPr>
            <p:spPr bwMode="auto">
              <a:xfrm>
                <a:off x="1718" y="1257"/>
                <a:ext cx="0" cy="52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822" name="Line 670"/>
              <p:cNvSpPr>
                <a:spLocks noChangeShapeType="1"/>
              </p:cNvSpPr>
              <p:nvPr/>
            </p:nvSpPr>
            <p:spPr bwMode="auto">
              <a:xfrm>
                <a:off x="1814" y="1353"/>
                <a:ext cx="0" cy="52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823" name="Line 671"/>
              <p:cNvSpPr>
                <a:spLocks noChangeShapeType="1"/>
              </p:cNvSpPr>
              <p:nvPr/>
            </p:nvSpPr>
            <p:spPr bwMode="auto">
              <a:xfrm>
                <a:off x="1910" y="1449"/>
                <a:ext cx="0" cy="52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824" name="Line 672"/>
              <p:cNvSpPr>
                <a:spLocks noChangeShapeType="1"/>
              </p:cNvSpPr>
              <p:nvPr/>
            </p:nvSpPr>
            <p:spPr bwMode="auto">
              <a:xfrm>
                <a:off x="2006" y="1545"/>
                <a:ext cx="0" cy="52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825" name="Line 673"/>
              <p:cNvSpPr>
                <a:spLocks noChangeShapeType="1"/>
              </p:cNvSpPr>
              <p:nvPr/>
            </p:nvSpPr>
            <p:spPr bwMode="auto">
              <a:xfrm>
                <a:off x="2102" y="1641"/>
                <a:ext cx="0" cy="52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826" name="Line 674"/>
              <p:cNvSpPr>
                <a:spLocks noChangeShapeType="1"/>
              </p:cNvSpPr>
              <p:nvPr/>
            </p:nvSpPr>
            <p:spPr bwMode="auto">
              <a:xfrm>
                <a:off x="2198" y="1737"/>
                <a:ext cx="0" cy="52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827" name="Line 675"/>
              <p:cNvSpPr>
                <a:spLocks noChangeShapeType="1"/>
              </p:cNvSpPr>
              <p:nvPr/>
            </p:nvSpPr>
            <p:spPr bwMode="auto">
              <a:xfrm>
                <a:off x="2294" y="1833"/>
                <a:ext cx="0" cy="52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828" name="Line 676"/>
              <p:cNvSpPr>
                <a:spLocks noChangeShapeType="1"/>
              </p:cNvSpPr>
              <p:nvPr/>
            </p:nvSpPr>
            <p:spPr bwMode="auto">
              <a:xfrm>
                <a:off x="2390" y="1929"/>
                <a:ext cx="0" cy="52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grpSp>
        <p:grpSp>
          <p:nvGrpSpPr>
            <p:cNvPr id="8" name="Group 677"/>
            <p:cNvGrpSpPr>
              <a:grpSpLocks/>
            </p:cNvGrpSpPr>
            <p:nvPr/>
          </p:nvGrpSpPr>
          <p:grpSpPr bwMode="auto">
            <a:xfrm>
              <a:off x="2157" y="2830"/>
              <a:ext cx="732" cy="783"/>
              <a:chOff x="1718" y="1257"/>
              <a:chExt cx="672" cy="1200"/>
            </a:xfrm>
          </p:grpSpPr>
          <p:sp>
            <p:nvSpPr>
              <p:cNvPr id="177830" name="Line 678"/>
              <p:cNvSpPr>
                <a:spLocks noChangeShapeType="1"/>
              </p:cNvSpPr>
              <p:nvPr/>
            </p:nvSpPr>
            <p:spPr bwMode="auto">
              <a:xfrm>
                <a:off x="1718" y="1257"/>
                <a:ext cx="0" cy="52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831" name="Line 679"/>
              <p:cNvSpPr>
                <a:spLocks noChangeShapeType="1"/>
              </p:cNvSpPr>
              <p:nvPr/>
            </p:nvSpPr>
            <p:spPr bwMode="auto">
              <a:xfrm>
                <a:off x="1814" y="1353"/>
                <a:ext cx="0" cy="52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832" name="Line 680"/>
              <p:cNvSpPr>
                <a:spLocks noChangeShapeType="1"/>
              </p:cNvSpPr>
              <p:nvPr/>
            </p:nvSpPr>
            <p:spPr bwMode="auto">
              <a:xfrm>
                <a:off x="1910" y="1449"/>
                <a:ext cx="0" cy="52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833" name="Line 681"/>
              <p:cNvSpPr>
                <a:spLocks noChangeShapeType="1"/>
              </p:cNvSpPr>
              <p:nvPr/>
            </p:nvSpPr>
            <p:spPr bwMode="auto">
              <a:xfrm>
                <a:off x="2006" y="1545"/>
                <a:ext cx="0" cy="52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834" name="Line 682"/>
              <p:cNvSpPr>
                <a:spLocks noChangeShapeType="1"/>
              </p:cNvSpPr>
              <p:nvPr/>
            </p:nvSpPr>
            <p:spPr bwMode="auto">
              <a:xfrm>
                <a:off x="2102" y="1641"/>
                <a:ext cx="0" cy="52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835" name="Line 683"/>
              <p:cNvSpPr>
                <a:spLocks noChangeShapeType="1"/>
              </p:cNvSpPr>
              <p:nvPr/>
            </p:nvSpPr>
            <p:spPr bwMode="auto">
              <a:xfrm>
                <a:off x="2198" y="1737"/>
                <a:ext cx="0" cy="52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836" name="Line 684"/>
              <p:cNvSpPr>
                <a:spLocks noChangeShapeType="1"/>
              </p:cNvSpPr>
              <p:nvPr/>
            </p:nvSpPr>
            <p:spPr bwMode="auto">
              <a:xfrm>
                <a:off x="2294" y="1833"/>
                <a:ext cx="0" cy="52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sp>
            <p:nvSpPr>
              <p:cNvPr id="177837" name="Line 685"/>
              <p:cNvSpPr>
                <a:spLocks noChangeShapeType="1"/>
              </p:cNvSpPr>
              <p:nvPr/>
            </p:nvSpPr>
            <p:spPr bwMode="auto">
              <a:xfrm>
                <a:off x="2390" y="1929"/>
                <a:ext cx="0" cy="528"/>
              </a:xfrm>
              <a:prstGeom prst="line">
                <a:avLst/>
              </a:prstGeom>
              <a:noFill/>
              <a:ln w="57150">
                <a:solidFill>
                  <a:schemeClr val="tx1"/>
                </a:solidFill>
                <a:round/>
                <a:headEnd/>
                <a:tailEnd/>
              </a:ln>
              <a:effectLst/>
            </p:spPr>
            <p:txBody>
              <a:bodyPr wrap="none" anchor="ctr">
                <a:prstTxWarp prst="textNoShape">
                  <a:avLst/>
                </a:prstTxWarp>
                <a:spAutoFit/>
              </a:bodyPr>
              <a:lstStyle/>
              <a:p>
                <a:endParaRPr lang="en-US"/>
              </a:p>
            </p:txBody>
          </p:sp>
        </p:grpSp>
        <p:sp>
          <p:nvSpPr>
            <p:cNvPr id="177838" name="Rectangle 686"/>
            <p:cNvSpPr>
              <a:spLocks noChangeArrowheads="1"/>
            </p:cNvSpPr>
            <p:nvPr/>
          </p:nvSpPr>
          <p:spPr bwMode="auto">
            <a:xfrm>
              <a:off x="1565" y="1357"/>
              <a:ext cx="1891" cy="330"/>
            </a:xfrm>
            <a:prstGeom prst="rect">
              <a:avLst/>
            </a:prstGeom>
            <a:solidFill>
              <a:schemeClr val="bg1"/>
            </a:solidFill>
            <a:ln w="9525">
              <a:solidFill>
                <a:schemeClr val="bg1"/>
              </a:solidFill>
              <a:miter lim="800000"/>
              <a:headEnd/>
              <a:tailEnd/>
            </a:ln>
            <a:effectLst/>
          </p:spPr>
          <p:txBody>
            <a:bodyPr wrap="none" anchor="ctr">
              <a:prstTxWarp prst="textNoShape">
                <a:avLst/>
              </a:prstTxWarp>
              <a:spAutoFit/>
            </a:bodyPr>
            <a:lstStyle/>
            <a:p>
              <a:endParaRPr lang="en-US"/>
            </a:p>
          </p:txBody>
        </p:sp>
        <p:sp>
          <p:nvSpPr>
            <p:cNvPr id="177839" name="Rectangle 687"/>
            <p:cNvSpPr>
              <a:spLocks noChangeArrowheads="1"/>
            </p:cNvSpPr>
            <p:nvPr/>
          </p:nvSpPr>
          <p:spPr bwMode="auto">
            <a:xfrm>
              <a:off x="1583" y="3279"/>
              <a:ext cx="1555" cy="412"/>
            </a:xfrm>
            <a:prstGeom prst="rect">
              <a:avLst/>
            </a:prstGeom>
            <a:solidFill>
              <a:schemeClr val="bg1"/>
            </a:solidFill>
            <a:ln w="9525">
              <a:solidFill>
                <a:schemeClr val="bg1"/>
              </a:solidFill>
              <a:miter lim="800000"/>
              <a:headEnd/>
              <a:tailEnd/>
            </a:ln>
            <a:effectLst/>
          </p:spPr>
          <p:txBody>
            <a:bodyPr anchor="ctr">
              <a:prstTxWarp prst="textNoShape">
                <a:avLst/>
              </a:prstTxWarp>
              <a:spAutoFit/>
            </a:bodyPr>
            <a:lstStyle/>
            <a:p>
              <a:endParaRPr lang="en-US"/>
            </a:p>
          </p:txBody>
        </p:sp>
        <p:sp>
          <p:nvSpPr>
            <p:cNvPr id="177840" name="Line 688"/>
            <p:cNvSpPr>
              <a:spLocks noChangeShapeType="1"/>
            </p:cNvSpPr>
            <p:nvPr/>
          </p:nvSpPr>
          <p:spPr bwMode="auto">
            <a:xfrm flipV="1">
              <a:off x="1564" y="2318"/>
              <a:ext cx="1490" cy="0"/>
            </a:xfrm>
            <a:prstGeom prst="line">
              <a:avLst/>
            </a:prstGeom>
            <a:noFill/>
            <a:ln w="114300">
              <a:solidFill>
                <a:schemeClr val="hlink"/>
              </a:solidFill>
              <a:round/>
              <a:headEnd/>
              <a:tailEnd/>
            </a:ln>
            <a:effectLst/>
          </p:spPr>
          <p:txBody>
            <a:bodyPr anchor="ctr">
              <a:prstTxWarp prst="textNoShape">
                <a:avLst/>
              </a:prstTxWarp>
              <a:spAutoFit/>
            </a:bodyPr>
            <a:lstStyle/>
            <a:p>
              <a:endParaRPr lang="en-US"/>
            </a:p>
          </p:txBody>
        </p:sp>
        <p:sp>
          <p:nvSpPr>
            <p:cNvPr id="177841" name="Rectangle 689"/>
            <p:cNvSpPr>
              <a:spLocks noChangeArrowheads="1"/>
            </p:cNvSpPr>
            <p:nvPr/>
          </p:nvSpPr>
          <p:spPr bwMode="auto">
            <a:xfrm>
              <a:off x="3071" y="1812"/>
              <a:ext cx="156" cy="1748"/>
            </a:xfrm>
            <a:prstGeom prst="rect">
              <a:avLst/>
            </a:prstGeom>
            <a:solidFill>
              <a:schemeClr val="bg1"/>
            </a:solidFill>
            <a:ln w="9525">
              <a:solidFill>
                <a:schemeClr val="bg1"/>
              </a:solidFill>
              <a:miter lim="800000"/>
              <a:headEnd/>
              <a:tailEnd/>
            </a:ln>
            <a:effectLst/>
          </p:spPr>
          <p:txBody>
            <a:bodyPr wrap="none" anchor="ctr">
              <a:prstTxWarp prst="textNoShape">
                <a:avLst/>
              </a:prstTxWarp>
              <a:spAutoFit/>
            </a:bodyPr>
            <a:lstStyle/>
            <a:p>
              <a:endParaRPr lang="en-US"/>
            </a:p>
          </p:txBody>
        </p:sp>
      </p:grpSp>
      <p:sp>
        <p:nvSpPr>
          <p:cNvPr id="177154" name="Rectangle 2"/>
          <p:cNvSpPr>
            <a:spLocks noGrp="1" noChangeArrowheads="1"/>
          </p:cNvSpPr>
          <p:nvPr>
            <p:ph type="title"/>
          </p:nvPr>
        </p:nvSpPr>
        <p:spPr>
          <a:xfrm>
            <a:off x="808038" y="309563"/>
            <a:ext cx="5913480" cy="422275"/>
          </a:xfrm>
        </p:spPr>
        <p:txBody>
          <a:bodyPr>
            <a:normAutofit fontScale="90000"/>
          </a:bodyPr>
          <a:lstStyle/>
          <a:p>
            <a:r>
              <a:rPr lang="en-US" dirty="0"/>
              <a:t>Note on Matrix</a:t>
            </a:r>
            <a:r>
              <a:rPr lang="en-US" dirty="0" smtClean="0"/>
              <a:t> in Memory</a:t>
            </a:r>
            <a:endParaRPr lang="en-US" dirty="0"/>
          </a:p>
        </p:txBody>
      </p:sp>
      <p:sp>
        <p:nvSpPr>
          <p:cNvPr id="177155" name="Rectangle 3"/>
          <p:cNvSpPr>
            <a:spLocks noGrp="1" noChangeArrowheads="1"/>
          </p:cNvSpPr>
          <p:nvPr>
            <p:ph type="body" idx="1"/>
          </p:nvPr>
        </p:nvSpPr>
        <p:spPr>
          <a:xfrm>
            <a:off x="361372" y="914400"/>
            <a:ext cx="8249228" cy="1903413"/>
          </a:xfrm>
        </p:spPr>
        <p:txBody>
          <a:bodyPr>
            <a:normAutofit fontScale="77500" lnSpcReduction="20000"/>
          </a:bodyPr>
          <a:lstStyle/>
          <a:p>
            <a:r>
              <a:rPr lang="en-US" dirty="0"/>
              <a:t>A matrix is a 2-D array of elements, but memory addresses are “1-D”</a:t>
            </a:r>
          </a:p>
          <a:p>
            <a:r>
              <a:rPr lang="en-US" dirty="0"/>
              <a:t>Conventions for matrix layout</a:t>
            </a:r>
          </a:p>
          <a:p>
            <a:pPr lvl="1"/>
            <a:r>
              <a:rPr lang="en-US" dirty="0"/>
              <a:t>by column, or “column major” (Fortran default); </a:t>
            </a:r>
            <a:r>
              <a:rPr lang="en-US" dirty="0" err="1"/>
              <a:t>A(i,j</a:t>
            </a:r>
            <a:r>
              <a:rPr lang="en-US" dirty="0"/>
              <a:t>) at </a:t>
            </a:r>
            <a:r>
              <a:rPr lang="en-US" dirty="0" err="1"/>
              <a:t>A+i+j</a:t>
            </a:r>
            <a:r>
              <a:rPr lang="en-US" dirty="0"/>
              <a:t>*</a:t>
            </a:r>
            <a:r>
              <a:rPr lang="en-US" dirty="0" err="1"/>
              <a:t>n</a:t>
            </a:r>
            <a:endParaRPr lang="en-US" dirty="0"/>
          </a:p>
          <a:p>
            <a:pPr lvl="1"/>
            <a:r>
              <a:rPr lang="en-US" dirty="0"/>
              <a:t>by row, or “row major” (C default) </a:t>
            </a:r>
            <a:r>
              <a:rPr lang="en-US" dirty="0" err="1"/>
              <a:t>A(i,j</a:t>
            </a:r>
            <a:r>
              <a:rPr lang="en-US" dirty="0"/>
              <a:t>) at </a:t>
            </a:r>
            <a:r>
              <a:rPr lang="en-US" dirty="0" err="1"/>
              <a:t>A+i</a:t>
            </a:r>
            <a:r>
              <a:rPr lang="en-US" dirty="0"/>
              <a:t>*</a:t>
            </a:r>
            <a:r>
              <a:rPr lang="en-US" dirty="0" err="1"/>
              <a:t>n+j</a:t>
            </a:r>
            <a:endParaRPr lang="en-US" dirty="0"/>
          </a:p>
        </p:txBody>
      </p:sp>
      <p:sp>
        <p:nvSpPr>
          <p:cNvPr id="177156" name="Text Box 4"/>
          <p:cNvSpPr txBox="1">
            <a:spLocks noChangeArrowheads="1"/>
          </p:cNvSpPr>
          <p:nvPr/>
        </p:nvSpPr>
        <p:spPr bwMode="auto">
          <a:xfrm>
            <a:off x="841375" y="3516313"/>
            <a:ext cx="457200" cy="379412"/>
          </a:xfrm>
          <a:prstGeom prst="rect">
            <a:avLst/>
          </a:prstGeom>
          <a:solidFill>
            <a:srgbClr val="C0C0C0"/>
          </a:solid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0</a:t>
            </a:r>
            <a:endParaRPr lang="en-US" sz="1800" b="0"/>
          </a:p>
        </p:txBody>
      </p:sp>
      <p:sp>
        <p:nvSpPr>
          <p:cNvPr id="177157" name="Text Box 5"/>
          <p:cNvSpPr txBox="1">
            <a:spLocks noChangeArrowheads="1"/>
          </p:cNvSpPr>
          <p:nvPr/>
        </p:nvSpPr>
        <p:spPr bwMode="auto">
          <a:xfrm>
            <a:off x="841375" y="3897313"/>
            <a:ext cx="457200" cy="379412"/>
          </a:xfrm>
          <a:prstGeom prst="rect">
            <a:avLst/>
          </a:prstGeom>
          <a:solidFill>
            <a:srgbClr val="C0C0C0"/>
          </a:solid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1</a:t>
            </a:r>
            <a:endParaRPr lang="en-US" sz="1800" b="0"/>
          </a:p>
        </p:txBody>
      </p:sp>
      <p:sp>
        <p:nvSpPr>
          <p:cNvPr id="177158" name="Text Box 6"/>
          <p:cNvSpPr txBox="1">
            <a:spLocks noChangeArrowheads="1"/>
          </p:cNvSpPr>
          <p:nvPr/>
        </p:nvSpPr>
        <p:spPr bwMode="auto">
          <a:xfrm>
            <a:off x="841375" y="4278313"/>
            <a:ext cx="457200" cy="379412"/>
          </a:xfrm>
          <a:prstGeom prst="rect">
            <a:avLst/>
          </a:prstGeom>
          <a:solidFill>
            <a:srgbClr val="C0C0C0"/>
          </a:solid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2</a:t>
            </a:r>
            <a:endParaRPr lang="en-US" sz="1800" b="0"/>
          </a:p>
        </p:txBody>
      </p:sp>
      <p:sp>
        <p:nvSpPr>
          <p:cNvPr id="177159" name="Text Box 7"/>
          <p:cNvSpPr txBox="1">
            <a:spLocks noChangeArrowheads="1"/>
          </p:cNvSpPr>
          <p:nvPr/>
        </p:nvSpPr>
        <p:spPr bwMode="auto">
          <a:xfrm>
            <a:off x="841375" y="4659313"/>
            <a:ext cx="457200" cy="379412"/>
          </a:xfrm>
          <a:prstGeom prst="rect">
            <a:avLst/>
          </a:prstGeom>
          <a:solidFill>
            <a:srgbClr val="C0C0C0"/>
          </a:solid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3</a:t>
            </a:r>
            <a:endParaRPr lang="en-US" sz="1800" b="0"/>
          </a:p>
        </p:txBody>
      </p:sp>
      <p:sp>
        <p:nvSpPr>
          <p:cNvPr id="177160" name="Text Box 8"/>
          <p:cNvSpPr txBox="1">
            <a:spLocks noChangeArrowheads="1"/>
          </p:cNvSpPr>
          <p:nvPr/>
        </p:nvSpPr>
        <p:spPr bwMode="auto">
          <a:xfrm>
            <a:off x="841375" y="5040313"/>
            <a:ext cx="457200" cy="379412"/>
          </a:xfrm>
          <a:prstGeom prst="rect">
            <a:avLst/>
          </a:prstGeom>
          <a:solidFill>
            <a:srgbClr val="C0C0C0"/>
          </a:solid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4</a:t>
            </a:r>
            <a:endParaRPr lang="en-US" sz="1800" b="0"/>
          </a:p>
        </p:txBody>
      </p:sp>
      <p:sp>
        <p:nvSpPr>
          <p:cNvPr id="177161" name="Text Box 9"/>
          <p:cNvSpPr txBox="1">
            <a:spLocks noChangeArrowheads="1"/>
          </p:cNvSpPr>
          <p:nvPr/>
        </p:nvSpPr>
        <p:spPr bwMode="auto">
          <a:xfrm>
            <a:off x="1298575" y="351631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5</a:t>
            </a:r>
            <a:endParaRPr lang="en-US" sz="1800" b="0"/>
          </a:p>
        </p:txBody>
      </p:sp>
      <p:sp>
        <p:nvSpPr>
          <p:cNvPr id="177162" name="Text Box 10"/>
          <p:cNvSpPr txBox="1">
            <a:spLocks noChangeArrowheads="1"/>
          </p:cNvSpPr>
          <p:nvPr/>
        </p:nvSpPr>
        <p:spPr bwMode="auto">
          <a:xfrm>
            <a:off x="1298575" y="389731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6</a:t>
            </a:r>
            <a:endParaRPr lang="en-US" sz="1800" b="0"/>
          </a:p>
        </p:txBody>
      </p:sp>
      <p:sp>
        <p:nvSpPr>
          <p:cNvPr id="177163" name="Text Box 11"/>
          <p:cNvSpPr txBox="1">
            <a:spLocks noChangeArrowheads="1"/>
          </p:cNvSpPr>
          <p:nvPr/>
        </p:nvSpPr>
        <p:spPr bwMode="auto">
          <a:xfrm>
            <a:off x="1298575" y="427831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7</a:t>
            </a:r>
            <a:endParaRPr lang="en-US" sz="1800" b="0"/>
          </a:p>
        </p:txBody>
      </p:sp>
      <p:sp>
        <p:nvSpPr>
          <p:cNvPr id="177164" name="Text Box 12"/>
          <p:cNvSpPr txBox="1">
            <a:spLocks noChangeArrowheads="1"/>
          </p:cNvSpPr>
          <p:nvPr/>
        </p:nvSpPr>
        <p:spPr bwMode="auto">
          <a:xfrm>
            <a:off x="1298575" y="465931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8</a:t>
            </a:r>
            <a:endParaRPr lang="en-US" sz="1800" b="0"/>
          </a:p>
        </p:txBody>
      </p:sp>
      <p:sp>
        <p:nvSpPr>
          <p:cNvPr id="177165" name="Text Box 13"/>
          <p:cNvSpPr txBox="1">
            <a:spLocks noChangeArrowheads="1"/>
          </p:cNvSpPr>
          <p:nvPr/>
        </p:nvSpPr>
        <p:spPr bwMode="auto">
          <a:xfrm>
            <a:off x="1298575" y="504031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9</a:t>
            </a:r>
            <a:endParaRPr lang="en-US" sz="1800" b="0"/>
          </a:p>
        </p:txBody>
      </p:sp>
      <p:sp>
        <p:nvSpPr>
          <p:cNvPr id="177166" name="Text Box 14"/>
          <p:cNvSpPr txBox="1">
            <a:spLocks noChangeArrowheads="1"/>
          </p:cNvSpPr>
          <p:nvPr/>
        </p:nvSpPr>
        <p:spPr bwMode="auto">
          <a:xfrm>
            <a:off x="1755775" y="351631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10</a:t>
            </a:r>
            <a:endParaRPr lang="en-US" sz="1800" b="0"/>
          </a:p>
        </p:txBody>
      </p:sp>
      <p:sp>
        <p:nvSpPr>
          <p:cNvPr id="177167" name="Text Box 15"/>
          <p:cNvSpPr txBox="1">
            <a:spLocks noChangeArrowheads="1"/>
          </p:cNvSpPr>
          <p:nvPr/>
        </p:nvSpPr>
        <p:spPr bwMode="auto">
          <a:xfrm>
            <a:off x="1755775" y="389731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11</a:t>
            </a:r>
            <a:endParaRPr lang="en-US" sz="1800" b="0"/>
          </a:p>
        </p:txBody>
      </p:sp>
      <p:sp>
        <p:nvSpPr>
          <p:cNvPr id="177168" name="Text Box 16"/>
          <p:cNvSpPr txBox="1">
            <a:spLocks noChangeArrowheads="1"/>
          </p:cNvSpPr>
          <p:nvPr/>
        </p:nvSpPr>
        <p:spPr bwMode="auto">
          <a:xfrm>
            <a:off x="1755775" y="427831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12</a:t>
            </a:r>
            <a:endParaRPr lang="en-US" sz="1800" b="0"/>
          </a:p>
        </p:txBody>
      </p:sp>
      <p:sp>
        <p:nvSpPr>
          <p:cNvPr id="177169" name="Text Box 17"/>
          <p:cNvSpPr txBox="1">
            <a:spLocks noChangeArrowheads="1"/>
          </p:cNvSpPr>
          <p:nvPr/>
        </p:nvSpPr>
        <p:spPr bwMode="auto">
          <a:xfrm>
            <a:off x="1755775" y="465931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13</a:t>
            </a:r>
            <a:endParaRPr lang="en-US" sz="1800" b="0"/>
          </a:p>
        </p:txBody>
      </p:sp>
      <p:sp>
        <p:nvSpPr>
          <p:cNvPr id="177170" name="Text Box 18"/>
          <p:cNvSpPr txBox="1">
            <a:spLocks noChangeArrowheads="1"/>
          </p:cNvSpPr>
          <p:nvPr/>
        </p:nvSpPr>
        <p:spPr bwMode="auto">
          <a:xfrm>
            <a:off x="1755775" y="504031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14</a:t>
            </a:r>
            <a:endParaRPr lang="en-US" sz="1800" b="0"/>
          </a:p>
        </p:txBody>
      </p:sp>
      <p:sp>
        <p:nvSpPr>
          <p:cNvPr id="177171" name="Text Box 19"/>
          <p:cNvSpPr txBox="1">
            <a:spLocks noChangeArrowheads="1"/>
          </p:cNvSpPr>
          <p:nvPr/>
        </p:nvSpPr>
        <p:spPr bwMode="auto">
          <a:xfrm>
            <a:off x="2212975" y="351631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15</a:t>
            </a:r>
            <a:endParaRPr lang="en-US" sz="1800" b="0"/>
          </a:p>
        </p:txBody>
      </p:sp>
      <p:sp>
        <p:nvSpPr>
          <p:cNvPr id="177172" name="Text Box 20"/>
          <p:cNvSpPr txBox="1">
            <a:spLocks noChangeArrowheads="1"/>
          </p:cNvSpPr>
          <p:nvPr/>
        </p:nvSpPr>
        <p:spPr bwMode="auto">
          <a:xfrm>
            <a:off x="2212975" y="389731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16</a:t>
            </a:r>
            <a:endParaRPr lang="en-US" sz="1800" b="0"/>
          </a:p>
        </p:txBody>
      </p:sp>
      <p:sp>
        <p:nvSpPr>
          <p:cNvPr id="177173" name="Text Box 21"/>
          <p:cNvSpPr txBox="1">
            <a:spLocks noChangeArrowheads="1"/>
          </p:cNvSpPr>
          <p:nvPr/>
        </p:nvSpPr>
        <p:spPr bwMode="auto">
          <a:xfrm>
            <a:off x="2212975" y="427831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17</a:t>
            </a:r>
            <a:endParaRPr lang="en-US" sz="1800" b="0"/>
          </a:p>
        </p:txBody>
      </p:sp>
      <p:sp>
        <p:nvSpPr>
          <p:cNvPr id="177174" name="Text Box 22"/>
          <p:cNvSpPr txBox="1">
            <a:spLocks noChangeArrowheads="1"/>
          </p:cNvSpPr>
          <p:nvPr/>
        </p:nvSpPr>
        <p:spPr bwMode="auto">
          <a:xfrm>
            <a:off x="2212975" y="465931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18</a:t>
            </a:r>
            <a:endParaRPr lang="en-US" sz="1800" b="0"/>
          </a:p>
        </p:txBody>
      </p:sp>
      <p:sp>
        <p:nvSpPr>
          <p:cNvPr id="177175" name="Text Box 23"/>
          <p:cNvSpPr txBox="1">
            <a:spLocks noChangeArrowheads="1"/>
          </p:cNvSpPr>
          <p:nvPr/>
        </p:nvSpPr>
        <p:spPr bwMode="auto">
          <a:xfrm>
            <a:off x="2212975" y="504031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19</a:t>
            </a:r>
            <a:endParaRPr lang="en-US" sz="1800" b="0"/>
          </a:p>
        </p:txBody>
      </p:sp>
      <p:sp>
        <p:nvSpPr>
          <p:cNvPr id="177176" name="Text Box 24"/>
          <p:cNvSpPr txBox="1">
            <a:spLocks noChangeArrowheads="1"/>
          </p:cNvSpPr>
          <p:nvPr/>
        </p:nvSpPr>
        <p:spPr bwMode="auto">
          <a:xfrm>
            <a:off x="3116263" y="3548063"/>
            <a:ext cx="457200" cy="379412"/>
          </a:xfrm>
          <a:prstGeom prst="rect">
            <a:avLst/>
          </a:prstGeom>
          <a:solidFill>
            <a:srgbClr val="C0C0C0"/>
          </a:solid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0</a:t>
            </a:r>
            <a:endParaRPr lang="en-US" sz="1800" b="0"/>
          </a:p>
        </p:txBody>
      </p:sp>
      <p:sp>
        <p:nvSpPr>
          <p:cNvPr id="177177" name="Text Box 25"/>
          <p:cNvSpPr txBox="1">
            <a:spLocks noChangeArrowheads="1"/>
          </p:cNvSpPr>
          <p:nvPr/>
        </p:nvSpPr>
        <p:spPr bwMode="auto">
          <a:xfrm>
            <a:off x="3116263" y="392906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4</a:t>
            </a:r>
            <a:endParaRPr lang="en-US" sz="1800" b="0"/>
          </a:p>
        </p:txBody>
      </p:sp>
      <p:sp>
        <p:nvSpPr>
          <p:cNvPr id="177178" name="Text Box 26"/>
          <p:cNvSpPr txBox="1">
            <a:spLocks noChangeArrowheads="1"/>
          </p:cNvSpPr>
          <p:nvPr/>
        </p:nvSpPr>
        <p:spPr bwMode="auto">
          <a:xfrm>
            <a:off x="3116263" y="431006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8</a:t>
            </a:r>
            <a:endParaRPr lang="en-US" sz="1800" b="0"/>
          </a:p>
        </p:txBody>
      </p:sp>
      <p:sp>
        <p:nvSpPr>
          <p:cNvPr id="177179" name="Text Box 27"/>
          <p:cNvSpPr txBox="1">
            <a:spLocks noChangeArrowheads="1"/>
          </p:cNvSpPr>
          <p:nvPr/>
        </p:nvSpPr>
        <p:spPr bwMode="auto">
          <a:xfrm>
            <a:off x="3116263" y="469106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12</a:t>
            </a:r>
            <a:endParaRPr lang="en-US" sz="1800" b="0"/>
          </a:p>
        </p:txBody>
      </p:sp>
      <p:sp>
        <p:nvSpPr>
          <p:cNvPr id="177180" name="Text Box 28"/>
          <p:cNvSpPr txBox="1">
            <a:spLocks noChangeArrowheads="1"/>
          </p:cNvSpPr>
          <p:nvPr/>
        </p:nvSpPr>
        <p:spPr bwMode="auto">
          <a:xfrm>
            <a:off x="3116263" y="507206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16</a:t>
            </a:r>
            <a:endParaRPr lang="en-US" sz="1800" b="0"/>
          </a:p>
        </p:txBody>
      </p:sp>
      <p:sp>
        <p:nvSpPr>
          <p:cNvPr id="177181" name="Text Box 29"/>
          <p:cNvSpPr txBox="1">
            <a:spLocks noChangeArrowheads="1"/>
          </p:cNvSpPr>
          <p:nvPr/>
        </p:nvSpPr>
        <p:spPr bwMode="auto">
          <a:xfrm>
            <a:off x="3573463" y="3548063"/>
            <a:ext cx="457200" cy="379412"/>
          </a:xfrm>
          <a:prstGeom prst="rect">
            <a:avLst/>
          </a:prstGeom>
          <a:solidFill>
            <a:srgbClr val="C0C0C0"/>
          </a:solid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1</a:t>
            </a:r>
            <a:endParaRPr lang="en-US" sz="1800" b="0"/>
          </a:p>
        </p:txBody>
      </p:sp>
      <p:sp>
        <p:nvSpPr>
          <p:cNvPr id="177182" name="Text Box 30"/>
          <p:cNvSpPr txBox="1">
            <a:spLocks noChangeArrowheads="1"/>
          </p:cNvSpPr>
          <p:nvPr/>
        </p:nvSpPr>
        <p:spPr bwMode="auto">
          <a:xfrm>
            <a:off x="3573463" y="392906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5</a:t>
            </a:r>
            <a:endParaRPr lang="en-US" sz="1800" b="0"/>
          </a:p>
        </p:txBody>
      </p:sp>
      <p:sp>
        <p:nvSpPr>
          <p:cNvPr id="177183" name="Text Box 31"/>
          <p:cNvSpPr txBox="1">
            <a:spLocks noChangeArrowheads="1"/>
          </p:cNvSpPr>
          <p:nvPr/>
        </p:nvSpPr>
        <p:spPr bwMode="auto">
          <a:xfrm>
            <a:off x="3573463" y="431006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9</a:t>
            </a:r>
            <a:endParaRPr lang="en-US" sz="1800" b="0"/>
          </a:p>
        </p:txBody>
      </p:sp>
      <p:sp>
        <p:nvSpPr>
          <p:cNvPr id="177184" name="Text Box 32"/>
          <p:cNvSpPr txBox="1">
            <a:spLocks noChangeArrowheads="1"/>
          </p:cNvSpPr>
          <p:nvPr/>
        </p:nvSpPr>
        <p:spPr bwMode="auto">
          <a:xfrm>
            <a:off x="3573463" y="469106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13</a:t>
            </a:r>
            <a:endParaRPr lang="en-US" sz="1800" b="0"/>
          </a:p>
        </p:txBody>
      </p:sp>
      <p:sp>
        <p:nvSpPr>
          <p:cNvPr id="177185" name="Text Box 33"/>
          <p:cNvSpPr txBox="1">
            <a:spLocks noChangeArrowheads="1"/>
          </p:cNvSpPr>
          <p:nvPr/>
        </p:nvSpPr>
        <p:spPr bwMode="auto">
          <a:xfrm>
            <a:off x="3573463" y="507206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17</a:t>
            </a:r>
            <a:endParaRPr lang="en-US" sz="1800" b="0"/>
          </a:p>
        </p:txBody>
      </p:sp>
      <p:sp>
        <p:nvSpPr>
          <p:cNvPr id="177186" name="Text Box 34"/>
          <p:cNvSpPr txBox="1">
            <a:spLocks noChangeArrowheads="1"/>
          </p:cNvSpPr>
          <p:nvPr/>
        </p:nvSpPr>
        <p:spPr bwMode="auto">
          <a:xfrm>
            <a:off x="4030663" y="3548063"/>
            <a:ext cx="457200" cy="379412"/>
          </a:xfrm>
          <a:prstGeom prst="rect">
            <a:avLst/>
          </a:prstGeom>
          <a:solidFill>
            <a:srgbClr val="C0C0C0"/>
          </a:solid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2</a:t>
            </a:r>
            <a:endParaRPr lang="en-US" sz="1800" b="0"/>
          </a:p>
        </p:txBody>
      </p:sp>
      <p:sp>
        <p:nvSpPr>
          <p:cNvPr id="177187" name="Text Box 35"/>
          <p:cNvSpPr txBox="1">
            <a:spLocks noChangeArrowheads="1"/>
          </p:cNvSpPr>
          <p:nvPr/>
        </p:nvSpPr>
        <p:spPr bwMode="auto">
          <a:xfrm>
            <a:off x="4030663" y="392906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6</a:t>
            </a:r>
            <a:endParaRPr lang="en-US" sz="1800" b="0"/>
          </a:p>
        </p:txBody>
      </p:sp>
      <p:sp>
        <p:nvSpPr>
          <p:cNvPr id="177188" name="Text Box 36"/>
          <p:cNvSpPr txBox="1">
            <a:spLocks noChangeArrowheads="1"/>
          </p:cNvSpPr>
          <p:nvPr/>
        </p:nvSpPr>
        <p:spPr bwMode="auto">
          <a:xfrm>
            <a:off x="4030663" y="431006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10</a:t>
            </a:r>
            <a:endParaRPr lang="en-US" sz="1800" b="0"/>
          </a:p>
        </p:txBody>
      </p:sp>
      <p:sp>
        <p:nvSpPr>
          <p:cNvPr id="177189" name="Text Box 37"/>
          <p:cNvSpPr txBox="1">
            <a:spLocks noChangeArrowheads="1"/>
          </p:cNvSpPr>
          <p:nvPr/>
        </p:nvSpPr>
        <p:spPr bwMode="auto">
          <a:xfrm>
            <a:off x="4030663" y="469106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14</a:t>
            </a:r>
            <a:endParaRPr lang="en-US" sz="1800" b="0"/>
          </a:p>
        </p:txBody>
      </p:sp>
      <p:sp>
        <p:nvSpPr>
          <p:cNvPr id="177190" name="Text Box 38"/>
          <p:cNvSpPr txBox="1">
            <a:spLocks noChangeArrowheads="1"/>
          </p:cNvSpPr>
          <p:nvPr/>
        </p:nvSpPr>
        <p:spPr bwMode="auto">
          <a:xfrm>
            <a:off x="4030663" y="507206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18</a:t>
            </a:r>
            <a:endParaRPr lang="en-US" sz="1800" b="0"/>
          </a:p>
        </p:txBody>
      </p:sp>
      <p:sp>
        <p:nvSpPr>
          <p:cNvPr id="177191" name="Text Box 39"/>
          <p:cNvSpPr txBox="1">
            <a:spLocks noChangeArrowheads="1"/>
          </p:cNvSpPr>
          <p:nvPr/>
        </p:nvSpPr>
        <p:spPr bwMode="auto">
          <a:xfrm>
            <a:off x="4487863" y="3548063"/>
            <a:ext cx="457200" cy="379412"/>
          </a:xfrm>
          <a:prstGeom prst="rect">
            <a:avLst/>
          </a:prstGeom>
          <a:solidFill>
            <a:srgbClr val="C0C0C0"/>
          </a:solid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3</a:t>
            </a:r>
            <a:endParaRPr lang="en-US" sz="1800" b="0"/>
          </a:p>
        </p:txBody>
      </p:sp>
      <p:sp>
        <p:nvSpPr>
          <p:cNvPr id="177192" name="Text Box 40"/>
          <p:cNvSpPr txBox="1">
            <a:spLocks noChangeArrowheads="1"/>
          </p:cNvSpPr>
          <p:nvPr/>
        </p:nvSpPr>
        <p:spPr bwMode="auto">
          <a:xfrm>
            <a:off x="4487863" y="392906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7</a:t>
            </a:r>
            <a:endParaRPr lang="en-US" sz="1800" b="0"/>
          </a:p>
        </p:txBody>
      </p:sp>
      <p:sp>
        <p:nvSpPr>
          <p:cNvPr id="177193" name="Text Box 41"/>
          <p:cNvSpPr txBox="1">
            <a:spLocks noChangeArrowheads="1"/>
          </p:cNvSpPr>
          <p:nvPr/>
        </p:nvSpPr>
        <p:spPr bwMode="auto">
          <a:xfrm>
            <a:off x="4487863" y="431006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11</a:t>
            </a:r>
            <a:endParaRPr lang="en-US" sz="1800" b="0"/>
          </a:p>
        </p:txBody>
      </p:sp>
      <p:sp>
        <p:nvSpPr>
          <p:cNvPr id="177194" name="Text Box 42"/>
          <p:cNvSpPr txBox="1">
            <a:spLocks noChangeArrowheads="1"/>
          </p:cNvSpPr>
          <p:nvPr/>
        </p:nvSpPr>
        <p:spPr bwMode="auto">
          <a:xfrm>
            <a:off x="4487863" y="469106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15</a:t>
            </a:r>
            <a:endParaRPr lang="en-US" sz="1800" b="0"/>
          </a:p>
        </p:txBody>
      </p:sp>
      <p:sp>
        <p:nvSpPr>
          <p:cNvPr id="177195" name="Text Box 43"/>
          <p:cNvSpPr txBox="1">
            <a:spLocks noChangeArrowheads="1"/>
          </p:cNvSpPr>
          <p:nvPr/>
        </p:nvSpPr>
        <p:spPr bwMode="auto">
          <a:xfrm>
            <a:off x="4487863" y="5072063"/>
            <a:ext cx="457200" cy="379412"/>
          </a:xfrm>
          <a:prstGeom prst="rect">
            <a:avLst/>
          </a:prstGeom>
          <a:noFill/>
          <a:ln w="12700">
            <a:solidFill>
              <a:schemeClr val="tx1"/>
            </a:solidFill>
            <a:miter lim="800000"/>
            <a:headEnd type="none" w="sm" len="sm"/>
            <a:tailEnd type="none" w="sm" len="sm"/>
          </a:ln>
          <a:effectLst/>
        </p:spPr>
        <p:txBody>
          <a:bodyPr>
            <a:prstTxWarp prst="textNoShape">
              <a:avLst/>
            </a:prstTxWarp>
            <a:spAutoFit/>
          </a:bodyPr>
          <a:lstStyle/>
          <a:p>
            <a:pPr algn="ctr">
              <a:spcBef>
                <a:spcPct val="50000"/>
              </a:spcBef>
            </a:pPr>
            <a:r>
              <a:rPr lang="en-US" sz="1800" b="0">
                <a:solidFill>
                  <a:schemeClr val="accent2"/>
                </a:solidFill>
              </a:rPr>
              <a:t>19</a:t>
            </a:r>
            <a:endParaRPr lang="en-US" sz="1800" b="0"/>
          </a:p>
        </p:txBody>
      </p:sp>
      <p:sp>
        <p:nvSpPr>
          <p:cNvPr id="177196" name="Line 44"/>
          <p:cNvSpPr>
            <a:spLocks noChangeShapeType="1"/>
          </p:cNvSpPr>
          <p:nvPr/>
        </p:nvSpPr>
        <p:spPr bwMode="auto">
          <a:xfrm>
            <a:off x="688975" y="3668713"/>
            <a:ext cx="0" cy="838200"/>
          </a:xfrm>
          <a:prstGeom prst="line">
            <a:avLst/>
          </a:prstGeom>
          <a:noFill/>
          <a:ln w="12700">
            <a:solidFill>
              <a:schemeClr val="tx1"/>
            </a:solidFill>
            <a:round/>
            <a:headEnd type="none" w="sm" len="sm"/>
            <a:tailEnd type="triangle" w="lg" len="sm"/>
          </a:ln>
          <a:effectLst/>
        </p:spPr>
        <p:txBody>
          <a:bodyPr wrap="none" anchor="ctr">
            <a:prstTxWarp prst="textNoShape">
              <a:avLst/>
            </a:prstTxWarp>
          </a:bodyPr>
          <a:lstStyle/>
          <a:p>
            <a:endParaRPr lang="en-US"/>
          </a:p>
        </p:txBody>
      </p:sp>
      <p:sp>
        <p:nvSpPr>
          <p:cNvPr id="177197" name="Line 45"/>
          <p:cNvSpPr>
            <a:spLocks noChangeShapeType="1"/>
          </p:cNvSpPr>
          <p:nvPr/>
        </p:nvSpPr>
        <p:spPr bwMode="auto">
          <a:xfrm>
            <a:off x="3192463" y="3395663"/>
            <a:ext cx="1143000" cy="0"/>
          </a:xfrm>
          <a:prstGeom prst="line">
            <a:avLst/>
          </a:prstGeom>
          <a:noFill/>
          <a:ln w="12700">
            <a:solidFill>
              <a:schemeClr val="tx1"/>
            </a:solidFill>
            <a:round/>
            <a:headEnd type="none" w="sm" len="sm"/>
            <a:tailEnd type="triangle" w="lg" len="sm"/>
          </a:ln>
          <a:effectLst/>
        </p:spPr>
        <p:txBody>
          <a:bodyPr wrap="none" anchor="ctr">
            <a:prstTxWarp prst="textNoShape">
              <a:avLst/>
            </a:prstTxWarp>
          </a:bodyPr>
          <a:lstStyle/>
          <a:p>
            <a:endParaRPr lang="en-US"/>
          </a:p>
        </p:txBody>
      </p:sp>
      <p:sp>
        <p:nvSpPr>
          <p:cNvPr id="177198" name="Text Box 46"/>
          <p:cNvSpPr txBox="1">
            <a:spLocks noChangeArrowheads="1"/>
          </p:cNvSpPr>
          <p:nvPr/>
        </p:nvSpPr>
        <p:spPr bwMode="auto">
          <a:xfrm>
            <a:off x="901700" y="3095625"/>
            <a:ext cx="1720850" cy="366713"/>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800"/>
              <a:t>Column major</a:t>
            </a:r>
          </a:p>
        </p:txBody>
      </p:sp>
      <p:sp>
        <p:nvSpPr>
          <p:cNvPr id="177199" name="Text Box 47"/>
          <p:cNvSpPr txBox="1">
            <a:spLocks noChangeArrowheads="1"/>
          </p:cNvSpPr>
          <p:nvPr/>
        </p:nvSpPr>
        <p:spPr bwMode="auto">
          <a:xfrm>
            <a:off x="3116263" y="3014663"/>
            <a:ext cx="1352550" cy="366712"/>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800"/>
              <a:t>Row major</a:t>
            </a:r>
          </a:p>
        </p:txBody>
      </p:sp>
      <p:sp>
        <p:nvSpPr>
          <p:cNvPr id="177489" name="Rectangle 337"/>
          <p:cNvSpPr>
            <a:spLocks noChangeArrowheads="1"/>
          </p:cNvSpPr>
          <p:nvPr/>
        </p:nvSpPr>
        <p:spPr bwMode="auto">
          <a:xfrm>
            <a:off x="4498975" y="5772150"/>
            <a:ext cx="1408113" cy="376238"/>
          </a:xfrm>
          <a:prstGeom prst="rect">
            <a:avLst/>
          </a:prstGeom>
          <a:solidFill>
            <a:schemeClr val="bg1"/>
          </a:solidFill>
          <a:ln w="9525">
            <a:solidFill>
              <a:schemeClr val="bg1"/>
            </a:solidFill>
            <a:miter lim="800000"/>
            <a:headEnd/>
            <a:tailEnd/>
          </a:ln>
          <a:effectLst/>
        </p:spPr>
        <p:txBody>
          <a:bodyPr anchor="ctr">
            <a:prstTxWarp prst="textNoShape">
              <a:avLst/>
            </a:prstTxWarp>
            <a:spAutoFit/>
          </a:bodyPr>
          <a:lstStyle/>
          <a:p>
            <a:pPr algn="ctr">
              <a:spcBef>
                <a:spcPct val="20000"/>
              </a:spcBef>
            </a:pPr>
            <a:r>
              <a:rPr kumimoji="1" lang="en-US" sz="1800" b="0" dirty="0" smtClean="0">
                <a:solidFill>
                  <a:srgbClr val="000000"/>
                </a:solidFill>
              </a:rPr>
              <a:t>Cache blocks</a:t>
            </a:r>
            <a:endParaRPr kumimoji="1" lang="en-US" sz="1800" b="0" dirty="0">
              <a:solidFill>
                <a:srgbClr val="000000"/>
              </a:solidFill>
            </a:endParaRPr>
          </a:p>
        </p:txBody>
      </p:sp>
      <p:sp>
        <p:nvSpPr>
          <p:cNvPr id="177490" name="Text Box 338"/>
          <p:cNvSpPr txBox="1">
            <a:spLocks noChangeArrowheads="1"/>
          </p:cNvSpPr>
          <p:nvPr/>
        </p:nvSpPr>
        <p:spPr bwMode="auto">
          <a:xfrm>
            <a:off x="6021388" y="5630863"/>
            <a:ext cx="2676525" cy="641350"/>
          </a:xfrm>
          <a:prstGeom prst="rect">
            <a:avLst/>
          </a:prstGeom>
          <a:noFill/>
          <a:ln w="9525">
            <a:noFill/>
            <a:miter lim="800000"/>
            <a:headEnd/>
            <a:tailEnd/>
          </a:ln>
          <a:effectLst/>
        </p:spPr>
        <p:txBody>
          <a:bodyPr>
            <a:prstTxWarp prst="textNoShape">
              <a:avLst/>
            </a:prstTxWarp>
            <a:spAutoFit/>
          </a:bodyPr>
          <a:lstStyle/>
          <a:p>
            <a:pPr>
              <a:spcBef>
                <a:spcPct val="20000"/>
              </a:spcBef>
            </a:pPr>
            <a:r>
              <a:rPr kumimoji="1" lang="en-US" sz="1800" b="0" dirty="0">
                <a:solidFill>
                  <a:srgbClr val="000000"/>
                </a:solidFill>
              </a:rPr>
              <a:t>Blue row of matrix is  stored in red </a:t>
            </a:r>
            <a:r>
              <a:rPr kumimoji="1" lang="en-US" sz="1800" b="0" dirty="0" smtClean="0">
                <a:solidFill>
                  <a:srgbClr val="000000"/>
                </a:solidFill>
              </a:rPr>
              <a:t>cache blocks</a:t>
            </a:r>
            <a:endParaRPr kumimoji="1" lang="en-US" sz="1800" b="0" dirty="0">
              <a:solidFill>
                <a:srgbClr val="000000"/>
              </a:solidFill>
            </a:endParaRPr>
          </a:p>
        </p:txBody>
      </p:sp>
      <p:sp>
        <p:nvSpPr>
          <p:cNvPr id="177491" name="Line 339"/>
          <p:cNvSpPr>
            <a:spLocks noChangeShapeType="1"/>
          </p:cNvSpPr>
          <p:nvPr/>
        </p:nvSpPr>
        <p:spPr bwMode="auto">
          <a:xfrm flipV="1">
            <a:off x="5238750" y="4789488"/>
            <a:ext cx="436563" cy="987425"/>
          </a:xfrm>
          <a:prstGeom prst="line">
            <a:avLst/>
          </a:prstGeom>
          <a:noFill/>
          <a:ln w="12700">
            <a:solidFill>
              <a:schemeClr val="tx1"/>
            </a:solidFill>
            <a:round/>
            <a:headEnd type="none" w="sm" len="sm"/>
            <a:tailEnd type="triangle" w="sm" len="sm"/>
          </a:ln>
          <a:effectLst/>
        </p:spPr>
        <p:txBody>
          <a:bodyPr>
            <a:prstTxWarp prst="textNoShape">
              <a:avLst/>
            </a:prstTxWarp>
          </a:bodyPr>
          <a:lstStyle/>
          <a:p>
            <a:endParaRPr lang="en-US"/>
          </a:p>
        </p:txBody>
      </p:sp>
      <p:sp>
        <p:nvSpPr>
          <p:cNvPr id="177492" name="Line 340"/>
          <p:cNvSpPr>
            <a:spLocks noChangeShapeType="1"/>
          </p:cNvSpPr>
          <p:nvPr/>
        </p:nvSpPr>
        <p:spPr bwMode="auto">
          <a:xfrm flipV="1">
            <a:off x="5246688" y="5408613"/>
            <a:ext cx="407987" cy="374650"/>
          </a:xfrm>
          <a:prstGeom prst="line">
            <a:avLst/>
          </a:prstGeom>
          <a:noFill/>
          <a:ln w="12700">
            <a:solidFill>
              <a:schemeClr val="tx1"/>
            </a:solidFill>
            <a:round/>
            <a:headEnd type="none" w="sm" len="sm"/>
            <a:tailEnd type="triangle" w="sm" len="sm"/>
          </a:ln>
          <a:effectLst/>
        </p:spPr>
        <p:txBody>
          <a:bodyPr>
            <a:prstTxWarp prst="textNoShape">
              <a:avLst/>
            </a:prstTxWarp>
          </a:bodyPr>
          <a:lstStyle/>
          <a:p>
            <a:endParaRPr lang="en-US"/>
          </a:p>
        </p:txBody>
      </p:sp>
      <p:sp>
        <p:nvSpPr>
          <p:cNvPr id="177488" name="Text Box 336"/>
          <p:cNvSpPr txBox="1">
            <a:spLocks noChangeArrowheads="1"/>
          </p:cNvSpPr>
          <p:nvPr/>
        </p:nvSpPr>
        <p:spPr bwMode="auto">
          <a:xfrm>
            <a:off x="5229225" y="2744788"/>
            <a:ext cx="3689350" cy="366712"/>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800"/>
              <a:t>Column major matrix in memory</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808037" y="309563"/>
            <a:ext cx="7724613" cy="422275"/>
          </a:xfrm>
        </p:spPr>
        <p:txBody>
          <a:bodyPr>
            <a:normAutofit fontScale="90000"/>
          </a:bodyPr>
          <a:lstStyle/>
          <a:p>
            <a:r>
              <a:rPr lang="en-US" dirty="0" smtClean="0"/>
              <a:t>Improving reuse via Blocking: </a:t>
            </a:r>
            <a:br>
              <a:rPr lang="en-US" dirty="0" smtClean="0"/>
            </a:br>
            <a:r>
              <a:rPr lang="en-US" dirty="0" smtClean="0"/>
              <a:t>1</a:t>
            </a:r>
            <a:r>
              <a:rPr lang="en-US" baseline="30000" dirty="0" smtClean="0"/>
              <a:t>st</a:t>
            </a:r>
            <a:r>
              <a:rPr lang="en-US" dirty="0" smtClean="0"/>
              <a:t> “</a:t>
            </a:r>
            <a:r>
              <a:rPr lang="en-US" dirty="0"/>
              <a:t>Naïve” Matrix Multiply</a:t>
            </a:r>
          </a:p>
        </p:txBody>
      </p:sp>
      <p:sp>
        <p:nvSpPr>
          <p:cNvPr id="182275" name="Rectangle 3"/>
          <p:cNvSpPr>
            <a:spLocks noGrp="1" noChangeArrowheads="1"/>
          </p:cNvSpPr>
          <p:nvPr>
            <p:ph type="body" idx="1"/>
          </p:nvPr>
        </p:nvSpPr>
        <p:spPr>
          <a:xfrm>
            <a:off x="609600" y="1124320"/>
            <a:ext cx="7929563" cy="3232150"/>
          </a:xfrm>
          <a:ln>
            <a:solidFill>
              <a:srgbClr val="000066"/>
            </a:solidFill>
          </a:ln>
        </p:spPr>
        <p:txBody>
          <a:bodyPr>
            <a:normAutofit lnSpcReduction="10000"/>
          </a:bodyPr>
          <a:lstStyle/>
          <a:p>
            <a:pPr>
              <a:buFontTx/>
              <a:buNone/>
            </a:pPr>
            <a:r>
              <a:rPr lang="en-US" sz="2000" dirty="0">
                <a:solidFill>
                  <a:schemeClr val="accent2"/>
                </a:solidFill>
              </a:rPr>
              <a:t>{implements </a:t>
            </a:r>
            <a:r>
              <a:rPr lang="en-US" dirty="0">
                <a:solidFill>
                  <a:schemeClr val="accent2"/>
                </a:solidFill>
              </a:rPr>
              <a:t>C = C + A*B}</a:t>
            </a:r>
            <a:endParaRPr lang="en-US" sz="2000" dirty="0">
              <a:solidFill>
                <a:schemeClr val="accent2"/>
              </a:solidFill>
            </a:endParaRPr>
          </a:p>
          <a:p>
            <a:pPr>
              <a:buFontTx/>
              <a:buNone/>
            </a:pPr>
            <a:r>
              <a:rPr lang="en-US" sz="2000" dirty="0"/>
              <a:t>for </a:t>
            </a:r>
            <a:r>
              <a:rPr lang="en-US" sz="2000" dirty="0" err="1"/>
              <a:t>i</a:t>
            </a:r>
            <a:r>
              <a:rPr lang="en-US" sz="2000" dirty="0"/>
              <a:t> = 1 to </a:t>
            </a:r>
            <a:r>
              <a:rPr lang="en-US" sz="2000" dirty="0" err="1"/>
              <a:t>n</a:t>
            </a:r>
            <a:endParaRPr lang="en-US" sz="2000" dirty="0"/>
          </a:p>
          <a:p>
            <a:pPr>
              <a:buFontTx/>
              <a:buNone/>
            </a:pPr>
            <a:r>
              <a:rPr lang="en-US" sz="2000" dirty="0"/>
              <a:t>  </a:t>
            </a:r>
            <a:r>
              <a:rPr lang="en-US" sz="2000" dirty="0">
                <a:solidFill>
                  <a:schemeClr val="accent2"/>
                </a:solidFill>
              </a:rPr>
              <a:t>{read row </a:t>
            </a:r>
            <a:r>
              <a:rPr lang="en-US" sz="2000" dirty="0" err="1">
                <a:solidFill>
                  <a:schemeClr val="accent2"/>
                </a:solidFill>
              </a:rPr>
              <a:t>i</a:t>
            </a:r>
            <a:r>
              <a:rPr lang="en-US" sz="2000" dirty="0">
                <a:solidFill>
                  <a:schemeClr val="accent2"/>
                </a:solidFill>
              </a:rPr>
              <a:t> of A into</a:t>
            </a:r>
            <a:r>
              <a:rPr lang="en-US" sz="2000" dirty="0" smtClean="0">
                <a:solidFill>
                  <a:schemeClr val="accent2"/>
                </a:solidFill>
              </a:rPr>
              <a:t> cache}</a:t>
            </a:r>
            <a:endParaRPr lang="en-US" sz="2000" dirty="0"/>
          </a:p>
          <a:p>
            <a:pPr>
              <a:buFontTx/>
              <a:buNone/>
            </a:pPr>
            <a:r>
              <a:rPr lang="en-US" sz="2000" dirty="0"/>
              <a:t>   for </a:t>
            </a:r>
            <a:r>
              <a:rPr lang="en-US" sz="2000" dirty="0" err="1"/>
              <a:t>j</a:t>
            </a:r>
            <a:r>
              <a:rPr lang="en-US" sz="2000" dirty="0"/>
              <a:t> = 1 to </a:t>
            </a:r>
            <a:r>
              <a:rPr lang="en-US" sz="2000" dirty="0" err="1"/>
              <a:t>n</a:t>
            </a:r>
            <a:endParaRPr lang="en-US" sz="2000" dirty="0"/>
          </a:p>
          <a:p>
            <a:pPr>
              <a:buFontTx/>
              <a:buNone/>
            </a:pPr>
            <a:r>
              <a:rPr lang="en-US" sz="2000" dirty="0"/>
              <a:t>       </a:t>
            </a:r>
            <a:r>
              <a:rPr lang="en-US" sz="2000" dirty="0">
                <a:solidFill>
                  <a:schemeClr val="accent2"/>
                </a:solidFill>
              </a:rPr>
              <a:t>{read</a:t>
            </a:r>
            <a:r>
              <a:rPr lang="en-US" sz="2000" dirty="0" smtClean="0">
                <a:solidFill>
                  <a:schemeClr val="accent2"/>
                </a:solidFill>
              </a:rPr>
              <a:t> </a:t>
            </a:r>
            <a:r>
              <a:rPr lang="en-US" sz="2000" dirty="0" err="1" smtClean="0">
                <a:solidFill>
                  <a:schemeClr val="accent2"/>
                </a:solidFill>
              </a:rPr>
              <a:t>c(</a:t>
            </a:r>
            <a:r>
              <a:rPr lang="en-US" sz="2000" dirty="0" err="1">
                <a:solidFill>
                  <a:schemeClr val="accent2"/>
                </a:solidFill>
              </a:rPr>
              <a:t>i,j</a:t>
            </a:r>
            <a:r>
              <a:rPr lang="en-US" sz="2000" dirty="0">
                <a:solidFill>
                  <a:schemeClr val="accent2"/>
                </a:solidFill>
              </a:rPr>
              <a:t>) into</a:t>
            </a:r>
            <a:r>
              <a:rPr lang="en-US" sz="2000" dirty="0" smtClean="0">
                <a:solidFill>
                  <a:schemeClr val="accent2"/>
                </a:solidFill>
              </a:rPr>
              <a:t> cache}</a:t>
            </a:r>
            <a:endParaRPr lang="en-US" sz="2000" dirty="0">
              <a:solidFill>
                <a:schemeClr val="accent2"/>
              </a:solidFill>
            </a:endParaRPr>
          </a:p>
          <a:p>
            <a:pPr>
              <a:buFontTx/>
              <a:buNone/>
            </a:pPr>
            <a:r>
              <a:rPr lang="en-US" sz="2000" dirty="0">
                <a:solidFill>
                  <a:schemeClr val="accent2"/>
                </a:solidFill>
              </a:rPr>
              <a:t>       {read column </a:t>
            </a:r>
            <a:r>
              <a:rPr lang="en-US" sz="2000" dirty="0" err="1">
                <a:solidFill>
                  <a:schemeClr val="accent2"/>
                </a:solidFill>
              </a:rPr>
              <a:t>j</a:t>
            </a:r>
            <a:r>
              <a:rPr lang="en-US" sz="2000" dirty="0">
                <a:solidFill>
                  <a:schemeClr val="accent2"/>
                </a:solidFill>
              </a:rPr>
              <a:t> of B into</a:t>
            </a:r>
            <a:r>
              <a:rPr lang="en-US" sz="2000" dirty="0" smtClean="0">
                <a:solidFill>
                  <a:schemeClr val="accent2"/>
                </a:solidFill>
              </a:rPr>
              <a:t> cache}</a:t>
            </a:r>
            <a:endParaRPr lang="en-US" sz="2000" dirty="0"/>
          </a:p>
          <a:p>
            <a:pPr>
              <a:buFontTx/>
              <a:buNone/>
            </a:pPr>
            <a:r>
              <a:rPr lang="en-US" sz="2000" dirty="0"/>
              <a:t>       for </a:t>
            </a:r>
            <a:r>
              <a:rPr lang="en-US" sz="2000" dirty="0" err="1"/>
              <a:t>k</a:t>
            </a:r>
            <a:r>
              <a:rPr lang="en-US" sz="2000" dirty="0"/>
              <a:t> = 1 to </a:t>
            </a:r>
            <a:r>
              <a:rPr lang="en-US" sz="2000" dirty="0" err="1"/>
              <a:t>n</a:t>
            </a:r>
            <a:endParaRPr lang="en-US" sz="2000" dirty="0"/>
          </a:p>
          <a:p>
            <a:pPr>
              <a:buFontTx/>
              <a:buNone/>
            </a:pPr>
            <a:r>
              <a:rPr lang="en-US" sz="2000" dirty="0"/>
              <a:t>          </a:t>
            </a:r>
            <a:r>
              <a:rPr lang="en-US" sz="2000" dirty="0" smtClean="0"/>
              <a:t> </a:t>
            </a:r>
            <a:r>
              <a:rPr lang="en-US" sz="2000" dirty="0" err="1" smtClean="0"/>
              <a:t>c(</a:t>
            </a:r>
            <a:r>
              <a:rPr lang="en-US" sz="2000" dirty="0" err="1"/>
              <a:t>i,j</a:t>
            </a:r>
            <a:r>
              <a:rPr lang="en-US" sz="2000" dirty="0"/>
              <a:t>) =</a:t>
            </a:r>
            <a:r>
              <a:rPr lang="en-US" sz="2000" dirty="0" smtClean="0"/>
              <a:t> </a:t>
            </a:r>
            <a:r>
              <a:rPr lang="en-US" sz="2000" dirty="0" err="1" smtClean="0"/>
              <a:t>c(</a:t>
            </a:r>
            <a:r>
              <a:rPr lang="en-US" sz="2000" dirty="0" err="1"/>
              <a:t>i,j</a:t>
            </a:r>
            <a:r>
              <a:rPr lang="en-US" sz="2000" dirty="0"/>
              <a:t>) +</a:t>
            </a:r>
            <a:r>
              <a:rPr lang="en-US" sz="2000" dirty="0" smtClean="0"/>
              <a:t> </a:t>
            </a:r>
            <a:r>
              <a:rPr lang="en-US" sz="2000" dirty="0" err="1" smtClean="0"/>
              <a:t>a(</a:t>
            </a:r>
            <a:r>
              <a:rPr lang="en-US" sz="2000" dirty="0" err="1"/>
              <a:t>i,k</a:t>
            </a:r>
            <a:r>
              <a:rPr lang="en-US" sz="2000" dirty="0"/>
              <a:t>) *</a:t>
            </a:r>
            <a:r>
              <a:rPr lang="en-US" sz="2000" dirty="0" smtClean="0"/>
              <a:t> </a:t>
            </a:r>
            <a:r>
              <a:rPr lang="en-US" sz="2000" dirty="0" err="1" smtClean="0"/>
              <a:t>b(</a:t>
            </a:r>
            <a:r>
              <a:rPr lang="en-US" sz="2000" dirty="0" err="1"/>
              <a:t>k,j</a:t>
            </a:r>
            <a:r>
              <a:rPr lang="en-US" sz="2000" dirty="0"/>
              <a:t>)</a:t>
            </a:r>
          </a:p>
          <a:p>
            <a:pPr>
              <a:buFontTx/>
              <a:buNone/>
            </a:pPr>
            <a:r>
              <a:rPr lang="en-US" sz="2000" dirty="0"/>
              <a:t>       </a:t>
            </a:r>
            <a:r>
              <a:rPr lang="en-US" sz="2000" dirty="0">
                <a:solidFill>
                  <a:schemeClr val="accent2"/>
                </a:solidFill>
              </a:rPr>
              <a:t>{write</a:t>
            </a:r>
            <a:r>
              <a:rPr lang="en-US" sz="2000" dirty="0" smtClean="0">
                <a:solidFill>
                  <a:schemeClr val="accent2"/>
                </a:solidFill>
              </a:rPr>
              <a:t> </a:t>
            </a:r>
            <a:r>
              <a:rPr lang="en-US" sz="2000" dirty="0" err="1" smtClean="0">
                <a:solidFill>
                  <a:schemeClr val="accent2"/>
                </a:solidFill>
              </a:rPr>
              <a:t>c(</a:t>
            </a:r>
            <a:r>
              <a:rPr lang="en-US" sz="2000" dirty="0" err="1">
                <a:solidFill>
                  <a:schemeClr val="accent2"/>
                </a:solidFill>
              </a:rPr>
              <a:t>i,j</a:t>
            </a:r>
            <a:r>
              <a:rPr lang="en-US" sz="2000" dirty="0">
                <a:solidFill>
                  <a:schemeClr val="accent2"/>
                </a:solidFill>
              </a:rPr>
              <a:t>) back to</a:t>
            </a:r>
            <a:r>
              <a:rPr lang="en-US" sz="2000" dirty="0" smtClean="0">
                <a:solidFill>
                  <a:schemeClr val="accent2"/>
                </a:solidFill>
              </a:rPr>
              <a:t> main memory</a:t>
            </a:r>
            <a:r>
              <a:rPr lang="en-US" sz="2000" dirty="0">
                <a:solidFill>
                  <a:schemeClr val="accent2"/>
                </a:solidFill>
              </a:rPr>
              <a:t>}</a:t>
            </a:r>
          </a:p>
        </p:txBody>
      </p:sp>
      <p:sp>
        <p:nvSpPr>
          <p:cNvPr id="182276" name="Rectangle 4"/>
          <p:cNvSpPr>
            <a:spLocks noChangeArrowheads="1"/>
          </p:cNvSpPr>
          <p:nvPr/>
        </p:nvSpPr>
        <p:spPr bwMode="auto">
          <a:xfrm>
            <a:off x="3454400" y="4724400"/>
            <a:ext cx="1150938" cy="1295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182277" name="Rectangle 5"/>
          <p:cNvSpPr>
            <a:spLocks noChangeArrowheads="1"/>
          </p:cNvSpPr>
          <p:nvPr/>
        </p:nvSpPr>
        <p:spPr bwMode="auto">
          <a:xfrm>
            <a:off x="5080000" y="4724400"/>
            <a:ext cx="1150938" cy="1295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182278" name="Text Box 6"/>
          <p:cNvSpPr txBox="1">
            <a:spLocks noChangeArrowheads="1"/>
          </p:cNvSpPr>
          <p:nvPr/>
        </p:nvSpPr>
        <p:spPr bwMode="auto">
          <a:xfrm>
            <a:off x="2709863" y="5257800"/>
            <a:ext cx="541337" cy="457200"/>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2400">
                <a:solidFill>
                  <a:schemeClr val="tx1"/>
                </a:solidFill>
              </a:rPr>
              <a:t>=</a:t>
            </a:r>
          </a:p>
        </p:txBody>
      </p:sp>
      <p:sp>
        <p:nvSpPr>
          <p:cNvPr id="182279" name="Text Box 7"/>
          <p:cNvSpPr txBox="1">
            <a:spLocks noChangeArrowheads="1"/>
          </p:cNvSpPr>
          <p:nvPr/>
        </p:nvSpPr>
        <p:spPr bwMode="auto">
          <a:xfrm>
            <a:off x="4673600" y="5257800"/>
            <a:ext cx="271463" cy="457200"/>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2400">
                <a:solidFill>
                  <a:schemeClr val="tx1"/>
                </a:solidFill>
              </a:rPr>
              <a:t>+</a:t>
            </a:r>
          </a:p>
        </p:txBody>
      </p:sp>
      <p:sp>
        <p:nvSpPr>
          <p:cNvPr id="182280" name="Text Box 8"/>
          <p:cNvSpPr txBox="1">
            <a:spLocks noChangeArrowheads="1"/>
          </p:cNvSpPr>
          <p:nvPr/>
        </p:nvSpPr>
        <p:spPr bwMode="auto">
          <a:xfrm>
            <a:off x="6230938" y="5257800"/>
            <a:ext cx="163512" cy="457200"/>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2400">
                <a:solidFill>
                  <a:schemeClr val="tx1"/>
                </a:solidFill>
              </a:rPr>
              <a:t>*</a:t>
            </a:r>
          </a:p>
        </p:txBody>
      </p:sp>
      <p:sp>
        <p:nvSpPr>
          <p:cNvPr id="182281" name="Rectangle 9"/>
          <p:cNvSpPr>
            <a:spLocks noChangeArrowheads="1"/>
          </p:cNvSpPr>
          <p:nvPr/>
        </p:nvSpPr>
        <p:spPr bwMode="auto">
          <a:xfrm>
            <a:off x="3792538" y="5257800"/>
            <a:ext cx="136525" cy="1524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182282" name="Rectangle 10"/>
          <p:cNvSpPr>
            <a:spLocks noChangeArrowheads="1"/>
          </p:cNvSpPr>
          <p:nvPr/>
        </p:nvSpPr>
        <p:spPr bwMode="auto">
          <a:xfrm>
            <a:off x="5080000" y="5257800"/>
            <a:ext cx="1150938" cy="1524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182283" name="Text Box 11"/>
          <p:cNvSpPr txBox="1">
            <a:spLocks noChangeArrowheads="1"/>
          </p:cNvSpPr>
          <p:nvPr/>
        </p:nvSpPr>
        <p:spPr bwMode="auto">
          <a:xfrm>
            <a:off x="3522663" y="4953000"/>
            <a:ext cx="676275" cy="304800"/>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1400" b="0">
                <a:solidFill>
                  <a:schemeClr val="tx1"/>
                </a:solidFill>
              </a:rPr>
              <a:t>C(i,j)</a:t>
            </a:r>
          </a:p>
        </p:txBody>
      </p:sp>
      <p:sp>
        <p:nvSpPr>
          <p:cNvPr id="182284" name="Text Box 12"/>
          <p:cNvSpPr txBox="1">
            <a:spLocks noChangeArrowheads="1"/>
          </p:cNvSpPr>
          <p:nvPr/>
        </p:nvSpPr>
        <p:spPr bwMode="auto">
          <a:xfrm>
            <a:off x="5148263" y="4876800"/>
            <a:ext cx="676275" cy="304800"/>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1400" b="0">
                <a:solidFill>
                  <a:schemeClr val="tx1"/>
                </a:solidFill>
              </a:rPr>
              <a:t>A(i,:)</a:t>
            </a:r>
          </a:p>
        </p:txBody>
      </p:sp>
      <p:sp>
        <p:nvSpPr>
          <p:cNvPr id="182285" name="Rectangle 13"/>
          <p:cNvSpPr>
            <a:spLocks noChangeArrowheads="1"/>
          </p:cNvSpPr>
          <p:nvPr/>
        </p:nvSpPr>
        <p:spPr bwMode="auto">
          <a:xfrm>
            <a:off x="6629400" y="4724400"/>
            <a:ext cx="1152525" cy="1295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182286" name="Rectangle 14"/>
          <p:cNvSpPr>
            <a:spLocks noChangeArrowheads="1"/>
          </p:cNvSpPr>
          <p:nvPr/>
        </p:nvSpPr>
        <p:spPr bwMode="auto">
          <a:xfrm>
            <a:off x="6858000" y="4724400"/>
            <a:ext cx="134938" cy="12954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182287" name="Text Box 15"/>
          <p:cNvSpPr txBox="1">
            <a:spLocks noChangeArrowheads="1"/>
          </p:cNvSpPr>
          <p:nvPr/>
        </p:nvSpPr>
        <p:spPr bwMode="auto">
          <a:xfrm>
            <a:off x="7043738" y="5181600"/>
            <a:ext cx="677862" cy="304800"/>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1400" b="0">
                <a:solidFill>
                  <a:schemeClr val="tx1"/>
                </a:solidFill>
              </a:rPr>
              <a:t>B(:,j)</a:t>
            </a:r>
          </a:p>
        </p:txBody>
      </p:sp>
      <p:sp>
        <p:nvSpPr>
          <p:cNvPr id="182288" name="Rectangle 16"/>
          <p:cNvSpPr>
            <a:spLocks noChangeArrowheads="1"/>
          </p:cNvSpPr>
          <p:nvPr/>
        </p:nvSpPr>
        <p:spPr bwMode="auto">
          <a:xfrm>
            <a:off x="1371600" y="4724400"/>
            <a:ext cx="1150938" cy="1295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182289" name="Rectangle 17"/>
          <p:cNvSpPr>
            <a:spLocks noChangeArrowheads="1"/>
          </p:cNvSpPr>
          <p:nvPr/>
        </p:nvSpPr>
        <p:spPr bwMode="auto">
          <a:xfrm>
            <a:off x="1828800" y="5257800"/>
            <a:ext cx="134938" cy="1524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182290" name="Text Box 18"/>
          <p:cNvSpPr txBox="1">
            <a:spLocks noChangeArrowheads="1"/>
          </p:cNvSpPr>
          <p:nvPr/>
        </p:nvSpPr>
        <p:spPr bwMode="auto">
          <a:xfrm>
            <a:off x="1557338" y="4953000"/>
            <a:ext cx="677862" cy="304800"/>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1400" b="0">
                <a:solidFill>
                  <a:schemeClr val="tx1"/>
                </a:solidFill>
              </a:rPr>
              <a:t>C(i,j)</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Algebra to the Rescue!</a:t>
            </a:r>
            <a:endParaRPr lang="en-US" dirty="0"/>
          </a:p>
        </p:txBody>
      </p:sp>
      <p:sp>
        <p:nvSpPr>
          <p:cNvPr id="4" name="Date Placeholder 3"/>
          <p:cNvSpPr>
            <a:spLocks noGrp="1"/>
          </p:cNvSpPr>
          <p:nvPr>
            <p:ph type="dt" sz="half" idx="10"/>
          </p:nvPr>
        </p:nvSpPr>
        <p:spPr/>
        <p:txBody>
          <a:bodyPr/>
          <a:lstStyle/>
          <a:p>
            <a:fld id="{9B76E4ED-00D8-1444-BF0E-7C5C7FDCAEB3}" type="datetime1">
              <a:rPr lang="en-US" smtClean="0"/>
              <a:pPr/>
              <a:t>2/24/11</a:t>
            </a:fld>
            <a:endParaRPr lang="en-US"/>
          </a:p>
        </p:txBody>
      </p:sp>
      <p:sp>
        <p:nvSpPr>
          <p:cNvPr id="5" name="Footer Placeholder 4"/>
          <p:cNvSpPr>
            <a:spLocks noGrp="1"/>
          </p:cNvSpPr>
          <p:nvPr>
            <p:ph type="ftr" sz="quarter" idx="11"/>
          </p:nvPr>
        </p:nvSpPr>
        <p:spPr/>
        <p:txBody>
          <a:bodyPr/>
          <a:lstStyle/>
          <a:p>
            <a:r>
              <a:rPr lang="en-US" smtClean="0"/>
              <a:t>Spring 2011 -- Lecture #14</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47</a:t>
            </a:fld>
            <a:endParaRPr lang="en-US"/>
          </a:p>
        </p:txBody>
      </p:sp>
      <p:pic>
        <p:nvPicPr>
          <p:cNvPr id="7" name="Picture 6"/>
          <p:cNvPicPr>
            <a:picLocks noChangeAspect="1"/>
          </p:cNvPicPr>
          <p:nvPr/>
        </p:nvPicPr>
        <p:blipFill>
          <a:blip r:embed="rId2"/>
          <a:stretch>
            <a:fillRect/>
          </a:stretch>
        </p:blipFill>
        <p:spPr>
          <a:xfrm>
            <a:off x="284382" y="1696851"/>
            <a:ext cx="8597900" cy="2692400"/>
          </a:xfrm>
          <a:prstGeom prst="rect">
            <a:avLst/>
          </a:prstGeom>
        </p:spPr>
      </p:pic>
      <p:sp>
        <p:nvSpPr>
          <p:cNvPr id="8" name="Content Placeholder 7"/>
          <p:cNvSpPr>
            <a:spLocks noGrp="1"/>
          </p:cNvSpPr>
          <p:nvPr>
            <p:ph idx="1"/>
          </p:nvPr>
        </p:nvSpPr>
        <p:spPr>
          <a:xfrm>
            <a:off x="351370" y="1177058"/>
            <a:ext cx="8229600" cy="4478661"/>
          </a:xfrm>
        </p:spPr>
        <p:txBody>
          <a:bodyPr>
            <a:normAutofit fontScale="92500" lnSpcReduction="10000"/>
          </a:bodyPr>
          <a:lstStyle/>
          <a:p>
            <a:r>
              <a:rPr lang="en-US" dirty="0" smtClean="0"/>
              <a:t>Instead of Multiplying two, say,  6 </a:t>
            </a:r>
            <a:r>
              <a:rPr lang="en-US" dirty="0" err="1" smtClean="0"/>
              <a:t>x</a:t>
            </a:r>
            <a:r>
              <a:rPr lang="en-US" dirty="0" smtClean="0"/>
              <a:t> 6 matrices</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Thus, can get same result as multiplication of a set of </a:t>
            </a:r>
            <a:r>
              <a:rPr lang="en-US" dirty="0" err="1" smtClean="0"/>
              <a:t>submatricies</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 name="Date Placeholder 3"/>
          <p:cNvSpPr>
            <a:spLocks noGrp="1"/>
          </p:cNvSpPr>
          <p:nvPr>
            <p:ph type="dt" sz="half" idx="10"/>
          </p:nvPr>
        </p:nvSpPr>
        <p:spPr/>
        <p:txBody>
          <a:bodyPr/>
          <a:lstStyle/>
          <a:p>
            <a:r>
              <a:rPr lang="en-US"/>
              <a:t>9/10/2007</a:t>
            </a:r>
          </a:p>
        </p:txBody>
      </p:sp>
      <p:sp>
        <p:nvSpPr>
          <p:cNvPr id="31" name="Footer Placeholder 4"/>
          <p:cNvSpPr>
            <a:spLocks noGrp="1"/>
          </p:cNvSpPr>
          <p:nvPr>
            <p:ph type="ftr" sz="quarter" idx="11"/>
          </p:nvPr>
        </p:nvSpPr>
        <p:spPr/>
        <p:txBody>
          <a:bodyPr/>
          <a:lstStyle/>
          <a:p>
            <a:r>
              <a:rPr lang="en-US"/>
              <a:t>CS194 Lecture</a:t>
            </a:r>
          </a:p>
        </p:txBody>
      </p:sp>
      <p:sp>
        <p:nvSpPr>
          <p:cNvPr id="32" name="Slide Number Placeholder 5"/>
          <p:cNvSpPr>
            <a:spLocks noGrp="1"/>
          </p:cNvSpPr>
          <p:nvPr>
            <p:ph type="sldNum" sz="quarter" idx="12"/>
          </p:nvPr>
        </p:nvSpPr>
        <p:spPr/>
        <p:txBody>
          <a:bodyPr/>
          <a:lstStyle/>
          <a:p>
            <a:fld id="{F8483681-866D-F04F-A92C-16568D8EF9B1}" type="slidenum">
              <a:rPr lang="en-US"/>
              <a:pPr/>
              <a:t>48</a:t>
            </a:fld>
            <a:endParaRPr lang="en-US"/>
          </a:p>
        </p:txBody>
      </p:sp>
      <p:sp>
        <p:nvSpPr>
          <p:cNvPr id="225324" name="Rectangle 44"/>
          <p:cNvSpPr>
            <a:spLocks noChangeArrowheads="1"/>
          </p:cNvSpPr>
          <p:nvPr/>
        </p:nvSpPr>
        <p:spPr bwMode="auto">
          <a:xfrm>
            <a:off x="6962775" y="4724400"/>
            <a:ext cx="325438" cy="1295400"/>
          </a:xfrm>
          <a:prstGeom prst="rect">
            <a:avLst/>
          </a:prstGeom>
          <a:solidFill>
            <a:srgbClr val="C0C0C0"/>
          </a:solidFill>
          <a:ln w="12700" cap="rnd">
            <a:solidFill>
              <a:schemeClr val="tx1"/>
            </a:solidFill>
            <a:prstDash val="sysDot"/>
            <a:miter lim="800000"/>
            <a:headEnd/>
            <a:tailEnd/>
          </a:ln>
          <a:effectLst/>
        </p:spPr>
        <p:txBody>
          <a:bodyPr wrap="none" anchor="ctr">
            <a:prstTxWarp prst="textNoShape">
              <a:avLst/>
            </a:prstTxWarp>
          </a:bodyPr>
          <a:lstStyle/>
          <a:p>
            <a:endParaRPr lang="en-US"/>
          </a:p>
        </p:txBody>
      </p:sp>
      <p:sp>
        <p:nvSpPr>
          <p:cNvPr id="225282" name="Rectangle 2"/>
          <p:cNvSpPr>
            <a:spLocks noGrp="1" noChangeArrowheads="1"/>
          </p:cNvSpPr>
          <p:nvPr>
            <p:ph type="title"/>
          </p:nvPr>
        </p:nvSpPr>
        <p:spPr>
          <a:xfrm>
            <a:off x="392347" y="309563"/>
            <a:ext cx="6752491" cy="422275"/>
          </a:xfrm>
        </p:spPr>
        <p:txBody>
          <a:bodyPr>
            <a:normAutofit fontScale="90000"/>
          </a:bodyPr>
          <a:lstStyle/>
          <a:p>
            <a:r>
              <a:rPr lang="en-US" dirty="0"/>
              <a:t>Blocked</a:t>
            </a:r>
            <a:r>
              <a:rPr lang="en-US" dirty="0" smtClean="0"/>
              <a:t> Matrix </a:t>
            </a:r>
            <a:r>
              <a:rPr lang="en-US" dirty="0"/>
              <a:t>Multiply</a:t>
            </a:r>
          </a:p>
        </p:txBody>
      </p:sp>
      <p:sp>
        <p:nvSpPr>
          <p:cNvPr id="225283" name="Rectangle 3"/>
          <p:cNvSpPr>
            <a:spLocks noGrp="1" noChangeArrowheads="1"/>
          </p:cNvSpPr>
          <p:nvPr>
            <p:ph type="body" idx="1"/>
          </p:nvPr>
        </p:nvSpPr>
        <p:spPr>
          <a:xfrm>
            <a:off x="304800" y="1038225"/>
            <a:ext cx="8534400" cy="3476625"/>
          </a:xfrm>
          <a:ln>
            <a:solidFill>
              <a:srgbClr val="000066"/>
            </a:solidFill>
          </a:ln>
        </p:spPr>
        <p:txBody>
          <a:bodyPr>
            <a:normAutofit lnSpcReduction="10000"/>
          </a:bodyPr>
          <a:lstStyle/>
          <a:p>
            <a:pPr>
              <a:buFontTx/>
              <a:buNone/>
            </a:pPr>
            <a:r>
              <a:rPr lang="en-US" sz="2000" dirty="0"/>
              <a:t>Consider A,B,C to be N-by-N matrices of </a:t>
            </a:r>
            <a:r>
              <a:rPr lang="en-US" sz="2000" dirty="0" err="1"/>
              <a:t>b-by-b</a:t>
            </a:r>
            <a:r>
              <a:rPr lang="en-US" sz="2000" dirty="0"/>
              <a:t> </a:t>
            </a:r>
            <a:r>
              <a:rPr lang="en-US" sz="2000" dirty="0" err="1"/>
              <a:t>subblocks</a:t>
            </a:r>
            <a:r>
              <a:rPr lang="en-US" sz="2000" dirty="0"/>
              <a:t> </a:t>
            </a:r>
            <a:r>
              <a:rPr lang="en-US" sz="2000" dirty="0" smtClean="0"/>
              <a:t>where </a:t>
            </a:r>
            <a:r>
              <a:rPr lang="en-US" sz="2000" dirty="0" err="1"/>
              <a:t>b</a:t>
            </a:r>
            <a:r>
              <a:rPr lang="en-US" sz="2000" dirty="0"/>
              <a:t>=</a:t>
            </a:r>
            <a:r>
              <a:rPr lang="en-US" sz="2000" dirty="0" err="1"/>
              <a:t>n</a:t>
            </a:r>
            <a:r>
              <a:rPr lang="en-US" sz="2000" dirty="0"/>
              <a:t> / N is called the </a:t>
            </a:r>
            <a:r>
              <a:rPr lang="en-US" sz="2000" dirty="0">
                <a:solidFill>
                  <a:schemeClr val="accent2"/>
                </a:solidFill>
              </a:rPr>
              <a:t>block size </a:t>
            </a:r>
            <a:endParaRPr lang="en-US" sz="2000" dirty="0"/>
          </a:p>
          <a:p>
            <a:pPr>
              <a:buFontTx/>
              <a:buNone/>
            </a:pPr>
            <a:r>
              <a:rPr lang="en-US" sz="2000" dirty="0"/>
              <a:t>	   for </a:t>
            </a:r>
            <a:r>
              <a:rPr lang="en-US" sz="2000" dirty="0" err="1"/>
              <a:t>i</a:t>
            </a:r>
            <a:r>
              <a:rPr lang="en-US" sz="2000" dirty="0"/>
              <a:t> = 1 to N</a:t>
            </a:r>
          </a:p>
          <a:p>
            <a:pPr>
              <a:buFontTx/>
              <a:buNone/>
            </a:pPr>
            <a:r>
              <a:rPr lang="en-US" sz="2000" dirty="0"/>
              <a:t> 	      for </a:t>
            </a:r>
            <a:r>
              <a:rPr lang="en-US" sz="2000" dirty="0" err="1"/>
              <a:t>j</a:t>
            </a:r>
            <a:r>
              <a:rPr lang="en-US" sz="2000" dirty="0"/>
              <a:t> = 1 to N</a:t>
            </a:r>
          </a:p>
          <a:p>
            <a:pPr>
              <a:buFontTx/>
              <a:buNone/>
            </a:pPr>
            <a:r>
              <a:rPr lang="en-US" sz="2000" dirty="0"/>
              <a:t>       	</a:t>
            </a:r>
            <a:r>
              <a:rPr lang="en-US" sz="2000" dirty="0">
                <a:solidFill>
                  <a:schemeClr val="accent2"/>
                </a:solidFill>
              </a:rPr>
              <a:t>{read block </a:t>
            </a:r>
            <a:r>
              <a:rPr lang="en-US" sz="2000" dirty="0" err="1">
                <a:solidFill>
                  <a:schemeClr val="accent2"/>
                </a:solidFill>
              </a:rPr>
              <a:t>C(i,j</a:t>
            </a:r>
            <a:r>
              <a:rPr lang="en-US" sz="2000" dirty="0">
                <a:solidFill>
                  <a:schemeClr val="accent2"/>
                </a:solidFill>
              </a:rPr>
              <a:t>) into</a:t>
            </a:r>
            <a:r>
              <a:rPr lang="en-US" sz="2000" dirty="0" smtClean="0">
                <a:solidFill>
                  <a:schemeClr val="accent2"/>
                </a:solidFill>
              </a:rPr>
              <a:t> cache}</a:t>
            </a:r>
            <a:endParaRPr lang="en-US" sz="2000" dirty="0">
              <a:solidFill>
                <a:schemeClr val="accent2"/>
              </a:solidFill>
            </a:endParaRPr>
          </a:p>
          <a:p>
            <a:pPr>
              <a:buFontTx/>
              <a:buNone/>
            </a:pPr>
            <a:r>
              <a:rPr lang="en-US" sz="2000" dirty="0"/>
              <a:t>       	for </a:t>
            </a:r>
            <a:r>
              <a:rPr lang="en-US" sz="2000" dirty="0" err="1"/>
              <a:t>k</a:t>
            </a:r>
            <a:r>
              <a:rPr lang="en-US" sz="2000" dirty="0"/>
              <a:t> = 1 to N</a:t>
            </a:r>
          </a:p>
          <a:p>
            <a:pPr>
              <a:buFontTx/>
              <a:buNone/>
            </a:pPr>
            <a:r>
              <a:rPr lang="en-US" sz="2000" dirty="0"/>
              <a:t>           	       </a:t>
            </a:r>
            <a:r>
              <a:rPr lang="en-US" sz="2000" dirty="0">
                <a:solidFill>
                  <a:schemeClr val="accent2"/>
                </a:solidFill>
              </a:rPr>
              <a:t>{read block </a:t>
            </a:r>
            <a:r>
              <a:rPr lang="en-US" sz="2000" dirty="0" err="1">
                <a:solidFill>
                  <a:schemeClr val="accent2"/>
                </a:solidFill>
              </a:rPr>
              <a:t>A(i,k</a:t>
            </a:r>
            <a:r>
              <a:rPr lang="en-US" sz="2000" dirty="0">
                <a:solidFill>
                  <a:schemeClr val="accent2"/>
                </a:solidFill>
              </a:rPr>
              <a:t>) into</a:t>
            </a:r>
            <a:r>
              <a:rPr lang="en-US" sz="2000" dirty="0" smtClean="0">
                <a:solidFill>
                  <a:schemeClr val="accent2"/>
                </a:solidFill>
              </a:rPr>
              <a:t> cache}</a:t>
            </a:r>
            <a:endParaRPr lang="en-US" sz="2000" dirty="0">
              <a:solidFill>
                <a:schemeClr val="accent2"/>
              </a:solidFill>
            </a:endParaRPr>
          </a:p>
          <a:p>
            <a:pPr>
              <a:buFontTx/>
              <a:buNone/>
            </a:pPr>
            <a:r>
              <a:rPr lang="en-US" sz="2000" dirty="0">
                <a:solidFill>
                  <a:schemeClr val="accent2"/>
                </a:solidFill>
              </a:rPr>
              <a:t>           	       {read block </a:t>
            </a:r>
            <a:r>
              <a:rPr lang="en-US" sz="2000" dirty="0" err="1">
                <a:solidFill>
                  <a:schemeClr val="accent2"/>
                </a:solidFill>
              </a:rPr>
              <a:t>B(k,j</a:t>
            </a:r>
            <a:r>
              <a:rPr lang="en-US" sz="2000" dirty="0">
                <a:solidFill>
                  <a:schemeClr val="accent2"/>
                </a:solidFill>
              </a:rPr>
              <a:t>) into</a:t>
            </a:r>
            <a:r>
              <a:rPr lang="en-US" sz="2000" dirty="0" smtClean="0">
                <a:solidFill>
                  <a:schemeClr val="accent2"/>
                </a:solidFill>
              </a:rPr>
              <a:t> cache}</a:t>
            </a:r>
            <a:endParaRPr lang="en-US" sz="2000" dirty="0">
              <a:solidFill>
                <a:schemeClr val="accent2"/>
              </a:solidFill>
            </a:endParaRPr>
          </a:p>
          <a:p>
            <a:pPr>
              <a:buFontTx/>
              <a:buNone/>
            </a:pPr>
            <a:r>
              <a:rPr lang="en-US" sz="2000" dirty="0"/>
              <a:t>          	        </a:t>
            </a:r>
            <a:r>
              <a:rPr lang="en-US" sz="2000" dirty="0" err="1"/>
              <a:t>C(i,j</a:t>
            </a:r>
            <a:r>
              <a:rPr lang="en-US" sz="2000" dirty="0"/>
              <a:t>) = </a:t>
            </a:r>
            <a:r>
              <a:rPr lang="en-US" sz="2000" dirty="0" err="1"/>
              <a:t>C(i,j</a:t>
            </a:r>
            <a:r>
              <a:rPr lang="en-US" sz="2000" dirty="0"/>
              <a:t>) + </a:t>
            </a:r>
            <a:r>
              <a:rPr lang="en-US" sz="2000" dirty="0" err="1"/>
              <a:t>A(i,k</a:t>
            </a:r>
            <a:r>
              <a:rPr lang="en-US" sz="2000" dirty="0"/>
              <a:t>) * </a:t>
            </a:r>
            <a:r>
              <a:rPr lang="en-US" sz="2000" dirty="0" err="1"/>
              <a:t>B(k,j</a:t>
            </a:r>
            <a:r>
              <a:rPr lang="en-US" sz="2000" dirty="0"/>
              <a:t>) {do a matrix multiply on blocks}</a:t>
            </a:r>
          </a:p>
          <a:p>
            <a:pPr>
              <a:buFontTx/>
              <a:buNone/>
            </a:pPr>
            <a:r>
              <a:rPr lang="en-US" sz="2000" dirty="0"/>
              <a:t>      	 </a:t>
            </a:r>
            <a:r>
              <a:rPr lang="en-US" sz="2000" dirty="0">
                <a:solidFill>
                  <a:schemeClr val="accent2"/>
                </a:solidFill>
              </a:rPr>
              <a:t>{write block </a:t>
            </a:r>
            <a:r>
              <a:rPr lang="en-US" sz="2000" dirty="0" err="1">
                <a:solidFill>
                  <a:schemeClr val="accent2"/>
                </a:solidFill>
              </a:rPr>
              <a:t>C(i,j</a:t>
            </a:r>
            <a:r>
              <a:rPr lang="en-US" sz="2000" dirty="0">
                <a:solidFill>
                  <a:schemeClr val="accent2"/>
                </a:solidFill>
              </a:rPr>
              <a:t>) back to</a:t>
            </a:r>
            <a:r>
              <a:rPr lang="en-US" sz="2000" dirty="0" smtClean="0">
                <a:solidFill>
                  <a:schemeClr val="accent2"/>
                </a:solidFill>
              </a:rPr>
              <a:t> main memory</a:t>
            </a:r>
            <a:r>
              <a:rPr lang="en-US" sz="2000" dirty="0">
                <a:solidFill>
                  <a:schemeClr val="accent2"/>
                </a:solidFill>
              </a:rPr>
              <a:t>}</a:t>
            </a:r>
            <a:endParaRPr lang="en-US" sz="2000" dirty="0"/>
          </a:p>
        </p:txBody>
      </p:sp>
      <p:sp>
        <p:nvSpPr>
          <p:cNvPr id="225285" name="Rectangle 5"/>
          <p:cNvSpPr>
            <a:spLocks noChangeArrowheads="1"/>
          </p:cNvSpPr>
          <p:nvPr/>
        </p:nvSpPr>
        <p:spPr bwMode="auto">
          <a:xfrm>
            <a:off x="3454400" y="4724400"/>
            <a:ext cx="1150938" cy="1295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25286" name="Rectangle 6"/>
          <p:cNvSpPr>
            <a:spLocks noChangeArrowheads="1"/>
          </p:cNvSpPr>
          <p:nvPr/>
        </p:nvSpPr>
        <p:spPr bwMode="auto">
          <a:xfrm>
            <a:off x="5080000" y="4724400"/>
            <a:ext cx="1150938" cy="12192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25287" name="Rectangle 7"/>
          <p:cNvSpPr>
            <a:spLocks noChangeArrowheads="1"/>
          </p:cNvSpPr>
          <p:nvPr/>
        </p:nvSpPr>
        <p:spPr bwMode="auto">
          <a:xfrm>
            <a:off x="6637338" y="4724400"/>
            <a:ext cx="1323975" cy="1295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25288" name="Text Box 8"/>
          <p:cNvSpPr txBox="1">
            <a:spLocks noChangeArrowheads="1"/>
          </p:cNvSpPr>
          <p:nvPr/>
        </p:nvSpPr>
        <p:spPr bwMode="auto">
          <a:xfrm>
            <a:off x="2709863" y="5257800"/>
            <a:ext cx="541337" cy="457200"/>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2400">
                <a:solidFill>
                  <a:schemeClr val="tx1"/>
                </a:solidFill>
              </a:rPr>
              <a:t>=</a:t>
            </a:r>
          </a:p>
        </p:txBody>
      </p:sp>
      <p:sp>
        <p:nvSpPr>
          <p:cNvPr id="225289" name="Text Box 9"/>
          <p:cNvSpPr txBox="1">
            <a:spLocks noChangeArrowheads="1"/>
          </p:cNvSpPr>
          <p:nvPr/>
        </p:nvSpPr>
        <p:spPr bwMode="auto">
          <a:xfrm>
            <a:off x="4673600" y="5257800"/>
            <a:ext cx="271463" cy="457200"/>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2400">
                <a:solidFill>
                  <a:schemeClr val="tx1"/>
                </a:solidFill>
              </a:rPr>
              <a:t>+</a:t>
            </a:r>
          </a:p>
        </p:txBody>
      </p:sp>
      <p:sp>
        <p:nvSpPr>
          <p:cNvPr id="225290" name="Text Box 10"/>
          <p:cNvSpPr txBox="1">
            <a:spLocks noChangeArrowheads="1"/>
          </p:cNvSpPr>
          <p:nvPr/>
        </p:nvSpPr>
        <p:spPr bwMode="auto">
          <a:xfrm>
            <a:off x="6230938" y="5257800"/>
            <a:ext cx="163512" cy="457200"/>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2400">
                <a:solidFill>
                  <a:schemeClr val="tx1"/>
                </a:solidFill>
              </a:rPr>
              <a:t>*</a:t>
            </a:r>
          </a:p>
        </p:txBody>
      </p:sp>
      <p:sp>
        <p:nvSpPr>
          <p:cNvPr id="225292" name="Rectangle 12"/>
          <p:cNvSpPr>
            <a:spLocks noChangeArrowheads="1"/>
          </p:cNvSpPr>
          <p:nvPr/>
        </p:nvSpPr>
        <p:spPr bwMode="auto">
          <a:xfrm>
            <a:off x="5080000" y="4724400"/>
            <a:ext cx="1150938" cy="304800"/>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p>
        </p:txBody>
      </p:sp>
      <p:sp>
        <p:nvSpPr>
          <p:cNvPr id="225293" name="Rectangle 13"/>
          <p:cNvSpPr>
            <a:spLocks noChangeArrowheads="1"/>
          </p:cNvSpPr>
          <p:nvPr/>
        </p:nvSpPr>
        <p:spPr bwMode="auto">
          <a:xfrm>
            <a:off x="6637338" y="4724400"/>
            <a:ext cx="325437" cy="1295400"/>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p>
        </p:txBody>
      </p:sp>
      <p:sp>
        <p:nvSpPr>
          <p:cNvPr id="225295" name="Text Box 15"/>
          <p:cNvSpPr txBox="1">
            <a:spLocks noChangeArrowheads="1"/>
          </p:cNvSpPr>
          <p:nvPr/>
        </p:nvSpPr>
        <p:spPr bwMode="auto">
          <a:xfrm>
            <a:off x="3522663" y="4953000"/>
            <a:ext cx="676275" cy="304800"/>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1400" b="0">
                <a:solidFill>
                  <a:schemeClr val="tx1"/>
                </a:solidFill>
              </a:rPr>
              <a:t>C(i,j)</a:t>
            </a:r>
          </a:p>
        </p:txBody>
      </p:sp>
      <p:sp>
        <p:nvSpPr>
          <p:cNvPr id="225296" name="Text Box 16"/>
          <p:cNvSpPr txBox="1">
            <a:spLocks noChangeArrowheads="1"/>
          </p:cNvSpPr>
          <p:nvPr/>
        </p:nvSpPr>
        <p:spPr bwMode="auto">
          <a:xfrm>
            <a:off x="5400675" y="5029200"/>
            <a:ext cx="677863" cy="304800"/>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1400" b="0">
                <a:solidFill>
                  <a:schemeClr val="tx1"/>
                </a:solidFill>
              </a:rPr>
              <a:t>A(i,k)</a:t>
            </a:r>
          </a:p>
        </p:txBody>
      </p:sp>
      <p:sp>
        <p:nvSpPr>
          <p:cNvPr id="225297" name="Text Box 17"/>
          <p:cNvSpPr txBox="1">
            <a:spLocks noChangeArrowheads="1"/>
          </p:cNvSpPr>
          <p:nvPr/>
        </p:nvSpPr>
        <p:spPr bwMode="auto">
          <a:xfrm>
            <a:off x="7273925" y="5181600"/>
            <a:ext cx="677863" cy="304800"/>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1400" b="0">
                <a:solidFill>
                  <a:schemeClr val="tx1"/>
                </a:solidFill>
              </a:rPr>
              <a:t>B(k,j)</a:t>
            </a:r>
          </a:p>
        </p:txBody>
      </p:sp>
      <p:sp>
        <p:nvSpPr>
          <p:cNvPr id="225298" name="Rectangle 18"/>
          <p:cNvSpPr>
            <a:spLocks noChangeArrowheads="1"/>
          </p:cNvSpPr>
          <p:nvPr/>
        </p:nvSpPr>
        <p:spPr bwMode="auto">
          <a:xfrm>
            <a:off x="3765550" y="5334000"/>
            <a:ext cx="325438" cy="3048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225299" name="Rectangle 19"/>
          <p:cNvSpPr>
            <a:spLocks noChangeArrowheads="1"/>
          </p:cNvSpPr>
          <p:nvPr/>
        </p:nvSpPr>
        <p:spPr bwMode="auto">
          <a:xfrm>
            <a:off x="6962775" y="5410200"/>
            <a:ext cx="325438" cy="3048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225301" name="Rectangle 21"/>
          <p:cNvSpPr>
            <a:spLocks noChangeArrowheads="1"/>
          </p:cNvSpPr>
          <p:nvPr/>
        </p:nvSpPr>
        <p:spPr bwMode="auto">
          <a:xfrm>
            <a:off x="5080000" y="5029200"/>
            <a:ext cx="1150938" cy="304800"/>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p>
        </p:txBody>
      </p:sp>
      <p:sp>
        <p:nvSpPr>
          <p:cNvPr id="225302" name="Rectangle 22"/>
          <p:cNvSpPr>
            <a:spLocks noChangeArrowheads="1"/>
          </p:cNvSpPr>
          <p:nvPr/>
        </p:nvSpPr>
        <p:spPr bwMode="auto">
          <a:xfrm>
            <a:off x="3454400" y="5334000"/>
            <a:ext cx="1150938" cy="304800"/>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p>
        </p:txBody>
      </p:sp>
      <p:sp>
        <p:nvSpPr>
          <p:cNvPr id="225303" name="Rectangle 23"/>
          <p:cNvSpPr>
            <a:spLocks noChangeArrowheads="1"/>
          </p:cNvSpPr>
          <p:nvPr/>
        </p:nvSpPr>
        <p:spPr bwMode="auto">
          <a:xfrm>
            <a:off x="5080000" y="5638800"/>
            <a:ext cx="1150938" cy="304800"/>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p>
        </p:txBody>
      </p:sp>
      <p:sp>
        <p:nvSpPr>
          <p:cNvPr id="225304" name="Rectangle 24"/>
          <p:cNvSpPr>
            <a:spLocks noChangeArrowheads="1"/>
          </p:cNvSpPr>
          <p:nvPr/>
        </p:nvSpPr>
        <p:spPr bwMode="auto">
          <a:xfrm>
            <a:off x="3765550" y="4724400"/>
            <a:ext cx="325438" cy="1295400"/>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p>
        </p:txBody>
      </p:sp>
      <p:sp>
        <p:nvSpPr>
          <p:cNvPr id="225305" name="Rectangle 25"/>
          <p:cNvSpPr>
            <a:spLocks noChangeArrowheads="1"/>
          </p:cNvSpPr>
          <p:nvPr/>
        </p:nvSpPr>
        <p:spPr bwMode="auto">
          <a:xfrm>
            <a:off x="7288213" y="4724400"/>
            <a:ext cx="325437" cy="1295400"/>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p>
        </p:txBody>
      </p:sp>
      <p:sp>
        <p:nvSpPr>
          <p:cNvPr id="225317" name="Rectangle 37"/>
          <p:cNvSpPr>
            <a:spLocks noChangeArrowheads="1"/>
          </p:cNvSpPr>
          <p:nvPr/>
        </p:nvSpPr>
        <p:spPr bwMode="auto">
          <a:xfrm>
            <a:off x="1308100" y="4724400"/>
            <a:ext cx="1150938" cy="1295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25318" name="Text Box 38"/>
          <p:cNvSpPr txBox="1">
            <a:spLocks noChangeArrowheads="1"/>
          </p:cNvSpPr>
          <p:nvPr/>
        </p:nvSpPr>
        <p:spPr bwMode="auto">
          <a:xfrm>
            <a:off x="1376363" y="4953000"/>
            <a:ext cx="676275" cy="304800"/>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1400" b="0">
                <a:solidFill>
                  <a:schemeClr val="tx1"/>
                </a:solidFill>
              </a:rPr>
              <a:t>C(i,j)</a:t>
            </a:r>
          </a:p>
        </p:txBody>
      </p:sp>
      <p:sp>
        <p:nvSpPr>
          <p:cNvPr id="225319" name="Rectangle 39"/>
          <p:cNvSpPr>
            <a:spLocks noChangeArrowheads="1"/>
          </p:cNvSpPr>
          <p:nvPr/>
        </p:nvSpPr>
        <p:spPr bwMode="auto">
          <a:xfrm>
            <a:off x="1619250" y="5334000"/>
            <a:ext cx="325438" cy="3048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225320" name="Rectangle 40"/>
          <p:cNvSpPr>
            <a:spLocks noChangeArrowheads="1"/>
          </p:cNvSpPr>
          <p:nvPr/>
        </p:nvSpPr>
        <p:spPr bwMode="auto">
          <a:xfrm>
            <a:off x="1308100" y="5334000"/>
            <a:ext cx="1150938" cy="304800"/>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p>
        </p:txBody>
      </p:sp>
      <p:sp>
        <p:nvSpPr>
          <p:cNvPr id="225321" name="Rectangle 41"/>
          <p:cNvSpPr>
            <a:spLocks noChangeArrowheads="1"/>
          </p:cNvSpPr>
          <p:nvPr/>
        </p:nvSpPr>
        <p:spPr bwMode="auto">
          <a:xfrm>
            <a:off x="1619250" y="4724400"/>
            <a:ext cx="325438" cy="1295400"/>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p>
        </p:txBody>
      </p:sp>
      <p:sp>
        <p:nvSpPr>
          <p:cNvPr id="225322" name="Rectangle 42"/>
          <p:cNvSpPr>
            <a:spLocks noChangeArrowheads="1"/>
          </p:cNvSpPr>
          <p:nvPr/>
        </p:nvSpPr>
        <p:spPr bwMode="auto">
          <a:xfrm>
            <a:off x="5080000" y="5334000"/>
            <a:ext cx="1150938" cy="304800"/>
          </a:xfrm>
          <a:prstGeom prst="rect">
            <a:avLst/>
          </a:prstGeom>
          <a:solidFill>
            <a:srgbClr val="C0C0C0"/>
          </a:solidFill>
          <a:ln w="12700" cap="rnd">
            <a:solidFill>
              <a:schemeClr val="tx1"/>
            </a:solidFill>
            <a:prstDash val="sysDot"/>
            <a:miter lim="800000"/>
            <a:headEnd/>
            <a:tailEnd/>
          </a:ln>
          <a:effectLst/>
        </p:spPr>
        <p:txBody>
          <a:bodyPr wrap="none" anchor="ctr">
            <a:prstTxWarp prst="textNoShape">
              <a:avLst/>
            </a:prstTxWarp>
          </a:bodyPr>
          <a:lstStyle/>
          <a:p>
            <a:endParaRPr lang="en-US"/>
          </a:p>
        </p:txBody>
      </p:sp>
      <p:sp>
        <p:nvSpPr>
          <p:cNvPr id="225300" name="Rectangle 20"/>
          <p:cNvSpPr>
            <a:spLocks noChangeArrowheads="1"/>
          </p:cNvSpPr>
          <p:nvPr/>
        </p:nvSpPr>
        <p:spPr bwMode="auto">
          <a:xfrm>
            <a:off x="5597525" y="5334000"/>
            <a:ext cx="320675" cy="3048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33" name="TextBox 32"/>
          <p:cNvSpPr txBox="1"/>
          <p:nvPr/>
        </p:nvSpPr>
        <p:spPr>
          <a:xfrm>
            <a:off x="88065" y="5992350"/>
            <a:ext cx="9055935" cy="461665"/>
          </a:xfrm>
          <a:prstGeom prst="rect">
            <a:avLst/>
          </a:prstGeom>
          <a:noFill/>
        </p:spPr>
        <p:txBody>
          <a:bodyPr wrap="none" rtlCol="0">
            <a:spAutoFit/>
          </a:bodyPr>
          <a:lstStyle/>
          <a:p>
            <a:r>
              <a:rPr lang="en-US" sz="2400" dirty="0" smtClean="0">
                <a:hlinkClick r:id="rId2"/>
              </a:rPr>
              <a:t>Blocked Matrix Multiply - www.youtube.com/watch?v=IFWgwGMMrh0</a:t>
            </a:r>
            <a:endParaRPr lang="en-US" sz="2400" dirty="0"/>
          </a:p>
        </p:txBody>
      </p:sp>
      <p:sp>
        <p:nvSpPr>
          <p:cNvPr id="34" name="TextBox 33"/>
          <p:cNvSpPr txBox="1"/>
          <p:nvPr/>
        </p:nvSpPr>
        <p:spPr>
          <a:xfrm>
            <a:off x="435429" y="6396335"/>
            <a:ext cx="8134108" cy="461665"/>
          </a:xfrm>
          <a:prstGeom prst="rect">
            <a:avLst/>
          </a:prstGeom>
          <a:solidFill>
            <a:srgbClr val="FFFFFF"/>
          </a:solidFill>
        </p:spPr>
        <p:txBody>
          <a:bodyPr wrap="none" rtlCol="0">
            <a:spAutoFit/>
          </a:bodyPr>
          <a:lstStyle/>
          <a:p>
            <a:r>
              <a:rPr lang="en-US" sz="2400" dirty="0" smtClean="0"/>
              <a:t>100 </a:t>
            </a:r>
            <a:r>
              <a:rPr lang="en-US" sz="2400" dirty="0" err="1" smtClean="0"/>
              <a:t>x</a:t>
            </a:r>
            <a:r>
              <a:rPr lang="en-US" sz="2400" dirty="0" smtClean="0"/>
              <a:t> 100 Matrix, 1000 cache blocks, 1 word/block, block 30x30</a:t>
            </a:r>
            <a:endParaRPr lang="en-US" sz="2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 name="Slide Number Placeholder 3"/>
          <p:cNvSpPr>
            <a:spLocks noGrp="1"/>
          </p:cNvSpPr>
          <p:nvPr>
            <p:ph type="sldNum" sz="quarter" idx="10"/>
          </p:nvPr>
        </p:nvSpPr>
        <p:spPr/>
        <p:txBody>
          <a:bodyPr/>
          <a:lstStyle/>
          <a:p>
            <a:fld id="{B345CF1B-75B6-0C43-9529-C4A0603FE249}" type="slidenum">
              <a:rPr lang="he-IL"/>
              <a:pPr/>
              <a:t>49</a:t>
            </a:fld>
            <a:endParaRPr lang="he-IL"/>
          </a:p>
        </p:txBody>
      </p:sp>
      <p:sp>
        <p:nvSpPr>
          <p:cNvPr id="440322" name="Rectangle 2"/>
          <p:cNvSpPr>
            <a:spLocks noGrp="1" noChangeArrowheads="1"/>
          </p:cNvSpPr>
          <p:nvPr>
            <p:ph type="title"/>
          </p:nvPr>
        </p:nvSpPr>
        <p:spPr>
          <a:xfrm>
            <a:off x="304800" y="395576"/>
            <a:ext cx="7772400" cy="1143000"/>
          </a:xfrm>
        </p:spPr>
        <p:txBody>
          <a:bodyPr>
            <a:normAutofit fontScale="90000"/>
          </a:bodyPr>
          <a:lstStyle/>
          <a:p>
            <a:r>
              <a:rPr lang="en-US" dirty="0" smtClean="0"/>
              <a:t>Another View of </a:t>
            </a:r>
            <a:br>
              <a:rPr lang="en-US" dirty="0" smtClean="0"/>
            </a:br>
            <a:r>
              <a:rPr lang="en-US" dirty="0" smtClean="0"/>
              <a:t>“</a:t>
            </a:r>
            <a:r>
              <a:rPr lang="en-US" dirty="0"/>
              <a:t>Blocked” Matrix Multiplication</a:t>
            </a:r>
          </a:p>
        </p:txBody>
      </p:sp>
      <p:sp>
        <p:nvSpPr>
          <p:cNvPr id="440323" name="Rectangle 3"/>
          <p:cNvSpPr>
            <a:spLocks noChangeArrowheads="1"/>
          </p:cNvSpPr>
          <p:nvPr/>
        </p:nvSpPr>
        <p:spPr bwMode="auto">
          <a:xfrm>
            <a:off x="533400" y="1676400"/>
            <a:ext cx="2438400" cy="2133600"/>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440324" name="Rectangle 4"/>
          <p:cNvSpPr>
            <a:spLocks noChangeArrowheads="1"/>
          </p:cNvSpPr>
          <p:nvPr/>
        </p:nvSpPr>
        <p:spPr bwMode="auto">
          <a:xfrm>
            <a:off x="533400" y="1676400"/>
            <a:ext cx="609600" cy="533400"/>
          </a:xfrm>
          <a:prstGeom prst="rect">
            <a:avLst/>
          </a:prstGeom>
          <a:noFill/>
          <a:ln w="9525">
            <a:solidFill>
              <a:schemeClr val="tx1"/>
            </a:solidFill>
            <a:prstDash val="dash"/>
            <a:miter lim="800000"/>
            <a:headEnd/>
            <a:tailEnd/>
          </a:ln>
          <a:effectLst/>
        </p:spPr>
        <p:txBody>
          <a:bodyPr wrap="none" anchor="ctr">
            <a:prstTxWarp prst="textNoShape">
              <a:avLst/>
            </a:prstTxWarp>
          </a:bodyPr>
          <a:lstStyle/>
          <a:p>
            <a:pPr algn="ctr" eaLnBrk="0" hangingPunct="0"/>
            <a:r>
              <a:rPr lang="en-US" sz="2000">
                <a:latin typeface="Arial" charset="0"/>
              </a:rPr>
              <a:t>C</a:t>
            </a:r>
            <a:r>
              <a:rPr lang="en-US" sz="2000" baseline="-25000">
                <a:latin typeface="Arial" charset="0"/>
              </a:rPr>
              <a:t>11</a:t>
            </a:r>
            <a:endParaRPr lang="en-US" sz="2000">
              <a:latin typeface="Arial" charset="0"/>
            </a:endParaRPr>
          </a:p>
        </p:txBody>
      </p:sp>
      <p:sp>
        <p:nvSpPr>
          <p:cNvPr id="440325" name="Text Box 5"/>
          <p:cNvSpPr txBox="1">
            <a:spLocks noChangeArrowheads="1"/>
          </p:cNvSpPr>
          <p:nvPr/>
        </p:nvSpPr>
        <p:spPr bwMode="auto">
          <a:xfrm>
            <a:off x="304800" y="4178300"/>
            <a:ext cx="8610600" cy="2513013"/>
          </a:xfrm>
          <a:prstGeom prst="rect">
            <a:avLst/>
          </a:prstGeom>
          <a:noFill/>
          <a:ln w="9525">
            <a:noFill/>
            <a:miter lim="800000"/>
            <a:headEnd/>
            <a:tailEnd/>
          </a:ln>
          <a:effectLst/>
        </p:spPr>
        <p:txBody>
          <a:bodyPr>
            <a:prstTxWarp prst="textNoShape">
              <a:avLst/>
            </a:prstTxWarp>
            <a:spAutoFit/>
          </a:bodyPr>
          <a:lstStyle/>
          <a:p>
            <a:pPr algn="l" eaLnBrk="0" hangingPunct="0"/>
            <a:r>
              <a:rPr lang="en-US" sz="2800">
                <a:latin typeface="Arial" charset="0"/>
              </a:rPr>
              <a:t>C</a:t>
            </a:r>
            <a:r>
              <a:rPr lang="en-US" sz="2800" baseline="-25000">
                <a:latin typeface="Arial" charset="0"/>
              </a:rPr>
              <a:t>22</a:t>
            </a:r>
            <a:r>
              <a:rPr lang="en-US" sz="2800">
                <a:latin typeface="Arial" charset="0"/>
              </a:rPr>
              <a:t> = A</a:t>
            </a:r>
            <a:r>
              <a:rPr lang="en-US" sz="2800" baseline="-25000">
                <a:latin typeface="Arial" charset="0"/>
              </a:rPr>
              <a:t>21</a:t>
            </a:r>
            <a:r>
              <a:rPr lang="en-US" sz="2800">
                <a:latin typeface="Arial" charset="0"/>
              </a:rPr>
              <a:t>B</a:t>
            </a:r>
            <a:r>
              <a:rPr lang="en-US" sz="2800" baseline="-25000">
                <a:latin typeface="Arial" charset="0"/>
              </a:rPr>
              <a:t>12</a:t>
            </a:r>
            <a:r>
              <a:rPr lang="en-US" sz="2800">
                <a:latin typeface="Arial" charset="0"/>
              </a:rPr>
              <a:t> + A</a:t>
            </a:r>
            <a:r>
              <a:rPr lang="en-US" sz="2800" baseline="-25000">
                <a:latin typeface="Arial" charset="0"/>
              </a:rPr>
              <a:t>22</a:t>
            </a:r>
            <a:r>
              <a:rPr lang="en-US" sz="2800">
                <a:latin typeface="Arial" charset="0"/>
              </a:rPr>
              <a:t>B</a:t>
            </a:r>
            <a:r>
              <a:rPr lang="en-US" sz="2800" baseline="-25000">
                <a:latin typeface="Arial" charset="0"/>
              </a:rPr>
              <a:t>22</a:t>
            </a:r>
            <a:r>
              <a:rPr lang="en-US" sz="2800">
                <a:latin typeface="Arial" charset="0"/>
              </a:rPr>
              <a:t> + A</a:t>
            </a:r>
            <a:r>
              <a:rPr lang="en-US" sz="2800" baseline="-25000">
                <a:latin typeface="Arial" charset="0"/>
              </a:rPr>
              <a:t>23</a:t>
            </a:r>
            <a:r>
              <a:rPr lang="en-US" sz="2800">
                <a:latin typeface="Arial" charset="0"/>
              </a:rPr>
              <a:t>B</a:t>
            </a:r>
            <a:r>
              <a:rPr lang="en-US" sz="2800" baseline="-25000">
                <a:latin typeface="Arial" charset="0"/>
              </a:rPr>
              <a:t>32</a:t>
            </a:r>
            <a:r>
              <a:rPr lang="en-US" sz="2800">
                <a:latin typeface="Arial" charset="0"/>
              </a:rPr>
              <a:t> + A</a:t>
            </a:r>
            <a:r>
              <a:rPr lang="en-US" sz="2800" baseline="-25000">
                <a:latin typeface="Arial" charset="0"/>
              </a:rPr>
              <a:t>24</a:t>
            </a:r>
            <a:r>
              <a:rPr lang="en-US" sz="2800">
                <a:latin typeface="Arial" charset="0"/>
              </a:rPr>
              <a:t>B</a:t>
            </a:r>
            <a:r>
              <a:rPr lang="en-US" sz="2800" baseline="-25000">
                <a:latin typeface="Arial" charset="0"/>
              </a:rPr>
              <a:t>42 </a:t>
            </a:r>
            <a:r>
              <a:rPr lang="en-US" sz="2800">
                <a:latin typeface="Arial" charset="0"/>
              </a:rPr>
              <a:t> =</a:t>
            </a:r>
          </a:p>
          <a:p>
            <a:pPr algn="l" eaLnBrk="0" hangingPunct="0"/>
            <a:r>
              <a:rPr lang="en-US" sz="2800">
                <a:latin typeface="Arial" charset="0"/>
              </a:rPr>
              <a:t>         </a:t>
            </a:r>
            <a:r>
              <a:rPr lang="en-US" sz="2800">
                <a:latin typeface="Arial" charset="0"/>
                <a:sym typeface="Symbol" charset="2"/>
              </a:rPr>
              <a:t></a:t>
            </a:r>
            <a:r>
              <a:rPr lang="en-US" sz="2800" baseline="-25000">
                <a:latin typeface="Arial" charset="0"/>
                <a:sym typeface="Symbol" charset="2"/>
              </a:rPr>
              <a:t>k</a:t>
            </a:r>
            <a:r>
              <a:rPr lang="en-US" sz="2800">
                <a:latin typeface="Arial" charset="0"/>
                <a:sym typeface="Symbol" charset="2"/>
              </a:rPr>
              <a:t> A</a:t>
            </a:r>
            <a:r>
              <a:rPr lang="en-US" sz="2800" baseline="-25000">
                <a:latin typeface="Arial" charset="0"/>
                <a:sym typeface="Symbol" charset="2"/>
              </a:rPr>
              <a:t>2k</a:t>
            </a:r>
            <a:r>
              <a:rPr lang="en-US" sz="2800">
                <a:latin typeface="Arial" charset="0"/>
                <a:sym typeface="Symbol" charset="2"/>
              </a:rPr>
              <a:t>*B</a:t>
            </a:r>
            <a:r>
              <a:rPr lang="en-US" sz="2800" baseline="-25000">
                <a:latin typeface="Arial" charset="0"/>
                <a:sym typeface="Symbol" charset="2"/>
              </a:rPr>
              <a:t>k2</a:t>
            </a:r>
          </a:p>
          <a:p>
            <a:pPr algn="l" eaLnBrk="0" hangingPunct="0"/>
            <a:endParaRPr lang="en-US" sz="2800" baseline="-25000">
              <a:latin typeface="Arial" charset="0"/>
            </a:endParaRPr>
          </a:p>
          <a:p>
            <a:pPr algn="ctr" eaLnBrk="0" hangingPunct="0">
              <a:lnSpc>
                <a:spcPct val="30000"/>
              </a:lnSpc>
            </a:pPr>
            <a:endParaRPr lang="en-US" sz="3200">
              <a:latin typeface="Arial" charset="0"/>
            </a:endParaRPr>
          </a:p>
          <a:p>
            <a:pPr algn="l" eaLnBrk="0" hangingPunct="0">
              <a:lnSpc>
                <a:spcPct val="10000"/>
              </a:lnSpc>
            </a:pPr>
            <a:r>
              <a:rPr lang="en-US">
                <a:latin typeface="Arial" charset="0"/>
              </a:rPr>
              <a:t>	</a:t>
            </a:r>
          </a:p>
          <a:p>
            <a:pPr algn="l" eaLnBrk="0" hangingPunct="0">
              <a:buClr>
                <a:schemeClr val="hlink"/>
              </a:buClr>
              <a:buFont typeface="Wingdings" charset="2"/>
              <a:buChar char="§"/>
            </a:pPr>
            <a:r>
              <a:rPr lang="en-US">
                <a:latin typeface="Arial" charset="0"/>
              </a:rPr>
              <a:t> </a:t>
            </a:r>
            <a:r>
              <a:rPr lang="en-US" b="1">
                <a:solidFill>
                  <a:srgbClr val="CC0000"/>
                </a:solidFill>
                <a:latin typeface="Arial" charset="0"/>
              </a:rPr>
              <a:t>Main Point:</a:t>
            </a:r>
            <a:r>
              <a:rPr lang="en-US">
                <a:latin typeface="Arial" charset="0"/>
              </a:rPr>
              <a:t> each multiplication operates on small “block” matrices, whose size may be chosen so that they fit in the cache.</a:t>
            </a:r>
          </a:p>
        </p:txBody>
      </p:sp>
      <p:sp>
        <p:nvSpPr>
          <p:cNvPr id="440326" name="Rectangle 6"/>
          <p:cNvSpPr>
            <a:spLocks noChangeArrowheads="1"/>
          </p:cNvSpPr>
          <p:nvPr/>
        </p:nvSpPr>
        <p:spPr bwMode="auto">
          <a:xfrm>
            <a:off x="1143000" y="1676400"/>
            <a:ext cx="609600" cy="533400"/>
          </a:xfrm>
          <a:prstGeom prst="rect">
            <a:avLst/>
          </a:prstGeom>
          <a:noFill/>
          <a:ln w="9525">
            <a:solidFill>
              <a:schemeClr val="tx1"/>
            </a:solidFill>
            <a:prstDash val="dash"/>
            <a:miter lim="800000"/>
            <a:headEnd/>
            <a:tailEnd/>
          </a:ln>
          <a:effectLst/>
        </p:spPr>
        <p:txBody>
          <a:bodyPr wrap="none" anchor="ctr">
            <a:prstTxWarp prst="textNoShape">
              <a:avLst/>
            </a:prstTxWarp>
          </a:bodyPr>
          <a:lstStyle/>
          <a:p>
            <a:pPr algn="ctr" eaLnBrk="0" hangingPunct="0"/>
            <a:r>
              <a:rPr lang="en-US" sz="2000">
                <a:latin typeface="Arial" charset="0"/>
              </a:rPr>
              <a:t>C</a:t>
            </a:r>
            <a:r>
              <a:rPr lang="en-US" sz="2000" baseline="-25000">
                <a:latin typeface="Arial" charset="0"/>
              </a:rPr>
              <a:t>12</a:t>
            </a:r>
            <a:endParaRPr lang="en-US" sz="2000">
              <a:latin typeface="Arial" charset="0"/>
            </a:endParaRPr>
          </a:p>
        </p:txBody>
      </p:sp>
      <p:sp>
        <p:nvSpPr>
          <p:cNvPr id="440327" name="Rectangle 7"/>
          <p:cNvSpPr>
            <a:spLocks noChangeArrowheads="1"/>
          </p:cNvSpPr>
          <p:nvPr/>
        </p:nvSpPr>
        <p:spPr bwMode="auto">
          <a:xfrm>
            <a:off x="1752600" y="1676400"/>
            <a:ext cx="609600" cy="533400"/>
          </a:xfrm>
          <a:prstGeom prst="rect">
            <a:avLst/>
          </a:prstGeom>
          <a:noFill/>
          <a:ln w="9525">
            <a:solidFill>
              <a:schemeClr val="tx1"/>
            </a:solidFill>
            <a:prstDash val="dash"/>
            <a:miter lim="800000"/>
            <a:headEnd/>
            <a:tailEnd/>
          </a:ln>
          <a:effectLst/>
        </p:spPr>
        <p:txBody>
          <a:bodyPr wrap="none" anchor="ctr">
            <a:prstTxWarp prst="textNoShape">
              <a:avLst/>
            </a:prstTxWarp>
          </a:bodyPr>
          <a:lstStyle/>
          <a:p>
            <a:pPr algn="ctr" eaLnBrk="0" hangingPunct="0"/>
            <a:r>
              <a:rPr lang="en-US" sz="2000">
                <a:latin typeface="Arial" charset="0"/>
              </a:rPr>
              <a:t>C</a:t>
            </a:r>
            <a:r>
              <a:rPr lang="en-US" sz="2000" baseline="-25000">
                <a:latin typeface="Arial" charset="0"/>
              </a:rPr>
              <a:t>13</a:t>
            </a:r>
            <a:endParaRPr lang="en-US" sz="2000">
              <a:latin typeface="Arial" charset="0"/>
            </a:endParaRPr>
          </a:p>
        </p:txBody>
      </p:sp>
      <p:sp>
        <p:nvSpPr>
          <p:cNvPr id="440328" name="Rectangle 8"/>
          <p:cNvSpPr>
            <a:spLocks noChangeArrowheads="1"/>
          </p:cNvSpPr>
          <p:nvPr/>
        </p:nvSpPr>
        <p:spPr bwMode="auto">
          <a:xfrm>
            <a:off x="2362200" y="1676400"/>
            <a:ext cx="609600" cy="533400"/>
          </a:xfrm>
          <a:prstGeom prst="rect">
            <a:avLst/>
          </a:prstGeom>
          <a:noFill/>
          <a:ln w="9525">
            <a:solidFill>
              <a:schemeClr val="tx1"/>
            </a:solidFill>
            <a:prstDash val="dash"/>
            <a:miter lim="800000"/>
            <a:headEnd/>
            <a:tailEnd/>
          </a:ln>
          <a:effectLst/>
        </p:spPr>
        <p:txBody>
          <a:bodyPr wrap="none" anchor="ctr">
            <a:prstTxWarp prst="textNoShape">
              <a:avLst/>
            </a:prstTxWarp>
          </a:bodyPr>
          <a:lstStyle/>
          <a:p>
            <a:pPr algn="ctr" eaLnBrk="0" hangingPunct="0"/>
            <a:r>
              <a:rPr lang="en-US" sz="2000" dirty="0">
                <a:latin typeface="Arial" charset="0"/>
              </a:rPr>
              <a:t>C</a:t>
            </a:r>
            <a:r>
              <a:rPr lang="en-US" sz="2000" baseline="-25000" dirty="0">
                <a:latin typeface="Arial" charset="0"/>
              </a:rPr>
              <a:t>14</a:t>
            </a:r>
            <a:endParaRPr lang="en-US" sz="2000" dirty="0">
              <a:latin typeface="Arial" charset="0"/>
            </a:endParaRPr>
          </a:p>
        </p:txBody>
      </p:sp>
      <p:sp>
        <p:nvSpPr>
          <p:cNvPr id="440329" name="Rectangle 9"/>
          <p:cNvSpPr>
            <a:spLocks noChangeArrowheads="1"/>
          </p:cNvSpPr>
          <p:nvPr/>
        </p:nvSpPr>
        <p:spPr bwMode="auto">
          <a:xfrm>
            <a:off x="533400" y="2209800"/>
            <a:ext cx="609600" cy="533400"/>
          </a:xfrm>
          <a:prstGeom prst="rect">
            <a:avLst/>
          </a:prstGeom>
          <a:noFill/>
          <a:ln w="9525">
            <a:solidFill>
              <a:schemeClr val="tx1"/>
            </a:solidFill>
            <a:prstDash val="dash"/>
            <a:miter lim="800000"/>
            <a:headEnd/>
            <a:tailEnd/>
          </a:ln>
          <a:effectLst/>
        </p:spPr>
        <p:txBody>
          <a:bodyPr wrap="none" anchor="ctr">
            <a:prstTxWarp prst="textNoShape">
              <a:avLst/>
            </a:prstTxWarp>
          </a:bodyPr>
          <a:lstStyle/>
          <a:p>
            <a:pPr algn="ctr" eaLnBrk="0" hangingPunct="0"/>
            <a:r>
              <a:rPr lang="en-US" sz="2000">
                <a:latin typeface="Arial" charset="0"/>
              </a:rPr>
              <a:t>C</a:t>
            </a:r>
            <a:r>
              <a:rPr lang="en-US" sz="2000" baseline="-25000">
                <a:latin typeface="Arial" charset="0"/>
              </a:rPr>
              <a:t>21</a:t>
            </a:r>
            <a:endParaRPr lang="en-US" sz="2000">
              <a:latin typeface="Arial" charset="0"/>
            </a:endParaRPr>
          </a:p>
        </p:txBody>
      </p:sp>
      <p:sp>
        <p:nvSpPr>
          <p:cNvPr id="440330" name="Rectangle 10"/>
          <p:cNvSpPr>
            <a:spLocks noChangeArrowheads="1"/>
          </p:cNvSpPr>
          <p:nvPr/>
        </p:nvSpPr>
        <p:spPr bwMode="auto">
          <a:xfrm>
            <a:off x="1143000" y="2209800"/>
            <a:ext cx="609600" cy="533400"/>
          </a:xfrm>
          <a:prstGeom prst="rect">
            <a:avLst/>
          </a:prstGeom>
          <a:solidFill>
            <a:schemeClr val="accent2"/>
          </a:solidFill>
          <a:ln w="9525">
            <a:solidFill>
              <a:schemeClr val="tx1"/>
            </a:solidFill>
            <a:prstDash val="dash"/>
            <a:miter lim="800000"/>
            <a:headEnd/>
            <a:tailEnd/>
          </a:ln>
          <a:effectLst/>
        </p:spPr>
        <p:txBody>
          <a:bodyPr wrap="none" anchor="ctr">
            <a:prstTxWarp prst="textNoShape">
              <a:avLst/>
            </a:prstTxWarp>
          </a:bodyPr>
          <a:lstStyle/>
          <a:p>
            <a:pPr algn="ctr" eaLnBrk="0" hangingPunct="0"/>
            <a:r>
              <a:rPr lang="en-US" sz="2000">
                <a:latin typeface="Arial" charset="0"/>
              </a:rPr>
              <a:t>C</a:t>
            </a:r>
            <a:r>
              <a:rPr lang="en-US" sz="2000" baseline="-25000">
                <a:latin typeface="Arial" charset="0"/>
              </a:rPr>
              <a:t>22</a:t>
            </a:r>
            <a:endParaRPr lang="en-US" sz="2000">
              <a:latin typeface="Arial" charset="0"/>
            </a:endParaRPr>
          </a:p>
        </p:txBody>
      </p:sp>
      <p:sp>
        <p:nvSpPr>
          <p:cNvPr id="440331" name="Rectangle 11"/>
          <p:cNvSpPr>
            <a:spLocks noChangeArrowheads="1"/>
          </p:cNvSpPr>
          <p:nvPr/>
        </p:nvSpPr>
        <p:spPr bwMode="auto">
          <a:xfrm>
            <a:off x="1752600" y="2209800"/>
            <a:ext cx="609600" cy="533400"/>
          </a:xfrm>
          <a:prstGeom prst="rect">
            <a:avLst/>
          </a:prstGeom>
          <a:noFill/>
          <a:ln w="9525">
            <a:solidFill>
              <a:schemeClr val="tx1"/>
            </a:solidFill>
            <a:prstDash val="dash"/>
            <a:miter lim="800000"/>
            <a:headEnd/>
            <a:tailEnd/>
          </a:ln>
          <a:effectLst/>
        </p:spPr>
        <p:txBody>
          <a:bodyPr wrap="none" anchor="ctr">
            <a:prstTxWarp prst="textNoShape">
              <a:avLst/>
            </a:prstTxWarp>
          </a:bodyPr>
          <a:lstStyle/>
          <a:p>
            <a:pPr algn="ctr" eaLnBrk="0" hangingPunct="0"/>
            <a:r>
              <a:rPr lang="en-US" sz="2000">
                <a:latin typeface="Arial" charset="0"/>
              </a:rPr>
              <a:t>C</a:t>
            </a:r>
            <a:r>
              <a:rPr lang="en-US" sz="2000" baseline="-25000">
                <a:latin typeface="Arial" charset="0"/>
              </a:rPr>
              <a:t>23</a:t>
            </a:r>
            <a:endParaRPr lang="en-US" sz="2000">
              <a:latin typeface="Arial" charset="0"/>
            </a:endParaRPr>
          </a:p>
        </p:txBody>
      </p:sp>
      <p:sp>
        <p:nvSpPr>
          <p:cNvPr id="440332" name="Rectangle 12"/>
          <p:cNvSpPr>
            <a:spLocks noChangeArrowheads="1"/>
          </p:cNvSpPr>
          <p:nvPr/>
        </p:nvSpPr>
        <p:spPr bwMode="auto">
          <a:xfrm>
            <a:off x="2362200" y="2209800"/>
            <a:ext cx="609600" cy="533400"/>
          </a:xfrm>
          <a:prstGeom prst="rect">
            <a:avLst/>
          </a:prstGeom>
          <a:noFill/>
          <a:ln w="9525">
            <a:solidFill>
              <a:schemeClr val="tx1"/>
            </a:solidFill>
            <a:prstDash val="dash"/>
            <a:miter lim="800000"/>
            <a:headEnd/>
            <a:tailEnd/>
          </a:ln>
          <a:effectLst/>
        </p:spPr>
        <p:txBody>
          <a:bodyPr wrap="none" anchor="ctr">
            <a:prstTxWarp prst="textNoShape">
              <a:avLst/>
            </a:prstTxWarp>
          </a:bodyPr>
          <a:lstStyle/>
          <a:p>
            <a:pPr algn="ctr" eaLnBrk="0" hangingPunct="0"/>
            <a:r>
              <a:rPr lang="en-US" sz="2000">
                <a:latin typeface="Arial" charset="0"/>
              </a:rPr>
              <a:t>C</a:t>
            </a:r>
            <a:r>
              <a:rPr lang="en-US" sz="2000" baseline="-25000">
                <a:latin typeface="Arial" charset="0"/>
              </a:rPr>
              <a:t>24</a:t>
            </a:r>
            <a:endParaRPr lang="en-US" sz="2000">
              <a:latin typeface="Arial" charset="0"/>
            </a:endParaRPr>
          </a:p>
        </p:txBody>
      </p:sp>
      <p:sp>
        <p:nvSpPr>
          <p:cNvPr id="440333" name="Rectangle 13"/>
          <p:cNvSpPr>
            <a:spLocks noChangeArrowheads="1"/>
          </p:cNvSpPr>
          <p:nvPr/>
        </p:nvSpPr>
        <p:spPr bwMode="auto">
          <a:xfrm>
            <a:off x="533400" y="2743200"/>
            <a:ext cx="609600" cy="533400"/>
          </a:xfrm>
          <a:prstGeom prst="rect">
            <a:avLst/>
          </a:prstGeom>
          <a:noFill/>
          <a:ln w="9525">
            <a:solidFill>
              <a:schemeClr val="tx1"/>
            </a:solidFill>
            <a:prstDash val="dash"/>
            <a:miter lim="800000"/>
            <a:headEnd/>
            <a:tailEnd/>
          </a:ln>
          <a:effectLst/>
        </p:spPr>
        <p:txBody>
          <a:bodyPr wrap="none" anchor="ctr">
            <a:prstTxWarp prst="textNoShape">
              <a:avLst/>
            </a:prstTxWarp>
          </a:bodyPr>
          <a:lstStyle/>
          <a:p>
            <a:pPr algn="ctr" eaLnBrk="0" hangingPunct="0"/>
            <a:r>
              <a:rPr lang="en-US" sz="2000">
                <a:latin typeface="Arial" charset="0"/>
              </a:rPr>
              <a:t>C</a:t>
            </a:r>
            <a:r>
              <a:rPr lang="en-US" sz="2000" baseline="-25000">
                <a:latin typeface="Arial" charset="0"/>
              </a:rPr>
              <a:t>31</a:t>
            </a:r>
            <a:endParaRPr lang="en-US" sz="2000">
              <a:latin typeface="Arial" charset="0"/>
            </a:endParaRPr>
          </a:p>
        </p:txBody>
      </p:sp>
      <p:sp>
        <p:nvSpPr>
          <p:cNvPr id="440334" name="Rectangle 14"/>
          <p:cNvSpPr>
            <a:spLocks noChangeArrowheads="1"/>
          </p:cNvSpPr>
          <p:nvPr/>
        </p:nvSpPr>
        <p:spPr bwMode="auto">
          <a:xfrm>
            <a:off x="1143000" y="2743200"/>
            <a:ext cx="609600" cy="533400"/>
          </a:xfrm>
          <a:prstGeom prst="rect">
            <a:avLst/>
          </a:prstGeom>
          <a:noFill/>
          <a:ln w="9525">
            <a:solidFill>
              <a:schemeClr val="tx1"/>
            </a:solidFill>
            <a:prstDash val="dash"/>
            <a:miter lim="800000"/>
            <a:headEnd/>
            <a:tailEnd/>
          </a:ln>
          <a:effectLst/>
        </p:spPr>
        <p:txBody>
          <a:bodyPr wrap="none" anchor="ctr">
            <a:prstTxWarp prst="textNoShape">
              <a:avLst/>
            </a:prstTxWarp>
          </a:bodyPr>
          <a:lstStyle/>
          <a:p>
            <a:pPr algn="ctr" eaLnBrk="0" hangingPunct="0"/>
            <a:r>
              <a:rPr lang="en-US" sz="2000">
                <a:latin typeface="Arial" charset="0"/>
              </a:rPr>
              <a:t>C</a:t>
            </a:r>
            <a:r>
              <a:rPr lang="en-US" sz="2000" baseline="-25000">
                <a:latin typeface="Arial" charset="0"/>
              </a:rPr>
              <a:t>32</a:t>
            </a:r>
            <a:endParaRPr lang="en-US" sz="2000">
              <a:latin typeface="Arial" charset="0"/>
            </a:endParaRPr>
          </a:p>
        </p:txBody>
      </p:sp>
      <p:sp>
        <p:nvSpPr>
          <p:cNvPr id="440335" name="Rectangle 15"/>
          <p:cNvSpPr>
            <a:spLocks noChangeArrowheads="1"/>
          </p:cNvSpPr>
          <p:nvPr/>
        </p:nvSpPr>
        <p:spPr bwMode="auto">
          <a:xfrm>
            <a:off x="1752600" y="2743200"/>
            <a:ext cx="609600" cy="533400"/>
          </a:xfrm>
          <a:prstGeom prst="rect">
            <a:avLst/>
          </a:prstGeom>
          <a:noFill/>
          <a:ln w="9525">
            <a:solidFill>
              <a:schemeClr val="tx1"/>
            </a:solidFill>
            <a:prstDash val="dash"/>
            <a:miter lim="800000"/>
            <a:headEnd/>
            <a:tailEnd/>
          </a:ln>
          <a:effectLst/>
        </p:spPr>
        <p:txBody>
          <a:bodyPr wrap="none" anchor="ctr">
            <a:prstTxWarp prst="textNoShape">
              <a:avLst/>
            </a:prstTxWarp>
          </a:bodyPr>
          <a:lstStyle/>
          <a:p>
            <a:pPr algn="ctr" eaLnBrk="0" hangingPunct="0"/>
            <a:r>
              <a:rPr lang="en-US" sz="2000">
                <a:latin typeface="Arial" charset="0"/>
              </a:rPr>
              <a:t>C</a:t>
            </a:r>
            <a:r>
              <a:rPr lang="en-US" sz="2000" baseline="-25000">
                <a:latin typeface="Arial" charset="0"/>
              </a:rPr>
              <a:t>43</a:t>
            </a:r>
            <a:endParaRPr lang="en-US" sz="2000">
              <a:latin typeface="Arial" charset="0"/>
            </a:endParaRPr>
          </a:p>
        </p:txBody>
      </p:sp>
      <p:sp>
        <p:nvSpPr>
          <p:cNvPr id="440336" name="Rectangle 16"/>
          <p:cNvSpPr>
            <a:spLocks noChangeArrowheads="1"/>
          </p:cNvSpPr>
          <p:nvPr/>
        </p:nvSpPr>
        <p:spPr bwMode="auto">
          <a:xfrm>
            <a:off x="2362200" y="2743200"/>
            <a:ext cx="609600" cy="533400"/>
          </a:xfrm>
          <a:prstGeom prst="rect">
            <a:avLst/>
          </a:prstGeom>
          <a:noFill/>
          <a:ln w="9525">
            <a:solidFill>
              <a:schemeClr val="tx1"/>
            </a:solidFill>
            <a:prstDash val="dash"/>
            <a:miter lim="800000"/>
            <a:headEnd/>
            <a:tailEnd/>
          </a:ln>
          <a:effectLst/>
        </p:spPr>
        <p:txBody>
          <a:bodyPr wrap="none" anchor="ctr">
            <a:prstTxWarp prst="textNoShape">
              <a:avLst/>
            </a:prstTxWarp>
          </a:bodyPr>
          <a:lstStyle/>
          <a:p>
            <a:pPr algn="ctr" eaLnBrk="0" hangingPunct="0"/>
            <a:r>
              <a:rPr lang="en-US" sz="2000">
                <a:latin typeface="Arial" charset="0"/>
              </a:rPr>
              <a:t>C</a:t>
            </a:r>
            <a:r>
              <a:rPr lang="en-US" sz="2000" baseline="-25000">
                <a:latin typeface="Arial" charset="0"/>
              </a:rPr>
              <a:t>34</a:t>
            </a:r>
            <a:endParaRPr lang="en-US" sz="2000">
              <a:latin typeface="Arial" charset="0"/>
            </a:endParaRPr>
          </a:p>
        </p:txBody>
      </p:sp>
      <p:sp>
        <p:nvSpPr>
          <p:cNvPr id="440337" name="Rectangle 17"/>
          <p:cNvSpPr>
            <a:spLocks noChangeArrowheads="1"/>
          </p:cNvSpPr>
          <p:nvPr/>
        </p:nvSpPr>
        <p:spPr bwMode="auto">
          <a:xfrm>
            <a:off x="533400" y="3276600"/>
            <a:ext cx="609600" cy="533400"/>
          </a:xfrm>
          <a:prstGeom prst="rect">
            <a:avLst/>
          </a:prstGeom>
          <a:noFill/>
          <a:ln w="9525">
            <a:solidFill>
              <a:schemeClr val="tx1"/>
            </a:solidFill>
            <a:prstDash val="dash"/>
            <a:miter lim="800000"/>
            <a:headEnd/>
            <a:tailEnd/>
          </a:ln>
          <a:effectLst/>
        </p:spPr>
        <p:txBody>
          <a:bodyPr wrap="none" anchor="ctr">
            <a:prstTxWarp prst="textNoShape">
              <a:avLst/>
            </a:prstTxWarp>
          </a:bodyPr>
          <a:lstStyle/>
          <a:p>
            <a:pPr algn="ctr" eaLnBrk="0" hangingPunct="0"/>
            <a:r>
              <a:rPr lang="en-US" sz="2000">
                <a:latin typeface="Arial" charset="0"/>
              </a:rPr>
              <a:t>C</a:t>
            </a:r>
            <a:r>
              <a:rPr lang="en-US" sz="2000" baseline="-25000">
                <a:latin typeface="Arial" charset="0"/>
              </a:rPr>
              <a:t>41</a:t>
            </a:r>
            <a:endParaRPr lang="en-US" sz="2000">
              <a:latin typeface="Arial" charset="0"/>
            </a:endParaRPr>
          </a:p>
        </p:txBody>
      </p:sp>
      <p:sp>
        <p:nvSpPr>
          <p:cNvPr id="440338" name="Rectangle 18"/>
          <p:cNvSpPr>
            <a:spLocks noChangeArrowheads="1"/>
          </p:cNvSpPr>
          <p:nvPr/>
        </p:nvSpPr>
        <p:spPr bwMode="auto">
          <a:xfrm>
            <a:off x="1143000" y="3276600"/>
            <a:ext cx="609600" cy="533400"/>
          </a:xfrm>
          <a:prstGeom prst="rect">
            <a:avLst/>
          </a:prstGeom>
          <a:noFill/>
          <a:ln w="9525">
            <a:solidFill>
              <a:schemeClr val="tx1"/>
            </a:solidFill>
            <a:prstDash val="dash"/>
            <a:miter lim="800000"/>
            <a:headEnd/>
            <a:tailEnd/>
          </a:ln>
          <a:effectLst/>
        </p:spPr>
        <p:txBody>
          <a:bodyPr wrap="none" anchor="ctr">
            <a:prstTxWarp prst="textNoShape">
              <a:avLst/>
            </a:prstTxWarp>
          </a:bodyPr>
          <a:lstStyle/>
          <a:p>
            <a:pPr algn="ctr" eaLnBrk="0" hangingPunct="0"/>
            <a:r>
              <a:rPr lang="en-US" sz="2000">
                <a:latin typeface="Arial" charset="0"/>
              </a:rPr>
              <a:t>C</a:t>
            </a:r>
            <a:r>
              <a:rPr lang="en-US" sz="2000" baseline="-25000">
                <a:latin typeface="Arial" charset="0"/>
              </a:rPr>
              <a:t>42</a:t>
            </a:r>
            <a:endParaRPr lang="en-US" sz="2000">
              <a:latin typeface="Arial" charset="0"/>
            </a:endParaRPr>
          </a:p>
        </p:txBody>
      </p:sp>
      <p:sp>
        <p:nvSpPr>
          <p:cNvPr id="440339" name="Rectangle 19"/>
          <p:cNvSpPr>
            <a:spLocks noChangeArrowheads="1"/>
          </p:cNvSpPr>
          <p:nvPr/>
        </p:nvSpPr>
        <p:spPr bwMode="auto">
          <a:xfrm>
            <a:off x="1752600" y="3276600"/>
            <a:ext cx="609600" cy="533400"/>
          </a:xfrm>
          <a:prstGeom prst="rect">
            <a:avLst/>
          </a:prstGeom>
          <a:noFill/>
          <a:ln w="9525">
            <a:solidFill>
              <a:schemeClr val="tx1"/>
            </a:solidFill>
            <a:prstDash val="dash"/>
            <a:miter lim="800000"/>
            <a:headEnd/>
            <a:tailEnd/>
          </a:ln>
          <a:effectLst/>
        </p:spPr>
        <p:txBody>
          <a:bodyPr wrap="none" anchor="ctr">
            <a:prstTxWarp prst="textNoShape">
              <a:avLst/>
            </a:prstTxWarp>
          </a:bodyPr>
          <a:lstStyle/>
          <a:p>
            <a:pPr algn="ctr" eaLnBrk="0" hangingPunct="0"/>
            <a:r>
              <a:rPr lang="en-US" sz="2000">
                <a:latin typeface="Arial" charset="0"/>
              </a:rPr>
              <a:t>C</a:t>
            </a:r>
            <a:r>
              <a:rPr lang="en-US" sz="2000" baseline="-25000">
                <a:latin typeface="Arial" charset="0"/>
              </a:rPr>
              <a:t>43</a:t>
            </a:r>
            <a:endParaRPr lang="en-US" sz="2000">
              <a:latin typeface="Arial" charset="0"/>
            </a:endParaRPr>
          </a:p>
        </p:txBody>
      </p:sp>
      <p:sp>
        <p:nvSpPr>
          <p:cNvPr id="440340" name="Rectangle 20"/>
          <p:cNvSpPr>
            <a:spLocks noChangeArrowheads="1"/>
          </p:cNvSpPr>
          <p:nvPr/>
        </p:nvSpPr>
        <p:spPr bwMode="auto">
          <a:xfrm>
            <a:off x="2362200" y="3276600"/>
            <a:ext cx="609600" cy="533400"/>
          </a:xfrm>
          <a:prstGeom prst="rect">
            <a:avLst/>
          </a:prstGeom>
          <a:noFill/>
          <a:ln w="9525">
            <a:solidFill>
              <a:schemeClr val="tx1"/>
            </a:solidFill>
            <a:prstDash val="dash"/>
            <a:miter lim="800000"/>
            <a:headEnd/>
            <a:tailEnd/>
          </a:ln>
          <a:effectLst/>
        </p:spPr>
        <p:txBody>
          <a:bodyPr wrap="none" anchor="ctr">
            <a:prstTxWarp prst="textNoShape">
              <a:avLst/>
            </a:prstTxWarp>
          </a:bodyPr>
          <a:lstStyle/>
          <a:p>
            <a:pPr algn="ctr" eaLnBrk="0" hangingPunct="0"/>
            <a:r>
              <a:rPr lang="en-US" sz="2000">
                <a:latin typeface="Arial" charset="0"/>
              </a:rPr>
              <a:t>C</a:t>
            </a:r>
            <a:r>
              <a:rPr lang="en-US" sz="2000" baseline="-25000">
                <a:latin typeface="Arial" charset="0"/>
              </a:rPr>
              <a:t>44</a:t>
            </a:r>
            <a:endParaRPr lang="en-US" sz="2000">
              <a:latin typeface="Arial" charset="0"/>
            </a:endParaRPr>
          </a:p>
        </p:txBody>
      </p:sp>
      <p:sp>
        <p:nvSpPr>
          <p:cNvPr id="440341" name="Rectangle 21"/>
          <p:cNvSpPr>
            <a:spLocks noChangeArrowheads="1"/>
          </p:cNvSpPr>
          <p:nvPr/>
        </p:nvSpPr>
        <p:spPr bwMode="auto">
          <a:xfrm>
            <a:off x="3505200" y="1676400"/>
            <a:ext cx="2438400" cy="2133600"/>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440342" name="Rectangle 22"/>
          <p:cNvSpPr>
            <a:spLocks noChangeArrowheads="1"/>
          </p:cNvSpPr>
          <p:nvPr/>
        </p:nvSpPr>
        <p:spPr bwMode="auto">
          <a:xfrm>
            <a:off x="3505200" y="1676400"/>
            <a:ext cx="609600" cy="533400"/>
          </a:xfrm>
          <a:prstGeom prst="rect">
            <a:avLst/>
          </a:prstGeom>
          <a:noFill/>
          <a:ln w="9525">
            <a:solidFill>
              <a:schemeClr val="tx1"/>
            </a:solidFill>
            <a:prstDash val="dash"/>
            <a:miter lim="800000"/>
            <a:headEnd/>
            <a:tailEnd/>
          </a:ln>
          <a:effectLst/>
        </p:spPr>
        <p:txBody>
          <a:bodyPr wrap="none" anchor="ctr">
            <a:prstTxWarp prst="textNoShape">
              <a:avLst/>
            </a:prstTxWarp>
          </a:bodyPr>
          <a:lstStyle/>
          <a:p>
            <a:pPr algn="ctr" eaLnBrk="0" hangingPunct="0"/>
            <a:r>
              <a:rPr lang="en-US" sz="2000">
                <a:latin typeface="Arial" charset="0"/>
              </a:rPr>
              <a:t>A</a:t>
            </a:r>
            <a:r>
              <a:rPr lang="en-US" sz="2000" baseline="-25000">
                <a:latin typeface="Arial" charset="0"/>
              </a:rPr>
              <a:t>11</a:t>
            </a:r>
            <a:endParaRPr lang="en-US" sz="2000">
              <a:latin typeface="Arial" charset="0"/>
            </a:endParaRPr>
          </a:p>
        </p:txBody>
      </p:sp>
      <p:sp>
        <p:nvSpPr>
          <p:cNvPr id="440343" name="Rectangle 23"/>
          <p:cNvSpPr>
            <a:spLocks noChangeArrowheads="1"/>
          </p:cNvSpPr>
          <p:nvPr/>
        </p:nvSpPr>
        <p:spPr bwMode="auto">
          <a:xfrm>
            <a:off x="4114800" y="1676400"/>
            <a:ext cx="609600" cy="533400"/>
          </a:xfrm>
          <a:prstGeom prst="rect">
            <a:avLst/>
          </a:prstGeom>
          <a:noFill/>
          <a:ln w="9525">
            <a:solidFill>
              <a:schemeClr val="tx1"/>
            </a:solidFill>
            <a:prstDash val="dash"/>
            <a:miter lim="800000"/>
            <a:headEnd/>
            <a:tailEnd/>
          </a:ln>
          <a:effectLst/>
        </p:spPr>
        <p:txBody>
          <a:bodyPr wrap="none" anchor="ctr">
            <a:prstTxWarp prst="textNoShape">
              <a:avLst/>
            </a:prstTxWarp>
          </a:bodyPr>
          <a:lstStyle/>
          <a:p>
            <a:pPr algn="ctr" eaLnBrk="0" hangingPunct="0"/>
            <a:r>
              <a:rPr lang="en-US" sz="2000">
                <a:latin typeface="Arial" charset="0"/>
              </a:rPr>
              <a:t>A</a:t>
            </a:r>
            <a:r>
              <a:rPr lang="en-US" sz="2000" baseline="-25000">
                <a:latin typeface="Arial" charset="0"/>
              </a:rPr>
              <a:t>12</a:t>
            </a:r>
            <a:endParaRPr lang="en-US" sz="2000">
              <a:latin typeface="Arial" charset="0"/>
            </a:endParaRPr>
          </a:p>
        </p:txBody>
      </p:sp>
      <p:sp>
        <p:nvSpPr>
          <p:cNvPr id="440344" name="Rectangle 24"/>
          <p:cNvSpPr>
            <a:spLocks noChangeArrowheads="1"/>
          </p:cNvSpPr>
          <p:nvPr/>
        </p:nvSpPr>
        <p:spPr bwMode="auto">
          <a:xfrm>
            <a:off x="4724400" y="1676400"/>
            <a:ext cx="609600" cy="533400"/>
          </a:xfrm>
          <a:prstGeom prst="rect">
            <a:avLst/>
          </a:prstGeom>
          <a:noFill/>
          <a:ln w="9525">
            <a:solidFill>
              <a:schemeClr val="tx1"/>
            </a:solidFill>
            <a:prstDash val="dash"/>
            <a:miter lim="800000"/>
            <a:headEnd/>
            <a:tailEnd/>
          </a:ln>
          <a:effectLst/>
        </p:spPr>
        <p:txBody>
          <a:bodyPr wrap="none" anchor="ctr">
            <a:prstTxWarp prst="textNoShape">
              <a:avLst/>
            </a:prstTxWarp>
          </a:bodyPr>
          <a:lstStyle/>
          <a:p>
            <a:pPr algn="ctr" eaLnBrk="0" hangingPunct="0"/>
            <a:r>
              <a:rPr lang="en-US" sz="2000">
                <a:latin typeface="Arial" charset="0"/>
              </a:rPr>
              <a:t>A</a:t>
            </a:r>
            <a:r>
              <a:rPr lang="en-US" sz="2000" baseline="-25000">
                <a:latin typeface="Arial" charset="0"/>
              </a:rPr>
              <a:t>13</a:t>
            </a:r>
            <a:endParaRPr lang="en-US" sz="2000">
              <a:latin typeface="Arial" charset="0"/>
            </a:endParaRPr>
          </a:p>
        </p:txBody>
      </p:sp>
      <p:sp>
        <p:nvSpPr>
          <p:cNvPr id="440345" name="Rectangle 25"/>
          <p:cNvSpPr>
            <a:spLocks noChangeArrowheads="1"/>
          </p:cNvSpPr>
          <p:nvPr/>
        </p:nvSpPr>
        <p:spPr bwMode="auto">
          <a:xfrm>
            <a:off x="5334000" y="1676400"/>
            <a:ext cx="609600" cy="533400"/>
          </a:xfrm>
          <a:prstGeom prst="rect">
            <a:avLst/>
          </a:prstGeom>
          <a:noFill/>
          <a:ln w="9525">
            <a:solidFill>
              <a:schemeClr val="tx1"/>
            </a:solidFill>
            <a:prstDash val="dash"/>
            <a:miter lim="800000"/>
            <a:headEnd/>
            <a:tailEnd/>
          </a:ln>
          <a:effectLst/>
        </p:spPr>
        <p:txBody>
          <a:bodyPr wrap="none" anchor="ctr">
            <a:prstTxWarp prst="textNoShape">
              <a:avLst/>
            </a:prstTxWarp>
          </a:bodyPr>
          <a:lstStyle/>
          <a:p>
            <a:pPr algn="ctr" eaLnBrk="0" hangingPunct="0"/>
            <a:r>
              <a:rPr lang="en-US" sz="2000">
                <a:latin typeface="Arial" charset="0"/>
              </a:rPr>
              <a:t>A</a:t>
            </a:r>
            <a:r>
              <a:rPr lang="en-US" sz="2000" baseline="-25000">
                <a:latin typeface="Arial" charset="0"/>
              </a:rPr>
              <a:t>14</a:t>
            </a:r>
            <a:endParaRPr lang="en-US" sz="2000">
              <a:latin typeface="Arial" charset="0"/>
            </a:endParaRPr>
          </a:p>
        </p:txBody>
      </p:sp>
      <p:sp>
        <p:nvSpPr>
          <p:cNvPr id="440346" name="Rectangle 26"/>
          <p:cNvSpPr>
            <a:spLocks noChangeArrowheads="1"/>
          </p:cNvSpPr>
          <p:nvPr/>
        </p:nvSpPr>
        <p:spPr bwMode="auto">
          <a:xfrm>
            <a:off x="3505200" y="2209800"/>
            <a:ext cx="609600" cy="533400"/>
          </a:xfrm>
          <a:prstGeom prst="rect">
            <a:avLst/>
          </a:prstGeom>
          <a:solidFill>
            <a:schemeClr val="accent2"/>
          </a:solidFill>
          <a:ln w="9525">
            <a:solidFill>
              <a:schemeClr val="tx1"/>
            </a:solidFill>
            <a:prstDash val="dash"/>
            <a:miter lim="800000"/>
            <a:headEnd/>
            <a:tailEnd/>
          </a:ln>
          <a:effectLst/>
        </p:spPr>
        <p:txBody>
          <a:bodyPr wrap="none" anchor="ctr">
            <a:prstTxWarp prst="textNoShape">
              <a:avLst/>
            </a:prstTxWarp>
          </a:bodyPr>
          <a:lstStyle/>
          <a:p>
            <a:pPr algn="ctr" eaLnBrk="0" hangingPunct="0"/>
            <a:r>
              <a:rPr lang="en-US" sz="2000">
                <a:latin typeface="Arial" charset="0"/>
              </a:rPr>
              <a:t>A</a:t>
            </a:r>
            <a:r>
              <a:rPr lang="en-US" sz="2000" baseline="-25000">
                <a:latin typeface="Arial" charset="0"/>
              </a:rPr>
              <a:t>21</a:t>
            </a:r>
            <a:endParaRPr lang="en-US" sz="2000">
              <a:latin typeface="Arial" charset="0"/>
            </a:endParaRPr>
          </a:p>
        </p:txBody>
      </p:sp>
      <p:sp>
        <p:nvSpPr>
          <p:cNvPr id="440347" name="Rectangle 27"/>
          <p:cNvSpPr>
            <a:spLocks noChangeArrowheads="1"/>
          </p:cNvSpPr>
          <p:nvPr/>
        </p:nvSpPr>
        <p:spPr bwMode="auto">
          <a:xfrm>
            <a:off x="4114800" y="2209800"/>
            <a:ext cx="609600" cy="533400"/>
          </a:xfrm>
          <a:prstGeom prst="rect">
            <a:avLst/>
          </a:prstGeom>
          <a:solidFill>
            <a:schemeClr val="accent2"/>
          </a:solidFill>
          <a:ln w="9525">
            <a:solidFill>
              <a:schemeClr val="tx1"/>
            </a:solidFill>
            <a:prstDash val="dash"/>
            <a:miter lim="800000"/>
            <a:headEnd/>
            <a:tailEnd/>
          </a:ln>
          <a:effectLst/>
        </p:spPr>
        <p:txBody>
          <a:bodyPr wrap="none" anchor="ctr">
            <a:prstTxWarp prst="textNoShape">
              <a:avLst/>
            </a:prstTxWarp>
          </a:bodyPr>
          <a:lstStyle/>
          <a:p>
            <a:pPr algn="ctr" eaLnBrk="0" hangingPunct="0"/>
            <a:r>
              <a:rPr lang="en-US" sz="2000">
                <a:latin typeface="Arial" charset="0"/>
              </a:rPr>
              <a:t>A</a:t>
            </a:r>
            <a:r>
              <a:rPr lang="en-US" sz="2000" baseline="-25000">
                <a:latin typeface="Arial" charset="0"/>
              </a:rPr>
              <a:t>22</a:t>
            </a:r>
            <a:endParaRPr lang="en-US" sz="2000">
              <a:latin typeface="Arial" charset="0"/>
            </a:endParaRPr>
          </a:p>
        </p:txBody>
      </p:sp>
      <p:sp>
        <p:nvSpPr>
          <p:cNvPr id="440348" name="Rectangle 28"/>
          <p:cNvSpPr>
            <a:spLocks noChangeArrowheads="1"/>
          </p:cNvSpPr>
          <p:nvPr/>
        </p:nvSpPr>
        <p:spPr bwMode="auto">
          <a:xfrm>
            <a:off x="4724400" y="2209800"/>
            <a:ext cx="609600" cy="533400"/>
          </a:xfrm>
          <a:prstGeom prst="rect">
            <a:avLst/>
          </a:prstGeom>
          <a:solidFill>
            <a:schemeClr val="accent2"/>
          </a:solidFill>
          <a:ln w="9525">
            <a:solidFill>
              <a:schemeClr val="tx1"/>
            </a:solidFill>
            <a:prstDash val="dash"/>
            <a:miter lim="800000"/>
            <a:headEnd/>
            <a:tailEnd/>
          </a:ln>
          <a:effectLst/>
        </p:spPr>
        <p:txBody>
          <a:bodyPr wrap="none" anchor="ctr">
            <a:prstTxWarp prst="textNoShape">
              <a:avLst/>
            </a:prstTxWarp>
          </a:bodyPr>
          <a:lstStyle/>
          <a:p>
            <a:pPr algn="ctr" eaLnBrk="0" hangingPunct="0"/>
            <a:r>
              <a:rPr lang="en-US" sz="2000">
                <a:latin typeface="Arial" charset="0"/>
              </a:rPr>
              <a:t>A</a:t>
            </a:r>
            <a:r>
              <a:rPr lang="en-US" sz="2000" baseline="-25000">
                <a:latin typeface="Arial" charset="0"/>
              </a:rPr>
              <a:t>23</a:t>
            </a:r>
            <a:endParaRPr lang="en-US" sz="2000">
              <a:latin typeface="Arial" charset="0"/>
            </a:endParaRPr>
          </a:p>
        </p:txBody>
      </p:sp>
      <p:sp>
        <p:nvSpPr>
          <p:cNvPr id="440349" name="Rectangle 29"/>
          <p:cNvSpPr>
            <a:spLocks noChangeArrowheads="1"/>
          </p:cNvSpPr>
          <p:nvPr/>
        </p:nvSpPr>
        <p:spPr bwMode="auto">
          <a:xfrm>
            <a:off x="5334000" y="2209800"/>
            <a:ext cx="609600" cy="533400"/>
          </a:xfrm>
          <a:prstGeom prst="rect">
            <a:avLst/>
          </a:prstGeom>
          <a:solidFill>
            <a:schemeClr val="accent2"/>
          </a:solidFill>
          <a:ln w="9525">
            <a:solidFill>
              <a:schemeClr val="tx1"/>
            </a:solidFill>
            <a:prstDash val="dash"/>
            <a:miter lim="800000"/>
            <a:headEnd/>
            <a:tailEnd/>
          </a:ln>
          <a:effectLst/>
        </p:spPr>
        <p:txBody>
          <a:bodyPr wrap="none" anchor="ctr">
            <a:prstTxWarp prst="textNoShape">
              <a:avLst/>
            </a:prstTxWarp>
          </a:bodyPr>
          <a:lstStyle/>
          <a:p>
            <a:pPr algn="ctr" eaLnBrk="0" hangingPunct="0"/>
            <a:r>
              <a:rPr lang="en-US" sz="2000">
                <a:latin typeface="Arial" charset="0"/>
              </a:rPr>
              <a:t>A</a:t>
            </a:r>
            <a:r>
              <a:rPr lang="en-US" sz="2000" baseline="-25000">
                <a:latin typeface="Arial" charset="0"/>
              </a:rPr>
              <a:t>24</a:t>
            </a:r>
            <a:endParaRPr lang="en-US" sz="2000">
              <a:latin typeface="Arial" charset="0"/>
            </a:endParaRPr>
          </a:p>
        </p:txBody>
      </p:sp>
      <p:sp>
        <p:nvSpPr>
          <p:cNvPr id="440350" name="Rectangle 30"/>
          <p:cNvSpPr>
            <a:spLocks noChangeArrowheads="1"/>
          </p:cNvSpPr>
          <p:nvPr/>
        </p:nvSpPr>
        <p:spPr bwMode="auto">
          <a:xfrm>
            <a:off x="3505200" y="2743200"/>
            <a:ext cx="609600" cy="533400"/>
          </a:xfrm>
          <a:prstGeom prst="rect">
            <a:avLst/>
          </a:prstGeom>
          <a:noFill/>
          <a:ln w="9525">
            <a:solidFill>
              <a:schemeClr val="tx1"/>
            </a:solidFill>
            <a:prstDash val="dash"/>
            <a:miter lim="800000"/>
            <a:headEnd/>
            <a:tailEnd/>
          </a:ln>
          <a:effectLst/>
        </p:spPr>
        <p:txBody>
          <a:bodyPr wrap="none" anchor="ctr">
            <a:prstTxWarp prst="textNoShape">
              <a:avLst/>
            </a:prstTxWarp>
          </a:bodyPr>
          <a:lstStyle/>
          <a:p>
            <a:pPr algn="ctr" eaLnBrk="0" hangingPunct="0"/>
            <a:r>
              <a:rPr lang="en-US" sz="2000">
                <a:latin typeface="Arial" charset="0"/>
              </a:rPr>
              <a:t>A</a:t>
            </a:r>
            <a:r>
              <a:rPr lang="en-US" sz="2000" baseline="-25000">
                <a:latin typeface="Arial" charset="0"/>
              </a:rPr>
              <a:t>31</a:t>
            </a:r>
            <a:endParaRPr lang="en-US" sz="2000">
              <a:latin typeface="Arial" charset="0"/>
            </a:endParaRPr>
          </a:p>
        </p:txBody>
      </p:sp>
      <p:sp>
        <p:nvSpPr>
          <p:cNvPr id="440351" name="Rectangle 31"/>
          <p:cNvSpPr>
            <a:spLocks noChangeArrowheads="1"/>
          </p:cNvSpPr>
          <p:nvPr/>
        </p:nvSpPr>
        <p:spPr bwMode="auto">
          <a:xfrm>
            <a:off x="4114800" y="2743200"/>
            <a:ext cx="609600" cy="533400"/>
          </a:xfrm>
          <a:prstGeom prst="rect">
            <a:avLst/>
          </a:prstGeom>
          <a:noFill/>
          <a:ln w="9525">
            <a:solidFill>
              <a:schemeClr val="tx1"/>
            </a:solidFill>
            <a:prstDash val="dash"/>
            <a:miter lim="800000"/>
            <a:headEnd/>
            <a:tailEnd/>
          </a:ln>
          <a:effectLst/>
        </p:spPr>
        <p:txBody>
          <a:bodyPr wrap="none" anchor="ctr">
            <a:prstTxWarp prst="textNoShape">
              <a:avLst/>
            </a:prstTxWarp>
          </a:bodyPr>
          <a:lstStyle/>
          <a:p>
            <a:pPr algn="ctr" eaLnBrk="0" hangingPunct="0"/>
            <a:r>
              <a:rPr lang="en-US" sz="2000">
                <a:latin typeface="Arial" charset="0"/>
              </a:rPr>
              <a:t>A</a:t>
            </a:r>
            <a:r>
              <a:rPr lang="en-US" sz="2000" baseline="-25000">
                <a:latin typeface="Arial" charset="0"/>
              </a:rPr>
              <a:t>32</a:t>
            </a:r>
            <a:endParaRPr lang="en-US" sz="2000">
              <a:latin typeface="Arial" charset="0"/>
            </a:endParaRPr>
          </a:p>
        </p:txBody>
      </p:sp>
      <p:sp>
        <p:nvSpPr>
          <p:cNvPr id="440352" name="Rectangle 32"/>
          <p:cNvSpPr>
            <a:spLocks noChangeArrowheads="1"/>
          </p:cNvSpPr>
          <p:nvPr/>
        </p:nvSpPr>
        <p:spPr bwMode="auto">
          <a:xfrm>
            <a:off x="4724400" y="2743200"/>
            <a:ext cx="609600" cy="533400"/>
          </a:xfrm>
          <a:prstGeom prst="rect">
            <a:avLst/>
          </a:prstGeom>
          <a:noFill/>
          <a:ln w="9525">
            <a:solidFill>
              <a:schemeClr val="tx1"/>
            </a:solidFill>
            <a:prstDash val="dash"/>
            <a:miter lim="800000"/>
            <a:headEnd/>
            <a:tailEnd/>
          </a:ln>
          <a:effectLst/>
        </p:spPr>
        <p:txBody>
          <a:bodyPr wrap="none" anchor="ctr">
            <a:prstTxWarp prst="textNoShape">
              <a:avLst/>
            </a:prstTxWarp>
          </a:bodyPr>
          <a:lstStyle/>
          <a:p>
            <a:pPr algn="ctr" eaLnBrk="0" hangingPunct="0"/>
            <a:r>
              <a:rPr lang="en-US" sz="2000">
                <a:latin typeface="Arial" charset="0"/>
              </a:rPr>
              <a:t>A</a:t>
            </a:r>
            <a:r>
              <a:rPr lang="en-US" sz="2000" baseline="-25000">
                <a:latin typeface="Arial" charset="0"/>
              </a:rPr>
              <a:t>33</a:t>
            </a:r>
            <a:endParaRPr lang="en-US" sz="2000">
              <a:latin typeface="Arial" charset="0"/>
            </a:endParaRPr>
          </a:p>
        </p:txBody>
      </p:sp>
      <p:sp>
        <p:nvSpPr>
          <p:cNvPr id="440353" name="Rectangle 33"/>
          <p:cNvSpPr>
            <a:spLocks noChangeArrowheads="1"/>
          </p:cNvSpPr>
          <p:nvPr/>
        </p:nvSpPr>
        <p:spPr bwMode="auto">
          <a:xfrm>
            <a:off x="5334000" y="2743200"/>
            <a:ext cx="609600" cy="533400"/>
          </a:xfrm>
          <a:prstGeom prst="rect">
            <a:avLst/>
          </a:prstGeom>
          <a:noFill/>
          <a:ln w="9525">
            <a:solidFill>
              <a:schemeClr val="tx1"/>
            </a:solidFill>
            <a:prstDash val="dash"/>
            <a:miter lim="800000"/>
            <a:headEnd/>
            <a:tailEnd/>
          </a:ln>
          <a:effectLst/>
        </p:spPr>
        <p:txBody>
          <a:bodyPr wrap="none" anchor="ctr">
            <a:prstTxWarp prst="textNoShape">
              <a:avLst/>
            </a:prstTxWarp>
          </a:bodyPr>
          <a:lstStyle/>
          <a:p>
            <a:pPr algn="ctr" eaLnBrk="0" hangingPunct="0"/>
            <a:r>
              <a:rPr lang="en-US" sz="2000">
                <a:latin typeface="Arial" charset="0"/>
              </a:rPr>
              <a:t>A</a:t>
            </a:r>
            <a:r>
              <a:rPr lang="en-US" sz="2000" baseline="-25000">
                <a:latin typeface="Arial" charset="0"/>
              </a:rPr>
              <a:t>34</a:t>
            </a:r>
            <a:endParaRPr lang="en-US" sz="2000">
              <a:latin typeface="Arial" charset="0"/>
            </a:endParaRPr>
          </a:p>
        </p:txBody>
      </p:sp>
      <p:sp>
        <p:nvSpPr>
          <p:cNvPr id="440354" name="Rectangle 34"/>
          <p:cNvSpPr>
            <a:spLocks noChangeArrowheads="1"/>
          </p:cNvSpPr>
          <p:nvPr/>
        </p:nvSpPr>
        <p:spPr bwMode="auto">
          <a:xfrm>
            <a:off x="3505200" y="3276600"/>
            <a:ext cx="609600" cy="533400"/>
          </a:xfrm>
          <a:prstGeom prst="rect">
            <a:avLst/>
          </a:prstGeom>
          <a:noFill/>
          <a:ln w="9525">
            <a:solidFill>
              <a:schemeClr val="tx1"/>
            </a:solidFill>
            <a:prstDash val="dash"/>
            <a:miter lim="800000"/>
            <a:headEnd/>
            <a:tailEnd/>
          </a:ln>
          <a:effectLst/>
        </p:spPr>
        <p:txBody>
          <a:bodyPr wrap="none" anchor="ctr">
            <a:prstTxWarp prst="textNoShape">
              <a:avLst/>
            </a:prstTxWarp>
          </a:bodyPr>
          <a:lstStyle/>
          <a:p>
            <a:pPr algn="ctr" eaLnBrk="0" hangingPunct="0"/>
            <a:r>
              <a:rPr lang="en-US" sz="2000">
                <a:latin typeface="Arial" charset="0"/>
              </a:rPr>
              <a:t>A</a:t>
            </a:r>
            <a:r>
              <a:rPr lang="en-US" sz="2000" baseline="-25000">
                <a:latin typeface="Arial" charset="0"/>
              </a:rPr>
              <a:t>41</a:t>
            </a:r>
            <a:endParaRPr lang="en-US" sz="2000">
              <a:latin typeface="Arial" charset="0"/>
            </a:endParaRPr>
          </a:p>
        </p:txBody>
      </p:sp>
      <p:sp>
        <p:nvSpPr>
          <p:cNvPr id="440355" name="Rectangle 35"/>
          <p:cNvSpPr>
            <a:spLocks noChangeArrowheads="1"/>
          </p:cNvSpPr>
          <p:nvPr/>
        </p:nvSpPr>
        <p:spPr bwMode="auto">
          <a:xfrm>
            <a:off x="4114800" y="3276600"/>
            <a:ext cx="609600" cy="533400"/>
          </a:xfrm>
          <a:prstGeom prst="rect">
            <a:avLst/>
          </a:prstGeom>
          <a:noFill/>
          <a:ln w="9525">
            <a:solidFill>
              <a:schemeClr val="tx1"/>
            </a:solidFill>
            <a:prstDash val="dash"/>
            <a:miter lim="800000"/>
            <a:headEnd/>
            <a:tailEnd/>
          </a:ln>
          <a:effectLst/>
        </p:spPr>
        <p:txBody>
          <a:bodyPr wrap="none" anchor="ctr">
            <a:prstTxWarp prst="textNoShape">
              <a:avLst/>
            </a:prstTxWarp>
          </a:bodyPr>
          <a:lstStyle/>
          <a:p>
            <a:pPr algn="ctr" eaLnBrk="0" hangingPunct="0"/>
            <a:r>
              <a:rPr lang="en-US" sz="2000">
                <a:latin typeface="Arial" charset="0"/>
              </a:rPr>
              <a:t>A</a:t>
            </a:r>
            <a:r>
              <a:rPr lang="en-US" sz="2000" baseline="-25000">
                <a:latin typeface="Arial" charset="0"/>
              </a:rPr>
              <a:t>42</a:t>
            </a:r>
            <a:endParaRPr lang="en-US" sz="2000">
              <a:latin typeface="Arial" charset="0"/>
            </a:endParaRPr>
          </a:p>
        </p:txBody>
      </p:sp>
      <p:sp>
        <p:nvSpPr>
          <p:cNvPr id="440356" name="Rectangle 36"/>
          <p:cNvSpPr>
            <a:spLocks noChangeArrowheads="1"/>
          </p:cNvSpPr>
          <p:nvPr/>
        </p:nvSpPr>
        <p:spPr bwMode="auto">
          <a:xfrm>
            <a:off x="4724400" y="3276600"/>
            <a:ext cx="609600" cy="533400"/>
          </a:xfrm>
          <a:prstGeom prst="rect">
            <a:avLst/>
          </a:prstGeom>
          <a:noFill/>
          <a:ln w="9525">
            <a:solidFill>
              <a:schemeClr val="tx1"/>
            </a:solidFill>
            <a:prstDash val="dash"/>
            <a:miter lim="800000"/>
            <a:headEnd/>
            <a:tailEnd/>
          </a:ln>
          <a:effectLst/>
        </p:spPr>
        <p:txBody>
          <a:bodyPr wrap="none" anchor="ctr">
            <a:prstTxWarp prst="textNoShape">
              <a:avLst/>
            </a:prstTxWarp>
          </a:bodyPr>
          <a:lstStyle/>
          <a:p>
            <a:pPr algn="ctr" eaLnBrk="0" hangingPunct="0"/>
            <a:r>
              <a:rPr lang="en-US" sz="2000">
                <a:latin typeface="Arial" charset="0"/>
              </a:rPr>
              <a:t>A</a:t>
            </a:r>
            <a:r>
              <a:rPr lang="en-US" sz="2000" baseline="-25000">
                <a:latin typeface="Arial" charset="0"/>
              </a:rPr>
              <a:t>43</a:t>
            </a:r>
            <a:endParaRPr lang="en-US" sz="2000">
              <a:latin typeface="Arial" charset="0"/>
            </a:endParaRPr>
          </a:p>
        </p:txBody>
      </p:sp>
      <p:sp>
        <p:nvSpPr>
          <p:cNvPr id="440357" name="Rectangle 37"/>
          <p:cNvSpPr>
            <a:spLocks noChangeArrowheads="1"/>
          </p:cNvSpPr>
          <p:nvPr/>
        </p:nvSpPr>
        <p:spPr bwMode="auto">
          <a:xfrm>
            <a:off x="5334000" y="3276600"/>
            <a:ext cx="609600" cy="533400"/>
          </a:xfrm>
          <a:prstGeom prst="rect">
            <a:avLst/>
          </a:prstGeom>
          <a:noFill/>
          <a:ln w="9525">
            <a:solidFill>
              <a:schemeClr val="tx1"/>
            </a:solidFill>
            <a:prstDash val="dash"/>
            <a:miter lim="800000"/>
            <a:headEnd/>
            <a:tailEnd/>
          </a:ln>
          <a:effectLst/>
        </p:spPr>
        <p:txBody>
          <a:bodyPr wrap="none" anchor="ctr">
            <a:prstTxWarp prst="textNoShape">
              <a:avLst/>
            </a:prstTxWarp>
          </a:bodyPr>
          <a:lstStyle/>
          <a:p>
            <a:pPr algn="ctr" eaLnBrk="0" hangingPunct="0"/>
            <a:r>
              <a:rPr lang="en-US" sz="2000">
                <a:latin typeface="Arial" charset="0"/>
              </a:rPr>
              <a:t>A</a:t>
            </a:r>
            <a:r>
              <a:rPr lang="en-US" sz="2000" baseline="-25000">
                <a:latin typeface="Arial" charset="0"/>
              </a:rPr>
              <a:t>144</a:t>
            </a:r>
            <a:endParaRPr lang="en-US" sz="2000">
              <a:latin typeface="Arial" charset="0"/>
            </a:endParaRPr>
          </a:p>
        </p:txBody>
      </p:sp>
      <p:sp>
        <p:nvSpPr>
          <p:cNvPr id="440358" name="Rectangle 38"/>
          <p:cNvSpPr>
            <a:spLocks noChangeArrowheads="1"/>
          </p:cNvSpPr>
          <p:nvPr/>
        </p:nvSpPr>
        <p:spPr bwMode="auto">
          <a:xfrm>
            <a:off x="6400800" y="1676400"/>
            <a:ext cx="2438400" cy="2133600"/>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440359" name="Rectangle 39"/>
          <p:cNvSpPr>
            <a:spLocks noChangeArrowheads="1"/>
          </p:cNvSpPr>
          <p:nvPr/>
        </p:nvSpPr>
        <p:spPr bwMode="auto">
          <a:xfrm>
            <a:off x="6400800" y="1676400"/>
            <a:ext cx="609600" cy="533400"/>
          </a:xfrm>
          <a:prstGeom prst="rect">
            <a:avLst/>
          </a:prstGeom>
          <a:noFill/>
          <a:ln w="9525">
            <a:solidFill>
              <a:schemeClr val="tx1"/>
            </a:solidFill>
            <a:prstDash val="dash"/>
            <a:miter lim="800000"/>
            <a:headEnd/>
            <a:tailEnd/>
          </a:ln>
          <a:effectLst/>
        </p:spPr>
        <p:txBody>
          <a:bodyPr wrap="none" anchor="ctr">
            <a:prstTxWarp prst="textNoShape">
              <a:avLst/>
            </a:prstTxWarp>
          </a:bodyPr>
          <a:lstStyle/>
          <a:p>
            <a:pPr algn="ctr" eaLnBrk="0" hangingPunct="0"/>
            <a:r>
              <a:rPr lang="en-US" sz="2000">
                <a:latin typeface="Arial" charset="0"/>
              </a:rPr>
              <a:t>B</a:t>
            </a:r>
            <a:r>
              <a:rPr lang="en-US" sz="2000" baseline="-25000">
                <a:latin typeface="Arial" charset="0"/>
              </a:rPr>
              <a:t>11</a:t>
            </a:r>
            <a:endParaRPr lang="en-US" sz="2000">
              <a:latin typeface="Arial" charset="0"/>
            </a:endParaRPr>
          </a:p>
        </p:txBody>
      </p:sp>
      <p:sp>
        <p:nvSpPr>
          <p:cNvPr id="440360" name="Rectangle 40"/>
          <p:cNvSpPr>
            <a:spLocks noChangeArrowheads="1"/>
          </p:cNvSpPr>
          <p:nvPr/>
        </p:nvSpPr>
        <p:spPr bwMode="auto">
          <a:xfrm>
            <a:off x="7010400" y="1676400"/>
            <a:ext cx="609600" cy="533400"/>
          </a:xfrm>
          <a:prstGeom prst="rect">
            <a:avLst/>
          </a:prstGeom>
          <a:solidFill>
            <a:schemeClr val="accent2"/>
          </a:solidFill>
          <a:ln w="9525">
            <a:solidFill>
              <a:schemeClr val="tx1"/>
            </a:solidFill>
            <a:prstDash val="dash"/>
            <a:miter lim="800000"/>
            <a:headEnd/>
            <a:tailEnd/>
          </a:ln>
          <a:effectLst/>
        </p:spPr>
        <p:txBody>
          <a:bodyPr wrap="none" anchor="ctr">
            <a:prstTxWarp prst="textNoShape">
              <a:avLst/>
            </a:prstTxWarp>
          </a:bodyPr>
          <a:lstStyle/>
          <a:p>
            <a:pPr algn="ctr" eaLnBrk="0" hangingPunct="0"/>
            <a:r>
              <a:rPr lang="en-US" sz="2000">
                <a:latin typeface="Arial" charset="0"/>
              </a:rPr>
              <a:t>B</a:t>
            </a:r>
            <a:r>
              <a:rPr lang="en-US" sz="2000" baseline="-25000">
                <a:latin typeface="Arial" charset="0"/>
              </a:rPr>
              <a:t>12</a:t>
            </a:r>
            <a:endParaRPr lang="en-US" sz="2000">
              <a:latin typeface="Arial" charset="0"/>
            </a:endParaRPr>
          </a:p>
        </p:txBody>
      </p:sp>
      <p:sp>
        <p:nvSpPr>
          <p:cNvPr id="440361" name="Rectangle 41"/>
          <p:cNvSpPr>
            <a:spLocks noChangeArrowheads="1"/>
          </p:cNvSpPr>
          <p:nvPr/>
        </p:nvSpPr>
        <p:spPr bwMode="auto">
          <a:xfrm>
            <a:off x="7620000" y="1676400"/>
            <a:ext cx="609600" cy="533400"/>
          </a:xfrm>
          <a:prstGeom prst="rect">
            <a:avLst/>
          </a:prstGeom>
          <a:noFill/>
          <a:ln w="9525">
            <a:solidFill>
              <a:schemeClr val="tx1"/>
            </a:solidFill>
            <a:prstDash val="dash"/>
            <a:miter lim="800000"/>
            <a:headEnd/>
            <a:tailEnd/>
          </a:ln>
          <a:effectLst/>
        </p:spPr>
        <p:txBody>
          <a:bodyPr wrap="none" anchor="ctr">
            <a:prstTxWarp prst="textNoShape">
              <a:avLst/>
            </a:prstTxWarp>
          </a:bodyPr>
          <a:lstStyle/>
          <a:p>
            <a:pPr algn="ctr" eaLnBrk="0" hangingPunct="0"/>
            <a:r>
              <a:rPr lang="en-US" sz="2000">
                <a:latin typeface="Arial" charset="0"/>
              </a:rPr>
              <a:t>B</a:t>
            </a:r>
            <a:r>
              <a:rPr lang="en-US" sz="2000" baseline="-25000">
                <a:latin typeface="Arial" charset="0"/>
              </a:rPr>
              <a:t>13</a:t>
            </a:r>
            <a:endParaRPr lang="en-US" sz="2000">
              <a:latin typeface="Arial" charset="0"/>
            </a:endParaRPr>
          </a:p>
        </p:txBody>
      </p:sp>
      <p:sp>
        <p:nvSpPr>
          <p:cNvPr id="440362" name="Rectangle 42"/>
          <p:cNvSpPr>
            <a:spLocks noChangeArrowheads="1"/>
          </p:cNvSpPr>
          <p:nvPr/>
        </p:nvSpPr>
        <p:spPr bwMode="auto">
          <a:xfrm>
            <a:off x="8229600" y="1676400"/>
            <a:ext cx="609600" cy="533400"/>
          </a:xfrm>
          <a:prstGeom prst="rect">
            <a:avLst/>
          </a:prstGeom>
          <a:noFill/>
          <a:ln w="9525">
            <a:solidFill>
              <a:schemeClr val="tx1"/>
            </a:solidFill>
            <a:prstDash val="dash"/>
            <a:miter lim="800000"/>
            <a:headEnd/>
            <a:tailEnd/>
          </a:ln>
          <a:effectLst/>
        </p:spPr>
        <p:txBody>
          <a:bodyPr wrap="none" anchor="ctr">
            <a:prstTxWarp prst="textNoShape">
              <a:avLst/>
            </a:prstTxWarp>
          </a:bodyPr>
          <a:lstStyle/>
          <a:p>
            <a:pPr algn="ctr" eaLnBrk="0" hangingPunct="0"/>
            <a:r>
              <a:rPr lang="en-US" sz="2000">
                <a:latin typeface="Arial" charset="0"/>
              </a:rPr>
              <a:t>B</a:t>
            </a:r>
            <a:r>
              <a:rPr lang="en-US" sz="2000" baseline="-25000">
                <a:latin typeface="Arial" charset="0"/>
              </a:rPr>
              <a:t>14</a:t>
            </a:r>
            <a:endParaRPr lang="en-US" sz="2000">
              <a:latin typeface="Arial" charset="0"/>
            </a:endParaRPr>
          </a:p>
        </p:txBody>
      </p:sp>
      <p:sp>
        <p:nvSpPr>
          <p:cNvPr id="440363" name="Rectangle 43"/>
          <p:cNvSpPr>
            <a:spLocks noChangeArrowheads="1"/>
          </p:cNvSpPr>
          <p:nvPr/>
        </p:nvSpPr>
        <p:spPr bwMode="auto">
          <a:xfrm>
            <a:off x="6400800" y="2209800"/>
            <a:ext cx="609600" cy="533400"/>
          </a:xfrm>
          <a:prstGeom prst="rect">
            <a:avLst/>
          </a:prstGeom>
          <a:noFill/>
          <a:ln w="9525">
            <a:solidFill>
              <a:schemeClr val="tx1"/>
            </a:solidFill>
            <a:prstDash val="dash"/>
            <a:miter lim="800000"/>
            <a:headEnd/>
            <a:tailEnd/>
          </a:ln>
          <a:effectLst/>
        </p:spPr>
        <p:txBody>
          <a:bodyPr wrap="none" anchor="ctr">
            <a:prstTxWarp prst="textNoShape">
              <a:avLst/>
            </a:prstTxWarp>
          </a:bodyPr>
          <a:lstStyle/>
          <a:p>
            <a:pPr algn="ctr" eaLnBrk="0" hangingPunct="0"/>
            <a:r>
              <a:rPr lang="en-US" sz="2000">
                <a:latin typeface="Arial" charset="0"/>
              </a:rPr>
              <a:t>B</a:t>
            </a:r>
            <a:r>
              <a:rPr lang="en-US" sz="2000" baseline="-25000">
                <a:latin typeface="Arial" charset="0"/>
              </a:rPr>
              <a:t>21</a:t>
            </a:r>
            <a:endParaRPr lang="en-US" sz="2000">
              <a:latin typeface="Arial" charset="0"/>
            </a:endParaRPr>
          </a:p>
        </p:txBody>
      </p:sp>
      <p:sp>
        <p:nvSpPr>
          <p:cNvPr id="440364" name="Rectangle 44"/>
          <p:cNvSpPr>
            <a:spLocks noChangeArrowheads="1"/>
          </p:cNvSpPr>
          <p:nvPr/>
        </p:nvSpPr>
        <p:spPr bwMode="auto">
          <a:xfrm>
            <a:off x="7010400" y="2209800"/>
            <a:ext cx="609600" cy="533400"/>
          </a:xfrm>
          <a:prstGeom prst="rect">
            <a:avLst/>
          </a:prstGeom>
          <a:solidFill>
            <a:schemeClr val="accent2"/>
          </a:solidFill>
          <a:ln w="9525">
            <a:solidFill>
              <a:schemeClr val="tx1"/>
            </a:solidFill>
            <a:prstDash val="dash"/>
            <a:miter lim="800000"/>
            <a:headEnd/>
            <a:tailEnd/>
          </a:ln>
          <a:effectLst/>
        </p:spPr>
        <p:txBody>
          <a:bodyPr wrap="none" anchor="ctr">
            <a:prstTxWarp prst="textNoShape">
              <a:avLst/>
            </a:prstTxWarp>
          </a:bodyPr>
          <a:lstStyle/>
          <a:p>
            <a:pPr algn="ctr" eaLnBrk="0" hangingPunct="0"/>
            <a:r>
              <a:rPr lang="en-US" sz="2000">
                <a:latin typeface="Arial" charset="0"/>
              </a:rPr>
              <a:t>B</a:t>
            </a:r>
            <a:r>
              <a:rPr lang="en-US" sz="2000" baseline="-25000">
                <a:latin typeface="Arial" charset="0"/>
              </a:rPr>
              <a:t>22</a:t>
            </a:r>
            <a:endParaRPr lang="en-US" sz="2000">
              <a:latin typeface="Arial" charset="0"/>
            </a:endParaRPr>
          </a:p>
        </p:txBody>
      </p:sp>
      <p:sp>
        <p:nvSpPr>
          <p:cNvPr id="440365" name="Rectangle 45"/>
          <p:cNvSpPr>
            <a:spLocks noChangeArrowheads="1"/>
          </p:cNvSpPr>
          <p:nvPr/>
        </p:nvSpPr>
        <p:spPr bwMode="auto">
          <a:xfrm>
            <a:off x="7620000" y="2209800"/>
            <a:ext cx="609600" cy="533400"/>
          </a:xfrm>
          <a:prstGeom prst="rect">
            <a:avLst/>
          </a:prstGeom>
          <a:noFill/>
          <a:ln w="9525">
            <a:solidFill>
              <a:schemeClr val="tx1"/>
            </a:solidFill>
            <a:prstDash val="dash"/>
            <a:miter lim="800000"/>
            <a:headEnd/>
            <a:tailEnd/>
          </a:ln>
          <a:effectLst/>
        </p:spPr>
        <p:txBody>
          <a:bodyPr wrap="none" anchor="ctr">
            <a:prstTxWarp prst="textNoShape">
              <a:avLst/>
            </a:prstTxWarp>
          </a:bodyPr>
          <a:lstStyle/>
          <a:p>
            <a:pPr algn="ctr" eaLnBrk="0" hangingPunct="0"/>
            <a:r>
              <a:rPr lang="en-US" sz="2000">
                <a:latin typeface="Arial" charset="0"/>
              </a:rPr>
              <a:t>B</a:t>
            </a:r>
            <a:r>
              <a:rPr lang="en-US" sz="2000" baseline="-25000">
                <a:latin typeface="Arial" charset="0"/>
              </a:rPr>
              <a:t>23</a:t>
            </a:r>
            <a:endParaRPr lang="en-US" sz="2000">
              <a:latin typeface="Arial" charset="0"/>
            </a:endParaRPr>
          </a:p>
        </p:txBody>
      </p:sp>
      <p:sp>
        <p:nvSpPr>
          <p:cNvPr id="440366" name="Rectangle 46"/>
          <p:cNvSpPr>
            <a:spLocks noChangeArrowheads="1"/>
          </p:cNvSpPr>
          <p:nvPr/>
        </p:nvSpPr>
        <p:spPr bwMode="auto">
          <a:xfrm>
            <a:off x="8229600" y="2209800"/>
            <a:ext cx="609600" cy="533400"/>
          </a:xfrm>
          <a:prstGeom prst="rect">
            <a:avLst/>
          </a:prstGeom>
          <a:noFill/>
          <a:ln w="9525">
            <a:solidFill>
              <a:schemeClr val="tx1"/>
            </a:solidFill>
            <a:prstDash val="dash"/>
            <a:miter lim="800000"/>
            <a:headEnd/>
            <a:tailEnd/>
          </a:ln>
          <a:effectLst/>
        </p:spPr>
        <p:txBody>
          <a:bodyPr wrap="none" anchor="ctr">
            <a:prstTxWarp prst="textNoShape">
              <a:avLst/>
            </a:prstTxWarp>
          </a:bodyPr>
          <a:lstStyle/>
          <a:p>
            <a:pPr algn="ctr" eaLnBrk="0" hangingPunct="0"/>
            <a:r>
              <a:rPr lang="en-US" sz="2000">
                <a:latin typeface="Arial" charset="0"/>
              </a:rPr>
              <a:t>B</a:t>
            </a:r>
            <a:r>
              <a:rPr lang="en-US" sz="2000" baseline="-25000">
                <a:latin typeface="Arial" charset="0"/>
              </a:rPr>
              <a:t>24</a:t>
            </a:r>
            <a:endParaRPr lang="en-US" sz="2000">
              <a:latin typeface="Arial" charset="0"/>
            </a:endParaRPr>
          </a:p>
        </p:txBody>
      </p:sp>
      <p:sp>
        <p:nvSpPr>
          <p:cNvPr id="440367" name="Rectangle 47"/>
          <p:cNvSpPr>
            <a:spLocks noChangeArrowheads="1"/>
          </p:cNvSpPr>
          <p:nvPr/>
        </p:nvSpPr>
        <p:spPr bwMode="auto">
          <a:xfrm>
            <a:off x="6400800" y="2743200"/>
            <a:ext cx="609600" cy="533400"/>
          </a:xfrm>
          <a:prstGeom prst="rect">
            <a:avLst/>
          </a:prstGeom>
          <a:noFill/>
          <a:ln w="9525">
            <a:solidFill>
              <a:schemeClr val="tx1"/>
            </a:solidFill>
            <a:prstDash val="dash"/>
            <a:miter lim="800000"/>
            <a:headEnd/>
            <a:tailEnd/>
          </a:ln>
          <a:effectLst/>
        </p:spPr>
        <p:txBody>
          <a:bodyPr wrap="none" anchor="ctr">
            <a:prstTxWarp prst="textNoShape">
              <a:avLst/>
            </a:prstTxWarp>
          </a:bodyPr>
          <a:lstStyle/>
          <a:p>
            <a:pPr algn="ctr" eaLnBrk="0" hangingPunct="0"/>
            <a:r>
              <a:rPr lang="en-US" sz="2000">
                <a:latin typeface="Arial" charset="0"/>
              </a:rPr>
              <a:t>B</a:t>
            </a:r>
            <a:r>
              <a:rPr lang="en-US" sz="2000" baseline="-25000">
                <a:latin typeface="Arial" charset="0"/>
              </a:rPr>
              <a:t>32</a:t>
            </a:r>
            <a:endParaRPr lang="en-US" sz="2000">
              <a:latin typeface="Arial" charset="0"/>
            </a:endParaRPr>
          </a:p>
        </p:txBody>
      </p:sp>
      <p:sp>
        <p:nvSpPr>
          <p:cNvPr id="440368" name="Rectangle 48"/>
          <p:cNvSpPr>
            <a:spLocks noChangeArrowheads="1"/>
          </p:cNvSpPr>
          <p:nvPr/>
        </p:nvSpPr>
        <p:spPr bwMode="auto">
          <a:xfrm>
            <a:off x="7010400" y="2743200"/>
            <a:ext cx="609600" cy="533400"/>
          </a:xfrm>
          <a:prstGeom prst="rect">
            <a:avLst/>
          </a:prstGeom>
          <a:solidFill>
            <a:schemeClr val="accent2"/>
          </a:solidFill>
          <a:ln w="9525">
            <a:solidFill>
              <a:schemeClr val="tx1"/>
            </a:solidFill>
            <a:prstDash val="dash"/>
            <a:miter lim="800000"/>
            <a:headEnd/>
            <a:tailEnd/>
          </a:ln>
          <a:effectLst/>
        </p:spPr>
        <p:txBody>
          <a:bodyPr wrap="none" anchor="ctr">
            <a:prstTxWarp prst="textNoShape">
              <a:avLst/>
            </a:prstTxWarp>
          </a:bodyPr>
          <a:lstStyle/>
          <a:p>
            <a:pPr algn="ctr" eaLnBrk="0" hangingPunct="0"/>
            <a:r>
              <a:rPr lang="en-US" sz="2000">
                <a:latin typeface="Arial" charset="0"/>
              </a:rPr>
              <a:t>B</a:t>
            </a:r>
            <a:r>
              <a:rPr lang="en-US" sz="2000" baseline="-25000">
                <a:latin typeface="Arial" charset="0"/>
              </a:rPr>
              <a:t>32</a:t>
            </a:r>
            <a:endParaRPr lang="en-US" sz="2000">
              <a:latin typeface="Arial" charset="0"/>
            </a:endParaRPr>
          </a:p>
        </p:txBody>
      </p:sp>
      <p:sp>
        <p:nvSpPr>
          <p:cNvPr id="440369" name="Rectangle 49"/>
          <p:cNvSpPr>
            <a:spLocks noChangeArrowheads="1"/>
          </p:cNvSpPr>
          <p:nvPr/>
        </p:nvSpPr>
        <p:spPr bwMode="auto">
          <a:xfrm>
            <a:off x="7620000" y="2743200"/>
            <a:ext cx="609600" cy="533400"/>
          </a:xfrm>
          <a:prstGeom prst="rect">
            <a:avLst/>
          </a:prstGeom>
          <a:noFill/>
          <a:ln w="9525">
            <a:solidFill>
              <a:schemeClr val="tx1"/>
            </a:solidFill>
            <a:prstDash val="dash"/>
            <a:miter lim="800000"/>
            <a:headEnd/>
            <a:tailEnd/>
          </a:ln>
          <a:effectLst/>
        </p:spPr>
        <p:txBody>
          <a:bodyPr wrap="none" anchor="ctr">
            <a:prstTxWarp prst="textNoShape">
              <a:avLst/>
            </a:prstTxWarp>
          </a:bodyPr>
          <a:lstStyle/>
          <a:p>
            <a:pPr algn="ctr" eaLnBrk="0" hangingPunct="0"/>
            <a:r>
              <a:rPr lang="en-US" sz="2000">
                <a:latin typeface="Arial" charset="0"/>
              </a:rPr>
              <a:t>B</a:t>
            </a:r>
            <a:r>
              <a:rPr lang="en-US" sz="2000" baseline="-25000">
                <a:latin typeface="Arial" charset="0"/>
              </a:rPr>
              <a:t>33</a:t>
            </a:r>
            <a:endParaRPr lang="en-US" sz="2000">
              <a:latin typeface="Arial" charset="0"/>
            </a:endParaRPr>
          </a:p>
        </p:txBody>
      </p:sp>
      <p:sp>
        <p:nvSpPr>
          <p:cNvPr id="440370" name="Rectangle 50"/>
          <p:cNvSpPr>
            <a:spLocks noChangeArrowheads="1"/>
          </p:cNvSpPr>
          <p:nvPr/>
        </p:nvSpPr>
        <p:spPr bwMode="auto">
          <a:xfrm>
            <a:off x="8229600" y="2743200"/>
            <a:ext cx="609600" cy="533400"/>
          </a:xfrm>
          <a:prstGeom prst="rect">
            <a:avLst/>
          </a:prstGeom>
          <a:noFill/>
          <a:ln w="9525">
            <a:solidFill>
              <a:schemeClr val="tx1"/>
            </a:solidFill>
            <a:prstDash val="dash"/>
            <a:miter lim="800000"/>
            <a:headEnd/>
            <a:tailEnd/>
          </a:ln>
          <a:effectLst/>
        </p:spPr>
        <p:txBody>
          <a:bodyPr wrap="none" anchor="ctr">
            <a:prstTxWarp prst="textNoShape">
              <a:avLst/>
            </a:prstTxWarp>
          </a:bodyPr>
          <a:lstStyle/>
          <a:p>
            <a:pPr algn="ctr" eaLnBrk="0" hangingPunct="0"/>
            <a:r>
              <a:rPr lang="en-US" sz="2000">
                <a:latin typeface="Arial" charset="0"/>
              </a:rPr>
              <a:t>B</a:t>
            </a:r>
            <a:r>
              <a:rPr lang="en-US" sz="2000" baseline="-25000">
                <a:latin typeface="Arial" charset="0"/>
              </a:rPr>
              <a:t>34</a:t>
            </a:r>
            <a:endParaRPr lang="en-US" sz="2000">
              <a:latin typeface="Arial" charset="0"/>
            </a:endParaRPr>
          </a:p>
        </p:txBody>
      </p:sp>
      <p:sp>
        <p:nvSpPr>
          <p:cNvPr id="440371" name="Rectangle 51"/>
          <p:cNvSpPr>
            <a:spLocks noChangeArrowheads="1"/>
          </p:cNvSpPr>
          <p:nvPr/>
        </p:nvSpPr>
        <p:spPr bwMode="auto">
          <a:xfrm>
            <a:off x="6400800" y="3276600"/>
            <a:ext cx="609600" cy="533400"/>
          </a:xfrm>
          <a:prstGeom prst="rect">
            <a:avLst/>
          </a:prstGeom>
          <a:noFill/>
          <a:ln w="9525">
            <a:solidFill>
              <a:schemeClr val="tx1"/>
            </a:solidFill>
            <a:prstDash val="dash"/>
            <a:miter lim="800000"/>
            <a:headEnd/>
            <a:tailEnd/>
          </a:ln>
          <a:effectLst/>
        </p:spPr>
        <p:txBody>
          <a:bodyPr wrap="none" anchor="ctr">
            <a:prstTxWarp prst="textNoShape">
              <a:avLst/>
            </a:prstTxWarp>
          </a:bodyPr>
          <a:lstStyle/>
          <a:p>
            <a:pPr algn="ctr" eaLnBrk="0" hangingPunct="0"/>
            <a:r>
              <a:rPr lang="en-US" sz="2000">
                <a:latin typeface="Arial" charset="0"/>
              </a:rPr>
              <a:t>B</a:t>
            </a:r>
            <a:r>
              <a:rPr lang="en-US" sz="2000" baseline="-25000">
                <a:latin typeface="Arial" charset="0"/>
              </a:rPr>
              <a:t>41</a:t>
            </a:r>
            <a:endParaRPr lang="en-US" sz="2000">
              <a:latin typeface="Arial" charset="0"/>
            </a:endParaRPr>
          </a:p>
        </p:txBody>
      </p:sp>
      <p:sp>
        <p:nvSpPr>
          <p:cNvPr id="440372" name="Rectangle 52"/>
          <p:cNvSpPr>
            <a:spLocks noChangeArrowheads="1"/>
          </p:cNvSpPr>
          <p:nvPr/>
        </p:nvSpPr>
        <p:spPr bwMode="auto">
          <a:xfrm>
            <a:off x="7010400" y="3276600"/>
            <a:ext cx="609600" cy="533400"/>
          </a:xfrm>
          <a:prstGeom prst="rect">
            <a:avLst/>
          </a:prstGeom>
          <a:solidFill>
            <a:schemeClr val="accent2"/>
          </a:solidFill>
          <a:ln w="9525">
            <a:solidFill>
              <a:schemeClr val="tx1"/>
            </a:solidFill>
            <a:prstDash val="dash"/>
            <a:miter lim="800000"/>
            <a:headEnd/>
            <a:tailEnd/>
          </a:ln>
          <a:effectLst/>
        </p:spPr>
        <p:txBody>
          <a:bodyPr wrap="none" anchor="ctr">
            <a:prstTxWarp prst="textNoShape">
              <a:avLst/>
            </a:prstTxWarp>
          </a:bodyPr>
          <a:lstStyle/>
          <a:p>
            <a:pPr algn="ctr" eaLnBrk="0" hangingPunct="0"/>
            <a:r>
              <a:rPr lang="en-US" sz="2000">
                <a:latin typeface="Arial" charset="0"/>
              </a:rPr>
              <a:t>B</a:t>
            </a:r>
            <a:r>
              <a:rPr lang="en-US" sz="2000" baseline="-25000">
                <a:latin typeface="Arial" charset="0"/>
              </a:rPr>
              <a:t>42</a:t>
            </a:r>
            <a:endParaRPr lang="en-US" sz="2000">
              <a:latin typeface="Arial" charset="0"/>
            </a:endParaRPr>
          </a:p>
        </p:txBody>
      </p:sp>
      <p:sp>
        <p:nvSpPr>
          <p:cNvPr id="440373" name="Rectangle 53"/>
          <p:cNvSpPr>
            <a:spLocks noChangeArrowheads="1"/>
          </p:cNvSpPr>
          <p:nvPr/>
        </p:nvSpPr>
        <p:spPr bwMode="auto">
          <a:xfrm>
            <a:off x="7620000" y="3276600"/>
            <a:ext cx="609600" cy="533400"/>
          </a:xfrm>
          <a:prstGeom prst="rect">
            <a:avLst/>
          </a:prstGeom>
          <a:noFill/>
          <a:ln w="9525">
            <a:solidFill>
              <a:schemeClr val="tx1"/>
            </a:solidFill>
            <a:prstDash val="dash"/>
            <a:miter lim="800000"/>
            <a:headEnd/>
            <a:tailEnd/>
          </a:ln>
          <a:effectLst/>
        </p:spPr>
        <p:txBody>
          <a:bodyPr wrap="none" anchor="ctr">
            <a:prstTxWarp prst="textNoShape">
              <a:avLst/>
            </a:prstTxWarp>
          </a:bodyPr>
          <a:lstStyle/>
          <a:p>
            <a:pPr algn="ctr" eaLnBrk="0" hangingPunct="0"/>
            <a:r>
              <a:rPr lang="en-US" sz="2000">
                <a:latin typeface="Arial" charset="0"/>
              </a:rPr>
              <a:t>B</a:t>
            </a:r>
            <a:r>
              <a:rPr lang="en-US" sz="2000" baseline="-25000">
                <a:latin typeface="Arial" charset="0"/>
              </a:rPr>
              <a:t>43</a:t>
            </a:r>
            <a:endParaRPr lang="en-US" sz="2000">
              <a:latin typeface="Arial" charset="0"/>
            </a:endParaRPr>
          </a:p>
        </p:txBody>
      </p:sp>
      <p:sp>
        <p:nvSpPr>
          <p:cNvPr id="440374" name="Rectangle 54"/>
          <p:cNvSpPr>
            <a:spLocks noChangeArrowheads="1"/>
          </p:cNvSpPr>
          <p:nvPr/>
        </p:nvSpPr>
        <p:spPr bwMode="auto">
          <a:xfrm>
            <a:off x="8229600" y="3276600"/>
            <a:ext cx="609600" cy="533400"/>
          </a:xfrm>
          <a:prstGeom prst="rect">
            <a:avLst/>
          </a:prstGeom>
          <a:noFill/>
          <a:ln w="9525">
            <a:solidFill>
              <a:schemeClr val="tx1"/>
            </a:solidFill>
            <a:prstDash val="dash"/>
            <a:miter lim="800000"/>
            <a:headEnd/>
            <a:tailEnd/>
          </a:ln>
          <a:effectLst/>
        </p:spPr>
        <p:txBody>
          <a:bodyPr wrap="none" anchor="ctr">
            <a:prstTxWarp prst="textNoShape">
              <a:avLst/>
            </a:prstTxWarp>
          </a:bodyPr>
          <a:lstStyle/>
          <a:p>
            <a:pPr algn="ctr" eaLnBrk="0" hangingPunct="0"/>
            <a:r>
              <a:rPr lang="en-US" sz="2000">
                <a:latin typeface="Arial" charset="0"/>
              </a:rPr>
              <a:t>B</a:t>
            </a:r>
            <a:r>
              <a:rPr lang="en-US" sz="2000" baseline="-25000">
                <a:latin typeface="Arial" charset="0"/>
              </a:rPr>
              <a:t>44</a:t>
            </a:r>
            <a:endParaRPr lang="en-US" sz="2000">
              <a:latin typeface="Arial" charset="0"/>
            </a:endParaRPr>
          </a:p>
        </p:txBody>
      </p:sp>
      <p:sp>
        <p:nvSpPr>
          <p:cNvPr id="440375" name="Text Box 55"/>
          <p:cNvSpPr txBox="1">
            <a:spLocks noChangeArrowheads="1"/>
          </p:cNvSpPr>
          <p:nvPr/>
        </p:nvSpPr>
        <p:spPr bwMode="auto">
          <a:xfrm>
            <a:off x="7812088" y="4005263"/>
            <a:ext cx="1049337" cy="396875"/>
          </a:xfrm>
          <a:prstGeom prst="rect">
            <a:avLst/>
          </a:prstGeom>
          <a:noFill/>
          <a:ln w="9525">
            <a:noFill/>
            <a:miter lim="800000"/>
            <a:headEnd/>
            <a:tailEnd/>
          </a:ln>
          <a:effectLst/>
        </p:spPr>
        <p:txBody>
          <a:bodyPr wrap="none">
            <a:prstTxWarp prst="textNoShape">
              <a:avLst/>
            </a:prstTxWarp>
            <a:spAutoFit/>
          </a:bodyPr>
          <a:lstStyle/>
          <a:p>
            <a:pPr algn="l" eaLnBrk="0" hangingPunct="0"/>
            <a:r>
              <a:rPr lang="en-US" sz="2000">
                <a:latin typeface="Arial" charset="0"/>
              </a:rPr>
              <a:t>N = 4 *r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Cache Hits and Misses, Consistency</a:t>
            </a:r>
          </a:p>
          <a:p>
            <a:r>
              <a:rPr lang="en-US" dirty="0" err="1" smtClean="0"/>
              <a:t>Administrivia</a:t>
            </a:r>
            <a:endParaRPr lang="en-US" dirty="0" smtClean="0"/>
          </a:p>
          <a:p>
            <a:r>
              <a:rPr lang="en-US" dirty="0" smtClean="0"/>
              <a:t>Cache Performance and Size</a:t>
            </a:r>
          </a:p>
          <a:p>
            <a:r>
              <a:rPr lang="en-US" dirty="0" smtClean="0"/>
              <a:t>Technology Break</a:t>
            </a:r>
          </a:p>
          <a:p>
            <a:r>
              <a:rPr lang="en-US" dirty="0" smtClean="0"/>
              <a:t>Designing Memory Systems for Caches</a:t>
            </a:r>
          </a:p>
          <a:p>
            <a:r>
              <a:rPr lang="en-US" dirty="0" smtClean="0"/>
              <a:t>(If time permits – cache </a:t>
            </a:r>
            <a:r>
              <a:rPr lang="en-US" dirty="0" smtClean="0"/>
              <a:t>blocking with video!)</a:t>
            </a:r>
          </a:p>
        </p:txBody>
      </p:sp>
      <p:sp>
        <p:nvSpPr>
          <p:cNvPr id="7" name="Date Placeholder 6"/>
          <p:cNvSpPr>
            <a:spLocks noGrp="1"/>
          </p:cNvSpPr>
          <p:nvPr>
            <p:ph type="dt" sz="half" idx="10"/>
          </p:nvPr>
        </p:nvSpPr>
        <p:spPr/>
        <p:txBody>
          <a:bodyPr/>
          <a:lstStyle/>
          <a:p>
            <a:fld id="{E9D440F2-1997-8643-AA31-EB129C6E5B81}" type="datetime1">
              <a:rPr lang="en-US" smtClean="0"/>
              <a:pPr/>
              <a:t>2/24/11</a:t>
            </a:fld>
            <a:endParaRPr lang="en-US"/>
          </a:p>
        </p:txBody>
      </p:sp>
      <p:sp>
        <p:nvSpPr>
          <p:cNvPr id="8" name="Slide Number Placeholder 7"/>
          <p:cNvSpPr>
            <a:spLocks noGrp="1"/>
          </p:cNvSpPr>
          <p:nvPr>
            <p:ph type="sldNum" sz="quarter" idx="12"/>
          </p:nvPr>
        </p:nvSpPr>
        <p:spPr/>
        <p:txBody>
          <a:bodyPr/>
          <a:lstStyle/>
          <a:p>
            <a:fld id="{3CC63E4C-4642-794D-A2FD-70F6B81535F5}" type="slidenum">
              <a:rPr lang="en-US" smtClean="0"/>
              <a:pPr/>
              <a:t>5</a:t>
            </a:fld>
            <a:endParaRPr lang="en-US"/>
          </a:p>
        </p:txBody>
      </p:sp>
      <p:sp>
        <p:nvSpPr>
          <p:cNvPr id="9" name="Footer Placeholder 8"/>
          <p:cNvSpPr>
            <a:spLocks noGrp="1"/>
          </p:cNvSpPr>
          <p:nvPr>
            <p:ph type="ftr" sz="quarter" idx="11"/>
          </p:nvPr>
        </p:nvSpPr>
        <p:spPr/>
        <p:txBody>
          <a:bodyPr/>
          <a:lstStyle/>
          <a:p>
            <a:r>
              <a:rPr lang="en-US" smtClean="0"/>
              <a:t>Spring 2011 -- Lecture #12</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57134C7A-997E-4E4C-8F0C-4CE58926A78D}" type="slidenum">
              <a:rPr lang="he-IL"/>
              <a:pPr/>
              <a:t>50</a:t>
            </a:fld>
            <a:endParaRPr lang="he-IL"/>
          </a:p>
        </p:txBody>
      </p:sp>
      <p:sp>
        <p:nvSpPr>
          <p:cNvPr id="441349" name="Rectangle 5"/>
          <p:cNvSpPr>
            <a:spLocks noChangeArrowheads="1"/>
          </p:cNvSpPr>
          <p:nvPr/>
        </p:nvSpPr>
        <p:spPr bwMode="auto">
          <a:xfrm>
            <a:off x="1403350" y="2781300"/>
            <a:ext cx="6121400" cy="1943100"/>
          </a:xfrm>
          <a:prstGeom prst="rect">
            <a:avLst/>
          </a:prstGeom>
          <a:solidFill>
            <a:srgbClr val="DDDDDD">
              <a:alpha val="70000"/>
            </a:srgbClr>
          </a:solidFill>
          <a:ln w="9525">
            <a:noFill/>
            <a:miter lim="800000"/>
            <a:headEnd/>
            <a:tailEnd/>
          </a:ln>
          <a:effectLst/>
        </p:spPr>
        <p:txBody>
          <a:bodyPr wrap="none" anchor="ctr">
            <a:prstTxWarp prst="textNoShape">
              <a:avLst/>
            </a:prstTxWarp>
          </a:bodyPr>
          <a:lstStyle/>
          <a:p>
            <a:endParaRPr lang="en-US"/>
          </a:p>
        </p:txBody>
      </p:sp>
      <p:sp>
        <p:nvSpPr>
          <p:cNvPr id="441347" name="Rectangle 3"/>
          <p:cNvSpPr>
            <a:spLocks noGrp="1" noChangeArrowheads="1"/>
          </p:cNvSpPr>
          <p:nvPr>
            <p:ph type="body" idx="1"/>
          </p:nvPr>
        </p:nvSpPr>
        <p:spPr>
          <a:xfrm>
            <a:off x="468313" y="1628775"/>
            <a:ext cx="8040687" cy="5029200"/>
          </a:xfrm>
        </p:spPr>
        <p:txBody>
          <a:bodyPr/>
          <a:lstStyle/>
          <a:p>
            <a:pPr>
              <a:lnSpc>
                <a:spcPct val="90000"/>
              </a:lnSpc>
            </a:pPr>
            <a:r>
              <a:rPr lang="en-US" sz="2800" dirty="0"/>
              <a:t>The blocked version of the </a:t>
            </a:r>
            <a:r>
              <a:rPr lang="en-US" sz="2800" dirty="0" err="1"/>
              <a:t>i-j-k</a:t>
            </a:r>
            <a:r>
              <a:rPr lang="en-US" sz="2800" dirty="0"/>
              <a:t> algorithm is written simply </a:t>
            </a:r>
            <a:r>
              <a:rPr lang="en-US" sz="2800" dirty="0" smtClean="0"/>
              <a:t>as (A,B,C are </a:t>
            </a:r>
            <a:r>
              <a:rPr lang="en-US" sz="2800" dirty="0" err="1" smtClean="0"/>
              <a:t>submatricies</a:t>
            </a:r>
            <a:r>
              <a:rPr lang="en-US" sz="2800" dirty="0" smtClean="0"/>
              <a:t> of a, </a:t>
            </a:r>
            <a:r>
              <a:rPr lang="en-US" sz="2800" dirty="0" err="1" smtClean="0"/>
              <a:t>b</a:t>
            </a:r>
            <a:r>
              <a:rPr lang="en-US" sz="2800" dirty="0" smtClean="0"/>
              <a:t>, </a:t>
            </a:r>
            <a:r>
              <a:rPr lang="en-US" sz="2800" dirty="0" err="1" smtClean="0"/>
              <a:t>c</a:t>
            </a:r>
            <a:r>
              <a:rPr lang="en-US" sz="2800" dirty="0" smtClean="0"/>
              <a:t>)</a:t>
            </a:r>
            <a:br>
              <a:rPr lang="en-US" sz="2800" dirty="0" smtClean="0"/>
            </a:br>
            <a:endParaRPr lang="en-US" sz="2800" dirty="0"/>
          </a:p>
          <a:p>
            <a:pPr>
              <a:lnSpc>
                <a:spcPct val="90000"/>
              </a:lnSpc>
              <a:buFontTx/>
              <a:buNone/>
            </a:pPr>
            <a:r>
              <a:rPr lang="en-US" sz="2800" dirty="0"/>
              <a:t>		</a:t>
            </a:r>
            <a:r>
              <a:rPr lang="en-US" sz="2400" b="1" dirty="0">
                <a:latin typeface="Courier New" charset="0"/>
              </a:rPr>
              <a:t>for (</a:t>
            </a:r>
            <a:r>
              <a:rPr lang="en-US" sz="2400" b="1" dirty="0" err="1">
                <a:latin typeface="Courier New" charset="0"/>
              </a:rPr>
              <a:t>i</a:t>
            </a:r>
            <a:r>
              <a:rPr lang="en-US" sz="2400" b="1" dirty="0">
                <a:latin typeface="Courier New" charset="0"/>
              </a:rPr>
              <a:t>=0;i&lt;N/</a:t>
            </a:r>
            <a:r>
              <a:rPr lang="en-US" sz="2400" b="1" dirty="0" err="1">
                <a:latin typeface="Courier New" charset="0"/>
              </a:rPr>
              <a:t>r;i</a:t>
            </a:r>
            <a:r>
              <a:rPr lang="en-US" sz="2400" b="1" dirty="0">
                <a:latin typeface="Courier New" charset="0"/>
              </a:rPr>
              <a:t>++)</a:t>
            </a:r>
          </a:p>
          <a:p>
            <a:pPr>
              <a:lnSpc>
                <a:spcPct val="90000"/>
              </a:lnSpc>
              <a:buFontTx/>
              <a:buNone/>
            </a:pPr>
            <a:r>
              <a:rPr lang="en-US" sz="2400" b="1" dirty="0">
                <a:latin typeface="Courier New" charset="0"/>
              </a:rPr>
              <a:t>		  for (</a:t>
            </a:r>
            <a:r>
              <a:rPr lang="en-US" sz="2400" b="1" dirty="0" err="1">
                <a:latin typeface="Courier New" charset="0"/>
              </a:rPr>
              <a:t>j</a:t>
            </a:r>
            <a:r>
              <a:rPr lang="en-US" sz="2400" b="1" dirty="0">
                <a:latin typeface="Courier New" charset="0"/>
              </a:rPr>
              <a:t>=0;j&lt;N/</a:t>
            </a:r>
            <a:r>
              <a:rPr lang="en-US" sz="2400" b="1" dirty="0" err="1">
                <a:latin typeface="Courier New" charset="0"/>
              </a:rPr>
              <a:t>r;j</a:t>
            </a:r>
            <a:r>
              <a:rPr lang="en-US" sz="2400" b="1" dirty="0">
                <a:latin typeface="Courier New" charset="0"/>
              </a:rPr>
              <a:t>++)</a:t>
            </a:r>
          </a:p>
          <a:p>
            <a:pPr>
              <a:lnSpc>
                <a:spcPct val="90000"/>
              </a:lnSpc>
              <a:buFontTx/>
              <a:buNone/>
            </a:pPr>
            <a:r>
              <a:rPr lang="en-US" sz="2400" b="1" dirty="0">
                <a:latin typeface="Courier New" charset="0"/>
              </a:rPr>
              <a:t>		    for (</a:t>
            </a:r>
            <a:r>
              <a:rPr lang="en-US" sz="2400" b="1" dirty="0" err="1">
                <a:latin typeface="Courier New" charset="0"/>
              </a:rPr>
              <a:t>k</a:t>
            </a:r>
            <a:r>
              <a:rPr lang="en-US" sz="2400" b="1" dirty="0">
                <a:latin typeface="Courier New" charset="0"/>
              </a:rPr>
              <a:t>=0;k&lt;N/</a:t>
            </a:r>
            <a:r>
              <a:rPr lang="en-US" sz="2400" b="1" dirty="0" err="1">
                <a:latin typeface="Courier New" charset="0"/>
              </a:rPr>
              <a:t>r;k</a:t>
            </a:r>
            <a:r>
              <a:rPr lang="en-US" sz="2400" b="1" dirty="0">
                <a:latin typeface="Courier New" charset="0"/>
              </a:rPr>
              <a:t>++)</a:t>
            </a:r>
          </a:p>
          <a:p>
            <a:pPr>
              <a:lnSpc>
                <a:spcPct val="90000"/>
              </a:lnSpc>
              <a:buFontTx/>
              <a:buNone/>
            </a:pPr>
            <a:r>
              <a:rPr lang="en-US" sz="2400" b="1" dirty="0">
                <a:latin typeface="Courier New" charset="0"/>
              </a:rPr>
              <a:t>		      </a:t>
            </a:r>
            <a:r>
              <a:rPr lang="en-US" sz="2400" b="1" dirty="0" err="1">
                <a:latin typeface="Courier New" charset="0"/>
              </a:rPr>
              <a:t>C[i][j</a:t>
            </a:r>
            <a:r>
              <a:rPr lang="en-US" sz="2400" b="1" dirty="0">
                <a:latin typeface="Courier New" charset="0"/>
              </a:rPr>
              <a:t>] += </a:t>
            </a:r>
            <a:r>
              <a:rPr lang="en-US" sz="2400" b="1" dirty="0" err="1">
                <a:latin typeface="Courier New" charset="0"/>
              </a:rPr>
              <a:t>A[i][k</a:t>
            </a:r>
            <a:r>
              <a:rPr lang="en-US" sz="2400" b="1" dirty="0">
                <a:latin typeface="Courier New" charset="0"/>
              </a:rPr>
              <a:t>]*</a:t>
            </a:r>
            <a:r>
              <a:rPr lang="en-US" sz="2400" b="1" dirty="0" err="1">
                <a:latin typeface="Courier New" charset="0"/>
              </a:rPr>
              <a:t>B[k][j</a:t>
            </a:r>
            <a:r>
              <a:rPr lang="en-US" sz="2400" b="1" dirty="0">
                <a:latin typeface="Courier New" charset="0"/>
              </a:rPr>
              <a:t>]</a:t>
            </a:r>
            <a:br>
              <a:rPr lang="en-US" sz="2400" b="1" dirty="0">
                <a:latin typeface="Courier New" charset="0"/>
              </a:rPr>
            </a:br>
            <a:endParaRPr lang="en-US" sz="2400" b="1" dirty="0">
              <a:latin typeface="Courier New" charset="0"/>
            </a:endParaRPr>
          </a:p>
          <a:p>
            <a:pPr>
              <a:lnSpc>
                <a:spcPct val="90000"/>
              </a:lnSpc>
              <a:buFontTx/>
              <a:buNone/>
            </a:pPr>
            <a:endParaRPr lang="en-US" sz="2400" b="1" dirty="0">
              <a:latin typeface="Courier New" charset="0"/>
            </a:endParaRPr>
          </a:p>
          <a:p>
            <a:pPr lvl="1">
              <a:lnSpc>
                <a:spcPct val="90000"/>
              </a:lnSpc>
            </a:pPr>
            <a:r>
              <a:rPr lang="en-US" sz="2400" dirty="0" err="1">
                <a:solidFill>
                  <a:srgbClr val="CC0000"/>
                </a:solidFill>
              </a:rPr>
              <a:t>r</a:t>
            </a:r>
            <a:r>
              <a:rPr lang="en-US" sz="2400" dirty="0"/>
              <a:t>  = block (sub-matrix) size (Assume </a:t>
            </a:r>
            <a:r>
              <a:rPr lang="en-US" sz="2400" dirty="0" err="1"/>
              <a:t>r</a:t>
            </a:r>
            <a:r>
              <a:rPr lang="en-US" sz="2400" dirty="0"/>
              <a:t> divides N)</a:t>
            </a:r>
          </a:p>
          <a:p>
            <a:pPr lvl="1">
              <a:lnSpc>
                <a:spcPct val="90000"/>
              </a:lnSpc>
            </a:pPr>
            <a:r>
              <a:rPr lang="en-US" sz="2400" dirty="0" err="1">
                <a:solidFill>
                  <a:srgbClr val="CC0000"/>
                </a:solidFill>
              </a:rPr>
              <a:t>X[i][j</a:t>
            </a:r>
            <a:r>
              <a:rPr lang="en-US" sz="2400" dirty="0">
                <a:solidFill>
                  <a:srgbClr val="CC0000"/>
                </a:solidFill>
              </a:rPr>
              <a:t>]</a:t>
            </a:r>
            <a:r>
              <a:rPr lang="en-US" sz="2400" dirty="0"/>
              <a:t> =  a sub-matrix of X, defined by block row </a:t>
            </a:r>
            <a:r>
              <a:rPr lang="en-US" sz="2400" dirty="0" err="1"/>
              <a:t>i</a:t>
            </a:r>
            <a:r>
              <a:rPr lang="en-US" sz="2400" dirty="0"/>
              <a:t> and block column </a:t>
            </a:r>
            <a:r>
              <a:rPr lang="en-US" sz="2400" dirty="0" err="1"/>
              <a:t>j</a:t>
            </a:r>
            <a:endParaRPr lang="en-US" sz="2400" dirty="0"/>
          </a:p>
        </p:txBody>
      </p:sp>
      <p:sp>
        <p:nvSpPr>
          <p:cNvPr id="441346" name="Rectangle 2"/>
          <p:cNvSpPr>
            <a:spLocks noGrp="1" noChangeArrowheads="1"/>
          </p:cNvSpPr>
          <p:nvPr>
            <p:ph type="title"/>
          </p:nvPr>
        </p:nvSpPr>
        <p:spPr/>
        <p:txBody>
          <a:bodyPr/>
          <a:lstStyle/>
          <a:p>
            <a:r>
              <a:rPr lang="en-US"/>
              <a:t>Blocked Algorithm</a:t>
            </a:r>
          </a:p>
        </p:txBody>
      </p:sp>
      <p:sp>
        <p:nvSpPr>
          <p:cNvPr id="441352" name="AutoShape 8"/>
          <p:cNvSpPr>
            <a:spLocks noChangeArrowheads="1"/>
          </p:cNvSpPr>
          <p:nvPr/>
        </p:nvSpPr>
        <p:spPr bwMode="auto">
          <a:xfrm>
            <a:off x="5435600" y="4652963"/>
            <a:ext cx="3506788" cy="431800"/>
          </a:xfrm>
          <a:prstGeom prst="wedgeRectCallout">
            <a:avLst>
              <a:gd name="adj1" fmla="val -36375"/>
              <a:gd name="adj2" fmla="val -109926"/>
            </a:avLst>
          </a:prstGeom>
          <a:solidFill>
            <a:srgbClr val="FFFF00"/>
          </a:solidFill>
          <a:ln w="9525">
            <a:solidFill>
              <a:schemeClr val="tx1"/>
            </a:solidFill>
            <a:miter lim="800000"/>
            <a:headEnd/>
            <a:tailEnd/>
          </a:ln>
          <a:effectLst/>
        </p:spPr>
        <p:txBody>
          <a:bodyPr>
            <a:prstTxWarp prst="textNoShape">
              <a:avLst/>
            </a:prstTxWarp>
          </a:bodyPr>
          <a:lstStyle/>
          <a:p>
            <a:pPr algn="ctr"/>
            <a:r>
              <a:rPr lang="en-US"/>
              <a:t>r x r matrix multiplication</a:t>
            </a:r>
          </a:p>
        </p:txBody>
      </p:sp>
      <p:sp>
        <p:nvSpPr>
          <p:cNvPr id="441353" name="AutoShape 9"/>
          <p:cNvSpPr>
            <a:spLocks noChangeArrowheads="1"/>
          </p:cNvSpPr>
          <p:nvPr/>
        </p:nvSpPr>
        <p:spPr bwMode="auto">
          <a:xfrm>
            <a:off x="539750" y="4652963"/>
            <a:ext cx="2930525" cy="433387"/>
          </a:xfrm>
          <a:prstGeom prst="wedgeRectCallout">
            <a:avLst>
              <a:gd name="adj1" fmla="val 72319"/>
              <a:gd name="adj2" fmla="val -102014"/>
            </a:avLst>
          </a:prstGeom>
          <a:solidFill>
            <a:srgbClr val="FFFF00"/>
          </a:solidFill>
          <a:ln w="9525">
            <a:solidFill>
              <a:schemeClr val="tx1"/>
            </a:solidFill>
            <a:miter lim="800000"/>
            <a:headEnd/>
            <a:tailEnd/>
          </a:ln>
          <a:effectLst/>
        </p:spPr>
        <p:txBody>
          <a:bodyPr>
            <a:prstTxWarp prst="textNoShape">
              <a:avLst/>
            </a:prstTxWarp>
          </a:bodyPr>
          <a:lstStyle/>
          <a:p>
            <a:pPr algn="ctr"/>
            <a:r>
              <a:rPr lang="en-US"/>
              <a:t>r x r matrix addition</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F2B92602-8A6B-FE4E-B7E6-067708ACE28D}" type="slidenum">
              <a:rPr lang="he-IL"/>
              <a:pPr/>
              <a:t>51</a:t>
            </a:fld>
            <a:endParaRPr lang="he-IL"/>
          </a:p>
        </p:txBody>
      </p:sp>
      <p:sp>
        <p:nvSpPr>
          <p:cNvPr id="444418" name="Rectangle 2"/>
          <p:cNvSpPr>
            <a:spLocks noGrp="1" noChangeArrowheads="1"/>
          </p:cNvSpPr>
          <p:nvPr>
            <p:ph type="title"/>
          </p:nvPr>
        </p:nvSpPr>
        <p:spPr/>
        <p:txBody>
          <a:bodyPr/>
          <a:lstStyle/>
          <a:p>
            <a:r>
              <a:rPr lang="en-US"/>
              <a:t>Maximum Block Size</a:t>
            </a:r>
          </a:p>
        </p:txBody>
      </p:sp>
      <p:sp>
        <p:nvSpPr>
          <p:cNvPr id="444419" name="Rectangle 3"/>
          <p:cNvSpPr>
            <a:spLocks noGrp="1" noChangeArrowheads="1"/>
          </p:cNvSpPr>
          <p:nvPr>
            <p:ph type="body" idx="1"/>
          </p:nvPr>
        </p:nvSpPr>
        <p:spPr>
          <a:xfrm>
            <a:off x="435430" y="1494139"/>
            <a:ext cx="8708570" cy="3098155"/>
          </a:xfrm>
        </p:spPr>
        <p:txBody>
          <a:bodyPr>
            <a:normAutofit/>
          </a:bodyPr>
          <a:lstStyle/>
          <a:p>
            <a:pPr>
              <a:lnSpc>
                <a:spcPct val="80000"/>
              </a:lnSpc>
            </a:pPr>
            <a:r>
              <a:rPr lang="en-US" sz="2800" dirty="0"/>
              <a:t>The blocking optimization works only if the </a:t>
            </a:r>
            <a:r>
              <a:rPr lang="en-US" sz="2800" dirty="0">
                <a:solidFill>
                  <a:srgbClr val="CC0000"/>
                </a:solidFill>
              </a:rPr>
              <a:t>blocks fit in cache</a:t>
            </a:r>
            <a:r>
              <a:rPr lang="en-US" sz="2800" dirty="0"/>
              <a:t>.</a:t>
            </a:r>
          </a:p>
          <a:p>
            <a:pPr>
              <a:lnSpc>
                <a:spcPct val="80000"/>
              </a:lnSpc>
            </a:pPr>
            <a:r>
              <a:rPr lang="en-US" sz="2800" dirty="0"/>
              <a:t>That is, </a:t>
            </a:r>
            <a:r>
              <a:rPr lang="en-US" sz="2800" dirty="0">
                <a:solidFill>
                  <a:srgbClr val="CC0000"/>
                </a:solidFill>
              </a:rPr>
              <a:t>3</a:t>
            </a:r>
            <a:r>
              <a:rPr lang="en-US" sz="2800" dirty="0"/>
              <a:t> blocks of size </a:t>
            </a:r>
            <a:r>
              <a:rPr lang="en-US" sz="2800" dirty="0" err="1">
                <a:solidFill>
                  <a:srgbClr val="CC0000"/>
                </a:solidFill>
              </a:rPr>
              <a:t>r</a:t>
            </a:r>
            <a:r>
              <a:rPr lang="en-US" sz="2800" dirty="0">
                <a:solidFill>
                  <a:srgbClr val="CC0000"/>
                </a:solidFill>
              </a:rPr>
              <a:t> </a:t>
            </a:r>
            <a:r>
              <a:rPr lang="en-US" sz="2800" dirty="0" err="1">
                <a:solidFill>
                  <a:srgbClr val="CC0000"/>
                </a:solidFill>
              </a:rPr>
              <a:t>x</a:t>
            </a:r>
            <a:r>
              <a:rPr lang="en-US" sz="2800" dirty="0">
                <a:solidFill>
                  <a:srgbClr val="CC0000"/>
                </a:solidFill>
              </a:rPr>
              <a:t> </a:t>
            </a:r>
            <a:r>
              <a:rPr lang="en-US" sz="2800" dirty="0" err="1">
                <a:solidFill>
                  <a:srgbClr val="CC0000"/>
                </a:solidFill>
              </a:rPr>
              <a:t>r</a:t>
            </a:r>
            <a:r>
              <a:rPr lang="en-US" sz="2800" dirty="0"/>
              <a:t> must fit in memory (for A, B, and C)</a:t>
            </a:r>
          </a:p>
          <a:p>
            <a:pPr>
              <a:lnSpc>
                <a:spcPct val="80000"/>
              </a:lnSpc>
            </a:pPr>
            <a:r>
              <a:rPr lang="en-US" sz="2800" dirty="0">
                <a:solidFill>
                  <a:srgbClr val="CC0000"/>
                </a:solidFill>
              </a:rPr>
              <a:t>M</a:t>
            </a:r>
            <a:r>
              <a:rPr lang="en-US" sz="2800" dirty="0"/>
              <a:t> = size of cache (in elements/words)</a:t>
            </a:r>
          </a:p>
          <a:p>
            <a:pPr>
              <a:lnSpc>
                <a:spcPct val="80000"/>
              </a:lnSpc>
            </a:pPr>
            <a:r>
              <a:rPr lang="en-US" sz="2800" dirty="0"/>
              <a:t>We must have: </a:t>
            </a:r>
            <a:r>
              <a:rPr lang="en-US" sz="2800" dirty="0">
                <a:solidFill>
                  <a:srgbClr val="CC0000"/>
                </a:solidFill>
              </a:rPr>
              <a:t>3r</a:t>
            </a:r>
            <a:r>
              <a:rPr lang="en-US" sz="2800" baseline="30000" dirty="0">
                <a:solidFill>
                  <a:srgbClr val="CC0000"/>
                </a:solidFill>
              </a:rPr>
              <a:t>2</a:t>
            </a:r>
            <a:r>
              <a:rPr lang="en-US" sz="2800" dirty="0">
                <a:solidFill>
                  <a:srgbClr val="CC0000"/>
                </a:solidFill>
              </a:rPr>
              <a:t> </a:t>
            </a:r>
            <a:r>
              <a:rPr lang="en-US" sz="2800" dirty="0" err="1">
                <a:solidFill>
                  <a:srgbClr val="CC0000"/>
                </a:solidFill>
                <a:sym typeface="Symbol" charset="2"/>
              </a:rPr>
              <a:t></a:t>
            </a:r>
            <a:r>
              <a:rPr lang="en-US" sz="2800" dirty="0">
                <a:solidFill>
                  <a:srgbClr val="CC0000"/>
                </a:solidFill>
              </a:rPr>
              <a:t> M, or </a:t>
            </a:r>
            <a:r>
              <a:rPr lang="en-US" sz="2800" dirty="0" err="1">
                <a:solidFill>
                  <a:srgbClr val="CC0000"/>
                </a:solidFill>
              </a:rPr>
              <a:t>r</a:t>
            </a:r>
            <a:r>
              <a:rPr lang="en-US" sz="2800" dirty="0">
                <a:solidFill>
                  <a:srgbClr val="CC0000"/>
                </a:solidFill>
              </a:rPr>
              <a:t> </a:t>
            </a:r>
            <a:r>
              <a:rPr lang="en-US" sz="2800" dirty="0" err="1">
                <a:solidFill>
                  <a:srgbClr val="CC0000"/>
                </a:solidFill>
                <a:sym typeface="Symbol" charset="2"/>
              </a:rPr>
              <a:t></a:t>
            </a:r>
            <a:r>
              <a:rPr lang="en-US" sz="2800" dirty="0">
                <a:solidFill>
                  <a:srgbClr val="CC0000"/>
                </a:solidFill>
              </a:rPr>
              <a:t> </a:t>
            </a:r>
            <a:r>
              <a:rPr lang="en-US" sz="2800" b="1" dirty="0">
                <a:solidFill>
                  <a:srgbClr val="CC0000"/>
                </a:solidFill>
              </a:rPr>
              <a:t>√</a:t>
            </a:r>
            <a:r>
              <a:rPr lang="en-US" sz="2800" dirty="0">
                <a:solidFill>
                  <a:srgbClr val="CC0000"/>
                </a:solidFill>
              </a:rPr>
              <a:t>(M/3)</a:t>
            </a:r>
            <a:endParaRPr lang="en-US" sz="2800" dirty="0" smtClean="0"/>
          </a:p>
          <a:p>
            <a:pPr>
              <a:lnSpc>
                <a:spcPct val="80000"/>
              </a:lnSpc>
            </a:pPr>
            <a:r>
              <a:rPr lang="en-US" sz="2800" dirty="0" smtClean="0"/>
              <a:t>Ratio of </a:t>
            </a:r>
            <a:r>
              <a:rPr lang="en-US" sz="2800" dirty="0"/>
              <a:t>cache misses</a:t>
            </a:r>
            <a:r>
              <a:rPr lang="en-US" sz="2800" dirty="0" smtClean="0"/>
              <a:t> blocked </a:t>
            </a:r>
            <a:r>
              <a:rPr lang="en-US" sz="2800" dirty="0"/>
              <a:t>vs.</a:t>
            </a:r>
            <a:r>
              <a:rPr lang="en-US" sz="2800" dirty="0" smtClean="0"/>
              <a:t> </a:t>
            </a:r>
            <a:r>
              <a:rPr lang="en-US" sz="2800" dirty="0" smtClean="0"/>
              <a:t>unblocked up to </a:t>
            </a:r>
            <a:r>
              <a:rPr lang="en-US" sz="2800" dirty="0" smtClean="0"/>
              <a:t>≈ </a:t>
            </a:r>
            <a:r>
              <a:rPr lang="en-US" sz="2800" b="1" dirty="0" smtClean="0">
                <a:solidFill>
                  <a:srgbClr val="CC0000"/>
                </a:solidFill>
              </a:rPr>
              <a:t>√</a:t>
            </a:r>
            <a:r>
              <a:rPr lang="en-US" sz="2800" dirty="0">
                <a:solidFill>
                  <a:srgbClr val="CC0000"/>
                </a:solidFill>
              </a:rPr>
              <a:t>M</a:t>
            </a:r>
          </a:p>
        </p:txBody>
      </p:sp>
      <p:sp>
        <p:nvSpPr>
          <p:cNvPr id="6" name="Rectangle 5"/>
          <p:cNvSpPr/>
          <p:nvPr/>
        </p:nvSpPr>
        <p:spPr>
          <a:xfrm>
            <a:off x="320749" y="4191341"/>
            <a:ext cx="8387532" cy="400110"/>
          </a:xfrm>
          <a:prstGeom prst="rect">
            <a:avLst/>
          </a:prstGeom>
        </p:spPr>
        <p:txBody>
          <a:bodyPr wrap="none">
            <a:spAutoFit/>
          </a:bodyPr>
          <a:lstStyle/>
          <a:p>
            <a:r>
              <a:rPr lang="en-US" sz="2000" dirty="0" smtClean="0">
                <a:hlinkClick r:id="rId3"/>
              </a:rPr>
              <a:t>Simple Matrix Multiply Whole Thing - www.youtube.com/watch?v=f3-z6t_xIyw</a:t>
            </a:r>
            <a:endParaRPr lang="en-US" sz="2000" dirty="0"/>
          </a:p>
        </p:txBody>
      </p:sp>
      <p:sp>
        <p:nvSpPr>
          <p:cNvPr id="7" name="Rectangle 6"/>
          <p:cNvSpPr/>
          <p:nvPr/>
        </p:nvSpPr>
        <p:spPr>
          <a:xfrm>
            <a:off x="424972" y="5211251"/>
            <a:ext cx="8719028" cy="400110"/>
          </a:xfrm>
          <a:prstGeom prst="rect">
            <a:avLst/>
          </a:prstGeom>
        </p:spPr>
        <p:txBody>
          <a:bodyPr wrap="none">
            <a:spAutoFit/>
          </a:bodyPr>
          <a:lstStyle/>
          <a:p>
            <a:r>
              <a:rPr lang="en-US" sz="2000" dirty="0" smtClean="0">
                <a:hlinkClick r:id="rId4"/>
              </a:rPr>
              <a:t>Blocked Matrix Multiply Whole Thing - www.youtube.com/watch?v=tgpmXX3xOrk</a:t>
            </a:r>
            <a:endParaRPr lang="en-US" sz="2000" dirty="0"/>
          </a:p>
        </p:txBody>
      </p:sp>
      <p:sp>
        <p:nvSpPr>
          <p:cNvPr id="8" name="TextBox 7"/>
          <p:cNvSpPr txBox="1"/>
          <p:nvPr/>
        </p:nvSpPr>
        <p:spPr>
          <a:xfrm>
            <a:off x="0" y="4684698"/>
            <a:ext cx="9353041" cy="461665"/>
          </a:xfrm>
          <a:prstGeom prst="rect">
            <a:avLst/>
          </a:prstGeom>
          <a:noFill/>
        </p:spPr>
        <p:txBody>
          <a:bodyPr wrap="none" rtlCol="0">
            <a:spAutoFit/>
          </a:bodyPr>
          <a:lstStyle/>
          <a:p>
            <a:r>
              <a:rPr lang="en-US" sz="2400" dirty="0" smtClean="0"/>
              <a:t>1x1 </a:t>
            </a:r>
            <a:r>
              <a:rPr lang="en-US" sz="2400" dirty="0" smtClean="0"/>
              <a:t>blocks: </a:t>
            </a:r>
            <a:r>
              <a:rPr lang="en-US" sz="2400" dirty="0" smtClean="0"/>
              <a:t>1,020,000 misses: </a:t>
            </a:r>
            <a:r>
              <a:rPr lang="en-US" sz="2400" dirty="0" smtClean="0"/>
              <a:t>read A once, read B 100 times, read C </a:t>
            </a:r>
            <a:r>
              <a:rPr lang="en-US" sz="2400" dirty="0" smtClean="0"/>
              <a:t>once</a:t>
            </a:r>
            <a:endParaRPr lang="en-US" sz="2400" dirty="0"/>
          </a:p>
        </p:txBody>
      </p:sp>
      <p:sp>
        <p:nvSpPr>
          <p:cNvPr id="9" name="TextBox 8"/>
          <p:cNvSpPr txBox="1"/>
          <p:nvPr/>
        </p:nvSpPr>
        <p:spPr>
          <a:xfrm>
            <a:off x="252011" y="5542818"/>
            <a:ext cx="8565418" cy="1569660"/>
          </a:xfrm>
          <a:prstGeom prst="rect">
            <a:avLst/>
          </a:prstGeom>
          <a:noFill/>
        </p:spPr>
        <p:txBody>
          <a:bodyPr wrap="square" rtlCol="0">
            <a:spAutoFit/>
          </a:bodyPr>
          <a:lstStyle/>
          <a:p>
            <a:r>
              <a:rPr lang="en-US" sz="2400" dirty="0" smtClean="0"/>
              <a:t>30x30 blocks: </a:t>
            </a:r>
            <a:r>
              <a:rPr lang="en-US" sz="2400" dirty="0" smtClean="0"/>
              <a:t>90,000 </a:t>
            </a:r>
            <a:r>
              <a:rPr lang="en-US" sz="2400" dirty="0" smtClean="0"/>
              <a:t>misses</a:t>
            </a:r>
            <a:r>
              <a:rPr lang="en-US" sz="2400" dirty="0" smtClean="0"/>
              <a:t> </a:t>
            </a:r>
            <a:r>
              <a:rPr lang="en-US" sz="2400" dirty="0" smtClean="0"/>
              <a:t>= read A and B four times, read C </a:t>
            </a:r>
            <a:r>
              <a:rPr lang="en-US" sz="2400" dirty="0" smtClean="0"/>
              <a:t>once</a:t>
            </a:r>
          </a:p>
          <a:p>
            <a:r>
              <a:rPr lang="en-US" sz="2400" dirty="0" smtClean="0"/>
              <a:t>“Only” 11X </a:t>
            </a:r>
            <a:r>
              <a:rPr lang="en-US" sz="2400" dirty="0" err="1" smtClean="0"/>
              <a:t>vs</a:t>
            </a:r>
            <a:r>
              <a:rPr lang="en-US" sz="2400" dirty="0" smtClean="0"/>
              <a:t> 30X Matrix small enough that row of A in simple version fits completely in cache; other things</a:t>
            </a: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Review</a:t>
            </a:r>
            <a:endParaRPr lang="en-US" dirty="0"/>
          </a:p>
        </p:txBody>
      </p:sp>
      <p:sp>
        <p:nvSpPr>
          <p:cNvPr id="8" name="Content Placeholder 7"/>
          <p:cNvSpPr>
            <a:spLocks noGrp="1"/>
          </p:cNvSpPr>
          <p:nvPr>
            <p:ph idx="1"/>
          </p:nvPr>
        </p:nvSpPr>
        <p:spPr>
          <a:xfrm>
            <a:off x="457199" y="1600200"/>
            <a:ext cx="8415867" cy="4525963"/>
          </a:xfrm>
        </p:spPr>
        <p:txBody>
          <a:bodyPr>
            <a:normAutofit fontScale="85000" lnSpcReduction="20000"/>
          </a:bodyPr>
          <a:lstStyle/>
          <a:p>
            <a:r>
              <a:rPr lang="en-US" dirty="0" smtClean="0"/>
              <a:t>To access cache, Memory Address divided into 3 fields: Tag, Index, Block Offset</a:t>
            </a:r>
          </a:p>
          <a:p>
            <a:r>
              <a:rPr lang="en-US" dirty="0" smtClean="0"/>
              <a:t>Cache size is Data + Management (tags, valid, dirty bits)</a:t>
            </a:r>
          </a:p>
          <a:p>
            <a:r>
              <a:rPr lang="en-US" dirty="0" smtClean="0"/>
              <a:t>Write misses trickier to implement than reads</a:t>
            </a:r>
          </a:p>
          <a:p>
            <a:pPr lvl="1"/>
            <a:r>
              <a:rPr lang="en-US" dirty="0" smtClean="0"/>
              <a:t>Write back vs. Write through</a:t>
            </a:r>
          </a:p>
          <a:p>
            <a:pPr lvl="1"/>
            <a:r>
              <a:rPr lang="en-US" dirty="0" smtClean="0"/>
              <a:t>Write allocate vs. No write allocate</a:t>
            </a:r>
          </a:p>
          <a:p>
            <a:r>
              <a:rPr lang="en-US" dirty="0" smtClean="0"/>
              <a:t>Cache Performance Equations:</a:t>
            </a:r>
          </a:p>
          <a:p>
            <a:pPr lvl="1"/>
            <a:r>
              <a:rPr lang="en-US" dirty="0" smtClean="0"/>
              <a:t>CPU time = IC × </a:t>
            </a:r>
            <a:r>
              <a:rPr lang="en-US" dirty="0" err="1" smtClean="0"/>
              <a:t>CPI</a:t>
            </a:r>
            <a:r>
              <a:rPr lang="en-US" baseline="-25000" dirty="0" err="1" smtClean="0"/>
              <a:t>stall</a:t>
            </a:r>
            <a:r>
              <a:rPr lang="en-US" dirty="0" smtClean="0"/>
              <a:t> × CC </a:t>
            </a:r>
            <a:br>
              <a:rPr lang="en-US" dirty="0" smtClean="0"/>
            </a:br>
            <a:r>
              <a:rPr lang="en-US" dirty="0" smtClean="0"/>
              <a:t>                  = IC × (</a:t>
            </a:r>
            <a:r>
              <a:rPr lang="en-US" dirty="0" err="1" smtClean="0"/>
              <a:t>CPI</a:t>
            </a:r>
            <a:r>
              <a:rPr lang="en-US" baseline="-25000" dirty="0" err="1" smtClean="0"/>
              <a:t>ideal</a:t>
            </a:r>
            <a:r>
              <a:rPr lang="en-US" dirty="0" smtClean="0"/>
              <a:t> + Memory-stall cycles) × CC</a:t>
            </a:r>
          </a:p>
          <a:p>
            <a:pPr lvl="1"/>
            <a:r>
              <a:rPr lang="en-US" dirty="0" smtClean="0"/>
              <a:t>AMAT =  Time for a hit  +  Miss rate </a:t>
            </a:r>
            <a:r>
              <a:rPr lang="en-US" dirty="0" err="1" smtClean="0"/>
              <a:t>x</a:t>
            </a:r>
            <a:r>
              <a:rPr lang="en-US" dirty="0" smtClean="0"/>
              <a:t> Miss penalty</a:t>
            </a:r>
          </a:p>
          <a:p>
            <a:r>
              <a:rPr lang="en-US" dirty="0" smtClean="0"/>
              <a:t>If understand caches, can adapt software to improve cache performance and thus program performance</a:t>
            </a:r>
          </a:p>
          <a:p>
            <a:pPr lvl="1"/>
            <a:endParaRPr lang="en-US" dirty="0" smtClean="0"/>
          </a:p>
          <a:p>
            <a:pPr lvl="1"/>
            <a:endParaRPr lang="en-US" dirty="0" smtClean="0"/>
          </a:p>
          <a:p>
            <a:pPr lvl="1"/>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C3DB1755-B647-BA49-BE6D-02DA1EAFDA65}" type="datetime1">
              <a:rPr lang="en-US" smtClean="0"/>
              <a:pPr/>
              <a:t>2/24/11</a:t>
            </a:fld>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52</a:t>
            </a:fld>
            <a:endParaRPr lang="en-US"/>
          </a:p>
        </p:txBody>
      </p:sp>
      <p:sp>
        <p:nvSpPr>
          <p:cNvPr id="6" name="Footer Placeholder 5"/>
          <p:cNvSpPr>
            <a:spLocks noGrp="1"/>
          </p:cNvSpPr>
          <p:nvPr>
            <p:ph type="ftr" sz="quarter" idx="11"/>
          </p:nvPr>
        </p:nvSpPr>
        <p:spPr/>
        <p:txBody>
          <a:bodyPr/>
          <a:lstStyle/>
          <a:p>
            <a:r>
              <a:rPr lang="en-US" smtClean="0"/>
              <a:t>Spring 2011 -- Lecture #12</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611778" name="Rectangle 2"/>
          <p:cNvSpPr>
            <a:spLocks noGrp="1" noChangeArrowheads="1"/>
          </p:cNvSpPr>
          <p:nvPr>
            <p:ph type="title"/>
          </p:nvPr>
        </p:nvSpPr>
        <p:spPr/>
        <p:txBody>
          <a:bodyPr>
            <a:normAutofit fontScale="90000"/>
          </a:bodyPr>
          <a:lstStyle/>
          <a:p>
            <a:r>
              <a:rPr lang="en-US" dirty="0" smtClean="0"/>
              <a:t>Handling Cache Misses </a:t>
            </a:r>
            <a:br>
              <a:rPr lang="en-US" dirty="0" smtClean="0"/>
            </a:br>
            <a:r>
              <a:rPr lang="en-US" dirty="0" smtClean="0"/>
              <a:t>(Single Word Blocks)</a:t>
            </a:r>
            <a:endParaRPr lang="en-US" dirty="0"/>
          </a:p>
        </p:txBody>
      </p:sp>
      <p:sp>
        <p:nvSpPr>
          <p:cNvPr id="1611779" name="Rectangle 3"/>
          <p:cNvSpPr>
            <a:spLocks noGrp="1" noChangeArrowheads="1"/>
          </p:cNvSpPr>
          <p:nvPr>
            <p:ph type="body" idx="1"/>
          </p:nvPr>
        </p:nvSpPr>
        <p:spPr>
          <a:xfrm>
            <a:off x="457200" y="1600200"/>
            <a:ext cx="8229600" cy="4936067"/>
          </a:xfrm>
        </p:spPr>
        <p:txBody>
          <a:bodyPr>
            <a:normAutofit fontScale="85000" lnSpcReduction="10000"/>
          </a:bodyPr>
          <a:lstStyle/>
          <a:p>
            <a:r>
              <a:rPr lang="en-US" dirty="0" smtClean="0"/>
              <a:t>Read misses (I$ and D$)</a:t>
            </a:r>
          </a:p>
          <a:p>
            <a:pPr lvl="1"/>
            <a:r>
              <a:rPr lang="en-US" dirty="0" smtClean="0"/>
              <a:t>Stall execution, fetch the block from the next level in the memory hierarchy, install it in the cache, send requested word to processor, and then let execution resume</a:t>
            </a:r>
          </a:p>
          <a:p>
            <a:r>
              <a:rPr lang="en-US" dirty="0" smtClean="0"/>
              <a:t>Write misses (D$ only)</a:t>
            </a:r>
          </a:p>
          <a:p>
            <a:pPr lvl="1"/>
            <a:r>
              <a:rPr lang="en-US" dirty="0" smtClean="0">
                <a:solidFill>
                  <a:srgbClr val="FF0000"/>
                </a:solidFill>
              </a:rPr>
              <a:t>Write allocate:</a:t>
            </a:r>
            <a:r>
              <a:rPr lang="en-US" dirty="0" smtClean="0"/>
              <a:t> Stall execution, fetch the block from next level in the memory hierarchy, install it in cache, write the word from processor to cache, also update memory, then let execution resume</a:t>
            </a:r>
          </a:p>
          <a:p>
            <a:pPr lvl="1">
              <a:buNone/>
            </a:pPr>
            <a:r>
              <a:rPr lang="en-US" dirty="0" smtClean="0"/>
              <a:t>or</a:t>
            </a:r>
          </a:p>
          <a:p>
            <a:pPr lvl="1">
              <a:buClr>
                <a:schemeClr val="tx1"/>
              </a:buClr>
            </a:pPr>
            <a:r>
              <a:rPr lang="en-US" dirty="0" smtClean="0">
                <a:solidFill>
                  <a:srgbClr val="FF0000"/>
                </a:solidFill>
              </a:rPr>
              <a:t>No-write allocate:</a:t>
            </a:r>
            <a:r>
              <a:rPr lang="en-US" dirty="0" smtClean="0"/>
              <a:t> skip the cache write and just write the word to memory (but must invalidate cache block since it will now hold stale data)</a:t>
            </a:r>
            <a:endParaRPr lang="en-US" dirty="0"/>
          </a:p>
        </p:txBody>
      </p:sp>
      <p:sp>
        <p:nvSpPr>
          <p:cNvPr id="4" name="Date Placeholder 3"/>
          <p:cNvSpPr>
            <a:spLocks noGrp="1"/>
          </p:cNvSpPr>
          <p:nvPr>
            <p:ph type="dt" sz="half" idx="10"/>
          </p:nvPr>
        </p:nvSpPr>
        <p:spPr/>
        <p:txBody>
          <a:bodyPr/>
          <a:lstStyle/>
          <a:p>
            <a:fld id="{5879223D-C53A-4D45-B0A2-514CE1457D7B}" type="datetime1">
              <a:rPr lang="en-US" smtClean="0"/>
              <a:pPr/>
              <a:t>2/24/11</a:t>
            </a:fld>
            <a:endParaRPr lang="en-US"/>
          </a:p>
        </p:txBody>
      </p:sp>
      <p:sp>
        <p:nvSpPr>
          <p:cNvPr id="6" name="Footer Placeholder 5"/>
          <p:cNvSpPr>
            <a:spLocks noGrp="1"/>
          </p:cNvSpPr>
          <p:nvPr>
            <p:ph type="ftr" sz="quarter" idx="11"/>
          </p:nvPr>
        </p:nvSpPr>
        <p:spPr/>
        <p:txBody>
          <a:bodyPr/>
          <a:lstStyle/>
          <a:p>
            <a:r>
              <a:rPr lang="en-US" smtClean="0"/>
              <a:t>Spring 2011 -- Lecture #12</a:t>
            </a:r>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17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117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117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117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117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117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1779" grpId="0" build="p" bldLvl="2"/>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Cache-Memory Consistency? (1/2)</a:t>
            </a:r>
            <a:endParaRPr lang="en-US" dirty="0"/>
          </a:p>
        </p:txBody>
      </p:sp>
      <p:sp>
        <p:nvSpPr>
          <p:cNvPr id="3" name="Content Placeholder 2"/>
          <p:cNvSpPr>
            <a:spLocks noGrp="1"/>
          </p:cNvSpPr>
          <p:nvPr>
            <p:ph idx="1"/>
          </p:nvPr>
        </p:nvSpPr>
        <p:spPr/>
        <p:txBody>
          <a:bodyPr/>
          <a:lstStyle/>
          <a:p>
            <a:r>
              <a:rPr lang="en-US" dirty="0" smtClean="0"/>
              <a:t>Need to make sure cache and memory have same value: 2 policies</a:t>
            </a:r>
          </a:p>
          <a:p>
            <a:pPr>
              <a:buNone/>
            </a:pPr>
            <a:r>
              <a:rPr lang="en-US" dirty="0" smtClean="0">
                <a:solidFill>
                  <a:srgbClr val="0000FF"/>
                </a:solidFill>
              </a:rPr>
              <a:t>1) Write-Through Policy</a:t>
            </a:r>
            <a:r>
              <a:rPr lang="en-US" dirty="0" smtClean="0"/>
              <a:t>: write cache and write </a:t>
            </a:r>
            <a:r>
              <a:rPr lang="en-US" i="1" dirty="0" smtClean="0"/>
              <a:t>through </a:t>
            </a:r>
            <a:r>
              <a:rPr lang="en-US" dirty="0" smtClean="0"/>
              <a:t>the cache to memory</a:t>
            </a:r>
          </a:p>
          <a:p>
            <a:pPr lvl="1"/>
            <a:r>
              <a:rPr lang="en-US" dirty="0" smtClean="0"/>
              <a:t>Every write eventually gets to memory</a:t>
            </a:r>
          </a:p>
          <a:p>
            <a:pPr lvl="1"/>
            <a:r>
              <a:rPr lang="en-US" dirty="0" smtClean="0"/>
              <a:t>Too slow, so include Write Buffer to allow processor to continue once data in Buffer, </a:t>
            </a:r>
            <a:br>
              <a:rPr lang="en-US" dirty="0" smtClean="0"/>
            </a:br>
            <a:r>
              <a:rPr lang="en-US" dirty="0" smtClean="0"/>
              <a:t>Buffer updates memory in parallel to processor</a:t>
            </a:r>
          </a:p>
          <a:p>
            <a:pPr lvl="1">
              <a:buNone/>
            </a:pPr>
            <a:endParaRPr lang="en-US" dirty="0" smtClean="0"/>
          </a:p>
          <a:p>
            <a:pPr lvl="1"/>
            <a:endParaRPr lang="en-US" dirty="0"/>
          </a:p>
        </p:txBody>
      </p:sp>
      <p:sp>
        <p:nvSpPr>
          <p:cNvPr id="4" name="Date Placeholder 3"/>
          <p:cNvSpPr>
            <a:spLocks noGrp="1"/>
          </p:cNvSpPr>
          <p:nvPr>
            <p:ph type="dt" sz="half" idx="10"/>
          </p:nvPr>
        </p:nvSpPr>
        <p:spPr/>
        <p:txBody>
          <a:bodyPr/>
          <a:lstStyle/>
          <a:p>
            <a:fld id="{A0CC2F0F-BF8F-0C4D-BAC3-8A026018F4FA}" type="datetime1">
              <a:rPr lang="en-US" smtClean="0"/>
              <a:pPr/>
              <a:t>2/24/11</a:t>
            </a:fld>
            <a:endParaRPr lang="en-US"/>
          </a:p>
        </p:txBody>
      </p:sp>
      <p:sp>
        <p:nvSpPr>
          <p:cNvPr id="5" name="Footer Placeholder 4"/>
          <p:cNvSpPr>
            <a:spLocks noGrp="1"/>
          </p:cNvSpPr>
          <p:nvPr>
            <p:ph type="ftr" sz="quarter" idx="11"/>
          </p:nvPr>
        </p:nvSpPr>
        <p:spPr/>
        <p:txBody>
          <a:bodyPr/>
          <a:lstStyle/>
          <a:p>
            <a:r>
              <a:rPr lang="en-US" smtClean="0"/>
              <a:t>Spring 2011 -- Lecture #12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Cache-Memory Consistency? (2/2)</a:t>
            </a:r>
            <a:endParaRPr lang="en-US" dirty="0"/>
          </a:p>
        </p:txBody>
      </p:sp>
      <p:sp>
        <p:nvSpPr>
          <p:cNvPr id="3" name="Content Placeholder 2"/>
          <p:cNvSpPr>
            <a:spLocks noGrp="1"/>
          </p:cNvSpPr>
          <p:nvPr>
            <p:ph idx="1"/>
          </p:nvPr>
        </p:nvSpPr>
        <p:spPr>
          <a:xfrm>
            <a:off x="457200" y="1600200"/>
            <a:ext cx="8229600" cy="4655577"/>
          </a:xfrm>
        </p:spPr>
        <p:txBody>
          <a:bodyPr>
            <a:normAutofit lnSpcReduction="10000"/>
          </a:bodyPr>
          <a:lstStyle/>
          <a:p>
            <a:r>
              <a:rPr lang="en-US" dirty="0" smtClean="0"/>
              <a:t>Need to make sure cache and memory have same value:  2 policies</a:t>
            </a:r>
          </a:p>
          <a:p>
            <a:pPr>
              <a:buNone/>
            </a:pPr>
            <a:r>
              <a:rPr lang="en-US" dirty="0" smtClean="0">
                <a:solidFill>
                  <a:srgbClr val="0000FF"/>
                </a:solidFill>
              </a:rPr>
              <a:t>2) Write-Back Policy</a:t>
            </a:r>
            <a:r>
              <a:rPr lang="en-US" dirty="0" smtClean="0"/>
              <a:t>: write only to cache and then write cache block </a:t>
            </a:r>
            <a:r>
              <a:rPr lang="en-US" i="1" dirty="0" smtClean="0"/>
              <a:t>back </a:t>
            </a:r>
            <a:r>
              <a:rPr lang="en-US" dirty="0" smtClean="0"/>
              <a:t>to memory when evict block from cache</a:t>
            </a:r>
          </a:p>
          <a:p>
            <a:pPr lvl="1"/>
            <a:r>
              <a:rPr lang="en-US" dirty="0" smtClean="0"/>
              <a:t>Writes collected in cache, only single write to memory per block</a:t>
            </a:r>
          </a:p>
          <a:p>
            <a:pPr lvl="1"/>
            <a:r>
              <a:rPr lang="en-US" dirty="0" smtClean="0"/>
              <a:t>Include bit to see if wrote to block or not, and then only write back if bit is set</a:t>
            </a:r>
          </a:p>
          <a:p>
            <a:pPr lvl="2"/>
            <a:r>
              <a:rPr lang="en-US" dirty="0" smtClean="0"/>
              <a:t>Called “</a:t>
            </a:r>
            <a:r>
              <a:rPr lang="en-US" dirty="0" smtClean="0">
                <a:solidFill>
                  <a:srgbClr val="0000FF"/>
                </a:solidFill>
              </a:rPr>
              <a:t>Dirty</a:t>
            </a:r>
            <a:r>
              <a:rPr lang="en-US" dirty="0" smtClean="0"/>
              <a:t>” bit (writing makes it “dirty”)</a:t>
            </a:r>
          </a:p>
          <a:p>
            <a:pPr lvl="1">
              <a:buNone/>
            </a:pPr>
            <a:endParaRPr lang="en-US" dirty="0" smtClean="0"/>
          </a:p>
          <a:p>
            <a:pPr lvl="1"/>
            <a:endParaRPr lang="en-US" dirty="0"/>
          </a:p>
        </p:txBody>
      </p:sp>
      <p:sp>
        <p:nvSpPr>
          <p:cNvPr id="4" name="Date Placeholder 3"/>
          <p:cNvSpPr>
            <a:spLocks noGrp="1"/>
          </p:cNvSpPr>
          <p:nvPr>
            <p:ph type="dt" sz="half" idx="10"/>
          </p:nvPr>
        </p:nvSpPr>
        <p:spPr/>
        <p:txBody>
          <a:bodyPr/>
          <a:lstStyle/>
          <a:p>
            <a:fld id="{A0CC2F0F-BF8F-0C4D-BAC3-8A026018F4FA}" type="datetime1">
              <a:rPr lang="en-US" smtClean="0"/>
              <a:pPr/>
              <a:t>2/24/11</a:t>
            </a:fld>
            <a:endParaRPr lang="en-US"/>
          </a:p>
        </p:txBody>
      </p:sp>
      <p:sp>
        <p:nvSpPr>
          <p:cNvPr id="5" name="Footer Placeholder 4"/>
          <p:cNvSpPr>
            <a:spLocks noGrp="1"/>
          </p:cNvSpPr>
          <p:nvPr>
            <p:ph type="ftr" sz="quarter" idx="11"/>
          </p:nvPr>
        </p:nvSpPr>
        <p:spPr/>
        <p:txBody>
          <a:bodyPr/>
          <a:lstStyle/>
          <a:p>
            <a:r>
              <a:rPr lang="en-US" smtClean="0"/>
              <a:t>Spring 2011 -- Lecture #12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602562" name="Rectangle 2"/>
          <p:cNvSpPr>
            <a:spLocks noGrp="1" noChangeArrowheads="1"/>
          </p:cNvSpPr>
          <p:nvPr>
            <p:ph type="title"/>
          </p:nvPr>
        </p:nvSpPr>
        <p:spPr/>
        <p:txBody>
          <a:bodyPr>
            <a:normAutofit/>
          </a:bodyPr>
          <a:lstStyle/>
          <a:p>
            <a:r>
              <a:rPr lang="en-US" dirty="0" smtClean="0"/>
              <a:t>Sources of Cache Misses (3 C’s)</a:t>
            </a:r>
            <a:endParaRPr lang="en-US" dirty="0"/>
          </a:p>
        </p:txBody>
      </p:sp>
      <p:sp>
        <p:nvSpPr>
          <p:cNvPr id="1602563" name="Rectangle 3"/>
          <p:cNvSpPr>
            <a:spLocks noGrp="1" noChangeArrowheads="1"/>
          </p:cNvSpPr>
          <p:nvPr>
            <p:ph type="body" idx="1"/>
          </p:nvPr>
        </p:nvSpPr>
        <p:spPr>
          <a:xfrm>
            <a:off x="457200" y="1600200"/>
            <a:ext cx="8686800" cy="5003800"/>
          </a:xfrm>
        </p:spPr>
        <p:txBody>
          <a:bodyPr>
            <a:normAutofit fontScale="77500" lnSpcReduction="20000"/>
          </a:bodyPr>
          <a:lstStyle/>
          <a:p>
            <a:r>
              <a:rPr lang="en-US" i="1" dirty="0" smtClean="0">
                <a:solidFill>
                  <a:srgbClr val="0000FF"/>
                </a:solidFill>
              </a:rPr>
              <a:t>Compulsory </a:t>
            </a:r>
            <a:r>
              <a:rPr lang="en-US" dirty="0" smtClean="0"/>
              <a:t>(cold start, first reference):</a:t>
            </a:r>
          </a:p>
          <a:p>
            <a:pPr lvl="1"/>
            <a:r>
              <a:rPr lang="en-US" dirty="0" smtClean="0"/>
              <a:t>1</a:t>
            </a:r>
            <a:r>
              <a:rPr lang="en-US" baseline="30000" dirty="0" smtClean="0"/>
              <a:t>st</a:t>
            </a:r>
            <a:r>
              <a:rPr lang="en-US" dirty="0" smtClean="0"/>
              <a:t> access to a block, “cold” fact of life, not a lot you can do about it.  </a:t>
            </a:r>
          </a:p>
          <a:p>
            <a:pPr lvl="2"/>
            <a:r>
              <a:rPr lang="en-US" dirty="0" smtClean="0"/>
              <a:t>If running billions of instruction, compulsory misses are insignificant</a:t>
            </a:r>
          </a:p>
          <a:p>
            <a:pPr lvl="1"/>
            <a:r>
              <a:rPr lang="en-US" dirty="0" smtClean="0"/>
              <a:t>Solution: increase block size (increases miss penalty; very large blocks could increase miss rate)</a:t>
            </a:r>
          </a:p>
          <a:p>
            <a:r>
              <a:rPr lang="en-US" i="1" dirty="0" smtClean="0">
                <a:solidFill>
                  <a:srgbClr val="0000FF"/>
                </a:solidFill>
              </a:rPr>
              <a:t>Capacity</a:t>
            </a:r>
            <a:r>
              <a:rPr lang="en-US" dirty="0" smtClean="0"/>
              <a:t>:</a:t>
            </a:r>
          </a:p>
          <a:p>
            <a:pPr lvl="1"/>
            <a:r>
              <a:rPr lang="en-US" dirty="0" smtClean="0"/>
              <a:t>Cache cannot contain all blocks accessed by the program</a:t>
            </a:r>
          </a:p>
          <a:p>
            <a:pPr lvl="1"/>
            <a:r>
              <a:rPr lang="en-US" dirty="0" smtClean="0"/>
              <a:t>Solution: increase cache size (may increase access time)</a:t>
            </a:r>
          </a:p>
          <a:p>
            <a:r>
              <a:rPr lang="en-US" i="1" dirty="0" smtClean="0">
                <a:solidFill>
                  <a:srgbClr val="0000FF"/>
                </a:solidFill>
              </a:rPr>
              <a:t>Conflict </a:t>
            </a:r>
            <a:r>
              <a:rPr lang="en-US" dirty="0" smtClean="0"/>
              <a:t>(collision):</a:t>
            </a:r>
          </a:p>
          <a:p>
            <a:pPr lvl="1"/>
            <a:r>
              <a:rPr lang="en-US" dirty="0" smtClean="0"/>
              <a:t>Multiple memory locations mapped to the same cache location</a:t>
            </a:r>
          </a:p>
          <a:p>
            <a:pPr lvl="1"/>
            <a:r>
              <a:rPr lang="en-US" dirty="0" smtClean="0"/>
              <a:t>Solution 1: increase cache size (may increase hit time)</a:t>
            </a:r>
          </a:p>
          <a:p>
            <a:pPr lvl="1"/>
            <a:r>
              <a:rPr lang="en-US" dirty="0" smtClean="0"/>
              <a:t>Solution 2: (later in semester) increase associativity </a:t>
            </a:r>
            <a:br>
              <a:rPr lang="en-US" dirty="0" smtClean="0"/>
            </a:br>
            <a:r>
              <a:rPr lang="en-US" dirty="0" smtClean="0"/>
              <a:t>(may increase hit time)</a:t>
            </a:r>
            <a:endParaRPr lang="en-US" dirty="0"/>
          </a:p>
        </p:txBody>
      </p:sp>
      <p:sp>
        <p:nvSpPr>
          <p:cNvPr id="4" name="Date Placeholder 3"/>
          <p:cNvSpPr>
            <a:spLocks noGrp="1"/>
          </p:cNvSpPr>
          <p:nvPr>
            <p:ph type="dt" sz="half" idx="10"/>
          </p:nvPr>
        </p:nvSpPr>
        <p:spPr/>
        <p:txBody>
          <a:bodyPr/>
          <a:lstStyle/>
          <a:p>
            <a:fld id="{79FAC1F1-BC3A-464F-8DDB-5BB69A5B6C9B}" type="datetime1">
              <a:rPr lang="en-US" smtClean="0"/>
              <a:pPr/>
              <a:t>2/24/11</a:t>
            </a:fld>
            <a:endParaRPr lang="en-US"/>
          </a:p>
        </p:txBody>
      </p:sp>
      <p:sp>
        <p:nvSpPr>
          <p:cNvPr id="6" name="Footer Placeholder 5"/>
          <p:cNvSpPr>
            <a:spLocks noGrp="1"/>
          </p:cNvSpPr>
          <p:nvPr>
            <p:ph type="ftr" sz="quarter" idx="11"/>
          </p:nvPr>
        </p:nvSpPr>
        <p:spPr/>
        <p:txBody>
          <a:bodyPr/>
          <a:lstStyle/>
          <a:p>
            <a:r>
              <a:rPr lang="en-US" smtClean="0"/>
              <a:t>Spring 2011 -- Lecture #12</a:t>
            </a:r>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025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025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025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0256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0256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0256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0256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0256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0256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0256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0256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2563" grpId="0" build="p"/>
    </p:bld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4.4|5.1|4.4"/>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31.4|11.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11413</TotalTime>
  <Words>7054</Words>
  <Application>Microsoft Macintosh PowerPoint</Application>
  <PresentationFormat>On-screen Show (4:3)</PresentationFormat>
  <Paragraphs>942</Paragraphs>
  <Slides>52</Slides>
  <Notes>28</Notes>
  <HiddenSlides>7</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Office Theme</vt:lpstr>
      <vt:lpstr>Image</vt:lpstr>
      <vt:lpstr>CS 61C: Great Ideas in Computer Architecture (Machine Structures) Caches II</vt:lpstr>
      <vt:lpstr>Slide 2</vt:lpstr>
      <vt:lpstr>New-School Machine Structures (It’s a bit more complicated!)</vt:lpstr>
      <vt:lpstr>Review</vt:lpstr>
      <vt:lpstr>Agenda</vt:lpstr>
      <vt:lpstr>Handling Cache Misses  (Single Word Blocks)</vt:lpstr>
      <vt:lpstr>Cache-Memory Consistency? (1/2)</vt:lpstr>
      <vt:lpstr>Cache-Memory Consistency? (2/2)</vt:lpstr>
      <vt:lpstr>Sources of Cache Misses (3 C’s)</vt:lpstr>
      <vt:lpstr>Average Memory Access Time (AMAT)</vt:lpstr>
      <vt:lpstr>Reducing Cache Miss Rates</vt:lpstr>
      <vt:lpstr>Local vs. Global Miss Rates</vt:lpstr>
      <vt:lpstr>Multilevel Cache Design Considerations</vt:lpstr>
      <vt:lpstr>Agenda</vt:lpstr>
      <vt:lpstr>Administrivia</vt:lpstr>
      <vt:lpstr>Getting to Know Profs: Family</vt:lpstr>
      <vt:lpstr>Getting to Know Profs: (old) Friends</vt:lpstr>
      <vt:lpstr>Improving Cache Performance (1 of 3)</vt:lpstr>
      <vt:lpstr>Improving Cache Performance (2 of 3)</vt:lpstr>
      <vt:lpstr>The Cache Design Space (3 of 3)</vt:lpstr>
      <vt:lpstr>Slide 21</vt:lpstr>
      <vt:lpstr>Fields within an Address</vt:lpstr>
      <vt:lpstr>Cache Sizes</vt:lpstr>
      <vt:lpstr>Peer Instruction</vt:lpstr>
      <vt:lpstr>Peer Instruction</vt:lpstr>
      <vt:lpstr>Peer Instruction</vt:lpstr>
      <vt:lpstr>Peer Instruction</vt:lpstr>
      <vt:lpstr>CPI/Miss Rates/DRAM Access SpecInt2006</vt:lpstr>
      <vt:lpstr>Reading Miss Penalty: Memory Systems that Support Caches</vt:lpstr>
      <vt:lpstr>(DDR) SDRAM Operation</vt:lpstr>
      <vt:lpstr>One Word Wide Bus, One Word Blocks</vt:lpstr>
      <vt:lpstr>One Word Wide Bus, One Word Blocks</vt:lpstr>
      <vt:lpstr>One Word Wide Bus, Four Word Blocks</vt:lpstr>
      <vt:lpstr>One Word Wide Bus, Four Word Blocks</vt:lpstr>
      <vt:lpstr>One Word Wide Bus, Four Word Blocks</vt:lpstr>
      <vt:lpstr>One Word Wide Bus, Four Word Blocks</vt:lpstr>
      <vt:lpstr>Interleaved Memory,  One Word Wide Bus</vt:lpstr>
      <vt:lpstr>Interleaved Memory,  One Word Wide Bus</vt:lpstr>
      <vt:lpstr>DRAM Memory System Observations</vt:lpstr>
      <vt:lpstr>Performance Programming: Adjust software accesses to improve miss rate</vt:lpstr>
      <vt:lpstr>Performance of Loops and Arrays</vt:lpstr>
      <vt:lpstr>Matrix Multiplication</vt:lpstr>
      <vt:lpstr>Matrix Multiplication</vt:lpstr>
      <vt:lpstr>The simplest algorithm</vt:lpstr>
      <vt:lpstr>Note on Matrix in Memory</vt:lpstr>
      <vt:lpstr>Improving reuse via Blocking:  1st “Naïve” Matrix Multiply</vt:lpstr>
      <vt:lpstr>Linear Algebra to the Rescue!</vt:lpstr>
      <vt:lpstr>Blocked Matrix Multiply</vt:lpstr>
      <vt:lpstr>Another View of  “Blocked” Matrix Multiplication</vt:lpstr>
      <vt:lpstr>Blocked Algorithm</vt:lpstr>
      <vt:lpstr>Maximum Block Size</vt:lpstr>
      <vt:lpstr>Review</vt:lpstr>
    </vt:vector>
  </TitlesOfParts>
  <Company>UC Berkeley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David Patterson</cp:lastModifiedBy>
  <cp:revision>101</cp:revision>
  <cp:lastPrinted>2011-02-24T21:04:56Z</cp:lastPrinted>
  <dcterms:created xsi:type="dcterms:W3CDTF">2011-02-24T14:26:22Z</dcterms:created>
  <dcterms:modified xsi:type="dcterms:W3CDTF">2011-02-24T21:05:00Z</dcterms:modified>
</cp:coreProperties>
</file>