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7" r:id="rId2"/>
    <p:sldId id="378" r:id="rId3"/>
    <p:sldId id="377" r:id="rId4"/>
    <p:sldId id="338" r:id="rId5"/>
    <p:sldId id="376" r:id="rId6"/>
    <p:sldId id="273" r:id="rId7"/>
    <p:sldId id="359" r:id="rId8"/>
    <p:sldId id="360" r:id="rId9"/>
    <p:sldId id="372" r:id="rId10"/>
    <p:sldId id="373" r:id="rId11"/>
    <p:sldId id="374" r:id="rId12"/>
    <p:sldId id="375" r:id="rId13"/>
    <p:sldId id="361" r:id="rId14"/>
    <p:sldId id="362" r:id="rId15"/>
    <p:sldId id="363" r:id="rId16"/>
    <p:sldId id="364" r:id="rId17"/>
    <p:sldId id="367" r:id="rId18"/>
    <p:sldId id="368" r:id="rId19"/>
    <p:sldId id="369" r:id="rId20"/>
    <p:sldId id="379" r:id="rId21"/>
    <p:sldId id="370" r:id="rId22"/>
    <p:sldId id="371" r:id="rId23"/>
    <p:sldId id="382" r:id="rId24"/>
    <p:sldId id="380" r:id="rId25"/>
    <p:sldId id="390" r:id="rId26"/>
    <p:sldId id="391" r:id="rId27"/>
    <p:sldId id="392" r:id="rId28"/>
    <p:sldId id="389" r:id="rId29"/>
    <p:sldId id="355" r:id="rId30"/>
    <p:sldId id="356" r:id="rId31"/>
    <p:sldId id="357" r:id="rId32"/>
    <p:sldId id="358" r:id="rId33"/>
    <p:sldId id="347" r:id="rId34"/>
    <p:sldId id="348" r:id="rId35"/>
    <p:sldId id="349" r:id="rId36"/>
    <p:sldId id="384" r:id="rId37"/>
    <p:sldId id="318" r:id="rId38"/>
    <p:sldId id="324" r:id="rId39"/>
    <p:sldId id="383" r:id="rId40"/>
    <p:sldId id="319" r:id="rId41"/>
    <p:sldId id="325" r:id="rId42"/>
    <p:sldId id="339" r:id="rId43"/>
    <p:sldId id="328" r:id="rId44"/>
    <p:sldId id="297" r:id="rId45"/>
    <p:sldId id="305" r:id="rId46"/>
    <p:sldId id="330" r:id="rId47"/>
    <p:sldId id="298" r:id="rId48"/>
    <p:sldId id="299" r:id="rId49"/>
    <p:sldId id="353" r:id="rId50"/>
    <p:sldId id="387" r:id="rId51"/>
    <p:sldId id="300" r:id="rId52"/>
    <p:sldId id="301" r:id="rId53"/>
    <p:sldId id="388" r:id="rId54"/>
    <p:sldId id="302" r:id="rId55"/>
    <p:sldId id="303" r:id="rId56"/>
    <p:sldId id="304" r:id="rId57"/>
    <p:sldId id="333" r:id="rId58"/>
    <p:sldId id="334" r:id="rId59"/>
    <p:sldId id="385" r:id="rId60"/>
    <p:sldId id="386" r:id="rId61"/>
    <p:sldId id="336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184" autoAdjust="0"/>
    <p:restoredTop sz="73258" autoAdjust="0"/>
  </p:normalViewPr>
  <p:slideViewPr>
    <p:cSldViewPr snapToGrid="0">
      <p:cViewPr varScale="1">
        <p:scale>
          <a:sx n="54" d="100"/>
          <a:sy n="54" d="100"/>
        </p:scale>
        <p:origin x="-1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60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ova.cs.berkeley.edu/" TargetMode="External"/><Relationship Id="rId4" Type="http://schemas.openxmlformats.org/officeDocument/2006/relationships/hyperlink" Target="mailto:cs61c@nova.cs.berkeley.edu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746CD2D-DAD7-654A-83E6-674AA2ACEB81}" type="datetime3">
              <a:rPr lang="en-US"/>
              <a:pPr/>
              <a:t>February 15, 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690E8-4C25-9E4A-9F3E-B5E31F14A995}" type="slidenum">
              <a:rPr lang="en-US"/>
              <a:pPr/>
              <a:t>22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AF855B-997A-9B4E-B9C6-159E8B7EE11C}" type="datetime3">
              <a:rPr lang="en-US"/>
              <a:pPr/>
              <a:t>February 15, 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08F1C-B562-EF4E-8A18-CE5A3D6AC3EA}" type="slidenum">
              <a:rPr lang="en-US"/>
              <a:pPr/>
              <a:t>29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0BEAFD-9804-924A-A85A-97D4DF2A1007}" type="datetime3">
              <a:rPr lang="en-US"/>
              <a:pPr/>
              <a:t>February 15, 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4A503-BCFF-0041-9BC6-6F4D87BB55DC}" type="slidenum">
              <a:rPr lang="en-US"/>
              <a:pPr/>
              <a:t>31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Book has more detailed figure</a:t>
            </a:r>
          </a:p>
          <a:p>
            <a:r>
              <a:rPr lang="en-AU" dirty="0" smtClean="0"/>
              <a:t>At compile time these data structures to point into the linker</a:t>
            </a:r>
          </a:p>
          <a:p>
            <a:r>
              <a:rPr lang="en-AU" dirty="0" smtClean="0"/>
              <a:t>At</a:t>
            </a:r>
            <a:r>
              <a:rPr lang="en-AU" baseline="0" dirty="0" smtClean="0"/>
              <a:t> run time the linker edits </a:t>
            </a:r>
            <a:r>
              <a:rPr lang="en-AU" baseline="0" smtClean="0"/>
              <a:t>the file</a:t>
            </a:r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0BEAFD-9804-924A-A85A-97D4DF2A1007}" type="datetime3">
              <a:rPr lang="en-US"/>
              <a:pPr/>
              <a:t>February 15, 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4A503-BCFF-0041-9BC6-6F4D87BB55DC}" type="slidenum">
              <a:rPr lang="en-US"/>
              <a:pPr/>
              <a:t>32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Book has more detailed figure</a:t>
            </a:r>
          </a:p>
          <a:p>
            <a:r>
              <a:rPr lang="en-AU" dirty="0" smtClean="0"/>
              <a:t>At compile time these data structures to point into the linker</a:t>
            </a:r>
          </a:p>
          <a:p>
            <a:r>
              <a:rPr lang="en-AU" dirty="0" smtClean="0"/>
              <a:t>At</a:t>
            </a:r>
            <a:r>
              <a:rPr lang="en-AU" baseline="0" dirty="0" smtClean="0"/>
              <a:t> run time the linker edits </a:t>
            </a:r>
            <a:r>
              <a:rPr lang="en-AU" baseline="0" smtClean="0"/>
              <a:t>the file</a:t>
            </a:r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64" tIns="44437" rIns="90464" bIns="44437"/>
          <a:lstStyle/>
          <a:p>
            <a:endParaRPr lang="en-US"/>
          </a:p>
        </p:txBody>
      </p:sp>
      <p:sp>
        <p:nvSpPr>
          <p:cNvPr id="430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  <a:noFill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r>
              <a:rPr lang="en-US"/>
              <a:t>That is, any computer, no matter how primitive or advance, can be divided into five parts:</a:t>
            </a:r>
          </a:p>
          <a:p>
            <a:r>
              <a:rPr lang="en-US"/>
              <a:t>1. The input devices bring the data from the outside world into the computer.</a:t>
            </a:r>
          </a:p>
          <a:p>
            <a:r>
              <a:rPr lang="en-US"/>
              <a:t>2. These data are kept in the computer’s memory  until ...</a:t>
            </a:r>
          </a:p>
          <a:p>
            <a:r>
              <a:rPr lang="en-US"/>
              <a:t>3. The datapath request and process them.</a:t>
            </a:r>
          </a:p>
          <a:p>
            <a:r>
              <a:rPr lang="en-US"/>
              <a:t>4. The operation of the datapath is controlled by the computer’s controller.</a:t>
            </a:r>
          </a:p>
          <a:p>
            <a:r>
              <a:rPr lang="en-US"/>
              <a:t>All the work done by the computer will NOT do us any good unless we can get the data back to the outside world. </a:t>
            </a:r>
          </a:p>
          <a:p>
            <a:r>
              <a:rPr lang="en-US"/>
              <a:t> 5. Getting the data back to the outside world is the job of the output devices.</a:t>
            </a:r>
          </a:p>
          <a:p>
            <a:endParaRPr lang="en-US"/>
          </a:p>
          <a:p>
            <a:r>
              <a:rPr lang="en-US"/>
              <a:t>The most COMMON way to connect these 5 components together is to use a network of busses.</a:t>
            </a:r>
          </a:p>
        </p:txBody>
      </p:sp>
      <p:sp>
        <p:nvSpPr>
          <p:cNvPr id="3174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0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2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4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E584D-161F-A54F-A5EB-EDF2D4C33546}" type="slidenum">
              <a:rPr lang="en-US"/>
              <a:pPr/>
              <a:t>8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read your code carefully and reason about it before compiling, the number of cycles through Edit-Compile-Link-Run will be reduced, perhaps even to one!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Login into lab computer and try </a:t>
            </a:r>
            <a:r>
              <a:rPr lang="en-US" dirty="0" err="1" smtClean="0"/>
              <a:t>gcc-mips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tried to build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machine today, but failed even after applying Scott's patches.  I think it will take more time to port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toolchain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snow leopard, but I can get it working before next week's lab.  In the meantime you can login to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nova.cs.berkeley.edu and use mips-gcc.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61C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password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cs61c@nova.cs.berkeley.edu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mips-gcc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(assuming you have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cat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45067-A2F1-FA47-B0FA-C54D39AC876E}" type="slidenum">
              <a:rPr lang="en-US"/>
              <a:pPr/>
              <a:t>14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you use an interpreted language, the program that is being executed is the interpreter; the text of your program serves as data for the interpreter.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BA804-8507-6743-9C31-841D33F6308F}" type="slidenum">
              <a:rPr lang="en-US"/>
              <a:pPr/>
              <a:t>17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Java Virtual Machine</a:t>
            </a:r>
            <a:r>
              <a:rPr lang="en-US"/>
              <a:t> is an imaginary computer with a CPU instruction set that is “the least common denominator” for typical real CPUs.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ED564-C7C1-CB4E-9AED-BD2EE7D77E71}" type="slidenum">
              <a:rPr lang="en-US"/>
              <a:pPr/>
              <a:t>18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also JIT (Just-In-Time) compiler technology where the program is interpreted and compiled at the same time.  On subsequent runs the compiled code is used; there is no need to reinterpret it.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ED333-0975-E944-8E4A-C7D64E550E37}" type="slidenum">
              <a:rPr lang="en-US"/>
              <a:pPr/>
              <a:t>19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Java’s culture is pretty open, and many applets are available on the Internet with their source code.  Still, software vendors may want to protect their source code.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For obvious reasons, the interpreter wouldn’t allow an applet to read or write files on your computer.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Hackers have peculiar ethics (or rather, a gap in ethics): they won’t go around checking locks on the doors of houses or cars or spread real disease germs (even if non-lethal ones), but they will break into your computer system (which may be much more harmful and expensive) and spread computer viruses.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C107-86E5-AB45-A1B9-B967CFBE9D2C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47A1-ECA6-E646-AB21-6D372E6DB49B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8777-5E6F-E246-963D-BFCAB3198BBC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77CA-CC3D-2F45-98E8-9F75EB0C0F32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6D3-E633-D74D-903A-7773C3DD360B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F54D-0211-604F-996E-82FDDF2BA145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2F7C-49F2-2142-9CD4-AD02F10DEAC2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4E58-3EE5-D745-A802-2EB4DDAFC83B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F5F2-D8A5-6742-87C3-AECA2AFFAE15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2FD6-701E-164F-8189-8B89A73684A2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CC7D-E7C7-AF4D-B2D7-B0DF4A103DC8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BB96-F5F9-484F-AA1F-134F0462F046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CS 61C: Great Ideas in Computer Architecture (Machine Structures)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Instructors:</a:t>
            </a:r>
            <a:br>
              <a:rPr lang="en-US" smtClean="0"/>
            </a:br>
            <a:r>
              <a:rPr lang="en-US" smtClean="0"/>
              <a:t>Randy H. Katz</a:t>
            </a:r>
            <a:br>
              <a:rPr lang="en-US" smtClean="0"/>
            </a:br>
            <a:r>
              <a:rPr lang="en-US" smtClean="0"/>
              <a:t>David A. Patterson</a:t>
            </a:r>
          </a:p>
          <a:p>
            <a:r>
              <a:rPr lang="en-US" smtClean="0"/>
              <a:t>http://inst.eecs.Berkeley.edu/~cs61c/fa10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D325-9C70-5445-BA43-95D4C90E53F4}" type="datetime1">
              <a:rPr lang="en-US" smtClean="0"/>
              <a:pPr/>
              <a:t>2/15/11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Typical Benefit of </a:t>
            </a:r>
            <a:br>
              <a:rPr lang="en-US" dirty="0" smtClean="0"/>
            </a:br>
            <a:r>
              <a:rPr lang="en-US" dirty="0" smtClean="0"/>
              <a:t>Compiler Optimization?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a typical program?</a:t>
            </a:r>
          </a:p>
          <a:p>
            <a:r>
              <a:rPr lang="en-US" sz="3200" dirty="0" smtClean="0"/>
              <a:t>For now, try a toy program: 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BubbleSort.c</a:t>
            </a:r>
            <a:endParaRPr lang="en-US" sz="3200" dirty="0" smtClean="0"/>
          </a:p>
          <a:p>
            <a:endParaRPr lang="en-US" sz="4000" dirty="0" smtClean="0"/>
          </a:p>
          <a:p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334933" y="1600200"/>
            <a:ext cx="4809067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#define ARRAY_SIZE 20000</a:t>
            </a:r>
          </a:p>
          <a:p>
            <a:pPr>
              <a:buNone/>
            </a:pPr>
            <a:r>
              <a:rPr lang="en-US" sz="2400" dirty="0" smtClean="0"/>
              <a:t>int main() {</a:t>
            </a:r>
          </a:p>
          <a:p>
            <a:pPr>
              <a:buNone/>
            </a:pPr>
            <a:r>
              <a:rPr lang="en-US" sz="2400" dirty="0" smtClean="0"/>
              <a:t>  int </a:t>
            </a:r>
            <a:r>
              <a:rPr lang="en-US" sz="2400" dirty="0" err="1" smtClean="0"/>
              <a:t>iarray[ARRAY_SIZE</a:t>
            </a:r>
            <a:r>
              <a:rPr lang="en-US" sz="2400" dirty="0" smtClean="0"/>
              <a:t>], </a:t>
            </a:r>
            <a:r>
              <a:rPr lang="en-US" sz="24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dirty="0" smtClean="0"/>
              <a:t>, holder;	</a:t>
            </a:r>
          </a:p>
          <a:p>
            <a:pPr>
              <a:buNone/>
            </a:pPr>
            <a:r>
              <a:rPr lang="en-US" sz="2400" dirty="0" err="1" smtClean="0"/>
              <a:t>for(x</a:t>
            </a:r>
            <a:r>
              <a:rPr lang="en-US" sz="2400" dirty="0" smtClean="0"/>
              <a:t> = 0; </a:t>
            </a:r>
            <a:r>
              <a:rPr lang="en-US" sz="2400" dirty="0" err="1" smtClean="0"/>
              <a:t>x</a:t>
            </a:r>
            <a:r>
              <a:rPr lang="en-US" sz="2400" dirty="0" smtClean="0"/>
              <a:t> &lt; ARRAY_SIZE; </a:t>
            </a:r>
            <a:r>
              <a:rPr lang="en-US" sz="2400" dirty="0" err="1" smtClean="0"/>
              <a:t>x</a:t>
            </a:r>
            <a:r>
              <a:rPr lang="en-US" sz="2400" dirty="0" smtClean="0"/>
              <a:t>++)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for(y</a:t>
            </a:r>
            <a:r>
              <a:rPr lang="en-US" sz="2400" dirty="0" smtClean="0"/>
              <a:t> = 0; </a:t>
            </a:r>
            <a:r>
              <a:rPr lang="en-US" sz="2400" dirty="0" err="1" smtClean="0"/>
              <a:t>y</a:t>
            </a:r>
            <a:r>
              <a:rPr lang="en-US" sz="2400" dirty="0" smtClean="0"/>
              <a:t> &lt; ARRAY_SIZE-1; </a:t>
            </a:r>
            <a:r>
              <a:rPr lang="en-US" sz="2400" dirty="0" err="1" smtClean="0"/>
              <a:t>y</a:t>
            </a:r>
            <a:r>
              <a:rPr lang="en-US" sz="2400" dirty="0" smtClean="0"/>
              <a:t>++)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if(iarray[y</a:t>
            </a:r>
            <a:r>
              <a:rPr lang="en-US" sz="2400" dirty="0" smtClean="0"/>
              <a:t>] &gt; iarray[y+1]) {</a:t>
            </a:r>
          </a:p>
          <a:p>
            <a:pPr>
              <a:buNone/>
            </a:pPr>
            <a:r>
              <a:rPr lang="en-US" sz="2400" dirty="0" smtClean="0"/>
              <a:t>        holder = iarray[y+1];</a:t>
            </a:r>
          </a:p>
          <a:p>
            <a:pPr>
              <a:buNone/>
            </a:pPr>
            <a:r>
              <a:rPr lang="en-US" sz="2400" dirty="0" smtClean="0"/>
              <a:t>        iarray[y+1] = </a:t>
            </a:r>
            <a:r>
              <a:rPr lang="en-US" sz="2400" dirty="0" err="1" smtClean="0"/>
              <a:t>iarray[y</a:t>
            </a:r>
            <a:r>
              <a:rPr lang="en-US" sz="2400" dirty="0" smtClean="0"/>
              <a:t>];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iarray[y</a:t>
            </a:r>
            <a:r>
              <a:rPr lang="en-US" sz="2400" dirty="0" smtClean="0"/>
              <a:t>] = holder;</a:t>
            </a:r>
          </a:p>
          <a:p>
            <a:pPr>
              <a:buNone/>
            </a:pPr>
            <a:r>
              <a:rPr lang="en-US" sz="2400" dirty="0" smtClean="0"/>
              <a:t>      }</a:t>
            </a:r>
          </a:p>
          <a:p>
            <a:pPr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8E60-C294-6540-AE65-D7543650BB0E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Unoptimized</a:t>
            </a:r>
            <a:r>
              <a:rPr lang="en-US" dirty="0" smtClean="0"/>
              <a:t> MIPS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34" y="1261540"/>
            <a:ext cx="2099734" cy="49868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$L3: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$2,80016($sp)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$3,$2,20000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$3,$0,$L6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$L4</a:t>
            </a:r>
          </a:p>
          <a:p>
            <a:pPr>
              <a:buNone/>
            </a:pPr>
            <a:r>
              <a:rPr lang="en-US" sz="1400" dirty="0" smtClean="0"/>
              <a:t>$L6:</a:t>
            </a:r>
          </a:p>
          <a:p>
            <a:pPr>
              <a:buNone/>
            </a:pPr>
            <a:r>
              <a:rPr lang="en-US" sz="1400" dirty="0" smtClean="0"/>
              <a:t>        .set    </a:t>
            </a:r>
            <a:r>
              <a:rPr lang="en-US" sz="1400" dirty="0" err="1" smtClean="0"/>
              <a:t>noreorder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nop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.set    reorder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$0,80020($sp)</a:t>
            </a:r>
          </a:p>
          <a:p>
            <a:pPr>
              <a:buNone/>
            </a:pPr>
            <a:r>
              <a:rPr lang="en-US" sz="1400" dirty="0" smtClean="0"/>
              <a:t>$L7: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$3,$2,19999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$3,$0,$L10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$L5</a:t>
            </a:r>
          </a:p>
          <a:p>
            <a:pPr>
              <a:buNone/>
            </a:pPr>
            <a:r>
              <a:rPr lang="en-US" sz="1400" dirty="0" smtClean="0"/>
              <a:t>$L10: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 move    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A9-27C8-054B-B7FD-05B6C8D2BA7A}" type="datetime1">
              <a:rPr lang="en-US" smtClean="0"/>
              <a:pPr/>
              <a:t>2/15/11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133599" y="1312341"/>
            <a:ext cx="20658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$4,80020($sp)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$3,$4,1</a:t>
            </a:r>
          </a:p>
          <a:p>
            <a:pPr>
              <a:buNone/>
            </a:pPr>
            <a:r>
              <a:rPr lang="en-US" sz="1400" dirty="0" smtClean="0"/>
              <a:t>        move    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$3,$4,2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$4,$sp,16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$2,0($2)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$3,0($3)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beq</a:t>
            </a:r>
            <a:r>
              <a:rPr lang="en-US" sz="1400" dirty="0" smtClean="0"/>
              <a:t>     $2,$0,$L9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$2,$3,1</a:t>
            </a:r>
          </a:p>
          <a:p>
            <a:pPr>
              <a:buNone/>
            </a:pPr>
            <a:r>
              <a:rPr lang="en-US" sz="1400" dirty="0" smtClean="0"/>
              <a:t>        move    $3,$2</a:t>
            </a:r>
          </a:p>
          <a:p>
            <a:pPr>
              <a:buNone/>
            </a:pPr>
            <a:r>
              <a:rPr lang="en-US" sz="1400" dirty="0" smtClean="0"/>
              <a:t>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$3,0($2)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$3,80024($sp 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996265" y="1380074"/>
            <a:ext cx="21674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$2,$3,1</a:t>
            </a:r>
          </a:p>
          <a:p>
            <a:pPr>
              <a:buNone/>
            </a:pPr>
            <a:r>
              <a:rPr lang="en-US" sz="1400" dirty="0" smtClean="0"/>
              <a:t>        move    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move    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$3,$4,2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$4,$sp,16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$4,0($3)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$4,0($2)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move    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$3,80024($sp)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$3,0($2)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17732" y="1227676"/>
            <a:ext cx="1964267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$L11:</a:t>
            </a:r>
          </a:p>
          <a:p>
            <a:pPr>
              <a:buNone/>
            </a:pPr>
            <a:r>
              <a:rPr lang="en-US" sz="1400" dirty="0" smtClean="0"/>
              <a:t>$L9: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$3,$2,1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$L7</a:t>
            </a:r>
          </a:p>
          <a:p>
            <a:pPr>
              <a:buNone/>
            </a:pPr>
            <a:r>
              <a:rPr lang="en-US" sz="1400" dirty="0" smtClean="0"/>
              <a:t>$L8:</a:t>
            </a:r>
          </a:p>
          <a:p>
            <a:pPr>
              <a:buNone/>
            </a:pPr>
            <a:r>
              <a:rPr lang="en-US" sz="1400" dirty="0" smtClean="0"/>
              <a:t>$L5: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$2,80016($sp)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$3,$2,1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$3,80016($sp)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$L3</a:t>
            </a:r>
          </a:p>
          <a:p>
            <a:pPr>
              <a:buNone/>
            </a:pPr>
            <a:r>
              <a:rPr lang="en-US" sz="1400" dirty="0" smtClean="0"/>
              <a:t>$L4:</a:t>
            </a:r>
          </a:p>
          <a:p>
            <a:pPr>
              <a:buNone/>
            </a:pPr>
            <a:r>
              <a:rPr lang="en-US" sz="1400" dirty="0" smtClean="0"/>
              <a:t>$L2: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li</a:t>
            </a:r>
            <a:r>
              <a:rPr lang="en-US" sz="1400" dirty="0" smtClean="0"/>
              <a:t>      $12,65536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ori</a:t>
            </a:r>
            <a:r>
              <a:rPr lang="en-US" sz="1400" dirty="0" smtClean="0"/>
              <a:t>     $12,$12,0x38b0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$13,$12,$sp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$sp,$sp,$12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-O2 optimized MIPS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34" y="1261540"/>
            <a:ext cx="2099734" cy="49868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dirty="0" err="1" smtClean="0"/>
              <a:t>li</a:t>
            </a:r>
            <a:r>
              <a:rPr lang="en-US" sz="1400" dirty="0" smtClean="0"/>
              <a:t>      $13,65536                       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ori</a:t>
            </a:r>
            <a:r>
              <a:rPr lang="en-US" sz="1400" dirty="0" smtClean="0"/>
              <a:t>     $13,$13,0x3890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$13,$13,$sp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$28,0($13)</a:t>
            </a:r>
          </a:p>
          <a:p>
            <a:pPr>
              <a:buNone/>
            </a:pPr>
            <a:r>
              <a:rPr lang="en-US" sz="1400" dirty="0" smtClean="0"/>
              <a:t>        move    $4,$0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$8,$sp,16</a:t>
            </a:r>
          </a:p>
          <a:p>
            <a:pPr>
              <a:buNone/>
            </a:pPr>
            <a:r>
              <a:rPr lang="en-US" sz="1400" dirty="0" smtClean="0"/>
              <a:t>$L6:</a:t>
            </a:r>
          </a:p>
          <a:p>
            <a:pPr>
              <a:buNone/>
            </a:pPr>
            <a:r>
              <a:rPr lang="en-US" sz="1400" dirty="0" smtClean="0"/>
              <a:t>        move    $3,$0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$9,$4,1</a:t>
            </a:r>
          </a:p>
          <a:p>
            <a:pPr>
              <a:buNone/>
            </a:pPr>
            <a:r>
              <a:rPr lang="en-US" sz="1400" dirty="0" smtClean="0"/>
              <a:t>        .p2align 3</a:t>
            </a:r>
          </a:p>
          <a:p>
            <a:pPr>
              <a:buNone/>
            </a:pPr>
            <a:r>
              <a:rPr lang="en-US" sz="1400" dirty="0" smtClean="0"/>
              <a:t>$L10: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$6,$8,$2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$7,$3,1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$2,$7,2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$5,$8,$2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$3,0($6)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$4,0($5)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AD62-C2A3-6744-8FF3-EE5B329ED098}" type="datetime1">
              <a:rPr lang="en-US" smtClean="0"/>
              <a:pPr/>
              <a:t>2/15/11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133599" y="1312341"/>
            <a:ext cx="20658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beq</a:t>
            </a:r>
            <a:r>
              <a:rPr lang="en-US" sz="1400" dirty="0" smtClean="0"/>
              <a:t>     $2,$0,$L9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$3,0($5)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$4,0($6)</a:t>
            </a:r>
          </a:p>
          <a:p>
            <a:pPr>
              <a:buNone/>
            </a:pPr>
            <a:r>
              <a:rPr lang="en-US" sz="1400" dirty="0" smtClean="0"/>
              <a:t>$L9:</a:t>
            </a:r>
          </a:p>
          <a:p>
            <a:pPr>
              <a:buNone/>
            </a:pPr>
            <a:r>
              <a:rPr lang="en-US" sz="1400" dirty="0" smtClean="0"/>
              <a:t>        move    $3,$7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$2,$3,19999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$2,$0,$L10</a:t>
            </a:r>
          </a:p>
          <a:p>
            <a:pPr>
              <a:buNone/>
            </a:pPr>
            <a:r>
              <a:rPr lang="en-US" sz="1400" dirty="0" smtClean="0"/>
              <a:t>        move    $4,$9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$2,$4,20000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$2,$0,$L6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li</a:t>
            </a:r>
            <a:r>
              <a:rPr lang="en-US" sz="1400" dirty="0" smtClean="0"/>
              <a:t>      $12,65536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ori</a:t>
            </a:r>
            <a:r>
              <a:rPr lang="en-US" sz="1400" dirty="0" smtClean="0"/>
              <a:t>     $12,$12,0x38a0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$13,$12,$sp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$sp,$sp,$12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$31</a:t>
            </a:r>
          </a:p>
          <a:p>
            <a:pPr>
              <a:buNone/>
            </a:pPr>
            <a:r>
              <a:rPr lang="en-US" sz="1400" dirty="0" smtClean="0"/>
              <a:t>      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DD10-44A5-6D41-B196-3513626380E4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What’s an Interpreter?</a:t>
            </a:r>
            <a:endParaRPr lang="en-US" altLang="zh-TW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36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 smtClean="0"/>
              <a:t>It reads and executes s</a:t>
            </a:r>
            <a:r>
              <a:rPr lang="en-US" sz="2800" dirty="0" smtClean="0"/>
              <a:t>ource statements executed </a:t>
            </a:r>
            <a:r>
              <a:rPr lang="en-US" altLang="zh-TW" sz="2800" dirty="0" smtClean="0"/>
              <a:t>one at a time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/>
              <a:t>No linking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/>
              <a:t>No machine code generation, so more portable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Start executing quicker, but run much more slowly than compiled code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Performing </a:t>
            </a:r>
            <a:r>
              <a:rPr lang="en-US" altLang="zh-TW" sz="2800" dirty="0"/>
              <a:t>the actions straight from the</a:t>
            </a:r>
            <a:r>
              <a:rPr lang="en-US" altLang="zh-TW" sz="2800" dirty="0" smtClean="0"/>
              <a:t> text </a:t>
            </a:r>
            <a:r>
              <a:rPr lang="en-US" altLang="zh-TW" sz="2800" dirty="0"/>
              <a:t>allows better error checking and reporting to be </a:t>
            </a:r>
            <a:r>
              <a:rPr lang="en-US" altLang="zh-TW" sz="2800" dirty="0" smtClean="0"/>
              <a:t>done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The interpreter stays around during execution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/>
              <a:t>Unlike compiler, some work is done 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after </a:t>
            </a:r>
            <a:r>
              <a:rPr lang="en-US" altLang="zh-TW" sz="2400" dirty="0" smtClean="0"/>
              <a:t>program starts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Writing an interpreter is much less work than writing a compiler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27AA-D156-CD48-9083-B8BCAC64B933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5D4CE5D1-ED63-4F4E-8F43-474FC9603815}" type="slidenum">
              <a:rPr lang="en-US"/>
              <a:pPr/>
              <a:t>14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50" y="684213"/>
            <a:ext cx="7772400" cy="860425"/>
          </a:xfrm>
        </p:spPr>
        <p:txBody>
          <a:bodyPr>
            <a:normAutofit fontScale="90000"/>
          </a:bodyPr>
          <a:lstStyle/>
          <a:p>
            <a:r>
              <a:rPr lang="en-US"/>
              <a:t>Interpreted Languages:</a:t>
            </a:r>
            <a:br>
              <a:rPr lang="en-US"/>
            </a:br>
            <a:r>
              <a:rPr lang="en-US"/>
              <a:t>Edit-Run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30275" y="1493838"/>
            <a:ext cx="3057525" cy="533400"/>
            <a:chOff x="480" y="672"/>
            <a:chExt cx="4416" cy="336"/>
          </a:xfrm>
        </p:grpSpPr>
        <p:sp>
          <p:nvSpPr>
            <p:cNvPr id="331780" name="Line 4"/>
            <p:cNvSpPr>
              <a:spLocks noChangeShapeType="1"/>
            </p:cNvSpPr>
            <p:nvPr/>
          </p:nvSpPr>
          <p:spPr bwMode="auto">
            <a:xfrm>
              <a:off x="4416" y="672"/>
              <a:ext cx="4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1" name="Line 5"/>
            <p:cNvSpPr>
              <a:spLocks noChangeShapeType="1"/>
            </p:cNvSpPr>
            <p:nvPr/>
          </p:nvSpPr>
          <p:spPr bwMode="auto">
            <a:xfrm>
              <a:off x="4896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2" name="Line 6"/>
            <p:cNvSpPr>
              <a:spLocks noChangeShapeType="1"/>
            </p:cNvSpPr>
            <p:nvPr/>
          </p:nvSpPr>
          <p:spPr bwMode="auto">
            <a:xfrm flipH="1">
              <a:off x="480" y="1008"/>
              <a:ext cx="44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3" name="Line 7"/>
            <p:cNvSpPr>
              <a:spLocks noChangeShapeType="1"/>
            </p:cNvSpPr>
            <p:nvPr/>
          </p:nvSpPr>
          <p:spPr bwMode="auto">
            <a:xfrm flipV="1">
              <a:off x="480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4" name="Line 8"/>
            <p:cNvSpPr>
              <a:spLocks noChangeShapeType="1"/>
            </p:cNvSpPr>
            <p:nvPr/>
          </p:nvSpPr>
          <p:spPr bwMode="auto">
            <a:xfrm>
              <a:off x="480" y="672"/>
              <a:ext cx="25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1813" name="Text Box 37"/>
          <p:cNvSpPr txBox="1">
            <a:spLocks noChangeArrowheads="1"/>
          </p:cNvSpPr>
          <p:nvPr/>
        </p:nvSpPr>
        <p:spPr bwMode="auto">
          <a:xfrm>
            <a:off x="2274888" y="281622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31814" name="Line 38"/>
          <p:cNvSpPr>
            <a:spLocks noChangeShapeType="1"/>
          </p:cNvSpPr>
          <p:nvPr/>
        </p:nvSpPr>
        <p:spPr bwMode="auto">
          <a:xfrm>
            <a:off x="2305050" y="3273425"/>
            <a:ext cx="960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815" name="Text Box 39"/>
          <p:cNvSpPr txBox="1">
            <a:spLocks noChangeArrowheads="1"/>
          </p:cNvSpPr>
          <p:nvPr/>
        </p:nvSpPr>
        <p:spPr bwMode="auto">
          <a:xfrm>
            <a:off x="3265488" y="2816225"/>
            <a:ext cx="1143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331816" name="Text Box 40"/>
          <p:cNvSpPr txBox="1">
            <a:spLocks noChangeArrowheads="1"/>
          </p:cNvSpPr>
          <p:nvPr/>
        </p:nvSpPr>
        <p:spPr bwMode="auto">
          <a:xfrm>
            <a:off x="4471988" y="281622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Interpreter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31817" name="Line 41"/>
          <p:cNvSpPr>
            <a:spLocks noChangeShapeType="1"/>
          </p:cNvSpPr>
          <p:nvPr/>
        </p:nvSpPr>
        <p:spPr bwMode="auto">
          <a:xfrm>
            <a:off x="4408488" y="3273425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818" name="Text Box 42"/>
          <p:cNvSpPr txBox="1">
            <a:spLocks noChangeArrowheads="1"/>
          </p:cNvSpPr>
          <p:nvPr/>
        </p:nvSpPr>
        <p:spPr bwMode="auto">
          <a:xfrm>
            <a:off x="5716588" y="29051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ym typeface="Wingdings" charset="2"/>
              </a:rPr>
              <a:t>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45D-6ACE-524E-9C3D-3D6DF5898C89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Compiler vs. Interpreter Advantages</a:t>
            </a:r>
            <a:endParaRPr lang="en-US" dirty="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488" tIns="44450" rIns="90488" bIns="44450"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Compilation: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Faster </a:t>
            </a:r>
            <a:r>
              <a:rPr lang="en-US" dirty="0"/>
              <a:t>Execution</a:t>
            </a:r>
          </a:p>
          <a:p>
            <a:r>
              <a:rPr lang="en-US" dirty="0"/>
              <a:t>Single file to execute</a:t>
            </a:r>
          </a:p>
          <a:p>
            <a:r>
              <a:rPr lang="en-US" dirty="0"/>
              <a:t>Compiler can do better diagnosis of syntax and semantic errors, since it has more info than an interpreter (Interpreter only sees one line at a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find syntax errors </a:t>
            </a:r>
            <a:r>
              <a:rPr lang="en-US" i="1" dirty="0" smtClean="0">
                <a:solidFill>
                  <a:srgbClr val="3366FF"/>
                </a:solidFill>
              </a:rPr>
              <a:t>before </a:t>
            </a:r>
            <a:r>
              <a:rPr lang="en-US" dirty="0" smtClean="0"/>
              <a:t>run program</a:t>
            </a:r>
          </a:p>
          <a:p>
            <a:r>
              <a:rPr lang="en-US" dirty="0"/>
              <a:t>Compiler can optimize code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Interpreter: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Easier to debug program</a:t>
            </a:r>
          </a:p>
          <a:p>
            <a:r>
              <a:rPr lang="en-US" dirty="0" smtClean="0"/>
              <a:t>Faster development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E957-B785-F14D-88EB-12AD484ACEE7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Compiler vs. Interpreter Disadvantages</a:t>
            </a:r>
            <a:endParaRPr lang="en-US" dirty="0"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Compilation: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Harder </a:t>
            </a:r>
            <a:r>
              <a:rPr lang="en-US" dirty="0"/>
              <a:t>to </a:t>
            </a:r>
            <a:r>
              <a:rPr lang="en-US" dirty="0" smtClean="0"/>
              <a:t>debug program</a:t>
            </a:r>
          </a:p>
          <a:p>
            <a:r>
              <a:rPr lang="en-US" dirty="0"/>
              <a:t>Takes longer to change source code, </a:t>
            </a:r>
            <a:r>
              <a:rPr lang="en-US" dirty="0" smtClean="0"/>
              <a:t>recompile, </a:t>
            </a:r>
            <a:r>
              <a:rPr lang="en-US" dirty="0"/>
              <a:t>and </a:t>
            </a:r>
            <a:r>
              <a:rPr lang="en-US" dirty="0" err="1"/>
              <a:t>relink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Interpreter:</a:t>
            </a:r>
          </a:p>
          <a:p>
            <a:r>
              <a:rPr lang="en-US" dirty="0" smtClean="0"/>
              <a:t>Slower execution times</a:t>
            </a:r>
          </a:p>
          <a:p>
            <a:r>
              <a:rPr lang="en-US" dirty="0" smtClean="0"/>
              <a:t>No optimization</a:t>
            </a:r>
          </a:p>
          <a:p>
            <a:r>
              <a:rPr lang="en-US" dirty="0" smtClean="0"/>
              <a:t>Need all of source code available</a:t>
            </a:r>
          </a:p>
          <a:p>
            <a:r>
              <a:rPr lang="en-US" dirty="0" smtClean="0"/>
              <a:t>Source code larger than executable for large systems</a:t>
            </a:r>
          </a:p>
          <a:p>
            <a:r>
              <a:rPr lang="en-US" dirty="0" smtClean="0"/>
              <a:t>Interpreter must remain installed while the program is interpreted</a:t>
            </a:r>
          </a:p>
          <a:p>
            <a:pPr>
              <a:buNone/>
            </a:pPr>
            <a:r>
              <a:rPr lang="en-US" dirty="0" smtClean="0">
                <a:latin typeface="Arial" charset="0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D001-CE57-0646-B320-1A8385A1A7C7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FC0BDD8D-5584-FE4C-B6F6-E78594E02787}" type="slidenum">
              <a:rPr lang="en-US"/>
              <a:pPr/>
              <a:t>17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Java’s Hybrid Approach:</a:t>
            </a:r>
            <a:br>
              <a:rPr lang="en-US" dirty="0"/>
            </a:br>
            <a:r>
              <a:rPr lang="en-US" dirty="0"/>
              <a:t>Compiler + Interpreter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55800"/>
            <a:ext cx="6916737" cy="4371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Java compiler converts Java source code into instructions for the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>
                <a:solidFill>
                  <a:srgbClr val="3366FF"/>
                </a:solidFill>
              </a:rPr>
              <a:t>Java </a:t>
            </a:r>
            <a:r>
              <a:rPr lang="en-US" i="1" dirty="0">
                <a:solidFill>
                  <a:srgbClr val="3366FF"/>
                </a:solidFill>
              </a:rPr>
              <a:t>Virtual </a:t>
            </a:r>
            <a:r>
              <a:rPr lang="en-US" i="1" dirty="0" smtClean="0">
                <a:solidFill>
                  <a:srgbClr val="3366FF"/>
                </a:solidFill>
              </a:rPr>
              <a:t>Machine (JVM)</a:t>
            </a:r>
          </a:p>
          <a:p>
            <a:pPr>
              <a:spcBef>
                <a:spcPct val="50000"/>
              </a:spcBef>
            </a:pPr>
            <a:r>
              <a:rPr lang="en-US" dirty="0"/>
              <a:t>These instructions, called </a:t>
            </a:r>
            <a:r>
              <a:rPr lang="en-US" i="1" dirty="0" err="1">
                <a:solidFill>
                  <a:srgbClr val="3366FF"/>
                </a:solidFill>
              </a:rPr>
              <a:t>bytecodes</a:t>
            </a:r>
            <a:r>
              <a:rPr lang="en-US" dirty="0"/>
              <a:t>, are</a:t>
            </a:r>
            <a:r>
              <a:rPr lang="en-US" dirty="0" smtClean="0"/>
              <a:t> same </a:t>
            </a:r>
            <a:r>
              <a:rPr lang="en-US" dirty="0"/>
              <a:t>for any computer /</a:t>
            </a:r>
            <a:r>
              <a:rPr lang="en-US" dirty="0" smtClean="0"/>
              <a:t> OS</a:t>
            </a:r>
          </a:p>
          <a:p>
            <a:pPr>
              <a:spcBef>
                <a:spcPct val="50000"/>
              </a:spcBef>
            </a:pPr>
            <a:r>
              <a:rPr lang="en-US" dirty="0"/>
              <a:t>A CPU-specific Java interpreter interprets </a:t>
            </a:r>
            <a:r>
              <a:rPr lang="en-US" dirty="0" err="1"/>
              <a:t>bytecodes</a:t>
            </a:r>
            <a:r>
              <a:rPr lang="en-US" dirty="0"/>
              <a:t> on a particular </a:t>
            </a:r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9C42-40BD-7C4A-BDCD-501DBB4AE808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EB9B56D6-67F7-0A48-9333-39C178E86610}" type="slidenum">
              <a:rPr lang="en-US"/>
              <a:pPr/>
              <a:t>18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Java’s Compiler + Interpreter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 flipH="1">
            <a:off x="3387725" y="5024438"/>
            <a:ext cx="2905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2398713" y="2043113"/>
            <a:ext cx="1000125" cy="330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Editor</a:t>
            </a:r>
            <a:endParaRPr lang="en-US" sz="1800"/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2611438" y="2359025"/>
            <a:ext cx="7191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:</a:t>
            </a:r>
            <a:endParaRPr lang="en-US" sz="3200"/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2112963" y="2722563"/>
            <a:ext cx="5032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7</a:t>
            </a:r>
            <a:endParaRPr lang="en-US" sz="3200"/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2117725" y="3394075"/>
            <a:ext cx="4873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K</a:t>
            </a:r>
            <a:endParaRPr lang="en-US" sz="3200"/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3346450" y="3333750"/>
            <a:ext cx="1193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latin typeface="Arial" charset="0"/>
              </a:rPr>
              <a:t>Hello.java</a:t>
            </a:r>
            <a:endParaRPr lang="en-US" sz="1600"/>
          </a:p>
        </p:txBody>
      </p:sp>
      <p:sp>
        <p:nvSpPr>
          <p:cNvPr id="288780" name="Text Box 12"/>
          <p:cNvSpPr txBox="1">
            <a:spLocks noChangeArrowheads="1"/>
          </p:cNvSpPr>
          <p:nvPr/>
        </p:nvSpPr>
        <p:spPr bwMode="auto">
          <a:xfrm>
            <a:off x="3679825" y="2825750"/>
            <a:ext cx="4429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  <a:sym typeface="Wingdings" charset="2"/>
              </a:rPr>
              <a:t></a:t>
            </a:r>
            <a:endParaRPr lang="en-US" sz="3200"/>
          </a:p>
        </p:txBody>
      </p:sp>
      <p:sp>
        <p:nvSpPr>
          <p:cNvPr id="288781" name="Freeform 13"/>
          <p:cNvSpPr>
            <a:spLocks/>
          </p:cNvSpPr>
          <p:nvPr/>
        </p:nvSpPr>
        <p:spPr bwMode="auto">
          <a:xfrm flipV="1">
            <a:off x="4368800" y="2609850"/>
            <a:ext cx="439738" cy="58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3" y="0"/>
              </a:cxn>
              <a:cxn ang="0">
                <a:pos x="6085" y="19907"/>
              </a:cxn>
              <a:cxn ang="0">
                <a:pos x="19944" y="1998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6423" y="0"/>
                </a:lnTo>
                <a:lnTo>
                  <a:pt x="6085" y="19907"/>
                </a:lnTo>
                <a:lnTo>
                  <a:pt x="19944" y="19987"/>
                </a:lnTo>
              </a:path>
            </a:pathLst>
          </a:custGeom>
          <a:noFill/>
          <a:ln w="6350" cap="flat" cmpd="sng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2" name="Freeform 14"/>
          <p:cNvSpPr>
            <a:spLocks/>
          </p:cNvSpPr>
          <p:nvPr/>
        </p:nvSpPr>
        <p:spPr bwMode="auto">
          <a:xfrm>
            <a:off x="5280025" y="2643188"/>
            <a:ext cx="363538" cy="579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3" y="0"/>
              </a:cxn>
              <a:cxn ang="0">
                <a:pos x="6085" y="19907"/>
              </a:cxn>
              <a:cxn ang="0">
                <a:pos x="19944" y="1998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6423" y="0"/>
                </a:lnTo>
                <a:lnTo>
                  <a:pt x="6085" y="19907"/>
                </a:lnTo>
                <a:lnTo>
                  <a:pt x="19944" y="19987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3" name="Text Box 15"/>
          <p:cNvSpPr txBox="1">
            <a:spLocks noChangeArrowheads="1"/>
          </p:cNvSpPr>
          <p:nvPr/>
        </p:nvSpPr>
        <p:spPr bwMode="auto">
          <a:xfrm>
            <a:off x="4468813" y="2043113"/>
            <a:ext cx="1042987" cy="3317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Compiler</a:t>
            </a:r>
            <a:endParaRPr lang="en-US" sz="1800"/>
          </a:p>
        </p:txBody>
      </p:sp>
      <p:sp>
        <p:nvSpPr>
          <p:cNvPr id="288784" name="Text Box 16"/>
          <p:cNvSpPr txBox="1">
            <a:spLocks noChangeArrowheads="1"/>
          </p:cNvSpPr>
          <p:nvPr/>
        </p:nvSpPr>
        <p:spPr bwMode="auto">
          <a:xfrm>
            <a:off x="4760913" y="2359025"/>
            <a:ext cx="4572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:</a:t>
            </a:r>
            <a:endParaRPr lang="en-US" sz="3200"/>
          </a:p>
        </p:txBody>
      </p:sp>
      <p:sp>
        <p:nvSpPr>
          <p:cNvPr id="288785" name="Text Box 17"/>
          <p:cNvSpPr txBox="1">
            <a:spLocks noChangeArrowheads="1"/>
          </p:cNvSpPr>
          <p:nvPr/>
        </p:nvSpPr>
        <p:spPr bwMode="auto">
          <a:xfrm>
            <a:off x="5259388" y="3333750"/>
            <a:ext cx="1504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latin typeface="Arial" charset="0"/>
              </a:rPr>
              <a:t>Hello.class</a:t>
            </a:r>
            <a:endParaRPr lang="en-US" sz="1600"/>
          </a:p>
        </p:txBody>
      </p:sp>
      <p:sp>
        <p:nvSpPr>
          <p:cNvPr id="288786" name="Text Box 18"/>
          <p:cNvSpPr txBox="1">
            <a:spLocks noChangeArrowheads="1"/>
          </p:cNvSpPr>
          <p:nvPr/>
        </p:nvSpPr>
        <p:spPr bwMode="auto">
          <a:xfrm>
            <a:off x="5789613" y="2844800"/>
            <a:ext cx="4429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  <a:sym typeface="Wingdings" charset="2"/>
              </a:rPr>
              <a:t></a:t>
            </a:r>
            <a:endParaRPr lang="en-US" sz="3200"/>
          </a:p>
        </p:txBody>
      </p:sp>
      <p:sp>
        <p:nvSpPr>
          <p:cNvPr id="288787" name="Line 19"/>
          <p:cNvSpPr>
            <a:spLocks noChangeShapeType="1"/>
          </p:cNvSpPr>
          <p:nvPr/>
        </p:nvSpPr>
        <p:spPr bwMode="auto">
          <a:xfrm flipV="1">
            <a:off x="2371725" y="3263900"/>
            <a:ext cx="1588" cy="144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8" name="Freeform 20"/>
          <p:cNvSpPr>
            <a:spLocks/>
          </p:cNvSpPr>
          <p:nvPr/>
        </p:nvSpPr>
        <p:spPr bwMode="auto">
          <a:xfrm>
            <a:off x="2379663" y="2627313"/>
            <a:ext cx="282575" cy="7620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6350" cmpd="sng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9" name="Text Box 21"/>
          <p:cNvSpPr txBox="1">
            <a:spLocks noChangeArrowheads="1"/>
          </p:cNvSpPr>
          <p:nvPr/>
        </p:nvSpPr>
        <p:spPr bwMode="auto">
          <a:xfrm>
            <a:off x="6691313" y="3381375"/>
            <a:ext cx="869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800">
                <a:latin typeface="Webdings" charset="2"/>
                <a:sym typeface="Webdings" charset="2"/>
              </a:rPr>
              <a:t></a:t>
            </a:r>
            <a:endParaRPr lang="en-US"/>
          </a:p>
        </p:txBody>
      </p:sp>
      <p:sp>
        <p:nvSpPr>
          <p:cNvPr id="288790" name="Freeform 22"/>
          <p:cNvSpPr>
            <a:spLocks/>
          </p:cNvSpPr>
          <p:nvPr/>
        </p:nvSpPr>
        <p:spPr bwMode="auto">
          <a:xfrm rot="5400000">
            <a:off x="6632575" y="2995613"/>
            <a:ext cx="254000" cy="68580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6350" cmpd="sng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1" name="Text Box 23"/>
          <p:cNvSpPr txBox="1">
            <a:spLocks noChangeArrowheads="1"/>
          </p:cNvSpPr>
          <p:nvPr/>
        </p:nvSpPr>
        <p:spPr bwMode="auto">
          <a:xfrm>
            <a:off x="3133725" y="4440238"/>
            <a:ext cx="1616075" cy="3429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Interpreter</a:t>
            </a:r>
            <a:endParaRPr lang="en-US" sz="1800"/>
          </a:p>
        </p:txBody>
      </p:sp>
      <p:sp>
        <p:nvSpPr>
          <p:cNvPr id="288792" name="Text Box 24"/>
          <p:cNvSpPr txBox="1">
            <a:spLocks noChangeArrowheads="1"/>
          </p:cNvSpPr>
          <p:nvPr/>
        </p:nvSpPr>
        <p:spPr bwMode="auto">
          <a:xfrm>
            <a:off x="3773488" y="4879975"/>
            <a:ext cx="4540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75000"/>
              </a:lnSpc>
            </a:pPr>
            <a:r>
              <a:rPr lang="en-US" sz="700">
                <a:latin typeface="Arial Narrow" charset="0"/>
              </a:rPr>
              <a:t>Hello,</a:t>
            </a:r>
          </a:p>
          <a:p>
            <a:pPr>
              <a:lnSpc>
                <a:spcPct val="75000"/>
              </a:lnSpc>
            </a:pPr>
            <a:r>
              <a:rPr lang="en-US" sz="700">
                <a:latin typeface="Arial Narrow" charset="0"/>
              </a:rPr>
              <a:t>World</a:t>
            </a:r>
            <a:r>
              <a:rPr lang="en-US" sz="800">
                <a:latin typeface="Arial Narrow" charset="0"/>
              </a:rPr>
              <a:t>!</a:t>
            </a:r>
          </a:p>
        </p:txBody>
      </p:sp>
      <p:sp>
        <p:nvSpPr>
          <p:cNvPr id="288793" name="Line 25"/>
          <p:cNvSpPr>
            <a:spLocks noChangeShapeType="1"/>
          </p:cNvSpPr>
          <p:nvPr/>
        </p:nvSpPr>
        <p:spPr bwMode="auto">
          <a:xfrm flipH="1">
            <a:off x="5675313" y="5087938"/>
            <a:ext cx="2905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4" name="Text Box 26"/>
          <p:cNvSpPr txBox="1">
            <a:spLocks noChangeArrowheads="1"/>
          </p:cNvSpPr>
          <p:nvPr/>
        </p:nvSpPr>
        <p:spPr bwMode="auto">
          <a:xfrm>
            <a:off x="5903913" y="4813300"/>
            <a:ext cx="717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 </a:t>
            </a:r>
            <a:r>
              <a:rPr lang="en-US" sz="3600">
                <a:sym typeface="Webdings" charset="2"/>
              </a:rPr>
              <a:t></a:t>
            </a:r>
            <a:endParaRPr lang="en-US"/>
          </a:p>
        </p:txBody>
      </p:sp>
      <p:sp>
        <p:nvSpPr>
          <p:cNvPr id="288797" name="Freeform 29"/>
          <p:cNvSpPr>
            <a:spLocks/>
          </p:cNvSpPr>
          <p:nvPr/>
        </p:nvSpPr>
        <p:spPr bwMode="auto">
          <a:xfrm rot="16200000" flipH="1">
            <a:off x="5051426" y="2719387"/>
            <a:ext cx="500062" cy="2716213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8" name="Freeform 30"/>
          <p:cNvSpPr>
            <a:spLocks/>
          </p:cNvSpPr>
          <p:nvPr/>
        </p:nvSpPr>
        <p:spPr bwMode="auto">
          <a:xfrm rot="16200000" flipH="1">
            <a:off x="6393657" y="3939381"/>
            <a:ext cx="239712" cy="606425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9" name="AutoShape 31"/>
          <p:cNvSpPr>
            <a:spLocks noChangeArrowheads="1"/>
          </p:cNvSpPr>
          <p:nvPr/>
        </p:nvSpPr>
        <p:spPr bwMode="auto">
          <a:xfrm>
            <a:off x="5462588" y="4981575"/>
            <a:ext cx="152400" cy="204788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00" name="AutoShape 32"/>
          <p:cNvSpPr>
            <a:spLocks noChangeArrowheads="1"/>
          </p:cNvSpPr>
          <p:nvPr/>
        </p:nvSpPr>
        <p:spPr bwMode="auto">
          <a:xfrm>
            <a:off x="3098800" y="4951413"/>
            <a:ext cx="228600" cy="160337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602038" y="4733925"/>
            <a:ext cx="715962" cy="633413"/>
            <a:chOff x="3048" y="9924"/>
            <a:chExt cx="1128" cy="996"/>
          </a:xfrm>
        </p:grpSpPr>
        <p:sp>
          <p:nvSpPr>
            <p:cNvPr id="288802" name="Text Box 34"/>
            <p:cNvSpPr txBox="1">
              <a:spLocks noChangeArrowheads="1"/>
            </p:cNvSpPr>
            <p:nvPr/>
          </p:nvSpPr>
          <p:spPr bwMode="auto">
            <a:xfrm>
              <a:off x="3048" y="9924"/>
              <a:ext cx="1128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 </a:t>
              </a:r>
              <a:r>
                <a:rPr lang="en-US" sz="3600">
                  <a:sym typeface="Wingdings" charset="2"/>
                </a:rPr>
                <a:t></a:t>
              </a:r>
              <a:endParaRPr lang="en-US"/>
            </a:p>
          </p:txBody>
        </p:sp>
        <p:sp>
          <p:nvSpPr>
            <p:cNvPr id="288803" name="Line 35"/>
            <p:cNvSpPr>
              <a:spLocks noChangeShapeType="1"/>
            </p:cNvSpPr>
            <p:nvPr/>
          </p:nvSpPr>
          <p:spPr bwMode="auto">
            <a:xfrm>
              <a:off x="3444" y="10212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804" name="Line 36"/>
            <p:cNvSpPr>
              <a:spLocks noChangeShapeType="1"/>
            </p:cNvSpPr>
            <p:nvPr/>
          </p:nvSpPr>
          <p:spPr bwMode="auto">
            <a:xfrm>
              <a:off x="3444" y="1026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8806" name="Text Box 38"/>
          <p:cNvSpPr txBox="1">
            <a:spLocks noChangeArrowheads="1"/>
          </p:cNvSpPr>
          <p:nvPr/>
        </p:nvSpPr>
        <p:spPr bwMode="auto">
          <a:xfrm>
            <a:off x="5413375" y="4470400"/>
            <a:ext cx="1616075" cy="3429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Interpreter</a:t>
            </a:r>
            <a:endParaRPr lang="en-US" sz="1800"/>
          </a:p>
        </p:txBody>
      </p:sp>
      <p:sp>
        <p:nvSpPr>
          <p:cNvPr id="288807" name="Freeform 39"/>
          <p:cNvSpPr>
            <a:spLocks/>
          </p:cNvSpPr>
          <p:nvPr/>
        </p:nvSpPr>
        <p:spPr bwMode="auto">
          <a:xfrm>
            <a:off x="3198813" y="2611438"/>
            <a:ext cx="495300" cy="579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3" y="0"/>
              </a:cxn>
              <a:cxn ang="0">
                <a:pos x="6085" y="19907"/>
              </a:cxn>
              <a:cxn ang="0">
                <a:pos x="19944" y="1998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6423" y="0"/>
                </a:lnTo>
                <a:lnTo>
                  <a:pt x="6085" y="19907"/>
                </a:lnTo>
                <a:lnTo>
                  <a:pt x="19944" y="19987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142-8DCB-294D-ABAC-D000BDCB43D8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3506698D-F29A-7442-8BF6-D728E7E1FAF0}" type="slidenum">
              <a:rPr lang="en-US"/>
              <a:pPr/>
              <a:t>19</a:t>
            </a:fld>
            <a:endParaRPr lang="en-US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Bytecodes?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Platform-independent</a:t>
            </a:r>
          </a:p>
          <a:p>
            <a:r>
              <a:rPr lang="en-US" dirty="0"/>
              <a:t>Load from the Internet faster than source code</a:t>
            </a:r>
          </a:p>
          <a:p>
            <a:r>
              <a:rPr lang="en-US" dirty="0"/>
              <a:t>Interpreter is faster and smaller than it would be for Java source</a:t>
            </a:r>
          </a:p>
          <a:p>
            <a:r>
              <a:rPr lang="en-US" dirty="0"/>
              <a:t>Source code is not revealed to end users</a:t>
            </a:r>
          </a:p>
          <a:p>
            <a:r>
              <a:rPr lang="en-US" dirty="0"/>
              <a:t>Interpreter performs additional security checks, screens out malicious code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52A1-6420-0440-B84B-838A1516EE83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69C0-7490-2946-BE6C-D4FE9CCC84CD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404" y="286278"/>
            <a:ext cx="8585728" cy="607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JVM uses Stack vs.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a =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dirty="0" smtClean="0"/>
              <a:t>=&gt;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iload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	; </a:t>
            </a:r>
            <a:r>
              <a:rPr lang="en-US" dirty="0" smtClean="0">
                <a:cs typeface="Courier New"/>
              </a:rPr>
              <a:t>push </a:t>
            </a:r>
            <a:r>
              <a:rPr lang="en-US" sz="3243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cs typeface="Courier New"/>
              </a:rPr>
              <a:t> onto Top Of Stack (TOS)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iload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	; </a:t>
            </a:r>
            <a:r>
              <a:rPr lang="en-US" dirty="0" smtClean="0">
                <a:cs typeface="Courier New"/>
              </a:rPr>
              <a:t>push </a:t>
            </a:r>
            <a:r>
              <a:rPr lang="en-US" sz="3243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cs typeface="Courier New"/>
              </a:rPr>
              <a:t> onto Top Of Stack (TOS)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iadd</a:t>
            </a:r>
            <a:r>
              <a:rPr lang="en-US" dirty="0" smtClean="0">
                <a:latin typeface="Courier New"/>
                <a:cs typeface="Courier New"/>
              </a:rPr>
              <a:t>	; </a:t>
            </a:r>
            <a:r>
              <a:rPr lang="en-US" sz="3243" dirty="0" smtClean="0">
                <a:cs typeface="Courier New"/>
              </a:rPr>
              <a:t>Next to top Of Stack (NOS) =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smtClean="0">
                <a:latin typeface="Courier New"/>
                <a:cs typeface="Courier New"/>
              </a:rPr>
              <a:t>		; </a:t>
            </a:r>
            <a:r>
              <a:rPr lang="en-US" sz="3243" dirty="0" smtClean="0">
                <a:cs typeface="Courier New"/>
              </a:rPr>
              <a:t>Top Of Stack (TOS) + NOS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istore</a:t>
            </a:r>
            <a:r>
              <a:rPr lang="en-US" dirty="0" smtClean="0">
                <a:latin typeface="Courier New"/>
                <a:cs typeface="Courier New"/>
              </a:rPr>
              <a:t> a	; </a:t>
            </a:r>
            <a:r>
              <a:rPr lang="en-US" sz="3243" dirty="0" smtClean="0">
                <a:cs typeface="Courier New"/>
              </a:rPr>
              <a:t>store TOS into </a:t>
            </a:r>
            <a:r>
              <a:rPr lang="en-US" sz="3243" dirty="0" smtClean="0">
                <a:latin typeface="Courier New"/>
                <a:cs typeface="Courier New"/>
              </a:rPr>
              <a:t>a</a:t>
            </a:r>
            <a:r>
              <a:rPr lang="en-US" sz="3243" dirty="0" smtClean="0">
                <a:cs typeface="Courier New"/>
              </a:rPr>
              <a:t> and pop stack</a:t>
            </a:r>
          </a:p>
          <a:p>
            <a:pPr>
              <a:buNone/>
              <a:tabLst>
                <a:tab pos="2860675" algn="l"/>
              </a:tabLst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  <a:tabLst>
                <a:tab pos="2860675" algn="l"/>
              </a:tabLst>
            </a:pP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77CA-CC3D-2F45-98E8-9F75EB0C0F32}" type="datetime1">
              <a:rPr lang="en-US" smtClean="0"/>
              <a:pPr/>
              <a:t>2/15/11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Java </a:t>
            </a:r>
            <a:r>
              <a:rPr lang="en-US" dirty="0" err="1" smtClean="0"/>
              <a:t>Bytecodes</a:t>
            </a:r>
            <a:r>
              <a:rPr lang="en-US" dirty="0" smtClean="0"/>
              <a:t> (Stack) vs. MIPS (Reg.)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40E8-53E7-9348-B1BA-EE5BFA56323C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612"/>
            <a:ext cx="9144000" cy="565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AU"/>
          </a:p>
        </p:txBody>
      </p:sp>
      <p:pic>
        <p:nvPicPr>
          <p:cNvPr id="351240" name="Picture 8" descr="f02-2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989138"/>
            <a:ext cx="6416675" cy="2786062"/>
          </a:xfrm>
          <a:prstGeom prst="rect">
            <a:avLst/>
          </a:prstGeom>
          <a:noFill/>
        </p:spPr>
      </p:pic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Java Applications</a:t>
            </a:r>
            <a:endParaRPr lang="en-AU"/>
          </a:p>
        </p:txBody>
      </p:sp>
      <p:sp>
        <p:nvSpPr>
          <p:cNvPr id="351236" name="AutoShape 4"/>
          <p:cNvSpPr>
            <a:spLocks/>
          </p:cNvSpPr>
          <p:nvPr/>
        </p:nvSpPr>
        <p:spPr bwMode="auto">
          <a:xfrm>
            <a:off x="6003925" y="1844675"/>
            <a:ext cx="1939925" cy="906463"/>
          </a:xfrm>
          <a:prstGeom prst="borderCallout1">
            <a:avLst>
              <a:gd name="adj1" fmla="val 12611"/>
              <a:gd name="adj2" fmla="val -3926"/>
              <a:gd name="adj3" fmla="val 138005"/>
              <a:gd name="adj4" fmla="val -50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Simple portable instruction set for the JVM</a:t>
            </a:r>
            <a:endParaRPr lang="en-AU" dirty="0"/>
          </a:p>
        </p:txBody>
      </p:sp>
      <p:sp>
        <p:nvSpPr>
          <p:cNvPr id="351237" name="AutoShape 5"/>
          <p:cNvSpPr>
            <a:spLocks/>
          </p:cNvSpPr>
          <p:nvPr/>
        </p:nvSpPr>
        <p:spPr bwMode="auto">
          <a:xfrm>
            <a:off x="7156450" y="4149725"/>
            <a:ext cx="1584325" cy="647700"/>
          </a:xfrm>
          <a:prstGeom prst="borderCallout1">
            <a:avLst>
              <a:gd name="adj1" fmla="val 17648"/>
              <a:gd name="adj2" fmla="val -4810"/>
              <a:gd name="adj3" fmla="val -23528"/>
              <a:gd name="adj4" fmla="val -59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Interprets bytecodes</a:t>
            </a:r>
            <a:endParaRPr lang="en-AU"/>
          </a:p>
        </p:txBody>
      </p:sp>
      <p:sp>
        <p:nvSpPr>
          <p:cNvPr id="351238" name="AutoShape 6"/>
          <p:cNvSpPr>
            <a:spLocks/>
          </p:cNvSpPr>
          <p:nvPr/>
        </p:nvSpPr>
        <p:spPr bwMode="auto">
          <a:xfrm>
            <a:off x="179388" y="4005263"/>
            <a:ext cx="1704975" cy="1728787"/>
          </a:xfrm>
          <a:prstGeom prst="borderCallout1">
            <a:avLst>
              <a:gd name="adj1" fmla="val 6611"/>
              <a:gd name="adj2" fmla="val 104468"/>
              <a:gd name="adj3" fmla="val -2019"/>
              <a:gd name="adj4" fmla="val 127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Compiles </a:t>
            </a:r>
            <a:r>
              <a:rPr lang="en-US" dirty="0" err="1"/>
              <a:t>bytecodes</a:t>
            </a:r>
            <a:r>
              <a:rPr lang="en-US" dirty="0"/>
              <a:t> of “hot” methods into native code for host machine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755900" y="5130800"/>
            <a:ext cx="5143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3366FF"/>
                </a:solidFill>
              </a:rPr>
              <a:t>Just In Time 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rgbClr val="3366FF"/>
                </a:solidFill>
              </a:rPr>
              <a:t>JIT</a:t>
            </a:r>
            <a:r>
              <a:rPr lang="en-US" sz="2800" dirty="0" smtClean="0"/>
              <a:t>) compiler translates 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 into machine language just before execution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53E-06B0-DF4E-9FE9-F6EFF9479344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6" grpId="0" animBg="1"/>
      <p:bldP spid="351237" grpId="0" animBg="1"/>
      <p:bldP spid="351238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Compilers, Optimization, Interpreters, Just-In-Time Compiler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Dynamic Linking</a:t>
            </a:r>
          </a:p>
          <a:p>
            <a:r>
              <a:rPr lang="en-US" dirty="0" smtClean="0"/>
              <a:t>Technology Trends Revisited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Components of a Computer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DA2-89CB-754B-8137-E26113DE9CEE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Labs 5and 6 </a:t>
            </a:r>
            <a:r>
              <a:rPr lang="en-US" dirty="0" smtClean="0"/>
              <a:t>posted, Project 2 posted</a:t>
            </a:r>
          </a:p>
          <a:p>
            <a:r>
              <a:rPr lang="en-US" dirty="0" smtClean="0"/>
              <a:t>Homework, </a:t>
            </a:r>
            <a:r>
              <a:rPr lang="en-US" dirty="0" err="1" smtClean="0"/>
              <a:t>Proj</a:t>
            </a:r>
            <a:r>
              <a:rPr lang="en-US" dirty="0" smtClean="0"/>
              <a:t> 2- Part 1 Due Sunday @ 11:59:59</a:t>
            </a:r>
          </a:p>
          <a:p>
            <a:r>
              <a:rPr lang="en-US" dirty="0" smtClean="0"/>
              <a:t>Want in from the Wait List?</a:t>
            </a:r>
          </a:p>
          <a:p>
            <a:pPr lvl="1"/>
            <a:r>
              <a:rPr lang="en-US" dirty="0" smtClean="0"/>
              <a:t>Sign up for Lab 019 (Friday, 7-9 PM – there is space available! 13 on wait list, 8 slots for Friday)</a:t>
            </a:r>
          </a:p>
          <a:p>
            <a:r>
              <a:rPr lang="en-US" dirty="0" smtClean="0"/>
              <a:t>Midterm is now on the horizon:</a:t>
            </a:r>
          </a:p>
          <a:p>
            <a:pPr lvl="1"/>
            <a:r>
              <a:rPr lang="en-US" dirty="0" smtClean="0"/>
              <a:t>Exam: </a:t>
            </a:r>
            <a:r>
              <a:rPr lang="en-US" dirty="0" err="1" smtClean="0"/>
              <a:t>Tu</a:t>
            </a:r>
            <a:r>
              <a:rPr lang="en-US" dirty="0" smtClean="0"/>
              <a:t>, Mar 8, 6-9 PM, 145/155 </a:t>
            </a:r>
            <a:r>
              <a:rPr lang="en-US" dirty="0" err="1" smtClean="0"/>
              <a:t>Dwinelle</a:t>
            </a:r>
            <a:endParaRPr lang="en-US" dirty="0" smtClean="0"/>
          </a:p>
          <a:p>
            <a:pPr lvl="1"/>
            <a:r>
              <a:rPr lang="en-US" dirty="0" smtClean="0"/>
              <a:t>No discussion during exam week, no lecture March 8</a:t>
            </a:r>
          </a:p>
          <a:p>
            <a:pPr lvl="1"/>
            <a:r>
              <a:rPr lang="en-US" dirty="0" smtClean="0"/>
              <a:t>TA Review: Su, Mar 6, 2-5 PM, 2050 VLSB</a:t>
            </a:r>
          </a:p>
          <a:p>
            <a:pPr lvl="1"/>
            <a:r>
              <a:rPr lang="en-US" dirty="0" smtClean="0"/>
              <a:t>Small number of special consideration cases, due to class conflicts, etc.—contact Dave or Randy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260B-1F2C-B040-9E79-4BAB9DFE6A88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</a:t>
            </a:r>
            <a:r>
              <a:rPr lang="en-US" dirty="0" smtClean="0"/>
              <a:t>1: MapReduce </a:t>
            </a:r>
            <a:r>
              <a:rPr lang="en-US" dirty="0" smtClean="0"/>
              <a:t>on EC2</a:t>
            </a:r>
            <a:endParaRPr lang="en-US" dirty="0" smtClean="0"/>
          </a:p>
          <a:p>
            <a:pPr lvl="1"/>
            <a:r>
              <a:rPr lang="en-US" dirty="0" smtClean="0"/>
              <a:t>No credit if programs didn’t compile</a:t>
            </a:r>
          </a:p>
          <a:p>
            <a:pPr lvl="1"/>
            <a:r>
              <a:rPr lang="en-US" dirty="0" smtClean="0"/>
              <a:t>6 that used combiners worked after </a:t>
            </a:r>
            <a:r>
              <a:rPr lang="en-US" dirty="0" err="1" smtClean="0"/>
              <a:t>regrade</a:t>
            </a:r>
            <a:endParaRPr lang="en-US" dirty="0" smtClean="0"/>
          </a:p>
          <a:p>
            <a:pPr lvl="1"/>
            <a:r>
              <a:rPr lang="en-US" dirty="0" smtClean="0"/>
              <a:t>Can’t share even a little code with your friend;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mostly </a:t>
            </a:r>
            <a:r>
              <a:rPr lang="en-US" dirty="0" smtClean="0"/>
              <a:t>your own is not your own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2: MIPS </a:t>
            </a:r>
            <a:r>
              <a:rPr lang="en-US" dirty="0" smtClean="0"/>
              <a:t>ISA simulator in C</a:t>
            </a:r>
            <a:endParaRPr lang="en-US" dirty="0" smtClean="0"/>
          </a:p>
          <a:p>
            <a:pPr lvl="1"/>
            <a:r>
              <a:rPr lang="en-US" dirty="0" smtClean="0"/>
              <a:t>Add ~ 200 (repetitive) lines of C </a:t>
            </a:r>
            <a:r>
              <a:rPr lang="en-US" dirty="0" smtClean="0"/>
              <a:t>code to framework</a:t>
            </a:r>
          </a:p>
          <a:p>
            <a:pPr lvl="1"/>
            <a:r>
              <a:rPr lang="en-US" dirty="0" smtClean="0"/>
              <a:t>Lots of Cut &amp; Past</a:t>
            </a:r>
          </a:p>
          <a:p>
            <a:pPr lvl="1"/>
            <a:r>
              <a:rPr lang="en-US" dirty="0" smtClean="0"/>
              <a:t>Appendix B describes all MIPS instructions in detail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Make your own unit test!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77CA-CC3D-2F45-98E8-9F75EB0C0F32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7" y="0"/>
            <a:ext cx="779886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EC2 instances over 2 weeks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77CA-CC3D-2F45-98E8-9F75EB0C0F32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 descr="ec2usageByTi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18144" y="303879"/>
            <a:ext cx="75311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26508"/>
            <a:ext cx="26814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EC2 usage: $/student</a:t>
            </a:r>
            <a:br>
              <a:rPr lang="en-US" dirty="0" smtClean="0"/>
            </a:br>
            <a:r>
              <a:rPr lang="en-US" dirty="0" err="1" smtClean="0"/>
              <a:t>Avg</a:t>
            </a:r>
            <a:r>
              <a:rPr lang="en-US" dirty="0" smtClean="0"/>
              <a:t> $40,</a:t>
            </a:r>
            <a:br>
              <a:rPr lang="en-US" dirty="0" smtClean="0"/>
            </a:b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$30,</a:t>
            </a:r>
            <a:br>
              <a:rPr lang="en-US" dirty="0" smtClean="0"/>
            </a:br>
            <a:r>
              <a:rPr lang="en-US" dirty="0" smtClean="0"/>
              <a:t>75</a:t>
            </a:r>
            <a:r>
              <a:rPr lang="en-US" baseline="30000" dirty="0" smtClean="0"/>
              <a:t>th </a:t>
            </a:r>
            <a:r>
              <a:rPr lang="en-US" dirty="0" smtClean="0"/>
              <a:t>$55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77CA-CC3D-2F45-98E8-9F75EB0C0F32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ec2us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43200" y="423306"/>
            <a:ext cx="6400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/>
          <a:lstStyle/>
          <a:p>
            <a:r>
              <a:rPr lang="en-US" dirty="0" smtClean="0"/>
              <a:t>Computers In The News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B717-E44D-4940-8977-B0222BD6ED0F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34" y="1049513"/>
            <a:ext cx="5215466" cy="3268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7734" y="5994400"/>
            <a:ext cx="6891866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  <a:br>
              <a:rPr lang="en-US" sz="2400" dirty="0" smtClean="0"/>
            </a:br>
            <a:r>
              <a:rPr lang="en-US" sz="2400" u="sng" dirty="0" smtClean="0"/>
              <a:t>http://www-03.ibm.com/innovation/us/watson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6" y="4309534"/>
            <a:ext cx="8652934" cy="2294466"/>
          </a:xfrm>
        </p:spPr>
        <p:txBody>
          <a:bodyPr>
            <a:normAutofit/>
          </a:bodyPr>
          <a:lstStyle/>
          <a:p>
            <a:r>
              <a:rPr lang="en-US" dirty="0" smtClean="0"/>
              <a:t>IBM Watson </a:t>
            </a:r>
            <a:r>
              <a:rPr lang="en-US" dirty="0" smtClean="0"/>
              <a:t>plays </a:t>
            </a:r>
            <a:r>
              <a:rPr lang="en-US" dirty="0" smtClean="0"/>
              <a:t>Jeopardy! with champions</a:t>
            </a:r>
          </a:p>
          <a:p>
            <a:pPr lvl="1"/>
            <a:r>
              <a:rPr lang="en-US" dirty="0" smtClean="0"/>
              <a:t>A significant milestone in computing, on par with </a:t>
            </a:r>
            <a:br>
              <a:rPr lang="en-US" dirty="0" smtClean="0"/>
            </a:br>
            <a:r>
              <a:rPr lang="en-US" dirty="0" smtClean="0"/>
              <a:t>IBM Deep Blue vs. Kasparov in chess in 1997?</a:t>
            </a:r>
          </a:p>
          <a:p>
            <a:r>
              <a:rPr lang="en-US" dirty="0" smtClean="0"/>
              <a:t>Tonight &amp; Wed 2/16 7-7:30PM KGO Channel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08400" y="6492875"/>
            <a:ext cx="2133600" cy="365125"/>
          </a:xfrm>
        </p:spPr>
        <p:txBody>
          <a:bodyPr/>
          <a:lstStyle/>
          <a:p>
            <a:r>
              <a:rPr lang="en-US" smtClean="0"/>
              <a:t>Spring 2010 -- Lecture #9</a:t>
            </a:r>
            <a:endParaRPr lang="en-AU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Linking</a:t>
            </a:r>
            <a:endParaRPr lang="en-AU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link/load library procedure when it is called</a:t>
            </a:r>
            <a:endParaRPr lang="en-US" dirty="0" smtClean="0"/>
          </a:p>
          <a:p>
            <a:pPr lvl="1"/>
            <a:r>
              <a:rPr lang="en-US" dirty="0" smtClean="0"/>
              <a:t>Automatically picks up new library versions</a:t>
            </a:r>
            <a:endParaRPr lang="en-AU" dirty="0" smtClean="0"/>
          </a:p>
          <a:p>
            <a:pPr lvl="1"/>
            <a:r>
              <a:rPr lang="en-US" dirty="0" smtClean="0"/>
              <a:t>Requires </a:t>
            </a:r>
            <a:r>
              <a:rPr lang="en-US" dirty="0"/>
              <a:t>procedure code to be </a:t>
            </a:r>
            <a:r>
              <a:rPr lang="en-US" dirty="0" err="1"/>
              <a:t>relocatable</a:t>
            </a:r>
            <a:endParaRPr lang="en-US" dirty="0"/>
          </a:p>
          <a:p>
            <a:pPr lvl="1"/>
            <a:r>
              <a:rPr lang="en-US" dirty="0"/>
              <a:t>Avoids image bloat caused by static linking of all (transitively) referenced </a:t>
            </a:r>
            <a:r>
              <a:rPr lang="en-US" dirty="0" smtClean="0"/>
              <a:t>libraries</a:t>
            </a:r>
          </a:p>
          <a:p>
            <a:r>
              <a:rPr lang="en-US" dirty="0" smtClean="0"/>
              <a:t>Dynamic linking is default on UNIX and Windows Systems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8667" y="6492875"/>
            <a:ext cx="2133600" cy="365125"/>
          </a:xfrm>
        </p:spPr>
        <p:txBody>
          <a:bodyPr/>
          <a:lstStyle/>
          <a:p>
            <a:fld id="{73C82855-3798-1C40-A10D-66B7013BECA5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9D13-C5BF-2D48-8D79-1AA9DBC7C2EB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48482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4380121" y="2946400"/>
            <a:ext cx="4763879" cy="1593931"/>
            <a:chOff x="4380121" y="2946400"/>
            <a:chExt cx="4763879" cy="1593931"/>
          </a:xfrm>
        </p:grpSpPr>
        <p:sp>
          <p:nvSpPr>
            <p:cNvPr id="60" name="Rectangle 59"/>
            <p:cNvSpPr/>
            <p:nvPr/>
          </p:nvSpPr>
          <p:spPr>
            <a:xfrm>
              <a:off x="4380121" y="3842837"/>
              <a:ext cx="3310090" cy="697494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20238" y="2946400"/>
              <a:ext cx="1623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Linking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pay extra overhead of DLL (Dynamically Linked Library), </a:t>
            </a:r>
            <a:br>
              <a:rPr lang="en-US" dirty="0" smtClean="0"/>
            </a:br>
            <a:r>
              <a:rPr lang="en-US" dirty="0" smtClean="0"/>
              <a:t>subsequent times almost no cost</a:t>
            </a:r>
          </a:p>
          <a:p>
            <a:r>
              <a:rPr lang="en-US" dirty="0" smtClean="0"/>
              <a:t>Compiler sets up code and data structures to find desired library first time</a:t>
            </a:r>
          </a:p>
          <a:p>
            <a:r>
              <a:rPr lang="en-US" dirty="0" smtClean="0"/>
              <a:t>Linker fixes up address at runtime so fast call subsequent times</a:t>
            </a:r>
          </a:p>
          <a:p>
            <a:r>
              <a:rPr lang="en-US" dirty="0" smtClean="0"/>
              <a:t>Note that return from library is fast every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F8AD-7A34-A848-8D68-21F95E807F76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62400" y="6492875"/>
            <a:ext cx="2133600" cy="365125"/>
          </a:xfrm>
        </p:spPr>
        <p:txBody>
          <a:bodyPr/>
          <a:lstStyle/>
          <a:p>
            <a:r>
              <a:rPr lang="en-US" smtClean="0"/>
              <a:t>Spring 2010 -- Lecture #9</a:t>
            </a:r>
            <a:endParaRPr lang="en-AU"/>
          </a:p>
        </p:txBody>
      </p:sp>
      <p:pic>
        <p:nvPicPr>
          <p:cNvPr id="349194" name="Picture 10" descr="f02-2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196975"/>
            <a:ext cx="4005263" cy="5011738"/>
          </a:xfrm>
          <a:prstGeom prst="rect">
            <a:avLst/>
          </a:prstGeom>
          <a:noFill/>
        </p:spPr>
      </p:pic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dirty="0" smtClean="0"/>
              <a:t>Dynamic Linkage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BBE713C9-318A-DA43-BB80-9D0DAA50F80E}" type="datetime1">
              <a:rPr lang="en-US" smtClean="0"/>
              <a:pPr/>
              <a:t>2/15/11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76133" y="2353734"/>
            <a:ext cx="1896533" cy="88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3068" y="3234267"/>
            <a:ext cx="1896532" cy="88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26933" y="4114800"/>
            <a:ext cx="1879599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3014136" y="1456267"/>
            <a:ext cx="2709330" cy="4588932"/>
            <a:chOff x="3014136" y="1456267"/>
            <a:chExt cx="2709330" cy="4588932"/>
          </a:xfrm>
        </p:grpSpPr>
        <p:sp>
          <p:nvSpPr>
            <p:cNvPr id="14" name="Rectangle 13"/>
            <p:cNvSpPr/>
            <p:nvPr/>
          </p:nvSpPr>
          <p:spPr>
            <a:xfrm>
              <a:off x="3776134" y="5113867"/>
              <a:ext cx="1947332" cy="931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14136" y="1456267"/>
              <a:ext cx="863600" cy="4555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909734" y="1134533"/>
            <a:ext cx="1896533" cy="489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29733" y="2497138"/>
            <a:ext cx="2891762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Indirection </a:t>
            </a:r>
            <a:r>
              <a:rPr lang="en-US" dirty="0" smtClean="0"/>
              <a:t>table that initially</a:t>
            </a:r>
          </a:p>
          <a:p>
            <a:r>
              <a:rPr lang="en-US" dirty="0" smtClean="0"/>
              <a:t>points to stub code</a:t>
            </a:r>
            <a:endParaRPr lang="en-AU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29733" y="3118908"/>
            <a:ext cx="2546879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Stub: Loads routine </a:t>
            </a:r>
            <a:r>
              <a:rPr lang="en-US" dirty="0" smtClean="0"/>
              <a:t>ID so can find desired library,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Jump to linker/loader</a:t>
            </a:r>
            <a:endParaRPr lang="en-AU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29733" y="4065588"/>
            <a:ext cx="3031067" cy="120032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Linker/loader </a:t>
            </a:r>
            <a:r>
              <a:rPr lang="en-US" dirty="0" smtClean="0"/>
              <a:t>code finds desired library and edits jump address in indirection table, jumps to desired routine</a:t>
            </a:r>
            <a:endParaRPr lang="en-AU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29733" y="5454121"/>
            <a:ext cx="2699279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Dynamically mapped code executes and returns</a:t>
            </a:r>
            <a:endParaRPr lang="en-AU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29733" y="1498072"/>
            <a:ext cx="1857412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Call to DLL Library</a:t>
            </a:r>
            <a:endParaRPr lang="en-AU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997305" y="3225271"/>
            <a:ext cx="1824962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Indirection </a:t>
            </a:r>
            <a:r>
              <a:rPr lang="en-US" dirty="0" smtClean="0"/>
              <a:t>table now points to DLL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62400" y="6492875"/>
            <a:ext cx="2133600" cy="365125"/>
          </a:xfrm>
        </p:spPr>
        <p:txBody>
          <a:bodyPr/>
          <a:lstStyle/>
          <a:p>
            <a:r>
              <a:rPr lang="en-US" smtClean="0"/>
              <a:t>Spring 2010 -- Lecture #9</a:t>
            </a:r>
            <a:endParaRPr lang="en-AU"/>
          </a:p>
        </p:txBody>
      </p:sp>
      <p:pic>
        <p:nvPicPr>
          <p:cNvPr id="349194" name="Picture 10" descr="f02-2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196975"/>
            <a:ext cx="4005263" cy="5011738"/>
          </a:xfrm>
          <a:prstGeom prst="rect">
            <a:avLst/>
          </a:prstGeom>
          <a:noFill/>
        </p:spPr>
      </p:pic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dirty="0" smtClean="0"/>
              <a:t>Dynamic Linkage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C1DB38B7-93C0-7644-95EE-4252A8A0B2D3}" type="datetime1">
              <a:rPr lang="en-US" smtClean="0"/>
              <a:pPr/>
              <a:t>2/15/11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829733" y="2497138"/>
            <a:ext cx="2891762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Indirection </a:t>
            </a:r>
            <a:r>
              <a:rPr lang="en-US" dirty="0" smtClean="0"/>
              <a:t>table that initially</a:t>
            </a:r>
          </a:p>
          <a:p>
            <a:r>
              <a:rPr lang="en-US" dirty="0" smtClean="0"/>
              <a:t>points to stub code</a:t>
            </a:r>
            <a:endParaRPr lang="en-AU" dirty="0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829733" y="3118908"/>
            <a:ext cx="2546879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Stub: Loads routine </a:t>
            </a:r>
            <a:r>
              <a:rPr lang="en-US" dirty="0" smtClean="0"/>
              <a:t>ID so can find desired library,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Jump to linker/loader</a:t>
            </a:r>
            <a:endParaRPr lang="en-AU" dirty="0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829733" y="4065588"/>
            <a:ext cx="3031067" cy="120032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Linker/loader </a:t>
            </a:r>
            <a:r>
              <a:rPr lang="en-US" dirty="0" smtClean="0"/>
              <a:t>code finds desired library and edits jump address in indirection table, jumps to desired routine</a:t>
            </a:r>
            <a:endParaRPr lang="en-AU" dirty="0"/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829733" y="5454121"/>
            <a:ext cx="2699279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Dynamically mapped code executes and returns</a:t>
            </a:r>
            <a:endParaRPr lang="en-AU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29733" y="1498072"/>
            <a:ext cx="1857412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Call to DLL Library</a:t>
            </a:r>
            <a:endParaRPr lang="en-AU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997305" y="3225271"/>
            <a:ext cx="1824962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Indirection </a:t>
            </a:r>
            <a:r>
              <a:rPr lang="en-US" dirty="0" smtClean="0"/>
              <a:t>table now points to DLL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Cost over Time: What does Improving Technology Look Like?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A477-F1E0-6143-A2D1-FAC3D8947234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-901700" y="3822700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60500" y="6184900"/>
            <a:ext cx="662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" y="15621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Cost</a:t>
            </a:r>
          </a:p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50031" y="600710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60500" y="1765300"/>
            <a:ext cx="6277466" cy="3238500"/>
            <a:chOff x="1460500" y="1765300"/>
            <a:chExt cx="6277466" cy="32385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460500" y="1968500"/>
              <a:ext cx="5930900" cy="303530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19737" y="176530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73200" y="2286000"/>
            <a:ext cx="6264766" cy="2811966"/>
            <a:chOff x="1473200" y="2286000"/>
            <a:chExt cx="6264766" cy="281196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473200" y="2286000"/>
              <a:ext cx="5918200" cy="2667000"/>
            </a:xfrm>
            <a:prstGeom prst="line">
              <a:avLst/>
            </a:prstGeom>
            <a:ln w="508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419737" y="4728634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22400" y="2269067"/>
            <a:ext cx="6315566" cy="3184499"/>
            <a:chOff x="1422400" y="2269067"/>
            <a:chExt cx="6315566" cy="3184499"/>
          </a:xfrm>
        </p:grpSpPr>
        <p:sp>
          <p:nvSpPr>
            <p:cNvPr id="19" name="Freeform 18"/>
            <p:cNvSpPr/>
            <p:nvPr/>
          </p:nvSpPr>
          <p:spPr>
            <a:xfrm>
              <a:off x="1422400" y="2269067"/>
              <a:ext cx="5943600" cy="2912533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19737" y="5084234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90133" y="2137835"/>
            <a:ext cx="6256286" cy="2891365"/>
            <a:chOff x="1490133" y="2137835"/>
            <a:chExt cx="6256286" cy="2891365"/>
          </a:xfrm>
        </p:grpSpPr>
        <p:sp>
          <p:nvSpPr>
            <p:cNvPr id="21" name="Freeform 20"/>
            <p:cNvSpPr/>
            <p:nvPr/>
          </p:nvSpPr>
          <p:spPr>
            <a:xfrm>
              <a:off x="1490133" y="2336800"/>
              <a:ext cx="5875867" cy="2692400"/>
            </a:xfrm>
            <a:custGeom>
              <a:avLst/>
              <a:gdLst>
                <a:gd name="connsiteX0" fmla="*/ 0 w 5875867"/>
                <a:gd name="connsiteY0" fmla="*/ 2692400 h 2692400"/>
                <a:gd name="connsiteX1" fmla="*/ 4030134 w 5875867"/>
                <a:gd name="connsiteY1" fmla="*/ 2184400 h 2692400"/>
                <a:gd name="connsiteX2" fmla="*/ 5875867 w 5875867"/>
                <a:gd name="connsiteY2" fmla="*/ 0 h 26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5867" h="2692400">
                  <a:moveTo>
                    <a:pt x="0" y="2692400"/>
                  </a:moveTo>
                  <a:cubicBezTo>
                    <a:pt x="1525411" y="2662766"/>
                    <a:pt x="3050823" y="2633133"/>
                    <a:pt x="4030134" y="2184400"/>
                  </a:cubicBezTo>
                  <a:cubicBezTo>
                    <a:pt x="5009445" y="1735667"/>
                    <a:pt x="5875867" y="0"/>
                    <a:pt x="5875867" y="0"/>
                  </a:cubicBezTo>
                </a:path>
              </a:pathLst>
            </a:cu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19737" y="2137835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063015" y="1373963"/>
            <a:ext cx="18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Cost over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686-D85C-AA4E-993E-8493F31C1C49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-901700" y="3822700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60500" y="6184900"/>
            <a:ext cx="662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" y="15621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Cost</a:t>
            </a:r>
          </a:p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50031" y="600710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9" name="Group 24"/>
          <p:cNvGrpSpPr/>
          <p:nvPr/>
        </p:nvGrpSpPr>
        <p:grpSpPr>
          <a:xfrm>
            <a:off x="1422400" y="2269067"/>
            <a:ext cx="6315566" cy="3184499"/>
            <a:chOff x="1422400" y="2269067"/>
            <a:chExt cx="6315566" cy="3184499"/>
          </a:xfrm>
        </p:grpSpPr>
        <p:sp>
          <p:nvSpPr>
            <p:cNvPr id="19" name="Freeform 18"/>
            <p:cNvSpPr/>
            <p:nvPr/>
          </p:nvSpPr>
          <p:spPr>
            <a:xfrm>
              <a:off x="1422400" y="2269067"/>
              <a:ext cx="5943600" cy="2912533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19737" y="5084234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Cost over Time</a:t>
            </a:r>
            <a:br>
              <a:rPr lang="en-US" dirty="0" smtClean="0"/>
            </a:br>
            <a:r>
              <a:rPr lang="en-US" dirty="0" smtClean="0"/>
              <a:t>Successive Generations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1AA3-8047-8145-ABAA-E5F00EDA19DB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-901700" y="3822700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60500" y="6184900"/>
            <a:ext cx="662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" y="15621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Cost</a:t>
            </a:r>
          </a:p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50031" y="600710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56266" y="2269068"/>
            <a:ext cx="5732304" cy="2265864"/>
            <a:chOff x="1456266" y="2269068"/>
            <a:chExt cx="5732304" cy="2265864"/>
          </a:xfrm>
        </p:grpSpPr>
        <p:sp>
          <p:nvSpPr>
            <p:cNvPr id="19" name="Freeform 18"/>
            <p:cNvSpPr/>
            <p:nvPr/>
          </p:nvSpPr>
          <p:spPr>
            <a:xfrm>
              <a:off x="1456266" y="2269068"/>
              <a:ext cx="3166533" cy="2116666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3601" y="4165600"/>
              <a:ext cx="251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Technology Generation 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0533" y="2895598"/>
            <a:ext cx="5766170" cy="2282800"/>
            <a:chOff x="2150533" y="2895598"/>
            <a:chExt cx="5766170" cy="2282800"/>
          </a:xfrm>
        </p:grpSpPr>
        <p:sp>
          <p:nvSpPr>
            <p:cNvPr id="13" name="Freeform 12"/>
            <p:cNvSpPr/>
            <p:nvPr/>
          </p:nvSpPr>
          <p:spPr>
            <a:xfrm>
              <a:off x="2150533" y="2895598"/>
              <a:ext cx="3166533" cy="2116666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1734" y="4809066"/>
              <a:ext cx="251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Technology Generation 2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93990" y="3522122"/>
            <a:ext cx="5732312" cy="2265876"/>
            <a:chOff x="2793990" y="3522122"/>
            <a:chExt cx="5732312" cy="2265876"/>
          </a:xfrm>
        </p:grpSpPr>
        <p:sp>
          <p:nvSpPr>
            <p:cNvPr id="14" name="Freeform 13"/>
            <p:cNvSpPr/>
            <p:nvPr/>
          </p:nvSpPr>
          <p:spPr>
            <a:xfrm>
              <a:off x="2793990" y="3522122"/>
              <a:ext cx="3166533" cy="2116666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1333" y="5418666"/>
              <a:ext cx="251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Technology Generation 3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37459" y="2252131"/>
            <a:ext cx="5766170" cy="2282800"/>
            <a:chOff x="2150533" y="2895598"/>
            <a:chExt cx="5766170" cy="2282800"/>
          </a:xfrm>
        </p:grpSpPr>
        <p:sp>
          <p:nvSpPr>
            <p:cNvPr id="24" name="Freeform 23"/>
            <p:cNvSpPr/>
            <p:nvPr/>
          </p:nvSpPr>
          <p:spPr>
            <a:xfrm>
              <a:off x="2150533" y="2895598"/>
              <a:ext cx="3166533" cy="2116666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01734" y="4809066"/>
              <a:ext cx="251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Technology Generation 2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19098" y="2805308"/>
            <a:ext cx="407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How Can Tech Gen 2 Replace Tech Gen 1?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1015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“The complexity for minimum component costs has increased at a rate of roughly a factor of two per year. …That means by 1975, the number of components per integrated circuit for minimum cost will be 65,000.” </a:t>
            </a:r>
            <a:r>
              <a:rPr lang="en-US" sz="2000" i="1" dirty="0" smtClean="0"/>
              <a:t>(from 50 in 1965)</a:t>
            </a:r>
          </a:p>
          <a:p>
            <a:pPr>
              <a:buNone/>
            </a:pPr>
            <a:endParaRPr lang="en-US" sz="2000" b="1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90065" y="2332037"/>
            <a:ext cx="42120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“</a:t>
            </a:r>
            <a:r>
              <a:rPr lang="en-US" sz="2000" dirty="0" smtClean="0"/>
              <a:t>Integrated circuits will lead to such wonders as home computers--or at least terminals connected to a central computer--automatic controls for automobiles, and personal portable communications equipment. The electronic wristwatch needs only a display to be feasible today.”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4E58-3EE5-D745-A802-2EB4DDAFC83B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09" y="3414563"/>
            <a:ext cx="3543300" cy="307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812" y="4899370"/>
            <a:ext cx="5067188" cy="1637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1412" y="1035392"/>
            <a:ext cx="461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Gordon Moore, “Cramming more components onto integrated circuits,” </a:t>
            </a:r>
            <a:r>
              <a:rPr lang="en-US" i="1" dirty="0" smtClean="0"/>
              <a:t>Electronics</a:t>
            </a:r>
            <a:r>
              <a:rPr lang="en-US" dirty="0" smtClean="0"/>
              <a:t>, Volume 38, Number 8, April 19, 1965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9C1-1234-234A-9B28-52CBA2DB9302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0"/>
            <a:ext cx="601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Predicts: 2X Transistors / chip every 2 years</a:t>
            </a:r>
            <a:endParaRPr lang="en-US" sz="1600" b="1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" name="Picture 22" descr="gordon-mo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613" y="2554101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7223704" y="5268726"/>
            <a:ext cx="168000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Gordon Moore</a:t>
            </a:r>
            <a:b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Intel Cofounder</a:t>
            </a:r>
            <a:b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 rot="16200000">
            <a:off x="-2184576" y="3342919"/>
            <a:ext cx="476887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# of transistors on an</a:t>
            </a:r>
            <a:r>
              <a:rPr lang="en-US" sz="20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integrated </a:t>
            </a:r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circuit (IC)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7662842" y="6236601"/>
            <a:ext cx="7270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Year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8837" t="15885" r="4393" b="13187"/>
          <a:stretch>
            <a:fillRect/>
          </a:stretch>
        </p:blipFill>
        <p:spPr bwMode="auto">
          <a:xfrm>
            <a:off x="198083" y="444470"/>
            <a:ext cx="9047520" cy="64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Chip Size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29C-CE31-9B4C-80DE-42238F06FD91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4" descr="f01-12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2" y="2125657"/>
            <a:ext cx="8890000" cy="342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6200000" flipV="1">
            <a:off x="5283201" y="3234267"/>
            <a:ext cx="3166533" cy="1693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3403601" y="3285067"/>
            <a:ext cx="3166533" cy="1693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36133" y="2343447"/>
            <a:ext cx="5621867" cy="248255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12267" y="2068177"/>
            <a:ext cx="3471333" cy="110066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46399" y="4250267"/>
            <a:ext cx="13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 in 3 years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81334" y="4250267"/>
            <a:ext cx="13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in 3 years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04534" y="5723467"/>
            <a:ext cx="4670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Growth in memory capacity slowing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Moore’s Law?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also a law of investment in equipment as well as increasing volume of integrated circuits that need more transistors per chip</a:t>
            </a:r>
          </a:p>
          <a:p>
            <a:r>
              <a:rPr lang="en-US" dirty="0" smtClean="0"/>
              <a:t>Exponential growth cannot last forever</a:t>
            </a:r>
          </a:p>
          <a:p>
            <a:r>
              <a:rPr lang="en-US" dirty="0" smtClean="0"/>
              <a:t>More transistors/chip will end during your careers</a:t>
            </a:r>
          </a:p>
          <a:p>
            <a:pPr lvl="1"/>
            <a:r>
              <a:rPr lang="en-US" dirty="0" smtClean="0"/>
              <a:t>2020? 2025?</a:t>
            </a:r>
          </a:p>
          <a:p>
            <a:pPr lvl="1"/>
            <a:r>
              <a:rPr lang="en-US" dirty="0" smtClean="0"/>
              <a:t>(When) will something replace it?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4E58-3EE5-D745-A802-2EB4DDAFC83B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p:oleObj spid="_x0000_s61442" name="Image" r:id="rId4" imgW="3492063" imgH="2400000" progId="">
              <p:embed/>
            </p:oleObj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tx1"/>
                </a:solidFill>
              </a:rPr>
              <a:t>High Level </a:t>
            </a:r>
            <a:r>
              <a:rPr lang="en-US" sz="1800" b="1" dirty="0" smtClean="0">
                <a:solidFill>
                  <a:schemeClr val="tx1"/>
                </a:solidFill>
              </a:rPr>
              <a:t>Language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Program </a:t>
            </a:r>
            <a:r>
              <a:rPr lang="en-US" sz="1800" b="1" dirty="0">
                <a:solidFill>
                  <a:schemeClr val="tx1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Assembly  </a:t>
            </a:r>
            <a:r>
              <a:rPr lang="en-US" sz="1800" b="1" dirty="0" smtClean="0">
                <a:solidFill>
                  <a:srgbClr val="FF0000"/>
                </a:solidFill>
              </a:rPr>
              <a:t>Language Program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e.g., MIPS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chemeClr val="tx1"/>
                </a:solidFill>
              </a:rPr>
              <a:t>temp = </a:t>
            </a: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chemeClr val="tx1"/>
                </a:solidFill>
              </a:rPr>
              <a:t>v[k+1] = temp;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>
            <a:off x="2085975" y="292277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Anything can be represented</a:t>
            </a:r>
            <a:br>
              <a:rPr lang="en-US" sz="1600" dirty="0" smtClean="0"/>
            </a:br>
            <a:r>
              <a:rPr lang="en-US" sz="1600" dirty="0" smtClean="0"/>
              <a:t>as a </a:t>
            </a:r>
            <a:r>
              <a:rPr lang="en-US" sz="1600" i="1" dirty="0" smtClean="0"/>
              <a:t>number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i.e., data or instructions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0" y="1308576"/>
            <a:ext cx="9144000" cy="422807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E1D5-D84D-E645-B001-422236320EE8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20238" y="872440"/>
            <a:ext cx="16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Today’s Lecture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Technology Trends: </a:t>
            </a:r>
            <a:br>
              <a:rPr lang="en-US" dirty="0" smtClean="0"/>
            </a:br>
            <a:r>
              <a:rPr lang="en-US" dirty="0" err="1" smtClean="0"/>
              <a:t>Uniprocessor</a:t>
            </a:r>
            <a:r>
              <a:rPr lang="en-US" dirty="0" smtClean="0"/>
              <a:t> Performance (</a:t>
            </a:r>
            <a:r>
              <a:rPr lang="en-US" dirty="0" err="1" smtClean="0"/>
              <a:t>SPECint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5D5-2094-1845-A0FE-752809481027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4" descr="f01-1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593" y="1557867"/>
            <a:ext cx="9409379" cy="53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660396" y="1490134"/>
            <a:ext cx="7992537" cy="880533"/>
            <a:chOff x="660396" y="1490134"/>
            <a:chExt cx="7992537" cy="880533"/>
          </a:xfrm>
        </p:grpSpPr>
        <p:sp>
          <p:nvSpPr>
            <p:cNvPr id="7" name="Oval 6"/>
            <p:cNvSpPr/>
            <p:nvPr/>
          </p:nvSpPr>
          <p:spPr>
            <a:xfrm>
              <a:off x="6976534" y="1490134"/>
              <a:ext cx="1676399" cy="88053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0396" y="1659467"/>
              <a:ext cx="5220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Improvements in processor performance have slowed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Why?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749339" y="1862667"/>
              <a:ext cx="1218727" cy="68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Limits to Performance:</a:t>
            </a:r>
            <a:br>
              <a:rPr lang="en-US" dirty="0" smtClean="0"/>
            </a:br>
            <a:r>
              <a:rPr lang="en-US" dirty="0" smtClean="0"/>
              <a:t>Faster Means More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3C0D-3214-9241-A550-589CBC21582A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4" descr="f01-15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78" y="1573748"/>
            <a:ext cx="8970123" cy="41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68" y="67732"/>
            <a:ext cx="1530407" cy="12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48025" y="5767401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 = CV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759200" y="5740399"/>
            <a:ext cx="1473200" cy="60960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= C 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is proportional to Capacitance * Voltage</a:t>
            </a:r>
            <a:r>
              <a:rPr lang="en-US" baseline="30000" dirty="0" smtClean="0"/>
              <a:t>2</a:t>
            </a:r>
            <a:r>
              <a:rPr lang="en-US" dirty="0" smtClean="0"/>
              <a:t> * Frequency of switching</a:t>
            </a:r>
          </a:p>
          <a:p>
            <a:r>
              <a:rPr lang="en-US" dirty="0" smtClean="0"/>
              <a:t>What is the effect on power consumption of:</a:t>
            </a:r>
          </a:p>
          <a:p>
            <a:pPr lvl="1"/>
            <a:r>
              <a:rPr lang="en-US" dirty="0" smtClean="0"/>
              <a:t>“Simpler” implementation (fewer transistors)?</a:t>
            </a:r>
          </a:p>
          <a:p>
            <a:pPr lvl="1"/>
            <a:r>
              <a:rPr lang="en-US" dirty="0" smtClean="0"/>
              <a:t>Smaller implementation (shrunk down design)?</a:t>
            </a:r>
          </a:p>
          <a:p>
            <a:pPr lvl="1"/>
            <a:r>
              <a:rPr lang="en-US" dirty="0" smtClean="0"/>
              <a:t>Reduced voltage?</a:t>
            </a:r>
          </a:p>
          <a:p>
            <a:pPr lvl="1"/>
            <a:r>
              <a:rPr lang="en-US" dirty="0" smtClean="0"/>
              <a:t>Increased clock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262C-28C9-8D44-9C79-CE6D4EDA16C1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254" y="173458"/>
            <a:ext cx="4307945" cy="631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866" y="274638"/>
            <a:ext cx="40809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Doing Nothing Well—NOT!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processors consume about two thirds as much power at idle (doing nothing) as they do at peak</a:t>
            </a:r>
          </a:p>
          <a:p>
            <a:r>
              <a:rPr lang="en-US" dirty="0" smtClean="0"/>
              <a:t>Higher performance (server class) processors approaching 300 W at peak</a:t>
            </a:r>
          </a:p>
          <a:p>
            <a:r>
              <a:rPr lang="en-US" dirty="0" smtClean="0"/>
              <a:t>Implications for battery life?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2408-74E6-154F-9E8D-B77727AF9733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89" y="1398525"/>
            <a:ext cx="4272871" cy="38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Computer </a:t>
            </a:r>
            <a:r>
              <a:rPr lang="en-US" dirty="0" smtClean="0"/>
              <a:t>Technology: </a:t>
            </a:r>
            <a:br>
              <a:rPr lang="en-US" dirty="0" smtClean="0"/>
            </a:br>
            <a:r>
              <a:rPr lang="en-US" dirty="0" smtClean="0"/>
              <a:t>Growing, But More Slowly</a:t>
            </a:r>
            <a:endParaRPr lang="en-US" dirty="0"/>
          </a:p>
        </p:txBody>
      </p:sp>
      <p:sp>
        <p:nvSpPr>
          <p:cNvPr id="10055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829717" y="1634057"/>
            <a:ext cx="7982386" cy="51387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Processor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Speed 2x / 1.5 years (since ’</a:t>
            </a:r>
            <a:r>
              <a:rPr lang="en-US" sz="2000" dirty="0" smtClean="0"/>
              <a:t>85-”05) </a:t>
            </a:r>
            <a:r>
              <a:rPr lang="en-US" sz="2000" dirty="0">
                <a:solidFill>
                  <a:schemeClr val="accent1"/>
                </a:solidFill>
              </a:rPr>
              <a:t>[</a:t>
            </a:r>
            <a:r>
              <a:rPr lang="en-US" sz="2000" b="1" i="1" dirty="0">
                <a:solidFill>
                  <a:srgbClr val="FF0000"/>
                </a:solidFill>
              </a:rPr>
              <a:t>slowing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  <a:r>
              <a:rPr lang="en-US" sz="2000" dirty="0">
                <a:solidFill>
                  <a:schemeClr val="accent1"/>
                </a:solidFill>
              </a:rPr>
              <a:t>]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lvl="1">
              <a:lnSpc>
                <a:spcPct val="85000"/>
              </a:lnSpc>
              <a:defRPr/>
            </a:pPr>
            <a:r>
              <a:rPr lang="en-US" sz="2000" dirty="0" smtClean="0"/>
              <a:t>Now +2 cores / 2 years</a:t>
            </a:r>
            <a:endParaRPr lang="en-US" sz="1600" dirty="0" smtClean="0"/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When you graduate: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3-4 </a:t>
            </a:r>
            <a:r>
              <a:rPr lang="en-US" sz="2000" dirty="0">
                <a:solidFill>
                  <a:srgbClr val="3366FF"/>
                </a:solidFill>
              </a:rPr>
              <a:t>GHz,</a:t>
            </a:r>
            <a:r>
              <a:rPr lang="en-US" sz="2000" dirty="0" smtClean="0">
                <a:solidFill>
                  <a:srgbClr val="3366FF"/>
                </a:solidFill>
              </a:rPr>
              <a:t> 10-14 </a:t>
            </a:r>
            <a:r>
              <a:rPr lang="en-US" sz="2000" dirty="0">
                <a:solidFill>
                  <a:srgbClr val="3366FF"/>
                </a:solidFill>
              </a:rPr>
              <a:t>Cores</a:t>
            </a:r>
            <a:endParaRPr lang="en-US" sz="1600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Memory (DRAM)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Capacity: 2x / 2 years (since ’96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accent1"/>
                </a:solidFill>
              </a:rPr>
              <a:t>[</a:t>
            </a:r>
            <a:r>
              <a:rPr lang="en-US" sz="2000" b="1" i="1" dirty="0" smtClean="0">
                <a:solidFill>
                  <a:srgbClr val="FF0000"/>
                </a:solidFill>
              </a:rPr>
              <a:t>slowing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r>
              <a:rPr lang="en-US" sz="2000" dirty="0" smtClean="0">
                <a:solidFill>
                  <a:schemeClr val="accent1"/>
                </a:solidFill>
              </a:rPr>
              <a:t>]</a:t>
            </a:r>
            <a:endParaRPr lang="en-US" sz="2000" dirty="0" smtClean="0"/>
          </a:p>
          <a:p>
            <a:pPr lvl="1">
              <a:lnSpc>
                <a:spcPct val="85000"/>
              </a:lnSpc>
              <a:defRPr/>
            </a:pPr>
            <a:r>
              <a:rPr lang="en-US" sz="2000" dirty="0" smtClean="0"/>
              <a:t>Now 2X/3-4 years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When you graduate: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8-16 </a:t>
            </a:r>
            <a:r>
              <a:rPr lang="en-US" sz="2000" dirty="0" err="1" smtClean="0">
                <a:solidFill>
                  <a:srgbClr val="3366FF"/>
                </a:solidFill>
              </a:rPr>
              <a:t>GigaBytes</a:t>
            </a:r>
            <a:endParaRPr lang="en-US" sz="1600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Disk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Capacity: 2x / 1 year (since ’97)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250X size last </a:t>
            </a:r>
            <a:r>
              <a:rPr lang="en-US" sz="2000" dirty="0" smtClean="0"/>
              <a:t>decade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When you graduate: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6-12 </a:t>
            </a:r>
            <a:r>
              <a:rPr lang="en-US" sz="2000" dirty="0" err="1" smtClean="0">
                <a:solidFill>
                  <a:srgbClr val="3366FF"/>
                </a:solidFill>
              </a:rPr>
              <a:t>TeraBytes</a:t>
            </a:r>
            <a:endParaRPr lang="en-US" sz="2000" dirty="0" smtClean="0">
              <a:solidFill>
                <a:srgbClr val="3366FF"/>
              </a:solidFill>
            </a:endParaRPr>
          </a:p>
          <a:p>
            <a:pPr>
              <a:lnSpc>
                <a:spcPct val="85000"/>
              </a:lnSpc>
              <a:defRPr/>
            </a:pPr>
            <a:r>
              <a:rPr lang="en-US" sz="2400" dirty="0" smtClean="0"/>
              <a:t>Network</a:t>
            </a:r>
            <a:endParaRPr lang="en-US" sz="2000" dirty="0" smtClean="0"/>
          </a:p>
          <a:p>
            <a:pPr lvl="1">
              <a:lnSpc>
                <a:spcPct val="85000"/>
              </a:lnSpc>
              <a:defRPr/>
            </a:pPr>
            <a:r>
              <a:rPr lang="en-US" sz="2000" dirty="0" smtClean="0"/>
              <a:t>Core: 2x every 2 years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 smtClean="0"/>
              <a:t>Access: 100-1000 mbps from home, 1-10 mbps cellular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FE0-CDCA-9240-A335-DFF079EA0CA9}" type="datetime1">
              <a:rPr lang="en-US" smtClean="0"/>
              <a:pPr/>
              <a:t>2/15/11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f01-04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4656" y="1033998"/>
            <a:ext cx="6695415" cy="57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Five Components </a:t>
            </a:r>
            <a:r>
              <a:rPr lang="en-US" dirty="0"/>
              <a:t>of</a:t>
            </a:r>
            <a:r>
              <a:rPr lang="en-US" dirty="0" smtClean="0"/>
              <a:t> a Computer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587068" y="3539067"/>
            <a:ext cx="2556932" cy="2587096"/>
          </a:xfrm>
        </p:spPr>
        <p:txBody>
          <a:bodyPr/>
          <a:lstStyle/>
          <a:p>
            <a:r>
              <a:rPr lang="en-US" dirty="0" smtClean="0"/>
              <a:t>Control</a:t>
            </a:r>
          </a:p>
          <a:p>
            <a:r>
              <a:rPr lang="en-US" dirty="0" err="1" smtClean="0"/>
              <a:t>Datapath</a:t>
            </a:r>
            <a:endParaRPr lang="en-US" dirty="0" smtClean="0"/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Input</a:t>
            </a:r>
          </a:p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23AD-AC0D-E847-B7C7-91904465A9C4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Reality Check: Typical </a:t>
            </a:r>
            <a:br>
              <a:rPr lang="en-US" dirty="0" smtClean="0"/>
            </a:br>
            <a:r>
              <a:rPr lang="en-US" dirty="0" smtClean="0"/>
              <a:t>MIPS Chip Die Photograph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CB7-F600-FB43-BA35-79973F6831EC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3132" y="1591728"/>
            <a:ext cx="5663670" cy="52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5579536" y="4334928"/>
            <a:ext cx="3238495" cy="2175933"/>
            <a:chOff x="5579536" y="4334928"/>
            <a:chExt cx="3238495" cy="2175933"/>
          </a:xfrm>
        </p:grpSpPr>
        <p:sp>
          <p:nvSpPr>
            <p:cNvPr id="9" name="Freeform 8"/>
            <p:cNvSpPr/>
            <p:nvPr/>
          </p:nvSpPr>
          <p:spPr>
            <a:xfrm>
              <a:off x="5579536" y="4334928"/>
              <a:ext cx="1532467" cy="2175933"/>
            </a:xfrm>
            <a:custGeom>
              <a:avLst/>
              <a:gdLst>
                <a:gd name="connsiteX0" fmla="*/ 0 w 1532467"/>
                <a:gd name="connsiteY0" fmla="*/ 8467 h 2175933"/>
                <a:gd name="connsiteX1" fmla="*/ 1532467 w 1532467"/>
                <a:gd name="connsiteY1" fmla="*/ 8467 h 2175933"/>
                <a:gd name="connsiteX2" fmla="*/ 1532467 w 1532467"/>
                <a:gd name="connsiteY2" fmla="*/ 1761067 h 2175933"/>
                <a:gd name="connsiteX3" fmla="*/ 838200 w 1532467"/>
                <a:gd name="connsiteY3" fmla="*/ 1752600 h 2175933"/>
                <a:gd name="connsiteX4" fmla="*/ 846667 w 1532467"/>
                <a:gd name="connsiteY4" fmla="*/ 2175933 h 2175933"/>
                <a:gd name="connsiteX5" fmla="*/ 516467 w 1532467"/>
                <a:gd name="connsiteY5" fmla="*/ 2167467 h 2175933"/>
                <a:gd name="connsiteX6" fmla="*/ 491067 w 1532467"/>
                <a:gd name="connsiteY6" fmla="*/ 1109133 h 2175933"/>
                <a:gd name="connsiteX7" fmla="*/ 16934 w 1532467"/>
                <a:gd name="connsiteY7" fmla="*/ 1100667 h 2175933"/>
                <a:gd name="connsiteX8" fmla="*/ 0 w 1532467"/>
                <a:gd name="connsiteY8" fmla="*/ 8467 h 217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467" h="2175933">
                  <a:moveTo>
                    <a:pt x="0" y="8467"/>
                  </a:moveTo>
                  <a:lnTo>
                    <a:pt x="1532467" y="8467"/>
                  </a:lnTo>
                  <a:lnTo>
                    <a:pt x="1532467" y="1761067"/>
                  </a:lnTo>
                  <a:lnTo>
                    <a:pt x="838200" y="1752600"/>
                  </a:lnTo>
                  <a:lnTo>
                    <a:pt x="846667" y="2175933"/>
                  </a:lnTo>
                  <a:lnTo>
                    <a:pt x="516467" y="2167467"/>
                  </a:lnTo>
                  <a:lnTo>
                    <a:pt x="491067" y="1109133"/>
                  </a:lnTo>
                  <a:lnTo>
                    <a:pt x="16934" y="1100667"/>
                  </a:lnTo>
                  <a:cubicBezTo>
                    <a:pt x="14112" y="733778"/>
                    <a:pt x="8467" y="0"/>
                    <a:pt x="0" y="8467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35333" y="4817533"/>
              <a:ext cx="12826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Integer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Control and</a:t>
              </a:r>
            </a:p>
            <a:p>
              <a:r>
                <a:rPr lang="en-US" dirty="0" err="1" smtClean="0">
                  <a:solidFill>
                    <a:srgbClr val="FF0000"/>
                  </a:solidFill>
                </a:rPr>
                <a:t>Datapath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7400" y="2252133"/>
            <a:ext cx="6852126" cy="2048934"/>
            <a:chOff x="2057400" y="2252133"/>
            <a:chExt cx="6852126" cy="2048934"/>
          </a:xfrm>
        </p:grpSpPr>
        <p:sp>
          <p:nvSpPr>
            <p:cNvPr id="11" name="Freeform 10"/>
            <p:cNvSpPr/>
            <p:nvPr/>
          </p:nvSpPr>
          <p:spPr>
            <a:xfrm>
              <a:off x="2057400" y="2252133"/>
              <a:ext cx="5080000" cy="2048934"/>
            </a:xfrm>
            <a:custGeom>
              <a:avLst/>
              <a:gdLst>
                <a:gd name="connsiteX0" fmla="*/ 0 w 5080000"/>
                <a:gd name="connsiteY0" fmla="*/ 0 h 2048934"/>
                <a:gd name="connsiteX1" fmla="*/ 5063067 w 5080000"/>
                <a:gd name="connsiteY1" fmla="*/ 0 h 2048934"/>
                <a:gd name="connsiteX2" fmla="*/ 5080000 w 5080000"/>
                <a:gd name="connsiteY2" fmla="*/ 2032000 h 2048934"/>
                <a:gd name="connsiteX3" fmla="*/ 16933 w 5080000"/>
                <a:gd name="connsiteY3" fmla="*/ 2048934 h 2048934"/>
                <a:gd name="connsiteX4" fmla="*/ 0 w 5080000"/>
                <a:gd name="connsiteY4" fmla="*/ 0 h 20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00" h="2048934">
                  <a:moveTo>
                    <a:pt x="0" y="0"/>
                  </a:moveTo>
                  <a:lnTo>
                    <a:pt x="5063067" y="0"/>
                  </a:lnTo>
                  <a:lnTo>
                    <a:pt x="5080000" y="2032000"/>
                  </a:lnTo>
                  <a:lnTo>
                    <a:pt x="16933" y="20489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18400" y="2302934"/>
              <a:ext cx="1391126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Performance</a:t>
              </a:r>
            </a:p>
            <a:p>
              <a:r>
                <a:rPr lang="en-US" dirty="0" smtClean="0">
                  <a:solidFill>
                    <a:srgbClr val="3366FF"/>
                  </a:solidFill>
                </a:rPr>
                <a:t>Enhancing</a:t>
              </a:r>
            </a:p>
            <a:p>
              <a:r>
                <a:rPr lang="en-US" dirty="0" smtClean="0">
                  <a:solidFill>
                    <a:srgbClr val="3366FF"/>
                  </a:solidFill>
                </a:rPr>
                <a:t>On-Chip</a:t>
              </a:r>
            </a:p>
            <a:p>
              <a:r>
                <a:rPr lang="en-US" dirty="0" smtClean="0">
                  <a:solidFill>
                    <a:srgbClr val="3366FF"/>
                  </a:solidFill>
                </a:rPr>
                <a:t>Memory</a:t>
              </a:r>
            </a:p>
            <a:p>
              <a:r>
                <a:rPr lang="en-US" dirty="0" smtClean="0">
                  <a:solidFill>
                    <a:srgbClr val="3366FF"/>
                  </a:solidFill>
                </a:rPr>
                <a:t>(</a:t>
              </a:r>
              <a:r>
                <a:rPr lang="en-US" dirty="0" err="1" smtClean="0">
                  <a:solidFill>
                    <a:srgbClr val="3366FF"/>
                  </a:solidFill>
                </a:rPr>
                <a:t>iCache</a:t>
              </a:r>
              <a:r>
                <a:rPr lang="en-US" dirty="0" smtClean="0">
                  <a:solidFill>
                    <a:srgbClr val="3366FF"/>
                  </a:solidFill>
                </a:rPr>
                <a:t> +</a:t>
              </a:r>
            </a:p>
            <a:p>
              <a:r>
                <a:rPr lang="en-US" dirty="0" err="1" smtClean="0">
                  <a:solidFill>
                    <a:srgbClr val="3366FF"/>
                  </a:solidFill>
                </a:rPr>
                <a:t>dCache</a:t>
              </a:r>
              <a:r>
                <a:rPr lang="en-US" dirty="0" smtClean="0">
                  <a:solidFill>
                    <a:srgbClr val="3366FF"/>
                  </a:solidFill>
                </a:rPr>
                <a:t>)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0266" y="4385733"/>
            <a:ext cx="4377267" cy="2269066"/>
            <a:chOff x="440266" y="4385733"/>
            <a:chExt cx="4377267" cy="2269066"/>
          </a:xfrm>
        </p:grpSpPr>
        <p:sp>
          <p:nvSpPr>
            <p:cNvPr id="13" name="Freeform 12"/>
            <p:cNvSpPr/>
            <p:nvPr/>
          </p:nvSpPr>
          <p:spPr>
            <a:xfrm>
              <a:off x="2057400" y="4385733"/>
              <a:ext cx="2760133" cy="2269066"/>
            </a:xfrm>
            <a:custGeom>
              <a:avLst/>
              <a:gdLst>
                <a:gd name="connsiteX0" fmla="*/ 0 w 2760133"/>
                <a:gd name="connsiteY0" fmla="*/ 2269066 h 2269066"/>
                <a:gd name="connsiteX1" fmla="*/ 0 w 2760133"/>
                <a:gd name="connsiteY1" fmla="*/ 25400 h 2269066"/>
                <a:gd name="connsiteX2" fmla="*/ 2760133 w 2760133"/>
                <a:gd name="connsiteY2" fmla="*/ 0 h 2269066"/>
                <a:gd name="connsiteX3" fmla="*/ 2760133 w 2760133"/>
                <a:gd name="connsiteY3" fmla="*/ 2159000 h 2269066"/>
                <a:gd name="connsiteX4" fmla="*/ 16933 w 2760133"/>
                <a:gd name="connsiteY4" fmla="*/ 2201333 h 226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0133" h="2269066">
                  <a:moveTo>
                    <a:pt x="0" y="2269066"/>
                  </a:moveTo>
                  <a:lnTo>
                    <a:pt x="0" y="25400"/>
                  </a:lnTo>
                  <a:lnTo>
                    <a:pt x="2760133" y="0"/>
                  </a:lnTo>
                  <a:lnTo>
                    <a:pt x="2760133" y="2159000"/>
                  </a:lnTo>
                  <a:lnTo>
                    <a:pt x="16933" y="2201333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0266" y="4817533"/>
              <a:ext cx="12826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Floating Pt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Control and</a:t>
              </a:r>
            </a:p>
            <a:p>
              <a:r>
                <a:rPr lang="en-US" dirty="0" err="1" smtClean="0">
                  <a:solidFill>
                    <a:srgbClr val="FF0000"/>
                  </a:solidFill>
                </a:rPr>
                <a:t>Datapath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5601" y="2302934"/>
            <a:ext cx="5672666" cy="3708399"/>
            <a:chOff x="355601" y="2302934"/>
            <a:chExt cx="5672666" cy="3708399"/>
          </a:xfrm>
        </p:grpSpPr>
        <p:sp>
          <p:nvSpPr>
            <p:cNvPr id="15" name="Freeform 14"/>
            <p:cNvSpPr/>
            <p:nvPr/>
          </p:nvSpPr>
          <p:spPr>
            <a:xfrm>
              <a:off x="4885267" y="4343400"/>
              <a:ext cx="1143000" cy="1667933"/>
            </a:xfrm>
            <a:custGeom>
              <a:avLst/>
              <a:gdLst>
                <a:gd name="connsiteX0" fmla="*/ 0 w 1168400"/>
                <a:gd name="connsiteY0" fmla="*/ 1667933 h 1667933"/>
                <a:gd name="connsiteX1" fmla="*/ 8466 w 1168400"/>
                <a:gd name="connsiteY1" fmla="*/ 25400 h 1667933"/>
                <a:gd name="connsiteX2" fmla="*/ 660400 w 1168400"/>
                <a:gd name="connsiteY2" fmla="*/ 0 h 1667933"/>
                <a:gd name="connsiteX3" fmla="*/ 694266 w 1168400"/>
                <a:gd name="connsiteY3" fmla="*/ 1143000 h 1667933"/>
                <a:gd name="connsiteX4" fmla="*/ 1159933 w 1168400"/>
                <a:gd name="connsiteY4" fmla="*/ 1143000 h 1667933"/>
                <a:gd name="connsiteX5" fmla="*/ 1168400 w 1168400"/>
                <a:gd name="connsiteY5" fmla="*/ 1659467 h 1667933"/>
                <a:gd name="connsiteX6" fmla="*/ 0 w 1168400"/>
                <a:gd name="connsiteY6" fmla="*/ 1667933 h 166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400" h="1667933">
                  <a:moveTo>
                    <a:pt x="0" y="1667933"/>
                  </a:moveTo>
                  <a:lnTo>
                    <a:pt x="8466" y="25400"/>
                  </a:lnTo>
                  <a:lnTo>
                    <a:pt x="660400" y="0"/>
                  </a:lnTo>
                  <a:lnTo>
                    <a:pt x="694266" y="1143000"/>
                  </a:lnTo>
                  <a:lnTo>
                    <a:pt x="1159933" y="1143000"/>
                  </a:lnTo>
                  <a:lnTo>
                    <a:pt x="1168400" y="1659467"/>
                  </a:lnTo>
                  <a:lnTo>
                    <a:pt x="0" y="1667933"/>
                  </a:lnTo>
                  <a:close/>
                </a:path>
              </a:pathLst>
            </a:custGeom>
            <a:noFill/>
            <a:ln w="762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601" y="2302934"/>
              <a:ext cx="123197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Protection-</a:t>
              </a:r>
              <a:br>
                <a:rPr lang="en-US" dirty="0" smtClean="0">
                  <a:solidFill>
                    <a:srgbClr val="008000"/>
                  </a:solidFill>
                </a:rPr>
              </a:br>
              <a:r>
                <a:rPr lang="en-US" dirty="0" smtClean="0">
                  <a:solidFill>
                    <a:srgbClr val="008000"/>
                  </a:solidFill>
                </a:rPr>
                <a:t>oriented</a:t>
              </a:r>
            </a:p>
            <a:p>
              <a:r>
                <a:rPr lang="en-US" dirty="0" smtClean="0">
                  <a:solidFill>
                    <a:srgbClr val="008000"/>
                  </a:solidFill>
                </a:rPr>
                <a:t>Virtual</a:t>
              </a:r>
            </a:p>
            <a:p>
              <a:r>
                <a:rPr lang="en-US" dirty="0" smtClean="0">
                  <a:solidFill>
                    <a:srgbClr val="008000"/>
                  </a:solidFill>
                </a:rPr>
                <a:t>Memory</a:t>
              </a:r>
            </a:p>
            <a:p>
              <a:r>
                <a:rPr lang="en-US" dirty="0" smtClean="0">
                  <a:solidFill>
                    <a:srgbClr val="008000"/>
                  </a:solidFill>
                </a:rPr>
                <a:t>Support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Processor</a:t>
            </a:r>
            <a:endParaRPr lang="en-US" dirty="0"/>
          </a:p>
        </p:txBody>
      </p:sp>
      <p:sp>
        <p:nvSpPr>
          <p:cNvPr id="248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Processor</a:t>
            </a:r>
            <a:r>
              <a:rPr lang="en-US" dirty="0" smtClean="0"/>
              <a:t> (CPU): the active part of the computer, which does all the work (data manipulation and decision-making)</a:t>
            </a:r>
          </a:p>
          <a:p>
            <a:r>
              <a:rPr lang="en-US" i="1" dirty="0" err="1" smtClean="0"/>
              <a:t>Datapath</a:t>
            </a:r>
            <a:r>
              <a:rPr lang="en-US" dirty="0" smtClean="0"/>
              <a:t>: portion of the processor which contains hardware necessary to perform operations required by the processor (the brawn)</a:t>
            </a:r>
          </a:p>
          <a:p>
            <a:r>
              <a:rPr lang="en-US" i="1" dirty="0" smtClean="0"/>
              <a:t>Control</a:t>
            </a:r>
            <a:r>
              <a:rPr lang="en-US" dirty="0" smtClean="0"/>
              <a:t>: portion of the processor (also in hardware) which tells the </a:t>
            </a:r>
            <a:r>
              <a:rPr lang="en-US" dirty="0" err="1" smtClean="0"/>
              <a:t>datapath</a:t>
            </a:r>
            <a:r>
              <a:rPr lang="en-US" dirty="0" smtClean="0"/>
              <a:t> what needs to be done (the brain)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1129-5376-4D43-B2EF-07DB52A7960F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Stages of the Datapath : Overview</a:t>
            </a:r>
            <a:endParaRPr lang="en-US"/>
          </a:p>
        </p:txBody>
      </p:sp>
      <p:sp>
        <p:nvSpPr>
          <p:cNvPr id="248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Problem: a single, atomic block which “executes an instruction” (performs all necessary operations beginning with fetching the instruction) would be too bulky and inefficient</a:t>
            </a:r>
          </a:p>
          <a:p>
            <a:r>
              <a:rPr lang="en-US" dirty="0" smtClean="0"/>
              <a:t>Solution: break up the process of “executing an instruction” into </a:t>
            </a:r>
            <a:r>
              <a:rPr lang="en-US" i="1" dirty="0" smtClean="0"/>
              <a:t>stages </a:t>
            </a:r>
            <a:r>
              <a:rPr lang="en-US" dirty="0" smtClean="0"/>
              <a:t>or </a:t>
            </a:r>
            <a:r>
              <a:rPr lang="en-US" i="1" dirty="0" smtClean="0"/>
              <a:t>phases</a:t>
            </a:r>
            <a:r>
              <a:rPr lang="en-US" dirty="0" smtClean="0"/>
              <a:t>, and then connect the phases to create the whole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Smaller phases are easier to design</a:t>
            </a:r>
          </a:p>
          <a:p>
            <a:pPr lvl="1"/>
            <a:r>
              <a:rPr lang="en-US" dirty="0" smtClean="0"/>
              <a:t>Easy to optimize (change) one phase without touching the others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3A-7F27-B040-A9BF-467B45134EA0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/>
          <p:cNvSpPr/>
          <p:nvPr/>
        </p:nvSpPr>
        <p:spPr>
          <a:xfrm>
            <a:off x="4199462" y="2353734"/>
            <a:ext cx="643467" cy="260773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842929" y="2878667"/>
            <a:ext cx="643467" cy="260773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5486396" y="3403600"/>
            <a:ext cx="643467" cy="260773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555995" y="1811867"/>
            <a:ext cx="643467" cy="260773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Level Parallelism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7EDC-99E9-184B-AA99-61AB76C9ED15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82140" y="1337732"/>
            <a:ext cx="643456" cy="4741331"/>
            <a:chOff x="778944" y="1337732"/>
            <a:chExt cx="643456" cy="4741331"/>
          </a:xfrm>
        </p:grpSpPr>
        <p:sp>
          <p:nvSpPr>
            <p:cNvPr id="7" name="Rectangle 6"/>
            <p:cNvSpPr/>
            <p:nvPr/>
          </p:nvSpPr>
          <p:spPr>
            <a:xfrm>
              <a:off x="778944" y="1727196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3614" y="1337732"/>
              <a:ext cx="47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1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0938" y="1879598"/>
            <a:ext cx="77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Instr</a:t>
            </a:r>
            <a:r>
              <a:rPr lang="en-US" dirty="0" smtClean="0"/>
              <a:t> 1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982144" y="1811867"/>
            <a:ext cx="3217319" cy="524933"/>
            <a:chOff x="778948" y="1811867"/>
            <a:chExt cx="3217319" cy="524933"/>
          </a:xfrm>
        </p:grpSpPr>
        <p:sp>
          <p:nvSpPr>
            <p:cNvPr id="30" name="Rectangle 29"/>
            <p:cNvSpPr/>
            <p:nvPr/>
          </p:nvSpPr>
          <p:spPr>
            <a:xfrm>
              <a:off x="778948" y="1811867"/>
              <a:ext cx="3217319" cy="524933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4413" y="18795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74817" y="187959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99757" y="1879598"/>
              <a:ext cx="558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ALU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92430" y="1879598"/>
              <a:ext cx="692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MEM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37499" y="187959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25597" y="1337735"/>
            <a:ext cx="643456" cy="4741331"/>
            <a:chOff x="1422401" y="1337735"/>
            <a:chExt cx="643456" cy="4741331"/>
          </a:xfrm>
        </p:grpSpPr>
        <p:sp>
          <p:nvSpPr>
            <p:cNvPr id="38" name="Rectangle 37"/>
            <p:cNvSpPr/>
            <p:nvPr/>
          </p:nvSpPr>
          <p:spPr>
            <a:xfrm>
              <a:off x="1422401" y="1727199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07071" y="1337735"/>
              <a:ext cx="47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2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69054" y="1337738"/>
            <a:ext cx="643456" cy="4741331"/>
            <a:chOff x="2065858" y="1337738"/>
            <a:chExt cx="643456" cy="4741331"/>
          </a:xfrm>
        </p:grpSpPr>
        <p:sp>
          <p:nvSpPr>
            <p:cNvPr id="40" name="Rectangle 39"/>
            <p:cNvSpPr/>
            <p:nvPr/>
          </p:nvSpPr>
          <p:spPr>
            <a:xfrm>
              <a:off x="2065858" y="1727202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50528" y="1337738"/>
              <a:ext cx="47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3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12511" y="1337741"/>
            <a:ext cx="643456" cy="4741331"/>
            <a:chOff x="2709315" y="1337741"/>
            <a:chExt cx="643456" cy="4741331"/>
          </a:xfrm>
        </p:grpSpPr>
        <p:sp>
          <p:nvSpPr>
            <p:cNvPr id="42" name="Rectangle 41"/>
            <p:cNvSpPr/>
            <p:nvPr/>
          </p:nvSpPr>
          <p:spPr>
            <a:xfrm>
              <a:off x="2709315" y="1727205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93985" y="1337741"/>
              <a:ext cx="47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4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555968" y="1337744"/>
            <a:ext cx="643456" cy="4741331"/>
            <a:chOff x="3352772" y="1337744"/>
            <a:chExt cx="643456" cy="4741331"/>
          </a:xfrm>
        </p:grpSpPr>
        <p:sp>
          <p:nvSpPr>
            <p:cNvPr id="44" name="Rectangle 43"/>
            <p:cNvSpPr/>
            <p:nvPr/>
          </p:nvSpPr>
          <p:spPr>
            <a:xfrm>
              <a:off x="3352772" y="1727208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37442" y="1337744"/>
              <a:ext cx="47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5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99474" y="1337733"/>
            <a:ext cx="643456" cy="4741331"/>
            <a:chOff x="778944" y="1337732"/>
            <a:chExt cx="643456" cy="4741331"/>
          </a:xfrm>
        </p:grpSpPr>
        <p:sp>
          <p:nvSpPr>
            <p:cNvPr id="53" name="Rectangle 52"/>
            <p:cNvSpPr/>
            <p:nvPr/>
          </p:nvSpPr>
          <p:spPr>
            <a:xfrm>
              <a:off x="778944" y="1727196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63614" y="1337732"/>
              <a:ext cx="47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6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842931" y="1337736"/>
            <a:ext cx="643456" cy="4741331"/>
            <a:chOff x="1422401" y="1337735"/>
            <a:chExt cx="643456" cy="4741331"/>
          </a:xfrm>
        </p:grpSpPr>
        <p:sp>
          <p:nvSpPr>
            <p:cNvPr id="56" name="Rectangle 55"/>
            <p:cNvSpPr/>
            <p:nvPr/>
          </p:nvSpPr>
          <p:spPr>
            <a:xfrm>
              <a:off x="1422401" y="1727199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07071" y="1337735"/>
              <a:ext cx="47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7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86388" y="1337739"/>
            <a:ext cx="643456" cy="4741331"/>
            <a:chOff x="2065858" y="1337738"/>
            <a:chExt cx="643456" cy="4741331"/>
          </a:xfrm>
        </p:grpSpPr>
        <p:sp>
          <p:nvSpPr>
            <p:cNvPr id="59" name="Rectangle 58"/>
            <p:cNvSpPr/>
            <p:nvPr/>
          </p:nvSpPr>
          <p:spPr>
            <a:xfrm>
              <a:off x="2065858" y="1727202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50528" y="1337738"/>
              <a:ext cx="47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8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29845" y="1337742"/>
            <a:ext cx="643456" cy="4741331"/>
            <a:chOff x="2709315" y="1337741"/>
            <a:chExt cx="643456" cy="4741331"/>
          </a:xfrm>
        </p:grpSpPr>
        <p:sp>
          <p:nvSpPr>
            <p:cNvPr id="62" name="Rectangle 61"/>
            <p:cNvSpPr/>
            <p:nvPr/>
          </p:nvSpPr>
          <p:spPr>
            <a:xfrm>
              <a:off x="2709315" y="1727205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93985" y="1337741"/>
              <a:ext cx="47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9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773302" y="1337745"/>
            <a:ext cx="643456" cy="4741331"/>
            <a:chOff x="3352772" y="1337744"/>
            <a:chExt cx="643456" cy="4741331"/>
          </a:xfrm>
        </p:grpSpPr>
        <p:sp>
          <p:nvSpPr>
            <p:cNvPr id="65" name="Rectangle 64"/>
            <p:cNvSpPr/>
            <p:nvPr/>
          </p:nvSpPr>
          <p:spPr>
            <a:xfrm>
              <a:off x="3352772" y="1727208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86643" y="1337744"/>
              <a:ext cx="590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10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416826" y="1337741"/>
            <a:ext cx="643456" cy="4741331"/>
            <a:chOff x="2065858" y="1337738"/>
            <a:chExt cx="643456" cy="4741331"/>
          </a:xfrm>
        </p:grpSpPr>
        <p:sp>
          <p:nvSpPr>
            <p:cNvPr id="68" name="Rectangle 67"/>
            <p:cNvSpPr/>
            <p:nvPr/>
          </p:nvSpPr>
          <p:spPr>
            <a:xfrm>
              <a:off x="2065858" y="1727202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99729" y="1337738"/>
              <a:ext cx="590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11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060283" y="1337744"/>
            <a:ext cx="643456" cy="4741331"/>
            <a:chOff x="2709315" y="1337741"/>
            <a:chExt cx="643456" cy="4741331"/>
          </a:xfrm>
        </p:grpSpPr>
        <p:sp>
          <p:nvSpPr>
            <p:cNvPr id="71" name="Rectangle 70"/>
            <p:cNvSpPr/>
            <p:nvPr/>
          </p:nvSpPr>
          <p:spPr>
            <a:xfrm>
              <a:off x="2709315" y="1727205"/>
              <a:ext cx="643456" cy="4351867"/>
            </a:xfrm>
            <a:prstGeom prst="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60119" y="1337741"/>
              <a:ext cx="590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12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53995" y="2336802"/>
            <a:ext cx="7162801" cy="524933"/>
            <a:chOff x="0" y="2336802"/>
            <a:chExt cx="7162801" cy="524933"/>
          </a:xfrm>
        </p:grpSpPr>
        <p:sp>
          <p:nvSpPr>
            <p:cNvPr id="76" name="TextBox 75"/>
            <p:cNvSpPr txBox="1"/>
            <p:nvPr/>
          </p:nvSpPr>
          <p:spPr>
            <a:xfrm>
              <a:off x="0" y="2421468"/>
              <a:ext cx="778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Instr</a:t>
              </a:r>
              <a:r>
                <a:rPr lang="en-US" dirty="0" smtClean="0"/>
                <a:t> 2</a:t>
              </a:r>
              <a:endParaRPr lang="en-US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945482" y="2336802"/>
              <a:ext cx="3217319" cy="524933"/>
              <a:chOff x="778948" y="1811867"/>
              <a:chExt cx="3217319" cy="52493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78948" y="1811867"/>
                <a:ext cx="3217319" cy="524933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14413" y="187959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574817" y="187959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099757" y="1879598"/>
                <a:ext cx="55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ALU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692430" y="1879598"/>
                <a:ext cx="692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437499" y="187959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</a:t>
                </a:r>
                <a:endParaRPr lang="en-US" dirty="0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253998" y="2336800"/>
            <a:ext cx="4588931" cy="524933"/>
            <a:chOff x="3" y="2336800"/>
            <a:chExt cx="4588931" cy="524933"/>
          </a:xfrm>
        </p:grpSpPr>
        <p:grpSp>
          <p:nvGrpSpPr>
            <p:cNvPr id="85" name="Group 84"/>
            <p:cNvGrpSpPr/>
            <p:nvPr/>
          </p:nvGrpSpPr>
          <p:grpSpPr>
            <a:xfrm>
              <a:off x="1371615" y="2336800"/>
              <a:ext cx="3217319" cy="524933"/>
              <a:chOff x="778948" y="1811867"/>
              <a:chExt cx="3217319" cy="524933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778948" y="1811867"/>
                <a:ext cx="3217319" cy="524933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914413" y="187959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574817" y="187959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099757" y="1879598"/>
                <a:ext cx="55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ALU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692430" y="1879598"/>
                <a:ext cx="692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437499" y="187959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</a:t>
                </a:r>
                <a:endParaRPr lang="en-US" dirty="0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3" y="2421471"/>
              <a:ext cx="778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Instr</a:t>
              </a:r>
              <a:r>
                <a:rPr lang="en-US" dirty="0" smtClean="0"/>
                <a:t> 2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54009" y="2861733"/>
            <a:ext cx="5232366" cy="524933"/>
            <a:chOff x="14" y="2861733"/>
            <a:chExt cx="5232366" cy="524933"/>
          </a:xfrm>
        </p:grpSpPr>
        <p:sp>
          <p:nvSpPr>
            <p:cNvPr id="94" name="TextBox 93"/>
            <p:cNvSpPr txBox="1"/>
            <p:nvPr/>
          </p:nvSpPr>
          <p:spPr>
            <a:xfrm>
              <a:off x="14" y="2963330"/>
              <a:ext cx="778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Instr</a:t>
              </a:r>
              <a:r>
                <a:rPr lang="en-US" dirty="0" smtClean="0"/>
                <a:t> 3</a:t>
              </a:r>
              <a:endParaRPr lang="en-US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015061" y="2861733"/>
              <a:ext cx="3217319" cy="524933"/>
              <a:chOff x="778948" y="1811867"/>
              <a:chExt cx="3217319" cy="524933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78948" y="1811867"/>
                <a:ext cx="3217319" cy="524933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14413" y="187959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</a:t>
                </a:r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574817" y="187959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099757" y="1879598"/>
                <a:ext cx="55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ALU</a:t>
                </a:r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692430" y="1879598"/>
                <a:ext cx="692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</a:t>
                </a:r>
                <a:endParaRPr 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437499" y="187959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</a:t>
                </a:r>
                <a:endParaRPr lang="en-US" dirty="0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253995" y="3386669"/>
            <a:ext cx="5875868" cy="524933"/>
            <a:chOff x="0" y="3386669"/>
            <a:chExt cx="5875868" cy="524933"/>
          </a:xfrm>
        </p:grpSpPr>
        <p:grpSp>
          <p:nvGrpSpPr>
            <p:cNvPr id="103" name="Group 102"/>
            <p:cNvGrpSpPr/>
            <p:nvPr/>
          </p:nvGrpSpPr>
          <p:grpSpPr>
            <a:xfrm>
              <a:off x="2658549" y="3386669"/>
              <a:ext cx="3217319" cy="524933"/>
              <a:chOff x="778948" y="1811867"/>
              <a:chExt cx="3217319" cy="524933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778948" y="1811867"/>
                <a:ext cx="3217319" cy="524933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4413" y="187959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</a:t>
                </a:r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574817" y="187959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099757" y="1879598"/>
                <a:ext cx="55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ALU</a:t>
                </a:r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692430" y="1879598"/>
                <a:ext cx="692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</a:t>
                </a:r>
                <a:endParaRPr lang="en-US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437499" y="187959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</a:t>
                </a:r>
                <a:endParaRPr lang="en-US" dirty="0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0" y="3437464"/>
              <a:ext cx="778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Instr</a:t>
              </a:r>
              <a:r>
                <a:rPr lang="en-US" dirty="0" smtClean="0"/>
                <a:t> 4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53998" y="3911595"/>
            <a:ext cx="6519322" cy="524933"/>
            <a:chOff x="-643454" y="3386669"/>
            <a:chExt cx="6519322" cy="524933"/>
          </a:xfrm>
        </p:grpSpPr>
        <p:grpSp>
          <p:nvGrpSpPr>
            <p:cNvPr id="113" name="Group 102"/>
            <p:cNvGrpSpPr/>
            <p:nvPr/>
          </p:nvGrpSpPr>
          <p:grpSpPr>
            <a:xfrm>
              <a:off x="2658549" y="3386669"/>
              <a:ext cx="3217319" cy="524933"/>
              <a:chOff x="778948" y="1811867"/>
              <a:chExt cx="3217319" cy="524933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778948" y="1811867"/>
                <a:ext cx="3217319" cy="524933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914413" y="187959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</a:t>
                </a:r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574817" y="187959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099757" y="1879598"/>
                <a:ext cx="55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ALU</a:t>
                </a:r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692430" y="1879598"/>
                <a:ext cx="692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</a:t>
                </a:r>
                <a:endParaRPr lang="en-US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437499" y="187959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</a:t>
                </a:r>
                <a:endParaRPr lang="en-US" dirty="0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-643454" y="3437464"/>
              <a:ext cx="778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Instr</a:t>
              </a:r>
              <a:r>
                <a:rPr lang="en-US" dirty="0" smtClean="0"/>
                <a:t> 5</a:t>
              </a:r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54001" y="4436521"/>
            <a:ext cx="7162776" cy="524933"/>
            <a:chOff x="-1286908" y="3386669"/>
            <a:chExt cx="7162776" cy="524933"/>
          </a:xfrm>
        </p:grpSpPr>
        <p:grpSp>
          <p:nvGrpSpPr>
            <p:cNvPr id="122" name="Group 102"/>
            <p:cNvGrpSpPr/>
            <p:nvPr/>
          </p:nvGrpSpPr>
          <p:grpSpPr>
            <a:xfrm>
              <a:off x="2658549" y="3386669"/>
              <a:ext cx="3217319" cy="524933"/>
              <a:chOff x="778948" y="1811867"/>
              <a:chExt cx="3217319" cy="524933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778948" y="1811867"/>
                <a:ext cx="3217319" cy="524933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914413" y="187959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</a:t>
                </a:r>
                <a:endParaRPr lang="en-US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574817" y="187959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099757" y="1879598"/>
                <a:ext cx="55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ALU</a:t>
                </a:r>
                <a:endParaRPr lang="en-US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692430" y="1879598"/>
                <a:ext cx="692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437499" y="187959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</a:t>
                </a:r>
                <a:endParaRPr lang="en-US" dirty="0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-1286908" y="3437464"/>
              <a:ext cx="778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Instr</a:t>
              </a:r>
              <a:r>
                <a:rPr lang="en-US" dirty="0" smtClean="0"/>
                <a:t> 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54004" y="4961447"/>
            <a:ext cx="7806230" cy="524933"/>
            <a:chOff x="-1930362" y="3386669"/>
            <a:chExt cx="7806230" cy="524933"/>
          </a:xfrm>
        </p:grpSpPr>
        <p:grpSp>
          <p:nvGrpSpPr>
            <p:cNvPr id="131" name="Group 102"/>
            <p:cNvGrpSpPr/>
            <p:nvPr/>
          </p:nvGrpSpPr>
          <p:grpSpPr>
            <a:xfrm>
              <a:off x="2658549" y="3386669"/>
              <a:ext cx="3217319" cy="524933"/>
              <a:chOff x="778948" y="1811867"/>
              <a:chExt cx="3217319" cy="524933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778948" y="1811867"/>
                <a:ext cx="3217319" cy="524933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914413" y="187959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574817" y="187959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099757" y="1879598"/>
                <a:ext cx="55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ALU</a:t>
                </a:r>
                <a:endParaRPr lang="en-US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692430" y="1879598"/>
                <a:ext cx="692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</a:t>
                </a:r>
                <a:endParaRPr lang="en-US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3437499" y="187959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</a:t>
                </a:r>
                <a:endParaRPr lang="en-US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-1930362" y="3437464"/>
              <a:ext cx="778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Instr</a:t>
              </a:r>
              <a:r>
                <a:rPr lang="en-US" dirty="0" smtClean="0"/>
                <a:t> 7</a:t>
              </a:r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70940" y="5486373"/>
            <a:ext cx="8432751" cy="524933"/>
            <a:chOff x="-2556883" y="3386669"/>
            <a:chExt cx="8432751" cy="524933"/>
          </a:xfrm>
        </p:grpSpPr>
        <p:grpSp>
          <p:nvGrpSpPr>
            <p:cNvPr id="140" name="Group 102"/>
            <p:cNvGrpSpPr/>
            <p:nvPr/>
          </p:nvGrpSpPr>
          <p:grpSpPr>
            <a:xfrm>
              <a:off x="2658549" y="3386669"/>
              <a:ext cx="3217319" cy="524933"/>
              <a:chOff x="778948" y="1811867"/>
              <a:chExt cx="3217319" cy="524933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778948" y="1811867"/>
                <a:ext cx="3217319" cy="524933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914413" y="187959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</a:t>
                </a:r>
                <a:endParaRPr lang="en-US" dirty="0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574817" y="187959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099757" y="1879598"/>
                <a:ext cx="55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ALU</a:t>
                </a:r>
                <a:endParaRPr lang="en-US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692430" y="1879598"/>
                <a:ext cx="692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437499" y="187959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</a:t>
                </a:r>
                <a:endParaRPr lang="en-US" dirty="0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-2556883" y="3437464"/>
              <a:ext cx="778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Instr</a:t>
              </a:r>
              <a:r>
                <a:rPr lang="en-US" dirty="0" smtClean="0"/>
                <a:t> 8</a:t>
              </a:r>
              <a:endParaRPr lang="en-US" dirty="0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1009645" y="1790700"/>
            <a:ext cx="590550" cy="552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650995" y="1790700"/>
            <a:ext cx="590550" cy="552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2292345" y="1790700"/>
            <a:ext cx="590550" cy="552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2927345" y="1790700"/>
            <a:ext cx="590550" cy="552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562345" y="1790700"/>
            <a:ext cx="632883" cy="552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9" grpId="1" animBg="1"/>
      <p:bldP spid="150" grpId="0" animBg="1"/>
      <p:bldP spid="150" grpId="1" animBg="1"/>
      <p:bldP spid="151" grpId="0" animBg="1"/>
      <p:bldP spid="148" grpId="0" animBg="1"/>
      <p:bldP spid="148" grpId="1" animBg="1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is a (binary) number in a computer</a:t>
            </a:r>
          </a:p>
          <a:p>
            <a:pPr lvl="1"/>
            <a:r>
              <a:rPr lang="en-US" dirty="0" smtClean="0"/>
              <a:t>Instructions and data; stored program concept</a:t>
            </a:r>
          </a:p>
          <a:p>
            <a:r>
              <a:rPr lang="en-US" dirty="0" smtClean="0"/>
              <a:t>Assemblers can enhance machine instruction set to help assembly-language programmer</a:t>
            </a:r>
          </a:p>
          <a:p>
            <a:r>
              <a:rPr lang="en-US" dirty="0" smtClean="0"/>
              <a:t>Translate from text that easy for programmers to understand into code that machine executes efficiently: Compilers, Assemblers</a:t>
            </a:r>
          </a:p>
          <a:p>
            <a:r>
              <a:rPr lang="en-US" dirty="0" smtClean="0"/>
              <a:t>Linkers allow separate translation of modules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D089-15FE-EC4F-B2EF-2E85FED8A673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 Warning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going to write a simulator in C for MIPS, implementing these 5 phases of execution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4E58-3EE5-D745-A802-2EB4DDAFC83B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</a:t>
            </a:r>
            <a:r>
              <a:rPr lang="en-US" dirty="0" err="1" smtClean="0"/>
              <a:t>Datapath</a:t>
            </a:r>
            <a:r>
              <a:rPr lang="en-US" dirty="0" smtClean="0"/>
              <a:t> (1/5)</a:t>
            </a:r>
            <a:endParaRPr lang="en-US" dirty="0"/>
          </a:p>
        </p:txBody>
      </p:sp>
      <p:sp>
        <p:nvSpPr>
          <p:cNvPr id="248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200" y="14401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a wide variety of MIPS instructions: so what general steps do they have in common?</a:t>
            </a:r>
          </a:p>
          <a:p>
            <a:r>
              <a:rPr lang="en-US" dirty="0" smtClean="0"/>
              <a:t>Phase 1: </a:t>
            </a:r>
            <a:r>
              <a:rPr lang="en-US" i="1" dirty="0" smtClean="0"/>
              <a:t>Instruction Fetch</a:t>
            </a:r>
          </a:p>
          <a:p>
            <a:pPr lvl="1"/>
            <a:r>
              <a:rPr lang="en-US" dirty="0" smtClean="0"/>
              <a:t>No matter what the instruction, the 32-bit instruction word must first be fetched from memory (the cache-memory hierarchy)</a:t>
            </a:r>
          </a:p>
          <a:p>
            <a:pPr lvl="1"/>
            <a:r>
              <a:rPr lang="en-US" dirty="0" smtClean="0"/>
              <a:t>Also, this is where we Increment PC </a:t>
            </a:r>
            <a:br>
              <a:rPr lang="en-US" dirty="0" smtClean="0"/>
            </a:br>
            <a:r>
              <a:rPr lang="en-US" dirty="0" smtClean="0"/>
              <a:t>(that is, PC = PC + 4, to point to the next instruction: byte addressing so + 4)</a:t>
            </a:r>
          </a:p>
          <a:p>
            <a:r>
              <a:rPr lang="en-US" dirty="0" smtClean="0"/>
              <a:t>Simulator: Instruction = </a:t>
            </a:r>
            <a:r>
              <a:rPr lang="en-US" dirty="0" err="1" smtClean="0"/>
              <a:t>Memory[PC</a:t>
            </a:r>
            <a:r>
              <a:rPr lang="en-US" dirty="0" smtClean="0"/>
              <a:t>]; PC+=4;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835-5252-DF4F-B5B0-5C276F30ECA2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34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</a:t>
            </a:r>
            <a:r>
              <a:rPr lang="en-US" dirty="0" err="1" smtClean="0"/>
              <a:t>Datapath</a:t>
            </a:r>
            <a:r>
              <a:rPr lang="en-US" dirty="0" smtClean="0"/>
              <a:t> (2/5)</a:t>
            </a:r>
            <a:endParaRPr lang="en-US" dirty="0"/>
          </a:p>
        </p:txBody>
      </p:sp>
      <p:sp>
        <p:nvSpPr>
          <p:cNvPr id="249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Phase 2: </a:t>
            </a:r>
            <a:r>
              <a:rPr lang="en-US" i="1" dirty="0" smtClean="0"/>
              <a:t>Instruction Decode</a:t>
            </a:r>
          </a:p>
          <a:p>
            <a:pPr lvl="1"/>
            <a:r>
              <a:rPr lang="en-US" dirty="0" smtClean="0"/>
              <a:t>Upon fetching the instruction, we next gather data from the fields (decode all necessary instruction data)</a:t>
            </a:r>
          </a:p>
          <a:p>
            <a:pPr lvl="1"/>
            <a:r>
              <a:rPr lang="en-US" dirty="0" smtClean="0"/>
              <a:t>First, read the </a:t>
            </a:r>
            <a:r>
              <a:rPr lang="en-US" dirty="0" err="1" smtClean="0"/>
              <a:t>opcode</a:t>
            </a:r>
            <a:r>
              <a:rPr lang="en-US" dirty="0" smtClean="0"/>
              <a:t> to determine instruction type and field lengths</a:t>
            </a:r>
          </a:p>
          <a:p>
            <a:pPr lvl="1"/>
            <a:r>
              <a:rPr lang="en-US" dirty="0" smtClean="0"/>
              <a:t>Second, read in data from all necessary registers</a:t>
            </a:r>
          </a:p>
          <a:p>
            <a:pPr lvl="2"/>
            <a:r>
              <a:rPr lang="en-US" dirty="0" smtClean="0"/>
              <a:t>For add, read two registers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addi</a:t>
            </a:r>
            <a:r>
              <a:rPr lang="en-US" dirty="0" smtClean="0"/>
              <a:t>, read one register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jal</a:t>
            </a:r>
            <a:r>
              <a:rPr lang="en-US" dirty="0" smtClean="0"/>
              <a:t>, no reads 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E06B-B3C0-DE4F-959E-9661609C4671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139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for Decode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909638" algn="l"/>
              </a:tabLst>
            </a:pPr>
            <a:r>
              <a:rPr lang="en-US" dirty="0" smtClean="0"/>
              <a:t>Register1 = </a:t>
            </a:r>
            <a:r>
              <a:rPr lang="en-US" dirty="0" err="1" smtClean="0"/>
              <a:t>Register[rsfield</a:t>
            </a:r>
            <a:r>
              <a:rPr lang="en-US" dirty="0" smtClean="0"/>
              <a:t>];</a:t>
            </a:r>
          </a:p>
          <a:p>
            <a:pPr>
              <a:buNone/>
              <a:tabLst>
                <a:tab pos="909638" algn="l"/>
              </a:tabLst>
            </a:pPr>
            <a:r>
              <a:rPr lang="en-US" dirty="0" smtClean="0"/>
              <a:t>Register2 = </a:t>
            </a:r>
            <a:r>
              <a:rPr lang="en-US" dirty="0" err="1" smtClean="0"/>
              <a:t>Register[rtfield</a:t>
            </a:r>
            <a:r>
              <a:rPr lang="en-US" dirty="0" smtClean="0"/>
              <a:t>];</a:t>
            </a:r>
          </a:p>
          <a:p>
            <a:pPr>
              <a:buNone/>
            </a:pPr>
            <a:r>
              <a:rPr lang="en-US" dirty="0" smtClean="0"/>
              <a:t>if (opcode == 0) …</a:t>
            </a:r>
          </a:p>
          <a:p>
            <a:pPr>
              <a:buNone/>
              <a:tabLst>
                <a:tab pos="909638" algn="l"/>
              </a:tabLst>
            </a:pPr>
            <a:r>
              <a:rPr lang="en-US" dirty="0" smtClean="0"/>
              <a:t>	else if (opcode &gt;5 &amp;&amp; opcode &lt;10) …</a:t>
            </a:r>
          </a:p>
          <a:p>
            <a:pPr>
              <a:buNone/>
              <a:tabLst>
                <a:tab pos="909638" algn="l"/>
              </a:tabLst>
            </a:pPr>
            <a:r>
              <a:rPr lang="en-US" dirty="0" smtClean="0"/>
              <a:t>		else if (opcode …) …</a:t>
            </a:r>
          </a:p>
          <a:p>
            <a:pPr>
              <a:buNone/>
              <a:tabLst>
                <a:tab pos="909638" algn="l"/>
                <a:tab pos="1370013" algn="l"/>
              </a:tabLst>
            </a:pPr>
            <a:r>
              <a:rPr lang="en-US" dirty="0" smtClean="0"/>
              <a:t>			else if (opcode …) …</a:t>
            </a:r>
          </a:p>
          <a:p>
            <a:pPr>
              <a:tabLst>
                <a:tab pos="909638" algn="l"/>
              </a:tabLst>
            </a:pPr>
            <a:r>
              <a:rPr lang="en-US" dirty="0" smtClean="0"/>
              <a:t>Better C statement for chained if statements?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77CA-CC3D-2F45-98E8-9F75EB0C0F32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42922" y="5754282"/>
            <a:ext cx="18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</a:t>
            </a:r>
            <a:r>
              <a:rPr lang="en-US" dirty="0" err="1" smtClean="0"/>
              <a:t>Datapath</a:t>
            </a:r>
            <a:r>
              <a:rPr lang="en-US" dirty="0" smtClean="0"/>
              <a:t> (3/5)</a:t>
            </a:r>
            <a:endParaRPr lang="en-US" dirty="0"/>
          </a:p>
        </p:txBody>
      </p:sp>
      <p:sp>
        <p:nvSpPr>
          <p:cNvPr id="249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Phase 3: </a:t>
            </a:r>
            <a:r>
              <a:rPr lang="en-US" i="1" dirty="0" smtClean="0"/>
              <a:t>ALU </a:t>
            </a:r>
            <a:r>
              <a:rPr lang="en-US" dirty="0" smtClean="0"/>
              <a:t>(Arithmetic-Logic Unit)</a:t>
            </a:r>
          </a:p>
          <a:p>
            <a:pPr lvl="1"/>
            <a:r>
              <a:rPr lang="en-US" dirty="0" smtClean="0"/>
              <a:t>Real work of most instructions is done here: arithmetic (+, -, *, /), shifting, logic (&amp;, |), comparisons (</a:t>
            </a:r>
            <a:r>
              <a:rPr lang="en-US" dirty="0" err="1" smtClean="0"/>
              <a:t>slt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 about loads and stores?</a:t>
            </a:r>
          </a:p>
          <a:p>
            <a:pPr lvl="2"/>
            <a:r>
              <a:rPr lang="en-US" dirty="0" err="1" smtClean="0"/>
              <a:t>lw</a:t>
            </a:r>
            <a:r>
              <a:rPr lang="en-US" dirty="0" smtClean="0"/>
              <a:t>   $t0, 40($t1)</a:t>
            </a:r>
          </a:p>
          <a:p>
            <a:pPr lvl="2"/>
            <a:r>
              <a:rPr lang="en-US" dirty="0" smtClean="0"/>
              <a:t>Address we are accessing in memory = the value in $t1 PLUS the value 40</a:t>
            </a:r>
          </a:p>
          <a:p>
            <a:pPr lvl="2"/>
            <a:r>
              <a:rPr lang="en-US" dirty="0" smtClean="0"/>
              <a:t>So we do this addition in this stage</a:t>
            </a:r>
          </a:p>
          <a:p>
            <a:r>
              <a:rPr lang="en-US" dirty="0" smtClean="0"/>
              <a:t>Simulator: 	Result = Register1 op Register2;</a:t>
            </a:r>
            <a:br>
              <a:rPr lang="en-US" dirty="0" smtClean="0"/>
            </a:br>
            <a:r>
              <a:rPr lang="en-US" dirty="0" smtClean="0"/>
              <a:t>					Address = Register1 + </a:t>
            </a:r>
            <a:r>
              <a:rPr lang="en-US" dirty="0" err="1" smtClean="0"/>
              <a:t>Addressfield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6FE3-6F41-FB4D-826E-97F847A945C3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344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</a:t>
            </a:r>
            <a:r>
              <a:rPr lang="en-US" dirty="0" err="1" smtClean="0"/>
              <a:t>Datapath</a:t>
            </a:r>
            <a:r>
              <a:rPr lang="en-US" dirty="0" smtClean="0"/>
              <a:t> (4/5)</a:t>
            </a:r>
            <a:endParaRPr lang="en-US" dirty="0"/>
          </a:p>
        </p:txBody>
      </p:sp>
      <p:sp>
        <p:nvSpPr>
          <p:cNvPr id="249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02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Phase 4: </a:t>
            </a:r>
            <a:r>
              <a:rPr lang="en-US" i="1" dirty="0" smtClean="0"/>
              <a:t>Memory Access</a:t>
            </a:r>
          </a:p>
          <a:p>
            <a:pPr lvl="1"/>
            <a:r>
              <a:rPr lang="en-US" dirty="0" smtClean="0"/>
              <a:t>Actually only the load and store instructions do anything during this phase; the others remain idle during this phase or skip it all together</a:t>
            </a:r>
          </a:p>
          <a:p>
            <a:pPr lvl="1"/>
            <a:r>
              <a:rPr lang="en-US" dirty="0" smtClean="0"/>
              <a:t>Since these instructions have a unique step, we need this extra phase to account for them</a:t>
            </a:r>
          </a:p>
          <a:p>
            <a:pPr lvl="1"/>
            <a:r>
              <a:rPr lang="en-US" dirty="0" smtClean="0"/>
              <a:t>As a result of the cache system, this phase is expected to be fast</a:t>
            </a:r>
          </a:p>
          <a:p>
            <a:r>
              <a:rPr lang="en-US" dirty="0" smtClean="0"/>
              <a:t>Simulator: 	</a:t>
            </a:r>
            <a:r>
              <a:rPr lang="en-US" dirty="0" err="1" smtClean="0"/>
              <a:t>Register[rtfield</a:t>
            </a:r>
            <a:r>
              <a:rPr lang="en-US" dirty="0" smtClean="0"/>
              <a:t>] = </a:t>
            </a:r>
            <a:r>
              <a:rPr lang="en-US" dirty="0" err="1" smtClean="0"/>
              <a:t>Memory[Address</a:t>
            </a:r>
            <a:r>
              <a:rPr lang="en-US" dirty="0" smtClean="0"/>
              <a:t>] or				</a:t>
            </a:r>
            <a:r>
              <a:rPr lang="en-US" dirty="0" err="1" smtClean="0"/>
              <a:t>Memory[Address</a:t>
            </a:r>
            <a:r>
              <a:rPr lang="en-US" dirty="0" smtClean="0"/>
              <a:t>] =  </a:t>
            </a:r>
            <a:r>
              <a:rPr lang="en-US" dirty="0" err="1" smtClean="0"/>
              <a:t>Register[rtfield</a:t>
            </a:r>
            <a:r>
              <a:rPr lang="en-US" dirty="0" smtClean="0"/>
              <a:t>] </a:t>
            </a:r>
          </a:p>
          <a:p>
            <a:pPr>
              <a:buNone/>
            </a:pPr>
            <a:r>
              <a:rPr lang="en-US" dirty="0" smtClean="0"/>
              <a:t>				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478-7B9F-B445-99F9-DA9F91771414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549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</a:t>
            </a:r>
            <a:r>
              <a:rPr lang="en-US" dirty="0" err="1" smtClean="0"/>
              <a:t>Datapath</a:t>
            </a:r>
            <a:r>
              <a:rPr lang="en-US" dirty="0" smtClean="0"/>
              <a:t> (5/5)</a:t>
            </a:r>
            <a:endParaRPr lang="en-US" dirty="0"/>
          </a:p>
        </p:txBody>
      </p:sp>
      <p:sp>
        <p:nvSpPr>
          <p:cNvPr id="249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5: </a:t>
            </a:r>
            <a:r>
              <a:rPr lang="en-US" i="1" dirty="0" smtClean="0"/>
              <a:t>Register Write</a:t>
            </a:r>
          </a:p>
          <a:p>
            <a:pPr lvl="1"/>
            <a:r>
              <a:rPr lang="en-US" dirty="0" smtClean="0"/>
              <a:t>Most instructions write the result of some computation into a register</a:t>
            </a:r>
          </a:p>
          <a:p>
            <a:pPr lvl="1"/>
            <a:r>
              <a:rPr lang="en-US" dirty="0" smtClean="0"/>
              <a:t>E.g.,: arithmetic, logical, shifts, loads, </a:t>
            </a:r>
            <a:r>
              <a:rPr lang="en-US" dirty="0" err="1" smtClean="0"/>
              <a:t>slt</a:t>
            </a:r>
            <a:endParaRPr lang="en-US" dirty="0" smtClean="0"/>
          </a:p>
          <a:p>
            <a:pPr lvl="1"/>
            <a:r>
              <a:rPr lang="en-US" dirty="0" smtClean="0"/>
              <a:t>What about stores, branches, jumps?</a:t>
            </a:r>
          </a:p>
          <a:p>
            <a:pPr lvl="2"/>
            <a:r>
              <a:rPr lang="en-US" dirty="0" smtClean="0"/>
              <a:t>Don’t write anything into a register at the end</a:t>
            </a:r>
          </a:p>
          <a:p>
            <a:pPr lvl="2"/>
            <a:r>
              <a:rPr lang="en-US" dirty="0" smtClean="0"/>
              <a:t>These remain idle during this fifth phase or skip it all together</a:t>
            </a:r>
          </a:p>
          <a:p>
            <a:r>
              <a:rPr lang="en-US" dirty="0" smtClean="0"/>
              <a:t>Simulator: 	</a:t>
            </a:r>
            <a:r>
              <a:rPr lang="en-US" dirty="0" err="1" smtClean="0"/>
              <a:t>Register[rdfield</a:t>
            </a:r>
            <a:r>
              <a:rPr lang="en-US" dirty="0" smtClean="0"/>
              <a:t>] = 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2DB4-0982-0A4A-A2F8-211842C63D15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753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Technology Trends and Limitations</a:t>
            </a:r>
          </a:p>
          <a:p>
            <a:pPr lvl="1"/>
            <a:r>
              <a:rPr lang="en-US" dirty="0" smtClean="0"/>
              <a:t>Transistor doubling BUT </a:t>
            </a:r>
            <a:r>
              <a:rPr lang="en-US" i="1" dirty="0" smtClean="0"/>
              <a:t>power </a:t>
            </a:r>
            <a:r>
              <a:rPr lang="en-US" dirty="0" smtClean="0"/>
              <a:t>constraints and </a:t>
            </a:r>
            <a:r>
              <a:rPr lang="en-US" i="1" dirty="0" smtClean="0"/>
              <a:t>latency </a:t>
            </a:r>
            <a:r>
              <a:rPr lang="en-US" dirty="0" smtClean="0"/>
              <a:t>considerations limit performance improvement</a:t>
            </a:r>
          </a:p>
          <a:p>
            <a:pPr lvl="1"/>
            <a:r>
              <a:rPr lang="en-US" dirty="0" smtClean="0"/>
              <a:t>(Single Processor) computers are about as fast as they are likely to get, exploit parallelism to go faster</a:t>
            </a:r>
          </a:p>
          <a:p>
            <a:r>
              <a:rPr lang="en-US" dirty="0" smtClean="0"/>
              <a:t>Five Components of a Computer</a:t>
            </a:r>
          </a:p>
          <a:p>
            <a:pPr lvl="1"/>
            <a:r>
              <a:rPr lang="en-US" dirty="0" smtClean="0"/>
              <a:t>Processor/Control +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Input/Output: Human interface/KB + Mouse, Display, Storage … evolving to speech, audio, video</a:t>
            </a:r>
          </a:p>
          <a:p>
            <a:r>
              <a:rPr lang="en-US" dirty="0" smtClean="0"/>
              <a:t>Architectural Family: One Instruction Set, Many Implementations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ADE8-F11D-0642-B396-FABB37276902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Internet Connection</a:t>
            </a:r>
            <a:br>
              <a:rPr lang="en-US" dirty="0" smtClean="0"/>
            </a:br>
            <a:r>
              <a:rPr lang="en-US" dirty="0" smtClean="0"/>
              <a:t>Bandwidth Over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6E4C-8DED-8640-9D16-2671A7095AE5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25" y="1388532"/>
            <a:ext cx="6990558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281333" y="1439332"/>
            <a:ext cx="1649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annualized</a:t>
            </a:r>
            <a:br>
              <a:rPr lang="en-US" dirty="0" smtClean="0"/>
            </a:br>
            <a:r>
              <a:rPr lang="en-US" dirty="0" smtClean="0"/>
              <a:t>growth rate per</a:t>
            </a:r>
            <a:br>
              <a:rPr lang="en-US" dirty="0" smtClean="0"/>
            </a:br>
            <a:r>
              <a:rPr lang="en-US" dirty="0" smtClean="0"/>
              <a:t>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Internet Connection</a:t>
            </a:r>
            <a:br>
              <a:rPr lang="en-US" dirty="0" smtClean="0"/>
            </a:br>
            <a:r>
              <a:rPr lang="en-US" dirty="0" smtClean="0"/>
              <a:t>Bandwidth Over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6E4C-8DED-8640-9D16-2671A7095AE5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084" y="1465264"/>
            <a:ext cx="68437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Compilers, Optimization, Interpreters, Just-In-Time Compiler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Dynamic Linking</a:t>
            </a:r>
          </a:p>
          <a:p>
            <a:r>
              <a:rPr lang="en-US" dirty="0" smtClean="0"/>
              <a:t>Technology Trends Revisited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Components of a Computer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DA2-89CB-754B-8137-E26113DE9CEE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Internet Connection</a:t>
            </a:r>
            <a:br>
              <a:rPr lang="en-US" dirty="0" smtClean="0"/>
            </a:br>
            <a:r>
              <a:rPr lang="en-US" dirty="0" smtClean="0"/>
              <a:t>Bandwidth Over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6E4C-8DED-8640-9D16-2671A7095AE5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4506" y="1392116"/>
            <a:ext cx="6668028" cy="505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35118" b="33806"/>
          <a:stretch>
            <a:fillRect/>
          </a:stretch>
        </p:blipFill>
        <p:spPr bwMode="auto">
          <a:xfrm>
            <a:off x="4322518" y="1731940"/>
            <a:ext cx="4973247" cy="371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Bandwidth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3F30-BF14-FE42-BA24-FBFACDCF1F4D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b="65320"/>
          <a:stretch>
            <a:fillRect/>
          </a:stretch>
        </p:blipFill>
        <p:spPr bwMode="auto">
          <a:xfrm>
            <a:off x="-173160" y="1693451"/>
            <a:ext cx="4779821" cy="398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64667"/>
          <a:stretch>
            <a:fillRect/>
          </a:stretch>
        </p:blipFill>
        <p:spPr bwMode="auto">
          <a:xfrm>
            <a:off x="9490327" y="885214"/>
            <a:ext cx="6410126" cy="544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E794-D295-BA41-AC20-AED236AF5E39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What’s</a:t>
            </a:r>
            <a:r>
              <a:rPr lang="en-US" altLang="zh-TW" dirty="0" smtClean="0"/>
              <a:t> a Compiler?</a:t>
            </a:r>
            <a:endParaRPr lang="en-US" altLang="zh-TW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Compiler: a program </a:t>
            </a:r>
            <a:r>
              <a:rPr lang="en-US" altLang="zh-TW" dirty="0"/>
              <a:t>that accepts as input a program text in a certain language and produces as output a program text in another language, </a:t>
            </a:r>
            <a:r>
              <a:rPr lang="en-US" altLang="zh-TW" i="1" dirty="0">
                <a:solidFill>
                  <a:srgbClr val="3366FF"/>
                </a:solidFill>
              </a:rPr>
              <a:t>while preserving the meaning of that text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text must comply with the syntax rules of whichever programming language it is written in. </a:t>
            </a:r>
          </a:p>
          <a:p>
            <a:r>
              <a:rPr lang="en-US" altLang="zh-TW" dirty="0" smtClean="0"/>
              <a:t>A compiler's complexity depends on the syntax of the language and how much abstraction that programming language provides. </a:t>
            </a:r>
          </a:p>
          <a:p>
            <a:pPr lvl="1"/>
            <a:r>
              <a:rPr lang="en-US" altLang="zh-TW" dirty="0" smtClean="0"/>
              <a:t>A C compiler is much simpler than C++ Compiler</a:t>
            </a:r>
          </a:p>
          <a:p>
            <a:r>
              <a:rPr lang="en-US" altLang="zh-TW" dirty="0" smtClean="0"/>
              <a:t>Compiler executes </a:t>
            </a:r>
            <a:r>
              <a:rPr lang="en-US" altLang="zh-TW" i="1" dirty="0" smtClean="0">
                <a:solidFill>
                  <a:srgbClr val="0000FF"/>
                </a:solidFill>
              </a:rPr>
              <a:t>before </a:t>
            </a:r>
            <a:r>
              <a:rPr lang="en-US" altLang="zh-TW" dirty="0" smtClean="0"/>
              <a:t>compiled program runs</a:t>
            </a:r>
          </a:p>
          <a:p>
            <a:endParaRPr lang="en-US" altLang="zh-TW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0E9-1BF3-A245-A87C-03CB845962F9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F9C83AA8-32E4-8E47-B37C-097DFBBECCD8}" type="slidenum">
              <a:rPr lang="en-US"/>
              <a:pPr/>
              <a:t>8</a:t>
            </a:fld>
            <a:endParaRPr lang="en-US"/>
          </a:p>
        </p:txBody>
      </p:sp>
      <p:sp>
        <p:nvSpPr>
          <p:cNvPr id="280613" name="Rectangle 3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Compiled Languages:</a:t>
            </a:r>
            <a:br>
              <a:rPr lang="en-US"/>
            </a:br>
            <a:r>
              <a:rPr lang="en-US"/>
              <a:t>Edit-Compile-Link-Run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6425" y="1293813"/>
            <a:ext cx="7010400" cy="533400"/>
            <a:chOff x="480" y="672"/>
            <a:chExt cx="4416" cy="336"/>
          </a:xfrm>
        </p:grpSpPr>
        <p:sp>
          <p:nvSpPr>
            <p:cNvPr id="280580" name="Line 4"/>
            <p:cNvSpPr>
              <a:spLocks noChangeShapeType="1"/>
            </p:cNvSpPr>
            <p:nvPr/>
          </p:nvSpPr>
          <p:spPr bwMode="auto">
            <a:xfrm>
              <a:off x="4416" y="672"/>
              <a:ext cx="4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1" name="Line 5"/>
            <p:cNvSpPr>
              <a:spLocks noChangeShapeType="1"/>
            </p:cNvSpPr>
            <p:nvPr/>
          </p:nvSpPr>
          <p:spPr bwMode="auto">
            <a:xfrm>
              <a:off x="4896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2" name="Line 6"/>
            <p:cNvSpPr>
              <a:spLocks noChangeShapeType="1"/>
            </p:cNvSpPr>
            <p:nvPr/>
          </p:nvSpPr>
          <p:spPr bwMode="auto">
            <a:xfrm flipH="1">
              <a:off x="480" y="1008"/>
              <a:ext cx="44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3" name="Line 7"/>
            <p:cNvSpPr>
              <a:spLocks noChangeShapeType="1"/>
            </p:cNvSpPr>
            <p:nvPr/>
          </p:nvSpPr>
          <p:spPr bwMode="auto">
            <a:xfrm flipV="1">
              <a:off x="480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4" name="Line 8"/>
            <p:cNvSpPr>
              <a:spLocks noChangeShapeType="1"/>
            </p:cNvSpPr>
            <p:nvPr/>
          </p:nvSpPr>
          <p:spPr bwMode="auto">
            <a:xfrm>
              <a:off x="480" y="672"/>
              <a:ext cx="25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914400" y="2362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86" name="Line 10"/>
          <p:cNvSpPr>
            <a:spLocks noChangeShapeType="1"/>
          </p:cNvSpPr>
          <p:nvPr/>
        </p:nvSpPr>
        <p:spPr bwMode="auto">
          <a:xfrm>
            <a:off x="944563" y="2819400"/>
            <a:ext cx="960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1905000" y="2362200"/>
            <a:ext cx="1143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3200400" y="2362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Compiler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30480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4648200" y="2362200"/>
            <a:ext cx="1143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Object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6096000" y="3048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Linker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7010400" y="3048000"/>
            <a:ext cx="1524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Executable</a:t>
            </a:r>
          </a:p>
          <a:p>
            <a:pPr algn="ctr"/>
            <a:r>
              <a:rPr lang="en-US">
                <a:latin typeface="Arial Narrow" charset="0"/>
              </a:rPr>
              <a:t>program</a:t>
            </a:r>
            <a:endParaRPr lang="en-US"/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914400" y="37211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94" name="Line 18"/>
          <p:cNvSpPr>
            <a:spLocks noChangeShapeType="1"/>
          </p:cNvSpPr>
          <p:nvPr/>
        </p:nvSpPr>
        <p:spPr bwMode="auto">
          <a:xfrm>
            <a:off x="944563" y="4178300"/>
            <a:ext cx="96043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1905000" y="37211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3200400" y="37211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Compiler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97" name="Line 21"/>
          <p:cNvSpPr>
            <a:spLocks noChangeShapeType="1"/>
          </p:cNvSpPr>
          <p:nvPr/>
        </p:nvSpPr>
        <p:spPr bwMode="auto">
          <a:xfrm>
            <a:off x="3048000" y="4178300"/>
            <a:ext cx="1600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4648200" y="37211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Object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99" name="Line 23"/>
          <p:cNvSpPr>
            <a:spLocks noChangeShapeType="1"/>
          </p:cNvSpPr>
          <p:nvPr/>
        </p:nvSpPr>
        <p:spPr bwMode="auto">
          <a:xfrm>
            <a:off x="60198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0" name="Line 24"/>
          <p:cNvSpPr>
            <a:spLocks noChangeShapeType="1"/>
          </p:cNvSpPr>
          <p:nvPr/>
        </p:nvSpPr>
        <p:spPr bwMode="auto">
          <a:xfrm>
            <a:off x="60198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1" name="Line 25"/>
          <p:cNvSpPr>
            <a:spLocks noChangeShapeType="1"/>
          </p:cNvSpPr>
          <p:nvPr/>
        </p:nvSpPr>
        <p:spPr bwMode="auto">
          <a:xfrm>
            <a:off x="5791200" y="4178300"/>
            <a:ext cx="228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2" name="Line 26"/>
          <p:cNvSpPr>
            <a:spLocks noChangeShapeType="1"/>
          </p:cNvSpPr>
          <p:nvPr/>
        </p:nvSpPr>
        <p:spPr bwMode="auto">
          <a:xfrm>
            <a:off x="5791200" y="281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3" name="Text Box 27"/>
          <p:cNvSpPr txBox="1">
            <a:spLocks noChangeArrowheads="1"/>
          </p:cNvSpPr>
          <p:nvPr/>
        </p:nvSpPr>
        <p:spPr bwMode="auto">
          <a:xfrm>
            <a:off x="914400" y="5092700"/>
            <a:ext cx="990600" cy="4572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604" name="Line 28"/>
          <p:cNvSpPr>
            <a:spLocks noChangeShapeType="1"/>
          </p:cNvSpPr>
          <p:nvPr/>
        </p:nvSpPr>
        <p:spPr bwMode="auto">
          <a:xfrm>
            <a:off x="944563" y="5549900"/>
            <a:ext cx="96043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1905000" y="50927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606" name="Text Box 30"/>
          <p:cNvSpPr txBox="1">
            <a:spLocks noChangeArrowheads="1"/>
          </p:cNvSpPr>
          <p:nvPr/>
        </p:nvSpPr>
        <p:spPr bwMode="auto">
          <a:xfrm>
            <a:off x="3200400" y="5092700"/>
            <a:ext cx="1219200" cy="4572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Compiler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607" name="Line 31"/>
          <p:cNvSpPr>
            <a:spLocks noChangeShapeType="1"/>
          </p:cNvSpPr>
          <p:nvPr/>
        </p:nvSpPr>
        <p:spPr bwMode="auto">
          <a:xfrm>
            <a:off x="3048000" y="5549900"/>
            <a:ext cx="1600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8" name="Text Box 32"/>
          <p:cNvSpPr txBox="1">
            <a:spLocks noChangeArrowheads="1"/>
          </p:cNvSpPr>
          <p:nvPr/>
        </p:nvSpPr>
        <p:spPr bwMode="auto">
          <a:xfrm>
            <a:off x="4648200" y="50927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Object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609" name="Line 33"/>
          <p:cNvSpPr>
            <a:spLocks noChangeShapeType="1"/>
          </p:cNvSpPr>
          <p:nvPr/>
        </p:nvSpPr>
        <p:spPr bwMode="auto">
          <a:xfrm>
            <a:off x="5791200" y="5549900"/>
            <a:ext cx="228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10" name="Line 34"/>
          <p:cNvSpPr>
            <a:spLocks noChangeShapeType="1"/>
          </p:cNvSpPr>
          <p:nvPr/>
        </p:nvSpPr>
        <p:spPr bwMode="auto">
          <a:xfrm>
            <a:off x="6019800" y="3505200"/>
            <a:ext cx="0" cy="2044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11" name="Text Box 35"/>
          <p:cNvSpPr txBox="1">
            <a:spLocks noChangeArrowheads="1"/>
          </p:cNvSpPr>
          <p:nvPr/>
        </p:nvSpPr>
        <p:spPr bwMode="auto">
          <a:xfrm>
            <a:off x="7467600" y="4572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ym typeface="Wingdings" charset="2"/>
              </a:rPr>
              <a:t></a:t>
            </a:r>
            <a:endParaRPr lang="en-US"/>
          </a:p>
        </p:txBody>
      </p:sp>
      <p:sp>
        <p:nvSpPr>
          <p:cNvPr id="280612" name="Line 36"/>
          <p:cNvSpPr>
            <a:spLocks noChangeShapeType="1"/>
          </p:cNvSpPr>
          <p:nvPr/>
        </p:nvSpPr>
        <p:spPr bwMode="auto">
          <a:xfrm>
            <a:off x="7772400" y="3898900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E8F5-CFA8-3A47-B23A-607E67149FE9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gcc</a:t>
            </a:r>
            <a:r>
              <a:rPr lang="en-US" dirty="0" smtClean="0"/>
              <a:t> compiler options</a:t>
            </a:r>
          </a:p>
          <a:p>
            <a:pPr>
              <a:buNone/>
            </a:pPr>
            <a:r>
              <a:rPr lang="en-US" dirty="0" smtClean="0"/>
              <a:t>-O1: the compiler tries to reduce code size and execution time, without performing any optimizations that take a great deal of compilation time</a:t>
            </a:r>
          </a:p>
          <a:p>
            <a:pPr>
              <a:buNone/>
            </a:pPr>
            <a:r>
              <a:rPr lang="en-US" dirty="0" smtClean="0"/>
              <a:t>-O2: Optimize even more. GCC performs nearly all supported optimizations that do not involve a space-speed tradeoff. As compared to -O, this option increases both compilation time and the performance of the generated code</a:t>
            </a:r>
          </a:p>
          <a:p>
            <a:pPr>
              <a:buNone/>
            </a:pPr>
            <a:r>
              <a:rPr lang="en-US" dirty="0" smtClean="0"/>
              <a:t>-O3: Optimize yet more. All -O2 optimizations and also turns on the -</a:t>
            </a:r>
            <a:r>
              <a:rPr lang="en-US" dirty="0" err="1" smtClean="0"/>
              <a:t>finline</a:t>
            </a:r>
            <a:r>
              <a:rPr lang="en-US" dirty="0" smtClean="0"/>
              <a:t>-functions,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AB4E-D25D-4748-B0E9-E52882EF198E}" type="datetime1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8555</TotalTime>
  <Words>5230</Words>
  <Application>Microsoft Macintosh PowerPoint</Application>
  <PresentationFormat>On-screen Show (4:3)</PresentationFormat>
  <Paragraphs>855</Paragraphs>
  <Slides>61</Slides>
  <Notes>23</Notes>
  <HiddenSlides>6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Image</vt:lpstr>
      <vt:lpstr>CS 61C: Great Ideas in Computer Architecture (Machine Structures)</vt:lpstr>
      <vt:lpstr>Slide 2</vt:lpstr>
      <vt:lpstr>New-School Machine Structures (It’s a bit more complicated!)</vt:lpstr>
      <vt:lpstr>Levels of Representation/Interpretation</vt:lpstr>
      <vt:lpstr>Review</vt:lpstr>
      <vt:lpstr>Agenda</vt:lpstr>
      <vt:lpstr>What’s a Compiler?</vt:lpstr>
      <vt:lpstr>Compiled Languages: Edit-Compile-Link-Run</vt:lpstr>
      <vt:lpstr>Compiler Optimization</vt:lpstr>
      <vt:lpstr>What is Typical Benefit of  Compiler Optimization?</vt:lpstr>
      <vt:lpstr>Unoptimized MIPS Code</vt:lpstr>
      <vt:lpstr>-O2 optimized MIPS Code</vt:lpstr>
      <vt:lpstr>What’s an Interpreter?</vt:lpstr>
      <vt:lpstr>Interpreted Languages: Edit-Run</vt:lpstr>
      <vt:lpstr>Compiler vs. Interpreter Advantages</vt:lpstr>
      <vt:lpstr>Compiler vs. Interpreter Disadvantages</vt:lpstr>
      <vt:lpstr>Java’s Hybrid Approach: Compiler + Interpreter</vt:lpstr>
      <vt:lpstr>Java’s Compiler + Interpreter</vt:lpstr>
      <vt:lpstr>Why Bytecodes?</vt:lpstr>
      <vt:lpstr>JVM uses Stack vs. Registers</vt:lpstr>
      <vt:lpstr>Java Bytecodes (Stack) vs. MIPS (Reg.)</vt:lpstr>
      <vt:lpstr>Starting Java Applications</vt:lpstr>
      <vt:lpstr>Agenda</vt:lpstr>
      <vt:lpstr>Administrivia</vt:lpstr>
      <vt:lpstr>Projects</vt:lpstr>
      <vt:lpstr>EC2 instances over 2 weeks</vt:lpstr>
      <vt:lpstr>EC2 usage: $/student Avg $40, 25th $30, 75th $55</vt:lpstr>
      <vt:lpstr>Computers In The News</vt:lpstr>
      <vt:lpstr>Dynamic Linking</vt:lpstr>
      <vt:lpstr>Dynamic Linking Idea</vt:lpstr>
      <vt:lpstr>Dynamic Linkage</vt:lpstr>
      <vt:lpstr>Dynamic Linkage</vt:lpstr>
      <vt:lpstr>Technology Cost over Time: What does Improving Technology Look Like?</vt:lpstr>
      <vt:lpstr>Technology Cost over Time</vt:lpstr>
      <vt:lpstr>Technology Cost over Time Successive Generations</vt:lpstr>
      <vt:lpstr>Moore’s Law</vt:lpstr>
      <vt:lpstr>Moore’s Law</vt:lpstr>
      <vt:lpstr>Memory Chip Size</vt:lpstr>
      <vt:lpstr>End of Moore’s Law?</vt:lpstr>
      <vt:lpstr>Technology Trends:  Uniprocessor Performance (SPECint)</vt:lpstr>
      <vt:lpstr>Limits to Performance: Faster Means More Power</vt:lpstr>
      <vt:lpstr>P = C V2 f</vt:lpstr>
      <vt:lpstr>Doing Nothing Well—NOT!</vt:lpstr>
      <vt:lpstr>Computer Technology:  Growing, But More Slowly</vt:lpstr>
      <vt:lpstr>Five Components of a Computer</vt:lpstr>
      <vt:lpstr>Reality Check: Typical  MIPS Chip Die Photograph</vt:lpstr>
      <vt:lpstr>The Processor</vt:lpstr>
      <vt:lpstr>Stages of the Datapath : Overview</vt:lpstr>
      <vt:lpstr>Instruction Level Parallelism</vt:lpstr>
      <vt:lpstr>Project 2 Warning</vt:lpstr>
      <vt:lpstr>Phases of the Datapath (1/5)</vt:lpstr>
      <vt:lpstr>Phases of the Datapath (2/5)</vt:lpstr>
      <vt:lpstr>Simulator for Decode Phase</vt:lpstr>
      <vt:lpstr>Phases of the Datapath (3/5)</vt:lpstr>
      <vt:lpstr>Phases of the Datapath (4/5)</vt:lpstr>
      <vt:lpstr>Phases of the Datapath (5/5)</vt:lpstr>
      <vt:lpstr>Summary</vt:lpstr>
      <vt:lpstr>Internet Connection Bandwidth Over Time</vt:lpstr>
      <vt:lpstr>Internet Connection Bandwidth Over Time</vt:lpstr>
      <vt:lpstr>Internet Connection Bandwidth Over Time</vt:lpstr>
      <vt:lpstr>Wireless Bandwidth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David Patterson</cp:lastModifiedBy>
  <cp:revision>69</cp:revision>
  <cp:lastPrinted>2011-02-15T12:09:50Z</cp:lastPrinted>
  <dcterms:created xsi:type="dcterms:W3CDTF">2011-02-15T11:59:28Z</dcterms:created>
  <dcterms:modified xsi:type="dcterms:W3CDTF">2011-02-15T12:23:07Z</dcterms:modified>
</cp:coreProperties>
</file>