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933" r:id="rId2"/>
    <p:sldId id="992" r:id="rId3"/>
    <p:sldId id="994" r:id="rId4"/>
    <p:sldId id="995" r:id="rId5"/>
    <p:sldId id="996" r:id="rId6"/>
    <p:sldId id="997" r:id="rId7"/>
    <p:sldId id="998" r:id="rId8"/>
    <p:sldId id="999" r:id="rId9"/>
    <p:sldId id="1000" r:id="rId10"/>
    <p:sldId id="1001" r:id="rId11"/>
    <p:sldId id="1002" r:id="rId12"/>
    <p:sldId id="1003" r:id="rId13"/>
    <p:sldId id="1004" r:id="rId14"/>
    <p:sldId id="1005" r:id="rId15"/>
    <p:sldId id="1006" r:id="rId16"/>
    <p:sldId id="1007" r:id="rId17"/>
    <p:sldId id="1008" r:id="rId18"/>
    <p:sldId id="1009" r:id="rId19"/>
    <p:sldId id="1010" r:id="rId20"/>
    <p:sldId id="1011" r:id="rId21"/>
    <p:sldId id="1012" r:id="rId22"/>
    <p:sldId id="1013" r:id="rId23"/>
    <p:sldId id="1014" r:id="rId24"/>
    <p:sldId id="1019" r:id="rId25"/>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91" autoAdjust="0"/>
  </p:normalViewPr>
  <p:slideViewPr>
    <p:cSldViewPr>
      <p:cViewPr varScale="1">
        <p:scale>
          <a:sx n="95" d="100"/>
          <a:sy n="95" d="100"/>
        </p:scale>
        <p:origin x="-2094" y="-9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34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34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18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18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38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38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8706" name="Rectangle 2"/>
          <p:cNvSpPr>
            <a:spLocks noGrp="1" noRot="1" noChangeAspect="1" noChangeArrowheads="1" noTextEdit="1"/>
          </p:cNvSpPr>
          <p:nvPr>
            <p:ph type="sldImg"/>
          </p:nvPr>
        </p:nvSpPr>
        <p:spPr/>
      </p:sp>
      <p:sp>
        <p:nvSpPr>
          <p:cNvPr id="288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6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696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9010"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59011"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5634"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5635"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82"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7683"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10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10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31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51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54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54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02"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67203"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92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92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1298"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71299"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358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8358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75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75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9554" name="Rectangle 2"/>
          <p:cNvSpPr>
            <a:spLocks noGrp="1" noChangeArrowheads="1"/>
          </p:cNvSpPr>
          <p:nvPr>
            <p:ph type="body" idx="1"/>
          </p:nvPr>
        </p:nvSpPr>
        <p:spPr bwMode="auto">
          <a:xfrm>
            <a:off x="528638" y="4421188"/>
            <a:ext cx="6051550" cy="4189412"/>
          </a:xfrm>
          <a:prstGeom prst="rect">
            <a:avLst/>
          </a:prstGeom>
          <a:noFill/>
          <a:ln w="12700">
            <a:miter lim="800000"/>
            <a:headEnd/>
            <a:tailEnd/>
          </a:ln>
        </p:spPr>
        <p:txBody>
          <a:bodyPr lIns="92339" tIns="45360" rIns="92339" bIns="45360">
            <a:prstTxWarp prst="textNoShape">
              <a:avLst/>
            </a:prstTxWarp>
          </a:bodyPr>
          <a:lstStyle/>
          <a:p>
            <a:endParaRPr lang="en-US"/>
          </a:p>
          <a:p>
            <a:r>
              <a:rPr lang="en-US"/>
              <a:t>Y-axis is performance</a:t>
            </a:r>
          </a:p>
          <a:p>
            <a:r>
              <a:rPr lang="en-US"/>
              <a:t>X-axis is time</a:t>
            </a:r>
          </a:p>
          <a:p>
            <a:r>
              <a:rPr lang="en-US"/>
              <a:t>Latency</a:t>
            </a:r>
          </a:p>
          <a:p>
            <a:r>
              <a:rPr lang="en-US"/>
              <a:t>Cliché: </a:t>
            </a:r>
          </a:p>
          <a:p>
            <a:r>
              <a:rPr lang="en-US"/>
              <a:t>Not e that x86 didn’t have cache on chip until 1989</a:t>
            </a:r>
          </a:p>
        </p:txBody>
      </p:sp>
      <p:sp>
        <p:nvSpPr>
          <p:cNvPr id="2839555" name="Rectangle 3"/>
          <p:cNvSpPr>
            <a:spLocks noGrp="1" noRot="1" noChangeAspect="1" noChangeArrowheads="1" noTextEdit="1"/>
          </p:cNvSpPr>
          <p:nvPr>
            <p:ph type="sldImg"/>
          </p:nvPr>
        </p:nvSpPr>
        <p:spPr bwMode="auto">
          <a:xfrm>
            <a:off x="1200150" y="598488"/>
            <a:ext cx="4635500" cy="3476625"/>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16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16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3650" name="Rectangle 2"/>
          <p:cNvSpPr>
            <a:spLocks noGrp="1" noRot="1" noChangeAspect="1" noChangeArrowheads="1" noTextEdit="1"/>
          </p:cNvSpPr>
          <p:nvPr>
            <p:ph type="sldImg"/>
          </p:nvPr>
        </p:nvSpPr>
        <p:spPr bwMode="auto">
          <a:xfrm>
            <a:off x="1203325" y="596900"/>
            <a:ext cx="4637088" cy="3478213"/>
          </a:xfrm>
          <a:prstGeom prst="rect">
            <a:avLst/>
          </a:prstGeom>
          <a:solidFill>
            <a:srgbClr val="FFFFFF"/>
          </a:solidFill>
          <a:ln>
            <a:solidFill>
              <a:srgbClr val="000000"/>
            </a:solidFill>
            <a:miter lim="800000"/>
            <a:headEnd/>
            <a:tailEnd/>
          </a:ln>
        </p:spPr>
      </p:sp>
      <p:sp>
        <p:nvSpPr>
          <p:cNvPr id="2843651" name="Rectangle 3"/>
          <p:cNvSpPr>
            <a:spLocks noGrp="1" noChangeArrowheads="1"/>
          </p:cNvSpPr>
          <p:nvPr>
            <p:ph type="body" idx="1"/>
          </p:nvPr>
        </p:nvSpPr>
        <p:spPr bwMode="auto">
          <a:xfrm>
            <a:off x="528638" y="4422775"/>
            <a:ext cx="6051550" cy="4189413"/>
          </a:xfrm>
          <a:prstGeom prst="rect">
            <a:avLst/>
          </a:prstGeom>
          <a:solidFill>
            <a:srgbClr val="FFFFFF"/>
          </a:solidFill>
          <a:ln>
            <a:solidFill>
              <a:srgbClr val="000000"/>
            </a:solidFill>
            <a:miter lim="800000"/>
            <a:headEnd/>
            <a:tailEnd/>
          </a:ln>
        </p:spPr>
        <p:txBody>
          <a:bodyPr lIns="91423" tIns="45712" rIns="91423" bIns="45712">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56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56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77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77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97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97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L30 Caches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1981200" y="17096"/>
            <a:ext cx="7162800" cy="242130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30 – Caches 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smtClean="0">
                <a:solidFill>
                  <a:schemeClr val="tx1"/>
                </a:solidFill>
                <a:latin typeface="18 VAG Rounded Bold   07390"/>
                <a:cs typeface=""/>
              </a:rPr>
              <a:t>2010-04-09</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2971800"/>
            <a:ext cx="8229600" cy="685800"/>
          </a:xfrm>
        </p:spPr>
        <p:txBody>
          <a:bodyPr/>
          <a:lstStyle/>
          <a:p>
            <a:pPr eaLnBrk="1" fontAlgn="auto" hangingPunct="1">
              <a:spcAft>
                <a:spcPts val="0"/>
              </a:spcAft>
              <a:defRPr/>
            </a:pPr>
            <a:r>
              <a:rPr lang="en-US" sz="3200" dirty="0" smtClean="0">
                <a:solidFill>
                  <a:srgbClr val="FFFF00"/>
                </a:solidFill>
                <a:ea typeface="+mj-ea"/>
                <a:cs typeface="+mj-cs"/>
              </a:rPr>
              <a:t>C top language once again</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6553201" cy="2209800"/>
          </a:xfrm>
        </p:spPr>
        <p:txBody>
          <a:bodyPr anchor="t"/>
          <a:lstStyle/>
          <a:p>
            <a:pPr eaLnBrk="1" hangingPunct="1">
              <a:spcBef>
                <a:spcPct val="0"/>
              </a:spcBef>
            </a:pPr>
            <a:r>
              <a:rPr lang="en-US" b="0" dirty="0" smtClean="0"/>
              <a:t>After more than 4 years C is back at position number 1 in the TIOBE index. The scores for C have been pretty constant through the years, varying between the 15% and 20% market share for almost 10 years. </a:t>
            </a:r>
            <a:endParaRPr lang="en-US" i="1"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smtClean="0">
                <a:solidFill>
                  <a:schemeClr val="bg2"/>
                </a:solidFill>
                <a:latin typeface="18 VAG Rounded Bold   07390"/>
              </a:rPr>
              <a:t>TA Bing Xia</a:t>
            </a:r>
            <a:endParaRPr lang="en-US" sz="2000" b="1" dirty="0">
              <a:solidFill>
                <a:schemeClr val="bg2"/>
              </a:solidFill>
              <a:latin typeface="18 VAG Rounded Bold   07390"/>
            </a:endParaRP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76200" y="6248400"/>
            <a:ext cx="89154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dirty="0" smtClean="0">
                <a:latin typeface="Courier New" pitchFamily="-65" charset="0"/>
                <a:ea typeface="Courier New" pitchFamily="-65" charset="0"/>
                <a:cs typeface="Courier New" pitchFamily="-65" charset="0"/>
              </a:rPr>
              <a:t>www.tiobe.com/index.php/content/paperinfo/tpci/index.html</a:t>
            </a:r>
            <a:endParaRPr lang="en-US" sz="2000" b="1" dirty="0">
              <a:latin typeface="Courier New" pitchFamily="-65" charset="0"/>
              <a:ea typeface="Courier New" pitchFamily="-65" charset="0"/>
              <a:cs typeface="Courier New" pitchFamily="-65" charset="0"/>
            </a:endParaRPr>
          </a:p>
        </p:txBody>
      </p:sp>
      <p:sp>
        <p:nvSpPr>
          <p:cNvPr id="54" name="Oval 53"/>
          <p:cNvSpPr/>
          <p:nvPr/>
        </p:nvSpPr>
        <p:spPr>
          <a:xfrm>
            <a:off x="70104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2" name="Picture 11" descr="BingXia.jpg"/>
          <p:cNvPicPr>
            <a:picLocks noChangeAspect="1"/>
          </p:cNvPicPr>
          <p:nvPr/>
        </p:nvPicPr>
        <p:blipFill>
          <a:blip r:embed="rId2"/>
          <a:stretch>
            <a:fillRect/>
          </a:stretch>
        </p:blipFill>
        <p:spPr>
          <a:xfrm>
            <a:off x="457200" y="381000"/>
            <a:ext cx="1428750" cy="2143125"/>
          </a:xfrm>
          <a:prstGeom prst="rect">
            <a:avLst/>
          </a:prstGeom>
        </p:spPr>
      </p:pic>
      <p:sp>
        <p:nvSpPr>
          <p:cNvPr id="13" name="Rectangle 12"/>
          <p:cNvSpPr/>
          <p:nvPr/>
        </p:nvSpPr>
        <p:spPr>
          <a:xfrm>
            <a:off x="6934200" y="3449122"/>
            <a:ext cx="1801681" cy="2646878"/>
          </a:xfrm>
          <a:prstGeom prst="rect">
            <a:avLst/>
          </a:prstGeom>
          <a:noFill/>
        </p:spPr>
        <p:txBody>
          <a:bodyPr wrap="square" lIns="91440" tIns="45720" rIns="91440" bIns="45720">
            <a:spAutoFit/>
          </a:bodyPr>
          <a:lstStyle/>
          <a:p>
            <a:pPr algn="ctr"/>
            <a:r>
              <a:rPr lang="en-US" sz="16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
            </a:r>
            <a:endParaRPr lang="en-US" sz="16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8770" name="Rectangle 2"/>
          <p:cNvSpPr>
            <a:spLocks noGrp="1" noChangeArrowheads="1"/>
          </p:cNvSpPr>
          <p:nvPr>
            <p:ph type="title"/>
          </p:nvPr>
        </p:nvSpPr>
        <p:spPr/>
        <p:txBody>
          <a:bodyPr/>
          <a:lstStyle/>
          <a:p>
            <a:r>
              <a:rPr lang="en-US" sz="3600" dirty="0" smtClean="0"/>
              <a:t>Memory Hierarchy Analogy: Library (2/2)</a:t>
            </a:r>
            <a:endParaRPr lang="en-US" sz="3600" dirty="0"/>
          </a:p>
        </p:txBody>
      </p:sp>
      <p:sp>
        <p:nvSpPr>
          <p:cNvPr id="2848771" name="Rectangle 3"/>
          <p:cNvSpPr>
            <a:spLocks noGrp="1" noChangeArrowheads="1"/>
          </p:cNvSpPr>
          <p:nvPr>
            <p:ph type="body" idx="1"/>
          </p:nvPr>
        </p:nvSpPr>
        <p:spPr/>
        <p:txBody>
          <a:bodyPr/>
          <a:lstStyle/>
          <a:p>
            <a:r>
              <a:rPr lang="en-US" dirty="0" smtClean="0"/>
              <a:t>Open books on table are </a:t>
            </a:r>
            <a:r>
              <a:rPr lang="en-US" dirty="0" smtClean="0">
                <a:solidFill>
                  <a:schemeClr val="accent2"/>
                </a:solidFill>
              </a:rPr>
              <a:t>cache</a:t>
            </a:r>
          </a:p>
          <a:p>
            <a:pPr lvl="1"/>
            <a:r>
              <a:rPr lang="en-US" dirty="0" smtClean="0"/>
              <a:t>smaller capacity: can have very few open books fit on table; again, when table fills up, you must close a book</a:t>
            </a:r>
          </a:p>
          <a:p>
            <a:pPr lvl="1"/>
            <a:r>
              <a:rPr lang="en-US" dirty="0" smtClean="0"/>
              <a:t>much, much faster to retrieve data</a:t>
            </a:r>
          </a:p>
          <a:p>
            <a:r>
              <a:rPr lang="en-US" dirty="0" smtClean="0"/>
              <a:t>Illusion created: whole library open on the tabletop </a:t>
            </a:r>
          </a:p>
          <a:p>
            <a:pPr lvl="1"/>
            <a:r>
              <a:rPr lang="en-US" dirty="0" smtClean="0"/>
              <a:t>Keep as many recently used books open on table as possible since likely to use again</a:t>
            </a:r>
          </a:p>
          <a:p>
            <a:pPr lvl="1"/>
            <a:r>
              <a:rPr lang="en-US" dirty="0" smtClean="0"/>
              <a:t>Also keep as many books on table as possible, since faster than going to library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0818" name="Rectangle 2"/>
          <p:cNvSpPr>
            <a:spLocks noGrp="1" noChangeArrowheads="1"/>
          </p:cNvSpPr>
          <p:nvPr>
            <p:ph type="title"/>
          </p:nvPr>
        </p:nvSpPr>
        <p:spPr/>
        <p:txBody>
          <a:bodyPr/>
          <a:lstStyle/>
          <a:p>
            <a:r>
              <a:rPr lang="en-US" smtClean="0"/>
              <a:t>Memory Hierarchy Basis</a:t>
            </a:r>
            <a:endParaRPr lang="en-US" dirty="0"/>
          </a:p>
        </p:txBody>
      </p:sp>
      <p:sp>
        <p:nvSpPr>
          <p:cNvPr id="2850819" name="Rectangle 3"/>
          <p:cNvSpPr>
            <a:spLocks noGrp="1" noChangeArrowheads="1"/>
          </p:cNvSpPr>
          <p:nvPr>
            <p:ph type="body" idx="1"/>
          </p:nvPr>
        </p:nvSpPr>
        <p:spPr/>
        <p:txBody>
          <a:bodyPr/>
          <a:lstStyle/>
          <a:p>
            <a:r>
              <a:rPr lang="en-US" dirty="0" smtClean="0"/>
              <a:t>Cache contains copies of data in memory that are being used.</a:t>
            </a:r>
          </a:p>
          <a:p>
            <a:r>
              <a:rPr lang="en-US" dirty="0" smtClean="0"/>
              <a:t>Memory contains copies of data on disk that are being used.</a:t>
            </a:r>
          </a:p>
          <a:p>
            <a:r>
              <a:rPr lang="en-US" dirty="0" smtClean="0"/>
              <a:t>Caches work on the principles of </a:t>
            </a:r>
            <a:r>
              <a:rPr lang="en-US" dirty="0" smtClean="0">
                <a:solidFill>
                  <a:schemeClr val="accent1"/>
                </a:solidFill>
              </a:rPr>
              <a:t>temporal and spatial locality</a:t>
            </a:r>
            <a:r>
              <a:rPr lang="en-US" dirty="0" smtClean="0"/>
              <a:t>.</a:t>
            </a:r>
          </a:p>
          <a:p>
            <a:pPr lvl="1"/>
            <a:r>
              <a:rPr lang="en-US" dirty="0" smtClean="0"/>
              <a:t>Temporal Locality: if we use it now, chances are we’ll want to use it again soon.</a:t>
            </a:r>
          </a:p>
          <a:p>
            <a:pPr lvl="1"/>
            <a:r>
              <a:rPr lang="en-US" dirty="0" smtClean="0"/>
              <a:t>Spatial Locality: if we use a piece of memory, chances are we’ll use the neighboring pieces soon.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p:txBody>
          <a:bodyPr/>
          <a:lstStyle/>
          <a:p>
            <a:r>
              <a:rPr lang="en-US" smtClean="0"/>
              <a:t>Cache Design</a:t>
            </a:r>
            <a:endParaRPr lang="en-US"/>
          </a:p>
        </p:txBody>
      </p:sp>
      <p:sp>
        <p:nvSpPr>
          <p:cNvPr id="2852867" name="Rectangle 3"/>
          <p:cNvSpPr>
            <a:spLocks noGrp="1" noChangeArrowheads="1"/>
          </p:cNvSpPr>
          <p:nvPr>
            <p:ph type="body" idx="1"/>
          </p:nvPr>
        </p:nvSpPr>
        <p:spPr/>
        <p:txBody>
          <a:bodyPr/>
          <a:lstStyle/>
          <a:p>
            <a:r>
              <a:rPr lang="en-US" smtClean="0"/>
              <a:t>How do we organize cache?</a:t>
            </a:r>
          </a:p>
          <a:p>
            <a:r>
              <a:rPr lang="en-US" smtClean="0"/>
              <a:t>Where does each memory address map to?</a:t>
            </a:r>
          </a:p>
          <a:p>
            <a:pPr lvl="1"/>
            <a:r>
              <a:rPr lang="en-US" smtClean="0"/>
              <a:t>(Remember that cache is subset of memory, so multiple memory addresses map to the same cache location.)</a:t>
            </a:r>
          </a:p>
          <a:p>
            <a:r>
              <a:rPr lang="en-US" smtClean="0"/>
              <a:t>How do we know which elements are in cache?</a:t>
            </a:r>
          </a:p>
          <a:p>
            <a:r>
              <a:rPr lang="en-US" smtClean="0"/>
              <a:t>How do we quickly locate them?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4916" name="Rectangle 4"/>
          <p:cNvSpPr>
            <a:spLocks noGrp="1" noChangeArrowheads="1"/>
          </p:cNvSpPr>
          <p:nvPr>
            <p:ph type="title"/>
          </p:nvPr>
        </p:nvSpPr>
        <p:spPr/>
        <p:txBody>
          <a:bodyPr/>
          <a:lstStyle/>
          <a:p>
            <a:r>
              <a:rPr lang="en-US" smtClean="0"/>
              <a:t>Administrivia</a:t>
            </a:r>
            <a:endParaRPr lang="en-US"/>
          </a:p>
        </p:txBody>
      </p:sp>
      <p:sp>
        <p:nvSpPr>
          <p:cNvPr id="2854917" name="Rectangle 5"/>
          <p:cNvSpPr>
            <a:spLocks noGrp="1" noChangeArrowheads="1"/>
          </p:cNvSpPr>
          <p:nvPr>
            <p:ph type="body" idx="1"/>
          </p:nvPr>
        </p:nvSpPr>
        <p:spPr/>
        <p:txBody>
          <a:bodyPr/>
          <a:lstStyle/>
          <a:p>
            <a:r>
              <a:rPr lang="en-US" dirty="0" smtClean="0"/>
              <a:t>Project 2 due next Friday</a:t>
            </a:r>
          </a:p>
          <a:p>
            <a:pPr lvl="1"/>
            <a:r>
              <a:rPr lang="en-US" dirty="0" smtClean="0"/>
              <a:t>Find a partner!</a:t>
            </a:r>
          </a:p>
          <a:p>
            <a:pPr lvl="2"/>
            <a:r>
              <a:rPr lang="en-US" dirty="0" smtClean="0"/>
              <a:t>A good partner is someone…</a:t>
            </a:r>
          </a:p>
          <a:p>
            <a:pPr lvl="1"/>
            <a:r>
              <a:rPr lang="en-US" dirty="0" smtClean="0"/>
              <a:t>You might want to work with the same person on project 3 (and maybe other classes)</a:t>
            </a:r>
          </a:p>
          <a:p>
            <a:r>
              <a:rPr lang="en-US" dirty="0" smtClean="0"/>
              <a:t>Faux exam 2 soon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5938" name="Rectangle 2"/>
          <p:cNvSpPr>
            <a:spLocks noGrp="1" noChangeArrowheads="1"/>
          </p:cNvSpPr>
          <p:nvPr>
            <p:ph type="title"/>
          </p:nvPr>
        </p:nvSpPr>
        <p:spPr/>
        <p:txBody>
          <a:bodyPr/>
          <a:lstStyle/>
          <a:p>
            <a:r>
              <a:rPr lang="en-US" smtClean="0"/>
              <a:t>Direct-Mapped Cache (1/4)</a:t>
            </a:r>
            <a:endParaRPr lang="en-US"/>
          </a:p>
        </p:txBody>
      </p:sp>
      <p:sp>
        <p:nvSpPr>
          <p:cNvPr id="2855939" name="Rectangle 3"/>
          <p:cNvSpPr>
            <a:spLocks noGrp="1" noChangeArrowheads="1"/>
          </p:cNvSpPr>
          <p:nvPr>
            <p:ph type="body" idx="1"/>
          </p:nvPr>
        </p:nvSpPr>
        <p:spPr/>
        <p:txBody>
          <a:bodyPr/>
          <a:lstStyle/>
          <a:p>
            <a:r>
              <a:rPr lang="en-US" dirty="0" smtClean="0"/>
              <a:t>In a </a:t>
            </a:r>
            <a:r>
              <a:rPr lang="en-US" dirty="0" smtClean="0">
                <a:solidFill>
                  <a:schemeClr val="accent1"/>
                </a:solidFill>
              </a:rPr>
              <a:t>direct-mapped cache</a:t>
            </a:r>
            <a:r>
              <a:rPr lang="en-US" dirty="0" smtClean="0"/>
              <a:t>, each memory address is associated with one possible </a:t>
            </a:r>
            <a:r>
              <a:rPr lang="en-US" dirty="0" smtClean="0">
                <a:solidFill>
                  <a:schemeClr val="accent1"/>
                </a:solidFill>
              </a:rPr>
              <a:t>block </a:t>
            </a:r>
            <a:r>
              <a:rPr lang="en-US" dirty="0" smtClean="0"/>
              <a:t>within the cache</a:t>
            </a:r>
          </a:p>
          <a:p>
            <a:pPr lvl="1"/>
            <a:r>
              <a:rPr lang="en-US" dirty="0" smtClean="0"/>
              <a:t>Therefore, we only need to look in a single location in the cache for the data if it exists in the cache</a:t>
            </a:r>
          </a:p>
          <a:p>
            <a:pPr lvl="1"/>
            <a:r>
              <a:rPr lang="en-US" dirty="0" smtClean="0"/>
              <a:t>Block is the unit of transfer between cache and memory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986"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(2/4)</a:t>
            </a:r>
          </a:p>
        </p:txBody>
      </p:sp>
      <p:sp>
        <p:nvSpPr>
          <p:cNvPr id="2857987" name="Rectangle 3"/>
          <p:cNvSpPr>
            <a:spLocks noGrp="1" noChangeArrowheads="1"/>
          </p:cNvSpPr>
          <p:nvPr>
            <p:ph type="body" idx="1"/>
          </p:nvPr>
        </p:nvSpPr>
        <p:spPr>
          <a:xfrm>
            <a:off x="3451225" y="3352800"/>
            <a:ext cx="5692775" cy="2603500"/>
          </a:xfrm>
          <a:noFill/>
          <a:ln/>
        </p:spPr>
        <p:txBody>
          <a:bodyPr lIns="90488" tIns="44450" rIns="90488" bIns="44450"/>
          <a:lstStyle/>
          <a:p>
            <a:pPr marL="285750" indent="-285750">
              <a:buFont typeface="Times" pitchFamily="-65" charset="0"/>
              <a:buNone/>
            </a:pPr>
            <a:r>
              <a:rPr lang="en-US"/>
              <a:t>      Cache Location 0 can be</a:t>
            </a:r>
            <a:br>
              <a:rPr lang="en-US"/>
            </a:br>
            <a:r>
              <a:rPr lang="en-US"/>
              <a:t>    occupied by data from:</a:t>
            </a:r>
          </a:p>
          <a:p>
            <a:pPr lvl="1" indent="-228600"/>
            <a:r>
              <a:rPr lang="en-US"/>
              <a:t>Memory location 0, 4, 8, ... </a:t>
            </a:r>
          </a:p>
          <a:p>
            <a:pPr lvl="1" indent="-228600"/>
            <a:r>
              <a:rPr lang="en-US"/>
              <a:t>4 blocks </a:t>
            </a:r>
            <a:r>
              <a:rPr lang="en-US">
                <a:solidFill>
                  <a:schemeClr val="tx2"/>
                </a:solidFill>
                <a:latin typeface="Symbol" pitchFamily="-65" charset="2"/>
                <a:cs typeface="ＭＳ Ｐゴシック" pitchFamily="-65" charset="-128"/>
                <a:sym typeface="Symbol" pitchFamily="-65" charset="2"/>
              </a:rPr>
              <a:t></a:t>
            </a:r>
            <a:r>
              <a:rPr lang="en-US"/>
              <a:t>any memory location that is multiple of 4</a:t>
            </a:r>
          </a:p>
        </p:txBody>
      </p:sp>
      <p:grpSp>
        <p:nvGrpSpPr>
          <p:cNvPr id="2" name="Group 4"/>
          <p:cNvGrpSpPr>
            <a:grpSpLocks/>
          </p:cNvGrpSpPr>
          <p:nvPr/>
        </p:nvGrpSpPr>
        <p:grpSpPr bwMode="auto">
          <a:xfrm>
            <a:off x="2978150" y="1708150"/>
            <a:ext cx="1758950" cy="3879850"/>
            <a:chOff x="1876" y="1076"/>
            <a:chExt cx="1108" cy="2444"/>
          </a:xfrm>
        </p:grpSpPr>
        <p:sp>
          <p:nvSpPr>
            <p:cNvPr id="2857989"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0"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1"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2"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57994" name="Rectangle 10"/>
          <p:cNvSpPr>
            <a:spLocks noChangeArrowheads="1"/>
          </p:cNvSpPr>
          <p:nvPr/>
        </p:nvSpPr>
        <p:spPr bwMode="auto">
          <a:xfrm>
            <a:off x="1312863" y="12065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57995"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Times" pitchFamily="-65" charset="0"/>
              </a:rPr>
              <a:t>Memory </a:t>
            </a:r>
            <a:br>
              <a:rPr lang="en-US" sz="2400" b="1" dirty="0">
                <a:solidFill>
                  <a:schemeClr val="tx1"/>
                </a:solidFill>
                <a:latin typeface="Times" pitchFamily="-65" charset="0"/>
              </a:rPr>
            </a:br>
            <a:r>
              <a:rPr lang="en-US" sz="2400" b="1" dirty="0">
                <a:solidFill>
                  <a:schemeClr val="tx1"/>
                </a:solidFill>
                <a:latin typeface="Times" pitchFamily="-65" charset="0"/>
              </a:rPr>
              <a:t>Address</a:t>
            </a:r>
          </a:p>
        </p:txBody>
      </p:sp>
      <p:sp>
        <p:nvSpPr>
          <p:cNvPr id="2857996"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7997"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8"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9"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0"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1"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2"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3"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4"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5"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6"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7"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8"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9"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0"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1"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2"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13"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14"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15"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16"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58017" name="Rectangle 33"/>
          <p:cNvSpPr>
            <a:spLocks noChangeArrowheads="1"/>
          </p:cNvSpPr>
          <p:nvPr/>
        </p:nvSpPr>
        <p:spPr bwMode="auto">
          <a:xfrm>
            <a:off x="560388" y="3198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58018" name="Rectangle 34"/>
          <p:cNvSpPr>
            <a:spLocks noChangeArrowheads="1"/>
          </p:cNvSpPr>
          <p:nvPr/>
        </p:nvSpPr>
        <p:spPr bwMode="auto">
          <a:xfrm>
            <a:off x="560388" y="3503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58019" name="Rectangle 35"/>
          <p:cNvSpPr>
            <a:spLocks noChangeArrowheads="1"/>
          </p:cNvSpPr>
          <p:nvPr/>
        </p:nvSpPr>
        <p:spPr bwMode="auto">
          <a:xfrm>
            <a:off x="560388" y="3808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58020" name="Rectangle 36"/>
          <p:cNvSpPr>
            <a:spLocks noChangeArrowheads="1"/>
          </p:cNvSpPr>
          <p:nvPr/>
        </p:nvSpPr>
        <p:spPr bwMode="auto">
          <a:xfrm>
            <a:off x="560388" y="4113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58021" name="Rectangle 37"/>
          <p:cNvSpPr>
            <a:spLocks noChangeArrowheads="1"/>
          </p:cNvSpPr>
          <p:nvPr/>
        </p:nvSpPr>
        <p:spPr bwMode="auto">
          <a:xfrm>
            <a:off x="560388" y="4418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58022" name="Rectangle 38"/>
          <p:cNvSpPr>
            <a:spLocks noChangeArrowheads="1"/>
          </p:cNvSpPr>
          <p:nvPr/>
        </p:nvSpPr>
        <p:spPr bwMode="auto">
          <a:xfrm>
            <a:off x="560388" y="4722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58023" name="Rectangle 39"/>
          <p:cNvSpPr>
            <a:spLocks noChangeArrowheads="1"/>
          </p:cNvSpPr>
          <p:nvPr/>
        </p:nvSpPr>
        <p:spPr bwMode="auto">
          <a:xfrm>
            <a:off x="560388" y="50276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B</a:t>
            </a:r>
          </a:p>
        </p:txBody>
      </p:sp>
      <p:sp>
        <p:nvSpPr>
          <p:cNvPr id="2858024" name="Rectangle 40"/>
          <p:cNvSpPr>
            <a:spLocks noChangeArrowheads="1"/>
          </p:cNvSpPr>
          <p:nvPr/>
        </p:nvSpPr>
        <p:spPr bwMode="auto">
          <a:xfrm>
            <a:off x="560388" y="53324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58025" name="Rectangle 41"/>
          <p:cNvSpPr>
            <a:spLocks noChangeArrowheads="1"/>
          </p:cNvSpPr>
          <p:nvPr/>
        </p:nvSpPr>
        <p:spPr bwMode="auto">
          <a:xfrm>
            <a:off x="560388" y="56372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D</a:t>
            </a:r>
          </a:p>
        </p:txBody>
      </p:sp>
      <p:sp>
        <p:nvSpPr>
          <p:cNvPr id="2858026" name="Rectangle 42"/>
          <p:cNvSpPr>
            <a:spLocks noChangeArrowheads="1"/>
          </p:cNvSpPr>
          <p:nvPr/>
        </p:nvSpPr>
        <p:spPr bwMode="auto">
          <a:xfrm>
            <a:off x="560388" y="59420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58027" name="Rectangle 43"/>
          <p:cNvSpPr>
            <a:spLocks noChangeArrowheads="1"/>
          </p:cNvSpPr>
          <p:nvPr/>
        </p:nvSpPr>
        <p:spPr bwMode="auto">
          <a:xfrm>
            <a:off x="555625" y="6256338"/>
            <a:ext cx="39846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F</a:t>
            </a:r>
          </a:p>
        </p:txBody>
      </p:sp>
      <p:sp>
        <p:nvSpPr>
          <p:cNvPr id="2858028"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29" name="Rectangle 45"/>
          <p:cNvSpPr>
            <a:spLocks noChangeArrowheads="1"/>
          </p:cNvSpPr>
          <p:nvPr/>
        </p:nvSpPr>
        <p:spPr bwMode="auto">
          <a:xfrm>
            <a:off x="933450" y="29718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0"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1"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2"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3"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4"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5"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6"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7"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8"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9"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0" name="Rectangle 56"/>
          <p:cNvSpPr>
            <a:spLocks noChangeArrowheads="1"/>
          </p:cNvSpPr>
          <p:nvPr/>
        </p:nvSpPr>
        <p:spPr bwMode="auto">
          <a:xfrm>
            <a:off x="933450" y="265271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1"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2"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3"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5"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  Byte Direct </a:t>
            </a:r>
          </a:p>
          <a:p>
            <a:r>
              <a:rPr lang="en-US" sz="2800" b="1">
                <a:solidFill>
                  <a:schemeClr val="tx1"/>
                </a:solidFill>
                <a:latin typeface="Times" pitchFamily="-65" charset="0"/>
              </a:rPr>
              <a:t>Mapped Cache</a:t>
            </a:r>
          </a:p>
        </p:txBody>
      </p:sp>
      <p:sp>
        <p:nvSpPr>
          <p:cNvPr id="2858047"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8"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9"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50"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58051" name="Rectangle 67"/>
          <p:cNvSpPr>
            <a:spLocks noChangeArrowheads="1"/>
          </p:cNvSpPr>
          <p:nvPr/>
        </p:nvSpPr>
        <p:spPr bwMode="auto">
          <a:xfrm>
            <a:off x="4646613" y="1485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52" name="Rectangle 68"/>
          <p:cNvSpPr>
            <a:spLocks noChangeArrowheads="1"/>
          </p:cNvSpPr>
          <p:nvPr/>
        </p:nvSpPr>
        <p:spPr bwMode="auto">
          <a:xfrm>
            <a:off x="4646613" y="1790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53" name="Rectangle 69"/>
          <p:cNvSpPr>
            <a:spLocks noChangeArrowheads="1"/>
          </p:cNvSpPr>
          <p:nvPr/>
        </p:nvSpPr>
        <p:spPr bwMode="auto">
          <a:xfrm>
            <a:off x="4646613" y="2095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54" name="Rectangle 70"/>
          <p:cNvSpPr>
            <a:spLocks noChangeArrowheads="1"/>
          </p:cNvSpPr>
          <p:nvPr/>
        </p:nvSpPr>
        <p:spPr bwMode="auto">
          <a:xfrm>
            <a:off x="4646613" y="2400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55"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6"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7"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8" name="Rectangle 74"/>
          <p:cNvSpPr>
            <a:spLocks noChangeArrowheads="1"/>
          </p:cNvSpPr>
          <p:nvPr/>
        </p:nvSpPr>
        <p:spPr bwMode="auto">
          <a:xfrm>
            <a:off x="49720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9" name="Rectangle 75"/>
          <p:cNvSpPr>
            <a:spLocks noChangeArrowheads="1"/>
          </p:cNvSpPr>
          <p:nvPr/>
        </p:nvSpPr>
        <p:spPr bwMode="auto">
          <a:xfrm>
            <a:off x="3429000" y="5562600"/>
            <a:ext cx="5173211" cy="1077218"/>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What if we wanted a block</a:t>
            </a:r>
            <a:br>
              <a:rPr lang="en-US" sz="3200" b="1" dirty="0">
                <a:latin typeface="18 VAG Rounded Bold   07390"/>
              </a:rPr>
            </a:br>
            <a:r>
              <a:rPr lang="en-US" sz="3200" b="1" dirty="0">
                <a:latin typeface="18 VAG Rounded Bold   07390"/>
              </a:rPr>
              <a:t>to be bigger than one byte?</a:t>
            </a:r>
          </a:p>
        </p:txBody>
      </p:sp>
      <p:sp>
        <p:nvSpPr>
          <p:cNvPr id="2858060" name="Rectangle 76"/>
          <p:cNvSpPr>
            <a:spLocks noChangeArrowheads="1"/>
          </p:cNvSpPr>
          <p:nvPr/>
        </p:nvSpPr>
        <p:spPr bwMode="auto">
          <a:xfrm>
            <a:off x="4876800" y="2743200"/>
            <a:ext cx="2994025"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1 byte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579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5798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5798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58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987" grpId="0" build="p" bldLvl="2" autoUpdateAnimBg="0"/>
      <p:bldP spid="28580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4610"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(3/4)</a:t>
            </a:r>
          </a:p>
        </p:txBody>
      </p:sp>
      <p:sp>
        <p:nvSpPr>
          <p:cNvPr id="2884611" name="Rectangle 3"/>
          <p:cNvSpPr>
            <a:spLocks noGrp="1" noChangeArrowheads="1"/>
          </p:cNvSpPr>
          <p:nvPr>
            <p:ph type="body" idx="1"/>
          </p:nvPr>
        </p:nvSpPr>
        <p:spPr>
          <a:xfrm>
            <a:off x="3657600" y="3657600"/>
            <a:ext cx="5311775" cy="2603500"/>
          </a:xfrm>
          <a:noFill/>
          <a:ln/>
        </p:spPr>
        <p:txBody>
          <a:bodyPr lIns="90488" tIns="44450" rIns="90488" bIns="44450"/>
          <a:lstStyle/>
          <a:p>
            <a:pPr marL="285750" indent="-285750">
              <a:lnSpc>
                <a:spcPct val="65000"/>
              </a:lnSpc>
            </a:pPr>
            <a:r>
              <a:rPr lang="en-US" sz="2400"/>
              <a:t>When we ask for a byte, the system finds out the right block, and loads it all!</a:t>
            </a:r>
          </a:p>
          <a:p>
            <a:pPr lvl="1" indent="-228600">
              <a:lnSpc>
                <a:spcPct val="75000"/>
              </a:lnSpc>
            </a:pPr>
            <a:r>
              <a:rPr lang="en-US" sz="2000"/>
              <a:t>How does it know right block?</a:t>
            </a:r>
          </a:p>
          <a:p>
            <a:pPr lvl="1" indent="-228600">
              <a:lnSpc>
                <a:spcPct val="75000"/>
              </a:lnSpc>
            </a:pPr>
            <a:r>
              <a:rPr lang="en-US" sz="2000"/>
              <a:t>How do we select the byte?</a:t>
            </a:r>
          </a:p>
          <a:p>
            <a:pPr marL="285750" indent="-285750">
              <a:lnSpc>
                <a:spcPct val="65000"/>
              </a:lnSpc>
            </a:pPr>
            <a:r>
              <a:rPr lang="en-US" sz="2400"/>
              <a:t>E.g., Mem address 11101?</a:t>
            </a:r>
          </a:p>
          <a:p>
            <a:pPr marL="285750" indent="-285750">
              <a:lnSpc>
                <a:spcPct val="65000"/>
              </a:lnSpc>
            </a:pPr>
            <a:r>
              <a:rPr lang="en-US" sz="2400"/>
              <a:t>How does it know WHICH colored block it originated from?</a:t>
            </a:r>
          </a:p>
          <a:p>
            <a:pPr lvl="1" indent="-228600">
              <a:lnSpc>
                <a:spcPct val="75000"/>
              </a:lnSpc>
            </a:pPr>
            <a:r>
              <a:rPr lang="en-US" sz="2000"/>
              <a:t>What do you do at baggage claim?</a:t>
            </a:r>
          </a:p>
        </p:txBody>
      </p:sp>
      <p:grpSp>
        <p:nvGrpSpPr>
          <p:cNvPr id="2" name="Group 4"/>
          <p:cNvGrpSpPr>
            <a:grpSpLocks/>
          </p:cNvGrpSpPr>
          <p:nvPr/>
        </p:nvGrpSpPr>
        <p:grpSpPr bwMode="auto">
          <a:xfrm>
            <a:off x="2978150" y="1708150"/>
            <a:ext cx="1758950" cy="3879850"/>
            <a:chOff x="1876" y="1076"/>
            <a:chExt cx="1108" cy="2444"/>
          </a:xfrm>
        </p:grpSpPr>
        <p:sp>
          <p:nvSpPr>
            <p:cNvPr id="2884613"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4"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5"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6"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4618" name="Rectangle 10"/>
          <p:cNvSpPr>
            <a:spLocks noChangeArrowheads="1"/>
          </p:cNvSpPr>
          <p:nvPr/>
        </p:nvSpPr>
        <p:spPr bwMode="auto">
          <a:xfrm>
            <a:off x="1312863" y="9906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84619"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t>
            </a:r>
            <a:br>
              <a:rPr lang="en-US" sz="2400" b="1">
                <a:solidFill>
                  <a:schemeClr val="tx1"/>
                </a:solidFill>
                <a:latin typeface="Times" pitchFamily="-65" charset="0"/>
              </a:rPr>
            </a:br>
            <a:r>
              <a:rPr lang="en-US" sz="2400" b="1">
                <a:solidFill>
                  <a:schemeClr val="tx1"/>
                </a:solidFill>
                <a:latin typeface="Times" pitchFamily="-65" charset="0"/>
              </a:rPr>
              <a:t>Address</a:t>
            </a:r>
          </a:p>
        </p:txBody>
      </p:sp>
      <p:sp>
        <p:nvSpPr>
          <p:cNvPr id="2884620"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1"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2"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3"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4"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5"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6"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7"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8"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9"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0"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1"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2"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33"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4"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5"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6"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37"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38"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39"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40"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41" name="Rectangle 33"/>
          <p:cNvSpPr>
            <a:spLocks noChangeArrowheads="1"/>
          </p:cNvSpPr>
          <p:nvPr/>
        </p:nvSpPr>
        <p:spPr bwMode="auto">
          <a:xfrm>
            <a:off x="560388"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4642" name="Rectangle 34"/>
          <p:cNvSpPr>
            <a:spLocks noChangeArrowheads="1"/>
          </p:cNvSpPr>
          <p:nvPr/>
        </p:nvSpPr>
        <p:spPr bwMode="auto">
          <a:xfrm>
            <a:off x="560388"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4643" name="Rectangle 35"/>
          <p:cNvSpPr>
            <a:spLocks noChangeArrowheads="1"/>
          </p:cNvSpPr>
          <p:nvPr/>
        </p:nvSpPr>
        <p:spPr bwMode="auto">
          <a:xfrm>
            <a:off x="560388" y="38084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4644" name="Rectangle 36"/>
          <p:cNvSpPr>
            <a:spLocks noChangeArrowheads="1"/>
          </p:cNvSpPr>
          <p:nvPr/>
        </p:nvSpPr>
        <p:spPr bwMode="auto">
          <a:xfrm>
            <a:off x="454025"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4645" name="Rectangle 37"/>
          <p:cNvSpPr>
            <a:spLocks noChangeArrowheads="1"/>
          </p:cNvSpPr>
          <p:nvPr/>
        </p:nvSpPr>
        <p:spPr bwMode="auto">
          <a:xfrm>
            <a:off x="450850"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4646" name="Rectangle 38"/>
          <p:cNvSpPr>
            <a:spLocks noChangeArrowheads="1"/>
          </p:cNvSpPr>
          <p:nvPr/>
        </p:nvSpPr>
        <p:spPr bwMode="auto">
          <a:xfrm>
            <a:off x="454025"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4647" name="Rectangle 39"/>
          <p:cNvSpPr>
            <a:spLocks noChangeArrowheads="1"/>
          </p:cNvSpPr>
          <p:nvPr/>
        </p:nvSpPr>
        <p:spPr bwMode="auto">
          <a:xfrm>
            <a:off x="427038"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4648" name="Rectangle 40"/>
          <p:cNvSpPr>
            <a:spLocks noChangeArrowheads="1"/>
          </p:cNvSpPr>
          <p:nvPr/>
        </p:nvSpPr>
        <p:spPr bwMode="auto">
          <a:xfrm>
            <a:off x="425450"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4649" name="Rectangle 41"/>
          <p:cNvSpPr>
            <a:spLocks noChangeArrowheads="1"/>
          </p:cNvSpPr>
          <p:nvPr/>
        </p:nvSpPr>
        <p:spPr bwMode="auto">
          <a:xfrm>
            <a:off x="422275" y="56372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4650" name="Rectangle 42"/>
          <p:cNvSpPr>
            <a:spLocks noChangeArrowheads="1"/>
          </p:cNvSpPr>
          <p:nvPr/>
        </p:nvSpPr>
        <p:spPr bwMode="auto">
          <a:xfrm>
            <a:off x="395288"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4651" name="Rectangle 43"/>
          <p:cNvSpPr>
            <a:spLocks noChangeArrowheads="1"/>
          </p:cNvSpPr>
          <p:nvPr/>
        </p:nvSpPr>
        <p:spPr bwMode="auto">
          <a:xfrm>
            <a:off x="395287"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dirty="0">
                <a:solidFill>
                  <a:schemeClr val="tx1"/>
                </a:solidFill>
                <a:latin typeface="Times" pitchFamily="-65" charset="0"/>
              </a:rPr>
              <a:t>1E</a:t>
            </a:r>
          </a:p>
        </p:txBody>
      </p:sp>
      <p:sp>
        <p:nvSpPr>
          <p:cNvPr id="2884652"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3" name="Rectangle 45"/>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4"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5"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6"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7"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8"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9"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60"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1"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2"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3"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4" name="Rectangle 56"/>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5"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6"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7"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9"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a:t>
            </a:r>
          </a:p>
        </p:txBody>
      </p:sp>
      <p:sp>
        <p:nvSpPr>
          <p:cNvPr id="2884671"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2"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3"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4"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4675" name="Rectangle 67"/>
          <p:cNvSpPr>
            <a:spLocks noChangeArrowheads="1"/>
          </p:cNvSpPr>
          <p:nvPr/>
        </p:nvSpPr>
        <p:spPr bwMode="auto">
          <a:xfrm>
            <a:off x="4641850" y="14843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76" name="Rectangle 68"/>
          <p:cNvSpPr>
            <a:spLocks noChangeArrowheads="1"/>
          </p:cNvSpPr>
          <p:nvPr/>
        </p:nvSpPr>
        <p:spPr bwMode="auto">
          <a:xfrm>
            <a:off x="4641850" y="17891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77" name="Rectangle 69"/>
          <p:cNvSpPr>
            <a:spLocks noChangeArrowheads="1"/>
          </p:cNvSpPr>
          <p:nvPr/>
        </p:nvSpPr>
        <p:spPr bwMode="auto">
          <a:xfrm>
            <a:off x="4641850" y="20939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78" name="Rectangle 70"/>
          <p:cNvSpPr>
            <a:spLocks noChangeArrowheads="1"/>
          </p:cNvSpPr>
          <p:nvPr/>
        </p:nvSpPr>
        <p:spPr bwMode="auto">
          <a:xfrm>
            <a:off x="4641850" y="23987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79"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0"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81"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2" name="Rectangle 74"/>
          <p:cNvSpPr>
            <a:spLocks noChangeArrowheads="1"/>
          </p:cNvSpPr>
          <p:nvPr/>
        </p:nvSpPr>
        <p:spPr bwMode="auto">
          <a:xfrm>
            <a:off x="4972050" y="248126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3" name="Line 75"/>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4" name="Line 76"/>
          <p:cNvSpPr>
            <a:spLocks noChangeShapeType="1"/>
          </p:cNvSpPr>
          <p:nvPr/>
        </p:nvSpPr>
        <p:spPr bwMode="auto">
          <a:xfrm>
            <a:off x="5994400" y="1600200"/>
            <a:ext cx="0" cy="1182688"/>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5" name="Rectangle 77"/>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86" name="Rectangle 78"/>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87" name="Rectangle 79"/>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88" name="Rectangle 80"/>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89" name="Rectangle 81"/>
          <p:cNvSpPr>
            <a:spLocks noChangeArrowheads="1"/>
          </p:cNvSpPr>
          <p:nvPr/>
        </p:nvSpPr>
        <p:spPr bwMode="auto">
          <a:xfrm>
            <a:off x="2133600" y="31242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etc</a:t>
            </a:r>
          </a:p>
        </p:txBody>
      </p:sp>
      <p:sp>
        <p:nvSpPr>
          <p:cNvPr id="2884691" name="Rectangle 83"/>
          <p:cNvSpPr>
            <a:spLocks noChangeArrowheads="1"/>
          </p:cNvSpPr>
          <p:nvPr/>
        </p:nvSpPr>
        <p:spPr bwMode="auto">
          <a:xfrm>
            <a:off x="4876800" y="2743200"/>
            <a:ext cx="31321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2 bytes</a:t>
            </a:r>
          </a:p>
        </p:txBody>
      </p:sp>
      <p:sp>
        <p:nvSpPr>
          <p:cNvPr id="2884692" name="Rectangle 84"/>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93" name="Rectangle 85"/>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4694" name="Rectangle 86"/>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95" name="Rectangle 87"/>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4696" name="Rectangle 88"/>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97" name="Rectangle 89"/>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46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8461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461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8461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884611">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884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61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6658"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(4/4)</a:t>
            </a:r>
          </a:p>
        </p:txBody>
      </p:sp>
      <p:sp>
        <p:nvSpPr>
          <p:cNvPr id="2886659" name="Rectangle 3"/>
          <p:cNvSpPr>
            <a:spLocks noGrp="1" noChangeArrowheads="1"/>
          </p:cNvSpPr>
          <p:nvPr>
            <p:ph type="body" idx="1"/>
          </p:nvPr>
        </p:nvSpPr>
        <p:spPr>
          <a:xfrm>
            <a:off x="3505200" y="3657600"/>
            <a:ext cx="5464175" cy="2603500"/>
          </a:xfrm>
          <a:noFill/>
          <a:ln/>
        </p:spPr>
        <p:txBody>
          <a:bodyPr lIns="90488" tIns="44450" rIns="90488" bIns="44450"/>
          <a:lstStyle/>
          <a:p>
            <a:pPr marL="285750" indent="-285750">
              <a:lnSpc>
                <a:spcPct val="65000"/>
              </a:lnSpc>
            </a:pPr>
            <a:r>
              <a:rPr lang="en-US" sz="2400" dirty="0"/>
              <a:t>What should go in the tag?</a:t>
            </a:r>
          </a:p>
          <a:p>
            <a:pPr lvl="1" indent="-228600">
              <a:lnSpc>
                <a:spcPct val="75000"/>
              </a:lnSpc>
            </a:pPr>
            <a:r>
              <a:rPr lang="en-US" sz="2000" dirty="0"/>
              <a:t>Do we need the entire address?</a:t>
            </a:r>
          </a:p>
          <a:p>
            <a:pPr marL="1143000" lvl="2" indent="-228600">
              <a:lnSpc>
                <a:spcPct val="75000"/>
              </a:lnSpc>
            </a:pPr>
            <a:r>
              <a:rPr lang="en-US" sz="1800" dirty="0"/>
              <a:t>What do all these tags have in common?</a:t>
            </a:r>
          </a:p>
          <a:p>
            <a:pPr lvl="1" indent="-228600">
              <a:lnSpc>
                <a:spcPct val="75000"/>
              </a:lnSpc>
            </a:pPr>
            <a:r>
              <a:rPr lang="en-US" sz="2000" dirty="0"/>
              <a:t>What did we do with the immediate when we were branch addressing, always count by  bytes?</a:t>
            </a:r>
          </a:p>
          <a:p>
            <a:pPr marL="285750" indent="-285750">
              <a:lnSpc>
                <a:spcPct val="65000"/>
              </a:lnSpc>
            </a:pPr>
            <a:r>
              <a:rPr lang="en-US" sz="2400" dirty="0"/>
              <a:t>Why not count by </a:t>
            </a:r>
            <a:r>
              <a:rPr lang="en-US" sz="2400" dirty="0">
                <a:solidFill>
                  <a:srgbClr val="FFFF00"/>
                </a:solidFill>
              </a:rPr>
              <a:t>cache #</a:t>
            </a:r>
            <a:r>
              <a:rPr lang="en-US" sz="2400" dirty="0"/>
              <a:t>?</a:t>
            </a:r>
          </a:p>
          <a:p>
            <a:pPr lvl="1" indent="-228600">
              <a:lnSpc>
                <a:spcPct val="75000"/>
              </a:lnSpc>
            </a:pPr>
            <a:r>
              <a:rPr lang="en-US" sz="2000" dirty="0"/>
              <a:t>It’s useful to draw memory with the same width as the block size</a:t>
            </a:r>
          </a:p>
        </p:txBody>
      </p:sp>
      <p:grpSp>
        <p:nvGrpSpPr>
          <p:cNvPr id="2" name="Group 4"/>
          <p:cNvGrpSpPr>
            <a:grpSpLocks/>
          </p:cNvGrpSpPr>
          <p:nvPr/>
        </p:nvGrpSpPr>
        <p:grpSpPr bwMode="auto">
          <a:xfrm>
            <a:off x="2978150" y="1708150"/>
            <a:ext cx="1758950" cy="3879850"/>
            <a:chOff x="1876" y="1076"/>
            <a:chExt cx="1108" cy="2444"/>
          </a:xfrm>
        </p:grpSpPr>
        <p:sp>
          <p:nvSpPr>
            <p:cNvPr id="2886661"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2"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3"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4"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6665" name="Rectangle 9"/>
          <p:cNvSpPr>
            <a:spLocks noChangeArrowheads="1"/>
          </p:cNvSpPr>
          <p:nvPr/>
        </p:nvSpPr>
        <p:spPr bwMode="auto">
          <a:xfrm>
            <a:off x="1254125" y="1008063"/>
            <a:ext cx="2149475" cy="8207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a:p>
            <a:r>
              <a:rPr lang="en-US" sz="2000" b="1">
                <a:solidFill>
                  <a:schemeClr val="tx1"/>
                </a:solidFill>
                <a:latin typeface="Times" pitchFamily="-65" charset="0"/>
              </a:rPr>
              <a:t>(addresses shown)</a:t>
            </a:r>
            <a:endParaRPr lang="en-US" sz="2800" b="1">
              <a:solidFill>
                <a:schemeClr val="tx1"/>
              </a:solidFill>
              <a:latin typeface="Times" pitchFamily="-65" charset="0"/>
            </a:endParaRPr>
          </a:p>
        </p:txBody>
      </p:sp>
      <p:sp>
        <p:nvSpPr>
          <p:cNvPr id="2886666" name="Rectangle 10"/>
          <p:cNvSpPr>
            <a:spLocks noChangeArrowheads="1"/>
          </p:cNvSpPr>
          <p:nvPr/>
        </p:nvSpPr>
        <p:spPr bwMode="auto">
          <a:xfrm>
            <a:off x="990600" y="685800"/>
            <a:ext cx="24415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Address</a:t>
            </a:r>
          </a:p>
        </p:txBody>
      </p:sp>
      <p:sp>
        <p:nvSpPr>
          <p:cNvPr id="2886667" name="Rectangle 11"/>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68" name="Line 12"/>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69" name="Line 13"/>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0" name="Line 14"/>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1" name="Rectangle 15"/>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2" name="Line 16"/>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3" name="Line 17"/>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4" name="Line 18"/>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5" name="Rectangle 19"/>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6" name="Line 20"/>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7" name="Line 21"/>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8" name="Line 22"/>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9" name="Rectangle 23"/>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80" name="Line 24"/>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1" name="Line 25"/>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2" name="Line 26"/>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3" name="Rectangle 27"/>
          <p:cNvSpPr>
            <a:spLocks noChangeArrowheads="1"/>
          </p:cNvSpPr>
          <p:nvPr/>
        </p:nvSpPr>
        <p:spPr bwMode="auto">
          <a:xfrm>
            <a:off x="492125"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684" name="Rectangle 28"/>
          <p:cNvSpPr>
            <a:spLocks noChangeArrowheads="1"/>
          </p:cNvSpPr>
          <p:nvPr/>
        </p:nvSpPr>
        <p:spPr bwMode="auto">
          <a:xfrm>
            <a:off x="511175"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685" name="Rectangle 29"/>
          <p:cNvSpPr>
            <a:spLocks noChangeArrowheads="1"/>
          </p:cNvSpPr>
          <p:nvPr/>
        </p:nvSpPr>
        <p:spPr bwMode="auto">
          <a:xfrm>
            <a:off x="511175"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686" name="Rectangle 30"/>
          <p:cNvSpPr>
            <a:spLocks noChangeArrowheads="1"/>
          </p:cNvSpPr>
          <p:nvPr/>
        </p:nvSpPr>
        <p:spPr bwMode="auto">
          <a:xfrm>
            <a:off x="511175"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687" name="Rectangle 31"/>
          <p:cNvSpPr>
            <a:spLocks noChangeArrowheads="1"/>
          </p:cNvSpPr>
          <p:nvPr/>
        </p:nvSpPr>
        <p:spPr bwMode="auto">
          <a:xfrm>
            <a:off x="511175"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688" name="Rectangle 32"/>
          <p:cNvSpPr>
            <a:spLocks noChangeArrowheads="1"/>
          </p:cNvSpPr>
          <p:nvPr/>
        </p:nvSpPr>
        <p:spPr bwMode="auto">
          <a:xfrm>
            <a:off x="511175"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6689" name="Rectangle 33"/>
          <p:cNvSpPr>
            <a:spLocks noChangeArrowheads="1"/>
          </p:cNvSpPr>
          <p:nvPr/>
        </p:nvSpPr>
        <p:spPr bwMode="auto">
          <a:xfrm>
            <a:off x="511175"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6690" name="Rectangle 34"/>
          <p:cNvSpPr>
            <a:spLocks noChangeArrowheads="1"/>
          </p:cNvSpPr>
          <p:nvPr/>
        </p:nvSpPr>
        <p:spPr bwMode="auto">
          <a:xfrm>
            <a:off x="511175" y="3808413"/>
            <a:ext cx="4175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6691" name="Rectangle 35"/>
          <p:cNvSpPr>
            <a:spLocks noChangeArrowheads="1"/>
          </p:cNvSpPr>
          <p:nvPr/>
        </p:nvSpPr>
        <p:spPr bwMode="auto">
          <a:xfrm>
            <a:off x="404813"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6692" name="Rectangle 36"/>
          <p:cNvSpPr>
            <a:spLocks noChangeArrowheads="1"/>
          </p:cNvSpPr>
          <p:nvPr/>
        </p:nvSpPr>
        <p:spPr bwMode="auto">
          <a:xfrm>
            <a:off x="461963"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6693" name="Rectangle 37"/>
          <p:cNvSpPr>
            <a:spLocks noChangeArrowheads="1"/>
          </p:cNvSpPr>
          <p:nvPr/>
        </p:nvSpPr>
        <p:spPr bwMode="auto">
          <a:xfrm>
            <a:off x="465138"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6694" name="Rectangle 38"/>
          <p:cNvSpPr>
            <a:spLocks noChangeArrowheads="1"/>
          </p:cNvSpPr>
          <p:nvPr/>
        </p:nvSpPr>
        <p:spPr bwMode="auto">
          <a:xfrm>
            <a:off x="438150"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6695" name="Rectangle 39"/>
          <p:cNvSpPr>
            <a:spLocks noChangeArrowheads="1"/>
          </p:cNvSpPr>
          <p:nvPr/>
        </p:nvSpPr>
        <p:spPr bwMode="auto">
          <a:xfrm>
            <a:off x="465138"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6696" name="Rectangle 40"/>
          <p:cNvSpPr>
            <a:spLocks noChangeArrowheads="1"/>
          </p:cNvSpPr>
          <p:nvPr/>
        </p:nvSpPr>
        <p:spPr bwMode="auto">
          <a:xfrm>
            <a:off x="431800" y="5638800"/>
            <a:ext cx="615950"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6697" name="Rectangle 41"/>
          <p:cNvSpPr>
            <a:spLocks noChangeArrowheads="1"/>
          </p:cNvSpPr>
          <p:nvPr/>
        </p:nvSpPr>
        <p:spPr bwMode="auto">
          <a:xfrm>
            <a:off x="457200"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6698" name="Rectangle 42"/>
          <p:cNvSpPr>
            <a:spLocks noChangeArrowheads="1"/>
          </p:cNvSpPr>
          <p:nvPr/>
        </p:nvSpPr>
        <p:spPr bwMode="auto">
          <a:xfrm>
            <a:off x="304800"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1E</a:t>
            </a:r>
          </a:p>
        </p:txBody>
      </p:sp>
      <p:sp>
        <p:nvSpPr>
          <p:cNvPr id="2886699" name="Rectangle 43"/>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0" name="Rectangle 44"/>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1" name="Rectangle 45"/>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2" name="Rectangle 46"/>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3" name="Rectangle 47"/>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4" name="Rectangle 48"/>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5" name="Rectangle 49"/>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6" name="Rectangle 50"/>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7" name="Rectangle 51"/>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8" name="Rectangle 52"/>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9" name="Rectangle 53"/>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0" name="Rectangle 54"/>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1" name="Rectangle 55"/>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2" name="Rectangle 56"/>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3" name="Rectangle 57"/>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4" name="Rectangle 58"/>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6" name="Rectangle 60"/>
          <p:cNvSpPr>
            <a:spLocks noChangeArrowheads="1"/>
          </p:cNvSpPr>
          <p:nvPr/>
        </p:nvSpPr>
        <p:spPr bwMode="auto">
          <a:xfrm>
            <a:off x="5386388" y="711200"/>
            <a:ext cx="36385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 w/Tag!</a:t>
            </a:r>
          </a:p>
        </p:txBody>
      </p:sp>
      <p:sp>
        <p:nvSpPr>
          <p:cNvPr id="2886718" name="Line 62"/>
          <p:cNvSpPr>
            <a:spLocks noChangeShapeType="1"/>
          </p:cNvSpPr>
          <p:nvPr/>
        </p:nvSpPr>
        <p:spPr bwMode="auto">
          <a:xfrm>
            <a:off x="67310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19" name="Line 63"/>
          <p:cNvSpPr>
            <a:spLocks noChangeShapeType="1"/>
          </p:cNvSpPr>
          <p:nvPr/>
        </p:nvSpPr>
        <p:spPr bwMode="auto">
          <a:xfrm>
            <a:off x="67310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21" name="Rectangle 65"/>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6722" name="Rectangle 66"/>
          <p:cNvSpPr>
            <a:spLocks noChangeArrowheads="1"/>
          </p:cNvSpPr>
          <p:nvPr/>
        </p:nvSpPr>
        <p:spPr bwMode="auto">
          <a:xfrm>
            <a:off x="4608513" y="1536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23" name="Rectangle 67"/>
          <p:cNvSpPr>
            <a:spLocks noChangeArrowheads="1"/>
          </p:cNvSpPr>
          <p:nvPr/>
        </p:nvSpPr>
        <p:spPr bwMode="auto">
          <a:xfrm>
            <a:off x="4608513" y="1841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24" name="Rectangle 68"/>
          <p:cNvSpPr>
            <a:spLocks noChangeArrowheads="1"/>
          </p:cNvSpPr>
          <p:nvPr/>
        </p:nvSpPr>
        <p:spPr bwMode="auto">
          <a:xfrm>
            <a:off x="4608513" y="2146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25" name="Rectangle 69"/>
          <p:cNvSpPr>
            <a:spLocks noChangeArrowheads="1"/>
          </p:cNvSpPr>
          <p:nvPr/>
        </p:nvSpPr>
        <p:spPr bwMode="auto">
          <a:xfrm>
            <a:off x="4608513" y="24511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26" name="Rectangle 70"/>
          <p:cNvSpPr>
            <a:spLocks noChangeArrowheads="1"/>
          </p:cNvSpPr>
          <p:nvPr/>
        </p:nvSpPr>
        <p:spPr bwMode="auto">
          <a:xfrm>
            <a:off x="67373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7" name="Rectangle 71"/>
          <p:cNvSpPr>
            <a:spLocks noChangeArrowheads="1"/>
          </p:cNvSpPr>
          <p:nvPr/>
        </p:nvSpPr>
        <p:spPr bwMode="auto">
          <a:xfrm>
            <a:off x="67373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8" name="Rectangle 72"/>
          <p:cNvSpPr>
            <a:spLocks noChangeArrowheads="1"/>
          </p:cNvSpPr>
          <p:nvPr/>
        </p:nvSpPr>
        <p:spPr bwMode="auto">
          <a:xfrm>
            <a:off x="67373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9" name="Rectangle 73"/>
          <p:cNvSpPr>
            <a:spLocks noChangeArrowheads="1"/>
          </p:cNvSpPr>
          <p:nvPr/>
        </p:nvSpPr>
        <p:spPr bwMode="auto">
          <a:xfrm>
            <a:off x="67373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30" name="Line 74"/>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1" name="Line 75"/>
          <p:cNvSpPr>
            <a:spLocks noChangeShapeType="1"/>
          </p:cNvSpPr>
          <p:nvPr/>
        </p:nvSpPr>
        <p:spPr bwMode="auto">
          <a:xfrm>
            <a:off x="7759700" y="1600200"/>
            <a:ext cx="0" cy="1173163"/>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2" name="Rectangle 76"/>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33" name="Rectangle 77"/>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34" name="Rectangle 78"/>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35" name="Rectangle 79"/>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36" name="Rectangle 80"/>
          <p:cNvSpPr>
            <a:spLocks noChangeArrowheads="1"/>
          </p:cNvSpPr>
          <p:nvPr/>
        </p:nvSpPr>
        <p:spPr bwMode="auto">
          <a:xfrm>
            <a:off x="2133600" y="32004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etc</a:t>
            </a:r>
          </a:p>
        </p:txBody>
      </p:sp>
      <p:sp>
        <p:nvSpPr>
          <p:cNvPr id="2886737" name="Rectangle 81"/>
          <p:cNvSpPr>
            <a:spLocks noChangeArrowheads="1"/>
          </p:cNvSpPr>
          <p:nvPr/>
        </p:nvSpPr>
        <p:spPr bwMode="auto">
          <a:xfrm>
            <a:off x="4876800" y="2743200"/>
            <a:ext cx="2914650" cy="884238"/>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    Tag          Data</a:t>
            </a:r>
          </a:p>
          <a:p>
            <a:r>
              <a:rPr lang="en-US" sz="2400" b="1">
                <a:solidFill>
                  <a:schemeClr val="tx1"/>
                </a:solidFill>
                <a:latin typeface="Times" pitchFamily="-65" charset="0"/>
              </a:rPr>
              <a:t>(Block size = 2 bytes)</a:t>
            </a:r>
            <a:endParaRPr lang="en-US" sz="2800" b="1">
              <a:solidFill>
                <a:schemeClr val="tx1"/>
              </a:solidFill>
              <a:latin typeface="Times" pitchFamily="-65" charset="0"/>
            </a:endParaRPr>
          </a:p>
        </p:txBody>
      </p:sp>
      <p:sp>
        <p:nvSpPr>
          <p:cNvPr id="2886738" name="Rectangle 82"/>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739" name="Rectangle 83"/>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6740" name="Rectangle 84"/>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741" name="Rectangle 85"/>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6742" name="Rectangle 86"/>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743" name="Rectangle 87"/>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86744" name="Rectangle 88"/>
          <p:cNvSpPr>
            <a:spLocks noChangeArrowheads="1"/>
          </p:cNvSpPr>
          <p:nvPr/>
        </p:nvSpPr>
        <p:spPr bwMode="auto">
          <a:xfrm>
            <a:off x="5207000" y="1619250"/>
            <a:ext cx="1522413" cy="1146175"/>
          </a:xfrm>
          <a:prstGeom prst="rect">
            <a:avLst/>
          </a:prstGeom>
          <a:noFill/>
          <a:ln w="38100">
            <a:solidFill>
              <a:schemeClr val="tx1"/>
            </a:solidFill>
            <a:miter lim="800000"/>
            <a:headEnd/>
            <a:tailEnd/>
          </a:ln>
          <a:effectLst/>
        </p:spPr>
        <p:txBody>
          <a:bodyPr anchor="ctr">
            <a:prstTxWarp prst="textNoShape">
              <a:avLst/>
            </a:prstTxWarp>
            <a:spAutoFit/>
          </a:bodyPr>
          <a:lstStyle/>
          <a:p>
            <a:endParaRPr lang="en-US"/>
          </a:p>
        </p:txBody>
      </p:sp>
      <p:sp>
        <p:nvSpPr>
          <p:cNvPr id="2886745" name="Line 89"/>
          <p:cNvSpPr>
            <a:spLocks noChangeShapeType="1"/>
          </p:cNvSpPr>
          <p:nvPr/>
        </p:nvSpPr>
        <p:spPr bwMode="auto">
          <a:xfrm flipH="1">
            <a:off x="5200650" y="19050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6" name="Line 90"/>
          <p:cNvSpPr>
            <a:spLocks noChangeShapeType="1"/>
          </p:cNvSpPr>
          <p:nvPr/>
        </p:nvSpPr>
        <p:spPr bwMode="auto">
          <a:xfrm flipH="1">
            <a:off x="5200650" y="21971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7" name="Line 91"/>
          <p:cNvSpPr>
            <a:spLocks noChangeShapeType="1"/>
          </p:cNvSpPr>
          <p:nvPr/>
        </p:nvSpPr>
        <p:spPr bwMode="auto">
          <a:xfrm flipH="1">
            <a:off x="5200650" y="24765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grpSp>
        <p:nvGrpSpPr>
          <p:cNvPr id="3" name="Group 156"/>
          <p:cNvGrpSpPr>
            <a:grpSpLocks/>
          </p:cNvGrpSpPr>
          <p:nvPr/>
        </p:nvGrpSpPr>
        <p:grpSpPr bwMode="auto">
          <a:xfrm>
            <a:off x="5175250" y="1492251"/>
            <a:ext cx="595313" cy="1366838"/>
            <a:chOff x="3260" y="940"/>
            <a:chExt cx="375" cy="861"/>
          </a:xfrm>
        </p:grpSpPr>
        <p:sp>
          <p:nvSpPr>
            <p:cNvPr id="2886748" name="Rectangle 92"/>
            <p:cNvSpPr>
              <a:spLocks noChangeArrowheads="1"/>
            </p:cNvSpPr>
            <p:nvPr/>
          </p:nvSpPr>
          <p:spPr bwMode="auto">
            <a:xfrm>
              <a:off x="3334" y="940"/>
              <a:ext cx="226" cy="3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8</a:t>
              </a:r>
            </a:p>
          </p:txBody>
        </p:sp>
        <p:sp>
          <p:nvSpPr>
            <p:cNvPr id="2886749" name="Rectangle 93"/>
            <p:cNvSpPr>
              <a:spLocks noChangeArrowheads="1"/>
            </p:cNvSpPr>
            <p:nvPr/>
          </p:nvSpPr>
          <p:spPr bwMode="auto">
            <a:xfrm>
              <a:off x="3334" y="112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smtClean="0">
                  <a:solidFill>
                    <a:schemeClr val="tx1"/>
                  </a:solidFill>
                  <a:latin typeface="Times" pitchFamily="-65" charset="0"/>
                </a:rPr>
                <a:t>2</a:t>
              </a:r>
              <a:endParaRPr lang="en-US" sz="2800" b="1" dirty="0">
                <a:solidFill>
                  <a:schemeClr val="tx1"/>
                </a:solidFill>
                <a:latin typeface="Times" pitchFamily="-65" charset="0"/>
              </a:endParaRPr>
            </a:p>
          </p:txBody>
        </p:sp>
        <p:sp>
          <p:nvSpPr>
            <p:cNvPr id="2886750" name="Rectangle 94"/>
            <p:cNvSpPr>
              <a:spLocks noChangeArrowheads="1"/>
            </p:cNvSpPr>
            <p:nvPr/>
          </p:nvSpPr>
          <p:spPr bwMode="auto">
            <a:xfrm>
              <a:off x="3260" y="1476"/>
              <a:ext cx="375"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1E</a:t>
              </a:r>
            </a:p>
          </p:txBody>
        </p:sp>
        <p:sp>
          <p:nvSpPr>
            <p:cNvPr id="2886751" name="Rectangle 95"/>
            <p:cNvSpPr>
              <a:spLocks noChangeArrowheads="1"/>
            </p:cNvSpPr>
            <p:nvPr/>
          </p:nvSpPr>
          <p:spPr bwMode="auto">
            <a:xfrm>
              <a:off x="3278" y="1292"/>
              <a:ext cx="338"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14</a:t>
              </a:r>
            </a:p>
          </p:txBody>
        </p:sp>
      </p:grpSp>
      <p:sp>
        <p:nvSpPr>
          <p:cNvPr id="2886770" name="Line 114"/>
          <p:cNvSpPr>
            <a:spLocks noChangeShapeType="1"/>
          </p:cNvSpPr>
          <p:nvPr/>
        </p:nvSpPr>
        <p:spPr bwMode="auto">
          <a:xfrm flipH="1">
            <a:off x="838200" y="1066800"/>
            <a:ext cx="304800" cy="685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grpSp>
        <p:nvGrpSpPr>
          <p:cNvPr id="4" name="Group 154"/>
          <p:cNvGrpSpPr>
            <a:grpSpLocks/>
          </p:cNvGrpSpPr>
          <p:nvPr/>
        </p:nvGrpSpPr>
        <p:grpSpPr bwMode="auto">
          <a:xfrm>
            <a:off x="914400" y="1752600"/>
            <a:ext cx="3214688" cy="5030788"/>
            <a:chOff x="624" y="1104"/>
            <a:chExt cx="2025" cy="3169"/>
          </a:xfrm>
        </p:grpSpPr>
        <p:sp>
          <p:nvSpPr>
            <p:cNvPr id="2886783" name="Rectangle 127"/>
            <p:cNvSpPr>
              <a:spLocks noChangeArrowheads="1"/>
            </p:cNvSpPr>
            <p:nvPr/>
          </p:nvSpPr>
          <p:spPr bwMode="auto">
            <a:xfrm>
              <a:off x="1932" y="134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rgbClr val="FFFF00"/>
                  </a:solidFill>
                  <a:latin typeface="Times" pitchFamily="-65" charset="0"/>
                </a:rPr>
                <a:t>0</a:t>
              </a:r>
            </a:p>
          </p:txBody>
        </p:sp>
        <p:sp>
          <p:nvSpPr>
            <p:cNvPr id="2886787" name="Rectangle 131"/>
            <p:cNvSpPr>
              <a:spLocks noChangeArrowheads="1"/>
            </p:cNvSpPr>
            <p:nvPr/>
          </p:nvSpPr>
          <p:spPr bwMode="auto">
            <a:xfrm>
              <a:off x="1932" y="206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1</a:t>
              </a:r>
            </a:p>
          </p:txBody>
        </p:sp>
        <p:sp>
          <p:nvSpPr>
            <p:cNvPr id="2886791" name="Rectangle 135"/>
            <p:cNvSpPr>
              <a:spLocks noChangeArrowheads="1"/>
            </p:cNvSpPr>
            <p:nvPr/>
          </p:nvSpPr>
          <p:spPr bwMode="auto">
            <a:xfrm>
              <a:off x="1932" y="2832"/>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2</a:t>
              </a:r>
            </a:p>
          </p:txBody>
        </p:sp>
        <p:sp>
          <p:nvSpPr>
            <p:cNvPr id="2886796" name="Rectangle 140"/>
            <p:cNvSpPr>
              <a:spLocks noChangeArrowheads="1"/>
            </p:cNvSpPr>
            <p:nvPr/>
          </p:nvSpPr>
          <p:spPr bwMode="auto">
            <a:xfrm>
              <a:off x="1929" y="360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3</a:t>
              </a:r>
            </a:p>
          </p:txBody>
        </p:sp>
        <p:sp>
          <p:nvSpPr>
            <p:cNvPr id="2886797" name="Rectangle 141"/>
            <p:cNvSpPr>
              <a:spLocks noChangeArrowheads="1"/>
            </p:cNvSpPr>
            <p:nvPr/>
          </p:nvSpPr>
          <p:spPr bwMode="auto">
            <a:xfrm>
              <a:off x="1920" y="3984"/>
              <a:ext cx="729"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Cache#</a:t>
              </a:r>
            </a:p>
          </p:txBody>
        </p:sp>
        <p:sp>
          <p:nvSpPr>
            <p:cNvPr id="2886802" name="AutoShape 146"/>
            <p:cNvSpPr>
              <a:spLocks noChangeArrowheads="1"/>
            </p:cNvSpPr>
            <p:nvPr/>
          </p:nvSpPr>
          <p:spPr bwMode="auto">
            <a:xfrm>
              <a:off x="624" y="1104"/>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3" name="AutoShape 147"/>
            <p:cNvSpPr>
              <a:spLocks noChangeArrowheads="1"/>
            </p:cNvSpPr>
            <p:nvPr/>
          </p:nvSpPr>
          <p:spPr bwMode="auto">
            <a:xfrm>
              <a:off x="624" y="1872"/>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4" name="AutoShape 148"/>
            <p:cNvSpPr>
              <a:spLocks noChangeArrowheads="1"/>
            </p:cNvSpPr>
            <p:nvPr/>
          </p:nvSpPr>
          <p:spPr bwMode="auto">
            <a:xfrm>
              <a:off x="624" y="2640"/>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5" name="AutoShape 149"/>
            <p:cNvSpPr>
              <a:spLocks noChangeArrowheads="1"/>
            </p:cNvSpPr>
            <p:nvPr/>
          </p:nvSpPr>
          <p:spPr bwMode="auto">
            <a:xfrm>
              <a:off x="624" y="3408"/>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grpSp>
      <p:grpSp>
        <p:nvGrpSpPr>
          <p:cNvPr id="5" name="Group 155"/>
          <p:cNvGrpSpPr>
            <a:grpSpLocks/>
          </p:cNvGrpSpPr>
          <p:nvPr/>
        </p:nvGrpSpPr>
        <p:grpSpPr bwMode="auto">
          <a:xfrm>
            <a:off x="5334000" y="1524001"/>
            <a:ext cx="811213" cy="1328738"/>
            <a:chOff x="3360" y="960"/>
            <a:chExt cx="511" cy="837"/>
          </a:xfrm>
        </p:grpSpPr>
        <p:sp>
          <p:nvSpPr>
            <p:cNvPr id="2886798" name="Rectangle 142"/>
            <p:cNvSpPr>
              <a:spLocks noChangeArrowheads="1"/>
            </p:cNvSpPr>
            <p:nvPr/>
          </p:nvSpPr>
          <p:spPr bwMode="auto">
            <a:xfrm>
              <a:off x="3650" y="960"/>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rgbClr val="FFFF00"/>
                  </a:solidFill>
                  <a:latin typeface="Times" pitchFamily="-65" charset="0"/>
                </a:rPr>
                <a:t>1</a:t>
              </a:r>
            </a:p>
          </p:txBody>
        </p:sp>
        <p:sp>
          <p:nvSpPr>
            <p:cNvPr id="2886799" name="Rectangle 143"/>
            <p:cNvSpPr>
              <a:spLocks noChangeArrowheads="1"/>
            </p:cNvSpPr>
            <p:nvPr/>
          </p:nvSpPr>
          <p:spPr bwMode="auto">
            <a:xfrm>
              <a:off x="3650" y="1152"/>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0</a:t>
              </a:r>
            </a:p>
          </p:txBody>
        </p:sp>
        <p:sp>
          <p:nvSpPr>
            <p:cNvPr id="2886800" name="Rectangle 144"/>
            <p:cNvSpPr>
              <a:spLocks noChangeArrowheads="1"/>
            </p:cNvSpPr>
            <p:nvPr/>
          </p:nvSpPr>
          <p:spPr bwMode="auto">
            <a:xfrm>
              <a:off x="3659" y="1508"/>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3</a:t>
              </a:r>
            </a:p>
          </p:txBody>
        </p:sp>
        <p:sp>
          <p:nvSpPr>
            <p:cNvPr id="2886801" name="Rectangle 145"/>
            <p:cNvSpPr>
              <a:spLocks noChangeArrowheads="1"/>
            </p:cNvSpPr>
            <p:nvPr/>
          </p:nvSpPr>
          <p:spPr bwMode="auto">
            <a:xfrm>
              <a:off x="3659" y="1324"/>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2</a:t>
              </a:r>
            </a:p>
          </p:txBody>
        </p:sp>
        <p:sp>
          <p:nvSpPr>
            <p:cNvPr id="2886806" name="Line 150"/>
            <p:cNvSpPr>
              <a:spLocks noChangeShapeType="1"/>
            </p:cNvSpPr>
            <p:nvPr/>
          </p:nvSpPr>
          <p:spPr bwMode="auto">
            <a:xfrm>
              <a:off x="3360" y="1104"/>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7" name="Line 151"/>
            <p:cNvSpPr>
              <a:spLocks noChangeShapeType="1"/>
            </p:cNvSpPr>
            <p:nvPr/>
          </p:nvSpPr>
          <p:spPr bwMode="auto">
            <a:xfrm>
              <a:off x="3360" y="1296"/>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8" name="Line 152"/>
            <p:cNvSpPr>
              <a:spLocks noChangeShapeType="1"/>
            </p:cNvSpPr>
            <p:nvPr/>
          </p:nvSpPr>
          <p:spPr bwMode="auto">
            <a:xfrm>
              <a:off x="3360" y="1460"/>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9" name="Line 153"/>
            <p:cNvSpPr>
              <a:spLocks noChangeShapeType="1"/>
            </p:cNvSpPr>
            <p:nvPr/>
          </p:nvSpPr>
          <p:spPr bwMode="auto">
            <a:xfrm>
              <a:off x="3360" y="1632"/>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66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6659">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886659">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86659">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886659">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886659">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665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0035" name="Rectangle 3"/>
          <p:cNvSpPr>
            <a:spLocks noGrp="1" noChangeArrowheads="1"/>
          </p:cNvSpPr>
          <p:nvPr>
            <p:ph type="body" idx="1"/>
          </p:nvPr>
        </p:nvSpPr>
        <p:spPr>
          <a:xfrm>
            <a:off x="457200" y="1143000"/>
            <a:ext cx="8229600" cy="2876550"/>
          </a:xfrm>
        </p:spPr>
        <p:txBody>
          <a:bodyPr/>
          <a:lstStyle/>
          <a:p>
            <a:r>
              <a:rPr lang="en-US" dirty="0"/>
              <a:t>Since multiple memory addresses map to same cache index, how do we tell which one is in there?</a:t>
            </a:r>
          </a:p>
          <a:p>
            <a:r>
              <a:rPr lang="en-US" dirty="0"/>
              <a:t>What if we have a block size &gt; 1 byte?</a:t>
            </a:r>
          </a:p>
          <a:p>
            <a:r>
              <a:rPr lang="en-US" dirty="0"/>
              <a:t>Answer: divide memory address into three fields</a:t>
            </a:r>
          </a:p>
        </p:txBody>
      </p:sp>
      <p:grpSp>
        <p:nvGrpSpPr>
          <p:cNvPr id="2" name="Group 4"/>
          <p:cNvGrpSpPr>
            <a:grpSpLocks/>
          </p:cNvGrpSpPr>
          <p:nvPr/>
        </p:nvGrpSpPr>
        <p:grpSpPr bwMode="auto">
          <a:xfrm>
            <a:off x="669925" y="4267200"/>
            <a:ext cx="7848600" cy="2235200"/>
            <a:chOff x="422" y="2688"/>
            <a:chExt cx="4944" cy="1408"/>
          </a:xfrm>
        </p:grpSpPr>
        <p:grpSp>
          <p:nvGrpSpPr>
            <p:cNvPr id="3" name="Group 5"/>
            <p:cNvGrpSpPr>
              <a:grpSpLocks/>
            </p:cNvGrpSpPr>
            <p:nvPr/>
          </p:nvGrpSpPr>
          <p:grpSpPr bwMode="auto">
            <a:xfrm>
              <a:off x="488" y="2688"/>
              <a:ext cx="4632" cy="384"/>
              <a:chOff x="384" y="2256"/>
              <a:chExt cx="4632" cy="384"/>
            </a:xfrm>
          </p:grpSpPr>
          <p:sp>
            <p:nvSpPr>
              <p:cNvPr id="2860038"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New" pitchFamily="-65" charset="0"/>
                  </a:rPr>
                  <a:t>ttttttttttttttttt</a:t>
                </a:r>
                <a:r>
                  <a:rPr lang="en-US" sz="2800" b="1" dirty="0">
                    <a:solidFill>
                      <a:schemeClr val="tx1"/>
                    </a:solidFill>
                    <a:latin typeface="Courier New" pitchFamily="-65" charset="0"/>
                  </a:rPr>
                  <a:t> </a:t>
                </a:r>
                <a:r>
                  <a:rPr lang="en-US" sz="2800" b="1" dirty="0" err="1">
                    <a:latin typeface="Courier New" pitchFamily="-65" charset="0"/>
                  </a:rPr>
                  <a:t>iiiiiiiiii</a:t>
                </a:r>
                <a:r>
                  <a:rPr lang="en-US" sz="2800" b="1" dirty="0">
                    <a:solidFill>
                      <a:schemeClr val="tx1"/>
                    </a:solidFill>
                    <a:latin typeface="Courier New" pitchFamily="-65" charset="0"/>
                  </a:rPr>
                  <a:t> </a:t>
                </a:r>
                <a:r>
                  <a:rPr lang="en-US" sz="2800" b="1" dirty="0" err="1">
                    <a:solidFill>
                      <a:schemeClr val="accent4"/>
                    </a:solidFill>
                    <a:latin typeface="Courier New" pitchFamily="-65" charset="0"/>
                  </a:rPr>
                  <a:t>oooo</a:t>
                </a:r>
                <a:endParaRPr lang="en-US" sz="1800" b="1" dirty="0">
                  <a:solidFill>
                    <a:schemeClr val="accent4"/>
                  </a:solidFill>
                  <a:latin typeface="Courier New" pitchFamily="-65" charset="0"/>
                </a:endParaRPr>
              </a:p>
            </p:txBody>
          </p:sp>
          <p:sp>
            <p:nvSpPr>
              <p:cNvPr id="2860039"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0"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1"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2860042"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a:solidFill>
                    <a:schemeClr val="tx1"/>
                  </a:solidFill>
                  <a:latin typeface="18 VAG Rounded Bold   07390"/>
                </a:rPr>
                <a:t>	</a:t>
              </a:r>
              <a:r>
                <a:rPr lang="en-US" sz="3200" b="1" dirty="0">
                  <a:solidFill>
                    <a:schemeClr val="accent4"/>
                  </a:solidFill>
                  <a:latin typeface="18 VAG Rounded Bold   07390"/>
                </a:rPr>
                <a:t>byte</a:t>
              </a:r>
              <a:r>
                <a:rPr lang="en-US" sz="3200" b="1" dirty="0">
                  <a:solidFill>
                    <a:srgbClr val="00FF00"/>
                  </a:solidFill>
                  <a:latin typeface="18 VAG Rounded Bold   07390"/>
                </a:rPr>
                <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a:solidFill>
                    <a:schemeClr val="accent4"/>
                  </a:solidFill>
                  <a:latin typeface="18 VAG Rounded Bold   07390"/>
                </a:rPr>
                <a:t>offset</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	</a:t>
              </a:r>
              <a:r>
                <a:rPr lang="en-US" sz="3200" b="1" dirty="0">
                  <a:solidFill>
                    <a:schemeClr val="accent4"/>
                  </a:solidFill>
                  <a:latin typeface="18 VAG Rounded Bold   07390"/>
                </a:rPr>
                <a:t>within</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a:solidFill>
                    <a:srgbClr val="005400"/>
                  </a:solidFill>
                  <a:latin typeface="18 VAG Rounded Bold   07390"/>
                </a:rPr>
                <a:t>	</a:t>
              </a:r>
              <a:r>
                <a:rPr lang="en-US" sz="3200" b="1" dirty="0">
                  <a:solidFill>
                    <a:schemeClr val="accent4"/>
                  </a:solidFill>
                  <a:latin typeface="18 VAG Rounded Bold   07390"/>
                </a:rPr>
                <a:t>block</a:t>
              </a:r>
            </a:p>
          </p:txBody>
        </p:sp>
      </p:grpSp>
      <p:sp>
        <p:nvSpPr>
          <p:cNvPr id="11" name="Title 10"/>
          <p:cNvSpPr>
            <a:spLocks noGrp="1"/>
          </p:cNvSpPr>
          <p:nvPr>
            <p:ph type="title"/>
          </p:nvPr>
        </p:nvSpPr>
        <p:spPr/>
        <p:txBody>
          <a:bodyPr/>
          <a:lstStyle/>
          <a:p>
            <a:r>
              <a:rPr lang="en-US" dirty="0" smtClean="0"/>
              <a:t>Issues with Direct-Mapped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smtClean="0"/>
              <a:t>Direct-Mapped Cache Terminology</a:t>
            </a:r>
            <a:endParaRPr lang="en-US"/>
          </a:p>
        </p:txBody>
      </p:sp>
      <p:sp>
        <p:nvSpPr>
          <p:cNvPr id="2862083" name="Rectangle 3"/>
          <p:cNvSpPr>
            <a:spLocks noGrp="1" noChangeArrowheads="1"/>
          </p:cNvSpPr>
          <p:nvPr>
            <p:ph type="body" idx="1"/>
          </p:nvPr>
        </p:nvSpPr>
        <p:spPr/>
        <p:txBody>
          <a:bodyPr/>
          <a:lstStyle/>
          <a:p>
            <a:r>
              <a:rPr lang="en-US" dirty="0" smtClean="0"/>
              <a:t>All fields are read as unsigned integers.</a:t>
            </a:r>
          </a:p>
          <a:p>
            <a:r>
              <a:rPr lang="en-US" dirty="0" smtClean="0">
                <a:solidFill>
                  <a:schemeClr val="accent1"/>
                </a:solidFill>
              </a:rPr>
              <a:t>Index</a:t>
            </a:r>
          </a:p>
          <a:p>
            <a:pPr lvl="1"/>
            <a:r>
              <a:rPr lang="en-US" dirty="0" smtClean="0"/>
              <a:t>specifies the cache index (which “row”/block of the cache we should look in)</a:t>
            </a:r>
          </a:p>
          <a:p>
            <a:r>
              <a:rPr lang="en-US" dirty="0" smtClean="0">
                <a:solidFill>
                  <a:schemeClr val="accent4"/>
                </a:solidFill>
              </a:rPr>
              <a:t>Offset</a:t>
            </a:r>
          </a:p>
          <a:p>
            <a:pPr lvl="1"/>
            <a:r>
              <a:rPr lang="en-US" dirty="0" smtClean="0"/>
              <a:t>once we’ve found correct block, specifies which byte within the block we want</a:t>
            </a:r>
          </a:p>
          <a:p>
            <a:r>
              <a:rPr lang="en-US" dirty="0" smtClean="0">
                <a:solidFill>
                  <a:schemeClr val="accent2"/>
                </a:solidFill>
              </a:rPr>
              <a:t>Tag</a:t>
            </a:r>
          </a:p>
          <a:p>
            <a:pPr lvl="1"/>
            <a:r>
              <a:rPr lang="en-US" dirty="0" smtClean="0"/>
              <a:t>the remaining bits after offset and index are determined; these are used to distinguish between all the memory addresses that map to the same location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2386" name="Rectangle 2"/>
          <p:cNvSpPr>
            <a:spLocks noGrp="1" noChangeArrowheads="1"/>
          </p:cNvSpPr>
          <p:nvPr>
            <p:ph type="title"/>
          </p:nvPr>
        </p:nvSpPr>
        <p:spPr/>
        <p:txBody>
          <a:bodyPr/>
          <a:lstStyle/>
          <a:p>
            <a:r>
              <a:rPr lang="en-US" smtClean="0"/>
              <a:t>Review : Pipelining</a:t>
            </a:r>
            <a:endParaRPr lang="en-US"/>
          </a:p>
        </p:txBody>
      </p:sp>
      <p:sp>
        <p:nvSpPr>
          <p:cNvPr id="2832387" name="Rectangle 3"/>
          <p:cNvSpPr>
            <a:spLocks noGrp="1" noChangeArrowheads="1"/>
          </p:cNvSpPr>
          <p:nvPr>
            <p:ph type="body" idx="1"/>
          </p:nvPr>
        </p:nvSpPr>
        <p:spPr/>
        <p:txBody>
          <a:bodyPr/>
          <a:lstStyle/>
          <a:p>
            <a:r>
              <a:rPr lang="en-US" dirty="0" smtClean="0"/>
              <a:t>Pipeline challenge is hazards</a:t>
            </a:r>
          </a:p>
          <a:p>
            <a:pPr lvl="1"/>
            <a:r>
              <a:rPr lang="en-US" dirty="0" smtClean="0"/>
              <a:t>Forwarding helps w/many data hazards</a:t>
            </a:r>
          </a:p>
          <a:p>
            <a:pPr lvl="1"/>
            <a:r>
              <a:rPr lang="en-US" dirty="0" smtClean="0"/>
              <a:t>Delayed branch helps with control hazard in our 5 stage pipeline</a:t>
            </a:r>
          </a:p>
          <a:p>
            <a:pPr lvl="1"/>
            <a:r>
              <a:rPr lang="en-US" dirty="0" smtClean="0"/>
              <a:t>Data hazards w/Loads </a:t>
            </a:r>
            <a:r>
              <a:rPr lang="en-US" dirty="0" smtClean="0">
                <a:latin typeface="Times New Roman"/>
                <a:cs typeface="Times New Roman"/>
              </a:rPr>
              <a:t>→</a:t>
            </a:r>
            <a:r>
              <a:rPr lang="en-US" dirty="0" smtClean="0"/>
              <a:t> Load Delay Slot</a:t>
            </a:r>
          </a:p>
          <a:p>
            <a:pPr lvl="2"/>
            <a:r>
              <a:rPr lang="en-US" smtClean="0"/>
              <a:t>Interlock </a:t>
            </a:r>
            <a:r>
              <a:rPr lang="en-US" smtClean="0">
                <a:latin typeface="Times New Roman"/>
                <a:cs typeface="Times New Roman"/>
              </a:rPr>
              <a:t>→</a:t>
            </a:r>
            <a:r>
              <a:rPr lang="en-US" smtClean="0"/>
              <a:t>“</a:t>
            </a:r>
            <a:r>
              <a:rPr lang="en-US" dirty="0" smtClean="0"/>
              <a:t>smart” CPU has HW to detect if conflict with inst following load, if so it stalls </a:t>
            </a:r>
          </a:p>
          <a:p>
            <a:r>
              <a:rPr lang="en-US" dirty="0" smtClean="0"/>
              <a:t>More aggressive performance (discussed in section next week)</a:t>
            </a:r>
          </a:p>
          <a:p>
            <a:pPr lvl="1"/>
            <a:r>
              <a:rPr lang="en-US" dirty="0" smtClean="0"/>
              <a:t>Superscalar (parallelism)</a:t>
            </a:r>
          </a:p>
          <a:p>
            <a:pPr lvl="1"/>
            <a:r>
              <a:rPr lang="en-US" dirty="0" smtClean="0"/>
              <a:t>Out-of-order execution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3960813"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007921"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dirty="0" smtClean="0">
                  <a:solidFill>
                    <a:schemeClr val="tx1"/>
                  </a:solidFill>
                  <a:latin typeface="18 VAG Rounded Bold   07390"/>
                </a:rPr>
                <a:t>  </a:t>
              </a:r>
              <a:r>
                <a:rPr lang="en-US" sz="2400" b="1" u="sng" dirty="0" smtClean="0">
                  <a:solidFill>
                    <a:schemeClr val="accent4"/>
                  </a:solidFill>
                  <a:latin typeface="18 VAG Rounded Bold   07390"/>
                </a:rPr>
                <a:t>O</a:t>
              </a:r>
              <a:r>
                <a:rPr lang="en-US" sz="2400" b="1" dirty="0" smtClean="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smtClean="0">
                <a:solidFill>
                  <a:schemeClr val="accent2"/>
                </a:solidFill>
              </a:rPr>
              <a:t>T</a:t>
            </a:r>
            <a:r>
              <a:rPr lang="en-US" u="sng" dirty="0" smtClean="0">
                <a:solidFill>
                  <a:schemeClr val="accent1"/>
                </a:solidFill>
              </a:rPr>
              <a:t>I</a:t>
            </a:r>
            <a:r>
              <a:rPr lang="en-US" u="sng" dirty="0" smtClean="0">
                <a:solidFill>
                  <a:schemeClr val="accent4"/>
                </a:solidFill>
              </a:rPr>
              <a:t>O</a:t>
            </a:r>
            <a:r>
              <a:rPr lang="en-US" dirty="0" smtClean="0"/>
              <a:t> </a:t>
            </a:r>
            <a:r>
              <a:rPr lang="en-US" dirty="0" smtClean="0">
                <a:solidFill>
                  <a:schemeClr val="tx1"/>
                </a:solidFill>
              </a:rPr>
              <a:t>Dan’s 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6178" name="Rectangle 2"/>
          <p:cNvSpPr>
            <a:spLocks noGrp="1" noChangeArrowheads="1"/>
          </p:cNvSpPr>
          <p:nvPr>
            <p:ph type="title"/>
          </p:nvPr>
        </p:nvSpPr>
        <p:spPr/>
        <p:txBody>
          <a:bodyPr/>
          <a:lstStyle/>
          <a:p>
            <a:r>
              <a:rPr lang="en-US" smtClean="0"/>
              <a:t>Direct-Mapped Cache Example (1/3)</a:t>
            </a:r>
            <a:endParaRPr lang="en-US"/>
          </a:p>
        </p:txBody>
      </p:sp>
      <p:sp>
        <p:nvSpPr>
          <p:cNvPr id="2866179" name="Rectangle 3"/>
          <p:cNvSpPr>
            <a:spLocks noGrp="1" noChangeArrowheads="1"/>
          </p:cNvSpPr>
          <p:nvPr>
            <p:ph type="body" idx="1"/>
          </p:nvPr>
        </p:nvSpPr>
        <p:spPr/>
        <p:txBody>
          <a:bodyPr/>
          <a:lstStyle/>
          <a:p>
            <a:r>
              <a:rPr lang="en-US" dirty="0" smtClean="0"/>
              <a:t>Suppose we have a 8B of data in a direct-mapped cache with 2 byte blocks</a:t>
            </a:r>
          </a:p>
          <a:p>
            <a:pPr lvl="1"/>
            <a:r>
              <a:rPr lang="en-US" dirty="0" smtClean="0"/>
              <a:t>Sound familiar?</a:t>
            </a:r>
          </a:p>
          <a:p>
            <a:r>
              <a:rPr lang="en-US" dirty="0" smtClean="0"/>
              <a:t>Determine the size of the tag, index and offset fields if we’re using a 32-bit architecture</a:t>
            </a:r>
          </a:p>
          <a:p>
            <a:r>
              <a:rPr lang="en-US" dirty="0" smtClean="0"/>
              <a:t>Offset</a:t>
            </a:r>
          </a:p>
          <a:p>
            <a:pPr lvl="1"/>
            <a:r>
              <a:rPr lang="en-US" dirty="0" smtClean="0"/>
              <a:t>need to specify correct byte within a block</a:t>
            </a:r>
          </a:p>
          <a:p>
            <a:pPr lvl="1"/>
            <a:r>
              <a:rPr lang="en-US" dirty="0" smtClean="0"/>
              <a:t>block contains 2 bytes</a:t>
            </a:r>
          </a:p>
          <a:p>
            <a:pPr lvl="2">
              <a:buNone/>
            </a:pPr>
            <a:r>
              <a:rPr lang="en-US" dirty="0" smtClean="0"/>
              <a:t>			      = 2</a:t>
            </a:r>
            <a:r>
              <a:rPr lang="en-US" baseline="30000" dirty="0" smtClean="0"/>
              <a:t>1</a:t>
            </a:r>
            <a:r>
              <a:rPr lang="en-US" dirty="0" smtClean="0"/>
              <a:t> bytes</a:t>
            </a:r>
          </a:p>
          <a:p>
            <a:pPr lvl="1"/>
            <a:r>
              <a:rPr lang="en-US" dirty="0" smtClean="0"/>
              <a:t>need </a:t>
            </a:r>
            <a:r>
              <a:rPr lang="en-US" dirty="0" smtClean="0">
                <a:solidFill>
                  <a:schemeClr val="accent2"/>
                </a:solidFill>
              </a:rPr>
              <a:t>1 bit </a:t>
            </a:r>
            <a:r>
              <a:rPr lang="en-US" dirty="0" smtClean="0"/>
              <a:t>to specify correct byte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226" name="Rectangle 2"/>
          <p:cNvSpPr>
            <a:spLocks noGrp="1" noChangeArrowheads="1"/>
          </p:cNvSpPr>
          <p:nvPr>
            <p:ph type="title"/>
          </p:nvPr>
        </p:nvSpPr>
        <p:spPr/>
        <p:txBody>
          <a:bodyPr/>
          <a:lstStyle/>
          <a:p>
            <a:r>
              <a:rPr lang="en-US" smtClean="0"/>
              <a:t>Direct-Mapped Cache Example (2/3)</a:t>
            </a:r>
            <a:endParaRPr lang="en-US"/>
          </a:p>
        </p:txBody>
      </p:sp>
      <p:sp>
        <p:nvSpPr>
          <p:cNvPr id="2868227" name="Rectangle 3"/>
          <p:cNvSpPr>
            <a:spLocks noGrp="1" noChangeArrowheads="1"/>
          </p:cNvSpPr>
          <p:nvPr>
            <p:ph type="body" idx="1"/>
          </p:nvPr>
        </p:nvSpPr>
        <p:spPr/>
        <p:txBody>
          <a:bodyPr/>
          <a:lstStyle/>
          <a:p>
            <a:r>
              <a:rPr lang="en-US" dirty="0" smtClean="0"/>
              <a:t>Index: (~index into an “array of blocks”)</a:t>
            </a:r>
          </a:p>
          <a:p>
            <a:pPr lvl="1"/>
            <a:r>
              <a:rPr lang="en-US" dirty="0" smtClean="0"/>
              <a:t>need to specify correct block in cache</a:t>
            </a:r>
          </a:p>
          <a:p>
            <a:pPr lvl="1"/>
            <a:r>
              <a:rPr lang="en-US" dirty="0" smtClean="0"/>
              <a:t>cache contains 8 B = 2</a:t>
            </a:r>
            <a:r>
              <a:rPr lang="en-US" baseline="30000" dirty="0" smtClean="0"/>
              <a:t>3</a:t>
            </a:r>
            <a:r>
              <a:rPr lang="en-US" dirty="0" smtClean="0"/>
              <a:t> bytes</a:t>
            </a:r>
          </a:p>
          <a:p>
            <a:pPr lvl="1"/>
            <a:r>
              <a:rPr lang="en-US" dirty="0" smtClean="0"/>
              <a:t>block contains 2 B = 2</a:t>
            </a:r>
            <a:r>
              <a:rPr lang="en-US" baseline="30000" dirty="0" smtClean="0"/>
              <a:t>1</a:t>
            </a:r>
            <a:r>
              <a:rPr lang="en-US" dirty="0" smtClean="0"/>
              <a:t> bytes</a:t>
            </a:r>
          </a:p>
          <a:p>
            <a:pPr lvl="1"/>
            <a:r>
              <a:rPr lang="en-US" dirty="0" smtClean="0"/>
              <a:t># blocks/cache</a:t>
            </a:r>
          </a:p>
          <a:p>
            <a:pPr lvl="2">
              <a:buNone/>
            </a:pPr>
            <a:r>
              <a:rPr lang="en-US" dirty="0" smtClean="0"/>
              <a:t>		   =	</a:t>
            </a:r>
            <a:r>
              <a:rPr lang="en-US" u="sng" dirty="0" smtClean="0"/>
              <a:t>bytes/cache</a:t>
            </a:r>
            <a:r>
              <a:rPr lang="en-US" dirty="0" smtClean="0"/>
              <a:t/>
            </a:r>
            <a:br>
              <a:rPr lang="en-US" dirty="0" smtClean="0"/>
            </a:br>
            <a:r>
              <a:rPr lang="en-US" dirty="0" smtClean="0"/>
              <a:t>		bytes/block</a:t>
            </a:r>
          </a:p>
          <a:p>
            <a:pPr lvl="2">
              <a:buNone/>
            </a:pPr>
            <a:r>
              <a:rPr lang="en-US" dirty="0" smtClean="0"/>
              <a:t>		   =	</a:t>
            </a:r>
            <a:r>
              <a:rPr lang="en-US" u="sng" dirty="0" smtClean="0"/>
              <a:t>2</a:t>
            </a:r>
            <a:r>
              <a:rPr lang="en-US" u="sng" baseline="30000" dirty="0" smtClean="0"/>
              <a:t>3</a:t>
            </a:r>
            <a:r>
              <a:rPr lang="en-US" u="sng" dirty="0" smtClean="0"/>
              <a:t> bytes/cache</a:t>
            </a:r>
            <a:r>
              <a:rPr lang="en-US" dirty="0" smtClean="0"/>
              <a:t/>
            </a:r>
            <a:br>
              <a:rPr lang="en-US" dirty="0" smtClean="0"/>
            </a:br>
            <a:r>
              <a:rPr lang="en-US" dirty="0" smtClean="0"/>
              <a:t>		2</a:t>
            </a:r>
            <a:r>
              <a:rPr lang="en-US" baseline="30000" dirty="0" smtClean="0"/>
              <a:t>1</a:t>
            </a:r>
            <a:r>
              <a:rPr lang="en-US" dirty="0" smtClean="0"/>
              <a:t> bytes/block</a:t>
            </a:r>
          </a:p>
          <a:p>
            <a:pPr lvl="2">
              <a:buNone/>
            </a:pPr>
            <a:r>
              <a:rPr lang="en-US" dirty="0" smtClean="0"/>
              <a:t>		   =	2</a:t>
            </a:r>
            <a:r>
              <a:rPr lang="en-US" baseline="30000" dirty="0" smtClean="0"/>
              <a:t>2</a:t>
            </a:r>
            <a:r>
              <a:rPr lang="en-US" dirty="0" smtClean="0"/>
              <a:t> blocks/cache</a:t>
            </a:r>
          </a:p>
          <a:p>
            <a:pPr lvl="1"/>
            <a:r>
              <a:rPr lang="en-US" dirty="0" smtClean="0"/>
              <a:t>need </a:t>
            </a:r>
            <a:r>
              <a:rPr lang="en-US" dirty="0" smtClean="0">
                <a:solidFill>
                  <a:schemeClr val="accent2"/>
                </a:solidFill>
              </a:rPr>
              <a:t>2 bits </a:t>
            </a:r>
            <a:r>
              <a:rPr lang="en-US" dirty="0" smtClean="0"/>
              <a:t>to specify this many blocks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274" name="Rectangle 2"/>
          <p:cNvSpPr>
            <a:spLocks noGrp="1" noChangeArrowheads="1"/>
          </p:cNvSpPr>
          <p:nvPr>
            <p:ph type="title"/>
          </p:nvPr>
        </p:nvSpPr>
        <p:spPr/>
        <p:txBody>
          <a:bodyPr/>
          <a:lstStyle/>
          <a:p>
            <a:r>
              <a:rPr lang="en-US" smtClean="0"/>
              <a:t>Direct-Mapped Cache Example (3/3)</a:t>
            </a:r>
            <a:endParaRPr lang="en-US"/>
          </a:p>
        </p:txBody>
      </p:sp>
      <p:sp>
        <p:nvSpPr>
          <p:cNvPr id="2870275" name="Rectangle 3"/>
          <p:cNvSpPr>
            <a:spLocks noGrp="1" noChangeArrowheads="1"/>
          </p:cNvSpPr>
          <p:nvPr>
            <p:ph type="body" idx="1"/>
          </p:nvPr>
        </p:nvSpPr>
        <p:spPr/>
        <p:txBody>
          <a:bodyPr/>
          <a:lstStyle/>
          <a:p>
            <a:r>
              <a:rPr lang="en-US" dirty="0" smtClean="0"/>
              <a:t>Tag: use remaining bits as tag</a:t>
            </a:r>
          </a:p>
          <a:p>
            <a:pPr lvl="1"/>
            <a:r>
              <a:rPr lang="en-US" dirty="0" smtClean="0"/>
              <a:t>tag length = </a:t>
            </a:r>
            <a:r>
              <a:rPr lang="en-US" dirty="0" err="1" smtClean="0"/>
              <a:t>addr</a:t>
            </a:r>
            <a:r>
              <a:rPr lang="en-US" dirty="0" smtClean="0"/>
              <a:t> length – offset - index	</a:t>
            </a:r>
            <a:br>
              <a:rPr lang="en-US" dirty="0" smtClean="0"/>
            </a:br>
            <a:r>
              <a:rPr lang="en-US" dirty="0" smtClean="0"/>
              <a:t>	     	       = 32 - 1 - 2 bits</a:t>
            </a:r>
            <a:br>
              <a:rPr lang="en-US" dirty="0" smtClean="0"/>
            </a:br>
            <a:r>
              <a:rPr lang="en-US" dirty="0" smtClean="0"/>
              <a:t>		       = 29 bits	</a:t>
            </a:r>
          </a:p>
          <a:p>
            <a:pPr lvl="1"/>
            <a:r>
              <a:rPr lang="en-US" dirty="0" smtClean="0"/>
              <a:t>so tag is leftmost </a:t>
            </a:r>
            <a:r>
              <a:rPr lang="en-US" dirty="0" smtClean="0">
                <a:solidFill>
                  <a:schemeClr val="accent2"/>
                </a:solidFill>
              </a:rPr>
              <a:t>29 bits </a:t>
            </a:r>
            <a:r>
              <a:rPr lang="en-US" dirty="0" smtClean="0"/>
              <a:t>of memory address</a:t>
            </a:r>
          </a:p>
          <a:p>
            <a:r>
              <a:rPr lang="en-US" dirty="0" smtClean="0"/>
              <a:t>Why not full 32 bit address as tag?</a:t>
            </a:r>
          </a:p>
          <a:p>
            <a:pPr lvl="1"/>
            <a:r>
              <a:rPr lang="en-US" dirty="0" smtClean="0"/>
              <a:t>All bytes within block need same address (4b)</a:t>
            </a:r>
          </a:p>
          <a:p>
            <a:pPr lvl="1"/>
            <a:r>
              <a:rPr lang="en-US" dirty="0" smtClean="0"/>
              <a:t>Index must be same for every address within a block, so it’s redundant in tag check, thus can leave off to save memory (here 10 bits)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And in Conclusion…</a:t>
            </a:r>
            <a:endParaRPr lang="en-US" dirty="0"/>
          </a:p>
        </p:txBody>
      </p:sp>
      <p:sp>
        <p:nvSpPr>
          <p:cNvPr id="2882563" name="Rectangle 3"/>
          <p:cNvSpPr>
            <a:spLocks noGrp="1" noChangeArrowheads="1"/>
          </p:cNvSpPr>
          <p:nvPr>
            <p:ph type="body" idx="1"/>
          </p:nvPr>
        </p:nvSpPr>
        <p:spPr/>
        <p:txBody>
          <a:bodyPr/>
          <a:lstStyle/>
          <a:p>
            <a:r>
              <a:rPr lang="en-US" dirty="0" smtClean="0"/>
              <a:t>We would like to have the capacity of disk at the speed of the processor: unfortunately this is not feasible.</a:t>
            </a:r>
          </a:p>
          <a:p>
            <a:r>
              <a:rPr lang="en-US" dirty="0" smtClean="0"/>
              <a:t>So we create a memory hierarchy:</a:t>
            </a:r>
          </a:p>
          <a:p>
            <a:pPr lvl="1"/>
            <a:r>
              <a:rPr lang="en-US" dirty="0" smtClean="0"/>
              <a:t>each successively lower level contains “most used” data from next higher level</a:t>
            </a:r>
          </a:p>
          <a:p>
            <a:pPr lvl="1"/>
            <a:r>
              <a:rPr lang="en-US" dirty="0" smtClean="0"/>
              <a:t>exploits </a:t>
            </a:r>
            <a:r>
              <a:rPr lang="en-US" dirty="0" smtClean="0">
                <a:solidFill>
                  <a:schemeClr val="accent1"/>
                </a:solidFill>
              </a:rPr>
              <a:t>temporal &amp; spatial locality </a:t>
            </a:r>
          </a:p>
          <a:p>
            <a:pPr lvl="1"/>
            <a:r>
              <a:rPr lang="en-US" dirty="0" smtClean="0"/>
              <a:t>do the common case fast, worry less about the exceptions </a:t>
            </a:r>
            <a:br>
              <a:rPr lang="en-US" dirty="0" smtClean="0"/>
            </a:br>
            <a:r>
              <a:rPr lang="en-US" dirty="0" smtClean="0"/>
              <a:t>(design principle of MIPS)</a:t>
            </a:r>
          </a:p>
          <a:p>
            <a:r>
              <a:rPr lang="en-US" dirty="0" smtClean="0">
                <a:solidFill>
                  <a:schemeClr val="accent2"/>
                </a:solidFill>
              </a:rPr>
              <a:t>Locality of reference is a Big Idea</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4434" name="Rectangle 2"/>
          <p:cNvSpPr>
            <a:spLocks noGrp="1" noChangeArrowheads="1"/>
          </p:cNvSpPr>
          <p:nvPr>
            <p:ph type="title"/>
          </p:nvPr>
        </p:nvSpPr>
        <p:spPr/>
        <p:txBody>
          <a:bodyPr/>
          <a:lstStyle/>
          <a:p>
            <a:r>
              <a:rPr lang="en-US" smtClean="0"/>
              <a:t>The Big Picture</a:t>
            </a:r>
            <a:endParaRPr lang="en-US"/>
          </a:p>
        </p:txBody>
      </p:sp>
      <p:grpSp>
        <p:nvGrpSpPr>
          <p:cNvPr id="2" name="Group 3"/>
          <p:cNvGrpSpPr>
            <a:grpSpLocks noChangeAspect="1"/>
          </p:cNvGrpSpPr>
          <p:nvPr/>
        </p:nvGrpSpPr>
        <p:grpSpPr bwMode="auto">
          <a:xfrm>
            <a:off x="914400" y="1854200"/>
            <a:ext cx="7470775" cy="3860800"/>
            <a:chOff x="288" y="1093"/>
            <a:chExt cx="4018" cy="2076"/>
          </a:xfrm>
        </p:grpSpPr>
        <p:sp>
          <p:nvSpPr>
            <p:cNvPr id="2834436" name="Rectangle 4"/>
            <p:cNvSpPr>
              <a:spLocks noChangeAspect="1" noChangeArrowheads="1"/>
            </p:cNvSpPr>
            <p:nvPr/>
          </p:nvSpPr>
          <p:spPr bwMode="auto">
            <a:xfrm>
              <a:off x="288" y="1093"/>
              <a:ext cx="4012" cy="2076"/>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7" name="Rectangle 5"/>
            <p:cNvSpPr>
              <a:spLocks noChangeAspect="1" noChangeArrowheads="1"/>
            </p:cNvSpPr>
            <p:nvPr/>
          </p:nvSpPr>
          <p:spPr bwMode="auto">
            <a:xfrm>
              <a:off x="469" y="1394"/>
              <a:ext cx="1006" cy="1513"/>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8" name="Rectangle 6"/>
            <p:cNvSpPr>
              <a:spLocks noChangeAspect="1" noChangeArrowheads="1"/>
            </p:cNvSpPr>
            <p:nvPr/>
          </p:nvSpPr>
          <p:spPr bwMode="auto">
            <a:xfrm>
              <a:off x="488" y="1458"/>
              <a:ext cx="916"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 Processor</a:t>
              </a:r>
            </a:p>
            <a:p>
              <a:pPr algn="ctr">
                <a:lnSpc>
                  <a:spcPct val="85000"/>
                </a:lnSpc>
              </a:pPr>
              <a:r>
                <a:rPr lang="en-US" sz="2400" b="1">
                  <a:solidFill>
                    <a:schemeClr val="tx1"/>
                  </a:solidFill>
                </a:rPr>
                <a:t> </a:t>
              </a:r>
              <a:r>
                <a:rPr lang="en-US" sz="2400">
                  <a:solidFill>
                    <a:schemeClr val="tx1"/>
                  </a:solidFill>
                </a:rPr>
                <a:t>(active)</a:t>
              </a:r>
              <a:endParaRPr lang="en-US" sz="2400" b="1">
                <a:solidFill>
                  <a:schemeClr val="tx1"/>
                </a:solidFill>
              </a:endParaRPr>
            </a:p>
          </p:txBody>
        </p:sp>
        <p:sp>
          <p:nvSpPr>
            <p:cNvPr id="2834439" name="Rectangle 7"/>
            <p:cNvSpPr>
              <a:spLocks noChangeAspect="1" noChangeArrowheads="1"/>
            </p:cNvSpPr>
            <p:nvPr/>
          </p:nvSpPr>
          <p:spPr bwMode="auto">
            <a:xfrm>
              <a:off x="1445"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0" name="Rectangle 8"/>
            <p:cNvSpPr>
              <a:spLocks noChangeAspect="1" noChangeArrowheads="1"/>
            </p:cNvSpPr>
            <p:nvPr/>
          </p:nvSpPr>
          <p:spPr bwMode="auto">
            <a:xfrm>
              <a:off x="2384"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1" name="Rectangle 9"/>
            <p:cNvSpPr>
              <a:spLocks noChangeAspect="1" noChangeArrowheads="1"/>
            </p:cNvSpPr>
            <p:nvPr/>
          </p:nvSpPr>
          <p:spPr bwMode="auto">
            <a:xfrm>
              <a:off x="603" y="1120"/>
              <a:ext cx="710"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Computer</a:t>
              </a:r>
            </a:p>
          </p:txBody>
        </p:sp>
        <p:sp>
          <p:nvSpPr>
            <p:cNvPr id="2834442" name="AutoShape 10"/>
            <p:cNvSpPr>
              <a:spLocks noChangeAspect="1" noChangeArrowheads="1"/>
            </p:cNvSpPr>
            <p:nvPr/>
          </p:nvSpPr>
          <p:spPr bwMode="auto">
            <a:xfrm>
              <a:off x="528" y="1872"/>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3" name="AutoShape 11"/>
            <p:cNvSpPr>
              <a:spLocks noChangeAspect="1" noChangeArrowheads="1"/>
            </p:cNvSpPr>
            <p:nvPr/>
          </p:nvSpPr>
          <p:spPr bwMode="auto">
            <a:xfrm>
              <a:off x="541" y="2358"/>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4" name="Rectangle 12"/>
            <p:cNvSpPr>
              <a:spLocks noChangeAspect="1" noChangeArrowheads="1"/>
            </p:cNvSpPr>
            <p:nvPr/>
          </p:nvSpPr>
          <p:spPr bwMode="auto">
            <a:xfrm>
              <a:off x="600" y="1920"/>
              <a:ext cx="652"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Control</a:t>
              </a:r>
            </a:p>
            <a:p>
              <a:pPr algn="ctr">
                <a:lnSpc>
                  <a:spcPct val="85000"/>
                </a:lnSpc>
              </a:pPr>
              <a:r>
                <a:rPr lang="en-US" sz="2400">
                  <a:solidFill>
                    <a:schemeClr val="tx1"/>
                  </a:solidFill>
                </a:rPr>
                <a:t>(“brain”)</a:t>
              </a:r>
              <a:endParaRPr lang="en-US" sz="2400" b="1">
                <a:solidFill>
                  <a:schemeClr val="tx1"/>
                </a:solidFill>
              </a:endParaRPr>
            </a:p>
          </p:txBody>
        </p:sp>
        <p:sp>
          <p:nvSpPr>
            <p:cNvPr id="2834445" name="Rectangle 13"/>
            <p:cNvSpPr>
              <a:spLocks noChangeAspect="1" noChangeArrowheads="1"/>
            </p:cNvSpPr>
            <p:nvPr/>
          </p:nvSpPr>
          <p:spPr bwMode="auto">
            <a:xfrm>
              <a:off x="548" y="2358"/>
              <a:ext cx="770"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Datapath</a:t>
              </a:r>
            </a:p>
            <a:p>
              <a:pPr algn="ctr">
                <a:lnSpc>
                  <a:spcPct val="85000"/>
                </a:lnSpc>
              </a:pPr>
              <a:r>
                <a:rPr lang="en-US" sz="2400">
                  <a:solidFill>
                    <a:schemeClr val="tx1"/>
                  </a:solidFill>
                </a:rPr>
                <a:t>(“brawn”)</a:t>
              </a:r>
              <a:endParaRPr lang="en-US" sz="2400" b="1">
                <a:solidFill>
                  <a:schemeClr val="tx1"/>
                </a:solidFill>
              </a:endParaRPr>
            </a:p>
          </p:txBody>
        </p:sp>
        <p:sp>
          <p:nvSpPr>
            <p:cNvPr id="2834446" name="Rectangle 14"/>
            <p:cNvSpPr>
              <a:spLocks noChangeAspect="1" noChangeArrowheads="1"/>
            </p:cNvSpPr>
            <p:nvPr/>
          </p:nvSpPr>
          <p:spPr bwMode="auto">
            <a:xfrm>
              <a:off x="1575" y="1491"/>
              <a:ext cx="680" cy="121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t>Memory</a:t>
              </a:r>
              <a:endParaRPr lang="en-US" sz="2400" b="1" dirty="0">
                <a:solidFill>
                  <a:schemeClr val="tx1"/>
                </a:solidFill>
              </a:endParaRPr>
            </a:p>
            <a:p>
              <a:pPr algn="ctr">
                <a:lnSpc>
                  <a:spcPct val="85000"/>
                </a:lnSpc>
              </a:pPr>
              <a:r>
                <a:rPr lang="en-US" sz="2400" dirty="0">
                  <a:solidFill>
                    <a:schemeClr val="tx1"/>
                  </a:solidFill>
                </a:rPr>
                <a:t>(passive)</a:t>
              </a:r>
              <a:endParaRPr lang="en-US" sz="2400" b="1" dirty="0">
                <a:solidFill>
                  <a:schemeClr val="tx1"/>
                </a:solidFill>
              </a:endParaRPr>
            </a:p>
            <a:p>
              <a:pPr algn="ctr">
                <a:lnSpc>
                  <a:spcPct val="85000"/>
                </a:lnSpc>
              </a:pPr>
              <a:r>
                <a:rPr lang="en-US" sz="2400" dirty="0">
                  <a:solidFill>
                    <a:schemeClr val="tx1"/>
                  </a:solidFill>
                </a:rPr>
                <a:t>(where </a:t>
              </a:r>
            </a:p>
            <a:p>
              <a:pPr algn="ctr">
                <a:lnSpc>
                  <a:spcPct val="85000"/>
                </a:lnSpc>
              </a:pPr>
              <a:r>
                <a:rPr lang="en-US" sz="2400" dirty="0">
                  <a:solidFill>
                    <a:schemeClr val="tx1"/>
                  </a:solidFill>
                </a:rPr>
                <a:t>programs, </a:t>
              </a:r>
            </a:p>
            <a:p>
              <a:pPr algn="ctr">
                <a:lnSpc>
                  <a:spcPct val="85000"/>
                </a:lnSpc>
              </a:pPr>
              <a:r>
                <a:rPr lang="en-US" sz="2400" dirty="0">
                  <a:solidFill>
                    <a:schemeClr val="tx1"/>
                  </a:solidFill>
                </a:rPr>
                <a:t>data live </a:t>
              </a:r>
            </a:p>
            <a:p>
              <a:pPr algn="ctr">
                <a:lnSpc>
                  <a:spcPct val="85000"/>
                </a:lnSpc>
              </a:pPr>
              <a:r>
                <a:rPr lang="en-US" sz="2400" dirty="0">
                  <a:solidFill>
                    <a:schemeClr val="tx1"/>
                  </a:solidFill>
                </a:rPr>
                <a:t>when</a:t>
              </a:r>
            </a:p>
            <a:p>
              <a:pPr algn="ctr">
                <a:lnSpc>
                  <a:spcPct val="85000"/>
                </a:lnSpc>
              </a:pPr>
              <a:r>
                <a:rPr lang="en-US" sz="2400" dirty="0">
                  <a:solidFill>
                    <a:schemeClr val="tx1"/>
                  </a:solidFill>
                </a:rPr>
                <a:t>running)</a:t>
              </a:r>
              <a:endParaRPr lang="en-US" sz="2400" b="1" dirty="0">
                <a:solidFill>
                  <a:schemeClr val="tx1"/>
                </a:solidFill>
              </a:endParaRPr>
            </a:p>
          </p:txBody>
        </p:sp>
        <p:sp>
          <p:nvSpPr>
            <p:cNvPr id="2834447" name="Rectangle 15"/>
            <p:cNvSpPr>
              <a:spLocks noChangeAspect="1" noChangeArrowheads="1"/>
            </p:cNvSpPr>
            <p:nvPr/>
          </p:nvSpPr>
          <p:spPr bwMode="auto">
            <a:xfrm>
              <a:off x="2469" y="1376"/>
              <a:ext cx="688"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Devices</a:t>
              </a:r>
            </a:p>
          </p:txBody>
        </p:sp>
        <p:sp>
          <p:nvSpPr>
            <p:cNvPr id="2834448" name="AutoShape 16"/>
            <p:cNvSpPr>
              <a:spLocks noChangeAspect="1" noChangeArrowheads="1"/>
            </p:cNvSpPr>
            <p:nvPr/>
          </p:nvSpPr>
          <p:spPr bwMode="auto">
            <a:xfrm>
              <a:off x="2445" y="1635"/>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9" name="AutoShape 17"/>
            <p:cNvSpPr>
              <a:spLocks noChangeAspect="1" noChangeArrowheads="1"/>
            </p:cNvSpPr>
            <p:nvPr/>
          </p:nvSpPr>
          <p:spPr bwMode="auto">
            <a:xfrm>
              <a:off x="2445" y="2093"/>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dirty="0"/>
            </a:p>
          </p:txBody>
        </p:sp>
        <p:sp>
          <p:nvSpPr>
            <p:cNvPr id="2834450" name="Rectangle 18"/>
            <p:cNvSpPr>
              <a:spLocks noChangeAspect="1" noChangeArrowheads="1"/>
            </p:cNvSpPr>
            <p:nvPr/>
          </p:nvSpPr>
          <p:spPr bwMode="auto">
            <a:xfrm>
              <a:off x="2565" y="1612"/>
              <a:ext cx="469"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Input</a:t>
              </a:r>
            </a:p>
          </p:txBody>
        </p:sp>
        <p:sp>
          <p:nvSpPr>
            <p:cNvPr id="2834451" name="Rectangle 19"/>
            <p:cNvSpPr>
              <a:spLocks noChangeAspect="1" noChangeArrowheads="1"/>
            </p:cNvSpPr>
            <p:nvPr/>
          </p:nvSpPr>
          <p:spPr bwMode="auto">
            <a:xfrm>
              <a:off x="2558" y="2186"/>
              <a:ext cx="517"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Output</a:t>
              </a:r>
            </a:p>
          </p:txBody>
        </p:sp>
        <p:sp>
          <p:nvSpPr>
            <p:cNvPr id="2834452" name="Text Box 20"/>
            <p:cNvSpPr txBox="1">
              <a:spLocks noChangeAspect="1" noChangeArrowheads="1"/>
            </p:cNvSpPr>
            <p:nvPr/>
          </p:nvSpPr>
          <p:spPr bwMode="auto">
            <a:xfrm>
              <a:off x="3360" y="1159"/>
              <a:ext cx="946"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Keyboard, </a:t>
              </a:r>
              <a:br>
                <a:rPr lang="en-US" sz="2400" b="1">
                  <a:solidFill>
                    <a:schemeClr val="tx1"/>
                  </a:solidFill>
                </a:rPr>
              </a:br>
              <a:r>
                <a:rPr lang="en-US" sz="2400" b="1">
                  <a:solidFill>
                    <a:schemeClr val="tx1"/>
                  </a:solidFill>
                </a:rPr>
                <a:t>Mouse</a:t>
              </a:r>
              <a:endParaRPr lang="en-US" sz="2400"/>
            </a:p>
          </p:txBody>
        </p:sp>
        <p:sp>
          <p:nvSpPr>
            <p:cNvPr id="2834453" name="Text Box 21"/>
            <p:cNvSpPr txBox="1">
              <a:spLocks noChangeAspect="1" noChangeArrowheads="1"/>
            </p:cNvSpPr>
            <p:nvPr/>
          </p:nvSpPr>
          <p:spPr bwMode="auto">
            <a:xfrm>
              <a:off x="3468" y="2605"/>
              <a:ext cx="774"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Display</a:t>
              </a:r>
              <a:r>
                <a:rPr lang="en-US" sz="2400">
                  <a:solidFill>
                    <a:schemeClr val="tx1"/>
                  </a:solidFill>
                </a:rPr>
                <a:t>, </a:t>
              </a:r>
              <a:br>
                <a:rPr lang="en-US" sz="2400">
                  <a:solidFill>
                    <a:schemeClr val="tx1"/>
                  </a:solidFill>
                </a:rPr>
              </a:br>
              <a:r>
                <a:rPr lang="en-US" sz="2400" b="1">
                  <a:solidFill>
                    <a:schemeClr val="tx1"/>
                  </a:solidFill>
                </a:rPr>
                <a:t>Printer</a:t>
              </a:r>
              <a:endParaRPr lang="en-US" sz="2400"/>
            </a:p>
          </p:txBody>
        </p:sp>
        <p:sp>
          <p:nvSpPr>
            <p:cNvPr id="2834454" name="Line 22"/>
            <p:cNvSpPr>
              <a:spLocks noChangeAspect="1" noChangeShapeType="1"/>
            </p:cNvSpPr>
            <p:nvPr/>
          </p:nvSpPr>
          <p:spPr bwMode="auto">
            <a:xfrm>
              <a:off x="3143" y="2394"/>
              <a:ext cx="326" cy="36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5" name="Line 23"/>
            <p:cNvSpPr>
              <a:spLocks noChangeAspect="1" noChangeShapeType="1"/>
            </p:cNvSpPr>
            <p:nvPr/>
          </p:nvSpPr>
          <p:spPr bwMode="auto">
            <a:xfrm flipH="1">
              <a:off x="2999" y="1455"/>
              <a:ext cx="397" cy="34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6" name="Text Box 24"/>
            <p:cNvSpPr txBox="1">
              <a:spLocks noChangeAspect="1" noChangeArrowheads="1"/>
            </p:cNvSpPr>
            <p:nvPr/>
          </p:nvSpPr>
          <p:spPr bwMode="auto">
            <a:xfrm>
              <a:off x="3360" y="1852"/>
              <a:ext cx="896" cy="442"/>
            </a:xfrm>
            <a:prstGeom prst="rect">
              <a:avLst/>
            </a:prstGeom>
            <a:noFill/>
            <a:ln w="12700">
              <a:noFill/>
              <a:miter lim="800000"/>
              <a:headEnd/>
              <a:tailEnd/>
            </a:ln>
            <a:effectLst/>
          </p:spPr>
          <p:txBody>
            <a:bodyPr>
              <a:prstTxWarp prst="textNoShape">
                <a:avLst/>
              </a:prstTxWarp>
              <a:spAutoFit/>
            </a:bodyPr>
            <a:lstStyle/>
            <a:p>
              <a:r>
                <a:rPr lang="en-US" sz="2400" b="1">
                  <a:solidFill>
                    <a:schemeClr val="tx1"/>
                  </a:solidFill>
                </a:rPr>
                <a:t>Disk,</a:t>
              </a:r>
            </a:p>
            <a:p>
              <a:r>
                <a:rPr lang="en-US" sz="2400" b="1">
                  <a:solidFill>
                    <a:schemeClr val="tx1"/>
                  </a:solidFill>
                </a:rPr>
                <a:t>Network</a:t>
              </a:r>
              <a:r>
                <a:rPr lang="en-US" sz="2400"/>
                <a:t> </a:t>
              </a:r>
              <a:endParaRPr lang="en-US" sz="2400">
                <a:solidFill>
                  <a:schemeClr val="tx1"/>
                </a:solidFill>
              </a:endParaRPr>
            </a:p>
          </p:txBody>
        </p:sp>
        <p:sp>
          <p:nvSpPr>
            <p:cNvPr id="2834457" name="Line 25"/>
            <p:cNvSpPr>
              <a:spLocks noChangeAspect="1" noChangeShapeType="1"/>
            </p:cNvSpPr>
            <p:nvPr/>
          </p:nvSpPr>
          <p:spPr bwMode="auto">
            <a:xfrm flipH="1" flipV="1">
              <a:off x="2999" y="1816"/>
              <a:ext cx="361"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8" name="Line 26"/>
            <p:cNvSpPr>
              <a:spLocks noChangeAspect="1" noChangeShapeType="1"/>
            </p:cNvSpPr>
            <p:nvPr/>
          </p:nvSpPr>
          <p:spPr bwMode="auto">
            <a:xfrm flipV="1">
              <a:off x="3143" y="2141"/>
              <a:ext cx="253"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34459" name="Freeform 27"/>
          <p:cNvSpPr>
            <a:spLocks/>
          </p:cNvSpPr>
          <p:nvPr/>
        </p:nvSpPr>
        <p:spPr bwMode="auto">
          <a:xfrm>
            <a:off x="3022600" y="2235200"/>
            <a:ext cx="4648200" cy="3200400"/>
          </a:xfrm>
          <a:custGeom>
            <a:avLst/>
            <a:gdLst/>
            <a:ahLst/>
            <a:cxnLst>
              <a:cxn ang="0">
                <a:pos x="0" y="0"/>
              </a:cxn>
              <a:cxn ang="0">
                <a:pos x="1152" y="0"/>
              </a:cxn>
              <a:cxn ang="0">
                <a:pos x="1152" y="624"/>
              </a:cxn>
              <a:cxn ang="0">
                <a:pos x="2928" y="624"/>
              </a:cxn>
              <a:cxn ang="0">
                <a:pos x="2928" y="912"/>
              </a:cxn>
              <a:cxn ang="0">
                <a:pos x="1152" y="912"/>
              </a:cxn>
              <a:cxn ang="0">
                <a:pos x="1152" y="2016"/>
              </a:cxn>
              <a:cxn ang="0">
                <a:pos x="0" y="2016"/>
              </a:cxn>
              <a:cxn ang="0">
                <a:pos x="0" y="0"/>
              </a:cxn>
            </a:cxnLst>
            <a:rect l="0" t="0" r="r" b="b"/>
            <a:pathLst>
              <a:path w="2928" h="2016">
                <a:moveTo>
                  <a:pt x="0" y="0"/>
                </a:moveTo>
                <a:lnTo>
                  <a:pt x="1152" y="0"/>
                </a:lnTo>
                <a:lnTo>
                  <a:pt x="1152" y="624"/>
                </a:lnTo>
                <a:lnTo>
                  <a:pt x="2928" y="624"/>
                </a:lnTo>
                <a:lnTo>
                  <a:pt x="2928" y="912"/>
                </a:lnTo>
                <a:lnTo>
                  <a:pt x="1152" y="912"/>
                </a:lnTo>
                <a:lnTo>
                  <a:pt x="1152" y="2016"/>
                </a:lnTo>
                <a:lnTo>
                  <a:pt x="0" y="2016"/>
                </a:lnTo>
                <a:lnTo>
                  <a:pt x="0" y="0"/>
                </a:lnTo>
                <a:close/>
              </a:path>
            </a:pathLst>
          </a:custGeom>
          <a:noFill/>
          <a:ln w="57150" cap="flat" cmpd="sng">
            <a:solidFill>
              <a:schemeClr val="accent1"/>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82" name="Rectangle 2"/>
          <p:cNvSpPr>
            <a:spLocks noGrp="1" noChangeArrowheads="1"/>
          </p:cNvSpPr>
          <p:nvPr>
            <p:ph type="title"/>
          </p:nvPr>
        </p:nvSpPr>
        <p:spPr/>
        <p:txBody>
          <a:bodyPr/>
          <a:lstStyle/>
          <a:p>
            <a:r>
              <a:rPr lang="en-US" smtClean="0"/>
              <a:t>Memory Hierarchy</a:t>
            </a:r>
            <a:endParaRPr lang="en-US"/>
          </a:p>
        </p:txBody>
      </p:sp>
      <p:sp>
        <p:nvSpPr>
          <p:cNvPr id="2836483" name="Rectangle 3"/>
          <p:cNvSpPr>
            <a:spLocks noGrp="1" noChangeArrowheads="1"/>
          </p:cNvSpPr>
          <p:nvPr>
            <p:ph type="body" idx="1"/>
          </p:nvPr>
        </p:nvSpPr>
        <p:spPr/>
        <p:txBody>
          <a:bodyPr/>
          <a:lstStyle/>
          <a:p>
            <a:r>
              <a:rPr lang="en-US" dirty="0" smtClean="0"/>
              <a:t>Processor</a:t>
            </a:r>
          </a:p>
          <a:p>
            <a:pPr lvl="1"/>
            <a:r>
              <a:rPr lang="en-US" dirty="0" smtClean="0"/>
              <a:t>holds data in register file (~100 Bytes)</a:t>
            </a:r>
          </a:p>
          <a:p>
            <a:pPr lvl="1"/>
            <a:r>
              <a:rPr lang="en-US" dirty="0" smtClean="0"/>
              <a:t>Registers accessed on nanosecond timescale</a:t>
            </a:r>
          </a:p>
          <a:p>
            <a:r>
              <a:rPr lang="en-US" dirty="0" smtClean="0"/>
              <a:t>Memory (we’ll call “main memory”)</a:t>
            </a:r>
          </a:p>
          <a:p>
            <a:pPr lvl="1"/>
            <a:r>
              <a:rPr lang="en-US" dirty="0" smtClean="0"/>
              <a:t>More capacity than registers (~</a:t>
            </a:r>
            <a:r>
              <a:rPr lang="en-US" dirty="0" err="1" smtClean="0"/>
              <a:t>Gbytes</a:t>
            </a:r>
            <a:r>
              <a:rPr lang="en-US" dirty="0" smtClean="0"/>
              <a:t>)</a:t>
            </a:r>
          </a:p>
          <a:p>
            <a:pPr lvl="1"/>
            <a:r>
              <a:rPr lang="en-US" dirty="0" smtClean="0"/>
              <a:t>Access time ~50-100 ns</a:t>
            </a:r>
          </a:p>
          <a:p>
            <a:pPr lvl="1"/>
            <a:r>
              <a:rPr lang="en-US" dirty="0" smtClean="0">
                <a:solidFill>
                  <a:schemeClr val="accent2"/>
                </a:solidFill>
              </a:rPr>
              <a:t>Hundreds of clock cycles per memory access?!</a:t>
            </a:r>
          </a:p>
          <a:p>
            <a:r>
              <a:rPr lang="en-US" dirty="0" smtClean="0"/>
              <a:t>Disk</a:t>
            </a:r>
          </a:p>
          <a:p>
            <a:pPr lvl="1"/>
            <a:r>
              <a:rPr lang="en-US" dirty="0" smtClean="0"/>
              <a:t>HUGE capacity (virtually limitless)</a:t>
            </a:r>
          </a:p>
          <a:p>
            <a:pPr lvl="1"/>
            <a:r>
              <a:rPr lang="en-US" dirty="0" smtClean="0"/>
              <a:t>VERY slow: runs ~milliseconds</a:t>
            </a:r>
            <a:endParaRPr lang="en-US" dirty="0"/>
          </a:p>
        </p:txBody>
      </p:sp>
      <p:sp>
        <p:nvSpPr>
          <p:cNvPr id="2836484" name="Text Box 4"/>
          <p:cNvSpPr txBox="1">
            <a:spLocks noChangeArrowheads="1"/>
          </p:cNvSpPr>
          <p:nvPr/>
        </p:nvSpPr>
        <p:spPr bwMode="auto">
          <a:xfrm>
            <a:off x="5638800" y="76200"/>
            <a:ext cx="3109939" cy="954107"/>
          </a:xfrm>
          <a:prstGeom prst="rect">
            <a:avLst/>
          </a:prstGeom>
          <a:noFill/>
          <a:ln w="12700">
            <a:noFill/>
            <a:miter lim="800000"/>
            <a:headEnd/>
            <a:tailEnd/>
          </a:ln>
          <a:effectLst/>
        </p:spPr>
        <p:txBody>
          <a:bodyPr wrap="none">
            <a:prstTxWarp prst="textNoShape">
              <a:avLst/>
            </a:prstTxWarp>
            <a:spAutoFit/>
          </a:bodyPr>
          <a:lstStyle/>
          <a:p>
            <a:pPr algn="r"/>
            <a:r>
              <a:rPr lang="en-US" sz="2800" i="1" dirty="0" smtClean="0">
                <a:solidFill>
                  <a:schemeClr val="tx1"/>
                </a:solidFill>
                <a:latin typeface="18 VAG Rounded Bold   07390"/>
              </a:rPr>
              <a:t>I.e., storage in</a:t>
            </a:r>
            <a:br>
              <a:rPr lang="en-US" sz="2800" i="1" dirty="0" smtClean="0">
                <a:solidFill>
                  <a:schemeClr val="tx1"/>
                </a:solidFill>
                <a:latin typeface="18 VAG Rounded Bold   07390"/>
              </a:rPr>
            </a:br>
            <a:r>
              <a:rPr lang="en-US" sz="2800" i="1" dirty="0" smtClean="0">
                <a:solidFill>
                  <a:schemeClr val="tx1"/>
                </a:solidFill>
                <a:latin typeface="18 VAG Rounded Bold   07390"/>
              </a:rPr>
              <a:t>computer systems</a:t>
            </a:r>
            <a:endParaRPr lang="en-US" sz="2800" i="1" dirty="0">
              <a:solidFill>
                <a:schemeClr val="tx1"/>
              </a:solidFill>
              <a:latin typeface="18 VAG Rounded Bold   0739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8530" name="Rectangle 2"/>
          <p:cNvSpPr>
            <a:spLocks noGrp="1" noChangeArrowheads="1"/>
          </p:cNvSpPr>
          <p:nvPr>
            <p:ph type="title"/>
          </p:nvPr>
        </p:nvSpPr>
        <p:spPr/>
        <p:txBody>
          <a:bodyPr/>
          <a:lstStyle/>
          <a:p>
            <a:r>
              <a:rPr lang="en-US" sz="3600" dirty="0" smtClean="0"/>
              <a:t>Motivation: Why We Use Caches (written $)</a:t>
            </a:r>
            <a:endParaRPr lang="en-US" sz="3600" dirty="0"/>
          </a:p>
        </p:txBody>
      </p:sp>
      <p:sp>
        <p:nvSpPr>
          <p:cNvPr id="2838840" name="Rectangle 312"/>
          <p:cNvSpPr>
            <a:spLocks noGrp="1" noChangeArrowheads="1"/>
          </p:cNvSpPr>
          <p:nvPr>
            <p:ph type="body" idx="1"/>
          </p:nvPr>
        </p:nvSpPr>
        <p:spPr/>
        <p:txBody>
          <a:bodyPr/>
          <a:lstStyle/>
          <a:p>
            <a:r>
              <a:rPr lang="en-US" dirty="0" smtClean="0"/>
              <a:t>1989 first Intel CPU with cache on chip</a:t>
            </a:r>
          </a:p>
          <a:p>
            <a:r>
              <a:rPr lang="en-US" dirty="0" smtClean="0"/>
              <a:t>1998 Pentium III has two cache levels on chip</a:t>
            </a:r>
            <a:endParaRPr lang="en-US" dirty="0"/>
          </a:p>
        </p:txBody>
      </p:sp>
      <p:sp>
        <p:nvSpPr>
          <p:cNvPr id="2838531" name="Rectangle 3"/>
          <p:cNvSpPr>
            <a:spLocks noChangeArrowheads="1"/>
          </p:cNvSpPr>
          <p:nvPr/>
        </p:nvSpPr>
        <p:spPr bwMode="auto">
          <a:xfrm>
            <a:off x="7427913" y="23622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dirty="0">
                <a:solidFill>
                  <a:schemeClr val="tx1"/>
                </a:solidFill>
                <a:latin typeface="18 VAG Rounded Bold   07390"/>
              </a:rPr>
              <a:t>µProc</a:t>
            </a:r>
          </a:p>
          <a:p>
            <a:r>
              <a:rPr lang="en-US" sz="2400" dirty="0">
                <a:solidFill>
                  <a:schemeClr val="tx1"/>
                </a:solidFill>
                <a:latin typeface="18 VAG Rounded Bold   07390"/>
              </a:rPr>
              <a:t>60%/yr.</a:t>
            </a:r>
          </a:p>
        </p:txBody>
      </p:sp>
      <p:sp>
        <p:nvSpPr>
          <p:cNvPr id="2838532" name="Rectangle 4"/>
          <p:cNvSpPr>
            <a:spLocks noChangeArrowheads="1"/>
          </p:cNvSpPr>
          <p:nvPr/>
        </p:nvSpPr>
        <p:spPr bwMode="auto">
          <a:xfrm>
            <a:off x="7440613" y="46736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dirty="0">
                <a:solidFill>
                  <a:schemeClr val="tx1"/>
                </a:solidFill>
                <a:latin typeface="18 VAG Rounded Bold   07390"/>
              </a:rPr>
              <a:t>DRAM</a:t>
            </a:r>
          </a:p>
          <a:p>
            <a:r>
              <a:rPr lang="en-US" sz="2400" dirty="0">
                <a:solidFill>
                  <a:schemeClr val="tx1"/>
                </a:solidFill>
                <a:latin typeface="18 VAG Rounded Bold   07390"/>
              </a:rPr>
              <a:t>7%/yr.</a:t>
            </a:r>
          </a:p>
        </p:txBody>
      </p:sp>
      <p:sp>
        <p:nvSpPr>
          <p:cNvPr id="2838533" name="Arc 5"/>
          <p:cNvSpPr>
            <a:spLocks/>
          </p:cNvSpPr>
          <p:nvPr/>
        </p:nvSpPr>
        <p:spPr bwMode="auto">
          <a:xfrm>
            <a:off x="6910388" y="48212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dirty="0">
              <a:latin typeface="18 VAG Rounded Bold   07390"/>
            </a:endParaRPr>
          </a:p>
        </p:txBody>
      </p:sp>
      <p:sp>
        <p:nvSpPr>
          <p:cNvPr id="2838534" name="Line 6"/>
          <p:cNvSpPr>
            <a:spLocks noChangeShapeType="1"/>
          </p:cNvSpPr>
          <p:nvPr/>
        </p:nvSpPr>
        <p:spPr bwMode="auto">
          <a:xfrm>
            <a:off x="162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5" name="Line 7"/>
          <p:cNvSpPr>
            <a:spLocks noChangeShapeType="1"/>
          </p:cNvSpPr>
          <p:nvPr/>
        </p:nvSpPr>
        <p:spPr bwMode="auto">
          <a:xfrm>
            <a:off x="170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6" name="Line 8"/>
          <p:cNvSpPr>
            <a:spLocks noChangeShapeType="1"/>
          </p:cNvSpPr>
          <p:nvPr/>
        </p:nvSpPr>
        <p:spPr bwMode="auto">
          <a:xfrm>
            <a:off x="177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7" name="Line 9"/>
          <p:cNvSpPr>
            <a:spLocks noChangeShapeType="1"/>
          </p:cNvSpPr>
          <p:nvPr/>
        </p:nvSpPr>
        <p:spPr bwMode="auto">
          <a:xfrm>
            <a:off x="185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8" name="Line 10"/>
          <p:cNvSpPr>
            <a:spLocks noChangeShapeType="1"/>
          </p:cNvSpPr>
          <p:nvPr/>
        </p:nvSpPr>
        <p:spPr bwMode="auto">
          <a:xfrm>
            <a:off x="193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9" name="Line 11"/>
          <p:cNvSpPr>
            <a:spLocks noChangeShapeType="1"/>
          </p:cNvSpPr>
          <p:nvPr/>
        </p:nvSpPr>
        <p:spPr bwMode="auto">
          <a:xfrm>
            <a:off x="200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0" name="Line 12"/>
          <p:cNvSpPr>
            <a:spLocks noChangeShapeType="1"/>
          </p:cNvSpPr>
          <p:nvPr/>
        </p:nvSpPr>
        <p:spPr bwMode="auto">
          <a:xfrm>
            <a:off x="208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1" name="Line 13"/>
          <p:cNvSpPr>
            <a:spLocks noChangeShapeType="1"/>
          </p:cNvSpPr>
          <p:nvPr/>
        </p:nvSpPr>
        <p:spPr bwMode="auto">
          <a:xfrm>
            <a:off x="215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2" name="Line 14"/>
          <p:cNvSpPr>
            <a:spLocks noChangeShapeType="1"/>
          </p:cNvSpPr>
          <p:nvPr/>
        </p:nvSpPr>
        <p:spPr bwMode="auto">
          <a:xfrm>
            <a:off x="223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3" name="Line 15"/>
          <p:cNvSpPr>
            <a:spLocks noChangeShapeType="1"/>
          </p:cNvSpPr>
          <p:nvPr/>
        </p:nvSpPr>
        <p:spPr bwMode="auto">
          <a:xfrm>
            <a:off x="231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4" name="Line 16"/>
          <p:cNvSpPr>
            <a:spLocks noChangeShapeType="1"/>
          </p:cNvSpPr>
          <p:nvPr/>
        </p:nvSpPr>
        <p:spPr bwMode="auto">
          <a:xfrm>
            <a:off x="238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5" name="Line 17"/>
          <p:cNvSpPr>
            <a:spLocks noChangeShapeType="1"/>
          </p:cNvSpPr>
          <p:nvPr/>
        </p:nvSpPr>
        <p:spPr bwMode="auto">
          <a:xfrm>
            <a:off x="246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6" name="Line 18"/>
          <p:cNvSpPr>
            <a:spLocks noChangeShapeType="1"/>
          </p:cNvSpPr>
          <p:nvPr/>
        </p:nvSpPr>
        <p:spPr bwMode="auto">
          <a:xfrm>
            <a:off x="254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7" name="Line 19"/>
          <p:cNvSpPr>
            <a:spLocks noChangeShapeType="1"/>
          </p:cNvSpPr>
          <p:nvPr/>
        </p:nvSpPr>
        <p:spPr bwMode="auto">
          <a:xfrm>
            <a:off x="261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8" name="Line 20"/>
          <p:cNvSpPr>
            <a:spLocks noChangeShapeType="1"/>
          </p:cNvSpPr>
          <p:nvPr/>
        </p:nvSpPr>
        <p:spPr bwMode="auto">
          <a:xfrm>
            <a:off x="269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9" name="Line 21"/>
          <p:cNvSpPr>
            <a:spLocks noChangeShapeType="1"/>
          </p:cNvSpPr>
          <p:nvPr/>
        </p:nvSpPr>
        <p:spPr bwMode="auto">
          <a:xfrm>
            <a:off x="276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0" name="Line 22"/>
          <p:cNvSpPr>
            <a:spLocks noChangeShapeType="1"/>
          </p:cNvSpPr>
          <p:nvPr/>
        </p:nvSpPr>
        <p:spPr bwMode="auto">
          <a:xfrm>
            <a:off x="284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1" name="Line 23"/>
          <p:cNvSpPr>
            <a:spLocks noChangeShapeType="1"/>
          </p:cNvSpPr>
          <p:nvPr/>
        </p:nvSpPr>
        <p:spPr bwMode="auto">
          <a:xfrm>
            <a:off x="292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2" name="Line 24"/>
          <p:cNvSpPr>
            <a:spLocks noChangeShapeType="1"/>
          </p:cNvSpPr>
          <p:nvPr/>
        </p:nvSpPr>
        <p:spPr bwMode="auto">
          <a:xfrm>
            <a:off x="299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3" name="Line 25"/>
          <p:cNvSpPr>
            <a:spLocks noChangeShapeType="1"/>
          </p:cNvSpPr>
          <p:nvPr/>
        </p:nvSpPr>
        <p:spPr bwMode="auto">
          <a:xfrm>
            <a:off x="3073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4" name="Line 26"/>
          <p:cNvSpPr>
            <a:spLocks noChangeShapeType="1"/>
          </p:cNvSpPr>
          <p:nvPr/>
        </p:nvSpPr>
        <p:spPr bwMode="auto">
          <a:xfrm>
            <a:off x="3149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5" name="Line 27"/>
          <p:cNvSpPr>
            <a:spLocks noChangeShapeType="1"/>
          </p:cNvSpPr>
          <p:nvPr/>
        </p:nvSpPr>
        <p:spPr bwMode="auto">
          <a:xfrm>
            <a:off x="3225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6" name="Line 28"/>
          <p:cNvSpPr>
            <a:spLocks noChangeShapeType="1"/>
          </p:cNvSpPr>
          <p:nvPr/>
        </p:nvSpPr>
        <p:spPr bwMode="auto">
          <a:xfrm>
            <a:off x="3302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7" name="Line 29"/>
          <p:cNvSpPr>
            <a:spLocks noChangeShapeType="1"/>
          </p:cNvSpPr>
          <p:nvPr/>
        </p:nvSpPr>
        <p:spPr bwMode="auto">
          <a:xfrm>
            <a:off x="3378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8" name="Line 30"/>
          <p:cNvSpPr>
            <a:spLocks noChangeShapeType="1"/>
          </p:cNvSpPr>
          <p:nvPr/>
        </p:nvSpPr>
        <p:spPr bwMode="auto">
          <a:xfrm>
            <a:off x="3454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9" name="Line 31"/>
          <p:cNvSpPr>
            <a:spLocks noChangeShapeType="1"/>
          </p:cNvSpPr>
          <p:nvPr/>
        </p:nvSpPr>
        <p:spPr bwMode="auto">
          <a:xfrm>
            <a:off x="3530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0" name="Line 32"/>
          <p:cNvSpPr>
            <a:spLocks noChangeShapeType="1"/>
          </p:cNvSpPr>
          <p:nvPr/>
        </p:nvSpPr>
        <p:spPr bwMode="auto">
          <a:xfrm>
            <a:off x="3606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1" name="Line 33"/>
          <p:cNvSpPr>
            <a:spLocks noChangeShapeType="1"/>
          </p:cNvSpPr>
          <p:nvPr/>
        </p:nvSpPr>
        <p:spPr bwMode="auto">
          <a:xfrm>
            <a:off x="3683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2" name="Line 34"/>
          <p:cNvSpPr>
            <a:spLocks noChangeShapeType="1"/>
          </p:cNvSpPr>
          <p:nvPr/>
        </p:nvSpPr>
        <p:spPr bwMode="auto">
          <a:xfrm>
            <a:off x="3759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3" name="Line 35"/>
          <p:cNvSpPr>
            <a:spLocks noChangeShapeType="1"/>
          </p:cNvSpPr>
          <p:nvPr/>
        </p:nvSpPr>
        <p:spPr bwMode="auto">
          <a:xfrm>
            <a:off x="3835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4" name="Line 36"/>
          <p:cNvSpPr>
            <a:spLocks noChangeShapeType="1"/>
          </p:cNvSpPr>
          <p:nvPr/>
        </p:nvSpPr>
        <p:spPr bwMode="auto">
          <a:xfrm>
            <a:off x="3911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5" name="Line 37"/>
          <p:cNvSpPr>
            <a:spLocks noChangeShapeType="1"/>
          </p:cNvSpPr>
          <p:nvPr/>
        </p:nvSpPr>
        <p:spPr bwMode="auto">
          <a:xfrm>
            <a:off x="3987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6" name="Line 38"/>
          <p:cNvSpPr>
            <a:spLocks noChangeShapeType="1"/>
          </p:cNvSpPr>
          <p:nvPr/>
        </p:nvSpPr>
        <p:spPr bwMode="auto">
          <a:xfrm>
            <a:off x="4064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7" name="Line 39"/>
          <p:cNvSpPr>
            <a:spLocks noChangeShapeType="1"/>
          </p:cNvSpPr>
          <p:nvPr/>
        </p:nvSpPr>
        <p:spPr bwMode="auto">
          <a:xfrm>
            <a:off x="4140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8" name="Line 40"/>
          <p:cNvSpPr>
            <a:spLocks noChangeShapeType="1"/>
          </p:cNvSpPr>
          <p:nvPr/>
        </p:nvSpPr>
        <p:spPr bwMode="auto">
          <a:xfrm>
            <a:off x="4216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9" name="Line 41"/>
          <p:cNvSpPr>
            <a:spLocks noChangeShapeType="1"/>
          </p:cNvSpPr>
          <p:nvPr/>
        </p:nvSpPr>
        <p:spPr bwMode="auto">
          <a:xfrm>
            <a:off x="4292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0" name="Line 42"/>
          <p:cNvSpPr>
            <a:spLocks noChangeShapeType="1"/>
          </p:cNvSpPr>
          <p:nvPr/>
        </p:nvSpPr>
        <p:spPr bwMode="auto">
          <a:xfrm>
            <a:off x="4368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1" name="Line 43"/>
          <p:cNvSpPr>
            <a:spLocks noChangeShapeType="1"/>
          </p:cNvSpPr>
          <p:nvPr/>
        </p:nvSpPr>
        <p:spPr bwMode="auto">
          <a:xfrm>
            <a:off x="4445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2" name="Line 44"/>
          <p:cNvSpPr>
            <a:spLocks noChangeShapeType="1"/>
          </p:cNvSpPr>
          <p:nvPr/>
        </p:nvSpPr>
        <p:spPr bwMode="auto">
          <a:xfrm>
            <a:off x="4521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3" name="Line 45"/>
          <p:cNvSpPr>
            <a:spLocks noChangeShapeType="1"/>
          </p:cNvSpPr>
          <p:nvPr/>
        </p:nvSpPr>
        <p:spPr bwMode="auto">
          <a:xfrm>
            <a:off x="4597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4" name="Line 46"/>
          <p:cNvSpPr>
            <a:spLocks noChangeShapeType="1"/>
          </p:cNvSpPr>
          <p:nvPr/>
        </p:nvSpPr>
        <p:spPr bwMode="auto">
          <a:xfrm>
            <a:off x="4673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5" name="Line 47"/>
          <p:cNvSpPr>
            <a:spLocks noChangeShapeType="1"/>
          </p:cNvSpPr>
          <p:nvPr/>
        </p:nvSpPr>
        <p:spPr bwMode="auto">
          <a:xfrm>
            <a:off x="4749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6" name="Line 48"/>
          <p:cNvSpPr>
            <a:spLocks noChangeShapeType="1"/>
          </p:cNvSpPr>
          <p:nvPr/>
        </p:nvSpPr>
        <p:spPr bwMode="auto">
          <a:xfrm>
            <a:off x="4826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7" name="Line 49"/>
          <p:cNvSpPr>
            <a:spLocks noChangeShapeType="1"/>
          </p:cNvSpPr>
          <p:nvPr/>
        </p:nvSpPr>
        <p:spPr bwMode="auto">
          <a:xfrm>
            <a:off x="4902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8" name="Line 50"/>
          <p:cNvSpPr>
            <a:spLocks noChangeShapeType="1"/>
          </p:cNvSpPr>
          <p:nvPr/>
        </p:nvSpPr>
        <p:spPr bwMode="auto">
          <a:xfrm>
            <a:off x="4978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9" name="Line 51"/>
          <p:cNvSpPr>
            <a:spLocks noChangeShapeType="1"/>
          </p:cNvSpPr>
          <p:nvPr/>
        </p:nvSpPr>
        <p:spPr bwMode="auto">
          <a:xfrm>
            <a:off x="5054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0" name="Line 52"/>
          <p:cNvSpPr>
            <a:spLocks noChangeShapeType="1"/>
          </p:cNvSpPr>
          <p:nvPr/>
        </p:nvSpPr>
        <p:spPr bwMode="auto">
          <a:xfrm>
            <a:off x="5130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1" name="Line 53"/>
          <p:cNvSpPr>
            <a:spLocks noChangeShapeType="1"/>
          </p:cNvSpPr>
          <p:nvPr/>
        </p:nvSpPr>
        <p:spPr bwMode="auto">
          <a:xfrm>
            <a:off x="5207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2" name="Line 54"/>
          <p:cNvSpPr>
            <a:spLocks noChangeShapeType="1"/>
          </p:cNvSpPr>
          <p:nvPr/>
        </p:nvSpPr>
        <p:spPr bwMode="auto">
          <a:xfrm>
            <a:off x="5283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3" name="Line 55"/>
          <p:cNvSpPr>
            <a:spLocks noChangeShapeType="1"/>
          </p:cNvSpPr>
          <p:nvPr/>
        </p:nvSpPr>
        <p:spPr bwMode="auto">
          <a:xfrm>
            <a:off x="5359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4" name="Line 56"/>
          <p:cNvSpPr>
            <a:spLocks noChangeShapeType="1"/>
          </p:cNvSpPr>
          <p:nvPr/>
        </p:nvSpPr>
        <p:spPr bwMode="auto">
          <a:xfrm>
            <a:off x="543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5" name="Line 57"/>
          <p:cNvSpPr>
            <a:spLocks noChangeShapeType="1"/>
          </p:cNvSpPr>
          <p:nvPr/>
        </p:nvSpPr>
        <p:spPr bwMode="auto">
          <a:xfrm>
            <a:off x="551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6" name="Line 58"/>
          <p:cNvSpPr>
            <a:spLocks noChangeShapeType="1"/>
          </p:cNvSpPr>
          <p:nvPr/>
        </p:nvSpPr>
        <p:spPr bwMode="auto">
          <a:xfrm>
            <a:off x="558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7" name="Line 59"/>
          <p:cNvSpPr>
            <a:spLocks noChangeShapeType="1"/>
          </p:cNvSpPr>
          <p:nvPr/>
        </p:nvSpPr>
        <p:spPr bwMode="auto">
          <a:xfrm>
            <a:off x="566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8" name="Line 60"/>
          <p:cNvSpPr>
            <a:spLocks noChangeShapeType="1"/>
          </p:cNvSpPr>
          <p:nvPr/>
        </p:nvSpPr>
        <p:spPr bwMode="auto">
          <a:xfrm>
            <a:off x="574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9" name="Line 61"/>
          <p:cNvSpPr>
            <a:spLocks noChangeShapeType="1"/>
          </p:cNvSpPr>
          <p:nvPr/>
        </p:nvSpPr>
        <p:spPr bwMode="auto">
          <a:xfrm>
            <a:off x="581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0" name="Line 62"/>
          <p:cNvSpPr>
            <a:spLocks noChangeShapeType="1"/>
          </p:cNvSpPr>
          <p:nvPr/>
        </p:nvSpPr>
        <p:spPr bwMode="auto">
          <a:xfrm>
            <a:off x="589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1" name="Line 63"/>
          <p:cNvSpPr>
            <a:spLocks noChangeShapeType="1"/>
          </p:cNvSpPr>
          <p:nvPr/>
        </p:nvSpPr>
        <p:spPr bwMode="auto">
          <a:xfrm>
            <a:off x="596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2" name="Line 64"/>
          <p:cNvSpPr>
            <a:spLocks noChangeShapeType="1"/>
          </p:cNvSpPr>
          <p:nvPr/>
        </p:nvSpPr>
        <p:spPr bwMode="auto">
          <a:xfrm>
            <a:off x="604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3" name="Line 65"/>
          <p:cNvSpPr>
            <a:spLocks noChangeShapeType="1"/>
          </p:cNvSpPr>
          <p:nvPr/>
        </p:nvSpPr>
        <p:spPr bwMode="auto">
          <a:xfrm>
            <a:off x="612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4" name="Line 66"/>
          <p:cNvSpPr>
            <a:spLocks noChangeShapeType="1"/>
          </p:cNvSpPr>
          <p:nvPr/>
        </p:nvSpPr>
        <p:spPr bwMode="auto">
          <a:xfrm>
            <a:off x="619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5" name="Line 67"/>
          <p:cNvSpPr>
            <a:spLocks noChangeShapeType="1"/>
          </p:cNvSpPr>
          <p:nvPr/>
        </p:nvSpPr>
        <p:spPr bwMode="auto">
          <a:xfrm>
            <a:off x="627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6" name="Line 68"/>
          <p:cNvSpPr>
            <a:spLocks noChangeShapeType="1"/>
          </p:cNvSpPr>
          <p:nvPr/>
        </p:nvSpPr>
        <p:spPr bwMode="auto">
          <a:xfrm>
            <a:off x="635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7" name="Line 69"/>
          <p:cNvSpPr>
            <a:spLocks noChangeShapeType="1"/>
          </p:cNvSpPr>
          <p:nvPr/>
        </p:nvSpPr>
        <p:spPr bwMode="auto">
          <a:xfrm>
            <a:off x="642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8" name="Line 70"/>
          <p:cNvSpPr>
            <a:spLocks noChangeShapeType="1"/>
          </p:cNvSpPr>
          <p:nvPr/>
        </p:nvSpPr>
        <p:spPr bwMode="auto">
          <a:xfrm>
            <a:off x="650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9" name="Line 71"/>
          <p:cNvSpPr>
            <a:spLocks noChangeShapeType="1"/>
          </p:cNvSpPr>
          <p:nvPr/>
        </p:nvSpPr>
        <p:spPr bwMode="auto">
          <a:xfrm>
            <a:off x="657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0" name="Line 72"/>
          <p:cNvSpPr>
            <a:spLocks noChangeShapeType="1"/>
          </p:cNvSpPr>
          <p:nvPr/>
        </p:nvSpPr>
        <p:spPr bwMode="auto">
          <a:xfrm>
            <a:off x="665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1" name="Line 73"/>
          <p:cNvSpPr>
            <a:spLocks noChangeShapeType="1"/>
          </p:cNvSpPr>
          <p:nvPr/>
        </p:nvSpPr>
        <p:spPr bwMode="auto">
          <a:xfrm>
            <a:off x="673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2" name="Line 74"/>
          <p:cNvSpPr>
            <a:spLocks noChangeShapeType="1"/>
          </p:cNvSpPr>
          <p:nvPr/>
        </p:nvSpPr>
        <p:spPr bwMode="auto">
          <a:xfrm>
            <a:off x="680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3" name="Line 75"/>
          <p:cNvSpPr>
            <a:spLocks noChangeShapeType="1"/>
          </p:cNvSpPr>
          <p:nvPr/>
        </p:nvSpPr>
        <p:spPr bwMode="auto">
          <a:xfrm>
            <a:off x="162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4" name="Line 76"/>
          <p:cNvSpPr>
            <a:spLocks noChangeShapeType="1"/>
          </p:cNvSpPr>
          <p:nvPr/>
        </p:nvSpPr>
        <p:spPr bwMode="auto">
          <a:xfrm>
            <a:off x="170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5" name="Line 77"/>
          <p:cNvSpPr>
            <a:spLocks noChangeShapeType="1"/>
          </p:cNvSpPr>
          <p:nvPr/>
        </p:nvSpPr>
        <p:spPr bwMode="auto">
          <a:xfrm>
            <a:off x="177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6" name="Line 78"/>
          <p:cNvSpPr>
            <a:spLocks noChangeShapeType="1"/>
          </p:cNvSpPr>
          <p:nvPr/>
        </p:nvSpPr>
        <p:spPr bwMode="auto">
          <a:xfrm>
            <a:off x="185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7" name="Line 79"/>
          <p:cNvSpPr>
            <a:spLocks noChangeShapeType="1"/>
          </p:cNvSpPr>
          <p:nvPr/>
        </p:nvSpPr>
        <p:spPr bwMode="auto">
          <a:xfrm>
            <a:off x="193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8" name="Line 80"/>
          <p:cNvSpPr>
            <a:spLocks noChangeShapeType="1"/>
          </p:cNvSpPr>
          <p:nvPr/>
        </p:nvSpPr>
        <p:spPr bwMode="auto">
          <a:xfrm>
            <a:off x="200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9" name="Line 81"/>
          <p:cNvSpPr>
            <a:spLocks noChangeShapeType="1"/>
          </p:cNvSpPr>
          <p:nvPr/>
        </p:nvSpPr>
        <p:spPr bwMode="auto">
          <a:xfrm>
            <a:off x="208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0" name="Line 82"/>
          <p:cNvSpPr>
            <a:spLocks noChangeShapeType="1"/>
          </p:cNvSpPr>
          <p:nvPr/>
        </p:nvSpPr>
        <p:spPr bwMode="auto">
          <a:xfrm>
            <a:off x="215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1" name="Line 83"/>
          <p:cNvSpPr>
            <a:spLocks noChangeShapeType="1"/>
          </p:cNvSpPr>
          <p:nvPr/>
        </p:nvSpPr>
        <p:spPr bwMode="auto">
          <a:xfrm>
            <a:off x="223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2" name="Line 84"/>
          <p:cNvSpPr>
            <a:spLocks noChangeShapeType="1"/>
          </p:cNvSpPr>
          <p:nvPr/>
        </p:nvSpPr>
        <p:spPr bwMode="auto">
          <a:xfrm>
            <a:off x="231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3" name="Line 85"/>
          <p:cNvSpPr>
            <a:spLocks noChangeShapeType="1"/>
          </p:cNvSpPr>
          <p:nvPr/>
        </p:nvSpPr>
        <p:spPr bwMode="auto">
          <a:xfrm>
            <a:off x="238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4" name="Line 86"/>
          <p:cNvSpPr>
            <a:spLocks noChangeShapeType="1"/>
          </p:cNvSpPr>
          <p:nvPr/>
        </p:nvSpPr>
        <p:spPr bwMode="auto">
          <a:xfrm>
            <a:off x="246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5" name="Line 87"/>
          <p:cNvSpPr>
            <a:spLocks noChangeShapeType="1"/>
          </p:cNvSpPr>
          <p:nvPr/>
        </p:nvSpPr>
        <p:spPr bwMode="auto">
          <a:xfrm>
            <a:off x="254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6" name="Line 88"/>
          <p:cNvSpPr>
            <a:spLocks noChangeShapeType="1"/>
          </p:cNvSpPr>
          <p:nvPr/>
        </p:nvSpPr>
        <p:spPr bwMode="auto">
          <a:xfrm>
            <a:off x="261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7" name="Line 89"/>
          <p:cNvSpPr>
            <a:spLocks noChangeShapeType="1"/>
          </p:cNvSpPr>
          <p:nvPr/>
        </p:nvSpPr>
        <p:spPr bwMode="auto">
          <a:xfrm>
            <a:off x="269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8" name="Line 90"/>
          <p:cNvSpPr>
            <a:spLocks noChangeShapeType="1"/>
          </p:cNvSpPr>
          <p:nvPr/>
        </p:nvSpPr>
        <p:spPr bwMode="auto">
          <a:xfrm>
            <a:off x="276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9" name="Line 91"/>
          <p:cNvSpPr>
            <a:spLocks noChangeShapeType="1"/>
          </p:cNvSpPr>
          <p:nvPr/>
        </p:nvSpPr>
        <p:spPr bwMode="auto">
          <a:xfrm>
            <a:off x="284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0" name="Line 92"/>
          <p:cNvSpPr>
            <a:spLocks noChangeShapeType="1"/>
          </p:cNvSpPr>
          <p:nvPr/>
        </p:nvSpPr>
        <p:spPr bwMode="auto">
          <a:xfrm>
            <a:off x="292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1" name="Line 93"/>
          <p:cNvSpPr>
            <a:spLocks noChangeShapeType="1"/>
          </p:cNvSpPr>
          <p:nvPr/>
        </p:nvSpPr>
        <p:spPr bwMode="auto">
          <a:xfrm>
            <a:off x="299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2" name="Line 94"/>
          <p:cNvSpPr>
            <a:spLocks noChangeShapeType="1"/>
          </p:cNvSpPr>
          <p:nvPr/>
        </p:nvSpPr>
        <p:spPr bwMode="auto">
          <a:xfrm>
            <a:off x="3073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3" name="Line 95"/>
          <p:cNvSpPr>
            <a:spLocks noChangeShapeType="1"/>
          </p:cNvSpPr>
          <p:nvPr/>
        </p:nvSpPr>
        <p:spPr bwMode="auto">
          <a:xfrm>
            <a:off x="3149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4" name="Line 96"/>
          <p:cNvSpPr>
            <a:spLocks noChangeShapeType="1"/>
          </p:cNvSpPr>
          <p:nvPr/>
        </p:nvSpPr>
        <p:spPr bwMode="auto">
          <a:xfrm>
            <a:off x="3225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5" name="Line 97"/>
          <p:cNvSpPr>
            <a:spLocks noChangeShapeType="1"/>
          </p:cNvSpPr>
          <p:nvPr/>
        </p:nvSpPr>
        <p:spPr bwMode="auto">
          <a:xfrm>
            <a:off x="3302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6" name="Line 98"/>
          <p:cNvSpPr>
            <a:spLocks noChangeShapeType="1"/>
          </p:cNvSpPr>
          <p:nvPr/>
        </p:nvSpPr>
        <p:spPr bwMode="auto">
          <a:xfrm>
            <a:off x="3378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7" name="Line 99"/>
          <p:cNvSpPr>
            <a:spLocks noChangeShapeType="1"/>
          </p:cNvSpPr>
          <p:nvPr/>
        </p:nvSpPr>
        <p:spPr bwMode="auto">
          <a:xfrm>
            <a:off x="3454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8" name="Line 100"/>
          <p:cNvSpPr>
            <a:spLocks noChangeShapeType="1"/>
          </p:cNvSpPr>
          <p:nvPr/>
        </p:nvSpPr>
        <p:spPr bwMode="auto">
          <a:xfrm>
            <a:off x="3530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9" name="Line 101"/>
          <p:cNvSpPr>
            <a:spLocks noChangeShapeType="1"/>
          </p:cNvSpPr>
          <p:nvPr/>
        </p:nvSpPr>
        <p:spPr bwMode="auto">
          <a:xfrm>
            <a:off x="3606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0" name="Line 102"/>
          <p:cNvSpPr>
            <a:spLocks noChangeShapeType="1"/>
          </p:cNvSpPr>
          <p:nvPr/>
        </p:nvSpPr>
        <p:spPr bwMode="auto">
          <a:xfrm>
            <a:off x="3683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1" name="Line 103"/>
          <p:cNvSpPr>
            <a:spLocks noChangeShapeType="1"/>
          </p:cNvSpPr>
          <p:nvPr/>
        </p:nvSpPr>
        <p:spPr bwMode="auto">
          <a:xfrm>
            <a:off x="3759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2" name="Line 104"/>
          <p:cNvSpPr>
            <a:spLocks noChangeShapeType="1"/>
          </p:cNvSpPr>
          <p:nvPr/>
        </p:nvSpPr>
        <p:spPr bwMode="auto">
          <a:xfrm>
            <a:off x="3835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3" name="Line 105"/>
          <p:cNvSpPr>
            <a:spLocks noChangeShapeType="1"/>
          </p:cNvSpPr>
          <p:nvPr/>
        </p:nvSpPr>
        <p:spPr bwMode="auto">
          <a:xfrm>
            <a:off x="3911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4" name="Line 106"/>
          <p:cNvSpPr>
            <a:spLocks noChangeShapeType="1"/>
          </p:cNvSpPr>
          <p:nvPr/>
        </p:nvSpPr>
        <p:spPr bwMode="auto">
          <a:xfrm>
            <a:off x="3987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5" name="Line 107"/>
          <p:cNvSpPr>
            <a:spLocks noChangeShapeType="1"/>
          </p:cNvSpPr>
          <p:nvPr/>
        </p:nvSpPr>
        <p:spPr bwMode="auto">
          <a:xfrm>
            <a:off x="4064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6" name="Line 108"/>
          <p:cNvSpPr>
            <a:spLocks noChangeShapeType="1"/>
          </p:cNvSpPr>
          <p:nvPr/>
        </p:nvSpPr>
        <p:spPr bwMode="auto">
          <a:xfrm>
            <a:off x="4140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7" name="Line 109"/>
          <p:cNvSpPr>
            <a:spLocks noChangeShapeType="1"/>
          </p:cNvSpPr>
          <p:nvPr/>
        </p:nvSpPr>
        <p:spPr bwMode="auto">
          <a:xfrm>
            <a:off x="4216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8" name="Line 110"/>
          <p:cNvSpPr>
            <a:spLocks noChangeShapeType="1"/>
          </p:cNvSpPr>
          <p:nvPr/>
        </p:nvSpPr>
        <p:spPr bwMode="auto">
          <a:xfrm>
            <a:off x="4292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9" name="Line 111"/>
          <p:cNvSpPr>
            <a:spLocks noChangeShapeType="1"/>
          </p:cNvSpPr>
          <p:nvPr/>
        </p:nvSpPr>
        <p:spPr bwMode="auto">
          <a:xfrm>
            <a:off x="4368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0" name="Line 112"/>
          <p:cNvSpPr>
            <a:spLocks noChangeShapeType="1"/>
          </p:cNvSpPr>
          <p:nvPr/>
        </p:nvSpPr>
        <p:spPr bwMode="auto">
          <a:xfrm>
            <a:off x="4445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1" name="Line 113"/>
          <p:cNvSpPr>
            <a:spLocks noChangeShapeType="1"/>
          </p:cNvSpPr>
          <p:nvPr/>
        </p:nvSpPr>
        <p:spPr bwMode="auto">
          <a:xfrm>
            <a:off x="4521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2" name="Line 114"/>
          <p:cNvSpPr>
            <a:spLocks noChangeShapeType="1"/>
          </p:cNvSpPr>
          <p:nvPr/>
        </p:nvSpPr>
        <p:spPr bwMode="auto">
          <a:xfrm>
            <a:off x="4597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3" name="Line 115"/>
          <p:cNvSpPr>
            <a:spLocks noChangeShapeType="1"/>
          </p:cNvSpPr>
          <p:nvPr/>
        </p:nvSpPr>
        <p:spPr bwMode="auto">
          <a:xfrm>
            <a:off x="4673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4" name="Line 116"/>
          <p:cNvSpPr>
            <a:spLocks noChangeShapeType="1"/>
          </p:cNvSpPr>
          <p:nvPr/>
        </p:nvSpPr>
        <p:spPr bwMode="auto">
          <a:xfrm>
            <a:off x="4749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5" name="Line 117"/>
          <p:cNvSpPr>
            <a:spLocks noChangeShapeType="1"/>
          </p:cNvSpPr>
          <p:nvPr/>
        </p:nvSpPr>
        <p:spPr bwMode="auto">
          <a:xfrm>
            <a:off x="4826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6" name="Line 118"/>
          <p:cNvSpPr>
            <a:spLocks noChangeShapeType="1"/>
          </p:cNvSpPr>
          <p:nvPr/>
        </p:nvSpPr>
        <p:spPr bwMode="auto">
          <a:xfrm>
            <a:off x="4902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7" name="Line 119"/>
          <p:cNvSpPr>
            <a:spLocks noChangeShapeType="1"/>
          </p:cNvSpPr>
          <p:nvPr/>
        </p:nvSpPr>
        <p:spPr bwMode="auto">
          <a:xfrm>
            <a:off x="4978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8" name="Line 120"/>
          <p:cNvSpPr>
            <a:spLocks noChangeShapeType="1"/>
          </p:cNvSpPr>
          <p:nvPr/>
        </p:nvSpPr>
        <p:spPr bwMode="auto">
          <a:xfrm>
            <a:off x="5054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9" name="Line 121"/>
          <p:cNvSpPr>
            <a:spLocks noChangeShapeType="1"/>
          </p:cNvSpPr>
          <p:nvPr/>
        </p:nvSpPr>
        <p:spPr bwMode="auto">
          <a:xfrm>
            <a:off x="5130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0" name="Line 122"/>
          <p:cNvSpPr>
            <a:spLocks noChangeShapeType="1"/>
          </p:cNvSpPr>
          <p:nvPr/>
        </p:nvSpPr>
        <p:spPr bwMode="auto">
          <a:xfrm>
            <a:off x="5207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1" name="Line 123"/>
          <p:cNvSpPr>
            <a:spLocks noChangeShapeType="1"/>
          </p:cNvSpPr>
          <p:nvPr/>
        </p:nvSpPr>
        <p:spPr bwMode="auto">
          <a:xfrm>
            <a:off x="5283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2" name="Line 124"/>
          <p:cNvSpPr>
            <a:spLocks noChangeShapeType="1"/>
          </p:cNvSpPr>
          <p:nvPr/>
        </p:nvSpPr>
        <p:spPr bwMode="auto">
          <a:xfrm>
            <a:off x="5359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3" name="Line 125"/>
          <p:cNvSpPr>
            <a:spLocks noChangeShapeType="1"/>
          </p:cNvSpPr>
          <p:nvPr/>
        </p:nvSpPr>
        <p:spPr bwMode="auto">
          <a:xfrm>
            <a:off x="543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4" name="Line 126"/>
          <p:cNvSpPr>
            <a:spLocks noChangeShapeType="1"/>
          </p:cNvSpPr>
          <p:nvPr/>
        </p:nvSpPr>
        <p:spPr bwMode="auto">
          <a:xfrm>
            <a:off x="551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5" name="Line 127"/>
          <p:cNvSpPr>
            <a:spLocks noChangeShapeType="1"/>
          </p:cNvSpPr>
          <p:nvPr/>
        </p:nvSpPr>
        <p:spPr bwMode="auto">
          <a:xfrm>
            <a:off x="558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6" name="Line 128"/>
          <p:cNvSpPr>
            <a:spLocks noChangeShapeType="1"/>
          </p:cNvSpPr>
          <p:nvPr/>
        </p:nvSpPr>
        <p:spPr bwMode="auto">
          <a:xfrm>
            <a:off x="566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7" name="Line 129"/>
          <p:cNvSpPr>
            <a:spLocks noChangeShapeType="1"/>
          </p:cNvSpPr>
          <p:nvPr/>
        </p:nvSpPr>
        <p:spPr bwMode="auto">
          <a:xfrm>
            <a:off x="574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8" name="Line 130"/>
          <p:cNvSpPr>
            <a:spLocks noChangeShapeType="1"/>
          </p:cNvSpPr>
          <p:nvPr/>
        </p:nvSpPr>
        <p:spPr bwMode="auto">
          <a:xfrm>
            <a:off x="581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9" name="Line 131"/>
          <p:cNvSpPr>
            <a:spLocks noChangeShapeType="1"/>
          </p:cNvSpPr>
          <p:nvPr/>
        </p:nvSpPr>
        <p:spPr bwMode="auto">
          <a:xfrm>
            <a:off x="589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0" name="Line 132"/>
          <p:cNvSpPr>
            <a:spLocks noChangeShapeType="1"/>
          </p:cNvSpPr>
          <p:nvPr/>
        </p:nvSpPr>
        <p:spPr bwMode="auto">
          <a:xfrm>
            <a:off x="596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1" name="Line 133"/>
          <p:cNvSpPr>
            <a:spLocks noChangeShapeType="1"/>
          </p:cNvSpPr>
          <p:nvPr/>
        </p:nvSpPr>
        <p:spPr bwMode="auto">
          <a:xfrm>
            <a:off x="604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2" name="Line 134"/>
          <p:cNvSpPr>
            <a:spLocks noChangeShapeType="1"/>
          </p:cNvSpPr>
          <p:nvPr/>
        </p:nvSpPr>
        <p:spPr bwMode="auto">
          <a:xfrm>
            <a:off x="612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3" name="Line 135"/>
          <p:cNvSpPr>
            <a:spLocks noChangeShapeType="1"/>
          </p:cNvSpPr>
          <p:nvPr/>
        </p:nvSpPr>
        <p:spPr bwMode="auto">
          <a:xfrm>
            <a:off x="619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4" name="Line 136"/>
          <p:cNvSpPr>
            <a:spLocks noChangeShapeType="1"/>
          </p:cNvSpPr>
          <p:nvPr/>
        </p:nvSpPr>
        <p:spPr bwMode="auto">
          <a:xfrm>
            <a:off x="627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5" name="Line 137"/>
          <p:cNvSpPr>
            <a:spLocks noChangeShapeType="1"/>
          </p:cNvSpPr>
          <p:nvPr/>
        </p:nvSpPr>
        <p:spPr bwMode="auto">
          <a:xfrm>
            <a:off x="635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6" name="Line 138"/>
          <p:cNvSpPr>
            <a:spLocks noChangeShapeType="1"/>
          </p:cNvSpPr>
          <p:nvPr/>
        </p:nvSpPr>
        <p:spPr bwMode="auto">
          <a:xfrm>
            <a:off x="642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7" name="Line 139"/>
          <p:cNvSpPr>
            <a:spLocks noChangeShapeType="1"/>
          </p:cNvSpPr>
          <p:nvPr/>
        </p:nvSpPr>
        <p:spPr bwMode="auto">
          <a:xfrm>
            <a:off x="650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8" name="Line 140"/>
          <p:cNvSpPr>
            <a:spLocks noChangeShapeType="1"/>
          </p:cNvSpPr>
          <p:nvPr/>
        </p:nvSpPr>
        <p:spPr bwMode="auto">
          <a:xfrm>
            <a:off x="657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9" name="Line 141"/>
          <p:cNvSpPr>
            <a:spLocks noChangeShapeType="1"/>
          </p:cNvSpPr>
          <p:nvPr/>
        </p:nvSpPr>
        <p:spPr bwMode="auto">
          <a:xfrm>
            <a:off x="665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0" name="Line 142"/>
          <p:cNvSpPr>
            <a:spLocks noChangeShapeType="1"/>
          </p:cNvSpPr>
          <p:nvPr/>
        </p:nvSpPr>
        <p:spPr bwMode="auto">
          <a:xfrm>
            <a:off x="673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1" name="Line 143"/>
          <p:cNvSpPr>
            <a:spLocks noChangeShapeType="1"/>
          </p:cNvSpPr>
          <p:nvPr/>
        </p:nvSpPr>
        <p:spPr bwMode="auto">
          <a:xfrm>
            <a:off x="680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2" name="Line 144"/>
          <p:cNvSpPr>
            <a:spLocks noChangeShapeType="1"/>
          </p:cNvSpPr>
          <p:nvPr/>
        </p:nvSpPr>
        <p:spPr bwMode="auto">
          <a:xfrm>
            <a:off x="162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3" name="Line 145"/>
          <p:cNvSpPr>
            <a:spLocks noChangeShapeType="1"/>
          </p:cNvSpPr>
          <p:nvPr/>
        </p:nvSpPr>
        <p:spPr bwMode="auto">
          <a:xfrm>
            <a:off x="170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4" name="Line 146"/>
          <p:cNvSpPr>
            <a:spLocks noChangeShapeType="1"/>
          </p:cNvSpPr>
          <p:nvPr/>
        </p:nvSpPr>
        <p:spPr bwMode="auto">
          <a:xfrm>
            <a:off x="177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5" name="Line 147"/>
          <p:cNvSpPr>
            <a:spLocks noChangeShapeType="1"/>
          </p:cNvSpPr>
          <p:nvPr/>
        </p:nvSpPr>
        <p:spPr bwMode="auto">
          <a:xfrm>
            <a:off x="185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6" name="Line 148"/>
          <p:cNvSpPr>
            <a:spLocks noChangeShapeType="1"/>
          </p:cNvSpPr>
          <p:nvPr/>
        </p:nvSpPr>
        <p:spPr bwMode="auto">
          <a:xfrm>
            <a:off x="193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7" name="Line 149"/>
          <p:cNvSpPr>
            <a:spLocks noChangeShapeType="1"/>
          </p:cNvSpPr>
          <p:nvPr/>
        </p:nvSpPr>
        <p:spPr bwMode="auto">
          <a:xfrm>
            <a:off x="200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8" name="Line 150"/>
          <p:cNvSpPr>
            <a:spLocks noChangeShapeType="1"/>
          </p:cNvSpPr>
          <p:nvPr/>
        </p:nvSpPr>
        <p:spPr bwMode="auto">
          <a:xfrm>
            <a:off x="208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9" name="Line 151"/>
          <p:cNvSpPr>
            <a:spLocks noChangeShapeType="1"/>
          </p:cNvSpPr>
          <p:nvPr/>
        </p:nvSpPr>
        <p:spPr bwMode="auto">
          <a:xfrm>
            <a:off x="215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0" name="Line 152"/>
          <p:cNvSpPr>
            <a:spLocks noChangeShapeType="1"/>
          </p:cNvSpPr>
          <p:nvPr/>
        </p:nvSpPr>
        <p:spPr bwMode="auto">
          <a:xfrm>
            <a:off x="223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1" name="Line 153"/>
          <p:cNvSpPr>
            <a:spLocks noChangeShapeType="1"/>
          </p:cNvSpPr>
          <p:nvPr/>
        </p:nvSpPr>
        <p:spPr bwMode="auto">
          <a:xfrm>
            <a:off x="231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2" name="Line 154"/>
          <p:cNvSpPr>
            <a:spLocks noChangeShapeType="1"/>
          </p:cNvSpPr>
          <p:nvPr/>
        </p:nvSpPr>
        <p:spPr bwMode="auto">
          <a:xfrm>
            <a:off x="238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3" name="Line 155"/>
          <p:cNvSpPr>
            <a:spLocks noChangeShapeType="1"/>
          </p:cNvSpPr>
          <p:nvPr/>
        </p:nvSpPr>
        <p:spPr bwMode="auto">
          <a:xfrm>
            <a:off x="246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4" name="Line 156"/>
          <p:cNvSpPr>
            <a:spLocks noChangeShapeType="1"/>
          </p:cNvSpPr>
          <p:nvPr/>
        </p:nvSpPr>
        <p:spPr bwMode="auto">
          <a:xfrm>
            <a:off x="254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5" name="Line 157"/>
          <p:cNvSpPr>
            <a:spLocks noChangeShapeType="1"/>
          </p:cNvSpPr>
          <p:nvPr/>
        </p:nvSpPr>
        <p:spPr bwMode="auto">
          <a:xfrm>
            <a:off x="261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6" name="Line 158"/>
          <p:cNvSpPr>
            <a:spLocks noChangeShapeType="1"/>
          </p:cNvSpPr>
          <p:nvPr/>
        </p:nvSpPr>
        <p:spPr bwMode="auto">
          <a:xfrm>
            <a:off x="269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7" name="Line 159"/>
          <p:cNvSpPr>
            <a:spLocks noChangeShapeType="1"/>
          </p:cNvSpPr>
          <p:nvPr/>
        </p:nvSpPr>
        <p:spPr bwMode="auto">
          <a:xfrm>
            <a:off x="276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8" name="Line 160"/>
          <p:cNvSpPr>
            <a:spLocks noChangeShapeType="1"/>
          </p:cNvSpPr>
          <p:nvPr/>
        </p:nvSpPr>
        <p:spPr bwMode="auto">
          <a:xfrm>
            <a:off x="284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9" name="Line 161"/>
          <p:cNvSpPr>
            <a:spLocks noChangeShapeType="1"/>
          </p:cNvSpPr>
          <p:nvPr/>
        </p:nvSpPr>
        <p:spPr bwMode="auto">
          <a:xfrm>
            <a:off x="292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0" name="Line 162"/>
          <p:cNvSpPr>
            <a:spLocks noChangeShapeType="1"/>
          </p:cNvSpPr>
          <p:nvPr/>
        </p:nvSpPr>
        <p:spPr bwMode="auto">
          <a:xfrm>
            <a:off x="299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1" name="Line 163"/>
          <p:cNvSpPr>
            <a:spLocks noChangeShapeType="1"/>
          </p:cNvSpPr>
          <p:nvPr/>
        </p:nvSpPr>
        <p:spPr bwMode="auto">
          <a:xfrm>
            <a:off x="3073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2" name="Line 164"/>
          <p:cNvSpPr>
            <a:spLocks noChangeShapeType="1"/>
          </p:cNvSpPr>
          <p:nvPr/>
        </p:nvSpPr>
        <p:spPr bwMode="auto">
          <a:xfrm>
            <a:off x="3149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3" name="Line 165"/>
          <p:cNvSpPr>
            <a:spLocks noChangeShapeType="1"/>
          </p:cNvSpPr>
          <p:nvPr/>
        </p:nvSpPr>
        <p:spPr bwMode="auto">
          <a:xfrm>
            <a:off x="3225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4" name="Line 166"/>
          <p:cNvSpPr>
            <a:spLocks noChangeShapeType="1"/>
          </p:cNvSpPr>
          <p:nvPr/>
        </p:nvSpPr>
        <p:spPr bwMode="auto">
          <a:xfrm>
            <a:off x="3302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5" name="Line 167"/>
          <p:cNvSpPr>
            <a:spLocks noChangeShapeType="1"/>
          </p:cNvSpPr>
          <p:nvPr/>
        </p:nvSpPr>
        <p:spPr bwMode="auto">
          <a:xfrm>
            <a:off x="3378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6" name="Line 168"/>
          <p:cNvSpPr>
            <a:spLocks noChangeShapeType="1"/>
          </p:cNvSpPr>
          <p:nvPr/>
        </p:nvSpPr>
        <p:spPr bwMode="auto">
          <a:xfrm>
            <a:off x="3454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7" name="Line 169"/>
          <p:cNvSpPr>
            <a:spLocks noChangeShapeType="1"/>
          </p:cNvSpPr>
          <p:nvPr/>
        </p:nvSpPr>
        <p:spPr bwMode="auto">
          <a:xfrm>
            <a:off x="3530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8" name="Line 170"/>
          <p:cNvSpPr>
            <a:spLocks noChangeShapeType="1"/>
          </p:cNvSpPr>
          <p:nvPr/>
        </p:nvSpPr>
        <p:spPr bwMode="auto">
          <a:xfrm>
            <a:off x="3606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9" name="Line 171"/>
          <p:cNvSpPr>
            <a:spLocks noChangeShapeType="1"/>
          </p:cNvSpPr>
          <p:nvPr/>
        </p:nvSpPr>
        <p:spPr bwMode="auto">
          <a:xfrm>
            <a:off x="3683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0" name="Line 172"/>
          <p:cNvSpPr>
            <a:spLocks noChangeShapeType="1"/>
          </p:cNvSpPr>
          <p:nvPr/>
        </p:nvSpPr>
        <p:spPr bwMode="auto">
          <a:xfrm>
            <a:off x="3759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1" name="Line 173"/>
          <p:cNvSpPr>
            <a:spLocks noChangeShapeType="1"/>
          </p:cNvSpPr>
          <p:nvPr/>
        </p:nvSpPr>
        <p:spPr bwMode="auto">
          <a:xfrm>
            <a:off x="3835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2" name="Line 174"/>
          <p:cNvSpPr>
            <a:spLocks noChangeShapeType="1"/>
          </p:cNvSpPr>
          <p:nvPr/>
        </p:nvSpPr>
        <p:spPr bwMode="auto">
          <a:xfrm>
            <a:off x="3911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3" name="Line 175"/>
          <p:cNvSpPr>
            <a:spLocks noChangeShapeType="1"/>
          </p:cNvSpPr>
          <p:nvPr/>
        </p:nvSpPr>
        <p:spPr bwMode="auto">
          <a:xfrm>
            <a:off x="3987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4" name="Line 176"/>
          <p:cNvSpPr>
            <a:spLocks noChangeShapeType="1"/>
          </p:cNvSpPr>
          <p:nvPr/>
        </p:nvSpPr>
        <p:spPr bwMode="auto">
          <a:xfrm>
            <a:off x="4064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5" name="Line 177"/>
          <p:cNvSpPr>
            <a:spLocks noChangeShapeType="1"/>
          </p:cNvSpPr>
          <p:nvPr/>
        </p:nvSpPr>
        <p:spPr bwMode="auto">
          <a:xfrm>
            <a:off x="4140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6" name="Line 178"/>
          <p:cNvSpPr>
            <a:spLocks noChangeShapeType="1"/>
          </p:cNvSpPr>
          <p:nvPr/>
        </p:nvSpPr>
        <p:spPr bwMode="auto">
          <a:xfrm>
            <a:off x="4216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7" name="Line 179"/>
          <p:cNvSpPr>
            <a:spLocks noChangeShapeType="1"/>
          </p:cNvSpPr>
          <p:nvPr/>
        </p:nvSpPr>
        <p:spPr bwMode="auto">
          <a:xfrm>
            <a:off x="4292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8" name="Line 180"/>
          <p:cNvSpPr>
            <a:spLocks noChangeShapeType="1"/>
          </p:cNvSpPr>
          <p:nvPr/>
        </p:nvSpPr>
        <p:spPr bwMode="auto">
          <a:xfrm>
            <a:off x="4368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9" name="Line 181"/>
          <p:cNvSpPr>
            <a:spLocks noChangeShapeType="1"/>
          </p:cNvSpPr>
          <p:nvPr/>
        </p:nvSpPr>
        <p:spPr bwMode="auto">
          <a:xfrm>
            <a:off x="4445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0" name="Line 182"/>
          <p:cNvSpPr>
            <a:spLocks noChangeShapeType="1"/>
          </p:cNvSpPr>
          <p:nvPr/>
        </p:nvSpPr>
        <p:spPr bwMode="auto">
          <a:xfrm>
            <a:off x="4521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1" name="Line 183"/>
          <p:cNvSpPr>
            <a:spLocks noChangeShapeType="1"/>
          </p:cNvSpPr>
          <p:nvPr/>
        </p:nvSpPr>
        <p:spPr bwMode="auto">
          <a:xfrm>
            <a:off x="4597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2" name="Line 184"/>
          <p:cNvSpPr>
            <a:spLocks noChangeShapeType="1"/>
          </p:cNvSpPr>
          <p:nvPr/>
        </p:nvSpPr>
        <p:spPr bwMode="auto">
          <a:xfrm>
            <a:off x="4673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3" name="Line 185"/>
          <p:cNvSpPr>
            <a:spLocks noChangeShapeType="1"/>
          </p:cNvSpPr>
          <p:nvPr/>
        </p:nvSpPr>
        <p:spPr bwMode="auto">
          <a:xfrm>
            <a:off x="4749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4" name="Line 186"/>
          <p:cNvSpPr>
            <a:spLocks noChangeShapeType="1"/>
          </p:cNvSpPr>
          <p:nvPr/>
        </p:nvSpPr>
        <p:spPr bwMode="auto">
          <a:xfrm>
            <a:off x="4826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5" name="Line 187"/>
          <p:cNvSpPr>
            <a:spLocks noChangeShapeType="1"/>
          </p:cNvSpPr>
          <p:nvPr/>
        </p:nvSpPr>
        <p:spPr bwMode="auto">
          <a:xfrm>
            <a:off x="4902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6" name="Line 188"/>
          <p:cNvSpPr>
            <a:spLocks noChangeShapeType="1"/>
          </p:cNvSpPr>
          <p:nvPr/>
        </p:nvSpPr>
        <p:spPr bwMode="auto">
          <a:xfrm>
            <a:off x="4978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7" name="Line 189"/>
          <p:cNvSpPr>
            <a:spLocks noChangeShapeType="1"/>
          </p:cNvSpPr>
          <p:nvPr/>
        </p:nvSpPr>
        <p:spPr bwMode="auto">
          <a:xfrm>
            <a:off x="5054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8" name="Line 190"/>
          <p:cNvSpPr>
            <a:spLocks noChangeShapeType="1"/>
          </p:cNvSpPr>
          <p:nvPr/>
        </p:nvSpPr>
        <p:spPr bwMode="auto">
          <a:xfrm>
            <a:off x="5130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9" name="Line 191"/>
          <p:cNvSpPr>
            <a:spLocks noChangeShapeType="1"/>
          </p:cNvSpPr>
          <p:nvPr/>
        </p:nvSpPr>
        <p:spPr bwMode="auto">
          <a:xfrm>
            <a:off x="5207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0" name="Line 192"/>
          <p:cNvSpPr>
            <a:spLocks noChangeShapeType="1"/>
          </p:cNvSpPr>
          <p:nvPr/>
        </p:nvSpPr>
        <p:spPr bwMode="auto">
          <a:xfrm>
            <a:off x="5283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1" name="Line 193"/>
          <p:cNvSpPr>
            <a:spLocks noChangeShapeType="1"/>
          </p:cNvSpPr>
          <p:nvPr/>
        </p:nvSpPr>
        <p:spPr bwMode="auto">
          <a:xfrm>
            <a:off x="5359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2" name="Line 194"/>
          <p:cNvSpPr>
            <a:spLocks noChangeShapeType="1"/>
          </p:cNvSpPr>
          <p:nvPr/>
        </p:nvSpPr>
        <p:spPr bwMode="auto">
          <a:xfrm>
            <a:off x="543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3" name="Line 195"/>
          <p:cNvSpPr>
            <a:spLocks noChangeShapeType="1"/>
          </p:cNvSpPr>
          <p:nvPr/>
        </p:nvSpPr>
        <p:spPr bwMode="auto">
          <a:xfrm>
            <a:off x="551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4" name="Line 196"/>
          <p:cNvSpPr>
            <a:spLocks noChangeShapeType="1"/>
          </p:cNvSpPr>
          <p:nvPr/>
        </p:nvSpPr>
        <p:spPr bwMode="auto">
          <a:xfrm>
            <a:off x="558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5" name="Line 197"/>
          <p:cNvSpPr>
            <a:spLocks noChangeShapeType="1"/>
          </p:cNvSpPr>
          <p:nvPr/>
        </p:nvSpPr>
        <p:spPr bwMode="auto">
          <a:xfrm>
            <a:off x="566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6" name="Line 198"/>
          <p:cNvSpPr>
            <a:spLocks noChangeShapeType="1"/>
          </p:cNvSpPr>
          <p:nvPr/>
        </p:nvSpPr>
        <p:spPr bwMode="auto">
          <a:xfrm>
            <a:off x="574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7" name="Line 199"/>
          <p:cNvSpPr>
            <a:spLocks noChangeShapeType="1"/>
          </p:cNvSpPr>
          <p:nvPr/>
        </p:nvSpPr>
        <p:spPr bwMode="auto">
          <a:xfrm>
            <a:off x="581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8" name="Line 200"/>
          <p:cNvSpPr>
            <a:spLocks noChangeShapeType="1"/>
          </p:cNvSpPr>
          <p:nvPr/>
        </p:nvSpPr>
        <p:spPr bwMode="auto">
          <a:xfrm>
            <a:off x="589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9" name="Line 201"/>
          <p:cNvSpPr>
            <a:spLocks noChangeShapeType="1"/>
          </p:cNvSpPr>
          <p:nvPr/>
        </p:nvSpPr>
        <p:spPr bwMode="auto">
          <a:xfrm>
            <a:off x="596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0" name="Line 202"/>
          <p:cNvSpPr>
            <a:spLocks noChangeShapeType="1"/>
          </p:cNvSpPr>
          <p:nvPr/>
        </p:nvSpPr>
        <p:spPr bwMode="auto">
          <a:xfrm>
            <a:off x="604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1" name="Line 203"/>
          <p:cNvSpPr>
            <a:spLocks noChangeShapeType="1"/>
          </p:cNvSpPr>
          <p:nvPr/>
        </p:nvSpPr>
        <p:spPr bwMode="auto">
          <a:xfrm>
            <a:off x="612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2" name="Line 204"/>
          <p:cNvSpPr>
            <a:spLocks noChangeShapeType="1"/>
          </p:cNvSpPr>
          <p:nvPr/>
        </p:nvSpPr>
        <p:spPr bwMode="auto">
          <a:xfrm>
            <a:off x="619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3" name="Line 205"/>
          <p:cNvSpPr>
            <a:spLocks noChangeShapeType="1"/>
          </p:cNvSpPr>
          <p:nvPr/>
        </p:nvSpPr>
        <p:spPr bwMode="auto">
          <a:xfrm>
            <a:off x="627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4" name="Line 206"/>
          <p:cNvSpPr>
            <a:spLocks noChangeShapeType="1"/>
          </p:cNvSpPr>
          <p:nvPr/>
        </p:nvSpPr>
        <p:spPr bwMode="auto">
          <a:xfrm>
            <a:off x="635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5" name="Line 207"/>
          <p:cNvSpPr>
            <a:spLocks noChangeShapeType="1"/>
          </p:cNvSpPr>
          <p:nvPr/>
        </p:nvSpPr>
        <p:spPr bwMode="auto">
          <a:xfrm>
            <a:off x="642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6" name="Line 208"/>
          <p:cNvSpPr>
            <a:spLocks noChangeShapeType="1"/>
          </p:cNvSpPr>
          <p:nvPr/>
        </p:nvSpPr>
        <p:spPr bwMode="auto">
          <a:xfrm>
            <a:off x="650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7" name="Line 209"/>
          <p:cNvSpPr>
            <a:spLocks noChangeShapeType="1"/>
          </p:cNvSpPr>
          <p:nvPr/>
        </p:nvSpPr>
        <p:spPr bwMode="auto">
          <a:xfrm>
            <a:off x="657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8" name="Line 210"/>
          <p:cNvSpPr>
            <a:spLocks noChangeShapeType="1"/>
          </p:cNvSpPr>
          <p:nvPr/>
        </p:nvSpPr>
        <p:spPr bwMode="auto">
          <a:xfrm>
            <a:off x="665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9" name="Line 211"/>
          <p:cNvSpPr>
            <a:spLocks noChangeShapeType="1"/>
          </p:cNvSpPr>
          <p:nvPr/>
        </p:nvSpPr>
        <p:spPr bwMode="auto">
          <a:xfrm>
            <a:off x="673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0" name="Line 212"/>
          <p:cNvSpPr>
            <a:spLocks noChangeShapeType="1"/>
          </p:cNvSpPr>
          <p:nvPr/>
        </p:nvSpPr>
        <p:spPr bwMode="auto">
          <a:xfrm>
            <a:off x="680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1" name="Line 213"/>
          <p:cNvSpPr>
            <a:spLocks noChangeShapeType="1"/>
          </p:cNvSpPr>
          <p:nvPr/>
        </p:nvSpPr>
        <p:spPr bwMode="auto">
          <a:xfrm flipV="1">
            <a:off x="1473200" y="2682875"/>
            <a:ext cx="0" cy="290830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2" name="Line 214"/>
          <p:cNvSpPr>
            <a:spLocks noChangeShapeType="1"/>
          </p:cNvSpPr>
          <p:nvPr/>
        </p:nvSpPr>
        <p:spPr bwMode="auto">
          <a:xfrm>
            <a:off x="1435100" y="5597525"/>
            <a:ext cx="635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3" name="Line 215"/>
          <p:cNvSpPr>
            <a:spLocks noChangeShapeType="1"/>
          </p:cNvSpPr>
          <p:nvPr/>
        </p:nvSpPr>
        <p:spPr bwMode="auto">
          <a:xfrm>
            <a:off x="1473200" y="5597525"/>
            <a:ext cx="53594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4" name="Line 216"/>
          <p:cNvSpPr>
            <a:spLocks noChangeShapeType="1"/>
          </p:cNvSpPr>
          <p:nvPr/>
        </p:nvSpPr>
        <p:spPr bwMode="auto">
          <a:xfrm flipV="1">
            <a:off x="1473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5" name="Line 217"/>
          <p:cNvSpPr>
            <a:spLocks noChangeShapeType="1"/>
          </p:cNvSpPr>
          <p:nvPr/>
        </p:nvSpPr>
        <p:spPr bwMode="auto">
          <a:xfrm flipV="1">
            <a:off x="1739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6" name="Line 218"/>
          <p:cNvSpPr>
            <a:spLocks noChangeShapeType="1"/>
          </p:cNvSpPr>
          <p:nvPr/>
        </p:nvSpPr>
        <p:spPr bwMode="auto">
          <a:xfrm flipV="1">
            <a:off x="2019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7" name="Line 219"/>
          <p:cNvSpPr>
            <a:spLocks noChangeShapeType="1"/>
          </p:cNvSpPr>
          <p:nvPr/>
        </p:nvSpPr>
        <p:spPr bwMode="auto">
          <a:xfrm flipV="1">
            <a:off x="2286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8" name="Line 220"/>
          <p:cNvSpPr>
            <a:spLocks noChangeShapeType="1"/>
          </p:cNvSpPr>
          <p:nvPr/>
        </p:nvSpPr>
        <p:spPr bwMode="auto">
          <a:xfrm flipV="1">
            <a:off x="2552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9" name="Line 221"/>
          <p:cNvSpPr>
            <a:spLocks noChangeShapeType="1"/>
          </p:cNvSpPr>
          <p:nvPr/>
        </p:nvSpPr>
        <p:spPr bwMode="auto">
          <a:xfrm flipV="1">
            <a:off x="2819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0" name="Line 222"/>
          <p:cNvSpPr>
            <a:spLocks noChangeShapeType="1"/>
          </p:cNvSpPr>
          <p:nvPr/>
        </p:nvSpPr>
        <p:spPr bwMode="auto">
          <a:xfrm flipV="1">
            <a:off x="3086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1" name="Line 223"/>
          <p:cNvSpPr>
            <a:spLocks noChangeShapeType="1"/>
          </p:cNvSpPr>
          <p:nvPr/>
        </p:nvSpPr>
        <p:spPr bwMode="auto">
          <a:xfrm flipV="1">
            <a:off x="33528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2" name="Line 224"/>
          <p:cNvSpPr>
            <a:spLocks noChangeShapeType="1"/>
          </p:cNvSpPr>
          <p:nvPr/>
        </p:nvSpPr>
        <p:spPr bwMode="auto">
          <a:xfrm flipV="1">
            <a:off x="3619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3" name="Line 225"/>
          <p:cNvSpPr>
            <a:spLocks noChangeShapeType="1"/>
          </p:cNvSpPr>
          <p:nvPr/>
        </p:nvSpPr>
        <p:spPr bwMode="auto">
          <a:xfrm flipV="1">
            <a:off x="3898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4" name="Line 226"/>
          <p:cNvSpPr>
            <a:spLocks noChangeShapeType="1"/>
          </p:cNvSpPr>
          <p:nvPr/>
        </p:nvSpPr>
        <p:spPr bwMode="auto">
          <a:xfrm flipV="1">
            <a:off x="4165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5" name="Line 227"/>
          <p:cNvSpPr>
            <a:spLocks noChangeShapeType="1"/>
          </p:cNvSpPr>
          <p:nvPr/>
        </p:nvSpPr>
        <p:spPr bwMode="auto">
          <a:xfrm flipV="1">
            <a:off x="4432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6" name="Line 228"/>
          <p:cNvSpPr>
            <a:spLocks noChangeShapeType="1"/>
          </p:cNvSpPr>
          <p:nvPr/>
        </p:nvSpPr>
        <p:spPr bwMode="auto">
          <a:xfrm flipV="1">
            <a:off x="4699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7" name="Line 229"/>
          <p:cNvSpPr>
            <a:spLocks noChangeShapeType="1"/>
          </p:cNvSpPr>
          <p:nvPr/>
        </p:nvSpPr>
        <p:spPr bwMode="auto">
          <a:xfrm flipV="1">
            <a:off x="4965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8" name="Line 230"/>
          <p:cNvSpPr>
            <a:spLocks noChangeShapeType="1"/>
          </p:cNvSpPr>
          <p:nvPr/>
        </p:nvSpPr>
        <p:spPr bwMode="auto">
          <a:xfrm flipV="1">
            <a:off x="5232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9" name="Line 231"/>
          <p:cNvSpPr>
            <a:spLocks noChangeShapeType="1"/>
          </p:cNvSpPr>
          <p:nvPr/>
        </p:nvSpPr>
        <p:spPr bwMode="auto">
          <a:xfrm flipV="1">
            <a:off x="5499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0" name="Line 232"/>
          <p:cNvSpPr>
            <a:spLocks noChangeShapeType="1"/>
          </p:cNvSpPr>
          <p:nvPr/>
        </p:nvSpPr>
        <p:spPr bwMode="auto">
          <a:xfrm flipV="1">
            <a:off x="5778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1" name="Line 233"/>
          <p:cNvSpPr>
            <a:spLocks noChangeShapeType="1"/>
          </p:cNvSpPr>
          <p:nvPr/>
        </p:nvSpPr>
        <p:spPr bwMode="auto">
          <a:xfrm flipV="1">
            <a:off x="6045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2" name="Line 234"/>
          <p:cNvSpPr>
            <a:spLocks noChangeShapeType="1"/>
          </p:cNvSpPr>
          <p:nvPr/>
        </p:nvSpPr>
        <p:spPr bwMode="auto">
          <a:xfrm flipV="1">
            <a:off x="6311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3" name="Line 235"/>
          <p:cNvSpPr>
            <a:spLocks noChangeShapeType="1"/>
          </p:cNvSpPr>
          <p:nvPr/>
        </p:nvSpPr>
        <p:spPr bwMode="auto">
          <a:xfrm flipV="1">
            <a:off x="6578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4" name="Line 236"/>
          <p:cNvSpPr>
            <a:spLocks noChangeShapeType="1"/>
          </p:cNvSpPr>
          <p:nvPr/>
        </p:nvSpPr>
        <p:spPr bwMode="auto">
          <a:xfrm flipV="1">
            <a:off x="6845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5" name="Freeform 237"/>
          <p:cNvSpPr>
            <a:spLocks/>
          </p:cNvSpPr>
          <p:nvPr/>
        </p:nvSpPr>
        <p:spPr bwMode="auto">
          <a:xfrm>
            <a:off x="1466850" y="2708275"/>
            <a:ext cx="5373688" cy="2884487"/>
          </a:xfrm>
          <a:custGeom>
            <a:avLst/>
            <a:gdLst/>
            <a:ahLst/>
            <a:cxnLst>
              <a:cxn ang="0">
                <a:pos x="0" y="1816"/>
              </a:cxn>
              <a:cxn ang="0">
                <a:pos x="168" y="1752"/>
              </a:cxn>
              <a:cxn ang="0">
                <a:pos x="344" y="1696"/>
              </a:cxn>
              <a:cxn ang="0">
                <a:pos x="512" y="1640"/>
              </a:cxn>
              <a:cxn ang="0">
                <a:pos x="680" y="1576"/>
              </a:cxn>
              <a:cxn ang="0">
                <a:pos x="848" y="1520"/>
              </a:cxn>
              <a:cxn ang="0">
                <a:pos x="1016" y="1456"/>
              </a:cxn>
              <a:cxn ang="0">
                <a:pos x="1184" y="1400"/>
              </a:cxn>
              <a:cxn ang="0">
                <a:pos x="1352" y="1296"/>
              </a:cxn>
              <a:cxn ang="0">
                <a:pos x="1528" y="1184"/>
              </a:cxn>
              <a:cxn ang="0">
                <a:pos x="1696" y="1080"/>
              </a:cxn>
              <a:cxn ang="0">
                <a:pos x="1864" y="968"/>
              </a:cxn>
              <a:cxn ang="0">
                <a:pos x="2032" y="864"/>
              </a:cxn>
              <a:cxn ang="0">
                <a:pos x="2200" y="752"/>
              </a:cxn>
              <a:cxn ang="0">
                <a:pos x="2368" y="648"/>
              </a:cxn>
              <a:cxn ang="0">
                <a:pos x="2536" y="536"/>
              </a:cxn>
              <a:cxn ang="0">
                <a:pos x="2712" y="432"/>
              </a:cxn>
              <a:cxn ang="0">
                <a:pos x="2880" y="328"/>
              </a:cxn>
              <a:cxn ang="0">
                <a:pos x="3048" y="216"/>
              </a:cxn>
              <a:cxn ang="0">
                <a:pos x="3216" y="112"/>
              </a:cxn>
              <a:cxn ang="0">
                <a:pos x="3384" y="0"/>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6" name="Freeform 238"/>
          <p:cNvSpPr>
            <a:spLocks/>
          </p:cNvSpPr>
          <p:nvPr/>
        </p:nvSpPr>
        <p:spPr bwMode="auto">
          <a:xfrm>
            <a:off x="1466850" y="5019675"/>
            <a:ext cx="5373688" cy="573087"/>
          </a:xfrm>
          <a:custGeom>
            <a:avLst/>
            <a:gdLst/>
            <a:ahLst/>
            <a:cxnLst>
              <a:cxn ang="0">
                <a:pos x="0" y="360"/>
              </a:cxn>
              <a:cxn ang="0">
                <a:pos x="168" y="344"/>
              </a:cxn>
              <a:cxn ang="0">
                <a:pos x="344" y="320"/>
              </a:cxn>
              <a:cxn ang="0">
                <a:pos x="512" y="304"/>
              </a:cxn>
              <a:cxn ang="0">
                <a:pos x="680" y="288"/>
              </a:cxn>
              <a:cxn ang="0">
                <a:pos x="848" y="272"/>
              </a:cxn>
              <a:cxn ang="0">
                <a:pos x="1016" y="248"/>
              </a:cxn>
              <a:cxn ang="0">
                <a:pos x="1184" y="232"/>
              </a:cxn>
              <a:cxn ang="0">
                <a:pos x="1352" y="216"/>
              </a:cxn>
              <a:cxn ang="0">
                <a:pos x="1528" y="200"/>
              </a:cxn>
              <a:cxn ang="0">
                <a:pos x="1696" y="176"/>
              </a:cxn>
              <a:cxn ang="0">
                <a:pos x="1864" y="160"/>
              </a:cxn>
              <a:cxn ang="0">
                <a:pos x="2032" y="144"/>
              </a:cxn>
              <a:cxn ang="0">
                <a:pos x="2200" y="128"/>
              </a:cxn>
              <a:cxn ang="0">
                <a:pos x="2368" y="104"/>
              </a:cxn>
              <a:cxn ang="0">
                <a:pos x="2536" y="88"/>
              </a:cxn>
              <a:cxn ang="0">
                <a:pos x="2712" y="72"/>
              </a:cxn>
              <a:cxn ang="0">
                <a:pos x="2880" y="56"/>
              </a:cxn>
              <a:cxn ang="0">
                <a:pos x="3048" y="32"/>
              </a:cxn>
              <a:cxn ang="0">
                <a:pos x="3216" y="16"/>
              </a:cxn>
              <a:cxn ang="0">
                <a:pos x="3384" y="0"/>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7" name="Rectangle 239"/>
          <p:cNvSpPr>
            <a:spLocks noChangeArrowheads="1"/>
          </p:cNvSpPr>
          <p:nvPr/>
        </p:nvSpPr>
        <p:spPr bwMode="auto">
          <a:xfrm>
            <a:off x="1435100" y="55514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8" name="Rectangle 240"/>
          <p:cNvSpPr>
            <a:spLocks noChangeArrowheads="1"/>
          </p:cNvSpPr>
          <p:nvPr/>
        </p:nvSpPr>
        <p:spPr bwMode="auto">
          <a:xfrm>
            <a:off x="1701800" y="54498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9" name="Rectangle 241"/>
          <p:cNvSpPr>
            <a:spLocks noChangeArrowheads="1"/>
          </p:cNvSpPr>
          <p:nvPr/>
        </p:nvSpPr>
        <p:spPr bwMode="auto">
          <a:xfrm>
            <a:off x="1981200" y="5368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0" name="Rectangle 242"/>
          <p:cNvSpPr>
            <a:spLocks noChangeArrowheads="1"/>
          </p:cNvSpPr>
          <p:nvPr/>
        </p:nvSpPr>
        <p:spPr bwMode="auto">
          <a:xfrm>
            <a:off x="2247900" y="5280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1" name="Rectangle 243"/>
          <p:cNvSpPr>
            <a:spLocks noChangeArrowheads="1"/>
          </p:cNvSpPr>
          <p:nvPr/>
        </p:nvSpPr>
        <p:spPr bwMode="auto">
          <a:xfrm>
            <a:off x="2514600" y="5178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2" name="Rectangle 244"/>
          <p:cNvSpPr>
            <a:spLocks noChangeArrowheads="1"/>
          </p:cNvSpPr>
          <p:nvPr/>
        </p:nvSpPr>
        <p:spPr bwMode="auto">
          <a:xfrm>
            <a:off x="2781300" y="5089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3" name="Rectangle 245"/>
          <p:cNvSpPr>
            <a:spLocks noChangeArrowheads="1"/>
          </p:cNvSpPr>
          <p:nvPr/>
        </p:nvSpPr>
        <p:spPr bwMode="auto">
          <a:xfrm>
            <a:off x="3048000" y="4987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4" name="Rectangle 246"/>
          <p:cNvSpPr>
            <a:spLocks noChangeArrowheads="1"/>
          </p:cNvSpPr>
          <p:nvPr/>
        </p:nvSpPr>
        <p:spPr bwMode="auto">
          <a:xfrm>
            <a:off x="3314700" y="4899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5" name="Rectangle 247"/>
          <p:cNvSpPr>
            <a:spLocks noChangeArrowheads="1"/>
          </p:cNvSpPr>
          <p:nvPr/>
        </p:nvSpPr>
        <p:spPr bwMode="auto">
          <a:xfrm>
            <a:off x="3581400" y="4733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6" name="Rectangle 248"/>
          <p:cNvSpPr>
            <a:spLocks noChangeArrowheads="1"/>
          </p:cNvSpPr>
          <p:nvPr/>
        </p:nvSpPr>
        <p:spPr bwMode="auto">
          <a:xfrm>
            <a:off x="3860800" y="4556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7" name="Rectangle 249"/>
          <p:cNvSpPr>
            <a:spLocks noChangeArrowheads="1"/>
          </p:cNvSpPr>
          <p:nvPr/>
        </p:nvSpPr>
        <p:spPr bwMode="auto">
          <a:xfrm>
            <a:off x="4127500" y="4391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8" name="Rectangle 250"/>
          <p:cNvSpPr>
            <a:spLocks noChangeArrowheads="1"/>
          </p:cNvSpPr>
          <p:nvPr/>
        </p:nvSpPr>
        <p:spPr bwMode="auto">
          <a:xfrm>
            <a:off x="4394200" y="4213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9" name="Rectangle 251"/>
          <p:cNvSpPr>
            <a:spLocks noChangeArrowheads="1"/>
          </p:cNvSpPr>
          <p:nvPr/>
        </p:nvSpPr>
        <p:spPr bwMode="auto">
          <a:xfrm>
            <a:off x="4660900" y="4048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0" name="Rectangle 252"/>
          <p:cNvSpPr>
            <a:spLocks noChangeArrowheads="1"/>
          </p:cNvSpPr>
          <p:nvPr/>
        </p:nvSpPr>
        <p:spPr bwMode="auto">
          <a:xfrm>
            <a:off x="4927600" y="3870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1" name="Rectangle 253"/>
          <p:cNvSpPr>
            <a:spLocks noChangeArrowheads="1"/>
          </p:cNvSpPr>
          <p:nvPr/>
        </p:nvSpPr>
        <p:spPr bwMode="auto">
          <a:xfrm>
            <a:off x="5194300" y="3705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2" name="Rectangle 254"/>
          <p:cNvSpPr>
            <a:spLocks noChangeArrowheads="1"/>
          </p:cNvSpPr>
          <p:nvPr/>
        </p:nvSpPr>
        <p:spPr bwMode="auto">
          <a:xfrm>
            <a:off x="5461000" y="3527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3" name="Rectangle 255"/>
          <p:cNvSpPr>
            <a:spLocks noChangeArrowheads="1"/>
          </p:cNvSpPr>
          <p:nvPr/>
        </p:nvSpPr>
        <p:spPr bwMode="auto">
          <a:xfrm>
            <a:off x="5740400" y="3362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4" name="Rectangle 256"/>
          <p:cNvSpPr>
            <a:spLocks noChangeArrowheads="1"/>
          </p:cNvSpPr>
          <p:nvPr/>
        </p:nvSpPr>
        <p:spPr bwMode="auto">
          <a:xfrm>
            <a:off x="6007100" y="3197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5" name="Rectangle 257"/>
          <p:cNvSpPr>
            <a:spLocks noChangeArrowheads="1"/>
          </p:cNvSpPr>
          <p:nvPr/>
        </p:nvSpPr>
        <p:spPr bwMode="auto">
          <a:xfrm>
            <a:off x="6273800" y="3019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6" name="Rectangle 258"/>
          <p:cNvSpPr>
            <a:spLocks noChangeArrowheads="1"/>
          </p:cNvSpPr>
          <p:nvPr/>
        </p:nvSpPr>
        <p:spPr bwMode="auto">
          <a:xfrm>
            <a:off x="6540500" y="2854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7" name="Rectangle 259"/>
          <p:cNvSpPr>
            <a:spLocks noChangeArrowheads="1"/>
          </p:cNvSpPr>
          <p:nvPr/>
        </p:nvSpPr>
        <p:spPr bwMode="auto">
          <a:xfrm>
            <a:off x="6807200" y="2676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8" name="Rectangle 260"/>
          <p:cNvSpPr>
            <a:spLocks noChangeArrowheads="1"/>
          </p:cNvSpPr>
          <p:nvPr/>
        </p:nvSpPr>
        <p:spPr bwMode="auto">
          <a:xfrm>
            <a:off x="1435100" y="55514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9" name="Rectangle 261"/>
          <p:cNvSpPr>
            <a:spLocks noChangeArrowheads="1"/>
          </p:cNvSpPr>
          <p:nvPr/>
        </p:nvSpPr>
        <p:spPr bwMode="auto">
          <a:xfrm>
            <a:off x="1701800" y="55260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0" name="Rectangle 262"/>
          <p:cNvSpPr>
            <a:spLocks noChangeArrowheads="1"/>
          </p:cNvSpPr>
          <p:nvPr/>
        </p:nvSpPr>
        <p:spPr bwMode="auto">
          <a:xfrm>
            <a:off x="1981200" y="54879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1" name="Rectangle 263"/>
          <p:cNvSpPr>
            <a:spLocks noChangeArrowheads="1"/>
          </p:cNvSpPr>
          <p:nvPr/>
        </p:nvSpPr>
        <p:spPr bwMode="auto">
          <a:xfrm>
            <a:off x="2247900" y="54625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2" name="Rectangle 264"/>
          <p:cNvSpPr>
            <a:spLocks noChangeArrowheads="1"/>
          </p:cNvSpPr>
          <p:nvPr/>
        </p:nvSpPr>
        <p:spPr bwMode="auto">
          <a:xfrm>
            <a:off x="2514600" y="54371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3" name="Rectangle 265"/>
          <p:cNvSpPr>
            <a:spLocks noChangeArrowheads="1"/>
          </p:cNvSpPr>
          <p:nvPr/>
        </p:nvSpPr>
        <p:spPr bwMode="auto">
          <a:xfrm>
            <a:off x="2781300" y="54117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4" name="Rectangle 266"/>
          <p:cNvSpPr>
            <a:spLocks noChangeArrowheads="1"/>
          </p:cNvSpPr>
          <p:nvPr/>
        </p:nvSpPr>
        <p:spPr bwMode="auto">
          <a:xfrm>
            <a:off x="3048000" y="53736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5" name="Rectangle 267"/>
          <p:cNvSpPr>
            <a:spLocks noChangeArrowheads="1"/>
          </p:cNvSpPr>
          <p:nvPr/>
        </p:nvSpPr>
        <p:spPr bwMode="auto">
          <a:xfrm>
            <a:off x="3314700" y="5356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6" name="Rectangle 268"/>
          <p:cNvSpPr>
            <a:spLocks noChangeArrowheads="1"/>
          </p:cNvSpPr>
          <p:nvPr/>
        </p:nvSpPr>
        <p:spPr bwMode="auto">
          <a:xfrm>
            <a:off x="3581400" y="5330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7" name="Rectangle 269"/>
          <p:cNvSpPr>
            <a:spLocks noChangeArrowheads="1"/>
          </p:cNvSpPr>
          <p:nvPr/>
        </p:nvSpPr>
        <p:spPr bwMode="auto">
          <a:xfrm>
            <a:off x="3860800" y="53054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8" name="Rectangle 270"/>
          <p:cNvSpPr>
            <a:spLocks noChangeArrowheads="1"/>
          </p:cNvSpPr>
          <p:nvPr/>
        </p:nvSpPr>
        <p:spPr bwMode="auto">
          <a:xfrm>
            <a:off x="4127500" y="5267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9" name="Rectangle 271"/>
          <p:cNvSpPr>
            <a:spLocks noChangeArrowheads="1"/>
          </p:cNvSpPr>
          <p:nvPr/>
        </p:nvSpPr>
        <p:spPr bwMode="auto">
          <a:xfrm>
            <a:off x="4394200" y="5241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0" name="Rectangle 272"/>
          <p:cNvSpPr>
            <a:spLocks noChangeArrowheads="1"/>
          </p:cNvSpPr>
          <p:nvPr/>
        </p:nvSpPr>
        <p:spPr bwMode="auto">
          <a:xfrm>
            <a:off x="4660900" y="52165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1" name="Rectangle 273"/>
          <p:cNvSpPr>
            <a:spLocks noChangeArrowheads="1"/>
          </p:cNvSpPr>
          <p:nvPr/>
        </p:nvSpPr>
        <p:spPr bwMode="auto">
          <a:xfrm>
            <a:off x="4927600" y="51911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2" name="Rectangle 274"/>
          <p:cNvSpPr>
            <a:spLocks noChangeArrowheads="1"/>
          </p:cNvSpPr>
          <p:nvPr/>
        </p:nvSpPr>
        <p:spPr bwMode="auto">
          <a:xfrm>
            <a:off x="5194300" y="51530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3" name="Rectangle 275"/>
          <p:cNvSpPr>
            <a:spLocks noChangeArrowheads="1"/>
          </p:cNvSpPr>
          <p:nvPr/>
        </p:nvSpPr>
        <p:spPr bwMode="auto">
          <a:xfrm>
            <a:off x="5461000" y="51276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4" name="Rectangle 276"/>
          <p:cNvSpPr>
            <a:spLocks noChangeArrowheads="1"/>
          </p:cNvSpPr>
          <p:nvPr/>
        </p:nvSpPr>
        <p:spPr bwMode="auto">
          <a:xfrm>
            <a:off x="5740400" y="5102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5" name="Rectangle 277"/>
          <p:cNvSpPr>
            <a:spLocks noChangeArrowheads="1"/>
          </p:cNvSpPr>
          <p:nvPr/>
        </p:nvSpPr>
        <p:spPr bwMode="auto">
          <a:xfrm>
            <a:off x="6007100" y="5076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6" name="Rectangle 278"/>
          <p:cNvSpPr>
            <a:spLocks noChangeArrowheads="1"/>
          </p:cNvSpPr>
          <p:nvPr/>
        </p:nvSpPr>
        <p:spPr bwMode="auto">
          <a:xfrm>
            <a:off x="6273800" y="50387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7" name="Rectangle 279"/>
          <p:cNvSpPr>
            <a:spLocks noChangeArrowheads="1"/>
          </p:cNvSpPr>
          <p:nvPr/>
        </p:nvSpPr>
        <p:spPr bwMode="auto">
          <a:xfrm>
            <a:off x="6540500" y="5013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8" name="Rectangle 280"/>
          <p:cNvSpPr>
            <a:spLocks noChangeArrowheads="1"/>
          </p:cNvSpPr>
          <p:nvPr/>
        </p:nvSpPr>
        <p:spPr bwMode="auto">
          <a:xfrm>
            <a:off x="6807200" y="4987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9" name="Rectangle 281"/>
          <p:cNvSpPr>
            <a:spLocks noChangeArrowheads="1"/>
          </p:cNvSpPr>
          <p:nvPr/>
        </p:nvSpPr>
        <p:spPr bwMode="auto">
          <a:xfrm>
            <a:off x="1068388" y="5340350"/>
            <a:ext cx="315598"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a:t>
            </a:r>
          </a:p>
        </p:txBody>
      </p:sp>
      <p:sp>
        <p:nvSpPr>
          <p:cNvPr id="2838810" name="Rectangle 282"/>
          <p:cNvSpPr>
            <a:spLocks noChangeArrowheads="1"/>
          </p:cNvSpPr>
          <p:nvPr/>
        </p:nvSpPr>
        <p:spPr bwMode="auto">
          <a:xfrm>
            <a:off x="827088" y="4375150"/>
            <a:ext cx="528990"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a:t>
            </a:r>
          </a:p>
        </p:txBody>
      </p:sp>
      <p:sp>
        <p:nvSpPr>
          <p:cNvPr id="2838811" name="Rectangle 283"/>
          <p:cNvSpPr>
            <a:spLocks noChangeArrowheads="1"/>
          </p:cNvSpPr>
          <p:nvPr/>
        </p:nvSpPr>
        <p:spPr bwMode="auto">
          <a:xfrm>
            <a:off x="661988" y="3486150"/>
            <a:ext cx="734174"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a:t>
            </a:r>
          </a:p>
        </p:txBody>
      </p:sp>
      <p:sp>
        <p:nvSpPr>
          <p:cNvPr id="2838812" name="Rectangle 284"/>
          <p:cNvSpPr>
            <a:spLocks noChangeArrowheads="1"/>
          </p:cNvSpPr>
          <p:nvPr/>
        </p:nvSpPr>
        <p:spPr bwMode="auto">
          <a:xfrm>
            <a:off x="420688" y="2432050"/>
            <a:ext cx="952183"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1000</a:t>
            </a:r>
          </a:p>
        </p:txBody>
      </p:sp>
      <p:sp>
        <p:nvSpPr>
          <p:cNvPr id="2838813" name="Rectangle 285"/>
          <p:cNvSpPr>
            <a:spLocks noChangeArrowheads="1"/>
          </p:cNvSpPr>
          <p:nvPr/>
        </p:nvSpPr>
        <p:spPr bwMode="auto">
          <a:xfrm rot="16200000">
            <a:off x="1133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1980</a:t>
            </a:r>
          </a:p>
        </p:txBody>
      </p:sp>
      <p:sp>
        <p:nvSpPr>
          <p:cNvPr id="2838814" name="Rectangle 286"/>
          <p:cNvSpPr>
            <a:spLocks noChangeArrowheads="1"/>
          </p:cNvSpPr>
          <p:nvPr/>
        </p:nvSpPr>
        <p:spPr bwMode="auto">
          <a:xfrm rot="16200000">
            <a:off x="14001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1981</a:t>
            </a:r>
          </a:p>
        </p:txBody>
      </p:sp>
      <p:sp>
        <p:nvSpPr>
          <p:cNvPr id="2838815" name="Rectangle 287"/>
          <p:cNvSpPr>
            <a:spLocks noChangeArrowheads="1"/>
          </p:cNvSpPr>
          <p:nvPr/>
        </p:nvSpPr>
        <p:spPr bwMode="auto">
          <a:xfrm rot="16200000">
            <a:off x="1933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1983</a:t>
            </a:r>
          </a:p>
        </p:txBody>
      </p:sp>
      <p:sp>
        <p:nvSpPr>
          <p:cNvPr id="2838816" name="Rectangle 288"/>
          <p:cNvSpPr>
            <a:spLocks noChangeArrowheads="1"/>
          </p:cNvSpPr>
          <p:nvPr/>
        </p:nvSpPr>
        <p:spPr bwMode="auto">
          <a:xfrm rot="16200000">
            <a:off x="2200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1984</a:t>
            </a:r>
          </a:p>
        </p:txBody>
      </p:sp>
      <p:sp>
        <p:nvSpPr>
          <p:cNvPr id="2838817" name="Rectangle 289"/>
          <p:cNvSpPr>
            <a:spLocks noChangeArrowheads="1"/>
          </p:cNvSpPr>
          <p:nvPr/>
        </p:nvSpPr>
        <p:spPr bwMode="auto">
          <a:xfrm rot="16200000">
            <a:off x="2466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1985</a:t>
            </a:r>
          </a:p>
        </p:txBody>
      </p:sp>
      <p:sp>
        <p:nvSpPr>
          <p:cNvPr id="2838818" name="Rectangle 290"/>
          <p:cNvSpPr>
            <a:spLocks noChangeArrowheads="1"/>
          </p:cNvSpPr>
          <p:nvPr/>
        </p:nvSpPr>
        <p:spPr bwMode="auto">
          <a:xfrm rot="16200000">
            <a:off x="2746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1986</a:t>
            </a:r>
          </a:p>
        </p:txBody>
      </p:sp>
      <p:sp>
        <p:nvSpPr>
          <p:cNvPr id="2838819" name="Rectangle 291"/>
          <p:cNvSpPr>
            <a:spLocks noChangeArrowheads="1"/>
          </p:cNvSpPr>
          <p:nvPr/>
        </p:nvSpPr>
        <p:spPr bwMode="auto">
          <a:xfrm rot="16200000">
            <a:off x="3013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1987</a:t>
            </a:r>
          </a:p>
        </p:txBody>
      </p:sp>
      <p:sp>
        <p:nvSpPr>
          <p:cNvPr id="2838820" name="Rectangle 292"/>
          <p:cNvSpPr>
            <a:spLocks noChangeArrowheads="1"/>
          </p:cNvSpPr>
          <p:nvPr/>
        </p:nvSpPr>
        <p:spPr bwMode="auto">
          <a:xfrm rot="16200000">
            <a:off x="3279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1988</a:t>
            </a:r>
          </a:p>
        </p:txBody>
      </p:sp>
      <p:sp>
        <p:nvSpPr>
          <p:cNvPr id="2838821" name="Rectangle 293"/>
          <p:cNvSpPr>
            <a:spLocks noChangeArrowheads="1"/>
          </p:cNvSpPr>
          <p:nvPr/>
        </p:nvSpPr>
        <p:spPr bwMode="auto">
          <a:xfrm rot="16200000">
            <a:off x="3590925" y="563245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1989</a:t>
            </a:r>
          </a:p>
        </p:txBody>
      </p:sp>
      <p:sp>
        <p:nvSpPr>
          <p:cNvPr id="2838822" name="Rectangle 294"/>
          <p:cNvSpPr>
            <a:spLocks noChangeArrowheads="1"/>
          </p:cNvSpPr>
          <p:nvPr/>
        </p:nvSpPr>
        <p:spPr bwMode="auto">
          <a:xfrm rot="16200000">
            <a:off x="3835400" y="5654675"/>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1990</a:t>
            </a:r>
          </a:p>
        </p:txBody>
      </p:sp>
      <p:sp>
        <p:nvSpPr>
          <p:cNvPr id="2838823" name="Rectangle 295"/>
          <p:cNvSpPr>
            <a:spLocks noChangeArrowheads="1"/>
          </p:cNvSpPr>
          <p:nvPr/>
        </p:nvSpPr>
        <p:spPr bwMode="auto">
          <a:xfrm rot="16200000">
            <a:off x="4079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1991</a:t>
            </a:r>
          </a:p>
        </p:txBody>
      </p:sp>
      <p:sp>
        <p:nvSpPr>
          <p:cNvPr id="2838824" name="Rectangle 296"/>
          <p:cNvSpPr>
            <a:spLocks noChangeArrowheads="1"/>
          </p:cNvSpPr>
          <p:nvPr/>
        </p:nvSpPr>
        <p:spPr bwMode="auto">
          <a:xfrm rot="16200000">
            <a:off x="4359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1992</a:t>
            </a:r>
          </a:p>
        </p:txBody>
      </p:sp>
      <p:sp>
        <p:nvSpPr>
          <p:cNvPr id="2838825" name="Rectangle 297"/>
          <p:cNvSpPr>
            <a:spLocks noChangeArrowheads="1"/>
          </p:cNvSpPr>
          <p:nvPr/>
        </p:nvSpPr>
        <p:spPr bwMode="auto">
          <a:xfrm rot="16200000">
            <a:off x="4625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1993</a:t>
            </a:r>
          </a:p>
        </p:txBody>
      </p:sp>
      <p:sp>
        <p:nvSpPr>
          <p:cNvPr id="2838826" name="Rectangle 298"/>
          <p:cNvSpPr>
            <a:spLocks noChangeArrowheads="1"/>
          </p:cNvSpPr>
          <p:nvPr/>
        </p:nvSpPr>
        <p:spPr bwMode="auto">
          <a:xfrm rot="16200000">
            <a:off x="48926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1994</a:t>
            </a:r>
          </a:p>
        </p:txBody>
      </p:sp>
      <p:sp>
        <p:nvSpPr>
          <p:cNvPr id="2838827" name="Rectangle 299"/>
          <p:cNvSpPr>
            <a:spLocks noChangeArrowheads="1"/>
          </p:cNvSpPr>
          <p:nvPr/>
        </p:nvSpPr>
        <p:spPr bwMode="auto">
          <a:xfrm rot="16200000">
            <a:off x="5159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1995</a:t>
            </a:r>
          </a:p>
        </p:txBody>
      </p:sp>
      <p:sp>
        <p:nvSpPr>
          <p:cNvPr id="2838828" name="Rectangle 300"/>
          <p:cNvSpPr>
            <a:spLocks noChangeArrowheads="1"/>
          </p:cNvSpPr>
          <p:nvPr/>
        </p:nvSpPr>
        <p:spPr bwMode="auto">
          <a:xfrm rot="16200000">
            <a:off x="5426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1996</a:t>
            </a:r>
          </a:p>
        </p:txBody>
      </p:sp>
      <p:sp>
        <p:nvSpPr>
          <p:cNvPr id="2838829" name="Rectangle 301"/>
          <p:cNvSpPr>
            <a:spLocks noChangeArrowheads="1"/>
          </p:cNvSpPr>
          <p:nvPr/>
        </p:nvSpPr>
        <p:spPr bwMode="auto">
          <a:xfrm rot="16200000">
            <a:off x="5692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1997</a:t>
            </a:r>
          </a:p>
        </p:txBody>
      </p:sp>
      <p:sp>
        <p:nvSpPr>
          <p:cNvPr id="2838830" name="Rectangle 302"/>
          <p:cNvSpPr>
            <a:spLocks noChangeArrowheads="1"/>
          </p:cNvSpPr>
          <p:nvPr/>
        </p:nvSpPr>
        <p:spPr bwMode="auto">
          <a:xfrm rot="16200000">
            <a:off x="5959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1998</a:t>
            </a:r>
          </a:p>
        </p:txBody>
      </p:sp>
      <p:sp>
        <p:nvSpPr>
          <p:cNvPr id="2838831" name="Rectangle 303"/>
          <p:cNvSpPr>
            <a:spLocks noChangeArrowheads="1"/>
          </p:cNvSpPr>
          <p:nvPr/>
        </p:nvSpPr>
        <p:spPr bwMode="auto">
          <a:xfrm rot="16200000">
            <a:off x="6238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1999</a:t>
            </a:r>
          </a:p>
        </p:txBody>
      </p:sp>
      <p:sp>
        <p:nvSpPr>
          <p:cNvPr id="2838832" name="Rectangle 304"/>
          <p:cNvSpPr>
            <a:spLocks noChangeArrowheads="1"/>
          </p:cNvSpPr>
          <p:nvPr/>
        </p:nvSpPr>
        <p:spPr bwMode="auto">
          <a:xfrm rot="16200000">
            <a:off x="6505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2000</a:t>
            </a:r>
          </a:p>
        </p:txBody>
      </p:sp>
      <p:sp>
        <p:nvSpPr>
          <p:cNvPr id="2838833" name="Rectangle 305"/>
          <p:cNvSpPr>
            <a:spLocks noChangeArrowheads="1"/>
          </p:cNvSpPr>
          <p:nvPr/>
        </p:nvSpPr>
        <p:spPr bwMode="auto">
          <a:xfrm>
            <a:off x="6723063" y="5114925"/>
            <a:ext cx="541814"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DRAM</a:t>
            </a:r>
          </a:p>
        </p:txBody>
      </p:sp>
      <p:sp>
        <p:nvSpPr>
          <p:cNvPr id="2838834" name="Rectangle 306"/>
          <p:cNvSpPr>
            <a:spLocks noChangeArrowheads="1"/>
          </p:cNvSpPr>
          <p:nvPr/>
        </p:nvSpPr>
        <p:spPr bwMode="auto">
          <a:xfrm>
            <a:off x="6837363" y="2638425"/>
            <a:ext cx="426573"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CPU</a:t>
            </a:r>
          </a:p>
        </p:txBody>
      </p:sp>
      <p:sp>
        <p:nvSpPr>
          <p:cNvPr id="2838835" name="Arc 307"/>
          <p:cNvSpPr>
            <a:spLocks/>
          </p:cNvSpPr>
          <p:nvPr/>
        </p:nvSpPr>
        <p:spPr bwMode="auto">
          <a:xfrm>
            <a:off x="6910388" y="24590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a:latin typeface="18 VAG Rounded Bold   07390"/>
            </a:endParaRPr>
          </a:p>
        </p:txBody>
      </p:sp>
      <p:sp>
        <p:nvSpPr>
          <p:cNvPr id="2838836" name="Rectangle 308"/>
          <p:cNvSpPr>
            <a:spLocks noChangeArrowheads="1"/>
          </p:cNvSpPr>
          <p:nvPr/>
        </p:nvSpPr>
        <p:spPr bwMode="auto">
          <a:xfrm rot="16200000">
            <a:off x="1704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1982</a:t>
            </a:r>
          </a:p>
        </p:txBody>
      </p:sp>
      <p:sp>
        <p:nvSpPr>
          <p:cNvPr id="2838837" name="Line 309"/>
          <p:cNvSpPr>
            <a:spLocks noChangeShapeType="1"/>
          </p:cNvSpPr>
          <p:nvPr/>
        </p:nvSpPr>
        <p:spPr bwMode="auto">
          <a:xfrm>
            <a:off x="6062663" y="3292475"/>
            <a:ext cx="0" cy="1803400"/>
          </a:xfrm>
          <a:prstGeom prst="line">
            <a:avLst/>
          </a:prstGeom>
          <a:noFill/>
          <a:ln w="25400">
            <a:solidFill>
              <a:srgbClr val="FC0128"/>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2838838" name="Rectangle 310"/>
          <p:cNvSpPr>
            <a:spLocks noChangeArrowheads="1"/>
          </p:cNvSpPr>
          <p:nvPr/>
        </p:nvSpPr>
        <p:spPr bwMode="auto">
          <a:xfrm>
            <a:off x="6038850" y="3494087"/>
            <a:ext cx="2721898" cy="119776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latin typeface="18 VAG Rounded Bold   07390"/>
              </a:rPr>
              <a:t>Processor-Memory</a:t>
            </a:r>
          </a:p>
          <a:p>
            <a:r>
              <a:rPr lang="en-US" sz="2400" b="1">
                <a:solidFill>
                  <a:schemeClr val="accent2"/>
                </a:solidFill>
                <a:latin typeface="18 VAG Rounded Bold   07390"/>
              </a:rPr>
              <a:t>Performance Gap:</a:t>
            </a:r>
            <a:br>
              <a:rPr lang="en-US" sz="2400" b="1">
                <a:solidFill>
                  <a:schemeClr val="accent2"/>
                </a:solidFill>
                <a:latin typeface="18 VAG Rounded Bold   07390"/>
              </a:rPr>
            </a:br>
            <a:r>
              <a:rPr lang="en-US" sz="2400" b="1">
                <a:solidFill>
                  <a:schemeClr val="accent2"/>
                </a:solidFill>
                <a:latin typeface="18 VAG Rounded Bold   07390"/>
              </a:rPr>
              <a:t>(grows 50% / year)</a:t>
            </a:r>
          </a:p>
        </p:txBody>
      </p:sp>
      <p:sp>
        <p:nvSpPr>
          <p:cNvPr id="2838839" name="Rectangle 311"/>
          <p:cNvSpPr>
            <a:spLocks noChangeArrowheads="1"/>
          </p:cNvSpPr>
          <p:nvPr/>
        </p:nvSpPr>
        <p:spPr bwMode="auto">
          <a:xfrm rot="16200000">
            <a:off x="-625899" y="3731441"/>
            <a:ext cx="2221761"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Performance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smtClean="0"/>
              <a:t>Memory Caching</a:t>
            </a:r>
            <a:endParaRPr lang="en-US"/>
          </a:p>
        </p:txBody>
      </p:sp>
      <p:sp>
        <p:nvSpPr>
          <p:cNvPr id="2840579" name="Rectangle 3"/>
          <p:cNvSpPr>
            <a:spLocks noGrp="1" noChangeArrowheads="1"/>
          </p:cNvSpPr>
          <p:nvPr>
            <p:ph type="body" idx="1"/>
          </p:nvPr>
        </p:nvSpPr>
        <p:spPr/>
        <p:txBody>
          <a:bodyPr/>
          <a:lstStyle/>
          <a:p>
            <a:r>
              <a:rPr lang="en-US" dirty="0" smtClean="0"/>
              <a:t>Mismatch between processor and memory speeds leads us to add a new level: a memory </a:t>
            </a:r>
            <a:r>
              <a:rPr lang="en-US" dirty="0" smtClean="0">
                <a:solidFill>
                  <a:schemeClr val="accent1"/>
                </a:solidFill>
              </a:rPr>
              <a:t>cache</a:t>
            </a:r>
          </a:p>
          <a:p>
            <a:r>
              <a:rPr lang="en-US" dirty="0" smtClean="0"/>
              <a:t>Implemented with same IC processing technology as the CPU (usually integrated on same chip): faster but more expensive than DRAM memory.</a:t>
            </a:r>
          </a:p>
          <a:p>
            <a:r>
              <a:rPr lang="en-US" dirty="0" smtClean="0">
                <a:solidFill>
                  <a:schemeClr val="accent1"/>
                </a:solidFill>
              </a:rPr>
              <a:t>Cache is a copy of a subset of main memory.</a:t>
            </a:r>
          </a:p>
          <a:p>
            <a:r>
              <a:rPr lang="en-US" dirty="0" smtClean="0"/>
              <a:t>Most processors have separate caches for instructions and data.</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2626" name="Rectangle 2"/>
          <p:cNvSpPr>
            <a:spLocks noGrp="1" noChangeArrowheads="1"/>
          </p:cNvSpPr>
          <p:nvPr>
            <p:ph type="title"/>
          </p:nvPr>
        </p:nvSpPr>
        <p:spPr/>
        <p:txBody>
          <a:bodyPr/>
          <a:lstStyle/>
          <a:p>
            <a:r>
              <a:rPr lang="en-US" smtClean="0"/>
              <a:t>Memory Hierarchy</a:t>
            </a:r>
            <a:endParaRPr lang="en-US"/>
          </a:p>
        </p:txBody>
      </p:sp>
      <p:grpSp>
        <p:nvGrpSpPr>
          <p:cNvPr id="2" name="Group 3"/>
          <p:cNvGrpSpPr>
            <a:grpSpLocks/>
          </p:cNvGrpSpPr>
          <p:nvPr/>
        </p:nvGrpSpPr>
        <p:grpSpPr bwMode="auto">
          <a:xfrm>
            <a:off x="628650" y="1144588"/>
            <a:ext cx="7924800" cy="954088"/>
            <a:chOff x="396" y="407"/>
            <a:chExt cx="4992" cy="601"/>
          </a:xfrm>
        </p:grpSpPr>
        <p:sp>
          <p:nvSpPr>
            <p:cNvPr id="2842628" name="Rectangle 4"/>
            <p:cNvSpPr>
              <a:spLocks noChangeArrowheads="1"/>
            </p:cNvSpPr>
            <p:nvPr/>
          </p:nvSpPr>
          <p:spPr bwMode="auto">
            <a:xfrm>
              <a:off x="396" y="407"/>
              <a:ext cx="499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Processor</a:t>
              </a:r>
            </a:p>
          </p:txBody>
        </p:sp>
        <p:sp>
          <p:nvSpPr>
            <p:cNvPr id="2842629" name="Line 5"/>
            <p:cNvSpPr>
              <a:spLocks noChangeShapeType="1"/>
            </p:cNvSpPr>
            <p:nvPr/>
          </p:nvSpPr>
          <p:spPr bwMode="auto">
            <a:xfrm flipV="1">
              <a:off x="2844" y="720"/>
              <a:ext cx="0" cy="288"/>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3" name="Group 6"/>
          <p:cNvGrpSpPr>
            <a:grpSpLocks/>
          </p:cNvGrpSpPr>
          <p:nvPr/>
        </p:nvGrpSpPr>
        <p:grpSpPr bwMode="auto">
          <a:xfrm>
            <a:off x="704850" y="5562600"/>
            <a:ext cx="7620000" cy="441325"/>
            <a:chOff x="444" y="3190"/>
            <a:chExt cx="4800" cy="278"/>
          </a:xfrm>
        </p:grpSpPr>
        <p:sp>
          <p:nvSpPr>
            <p:cNvPr id="2842631" name="Rectangle 7"/>
            <p:cNvSpPr>
              <a:spLocks noChangeArrowheads="1"/>
            </p:cNvSpPr>
            <p:nvPr/>
          </p:nvSpPr>
          <p:spPr bwMode="auto">
            <a:xfrm>
              <a:off x="828" y="3190"/>
              <a:ext cx="403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Size of memory at each level</a:t>
              </a:r>
            </a:p>
          </p:txBody>
        </p:sp>
        <p:sp>
          <p:nvSpPr>
            <p:cNvPr id="2842632" name="Line 8"/>
            <p:cNvSpPr>
              <a:spLocks noChangeShapeType="1"/>
            </p:cNvSpPr>
            <p:nvPr/>
          </p:nvSpPr>
          <p:spPr bwMode="auto">
            <a:xfrm flipV="1">
              <a:off x="444" y="3216"/>
              <a:ext cx="48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4" name="Group 9"/>
          <p:cNvGrpSpPr>
            <a:grpSpLocks/>
          </p:cNvGrpSpPr>
          <p:nvPr/>
        </p:nvGrpSpPr>
        <p:grpSpPr bwMode="auto">
          <a:xfrm>
            <a:off x="6191250" y="1641475"/>
            <a:ext cx="2514600" cy="3657600"/>
            <a:chOff x="3900" y="720"/>
            <a:chExt cx="1584" cy="2304"/>
          </a:xfrm>
        </p:grpSpPr>
        <p:sp>
          <p:nvSpPr>
            <p:cNvPr id="2842634" name="Rectangle 10"/>
            <p:cNvSpPr>
              <a:spLocks noChangeArrowheads="1"/>
            </p:cNvSpPr>
            <p:nvPr/>
          </p:nvSpPr>
          <p:spPr bwMode="auto">
            <a:xfrm>
              <a:off x="3900" y="816"/>
              <a:ext cx="1536" cy="120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a:solidFill>
                    <a:schemeClr val="tx1"/>
                  </a:solidFill>
                  <a:latin typeface="18 VAG Rounded Bold   07390"/>
                </a:rPr>
                <a:t>Increasing Distance from Proc.,</a:t>
              </a:r>
              <a:br>
                <a:rPr lang="en-US" sz="3200" b="1">
                  <a:solidFill>
                    <a:schemeClr val="tx1"/>
                  </a:solidFill>
                  <a:latin typeface="18 VAG Rounded Bold   07390"/>
                </a:rPr>
              </a:br>
              <a:r>
                <a:rPr lang="en-US" sz="3200" b="1">
                  <a:solidFill>
                    <a:schemeClr val="tx1"/>
                  </a:solidFill>
                  <a:latin typeface="18 VAG Rounded Bold   07390"/>
                </a:rPr>
                <a:t>Decreasing  speed</a:t>
              </a:r>
            </a:p>
          </p:txBody>
        </p:sp>
        <p:sp>
          <p:nvSpPr>
            <p:cNvPr id="2842635" name="Line 11"/>
            <p:cNvSpPr>
              <a:spLocks noChangeShapeType="1"/>
            </p:cNvSpPr>
            <p:nvPr/>
          </p:nvSpPr>
          <p:spPr bwMode="auto">
            <a:xfrm>
              <a:off x="5484" y="720"/>
              <a:ext cx="0" cy="230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5" name="Group 12"/>
          <p:cNvGrpSpPr>
            <a:grpSpLocks/>
          </p:cNvGrpSpPr>
          <p:nvPr/>
        </p:nvGrpSpPr>
        <p:grpSpPr bwMode="auto">
          <a:xfrm>
            <a:off x="781050" y="2098675"/>
            <a:ext cx="7467600" cy="3276600"/>
            <a:chOff x="492" y="1008"/>
            <a:chExt cx="4704" cy="2064"/>
          </a:xfrm>
        </p:grpSpPr>
        <p:sp>
          <p:nvSpPr>
            <p:cNvPr id="2842637" name="AutoShape 13"/>
            <p:cNvSpPr>
              <a:spLocks noChangeArrowheads="1"/>
            </p:cNvSpPr>
            <p:nvPr/>
          </p:nvSpPr>
          <p:spPr bwMode="auto">
            <a:xfrm>
              <a:off x="492" y="1008"/>
              <a:ext cx="4704" cy="2064"/>
            </a:xfrm>
            <a:prstGeom prst="triangle">
              <a:avLst>
                <a:gd name="adj" fmla="val 50000"/>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grpSp>
          <p:nvGrpSpPr>
            <p:cNvPr id="6" name="Group 14"/>
            <p:cNvGrpSpPr>
              <a:grpSpLocks/>
            </p:cNvGrpSpPr>
            <p:nvPr/>
          </p:nvGrpSpPr>
          <p:grpSpPr bwMode="auto">
            <a:xfrm>
              <a:off x="2220" y="1270"/>
              <a:ext cx="1296" cy="314"/>
              <a:chOff x="2220" y="1270"/>
              <a:chExt cx="1296" cy="314"/>
            </a:xfrm>
          </p:grpSpPr>
          <p:sp>
            <p:nvSpPr>
              <p:cNvPr id="2842639" name="Rectangle 15"/>
              <p:cNvSpPr>
                <a:spLocks noChangeArrowheads="1"/>
              </p:cNvSpPr>
              <p:nvPr/>
            </p:nvSpPr>
            <p:spPr bwMode="auto">
              <a:xfrm>
                <a:off x="2364" y="127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dirty="0">
                    <a:solidFill>
                      <a:schemeClr val="tx1"/>
                    </a:solidFill>
                    <a:latin typeface="18 VAG Rounded Bold   07390"/>
                  </a:rPr>
                  <a:t>Level 1</a:t>
                </a:r>
                <a:endParaRPr lang="en-US" sz="3200" b="1" dirty="0">
                  <a:solidFill>
                    <a:schemeClr val="tx1"/>
                  </a:solidFill>
                  <a:latin typeface="18 VAG Rounded Bold   07390"/>
                </a:endParaRPr>
              </a:p>
            </p:txBody>
          </p:sp>
          <p:sp>
            <p:nvSpPr>
              <p:cNvPr id="2842640" name="Line 16"/>
              <p:cNvSpPr>
                <a:spLocks noChangeShapeType="1"/>
              </p:cNvSpPr>
              <p:nvPr/>
            </p:nvSpPr>
            <p:spPr bwMode="auto">
              <a:xfrm>
                <a:off x="2220" y="1584"/>
                <a:ext cx="129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7" name="Group 17"/>
            <p:cNvGrpSpPr>
              <a:grpSpLocks/>
            </p:cNvGrpSpPr>
            <p:nvPr/>
          </p:nvGrpSpPr>
          <p:grpSpPr bwMode="auto">
            <a:xfrm>
              <a:off x="1788" y="1680"/>
              <a:ext cx="2160" cy="288"/>
              <a:chOff x="1788" y="1680"/>
              <a:chExt cx="2160" cy="288"/>
            </a:xfrm>
          </p:grpSpPr>
          <p:sp>
            <p:nvSpPr>
              <p:cNvPr id="2842642" name="Rectangle 18"/>
              <p:cNvSpPr>
                <a:spLocks noChangeArrowheads="1"/>
              </p:cNvSpPr>
              <p:nvPr/>
            </p:nvSpPr>
            <p:spPr bwMode="auto">
              <a:xfrm>
                <a:off x="2364" y="168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2</a:t>
                </a:r>
                <a:endParaRPr lang="en-US" sz="3200" b="1">
                  <a:solidFill>
                    <a:schemeClr val="tx1"/>
                  </a:solidFill>
                  <a:latin typeface="18 VAG Rounded Bold   07390"/>
                </a:endParaRPr>
              </a:p>
            </p:txBody>
          </p:sp>
          <p:sp>
            <p:nvSpPr>
              <p:cNvPr id="2842643" name="Line 19"/>
              <p:cNvSpPr>
                <a:spLocks noChangeShapeType="1"/>
              </p:cNvSpPr>
              <p:nvPr/>
            </p:nvSpPr>
            <p:spPr bwMode="auto">
              <a:xfrm>
                <a:off x="1788" y="1968"/>
                <a:ext cx="21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sp>
          <p:nvSpPr>
            <p:cNvPr id="2842644" name="Rectangle 20"/>
            <p:cNvSpPr>
              <a:spLocks noChangeArrowheads="1"/>
            </p:cNvSpPr>
            <p:nvPr/>
          </p:nvSpPr>
          <p:spPr bwMode="auto">
            <a:xfrm>
              <a:off x="2364" y="2736"/>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n</a:t>
              </a:r>
              <a:endParaRPr lang="en-US" sz="3200" b="1">
                <a:solidFill>
                  <a:schemeClr val="tx1"/>
                </a:solidFill>
                <a:latin typeface="18 VAG Rounded Bold   07390"/>
              </a:endParaRPr>
            </a:p>
          </p:txBody>
        </p:sp>
        <p:grpSp>
          <p:nvGrpSpPr>
            <p:cNvPr id="8" name="Group 21"/>
            <p:cNvGrpSpPr>
              <a:grpSpLocks/>
            </p:cNvGrpSpPr>
            <p:nvPr/>
          </p:nvGrpSpPr>
          <p:grpSpPr bwMode="auto">
            <a:xfrm>
              <a:off x="1308" y="2064"/>
              <a:ext cx="3024" cy="288"/>
              <a:chOff x="1308" y="2064"/>
              <a:chExt cx="3024" cy="288"/>
            </a:xfrm>
          </p:grpSpPr>
          <p:sp>
            <p:nvSpPr>
              <p:cNvPr id="2842646" name="Rectangle 22"/>
              <p:cNvSpPr>
                <a:spLocks noChangeArrowheads="1"/>
              </p:cNvSpPr>
              <p:nvPr/>
            </p:nvSpPr>
            <p:spPr bwMode="auto">
              <a:xfrm>
                <a:off x="2364" y="2064"/>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3</a:t>
                </a:r>
                <a:endParaRPr lang="en-US" sz="3200" b="1">
                  <a:solidFill>
                    <a:schemeClr val="tx1"/>
                  </a:solidFill>
                  <a:latin typeface="18 VAG Rounded Bold   07390"/>
                </a:endParaRPr>
              </a:p>
            </p:txBody>
          </p:sp>
          <p:sp>
            <p:nvSpPr>
              <p:cNvPr id="2842647" name="Line 23"/>
              <p:cNvSpPr>
                <a:spLocks noChangeShapeType="1"/>
              </p:cNvSpPr>
              <p:nvPr/>
            </p:nvSpPr>
            <p:spPr bwMode="auto">
              <a:xfrm>
                <a:off x="1308" y="2352"/>
                <a:ext cx="3024"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9" name="Group 24"/>
            <p:cNvGrpSpPr>
              <a:grpSpLocks/>
            </p:cNvGrpSpPr>
            <p:nvPr/>
          </p:nvGrpSpPr>
          <p:grpSpPr bwMode="auto">
            <a:xfrm>
              <a:off x="972" y="2400"/>
              <a:ext cx="3792" cy="288"/>
              <a:chOff x="972" y="2400"/>
              <a:chExt cx="3792" cy="288"/>
            </a:xfrm>
          </p:grpSpPr>
          <p:sp>
            <p:nvSpPr>
              <p:cNvPr id="2842649" name="Line 25"/>
              <p:cNvSpPr>
                <a:spLocks noChangeShapeType="1"/>
              </p:cNvSpPr>
              <p:nvPr/>
            </p:nvSpPr>
            <p:spPr bwMode="auto">
              <a:xfrm>
                <a:off x="972" y="2688"/>
                <a:ext cx="379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42650" name="Rectangle 26"/>
              <p:cNvSpPr>
                <a:spLocks noChangeArrowheads="1"/>
              </p:cNvSpPr>
              <p:nvPr/>
            </p:nvSpPr>
            <p:spPr bwMode="auto">
              <a:xfrm>
                <a:off x="2364" y="240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 . .</a:t>
                </a:r>
                <a:endParaRPr lang="en-US" sz="3200" b="1">
                  <a:solidFill>
                    <a:schemeClr val="tx1"/>
                  </a:solidFill>
                  <a:latin typeface="18 VAG Rounded Bold   07390"/>
                </a:endParaRPr>
              </a:p>
            </p:txBody>
          </p:sp>
        </p:grpSp>
      </p:grpSp>
      <p:sp>
        <p:nvSpPr>
          <p:cNvPr id="2842651" name="Text Box 27"/>
          <p:cNvSpPr txBox="1">
            <a:spLocks noChangeArrowheads="1"/>
          </p:cNvSpPr>
          <p:nvPr/>
        </p:nvSpPr>
        <p:spPr bwMode="auto">
          <a:xfrm>
            <a:off x="381000" y="1870075"/>
            <a:ext cx="1471613" cy="579438"/>
          </a:xfrm>
          <a:prstGeom prst="rect">
            <a:avLst/>
          </a:prstGeom>
          <a:noFill/>
          <a:ln w="12700">
            <a:noFill/>
            <a:miter lim="800000"/>
            <a:headEnd/>
            <a:tailEnd/>
          </a:ln>
          <a:effectLst/>
        </p:spPr>
        <p:txBody>
          <a:bodyPr wrap="none">
            <a:prstTxWarp prst="textNoShape">
              <a:avLst/>
            </a:prstTxWarp>
            <a:spAutoFit/>
          </a:bodyPr>
          <a:lstStyle/>
          <a:p>
            <a:r>
              <a:rPr lang="en-US" sz="3200" b="1">
                <a:latin typeface="18 VAG Rounded Bold   07390"/>
              </a:rPr>
              <a:t>Higher</a:t>
            </a:r>
            <a:endParaRPr lang="en-US" sz="3200" b="1">
              <a:solidFill>
                <a:schemeClr val="tx1"/>
              </a:solidFill>
              <a:latin typeface="18 VAG Rounded Bold   07390"/>
            </a:endParaRPr>
          </a:p>
        </p:txBody>
      </p:sp>
      <p:sp>
        <p:nvSpPr>
          <p:cNvPr id="2842652" name="Text Box 28"/>
          <p:cNvSpPr txBox="1">
            <a:spLocks noChangeArrowheads="1"/>
          </p:cNvSpPr>
          <p:nvPr/>
        </p:nvSpPr>
        <p:spPr bwMode="auto">
          <a:xfrm>
            <a:off x="457200" y="4114800"/>
            <a:ext cx="1300356" cy="584776"/>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Lower</a:t>
            </a:r>
            <a:endParaRPr lang="en-US" sz="2000" dirty="0">
              <a:latin typeface="18 VAG Rounded Bold   07390"/>
            </a:endParaRPr>
          </a:p>
        </p:txBody>
      </p:sp>
      <p:grpSp>
        <p:nvGrpSpPr>
          <p:cNvPr id="10" name="Group 29"/>
          <p:cNvGrpSpPr>
            <a:grpSpLocks/>
          </p:cNvGrpSpPr>
          <p:nvPr/>
        </p:nvGrpSpPr>
        <p:grpSpPr bwMode="auto">
          <a:xfrm>
            <a:off x="238125" y="1804988"/>
            <a:ext cx="2135188" cy="3625850"/>
            <a:chOff x="150" y="823"/>
            <a:chExt cx="1345" cy="2284"/>
          </a:xfrm>
        </p:grpSpPr>
        <p:sp>
          <p:nvSpPr>
            <p:cNvPr id="2842654" name="Text Box 30"/>
            <p:cNvSpPr txBox="1">
              <a:spLocks noChangeArrowheads="1"/>
            </p:cNvSpPr>
            <p:nvPr/>
          </p:nvSpPr>
          <p:spPr bwMode="auto">
            <a:xfrm>
              <a:off x="150" y="1237"/>
              <a:ext cx="1345" cy="989"/>
            </a:xfrm>
            <a:prstGeom prst="rect">
              <a:avLst/>
            </a:prstGeom>
            <a:noFill/>
            <a:ln w="12700">
              <a:noFill/>
              <a:miter lim="800000"/>
              <a:headEnd/>
              <a:tailEnd/>
            </a:ln>
            <a:effectLst/>
          </p:spPr>
          <p:txBody>
            <a:bodyPr>
              <a:prstTxWarp prst="textNoShape">
                <a:avLst/>
              </a:prstTxWarp>
              <a:spAutoFit/>
            </a:bodyPr>
            <a:lstStyle/>
            <a:p>
              <a:pPr algn="ctr"/>
              <a:r>
                <a:rPr lang="en-US" sz="3200" b="1">
                  <a:solidFill>
                    <a:schemeClr val="tx1"/>
                  </a:solidFill>
                  <a:latin typeface="18 VAG Rounded Bold   07390"/>
                </a:rPr>
                <a:t>Levels in memory hierarchy</a:t>
              </a:r>
            </a:p>
          </p:txBody>
        </p:sp>
        <p:sp>
          <p:nvSpPr>
            <p:cNvPr id="2842655" name="Line 31"/>
            <p:cNvSpPr>
              <a:spLocks noChangeShapeType="1"/>
            </p:cNvSpPr>
            <p:nvPr/>
          </p:nvSpPr>
          <p:spPr bwMode="auto">
            <a:xfrm>
              <a:off x="155" y="823"/>
              <a:ext cx="0" cy="228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sp>
        <p:nvSpPr>
          <p:cNvPr id="2842656" name="Text Box 32"/>
          <p:cNvSpPr txBox="1">
            <a:spLocks noChangeArrowheads="1"/>
          </p:cNvSpPr>
          <p:nvPr/>
        </p:nvSpPr>
        <p:spPr bwMode="auto">
          <a:xfrm>
            <a:off x="1143000" y="5867400"/>
            <a:ext cx="7086600" cy="796115"/>
          </a:xfrm>
          <a:prstGeom prst="rect">
            <a:avLst/>
          </a:prstGeom>
          <a:noFill/>
          <a:ln w="12700">
            <a:noFill/>
            <a:miter lim="800000"/>
            <a:headEnd/>
            <a:tailEnd/>
          </a:ln>
          <a:effectLst/>
        </p:spPr>
        <p:txBody>
          <a:bodyPr>
            <a:prstTxWarp prst="textNoShape">
              <a:avLst/>
            </a:prstTxWarp>
            <a:spAutoFit/>
          </a:bodyPr>
          <a:lstStyle/>
          <a:p>
            <a:pPr algn="ctr">
              <a:lnSpc>
                <a:spcPct val="80000"/>
              </a:lnSpc>
            </a:pPr>
            <a:r>
              <a:rPr lang="en-US" sz="2800" b="1" i="1" dirty="0">
                <a:latin typeface="18 VAG Rounded Bold   07390"/>
              </a:rPr>
              <a:t>As we move to deeper levels the latency goes up and price per bit goes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ou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8426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8426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2842656"/>
                                        </p:tgtEl>
                                        <p:attrNameLst>
                                          <p:attrName>style.visibility</p:attrName>
                                        </p:attrNameLst>
                                      </p:cBhvr>
                                      <p:to>
                                        <p:strVal val="visible"/>
                                      </p:to>
                                    </p:set>
                                    <p:anim calcmode="lin" valueType="num">
                                      <p:cBhvr>
                                        <p:cTn id="38" dur="500" fill="hold"/>
                                        <p:tgtEl>
                                          <p:spTgt spid="2842656"/>
                                        </p:tgtEl>
                                        <p:attrNameLst>
                                          <p:attrName>ppt_w</p:attrName>
                                        </p:attrNameLst>
                                      </p:cBhvr>
                                      <p:tavLst>
                                        <p:tav tm="0">
                                          <p:val>
                                            <p:fltVal val="0"/>
                                          </p:val>
                                        </p:tav>
                                        <p:tav tm="100000">
                                          <p:val>
                                            <p:strVal val="#ppt_w"/>
                                          </p:val>
                                        </p:tav>
                                      </p:tavLst>
                                    </p:anim>
                                    <p:anim calcmode="lin" valueType="num">
                                      <p:cBhvr>
                                        <p:cTn id="39" dur="500" fill="hold"/>
                                        <p:tgtEl>
                                          <p:spTgt spid="28426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2651" grpId="0" autoUpdateAnimBg="0"/>
      <p:bldP spid="2842652" grpId="0" autoUpdateAnimBg="0"/>
      <p:bldP spid="284265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4674" name="Rectangle 2"/>
          <p:cNvSpPr>
            <a:spLocks noGrp="1" noChangeArrowheads="1"/>
          </p:cNvSpPr>
          <p:nvPr>
            <p:ph type="title"/>
          </p:nvPr>
        </p:nvSpPr>
        <p:spPr/>
        <p:txBody>
          <a:bodyPr/>
          <a:lstStyle/>
          <a:p>
            <a:r>
              <a:rPr lang="en-US" smtClean="0"/>
              <a:t>Memory Hierarchy</a:t>
            </a:r>
            <a:endParaRPr lang="en-US"/>
          </a:p>
        </p:txBody>
      </p:sp>
      <p:sp>
        <p:nvSpPr>
          <p:cNvPr id="2844675" name="Rectangle 3"/>
          <p:cNvSpPr>
            <a:spLocks noGrp="1" noChangeArrowheads="1"/>
          </p:cNvSpPr>
          <p:nvPr>
            <p:ph type="body" idx="1"/>
          </p:nvPr>
        </p:nvSpPr>
        <p:spPr/>
        <p:txBody>
          <a:bodyPr/>
          <a:lstStyle/>
          <a:p>
            <a:r>
              <a:rPr lang="en-US" dirty="0" smtClean="0"/>
              <a:t>If level closer to Processor, it is:</a:t>
            </a:r>
          </a:p>
          <a:p>
            <a:pPr lvl="1"/>
            <a:r>
              <a:rPr lang="en-US" dirty="0" smtClean="0"/>
              <a:t>Smaller</a:t>
            </a:r>
          </a:p>
          <a:p>
            <a:pPr lvl="1"/>
            <a:r>
              <a:rPr lang="en-US" dirty="0" smtClean="0"/>
              <a:t>Faster</a:t>
            </a:r>
          </a:p>
          <a:p>
            <a:pPr lvl="1"/>
            <a:r>
              <a:rPr lang="en-US" dirty="0" smtClean="0"/>
              <a:t>More expensive</a:t>
            </a:r>
          </a:p>
          <a:p>
            <a:pPr lvl="1"/>
            <a:r>
              <a:rPr lang="en-US" dirty="0" smtClean="0"/>
              <a:t>subset of lower levels (contains most recently used data)</a:t>
            </a:r>
          </a:p>
          <a:p>
            <a:r>
              <a:rPr lang="en-US" dirty="0" smtClean="0"/>
              <a:t>Lowest Level (usually disk) contains all available data (does it go beyond the disk?)</a:t>
            </a:r>
          </a:p>
          <a:p>
            <a:r>
              <a:rPr lang="en-US" dirty="0" smtClean="0"/>
              <a:t>Memory Hierarchy presents the processor with the illusion of a very large &amp; fast memory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22" name="Rectangle 2"/>
          <p:cNvSpPr>
            <a:spLocks noGrp="1" noChangeArrowheads="1"/>
          </p:cNvSpPr>
          <p:nvPr>
            <p:ph type="title"/>
          </p:nvPr>
        </p:nvSpPr>
        <p:spPr/>
        <p:txBody>
          <a:bodyPr/>
          <a:lstStyle/>
          <a:p>
            <a:r>
              <a:rPr lang="en-US" sz="3600" dirty="0" smtClean="0"/>
              <a:t>Memory Hierarchy Analogy: Library (1/2)</a:t>
            </a:r>
            <a:endParaRPr lang="en-US" sz="3600" dirty="0"/>
          </a:p>
        </p:txBody>
      </p:sp>
      <p:sp>
        <p:nvSpPr>
          <p:cNvPr id="2846723" name="Rectangle 3"/>
          <p:cNvSpPr>
            <a:spLocks noGrp="1" noChangeArrowheads="1"/>
          </p:cNvSpPr>
          <p:nvPr>
            <p:ph type="body" idx="1"/>
          </p:nvPr>
        </p:nvSpPr>
        <p:spPr/>
        <p:txBody>
          <a:bodyPr/>
          <a:lstStyle/>
          <a:p>
            <a:r>
              <a:rPr lang="en-US" dirty="0" smtClean="0"/>
              <a:t>You’re writing a term paper (Processor) at a </a:t>
            </a:r>
            <a:r>
              <a:rPr lang="en-US" dirty="0" smtClean="0">
                <a:solidFill>
                  <a:schemeClr val="accent1"/>
                </a:solidFill>
              </a:rPr>
              <a:t>table </a:t>
            </a:r>
            <a:r>
              <a:rPr lang="en-US" dirty="0" smtClean="0"/>
              <a:t>in </a:t>
            </a:r>
            <a:r>
              <a:rPr lang="en-US" dirty="0" smtClean="0">
                <a:solidFill>
                  <a:schemeClr val="accent4"/>
                </a:solidFill>
              </a:rPr>
              <a:t>Doe</a:t>
            </a:r>
          </a:p>
          <a:p>
            <a:r>
              <a:rPr lang="en-US" dirty="0" smtClean="0">
                <a:solidFill>
                  <a:schemeClr val="accent4"/>
                </a:solidFill>
              </a:rPr>
              <a:t>Doe </a:t>
            </a:r>
            <a:r>
              <a:rPr lang="en-US" dirty="0" smtClean="0"/>
              <a:t>Library is equivalent to </a:t>
            </a:r>
            <a:r>
              <a:rPr lang="en-US" dirty="0" smtClean="0">
                <a:solidFill>
                  <a:schemeClr val="accent4"/>
                </a:solidFill>
              </a:rPr>
              <a:t>disk</a:t>
            </a:r>
          </a:p>
          <a:p>
            <a:pPr lvl="1"/>
            <a:r>
              <a:rPr lang="en-US" dirty="0" smtClean="0"/>
              <a:t>essentially limitless capacity</a:t>
            </a:r>
          </a:p>
          <a:p>
            <a:pPr lvl="1"/>
            <a:r>
              <a:rPr lang="en-US" dirty="0" smtClean="0"/>
              <a:t>very slow to retrieve a book</a:t>
            </a:r>
          </a:p>
          <a:p>
            <a:r>
              <a:rPr lang="en-US" dirty="0" smtClean="0">
                <a:solidFill>
                  <a:schemeClr val="accent1"/>
                </a:solidFill>
              </a:rPr>
              <a:t>Table </a:t>
            </a:r>
            <a:r>
              <a:rPr lang="en-US" dirty="0" smtClean="0"/>
              <a:t>is </a:t>
            </a:r>
            <a:r>
              <a:rPr lang="en-US" dirty="0" smtClean="0">
                <a:solidFill>
                  <a:schemeClr val="accent1"/>
                </a:solidFill>
              </a:rPr>
              <a:t>main memory</a:t>
            </a:r>
          </a:p>
          <a:p>
            <a:pPr lvl="1"/>
            <a:r>
              <a:rPr lang="en-US" dirty="0" smtClean="0"/>
              <a:t>smaller capacity: means you must return book when table fills up</a:t>
            </a:r>
          </a:p>
          <a:p>
            <a:pPr lvl="1"/>
            <a:r>
              <a:rPr lang="en-US" dirty="0" smtClean="0"/>
              <a:t>easier and faster to find a book there once you’ve already retrieved it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30258</TotalTime>
  <Pages>47</Pages>
  <Words>2149</Words>
  <Application>Microsoft Office PowerPoint</Application>
  <PresentationFormat>Letter Paper (8.5x11 in)</PresentationFormat>
  <Paragraphs>376</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C top language once again</vt:lpstr>
      <vt:lpstr>Review : Pipelining</vt:lpstr>
      <vt:lpstr>The Big Picture</vt:lpstr>
      <vt:lpstr>Memory Hierarchy</vt:lpstr>
      <vt:lpstr>Motivation: Why We Use Caches (written $)</vt:lpstr>
      <vt:lpstr>Memory Caching</vt:lpstr>
      <vt:lpstr>Memory Hierarchy</vt:lpstr>
      <vt:lpstr>Memory Hierarchy</vt:lpstr>
      <vt:lpstr>Memory Hierarchy Analogy: Library (1/2)</vt:lpstr>
      <vt:lpstr>Memory Hierarchy Analogy: Library (2/2)</vt:lpstr>
      <vt:lpstr>Memory Hierarchy Basis</vt:lpstr>
      <vt:lpstr>Cache Design</vt:lpstr>
      <vt:lpstr>Administrivia</vt:lpstr>
      <vt:lpstr>Direct-Mapped Cache (1/4)</vt:lpstr>
      <vt:lpstr>Direct-Mapped Cache (2/4)</vt:lpstr>
      <vt:lpstr>Direct-Mapped Cache (3/4)</vt:lpstr>
      <vt:lpstr>Direct-Mapped Cache (4/4)</vt:lpstr>
      <vt:lpstr>Issues with Direct-Mapped</vt:lpstr>
      <vt:lpstr>Direct-Mapped Cache Terminology</vt:lpstr>
      <vt:lpstr>TIO Dan’s great cache mnemonic</vt:lpstr>
      <vt:lpstr>Direct-Mapped Cache Example (1/3)</vt:lpstr>
      <vt:lpstr>Direct-Mapped Cache Example (2/3)</vt:lpstr>
      <vt:lpstr>Direct-Mapped Cache Example (3/3)</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creator>John Wawrzynek</dc:creator>
  <cp:lastModifiedBy>Bing Xia</cp:lastModifiedBy>
  <cp:revision>2121</cp:revision>
  <cp:lastPrinted>2008-04-11T08:16:46Z</cp:lastPrinted>
  <dcterms:created xsi:type="dcterms:W3CDTF">2008-04-10T20:34:17Z</dcterms:created>
  <dcterms:modified xsi:type="dcterms:W3CDTF">2010-04-08T04:04:29Z</dcterms:modified>
</cp:coreProperties>
</file>