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0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983413" cy="9280525"/>
  <p:defaultTextStyle>
    <a:defPPr>
      <a:defRPr lang="en-GB"/>
    </a:defPPr>
    <a:lvl1pPr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8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F5395-7ABA-4825-9B78-23F048C48714}" type="datetimeFigureOut">
              <a:rPr lang="en-US" smtClean="0"/>
              <a:t>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5388"/>
            <a:ext cx="30257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AA49D-CAD8-4DBA-A4BE-3768BB1B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4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0525"/>
          </a:xfrm>
          <a:prstGeom prst="roundRect">
            <a:avLst>
              <a:gd name="adj" fmla="val 19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66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000" rIns="9180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46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1200" kern="1200">
        <a:solidFill>
          <a:srgbClr xmlns:mc="http://schemas.openxmlformats.org/markup-compatibility/2006" xmlns:a14="http://schemas.microsoft.com/office/drawing/2010/main" val="000000" mc:Ignorable="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1200" kern="1200">
        <a:solidFill>
          <a:srgbClr xmlns:mc="http://schemas.openxmlformats.org/markup-compatibility/2006" xmlns:a14="http://schemas.microsoft.com/office/drawing/2010/main" val="000000" mc:Ignorable="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1200" kern="1200">
        <a:solidFill>
          <a:srgbClr xmlns:mc="http://schemas.openxmlformats.org/markup-compatibility/2006" xmlns:a14="http://schemas.microsoft.com/office/drawing/2010/main" val="000000" mc:Ignorable="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1200" kern="1200">
        <a:solidFill>
          <a:srgbClr xmlns:mc="http://schemas.openxmlformats.org/markup-compatibility/2006" xmlns:a14="http://schemas.microsoft.com/office/drawing/2010/main" val="000000" mc:Ignorable="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xmlns:mc="http://schemas.openxmlformats.org/markup-compatibility/2006" xmlns:a14="http://schemas.microsoft.com/office/drawing/2010/main" val="000000" mc:Ignorable=""/>
      </a:buClr>
      <a:buSzPct val="100000"/>
      <a:buFont typeface="Times New Roman" charset="0"/>
      <a:defRPr sz="1200" kern="1200">
        <a:solidFill>
          <a:srgbClr xmlns:mc="http://schemas.openxmlformats.org/markup-compatibility/2006" xmlns:a14="http://schemas.microsoft.com/office/drawing/2010/main" val="000000" mc:Ignorable="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51" y="4407617"/>
            <a:ext cx="6018931" cy="417655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932" tIns="45160" rIns="91932" bIns="45160">
            <a:prstTxWarp prst="textNoShape">
              <a:avLst/>
            </a:prstTxWarp>
          </a:bodyPr>
          <a:lstStyle/>
          <a:p>
            <a:r>
              <a:rPr lang="en-US"/>
              <a:t>Greet class</a:t>
            </a:r>
          </a:p>
        </p:txBody>
      </p:sp>
      <p:sp>
        <p:nvSpPr>
          <p:cNvPr id="23418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596900"/>
            <a:ext cx="4618037" cy="34655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51" y="4410783"/>
            <a:ext cx="6015774" cy="417338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90625" y="709613"/>
            <a:ext cx="4605338" cy="3454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0563" cy="461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461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6513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143000"/>
            <a:ext cx="38481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6113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7013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6654800"/>
            <a:ext cx="64770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CS61C L21 </a:t>
            </a:r>
            <a:r>
              <a:rPr lang="en-GB" sz="1000" b="1" dirty="0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State Elements : Circuits that Remember</a:t>
            </a:r>
            <a:r>
              <a:rPr lang="en-GB" sz="10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 (</a:t>
            </a:r>
            <a:fld id="{93DA01C7-A7CC-454E-91D1-16F645D0F807}" type="slidenum">
              <a:rPr lang="en-GB" sz="10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pPr>
                <a:lnSpc>
                  <a:spcPct val="100000"/>
                </a:lnSpc>
                <a:buFont typeface="Helvetic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sz="10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206214" y="6651625"/>
            <a:ext cx="1942557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3360" tIns="25560" rIns="63360" bIns="2556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Long</a:t>
            </a:r>
            <a:r>
              <a:rPr lang="en-GB" sz="1000" b="1" baseline="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 Wei</a:t>
            </a:r>
            <a:r>
              <a:rPr lang="en-GB" sz="10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, Spring 2010 </a:t>
            </a:r>
            <a:r>
              <a:rPr lang="en-GB" sz="10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© UCB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85800" y="685800"/>
            <a:ext cx="7943850" cy="1588"/>
          </a:xfrm>
          <a:prstGeom prst="line">
            <a:avLst/>
          </a:prstGeom>
          <a:noFill/>
          <a:ln w="57240">
            <a:solidFill>
              <a:srgbClr xmlns:mc="http://schemas.openxmlformats.org/markup-compatibility/2006" xmlns:a14="http://schemas.microsoft.com/office/drawing/2010/main" val="FFCC00" mc:Ignorable="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Helvetica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Helvetica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Helvetica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Helvetica" charset="0"/>
          <a:ea typeface="DejaVu Sans" charset="0"/>
          <a:cs typeface="DejaVu Sans" charset="0"/>
        </a:defRPr>
      </a:lvl5pPr>
      <a:lvl6pPr marL="4572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Helvetica" charset="0"/>
          <a:ea typeface="DejaVu Sans" charset="0"/>
          <a:cs typeface="DejaVu Sans" charset="0"/>
        </a:defRPr>
      </a:lvl6pPr>
      <a:lvl7pPr marL="9144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Helvetica" charset="0"/>
          <a:ea typeface="DejaVu Sans" charset="0"/>
          <a:cs typeface="DejaVu Sans" charset="0"/>
        </a:defRPr>
      </a:lvl7pPr>
      <a:lvl8pPr marL="13716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Helvetica" charset="0"/>
          <a:ea typeface="DejaVu Sans" charset="0"/>
          <a:cs typeface="DejaVu Sans" charset="0"/>
        </a:defRPr>
      </a:lvl8pPr>
      <a:lvl9pPr marL="18288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xmlns:mc="http://schemas.openxmlformats.org/markup-compatibility/2006" xmlns:a14="http://schemas.microsoft.com/office/drawing/2010/main" val="063DE8" mc:Ignorable=""/>
        </a:buClr>
        <a:buSzPct val="100000"/>
        <a:buFont typeface="Helvetica" charset="0"/>
        <a:defRPr sz="3200" b="1">
          <a:solidFill>
            <a:srgbClr xmlns:mc="http://schemas.openxmlformats.org/markup-compatibility/2006" xmlns:a14="http://schemas.microsoft.com/office/drawing/2010/main" val="063DE8" mc:Ignorable=""/>
          </a:solidFill>
          <a:latin typeface="Helvetica" charset="0"/>
          <a:ea typeface="DejaVu Sans" charset="0"/>
          <a:cs typeface="DejaVu Sans" charset="0"/>
        </a:defRPr>
      </a:lvl9pPr>
    </p:titleStyle>
    <p:bodyStyle>
      <a:lvl1pPr marL="201613" indent="-201613" algn="l" defTabSz="457200" rtl="0" eaLnBrk="0" fontAlgn="base" hangingPunct="0">
        <a:lnSpc>
          <a:spcPct val="78000"/>
        </a:lnSpc>
        <a:spcBef>
          <a:spcPts val="26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Times New Roman" charset="0"/>
        <a:buChar char="•"/>
        <a:defRPr sz="3200" b="1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1pPr>
      <a:lvl2pPr marL="685800" indent="-190500" algn="l" defTabSz="457200" rtl="0" eaLnBrk="0" fontAlgn="base" hangingPunct="0">
        <a:lnSpc>
          <a:spcPct val="89000"/>
        </a:lnSpc>
        <a:spcBef>
          <a:spcPts val="14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Helvetica" charset="0"/>
        <a:buChar char="•"/>
        <a:defRPr sz="2800" b="1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2pPr>
      <a:lvl3pPr marL="1255713" indent="-341313" algn="l" defTabSz="457200" rtl="0" eaLnBrk="0" fontAlgn="base" hangingPunct="0">
        <a:lnSpc>
          <a:spcPct val="89000"/>
        </a:lnSpc>
        <a:spcBef>
          <a:spcPts val="12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Wingdings" charset="2"/>
        <a:buChar char=""/>
        <a:defRPr sz="2400" b="1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3pPr>
      <a:lvl4pPr marL="1712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Helvetica" charset="0"/>
        <a:buChar char="–"/>
        <a:defRPr sz="20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4pPr>
      <a:lvl5pPr marL="21701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Helvetica" charset="0"/>
        <a:buChar char="»"/>
        <a:defRPr sz="20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5pPr>
      <a:lvl6pPr marL="26273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Helvetica" charset="0"/>
        <a:buChar char="»"/>
        <a:defRPr sz="20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6pPr>
      <a:lvl7pPr marL="30845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Helvetica" charset="0"/>
        <a:buChar char="»"/>
        <a:defRPr sz="20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7pPr>
      <a:lvl8pPr marL="35417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Helvetica" charset="0"/>
        <a:buChar char="»"/>
        <a:defRPr sz="20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8pPr>
      <a:lvl9pPr marL="3998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xmlns:mc="http://schemas.openxmlformats.org/markup-compatibility/2006" xmlns:a14="http://schemas.microsoft.com/office/drawing/2010/main" val="000000" mc:Ignorable=""/>
        </a:buClr>
        <a:buSzPct val="100000"/>
        <a:buFont typeface="Helvetica" charset="0"/>
        <a:buChar char="»"/>
        <a:defRPr sz="2000">
          <a:solidFill>
            <a:srgbClr xmlns:mc="http://schemas.openxmlformats.org/markup-compatibility/2006" xmlns:a14="http://schemas.microsoft.com/office/drawing/2010/main" val="000000" mc:Ignorable="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ChangeArrowheads="1"/>
          </p:cNvSpPr>
          <p:nvPr/>
        </p:nvSpPr>
        <p:spPr bwMode="auto">
          <a:xfrm>
            <a:off x="725129" y="2895600"/>
            <a:ext cx="8077200" cy="85151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550" mc:Ignorable=""/>
          </a:solidFill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>
              <a:lnSpc>
                <a:spcPct val="100000"/>
              </a:lnSpc>
              <a:spcBef>
                <a:spcPts val="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		</a:t>
            </a: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Long Wei</a:t>
            </a:r>
          </a:p>
          <a:p>
            <a:pPr marL="203200">
              <a:lnSpc>
                <a:spcPct val="100000"/>
              </a:lnSpc>
              <a:spcBef>
                <a:spcPts val="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		inst.eecs</a:t>
            </a:r>
            <a:r>
              <a:rPr lang="en-US" b="1" dirty="0" smtClean="0">
                <a:latin typeface="Helvetica"/>
                <a:cs typeface="Helvetica"/>
              </a:rPr>
              <a:t>.berkeley.edu/~</a:t>
            </a: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cs61c-te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340867" name="Rectangle 3"/>
          <p:cNvSpPr>
            <a:spLocks noChangeArrowheads="1"/>
          </p:cNvSpPr>
          <p:nvPr/>
        </p:nvSpPr>
        <p:spPr bwMode="auto">
          <a:xfrm>
            <a:off x="0" y="-3048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0868" name="Rectangle 4"/>
          <p:cNvSpPr>
            <a:spLocks noChangeArrowheads="1"/>
          </p:cNvSpPr>
          <p:nvPr/>
        </p:nvSpPr>
        <p:spPr bwMode="auto">
          <a:xfrm>
            <a:off x="0" y="199965"/>
            <a:ext cx="9144000" cy="2771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charset="0"/>
              </a:rPr>
              <a:t>inst.eecs.berkeley.edu/~cs61c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  <a:t>CS61C : Machine Structures</a:t>
            </a: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</a:b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</a:b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  <a:t> Lecture </a:t>
            </a:r>
            <a:r>
              <a:rPr lang="en-US" sz="3200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  <a:t>#21</a:t>
            </a:r>
            <a:br>
              <a:rPr lang="en-US" sz="3200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</a:br>
            <a:r>
              <a:rPr lang="en-US" sz="3200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Helvetica"/>
                <a:cs typeface="Helvetica"/>
              </a:rPr>
              <a:t>State Elements: Circuits that Remember</a:t>
            </a:r>
            <a:r>
              <a:rPr lang="en-US" sz="3200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  <a:t/>
            </a:r>
            <a:br>
              <a:rPr lang="en-US" sz="3200" b="1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2010-3-09</a:t>
            </a:r>
            <a:endParaRPr lang="en-US" sz="32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40869" name="Rectangle 5"/>
          <p:cNvSpPr>
            <a:spLocks noChangeArrowheads="1"/>
          </p:cNvSpPr>
          <p:nvPr/>
        </p:nvSpPr>
        <p:spPr bwMode="auto">
          <a:xfrm>
            <a:off x="304800" y="2514600"/>
            <a:ext cx="1905000" cy="2819400"/>
          </a:xfrm>
          <a:prstGeom prst="rect">
            <a:avLst/>
          </a:prstGeom>
          <a:noFill/>
          <a:ln w="57150">
            <a:solidFill>
              <a:srgbClr xmlns:mc="http://schemas.openxmlformats.org/markup-compatibility/2006" xmlns:a14="http://schemas.microsoft.com/office/drawing/2010/main" val="000550" mc:Ignorable="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" y="2529840"/>
            <a:ext cx="1887856" cy="2804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0"/>
            <a:ext cx="4215581" cy="2635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0"/>
            <a:ext cx="2035015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4038600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Steam comes to Macs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186485"/>
            <a:ext cx="2971800" cy="63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Hello to James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Muerle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in the back row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1/2)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2/2)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389563" cy="474663"/>
          </a:xfrm>
        </p:spPr>
        <p:txBody>
          <a:bodyPr/>
          <a:lstStyle/>
          <a:p>
            <a:r>
              <a:rPr lang="en-US"/>
              <a:t>Maximum Clock Frequency</a:t>
            </a: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1950"/>
            <a:ext cx="7848600" cy="1316038"/>
          </a:xfrm>
        </p:spPr>
        <p:txBody>
          <a:bodyPr/>
          <a:lstStyle/>
          <a:p>
            <a:r>
              <a:rPr lang="en-US"/>
              <a:t>What is the maximum frequency of this circuit?</a:t>
            </a:r>
          </a:p>
          <a:p>
            <a:pPr lvl="1"/>
            <a:endParaRPr lang="en-US"/>
          </a:p>
        </p:txBody>
      </p:sp>
      <p:pic>
        <p:nvPicPr>
          <p:cNvPr id="2388996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3886200" cy="3022600"/>
          </a:xfrm>
          <a:prstGeom prst="rect">
            <a:avLst/>
          </a:prstGeom>
          <a:noFill/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029200"/>
            <a:ext cx="8661345" cy="1095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+mj-lt"/>
              </a:rPr>
              <a:t>Max Delay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3200" b="1" dirty="0" smtClean="0">
                <a:solidFill>
                  <a:srgbClr xmlns:mc="http://schemas.openxmlformats.org/markup-compatibility/2006" xmlns:a14="http://schemas.microsoft.com/office/drawing/2010/main" val="22A700" mc:Ignorable=""/>
                </a:solidFill>
                <a:latin typeface="+mj-lt"/>
              </a:rPr>
              <a:t>Setup </a:t>
            </a: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22A700" mc:Ignorable=""/>
                </a:solidFill>
                <a:latin typeface="+mj-lt"/>
              </a:rPr>
              <a:t>Time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3200" b="1" dirty="0">
                <a:solidFill>
                  <a:srgbClr xmlns:mc="http://schemas.openxmlformats.org/markup-compatibility/2006" xmlns:a14="http://schemas.microsoft.com/office/drawing/2010/main" val="800080" mc:Ignorable=""/>
                </a:solidFill>
                <a:latin typeface="+mj-lt"/>
              </a:rPr>
              <a:t>CLK-to-Q 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			 +	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CL 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905000" y="1828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743200" y="2743200"/>
            <a:ext cx="0" cy="457200"/>
          </a:xfrm>
          <a:prstGeom prst="line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22A700" mc:Ignorable="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743200" y="3200400"/>
            <a:ext cx="0" cy="533400"/>
          </a:xfrm>
          <a:prstGeom prst="line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800080" mc:Ignorable="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4572000" y="2514600"/>
            <a:ext cx="3275013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	</a:t>
            </a:r>
            <a:r>
              <a:rPr lang="en-US" sz="2400" b="1"/>
              <a:t>Hint…</a:t>
            </a:r>
          </a:p>
          <a:p>
            <a:r>
              <a:rPr lang="en-US" sz="2400" b="1"/>
              <a:t>Frequency = 1/Period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(1/2)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xmlns:mc="http://schemas.openxmlformats.org/markup-compatibility/2006" xmlns:a14="http://schemas.microsoft.com/office/drawing/2010/main" val="800080" mc:Ignorable="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7864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Extra Register are often added to help speed up the clock rate.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1554163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2105025"/>
            <a:ext cx="5410200" cy="4464050"/>
          </a:xfrm>
          <a:prstGeom prst="rect">
            <a:avLst/>
          </a:prstGeom>
          <a:noFill/>
          <a:ln w="9360">
            <a:solidFill>
              <a:srgbClr xmlns:mc="http://schemas.openxmlformats.org/markup-compatibility/2006" xmlns:a14="http://schemas.microsoft.com/office/drawing/2010/main" val="800080" mc:Ignorable="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33800" y="838200"/>
            <a:ext cx="5181600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More outputs per second.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621213" cy="474663"/>
          </a:xfrm>
        </p:spPr>
        <p:txBody>
          <a:bodyPr/>
          <a:lstStyle/>
          <a:p>
            <a:r>
              <a:rPr lang="en-US"/>
              <a:t>Recap of Timing Terms</a:t>
            </a: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22A700" mc:Ignorable="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22A700" mc:Ignorable=""/>
                </a:solidFill>
              </a:rPr>
              <a:t>Setup Time</a:t>
            </a:r>
            <a:r>
              <a:rPr lang="en-US" sz="2400" dirty="0"/>
              <a:t> - when the input must be stable before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22A700" mc:Ignorable=""/>
                </a:solidFill>
              </a:rPr>
              <a:t>Hold Time</a:t>
            </a:r>
            <a:r>
              <a:rPr lang="en-US" sz="2400" dirty="0"/>
              <a:t> - when the input must be stable after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22A700" mc:Ignorable="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22A700" mc:Ignorable=""/>
                </a:solidFill>
              </a:rPr>
              <a:t>Flip-flop</a:t>
            </a:r>
            <a:r>
              <a:rPr lang="en-US" sz="2400" dirty="0"/>
              <a:t> - one bit of state that samples every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22A700" mc:Ignorable=""/>
                </a:solidFill>
              </a:rPr>
              <a:t>Register</a:t>
            </a:r>
            <a:r>
              <a:rPr lang="en-US" sz="2400" dirty="0"/>
              <a:t> - several bits of state that samples on rising edge of CLK or on LOAD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735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Machines (FSM) Introduction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495800" y="2362200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3848100" cy="475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You have seen FSMs in other classes.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Same basic idea.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 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84688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505200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3581400" cy="1314450"/>
          </a:xfrm>
          <a:prstGeom prst="rect">
            <a:avLst/>
          </a:prstGeom>
          <a:noFill/>
          <a:ln w="12600">
            <a:solidFill>
              <a:srgbClr xmlns:mc="http://schemas.openxmlformats.org/markup-compatibility/2006" xmlns:a14="http://schemas.microsoft.com/office/drawing/2010/main" val="FC0128" mc:Ignorable="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00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000" i="1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Combinational 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33226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xmlns:mc="http://schemas.openxmlformats.org/markup-compatibility/2006" xmlns:a14="http://schemas.microsoft.com/office/drawing/2010/main" val="000000" mc:Ignorable="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xmlns:mc="http://schemas.openxmlformats.org/markup-compatibility/2006" xmlns:a14="http://schemas.microsoft.com/office/drawing/2010/main" val="000000" mc:Ignorable="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6670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Next lecture we will discuss the detailed implementation, but for now can look at its functional specification, </a:t>
            </a:r>
            <a:br>
              <a:rPr lang="en-GB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Helvetica" charset="0"/>
                <a:ea typeface="DejaVu Sans" charset="0"/>
                <a:cs typeface="DejaVu Sans" charset="0"/>
              </a:rPr>
              <a:t>truth table form</a:t>
            </a:r>
            <a:r>
              <a:rPr lang="en-GB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3352800"/>
            <a:ext cx="1588" cy="2438400"/>
          </a:xfrm>
          <a:prstGeom prst="line">
            <a:avLst/>
          </a:prstGeom>
          <a:noFill/>
          <a:ln w="5724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5271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81965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ISA is very important abstraction layer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Contract between HW and SW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Clocks control pulse of our circuits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Voltages are analog, quantized to 0/1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Circuit delays are fact of life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Two types of circuits: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Stateless Combinational Logic (&amp;,|,~)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 circuits (e.g., registers)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General Model for Synchronous Systems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4267200"/>
            <a:ext cx="78486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Collection of CL blocks separated by registers.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Registers may be back-to-back and CL blocks may be back-to-back.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Feedback is optional.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Clock signal(s) connects only to clock input of registers.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162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7620000" cy="3536881"/>
          </a:xfrm>
          <a:solidFill>
            <a:srgbClr xmlns:mc="http://schemas.openxmlformats.org/markup-compatibility/2006" xmlns:a14="http://schemas.microsoft.com/office/drawing/2010/main" val="FFFFFF" mc:Ignorable=""/>
          </a:solidFill>
          <a:ln/>
        </p:spPr>
        <p:txBody>
          <a:bodyPr wrap="square"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  <a:endParaRPr lang="en-GB" dirty="0" smtClean="0"/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charset="0"/>
              <a:buAutoNum type="alphaUcPeriod"/>
              <a:tabLst>
                <a:tab pos="738188" algn="l"/>
              </a:tabLst>
            </a:pPr>
            <a:r>
              <a:rPr lang="en-US" dirty="0" smtClean="0"/>
              <a:t>The </a:t>
            </a:r>
            <a:r>
              <a:rPr lang="en-US" dirty="0" smtClean="0"/>
              <a:t>period </a:t>
            </a:r>
            <a:r>
              <a:rPr lang="en-US" dirty="0" smtClean="0"/>
              <a:t>of a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800080" mc:Ignorable=""/>
                </a:solidFill>
              </a:rPr>
              <a:t>usable synchronous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800080" mc:Ignorable=""/>
                </a:solidFill>
              </a:rPr>
              <a:t>circuit</a:t>
            </a:r>
            <a:r>
              <a:rPr lang="en-US" dirty="0" smtClean="0"/>
              <a:t> is </a:t>
            </a:r>
            <a:r>
              <a:rPr lang="en-US" dirty="0" smtClean="0"/>
              <a:t>greater than </a:t>
            </a:r>
            <a:r>
              <a:rPr lang="en-US" dirty="0" smtClean="0"/>
              <a:t>the CLK-to-Q delay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 smtClean="0"/>
              <a:t>You </a:t>
            </a:r>
            <a:r>
              <a:rPr lang="en-GB" dirty="0"/>
              <a:t>can build a FSM to signal when an equal number of 0s and 1s has appeared in the input.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1931987"/>
          </a:xfrm>
          <a:prstGeom prst="rect">
            <a:avLst/>
          </a:prstGeom>
          <a:noFill/>
          <a:ln w="1260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   ABC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C: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D: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TT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E: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TTT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95838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 Answer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2992438"/>
          </a:xfrm>
          <a:solidFill>
            <a:srgbClr xmlns:mc="http://schemas.openxmlformats.org/markup-compatibility/2006" xmlns:a14="http://schemas.microsoft.com/office/drawing/2010/main" val="FFFFFF" mc:Ignorable=""/>
          </a:solidFill>
          <a:ln/>
        </p:spPr>
        <p:txBody>
          <a:bodyPr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We can implement a D-Q </a:t>
            </a:r>
            <a:r>
              <a:rPr lang="en-GB" dirty="0" err="1"/>
              <a:t>flipflop</a:t>
            </a:r>
            <a:r>
              <a:rPr lang="en-GB" dirty="0"/>
              <a:t> as simple CL (And, Or, Not gates) 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You can build a FSM to signal when an equal number of 0s and 1s has appeared in the input.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1931987"/>
          </a:xfrm>
          <a:prstGeom prst="rect">
            <a:avLst/>
          </a:prstGeom>
          <a:noFill/>
          <a:ln w="1260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   ABC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A: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B: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C: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D: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TT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E: 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TTT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85800"/>
            <a:ext cx="8991600" cy="238559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Times New Roman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It needs ‘base case’ (</a:t>
            </a:r>
            <a:r>
              <a:rPr lang="en-GB" sz="2800" b="1" dirty="0" err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reg</a:t>
            </a:r>
            <a:r>
              <a:rPr lang="en-GB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 reset), way to step from </a:t>
            </a:r>
            <a:r>
              <a:rPr lang="en-GB" sz="2800" b="1" dirty="0" err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i</a:t>
            </a:r>
            <a:r>
              <a:rPr lang="en-GB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 to i+1 (use register + clock).</a:t>
            </a:r>
            <a:r>
              <a:rPr lang="en-GB" sz="28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 		</a:t>
            </a: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/>
                <a:ea typeface="DejaVu Sans" charset="0"/>
                <a:cs typeface="Helvetica"/>
              </a:rPr>
              <a:t>True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/>
                <a:ea typeface="DejaVu Sans" charset="0"/>
                <a:cs typeface="Helvetica"/>
              </a:rPr>
              <a:t>!</a:t>
            </a:r>
            <a:endParaRPr lang="en-GB" b="1" dirty="0" smtClean="0">
              <a:solidFill>
                <a:srgbClr xmlns:mc="http://schemas.openxmlformats.org/markup-compatibility/2006" xmlns:a14="http://schemas.microsoft.com/office/drawing/2010/main" val="063DE8" mc:Ignorable="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If not, will loose data</a:t>
            </a:r>
            <a:r>
              <a:rPr lang="en-GB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!</a:t>
            </a:r>
            <a:r>
              <a:rPr lang="en-GB" sz="2800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				</a:t>
            </a: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/>
                <a:ea typeface="DejaVu Sans" charset="0"/>
                <a:cs typeface="Helvetica"/>
              </a:rPr>
              <a:t>True!</a:t>
            </a: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 </a:t>
            </a:r>
            <a:endParaRPr lang="en-GB" b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How many states would it have? Say it’s </a:t>
            </a:r>
            <a:r>
              <a:rPr lang="en-GB" sz="2800" b="1" dirty="0" err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n</a:t>
            </a:r>
            <a:r>
              <a:rPr lang="en-GB" sz="2800" b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/>
                <a:ea typeface="DejaVu Sans" charset="0"/>
                <a:cs typeface="Helvetica"/>
              </a:rPr>
              <a:t>. How does it know when n+1 bits have been seen?</a:t>
            </a:r>
            <a:endParaRPr lang="en-GB" sz="2800" b="1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latin typeface="Helvetica"/>
              <a:ea typeface="DejaVu Sans" charset="0"/>
              <a:cs typeface="Helvetica"/>
            </a:endParaRPr>
          </a:p>
          <a:p>
            <a:pPr marL="801688" lvl="1" indent="-688975">
              <a:lnSpc>
                <a:spcPct val="65000"/>
              </a:lnSpc>
              <a:spcBef>
                <a:spcPts val="1350"/>
              </a:spcBef>
              <a:buClr>
                <a:srgbClr xmlns:mc="http://schemas.openxmlformats.org/markup-compatibility/2006" xmlns:a14="http://schemas.microsoft.com/office/drawing/2010/main" val="FF0000" mc:Ignorable=""/>
              </a:buCl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Helvetica"/>
                <a:ea typeface="DejaVu Sans" charset="0"/>
                <a:cs typeface="Helvetica"/>
              </a:rPr>
              <a:t>	False</a:t>
            </a:r>
            <a:r>
              <a:rPr lang="en-GB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Helvetica"/>
                <a:ea typeface="DejaVu Sans" charset="0"/>
                <a:cs typeface="Helvetica"/>
              </a:rPr>
              <a:t>!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653338" y="4968840"/>
            <a:ext cx="1447800" cy="3048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xmlns:mc="http://schemas.openxmlformats.org/markup-compatibility/2006" xmlns:a14="http://schemas.microsoft.com/office/drawing/2010/main" val="800080" mc:Ignorable="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352800"/>
            <a:ext cx="7620000" cy="353688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  <a:spAutoFit/>
          </a:bodyPr>
          <a:lstStyle/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 feedback akin to SW recursion</a:t>
            </a:r>
          </a:p>
          <a:p>
            <a:pPr marL="609600" marR="0" lvl="0" indent="-609600" algn="l" defTabSz="457200" rtl="0" eaLnBrk="0" fontAlgn="base" latinLnBrk="0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Tx/>
              <a:buFont typeface="Times" charset="0"/>
              <a:buAutoNum type="alphaUcPeriod"/>
              <a:tabLst>
                <a:tab pos="738188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period of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800080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usable synchronous circuit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greater than the CLK-to-Q delay</a:t>
            </a:r>
          </a:p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build a FSM to signal when an equal number of 0s and 1s has appeared in the input. 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26"/>
                                    </p:par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“And In conclusion…”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35188"/>
            <a:ext cx="8763000" cy="505811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State elements are used to: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063DE8" mc:Ignorable="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xmlns:mc="http://schemas.openxmlformats.org/markup-compatibility/2006" xmlns:a14="http://schemas.microsoft.com/office/drawing/2010/main" val="063DE8" mc:Ignorable=""/>
                </a:solidFill>
              </a:rPr>
              <a:t>Build memories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063DE8" mc:Ignorable="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xmlns:mc="http://schemas.openxmlformats.org/markup-compatibility/2006" xmlns:a14="http://schemas.microsoft.com/office/drawing/2010/main" val="063DE8" mc:Ignorable=""/>
                </a:solidFill>
              </a:rPr>
              <a:t>Control the flow of information between other state elements and combinational logic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D-flip-flops used to build registers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Clocks tell us when D-flip-flops change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Setup and Hold times important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We pipeline long-delay CL for faster clock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Finite State Machines extremely useful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You’ll see them again </a:t>
            </a:r>
            <a:r>
              <a:rPr lang="en-GB" sz="2400" dirty="0" smtClean="0"/>
              <a:t>150,152</a:t>
            </a:r>
            <a:r>
              <a:rPr lang="en-GB" sz="2400" dirty="0"/>
              <a:t>,</a:t>
            </a:r>
            <a:r>
              <a:rPr lang="en-GB" sz="2400" dirty="0" smtClean="0"/>
              <a:t> 164, 172…</a:t>
            </a:r>
            <a:endParaRPr lang="en-GB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277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Uses for State Elements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51363"/>
          </a:xfrm>
          <a:ln/>
        </p:spPr>
        <p:txBody>
          <a:bodyPr>
            <a:spAutoFit/>
          </a:bodyPr>
          <a:lstStyle/>
          <a:p>
            <a:pPr marL="608013" indent="-608013">
              <a:lnSpc>
                <a:spcPct val="75000"/>
              </a:lnSpc>
              <a:buFont typeface="Times New Roman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As a place to store values for some     indeterminate amount of time: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Register files (like $1-$31 on the MIPS)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Memory (caches, and main memory)</a:t>
            </a:r>
          </a:p>
          <a:p>
            <a:pPr marL="608013" indent="-608013">
              <a:lnSpc>
                <a:spcPct val="75000"/>
              </a:lnSpc>
              <a:buFont typeface="Helvetica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Help control the flow of information between combinational logic blocks.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State elements are used to hold up the movement of information at the inputs to combinational logic blocks and allow for orderly passage.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39578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991" t="10698" r="15904" b="18050"/>
          <a:stretch>
            <a:fillRect/>
          </a:stretch>
        </p:blipFill>
        <p:spPr bwMode="auto">
          <a:xfrm>
            <a:off x="1981200" y="1447800"/>
            <a:ext cx="5562600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2971800"/>
            <a:ext cx="6032500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Want: 	</a:t>
            </a: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       for (i=0;i&lt;n;i++)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		  S = S + X</a:t>
            </a:r>
            <a:r>
              <a:rPr lang="en-GB" sz="3200" b="1" baseline="-250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178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4495800"/>
            <a:ext cx="8001000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 Each X value is applied in succession, </a:t>
            </a:r>
            <a:br>
              <a:rPr lang="en-GB" sz="28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  one per cycle.</a:t>
            </a:r>
          </a:p>
          <a:p>
            <a:pPr lvl="1"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 After n cycles the sum is present on 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try…Does this work?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1600200" y="1219200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4038600"/>
            <a:ext cx="7993063" cy="204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C012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FC0128" mc:Ignorable=""/>
                </a:solidFill>
                <a:latin typeface="Helvetica" charset="0"/>
                <a:ea typeface="DejaVu Sans" charset="0"/>
                <a:cs typeface="DejaVu Sans" charset="0"/>
              </a:rPr>
              <a:t>Nope!</a:t>
            </a:r>
            <a:r>
              <a:rPr lang="en-GB" sz="32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Reason #1… What is there to control the</a:t>
            </a:r>
            <a:b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next iteration of the ‘</a:t>
            </a: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for</a:t>
            </a: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’ loop?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Reason #2… How do we say: ‘</a:t>
            </a: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Courier New" charset="0"/>
                <a:ea typeface="DejaVu Sans" charset="0"/>
                <a:cs typeface="DejaVu Sans" charset="0"/>
              </a:rPr>
              <a:t>S=0</a:t>
            </a:r>
            <a:r>
              <a:rPr lang="en-GB" sz="3200" b="1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Helvetica" charset="0"/>
                <a:ea typeface="DejaVu Sans" charset="0"/>
                <a:cs typeface="DejaVu Sans" charset="0"/>
              </a:rPr>
              <a:t>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962400" y="2867025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xmlns:mc="http://schemas.openxmlformats.org/markup-compatibility/2006" xmlns:a14="http://schemas.microsoft.com/office/drawing/2010/main" val="800080" mc:Ignorable="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800080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xmlns:mc="http://schemas.openxmlformats.org/markup-compatibility/2006" xmlns:a14="http://schemas.microsoft.com/office/drawing/2010/main" val="800080" mc:Ignorable=""/>
                </a:solidFill>
                <a:latin typeface="Helvetica" charset="0"/>
                <a:ea typeface="DejaVu Sans" charset="0"/>
                <a:cs typeface="DejaVu Sans" charset="0"/>
              </a:rPr>
              <a:t>Feedback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943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try…How about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228600" y="762000"/>
            <a:ext cx="60960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1273" t="8598" r="5956" b="10965"/>
          <a:stretch>
            <a:fillRect/>
          </a:stretch>
        </p:blipFill>
        <p:spPr bwMode="auto">
          <a:xfrm>
            <a:off x="1905000" y="3792538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4160838"/>
            <a:ext cx="1601788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063DE8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Rough</a:t>
            </a:r>
            <a:br>
              <a:rPr lang="en-GB" sz="28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xmlns:mc="http://schemas.openxmlformats.org/markup-compatibility/2006" xmlns:a14="http://schemas.microsoft.com/office/drawing/2010/main" val="063DE8" mc:Ignorable="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724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800080" mc:Ignorable="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xmlns:mc="http://schemas.openxmlformats.org/markup-compatibility/2006" xmlns:a14="http://schemas.microsoft.com/office/drawing/2010/main" val="800080" mc:Ignorable=""/>
                </a:solidFill>
                <a:latin typeface="Helvetica" charset="0"/>
                <a:ea typeface="DejaVu Sans" charset="0"/>
                <a:cs typeface="DejaVu Sans" charset="0"/>
              </a:rPr>
              <a:t>Register is used to hold up the transfer of data to adder.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722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Details…What’s inside?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1430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077200" cy="251618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n instances of a </a:t>
            </a:r>
            <a:r>
              <a:rPr lang="en-GB" sz="2800">
                <a:solidFill>
                  <a:srgbClr xmlns:mc="http://schemas.openxmlformats.org/markup-compatibility/2006" xmlns:a14="http://schemas.microsoft.com/office/drawing/2010/main" val="800080" mc:Ignorable=""/>
                </a:solidFill>
              </a:rPr>
              <a:t>“Flip-Flop”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xmlns:mc="http://schemas.openxmlformats.org/markup-compatibility/2006" xmlns:a14="http://schemas.microsoft.com/office/drawing/2010/main" val="800080" mc:Ignorable="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xmlns:mc="http://schemas.openxmlformats.org/markup-compatibility/2006" xmlns:a14="http://schemas.microsoft.com/office/drawing/2010/main" val="800080" mc:Ignorable=""/>
                </a:solidFill>
              </a:rPr>
              <a:t>Flip-flop </a:t>
            </a:r>
            <a:r>
              <a:rPr lang="en-GB" sz="2800"/>
              <a:t>name because the output flips and flops between and 0,1 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D is “data”, Q is “output”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Also called “d-type Flip-Flop”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(1/2)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xmlns:mc="http://schemas.openxmlformats.org/markup-compatibility/2006" xmlns:a14="http://schemas.microsoft.com/office/drawing/2010/main" val="063DE8" mc:Ignorable="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xmlns:mc="http://schemas.openxmlformats.org/markup-compatibility/2006" xmlns:a14="http://schemas.microsoft.com/office/drawing/2010/main" val="063DE8" mc:Ignorable="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(2/2)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xmlns:mc="http://schemas.openxmlformats.org/markup-compatibility/2006" xmlns:a14="http://schemas.microsoft.com/office/drawing/2010/main" val="063DE8" mc:Ignorable="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xmlns:mc="http://schemas.openxmlformats.org/markup-compatibility/2006" xmlns:a14="http://schemas.microsoft.com/office/drawing/2010/main" val="063DE8" mc:Ignorable="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00CC99" mc:Ignorable=""/>
      </a:accent1>
      <a:accent2>
        <a:srgbClr xmlns:mc="http://schemas.openxmlformats.org/markup-compatibility/2006" xmlns:a14="http://schemas.microsoft.com/office/drawing/2010/main" val="3333CC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AAE2CA" mc:Ignorable=""/>
      </a:accent5>
      <a:accent6>
        <a:srgbClr xmlns:mc="http://schemas.openxmlformats.org/markup-compatibility/2006" xmlns:a14="http://schemas.microsoft.com/office/drawing/2010/main" val="2D2DB9" mc:Ignorable=""/>
      </a:accent6>
      <a:hlink>
        <a:srgbClr xmlns:mc="http://schemas.openxmlformats.org/markup-compatibility/2006" xmlns:a14="http://schemas.microsoft.com/office/drawing/2010/main" val="CCCCFF" mc:Ignorable=""/>
      </a:hlink>
      <a:folHlink>
        <a:srgbClr xmlns:mc="http://schemas.openxmlformats.org/markup-compatibility/2006" xmlns:a14="http://schemas.microsoft.com/office/drawing/2010/main" val="B2B2B2" mc:Ignorable=""/>
      </a:folHlink>
    </a:clrScheme>
    <a:fontScheme name="Office Theme">
      <a:majorFont>
        <a:latin typeface="Helvetica"/>
        <a:ea typeface="DejaVu Sans"/>
        <a:cs typeface="DejaVu Sans"/>
      </a:majorFont>
      <a:minorFont>
        <a:latin typeface="Helvetic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xmlns:mc="http://schemas.openxmlformats.org/markup-compatibility/2006" xmlns:a14="http://schemas.microsoft.com/office/drawing/2010/main" val="00B8FF" mc:Ignorable="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xmlns:mc="http://schemas.openxmlformats.org/markup-compatibility/2006" xmlns:a14="http://schemas.microsoft.com/office/drawing/2010/main" val="000000" mc:Ignorable="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xmlns:mc="http://schemas.openxmlformats.org/markup-compatibility/2006" xmlns:a14="http://schemas.microsoft.com/office/drawing/2010/main" val="00B8FF" mc:Ignorable="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xmlns:mc="http://schemas.openxmlformats.org/markup-compatibility/2006" xmlns:a14="http://schemas.microsoft.com/office/drawing/2010/main" val="000000" mc:Ignorable="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00CC99" mc:Ignorable=""/>
        </a:accent1>
        <a:accent2>
          <a:srgbClr xmlns:mc="http://schemas.openxmlformats.org/markup-compatibility/2006" xmlns:a14="http://schemas.microsoft.com/office/drawing/2010/main" val="3333CC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E2CA" mc:Ignorable=""/>
        </a:accent5>
        <a:accent6>
          <a:srgbClr xmlns:mc="http://schemas.openxmlformats.org/markup-compatibility/2006" xmlns:a14="http://schemas.microsoft.com/office/drawing/2010/main" val="2D2DB9" mc:Ignorable=""/>
        </a:accent6>
        <a:hlink>
          <a:srgbClr xmlns:mc="http://schemas.openxmlformats.org/markup-compatibility/2006" xmlns:a14="http://schemas.microsoft.com/office/drawing/2010/main" val="CCCCFF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FF" mc:Ignorable=""/>
        </a:dk2>
        <a:lt2>
          <a:srgbClr xmlns:mc="http://schemas.openxmlformats.org/markup-compatibility/2006" xmlns:a14="http://schemas.microsoft.com/office/drawing/2010/main" val="FFFF00" mc:Ignorable=""/>
        </a:lt2>
        <a:accent1>
          <a:srgbClr xmlns:mc="http://schemas.openxmlformats.org/markup-compatibility/2006" xmlns:a14="http://schemas.microsoft.com/office/drawing/2010/main" val="FF9900" mc:Ignorable=""/>
        </a:accent1>
        <a:accent2>
          <a:srgbClr xmlns:mc="http://schemas.openxmlformats.org/markup-compatibility/2006" xmlns:a14="http://schemas.microsoft.com/office/drawing/2010/main" val="00FFFF" mc:Ignorable=""/>
        </a:accent2>
        <a:accent3>
          <a:srgbClr xmlns:mc="http://schemas.openxmlformats.org/markup-compatibility/2006" xmlns:a14="http://schemas.microsoft.com/office/drawing/2010/main" val="AAAAFF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FFCAAA" mc:Ignorable=""/>
        </a:accent5>
        <a:accent6>
          <a:srgbClr xmlns:mc="http://schemas.openxmlformats.org/markup-compatibility/2006" xmlns:a14="http://schemas.microsoft.com/office/drawing/2010/main" val="00E7E7" mc:Ignorable=""/>
        </a:accent6>
        <a:hlink>
          <a:srgbClr xmlns:mc="http://schemas.openxmlformats.org/markup-compatibility/2006" xmlns:a14="http://schemas.microsoft.com/office/drawing/2010/main" val="FF0000" mc:Ignorable=""/>
        </a:hlink>
        <a:folHlink>
          <a:srgbClr xmlns:mc="http://schemas.openxmlformats.org/markup-compatibility/2006" xmlns:a14="http://schemas.microsoft.com/office/drawing/2010/main" val="969696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CC" mc:Ignorable=""/>
        </a:lt1>
        <a:dk2>
          <a:srgbClr xmlns:mc="http://schemas.openxmlformats.org/markup-compatibility/2006" xmlns:a14="http://schemas.microsoft.com/office/drawing/2010/main" val="808000" mc:Ignorable=""/>
        </a:dk2>
        <a:lt2>
          <a:srgbClr xmlns:mc="http://schemas.openxmlformats.org/markup-compatibility/2006" xmlns:a14="http://schemas.microsoft.com/office/drawing/2010/main" val="666633" mc:Ignorable=""/>
        </a:lt2>
        <a:accent1>
          <a:srgbClr xmlns:mc="http://schemas.openxmlformats.org/markup-compatibility/2006" xmlns:a14="http://schemas.microsoft.com/office/drawing/2010/main" val="339933" mc:Ignorable=""/>
        </a:accent1>
        <a:accent2>
          <a:srgbClr xmlns:mc="http://schemas.openxmlformats.org/markup-compatibility/2006" xmlns:a14="http://schemas.microsoft.com/office/drawing/2010/main" val="800000" mc:Ignorable=""/>
        </a:accent2>
        <a:accent3>
          <a:srgbClr xmlns:mc="http://schemas.openxmlformats.org/markup-compatibility/2006" xmlns:a14="http://schemas.microsoft.com/office/drawing/2010/main" val="FFFFE2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DCAAD" mc:Ignorable=""/>
        </a:accent5>
        <a:accent6>
          <a:srgbClr xmlns:mc="http://schemas.openxmlformats.org/markup-compatibility/2006" xmlns:a14="http://schemas.microsoft.com/office/drawing/2010/main" val="730000" mc:Ignorable=""/>
        </a:accent6>
        <a:hlink>
          <a:srgbClr xmlns:mc="http://schemas.openxmlformats.org/markup-compatibility/2006" xmlns:a14="http://schemas.microsoft.com/office/drawing/2010/main" val="0033CC" mc:Ignorable=""/>
        </a:hlink>
        <a:folHlink>
          <a:srgbClr xmlns:mc="http://schemas.openxmlformats.org/markup-compatibility/2006" xmlns:a14="http://schemas.microsoft.com/office/drawing/2010/main" val="FFCC66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333333" mc:Ignorable=""/>
        </a:lt2>
        <a:accent1>
          <a:srgbClr xmlns:mc="http://schemas.openxmlformats.org/markup-compatibility/2006" xmlns:a14="http://schemas.microsoft.com/office/drawing/2010/main" val="DDDDDD" mc:Ignorable=""/>
        </a:accent1>
        <a:accent2>
          <a:srgbClr xmlns:mc="http://schemas.openxmlformats.org/markup-compatibility/2006" xmlns:a14="http://schemas.microsoft.com/office/drawing/2010/main" val="80808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EBEBEB" mc:Ignorable=""/>
        </a:accent5>
        <a:accent6>
          <a:srgbClr xmlns:mc="http://schemas.openxmlformats.org/markup-compatibility/2006" xmlns:a14="http://schemas.microsoft.com/office/drawing/2010/main" val="737373" mc:Ignorable=""/>
        </a:accent6>
        <a:hlink>
          <a:srgbClr xmlns:mc="http://schemas.openxmlformats.org/markup-compatibility/2006" xmlns:a14="http://schemas.microsoft.com/office/drawing/2010/main" val="4D4D4D" mc:Ignorable=""/>
        </a:hlink>
        <a:folHlink>
          <a:srgbClr xmlns:mc="http://schemas.openxmlformats.org/markup-compatibility/2006" xmlns:a14="http://schemas.microsoft.com/office/drawing/2010/main" val="EAEAEA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FFCC66" mc:Ignorable=""/>
        </a:accent1>
        <a:accent2>
          <a:srgbClr xmlns:mc="http://schemas.openxmlformats.org/markup-compatibility/2006" xmlns:a14="http://schemas.microsoft.com/office/drawing/2010/main" val="0000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E2B8" mc:Ignorable=""/>
        </a:accent5>
        <a:accent6>
          <a:srgbClr xmlns:mc="http://schemas.openxmlformats.org/markup-compatibility/2006" xmlns:a14="http://schemas.microsoft.com/office/drawing/2010/main" val="0000E7" mc:Ignorable=""/>
        </a:accent6>
        <a:hlink>
          <a:srgbClr xmlns:mc="http://schemas.openxmlformats.org/markup-compatibility/2006" xmlns:a14="http://schemas.microsoft.com/office/drawing/2010/main" val="CC00CC" mc:Ignorable=""/>
        </a:hlink>
        <a:folHlink>
          <a:srgbClr xmlns:mc="http://schemas.openxmlformats.org/markup-compatibility/2006" xmlns:a14="http://schemas.microsoft.com/office/drawing/2010/main" val="C0C0C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C0C0C0" mc:Ignorable=""/>
        </a:accent1>
        <a:accent2>
          <a:srgbClr xmlns:mc="http://schemas.openxmlformats.org/markup-compatibility/2006" xmlns:a14="http://schemas.microsoft.com/office/drawing/2010/main" val="0066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CDCDC" mc:Ignorable=""/>
        </a:accent5>
        <a:accent6>
          <a:srgbClr xmlns:mc="http://schemas.openxmlformats.org/markup-compatibility/2006" xmlns:a14="http://schemas.microsoft.com/office/drawing/2010/main" val="005CE7" mc:Ignorable=""/>
        </a:accent6>
        <a:hlink>
          <a:srgbClr xmlns:mc="http://schemas.openxmlformats.org/markup-compatibility/2006" xmlns:a14="http://schemas.microsoft.com/office/drawing/2010/main" val="FF0000" mc:Ignorable=""/>
        </a:hlink>
        <a:folHlink>
          <a:srgbClr xmlns:mc="http://schemas.openxmlformats.org/markup-compatibility/2006" xmlns:a14="http://schemas.microsoft.com/office/drawing/2010/main" val="00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3399FF" mc:Ignorable=""/>
        </a:accent1>
        <a:accent2>
          <a:srgbClr xmlns:mc="http://schemas.openxmlformats.org/markup-compatibility/2006" xmlns:a14="http://schemas.microsoft.com/office/drawing/2010/main" val="99FFCC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DCAFF" mc:Ignorable=""/>
        </a:accent5>
        <a:accent6>
          <a:srgbClr xmlns:mc="http://schemas.openxmlformats.org/markup-compatibility/2006" xmlns:a14="http://schemas.microsoft.com/office/drawing/2010/main" val="8AE7B9" mc:Ignorable=""/>
        </a:accent6>
        <a:hlink>
          <a:srgbClr xmlns:mc="http://schemas.openxmlformats.org/markup-compatibility/2006" xmlns:a14="http://schemas.microsoft.com/office/drawing/2010/main" val="CC00CC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00CC99" mc:Ignorable=""/>
      </a:accent1>
      <a:accent2>
        <a:srgbClr xmlns:mc="http://schemas.openxmlformats.org/markup-compatibility/2006" xmlns:a14="http://schemas.microsoft.com/office/drawing/2010/main" val="3333CC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AAE2CA" mc:Ignorable=""/>
      </a:accent5>
      <a:accent6>
        <a:srgbClr xmlns:mc="http://schemas.openxmlformats.org/markup-compatibility/2006" xmlns:a14="http://schemas.microsoft.com/office/drawing/2010/main" val="2D2DB9" mc:Ignorable=""/>
      </a:accent6>
      <a:hlink>
        <a:srgbClr xmlns:mc="http://schemas.openxmlformats.org/markup-compatibility/2006" xmlns:a14="http://schemas.microsoft.com/office/drawing/2010/main" val="CCCCFF" mc:Ignorable=""/>
      </a:hlink>
      <a:folHlink>
        <a:srgbClr xmlns:mc="http://schemas.openxmlformats.org/markup-compatibility/2006" xmlns:a14="http://schemas.microsoft.com/office/drawing/2010/main" val="B2B2B2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787878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</TotalTime>
  <Words>1375</Words>
  <Application>Microsoft Office PowerPoint</Application>
  <PresentationFormat>On-screen Show (4:3)</PresentationFormat>
  <Paragraphs>181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Review</vt:lpstr>
      <vt:lpstr>Uses for State Elements</vt:lpstr>
      <vt:lpstr>Accumulator Example</vt:lpstr>
      <vt:lpstr>First try…Does this work?</vt:lpstr>
      <vt:lpstr>Second try…How about this?</vt:lpstr>
      <vt:lpstr>Register Details…What’s inside?</vt:lpstr>
      <vt:lpstr>What’s the timing of a Flip-flop? (1/2)</vt:lpstr>
      <vt:lpstr>What’s the timing of a Flip-flop? (2/2)</vt:lpstr>
      <vt:lpstr>Accumulator Revisited (proper timing 1/2)</vt:lpstr>
      <vt:lpstr>Accumulator Revisited (proper timing 2/2)</vt:lpstr>
      <vt:lpstr>Maximum Clock Frequency</vt:lpstr>
      <vt:lpstr>Pipelining to improve performance (1/2)</vt:lpstr>
      <vt:lpstr>Pipelining to improve performance (2/2)</vt:lpstr>
      <vt:lpstr>Recap of Timing Terms</vt:lpstr>
      <vt:lpstr>Finite State Machines (FSM) Introduction</vt:lpstr>
      <vt:lpstr>Finite State Machine Example: 3 ones…</vt:lpstr>
      <vt:lpstr>Hardware Implementation of FSM</vt:lpstr>
      <vt:lpstr>Hardware for FSM: Combinational Logic</vt:lpstr>
      <vt:lpstr>General Model for Synchronous Systems</vt:lpstr>
      <vt:lpstr>Peer Instruction</vt:lpstr>
      <vt:lpstr>Peer Instruction Answer</vt:lpstr>
      <vt:lpstr>“And In conclusion…”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Bontrey</cp:lastModifiedBy>
  <cp:revision>39</cp:revision>
  <dcterms:created xsi:type="dcterms:W3CDTF">2008-03-14T18:58:02Z</dcterms:created>
  <dcterms:modified xsi:type="dcterms:W3CDTF">2010-03-11T05:41:15Z</dcterms:modified>
</cp:coreProperties>
</file>