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176" autoAdjust="0"/>
  </p:normalViewPr>
  <p:slideViewPr>
    <p:cSldViewPr>
      <p:cViewPr varScale="1">
        <p:scale>
          <a:sx n="146" d="100"/>
          <a:sy n="146" d="100"/>
        </p:scale>
        <p:origin x="-112" y="-3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65" tIns="44133" rIns="88265" bIns="44133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(b) </a:t>
            </a:r>
          </a:p>
          <a:p>
            <a:pPr marL="228600" indent="-228600"/>
            <a:r>
              <a:rPr lang="en-US"/>
              <a:t>1: False</a:t>
            </a:r>
          </a:p>
          <a:p>
            <a:pPr marL="228600" indent="-228600"/>
            <a:r>
              <a:rPr lang="en-US"/>
              <a:t>2: True (it’s all relative)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8486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L14 : MIPS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Instruction Representation II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14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MIPS Instruction Representation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-22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School spies on students w/webcam?!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4419600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High school students have sued a HS near Philly for spying on them using their school-issued Apple laptops.  The school said the “security” feature was to curb a rash of stolen laptops, but other students noticed the webcam light going on and off.  Scary stuff!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thelede.blogs.nytimes.com/2010/02/19/school-accused-of-using-webcam-to-photograph-student-at-home/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105400" y="5867400"/>
            <a:ext cx="3733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 b="7210"/>
          <a:stretch>
            <a:fillRect/>
          </a:stretch>
        </p:blipFill>
        <p:spPr>
          <a:xfrm>
            <a:off x="5334001" y="3962400"/>
            <a:ext cx="3263902" cy="1938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357688"/>
          </a:xfrm>
        </p:spPr>
        <p:txBody>
          <a:bodyPr/>
          <a:lstStyle/>
          <a:p>
            <a:r>
              <a:rPr lang="en-US" dirty="0"/>
              <a:t>Note: Instructions are words, so they’re word aligned (byte address is always a multiple of 4, which means it ends with </a:t>
            </a:r>
            <a:r>
              <a:rPr lang="en-US" dirty="0">
                <a:latin typeface="Courier New" pitchFamily="24" charset="0"/>
              </a:rPr>
              <a:t>00</a:t>
            </a:r>
            <a:r>
              <a:rPr lang="en-US" dirty="0"/>
              <a:t> in binary).</a:t>
            </a:r>
          </a:p>
          <a:p>
            <a:pPr lvl="1"/>
            <a:r>
              <a:rPr lang="en-US" dirty="0"/>
              <a:t>So the number of bytes to add to the PC will always be a multiple of 4.</a:t>
            </a:r>
          </a:p>
          <a:p>
            <a:pPr lvl="1"/>
            <a:r>
              <a:rPr lang="en-US" dirty="0"/>
              <a:t>So specify the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in words.</a:t>
            </a:r>
          </a:p>
          <a:p>
            <a:r>
              <a:rPr lang="en-US" dirty="0"/>
              <a:t>Now, we can branch ±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words</a:t>
            </a:r>
            <a:r>
              <a:rPr lang="en-US" dirty="0"/>
              <a:t> from the PC (or ± 2</a:t>
            </a:r>
            <a:r>
              <a:rPr lang="en-US" baseline="30000" dirty="0"/>
              <a:t>17</a:t>
            </a:r>
            <a:r>
              <a:rPr lang="en-US" dirty="0"/>
              <a:t> bytes), so we can handle loops 4 times as large.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930900"/>
          </a:xfrm>
        </p:spPr>
        <p:txBody>
          <a:bodyPr/>
          <a:lstStyle/>
          <a:p>
            <a:r>
              <a:rPr lang="en-US" dirty="0"/>
              <a:t>Branch Calculation: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don’t </a:t>
            </a:r>
            <a:r>
              <a:rPr lang="en-US" dirty="0"/>
              <a:t>take the branch: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PC + </a:t>
            </a:r>
            <a:r>
              <a:rPr lang="en-US" dirty="0" smtClean="0">
                <a:solidFill>
                  <a:srgbClr val="94F0E4"/>
                </a:solidFill>
              </a:rPr>
              <a:t>4 </a:t>
            </a:r>
            <a:r>
              <a:rPr lang="en-US" dirty="0">
                <a:solidFill>
                  <a:srgbClr val="94F0E4"/>
                </a:solidFill>
              </a:rPr>
              <a:t>=</a:t>
            </a:r>
            <a:r>
              <a:rPr lang="en-US" dirty="0" smtClean="0">
                <a:solidFill>
                  <a:srgbClr val="94F0E4"/>
                </a:solidFill>
              </a:rPr>
              <a:t> byte </a:t>
            </a:r>
            <a:r>
              <a:rPr lang="en-US" dirty="0">
                <a:solidFill>
                  <a:srgbClr val="94F0E4"/>
                </a:solidFill>
              </a:rPr>
              <a:t>address of next </a:t>
            </a:r>
            <a:r>
              <a:rPr lang="en-US" dirty="0" smtClean="0">
                <a:solidFill>
                  <a:srgbClr val="94F0E4"/>
                </a:solidFill>
              </a:rPr>
              <a:t>instruction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(PC + 4) + (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immediate</a:t>
            </a:r>
            <a:r>
              <a:rPr lang="en-US" dirty="0">
                <a:solidFill>
                  <a:srgbClr val="94F0E4"/>
                </a:solidFill>
              </a:rPr>
              <a:t> * 4)</a:t>
            </a:r>
          </a:p>
          <a:p>
            <a:pPr lvl="1"/>
            <a:r>
              <a:rPr lang="en-US" dirty="0"/>
              <a:t>Observations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specifies the number of words to jump, which is simply the number of instructions to jump.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can be positive or negative.</a:t>
            </a:r>
          </a:p>
          <a:p>
            <a:pPr lvl="2"/>
            <a:r>
              <a:rPr lang="en-US" dirty="0"/>
              <a:t>Due to hardware, add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to (PC+4), not to PC; will be clearer why later in course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27637"/>
          </a:xfrm>
        </p:spPr>
        <p:txBody>
          <a:bodyPr/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Loop</a:t>
            </a:r>
            <a:r>
              <a:rPr lang="en-US" dirty="0">
                <a:latin typeface="Courier New" pitchFamily="24" charset="0"/>
              </a:rPr>
              <a:t>:	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</a:t>
            </a:r>
            <a:r>
              <a:rPr lang="en-US" dirty="0">
                <a:latin typeface="Courier New" pitchFamily="24" charset="0"/>
              </a:rPr>
              <a:t>:</a:t>
            </a:r>
            <a:endParaRPr lang="en-US" dirty="0"/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branch is I-Format: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= 4 (look up in table)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rs</a:t>
            </a:r>
            <a:r>
              <a:rPr lang="en-US" dirty="0"/>
              <a:t> = 9 (first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rt</a:t>
            </a:r>
            <a:r>
              <a:rPr lang="en-US" dirty="0"/>
              <a:t> = 0 (second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???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884737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24" charset="0"/>
              </a:rPr>
              <a:t>	Loop:	</a:t>
            </a:r>
            <a:r>
              <a:rPr lang="en-US" dirty="0" err="1" smtClean="0">
                <a:latin typeface="Courier New" pitchFamily="24" charset="0"/>
              </a:rPr>
              <a:t>beq</a:t>
            </a:r>
            <a:r>
              <a:rPr lang="en-US" dirty="0" smtClean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End:</a:t>
            </a:r>
            <a:endParaRPr lang="en-US" dirty="0" smtClean="0"/>
          </a:p>
          <a:p>
            <a:r>
              <a:rPr lang="en-US" dirty="0" smtClean="0">
                <a:latin typeface="Courier New" pitchFamily="24" charset="0"/>
              </a:rPr>
              <a:t>immediate</a:t>
            </a:r>
            <a:r>
              <a:rPr lang="en-US" dirty="0" smtClean="0"/>
              <a:t> </a:t>
            </a:r>
            <a:r>
              <a:rPr lang="en-US" dirty="0"/>
              <a:t>Field:</a:t>
            </a:r>
          </a:p>
          <a:p>
            <a:pPr lvl="1"/>
            <a:r>
              <a:rPr lang="en-US" dirty="0"/>
              <a:t>Number of </a:t>
            </a:r>
            <a:r>
              <a:rPr lang="en-US" dirty="0">
                <a:solidFill>
                  <a:schemeClr val="accent2"/>
                </a:solidFill>
              </a:rPr>
              <a:t>instructions</a:t>
            </a:r>
            <a:r>
              <a:rPr lang="en-US" dirty="0"/>
              <a:t> to add to (or subtract from) the PC, starting at the instruction </a:t>
            </a:r>
            <a:r>
              <a:rPr lang="en-US" i="1" dirty="0">
                <a:solidFill>
                  <a:schemeClr val="accent2"/>
                </a:solidFill>
              </a:rPr>
              <a:t>following</a:t>
            </a:r>
            <a:r>
              <a:rPr lang="en-US" dirty="0"/>
              <a:t> the branch.</a:t>
            </a:r>
          </a:p>
          <a:p>
            <a:pPr lvl="1"/>
            <a:r>
              <a:rPr lang="en-US" dirty="0"/>
              <a:t>In 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case,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405063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24" charset="0"/>
              </a:rPr>
              <a:t>	Loop:	</a:t>
            </a:r>
            <a:r>
              <a:rPr lang="en-US" dirty="0" err="1" smtClean="0">
                <a:latin typeface="Courier New" pitchFamily="24" charset="0"/>
              </a:rPr>
              <a:t>beq</a:t>
            </a:r>
            <a:r>
              <a:rPr lang="en-US" dirty="0" smtClean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End: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45720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6679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4</a:t>
                </a:r>
                <a:endParaRPr lang="en-US" sz="2000"/>
              </a:p>
            </p:txBody>
          </p:sp>
          <p:sp>
            <p:nvSpPr>
              <p:cNvPr id="2166791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66792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6679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5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3</a:t>
                </a:r>
                <a:endParaRPr lang="en-US" sz="2000"/>
              </a:p>
            </p:txBody>
          </p:sp>
        </p:grpSp>
        <p:sp>
          <p:nvSpPr>
            <p:cNvPr id="216679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0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66804" name="Rectangle 20"/>
          <p:cNvSpPr>
            <a:spLocks noChangeArrowheads="1"/>
          </p:cNvSpPr>
          <p:nvPr/>
        </p:nvSpPr>
        <p:spPr bwMode="auto">
          <a:xfrm>
            <a:off x="533400" y="40386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decimal representation:</a:t>
            </a:r>
          </a:p>
        </p:txBody>
      </p:sp>
      <p:sp>
        <p:nvSpPr>
          <p:cNvPr id="2166805" name="Rectangle 21"/>
          <p:cNvSpPr>
            <a:spLocks noChangeArrowheads="1"/>
          </p:cNvSpPr>
          <p:nvPr/>
        </p:nvSpPr>
        <p:spPr bwMode="auto">
          <a:xfrm>
            <a:off x="533400" y="51482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binary representation: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5638800"/>
            <a:ext cx="8153400" cy="976313"/>
            <a:chOff x="432" y="3120"/>
            <a:chExt cx="5136" cy="615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66808" name="Text Box 24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000100</a:t>
                </a:r>
                <a:endParaRPr lang="en-US" sz="2000"/>
              </a:p>
            </p:txBody>
          </p:sp>
          <p:sp>
            <p:nvSpPr>
              <p:cNvPr id="2166809" name="Text Box 25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66810" name="Text Box 26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</a:t>
                </a:r>
                <a:endParaRPr lang="en-US" sz="2000"/>
              </a:p>
            </p:txBody>
          </p:sp>
          <p:sp>
            <p:nvSpPr>
              <p:cNvPr id="2166811" name="Text Box 27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2" name="Text Box 28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3" name="Text Box 29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0000000000000011</a:t>
                </a:r>
                <a:endParaRPr lang="en-US" sz="2000"/>
              </a:p>
            </p:txBody>
          </p:sp>
        </p:grpSp>
        <p:sp>
          <p:nvSpPr>
            <p:cNvPr id="2166814" name="Rectangle 30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5" name="Line 31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6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7" name="Line 33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8" name="Text Box 34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19" name="Text Box 35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0" name="Text Box 3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1" name="Text Box 37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on PC-addressing</a:t>
            </a:r>
            <a:endParaRPr lang="en-US"/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the value in branch field change if we move the code?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r>
              <a:rPr lang="en-US" dirty="0" smtClean="0"/>
              <a:t>Why do we need different addressing modes (different ways of forming a memory address)? Why not just one?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HW4 due Wed</a:t>
            </a:r>
          </a:p>
          <a:p>
            <a:r>
              <a:rPr lang="en-US" dirty="0" smtClean="0"/>
              <a:t>Project 2 has been converted to a homework thanks to the feedback of past classes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9897" name="Group 41"/>
          <p:cNvGraphicFramePr>
            <a:graphicFrameLocks noGrp="1"/>
          </p:cNvGraphicFramePr>
          <p:nvPr>
            <p:ph type="tbl" idx="1"/>
          </p:nvPr>
        </p:nvGraphicFramePr>
        <p:xfrm>
          <a:off x="380999" y="1349216"/>
          <a:ext cx="8458201" cy="4957818"/>
        </p:xfrm>
        <a:graphic>
          <a:graphicData uri="http://schemas.openxmlformats.org/drawingml/2006/table">
            <a:tbl>
              <a:tblPr/>
              <a:tblGrid>
                <a:gridCol w="1642490"/>
                <a:gridCol w="2015783"/>
                <a:gridCol w="1642490"/>
                <a:gridCol w="1418514"/>
                <a:gridCol w="1738924"/>
              </a:tblGrid>
              <a:tr h="36753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Week 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>Mon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Thu Lab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Fri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57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This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Thin   5539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18 VAG Rounded Thin   55390"/>
                        </a:rPr>
                        <a:t>MIPS Inst Format II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Floating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Pt 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Floating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 Floating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Pt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II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>(TA)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02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Next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week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> MIPS Inst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>Format III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</a:b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Running Program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Running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 Running Program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561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Midterm week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Thin   55390"/>
                        </a:rPr>
                        <a:t>SDS 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Midterm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Tonight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(if they give us a room)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II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(TA)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III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(TA)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54550"/>
          </a:xfrm>
        </p:spPr>
        <p:txBody>
          <a:bodyPr/>
          <a:lstStyle/>
          <a:p>
            <a:r>
              <a:rPr lang="en-US" dirty="0" smtClean="0"/>
              <a:t>For branches, we assumed that we won’t want to branch too far, so we can specify </a:t>
            </a:r>
            <a:r>
              <a:rPr lang="en-US" i="1" dirty="0" smtClean="0">
                <a:solidFill>
                  <a:schemeClr val="accent2"/>
                </a:solidFill>
              </a:rPr>
              <a:t>change</a:t>
            </a:r>
            <a:r>
              <a:rPr lang="en-US" dirty="0" smtClean="0"/>
              <a:t> in PC.</a:t>
            </a:r>
          </a:p>
          <a:p>
            <a:r>
              <a:rPr lang="en-US" dirty="0" smtClean="0"/>
              <a:t>For general jumps (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chemeClr val="accent2"/>
                </a:solidFill>
              </a:rPr>
              <a:t>anywhere</a:t>
            </a:r>
            <a:r>
              <a:rPr lang="en-US" dirty="0" smtClean="0"/>
              <a:t> in memory.</a:t>
            </a:r>
          </a:p>
          <a:p>
            <a:r>
              <a:rPr lang="en-US" dirty="0" smtClean="0"/>
              <a:t>Ideally, we could specify a 32-bit memory address to jump to.</a:t>
            </a:r>
          </a:p>
          <a:p>
            <a:r>
              <a:rPr lang="en-US" dirty="0" smtClean="0"/>
              <a:t>Unfortunately, we can’t fit both a 6-bit </a:t>
            </a:r>
            <a:r>
              <a:rPr lang="en-US" dirty="0" err="1" smtClean="0"/>
              <a:t>opcode</a:t>
            </a:r>
            <a:r>
              <a:rPr lang="en-US" dirty="0" smtClean="0"/>
              <a:t> and a 32-bit address into a single 32-bit word, so we compromise.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(1/5)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(2/5)</a:t>
            </a:r>
            <a:endParaRPr lang="en-US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two “fields” of these bit widths:</a:t>
            </a:r>
          </a:p>
          <a:p>
            <a:endParaRPr lang="en-US" dirty="0" smtClean="0"/>
          </a:p>
          <a:p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r>
              <a:rPr lang="en-US" dirty="0" smtClean="0"/>
              <a:t>Key Concepts</a:t>
            </a:r>
          </a:p>
          <a:p>
            <a:pPr lvl="1"/>
            <a:r>
              <a:rPr lang="en-US" dirty="0" smtClean="0"/>
              <a:t>Keep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field identical to R-format and I-format for consistency.</a:t>
            </a:r>
          </a:p>
          <a:p>
            <a:pPr lvl="1"/>
            <a:r>
              <a:rPr lang="en-US" dirty="0" smtClean="0"/>
              <a:t>Collapse all other fields to make room for large target address.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600200"/>
            <a:ext cx="8153400" cy="519113"/>
            <a:chOff x="336" y="1488"/>
            <a:chExt cx="5136" cy="327"/>
          </a:xfrm>
        </p:grpSpPr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6 bits</a:t>
              </a:r>
              <a:endParaRPr lang="en-US" sz="2000"/>
            </a:p>
          </p:txBody>
        </p:sp>
        <p:sp>
          <p:nvSpPr>
            <p:cNvPr id="2171910" name="Text Box 6"/>
            <p:cNvSpPr txBox="1">
              <a:spLocks noChangeArrowheads="1"/>
            </p:cNvSpPr>
            <p:nvPr/>
          </p:nvSpPr>
          <p:spPr bwMode="auto">
            <a:xfrm>
              <a:off x="2828" y="1488"/>
              <a:ext cx="10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26 bits</a:t>
              </a:r>
              <a:endParaRPr lang="en-US" sz="2000"/>
            </a:p>
          </p:txBody>
        </p:sp>
        <p:sp>
          <p:nvSpPr>
            <p:cNvPr id="2171911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2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2667000"/>
            <a:ext cx="8153400" cy="519113"/>
            <a:chOff x="336" y="1488"/>
            <a:chExt cx="5136" cy="327"/>
          </a:xfrm>
        </p:grpSpPr>
        <p:sp>
          <p:nvSpPr>
            <p:cNvPr id="2171914" name="Text Box 10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000"/>
            </a:p>
          </p:txBody>
        </p:sp>
        <p:sp>
          <p:nvSpPr>
            <p:cNvPr id="2171915" name="Text Box 11"/>
            <p:cNvSpPr txBox="1">
              <a:spLocks noChangeArrowheads="1"/>
            </p:cNvSpPr>
            <p:nvPr/>
          </p:nvSpPr>
          <p:spPr bwMode="auto">
            <a:xfrm>
              <a:off x="2357" y="1488"/>
              <a:ext cx="199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000"/>
            </a:p>
          </p:txBody>
        </p:sp>
        <p:sp>
          <p:nvSpPr>
            <p:cNvPr id="2171916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7" name="Rectangle 13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(3/5)</a:t>
            </a:r>
            <a:endParaRPr lang="en-US"/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now, we can specify 26 bits of the 32-bit bit address.</a:t>
            </a:r>
          </a:p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Note that, just like with branches, jumps will only jump to word aligned addresses, so last two bits are always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(in binary).</a:t>
            </a:r>
          </a:p>
          <a:p>
            <a:pPr lvl="1"/>
            <a:r>
              <a:rPr lang="en-US" dirty="0" smtClean="0"/>
              <a:t>So let’s just take this for granted and not even specify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341938"/>
          </a:xfrm>
        </p:spPr>
        <p:txBody>
          <a:bodyPr/>
          <a:lstStyle/>
          <a:p>
            <a:r>
              <a:rPr lang="en-US" dirty="0"/>
              <a:t>Now specify 28 bits of a 32-bit address</a:t>
            </a:r>
          </a:p>
          <a:p>
            <a:r>
              <a:rPr lang="en-US" dirty="0"/>
              <a:t>Where do we get the other 4 bits?</a:t>
            </a:r>
          </a:p>
          <a:p>
            <a:pPr lvl="1"/>
            <a:r>
              <a:rPr lang="en-US" dirty="0"/>
              <a:t>By definition, take the 4 highest order bits from the PC.</a:t>
            </a:r>
          </a:p>
          <a:p>
            <a:pPr lvl="1"/>
            <a:r>
              <a:rPr lang="en-US" dirty="0"/>
              <a:t>Technically, this means that we cannot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memory, but it’s adequate 99.9999…% of the time, since programs aren’t that long </a:t>
            </a:r>
          </a:p>
          <a:p>
            <a:pPr lvl="2"/>
            <a:r>
              <a:rPr lang="en-US" dirty="0"/>
              <a:t>only if straddle a 256 MB boundary</a:t>
            </a:r>
          </a:p>
          <a:p>
            <a:pPr lvl="1"/>
            <a:r>
              <a:rPr lang="en-US" dirty="0"/>
              <a:t>If we absolutely need to specify a 32-bit address, we can always put it in a register and use the </a:t>
            </a:r>
            <a:r>
              <a:rPr lang="en-US" dirty="0" err="1">
                <a:latin typeface="Courier New" pitchFamily="24" charset="0"/>
              </a:rPr>
              <a:t>jr</a:t>
            </a:r>
            <a:r>
              <a:rPr lang="en-US" dirty="0"/>
              <a:t>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479925"/>
          </a:xfrm>
        </p:spPr>
        <p:txBody>
          <a:bodyPr/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New PC = { PC[31..28], target address, 00 }</a:t>
            </a:r>
          </a:p>
          <a:p>
            <a:r>
              <a:rPr lang="en-US" dirty="0"/>
              <a:t>Understand where each part came from!</a:t>
            </a:r>
          </a:p>
          <a:p>
            <a:r>
              <a:rPr lang="en-US" dirty="0"/>
              <a:t>Note: { , , } means concatenation 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1"/>
            <a:r>
              <a:rPr lang="en-US" dirty="0"/>
              <a:t>{ 1010, 11111111111111111111111111, 00 } = 10101111111111111111111111111100</a:t>
            </a:r>
          </a:p>
          <a:p>
            <a:pPr lvl="1"/>
            <a:r>
              <a:rPr lang="en-US" dirty="0"/>
              <a:t>Note: Book uses ||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	(for A,B) When combining two C files into one executable, recall we can compile them independently &amp; then merge them together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.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Jump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Branch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15200" y="42672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a) </a:t>
            </a:r>
            <a:r>
              <a:rPr lang="en-US" sz="2400" b="1">
                <a:latin typeface="Courier New" pitchFamily="24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b)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c) 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d) 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e)dunno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field. (more in a week)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18 VAG Rounded Bold   07390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75288"/>
          </a:xfrm>
        </p:spPr>
        <p:txBody>
          <a:bodyPr/>
          <a:lstStyle/>
          <a:p>
            <a:r>
              <a:rPr lang="en-US" dirty="0"/>
              <a:t>Problem 0: Unsigned # sign-extended?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sign-extends</a:t>
            </a:r>
            <a:r>
              <a:rPr lang="en-US" dirty="0"/>
              <a:t> </a:t>
            </a:r>
            <a:r>
              <a:rPr lang="en-US" dirty="0" err="1"/>
              <a:t>immediates</a:t>
            </a:r>
            <a:r>
              <a:rPr lang="en-US" dirty="0"/>
              <a:t> to 32 bits. Thus, # is a “signed” integer.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 so that can add </a:t>
            </a:r>
            <a:r>
              <a:rPr lang="en-US" dirty="0" err="1"/>
              <a:t>w</a:t>
            </a:r>
            <a:r>
              <a:rPr lang="en-US" dirty="0"/>
              <a:t>/out overflow</a:t>
            </a:r>
          </a:p>
          <a:p>
            <a:pPr lvl="2"/>
            <a:r>
              <a:rPr lang="en-US" dirty="0"/>
              <a:t>See K&amp;R pp. 230, 305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 suffers so that we can have</a:t>
            </a:r>
            <a:r>
              <a:rPr lang="en-US" dirty="0" smtClean="0"/>
              <a:t> easy HW</a:t>
            </a:r>
            <a:endParaRPr lang="en-US" dirty="0"/>
          </a:p>
          <a:p>
            <a:pPr lvl="2"/>
            <a:r>
              <a:rPr lang="en-US" dirty="0"/>
              <a:t>Does this mean we’ll get wrong answers?</a:t>
            </a:r>
          </a:p>
          <a:p>
            <a:pPr lvl="2"/>
            <a:r>
              <a:rPr lang="en-US" dirty="0"/>
              <a:t>Nope, it means assembler has to handle any unsigned immediate 2</a:t>
            </a:r>
            <a:r>
              <a:rPr lang="en-US" baseline="30000" dirty="0"/>
              <a:t>15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 &lt; 2</a:t>
            </a:r>
            <a:r>
              <a:rPr lang="en-US" baseline="30000" dirty="0"/>
              <a:t>16</a:t>
            </a:r>
            <a:r>
              <a:rPr lang="en-US" dirty="0"/>
              <a:t> (I.e., with a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in the 15th bit and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 in the upper 2 bytes) as it does for numbers that are too large. </a:t>
            </a:r>
            <a:r>
              <a:rPr lang="en-US" sz="3200" dirty="0" err="1">
                <a:latin typeface="Symbol" pitchFamily="24" charset="2"/>
              </a:rPr>
              <a:t></a:t>
            </a:r>
            <a:endParaRPr lang="en-US" sz="3200" dirty="0">
              <a:solidFill>
                <a:srgbClr val="000550"/>
              </a:solidFill>
              <a:latin typeface="Symbol" pitchFamily="24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(0/3)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111500"/>
          </a:xfrm>
        </p:spPr>
        <p:txBody>
          <a:bodyPr/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Chances are that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will use </a:t>
            </a:r>
            <a:r>
              <a:rPr lang="en-US" dirty="0" err="1"/>
              <a:t>immediates</a:t>
            </a:r>
            <a:r>
              <a:rPr lang="en-US" dirty="0"/>
              <a:t> small enough to fit in the immediate field.</a:t>
            </a:r>
          </a:p>
          <a:p>
            <a:pPr lvl="1"/>
            <a:r>
              <a:rPr lang="en-US" dirty="0"/>
              <a:t>…but what if it’s too big?</a:t>
            </a:r>
          </a:p>
          <a:p>
            <a:pPr lvl="1"/>
            <a:r>
              <a:rPr lang="en-US" dirty="0"/>
              <a:t>We need a way to deal with a 32-bit immediate in any I-format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99088"/>
          </a:xfrm>
        </p:spPr>
        <p:txBody>
          <a:bodyPr/>
          <a:lstStyle/>
          <a:p>
            <a:r>
              <a:rPr lang="en-US" dirty="0"/>
              <a:t>Solution to Problem:</a:t>
            </a:r>
          </a:p>
          <a:p>
            <a:pPr lvl="1"/>
            <a:r>
              <a:rPr lang="en-US" dirty="0"/>
              <a:t>Handle it in software + new instruction</a:t>
            </a:r>
          </a:p>
          <a:p>
            <a:pPr lvl="1"/>
            <a:r>
              <a:rPr lang="en-US" dirty="0"/>
              <a:t>Don’t change the current instructions: instead, add a new instruction to help out</a:t>
            </a:r>
          </a:p>
          <a:p>
            <a:r>
              <a:rPr lang="en-US" dirty="0"/>
              <a:t>New instruction: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>
                <a:latin typeface="Courier New" pitchFamily="24" charset="0"/>
              </a:rPr>
              <a:t>   register, immediate</a:t>
            </a:r>
            <a:endParaRPr lang="en-US" dirty="0"/>
          </a:p>
          <a:p>
            <a:pPr lvl="1"/>
            <a:r>
              <a:rPr lang="en-US" dirty="0"/>
              <a:t>stands for </a:t>
            </a:r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/>
              <a:t>oad </a:t>
            </a:r>
            <a:r>
              <a:rPr lang="en-US" dirty="0">
                <a:solidFill>
                  <a:schemeClr val="accent2"/>
                </a:solidFill>
              </a:rPr>
              <a:t>U</a:t>
            </a:r>
            <a:r>
              <a:rPr lang="en-US" dirty="0"/>
              <a:t>pper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mmediate</a:t>
            </a:r>
          </a:p>
          <a:p>
            <a:pPr lvl="1"/>
            <a:r>
              <a:rPr lang="en-US" dirty="0"/>
              <a:t>takes 16-bit immediate and puts these bits in the upper half (high order half) of the</a:t>
            </a:r>
            <a:r>
              <a:rPr lang="en-US" dirty="0" smtClean="0"/>
              <a:t> register</a:t>
            </a:r>
            <a:endParaRPr lang="en-US" dirty="0"/>
          </a:p>
          <a:p>
            <a:pPr lvl="1"/>
            <a:r>
              <a:rPr lang="en-US" dirty="0"/>
              <a:t>sets lower half to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276850"/>
          </a:xfrm>
        </p:spPr>
        <p:txBody>
          <a:bodyPr/>
          <a:lstStyle/>
          <a:p>
            <a:r>
              <a:rPr lang="en-US" dirty="0"/>
              <a:t>Solution to Problem (continued):</a:t>
            </a:r>
          </a:p>
          <a:p>
            <a:pPr lvl="1"/>
            <a:r>
              <a:rPr lang="en-US" dirty="0"/>
              <a:t>So how does 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/>
              <a:t> help us?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Wingdings" pitchFamily="24" charset="2"/>
              <a:buNone/>
            </a:pPr>
            <a:r>
              <a:rPr lang="en-US" dirty="0" smtClean="0"/>
              <a:t>	  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</a:t>
            </a:r>
            <a:r>
              <a:rPr lang="en-US" dirty="0">
                <a:latin typeface="Courier New" pitchFamily="24" charset="0"/>
              </a:rPr>
              <a:t>t0,$t0, 0xABABCDCD</a:t>
            </a:r>
            <a:endParaRPr lang="en-US" dirty="0" smtClean="0"/>
          </a:p>
          <a:p>
            <a:pPr lvl="1">
              <a:buFont typeface="Wingdings" pitchFamily="24" charset="2"/>
              <a:buNone/>
            </a:pPr>
            <a:r>
              <a:rPr lang="en-US" dirty="0" smtClean="0"/>
              <a:t>…becomes</a:t>
            </a:r>
          </a:p>
          <a:p>
            <a:pPr lvl="1">
              <a:buFont typeface="Wingdings" pitchFamily="24" charset="2"/>
              <a:buNone/>
            </a:pP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lui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$at 0xABAB</a:t>
            </a:r>
            <a:b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ori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$at, $at, 0xCDCD</a:t>
            </a:r>
            <a:b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addu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$t0,$t0,$at</a:t>
            </a:r>
          </a:p>
          <a:p>
            <a:pPr lvl="1"/>
            <a:r>
              <a:rPr lang="en-US" dirty="0"/>
              <a:t>Now each I-format instruction has only a 16-bit immediate.</a:t>
            </a:r>
          </a:p>
          <a:p>
            <a:pPr lvl="1"/>
            <a:r>
              <a:rPr lang="en-US" dirty="0"/>
              <a:t>Wouldn’t it be nice if the assembler would this for us automatically?  (later)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Branches: PC-Relative Addressing (1/5)</a:t>
            </a:r>
            <a:endParaRPr lang="en-US" dirty="0"/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I-Format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specifies 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 versus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 smtClean="0">
                <a:latin typeface="18 VAG Rounded Bol"/>
                <a:cs typeface="18 VAG Rounded Bol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rt</a:t>
            </a:r>
            <a:r>
              <a:rPr lang="en-US" dirty="0" smtClean="0"/>
              <a:t> specify registers to compare</a:t>
            </a:r>
          </a:p>
          <a:p>
            <a:r>
              <a:rPr lang="en-US" dirty="0" smtClean="0"/>
              <a:t>What can immediate specify?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immediate</a:t>
            </a:r>
            <a:r>
              <a:rPr lang="en-US" dirty="0" smtClean="0"/>
              <a:t> is only 16 bits</a:t>
            </a:r>
          </a:p>
          <a:p>
            <a:pPr lvl="1"/>
            <a:r>
              <a:rPr lang="en-US" dirty="0" smtClean="0"/>
              <a:t>PC (Program Counter) has byte address of current instruction being executed; </a:t>
            </a:r>
            <a:br>
              <a:rPr lang="en-US" dirty="0" smtClean="0"/>
            </a:br>
            <a:r>
              <a:rPr lang="en-US" dirty="0" smtClean="0"/>
              <a:t>32-bit pointer to memory 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latin typeface="Courier New"/>
                <a:cs typeface="Courier New"/>
              </a:rPr>
              <a:t>immediate</a:t>
            </a:r>
            <a:r>
              <a:rPr lang="en-US" dirty="0" smtClean="0"/>
              <a:t> cannot specify entire address to branch to.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6002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59622" name="Text Box 6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59623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59624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59625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6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7" name="Text Box 11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59628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29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0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1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2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3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4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5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524375"/>
          </a:xfrm>
        </p:spPr>
        <p:txBody>
          <a:bodyPr/>
          <a:lstStyle/>
          <a:p>
            <a:r>
              <a:rPr lang="en-US" dirty="0"/>
              <a:t>How do we typically use branches?</a:t>
            </a:r>
          </a:p>
          <a:p>
            <a:pPr lvl="1"/>
            <a:r>
              <a:rPr lang="en-US" dirty="0"/>
              <a:t>Answer: </a:t>
            </a:r>
            <a:r>
              <a:rPr lang="en-US" dirty="0">
                <a:latin typeface="Courier New" pitchFamily="24" charset="0"/>
              </a:rPr>
              <a:t>if-else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for</a:t>
            </a:r>
            <a:endParaRPr lang="en-US" dirty="0"/>
          </a:p>
          <a:p>
            <a:pPr lvl="1"/>
            <a:r>
              <a:rPr lang="en-US" dirty="0"/>
              <a:t>Loops are generally small: usually up to 50 instructions</a:t>
            </a:r>
          </a:p>
          <a:p>
            <a:pPr lvl="1"/>
            <a:r>
              <a:rPr lang="en-US" dirty="0"/>
              <a:t>Function calls and unconditional jumps are done using jump instructions (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jal</a:t>
            </a:r>
            <a:r>
              <a:rPr lang="en-US" dirty="0"/>
              <a:t>), not the branches.</a:t>
            </a:r>
          </a:p>
          <a:p>
            <a:r>
              <a:rPr lang="en-US" dirty="0"/>
              <a:t>Conclusion: may want to branch to anywhere in memory, but a branch often changes </a:t>
            </a:r>
            <a:r>
              <a:rPr lang="en-US" dirty="0">
                <a:solidFill>
                  <a:schemeClr val="accent2"/>
                </a:solidFill>
              </a:rPr>
              <a:t>PC</a:t>
            </a:r>
            <a:r>
              <a:rPr lang="en-US" dirty="0"/>
              <a:t> by a small amount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dirty="0" smtClean="0"/>
              <a:t>Branches: PC-Relative Addressing (2/5)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89425"/>
          </a:xfrm>
        </p:spPr>
        <p:txBody>
          <a:bodyPr/>
          <a:lstStyle/>
          <a:p>
            <a:r>
              <a:rPr lang="en-US" dirty="0"/>
              <a:t>Solution to branches in a 32-bit instruction: </a:t>
            </a:r>
            <a:r>
              <a:rPr lang="en-US" dirty="0">
                <a:solidFill>
                  <a:schemeClr val="accent2"/>
                </a:solidFill>
              </a:rPr>
              <a:t>PC-Relative Addressing</a:t>
            </a:r>
          </a:p>
          <a:p>
            <a:r>
              <a:rPr lang="en-US" dirty="0"/>
              <a:t>Let the 16-bit</a:t>
            </a:r>
            <a:r>
              <a:rPr lang="en-US" dirty="0" smtClean="0"/>
              <a:t> immediate field </a:t>
            </a:r>
            <a:r>
              <a:rPr lang="en-US" dirty="0"/>
              <a:t>be a signed two’s complement integer to be </a:t>
            </a:r>
            <a:r>
              <a:rPr lang="en-US" i="1" dirty="0">
                <a:solidFill>
                  <a:schemeClr val="accent2"/>
                </a:solidFill>
              </a:rPr>
              <a:t>added</a:t>
            </a:r>
            <a:r>
              <a:rPr lang="en-US" dirty="0"/>
              <a:t> to the PC if we take the branch.</a:t>
            </a:r>
          </a:p>
          <a:p>
            <a:r>
              <a:rPr lang="en-US" dirty="0"/>
              <a:t>Now we can branch ± 2</a:t>
            </a:r>
            <a:r>
              <a:rPr lang="en-US" baseline="30000" dirty="0"/>
              <a:t>15</a:t>
            </a:r>
            <a:r>
              <a:rPr lang="en-US" dirty="0"/>
              <a:t> bytes from the PC, which should be enough to cover almost any loop.</a:t>
            </a:r>
          </a:p>
          <a:p>
            <a:r>
              <a:rPr lang="en-US" dirty="0"/>
              <a:t>Any ideas to further optimize this?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(3/5)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35465</TotalTime>
  <Pages>47</Pages>
  <Words>1922</Words>
  <Application>Microsoft Macintosh PowerPoint</Application>
  <PresentationFormat>Letter Paper (8.5x11 in)</PresentationFormat>
  <Paragraphs>224</Paragraphs>
  <Slides>24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School spies on students w/webcam?!</vt:lpstr>
      <vt:lpstr>Review</vt:lpstr>
      <vt:lpstr>I-Format Problems (0/3)</vt:lpstr>
      <vt:lpstr>I-Format Problem (1/3)</vt:lpstr>
      <vt:lpstr>I-Format Problem (2/3)</vt:lpstr>
      <vt:lpstr>I-Format Problems (3/3)</vt:lpstr>
      <vt:lpstr>Branches: PC-Relative Addressing (1/5)</vt:lpstr>
      <vt:lpstr>Branches: PC-Relative Addressing (2/5)</vt:lpstr>
      <vt:lpstr>Branches: PC-Relative Addressing (3/5)</vt:lpstr>
      <vt:lpstr>Branches: PC-Relative Addressing (4/5)</vt:lpstr>
      <vt:lpstr>Branches: PC-Relative Addressing (5/5)</vt:lpstr>
      <vt:lpstr>Branch Example (1/3)</vt:lpstr>
      <vt:lpstr>Branch Example (2/3)</vt:lpstr>
      <vt:lpstr>Branch Example (3/3)</vt:lpstr>
      <vt:lpstr>Questions on PC-addressing</vt:lpstr>
      <vt:lpstr>Administrivia</vt:lpstr>
      <vt:lpstr>Upcoming Calendar</vt:lpstr>
      <vt:lpstr>J-Format Instructions (1/5)</vt:lpstr>
      <vt:lpstr>J-Format Instructions (2/5)</vt:lpstr>
      <vt:lpstr>J-Format Instructions (3/5)</vt:lpstr>
      <vt:lpstr>J-Format Instructions (4/5)</vt:lpstr>
      <vt:lpstr>J-Format Instructions (5/5)</vt:lpstr>
      <vt:lpstr>Peer Instruction Question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2436</cp:revision>
  <cp:lastPrinted>2010-02-16T07:42:09Z</cp:lastPrinted>
  <dcterms:created xsi:type="dcterms:W3CDTF">2010-02-19T21:52:13Z</dcterms:created>
  <dcterms:modified xsi:type="dcterms:W3CDTF">2010-02-19T22:04:10Z</dcterms:modified>
</cp:coreProperties>
</file>