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media/audio1.bin" ContentType="audio/unknown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78" r:id="rId2"/>
    <p:sldId id="27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317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300" r:id="rId21"/>
    <p:sldId id="301" r:id="rId22"/>
    <p:sldId id="302" r:id="rId23"/>
    <p:sldId id="303" r:id="rId24"/>
    <p:sldId id="296" r:id="rId25"/>
    <p:sldId id="297" r:id="rId26"/>
    <p:sldId id="298" r:id="rId27"/>
    <p:sldId id="299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85404" autoAdjust="0"/>
  </p:normalViewPr>
  <p:slideViewPr>
    <p:cSldViewPr>
      <p:cViewPr varScale="1">
        <p:scale>
          <a:sx n="139" d="100"/>
          <a:sy n="139" d="100"/>
        </p:scale>
        <p:origin x="-104" y="-262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audio" Target="../media/audio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/>
                <a:cs typeface="Courier New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Courier New"/>
                <a:cs typeface="Courier New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12 </a:t>
            </a:r>
            <a:r>
              <a:rPr lang="en-US" sz="3200" b="1" dirty="0">
                <a:latin typeface="18 VAG Rounded Bold   07390"/>
              </a:rPr>
              <a:t>– Introduction to MIPS</a:t>
            </a:r>
            <a:br>
              <a:rPr lang="en-US" sz="3200" b="1" dirty="0">
                <a:latin typeface="18 VAG Rounded Bold   07390"/>
              </a:rPr>
            </a:br>
            <a:r>
              <a:rPr lang="en-US" sz="3200" b="1" dirty="0" smtClean="0">
                <a:latin typeface="18 VAG Rounded Bold   07390"/>
              </a:rPr>
              <a:t> Procedures II &amp; Logical Ops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2008-02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-17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Graphene 10x silicon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5181600" cy="19050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IBM has created graphene transistors that operate at 100 GHz (10x silicon).  Graphene is “a flat monolayer of carbon atoms packed into a 2D honeycomb lattice” - Wikipedia </a:t>
            </a:r>
            <a:endParaRPr lang="en-US" sz="2400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569948" y="63246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4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www.technologyreview.com/computing/24482</a:t>
            </a:r>
            <a:endParaRPr lang="en-US" sz="24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791200" y="5928852"/>
            <a:ext cx="302259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0400" y="2209800"/>
            <a:ext cx="19812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Hello to </a:t>
            </a:r>
            <a:b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Rob Hunt</a:t>
            </a:r>
            <a:b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from Bristol, UK!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3505200"/>
            <a:ext cx="2794000" cy="2273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1450"/>
          </a:xfrm>
        </p:spPr>
        <p:txBody>
          <a:bodyPr/>
          <a:lstStyle/>
          <a:p>
            <a:r>
              <a:rPr lang="en-US" dirty="0"/>
              <a:t>If kid had data in </a:t>
            </a:r>
            <a:r>
              <a:rPr lang="en-US" dirty="0">
                <a:solidFill>
                  <a:schemeClr val="accent1"/>
                </a:solidFill>
              </a:rPr>
              <a:t>temporary rooms </a:t>
            </a:r>
            <a:r>
              <a:rPr lang="en-US" dirty="0"/>
              <a:t>(which were going to be trashed), there are three options:</a:t>
            </a:r>
          </a:p>
          <a:p>
            <a:pPr lvl="1"/>
            <a:r>
              <a:rPr lang="en-US" dirty="0"/>
              <a:t>Move items directly to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Move items to </a:t>
            </a:r>
            <a:r>
              <a:rPr lang="en-US" dirty="0">
                <a:solidFill>
                  <a:schemeClr val="accent1"/>
                </a:solidFill>
              </a:rPr>
              <a:t>saved rooms</a:t>
            </a:r>
            <a:r>
              <a:rPr lang="en-US" dirty="0"/>
              <a:t> whose contents have already been moved to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Optimize lifestyle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code</a:t>
            </a:r>
            <a:r>
              <a:rPr lang="en-US" dirty="0"/>
              <a:t>) so that the amount you’ve got to </a:t>
            </a:r>
            <a:r>
              <a:rPr lang="en-US" dirty="0" err="1"/>
              <a:t>shlep</a:t>
            </a:r>
            <a:r>
              <a:rPr lang="en-US" dirty="0"/>
              <a:t> stuff back and forth from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is </a:t>
            </a:r>
            <a:r>
              <a:rPr lang="en-US" dirty="0" smtClean="0"/>
              <a:t>minimized.</a:t>
            </a:r>
          </a:p>
          <a:p>
            <a:pPr lvl="2"/>
            <a:r>
              <a:rPr lang="en-US" dirty="0" smtClean="0"/>
              <a:t>Mantra: “Minimize register footprint”</a:t>
            </a:r>
          </a:p>
          <a:p>
            <a:r>
              <a:rPr lang="en-US" dirty="0"/>
              <a:t>Otherwise: “Dude, where’s my data?!”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(4/5)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8950"/>
          </a:xfrm>
        </p:spPr>
        <p:txBody>
          <a:bodyPr/>
          <a:lstStyle/>
          <a:p>
            <a:r>
              <a:rPr lang="en-US" u="sng" dirty="0"/>
              <a:t>Friend</a:t>
            </a:r>
            <a:r>
              <a:rPr lang="en-US" dirty="0"/>
              <a:t> now “owns”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</a:t>
            </a:r>
          </a:p>
          <a:p>
            <a:r>
              <a:rPr lang="en-US" dirty="0"/>
              <a:t>Friend wants to use the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 for a wild, wild party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 dirty="0"/>
              <a:t>)</a:t>
            </a:r>
          </a:p>
          <a:p>
            <a:r>
              <a:rPr lang="en-US" dirty="0"/>
              <a:t>What does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do?</a:t>
            </a:r>
          </a:p>
          <a:p>
            <a:pPr lvl="1"/>
            <a:r>
              <a:rPr lang="en-US" dirty="0"/>
              <a:t>Friend takes what was in these rooms and puts them in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Friend throws the party, </a:t>
            </a:r>
            <a:r>
              <a:rPr lang="en-US" dirty="0">
                <a:solidFill>
                  <a:schemeClr val="accent1"/>
                </a:solidFill>
              </a:rPr>
              <a:t>trashes everything </a:t>
            </a:r>
            <a:r>
              <a:rPr lang="en-US" dirty="0"/>
              <a:t>(except garage)</a:t>
            </a:r>
          </a:p>
          <a:p>
            <a:pPr lvl="1"/>
            <a:r>
              <a:rPr lang="en-US" dirty="0"/>
              <a:t>Friend restores the rooms the kid wanted</a:t>
            </a:r>
            <a:r>
              <a:rPr lang="en-US" dirty="0">
                <a:solidFill>
                  <a:schemeClr val="accent1"/>
                </a:solidFill>
              </a:rPr>
              <a:t> saved after the party</a:t>
            </a:r>
            <a:r>
              <a:rPr lang="en-US" dirty="0"/>
              <a:t> by </a:t>
            </a:r>
            <a:r>
              <a:rPr lang="en-US" dirty="0">
                <a:solidFill>
                  <a:schemeClr val="accent1"/>
                </a:solidFill>
              </a:rPr>
              <a:t>replacing the items from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(5/5)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Homework 3 due </a:t>
            </a:r>
            <a:r>
              <a:rPr lang="en-US" dirty="0" err="1" smtClean="0"/>
              <a:t>thursday</a:t>
            </a:r>
            <a:r>
              <a:rPr lang="en-US" dirty="0" smtClean="0"/>
              <a:t> </a:t>
            </a:r>
          </a:p>
          <a:p>
            <a:r>
              <a:rPr lang="en-US" dirty="0" smtClean="0"/>
              <a:t>Faux exam tonight in this room in 2 hours!</a:t>
            </a:r>
          </a:p>
          <a:p>
            <a:pPr lvl="1"/>
            <a:r>
              <a:rPr lang="en-US" dirty="0" smtClean="0"/>
              <a:t>It behooves you to treat it like a real exam</a:t>
            </a:r>
          </a:p>
          <a:p>
            <a:pPr lvl="1"/>
            <a:r>
              <a:rPr lang="en-US" dirty="0" smtClean="0"/>
              <a:t>The questions / answers / histogram will be online 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21300"/>
          </a:xfrm>
        </p:spPr>
        <p:txBody>
          <a:bodyPr/>
          <a:lstStyle/>
          <a:p>
            <a:r>
              <a:rPr lang="en-US" sz="2800" dirty="0" smtClean="0"/>
              <a:t>So far, </a:t>
            </a:r>
            <a:r>
              <a:rPr lang="en-US" sz="2800" dirty="0"/>
              <a:t>we’ve done arithmetic (</a:t>
            </a:r>
            <a:r>
              <a:rPr lang="en-US" sz="2800" b="1" dirty="0">
                <a:latin typeface="Courier New" pitchFamily="-112" charset="0"/>
              </a:rPr>
              <a:t>add</a:t>
            </a:r>
            <a:r>
              <a:rPr lang="en-US" sz="2800" b="1" dirty="0"/>
              <a:t>, </a:t>
            </a:r>
            <a:r>
              <a:rPr lang="en-US" sz="2800" b="1" dirty="0" err="1">
                <a:latin typeface="Courier New" pitchFamily="-112" charset="0"/>
              </a:rPr>
              <a:t>sub,addi</a:t>
            </a:r>
            <a:r>
              <a:rPr lang="en-US" sz="2800" dirty="0"/>
              <a:t>), </a:t>
            </a:r>
            <a:r>
              <a:rPr lang="en-US" sz="2800" dirty="0" err="1" smtClean="0"/>
              <a:t>mem</a:t>
            </a:r>
            <a:r>
              <a:rPr lang="en-US" sz="2800" dirty="0" smtClean="0"/>
              <a:t> </a:t>
            </a:r>
            <a:r>
              <a:rPr lang="en-US" sz="2800" dirty="0"/>
              <a:t>access (</a:t>
            </a:r>
            <a:r>
              <a:rPr lang="en-US" sz="2800" b="1" dirty="0" err="1">
                <a:latin typeface="Courier New" pitchFamily="-112" charset="0"/>
              </a:rPr>
              <a:t>lw</a:t>
            </a:r>
            <a:r>
              <a:rPr lang="en-US" sz="2800" b="1" dirty="0"/>
              <a:t> </a:t>
            </a:r>
            <a:r>
              <a:rPr lang="en-US" sz="2800" dirty="0"/>
              <a:t>and </a:t>
            </a:r>
            <a:r>
              <a:rPr lang="en-US" sz="2800" b="1" dirty="0" err="1">
                <a:latin typeface="Courier New" pitchFamily="-112" charset="0"/>
              </a:rPr>
              <a:t>sw</a:t>
            </a:r>
            <a:r>
              <a:rPr lang="en-US" sz="2800" dirty="0"/>
              <a:t>),</a:t>
            </a:r>
            <a:r>
              <a:rPr lang="en-US" sz="2800" dirty="0" smtClean="0"/>
              <a:t> &amp; branches </a:t>
            </a:r>
            <a:r>
              <a:rPr lang="en-US" sz="2800" dirty="0"/>
              <a:t>and jumps.</a:t>
            </a:r>
          </a:p>
          <a:p>
            <a:r>
              <a:rPr lang="en-US" sz="2800" dirty="0"/>
              <a:t>All of these instructions view contents of register as a single quantity </a:t>
            </a:r>
            <a:r>
              <a:rPr lang="en-US" sz="2800" dirty="0" smtClean="0"/>
              <a:t>(e.g., signed </a:t>
            </a:r>
            <a:r>
              <a:rPr lang="en-US" sz="2800" dirty="0"/>
              <a:t>or unsigned </a:t>
            </a:r>
            <a:r>
              <a:rPr lang="en-US" sz="2800" dirty="0" err="1" smtClean="0"/>
              <a:t>int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>
                <a:solidFill>
                  <a:schemeClr val="accent1"/>
                </a:solidFill>
              </a:rPr>
              <a:t>New Perspective</a:t>
            </a:r>
            <a:r>
              <a:rPr lang="en-US" sz="2800" dirty="0"/>
              <a:t>: View register as 32 raw bits rather than as a single 32-bit number</a:t>
            </a:r>
          </a:p>
          <a:p>
            <a:pPr lvl="1"/>
            <a:r>
              <a:rPr lang="en-US" sz="2400" dirty="0"/>
              <a:t>Since registers are composed of 32 bits,</a:t>
            </a:r>
            <a:r>
              <a:rPr lang="en-US" sz="2400" dirty="0" smtClean="0"/>
              <a:t> wish to </a:t>
            </a:r>
            <a:r>
              <a:rPr lang="en-US" sz="2400" dirty="0"/>
              <a:t>access individual bits (or groups of bits) rather than the whole.</a:t>
            </a:r>
          </a:p>
          <a:p>
            <a:r>
              <a:rPr lang="en-US" sz="2800" dirty="0"/>
              <a:t>Introduce two new classes of </a:t>
            </a:r>
            <a:r>
              <a:rPr lang="en-US" sz="2800" dirty="0" smtClean="0"/>
              <a:t>instructions</a:t>
            </a:r>
          </a:p>
          <a:p>
            <a:pPr lvl="1"/>
            <a:r>
              <a:rPr lang="en-US" sz="2400" dirty="0" smtClean="0"/>
              <a:t>Logical </a:t>
            </a:r>
            <a:r>
              <a:rPr lang="en-US" sz="2000" dirty="0"/>
              <a:t>&amp; Shift Ops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73712"/>
          </a:xfrm>
        </p:spPr>
        <p:txBody>
          <a:bodyPr/>
          <a:lstStyle/>
          <a:p>
            <a:r>
              <a:rPr lang="en-US" dirty="0"/>
              <a:t>Two basic logical operators:</a:t>
            </a:r>
          </a:p>
          <a:p>
            <a:pPr lvl="1"/>
            <a:r>
              <a:rPr lang="en-US" dirty="0"/>
              <a:t>AND: outputs 1 only if </a:t>
            </a:r>
            <a:r>
              <a:rPr lang="en-US" dirty="0">
                <a:solidFill>
                  <a:schemeClr val="accent2"/>
                </a:solidFill>
              </a:rPr>
              <a:t>all </a:t>
            </a:r>
            <a:r>
              <a:rPr lang="en-US" dirty="0"/>
              <a:t>inputs are 1</a:t>
            </a:r>
          </a:p>
          <a:p>
            <a:pPr lvl="1"/>
            <a:r>
              <a:rPr lang="en-US" dirty="0"/>
              <a:t>OR: outputs 1 if </a:t>
            </a:r>
            <a:r>
              <a:rPr lang="en-US" dirty="0">
                <a:solidFill>
                  <a:schemeClr val="accent2"/>
                </a:solidFill>
              </a:rPr>
              <a:t>at least one</a:t>
            </a:r>
            <a:r>
              <a:rPr lang="en-US" dirty="0"/>
              <a:t> input is 1 </a:t>
            </a:r>
          </a:p>
          <a:p>
            <a:r>
              <a:rPr lang="en-US" dirty="0"/>
              <a:t>Truth Table: standard table listing all possible combinations of inputs and resultant </a:t>
            </a:r>
            <a:r>
              <a:rPr lang="en-US" dirty="0" smtClean="0"/>
              <a:t>output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(1/3)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752600" y="3733800"/>
          <a:ext cx="5715000" cy="262127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09600"/>
                <a:gridCol w="762000"/>
                <a:gridCol w="2209800"/>
                <a:gridCol w="2133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A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B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A AND B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A OR B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9600" cy="572135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dirty="0"/>
              <a:t>Logical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1   2,3,4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where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4) second operand (register) </a:t>
            </a:r>
            <a:r>
              <a:rPr lang="en-US" dirty="0" smtClean="0"/>
              <a:t>or immediate </a:t>
            </a:r>
            <a:r>
              <a:rPr lang="en-US" dirty="0"/>
              <a:t>(numerical constant)</a:t>
            </a:r>
          </a:p>
          <a:p>
            <a:pPr>
              <a:lnSpc>
                <a:spcPct val="65000"/>
              </a:lnSpc>
            </a:pPr>
            <a:r>
              <a:rPr lang="en-US" dirty="0"/>
              <a:t>In general, can define them to accept &gt; 2 inputs, but in the case of MIPS assembly, these accept exactly 2 inputs and produce 1 output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Again, rigid syntax, simpler hardware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060950"/>
          </a:xfrm>
        </p:spPr>
        <p:txBody>
          <a:bodyPr/>
          <a:lstStyle/>
          <a:p>
            <a:r>
              <a:rPr lang="en-US" dirty="0"/>
              <a:t>Instruction Names: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and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or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Both of these expect the third argument to be a register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dirty="0"/>
              <a:t>: Both of these expect the third argument to be an immediate</a:t>
            </a:r>
          </a:p>
          <a:p>
            <a:r>
              <a:rPr lang="en-US" dirty="0"/>
              <a:t>MIPS Logical Operators are all </a:t>
            </a:r>
            <a:r>
              <a:rPr lang="en-US" dirty="0">
                <a:solidFill>
                  <a:schemeClr val="accent1"/>
                </a:solidFill>
              </a:rPr>
              <a:t>bitwise</a:t>
            </a:r>
            <a:r>
              <a:rPr lang="en-US" dirty="0"/>
              <a:t>, meaning that bit 0 of the output is produced by the respective bit 0’s of the inputs, bit 1 by the bit 1’s, etc.</a:t>
            </a:r>
          </a:p>
          <a:p>
            <a:pPr lvl="1"/>
            <a:r>
              <a:rPr lang="en-US" dirty="0"/>
              <a:t>C: Bitwise AND is </a:t>
            </a:r>
            <a:r>
              <a:rPr lang="en-US" b="1" dirty="0">
                <a:latin typeface="Courier New" pitchFamily="-112" charset="0"/>
              </a:rPr>
              <a:t>&amp;</a:t>
            </a:r>
            <a:r>
              <a:rPr lang="en-US" dirty="0"/>
              <a:t> (e.g.,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z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&amp;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;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C: Bitwise OR is </a:t>
            </a:r>
            <a:r>
              <a:rPr lang="en-US" b="1" dirty="0">
                <a:latin typeface="Courier New" pitchFamily="-112" charset="0"/>
              </a:rPr>
              <a:t>|</a:t>
            </a:r>
            <a:r>
              <a:rPr lang="en-US" dirty="0"/>
              <a:t> (e.g.,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z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|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;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738" name="Rectangle 2"/>
          <p:cNvSpPr>
            <a:spLocks noChangeArrowheads="1"/>
          </p:cNvSpPr>
          <p:nvPr/>
        </p:nvSpPr>
        <p:spPr bwMode="auto">
          <a:xfrm>
            <a:off x="5943600" y="3810000"/>
            <a:ext cx="2743200" cy="2057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6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4800600"/>
          </a:xfrm>
        </p:spPr>
        <p:txBody>
          <a:bodyPr/>
          <a:lstStyle/>
          <a:p>
            <a:r>
              <a:rPr lang="en-US" dirty="0"/>
              <a:t>Note that </a:t>
            </a:r>
            <a:r>
              <a:rPr lang="en-US" sz="3600" b="1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 produces </a:t>
            </a:r>
            <a:r>
              <a:rPr lang="en-US" dirty="0"/>
              <a:t>a </a:t>
            </a:r>
            <a:r>
              <a:rPr lang="en-US" b="1" dirty="0">
                <a:latin typeface="Courier New"/>
                <a:cs typeface="Courier New"/>
              </a:rPr>
              <a:t>0</a:t>
            </a:r>
            <a:r>
              <a:rPr lang="en-US" dirty="0"/>
              <a:t> </a:t>
            </a:r>
            <a:r>
              <a:rPr lang="en-US" dirty="0" smtClean="0"/>
              <a:t>at the </a:t>
            </a:r>
            <a:r>
              <a:rPr lang="en-US" dirty="0"/>
              <a:t>output while </a:t>
            </a:r>
            <a:r>
              <a:rPr lang="en-US" sz="3600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</a:t>
            </a:r>
            <a:r>
              <a:rPr lang="en-US" dirty="0" smtClean="0"/>
              <a:t>with </a:t>
            </a:r>
            <a:r>
              <a:rPr lang="en-US" b="1" dirty="0" smtClean="0">
                <a:latin typeface="Courier New"/>
                <a:cs typeface="Courier New"/>
              </a:rPr>
              <a:t>1</a:t>
            </a:r>
            <a:r>
              <a:rPr lang="en-US" dirty="0" smtClean="0"/>
              <a:t> produces </a:t>
            </a:r>
            <a:r>
              <a:rPr lang="en-US" dirty="0"/>
              <a:t>the original bit.</a:t>
            </a:r>
          </a:p>
          <a:p>
            <a:r>
              <a:rPr lang="en-US" dirty="0"/>
              <a:t>This can be used to create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  <a:p>
            <a:pPr>
              <a:buFont typeface="Times" pitchFamily="-112" charset="0"/>
              <a:buNone/>
            </a:pPr>
            <a:r>
              <a:rPr lang="en-US" sz="2800" dirty="0"/>
              <a:t>	</a:t>
            </a:r>
            <a:r>
              <a:rPr lang="en-US" sz="2800" dirty="0" smtClean="0"/>
              <a:t>		</a:t>
            </a:r>
            <a:r>
              <a:rPr lang="en-US" sz="2400" b="1" dirty="0" smtClean="0">
                <a:latin typeface="Courier New"/>
                <a:cs typeface="Courier New"/>
              </a:rPr>
              <a:t>1011 </a:t>
            </a:r>
            <a:r>
              <a:rPr lang="en-US" sz="2400" b="1" dirty="0">
                <a:latin typeface="Courier New"/>
                <a:cs typeface="Courier New"/>
              </a:rPr>
              <a:t>0110 1010 0100 0011 1101 1001 1010</a:t>
            </a:r>
          </a:p>
          <a:p>
            <a:pPr>
              <a:buFont typeface="Times" pitchFamily="-112" charset="0"/>
              <a:buNone/>
            </a:pPr>
            <a:r>
              <a:rPr lang="en-US" sz="2400" dirty="0">
                <a:latin typeface="Courier New"/>
                <a:cs typeface="Courier New"/>
              </a:rPr>
              <a:t>		</a:t>
            </a:r>
            <a:r>
              <a:rPr lang="en-US" sz="2400" b="1" dirty="0">
                <a:latin typeface="Courier New"/>
                <a:cs typeface="Courier New"/>
              </a:rPr>
              <a:t>0000 0000 0000 0000 0000 1111 1111 1111</a:t>
            </a:r>
            <a:endParaRPr lang="en-US" sz="2800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The result of </a:t>
            </a:r>
            <a:r>
              <a:rPr lang="en-US" sz="3200" b="1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these: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sz="2400" b="1" dirty="0">
                <a:latin typeface="Courier New"/>
                <a:cs typeface="Courier New"/>
              </a:rPr>
              <a:t>0000 0000 0000 0000 0000 1101 1001 1010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036741" name="Text Box 5"/>
          <p:cNvSpPr txBox="1">
            <a:spLocks noChangeArrowheads="1"/>
          </p:cNvSpPr>
          <p:nvPr/>
        </p:nvSpPr>
        <p:spPr bwMode="auto">
          <a:xfrm>
            <a:off x="304800" y="4267200"/>
            <a:ext cx="1088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18 VAG Rounded Thin   55390"/>
                <a:cs typeface="Corbel"/>
              </a:rPr>
              <a:t>mask:</a:t>
            </a:r>
          </a:p>
        </p:txBody>
      </p:sp>
      <p:sp>
        <p:nvSpPr>
          <p:cNvPr id="2036742" name="Text Box 6"/>
          <p:cNvSpPr txBox="1">
            <a:spLocks noChangeArrowheads="1"/>
          </p:cNvSpPr>
          <p:nvPr/>
        </p:nvSpPr>
        <p:spPr bwMode="auto">
          <a:xfrm>
            <a:off x="5943600" y="5867400"/>
            <a:ext cx="2616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18 VAG Rounded Thin   55390"/>
                <a:cs typeface="Corbel"/>
              </a:rPr>
              <a:t>mask last 12 bits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73663"/>
          </a:xfrm>
        </p:spPr>
        <p:txBody>
          <a:bodyPr/>
          <a:lstStyle/>
          <a:p>
            <a:r>
              <a:rPr lang="en-US" dirty="0"/>
              <a:t>The second </a:t>
            </a:r>
            <a:r>
              <a:rPr lang="en-US" dirty="0" err="1"/>
              <a:t>bitstring</a:t>
            </a:r>
            <a:r>
              <a:rPr lang="en-US" dirty="0"/>
              <a:t> in the example is called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  It is used to isolate the rightmost 12 bits of the first </a:t>
            </a:r>
            <a:r>
              <a:rPr lang="en-US" dirty="0" err="1"/>
              <a:t>bitstring</a:t>
            </a:r>
            <a:r>
              <a:rPr lang="en-US" dirty="0"/>
              <a:t> by masking out the rest of the string (e.g. setting</a:t>
            </a:r>
            <a:r>
              <a:rPr lang="en-US" dirty="0" smtClean="0"/>
              <a:t> to all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s</a:t>
            </a:r>
            <a:r>
              <a:rPr lang="en-US" dirty="0"/>
              <a:t>).</a:t>
            </a:r>
          </a:p>
          <a:p>
            <a:r>
              <a:rPr lang="en-US" dirty="0"/>
              <a:t>Thus, the </a:t>
            </a:r>
            <a:r>
              <a:rPr lang="en-US" sz="3600" b="1" dirty="0">
                <a:latin typeface="Courier New" pitchFamily="-112" charset="0"/>
              </a:rPr>
              <a:t>and</a:t>
            </a:r>
            <a:r>
              <a:rPr lang="en-US" dirty="0"/>
              <a:t> operator can be used to set certain portions of a </a:t>
            </a:r>
            <a:r>
              <a:rPr lang="en-US" dirty="0" err="1"/>
              <a:t>bitstring</a:t>
            </a:r>
            <a:r>
              <a:rPr lang="en-US" dirty="0"/>
              <a:t> 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s</a:t>
            </a:r>
            <a:r>
              <a:rPr lang="en-US" dirty="0"/>
              <a:t>, while leaving the rest alone.</a:t>
            </a:r>
          </a:p>
          <a:p>
            <a:pPr lvl="1"/>
            <a:r>
              <a:rPr lang="en-US" dirty="0"/>
              <a:t>In particular, if the first </a:t>
            </a:r>
            <a:r>
              <a:rPr lang="en-US" dirty="0" err="1"/>
              <a:t>bitstring</a:t>
            </a:r>
            <a:r>
              <a:rPr lang="en-US" dirty="0"/>
              <a:t> in the above example were in </a:t>
            </a:r>
            <a:r>
              <a:rPr lang="en-US" b="1" dirty="0">
                <a:latin typeface="Courier New" pitchFamily="-112" charset="0"/>
              </a:rPr>
              <a:t>$t0</a:t>
            </a:r>
            <a:r>
              <a:rPr lang="en-US" dirty="0"/>
              <a:t>, then the following instruction would mask it: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	  $t0,$t0,0xFFF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984750"/>
          </a:xfrm>
        </p:spPr>
        <p:txBody>
          <a:bodyPr/>
          <a:lstStyle/>
          <a:p>
            <a:r>
              <a:rPr lang="en-US" dirty="0"/>
              <a:t>Similarly, note that </a:t>
            </a:r>
            <a:r>
              <a:rPr lang="en-US" sz="3600" b="1" dirty="0" err="1">
                <a:latin typeface="Courier New" pitchFamily="-112" charset="0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 New" pitchFamily="-112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produces a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 New" pitchFamily="-112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at the output while </a:t>
            </a:r>
            <a:r>
              <a:rPr lang="en-US" sz="3600" dirty="0" err="1">
                <a:latin typeface="Courier New" pitchFamily="-112" charset="0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 New" pitchFamily="-112" charset="0"/>
              </a:rPr>
              <a:t>0</a:t>
            </a:r>
            <a:r>
              <a:rPr lang="en-US" dirty="0" smtClean="0"/>
              <a:t> </a:t>
            </a:r>
            <a:r>
              <a:rPr lang="en-US" dirty="0"/>
              <a:t>produces the original bit.</a:t>
            </a:r>
            <a:endParaRPr lang="en-US" dirty="0" smtClean="0"/>
          </a:p>
          <a:p>
            <a:r>
              <a:rPr lang="en-US" dirty="0" smtClean="0"/>
              <a:t>Often used </a:t>
            </a:r>
            <a:r>
              <a:rPr lang="en-US" dirty="0"/>
              <a:t>to force certain bits</a:t>
            </a:r>
            <a:r>
              <a:rPr lang="en-US" dirty="0" smtClean="0"/>
              <a:t> to </a:t>
            </a:r>
            <a:r>
              <a:rPr lang="en-US" b="1" dirty="0">
                <a:latin typeface="Courier New"/>
                <a:cs typeface="Courier New"/>
              </a:rPr>
              <a:t>1</a:t>
            </a:r>
            <a:r>
              <a:rPr lang="en-US" dirty="0"/>
              <a:t>s.</a:t>
            </a:r>
          </a:p>
          <a:p>
            <a:pPr lvl="1"/>
            <a:r>
              <a:rPr lang="en-US" dirty="0"/>
              <a:t>For example, if </a:t>
            </a:r>
            <a:r>
              <a:rPr lang="en-US" b="1" dirty="0">
                <a:latin typeface="Courier New" pitchFamily="-112" charset="0"/>
              </a:rPr>
              <a:t>$t0</a:t>
            </a:r>
            <a:r>
              <a:rPr lang="en-US" dirty="0"/>
              <a:t> contains </a:t>
            </a:r>
            <a:r>
              <a:rPr lang="en-US" b="1" dirty="0">
                <a:latin typeface="Courier New" pitchFamily="-112" charset="0"/>
              </a:rPr>
              <a:t>0x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12345678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/>
              <a:t>after this instruction: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-112" charset="0"/>
              </a:rPr>
              <a:t>ori</a:t>
            </a:r>
            <a:r>
              <a:rPr lang="en-US" b="1" dirty="0">
                <a:latin typeface="Courier New" pitchFamily="-112" charset="0"/>
              </a:rPr>
              <a:t>	$t0, $t0, </a:t>
            </a:r>
            <a:r>
              <a:rPr lang="en-US" b="1" dirty="0" smtClean="0">
                <a:latin typeface="Courier New" pitchFamily="-112" charset="0"/>
              </a:rPr>
              <a:t>0x</a:t>
            </a:r>
            <a:r>
              <a:rPr lang="en-US" b="1" dirty="0" smtClean="0">
                <a:solidFill>
                  <a:schemeClr val="accent1"/>
                </a:solidFill>
                <a:latin typeface="Courier New" pitchFamily="-112" charset="0"/>
              </a:rPr>
              <a:t>FFFF</a:t>
            </a:r>
          </a:p>
          <a:p>
            <a:pPr lvl="1">
              <a:buNone/>
            </a:pPr>
            <a:r>
              <a:rPr lang="en-US" dirty="0" smtClean="0"/>
              <a:t>… </a:t>
            </a:r>
            <a:r>
              <a:rPr lang="en-US" b="1" dirty="0">
                <a:latin typeface="Courier New" pitchFamily="-112" charset="0"/>
              </a:rPr>
              <a:t>$t0</a:t>
            </a:r>
            <a:r>
              <a:rPr lang="en-US" dirty="0" smtClean="0"/>
              <a:t> will contain </a:t>
            </a:r>
            <a:r>
              <a:rPr lang="en-US" b="1" dirty="0">
                <a:latin typeface="Courier New" pitchFamily="-112" charset="0"/>
              </a:rPr>
              <a:t>0x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1234</a:t>
            </a:r>
            <a:r>
              <a:rPr lang="en-US" b="1" dirty="0">
                <a:solidFill>
                  <a:schemeClr val="accent1"/>
                </a:solidFill>
                <a:latin typeface="Courier New" pitchFamily="-112" charset="0"/>
              </a:rPr>
              <a:t>FFFF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(i.e., </a:t>
            </a:r>
            <a:r>
              <a:rPr lang="en-US" dirty="0"/>
              <a:t>the high-order 16 bits are untouched, while the low-order 16 bits are forced to </a:t>
            </a:r>
            <a:r>
              <a:rPr lang="en-US" b="1" dirty="0">
                <a:latin typeface="Courier New"/>
                <a:cs typeface="Courier New"/>
              </a:rPr>
              <a:t>1</a:t>
            </a:r>
            <a:r>
              <a:rPr lang="en-US" dirty="0"/>
              <a:t>s).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7032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/>
          <a:lstStyle/>
          <a:p>
            <a:r>
              <a:rPr lang="en-US" sz="2800" dirty="0"/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800" dirty="0"/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800" dirty="0"/>
              <a:t>.</a:t>
            </a:r>
          </a:p>
          <a:p>
            <a:r>
              <a:rPr lang="en-US" sz="2800" dirty="0"/>
              <a:t>The stack is your friend: Use it to save anything you need.  Just</a:t>
            </a:r>
            <a:r>
              <a:rPr lang="en-US" sz="2800" dirty="0" smtClean="0"/>
              <a:t> leave </a:t>
            </a:r>
            <a:r>
              <a:rPr lang="en-US" sz="2800" dirty="0"/>
              <a:t>it the way you found </a:t>
            </a:r>
            <a:r>
              <a:rPr lang="en-US" sz="2800" dirty="0" smtClean="0"/>
              <a:t>it!</a:t>
            </a:r>
          </a:p>
          <a:p>
            <a:r>
              <a:rPr lang="en-US" sz="2800" dirty="0"/>
              <a:t>Instructions we know so </a:t>
            </a:r>
            <a:r>
              <a:rPr lang="en-US" sz="2800" dirty="0" smtClean="0"/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sb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endParaRPr lang="en-US" sz="2400" b="1" dirty="0">
              <a:solidFill>
                <a:schemeClr val="accent2"/>
              </a:solidFill>
            </a:endParaRPr>
          </a:p>
          <a:p>
            <a:r>
              <a:rPr lang="en-US" sz="2800" dirty="0"/>
              <a:t>Registers we know so </a:t>
            </a:r>
            <a:r>
              <a:rPr lang="en-US" sz="2800" dirty="0" smtClean="0"/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</a:p>
          <a:p>
            <a:pPr lvl="1"/>
            <a:r>
              <a:rPr lang="en-US" sz="2400" dirty="0">
                <a:solidFill>
                  <a:srgbClr val="FFFF00"/>
                </a:solidFill>
              </a:rPr>
              <a:t>There are CONVENTIONS when calling procedures!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</a:t>
            </a:r>
            <a:r>
              <a:rPr lang="en-US" sz="2400" b="1" dirty="0">
                <a:latin typeface="Courier New" pitchFamily="-112" charset="0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556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r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e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c)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d)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e)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5 of ($s0,$sp,$v0,$t0,$a0,$ra)</a:t>
            </a:r>
            <a:endParaRPr lang="en-US" sz="28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9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556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r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e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c)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d)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e)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5 of ($s0,$sp,$v0,$t0,$a0,$ra)</a:t>
            </a:r>
            <a:endParaRPr lang="en-US" sz="28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</a:t>
            </a:r>
            <a:r>
              <a:rPr lang="en-US" sz="2400" b="1" dirty="0">
                <a:latin typeface="Courier New" pitchFamily="-112" charset="0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89225" y="4343400"/>
            <a:ext cx="1524000" cy="175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365625" y="4343400"/>
            <a:ext cx="3276600" cy="1752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89425" y="3896380"/>
            <a:ext cx="37402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18 VAG Rounded Thin   55390"/>
                <a:cs typeface="Corbel"/>
              </a:rPr>
              <a:t>Volatile! -- need to push</a:t>
            </a:r>
            <a:endParaRPr lang="en-US" sz="2800">
              <a:solidFill>
                <a:schemeClr val="tx1"/>
              </a:solidFill>
              <a:latin typeface="18 VAG Rounded Thin   55390"/>
              <a:cs typeface="Corbel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94025" y="3896380"/>
            <a:ext cx="10891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18 VAG Rounded Thin   55390"/>
                <a:cs typeface="Corbel"/>
              </a:rPr>
              <a:t>Saved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28600" y="5410200"/>
            <a:ext cx="304800" cy="304800"/>
          </a:xfrm>
          <a:prstGeom prst="smileyFace">
            <a:avLst>
              <a:gd name="adj" fmla="val 465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181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>
                <a:solidFill>
                  <a:schemeClr val="accent1"/>
                </a:solidFill>
              </a:rPr>
              <a:t>Register Conventions</a:t>
            </a:r>
            <a:r>
              <a:rPr lang="en-US" sz="2800" dirty="0"/>
              <a:t>: Each register has a purpose and limits to its usage.  Learn these and follow them, even if you’re writing all the code yourself.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Logical and Shift Instructions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Operate on bits individually, unlike arithmetic, which operate on entire word.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to isolate fields, either by masking or by shifting back and forth.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left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multiplication by powers of 2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unsigned numbers (</a:t>
            </a:r>
            <a:r>
              <a:rPr lang="en-US" sz="2400" b="1" dirty="0">
                <a:latin typeface="Courier New"/>
                <a:cs typeface="Courier New"/>
              </a:rPr>
              <a:t>unsigned int</a:t>
            </a:r>
            <a:r>
              <a:rPr lang="en-US" sz="2400" dirty="0"/>
              <a:t>)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arithmetic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signed numbers (</a:t>
            </a:r>
            <a:r>
              <a:rPr lang="en-US" sz="2400" b="1" dirty="0">
                <a:latin typeface="Courier New"/>
                <a:cs typeface="Courier New"/>
              </a:rPr>
              <a:t>int</a:t>
            </a:r>
            <a:r>
              <a:rPr lang="en-US" sz="2400" dirty="0"/>
              <a:t>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New Instructions:</a:t>
            </a:r>
            <a:br>
              <a:rPr lang="en-US" sz="2800" dirty="0"/>
            </a:b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and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or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sz="2800" b="1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in Conclusion…”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9624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08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083844" name="WordArt 4"/>
          <p:cNvSpPr>
            <a:spLocks noChangeArrowheads="1" noChangeShapeType="1" noTextEdit="1"/>
          </p:cNvSpPr>
          <p:nvPr/>
        </p:nvSpPr>
        <p:spPr bwMode="auto">
          <a:xfrm>
            <a:off x="1905000" y="4114800"/>
            <a:ext cx="5486400" cy="2390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1851025"/>
          </a:xfrm>
        </p:spPr>
        <p:txBody>
          <a:bodyPr/>
          <a:lstStyle/>
          <a:p>
            <a:r>
              <a:rPr lang="en-US" dirty="0"/>
              <a:t>Move (shift) all the bits in a word to the left or right by a number of bits.</a:t>
            </a:r>
          </a:p>
          <a:p>
            <a:pPr lvl="1"/>
            <a:r>
              <a:rPr lang="en-US" dirty="0"/>
              <a:t>Example: shift right by 8 bits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0001 0010 0011 0100 0101 0110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5257800"/>
            <a:ext cx="7010400" cy="762000"/>
            <a:chOff x="672" y="3312"/>
            <a:chExt cx="4416" cy="480"/>
          </a:xfrm>
        </p:grpSpPr>
        <p:sp>
          <p:nvSpPr>
            <p:cNvPr id="2042885" name="Line 5"/>
            <p:cNvSpPr>
              <a:spLocks noChangeShapeType="1"/>
            </p:cNvSpPr>
            <p:nvPr/>
          </p:nvSpPr>
          <p:spPr bwMode="auto">
            <a:xfrm flipH="1">
              <a:off x="672" y="3312"/>
              <a:ext cx="1056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2886" name="Line 6"/>
            <p:cNvSpPr>
              <a:spLocks noChangeShapeType="1"/>
            </p:cNvSpPr>
            <p:nvPr/>
          </p:nvSpPr>
          <p:spPr bwMode="auto">
            <a:xfrm flipH="1">
              <a:off x="3984" y="3312"/>
              <a:ext cx="1104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2888" name="Line 8"/>
          <p:cNvSpPr>
            <a:spLocks noChangeShapeType="1"/>
          </p:cNvSpPr>
          <p:nvPr/>
        </p:nvSpPr>
        <p:spPr bwMode="auto">
          <a:xfrm>
            <a:off x="990600" y="3048000"/>
            <a:ext cx="180934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89" name="Line 9"/>
          <p:cNvSpPr>
            <a:spLocks noChangeShapeType="1"/>
          </p:cNvSpPr>
          <p:nvPr/>
        </p:nvSpPr>
        <p:spPr bwMode="auto">
          <a:xfrm>
            <a:off x="6343245" y="3048000"/>
            <a:ext cx="173395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90" name="Rectangle 10"/>
          <p:cNvSpPr>
            <a:spLocks noChangeArrowheads="1"/>
          </p:cNvSpPr>
          <p:nvPr/>
        </p:nvSpPr>
        <p:spPr bwMode="auto">
          <a:xfrm>
            <a:off x="457200" y="3886200"/>
            <a:ext cx="8077200" cy="1374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0001 0010 0011 0100 0101 0110</a:t>
            </a:r>
            <a:endParaRPr lang="en-US" sz="2400" b="1" dirty="0">
              <a:solidFill>
                <a:srgbClr val="0D407F"/>
              </a:solidFill>
              <a:latin typeface="Courier New"/>
              <a:ea typeface="ＭＳ Ｐゴシック" pitchFamily="-112" charset="-128"/>
              <a:cs typeface="Courier New"/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112" charset="-128"/>
                <a:cs typeface="Corbel"/>
              </a:rPr>
              <a:t> </a:t>
            </a:r>
            <a:r>
              <a:rPr lang="en-US" sz="26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112" charset="-128"/>
                <a:cs typeface="Corbel"/>
              </a:rPr>
              <a:t>Example: shift left 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bg2"/>
                </a:solidFill>
                <a:latin typeface="Courier New"/>
                <a:ea typeface="ＭＳ Ｐゴシック" pitchFamily="-112" charset="-128"/>
                <a:cs typeface="Courier New"/>
              </a:rPr>
              <a:t>0001 0010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0011 0100 0101 0110 0111 1000</a:t>
            </a:r>
            <a:endParaRPr lang="en-US" sz="2400" b="1" dirty="0">
              <a:solidFill>
                <a:srgbClr val="0D407F"/>
              </a:solidFill>
              <a:latin typeface="Courier New"/>
              <a:ea typeface="ＭＳ Ｐゴシック" pitchFamily="-112" charset="-128"/>
              <a:cs typeface="Courier New"/>
            </a:endParaRPr>
          </a:p>
        </p:txBody>
      </p:sp>
      <p:sp>
        <p:nvSpPr>
          <p:cNvPr id="2042891" name="Rectangle 11"/>
          <p:cNvSpPr>
            <a:spLocks noChangeArrowheads="1"/>
          </p:cNvSpPr>
          <p:nvPr/>
        </p:nvSpPr>
        <p:spPr bwMode="auto">
          <a:xfrm>
            <a:off x="457200" y="6062663"/>
            <a:ext cx="80772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0011 0100 0101 0110 0111 1000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(review)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943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/>
              <a:t>Shift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1   2,3,4</a:t>
            </a:r>
            <a:endParaRPr lang="en-US" sz="2400" dirty="0" smtClean="0"/>
          </a:p>
          <a:p>
            <a:pPr lvl="1">
              <a:lnSpc>
                <a:spcPct val="75000"/>
              </a:lnSpc>
              <a:buNone/>
            </a:pPr>
            <a:r>
              <a:rPr lang="en-US" sz="2400" dirty="0" smtClean="0"/>
              <a:t>…where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4) shift amount (constant &lt; 32)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MIPS shift instructions: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1.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/>
              <a:t> (shift left logical): shifts left and </a:t>
            </a:r>
            <a:r>
              <a:rPr lang="en-US" sz="2400" u="sng" dirty="0"/>
              <a:t>fills emptied bits with 0s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2.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400" dirty="0"/>
              <a:t> (shift right logical): shifts right and </a:t>
            </a:r>
            <a:r>
              <a:rPr lang="en-US" sz="2400" u="sng" dirty="0"/>
              <a:t>fills emptied bits with 0s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3.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/>
              <a:t> (shift right arithmetic): shifts right and </a:t>
            </a:r>
            <a:r>
              <a:rPr lang="en-US" sz="2400" u="sng" dirty="0">
                <a:solidFill>
                  <a:schemeClr val="accent1"/>
                </a:solidFill>
              </a:rPr>
              <a:t>fills emptied bits by sign extending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(2/4)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Example: shift right </a:t>
            </a:r>
            <a:r>
              <a:rPr lang="en-US" dirty="0" smtClean="0"/>
              <a:t>arithmetic </a:t>
            </a:r>
            <a:r>
              <a:rPr lang="en-US" dirty="0"/>
              <a:t>by 8 bits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Courier New"/>
                <a:cs typeface="Courier New"/>
              </a:rPr>
              <a:t>0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001 0010 0011 0100 0101 0110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4572000"/>
            <a:ext cx="7086600" cy="838200"/>
            <a:chOff x="672" y="2592"/>
            <a:chExt cx="4464" cy="528"/>
          </a:xfrm>
        </p:grpSpPr>
        <p:sp>
          <p:nvSpPr>
            <p:cNvPr id="2046981" name="Line 5"/>
            <p:cNvSpPr>
              <a:spLocks noChangeShapeType="1"/>
            </p:cNvSpPr>
            <p:nvPr/>
          </p:nvSpPr>
          <p:spPr bwMode="auto">
            <a:xfrm>
              <a:off x="67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2" name="Line 6"/>
            <p:cNvSpPr>
              <a:spLocks noChangeShapeType="1"/>
            </p:cNvSpPr>
            <p:nvPr/>
          </p:nvSpPr>
          <p:spPr bwMode="auto">
            <a:xfrm>
              <a:off x="403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66800" y="2133600"/>
            <a:ext cx="7086600" cy="838200"/>
            <a:chOff x="672" y="1152"/>
            <a:chExt cx="4464" cy="528"/>
          </a:xfrm>
        </p:grpSpPr>
        <p:sp>
          <p:nvSpPr>
            <p:cNvPr id="2046984" name="Line 8"/>
            <p:cNvSpPr>
              <a:spLocks noChangeShapeType="1"/>
            </p:cNvSpPr>
            <p:nvPr/>
          </p:nvSpPr>
          <p:spPr bwMode="auto">
            <a:xfrm>
              <a:off x="67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5" name="Line 9"/>
            <p:cNvSpPr>
              <a:spLocks noChangeShapeType="1"/>
            </p:cNvSpPr>
            <p:nvPr/>
          </p:nvSpPr>
          <p:spPr bwMode="auto">
            <a:xfrm>
              <a:off x="403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6986" name="Rectangle 10"/>
          <p:cNvSpPr>
            <a:spLocks noChangeArrowheads="1"/>
          </p:cNvSpPr>
          <p:nvPr/>
        </p:nvSpPr>
        <p:spPr bwMode="auto">
          <a:xfrm>
            <a:off x="533400" y="2971800"/>
            <a:ext cx="7848600" cy="14824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0001 0010 0011 0100 0101 0110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18 VAG Rounded Thin   55390"/>
                <a:cs typeface="Corbel"/>
              </a:rPr>
              <a:t> Example: shift right </a:t>
            </a:r>
            <a:r>
              <a:rPr lang="en-US" sz="30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arithmetic </a:t>
            </a:r>
            <a:r>
              <a:rPr lang="en-US" sz="3000" dirty="0">
                <a:solidFill>
                  <a:schemeClr val="tx1"/>
                </a:solidFill>
                <a:latin typeface="18 VAG Rounded Thin   55390"/>
                <a:cs typeface="Corbel"/>
              </a:rPr>
              <a:t>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001 0010 0011 0100 0101 0110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ea typeface="ＭＳ Ｐゴシック" pitchFamily="-112" charset="-128"/>
                <a:cs typeface="Courier New"/>
              </a:rPr>
              <a:t>0111 1000</a:t>
            </a:r>
          </a:p>
        </p:txBody>
      </p:sp>
      <p:sp>
        <p:nvSpPr>
          <p:cNvPr id="2046987" name="Rectangle 11"/>
          <p:cNvSpPr>
            <a:spLocks noChangeArrowheads="1"/>
          </p:cNvSpPr>
          <p:nvPr/>
        </p:nvSpPr>
        <p:spPr bwMode="auto">
          <a:xfrm>
            <a:off x="533400" y="5410200"/>
            <a:ext cx="78486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1111 1111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1001 0010 0011 0100 0101 0110</a:t>
            </a:r>
          </a:p>
        </p:txBody>
      </p:sp>
      <p:sp>
        <p:nvSpPr>
          <p:cNvPr id="2046988" name="AutoShape 12"/>
          <p:cNvSpPr>
            <a:spLocks noChangeArrowheads="1"/>
          </p:cNvSpPr>
          <p:nvPr/>
        </p:nvSpPr>
        <p:spPr bwMode="auto">
          <a:xfrm>
            <a:off x="457200" y="414655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6989" name="AutoShape 13"/>
          <p:cNvSpPr>
            <a:spLocks noChangeArrowheads="1"/>
          </p:cNvSpPr>
          <p:nvPr/>
        </p:nvSpPr>
        <p:spPr bwMode="auto">
          <a:xfrm>
            <a:off x="304800" y="17526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(3/4)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56200"/>
          </a:xfrm>
        </p:spPr>
        <p:txBody>
          <a:bodyPr/>
          <a:lstStyle/>
          <a:p>
            <a:r>
              <a:rPr lang="en-US" dirty="0"/>
              <a:t>Since shifting may be faster than multiplication, a good compiler usually notices when C code multiplies by a power of 2 and compiles it to a shift instruction: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a *= 8;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(in C)</a:t>
            </a:r>
          </a:p>
          <a:p>
            <a:pPr lvl="1">
              <a:buFontTx/>
              <a:buNone/>
            </a:pPr>
            <a:r>
              <a:rPr lang="en-US" dirty="0"/>
              <a:t>would compile to:</a:t>
            </a:r>
          </a:p>
          <a:p>
            <a:pPr lvl="1">
              <a:buFontTx/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  $s0,$s0,3 </a:t>
            </a:r>
            <a:r>
              <a:rPr lang="en-US" dirty="0"/>
              <a:t>(in MIPS)</a:t>
            </a:r>
          </a:p>
          <a:p>
            <a:r>
              <a:rPr lang="en-US" dirty="0"/>
              <a:t>Likewise, shift right to divide by powers of 2 (rounds towards -</a:t>
            </a:r>
            <a:r>
              <a:rPr lang="en-US" sz="4000" dirty="0" err="1">
                <a:sym typeface="Symbol" pitchFamily="-112" charset="2"/>
              </a:rPr>
              <a:t>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remember to use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b="1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1/8</a:t>
            </a:r>
            <a:endParaRPr lang="en-US" dirty="0"/>
          </a:p>
        </p:txBody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Fibonacci </a:t>
            </a:r>
            <a:r>
              <a:rPr lang="en-US" dirty="0" smtClean="0"/>
              <a:t>numbers are defined as follows: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) =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1) +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2)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F(0) and F(1) are defined to be 1</a:t>
            </a:r>
          </a:p>
          <a:p>
            <a:r>
              <a:rPr lang="en-US" dirty="0" smtClean="0"/>
              <a:t>In scheme, this could be written: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(define (Fib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                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cond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	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0)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(else (+	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         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2)))))</a:t>
            </a:r>
            <a:endParaRPr lang="en-US" sz="2800" dirty="0">
              <a:solidFill>
                <a:schemeClr val="accent1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2/8</a:t>
            </a:r>
            <a:endParaRPr lang="en-US" dirty="0"/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Rewriting this in C we have:</a:t>
            </a:r>
          </a:p>
          <a:p>
            <a:pPr>
              <a:buFont typeface="Times" pitchFamily="-112" charset="0"/>
              <a:buNone/>
            </a:pPr>
            <a:endParaRPr lang="en-US" sz="2800" dirty="0" smtClean="0">
              <a:solidFill>
                <a:schemeClr val="accent2"/>
              </a:solidFill>
              <a:latin typeface="Courier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{				   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0) { return 1; }		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1) { return 1; }		  return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- 2));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800" dirty="0">
              <a:solidFill>
                <a:schemeClr val="accent2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5019675"/>
          </a:xfrm>
        </p:spPr>
        <p:txBody>
          <a:bodyPr/>
          <a:lstStyle/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2"/>
                </a:solidFill>
              </a:rPr>
              <a:t>R</a:t>
            </a:r>
            <a:r>
              <a:rPr lang="en-US" dirty="0"/>
              <a:t>: the calling function</a:t>
            </a:r>
          </a:p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1"/>
                </a:solidFill>
              </a:rPr>
              <a:t>E</a:t>
            </a:r>
            <a:r>
              <a:rPr lang="en-US" dirty="0"/>
              <a:t>: the function being called</a:t>
            </a:r>
          </a:p>
          <a:p>
            <a:r>
              <a:rPr lang="en-US" dirty="0"/>
              <a:t>When </a:t>
            </a:r>
            <a:r>
              <a:rPr lang="en-US" dirty="0" err="1"/>
              <a:t>callee</a:t>
            </a:r>
            <a:r>
              <a:rPr lang="en-US" dirty="0"/>
              <a:t> returns from executing, the caller needs to know which registers may have changed and which are guaranteed to be unchanged.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Register Conventions</a:t>
            </a:r>
            <a:r>
              <a:rPr lang="en-US" dirty="0"/>
              <a:t>: A set of generally accepted rules as to which registers will be unchanged after a procedure call (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) and which may be changed.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3/8</a:t>
            </a:r>
            <a:endParaRPr lang="en-US" dirty="0"/>
          </a:p>
        </p:txBody>
      </p:sp>
      <p:sp>
        <p:nvSpPr>
          <p:cNvPr id="2061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let’s translate this to MIPS!</a:t>
            </a:r>
          </a:p>
          <a:p>
            <a:r>
              <a:rPr lang="en-US" dirty="0" smtClean="0"/>
              <a:t>You will need space for three words on the stack</a:t>
            </a:r>
          </a:p>
          <a:p>
            <a:r>
              <a:rPr lang="en-US" dirty="0" smtClean="0"/>
              <a:t>The function will use one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register,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</a:p>
          <a:p>
            <a:r>
              <a:rPr lang="en-US" dirty="0" smtClean="0"/>
              <a:t>Write the Prologue: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fib: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addi</a:t>
            </a:r>
            <a:r>
              <a:rPr lang="en-US" sz="2400" dirty="0" smtClean="0">
                <a:latin typeface="Courier New"/>
                <a:cs typeface="Courier New"/>
              </a:rPr>
              <a:t> $sp, $sp, -12	</a:t>
            </a:r>
            <a:r>
              <a:rPr lang="en-US" sz="2400" dirty="0" smtClean="0">
                <a:solidFill>
                  <a:schemeClr val="bg2"/>
                </a:solidFill>
                <a:latin typeface="Courier New"/>
                <a:cs typeface="Courier New"/>
              </a:rPr>
              <a:t># Space for three words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sw</a:t>
            </a:r>
            <a:r>
              <a:rPr lang="en-US" sz="2400" dirty="0" smtClean="0">
                <a:latin typeface="Courier New"/>
                <a:cs typeface="Courier New"/>
              </a:rPr>
              <a:t> $</a:t>
            </a:r>
            <a:r>
              <a:rPr lang="en-US" sz="2400" dirty="0" err="1" smtClean="0">
                <a:latin typeface="Courier New"/>
                <a:cs typeface="Courier New"/>
              </a:rPr>
              <a:t>ra</a:t>
            </a:r>
            <a:r>
              <a:rPr lang="en-US" sz="2400" dirty="0" smtClean="0">
                <a:latin typeface="Courier New"/>
                <a:cs typeface="Courier New"/>
              </a:rPr>
              <a:t>, 8($sp)		</a:t>
            </a:r>
            <a:r>
              <a:rPr lang="en-US" sz="2400" dirty="0" smtClean="0">
                <a:solidFill>
                  <a:schemeClr val="bg2"/>
                </a:solidFill>
                <a:latin typeface="Courier New"/>
                <a:cs typeface="Courier New"/>
              </a:rPr>
              <a:t># Save return address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sw</a:t>
            </a:r>
            <a:r>
              <a:rPr lang="en-US" sz="2400" dirty="0" smtClean="0">
                <a:latin typeface="Courier New"/>
                <a:cs typeface="Courier New"/>
              </a:rPr>
              <a:t> $s0, 4($sp)		</a:t>
            </a:r>
            <a:r>
              <a:rPr lang="en-US" sz="2400" dirty="0" smtClean="0">
                <a:solidFill>
                  <a:schemeClr val="bg2"/>
                </a:solidFill>
                <a:latin typeface="Courier New"/>
                <a:cs typeface="Courier New"/>
              </a:rPr>
              <a:t># Save s0</a:t>
            </a:r>
            <a:endParaRPr lang="en-US" sz="2400" dirty="0">
              <a:solidFill>
                <a:schemeClr val="bg2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31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9725"/>
            <a:ext cx="8077200" cy="28892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>
              <a:latin typeface="Courier New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400">
                <a:latin typeface="Courier New" pitchFamily="-112" charset="0"/>
              </a:rPr>
              <a:t>fin:</a:t>
            </a:r>
            <a:endParaRPr lang="en-US" sz="2400">
              <a:solidFill>
                <a:schemeClr val="accent1"/>
              </a:solidFill>
              <a:latin typeface="Courier New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lw $s0, 4($sp) </a:t>
            </a: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lw $ra, 8($sp)</a:t>
            </a: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addi $sp, $sp, 12</a:t>
            </a: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jr $ra</a:t>
            </a:r>
          </a:p>
        </p:txBody>
      </p:sp>
      <p:sp>
        <p:nvSpPr>
          <p:cNvPr id="2063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133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/>
          </a:p>
          <a:p>
            <a:pPr>
              <a:buFont typeface="Times" pitchFamily="-112" charset="0"/>
              <a:buNone/>
            </a:pPr>
            <a:r>
              <a:rPr lang="en-US" sz="2400"/>
              <a:t># Restore $s0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Restore return address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Pop the stack frame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Return to caller</a:t>
            </a:r>
          </a:p>
        </p:txBody>
      </p:sp>
      <p:sp>
        <p:nvSpPr>
          <p:cNvPr id="2063364" name="Rectangle 4"/>
          <p:cNvSpPr>
            <a:spLocks noChangeArrowheads="1"/>
          </p:cNvSpPr>
          <p:nvPr/>
        </p:nvSpPr>
        <p:spPr bwMode="auto">
          <a:xfrm>
            <a:off x="685800" y="1143000"/>
            <a:ext cx="7848600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800" b="1" dirty="0">
                <a:solidFill>
                  <a:schemeClr val="tx1"/>
                </a:solidFill>
                <a:latin typeface="Corbel"/>
                <a:cs typeface="Corbel"/>
              </a:rPr>
              <a:t>Now write the Epilogue:</a:t>
            </a:r>
          </a:p>
        </p:txBody>
      </p:sp>
      <p:sp>
        <p:nvSpPr>
          <p:cNvPr id="206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4/8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0" name="Rectangle 2"/>
          <p:cNvSpPr>
            <a:spLocks noChangeArrowheads="1"/>
          </p:cNvSpPr>
          <p:nvPr/>
        </p:nvSpPr>
        <p:spPr bwMode="auto">
          <a:xfrm>
            <a:off x="1143000" y="3581400"/>
            <a:ext cx="5715000" cy="2376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	$v0,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beq	$a0, $zero, fin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$t0,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beq 	$a0, $t0, fin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Continued on next slide.  .  .  </a:t>
            </a:r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3581400"/>
            <a:ext cx="24384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$v0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$t0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</a:t>
            </a:r>
          </a:p>
          <a:p>
            <a:pPr>
              <a:buFont typeface="Times" pitchFamily="-112" charset="0"/>
              <a:buNone/>
            </a:pPr>
            <a:endParaRPr lang="en-US" sz="2400"/>
          </a:p>
        </p:txBody>
      </p:sp>
      <p:sp>
        <p:nvSpPr>
          <p:cNvPr id="2065412" name="Rectangle 4"/>
          <p:cNvSpPr>
            <a:spLocks noChangeArrowheads="1"/>
          </p:cNvSpPr>
          <p:nvPr/>
        </p:nvSpPr>
        <p:spPr bwMode="auto">
          <a:xfrm>
            <a:off x="685800" y="1143000"/>
            <a:ext cx="8077200" cy="2293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Finally, write the body.  The C code is below.  Start by translating the lines indicated in the comments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{				     </a:t>
            </a:r>
            <a:b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0)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1)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return 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541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5/8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411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3338513"/>
            <a:ext cx="3505200" cy="2376487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$a0 = n - 1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Need $a0 after jal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fib(n - 1)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restore $a0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$a0 = n - 2</a:t>
            </a:r>
          </a:p>
        </p:txBody>
      </p:sp>
      <p:sp>
        <p:nvSpPr>
          <p:cNvPr id="2067459" name="Rectangle 3"/>
          <p:cNvSpPr>
            <a:spLocks noChangeArrowheads="1"/>
          </p:cNvSpPr>
          <p:nvPr/>
        </p:nvSpPr>
        <p:spPr bwMode="auto">
          <a:xfrm>
            <a:off x="914400" y="3338513"/>
            <a:ext cx="5715000" cy="237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$a0, $a0, -1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sw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jal fib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lw $a0, 0($sp)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$a0, $a0, -1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67460" name="Rectangle 4"/>
          <p:cNvSpPr>
            <a:spLocks noChangeArrowheads="1"/>
          </p:cNvSpPr>
          <p:nvPr/>
        </p:nvSpPr>
        <p:spPr bwMode="auto">
          <a:xfrm>
            <a:off x="685800" y="1232042"/>
            <a:ext cx="79248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Almost there, but be careful, this part is tricky!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) 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474663"/>
          </a:xfrm>
        </p:spPr>
        <p:txBody>
          <a:bodyPr/>
          <a:lstStyle/>
          <a:p>
            <a:r>
              <a:rPr lang="en-US" dirty="0"/>
              <a:t>Example: Fibonacci Numbers 6/8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458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506" name="Rectangle 2"/>
          <p:cNvSpPr>
            <a:spLocks noChangeArrowheads="1"/>
          </p:cNvSpPr>
          <p:nvPr/>
        </p:nvSpPr>
        <p:spPr bwMode="auto">
          <a:xfrm>
            <a:off x="762000" y="3276600"/>
            <a:ext cx="6172200" cy="288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 New" pitchFamily="-112" charset="0"/>
              </a:rPr>
              <a:t>add $s0, $v0, $zero</a:t>
            </a:r>
            <a:endParaRPr lang="en-US" sz="2400" b="1" u="sng" dirty="0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latin typeface="Courier New" pitchFamily="-112" charset="0"/>
              </a:rPr>
              <a:t>jal</a:t>
            </a:r>
            <a:r>
              <a:rPr lang="en-US" sz="2400" b="1" dirty="0">
                <a:latin typeface="Courier New" pitchFamily="-112" charset="0"/>
              </a:rPr>
              <a:t> fib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 New" pitchFamily="-112" charset="0"/>
              </a:rPr>
              <a:t>add $v0, $v0, $s0</a:t>
            </a:r>
            <a:endParaRPr lang="en-US" sz="2400" b="1" u="sng" dirty="0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To the epilogue and beyond.  .  .</a:t>
            </a: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69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3276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Place fib(n –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somewhere it won’t get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clobbered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fib(n - 2)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$v0 = fib(n-1) + fib(n-2)</a:t>
            </a:r>
          </a:p>
        </p:txBody>
      </p:sp>
      <p:sp>
        <p:nvSpPr>
          <p:cNvPr id="2069508" name="Rectangle 4"/>
          <p:cNvSpPr>
            <a:spLocks noChangeArrowheads="1"/>
          </p:cNvSpPr>
          <p:nvPr/>
        </p:nvSpPr>
        <p:spPr bwMode="auto">
          <a:xfrm>
            <a:off x="685800" y="1232042"/>
            <a:ext cx="80772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Remember that $v0 is caller saved!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950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43800" cy="474663"/>
          </a:xfrm>
        </p:spPr>
        <p:txBody>
          <a:bodyPr/>
          <a:lstStyle/>
          <a:p>
            <a:r>
              <a:rPr lang="en-US" dirty="0"/>
              <a:t>Example: Fibonacci Numbers 7/8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507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ChangeArrowheads="1"/>
          </p:cNvSpPr>
          <p:nvPr/>
        </p:nvSpPr>
        <p:spPr bwMode="auto">
          <a:xfrm>
            <a:off x="609600" y="1143000"/>
            <a:ext cx="8077200" cy="343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Here’s the complete code for reference: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207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Example: Fibonacci Numbers 8/8</a:t>
            </a:r>
          </a:p>
        </p:txBody>
      </p:sp>
      <p:sp>
        <p:nvSpPr>
          <p:cNvPr id="2071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4572000" cy="412273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fib:	addi $sp, $sp, -12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sw $ra, 8($sp)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sw $s0, 4($sp)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addi $v0, $zero, 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beq $a0, $zero, fin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addi $t0, $zero, 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beq $a0, $t0, fin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addi $a0, $a0, -1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sw $a0, 0($sp)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jal fib</a:t>
            </a:r>
          </a:p>
        </p:txBody>
      </p:sp>
      <p:sp>
        <p:nvSpPr>
          <p:cNvPr id="2071557" name="Rectangle 5"/>
          <p:cNvSpPr>
            <a:spLocks noChangeArrowheads="1"/>
          </p:cNvSpPr>
          <p:nvPr/>
        </p:nvSpPr>
        <p:spPr bwMode="auto">
          <a:xfrm>
            <a:off x="4419600" y="1905000"/>
            <a:ext cx="4495800" cy="404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lw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addi $a0, $a0, -1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 $s0, $v0, $zero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jal fib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 $v0, $v0, $s0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fin:	lw $s0, 4($sp)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lw $ra, 8($sp)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addi $sp, $sp, 12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jr $ra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(1/5)</a:t>
            </a:r>
          </a:p>
        </p:txBody>
      </p:sp>
      <p:sp>
        <p:nvSpPr>
          <p:cNvPr id="207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36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main() {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i,j,k,m</a:t>
            </a:r>
            <a:r>
              <a:rPr lang="en-US" sz="2400" b="1" dirty="0">
                <a:latin typeface="Courier New" pitchFamily="-112" charset="0"/>
              </a:rPr>
              <a:t>; </a:t>
            </a:r>
            <a: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  <a:t>/* i-m:$s0-$s3 */</a:t>
            </a:r>
            <a:b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...</a:t>
            </a:r>
            <a: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i</a:t>
            </a:r>
            <a:r>
              <a:rPr lang="en-US" sz="2400" b="1" dirty="0">
                <a:latin typeface="Courier New" pitchFamily="-112" charset="0"/>
              </a:rPr>
              <a:t> = </a:t>
            </a:r>
            <a:r>
              <a:rPr lang="en-US" sz="2400" b="1" dirty="0" err="1">
                <a:latin typeface="Courier New" pitchFamily="-112" charset="0"/>
              </a:rPr>
              <a:t>mult(j,k</a:t>
            </a:r>
            <a:r>
              <a:rPr lang="en-US" sz="2400" b="1" dirty="0">
                <a:latin typeface="Courier New" pitchFamily="-112" charset="0"/>
              </a:rPr>
              <a:t>); ... 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m</a:t>
            </a:r>
            <a:r>
              <a:rPr lang="en-US" sz="2400" b="1" dirty="0">
                <a:latin typeface="Courier New" pitchFamily="-112" charset="0"/>
              </a:rPr>
              <a:t> = </a:t>
            </a:r>
            <a:r>
              <a:rPr lang="en-US" sz="2400" b="1" dirty="0" err="1">
                <a:latin typeface="Courier New" pitchFamily="-112" charset="0"/>
              </a:rPr>
              <a:t>mult(i,i</a:t>
            </a:r>
            <a:r>
              <a:rPr lang="en-US" sz="2400" b="1" dirty="0">
                <a:latin typeface="Courier New" pitchFamily="-112" charset="0"/>
              </a:rPr>
              <a:t>); ...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}</a:t>
            </a:r>
          </a:p>
          <a:p>
            <a:pPr>
              <a:buFont typeface="Times" pitchFamily="-112" charset="0"/>
              <a:buNone/>
            </a:pP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mult</a:t>
            </a:r>
            <a:r>
              <a:rPr lang="en-US" sz="2400" b="1" dirty="0">
                <a:latin typeface="Courier New" pitchFamily="-112" charset="0"/>
              </a:rPr>
              <a:t> (</a:t>
            </a: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mcand</a:t>
            </a:r>
            <a:r>
              <a:rPr lang="en-US" sz="2400" b="1" dirty="0">
                <a:latin typeface="Courier New" pitchFamily="-112" charset="0"/>
              </a:rPr>
              <a:t>, </a:t>
            </a: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mlier</a:t>
            </a:r>
            <a:r>
              <a:rPr lang="en-US" sz="2400" b="1" dirty="0">
                <a:latin typeface="Courier New" pitchFamily="-112" charset="0"/>
              </a:rPr>
              <a:t>){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product;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 product = 0;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while (</a:t>
            </a:r>
            <a:r>
              <a:rPr lang="en-US" sz="2400" b="1" dirty="0" err="1">
                <a:latin typeface="Courier New" pitchFamily="-112" charset="0"/>
              </a:rPr>
              <a:t>mlier</a:t>
            </a:r>
            <a:r>
              <a:rPr lang="en-US" sz="2400" b="1" dirty="0">
                <a:latin typeface="Courier New" pitchFamily="-112" charset="0"/>
              </a:rPr>
              <a:t> &gt; 0)  {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 product += </a:t>
            </a:r>
            <a:r>
              <a:rPr lang="en-US" sz="2400" b="1" dirty="0" err="1">
                <a:latin typeface="Courier New" pitchFamily="-112" charset="0"/>
              </a:rPr>
              <a:t>mcand</a:t>
            </a:r>
            <a:r>
              <a:rPr lang="en-US" sz="2400" b="1" dirty="0">
                <a:latin typeface="Courier New" pitchFamily="-112" charset="0"/>
              </a:rPr>
              <a:t>;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mlier</a:t>
            </a:r>
            <a:r>
              <a:rPr lang="en-US" sz="2400" b="1" dirty="0">
                <a:latin typeface="Courier New" pitchFamily="-112" charset="0"/>
              </a:rPr>
              <a:t> -= 1; }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return product;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Bonus Example: Compile This (2/5)</a:t>
            </a:r>
          </a:p>
        </p:txBody>
      </p:sp>
      <p:sp>
        <p:nvSpPr>
          <p:cNvPr id="207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8511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__start: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... 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add $a0,$s1,$0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arg0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j</a:t>
            </a:r>
            <a: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add $a1,$s2,$0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arg1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k</a:t>
            </a:r>
            <a:r>
              <a:rPr lang="en-US" sz="2400" b="1" i="1" dirty="0">
                <a:latin typeface="Courier New" pitchFamily="-112" charset="0"/>
              </a:rPr>
              <a:t> </a:t>
            </a:r>
            <a:r>
              <a:rPr lang="en-US" sz="2400" b="1" dirty="0">
                <a:latin typeface="Courier New" pitchFamily="-112" charset="0"/>
              </a:rPr>
              <a:t/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jal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mult</a:t>
            </a:r>
            <a:r>
              <a:rPr lang="en-US" sz="2400" b="1" dirty="0">
                <a:latin typeface="Courier New" pitchFamily="-112" charset="0"/>
              </a:rPr>
              <a:t>	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call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mult</a:t>
            </a:r>
            <a:r>
              <a:rPr lang="en-US" sz="2400" b="1" dirty="0">
                <a:latin typeface="Courier New" pitchFamily="-112" charset="0"/>
              </a:rPr>
              <a:t/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add $s0,$v0,$0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mult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()</a:t>
            </a:r>
            <a:r>
              <a:rPr lang="en-US" sz="2400" b="1" i="1" dirty="0">
                <a:latin typeface="Courier New" pitchFamily="-112" charset="0"/>
              </a:rPr>
              <a:t/>
            </a:r>
            <a:br>
              <a:rPr lang="en-US" sz="2400" b="1" i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...</a:t>
            </a:r>
          </a:p>
        </p:txBody>
      </p:sp>
      <p:sp>
        <p:nvSpPr>
          <p:cNvPr id="2075652" name="Rectangle 4"/>
          <p:cNvSpPr>
            <a:spLocks noChangeArrowheads="1"/>
          </p:cNvSpPr>
          <p:nvPr/>
        </p:nvSpPr>
        <p:spPr bwMode="auto">
          <a:xfrm>
            <a:off x="609600" y="3832225"/>
            <a:ext cx="7848600" cy="165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 add $a0,$s0,$0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arg0 = i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add $a1,$s0,$0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arg1 = i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jal mult	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call mult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add $s3,$v0,$0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m = mult()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...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5653" name="Rectangle 5"/>
          <p:cNvSpPr>
            <a:spLocks noChangeArrowheads="1"/>
          </p:cNvSpPr>
          <p:nvPr/>
        </p:nvSpPr>
        <p:spPr bwMode="auto">
          <a:xfrm>
            <a:off x="228600" y="5572125"/>
            <a:ext cx="7848600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  j __exit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2075654" name="Rectangle 6"/>
          <p:cNvSpPr>
            <a:spLocks noChangeArrowheads="1"/>
          </p:cNvSpPr>
          <p:nvPr/>
        </p:nvSpPr>
        <p:spPr bwMode="auto">
          <a:xfrm>
            <a:off x="2895600" y="5257800"/>
            <a:ext cx="56721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main() {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int i,j,k,m;</a:t>
            </a: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>
                <a:solidFill>
                  <a:schemeClr val="bg2"/>
                </a:solidFill>
                <a:latin typeface="Courier New" pitchFamily="-112" charset="0"/>
              </a:rPr>
              <a:t>/* i-m:$s0-$s3 */</a:t>
            </a:r>
            <a:br>
              <a:rPr lang="en-US" sz="2400" b="1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...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i = mult(j,k); ... 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m = mult(i,i); ... }</a:t>
            </a:r>
            <a:endParaRPr lang="en-US" sz="2400" b="1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001000" cy="474662"/>
          </a:xfrm>
        </p:spPr>
        <p:txBody>
          <a:bodyPr/>
          <a:lstStyle/>
          <a:p>
            <a:r>
              <a:rPr lang="en-US" dirty="0"/>
              <a:t>Bonus Example: Compile This (3/5)</a:t>
            </a:r>
          </a:p>
        </p:txBody>
      </p:sp>
      <p:sp>
        <p:nvSpPr>
          <p:cNvPr id="207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940050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b="1" dirty="0">
                <a:latin typeface="Courier New" pitchFamily="-112" charset="0"/>
              </a:rPr>
              <a:t>main</a:t>
            </a:r>
            <a:r>
              <a:rPr lang="en-US" b="1" dirty="0"/>
              <a:t> </a:t>
            </a:r>
            <a:r>
              <a:rPr lang="en-US" dirty="0"/>
              <a:t>function ends with a jump to </a:t>
            </a:r>
            <a:r>
              <a:rPr lang="en-US" b="1" dirty="0">
                <a:latin typeface="Courier New" pitchFamily="-112" charset="0"/>
              </a:rPr>
              <a:t>__exit</a:t>
            </a:r>
            <a:r>
              <a:rPr lang="en-US" dirty="0"/>
              <a:t>, </a:t>
            </a:r>
            <a:r>
              <a:rPr lang="en-US" dirty="0" smtClean="0"/>
              <a:t>not </a:t>
            </a:r>
            <a:r>
              <a:rPr lang="en-US" b="1" dirty="0" err="1" smtClean="0">
                <a:latin typeface="Courier New" pitchFamily="-112" charset="0"/>
              </a:rPr>
              <a:t>jr</a:t>
            </a:r>
            <a:r>
              <a:rPr lang="en-US" b="1" dirty="0" smtClean="0">
                <a:latin typeface="Courier New" pitchFamily="-112" charset="0"/>
              </a:rPr>
              <a:t> </a:t>
            </a:r>
            <a:r>
              <a:rPr lang="en-US" b="1" dirty="0">
                <a:latin typeface="Courier New" pitchFamily="-112" charset="0"/>
              </a:rPr>
              <a:t>$</a:t>
            </a:r>
            <a:r>
              <a:rPr lang="en-US" b="1" dirty="0" err="1">
                <a:latin typeface="Courier New" pitchFamily="-112" charset="0"/>
              </a:rPr>
              <a:t>ra</a:t>
            </a:r>
            <a:r>
              <a:rPr lang="en-US" dirty="0"/>
              <a:t>, so there’s no need to save </a:t>
            </a:r>
            <a:r>
              <a:rPr lang="en-US" b="1" dirty="0">
                <a:latin typeface="Courier New"/>
                <a:cs typeface="Courier New"/>
              </a:rPr>
              <a:t>$</a:t>
            </a:r>
            <a:r>
              <a:rPr lang="en-US" b="1" dirty="0" err="1">
                <a:latin typeface="Courier New"/>
                <a:cs typeface="Courier New"/>
              </a:rPr>
              <a:t>ra</a:t>
            </a:r>
            <a:r>
              <a:rPr lang="en-US" dirty="0"/>
              <a:t> onto stack</a:t>
            </a:r>
          </a:p>
          <a:p>
            <a:pPr lvl="1"/>
            <a:r>
              <a:rPr lang="en-US" dirty="0"/>
              <a:t>all variables used in </a:t>
            </a:r>
            <a:r>
              <a:rPr lang="en-US" b="1" dirty="0">
                <a:latin typeface="Courier New" pitchFamily="-112" charset="0"/>
              </a:rPr>
              <a:t>main</a:t>
            </a:r>
            <a:r>
              <a:rPr lang="en-US" dirty="0"/>
              <a:t> function are saved registers, so there’s no need to save these onto stack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(4/5)</a:t>
            </a:r>
          </a:p>
        </p:txBody>
      </p:sp>
      <p:sp>
        <p:nvSpPr>
          <p:cNvPr id="207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22216"/>
            <a:ext cx="8458200" cy="7810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 New" pitchFamily="-112" charset="0"/>
              </a:rPr>
              <a:t>mult:</a:t>
            </a:r>
            <a:r>
              <a:rPr lang="en-US" sz="2800" b="1">
                <a:latin typeface="Courier New" pitchFamily="-112" charset="0"/>
              </a:rPr>
              <a:t>									add  $t0,$0,$0   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prod=0</a:t>
            </a:r>
            <a:endParaRPr lang="en-US" sz="2800" b="1"/>
          </a:p>
        </p:txBody>
      </p:sp>
      <p:sp>
        <p:nvSpPr>
          <p:cNvPr id="2079748" name="Rectangle 4"/>
          <p:cNvSpPr>
            <a:spLocks noChangeArrowheads="1"/>
          </p:cNvSpPr>
          <p:nvPr/>
        </p:nvSpPr>
        <p:spPr bwMode="auto">
          <a:xfrm>
            <a:off x="381000" y="1708016"/>
            <a:ext cx="8458200" cy="2008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Loop: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slt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$t1,$0,$a1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&gt; 0?</a:t>
            </a:r>
            <a: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beq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$t1,$0,Fin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no=&gt;Fin</a:t>
            </a:r>
            <a: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  <a:t>   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add  $t0,$t0,$a0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prod+=mc</a:t>
            </a:r>
            <a:b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addi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$a1,$a1,-1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-=1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j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 Loop      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Loop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79749" name="Rectangle 5"/>
          <p:cNvSpPr>
            <a:spLocks noChangeArrowheads="1"/>
          </p:cNvSpPr>
          <p:nvPr/>
        </p:nvSpPr>
        <p:spPr bwMode="auto">
          <a:xfrm>
            <a:off x="304800" y="3841616"/>
            <a:ext cx="8458200" cy="1038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 New" pitchFamily="-112" charset="0"/>
              </a:rPr>
              <a:t>Fin: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   add  $v0,$t0,$0    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$v0=prod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jr   $ra           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return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9750" name="Rectangle 6"/>
          <p:cNvSpPr>
            <a:spLocks noChangeArrowheads="1"/>
          </p:cNvSpPr>
          <p:nvPr/>
        </p:nvSpPr>
        <p:spPr bwMode="auto">
          <a:xfrm>
            <a:off x="2667000" y="4984616"/>
            <a:ext cx="5109893" cy="172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int mult (int mcand, int mlier){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int product = 0;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while (mlier &gt; 0)  {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 product += mcand;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 mlier -= 1; }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return product;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}</a:t>
            </a:r>
            <a:endParaRPr lang="en-US" sz="2000" b="1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384800"/>
          </a:xfrm>
        </p:spPr>
        <p:txBody>
          <a:bodyPr/>
          <a:lstStyle/>
          <a:p>
            <a:r>
              <a:rPr lang="en-US" b="1" dirty="0">
                <a:latin typeface="Courier New" pitchFamily="-112" charset="0"/>
              </a:rPr>
              <a:t>$0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No Change</a:t>
            </a:r>
            <a:r>
              <a:rPr lang="en-US" dirty="0"/>
              <a:t>.  Always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.</a:t>
            </a:r>
          </a:p>
          <a:p>
            <a:r>
              <a:rPr lang="en-US" b="1" dirty="0">
                <a:latin typeface="Courier New" pitchFamily="-112" charset="0"/>
              </a:rPr>
              <a:t>$s0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$s7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Very important, that’s why they’re called </a:t>
            </a:r>
            <a:r>
              <a:rPr lang="en-US" u="sng" dirty="0"/>
              <a:t>saved </a:t>
            </a:r>
            <a:r>
              <a:rPr lang="en-US" dirty="0"/>
              <a:t>registers.  If the </a:t>
            </a:r>
            <a:r>
              <a:rPr lang="en-US" u="sng" dirty="0" err="1"/>
              <a:t>callee</a:t>
            </a:r>
            <a:r>
              <a:rPr lang="en-US" dirty="0"/>
              <a:t> changes these in any way, it must restore the original values before returning.</a:t>
            </a:r>
          </a:p>
          <a:p>
            <a:r>
              <a:rPr lang="en-US" b="1" dirty="0">
                <a:latin typeface="Courier New" pitchFamily="-112" charset="0"/>
              </a:rPr>
              <a:t>$sp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The stack pointer must point to the same place before and after the </a:t>
            </a:r>
            <a:r>
              <a:rPr lang="en-US" dirty="0" err="1">
                <a:latin typeface="Courier New" pitchFamily="-112" charset="0"/>
              </a:rPr>
              <a:t>jal</a:t>
            </a:r>
            <a:r>
              <a:rPr lang="en-US" dirty="0"/>
              <a:t> call, or else the caller won’t be able to restore values from the stack.</a:t>
            </a:r>
          </a:p>
          <a:p>
            <a:r>
              <a:rPr lang="en-US" dirty="0"/>
              <a:t>HINT -- All saved registers start with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(2/4) – </a:t>
            </a:r>
            <a:r>
              <a:rPr lang="en-US" dirty="0" smtClean="0">
                <a:solidFill>
                  <a:schemeClr val="accent1"/>
                </a:solidFill>
              </a:rPr>
              <a:t>saved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696200" cy="474662"/>
          </a:xfrm>
        </p:spPr>
        <p:txBody>
          <a:bodyPr/>
          <a:lstStyle/>
          <a:p>
            <a:r>
              <a:rPr lang="en-US" dirty="0"/>
              <a:t>Bonus Example: Compile This (5/5)</a:t>
            </a:r>
          </a:p>
        </p:txBody>
      </p:sp>
      <p:sp>
        <p:nvSpPr>
          <p:cNvPr id="208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64175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no 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 calls are made from </a:t>
            </a:r>
            <a:r>
              <a:rPr lang="en-US" b="1" dirty="0" err="1">
                <a:latin typeface="Courier New" pitchFamily="-112" charset="0"/>
              </a:rPr>
              <a:t>mult</a:t>
            </a:r>
            <a:r>
              <a:rPr lang="en-US" dirty="0"/>
              <a:t> and we don’t use any saved registers, so we don’t need to save anything onto stack</a:t>
            </a:r>
          </a:p>
          <a:p>
            <a:pPr lvl="1"/>
            <a:r>
              <a:rPr lang="en-US" dirty="0"/>
              <a:t>temp registers are used for intermediate calculations (could have used </a:t>
            </a:r>
            <a:r>
              <a:rPr lang="en-US" dirty="0" err="1"/>
              <a:t>s</a:t>
            </a:r>
            <a:r>
              <a:rPr lang="en-US" dirty="0"/>
              <a:t> registers, but would have to save the caller’s on the stack.)</a:t>
            </a:r>
          </a:p>
          <a:p>
            <a:pPr lvl="1"/>
            <a:r>
              <a:rPr lang="en-US" b="1" dirty="0">
                <a:latin typeface="Courier New" pitchFamily="-112" charset="0"/>
              </a:rPr>
              <a:t>$a1</a:t>
            </a:r>
            <a:r>
              <a:rPr lang="en-US" dirty="0"/>
              <a:t> is modified directly (instead of copying into a temp register) since we are free to change it</a:t>
            </a:r>
          </a:p>
          <a:p>
            <a:pPr lvl="1"/>
            <a:r>
              <a:rPr lang="en-US" dirty="0"/>
              <a:t>result is put into </a:t>
            </a:r>
            <a:r>
              <a:rPr lang="en-US" b="1" dirty="0">
                <a:latin typeface="Courier New" pitchFamily="-112" charset="0"/>
              </a:rPr>
              <a:t>$v0</a:t>
            </a:r>
            <a:r>
              <a:rPr lang="en-US" dirty="0"/>
              <a:t> before returning (could also have modified </a:t>
            </a:r>
            <a:r>
              <a:rPr lang="en-US" b="1" dirty="0">
                <a:latin typeface="Courier New" pitchFamily="-112" charset="0"/>
              </a:rPr>
              <a:t>$v0</a:t>
            </a:r>
            <a:r>
              <a:rPr lang="en-US" dirty="0"/>
              <a:t> directly)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48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</a:t>
            </a:r>
            <a:r>
              <a:rPr lang="en-US" b="1" dirty="0" err="1">
                <a:latin typeface="Courier New" pitchFamily="-112" charset="0"/>
              </a:rPr>
              <a:t>ra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The </a:t>
            </a:r>
            <a:r>
              <a:rPr lang="en-US" dirty="0" err="1">
                <a:latin typeface="Courier New" pitchFamily="-112" charset="0"/>
              </a:rPr>
              <a:t>jal</a:t>
            </a:r>
            <a:r>
              <a:rPr lang="en-US" dirty="0"/>
              <a:t> call itself will change this register. </a:t>
            </a:r>
            <a:r>
              <a:rPr lang="en-US" u="sng" dirty="0"/>
              <a:t>Caller</a:t>
            </a:r>
            <a:r>
              <a:rPr lang="en-US" dirty="0"/>
              <a:t> needs to save on stack if nested call.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$v0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$v1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will contain the new returned values.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$a0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$a3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are volatile argument registers. </a:t>
            </a:r>
            <a:r>
              <a:rPr lang="en-US" u="sng" dirty="0"/>
              <a:t>Caller</a:t>
            </a:r>
            <a:r>
              <a:rPr lang="en-US" dirty="0"/>
              <a:t> needs to save if they are needed after the call.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$t0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$t9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That’s why they’re called temporary: any procedure may change them at any time. </a:t>
            </a:r>
            <a:r>
              <a:rPr lang="en-US" u="sng" dirty="0"/>
              <a:t>Caller</a:t>
            </a:r>
            <a:r>
              <a:rPr lang="en-US" dirty="0"/>
              <a:t> needs to save if they’ll need them afterwards.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(2/4) – </a:t>
            </a:r>
            <a:r>
              <a:rPr lang="en-US" dirty="0" smtClean="0">
                <a:solidFill>
                  <a:schemeClr val="accent2"/>
                </a:solidFill>
              </a:rPr>
              <a:t>volatile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65650"/>
          </a:xfrm>
        </p:spPr>
        <p:txBody>
          <a:bodyPr/>
          <a:lstStyle/>
          <a:p>
            <a:r>
              <a:rPr lang="en-US" dirty="0"/>
              <a:t>What do these conventions mean?</a:t>
            </a:r>
          </a:p>
          <a:p>
            <a:pPr lvl="1"/>
            <a:r>
              <a:rPr lang="en-US" dirty="0"/>
              <a:t>If function </a:t>
            </a:r>
            <a:r>
              <a:rPr lang="en-US" dirty="0">
                <a:solidFill>
                  <a:schemeClr val="accent4"/>
                </a:solidFill>
              </a:rPr>
              <a:t>R </a:t>
            </a:r>
            <a:r>
              <a:rPr lang="en-US" dirty="0"/>
              <a:t>calls 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, then function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/>
              <a:t> must save any temporary registers that it may be using onto the stack before making a 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 call.</a:t>
            </a:r>
          </a:p>
          <a:p>
            <a:pPr lvl="1"/>
            <a:r>
              <a:rPr lang="en-US" dirty="0"/>
              <a:t>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must save any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 (saved) registers it intends to use before garbling up their values</a:t>
            </a:r>
          </a:p>
          <a:p>
            <a:r>
              <a:rPr lang="en-US" dirty="0"/>
              <a:t>Remember:</a:t>
            </a:r>
            <a:r>
              <a:rPr lang="en-US" dirty="0" smtClean="0"/>
              <a:t> calle</a:t>
            </a:r>
            <a:r>
              <a:rPr lang="en-US" u="sng" dirty="0" smtClean="0"/>
              <a:t>r</a:t>
            </a:r>
            <a:r>
              <a:rPr lang="en-US" dirty="0"/>
              <a:t>/</a:t>
            </a:r>
            <a:r>
              <a:rPr lang="en-US" dirty="0" err="1"/>
              <a:t>calle</a:t>
            </a:r>
            <a:r>
              <a:rPr lang="en-US" u="sng" dirty="0" err="1"/>
              <a:t>e</a:t>
            </a:r>
            <a:r>
              <a:rPr lang="en-US" dirty="0"/>
              <a:t> need to save only temporary/saved registers </a:t>
            </a:r>
            <a:r>
              <a:rPr lang="en-US" dirty="0">
                <a:solidFill>
                  <a:schemeClr val="accent2"/>
                </a:solidFill>
              </a:rPr>
              <a:t>they are using</a:t>
            </a:r>
            <a:r>
              <a:rPr lang="en-US" dirty="0"/>
              <a:t>, not all registers.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99088"/>
          </a:xfrm>
        </p:spPr>
        <p:txBody>
          <a:bodyPr/>
          <a:lstStyle/>
          <a:p>
            <a:r>
              <a:rPr lang="en-US" dirty="0"/>
              <a:t>Parents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main</a:t>
            </a:r>
            <a:r>
              <a:rPr lang="en-US" dirty="0"/>
              <a:t>) leaving for weekend</a:t>
            </a:r>
          </a:p>
          <a:p>
            <a:r>
              <a:rPr lang="en-US" dirty="0"/>
              <a:t>They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 give keys to the house to 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with the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calling conventions</a:t>
            </a:r>
            <a:r>
              <a:rPr lang="en-US" dirty="0"/>
              <a:t>):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You can trash </a:t>
            </a:r>
            <a:r>
              <a:rPr lang="en-US" u="sng" dirty="0">
                <a:solidFill>
                  <a:schemeClr val="accent1"/>
                </a:solidFill>
              </a:rPr>
              <a:t>the temporary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room(s</a:t>
            </a:r>
            <a:r>
              <a:rPr lang="en-US" dirty="0">
                <a:solidFill>
                  <a:schemeClr val="accent1"/>
                </a:solidFill>
              </a:rPr>
              <a:t>), like the den and basement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if you want, we don’t care about it</a:t>
            </a:r>
          </a:p>
          <a:p>
            <a:pPr lvl="1"/>
            <a:r>
              <a:rPr lang="en-US" u="sng" dirty="0"/>
              <a:t>BUT</a:t>
            </a:r>
            <a:r>
              <a:rPr lang="en-US" dirty="0"/>
              <a:t> you’d better leave the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that we want to </a:t>
            </a:r>
            <a:r>
              <a:rPr lang="en-US" dirty="0">
                <a:solidFill>
                  <a:schemeClr val="accent1"/>
                </a:solidFill>
              </a:rPr>
              <a:t>save</a:t>
            </a:r>
            <a:r>
              <a:rPr lang="en-US" dirty="0"/>
              <a:t> for the guests untouched. </a:t>
            </a:r>
            <a:r>
              <a:rPr lang="en-US" dirty="0">
                <a:solidFill>
                  <a:schemeClr val="accent1"/>
                </a:solidFill>
              </a:rPr>
              <a:t>“these rooms better look the same when we return!”</a:t>
            </a:r>
          </a:p>
          <a:p>
            <a:r>
              <a:rPr lang="en-US" dirty="0"/>
              <a:t>Who hasn’t heard this in their life?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Parents leaving for weekend analogy (1/5)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568950"/>
          </a:xfrm>
        </p:spPr>
        <p:txBody>
          <a:bodyPr/>
          <a:lstStyle/>
          <a:p>
            <a:r>
              <a:rPr lang="en-US"/>
              <a:t>Kid now “owns” rooms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/>
              <a:t>)</a:t>
            </a:r>
          </a:p>
          <a:p>
            <a:r>
              <a:rPr lang="en-US"/>
              <a:t>Kid wants to use the </a:t>
            </a:r>
            <a:r>
              <a:rPr lang="en-US">
                <a:solidFill>
                  <a:schemeClr val="accent1"/>
                </a:solidFill>
              </a:rPr>
              <a:t>saved</a:t>
            </a:r>
            <a:r>
              <a:rPr lang="en-US"/>
              <a:t> rooms for a wild, wild party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/>
              <a:t>)</a:t>
            </a:r>
          </a:p>
          <a:p>
            <a:r>
              <a:rPr lang="en-US"/>
              <a:t>What does kid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/>
              <a:t>) do?</a:t>
            </a:r>
          </a:p>
          <a:p>
            <a:pPr lvl="1"/>
            <a:r>
              <a:rPr lang="en-US"/>
              <a:t>Kid takes what was in these rooms and puts them in the garage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/>
              <a:t>)</a:t>
            </a:r>
          </a:p>
          <a:p>
            <a:pPr lvl="1"/>
            <a:r>
              <a:rPr lang="en-US"/>
              <a:t>Kid throws the party, </a:t>
            </a:r>
            <a:r>
              <a:rPr lang="en-US">
                <a:solidFill>
                  <a:srgbClr val="008000"/>
                </a:solidFill>
              </a:rPr>
              <a:t>trashes everything</a:t>
            </a:r>
            <a:r>
              <a:rPr lang="en-US"/>
              <a:t> (except garage, who ever goes in there?)</a:t>
            </a:r>
          </a:p>
          <a:p>
            <a:pPr lvl="1"/>
            <a:r>
              <a:rPr lang="en-US"/>
              <a:t>Kid restores the rooms the parents wanted</a:t>
            </a:r>
            <a:r>
              <a:rPr lang="en-US">
                <a:solidFill>
                  <a:schemeClr val="accent1"/>
                </a:solidFill>
              </a:rPr>
              <a:t> saved after the party</a:t>
            </a:r>
            <a:r>
              <a:rPr lang="en-US"/>
              <a:t> by </a:t>
            </a:r>
            <a:r>
              <a:rPr lang="en-US">
                <a:solidFill>
                  <a:schemeClr val="accent1"/>
                </a:solidFill>
              </a:rPr>
              <a:t>replacing the items from the garage (</a:t>
            </a:r>
            <a:r>
              <a:rPr lang="en-US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(2/5)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51450"/>
          </a:xfrm>
        </p:spPr>
        <p:txBody>
          <a:bodyPr/>
          <a:lstStyle/>
          <a:p>
            <a:r>
              <a:rPr lang="en-US" dirty="0"/>
              <a:t>Same scenario, except </a:t>
            </a:r>
            <a:r>
              <a:rPr lang="en-US" u="sng" dirty="0"/>
              <a:t>before</a:t>
            </a:r>
            <a:r>
              <a:rPr lang="en-US" dirty="0"/>
              <a:t> parents return and kid replaces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rooms…</a:t>
            </a:r>
          </a:p>
          <a:p>
            <a:r>
              <a:rPr lang="en-US" dirty="0"/>
              <a:t>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has left valuable stuff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data</a:t>
            </a:r>
            <a:r>
              <a:rPr lang="en-US" dirty="0"/>
              <a:t>) all over.</a:t>
            </a:r>
          </a:p>
          <a:p>
            <a:pPr lvl="1"/>
            <a:r>
              <a:rPr lang="en-US" dirty="0"/>
              <a:t>Kid’s friend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another 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wants the house for a party when the </a:t>
            </a:r>
            <a:r>
              <a:rPr lang="en-US" u="sng" dirty="0"/>
              <a:t>kid</a:t>
            </a:r>
            <a:r>
              <a:rPr lang="en-US" dirty="0"/>
              <a:t> is away</a:t>
            </a:r>
          </a:p>
          <a:p>
            <a:pPr lvl="1"/>
            <a:r>
              <a:rPr lang="en-US" dirty="0"/>
              <a:t>Kid knows that friend might </a:t>
            </a:r>
            <a:r>
              <a:rPr lang="en-US" dirty="0">
                <a:solidFill>
                  <a:schemeClr val="accent1"/>
                </a:solidFill>
              </a:rPr>
              <a:t>trash the place </a:t>
            </a:r>
            <a:r>
              <a:rPr lang="en-US" dirty="0"/>
              <a:t>destroying valuable stuff!</a:t>
            </a:r>
          </a:p>
          <a:p>
            <a:pPr lvl="1"/>
            <a:r>
              <a:rPr lang="en-US" dirty="0"/>
              <a:t>Kid remembers rule parents taught and now becomes the “heavy”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), instructing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on good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conventions</a:t>
            </a:r>
            <a:r>
              <a:rPr lang="en-US" dirty="0"/>
              <a:t>) of house.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(3/5)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33781</TotalTime>
  <Pages>47</Pages>
  <Words>4398</Words>
  <Application>Microsoft Macintosh PowerPoint</Application>
  <PresentationFormat>Letter Paper (8.5x11 in)</PresentationFormat>
  <Paragraphs>321</Paragraphs>
  <Slides>40</Slides>
  <Notes>39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Metro</vt:lpstr>
      <vt:lpstr>Graphene 10x silicon</vt:lpstr>
      <vt:lpstr>Review</vt:lpstr>
      <vt:lpstr>Register Conventions (1/4)</vt:lpstr>
      <vt:lpstr>Register Conventions (2/4) – saved</vt:lpstr>
      <vt:lpstr>Register Conventions (2/4) – volatile</vt:lpstr>
      <vt:lpstr>Register Conventions (4/4)</vt:lpstr>
      <vt:lpstr>Parents leaving for weekend analogy (1/5)</vt:lpstr>
      <vt:lpstr>Parents leaving for weekend analogy (2/5)</vt:lpstr>
      <vt:lpstr>Parents leaving for weekend analogy (3/5)</vt:lpstr>
      <vt:lpstr>Parents leaving for weekend analogy (4/5)</vt:lpstr>
      <vt:lpstr>Parents leaving for weekend analogy (5/5)</vt:lpstr>
      <vt:lpstr>Administrivia</vt:lpstr>
      <vt:lpstr>Bitwise Operations</vt:lpstr>
      <vt:lpstr>Logical Operators (1/3)</vt:lpstr>
      <vt:lpstr>Logical Operators (2/3)</vt:lpstr>
      <vt:lpstr>Logical Operators (3/3)</vt:lpstr>
      <vt:lpstr>Uses for Logical Operators (1/3)</vt:lpstr>
      <vt:lpstr>Uses for Logical Operators (2/3)</vt:lpstr>
      <vt:lpstr>Uses for Logical Operators (3/3)</vt:lpstr>
      <vt:lpstr>Peer Instruction</vt:lpstr>
      <vt:lpstr>Peer Instruction Answer</vt:lpstr>
      <vt:lpstr>“And in Conclusion…”</vt:lpstr>
      <vt:lpstr>Bonus slides</vt:lpstr>
      <vt:lpstr>Shift Instructions (review) (1/4)</vt:lpstr>
      <vt:lpstr>Shift Instructions (2/4)</vt:lpstr>
      <vt:lpstr>Shift Instructions (3/4)</vt:lpstr>
      <vt:lpstr>Shift Instructions (4/4)</vt:lpstr>
      <vt:lpstr>Example: Fibonacci Numbers 1/8</vt:lpstr>
      <vt:lpstr>Example: Fibonacci Numbers 2/8</vt:lpstr>
      <vt:lpstr>Example: Fibonacci Numbers 3/8</vt:lpstr>
      <vt:lpstr>Example: Fibonacci Numbers 4/8</vt:lpstr>
      <vt:lpstr>Example: Fibonacci Numbers 5/8</vt:lpstr>
      <vt:lpstr>Example: Fibonacci Numbers 6/8</vt:lpstr>
      <vt:lpstr>Example: Fibonacci Numbers 7/8</vt:lpstr>
      <vt:lpstr>Example: Fibonacci Numbers 8/8</vt:lpstr>
      <vt:lpstr>Bonus Example: Compile This (1/5)</vt:lpstr>
      <vt:lpstr>Bonus Example: Compile This (2/5)</vt:lpstr>
      <vt:lpstr>Bonus Example: Compile This (3/5)</vt:lpstr>
      <vt:lpstr>Bonus Example: Compile This (4/5)</vt:lpstr>
      <vt:lpstr>Bonus Example: Compile This (5/5)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2418</cp:revision>
  <cp:lastPrinted>2010-02-16T07:42:09Z</cp:lastPrinted>
  <dcterms:created xsi:type="dcterms:W3CDTF">2010-02-16T07:21:13Z</dcterms:created>
  <dcterms:modified xsi:type="dcterms:W3CDTF">2010-02-16T07:42:20Z</dcterms:modified>
</cp:coreProperties>
</file>