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9655" autoAdjust="0"/>
  </p:normalViewPr>
  <p:slideViewPr>
    <p:cSldViewPr>
      <p:cViewPr varScale="1">
        <p:scale>
          <a:sx n="144" d="100"/>
          <a:sy n="144" d="100"/>
        </p:scale>
        <p:origin x="-240" y="-112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68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r>
              <a:rPr lang="en-US" dirty="0"/>
              <a:t>Answer: [correct</a:t>
            </a:r>
            <a:r>
              <a:rPr lang="en-US" dirty="0" smtClean="0"/>
              <a:t>=a, </a:t>
            </a:r>
            <a:r>
              <a:rPr lang="en-US" dirty="0"/>
              <a:t>FFF]</a:t>
            </a:r>
          </a:p>
          <a:p>
            <a:pPr marL="228600" indent="-228600"/>
            <a:r>
              <a:rPr lang="en-US" dirty="0"/>
              <a:t>1: False! That won’t work because it’ll be clobbered on the next recursive call</a:t>
            </a:r>
          </a:p>
          <a:p>
            <a:pPr marL="228600" indent="-228600"/>
            <a:r>
              <a:rPr lang="en-US" dirty="0"/>
              <a:t>2: False! Not really because we could rewrite this iteratively in MIPS</a:t>
            </a:r>
          </a:p>
          <a:p>
            <a:pPr marL="228600" indent="-228600"/>
            <a:r>
              <a:rPr lang="en-US" dirty="0"/>
              <a:t>3: False! Not really because we could rewrite this iteratively in MIPS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245350" y="6621463"/>
            <a:ext cx="1898650" cy="236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 eaLnBrk="0" hangingPunct="0">
              <a:defRPr/>
            </a:pPr>
            <a:r>
              <a:rPr lang="en-US" sz="1200" dirty="0">
                <a:solidFill>
                  <a:schemeClr val="tx1"/>
                </a:solidFill>
                <a:latin typeface="18 VAG Rounded Light   02390"/>
                <a:ea typeface="+mn-ea"/>
              </a:rPr>
              <a:t>2010-02-01 @ Faculty Lunch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057400" y="6334125"/>
            <a:ext cx="5029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tx1"/>
                </a:solidFill>
                <a:latin typeface="18 VAG Rounded Black   09390" charset="0"/>
              </a:rPr>
              <a:t>CS10 : The Beauty and Joy of Computing</a:t>
            </a:r>
            <a:br>
              <a:rPr lang="en-US" sz="1400" b="1">
                <a:solidFill>
                  <a:schemeClr val="tx1"/>
                </a:solidFill>
                <a:latin typeface="18 VAG Rounded Black   09390" charset="0"/>
              </a:rPr>
            </a:br>
            <a:r>
              <a:rPr lang="en-US" sz="1400" b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http://inst.eecs.berkeley.edu/~cs39n/fa10/</a:t>
            </a:r>
            <a:endParaRPr lang="en-US" sz="320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21898"/>
            <a:ext cx="685800" cy="53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L11 Introduction to MIPS : Procedures I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18 VAG Rounded Bold   0739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11 </a:t>
            </a:r>
            <a:r>
              <a:rPr lang="en-US" sz="3200" b="1" dirty="0">
                <a:latin typeface="18 VAG Rounded Bold   07390"/>
              </a:rPr>
              <a:t>– Introduction to MIPS</a:t>
            </a:r>
            <a:br>
              <a:rPr lang="en-US" sz="3200" b="1" dirty="0">
                <a:latin typeface="18 VAG Rounded Bold   07390"/>
              </a:rPr>
            </a:br>
            <a:r>
              <a:rPr lang="en-US" sz="3200" b="1" dirty="0" smtClean="0">
                <a:latin typeface="18 VAG Rounded Bold   07390"/>
              </a:rPr>
              <a:t> Procedures 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2010-02-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</a:rPr>
              <a:t>12</a:t>
            </a:r>
            <a:endParaRPr lang="en-US" sz="3200" b="1" dirty="0">
              <a:solidFill>
                <a:schemeClr val="tx1"/>
              </a:solidFill>
              <a:latin typeface="18 VAG Rounded Bold   07390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57912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a typeface="+mj-ea"/>
                <a:cs typeface="+mj-cs"/>
              </a:rPr>
              <a:t>Google fiber for communities</a:t>
            </a:r>
            <a:endParaRPr lang="en-US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5791200" cy="23622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“Google is planning to launch an experiment that we hope will make Internet access better and faster for everyone. We plan to test 1 GB/s networks (100x faster) in one or more trial locations across the country, fiber-to-the-home connections. We'll offer service at a competitive price to at least 50,000 and potentially up to 500,000 people.”</a:t>
            </a:r>
            <a:endParaRPr lang="en-US" dirty="0" smtClean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248400"/>
            <a:ext cx="5943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www.google.com/appserve/fiberrfi</a:t>
            </a:r>
            <a:endParaRPr lang="en-US" sz="20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121402" y="6248400"/>
            <a:ext cx="3022598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rcRect t="12211"/>
          <a:stretch>
            <a:fillRect/>
          </a:stretch>
        </p:blipFill>
        <p:spPr>
          <a:xfrm>
            <a:off x="6400800" y="3429000"/>
            <a:ext cx="2495550" cy="2739199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(6/6)</a:t>
            </a:r>
          </a:p>
        </p:txBody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116388"/>
          </a:xfrm>
        </p:spPr>
        <p:txBody>
          <a:bodyPr/>
          <a:lstStyle/>
          <a:p>
            <a:r>
              <a:rPr lang="en-US" dirty="0"/>
              <a:t>Syntax for </a:t>
            </a:r>
            <a:r>
              <a:rPr lang="en-US" b="1" dirty="0" err="1">
                <a:latin typeface="Courier New" pitchFamily="-65" charset="0"/>
              </a:rPr>
              <a:t>jr</a:t>
            </a:r>
            <a:r>
              <a:rPr lang="en-US" b="1" dirty="0"/>
              <a:t> </a:t>
            </a:r>
            <a:r>
              <a:rPr lang="en-US" dirty="0"/>
              <a:t>(jump register):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register</a:t>
            </a:r>
            <a:endParaRPr lang="en-US" b="1" dirty="0"/>
          </a:p>
          <a:p>
            <a:r>
              <a:rPr lang="en-US" dirty="0"/>
              <a:t>Instead of providing a label to jump to, the </a:t>
            </a:r>
            <a:r>
              <a:rPr lang="en-US" b="1" dirty="0" err="1">
                <a:latin typeface="Courier New" pitchFamily="-65" charset="0"/>
              </a:rPr>
              <a:t>jr</a:t>
            </a:r>
            <a:r>
              <a:rPr lang="en-US" b="1" dirty="0"/>
              <a:t> </a:t>
            </a:r>
            <a:r>
              <a:rPr lang="en-US" dirty="0"/>
              <a:t>instruction provides a register which contains an address to jump to.</a:t>
            </a:r>
          </a:p>
          <a:p>
            <a:r>
              <a:rPr lang="en-US" dirty="0"/>
              <a:t>Very useful for function calls: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stores return address in register </a:t>
            </a:r>
            <a:r>
              <a:rPr lang="en-US" dirty="0">
                <a:latin typeface="Courier" pitchFamily="-65" charset="0"/>
              </a:rPr>
              <a:t>(</a:t>
            </a:r>
            <a:r>
              <a:rPr lang="en-US" dirty="0">
                <a:solidFill>
                  <a:schemeClr val="accent2"/>
                </a:solidFill>
                <a:latin typeface="Courier" pitchFamily="-65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 pitchFamily="-65" charset="0"/>
              </a:rPr>
              <a:t>ra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b="1" dirty="0"/>
              <a:t> </a:t>
            </a:r>
            <a:r>
              <a:rPr lang="en-US" dirty="0"/>
              <a:t>jumps back to that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11138"/>
            <a:ext cx="6143625" cy="474662"/>
          </a:xfrm>
        </p:spPr>
        <p:txBody>
          <a:bodyPr/>
          <a:lstStyle/>
          <a:p>
            <a:r>
              <a:rPr lang="en-US" dirty="0"/>
              <a:t>Nested Procedures (1/2)</a:t>
            </a:r>
          </a:p>
        </p:txBody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0196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dirty="0" smtClean="0">
                <a:latin typeface="Courier New" pitchFamily="-65" charset="0"/>
              </a:rPr>
              <a:t>	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sumSquare(int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) {</a:t>
            </a:r>
            <a:br>
              <a:rPr lang="en-US" b="1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	return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mult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(x,x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)+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;</a:t>
            </a:r>
            <a:br>
              <a:rPr lang="en-US" b="1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}</a:t>
            </a:r>
          </a:p>
          <a:p>
            <a:r>
              <a:rPr lang="en-US" dirty="0"/>
              <a:t>Something called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dirty="0"/>
              <a:t>, now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b="1" dirty="0"/>
              <a:t> </a:t>
            </a:r>
            <a:r>
              <a:rPr lang="en-US" dirty="0"/>
              <a:t>is calling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  <a:p>
            <a:r>
              <a:rPr lang="en-US" dirty="0"/>
              <a:t>So there’s a value in </a:t>
            </a:r>
            <a:r>
              <a:rPr lang="en-US" dirty="0">
                <a:latin typeface="Courier" pitchFamily="-65" charset="0"/>
              </a:rPr>
              <a:t>$</a:t>
            </a:r>
            <a:r>
              <a:rPr lang="en-US" dirty="0" err="1">
                <a:latin typeface="Courier" pitchFamily="-65" charset="0"/>
              </a:rPr>
              <a:t>ra</a:t>
            </a:r>
            <a:r>
              <a:rPr lang="en-US" dirty="0"/>
              <a:t> that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b="1" dirty="0"/>
              <a:t> </a:t>
            </a:r>
            <a:r>
              <a:rPr lang="en-US" dirty="0"/>
              <a:t>wants to jump back to, but this will be overwritten by the call to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  <a:p>
            <a:r>
              <a:rPr lang="en-US" dirty="0"/>
              <a:t>Need to save </a:t>
            </a:r>
            <a:r>
              <a:rPr lang="en-US" b="1" dirty="0" err="1">
                <a:latin typeface="Courier New" pitchFamily="-65" charset="0"/>
              </a:rPr>
              <a:t>sumSquare</a:t>
            </a:r>
            <a:r>
              <a:rPr lang="en-US" b="1" dirty="0"/>
              <a:t> </a:t>
            </a:r>
            <a:r>
              <a:rPr lang="en-US" dirty="0"/>
              <a:t>return address before call to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211138"/>
            <a:ext cx="5686425" cy="474662"/>
          </a:xfrm>
        </p:spPr>
        <p:txBody>
          <a:bodyPr/>
          <a:lstStyle/>
          <a:p>
            <a:r>
              <a:rPr lang="en-US" dirty="0"/>
              <a:t>Nested Procedures (2/2)</a:t>
            </a:r>
          </a:p>
        </p:txBody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87913"/>
          </a:xfrm>
        </p:spPr>
        <p:txBody>
          <a:bodyPr/>
          <a:lstStyle/>
          <a:p>
            <a:r>
              <a:rPr lang="en-US" dirty="0"/>
              <a:t>In general, may need to save some other info in addition to </a:t>
            </a:r>
            <a:r>
              <a:rPr lang="en-US" dirty="0">
                <a:solidFill>
                  <a:schemeClr val="accent2"/>
                </a:solidFill>
                <a:latin typeface="Courier" pitchFamily="-65" charset="0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 pitchFamily="-65" charset="0"/>
              </a:rPr>
              <a:t>ra</a:t>
            </a:r>
            <a:r>
              <a:rPr lang="en-US" dirty="0"/>
              <a:t>.</a:t>
            </a:r>
          </a:p>
          <a:p>
            <a:r>
              <a:rPr lang="en-US" dirty="0"/>
              <a:t>When a C program is run, there are 3 important memory areas allocated: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Static</a:t>
            </a:r>
            <a:r>
              <a:rPr lang="en-US" dirty="0"/>
              <a:t>: Variables declared once per program, cease to exist only after execution completes. E.g., C </a:t>
            </a:r>
            <a:r>
              <a:rPr lang="en-US" dirty="0" err="1"/>
              <a:t>globals</a:t>
            </a:r>
            <a:endParaRPr lang="en-US" dirty="0"/>
          </a:p>
          <a:p>
            <a:pPr lvl="1"/>
            <a:r>
              <a:rPr lang="en-US" dirty="0">
                <a:solidFill>
                  <a:schemeClr val="accent4"/>
                </a:solidFill>
              </a:rPr>
              <a:t>Heap</a:t>
            </a:r>
            <a:r>
              <a:rPr lang="en-US" dirty="0"/>
              <a:t>: Variables declared </a:t>
            </a:r>
            <a:r>
              <a:rPr lang="en-US" dirty="0" smtClean="0"/>
              <a:t>dynamically via </a:t>
            </a:r>
            <a:r>
              <a:rPr lang="en-US" dirty="0" err="1" smtClean="0">
                <a:latin typeface="Courier New"/>
                <a:cs typeface="Courier New"/>
              </a:rPr>
              <a:t>malloc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Stack</a:t>
            </a:r>
            <a:r>
              <a:rPr lang="en-US" dirty="0"/>
              <a:t>: Space to be used by procedure during execution; this is where we can save register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58000" cy="474662"/>
          </a:xfrm>
        </p:spPr>
        <p:txBody>
          <a:bodyPr/>
          <a:lstStyle/>
          <a:p>
            <a:r>
              <a:rPr lang="en-US" dirty="0"/>
              <a:t>C memory Allocation review</a:t>
            </a:r>
          </a:p>
        </p:txBody>
      </p:sp>
      <p:sp>
        <p:nvSpPr>
          <p:cNvPr id="1980419" name="Text Box 3"/>
          <p:cNvSpPr txBox="1">
            <a:spLocks noChangeArrowheads="1"/>
          </p:cNvSpPr>
          <p:nvPr/>
        </p:nvSpPr>
        <p:spPr bwMode="auto">
          <a:xfrm>
            <a:off x="1266825" y="6202362"/>
            <a:ext cx="428322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  <a:cs typeface="Corbel"/>
              </a:rPr>
              <a:t>0</a:t>
            </a:r>
          </a:p>
        </p:txBody>
      </p:sp>
      <p:sp>
        <p:nvSpPr>
          <p:cNvPr id="1980420" name="Text Box 4"/>
          <p:cNvSpPr txBox="1">
            <a:spLocks noChangeArrowheads="1"/>
          </p:cNvSpPr>
          <p:nvPr/>
        </p:nvSpPr>
        <p:spPr bwMode="auto">
          <a:xfrm>
            <a:off x="1295400" y="990600"/>
            <a:ext cx="51378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latin typeface="Symbol" charset="2"/>
                <a:cs typeface="Symbol" charset="2"/>
              </a:rPr>
              <a:t>¥</a:t>
            </a:r>
          </a:p>
        </p:txBody>
      </p:sp>
      <p:sp>
        <p:nvSpPr>
          <p:cNvPr id="1980421" name="Text Box 5"/>
          <p:cNvSpPr txBox="1">
            <a:spLocks noChangeArrowheads="1"/>
          </p:cNvSpPr>
          <p:nvPr/>
        </p:nvSpPr>
        <p:spPr bwMode="auto">
          <a:xfrm>
            <a:off x="0" y="1143000"/>
            <a:ext cx="145424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Bold   07390"/>
                <a:cs typeface="Corbel"/>
              </a:rPr>
              <a:t>Address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5516562"/>
            <a:ext cx="3560763" cy="1066800"/>
            <a:chOff x="1056" y="3312"/>
            <a:chExt cx="2243" cy="67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056" y="3312"/>
              <a:ext cx="1008" cy="672"/>
              <a:chOff x="1056" y="2976"/>
              <a:chExt cx="1008" cy="672"/>
            </a:xfrm>
          </p:grpSpPr>
          <p:sp>
            <p:nvSpPr>
              <p:cNvPr id="1980424" name="Text Box 8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22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Code</a:t>
                </a:r>
              </a:p>
            </p:txBody>
          </p:sp>
          <p:sp>
            <p:nvSpPr>
              <p:cNvPr id="1980425" name="Rectangle 9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26" name="Text Box 10"/>
            <p:cNvSpPr txBox="1">
              <a:spLocks noChangeArrowheads="1"/>
            </p:cNvSpPr>
            <p:nvPr/>
          </p:nvSpPr>
          <p:spPr bwMode="auto">
            <a:xfrm>
              <a:off x="2208" y="3437"/>
              <a:ext cx="1091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2"/>
                  </a:solidFill>
                  <a:latin typeface="18 VAG Rounded Bold   07390"/>
                  <a:cs typeface="Corbel"/>
                </a:rPr>
                <a:t>Program</a:t>
              </a:r>
              <a:endParaRPr lang="en-US" sz="3200" dirty="0">
                <a:latin typeface="18 VAG Rounded Bold   07390"/>
                <a:cs typeface="Corbel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76400" y="4419601"/>
            <a:ext cx="6951665" cy="1096963"/>
            <a:chOff x="1056" y="2621"/>
            <a:chExt cx="4379" cy="691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56" y="2640"/>
              <a:ext cx="1008" cy="672"/>
              <a:chOff x="1056" y="2976"/>
              <a:chExt cx="1008" cy="672"/>
            </a:xfrm>
          </p:grpSpPr>
          <p:sp>
            <p:nvSpPr>
              <p:cNvPr id="1980429" name="Text Box 13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46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Static</a:t>
                </a:r>
              </a:p>
            </p:txBody>
          </p:sp>
          <p:sp>
            <p:nvSpPr>
              <p:cNvPr id="1980430" name="Rectangle 14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31" name="Text Box 15"/>
            <p:cNvSpPr txBox="1">
              <a:spLocks noChangeArrowheads="1"/>
            </p:cNvSpPr>
            <p:nvPr/>
          </p:nvSpPr>
          <p:spPr bwMode="auto">
            <a:xfrm>
              <a:off x="2160" y="2621"/>
              <a:ext cx="3275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Variables 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declared once </a:t>
              </a:r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per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 </a:t>
              </a:r>
              <a:b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</a:b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program; e.g., </a:t>
              </a:r>
              <a: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globals</a:t>
              </a:r>
              <a:endPara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676400" y="3001962"/>
            <a:ext cx="6319838" cy="1447800"/>
            <a:chOff x="1056" y="1728"/>
            <a:chExt cx="3981" cy="91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056" y="1728"/>
              <a:ext cx="1008" cy="912"/>
              <a:chOff x="1056" y="1728"/>
              <a:chExt cx="1008" cy="912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1056" y="1968"/>
                <a:ext cx="1008" cy="672"/>
                <a:chOff x="1056" y="2976"/>
                <a:chExt cx="1008" cy="672"/>
              </a:xfrm>
            </p:grpSpPr>
            <p:sp>
              <p:nvSpPr>
                <p:cNvPr id="19804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>
                      <a:solidFill>
                        <a:schemeClr val="tx1"/>
                      </a:solidFill>
                      <a:latin typeface="18 VAG Rounded Bold   07390"/>
                      <a:cs typeface="Corbel"/>
                    </a:rPr>
                    <a:t>Heap</a:t>
                  </a:r>
                </a:p>
              </p:txBody>
            </p:sp>
            <p:sp>
              <p:nvSpPr>
                <p:cNvPr id="1980436" name="Rectangle 20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Bold   07390"/>
                    <a:cs typeface="Corbel"/>
                  </a:endParaRPr>
                </a:p>
              </p:txBody>
            </p:sp>
          </p:grpSp>
          <p:sp>
            <p:nvSpPr>
              <p:cNvPr id="1980437" name="Line 21"/>
              <p:cNvSpPr>
                <a:spLocks noChangeShapeType="1"/>
              </p:cNvSpPr>
              <p:nvPr/>
            </p:nvSpPr>
            <p:spPr bwMode="auto">
              <a:xfrm flipV="1">
                <a:off x="1536" y="172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38" name="Text Box 22"/>
            <p:cNvSpPr txBox="1">
              <a:spLocks noChangeArrowheads="1"/>
            </p:cNvSpPr>
            <p:nvPr/>
          </p:nvSpPr>
          <p:spPr bwMode="auto">
            <a:xfrm>
              <a:off x="2208" y="1901"/>
              <a:ext cx="2829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6"/>
                  </a:solidFill>
                  <a:latin typeface="18 VAG Rounded Bold   07390"/>
                  <a:cs typeface="Corbel"/>
                </a:rPr>
                <a:t>Explicitly created space, </a:t>
              </a:r>
              <a:r>
                <a:rPr lang="en-US" sz="3200" dirty="0" smtClean="0">
                  <a:solidFill>
                    <a:schemeClr val="accent6"/>
                  </a:solidFill>
                  <a:latin typeface="18 VAG Rounded Bold   07390"/>
                  <a:cs typeface="Corbel"/>
                </a:rPr>
                <a:t/>
              </a:r>
              <a:br>
                <a:rPr lang="en-US" sz="3200" dirty="0" smtClean="0">
                  <a:solidFill>
                    <a:schemeClr val="accent6"/>
                  </a:solidFill>
                  <a:latin typeface="18 VAG Rounded Bold   07390"/>
                  <a:cs typeface="Corbel"/>
                </a:rPr>
              </a:br>
              <a:r>
                <a:rPr lang="en-US" sz="3200" dirty="0" smtClean="0">
                  <a:solidFill>
                    <a:schemeClr val="accent6"/>
                  </a:solidFill>
                  <a:latin typeface="18 VAG Rounded Bold   07390"/>
                  <a:cs typeface="Corbel"/>
                </a:rPr>
                <a:t>i.e., </a:t>
              </a:r>
              <a:r>
                <a:rPr lang="en-US" sz="3200" dirty="0" err="1">
                  <a:solidFill>
                    <a:schemeClr val="accent6"/>
                  </a:solidFill>
                  <a:latin typeface="Courier New"/>
                  <a:cs typeface="Courier New"/>
                </a:rPr>
                <a:t>malloc</a:t>
              </a:r>
              <a:r>
                <a:rPr lang="en-US" sz="3200" dirty="0">
                  <a:solidFill>
                    <a:schemeClr val="accent6"/>
                  </a:solidFill>
                  <a:latin typeface="Courier New"/>
                  <a:cs typeface="Courier New"/>
                </a:rPr>
                <a:t>(</a:t>
              </a:r>
              <a:r>
                <a:rPr lang="en-US" sz="3200" dirty="0" smtClean="0">
                  <a:solidFill>
                    <a:schemeClr val="accent6"/>
                  </a:solidFill>
                  <a:latin typeface="Courier New"/>
                  <a:cs typeface="Courier New"/>
                </a:rPr>
                <a:t>)</a:t>
              </a:r>
              <a:endParaRPr lang="en-US" sz="3200" dirty="0">
                <a:solidFill>
                  <a:schemeClr val="accent6"/>
                </a:solidFill>
                <a:latin typeface="Courier New"/>
                <a:cs typeface="Courier New"/>
              </a:endParaRP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1676400" y="1465262"/>
            <a:ext cx="6076950" cy="1447800"/>
            <a:chOff x="1056" y="576"/>
            <a:chExt cx="3828" cy="912"/>
          </a:xfrm>
        </p:grpSpPr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1056" y="576"/>
              <a:ext cx="1008" cy="912"/>
              <a:chOff x="1056" y="576"/>
              <a:chExt cx="1008" cy="912"/>
            </a:xfrm>
          </p:grpSpPr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1056" y="576"/>
                <a:ext cx="1008" cy="672"/>
                <a:chOff x="1056" y="2976"/>
                <a:chExt cx="1008" cy="672"/>
              </a:xfrm>
            </p:grpSpPr>
            <p:sp>
              <p:nvSpPr>
                <p:cNvPr id="19804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>
                      <a:solidFill>
                        <a:schemeClr val="tx1"/>
                      </a:solidFill>
                      <a:latin typeface="18 VAG Rounded Bold   07390"/>
                      <a:cs typeface="Corbel"/>
                    </a:rPr>
                    <a:t>Stack</a:t>
                  </a:r>
                </a:p>
              </p:txBody>
            </p:sp>
            <p:sp>
              <p:nvSpPr>
                <p:cNvPr id="1980443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Bold   07390"/>
                    <a:cs typeface="Corbel"/>
                  </a:endParaRPr>
                </a:p>
              </p:txBody>
            </p:sp>
          </p:grpSp>
          <p:sp>
            <p:nvSpPr>
              <p:cNvPr id="1980444" name="Line 28"/>
              <p:cNvSpPr>
                <a:spLocks noChangeShapeType="1"/>
              </p:cNvSpPr>
              <p:nvPr/>
            </p:nvSpPr>
            <p:spPr bwMode="auto">
              <a:xfrm flipV="1">
                <a:off x="1536" y="124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45" name="Text Box 29"/>
            <p:cNvSpPr txBox="1">
              <a:spLocks noChangeArrowheads="1"/>
            </p:cNvSpPr>
            <p:nvPr/>
          </p:nvSpPr>
          <p:spPr bwMode="auto">
            <a:xfrm>
              <a:off x="2256" y="576"/>
              <a:ext cx="2628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latin typeface="18 VAG Rounded Bold   07390"/>
                  <a:cs typeface="Corbel"/>
                </a:rPr>
                <a:t>Space for saved </a:t>
              </a:r>
              <a:br>
                <a:rPr lang="en-US" sz="3200">
                  <a:latin typeface="18 VAG Rounded Bold   07390"/>
                  <a:cs typeface="Corbel"/>
                </a:rPr>
              </a:br>
              <a:r>
                <a:rPr lang="en-US" sz="3200">
                  <a:latin typeface="18 VAG Rounded Bold   07390"/>
                  <a:cs typeface="Corbel"/>
                </a:rPr>
                <a:t>procedure information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209550" y="2197101"/>
            <a:ext cx="1390650" cy="1816100"/>
            <a:chOff x="132" y="1037"/>
            <a:chExt cx="876" cy="1144"/>
          </a:xfrm>
        </p:grpSpPr>
        <p:sp>
          <p:nvSpPr>
            <p:cNvPr id="1980447" name="Text Box 31"/>
            <p:cNvSpPr txBox="1">
              <a:spLocks noChangeArrowheads="1"/>
            </p:cNvSpPr>
            <p:nvPr/>
          </p:nvSpPr>
          <p:spPr bwMode="auto">
            <a:xfrm>
              <a:off x="132" y="1037"/>
              <a:ext cx="827" cy="1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atin typeface="Courier New"/>
                  <a:cs typeface="Courier New"/>
                </a:rPr>
                <a:t>$sp </a:t>
              </a:r>
            </a:p>
            <a:p>
              <a:pPr algn="ctr"/>
              <a:r>
                <a:rPr lang="en-US" sz="2800" b="1" dirty="0">
                  <a:latin typeface="18 VAG Rounded Bold   07390"/>
                  <a:cs typeface="Corbel"/>
                </a:rPr>
                <a:t>stack</a:t>
              </a:r>
            </a:p>
            <a:p>
              <a:pPr algn="ctr"/>
              <a:r>
                <a:rPr lang="en-US" sz="2800" b="1" dirty="0">
                  <a:latin typeface="18 VAG Rounded Bold   07390"/>
                  <a:cs typeface="Corbel"/>
                </a:rPr>
                <a:t>pointer</a:t>
              </a:r>
            </a:p>
            <a:p>
              <a:pPr algn="ctr"/>
              <a:endParaRPr lang="en-US" sz="2800" b="1" dirty="0">
                <a:latin typeface="Corbel"/>
                <a:cs typeface="Corbel"/>
              </a:endParaRPr>
            </a:p>
          </p:txBody>
        </p:sp>
        <p:sp>
          <p:nvSpPr>
            <p:cNvPr id="1980448" name="Line 32"/>
            <p:cNvSpPr>
              <a:spLocks noChangeShapeType="1"/>
            </p:cNvSpPr>
            <p:nvPr/>
          </p:nvSpPr>
          <p:spPr bwMode="auto">
            <a:xfrm>
              <a:off x="768" y="1237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rbel"/>
                <a:cs typeface="Corbe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(1/2)</a:t>
            </a:r>
          </a:p>
        </p:txBody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503738"/>
          </a:xfrm>
        </p:spPr>
        <p:txBody>
          <a:bodyPr/>
          <a:lstStyle/>
          <a:p>
            <a:r>
              <a:rPr lang="en-US" dirty="0"/>
              <a:t>So we have a register </a:t>
            </a:r>
            <a:r>
              <a:rPr lang="en-US" b="1" dirty="0">
                <a:solidFill>
                  <a:schemeClr val="accent2"/>
                </a:solidFill>
                <a:latin typeface="Courier" pitchFamily="-65" charset="0"/>
              </a:rPr>
              <a:t>$sp</a:t>
            </a:r>
            <a:r>
              <a:rPr lang="en-US" dirty="0"/>
              <a:t> which always points to the last used space in the stack.</a:t>
            </a:r>
          </a:p>
          <a:p>
            <a:r>
              <a:rPr lang="en-US" dirty="0"/>
              <a:t>To use stack, we decrement this pointer by the amount of space we need and then fill it with info.</a:t>
            </a:r>
          </a:p>
          <a:p>
            <a:r>
              <a:rPr lang="en-US" dirty="0"/>
              <a:t>So, how do we compile this?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-65" charset="0"/>
              </a:rPr>
              <a:t>	</a:t>
            </a:r>
            <a:r>
              <a:rPr lang="en-US" b="1" dirty="0" err="1">
                <a:latin typeface="Courier New" pitchFamily="-65" charset="0"/>
              </a:rPr>
              <a:t>int</a:t>
            </a:r>
            <a:r>
              <a:rPr lang="en-US" b="1" dirty="0">
                <a:latin typeface="Courier New" pitchFamily="-65" charset="0"/>
              </a:rPr>
              <a:t> </a:t>
            </a:r>
            <a:r>
              <a:rPr lang="en-US" b="1" dirty="0" err="1">
                <a:latin typeface="Courier New" pitchFamily="-65" charset="0"/>
              </a:rPr>
              <a:t>sumSquare(int</a:t>
            </a:r>
            <a:r>
              <a:rPr lang="en-US" b="1" dirty="0">
                <a:latin typeface="Courier New" pitchFamily="-65" charset="0"/>
              </a:rPr>
              <a:t> </a:t>
            </a:r>
            <a:r>
              <a:rPr lang="en-US" b="1" dirty="0" err="1">
                <a:latin typeface="Courier New" pitchFamily="-65" charset="0"/>
              </a:rPr>
              <a:t>x</a:t>
            </a:r>
            <a:r>
              <a:rPr lang="en-US" b="1" dirty="0">
                <a:latin typeface="Courier New" pitchFamily="-65" charset="0"/>
              </a:rPr>
              <a:t>, </a:t>
            </a:r>
            <a:r>
              <a:rPr lang="en-US" b="1" dirty="0" err="1">
                <a:latin typeface="Courier New" pitchFamily="-65" charset="0"/>
              </a:rPr>
              <a:t>int</a:t>
            </a:r>
            <a:r>
              <a:rPr lang="en-US" b="1" dirty="0">
                <a:latin typeface="Courier New" pitchFamily="-65" charset="0"/>
              </a:rPr>
              <a:t> </a:t>
            </a:r>
            <a:r>
              <a:rPr lang="en-US" b="1" dirty="0" err="1">
                <a:latin typeface="Courier New" pitchFamily="-65" charset="0"/>
              </a:rPr>
              <a:t>y</a:t>
            </a:r>
            <a:r>
              <a:rPr lang="en-US" b="1" dirty="0">
                <a:latin typeface="Courier New" pitchFamily="-65" charset="0"/>
              </a:rPr>
              <a:t>) {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	  return </a:t>
            </a:r>
            <a:r>
              <a:rPr lang="en-US" sz="2400" b="1" dirty="0" err="1">
                <a:latin typeface="Courier New" pitchFamily="-65" charset="0"/>
              </a:rPr>
              <a:t>mult</a:t>
            </a:r>
            <a:r>
              <a:rPr lang="en-US" b="1" dirty="0" err="1">
                <a:latin typeface="Courier New" pitchFamily="-65" charset="0"/>
              </a:rPr>
              <a:t>(x,x</a:t>
            </a:r>
            <a:r>
              <a:rPr lang="en-US" b="1" dirty="0">
                <a:latin typeface="Courier New" pitchFamily="-65" charset="0"/>
              </a:rPr>
              <a:t>)+ </a:t>
            </a:r>
            <a:r>
              <a:rPr lang="en-US" b="1" dirty="0" err="1">
                <a:latin typeface="Courier New" pitchFamily="-65" charset="0"/>
              </a:rPr>
              <a:t>y</a:t>
            </a:r>
            <a:r>
              <a:rPr lang="en-US" b="1" dirty="0">
                <a:latin typeface="Courier New" pitchFamily="-65" charset="0"/>
              </a:rPr>
              <a:t>;</a:t>
            </a:r>
            <a:br>
              <a:rPr lang="en-US" b="1" dirty="0">
                <a:latin typeface="Courier New" pitchFamily="-65" charset="0"/>
              </a:rPr>
            </a:br>
            <a:r>
              <a:rPr lang="en-US" b="1" dirty="0">
                <a:latin typeface="Courier New" pitchFamily="-65" charset="0"/>
              </a:rPr>
              <a:t>}</a:t>
            </a:r>
            <a:endParaRPr lang="en-US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105400" y="3886200"/>
            <a:ext cx="3657600" cy="22860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(2/2)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334000"/>
          </a:xfrm>
        </p:spPr>
        <p:txBody>
          <a:bodyPr/>
          <a:lstStyle/>
          <a:p>
            <a:pPr marL="0" indent="0">
              <a:spcAft>
                <a:spcPts val="1800"/>
              </a:spcAft>
            </a:pPr>
            <a:r>
              <a:rPr lang="en-US" dirty="0" smtClean="0"/>
              <a:t> Hand</a:t>
            </a:r>
            <a:r>
              <a:rPr lang="en-US" dirty="0"/>
              <a:t>-compile</a:t>
            </a:r>
            <a:r>
              <a:rPr lang="en-US" dirty="0">
                <a:latin typeface="Courier New" pitchFamily="-65" charset="0"/>
              </a:rPr>
              <a:t/>
            </a:r>
            <a:br>
              <a:rPr lang="en-US" dirty="0">
                <a:latin typeface="Courier New" pitchFamily="-65" charset="0"/>
              </a:rPr>
            </a:br>
            <a:r>
              <a:rPr lang="en-US" sz="2800" b="1" dirty="0" err="1">
                <a:solidFill>
                  <a:srgbClr val="FFFF00"/>
                </a:solidFill>
                <a:latin typeface="Courier New" pitchFamily="-65" charset="0"/>
              </a:rPr>
              <a:t>sumSquare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: </a:t>
            </a:r>
            <a:b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</a:b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addi</a:t>
            </a:r>
            <a:r>
              <a:rPr lang="en-US" sz="2800" b="1" dirty="0">
                <a:latin typeface="Courier New" pitchFamily="-65" charset="0"/>
              </a:rPr>
              <a:t> $sp,$sp,-8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space on stack</a:t>
            </a: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sw</a:t>
            </a:r>
            <a:r>
              <a:rPr lang="en-US" sz="2800" b="1" dirty="0">
                <a:latin typeface="Courier New" pitchFamily="-65" charset="0"/>
              </a:rPr>
              <a:t> $</a:t>
            </a:r>
            <a:r>
              <a:rPr lang="en-US" sz="2800" b="1" dirty="0" err="1">
                <a:latin typeface="Courier New" pitchFamily="-65" charset="0"/>
              </a:rPr>
              <a:t>ra</a:t>
            </a:r>
            <a:r>
              <a:rPr lang="en-US" sz="2800" b="1" dirty="0">
                <a:latin typeface="Courier New" pitchFamily="-65" charset="0"/>
              </a:rPr>
              <a:t>, 4($sp)	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save ret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addr</a:t>
            </a:r>
            <a:r>
              <a:rPr lang="en-US" sz="2800" b="1" i="1" dirty="0">
                <a:latin typeface="Courier New" pitchFamily="-65" charset="0"/>
              </a:rPr>
              <a:t/>
            </a:r>
            <a:br>
              <a:rPr lang="en-US" sz="2800" b="1" i="1" dirty="0">
                <a:latin typeface="Courier New" pitchFamily="-65" charset="0"/>
              </a:rPr>
            </a:br>
            <a:r>
              <a:rPr lang="en-US" sz="2800" b="1" dirty="0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sw</a:t>
            </a:r>
            <a:r>
              <a:rPr lang="en-US" sz="2800" b="1" dirty="0">
                <a:latin typeface="Courier New" pitchFamily="-65" charset="0"/>
              </a:rPr>
              <a:t> $a1, 0($sp)	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save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y</a:t>
            </a:r>
            <a:b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      </a:t>
            </a:r>
            <a:r>
              <a:rPr lang="en-US" sz="2800" b="1" dirty="0">
                <a:latin typeface="Courier New" pitchFamily="-65" charset="0"/>
              </a:rPr>
              <a:t>add</a:t>
            </a:r>
            <a:r>
              <a:rPr lang="en-US" sz="2800" b="1" i="1" dirty="0">
                <a:latin typeface="Courier New" pitchFamily="-65" charset="0"/>
              </a:rPr>
              <a:t> </a:t>
            </a:r>
            <a:r>
              <a:rPr lang="en-US" sz="2800" b="1" dirty="0">
                <a:latin typeface="Courier New" pitchFamily="-65" charset="0"/>
              </a:rPr>
              <a:t>$a1,$a0,$zero</a:t>
            </a:r>
            <a:r>
              <a:rPr lang="en-US" sz="2800" b="1" i="1" dirty="0">
                <a:latin typeface="Courier New" pitchFamily="-65" charset="0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mult(x,x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)</a:t>
            </a:r>
            <a:r>
              <a:rPr lang="en-US" sz="2800" b="1" dirty="0">
                <a:latin typeface="Courier New" pitchFamily="-65" charset="0"/>
              </a:rPr>
              <a:t/>
            </a:r>
            <a:br>
              <a:rPr lang="en-US" sz="2800" b="1" dirty="0">
                <a:latin typeface="Courier New" pitchFamily="-65" charset="0"/>
              </a:rPr>
            </a:br>
            <a:r>
              <a:rPr lang="en-US" sz="2800" b="1" dirty="0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jal</a:t>
            </a:r>
            <a:r>
              <a:rPr lang="en-US" sz="2800" b="1" dirty="0">
                <a:latin typeface="Courier New" pitchFamily="-65" charset="0"/>
              </a:rPr>
              <a:t> </a:t>
            </a:r>
            <a:r>
              <a:rPr lang="en-US" sz="2800" b="1" dirty="0" err="1">
                <a:latin typeface="Courier New" pitchFamily="-65" charset="0"/>
              </a:rPr>
              <a:t>mult</a:t>
            </a:r>
            <a:r>
              <a:rPr lang="en-US" sz="2800" b="1" dirty="0">
                <a:latin typeface="Courier New" pitchFamily="-65" charset="0"/>
              </a:rPr>
              <a:t> 		  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call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</a:t>
            </a:r>
            <a:b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lw</a:t>
            </a:r>
            <a:r>
              <a:rPr lang="en-US" sz="2800" b="1" dirty="0">
                <a:latin typeface="Courier New" pitchFamily="-65" charset="0"/>
              </a:rPr>
              <a:t> $a1, 0($sp)	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restore </a:t>
            </a:r>
            <a:r>
              <a:rPr lang="en-US" sz="2800" b="1" i="1" dirty="0" err="1" smtClean="0">
                <a:solidFill>
                  <a:schemeClr val="bg2"/>
                </a:solidFill>
                <a:latin typeface="Courier New" pitchFamily="-65" charset="0"/>
              </a:rPr>
              <a:t>y</a:t>
            </a:r>
            <a:r>
              <a:rPr lang="en-US" sz="2800" b="1" i="1" dirty="0" err="1" smtClean="0">
                <a:latin typeface="Courier New" pitchFamily="-65" charset="0"/>
              </a:rPr>
              <a:t/>
            </a:r>
            <a:br>
              <a:rPr lang="en-US" sz="2800" b="1" i="1" dirty="0" err="1" smtClean="0">
                <a:latin typeface="Courier New" pitchFamily="-65" charset="0"/>
              </a:rPr>
            </a:br>
            <a:r>
              <a:rPr lang="en-US" sz="2800" b="1" i="1" dirty="0" err="1" smtClean="0">
                <a:latin typeface="Courier New" pitchFamily="-65" charset="0"/>
              </a:rPr>
              <a:t>      </a:t>
            </a:r>
            <a:r>
              <a:rPr lang="en-US" sz="2800" b="1" dirty="0" smtClean="0">
                <a:latin typeface="Courier New" pitchFamily="-65" charset="0"/>
              </a:rPr>
              <a:t>add </a:t>
            </a:r>
            <a:r>
              <a:rPr lang="en-US" sz="2800" b="1" dirty="0">
                <a:latin typeface="Courier New" pitchFamily="-65" charset="0"/>
              </a:rPr>
              <a:t>$v0,$v0,$a1</a:t>
            </a:r>
            <a:r>
              <a:rPr lang="en-US" sz="2800" b="1" i="1" dirty="0">
                <a:latin typeface="Courier New" pitchFamily="-65" charset="0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mult()+y</a:t>
            </a:r>
            <a:r>
              <a:rPr lang="en-US" sz="2800" b="1" i="1" dirty="0" err="1">
                <a:latin typeface="Courier New" pitchFamily="-65" charset="0"/>
              </a:rPr>
              <a:t/>
            </a:r>
            <a:br>
              <a:rPr lang="en-US" sz="2800" b="1" i="1" dirty="0" err="1">
                <a:latin typeface="Courier New" pitchFamily="-65" charset="0"/>
              </a:rPr>
            </a:br>
            <a:r>
              <a:rPr lang="en-US" sz="2800" b="1" i="1" dirty="0" err="1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lw</a:t>
            </a:r>
            <a:r>
              <a:rPr lang="en-US" sz="2800" b="1" dirty="0">
                <a:latin typeface="Courier New" pitchFamily="-65" charset="0"/>
              </a:rPr>
              <a:t> $</a:t>
            </a:r>
            <a:r>
              <a:rPr lang="en-US" sz="2800" b="1" dirty="0" err="1">
                <a:latin typeface="Courier New" pitchFamily="-65" charset="0"/>
              </a:rPr>
              <a:t>ra</a:t>
            </a:r>
            <a:r>
              <a:rPr lang="en-US" sz="2800" b="1" dirty="0">
                <a:latin typeface="Courier New" pitchFamily="-65" charset="0"/>
              </a:rPr>
              <a:t>, 4($sp)	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get ret </a:t>
            </a:r>
            <a:r>
              <a:rPr lang="en-US" sz="2800" b="1" i="1" dirty="0" err="1">
                <a:solidFill>
                  <a:schemeClr val="bg2"/>
                </a:solidFill>
                <a:latin typeface="Courier New" pitchFamily="-65" charset="0"/>
              </a:rPr>
              <a:t>addr</a:t>
            </a:r>
            <a:r>
              <a:rPr lang="en-US" sz="2800" b="1" i="1" dirty="0" err="1">
                <a:latin typeface="Courier New" pitchFamily="-65" charset="0"/>
              </a:rPr>
              <a:t/>
            </a:r>
            <a:br>
              <a:rPr lang="en-US" sz="2800" b="1" i="1" dirty="0" err="1">
                <a:latin typeface="Courier New" pitchFamily="-65" charset="0"/>
              </a:rPr>
            </a:br>
            <a:r>
              <a:rPr lang="en-US" sz="2800" b="1" i="1" dirty="0" err="1">
                <a:latin typeface="Courier New" pitchFamily="-65" charset="0"/>
              </a:rPr>
              <a:t>      </a:t>
            </a:r>
            <a:r>
              <a:rPr lang="en-US" sz="2800" b="1" dirty="0" err="1">
                <a:latin typeface="Courier New" pitchFamily="-65" charset="0"/>
              </a:rPr>
              <a:t>addi</a:t>
            </a:r>
            <a:r>
              <a:rPr lang="en-US" sz="2800" b="1" dirty="0">
                <a:latin typeface="Courier New" pitchFamily="-65" charset="0"/>
              </a:rPr>
              <a:t> $sp,$sp,8  </a:t>
            </a:r>
            <a:r>
              <a:rPr lang="en-US" sz="2800" b="1" i="1" dirty="0">
                <a:solidFill>
                  <a:schemeClr val="bg2"/>
                </a:solidFill>
                <a:latin typeface="Courier New" pitchFamily="-65" charset="0"/>
              </a:rPr>
              <a:t># </a:t>
            </a:r>
            <a:r>
              <a:rPr lang="en-US" sz="2800" b="1" i="1" dirty="0" smtClean="0">
                <a:solidFill>
                  <a:schemeClr val="bg2"/>
                </a:solidFill>
                <a:latin typeface="Courier New" pitchFamily="-65" charset="0"/>
              </a:rPr>
              <a:t>restore stack</a:t>
            </a:r>
            <a:r>
              <a:rPr lang="en-US" sz="2800" b="1" i="1" dirty="0" smtClean="0">
                <a:latin typeface="Courier New" pitchFamily="-65" charset="0"/>
              </a:rPr>
              <a:t/>
            </a:r>
            <a:br>
              <a:rPr lang="en-US" sz="2800" b="1" i="1" dirty="0" smtClean="0">
                <a:latin typeface="Courier New" pitchFamily="-65" charset="0"/>
              </a:rPr>
            </a:br>
            <a:r>
              <a:rPr lang="en-US" sz="2800" b="1" i="1" dirty="0" smtClean="0">
                <a:latin typeface="Courier New" pitchFamily="-65" charset="0"/>
              </a:rPr>
              <a:t>      </a:t>
            </a:r>
            <a:r>
              <a:rPr lang="en-US" sz="2800" b="1" dirty="0" err="1" smtClean="0">
                <a:latin typeface="Courier New" pitchFamily="-65" charset="0"/>
              </a:rPr>
              <a:t>jr</a:t>
            </a:r>
            <a:r>
              <a:rPr lang="en-US" sz="2800" b="1" dirty="0" smtClean="0">
                <a:latin typeface="Courier New" pitchFamily="-65" charset="0"/>
              </a:rPr>
              <a:t> </a:t>
            </a:r>
            <a:r>
              <a:rPr lang="en-US" sz="2800" b="1" dirty="0">
                <a:latin typeface="Courier New" pitchFamily="-65" charset="0"/>
              </a:rPr>
              <a:t>$</a:t>
            </a:r>
            <a:r>
              <a:rPr lang="en-US" sz="2800" b="1" dirty="0" err="1">
                <a:latin typeface="Courier New" pitchFamily="-65" charset="0"/>
              </a:rPr>
              <a:t>ra</a:t>
            </a:r>
            <a:r>
              <a:rPr lang="en-US" sz="2800" b="1" dirty="0">
                <a:latin typeface="Courier New" pitchFamily="-65" charset="0"/>
              </a:rPr>
              <a:t/>
            </a:r>
            <a:br>
              <a:rPr lang="en-US" sz="2800" b="1" dirty="0">
                <a:latin typeface="Courier New" pitchFamily="-65" charset="0"/>
              </a:rPr>
            </a:br>
            <a:r>
              <a:rPr lang="en-US" sz="2800" b="1" dirty="0" err="1">
                <a:solidFill>
                  <a:srgbClr val="FFFF00"/>
                </a:solidFill>
                <a:latin typeface="Courier New" pitchFamily="-65" charset="0"/>
              </a:rPr>
              <a:t>mult</a:t>
            </a:r>
            <a:r>
              <a:rPr lang="en-US" sz="2800" b="1" dirty="0">
                <a:solidFill>
                  <a:srgbClr val="FFFF00"/>
                </a:solidFill>
                <a:latin typeface="Courier New" pitchFamily="-65" charset="0"/>
              </a:rPr>
              <a:t>: </a:t>
            </a:r>
            <a:r>
              <a:rPr lang="en-US" sz="2800" b="1" dirty="0">
                <a:latin typeface="Courier New" pitchFamily="-65" charset="0"/>
              </a:rPr>
              <a:t>...</a:t>
            </a:r>
            <a:br>
              <a:rPr lang="en-US" sz="2800" b="1" dirty="0">
                <a:latin typeface="Courier New" pitchFamily="-65" charset="0"/>
              </a:rPr>
            </a:br>
            <a:endParaRPr lang="en-US" sz="2800" b="1" dirty="0">
              <a:latin typeface="Courier New" pitchFamily="-65" charset="0"/>
            </a:endParaRPr>
          </a:p>
        </p:txBody>
      </p:sp>
      <p:sp>
        <p:nvSpPr>
          <p:cNvPr id="1984518" name="Rectangle 6"/>
          <p:cNvSpPr>
            <a:spLocks noChangeArrowheads="1"/>
          </p:cNvSpPr>
          <p:nvPr/>
        </p:nvSpPr>
        <p:spPr bwMode="auto">
          <a:xfrm>
            <a:off x="2971800" y="1219200"/>
            <a:ext cx="5945188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sumSquare(int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x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) {</a:t>
            </a:r>
            <a:b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	return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mult(x,x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)+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; }</a:t>
            </a:r>
            <a:endParaRPr lang="en-US" sz="2800" b="1" dirty="0">
              <a:solidFill>
                <a:schemeClr val="tx1"/>
              </a:solidFill>
              <a:latin typeface="Courier New" pitchFamily="-65" charset="0"/>
            </a:endParaRPr>
          </a:p>
        </p:txBody>
      </p:sp>
      <p:sp>
        <p:nvSpPr>
          <p:cNvPr id="1984519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18 VAG Rounded Bold   07390"/>
                <a:cs typeface="Corbel"/>
              </a:rPr>
              <a:t>“push”</a:t>
            </a:r>
          </a:p>
        </p:txBody>
      </p:sp>
      <p:sp>
        <p:nvSpPr>
          <p:cNvPr id="1984520" name="Text Box 8"/>
          <p:cNvSpPr txBox="1">
            <a:spLocks noChangeArrowheads="1"/>
          </p:cNvSpPr>
          <p:nvPr/>
        </p:nvSpPr>
        <p:spPr bwMode="auto">
          <a:xfrm>
            <a:off x="304800" y="4953000"/>
            <a:ext cx="1133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18 VAG Rounded Bold   07390"/>
                <a:cs typeface="Corbel"/>
              </a:rPr>
              <a:t>“pop”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for Making a Procedure Call</a:t>
            </a:r>
            <a:endParaRPr lang="en-US" dirty="0"/>
          </a:p>
        </p:txBody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Save necessary values onto stack.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Assign </a:t>
            </a:r>
            <a:r>
              <a:rPr lang="en-US" sz="4000" dirty="0" err="1" smtClean="0"/>
              <a:t>argument(s</a:t>
            </a:r>
            <a:r>
              <a:rPr lang="en-US" sz="4000" dirty="0" smtClean="0"/>
              <a:t>), if any.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 </a:t>
            </a:r>
            <a:r>
              <a:rPr lang="en-US" sz="4000" b="1" dirty="0" err="1" smtClean="0">
                <a:latin typeface="Courier New"/>
                <a:cs typeface="Courier New"/>
              </a:rPr>
              <a:t>jal</a:t>
            </a:r>
            <a:r>
              <a:rPr lang="en-US" sz="4000" b="1" dirty="0" smtClean="0"/>
              <a:t> </a:t>
            </a:r>
            <a:r>
              <a:rPr lang="en-US" sz="4000" dirty="0" smtClean="0"/>
              <a:t>call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/>
              <a:t>Restore values from stack.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562600" cy="474662"/>
          </a:xfrm>
        </p:spPr>
        <p:txBody>
          <a:bodyPr/>
          <a:lstStyle/>
          <a:p>
            <a:r>
              <a:rPr lang="en-US" dirty="0"/>
              <a:t>Rules for Procedures</a:t>
            </a:r>
          </a:p>
        </p:txBody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241800"/>
          </a:xfrm>
        </p:spPr>
        <p:txBody>
          <a:bodyPr/>
          <a:lstStyle/>
          <a:p>
            <a:r>
              <a:rPr lang="en-US" sz="3600" dirty="0"/>
              <a:t>Called with a </a:t>
            </a:r>
            <a:r>
              <a:rPr lang="en-US" sz="36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3600" b="1" dirty="0">
                <a:solidFill>
                  <a:schemeClr val="accent2"/>
                </a:solidFill>
              </a:rPr>
              <a:t> </a:t>
            </a:r>
            <a:r>
              <a:rPr lang="en-US" sz="3600" dirty="0"/>
              <a:t>instruction,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returns </a:t>
            </a:r>
            <a:r>
              <a:rPr lang="en-US" sz="3600" dirty="0"/>
              <a:t>with a  </a:t>
            </a:r>
            <a:r>
              <a:rPr lang="en-US" sz="36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3600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endParaRPr lang="en-US" sz="3600" b="1" dirty="0">
              <a:solidFill>
                <a:schemeClr val="accent2"/>
              </a:solidFill>
            </a:endParaRPr>
          </a:p>
          <a:p>
            <a:r>
              <a:rPr lang="en-US" sz="3600" dirty="0"/>
              <a:t>Accepts up to 4 arguments </a:t>
            </a:r>
            <a:r>
              <a:rPr lang="en-US" sz="3600" dirty="0" smtClean="0"/>
              <a:t>in</a:t>
            </a:r>
            <a:br>
              <a:rPr lang="en-US" sz="3600" dirty="0" smtClean="0"/>
            </a:br>
            <a:r>
              <a:rPr lang="en-US" sz="3600" b="1" dirty="0" smtClean="0">
                <a:solidFill>
                  <a:schemeClr val="accent2"/>
                </a:solidFill>
                <a:latin typeface="Courier New" pitchFamily="-65" charset="0"/>
              </a:rPr>
              <a:t>$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a0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$a1</a:t>
            </a:r>
            <a:r>
              <a:rPr lang="en-US" sz="3600" b="1" dirty="0"/>
              <a:t>,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$a2</a:t>
            </a:r>
            <a:r>
              <a:rPr lang="en-US" sz="3600" b="1" dirty="0"/>
              <a:t> </a:t>
            </a:r>
            <a:r>
              <a:rPr lang="en-US" sz="3600" dirty="0"/>
              <a:t>and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$a3</a:t>
            </a:r>
            <a:endParaRPr lang="en-US" sz="3600" b="1" dirty="0">
              <a:solidFill>
                <a:schemeClr val="accent2"/>
              </a:solidFill>
            </a:endParaRPr>
          </a:p>
          <a:p>
            <a:r>
              <a:rPr lang="en-US" sz="3600" dirty="0"/>
              <a:t>Return value is always in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$v0</a:t>
            </a:r>
            <a:r>
              <a:rPr lang="en-US" sz="3600" b="1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(</a:t>
            </a:r>
            <a:r>
              <a:rPr lang="en-US" sz="3600" dirty="0"/>
              <a:t>and if necessary in </a:t>
            </a:r>
            <a:r>
              <a:rPr lang="en-US" sz="3600" b="1" dirty="0">
                <a:solidFill>
                  <a:schemeClr val="accent2"/>
                </a:solidFill>
                <a:latin typeface="Courier New" pitchFamily="-65" charset="0"/>
              </a:rPr>
              <a:t>$v1</a:t>
            </a:r>
            <a:r>
              <a:rPr lang="en-US" sz="3600" dirty="0"/>
              <a:t>)</a:t>
            </a:r>
          </a:p>
          <a:p>
            <a:r>
              <a:rPr lang="en-US" sz="3600" dirty="0"/>
              <a:t>Must follow </a:t>
            </a:r>
            <a:r>
              <a:rPr lang="en-US" sz="3600" dirty="0">
                <a:solidFill>
                  <a:schemeClr val="accent1"/>
                </a:solidFill>
              </a:rPr>
              <a:t>register conventions </a:t>
            </a:r>
          </a:p>
          <a:p>
            <a:pPr>
              <a:buFont typeface="Times" pitchFamily="-65" charset="0"/>
              <a:buNone/>
            </a:pPr>
            <a:r>
              <a:rPr lang="en-US" sz="3600" dirty="0"/>
              <a:t>		So what are they?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105400" y="3886200"/>
            <a:ext cx="3657600" cy="16002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Basic Structure of a Function</a:t>
            </a:r>
          </a:p>
        </p:txBody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479925"/>
          </a:xfrm>
        </p:spPr>
        <p:txBody>
          <a:bodyPr/>
          <a:lstStyle/>
          <a:p>
            <a:pPr marL="0" indent="0">
              <a:buFont typeface="Times" pitchFamily="-65" charset="0"/>
              <a:buNone/>
              <a:tabLst>
                <a:tab pos="742950" algn="l"/>
              </a:tabLst>
            </a:pPr>
            <a:endParaRPr lang="en-US" dirty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 err="1">
                <a:latin typeface="Courier New" pitchFamily="-65" charset="0"/>
              </a:rPr>
              <a:t>entry_label</a:t>
            </a:r>
            <a:r>
              <a:rPr lang="en-US" sz="2400" b="1" dirty="0">
                <a:latin typeface="Courier New" pitchFamily="-65" charset="0"/>
              </a:rPr>
              <a:t>:</a:t>
            </a:r>
            <a:r>
              <a:rPr lang="en-US" sz="2400" b="1" dirty="0"/>
              <a:t> </a:t>
            </a: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b="1" dirty="0">
                <a:latin typeface="Courier New" pitchFamily="-65" charset="0"/>
              </a:rPr>
              <a:t>-</a:t>
            </a:r>
            <a:r>
              <a:rPr lang="en-US" sz="2400" b="1" dirty="0" err="1">
                <a:latin typeface="Courier New" pitchFamily="-65" charset="0"/>
              </a:rPr>
              <a:t>framesize</a:t>
            </a:r>
            <a:r>
              <a:rPr lang="en-US" sz="2400" b="1" dirty="0">
                <a:latin typeface="Courier New" pitchFamily="-65" charset="0"/>
              </a:rPr>
              <a:t/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sw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b="1" dirty="0">
                <a:latin typeface="Courier New" pitchFamily="-65" charset="0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save $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ra</a:t>
            </a:r>
            <a:r>
              <a:rPr lang="en-US" sz="2400" b="1" i="1" dirty="0">
                <a:latin typeface="Courier New" pitchFamily="-65" charset="0"/>
              </a:rPr>
              <a:t/>
            </a:r>
            <a:br>
              <a:rPr lang="en-US" sz="2400" b="1" i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save other </a:t>
            </a:r>
            <a:r>
              <a:rPr lang="en-US" sz="2400" b="1" dirty="0" err="1">
                <a:latin typeface="Courier New" pitchFamily="-65" charset="0"/>
              </a:rPr>
              <a:t>regs</a:t>
            </a:r>
            <a:r>
              <a:rPr lang="en-US" sz="2400" b="1" dirty="0">
                <a:latin typeface="Courier New" pitchFamily="-65" charset="0"/>
              </a:rPr>
              <a:t> if need be</a:t>
            </a:r>
            <a:r>
              <a:rPr lang="en-US" sz="2400" b="1" i="1" dirty="0">
                <a:latin typeface="Courier New" pitchFamily="-65" charset="0"/>
              </a:rPr>
              <a:t>		</a:t>
            </a:r>
            <a:r>
              <a:rPr lang="en-US" sz="2400" i="1" dirty="0">
                <a:latin typeface="Courier New" pitchFamily="-65" charset="0"/>
              </a:rPr>
              <a:t> </a:t>
            </a:r>
            <a:r>
              <a:rPr lang="en-US" sz="2400" i="1" dirty="0" smtClean="0">
                <a:latin typeface="Courier New" pitchFamily="-65" charset="0"/>
              </a:rPr>
              <a:t> </a:t>
            </a: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i="1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>
                <a:latin typeface="Courier New" pitchFamily="-65" charset="0"/>
              </a:rPr>
              <a:t>	</a:t>
            </a:r>
            <a:r>
              <a:rPr lang="en-US" sz="2400" dirty="0" smtClean="0">
                <a:latin typeface="Courier New" pitchFamily="-65" charset="0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 New" pitchFamily="-65" charset="0"/>
              </a:rPr>
              <a:t>.</a:t>
            </a:r>
            <a:r>
              <a:rPr lang="en-US" sz="2400" dirty="0">
                <a:solidFill>
                  <a:schemeClr val="accent1"/>
                </a:solidFill>
                <a:latin typeface="Courier New" pitchFamily="-65" charset="0"/>
              </a:rPr>
              <a:t>.. </a:t>
            </a:r>
            <a:r>
              <a:rPr lang="en-US" sz="2400" dirty="0">
                <a:latin typeface="Courier New" pitchFamily="-65" charset="0"/>
              </a:rPr>
              <a:t>  </a:t>
            </a: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 New" pitchFamily="-65" charset="0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>
                <a:latin typeface="Courier New" pitchFamily="-65" charset="0"/>
              </a:rPr>
              <a:t>restore other </a:t>
            </a:r>
            <a:r>
              <a:rPr lang="en-US" sz="2400" b="1" dirty="0" err="1">
                <a:latin typeface="Courier New" pitchFamily="-65" charset="0"/>
              </a:rPr>
              <a:t>regs</a:t>
            </a:r>
            <a:r>
              <a:rPr lang="en-US" sz="2400" b="1" dirty="0">
                <a:latin typeface="Courier New" pitchFamily="-65" charset="0"/>
              </a:rPr>
              <a:t> if need be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lw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 </a:t>
            </a:r>
            <a:r>
              <a:rPr lang="en-US" sz="2400" b="1" dirty="0">
                <a:latin typeface="Courier New" pitchFamily="-65" charset="0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 New" pitchFamily="-65" charset="0"/>
              </a:rPr>
              <a:t># restore $</a:t>
            </a:r>
            <a:r>
              <a:rPr lang="en-US" sz="2400" b="1" i="1" dirty="0" err="1">
                <a:solidFill>
                  <a:schemeClr val="bg2"/>
                </a:solidFill>
                <a:latin typeface="Courier New" pitchFamily="-65" charset="0"/>
              </a:rPr>
              <a:t>ra</a:t>
            </a:r>
            <a:r>
              <a:rPr lang="en-US" sz="2400" b="1" i="1" dirty="0">
                <a:latin typeface="Courier New" pitchFamily="-65" charset="0"/>
              </a:rPr>
              <a:t/>
            </a:r>
            <a:br>
              <a:rPr lang="en-US" sz="2400" b="1" i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,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framesize</a:t>
            </a:r>
            <a:r>
              <a:rPr lang="en-US" sz="2400" b="1" dirty="0">
                <a:latin typeface="Courier New" pitchFamily="-65" charset="0"/>
              </a:rPr>
              <a:t> 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jr</a:t>
            </a:r>
            <a:r>
              <a:rPr lang="en-US" sz="2400" b="1" dirty="0">
                <a:solidFill>
                  <a:schemeClr val="accent1"/>
                </a:solidFill>
                <a:latin typeface="Courier New" pitchFamily="-65" charset="0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 New" pitchFamily="-65" charset="0"/>
              </a:rPr>
              <a:t>ra</a:t>
            </a:r>
            <a:endParaRPr lang="en-US" sz="2400" b="1" dirty="0">
              <a:solidFill>
                <a:schemeClr val="accent1"/>
              </a:solidFill>
              <a:latin typeface="Courier New" pitchFamily="-65" charset="0"/>
            </a:endParaRPr>
          </a:p>
        </p:txBody>
      </p:sp>
      <p:sp>
        <p:nvSpPr>
          <p:cNvPr id="1990660" name="Text Box 4"/>
          <p:cNvSpPr txBox="1">
            <a:spLocks noChangeArrowheads="1"/>
          </p:cNvSpPr>
          <p:nvPr/>
        </p:nvSpPr>
        <p:spPr bwMode="auto">
          <a:xfrm>
            <a:off x="152400" y="4191000"/>
            <a:ext cx="161853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Epilogue</a:t>
            </a: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167885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Prologue</a:t>
            </a:r>
          </a:p>
        </p:txBody>
      </p:sp>
      <p:sp>
        <p:nvSpPr>
          <p:cNvPr id="1990662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562879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Body          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(call other functions…)</a:t>
            </a:r>
          </a:p>
        </p:txBody>
      </p: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7391400" y="2895600"/>
            <a:ext cx="762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7391400" y="28956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5" name="Text Box 9"/>
          <p:cNvSpPr txBox="1">
            <a:spLocks noChangeArrowheads="1"/>
          </p:cNvSpPr>
          <p:nvPr/>
        </p:nvSpPr>
        <p:spPr bwMode="auto">
          <a:xfrm>
            <a:off x="7543800" y="2775903"/>
            <a:ext cx="41729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18 VAG Rounded Bold   07390"/>
                <a:cs typeface="Corbel"/>
              </a:rPr>
              <a:t>ra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90666" name="Line 10"/>
          <p:cNvSpPr>
            <a:spLocks noChangeShapeType="1"/>
          </p:cNvSpPr>
          <p:nvPr/>
        </p:nvSpPr>
        <p:spPr bwMode="auto">
          <a:xfrm>
            <a:off x="8305800" y="2895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7" name="Text Box 11"/>
          <p:cNvSpPr txBox="1">
            <a:spLocks noChangeArrowheads="1"/>
          </p:cNvSpPr>
          <p:nvPr/>
        </p:nvSpPr>
        <p:spPr bwMode="auto">
          <a:xfrm>
            <a:off x="7223041" y="4098925"/>
            <a:ext cx="11336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latin typeface="18 VAG Rounded Bold   07390"/>
                <a:cs typeface="Corbel"/>
              </a:rPr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267200" cy="474662"/>
          </a:xfrm>
        </p:spPr>
        <p:txBody>
          <a:bodyPr/>
          <a:lstStyle/>
          <a:p>
            <a:r>
              <a:rPr lang="en-US" dirty="0"/>
              <a:t>MIPS Registers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645025"/>
          </a:xfrm>
        </p:spPr>
        <p:txBody>
          <a:bodyPr/>
          <a:lstStyle/>
          <a:p>
            <a:pPr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	The </a:t>
            </a:r>
            <a:r>
              <a:rPr lang="en-US" sz="2400" dirty="0">
                <a:solidFill>
                  <a:schemeClr val="accent2"/>
                </a:solidFill>
              </a:rPr>
              <a:t>constant 0			$0			$zero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Reserved for </a:t>
            </a:r>
            <a:r>
              <a:rPr lang="en-US" sz="2400" dirty="0" smtClean="0"/>
              <a:t>Assembler	$</a:t>
            </a:r>
            <a:r>
              <a:rPr lang="en-US" sz="2400" dirty="0"/>
              <a:t>1		$at</a:t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Values			$2-$3			$v0-$v1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Arguments	</a:t>
            </a:r>
            <a:r>
              <a:rPr lang="en-US" sz="2400" dirty="0" smtClean="0">
                <a:solidFill>
                  <a:schemeClr val="accent2"/>
                </a:solidFill>
              </a:rPr>
              <a:t>			$</a:t>
            </a:r>
            <a:r>
              <a:rPr lang="en-US" sz="2400" dirty="0">
                <a:solidFill>
                  <a:schemeClr val="accent2"/>
                </a:solidFill>
              </a:rPr>
              <a:t>4-$7			$a0-$a3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Temporary	</a:t>
            </a:r>
            <a:r>
              <a:rPr lang="en-US" sz="2400" dirty="0" smtClean="0">
                <a:solidFill>
                  <a:schemeClr val="accent2"/>
                </a:solidFill>
              </a:rPr>
              <a:t>				$</a:t>
            </a:r>
            <a:r>
              <a:rPr lang="en-US" sz="2400" dirty="0">
                <a:solidFill>
                  <a:schemeClr val="accent2"/>
                </a:solidFill>
              </a:rPr>
              <a:t>8-$</a:t>
            </a:r>
            <a:r>
              <a:rPr lang="en-US" sz="2400" dirty="0" smtClean="0">
                <a:solidFill>
                  <a:schemeClr val="accent2"/>
                </a:solidFill>
              </a:rPr>
              <a:t>15			$</a:t>
            </a:r>
            <a:r>
              <a:rPr lang="en-US" sz="2400" dirty="0">
                <a:solidFill>
                  <a:schemeClr val="accent2"/>
                </a:solidFill>
              </a:rPr>
              <a:t>t0-$t7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Saved					$16-$23	$s0-$s7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More Temporary			$24-$25	$t8-$t9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Used by Kernel			$26-27</a:t>
            </a:r>
            <a:r>
              <a:rPr lang="en-US" sz="2400" dirty="0" smtClean="0"/>
              <a:t>		$</a:t>
            </a:r>
            <a:r>
              <a:rPr lang="en-US" sz="2400" dirty="0"/>
              <a:t>k0-$k1</a:t>
            </a:r>
            <a:br>
              <a:rPr lang="en-US" sz="2400" dirty="0"/>
            </a:br>
            <a:r>
              <a:rPr lang="en-US" sz="2400" dirty="0"/>
              <a:t>Global Pointer			$28			$</a:t>
            </a:r>
            <a:r>
              <a:rPr lang="en-US" sz="2400" dirty="0" err="1"/>
              <a:t>gp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Stack Pointer			$29			$sp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Frame Pointer			$30			$</a:t>
            </a:r>
            <a:r>
              <a:rPr lang="en-US" sz="2400" dirty="0" err="1"/>
              <a:t>fp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Address			$31				$</a:t>
            </a:r>
            <a:r>
              <a:rPr lang="en-US" sz="2400" dirty="0" err="1">
                <a:solidFill>
                  <a:schemeClr val="accent2"/>
                </a:solidFill>
              </a:rPr>
              <a:t>ra</a:t>
            </a:r>
            <a:endParaRPr lang="en-US" sz="2400" dirty="0">
              <a:solidFill>
                <a:schemeClr val="accent2"/>
              </a:solidFill>
            </a:endParaRPr>
          </a:p>
          <a:p>
            <a:pPr algn="ctr"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/>
              <a:t>(From COD green insert)</a:t>
            </a:r>
            <a:br>
              <a:rPr lang="en-US" sz="2400" dirty="0"/>
            </a:br>
            <a:r>
              <a:rPr lang="en-US" sz="2400" dirty="0"/>
              <a:t>Use </a:t>
            </a:r>
            <a:r>
              <a:rPr lang="en-US" sz="2400" u="sng" dirty="0"/>
              <a:t>names</a:t>
            </a:r>
            <a:r>
              <a:rPr lang="en-US" sz="2400" dirty="0"/>
              <a:t> for registers -- code is clearer!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4838" y="211138"/>
            <a:ext cx="2138362" cy="474662"/>
          </a:xfrm>
        </p:spPr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195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5384800"/>
          </a:xfrm>
        </p:spPr>
        <p:txBody>
          <a:bodyPr/>
          <a:lstStyle/>
          <a:p>
            <a:r>
              <a:rPr lang="en-US" dirty="0"/>
              <a:t>In order to help the </a:t>
            </a:r>
            <a:r>
              <a:rPr lang="en-US" dirty="0">
                <a:solidFill>
                  <a:schemeClr val="accent1"/>
                </a:solidFill>
              </a:rPr>
              <a:t>conditional branches</a:t>
            </a:r>
            <a:r>
              <a:rPr lang="en-US" dirty="0"/>
              <a:t> make decisions concerning inequalities, we introduce a single instruction: “Set on Less Than</a:t>
            </a:r>
            <a:r>
              <a:rPr lang="en-US" dirty="0" smtClean="0"/>
              <a:t>” called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b="1" dirty="0"/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b="1" dirty="0">
              <a:solidFill>
                <a:schemeClr val="accent2"/>
              </a:solidFill>
              <a:latin typeface="Courier New" pitchFamily="-65" charset="0"/>
            </a:endParaRPr>
          </a:p>
          <a:p>
            <a:r>
              <a:rPr lang="en-US" dirty="0"/>
              <a:t>One can store and load (signed and unsigned) </a:t>
            </a:r>
            <a:r>
              <a:rPr lang="en-US" dirty="0">
                <a:solidFill>
                  <a:schemeClr val="accent1"/>
                </a:solidFill>
              </a:rPr>
              <a:t>bytes </a:t>
            </a:r>
            <a:r>
              <a:rPr lang="en-US" dirty="0"/>
              <a:t>as well as words</a:t>
            </a:r>
          </a:p>
          <a:p>
            <a:r>
              <a:rPr lang="en-US" dirty="0"/>
              <a:t>Unsigned add/sub </a:t>
            </a:r>
            <a:r>
              <a:rPr lang="en-US" dirty="0">
                <a:solidFill>
                  <a:schemeClr val="accent1"/>
                </a:solidFill>
              </a:rPr>
              <a:t>don’t cause overflow </a:t>
            </a:r>
          </a:p>
          <a:p>
            <a:r>
              <a:rPr lang="en-US" dirty="0"/>
              <a:t>New MIPS Instructions:</a:t>
            </a:r>
            <a:br>
              <a:rPr lang="en-US" dirty="0"/>
            </a:br>
            <a:r>
              <a:rPr lang="en-US" dirty="0">
                <a:latin typeface="Courier New" pitchFamily="-65" charset="0"/>
              </a:rPr>
              <a:t> </a:t>
            </a:r>
            <a:r>
              <a:rPr lang="en-US" dirty="0" smtClean="0">
                <a:latin typeface="Courier New" pitchFamily="-65" charset="0"/>
              </a:rPr>
              <a:t> </a:t>
            </a:r>
            <a:r>
              <a:rPr lang="en-US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sll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srl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lb, </a:t>
            </a:r>
            <a:r>
              <a:rPr lang="en-US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sb</a:t>
            </a:r>
            <a: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/>
            </a:r>
            <a:br>
              <a:rPr lang="en-US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	</a:t>
            </a:r>
            <a:r>
              <a:rPr lang="en-US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slt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slti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sltu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sltiu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/>
            </a:r>
            <a:b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</a:b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	</a:t>
            </a:r>
            <a:r>
              <a:rPr lang="en-US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addu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addiu</a:t>
            </a:r>
            <a:r>
              <a:rPr lang="en-US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3">
                    <a:lumMod val="40000"/>
                    <a:lumOff val="60000"/>
                  </a:schemeClr>
                </a:solidFill>
                <a:latin typeface="Courier New" pitchFamily="-65" charset="0"/>
              </a:rPr>
              <a:t>subu</a:t>
            </a:r>
            <a:endParaRPr lang="en-US" b="1" dirty="0">
              <a:solidFill>
                <a:schemeClr val="accent3">
                  <a:lumMod val="40000"/>
                  <a:lumOff val="60000"/>
                </a:schemeClr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029200" cy="474662"/>
          </a:xfrm>
        </p:spPr>
        <p:txBody>
          <a:bodyPr/>
          <a:lstStyle/>
          <a:p>
            <a:r>
              <a:rPr lang="en-US" dirty="0"/>
              <a:t>Other Registers</a:t>
            </a:r>
          </a:p>
        </p:txBody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289425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$at</a:t>
            </a:r>
            <a:r>
              <a:rPr lang="en-US"/>
              <a:t>: may be used by the assembler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$k0-$k1</a:t>
            </a:r>
            <a:r>
              <a:rPr lang="en-US"/>
              <a:t>: may be used by the OS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$gp</a:t>
            </a:r>
            <a:r>
              <a:rPr lang="en-US" b="1"/>
              <a:t>, </a:t>
            </a:r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$fp</a:t>
            </a:r>
            <a:r>
              <a:rPr lang="en-US"/>
              <a:t>: don’t worry about them</a:t>
            </a:r>
          </a:p>
          <a:p>
            <a:r>
              <a:rPr lang="en-US"/>
              <a:t>Note: Feel free to read up on </a:t>
            </a:r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$gp</a:t>
            </a:r>
            <a:r>
              <a:rPr lang="en-US"/>
              <a:t> and </a:t>
            </a:r>
            <a:r>
              <a:rPr lang="en-US" b="1">
                <a:solidFill>
                  <a:schemeClr val="accent1"/>
                </a:solidFill>
                <a:latin typeface="Courier New" pitchFamily="-65" charset="0"/>
              </a:rPr>
              <a:t>$fp</a:t>
            </a:r>
            <a:r>
              <a:rPr lang="en-US" b="1"/>
              <a:t> </a:t>
            </a:r>
            <a:r>
              <a:rPr lang="en-US"/>
              <a:t>in Appendix A, but you can write perfectly good MIPS code without them.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00600" cy="474663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7162800" cy="2914650"/>
          </a:xfrm>
          <a:noFill/>
        </p:spPr>
        <p:txBody>
          <a:bodyPr/>
          <a:lstStyle/>
          <a:p>
            <a:pPr marL="803275" lvl="1" indent="-688975">
              <a:lnSpc>
                <a:spcPct val="75000"/>
              </a:lnSpc>
              <a:buFontTx/>
              <a:buNone/>
              <a:tabLst>
                <a:tab pos="738188" algn="l"/>
              </a:tabLst>
            </a:pPr>
            <a:r>
              <a:rPr lang="en-US" sz="2600" dirty="0"/>
              <a:t>When translating this to MIPS…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COULD copy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to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$a1</a:t>
            </a:r>
            <a:r>
              <a:rPr lang="en-US" sz="2600" dirty="0"/>
              <a:t> (&amp; then not store </a:t>
            </a:r>
            <a:r>
              <a:rPr lang="en-US" sz="2600" dirty="0">
                <a:latin typeface="Courier New" pitchFamily="-65" charset="0"/>
              </a:rPr>
              <a:t>$a0</a:t>
            </a:r>
            <a:r>
              <a:rPr lang="en-US" sz="2600" dirty="0"/>
              <a:t> or </a:t>
            </a:r>
            <a:r>
              <a:rPr lang="en-US" sz="2600" dirty="0">
                <a:latin typeface="Courier New" pitchFamily="-65" charset="0"/>
              </a:rPr>
              <a:t>$a1</a:t>
            </a:r>
            <a:r>
              <a:rPr lang="en-US" sz="2600" dirty="0"/>
              <a:t> on the stack) to store </a:t>
            </a:r>
            <a:r>
              <a:rPr lang="en-US" sz="2600" dirty="0" err="1">
                <a:latin typeface="Courier New" pitchFamily="-65" charset="0"/>
              </a:rPr>
              <a:t>n</a:t>
            </a:r>
            <a:r>
              <a:rPr lang="en-US" sz="2600" dirty="0"/>
              <a:t> across recursive calls. 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it gets changed.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 New" pitchFamily="-65" charset="0"/>
              </a:rPr>
              <a:t>$</a:t>
            </a:r>
            <a:r>
              <a:rPr lang="en-US" sz="2600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we need to know where to return to…</a:t>
            </a:r>
          </a:p>
        </p:txBody>
      </p:sp>
      <p:sp>
        <p:nvSpPr>
          <p:cNvPr id="1996804" name="Rectangle 4"/>
          <p:cNvSpPr>
            <a:spLocks noChangeArrowheads="1"/>
          </p:cNvSpPr>
          <p:nvPr/>
        </p:nvSpPr>
        <p:spPr bwMode="auto">
          <a:xfrm>
            <a:off x="7556500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123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 </a:t>
            </a:r>
            <a:r>
              <a:rPr lang="en-US" sz="2400" b="1">
                <a:latin typeface="Courier New" pitchFamily="-65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 </a:t>
            </a:r>
            <a:r>
              <a:rPr lang="en-US" sz="2400" b="1">
                <a:latin typeface="Courier New" pitchFamily="-65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 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</a:t>
            </a:r>
            <a:r>
              <a:rPr lang="en-US" sz="2400" b="1">
                <a:latin typeface="Courier New" pitchFamily="-65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 T</a:t>
            </a:r>
            <a:r>
              <a:rPr lang="en-US" sz="2400" b="1">
                <a:latin typeface="Courier New" pitchFamily="-65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 TT</a:t>
            </a:r>
            <a:r>
              <a:rPr lang="en-US" sz="2400" b="1">
                <a:latin typeface="Courier New" pitchFamily="-65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 TTT</a:t>
            </a:r>
          </a:p>
        </p:txBody>
      </p:sp>
      <p:sp>
        <p:nvSpPr>
          <p:cNvPr id="1996805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305800" cy="774700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>
                <a:solidFill>
                  <a:srgbClr val="FFFF00"/>
                </a:solidFill>
                <a:latin typeface="Courier New" pitchFamily="-65" charset="0"/>
              </a:rPr>
              <a:t>int fact(int n){</a:t>
            </a:r>
          </a:p>
          <a:p>
            <a:r>
              <a:rPr lang="en-US" sz="2200" b="1">
                <a:solidFill>
                  <a:srgbClr val="FFFF00"/>
                </a:solidFill>
                <a:latin typeface="Courier New" pitchFamily="-65" charset="0"/>
              </a:rPr>
              <a:t> if(n == 0) return 1; else return(n*fact(n-1));}</a:t>
            </a:r>
            <a:endParaRPr lang="en-US" sz="2000" b="1">
              <a:solidFill>
                <a:srgbClr val="FFFF00"/>
              </a:solidFill>
              <a:latin typeface="Courier New" pitchFamily="-65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77000" cy="474662"/>
          </a:xfrm>
        </p:spPr>
        <p:txBody>
          <a:bodyPr/>
          <a:lstStyle/>
          <a:p>
            <a:r>
              <a:rPr lang="en-US" dirty="0"/>
              <a:t>“And in Conclusion…”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/>
          <a:lstStyle/>
          <a:p>
            <a:r>
              <a:rPr lang="en-US" sz="2800" dirty="0"/>
              <a:t>Functions called with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800" dirty="0"/>
              <a:t>, return with 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r>
              <a:rPr lang="en-US" sz="2800" b="1" dirty="0">
                <a:solidFill>
                  <a:schemeClr val="accent2"/>
                </a:solidFill>
                <a:latin typeface="Courier New" pitchFamily="-65" charset="0"/>
              </a:rPr>
              <a:t> $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ra</a:t>
            </a:r>
            <a:r>
              <a:rPr lang="en-US" sz="2800" dirty="0"/>
              <a:t>.</a:t>
            </a:r>
          </a:p>
          <a:p>
            <a:r>
              <a:rPr lang="en-US" sz="2800" dirty="0"/>
              <a:t>The stack is your friend: Use it to save anything you need.  Just</a:t>
            </a:r>
            <a:r>
              <a:rPr lang="en-US" sz="2800" dirty="0" smtClean="0"/>
              <a:t> leave </a:t>
            </a:r>
            <a:r>
              <a:rPr lang="en-US" sz="2800" dirty="0"/>
              <a:t>it the way you found </a:t>
            </a:r>
            <a:r>
              <a:rPr lang="en-US" sz="2800" dirty="0" smtClean="0"/>
              <a:t>it!</a:t>
            </a:r>
          </a:p>
          <a:p>
            <a:r>
              <a:rPr lang="en-US" sz="2800" dirty="0"/>
              <a:t>Instructions we know so </a:t>
            </a:r>
            <a:r>
              <a:rPr lang="en-US" sz="2800" dirty="0" smtClean="0"/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 New" pitchFamily="-65" charset="0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 New" pitchFamily="-65" charset="0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sb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sltiu</a:t>
            </a:r>
            <a:endParaRPr lang="en-US" sz="2400" b="1" dirty="0">
              <a:solidFill>
                <a:schemeClr val="accent2"/>
              </a:solidFill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 pitchFamily="-65" charset="0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 New" pitchFamily="-65" charset="0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-65" charset="0"/>
              </a:rPr>
              <a:t>jr</a:t>
            </a:r>
            <a:endParaRPr lang="en-US" sz="2400" b="1" dirty="0">
              <a:solidFill>
                <a:schemeClr val="accent2"/>
              </a:solidFill>
            </a:endParaRPr>
          </a:p>
          <a:p>
            <a:r>
              <a:rPr lang="en-US" sz="2800" dirty="0"/>
              <a:t>Registers we know so </a:t>
            </a:r>
            <a:r>
              <a:rPr lang="en-US" sz="2800" dirty="0" smtClean="0"/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them!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429000" cy="474662"/>
          </a:xfrm>
        </p:spPr>
        <p:txBody>
          <a:bodyPr/>
          <a:lstStyle/>
          <a:p>
            <a:r>
              <a:rPr lang="en-US" dirty="0"/>
              <a:t>C functions</a:t>
            </a:r>
          </a:p>
        </p:txBody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2286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000" b="1" dirty="0">
                <a:latin typeface="Courier New" pitchFamily="-65" charset="0"/>
              </a:rPr>
              <a:t>main() {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i,j,k,m</a:t>
            </a:r>
            <a:r>
              <a:rPr lang="en-US" sz="2000" b="1" dirty="0">
                <a:latin typeface="Courier New" pitchFamily="-65" charset="0"/>
              </a:rPr>
              <a:t>;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...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i</a:t>
            </a:r>
            <a:r>
              <a:rPr lang="en-US" sz="2000" b="1" dirty="0">
                <a:latin typeface="Courier New" pitchFamily="-65" charset="0"/>
              </a:rPr>
              <a:t> = </a:t>
            </a:r>
            <a:r>
              <a:rPr lang="en-US" sz="2000" b="1" dirty="0" err="1">
                <a:latin typeface="Courier New" pitchFamily="-65" charset="0"/>
              </a:rPr>
              <a:t>mult(j,k</a:t>
            </a:r>
            <a:r>
              <a:rPr lang="en-US" sz="2000" b="1" dirty="0">
                <a:latin typeface="Courier New" pitchFamily="-65" charset="0"/>
              </a:rPr>
              <a:t>); ... 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m</a:t>
            </a:r>
            <a:r>
              <a:rPr lang="en-US" sz="2000" b="1" dirty="0">
                <a:latin typeface="Courier New" pitchFamily="-65" charset="0"/>
              </a:rPr>
              <a:t> = </a:t>
            </a:r>
            <a:r>
              <a:rPr lang="en-US" sz="2000" b="1" dirty="0" err="1">
                <a:latin typeface="Courier New" pitchFamily="-65" charset="0"/>
              </a:rPr>
              <a:t>mult(i,i</a:t>
            </a:r>
            <a:r>
              <a:rPr lang="en-US" sz="2000" b="1" dirty="0">
                <a:latin typeface="Courier New" pitchFamily="-65" charset="0"/>
              </a:rPr>
              <a:t>); ...</a:t>
            </a:r>
          </a:p>
          <a:p>
            <a:pPr>
              <a:buFont typeface="Times" pitchFamily="-65" charset="0"/>
              <a:buNone/>
            </a:pPr>
            <a:r>
              <a:rPr lang="en-US" sz="2000" b="1" dirty="0" smtClean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endParaRPr lang="en-US" sz="2000" b="1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>
                <a:solidFill>
                  <a:schemeClr val="bg2"/>
                </a:solidFill>
                <a:latin typeface="Courier New" pitchFamily="-65" charset="0"/>
              </a:rPr>
              <a:t>/* really dumb </a:t>
            </a:r>
            <a:r>
              <a:rPr lang="en-US" sz="2000" b="1" dirty="0" err="1">
                <a:solidFill>
                  <a:schemeClr val="bg2"/>
                </a:solidFill>
                <a:latin typeface="Courier New" pitchFamily="-65" charset="0"/>
              </a:rPr>
              <a:t>mult</a:t>
            </a:r>
            <a:r>
              <a:rPr lang="en-US" sz="2000" b="1" dirty="0">
                <a:solidFill>
                  <a:schemeClr val="bg2"/>
                </a:solidFill>
                <a:latin typeface="Courier New" pitchFamily="-65" charset="0"/>
              </a:rPr>
              <a:t> function */</a:t>
            </a:r>
            <a:endParaRPr lang="en-US" sz="2000" b="1" dirty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mult</a:t>
            </a:r>
            <a:r>
              <a:rPr lang="en-US" sz="2000" b="1" dirty="0">
                <a:latin typeface="Courier New" pitchFamily="-65" charset="0"/>
              </a:rPr>
              <a:t> (</a:t>
            </a: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mcand</a:t>
            </a:r>
            <a:r>
              <a:rPr lang="en-US" sz="2000" b="1" dirty="0">
                <a:latin typeface="Courier New" pitchFamily="-65" charset="0"/>
              </a:rPr>
              <a:t>, </a:t>
            </a: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){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 err="1">
                <a:latin typeface="Courier New" pitchFamily="-65" charset="0"/>
              </a:rPr>
              <a:t>int</a:t>
            </a:r>
            <a:r>
              <a:rPr lang="en-US" sz="2000" b="1" dirty="0">
                <a:latin typeface="Courier New" pitchFamily="-65" charset="0"/>
              </a:rPr>
              <a:t> </a:t>
            </a:r>
            <a:r>
              <a:rPr lang="en-US" sz="2000" b="1" dirty="0" smtClean="0">
                <a:latin typeface="Courier New" pitchFamily="-65" charset="0"/>
              </a:rPr>
              <a:t>product = 0;</a:t>
            </a:r>
            <a:br>
              <a:rPr lang="en-US" sz="2000" b="1" dirty="0" smtClean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while (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 &gt; 0)  {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product = product + </a:t>
            </a:r>
            <a:r>
              <a:rPr lang="en-US" sz="2000" b="1" dirty="0" err="1">
                <a:latin typeface="Courier New" pitchFamily="-65" charset="0"/>
              </a:rPr>
              <a:t>mcand</a:t>
            </a:r>
            <a:r>
              <a:rPr lang="en-US" sz="2000" b="1" dirty="0">
                <a:latin typeface="Courier New" pitchFamily="-65" charset="0"/>
              </a:rPr>
              <a:t>;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  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 = </a:t>
            </a:r>
            <a:r>
              <a:rPr lang="en-US" sz="2000" b="1" dirty="0" err="1">
                <a:latin typeface="Courier New" pitchFamily="-65" charset="0"/>
              </a:rPr>
              <a:t>mlier</a:t>
            </a:r>
            <a:r>
              <a:rPr lang="en-US" sz="2000" b="1" dirty="0">
                <a:latin typeface="Courier New" pitchFamily="-65" charset="0"/>
              </a:rPr>
              <a:t> -1; }</a:t>
            </a:r>
            <a:br>
              <a:rPr lang="en-US" sz="2000" b="1" dirty="0">
                <a:latin typeface="Courier New" pitchFamily="-65" charset="0"/>
              </a:rPr>
            </a:br>
            <a:r>
              <a:rPr lang="en-US" sz="2000" b="1" dirty="0">
                <a:latin typeface="Courier New" pitchFamily="-65" charset="0"/>
              </a:rPr>
              <a:t>return product</a:t>
            </a:r>
            <a:r>
              <a:rPr lang="en-US" sz="2000" b="1" dirty="0" smtClean="0">
                <a:latin typeface="Courier New" pitchFamily="-65" charset="0"/>
              </a:rPr>
              <a:t>;</a:t>
            </a:r>
            <a:br>
              <a:rPr lang="en-US" sz="2000" b="1" dirty="0" smtClean="0">
                <a:latin typeface="Courier New" pitchFamily="-65" charset="0"/>
              </a:rPr>
            </a:br>
            <a:r>
              <a:rPr lang="en-US" sz="2000" b="1" dirty="0" smtClean="0">
                <a:latin typeface="Courier New" pitchFamily="-65" charset="0"/>
              </a:rPr>
              <a:t>}</a:t>
            </a:r>
            <a:endParaRPr lang="en-US" sz="2400" b="1" dirty="0">
              <a:latin typeface="Courier New" pitchFamily="-65" charset="0"/>
            </a:endParaRPr>
          </a:p>
        </p:txBody>
      </p:sp>
      <p:sp>
        <p:nvSpPr>
          <p:cNvPr id="1957892" name="Text Box 4"/>
          <p:cNvSpPr txBox="1">
            <a:spLocks noChangeArrowheads="1"/>
          </p:cNvSpPr>
          <p:nvPr/>
        </p:nvSpPr>
        <p:spPr bwMode="auto">
          <a:xfrm>
            <a:off x="5099156" y="1371600"/>
            <a:ext cx="3816244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information must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compiler/programmer 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keep track of?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57893" name="Text Box 5"/>
          <p:cNvSpPr txBox="1">
            <a:spLocks noChangeArrowheads="1"/>
          </p:cNvSpPr>
          <p:nvPr/>
        </p:nvSpPr>
        <p:spPr bwMode="auto">
          <a:xfrm>
            <a:off x="5435894" y="4648200"/>
            <a:ext cx="355570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instructions can </a:t>
            </a:r>
          </a:p>
          <a:p>
            <a:r>
              <a:rPr lang="en-US" sz="2800" dirty="0">
                <a:latin typeface="18 VAG Rounded Bold   07390"/>
                <a:cs typeface="Corbel"/>
              </a:rPr>
              <a:t>accomplish this?</a:t>
            </a:r>
            <a:endParaRPr lang="en-US" sz="2000" dirty="0">
              <a:latin typeface="18 VAG Rounded Bold   07390"/>
              <a:cs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924800" cy="474662"/>
          </a:xfrm>
        </p:spPr>
        <p:txBody>
          <a:bodyPr/>
          <a:lstStyle/>
          <a:p>
            <a:r>
              <a:rPr lang="en-US" dirty="0"/>
              <a:t>Function Call Bookkeeping</a:t>
            </a:r>
          </a:p>
        </p:txBody>
      </p:sp>
      <p:sp>
        <p:nvSpPr>
          <p:cNvPr id="195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95400"/>
            <a:ext cx="8229600" cy="4881563"/>
          </a:xfrm>
        </p:spPr>
        <p:txBody>
          <a:bodyPr/>
          <a:lstStyle/>
          <a:p>
            <a:r>
              <a:rPr lang="en-US" sz="3600" dirty="0"/>
              <a:t>Registers play a major role in keeping track of information for function calls.</a:t>
            </a:r>
          </a:p>
          <a:p>
            <a:r>
              <a:rPr lang="en-US" sz="3600" dirty="0">
                <a:solidFill>
                  <a:schemeClr val="accent1"/>
                </a:solidFill>
              </a:rPr>
              <a:t>Register conventions</a:t>
            </a:r>
            <a:r>
              <a:rPr lang="en-US" sz="3600" dirty="0"/>
              <a:t>:</a:t>
            </a:r>
            <a:endParaRPr lang="en-US" sz="3200" dirty="0"/>
          </a:p>
          <a:p>
            <a:pPr lvl="1"/>
            <a:r>
              <a:rPr lang="en-US" sz="2800" dirty="0"/>
              <a:t>Return address	</a:t>
            </a:r>
            <a:r>
              <a:rPr lang="en-US" sz="2800" b="1" dirty="0">
                <a:latin typeface="Courier New" pitchFamily="-65" charset="0"/>
              </a:rPr>
              <a:t>$</a:t>
            </a:r>
            <a:r>
              <a:rPr lang="en-US" sz="2800" b="1" dirty="0" err="1">
                <a:latin typeface="Courier New" pitchFamily="-65" charset="0"/>
              </a:rPr>
              <a:t>ra</a:t>
            </a:r>
            <a:endParaRPr lang="en-US" sz="2800" b="1" dirty="0"/>
          </a:p>
          <a:p>
            <a:pPr lvl="1"/>
            <a:r>
              <a:rPr lang="en-US" sz="2800" dirty="0"/>
              <a:t>Arguments		</a:t>
            </a:r>
            <a:r>
              <a:rPr lang="en-US" sz="2800" b="1" dirty="0">
                <a:latin typeface="Courier New" pitchFamily="-65" charset="0"/>
              </a:rPr>
              <a:t>$a0, $a1, $a2, $a3</a:t>
            </a:r>
            <a:endParaRPr lang="en-US" sz="2800" b="1" dirty="0"/>
          </a:p>
          <a:p>
            <a:pPr lvl="1"/>
            <a:r>
              <a:rPr lang="en-US" sz="2800" dirty="0"/>
              <a:t>Return value</a:t>
            </a:r>
            <a:r>
              <a:rPr lang="en-US" sz="2800" dirty="0" smtClean="0"/>
              <a:t>		</a:t>
            </a:r>
            <a:r>
              <a:rPr lang="en-US" sz="2800" b="1" dirty="0" smtClean="0">
                <a:latin typeface="Courier New" pitchFamily="-65" charset="0"/>
              </a:rPr>
              <a:t>$</a:t>
            </a:r>
            <a:r>
              <a:rPr lang="en-US" sz="2800" b="1" dirty="0">
                <a:latin typeface="Courier New" pitchFamily="-65" charset="0"/>
              </a:rPr>
              <a:t>v0, $v1</a:t>
            </a:r>
            <a:endParaRPr lang="en-US" sz="2800" b="1" dirty="0"/>
          </a:p>
          <a:p>
            <a:pPr lvl="1"/>
            <a:r>
              <a:rPr lang="en-US" sz="2800" dirty="0"/>
              <a:t>Local variables	</a:t>
            </a:r>
            <a:r>
              <a:rPr lang="en-US" sz="2800" b="1" dirty="0">
                <a:latin typeface="Courier New" pitchFamily="-65" charset="0"/>
              </a:rPr>
              <a:t>$s0, $s1, … , $s7</a:t>
            </a:r>
            <a:endParaRPr lang="en-US" sz="2800" b="1" dirty="0"/>
          </a:p>
          <a:p>
            <a:r>
              <a:rPr lang="en-US" sz="3200" dirty="0"/>
              <a:t>The stack is also used; more later.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153400" cy="474662"/>
          </a:xfrm>
        </p:spPr>
        <p:txBody>
          <a:bodyPr/>
          <a:lstStyle/>
          <a:p>
            <a:r>
              <a:rPr lang="en-US" dirty="0"/>
              <a:t>Instruction Support for Functions (1/6)</a:t>
            </a:r>
          </a:p>
        </p:txBody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sum(int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x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y</a:t>
            </a:r>
            <a:r>
              <a:rPr lang="en-US" sz="2400" b="1" dirty="0">
                <a:latin typeface="Courier New" pitchFamily="-65" charset="0"/>
              </a:rPr>
              <a:t>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 smtClean="0"/>
              <a:t> address (shown in decimal)</a:t>
            </a:r>
            <a:br>
              <a:rPr lang="en-US" sz="2400" dirty="0" smtClean="0"/>
            </a:br>
            <a:r>
              <a:rPr lang="en-US" sz="2400" b="1" dirty="0">
                <a:latin typeface="Courier New"/>
                <a:cs typeface="Courier New"/>
              </a:rPr>
              <a:t>1000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1004 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1008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1012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1016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…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2000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</a:t>
            </a:r>
          </a:p>
        </p:txBody>
      </p:sp>
      <p:sp>
        <p:nvSpPr>
          <p:cNvPr id="1961988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961990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3581400" y="3581400"/>
            <a:ext cx="5562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Bold   07390"/>
                <a:cs typeface="Corbel"/>
              </a:rPr>
              <a:t>In MIPS, all instructions are 4 bytes, and stored in memory just like data. So here we show the addresses of where the programs are stored.</a:t>
            </a:r>
          </a:p>
        </p:txBody>
      </p:sp>
      <p:sp>
        <p:nvSpPr>
          <p:cNvPr id="1961992" name="AutoShape 8"/>
          <p:cNvSpPr>
            <a:spLocks noChangeArrowheads="1"/>
          </p:cNvSpPr>
          <p:nvPr/>
        </p:nvSpPr>
        <p:spPr bwMode="auto">
          <a:xfrm>
            <a:off x="1676400" y="3505200"/>
            <a:ext cx="1600200" cy="2667000"/>
          </a:xfrm>
          <a:prstGeom prst="leftArrow">
            <a:avLst>
              <a:gd name="adj1" fmla="val 48574"/>
              <a:gd name="adj2" fmla="val 530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(2/6)</a:t>
            </a: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sum(int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x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y</a:t>
            </a:r>
            <a:r>
              <a:rPr lang="en-US" sz="2400" b="1" dirty="0">
                <a:latin typeface="Courier New" pitchFamily="-65" charset="0"/>
              </a:rPr>
              <a:t>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/>
              <a:t> </a:t>
            </a:r>
            <a:r>
              <a:rPr lang="en-US" sz="2400" dirty="0" smtClean="0"/>
              <a:t>address (shown in decimal)</a:t>
            </a:r>
            <a:br>
              <a:rPr lang="en-US" sz="2400" dirty="0" smtClean="0"/>
            </a:br>
            <a:r>
              <a:rPr lang="en-US" sz="2400" b="1" dirty="0">
                <a:latin typeface="Courier New"/>
                <a:cs typeface="Courier New"/>
              </a:rPr>
              <a:t>1000 add  $a0,$s0,$zero  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x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 = a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1004 add  $a1,$s1,$zero  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y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b</a:t>
            </a:r>
            <a: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  <a:t> </a:t>
            </a:r>
            <a:br>
              <a:rPr lang="en-US" sz="2400" b="1" dirty="0">
                <a:solidFill>
                  <a:schemeClr val="bg2"/>
                </a:solidFill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1008 </a:t>
            </a:r>
            <a:r>
              <a:rPr lang="en-US" sz="2400" b="1" dirty="0" err="1">
                <a:latin typeface="Courier New"/>
                <a:cs typeface="Courier New"/>
              </a:rPr>
              <a:t>addi</a:t>
            </a:r>
            <a:r>
              <a:rPr lang="en-US" sz="2400" b="1" dirty="0">
                <a:latin typeface="Courier New"/>
                <a:cs typeface="Courier New"/>
              </a:rPr>
              <a:t> $ra,$zero,1016 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#$</a:t>
            </a:r>
            <a:r>
              <a:rPr lang="en-US" sz="2400" b="1" i="1" dirty="0" err="1">
                <a:solidFill>
                  <a:schemeClr val="bg2"/>
                </a:solidFill>
                <a:latin typeface="Courier New"/>
                <a:cs typeface="Courier New"/>
              </a:rPr>
              <a:t>ra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=1016</a:t>
            </a:r>
            <a:r>
              <a:rPr lang="en-US" sz="2400" b="1" dirty="0">
                <a:latin typeface="Courier New"/>
                <a:cs typeface="Courier New"/>
              </a:rPr>
              <a:t/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1012 </a:t>
            </a:r>
            <a:r>
              <a:rPr lang="en-US" sz="2400" b="1" dirty="0" err="1">
                <a:latin typeface="Courier New"/>
                <a:cs typeface="Courier New"/>
              </a:rPr>
              <a:t>j</a:t>
            </a:r>
            <a:r>
              <a:rPr lang="en-US" sz="2400" b="1" dirty="0">
                <a:latin typeface="Courier New"/>
                <a:cs typeface="Courier New"/>
              </a:rPr>
              <a:t>    sum 	</a:t>
            </a:r>
            <a:r>
              <a:rPr lang="en-US" sz="2400" b="1" dirty="0" smtClean="0">
                <a:latin typeface="Courier New"/>
                <a:cs typeface="Courier New"/>
              </a:rPr>
              <a:t>	  </a:t>
            </a:r>
            <a:r>
              <a:rPr lang="en-US" sz="2400" b="1" i="1" dirty="0" smtClean="0">
                <a:solidFill>
                  <a:schemeClr val="bg2"/>
                </a:solidFill>
                <a:latin typeface="Courier New"/>
                <a:cs typeface="Courier New"/>
              </a:rPr>
              <a:t>#</a:t>
            </a:r>
            <a:r>
              <a:rPr lang="en-US" sz="2400" b="1" i="1" dirty="0">
                <a:solidFill>
                  <a:schemeClr val="bg2"/>
                </a:solidFill>
                <a:latin typeface="Courier New"/>
                <a:cs typeface="Courier New"/>
              </a:rPr>
              <a:t>jump to sum</a:t>
            </a:r>
            <a:r>
              <a:rPr lang="en-US" sz="2400" b="1" dirty="0">
                <a:latin typeface="Courier New"/>
                <a:cs typeface="Courier New"/>
              </a:rPr>
              <a:t/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1016 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…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2000 sum: add $v0,$a0,$a1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jr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cs typeface="Courier New"/>
              </a:rPr>
              <a:t>   $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ra</a:t>
            </a:r>
            <a:r>
              <a:rPr lang="en-US" sz="2400" b="1" dirty="0" smtClean="0">
                <a:latin typeface="Courier New"/>
                <a:cs typeface="Courier New"/>
              </a:rPr>
              <a:t>	    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Instruction Support for Functions (3/6)</a:t>
            </a:r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 New" pitchFamily="-65" charset="0"/>
              </a:rPr>
              <a:t> </a:t>
            </a:r>
            <a:r>
              <a:rPr lang="en-US" sz="2400" b="1" dirty="0">
                <a:latin typeface="Courier New" pitchFamily="-65" charset="0"/>
              </a:rPr>
              <a:t>... </a:t>
            </a:r>
            <a:r>
              <a:rPr lang="en-US" sz="2400" b="1" dirty="0" err="1">
                <a:latin typeface="Courier New" pitchFamily="-65" charset="0"/>
              </a:rPr>
              <a:t>sum(a,b</a:t>
            </a:r>
            <a:r>
              <a:rPr lang="en-US" sz="2400" b="1" dirty="0">
                <a:latin typeface="Courier New" pitchFamily="-65" charset="0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sum(int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x</a:t>
            </a:r>
            <a:r>
              <a:rPr lang="en-US" sz="2400" b="1" dirty="0">
                <a:latin typeface="Courier New" pitchFamily="-65" charset="0"/>
              </a:rPr>
              <a:t>, </a:t>
            </a:r>
            <a:r>
              <a:rPr lang="en-US" sz="2400" b="1" dirty="0" err="1">
                <a:latin typeface="Courier New" pitchFamily="-65" charset="0"/>
              </a:rPr>
              <a:t>int</a:t>
            </a:r>
            <a:r>
              <a:rPr lang="en-US" sz="2400" b="1" dirty="0">
                <a:latin typeface="Courier New" pitchFamily="-65" charset="0"/>
              </a:rPr>
              <a:t> </a:t>
            </a:r>
            <a:r>
              <a:rPr lang="en-US" sz="2400" b="1" dirty="0" err="1">
                <a:latin typeface="Courier New" pitchFamily="-65" charset="0"/>
              </a:rPr>
              <a:t>y</a:t>
            </a:r>
            <a:r>
              <a:rPr lang="en-US" sz="2400" b="1" dirty="0">
                <a:latin typeface="Courier New" pitchFamily="-65" charset="0"/>
              </a:rPr>
              <a:t>) {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	return </a:t>
            </a:r>
            <a:r>
              <a:rPr lang="en-US" sz="2400" b="1" dirty="0" err="1">
                <a:latin typeface="Courier New" pitchFamily="-65" charset="0"/>
              </a:rPr>
              <a:t>x+y</a:t>
            </a:r>
            <a:r>
              <a:rPr lang="en-US" sz="2400" b="1" dirty="0">
                <a:latin typeface="Courier New" pitchFamily="-65" charset="0"/>
              </a:rPr>
              <a:t>;</a:t>
            </a:r>
            <a:br>
              <a:rPr lang="en-US" sz="2400" b="1" dirty="0">
                <a:latin typeface="Courier New" pitchFamily="-65" charset="0"/>
              </a:rPr>
            </a:br>
            <a:r>
              <a:rPr lang="en-US" sz="2400" b="1" dirty="0">
                <a:latin typeface="Courier New" pitchFamily="-65" charset="0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/>
              <a:t> </a:t>
            </a: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000" dirty="0"/>
          </a:p>
          <a:p>
            <a:pPr>
              <a:buFont typeface="Times" pitchFamily="-65" charset="0"/>
              <a:buNone/>
            </a:pPr>
            <a:endParaRPr lang="en-US" sz="2400" dirty="0"/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 New" pitchFamily="-65" charset="0"/>
              </a:rPr>
              <a:t>	</a:t>
            </a:r>
          </a:p>
          <a:p>
            <a:pPr>
              <a:buFont typeface="Times" pitchFamily="-65" charset="0"/>
              <a:buNone/>
            </a:pPr>
            <a:endParaRPr lang="en-US" sz="2400" dirty="0" smtClean="0">
              <a:latin typeface="Courier New" pitchFamily="-65" charset="0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latin typeface="Courier New"/>
                <a:cs typeface="Courier New"/>
              </a:rPr>
              <a:t>2000 </a:t>
            </a:r>
            <a:r>
              <a:rPr lang="en-US" sz="2400" b="1" dirty="0">
                <a:latin typeface="Courier New"/>
                <a:cs typeface="Courier New"/>
              </a:rPr>
              <a:t>sum: add $v0,$a0,$a1</a:t>
            </a:r>
            <a:br>
              <a:rPr lang="en-US" sz="2400" b="1" dirty="0">
                <a:latin typeface="Courier New"/>
                <a:cs typeface="Courier New"/>
              </a:rPr>
            </a:br>
            <a:r>
              <a:rPr lang="en-US" sz="2400" b="1" dirty="0">
                <a:latin typeface="Courier New"/>
                <a:cs typeface="Courier New"/>
              </a:rPr>
              <a:t>2004 </a:t>
            </a:r>
            <a:r>
              <a:rPr lang="en-US" sz="2400" b="1" dirty="0" err="1">
                <a:latin typeface="Courier New"/>
                <a:cs typeface="Courier New"/>
              </a:rPr>
              <a:t>jr</a:t>
            </a:r>
            <a:r>
              <a:rPr lang="en-US" sz="2400" b="1" dirty="0">
                <a:latin typeface="Courier New"/>
                <a:cs typeface="Courier New"/>
              </a:rPr>
              <a:t>   $</a:t>
            </a:r>
            <a:r>
              <a:rPr lang="en-US" sz="2400" b="1" dirty="0" err="1">
                <a:latin typeface="Courier New"/>
                <a:cs typeface="Courier New"/>
              </a:rPr>
              <a:t>ra</a:t>
            </a:r>
            <a:r>
              <a:rPr lang="en-US" sz="2400" b="1" dirty="0" smtClean="0">
                <a:latin typeface="Courier New"/>
                <a:cs typeface="Courier New"/>
              </a:rPr>
              <a:t>	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 New"/>
                <a:cs typeface="Courier New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 New"/>
              <a:cs typeface="Courier New"/>
            </a:endParaRPr>
          </a:p>
        </p:txBody>
      </p:sp>
      <p:sp>
        <p:nvSpPr>
          <p:cNvPr id="1966087" name="Rectangle 7"/>
          <p:cNvSpPr>
            <a:spLocks noChangeArrowheads="1"/>
          </p:cNvSpPr>
          <p:nvPr/>
        </p:nvSpPr>
        <p:spPr bwMode="auto">
          <a:xfrm>
            <a:off x="762000" y="3261641"/>
            <a:ext cx="7848600" cy="146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Question: Why use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jr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here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? Why not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use </a:t>
            </a:r>
            <a:r>
              <a:rPr lang="en-US" sz="2400" b="1" dirty="0" err="1">
                <a:solidFill>
                  <a:schemeClr val="accent2"/>
                </a:solidFill>
                <a:latin typeface="Courier New"/>
                <a:cs typeface="Courier New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Answer: 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sum</a:t>
            </a:r>
            <a:r>
              <a:rPr lang="en-US" sz="2400" dirty="0" smtClean="0">
                <a:solidFill>
                  <a:schemeClr val="tx1"/>
                </a:solidFill>
                <a:latin typeface="18 VAG Rounded Thin   55390"/>
                <a:cs typeface="Corbel"/>
              </a:rPr>
              <a:t> might 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be called by many places, so we can’t return to a fixed place. The calling proc to </a:t>
            </a:r>
            <a:r>
              <a:rPr lang="en-US" sz="2400" b="1" dirty="0" smtClean="0">
                <a:solidFill>
                  <a:schemeClr val="accent2"/>
                </a:solidFill>
                <a:latin typeface="Courier New"/>
                <a:cs typeface="Courier New"/>
              </a:rPr>
              <a:t>sum</a:t>
            </a:r>
            <a:r>
              <a:rPr lang="en-US" sz="2400" dirty="0">
                <a:solidFill>
                  <a:schemeClr val="tx1"/>
                </a:solidFill>
                <a:latin typeface="18 VAG Rounded Thin   55390"/>
                <a:cs typeface="Corbel"/>
              </a:rPr>
              <a:t> must be able to say “return here” somehow.</a:t>
            </a:r>
          </a:p>
        </p:txBody>
      </p:sp>
      <p:sp>
        <p:nvSpPr>
          <p:cNvPr id="1966088" name="Oval 8"/>
          <p:cNvSpPr>
            <a:spLocks noChangeArrowheads="1"/>
          </p:cNvSpPr>
          <p:nvPr/>
        </p:nvSpPr>
        <p:spPr bwMode="auto">
          <a:xfrm>
            <a:off x="1671320" y="5664200"/>
            <a:ext cx="843280" cy="533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66089" name="AutoShape 9"/>
          <p:cNvSpPr>
            <a:spLocks noChangeArrowheads="1"/>
          </p:cNvSpPr>
          <p:nvPr/>
        </p:nvSpPr>
        <p:spPr bwMode="auto">
          <a:xfrm flipV="1">
            <a:off x="457200" y="4953000"/>
            <a:ext cx="386080" cy="1320800"/>
          </a:xfrm>
          <a:custGeom>
            <a:avLst/>
            <a:gdLst>
              <a:gd name="G0" fmla="+- 12427 0 0"/>
              <a:gd name="G1" fmla="+- 3021 0 0"/>
              <a:gd name="G2" fmla="+- 12158 0 3021"/>
              <a:gd name="G3" fmla="+- G2 0 3021"/>
              <a:gd name="G4" fmla="*/ G3 32768 32059"/>
              <a:gd name="G5" fmla="*/ G4 1 2"/>
              <a:gd name="G6" fmla="+- 21600 0 12427"/>
              <a:gd name="G7" fmla="*/ G6 3021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12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021"/>
                </a:lnTo>
                <a:cubicBezTo>
                  <a:pt x="5564" y="3021"/>
                  <a:pt x="0" y="7112"/>
                  <a:pt x="0" y="12158"/>
                </a:cubicBezTo>
                <a:lnTo>
                  <a:pt x="0" y="21600"/>
                </a:lnTo>
                <a:lnTo>
                  <a:pt x="6251" y="21600"/>
                </a:lnTo>
                <a:lnTo>
                  <a:pt x="6251" y="12158"/>
                </a:lnTo>
                <a:cubicBezTo>
                  <a:pt x="6251" y="10490"/>
                  <a:pt x="9016" y="9137"/>
                  <a:pt x="12427" y="9137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0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(4/6)</a:t>
            </a:r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053013"/>
          </a:xfrm>
        </p:spPr>
        <p:txBody>
          <a:bodyPr/>
          <a:lstStyle/>
          <a:p>
            <a:r>
              <a:rPr lang="en-US" sz="2800" dirty="0"/>
              <a:t>Single instruction to jump and save return address: jump and link (</a:t>
            </a:r>
            <a:r>
              <a:rPr lang="en-US" sz="2800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sz="2800" dirty="0"/>
              <a:t>)</a:t>
            </a:r>
          </a:p>
          <a:p>
            <a:r>
              <a:rPr lang="en-US" sz="2800" dirty="0">
                <a:solidFill>
                  <a:schemeClr val="accent1"/>
                </a:solidFill>
              </a:rPr>
              <a:t>Before</a:t>
            </a:r>
            <a:r>
              <a:rPr lang="en-US" sz="2800" dirty="0" smtClean="0"/>
              <a:t>:</a:t>
            </a:r>
            <a:r>
              <a:rPr lang="en-US" sz="2800" dirty="0" smtClean="0">
                <a:latin typeface="Courier New" pitchFamily="-65" charset="0"/>
              </a:rPr>
              <a:t/>
            </a:r>
            <a:br>
              <a:rPr lang="en-US" sz="2800" dirty="0" smtClean="0">
                <a:latin typeface="Courier New" pitchFamily="-65" charset="0"/>
              </a:rPr>
            </a:br>
            <a:r>
              <a:rPr lang="en-US" sz="2800" dirty="0" smtClean="0">
                <a:latin typeface="Courier New" pitchFamily="-65" charset="0"/>
              </a:rPr>
              <a:t>  </a:t>
            </a:r>
            <a:r>
              <a:rPr lang="en-US" sz="2800" b="1" dirty="0" smtClean="0">
                <a:latin typeface="Courier New"/>
                <a:cs typeface="Courier New"/>
              </a:rPr>
              <a:t>1008 </a:t>
            </a:r>
            <a:r>
              <a:rPr lang="en-US" sz="2800" b="1" dirty="0" err="1">
                <a:latin typeface="Courier New"/>
                <a:cs typeface="Courier New"/>
              </a:rPr>
              <a:t>addi</a:t>
            </a:r>
            <a:r>
              <a:rPr lang="en-US" sz="2800" b="1" dirty="0">
                <a:latin typeface="Courier New"/>
                <a:cs typeface="Courier New"/>
              </a:rPr>
              <a:t> $ra,$zero,1016 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#$</a:t>
            </a:r>
            <a:r>
              <a:rPr lang="en-US" sz="2800" b="1" i="1" dirty="0" err="1">
                <a:solidFill>
                  <a:schemeClr val="bg2"/>
                </a:solidFill>
                <a:latin typeface="Courier New"/>
                <a:cs typeface="Courier New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=1016</a:t>
            </a:r>
            <a:r>
              <a:rPr lang="en-US" sz="2800" b="1" dirty="0" smtClean="0">
                <a:latin typeface="Courier New"/>
                <a:cs typeface="Courier New"/>
              </a:rPr>
              <a:t/>
            </a:r>
            <a:br>
              <a:rPr lang="en-US" sz="2800" b="1" dirty="0" smtClean="0">
                <a:latin typeface="Courier New"/>
                <a:cs typeface="Courier New"/>
              </a:rPr>
            </a:br>
            <a:r>
              <a:rPr lang="en-US" sz="2800" b="1" dirty="0" smtClean="0">
                <a:latin typeface="Courier New"/>
                <a:cs typeface="Courier New"/>
              </a:rPr>
              <a:t>  1012 </a:t>
            </a:r>
            <a:r>
              <a:rPr lang="en-US" sz="2800" b="1" dirty="0" err="1">
                <a:latin typeface="Courier New"/>
                <a:cs typeface="Courier New"/>
              </a:rPr>
              <a:t>j</a:t>
            </a:r>
            <a:r>
              <a:rPr lang="en-US" sz="2800" b="1" dirty="0">
                <a:latin typeface="Courier New"/>
                <a:cs typeface="Courier New"/>
              </a:rPr>
              <a:t> sum 			  </a:t>
            </a:r>
            <a:r>
              <a:rPr lang="en-US" sz="2800" b="1" dirty="0" smtClean="0">
                <a:latin typeface="Courier New"/>
                <a:cs typeface="Courier New"/>
              </a:rPr>
              <a:t> </a:t>
            </a:r>
            <a:r>
              <a:rPr lang="en-US" sz="2800" b="1" i="1" dirty="0" smtClean="0">
                <a:solidFill>
                  <a:schemeClr val="bg2"/>
                </a:solidFill>
                <a:latin typeface="Courier New"/>
                <a:cs typeface="Courier New"/>
              </a:rPr>
              <a:t>#</a:t>
            </a:r>
            <a:r>
              <a:rPr lang="en-US" sz="2800" b="1" i="1" dirty="0" err="1">
                <a:solidFill>
                  <a:schemeClr val="bg2"/>
                </a:solidFill>
                <a:latin typeface="Courier New"/>
                <a:cs typeface="Courier New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 sum</a:t>
            </a:r>
            <a:endParaRPr lang="en-US" sz="2800" b="1" dirty="0">
              <a:latin typeface="Courier New"/>
              <a:cs typeface="Courier New"/>
            </a:endParaRPr>
          </a:p>
          <a:p>
            <a:r>
              <a:rPr lang="en-US" sz="2800" dirty="0">
                <a:solidFill>
                  <a:schemeClr val="accent1"/>
                </a:solidFill>
              </a:rPr>
              <a:t>After</a:t>
            </a:r>
            <a:r>
              <a:rPr lang="en-US" sz="2800" dirty="0" smtClean="0"/>
              <a:t>:</a:t>
            </a:r>
            <a:r>
              <a:rPr lang="en-US" sz="2800" dirty="0" smtClean="0">
                <a:latin typeface="Courier New" pitchFamily="-65" charset="0"/>
              </a:rPr>
              <a:t/>
            </a:r>
            <a:br>
              <a:rPr lang="en-US" sz="2800" dirty="0" smtClean="0">
                <a:latin typeface="Courier New" pitchFamily="-65" charset="0"/>
              </a:rPr>
            </a:br>
            <a:r>
              <a:rPr lang="en-US" sz="2800" dirty="0" smtClean="0">
                <a:latin typeface="Courier New" pitchFamily="-65" charset="0"/>
              </a:rPr>
              <a:t>  </a:t>
            </a:r>
            <a:r>
              <a:rPr lang="en-US" sz="2800" b="1" dirty="0" smtClean="0">
                <a:latin typeface="Courier New"/>
                <a:cs typeface="Courier New"/>
              </a:rPr>
              <a:t>1008 </a:t>
            </a:r>
            <a:r>
              <a:rPr lang="en-US" sz="2800" b="1" dirty="0" err="1">
                <a:latin typeface="Courier New"/>
                <a:cs typeface="Courier New"/>
              </a:rPr>
              <a:t>jal</a:t>
            </a:r>
            <a:r>
              <a:rPr lang="en-US" sz="2800" b="1" dirty="0">
                <a:latin typeface="Courier New"/>
                <a:cs typeface="Courier New"/>
              </a:rPr>
              <a:t> sum  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# $</a:t>
            </a:r>
            <a:r>
              <a:rPr lang="en-US" sz="2800" b="1" i="1" dirty="0" err="1">
                <a:solidFill>
                  <a:schemeClr val="bg2"/>
                </a:solidFill>
                <a:latin typeface="Courier New"/>
                <a:cs typeface="Courier New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 New"/>
                <a:cs typeface="Courier New"/>
              </a:rPr>
              <a:t>=1012,goto sum</a:t>
            </a:r>
            <a:endParaRPr lang="en-US" sz="2800" b="1" dirty="0">
              <a:solidFill>
                <a:schemeClr val="bg2"/>
              </a:solidFill>
              <a:latin typeface="Courier New"/>
              <a:cs typeface="Courier New"/>
            </a:endParaRPr>
          </a:p>
          <a:p>
            <a:r>
              <a:rPr lang="en-US" sz="2800" dirty="0"/>
              <a:t>Why have a </a:t>
            </a:r>
            <a:r>
              <a:rPr lang="en-US" sz="2800" b="1" dirty="0" err="1">
                <a:latin typeface="Courier New" pitchFamily="-65" charset="0"/>
              </a:rPr>
              <a:t>jal</a:t>
            </a:r>
            <a:r>
              <a:rPr lang="en-US" sz="2800" dirty="0"/>
              <a:t>?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Make </a:t>
            </a:r>
            <a:r>
              <a:rPr lang="en-US" sz="2400" dirty="0"/>
              <a:t>the common case fast: function calls</a:t>
            </a:r>
            <a:r>
              <a:rPr lang="en-US" sz="2400" dirty="0" smtClean="0"/>
              <a:t> very </a:t>
            </a:r>
            <a:r>
              <a:rPr lang="en-US" sz="2400" dirty="0"/>
              <a:t>common. 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Don’t </a:t>
            </a:r>
            <a:r>
              <a:rPr lang="en-US" sz="2400" dirty="0"/>
              <a:t>have to know where</a:t>
            </a:r>
            <a:r>
              <a:rPr lang="en-US" sz="2400" dirty="0" smtClean="0"/>
              <a:t> code </a:t>
            </a:r>
            <a:r>
              <a:rPr lang="en-US" sz="2400" dirty="0"/>
              <a:t>is</a:t>
            </a:r>
            <a:r>
              <a:rPr lang="en-US" sz="2400" dirty="0" smtClean="0"/>
              <a:t> in memory </a:t>
            </a:r>
            <a:r>
              <a:rPr lang="en-US" sz="2400" dirty="0"/>
              <a:t>with </a:t>
            </a:r>
            <a:r>
              <a:rPr lang="en-US" sz="2400" b="1" dirty="0" err="1" smtClean="0">
                <a:latin typeface="Courier New" pitchFamily="-65" charset="0"/>
              </a:rPr>
              <a:t>jal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(5/6)</a:t>
            </a:r>
          </a:p>
        </p:txBody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4160838"/>
          </a:xfrm>
        </p:spPr>
        <p:txBody>
          <a:bodyPr/>
          <a:lstStyle/>
          <a:p>
            <a:r>
              <a:rPr lang="en-US" dirty="0"/>
              <a:t>Syntax for </a:t>
            </a:r>
            <a:r>
              <a:rPr lang="en-US" b="1" dirty="0" err="1">
                <a:latin typeface="Courier New" pitchFamily="-65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(jump and link) is same as for </a:t>
            </a:r>
            <a:r>
              <a:rPr lang="en-US" b="1" dirty="0" err="1">
                <a:latin typeface="Courier New" pitchFamily="-65" charset="0"/>
              </a:rPr>
              <a:t>j</a:t>
            </a:r>
            <a:r>
              <a:rPr lang="en-US" dirty="0"/>
              <a:t> (jump):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 New" pitchFamily="-65" charset="0"/>
              </a:rPr>
              <a:t>jal</a:t>
            </a:r>
            <a:r>
              <a:rPr lang="en-US" b="1" dirty="0">
                <a:solidFill>
                  <a:schemeClr val="accent2"/>
                </a:solidFill>
                <a:latin typeface="Courier New" pitchFamily="-65" charset="0"/>
              </a:rPr>
              <a:t>	label</a:t>
            </a:r>
            <a:endParaRPr lang="en-US" b="1" dirty="0"/>
          </a:p>
          <a:p>
            <a:r>
              <a:rPr lang="en-US" dirty="0"/>
              <a:t> </a:t>
            </a:r>
            <a:r>
              <a:rPr lang="en-US" b="1" dirty="0" err="1">
                <a:latin typeface="Courier New" pitchFamily="-65" charset="0"/>
              </a:rPr>
              <a:t>jal</a:t>
            </a:r>
            <a:r>
              <a:rPr lang="en-US" b="1" dirty="0"/>
              <a:t> </a:t>
            </a:r>
            <a:r>
              <a:rPr lang="en-US" dirty="0"/>
              <a:t>should really be called </a:t>
            </a:r>
            <a:r>
              <a:rPr lang="en-US" b="1" dirty="0" err="1">
                <a:latin typeface="Courier New" pitchFamily="-65" charset="0"/>
              </a:rPr>
              <a:t>laj</a:t>
            </a:r>
            <a:r>
              <a:rPr lang="en-US" b="1" dirty="0"/>
              <a:t> </a:t>
            </a:r>
            <a:r>
              <a:rPr lang="en-US" dirty="0"/>
              <a:t>for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/>
              <a:t>link and jump”:</a:t>
            </a:r>
          </a:p>
          <a:p>
            <a:pPr lvl="1"/>
            <a:r>
              <a:rPr lang="en-US" dirty="0"/>
              <a:t>Step 1 (link): Save address of </a:t>
            </a:r>
            <a:r>
              <a:rPr lang="en-US" i="1" dirty="0"/>
              <a:t>next</a:t>
            </a:r>
            <a:r>
              <a:rPr lang="en-US" dirty="0"/>
              <a:t> instruction into </a:t>
            </a:r>
            <a:r>
              <a:rPr lang="en-US" dirty="0">
                <a:latin typeface="Courier" pitchFamily="-65" charset="0"/>
              </a:rPr>
              <a:t>$</a:t>
            </a:r>
            <a:r>
              <a:rPr lang="en-US" dirty="0" err="1" smtClean="0">
                <a:latin typeface="Courier" pitchFamily="-65" charset="0"/>
              </a:rPr>
              <a:t>ra</a:t>
            </a:r>
            <a:endParaRPr lang="en-US" dirty="0" smtClean="0">
              <a:latin typeface="Courier" pitchFamily="-65" charset="0"/>
            </a:endParaRPr>
          </a:p>
          <a:p>
            <a:pPr lvl="2"/>
            <a:r>
              <a:rPr lang="en-US" dirty="0" smtClean="0"/>
              <a:t>Why </a:t>
            </a:r>
            <a:r>
              <a:rPr lang="en-US" dirty="0"/>
              <a:t>next instruction? Why not current one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Step 2 (jump): Jump to the given label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33722</TotalTime>
  <Pages>47</Pages>
  <Words>2284</Words>
  <Application>Microsoft Macintosh PowerPoint</Application>
  <PresentationFormat>Letter Paper (8.5x11 in)</PresentationFormat>
  <Paragraphs>170</Paragraphs>
  <Slides>22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Google fiber for communities</vt:lpstr>
      <vt:lpstr>Review</vt:lpstr>
      <vt:lpstr>C functions</vt:lpstr>
      <vt:lpstr>Function Call Bookkeeping</vt:lpstr>
      <vt:lpstr>Instruction Support for Functions (1/6)</vt:lpstr>
      <vt:lpstr>Instruction Support for Functions (2/6)</vt:lpstr>
      <vt:lpstr>Instruction Support for Functions (3/6)</vt:lpstr>
      <vt:lpstr>Instruction Support for Functions (4/6)</vt:lpstr>
      <vt:lpstr>Instruction Support for Functions (5/6)</vt:lpstr>
      <vt:lpstr>Instruction Support for Functions (6/6)</vt:lpstr>
      <vt:lpstr>Nested Procedures (1/2)</vt:lpstr>
      <vt:lpstr>Nested Procedures (2/2)</vt:lpstr>
      <vt:lpstr>C memory Allocation review</vt:lpstr>
      <vt:lpstr>Using the Stack (1/2)</vt:lpstr>
      <vt:lpstr>Using the Stack (2/2)</vt:lpstr>
      <vt:lpstr>Steps for Making a Procedure Call</vt:lpstr>
      <vt:lpstr>Rules for Procedures</vt:lpstr>
      <vt:lpstr>Basic Structure of a Function</vt:lpstr>
      <vt:lpstr>MIPS Registers</vt:lpstr>
      <vt:lpstr>Other Registers</vt:lpstr>
      <vt:lpstr>Peer Instruction</vt:lpstr>
      <vt:lpstr>“And in Conclusion…”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2381</cp:revision>
  <cp:lastPrinted>2010-02-10T19:26:35Z</cp:lastPrinted>
  <dcterms:created xsi:type="dcterms:W3CDTF">2010-02-10T18:54:13Z</dcterms:created>
  <dcterms:modified xsi:type="dcterms:W3CDTF">2010-02-10T19:26:40Z</dcterms:modified>
</cp:coreProperties>
</file>