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32"/>
  </p:notesMasterIdLst>
  <p:handoutMasterIdLst>
    <p:handoutMasterId r:id="rId33"/>
  </p:handoutMasterIdLst>
  <p:sldIdLst>
    <p:sldId id="933" r:id="rId2"/>
    <p:sldId id="1024" r:id="rId3"/>
    <p:sldId id="995" r:id="rId4"/>
    <p:sldId id="996" r:id="rId5"/>
    <p:sldId id="1023" r:id="rId6"/>
    <p:sldId id="997" r:id="rId7"/>
    <p:sldId id="1022" r:id="rId8"/>
    <p:sldId id="999" r:id="rId9"/>
    <p:sldId id="1002" r:id="rId10"/>
    <p:sldId id="1003" r:id="rId11"/>
    <p:sldId id="1004" r:id="rId12"/>
    <p:sldId id="1009" r:id="rId13"/>
    <p:sldId id="968" r:id="rId14"/>
    <p:sldId id="1010" r:id="rId15"/>
    <p:sldId id="1011" r:id="rId16"/>
    <p:sldId id="1012" r:id="rId17"/>
    <p:sldId id="1013" r:id="rId18"/>
    <p:sldId id="1025" r:id="rId19"/>
    <p:sldId id="1026" r:id="rId20"/>
    <p:sldId id="1029" r:id="rId21"/>
    <p:sldId id="1014" r:id="rId22"/>
    <p:sldId id="1027" r:id="rId23"/>
    <p:sldId id="1028" r:id="rId24"/>
    <p:sldId id="1017" r:id="rId25"/>
    <p:sldId id="1019" r:id="rId26"/>
    <p:sldId id="1018" r:id="rId27"/>
    <p:sldId id="1005" r:id="rId28"/>
    <p:sldId id="1006" r:id="rId29"/>
    <p:sldId id="1007" r:id="rId30"/>
    <p:sldId id="1008" r:id="rId31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snapVertSplitter="1" vertBarState="minimized" horzBarState="maximized">
    <p:restoredLeft sz="9375" autoAdjust="0"/>
    <p:restoredTop sz="81191" autoAdjust="0"/>
  </p:normalViewPr>
  <p:slideViewPr>
    <p:cSldViewPr>
      <p:cViewPr varScale="1">
        <p:scale>
          <a:sx n="228" d="100"/>
          <a:sy n="228" d="100"/>
        </p:scale>
        <p:origin x="-528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26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37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8" tIns="45719" rIns="91438" bIns="4571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3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29" y="4424490"/>
            <a:ext cx="6051039" cy="41856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04913" y="596900"/>
            <a:ext cx="4638675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6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528329" y="4424490"/>
            <a:ext cx="6051039" cy="41856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81" tIns="44140" rIns="88281" bIns="4414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8486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CS61C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rgbClr val="FFFF00"/>
                </a:solidFill>
                <a:latin typeface="18 VAG Rounded Black   09390"/>
              </a:rPr>
              <a:t>L42</a:t>
            </a:r>
            <a:r>
              <a:rPr lang="en-US" sz="1000" b="1" baseline="0" dirty="0" smtClean="0">
                <a:solidFill>
                  <a:srgbClr val="FFFF00"/>
                </a:solidFill>
                <a:latin typeface="18 VAG Rounded Black   09390"/>
              </a:rPr>
              <a:t> Inter-machine</a:t>
            </a:r>
            <a:r>
              <a:rPr lang="en-US" sz="1000" b="1" dirty="0" smtClean="0">
                <a:solidFill>
                  <a:srgbClr val="FFFF00"/>
                </a:solidFill>
                <a:latin typeface="18 VAG Rounded Black   09390"/>
              </a:rPr>
              <a:t> Parallelism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454404" y="6651625"/>
            <a:ext cx="169277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  <a:latin typeface="18 VAG Rounded Black   09390"/>
              </a:rPr>
              <a:t>Garcia, Spring 2008 © UCB</a:t>
            </a:r>
          </a:p>
        </p:txBody>
      </p:sp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2838"/>
            <a:ext cx="8509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d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df"/><Relationship Id="rId5" Type="http://schemas.openxmlformats.org/officeDocument/2006/relationships/image" Target="../media/image17.pd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392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-65" charset="0"/>
              </a:rPr>
              <a:t>inst.eecs.berkeley.edu/~cs61c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UCB CS61C : Machine Structures</a:t>
            </a: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latin typeface="18 VAG Rounded Bold   07390"/>
                <a:cs typeface=""/>
              </a:rPr>
              <a:t>Lecture</a:t>
            </a:r>
            <a:r>
              <a:rPr lang="en-US" sz="3200" b="1" dirty="0" smtClean="0">
                <a:latin typeface="18 VAG Rounded Bold   07390"/>
                <a:cs typeface=""/>
              </a:rPr>
              <a:t> 42 – </a:t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>Inter-machine </a:t>
            </a:r>
            <a:r>
              <a:rPr lang="en-US" sz="3200" b="1" dirty="0" smtClean="0">
                <a:latin typeface="18 VAG Rounded Bold   07390"/>
                <a:cs typeface=""/>
              </a:rPr>
              <a:t>Parallelism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2008</a:t>
            </a: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-05-09</a:t>
            </a: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822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PS3 protein Folding up to 1050 TFLOPS!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609599" y="3886200"/>
            <a:ext cx="5410201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Folding@home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distributed computing on PS3 now contributes 2/3rds of total performance (1050/1452 TFLOPS) but only 1/6 (~0.5M/~3M) CPUs in project.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GPUs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have even more impressive performance. 200W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avg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for PS3.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800" y="2438400"/>
            <a:ext cx="1752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Lecturer SOE Dan 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609600" y="61722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 smtClean="0">
                <a:latin typeface="Courier New" pitchFamily="1" charset="0"/>
              </a:rPr>
              <a:t>http://fah-web.stanford.edu/cgi-bin/main.py?qtype</a:t>
            </a:r>
            <a:r>
              <a:rPr lang="en-US" sz="1800" b="1" dirty="0" smtClean="0">
                <a:latin typeface="Courier New" pitchFamily="1" charset="0"/>
              </a:rPr>
              <a:t>=</a:t>
            </a:r>
            <a:r>
              <a:rPr lang="en-US" sz="1800" b="1" dirty="0" err="1" smtClean="0">
                <a:latin typeface="Courier New" pitchFamily="1" charset="0"/>
              </a:rPr>
              <a:t>osstats</a:t>
            </a:r>
            <a:endParaRPr lang="en-US" sz="3200" dirty="0">
              <a:latin typeface="Times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3600" y="5852652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5"/>
          <p:cNvPicPr>
            <a:picLocks noChangeAspect="1" noChangeArrowheads="1"/>
          </p:cNvPicPr>
          <p:nvPr/>
        </p:nvPicPr>
        <p:blipFill>
          <a:blip r:embed="rId3"/>
          <a:srcRect l="24974" r="6276"/>
          <a:stretch>
            <a:fillRect/>
          </a:stretch>
        </p:blipFill>
        <p:spPr bwMode="auto">
          <a:xfrm>
            <a:off x="6324600" y="3962400"/>
            <a:ext cx="2362200" cy="1933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" name="Rectangle 97"/>
          <p:cNvSpPr>
            <a:spLocks noChangeArrowheads="1"/>
          </p:cNvSpPr>
          <p:nvPr/>
        </p:nvSpPr>
        <p:spPr bwMode="auto">
          <a:xfrm>
            <a:off x="3352800" y="2590800"/>
            <a:ext cx="4419600" cy="584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Thanks to Prof. </a:t>
            </a:r>
            <a:r>
              <a:rPr lang="en-US" sz="1600" dirty="0" err="1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Demmel</a:t>
            </a:r>
            <a:r>
              <a:rPr lang="en-US" sz="1600" dirty="0" smtClean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 for </a:t>
            </a:r>
            <a:r>
              <a:rPr lang="en-US" sz="1600" dirty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his CS267 </a:t>
            </a:r>
            <a:r>
              <a:rPr lang="en-US" sz="1600" dirty="0" smtClean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slides; </a:t>
            </a:r>
            <a:br>
              <a:rPr lang="en-US" sz="1600" dirty="0" smtClean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1600" dirty="0" smtClean="0">
                <a:solidFill>
                  <a:schemeClr val="bg1"/>
                </a:solidFill>
                <a:latin typeface="18 VAG Rounded Light   02390"/>
                <a:ea typeface="ＭＳ Ｐゴシック" pitchFamily="1" charset="-128"/>
                <a:cs typeface="ＭＳ Ｐゴシック" pitchFamily="1" charset="-128"/>
              </a:rPr>
              <a:t>and Andy Carle &amp; Matt Johnson for CS61C drafts</a:t>
            </a:r>
            <a:endParaRPr lang="en-US" sz="1400" dirty="0">
              <a:solidFill>
                <a:schemeClr val="bg1"/>
              </a:solidFill>
              <a:latin typeface="18 VAG Rounded Light   02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 Challenges</a:t>
            </a:r>
            <a:endParaRPr lang="en-US" dirty="0"/>
          </a:p>
        </p:txBody>
      </p:sp>
      <p:sp>
        <p:nvSpPr>
          <p:cNvPr id="3628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Communication is fundamental difficulty</a:t>
            </a:r>
          </a:p>
          <a:p>
            <a:pPr lvl="1"/>
            <a:r>
              <a:rPr lang="en-US" sz="2400" dirty="0" smtClean="0"/>
              <a:t>Distributing data, updating shared resource, communicating results</a:t>
            </a:r>
          </a:p>
          <a:p>
            <a:pPr lvl="1"/>
            <a:r>
              <a:rPr lang="en-US" sz="2400" dirty="0" smtClean="0"/>
              <a:t>Machines have separate memories, so no usual inter-process communication – need network</a:t>
            </a:r>
          </a:p>
          <a:p>
            <a:pPr lvl="1"/>
            <a:r>
              <a:rPr lang="en-US" sz="2400" dirty="0" smtClean="0"/>
              <a:t>Introduces inefficiencies: overhead, waiting, etc.</a:t>
            </a:r>
          </a:p>
          <a:p>
            <a:r>
              <a:rPr lang="en-US" sz="2800" dirty="0" smtClean="0"/>
              <a:t>Need to parallelize algorithms</a:t>
            </a:r>
          </a:p>
          <a:p>
            <a:pPr lvl="1"/>
            <a:r>
              <a:rPr lang="en-US" sz="2400" dirty="0" smtClean="0"/>
              <a:t>Must look at problems from parallel standpoint</a:t>
            </a:r>
          </a:p>
          <a:p>
            <a:pPr lvl="1"/>
            <a:r>
              <a:rPr lang="en-US" sz="2400" dirty="0" smtClean="0"/>
              <a:t>Tightly coupled problems require frequent communication (more of the slow part!)</a:t>
            </a:r>
          </a:p>
          <a:p>
            <a:pPr lvl="1"/>
            <a:r>
              <a:rPr lang="en-US" sz="2400" dirty="0" smtClean="0"/>
              <a:t>We want to decouple the problem</a:t>
            </a:r>
          </a:p>
          <a:p>
            <a:pPr lvl="2"/>
            <a:r>
              <a:rPr lang="en-US" sz="2000" dirty="0" smtClean="0"/>
              <a:t>Increase data locality</a:t>
            </a:r>
          </a:p>
          <a:p>
            <a:pPr lvl="2"/>
            <a:r>
              <a:rPr lang="en-US" sz="2000" dirty="0" smtClean="0"/>
              <a:t>Balance the workload</a:t>
            </a:r>
            <a:endParaRPr lang="en-US" sz="2000" dirty="0"/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Programming Models: What is MPI?</a:t>
            </a:r>
            <a:endParaRPr lang="en-US" dirty="0"/>
          </a:p>
        </p:txBody>
      </p:sp>
      <p:sp>
        <p:nvSpPr>
          <p:cNvPr id="36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Message Passing Interface (MPI)</a:t>
            </a:r>
          </a:p>
          <a:p>
            <a:pPr lvl="1"/>
            <a:r>
              <a:rPr lang="en-US" sz="2400" dirty="0" smtClean="0"/>
              <a:t>World’s most popular distributed API</a:t>
            </a:r>
          </a:p>
          <a:p>
            <a:pPr lvl="1"/>
            <a:r>
              <a:rPr lang="en-US" sz="2400" dirty="0" smtClean="0"/>
              <a:t>MPI is “de facto standard” in scientific computing</a:t>
            </a:r>
          </a:p>
          <a:p>
            <a:pPr lvl="1"/>
            <a:r>
              <a:rPr lang="en-US" sz="2400" dirty="0" smtClean="0"/>
              <a:t>C and FORTRAN, ver. 2 in 1997</a:t>
            </a:r>
          </a:p>
          <a:p>
            <a:pPr lvl="1"/>
            <a:r>
              <a:rPr lang="en-US" sz="2400" dirty="0" smtClean="0"/>
              <a:t>What is MPI good for?</a:t>
            </a:r>
          </a:p>
          <a:p>
            <a:pPr lvl="2"/>
            <a:r>
              <a:rPr lang="en-US" sz="2000" dirty="0" smtClean="0"/>
              <a:t>Abstracts away common network communications</a:t>
            </a:r>
          </a:p>
          <a:p>
            <a:pPr lvl="2"/>
            <a:r>
              <a:rPr lang="en-US" sz="2000" dirty="0" smtClean="0"/>
              <a:t>Allows lots of control without bookkeeping</a:t>
            </a:r>
          </a:p>
          <a:p>
            <a:pPr lvl="2"/>
            <a:r>
              <a:rPr lang="en-US" sz="2000" dirty="0" smtClean="0"/>
              <a:t>Freedom and flexibility come with complexity</a:t>
            </a:r>
          </a:p>
          <a:p>
            <a:pPr lvl="3"/>
            <a:r>
              <a:rPr lang="en-US" sz="2000" dirty="0" smtClean="0"/>
              <a:t>300 subroutines, but serious programs with fewer than 10 </a:t>
            </a:r>
          </a:p>
          <a:p>
            <a:pPr lvl="1"/>
            <a:r>
              <a:rPr lang="en-US" sz="2400" dirty="0" smtClean="0"/>
              <a:t>Basics:</a:t>
            </a:r>
          </a:p>
          <a:p>
            <a:pPr lvl="2"/>
            <a:r>
              <a:rPr lang="en-US" sz="2000" dirty="0" smtClean="0"/>
              <a:t>One executable run on every node</a:t>
            </a:r>
          </a:p>
          <a:p>
            <a:pPr lvl="2"/>
            <a:r>
              <a:rPr lang="en-US" sz="2000" dirty="0" smtClean="0"/>
              <a:t>Each node process has a rank ID number assigned</a:t>
            </a:r>
          </a:p>
          <a:p>
            <a:pPr lvl="2"/>
            <a:r>
              <a:rPr lang="en-US" sz="2000" dirty="0" smtClean="0"/>
              <a:t>Call API functions to send messages</a:t>
            </a:r>
            <a:endParaRPr lang="en-US" sz="2000" dirty="0"/>
          </a:p>
        </p:txBody>
      </p:sp>
      <p:sp>
        <p:nvSpPr>
          <p:cNvPr id="3606532" name="Rectangle 4"/>
          <p:cNvSpPr>
            <a:spLocks noChangeArrowheads="1"/>
          </p:cNvSpPr>
          <p:nvPr/>
        </p:nvSpPr>
        <p:spPr bwMode="auto">
          <a:xfrm>
            <a:off x="1371600" y="6096000"/>
            <a:ext cx="618728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 err="1">
                <a:solidFill>
                  <a:schemeClr val="tx1"/>
                </a:solidFill>
                <a:latin typeface="Courier New" pitchFamily="1" charset="0"/>
              </a:rPr>
              <a:t>http://www.mpi-forum.org</a:t>
            </a:r>
            <a:r>
              <a:rPr lang="en-US" sz="1200" b="1" dirty="0">
                <a:solidFill>
                  <a:schemeClr val="tx1"/>
                </a:solidFill>
                <a:latin typeface="Courier New" pitchFamily="1" charset="0"/>
              </a:rPr>
              <a:t>/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itchFamily="1" charset="0"/>
              </a:rPr>
              <a:t>http://forum.stanford.edu/events/2007/plenary/slides/Olukotun.ppt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itchFamily="1" charset="0"/>
              </a:rPr>
              <a:t>http://www.tbray.org/ongoing/When/200x/2006/05/24/On-Grids</a:t>
            </a:r>
          </a:p>
        </p:txBody>
      </p:sp>
      <p:pic>
        <p:nvPicPr>
          <p:cNvPr id="3606533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705600" y="914400"/>
            <a:ext cx="20066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3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4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8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6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799138"/>
          </a:xfrm>
        </p:spPr>
        <p:txBody>
          <a:bodyPr/>
          <a:lstStyle/>
          <a:p>
            <a:r>
              <a:rPr lang="en-US" sz="2800" dirty="0"/>
              <a:t>Deadlock is possible…</a:t>
            </a:r>
          </a:p>
          <a:p>
            <a:pPr lvl="1"/>
            <a:r>
              <a:rPr lang="en-US" sz="2400" dirty="0"/>
              <a:t>Seen in CS61A</a:t>
            </a:r>
            <a:r>
              <a:rPr lang="en-US" sz="2400" dirty="0" smtClean="0"/>
              <a:t> – </a:t>
            </a:r>
            <a:r>
              <a:rPr lang="en-US" sz="2400" dirty="0"/>
              <a:t>state of no progress</a:t>
            </a:r>
          </a:p>
          <a:p>
            <a:pPr lvl="1"/>
            <a:r>
              <a:rPr lang="en-US" sz="2400" dirty="0"/>
              <a:t>Blocking communication can cause deadlock</a:t>
            </a:r>
            <a:endParaRPr lang="en-US" sz="2400" dirty="0" smtClean="0"/>
          </a:p>
          <a:p>
            <a:pPr lvl="2"/>
            <a:r>
              <a:rPr lang="en-US" sz="2000" dirty="0" smtClean="0"/>
              <a:t>"</a:t>
            </a:r>
            <a:r>
              <a:rPr lang="en-US" sz="2000" dirty="0"/>
              <a:t>crossed" calls when trading information </a:t>
            </a:r>
          </a:p>
          <a:p>
            <a:pPr lvl="2"/>
            <a:r>
              <a:rPr lang="en-US" sz="2000" dirty="0"/>
              <a:t>example: </a:t>
            </a:r>
          </a:p>
          <a:p>
            <a:pPr lvl="3"/>
            <a:r>
              <a:rPr lang="en-US" sz="1800" dirty="0"/>
              <a:t>Proc1: </a:t>
            </a:r>
            <a:r>
              <a:rPr lang="en-US" sz="1600" b="1" dirty="0">
                <a:latin typeface="Courier New" pitchFamily="1" charset="0"/>
              </a:rPr>
              <a:t>MPI_Receive(Proc2, A)</a:t>
            </a:r>
            <a:r>
              <a:rPr lang="en-US" sz="1600" dirty="0">
                <a:latin typeface="Courier New" pitchFamily="1" charset="0"/>
              </a:rPr>
              <a:t>; </a:t>
            </a:r>
            <a:r>
              <a:rPr lang="en-US" sz="1800" dirty="0"/>
              <a:t> </a:t>
            </a:r>
            <a:r>
              <a:rPr lang="en-US" sz="1600" b="1" dirty="0">
                <a:latin typeface="Courier New" pitchFamily="1" charset="0"/>
              </a:rPr>
              <a:t>MPI_Send(Proc2, B);</a:t>
            </a:r>
            <a:endParaRPr lang="en-US" sz="1800" dirty="0"/>
          </a:p>
          <a:p>
            <a:pPr lvl="3"/>
            <a:r>
              <a:rPr lang="en-US" sz="1800" dirty="0"/>
              <a:t>Proc2: </a:t>
            </a:r>
            <a:r>
              <a:rPr lang="en-US" sz="1600" b="1" dirty="0">
                <a:latin typeface="Courier New" pitchFamily="1" charset="0"/>
              </a:rPr>
              <a:t>MPI_Receive(Proc1, B)</a:t>
            </a:r>
            <a:r>
              <a:rPr lang="en-US" sz="1600" dirty="0">
                <a:latin typeface="Courier New" pitchFamily="1" charset="0"/>
              </a:rPr>
              <a:t>; </a:t>
            </a:r>
            <a:r>
              <a:rPr lang="en-US" sz="1800" dirty="0"/>
              <a:t> </a:t>
            </a:r>
            <a:r>
              <a:rPr lang="en-US" sz="1600" b="1" dirty="0">
                <a:latin typeface="Courier New" pitchFamily="1" charset="0"/>
              </a:rPr>
              <a:t>MPI_Send(Proc1, A);</a:t>
            </a:r>
            <a:endParaRPr lang="en-US" sz="1800" dirty="0"/>
          </a:p>
          <a:p>
            <a:pPr lvl="2"/>
            <a:r>
              <a:rPr lang="en-US" sz="2000" dirty="0"/>
              <a:t>There are some solutions - </a:t>
            </a:r>
            <a:r>
              <a:rPr lang="en-US" sz="2000" b="1" dirty="0" err="1">
                <a:latin typeface="Courier New" pitchFamily="1" charset="0"/>
              </a:rPr>
              <a:t>MPI_SendRecv</a:t>
            </a:r>
            <a:r>
              <a:rPr lang="en-US" sz="2000" b="1" dirty="0">
                <a:latin typeface="Courier New" pitchFamily="1" charset="0"/>
              </a:rPr>
              <a:t>(</a:t>
            </a:r>
            <a:r>
              <a:rPr lang="en-US" sz="2000" dirty="0">
                <a:latin typeface="Courier New" pitchFamily="1" charset="0"/>
              </a:rPr>
              <a:t>)</a:t>
            </a:r>
            <a:endParaRPr lang="en-US" sz="2000" dirty="0"/>
          </a:p>
          <a:p>
            <a:r>
              <a:rPr lang="en-US" sz="2800" dirty="0"/>
              <a:t>Large overhead from comm. mismanagement</a:t>
            </a:r>
          </a:p>
          <a:p>
            <a:pPr lvl="1"/>
            <a:r>
              <a:rPr lang="en-US" sz="2400" dirty="0"/>
              <a:t>Time spent blocking is wasted cycles</a:t>
            </a:r>
          </a:p>
          <a:p>
            <a:pPr lvl="1"/>
            <a:r>
              <a:rPr lang="en-US" sz="2400" dirty="0"/>
              <a:t>Can overlap computation with non-blocking comm.</a:t>
            </a:r>
          </a:p>
          <a:p>
            <a:r>
              <a:rPr lang="en-US" sz="2800" dirty="0"/>
              <a:t>Load imbalance is </a:t>
            </a:r>
            <a:r>
              <a:rPr lang="en-US" sz="2800" dirty="0" smtClean="0"/>
              <a:t>possible! Dead machines?</a:t>
            </a:r>
          </a:p>
          <a:p>
            <a:r>
              <a:rPr lang="en-US" sz="2800" dirty="0"/>
              <a:t>Things are starting to look hard to code!</a:t>
            </a:r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12221" y="1949560"/>
            <a:ext cx="1862133" cy="113608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599" y="1965264"/>
            <a:ext cx="4678621" cy="113608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Calendar</a:t>
            </a:r>
            <a:endParaRPr lang="en-US" dirty="0"/>
          </a:p>
        </p:txBody>
      </p:sp>
      <p:graphicFrame>
        <p:nvGraphicFramePr>
          <p:cNvPr id="3200061" name="Group 61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599" cy="5120028"/>
        </p:xfrm>
        <a:graphic>
          <a:graphicData uri="http://schemas.openxmlformats.org/drawingml/2006/table">
            <a:tbl>
              <a:tblPr/>
              <a:tblGrid>
                <a:gridCol w="1654311"/>
                <a:gridCol w="1774689"/>
                <a:gridCol w="1676400"/>
                <a:gridCol w="1254108"/>
                <a:gridCol w="1870091"/>
              </a:tblGrid>
              <a:tr h="6683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Week #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Mon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Wed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Thu Lab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Fri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#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16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This week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18 VAG Rounded Light   02390"/>
                        </a:rPr>
                        <a:t>Parallelism in Processor Design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18 VAG Rounded Light   02390"/>
                        </a:rPr>
                      </a:b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18 VAG Rounded Light   02390"/>
                        </a:rPr>
                        <a:t>IntRA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18 VAG Rounded Light   02390"/>
                        </a:rPr>
                        <a:t>-machine Parallelism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18 VAG Rounded Light   02390"/>
                        </a:rPr>
                        <a:t>(Matt)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18 VAG Rounded Light   02390"/>
                        </a:rPr>
                        <a:t>Parallel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IntER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-machine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Parallelism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#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17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>Next week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LAST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CLASS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Summary,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Review, &amp;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HKN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18 VAG Rounded Light   02390"/>
                        </a:rPr>
                        <a:t>Evals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18 VAG Rounded Light   0239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18 VAG Rounded Light   02390"/>
                        </a:rPr>
                        <a:t>Performance competition due @ 11:59pm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18 VAG Rounded Light   02390"/>
                        </a:rPr>
                      </a:b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lang="en-US" sz="1800" b="1" dirty="0" smtClean="0">
                          <a:latin typeface="18 VAG Rounded Light   02390"/>
                        </a:rPr>
                        <a:t>#18</a:t>
                      </a:r>
                      <a:br>
                        <a:rPr lang="en-US" sz="1800" b="1" dirty="0" smtClean="0">
                          <a:latin typeface="18 VAG Rounded Light   02390"/>
                        </a:rPr>
                      </a:br>
                      <a:r>
                        <a:rPr lang="en-US" sz="1800" b="1" dirty="0" smtClean="0">
                          <a:latin typeface="18 VAG Rounded Light   02390"/>
                        </a:rPr>
                        <a:t>FINAL REVIEW Sun @ 2-5pm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18 VAG Rounded Light   02390"/>
                        </a:rPr>
                        <a:t>10 Evans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4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FINAL EXAM Mon 5-8pm</a:t>
                      </a:r>
                      <a:br>
                        <a:rPr lang="en-US" sz="18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</a:b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1 </a:t>
                      </a:r>
                      <a:r>
                        <a:rPr lang="en-US" sz="1800" b="1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Pimintel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18 VAG Rounded Light   0239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Hope: Google’s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613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Remember CS61A?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 </a:t>
            </a:r>
            <a:r>
              <a:rPr lang="en-US" sz="1800" b="1" dirty="0" smtClean="0">
                <a:latin typeface="Courier New"/>
                <a:cs typeface="Courier New"/>
              </a:rPr>
              <a:t>+ (</a:t>
            </a:r>
            <a:r>
              <a:rPr lang="en-US" sz="18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map </a:t>
            </a:r>
            <a:r>
              <a:rPr lang="en-US" sz="1800" b="1" dirty="0" smtClean="0">
                <a:latin typeface="Courier New"/>
                <a:cs typeface="Courier New"/>
              </a:rPr>
              <a:t>square '(1 2 3)) </a:t>
            </a:r>
            <a:r>
              <a:rPr lang="en-US" sz="1800" b="1" dirty="0" err="1" smtClean="0">
                <a:latin typeface="Courier New"/>
                <a:cs typeface="Courier New"/>
                <a:sym typeface="Symbol" pitchFamily="1" charset="2"/>
              </a:rPr>
              <a:t></a:t>
            </a:r>
            <a:r>
              <a:rPr lang="en-US" sz="1800" b="1" dirty="0" smtClean="0">
                <a:latin typeface="Courier New"/>
                <a:cs typeface="Courier New"/>
                <a:sym typeface="Symbol" pitchFamily="1" charset="2"/>
              </a:rPr>
              <a:t/>
            </a:r>
            <a:br>
              <a:rPr lang="en-US" sz="1800" b="1" dirty="0" smtClean="0">
                <a:latin typeface="Courier New"/>
                <a:cs typeface="Courier New"/>
                <a:sym typeface="Symbol" pitchFamily="1" charset="2"/>
              </a:rPr>
            </a:b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 </a:t>
            </a:r>
            <a:r>
              <a:rPr lang="en-US" sz="1800" b="1" dirty="0" smtClean="0">
                <a:latin typeface="Courier New"/>
                <a:cs typeface="Courier New"/>
              </a:rPr>
              <a:t>+ '(1 4 9)) </a:t>
            </a:r>
            <a:r>
              <a:rPr lang="en-US" sz="1800" b="1" dirty="0" err="1" smtClean="0">
                <a:latin typeface="Courier New"/>
                <a:cs typeface="Courier New"/>
                <a:sym typeface="Symbol" pitchFamily="1" charset="2"/>
              </a:rPr>
              <a:t>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14</a:t>
            </a:r>
          </a:p>
          <a:p>
            <a:r>
              <a:rPr lang="en-US" sz="2000" dirty="0" smtClean="0"/>
              <a:t>We told you “the beauty of pure functional programming is that it’s easily parallelizable”</a:t>
            </a:r>
          </a:p>
          <a:p>
            <a:pPr lvl="1"/>
            <a:r>
              <a:rPr lang="en-US" sz="1800" dirty="0" smtClean="0"/>
              <a:t>Do you see how you could parallelize this?</a:t>
            </a:r>
          </a:p>
          <a:p>
            <a:pPr lvl="1"/>
            <a:r>
              <a:rPr lang="en-US" sz="1800" dirty="0" smtClean="0"/>
              <a:t>What if the 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</a:t>
            </a:r>
            <a:r>
              <a:rPr lang="en-US" sz="1800" dirty="0" smtClean="0"/>
              <a:t> function </a:t>
            </a:r>
            <a:r>
              <a:rPr lang="en-US" sz="1800" dirty="0" smtClean="0"/>
              <a:t>argument were associative, would that help?</a:t>
            </a:r>
          </a:p>
          <a:p>
            <a:r>
              <a:rPr lang="en-US" sz="2000" dirty="0" smtClean="0"/>
              <a:t>Imagine 10,000 machines ready to help you compute anything you could cast as a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problem!</a:t>
            </a:r>
          </a:p>
          <a:p>
            <a:pPr lvl="1"/>
            <a:r>
              <a:rPr lang="en-US" sz="1800" dirty="0" smtClean="0"/>
              <a:t>This is the abstraction Google is famous for authoring</a:t>
            </a:r>
            <a:br>
              <a:rPr lang="en-US" sz="1800" dirty="0" smtClean="0"/>
            </a:br>
            <a:r>
              <a:rPr lang="en-US" sz="1800" dirty="0" smtClean="0"/>
              <a:t>(but their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</a:t>
            </a:r>
            <a:r>
              <a:rPr lang="en-US" sz="1800" dirty="0" smtClean="0"/>
              <a:t> not </a:t>
            </a:r>
            <a:r>
              <a:rPr lang="en-US" sz="1800" dirty="0" smtClean="0"/>
              <a:t>the same as the CS61A’s or </a:t>
            </a:r>
            <a:r>
              <a:rPr lang="en-US" sz="1800" dirty="0" err="1" smtClean="0"/>
              <a:t>MPI’s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2"/>
            <a:r>
              <a:rPr lang="en-US" sz="1600" dirty="0" smtClean="0"/>
              <a:t>Often, their </a:t>
            </a:r>
            <a:r>
              <a:rPr lang="en-US" sz="16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/>
              <a:t>builds a reverse-lookup table for easy query</a:t>
            </a:r>
          </a:p>
          <a:p>
            <a:pPr lvl="1"/>
            <a:r>
              <a:rPr lang="en-US" sz="1800" dirty="0" smtClean="0"/>
              <a:t>It hides LOTS of difficulty of writing parallel code!</a:t>
            </a:r>
          </a:p>
          <a:p>
            <a:pPr lvl="1"/>
            <a:r>
              <a:rPr lang="en-US" sz="1800" dirty="0" smtClean="0"/>
              <a:t>The system takes care of load balancing, dead </a:t>
            </a:r>
            <a:r>
              <a:rPr lang="en-US" sz="1800" dirty="0" smtClean="0"/>
              <a:t>machines, etc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pSp>
        <p:nvGrpSpPr>
          <p:cNvPr id="6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7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1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9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6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4373563"/>
          </a:xfrm>
          <a:noFill/>
          <a:ln/>
        </p:spPr>
        <p:txBody>
          <a:bodyPr/>
          <a:lstStyle/>
          <a:p>
            <a:pPr>
              <a:buFont typeface="Times" pitchFamily="1" charset="0"/>
              <a:buNone/>
            </a:pPr>
            <a:r>
              <a:rPr lang="en-US" sz="2800" dirty="0" smtClean="0"/>
              <a:t>Input &amp; Output: each a set of key/value pairs</a:t>
            </a:r>
          </a:p>
          <a:p>
            <a:pPr>
              <a:buFont typeface="Times" pitchFamily="1" charset="0"/>
              <a:buNone/>
            </a:pPr>
            <a:r>
              <a:rPr lang="en-US" sz="2800" dirty="0" smtClean="0"/>
              <a:t>Programmer specifies two functions:</a:t>
            </a:r>
          </a:p>
          <a:p>
            <a:pPr>
              <a:buFont typeface="Times" pitchFamily="1" charset="0"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urier" pitchFamily="1" charset="0"/>
              </a:rPr>
              <a:t>map </a:t>
            </a:r>
            <a:r>
              <a:rPr lang="en-US" sz="2400" b="1" dirty="0" smtClean="0">
                <a:latin typeface="Courier" pitchFamily="1" charset="0"/>
              </a:rPr>
              <a:t>(</a:t>
            </a:r>
            <a:r>
              <a:rPr lang="en-US" sz="2400" b="1" dirty="0" err="1" smtClean="0">
                <a:latin typeface="Courier" pitchFamily="1" charset="0"/>
              </a:rPr>
              <a:t>in_key</a:t>
            </a:r>
            <a:r>
              <a:rPr lang="en-US" sz="2400" b="1" dirty="0" smtClean="0">
                <a:latin typeface="Courier" pitchFamily="1" charset="0"/>
              </a:rPr>
              <a:t>, </a:t>
            </a:r>
            <a:r>
              <a:rPr lang="en-US" sz="2400" b="1" dirty="0" err="1" smtClean="0">
                <a:latin typeface="Courier" pitchFamily="1" charset="0"/>
              </a:rPr>
              <a:t>in_value</a:t>
            </a:r>
            <a:r>
              <a:rPr lang="en-US" sz="2400" b="1" dirty="0" smtClean="0">
                <a:latin typeface="Courier" pitchFamily="1" charset="0"/>
              </a:rPr>
              <a:t>) </a:t>
            </a:r>
            <a:r>
              <a:rPr lang="en-US" sz="2400" b="1" dirty="0" err="1" smtClean="0">
                <a:latin typeface="Courier" pitchFamily="1" charset="0"/>
                <a:sym typeface="Monotype Sorts" pitchFamily="1" charset="2"/>
              </a:rPr>
              <a:t></a:t>
            </a:r>
            <a:r>
              <a:rPr lang="en-US" sz="2400" b="1" dirty="0" smtClean="0">
                <a:latin typeface="Courier" pitchFamily="1" charset="0"/>
              </a:rPr>
              <a:t> </a:t>
            </a:r>
            <a:br>
              <a:rPr lang="en-US" sz="2400" b="1" dirty="0" smtClean="0">
                <a:latin typeface="Courier" pitchFamily="1" charset="0"/>
              </a:rPr>
            </a:br>
            <a:r>
              <a:rPr lang="en-US" sz="2400" b="1" dirty="0" smtClean="0">
                <a:latin typeface="Courier" pitchFamily="1" charset="0"/>
              </a:rPr>
              <a:t>    </a:t>
            </a:r>
            <a:r>
              <a:rPr lang="en-US" sz="2400" b="1" dirty="0" err="1" smtClean="0">
                <a:latin typeface="Courier" pitchFamily="1" charset="0"/>
              </a:rPr>
              <a:t>list(out_key</a:t>
            </a:r>
            <a:r>
              <a:rPr lang="en-US" sz="2400" b="1" dirty="0" smtClean="0">
                <a:latin typeface="Courier" pitchFamily="1" charset="0"/>
              </a:rPr>
              <a:t>, </a:t>
            </a:r>
            <a:r>
              <a:rPr lang="en-US" sz="2400" b="1" dirty="0" err="1" smtClean="0">
                <a:latin typeface="Courier" pitchFamily="1" charset="0"/>
              </a:rPr>
              <a:t>intermediate_value</a:t>
            </a:r>
            <a:r>
              <a:rPr lang="en-US" sz="2400" b="1" dirty="0" smtClean="0">
                <a:latin typeface="Courier" pitchFamily="1" charset="0"/>
              </a:rPr>
              <a:t>)</a:t>
            </a:r>
            <a:endParaRPr lang="en-US" sz="2800" b="1" dirty="0" smtClean="0">
              <a:solidFill>
                <a:srgbClr val="1A19E6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Processes input key/value pair</a:t>
            </a:r>
            <a:endParaRPr lang="en-US" sz="2400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Produces set of intermediate pairs</a:t>
            </a:r>
            <a:endParaRPr lang="en-US" sz="2400" dirty="0" smtClean="0">
              <a:solidFill>
                <a:srgbClr val="1A19E6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pPr>
              <a:buFont typeface="Times" pitchFamily="1" charset="0"/>
              <a:buNone/>
            </a:pPr>
            <a:endParaRPr lang="en-US" sz="2400" b="1" dirty="0" smtClean="0">
              <a:solidFill>
                <a:schemeClr val="accent1"/>
              </a:solidFill>
              <a:latin typeface="Courier" pitchFamily="1" charset="0"/>
            </a:endParaRPr>
          </a:p>
          <a:p>
            <a:pPr>
              <a:buFont typeface="Times" pitchFamily="1" charset="0"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ourier" pitchFamily="1" charset="0"/>
              </a:rPr>
              <a:t>reduce </a:t>
            </a:r>
            <a:r>
              <a:rPr lang="en-US" sz="2400" b="1" dirty="0" smtClean="0">
                <a:latin typeface="Courier" pitchFamily="1" charset="0"/>
              </a:rPr>
              <a:t>(</a:t>
            </a:r>
            <a:r>
              <a:rPr lang="en-US" sz="2400" b="1" dirty="0" err="1" smtClean="0">
                <a:latin typeface="Courier" pitchFamily="1" charset="0"/>
              </a:rPr>
              <a:t>out_key</a:t>
            </a:r>
            <a:r>
              <a:rPr lang="en-US" sz="2400" b="1" dirty="0" smtClean="0">
                <a:latin typeface="Courier" pitchFamily="1" charset="0"/>
              </a:rPr>
              <a:t>, </a:t>
            </a:r>
            <a:r>
              <a:rPr lang="en-US" sz="2400" b="1" dirty="0" err="1" smtClean="0">
                <a:latin typeface="Courier" pitchFamily="1" charset="0"/>
              </a:rPr>
              <a:t>list(intermediate_value</a:t>
            </a:r>
            <a:r>
              <a:rPr lang="en-US" sz="2400" b="1" dirty="0" smtClean="0">
                <a:latin typeface="Courier" pitchFamily="1" charset="0"/>
              </a:rPr>
              <a:t>)) </a:t>
            </a:r>
            <a:r>
              <a:rPr lang="en-US" sz="2400" b="1" dirty="0" err="1" smtClean="0">
                <a:latin typeface="Courier" pitchFamily="1" charset="0"/>
                <a:sym typeface="Monotype Sorts" pitchFamily="1" charset="2"/>
              </a:rPr>
              <a:t></a:t>
            </a:r>
            <a:r>
              <a:rPr lang="en-US" sz="2400" b="1" dirty="0" smtClean="0">
                <a:latin typeface="Courier" pitchFamily="1" charset="0"/>
              </a:rPr>
              <a:t> </a:t>
            </a:r>
            <a:br>
              <a:rPr lang="en-US" sz="2400" b="1" dirty="0" smtClean="0">
                <a:latin typeface="Courier" pitchFamily="1" charset="0"/>
              </a:rPr>
            </a:br>
            <a:r>
              <a:rPr lang="en-US" sz="2400" b="1" dirty="0" smtClean="0">
                <a:latin typeface="Courier" pitchFamily="1" charset="0"/>
              </a:rPr>
              <a:t>       </a:t>
            </a:r>
            <a:r>
              <a:rPr lang="en-US" sz="2400" b="1" dirty="0" err="1" smtClean="0">
                <a:latin typeface="Courier" pitchFamily="1" charset="0"/>
              </a:rPr>
              <a:t>list(out_value</a:t>
            </a:r>
            <a:r>
              <a:rPr lang="en-US" sz="2400" b="1" dirty="0" smtClean="0">
                <a:latin typeface="Courier" pitchFamily="1" charset="0"/>
              </a:rPr>
              <a:t>)</a:t>
            </a:r>
            <a:endParaRPr lang="en-US" sz="2800" b="1" dirty="0" smtClean="0">
              <a:solidFill>
                <a:srgbClr val="1A19E6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Combines all intermediate values for a particular key</a:t>
            </a:r>
            <a:endParaRPr lang="en-US" sz="2400" dirty="0" smtClean="0">
              <a:ea typeface="ヒラギノ角ゴ Pro W3" pitchFamily="1" charset="-128"/>
              <a:cs typeface="ヒラギノ角ゴ Pro W3" pitchFamily="1" charset="-128"/>
            </a:endParaRPr>
          </a:p>
          <a:p>
            <a:pPr lvl="1"/>
            <a:r>
              <a:rPr lang="en-US" sz="2400" dirty="0" smtClean="0"/>
              <a:t>Produces a set of merged output values (</a:t>
            </a:r>
            <a:r>
              <a:rPr lang="en-US" sz="2400" dirty="0" err="1" smtClean="0"/>
              <a:t>usu</a:t>
            </a:r>
            <a:r>
              <a:rPr lang="en-US" sz="2400" dirty="0" smtClean="0"/>
              <a:t> just one)</a:t>
            </a:r>
            <a:endParaRPr lang="en-US" sz="2400" dirty="0"/>
          </a:p>
        </p:txBody>
      </p:sp>
      <p:sp>
        <p:nvSpPr>
          <p:cNvPr id="3624965" name="Rectangle 1029"/>
          <p:cNvSpPr>
            <a:spLocks noChangeArrowheads="1"/>
          </p:cNvSpPr>
          <p:nvPr/>
        </p:nvSpPr>
        <p:spPr bwMode="auto">
          <a:xfrm>
            <a:off x="1143000" y="6096000"/>
            <a:ext cx="73183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rgbClr val="FFFF00"/>
                </a:solidFill>
                <a:latin typeface="Courier New" pitchFamily="1" charset="0"/>
              </a:rPr>
              <a:t>code.google.com/edu/parallel/mapreduce-tutorial.html</a:t>
            </a:r>
            <a:endParaRPr lang="en-US" sz="1800" b="1" dirty="0">
              <a:solidFill>
                <a:srgbClr val="FFFF00"/>
              </a:solidFill>
              <a:latin typeface="Courier New" pitchFamily="1" charset="0"/>
            </a:endParaRPr>
          </a:p>
        </p:txBody>
      </p:sp>
      <p:grpSp>
        <p:nvGrpSpPr>
          <p:cNvPr id="12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3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7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5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Programming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24" name="Rectangle 4"/>
          <p:cNvSpPr>
            <a:spLocks noChangeArrowheads="1"/>
          </p:cNvSpPr>
          <p:nvPr/>
        </p:nvSpPr>
        <p:spPr bwMode="auto">
          <a:xfrm>
            <a:off x="457200" y="990600"/>
            <a:ext cx="8153400" cy="5506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“</a:t>
            </a:r>
            <a:r>
              <a:rPr lang="en-US" sz="2400" b="1" dirty="0" err="1" smtClean="0">
                <a:solidFill>
                  <a:schemeClr val="tx1"/>
                </a:solidFill>
                <a:latin typeface="18 VAG Rounded Bold   07390"/>
              </a:rPr>
              <a:t>Mapper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” nodes are responsible for the </a:t>
            </a:r>
            <a:r>
              <a:rPr lang="en-US" sz="24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map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 function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1600" b="1" dirty="0" smtClean="0">
                <a:solidFill>
                  <a:srgbClr val="1A19E6"/>
                </a:solidFill>
                <a:latin typeface="Courier" pitchFamily="1" charset="0"/>
              </a:rPr>
              <a:t>	</a:t>
            </a:r>
            <a:r>
              <a:rPr lang="en-US" sz="1600" b="1" dirty="0" smtClean="0">
                <a:solidFill>
                  <a:schemeClr val="bg2"/>
                </a:solidFill>
                <a:latin typeface="Courier" pitchFamily="1" charset="0"/>
              </a:rPr>
              <a:t>//</a:t>
            </a:r>
            <a:r>
              <a:rPr lang="en-US" sz="1600" b="1" dirty="0" smtClean="0">
                <a:solidFill>
                  <a:schemeClr val="bg2"/>
                </a:solidFill>
                <a:latin typeface="Courier" pitchFamily="1" charset="0"/>
              </a:rPr>
              <a:t> “I do I learn” </a:t>
            </a:r>
            <a:r>
              <a:rPr lang="en-US" sz="1600" b="1" dirty="0" err="1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</a:t>
            </a:r>
            <a:r>
              <a:rPr lang="en-US" sz="16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 (“I”,1), (“do”,1), (</a:t>
            </a:r>
            <a:r>
              <a:rPr lang="en-US" sz="16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“I”,1)</a:t>
            </a:r>
            <a:r>
              <a:rPr lang="en-US" sz="16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, (“learn”,1) 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err="1" smtClean="0">
                <a:solidFill>
                  <a:schemeClr val="accent2"/>
                </a:solidFill>
                <a:latin typeface="Courier" pitchFamily="1" charset="0"/>
              </a:rPr>
              <a:t>map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input_key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,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String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):</a:t>
            </a: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</a:rPr>
              <a:t>input_key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: document 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name (or line of text)    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</a:rPr>
              <a:t>input_value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: document contents</a:t>
            </a: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b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for each word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EmitIntermediate(w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, "1")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;</a:t>
            </a:r>
            <a:endParaRPr lang="en-US" sz="2000" b="1" dirty="0" smtClean="0">
              <a:solidFill>
                <a:schemeClr val="tx1"/>
              </a:solidFill>
              <a:latin typeface="18 VAG Rounded Bold   07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“</a:t>
            </a:r>
            <a:r>
              <a:rPr lang="en-US" sz="2400" b="1" dirty="0">
                <a:solidFill>
                  <a:schemeClr val="tx1"/>
                </a:solidFill>
                <a:latin typeface="18 VAG Rounded Bold   07390"/>
              </a:rPr>
              <a:t>Reducer” nodes are responsible for the </a:t>
            </a:r>
            <a:r>
              <a:rPr lang="en-US" sz="2400" b="1" dirty="0">
                <a:latin typeface="Courier New"/>
                <a:cs typeface="Courier New"/>
              </a:rPr>
              <a:t>reduce</a:t>
            </a:r>
            <a:r>
              <a:rPr lang="en-US" sz="2400" b="1" dirty="0">
                <a:latin typeface="18 VAG Rounded Bold   0739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function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//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(“I”,[1,1])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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(“I”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  <a:t>,2) </a:t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  <a:sym typeface="Wingdings"/>
              </a:rPr>
            </a:br>
            <a:r>
              <a:rPr lang="en-US" sz="2000" b="1" dirty="0" err="1" smtClean="0">
                <a:latin typeface="Courier" pitchFamily="1" charset="0"/>
              </a:rPr>
              <a:t>reduce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output_key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, 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Iterator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):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</a:rPr>
              <a:t>output_key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: a word</a:t>
            </a:r>
            <a:b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2000" b="1" dirty="0" err="1" smtClean="0">
                <a:solidFill>
                  <a:schemeClr val="bg2"/>
                </a:solidFill>
                <a:latin typeface="Courier" pitchFamily="1" charset="0"/>
              </a:rPr>
              <a:t>output_values</a:t>
            </a:r>
            <a:r>
              <a:rPr lang="en-US" sz="2000" b="1" dirty="0" smtClean="0">
                <a:solidFill>
                  <a:schemeClr val="bg2"/>
                </a:solidFill>
                <a:latin typeface="Courier" pitchFamily="1" charset="0"/>
              </a:rPr>
              <a:t>: a list of counts</a:t>
            </a: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/>
            </a:r>
            <a:b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int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result = 0;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for each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v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    result +=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ParseInt(v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);</a:t>
            </a:r>
            <a:b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Courier" pitchFamily="1" charset="0"/>
              </a:rPr>
              <a:t>Emit(AsString(result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))</a:t>
            </a:r>
            <a:r>
              <a:rPr lang="en-US" sz="2000" b="1" dirty="0" smtClean="0">
                <a:solidFill>
                  <a:schemeClr val="tx1"/>
                </a:solidFill>
                <a:latin typeface="Courier" pitchFamily="1" charset="0"/>
              </a:rPr>
              <a:t>;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spcAft>
                <a:spcPts val="0"/>
              </a:spcAft>
              <a:buSzPct val="100000"/>
              <a:buFont typeface="Times" pitchFamily="1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18 VAG Rounded Bold   07390"/>
              </a:rPr>
              <a:t>Data on a distributed file system (DFS)</a:t>
            </a:r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WordCount</a:t>
            </a:r>
            <a:r>
              <a:rPr lang="en-US" dirty="0" smtClean="0"/>
              <a:t>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WordCount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3615748" name="Picture 4" descr="index-auto-0007-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990600"/>
            <a:ext cx="8077200" cy="556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15749" name="Text Box 5"/>
          <p:cNvSpPr txBox="1">
            <a:spLocks noChangeArrowheads="1"/>
          </p:cNvSpPr>
          <p:nvPr/>
        </p:nvSpPr>
        <p:spPr bwMode="auto">
          <a:xfrm>
            <a:off x="2532063" y="1203325"/>
            <a:ext cx="112082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ah ah </a:t>
            </a:r>
            <a:r>
              <a:rPr lang="en-US" sz="2400" dirty="0" err="1">
                <a:solidFill>
                  <a:schemeClr val="accent4"/>
                </a:solidFill>
              </a:rPr>
              <a:t>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615750" name="Text Box 6"/>
          <p:cNvSpPr txBox="1">
            <a:spLocks noChangeArrowheads="1"/>
          </p:cNvSpPr>
          <p:nvPr/>
        </p:nvSpPr>
        <p:spPr bwMode="auto">
          <a:xfrm>
            <a:off x="4419600" y="120332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ah</a:t>
            </a:r>
          </a:p>
        </p:txBody>
      </p:sp>
      <p:sp>
        <p:nvSpPr>
          <p:cNvPr id="3615751" name="Text Box 7"/>
          <p:cNvSpPr txBox="1">
            <a:spLocks noChangeArrowheads="1"/>
          </p:cNvSpPr>
          <p:nvPr/>
        </p:nvSpPr>
        <p:spPr bwMode="auto">
          <a:xfrm>
            <a:off x="5268913" y="1203325"/>
            <a:ext cx="692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if</a:t>
            </a:r>
            <a:r>
              <a:rPr lang="en-US" sz="2400"/>
              <a:t> </a:t>
            </a:r>
            <a:r>
              <a:rPr lang="en-US" sz="2400">
                <a:solidFill>
                  <a:srgbClr val="800080"/>
                </a:solidFill>
              </a:rPr>
              <a:t>or</a:t>
            </a:r>
            <a:endParaRPr lang="en-US" sz="2400"/>
          </a:p>
        </p:txBody>
      </p:sp>
      <p:sp>
        <p:nvSpPr>
          <p:cNvPr id="3615752" name="Text Box 8"/>
          <p:cNvSpPr txBox="1">
            <a:spLocks noChangeArrowheads="1"/>
          </p:cNvSpPr>
          <p:nvPr/>
        </p:nvSpPr>
        <p:spPr bwMode="auto">
          <a:xfrm>
            <a:off x="6297613" y="1203325"/>
            <a:ext cx="75994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800080"/>
                </a:solidFill>
              </a:rPr>
              <a:t>or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uh</a:t>
            </a:r>
          </a:p>
        </p:txBody>
      </p:sp>
      <p:sp>
        <p:nvSpPr>
          <p:cNvPr id="3615753" name="Text Box 9"/>
          <p:cNvSpPr txBox="1">
            <a:spLocks noChangeArrowheads="1"/>
          </p:cNvSpPr>
          <p:nvPr/>
        </p:nvSpPr>
        <p:spPr bwMode="auto">
          <a:xfrm>
            <a:off x="7307263" y="1203325"/>
            <a:ext cx="455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800080"/>
                </a:solidFill>
              </a:rPr>
              <a:t>or</a:t>
            </a:r>
          </a:p>
        </p:txBody>
      </p:sp>
      <p:sp>
        <p:nvSpPr>
          <p:cNvPr id="3615754" name="Text Box 10"/>
          <p:cNvSpPr txBox="1">
            <a:spLocks noChangeArrowheads="1"/>
          </p:cNvSpPr>
          <p:nvPr/>
        </p:nvSpPr>
        <p:spPr bwMode="auto">
          <a:xfrm>
            <a:off x="8080375" y="1203325"/>
            <a:ext cx="7604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ah </a:t>
            </a:r>
            <a:r>
              <a:rPr lang="en-US" sz="2400">
                <a:solidFill>
                  <a:schemeClr val="accent2"/>
                </a:solidFill>
              </a:rPr>
              <a:t>if</a:t>
            </a:r>
          </a:p>
        </p:txBody>
      </p:sp>
      <p:sp>
        <p:nvSpPr>
          <p:cNvPr id="3615755" name="Text Box 11"/>
          <p:cNvSpPr txBox="1">
            <a:spLocks noChangeArrowheads="1"/>
          </p:cNvSpPr>
          <p:nvPr/>
        </p:nvSpPr>
        <p:spPr bwMode="auto">
          <a:xfrm>
            <a:off x="3486150" y="4098925"/>
            <a:ext cx="1314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ah:1,1,1,1</a:t>
            </a:r>
          </a:p>
        </p:txBody>
      </p:sp>
      <p:sp>
        <p:nvSpPr>
          <p:cNvPr id="3615756" name="Text Box 12"/>
          <p:cNvSpPr txBox="1">
            <a:spLocks noChangeArrowheads="1"/>
          </p:cNvSpPr>
          <p:nvPr/>
        </p:nvSpPr>
        <p:spPr bwMode="auto">
          <a:xfrm>
            <a:off x="4346575" y="3154363"/>
            <a:ext cx="677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ah:1</a:t>
            </a:r>
          </a:p>
        </p:txBody>
      </p:sp>
      <p:sp>
        <p:nvSpPr>
          <p:cNvPr id="3615757" name="Text Box 13"/>
          <p:cNvSpPr txBox="1">
            <a:spLocks noChangeArrowheads="1"/>
          </p:cNvSpPr>
          <p:nvPr/>
        </p:nvSpPr>
        <p:spPr bwMode="auto">
          <a:xfrm>
            <a:off x="5102225" y="3154363"/>
            <a:ext cx="10318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if:1</a:t>
            </a:r>
            <a:r>
              <a:rPr lang="en-US" sz="2000"/>
              <a:t> </a:t>
            </a:r>
            <a:r>
              <a:rPr lang="en-US" sz="2000">
                <a:solidFill>
                  <a:srgbClr val="800080"/>
                </a:solidFill>
              </a:rPr>
              <a:t>or:1</a:t>
            </a:r>
            <a:endParaRPr lang="en-US" sz="2000"/>
          </a:p>
        </p:txBody>
      </p:sp>
      <p:sp>
        <p:nvSpPr>
          <p:cNvPr id="3615758" name="Text Box 14"/>
          <p:cNvSpPr txBox="1">
            <a:spLocks noChangeArrowheads="1"/>
          </p:cNvSpPr>
          <p:nvPr/>
        </p:nvSpPr>
        <p:spPr bwMode="auto">
          <a:xfrm>
            <a:off x="6148388" y="3154363"/>
            <a:ext cx="101497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800080"/>
                </a:solidFill>
              </a:rPr>
              <a:t>or:1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3"/>
                </a:solidFill>
              </a:rPr>
              <a:t>uh:1</a:t>
            </a:r>
          </a:p>
        </p:txBody>
      </p:sp>
      <p:sp>
        <p:nvSpPr>
          <p:cNvPr id="3615759" name="Text Box 15"/>
          <p:cNvSpPr txBox="1">
            <a:spLocks noChangeArrowheads="1"/>
          </p:cNvSpPr>
          <p:nvPr/>
        </p:nvSpPr>
        <p:spPr bwMode="auto">
          <a:xfrm>
            <a:off x="7227888" y="3154363"/>
            <a:ext cx="622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or:1</a:t>
            </a:r>
          </a:p>
        </p:txBody>
      </p:sp>
      <p:sp>
        <p:nvSpPr>
          <p:cNvPr id="3615760" name="Text Box 16"/>
          <p:cNvSpPr txBox="1">
            <a:spLocks noChangeArrowheads="1"/>
          </p:cNvSpPr>
          <p:nvPr/>
        </p:nvSpPr>
        <p:spPr bwMode="auto">
          <a:xfrm>
            <a:off x="7920038" y="3154363"/>
            <a:ext cx="1087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ah:1 </a:t>
            </a:r>
            <a:r>
              <a:rPr lang="en-US" sz="2000">
                <a:solidFill>
                  <a:schemeClr val="accent2"/>
                </a:solidFill>
              </a:rPr>
              <a:t>if:1</a:t>
            </a:r>
          </a:p>
        </p:txBody>
      </p:sp>
      <p:sp>
        <p:nvSpPr>
          <p:cNvPr id="3615761" name="Text Box 17"/>
          <p:cNvSpPr txBox="1">
            <a:spLocks noChangeArrowheads="1"/>
          </p:cNvSpPr>
          <p:nvPr/>
        </p:nvSpPr>
        <p:spPr bwMode="auto">
          <a:xfrm>
            <a:off x="4711700" y="4098925"/>
            <a:ext cx="54709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er:1</a:t>
            </a:r>
          </a:p>
        </p:txBody>
      </p:sp>
      <p:sp>
        <p:nvSpPr>
          <p:cNvPr id="3615762" name="Text Box 18"/>
          <p:cNvSpPr txBox="1">
            <a:spLocks noChangeArrowheads="1"/>
          </p:cNvSpPr>
          <p:nvPr/>
        </p:nvSpPr>
        <p:spPr bwMode="auto">
          <a:xfrm>
            <a:off x="5284788" y="4098925"/>
            <a:ext cx="735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if:1,1</a:t>
            </a:r>
          </a:p>
        </p:txBody>
      </p:sp>
      <p:sp>
        <p:nvSpPr>
          <p:cNvPr id="3615763" name="Text Box 19"/>
          <p:cNvSpPr txBox="1">
            <a:spLocks noChangeArrowheads="1"/>
          </p:cNvSpPr>
          <p:nvPr/>
        </p:nvSpPr>
        <p:spPr bwMode="auto">
          <a:xfrm>
            <a:off x="5867400" y="4098925"/>
            <a:ext cx="10461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or:1,1,1</a:t>
            </a:r>
          </a:p>
        </p:txBody>
      </p:sp>
      <p:sp>
        <p:nvSpPr>
          <p:cNvPr id="3615764" name="Text Box 20"/>
          <p:cNvSpPr txBox="1">
            <a:spLocks noChangeArrowheads="1"/>
          </p:cNvSpPr>
          <p:nvPr/>
        </p:nvSpPr>
        <p:spPr bwMode="auto">
          <a:xfrm>
            <a:off x="6858000" y="4098925"/>
            <a:ext cx="59405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uh:1</a:t>
            </a:r>
          </a:p>
        </p:txBody>
      </p:sp>
      <p:sp>
        <p:nvSpPr>
          <p:cNvPr id="3615765" name="Text Box 21"/>
          <p:cNvSpPr txBox="1">
            <a:spLocks noChangeArrowheads="1"/>
          </p:cNvSpPr>
          <p:nvPr/>
        </p:nvSpPr>
        <p:spPr bwMode="auto">
          <a:xfrm>
            <a:off x="2359025" y="3168650"/>
            <a:ext cx="148284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ah:1 ah:1 </a:t>
            </a:r>
            <a:r>
              <a:rPr lang="en-US" sz="2000" dirty="0">
                <a:solidFill>
                  <a:schemeClr val="accent4"/>
                </a:solidFill>
              </a:rPr>
              <a:t>er:1</a:t>
            </a:r>
          </a:p>
        </p:txBody>
      </p:sp>
      <p:sp>
        <p:nvSpPr>
          <p:cNvPr id="3615766" name="Rectangle 22"/>
          <p:cNvSpPr>
            <a:spLocks noChangeArrowheads="1"/>
          </p:cNvSpPr>
          <p:nvPr/>
        </p:nvSpPr>
        <p:spPr bwMode="auto">
          <a:xfrm>
            <a:off x="4191000" y="60801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4</a:t>
            </a:r>
          </a:p>
        </p:txBody>
      </p:sp>
      <p:sp>
        <p:nvSpPr>
          <p:cNvPr id="3615767" name="Text Box 23"/>
          <p:cNvSpPr txBox="1">
            <a:spLocks noChangeArrowheads="1"/>
          </p:cNvSpPr>
          <p:nvPr/>
        </p:nvSpPr>
        <p:spPr bwMode="auto">
          <a:xfrm>
            <a:off x="4841875" y="6080125"/>
            <a:ext cx="3016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615768" name="Text Box 24"/>
          <p:cNvSpPr txBox="1">
            <a:spLocks noChangeArrowheads="1"/>
          </p:cNvSpPr>
          <p:nvPr/>
        </p:nvSpPr>
        <p:spPr bwMode="auto">
          <a:xfrm>
            <a:off x="5410200" y="60801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615769" name="Text Box 25"/>
          <p:cNvSpPr txBox="1">
            <a:spLocks noChangeArrowheads="1"/>
          </p:cNvSpPr>
          <p:nvPr/>
        </p:nvSpPr>
        <p:spPr bwMode="auto">
          <a:xfrm>
            <a:off x="6135688" y="6080125"/>
            <a:ext cx="3254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3615770" name="Text Box 26"/>
          <p:cNvSpPr txBox="1">
            <a:spLocks noChangeArrowheads="1"/>
          </p:cNvSpPr>
          <p:nvPr/>
        </p:nvSpPr>
        <p:spPr bwMode="auto">
          <a:xfrm>
            <a:off x="6781800" y="6080125"/>
            <a:ext cx="3016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3615771" name="Text Box 27"/>
          <p:cNvSpPr txBox="1">
            <a:spLocks noChangeArrowheads="1"/>
          </p:cNvSpPr>
          <p:nvPr/>
        </p:nvSpPr>
        <p:spPr bwMode="auto">
          <a:xfrm>
            <a:off x="2890838" y="869950"/>
            <a:ext cx="5603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1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2" name="Text Box 28"/>
          <p:cNvSpPr txBox="1">
            <a:spLocks noChangeArrowheads="1"/>
          </p:cNvSpPr>
          <p:nvPr/>
        </p:nvSpPr>
        <p:spPr bwMode="auto">
          <a:xfrm>
            <a:off x="38100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3" name="Text Box 29"/>
          <p:cNvSpPr txBox="1">
            <a:spLocks noChangeArrowheads="1"/>
          </p:cNvSpPr>
          <p:nvPr/>
        </p:nvSpPr>
        <p:spPr bwMode="auto">
          <a:xfrm>
            <a:off x="43434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3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4" name="Text Box 30"/>
          <p:cNvSpPr txBox="1">
            <a:spLocks noChangeArrowheads="1"/>
          </p:cNvSpPr>
          <p:nvPr/>
        </p:nvSpPr>
        <p:spPr bwMode="auto">
          <a:xfrm>
            <a:off x="5307013" y="869950"/>
            <a:ext cx="5603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4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5" name="Text Box 31"/>
          <p:cNvSpPr txBox="1">
            <a:spLocks noChangeArrowheads="1"/>
          </p:cNvSpPr>
          <p:nvPr/>
        </p:nvSpPr>
        <p:spPr bwMode="auto">
          <a:xfrm>
            <a:off x="64008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5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6" name="Text Box 32"/>
          <p:cNvSpPr txBox="1">
            <a:spLocks noChangeArrowheads="1"/>
          </p:cNvSpPr>
          <p:nvPr/>
        </p:nvSpPr>
        <p:spPr bwMode="auto">
          <a:xfrm>
            <a:off x="73152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6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7" name="Text Box 33"/>
          <p:cNvSpPr txBox="1">
            <a:spLocks noChangeArrowheads="1"/>
          </p:cNvSpPr>
          <p:nvPr/>
        </p:nvSpPr>
        <p:spPr bwMode="auto">
          <a:xfrm>
            <a:off x="8229600" y="869950"/>
            <a:ext cx="5603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file</a:t>
            </a:r>
            <a:r>
              <a:rPr lang="en-US" sz="1800" baseline="-25000">
                <a:solidFill>
                  <a:schemeClr val="tx1"/>
                </a:solidFill>
              </a:rPr>
              <a:t>7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615778" name="Rectangle 34"/>
          <p:cNvSpPr>
            <a:spLocks noChangeArrowheads="1"/>
          </p:cNvSpPr>
          <p:nvPr/>
        </p:nvSpPr>
        <p:spPr bwMode="auto">
          <a:xfrm>
            <a:off x="4037013" y="6461125"/>
            <a:ext cx="6365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(ah)</a:t>
            </a:r>
          </a:p>
        </p:txBody>
      </p:sp>
      <p:sp>
        <p:nvSpPr>
          <p:cNvPr id="3615779" name="Text Box 35"/>
          <p:cNvSpPr txBox="1">
            <a:spLocks noChangeArrowheads="1"/>
          </p:cNvSpPr>
          <p:nvPr/>
        </p:nvSpPr>
        <p:spPr bwMode="auto">
          <a:xfrm>
            <a:off x="4716463" y="6461125"/>
            <a:ext cx="5116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4"/>
                </a:solidFill>
              </a:rPr>
              <a:t>(er)</a:t>
            </a:r>
          </a:p>
        </p:txBody>
      </p:sp>
      <p:sp>
        <p:nvSpPr>
          <p:cNvPr id="3615780" name="Text Box 36"/>
          <p:cNvSpPr txBox="1">
            <a:spLocks noChangeArrowheads="1"/>
          </p:cNvSpPr>
          <p:nvPr/>
        </p:nvSpPr>
        <p:spPr bwMode="auto">
          <a:xfrm>
            <a:off x="5332413" y="6461125"/>
            <a:ext cx="4810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(if)</a:t>
            </a:r>
          </a:p>
        </p:txBody>
      </p:sp>
      <p:sp>
        <p:nvSpPr>
          <p:cNvPr id="3615781" name="Text Box 37"/>
          <p:cNvSpPr txBox="1">
            <a:spLocks noChangeArrowheads="1"/>
          </p:cNvSpPr>
          <p:nvPr/>
        </p:nvSpPr>
        <p:spPr bwMode="auto">
          <a:xfrm>
            <a:off x="6010275" y="6461125"/>
            <a:ext cx="579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800080"/>
                </a:solidFill>
              </a:rPr>
              <a:t>(or)</a:t>
            </a:r>
          </a:p>
        </p:txBody>
      </p:sp>
      <p:sp>
        <p:nvSpPr>
          <p:cNvPr id="3615782" name="Text Box 38"/>
          <p:cNvSpPr txBox="1">
            <a:spLocks noChangeArrowheads="1"/>
          </p:cNvSpPr>
          <p:nvPr/>
        </p:nvSpPr>
        <p:spPr bwMode="auto">
          <a:xfrm>
            <a:off x="6627813" y="6461125"/>
            <a:ext cx="55861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3"/>
                </a:solidFill>
              </a:rPr>
              <a:t>(uh)</a:t>
            </a:r>
          </a:p>
        </p:txBody>
      </p:sp>
      <p:sp>
        <p:nvSpPr>
          <p:cNvPr id="3615783" name="Rectangle 39"/>
          <p:cNvSpPr>
            <a:spLocks noChangeArrowheads="1"/>
          </p:cNvSpPr>
          <p:nvPr/>
        </p:nvSpPr>
        <p:spPr bwMode="auto">
          <a:xfrm>
            <a:off x="152400" y="1676400"/>
            <a:ext cx="2890973" cy="791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pitchFamily="1" charset="0"/>
              <a:buNone/>
            </a:pPr>
            <a:r>
              <a:rPr lang="en-US" sz="1000" b="1" dirty="0" err="1">
                <a:solidFill>
                  <a:schemeClr val="accent2"/>
                </a:solidFill>
                <a:latin typeface="Courier" pitchFamily="1" charset="0"/>
              </a:rPr>
              <a:t>map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input_key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,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String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):</a:t>
            </a: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/>
            </a:r>
            <a:br>
              <a:rPr lang="en-US" sz="1000" b="1" dirty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input_key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: doc name    </a:t>
            </a:r>
            <a:br>
              <a:rPr lang="en-US" sz="1000" b="1" dirty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input_value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: doc contents</a:t>
            </a: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br>
              <a:rPr lang="en-US" sz="1000" b="1" dirty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for each word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w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input_value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EmitIntermediate(w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, "1");</a:t>
            </a:r>
          </a:p>
        </p:txBody>
      </p:sp>
      <p:sp>
        <p:nvSpPr>
          <p:cNvPr id="3615784" name="Rectangle 40"/>
          <p:cNvSpPr>
            <a:spLocks noChangeArrowheads="1"/>
          </p:cNvSpPr>
          <p:nvPr/>
        </p:nvSpPr>
        <p:spPr bwMode="auto">
          <a:xfrm>
            <a:off x="228600" y="4876800"/>
            <a:ext cx="3109019" cy="1082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 dirty="0" err="1">
                <a:latin typeface="Courier" pitchFamily="1" charset="0"/>
              </a:rPr>
              <a:t>reduce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(String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output_key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, 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Iterator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):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output_key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: a word</a:t>
            </a:r>
            <a:br>
              <a:rPr lang="en-US" sz="1000" b="1" dirty="0">
                <a:solidFill>
                  <a:schemeClr val="bg2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    // </a:t>
            </a:r>
            <a:r>
              <a:rPr lang="en-US" sz="1000" b="1" dirty="0" err="1">
                <a:solidFill>
                  <a:schemeClr val="bg2"/>
                </a:solidFill>
                <a:latin typeface="Courier" pitchFamily="1" charset="0"/>
              </a:rPr>
              <a:t>output_values</a:t>
            </a:r>
            <a:r>
              <a:rPr lang="en-US" sz="1000" b="1" dirty="0">
                <a:solidFill>
                  <a:schemeClr val="bg2"/>
                </a:solidFill>
                <a:latin typeface="Courier" pitchFamily="1" charset="0"/>
              </a:rPr>
              <a:t>: a list of counts</a:t>
            </a: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/>
            </a:r>
            <a:br>
              <a:rPr lang="en-US" sz="1000" b="1" dirty="0">
                <a:solidFill>
                  <a:srgbClr val="1A19E6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rgbClr val="1A19E6"/>
                </a:solidFill>
                <a:latin typeface="Courier" pitchFamily="1" charset="0"/>
              </a:rPr>
              <a:t>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int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result = 0;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for each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v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in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intermediate_values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: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    result +=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ParseInt(v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);</a:t>
            </a:r>
            <a:br>
              <a:rPr lang="en-US" sz="1000" b="1" dirty="0">
                <a:solidFill>
                  <a:schemeClr val="tx1"/>
                </a:solidFill>
                <a:latin typeface="Courier" pitchFamily="1" charset="0"/>
              </a:rPr>
            </a:b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    </a:t>
            </a:r>
            <a:r>
              <a:rPr lang="en-US" sz="1000" b="1" dirty="0" err="1">
                <a:solidFill>
                  <a:schemeClr val="tx1"/>
                </a:solidFill>
                <a:latin typeface="Courier" pitchFamily="1" charset="0"/>
              </a:rPr>
              <a:t>Emit(AsString(result</a:t>
            </a:r>
            <a:r>
              <a:rPr lang="en-US" sz="1000" b="1" dirty="0">
                <a:solidFill>
                  <a:schemeClr val="tx1"/>
                </a:solidFill>
                <a:latin typeface="Courier" pitchFamily="1" charset="0"/>
              </a:rPr>
              <a:t>));</a:t>
            </a:r>
          </a:p>
        </p:txBody>
      </p:sp>
      <p:grpSp>
        <p:nvGrpSpPr>
          <p:cNvPr id="47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48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52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50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WordCount</a:t>
            </a:r>
            <a:r>
              <a:rPr lang="en-US" dirty="0" smtClean="0"/>
              <a:t> Java code</a:t>
            </a:r>
            <a:endParaRPr lang="en-US" dirty="0"/>
          </a:p>
        </p:txBody>
      </p:sp>
      <p:pic>
        <p:nvPicPr>
          <p:cNvPr id="5" name="Content Placeholder 4" descr="Picture 1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48"/>
          <a:stretch>
            <a:fillRect/>
          </a:stretch>
        </p:blipFill>
        <p:spPr>
          <a:xfrm>
            <a:off x="2192274" y="1187450"/>
            <a:ext cx="4759452" cy="5365750"/>
          </a:xfrm>
        </p:spPr>
      </p:pic>
      <p:grpSp>
        <p:nvGrpSpPr>
          <p:cNvPr id="10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1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5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3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in CS61A (and CS3?!)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that’s too much code?</a:t>
            </a:r>
          </a:p>
          <a:p>
            <a:pPr lvl="1"/>
            <a:r>
              <a:rPr lang="en-US" dirty="0" smtClean="0"/>
              <a:t>So did we, and we wanted to teach the Map/Reduce programming paradigm in CS61A</a:t>
            </a:r>
          </a:p>
          <a:p>
            <a:pPr lvl="2"/>
            <a:r>
              <a:rPr lang="en-US" dirty="0" smtClean="0"/>
              <a:t>“We” = Dan, Brian Harvey and ace undergrads </a:t>
            </a:r>
            <a:br>
              <a:rPr lang="en-US" dirty="0" smtClean="0"/>
            </a:br>
            <a:r>
              <a:rPr lang="en-US" dirty="0" smtClean="0"/>
              <a:t>Matt Johnson, </a:t>
            </a:r>
            <a:r>
              <a:rPr lang="en-US" dirty="0" err="1" smtClean="0"/>
              <a:t>Ramesh</a:t>
            </a:r>
            <a:r>
              <a:rPr lang="en-US" dirty="0" smtClean="0"/>
              <a:t> </a:t>
            </a:r>
            <a:r>
              <a:rPr lang="en-US" dirty="0" err="1" smtClean="0"/>
              <a:t>Sridharan</a:t>
            </a:r>
            <a:r>
              <a:rPr lang="en-US" dirty="0" smtClean="0"/>
              <a:t>, Robert Liao, Alex Rasmussen. </a:t>
            </a:r>
          </a:p>
          <a:p>
            <a:pPr lvl="1"/>
            <a:r>
              <a:rPr lang="en-US" dirty="0" smtClean="0"/>
              <a:t>Google &amp; Intel gave us the cluster you used in Lab!</a:t>
            </a:r>
          </a:p>
          <a:p>
            <a:r>
              <a:rPr lang="en-US" dirty="0" smtClean="0"/>
              <a:t>You live in Scheme, and send the task to the cluster in the basement by invoking the fn </a:t>
            </a:r>
            <a:r>
              <a:rPr lang="en-US" b="1" dirty="0" err="1" smtClean="0">
                <a:latin typeface="Courier New"/>
                <a:cs typeface="Courier New"/>
              </a:rPr>
              <a:t>mapreduce</a:t>
            </a:r>
            <a:r>
              <a:rPr lang="en-US" dirty="0" smtClean="0"/>
              <a:t>. </a:t>
            </a:r>
            <a:r>
              <a:rPr lang="en-US" dirty="0" err="1" smtClean="0"/>
              <a:t>Ans</a:t>
            </a:r>
            <a:r>
              <a:rPr lang="en-US" dirty="0" smtClean="0"/>
              <a:t> comes back as a stream. </a:t>
            </a:r>
          </a:p>
          <a:p>
            <a:pPr lvl="1"/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mapreduce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mapper</a:t>
            </a: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Courier New"/>
                <a:cs typeface="Courier New"/>
              </a:rPr>
              <a:t>reducer </a:t>
            </a:r>
            <a:r>
              <a:rPr lang="en-US" sz="2000" b="1" dirty="0" smtClean="0">
                <a:latin typeface="Courier New"/>
                <a:cs typeface="Courier New"/>
              </a:rPr>
              <a:t>reducer-base input</a:t>
            </a:r>
            <a:r>
              <a:rPr lang="en-US" sz="2000" b="1" dirty="0" smtClean="0">
                <a:latin typeface="Courier New"/>
                <a:cs typeface="Courier New"/>
              </a:rPr>
              <a:t>)</a:t>
            </a:r>
          </a:p>
          <a:p>
            <a:pPr lvl="1"/>
            <a:r>
              <a:rPr lang="en-US" sz="1600" b="1" dirty="0" smtClean="0">
                <a:latin typeface="Courier New"/>
                <a:cs typeface="Courier New"/>
              </a:rPr>
              <a:t>www</a:t>
            </a:r>
            <a:r>
              <a:rPr lang="en-US" sz="1600" b="1" dirty="0" smtClean="0">
                <a:latin typeface="Courier New"/>
                <a:cs typeface="Courier New"/>
              </a:rPr>
              <a:t>.eecs.berkeley.edu/Pubs/TechRpts/2008/EECS-2008-34.html</a:t>
            </a:r>
            <a:endParaRPr lang="en-US" sz="1600" b="1" dirty="0">
              <a:latin typeface="Courier New"/>
              <a:cs typeface="Courier New"/>
            </a:endParaRPr>
          </a:p>
        </p:txBody>
      </p:sp>
      <p:grpSp>
        <p:nvGrpSpPr>
          <p:cNvPr id="6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7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1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9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6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Threads can be awake and ready/running on a core or</a:t>
            </a:r>
            <a:br>
              <a:rPr lang="en-US" sz="2000" dirty="0" smtClean="0"/>
            </a:br>
            <a:r>
              <a:rPr lang="en-US" sz="2000" dirty="0" smtClean="0"/>
              <a:t>asleep for sync. (or blocking I/O)</a:t>
            </a:r>
          </a:p>
          <a:p>
            <a:r>
              <a:rPr lang="en-US" sz="2000" dirty="0" smtClean="0"/>
              <a:t>Use </a:t>
            </a:r>
            <a:r>
              <a:rPr lang="en-US" sz="2000" dirty="0" err="1" smtClean="0"/>
              <a:t>PThreads</a:t>
            </a:r>
            <a:r>
              <a:rPr lang="en-US" sz="2000" dirty="0" smtClean="0"/>
              <a:t> to thread C &amp; fully utilize your </a:t>
            </a:r>
            <a:r>
              <a:rPr lang="en-US" sz="2000" dirty="0" err="1" smtClean="0"/>
              <a:t>multicore</a:t>
            </a:r>
            <a:r>
              <a:rPr lang="en-US" sz="2000" dirty="0" smtClean="0"/>
              <a:t> processors!</a:t>
            </a:r>
          </a:p>
          <a:p>
            <a:pPr lvl="1"/>
            <a:r>
              <a:rPr lang="en-US" sz="1800" b="1" dirty="0" err="1" smtClean="0">
                <a:latin typeface="Courier New"/>
                <a:cs typeface="Courier New"/>
              </a:rPr>
              <a:t>pthread_create</a:t>
            </a:r>
            <a:r>
              <a:rPr lang="en-US" sz="1800" b="1" dirty="0" smtClean="0">
                <a:latin typeface="Courier New"/>
                <a:cs typeface="Courier New"/>
              </a:rPr>
              <a:t>(), </a:t>
            </a:r>
            <a:r>
              <a:rPr lang="en-US" sz="1800" b="1" dirty="0" err="1" smtClean="0">
                <a:latin typeface="Courier New"/>
                <a:cs typeface="Courier New"/>
              </a:rPr>
              <a:t>pthread_join</a:t>
            </a:r>
            <a:r>
              <a:rPr lang="en-US" sz="1800" b="1" dirty="0" smtClean="0">
                <a:latin typeface="Courier New"/>
                <a:cs typeface="Courier New"/>
              </a:rPr>
              <a:t>(), </a:t>
            </a:r>
            <a:r>
              <a:rPr lang="en-US" sz="1800" b="1" dirty="0" err="1" smtClean="0">
                <a:latin typeface="Courier New"/>
                <a:cs typeface="Courier New"/>
              </a:rPr>
              <a:t>pthread_exit</a:t>
            </a:r>
            <a:r>
              <a:rPr lang="en-US" sz="1800" b="1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sz="1800" b="1" dirty="0" err="1" smtClean="0">
                <a:latin typeface="Courier New"/>
                <a:cs typeface="Courier New"/>
              </a:rPr>
              <a:t>pthread_mutex_t</a:t>
            </a:r>
            <a:r>
              <a:rPr lang="en-US" sz="1800" b="1" dirty="0" smtClean="0">
                <a:latin typeface="Courier New"/>
                <a:cs typeface="Courier New"/>
              </a:rPr>
              <a:t>, </a:t>
            </a:r>
            <a:r>
              <a:rPr lang="en-US" sz="1800" b="1" dirty="0" err="1" smtClean="0">
                <a:latin typeface="Courier New"/>
                <a:cs typeface="Courier New"/>
              </a:rPr>
              <a:t>pthread_mutex_lock</a:t>
            </a:r>
            <a:r>
              <a:rPr lang="en-US" sz="1800" b="1" dirty="0" smtClean="0">
                <a:latin typeface="Courier New"/>
                <a:cs typeface="Courier New"/>
              </a:rPr>
              <a:t>(), </a:t>
            </a:r>
            <a:r>
              <a:rPr lang="en-US" sz="1800" b="1" dirty="0" err="1" smtClean="0">
                <a:latin typeface="Courier New"/>
                <a:cs typeface="Courier New"/>
              </a:rPr>
              <a:t>pthread_mutex_unlock</a:t>
            </a:r>
            <a:r>
              <a:rPr lang="en-US" sz="1800" b="1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sz="1800" b="1" dirty="0" err="1" smtClean="0">
                <a:latin typeface="Courier New"/>
                <a:cs typeface="Courier New"/>
              </a:rPr>
              <a:t>pthread_cond_t</a:t>
            </a:r>
            <a:r>
              <a:rPr lang="en-US" sz="1800" b="1" dirty="0" smtClean="0">
                <a:latin typeface="Courier New"/>
                <a:cs typeface="Courier New"/>
              </a:rPr>
              <a:t>, </a:t>
            </a:r>
            <a:r>
              <a:rPr lang="en-US" sz="1800" b="1" dirty="0" err="1" smtClean="0">
                <a:latin typeface="Courier New"/>
                <a:cs typeface="Courier New"/>
              </a:rPr>
              <a:t>pthread_cond_wait</a:t>
            </a:r>
            <a:r>
              <a:rPr lang="en-US" sz="1800" b="1" dirty="0" smtClean="0">
                <a:latin typeface="Courier New"/>
                <a:cs typeface="Courier New"/>
              </a:rPr>
              <a:t>(), </a:t>
            </a:r>
            <a:r>
              <a:rPr lang="en-US" sz="1800" b="1" dirty="0" err="1" smtClean="0">
                <a:latin typeface="Courier New"/>
                <a:cs typeface="Courier New"/>
              </a:rPr>
              <a:t>pthread_cond_signal</a:t>
            </a:r>
            <a:r>
              <a:rPr lang="en-US" sz="1800" b="1" dirty="0" smtClean="0">
                <a:latin typeface="Courier New"/>
                <a:cs typeface="Courier New"/>
              </a:rPr>
              <a:t>(), </a:t>
            </a:r>
            <a:r>
              <a:rPr lang="en-US" sz="1800" b="1" dirty="0" err="1" smtClean="0">
                <a:latin typeface="Courier New"/>
                <a:cs typeface="Courier New"/>
              </a:rPr>
              <a:t>pthread_cond_broadcast</a:t>
            </a:r>
            <a:r>
              <a:rPr lang="en-US" sz="1800" b="1" dirty="0" smtClean="0">
                <a:latin typeface="Courier New"/>
                <a:cs typeface="Courier New"/>
              </a:rPr>
              <a:t>()</a:t>
            </a:r>
          </a:p>
          <a:p>
            <a:r>
              <a:rPr lang="en-US" sz="2000" dirty="0" smtClean="0"/>
              <a:t>Domain decomposition is a common </a:t>
            </a:r>
            <a:br>
              <a:rPr lang="en-US" sz="2000" dirty="0" smtClean="0"/>
            </a:br>
            <a:r>
              <a:rPr lang="en-US" sz="2000" dirty="0" smtClean="0"/>
              <a:t>technique for multithreading programs</a:t>
            </a:r>
          </a:p>
          <a:p>
            <a:r>
              <a:rPr lang="en-US" sz="2000" dirty="0" smtClean="0"/>
              <a:t>Watch out for</a:t>
            </a:r>
          </a:p>
          <a:p>
            <a:pPr lvl="1"/>
            <a:r>
              <a:rPr lang="en-US" sz="1800" dirty="0" smtClean="0"/>
              <a:t>Synchronization overhead</a:t>
            </a:r>
          </a:p>
          <a:p>
            <a:pPr lvl="1"/>
            <a:r>
              <a:rPr lang="en-US" sz="1800" dirty="0" smtClean="0"/>
              <a:t>Cache issues (sharing data, decomposing)</a:t>
            </a:r>
          </a:p>
          <a:p>
            <a:pPr lvl="1"/>
            <a:r>
              <a:rPr lang="en-US" sz="1800" dirty="0" smtClean="0"/>
              <a:t>Amdahl’s Law &amp; algorithm parallelizability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94" t="2051" r="8664" b="1325"/>
          <a:stretch>
            <a:fillRect/>
          </a:stretch>
        </p:blipFill>
        <p:spPr>
          <a:xfrm>
            <a:off x="5486400" y="3710370"/>
            <a:ext cx="3549858" cy="28955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579120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err="1" smtClean="0">
                <a:latin typeface="Courier New"/>
                <a:cs typeface="Courier New"/>
              </a:rPr>
              <a:t>en</a:t>
            </a:r>
            <a:r>
              <a:rPr lang="en-US" sz="1400" b="1" dirty="0" err="1" smtClean="0">
                <a:latin typeface="Courier New"/>
                <a:cs typeface="Courier New"/>
              </a:rPr>
              <a:t>.wikipedia.org/wiki/Image:AmdahlsLaw.svg</a:t>
            </a:r>
            <a:endParaRPr lang="en-US" sz="1400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Scheme </a:t>
            </a:r>
            <a:r>
              <a:rPr lang="en-US" dirty="0" err="1" smtClean="0"/>
              <a:t>MapReduce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143000"/>
            <a:ext cx="8229600" cy="3464255"/>
          </a:xfrm>
        </p:spPr>
      </p:pic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876800"/>
            <a:ext cx="7315200" cy="1694516"/>
          </a:xfrm>
          <a:prstGeom prst="rect">
            <a:avLst/>
          </a:prstGeom>
        </p:spPr>
      </p:pic>
      <p:pic>
        <p:nvPicPr>
          <p:cNvPr id="7" name="Content Placeholder 4" descr="Picture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48"/>
          <a:stretch>
            <a:fillRect/>
          </a:stretch>
        </p:blipFill>
        <p:spPr bwMode="auto">
          <a:xfrm>
            <a:off x="152400" y="4800600"/>
            <a:ext cx="16897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MapReduce</a:t>
            </a:r>
            <a:r>
              <a:rPr lang="en-US" sz="3600" dirty="0" smtClean="0"/>
              <a:t> Advantages/Disadvantages</a:t>
            </a:r>
            <a:endParaRPr lang="en-US" sz="3600" dirty="0"/>
          </a:p>
        </p:txBody>
      </p:sp>
      <p:sp>
        <p:nvSpPr>
          <p:cNvPr id="36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Now it’s easy to program for many CPUs</a:t>
            </a:r>
          </a:p>
          <a:p>
            <a:pPr lvl="1"/>
            <a:r>
              <a:rPr lang="en-US" sz="2400" dirty="0" smtClean="0"/>
              <a:t>Communication management effectively gone</a:t>
            </a:r>
          </a:p>
          <a:p>
            <a:pPr lvl="2"/>
            <a:r>
              <a:rPr lang="en-US" sz="2000" dirty="0" smtClean="0"/>
              <a:t>I/O scheduling done for us</a:t>
            </a:r>
          </a:p>
          <a:p>
            <a:pPr lvl="1"/>
            <a:r>
              <a:rPr lang="en-US" sz="2400" dirty="0" smtClean="0"/>
              <a:t>Fault tolerance, monitoring</a:t>
            </a:r>
          </a:p>
          <a:p>
            <a:pPr lvl="2"/>
            <a:r>
              <a:rPr lang="en-US" sz="2000" dirty="0" smtClean="0"/>
              <a:t>machine failures, suddenly-slow machines,</a:t>
            </a:r>
            <a:r>
              <a:rPr lang="en-US" sz="2000" dirty="0" smtClean="0"/>
              <a:t> etc are </a:t>
            </a:r>
            <a:r>
              <a:rPr lang="en-US" sz="2000" dirty="0" smtClean="0"/>
              <a:t>handled</a:t>
            </a:r>
          </a:p>
          <a:p>
            <a:pPr lvl="1"/>
            <a:r>
              <a:rPr lang="en-US" sz="2400" dirty="0" smtClean="0"/>
              <a:t>Can be much easier to design and program</a:t>
            </a:r>
            <a:r>
              <a:rPr lang="en-US" sz="2400" dirty="0" smtClean="0"/>
              <a:t>!</a:t>
            </a:r>
          </a:p>
          <a:p>
            <a:pPr lvl="1"/>
            <a:r>
              <a:rPr lang="en-US" sz="2400" dirty="0" smtClean="0"/>
              <a:t>Can cascade several (many?)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tasks</a:t>
            </a:r>
            <a:endParaRPr lang="en-US" sz="2400" dirty="0" smtClean="0"/>
          </a:p>
          <a:p>
            <a:r>
              <a:rPr lang="en-US" sz="2800" dirty="0" smtClean="0"/>
              <a:t>But … it further restricts solvable problems</a:t>
            </a:r>
          </a:p>
          <a:p>
            <a:pPr lvl="1"/>
            <a:r>
              <a:rPr lang="en-US" sz="2400" dirty="0" smtClean="0"/>
              <a:t>Might be hard to express</a:t>
            </a:r>
            <a:r>
              <a:rPr lang="en-US" sz="2400" dirty="0" smtClean="0"/>
              <a:t> problem </a:t>
            </a:r>
            <a:r>
              <a:rPr lang="en-US" sz="2400" dirty="0" smtClean="0"/>
              <a:t>in</a:t>
            </a:r>
            <a:r>
              <a:rPr lang="en-US" sz="2400" dirty="0" smtClean="0"/>
              <a:t> </a:t>
            </a:r>
            <a:r>
              <a:rPr lang="en-US" sz="2400" dirty="0" err="1" smtClean="0"/>
              <a:t>MapReduce</a:t>
            </a:r>
            <a:endParaRPr lang="en-US" sz="2400" dirty="0" smtClean="0"/>
          </a:p>
          <a:p>
            <a:pPr lvl="1"/>
            <a:r>
              <a:rPr lang="en-US" sz="2400" dirty="0" smtClean="0"/>
              <a:t>Data parallelism is key</a:t>
            </a:r>
          </a:p>
          <a:p>
            <a:pPr lvl="2"/>
            <a:r>
              <a:rPr lang="en-US" sz="2000" dirty="0" smtClean="0"/>
              <a:t>Need to be able to break up a problem by data chunks</a:t>
            </a:r>
          </a:p>
          <a:p>
            <a:pPr lvl="1"/>
            <a:r>
              <a:rPr lang="en-US" sz="2400" dirty="0" err="1" smtClean="0"/>
              <a:t>MapReduce</a:t>
            </a:r>
            <a:r>
              <a:rPr lang="en-US" sz="2400" dirty="0" smtClean="0"/>
              <a:t> is closed-</a:t>
            </a:r>
            <a:r>
              <a:rPr lang="en-US" sz="2400" dirty="0" smtClean="0"/>
              <a:t>source (to Google) </a:t>
            </a:r>
            <a:r>
              <a:rPr lang="en-US" sz="2200" dirty="0" smtClean="0"/>
              <a:t>C++</a:t>
            </a:r>
          </a:p>
          <a:p>
            <a:pPr lvl="2"/>
            <a:r>
              <a:rPr lang="en-US" sz="2000" dirty="0" err="1" smtClean="0"/>
              <a:t>Hadoop</a:t>
            </a:r>
            <a:r>
              <a:rPr lang="en-US" sz="2000" dirty="0" smtClean="0"/>
              <a:t> is open-source Java-based rewrite</a:t>
            </a:r>
            <a:endParaRPr lang="en-US" sz="2000" dirty="0"/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200648"/>
            <a:ext cx="1981200" cy="46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ABC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0: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1: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2: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3: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4: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5: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6: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7: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TTT</a:t>
            </a: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04800" y="3810000"/>
            <a:ext cx="7315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Writing &amp; managing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SETI@Home is relatively straightforward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; just hand out &amp; gather data </a:t>
            </a:r>
          </a:p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Most parallel programs that, when run on N (N big) </a:t>
            </a:r>
            <a:r>
              <a:rPr kumimoji="0" lang="en-US" sz="2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identical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 supercomputer processors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will yield close to N x performance increase</a:t>
            </a:r>
          </a:p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The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majority of the world’s computing power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lives in supercomputer centers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7" name="Rectangle 5"/>
          <p:cNvSpPr>
            <a:spLocks noChangeArrowheads="1"/>
          </p:cNvSpPr>
          <p:nvPr/>
        </p:nvSpPr>
        <p:spPr bwMode="auto">
          <a:xfrm>
            <a:off x="304800" y="1066800"/>
            <a:ext cx="8610600" cy="2520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The heterogeneity of the machines, handling machines that fail, falsify data.  FALSE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The combination of Amdahl’s law, overhead, and load balancing take its toll.  FALSE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Have you considered how many PCs + game devices exist? Not even close. FALSE</a:t>
            </a:r>
          </a:p>
        </p:txBody>
      </p:sp>
      <p:sp>
        <p:nvSpPr>
          <p:cNvPr id="3592198" name="AutoShape 6"/>
          <p:cNvSpPr>
            <a:spLocks noChangeArrowheads="1"/>
          </p:cNvSpPr>
          <p:nvPr/>
        </p:nvSpPr>
        <p:spPr bwMode="auto">
          <a:xfrm>
            <a:off x="7612063" y="4038600"/>
            <a:ext cx="1447800" cy="3810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922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0"/>
            <a:ext cx="7315200" cy="2705100"/>
          </a:xfrm>
          <a:noFill/>
          <a:ln/>
        </p:spPr>
        <p:txBody>
          <a:bodyPr/>
          <a:lstStyle/>
          <a:p>
            <a:pPr marL="609600" indent="-609600">
              <a:lnSpc>
                <a:spcPct val="85000"/>
              </a:lnSpc>
              <a:buSzTx/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dirty="0"/>
              <a:t>Writing &amp; managing </a:t>
            </a:r>
            <a:r>
              <a:rPr lang="en-US" sz="2400" dirty="0" err="1">
                <a:solidFill>
                  <a:srgbClr val="FFFF00"/>
                </a:solidFill>
              </a:rPr>
              <a:t>SETI@Home</a:t>
            </a:r>
            <a:r>
              <a:rPr lang="en-US" sz="2400" dirty="0">
                <a:solidFill>
                  <a:srgbClr val="FFFF00"/>
                </a:solidFill>
              </a:rPr>
              <a:t> is relatively straightforward</a:t>
            </a:r>
            <a:r>
              <a:rPr lang="en-US" sz="2400" dirty="0"/>
              <a:t>; just hand out &amp; gather data </a:t>
            </a:r>
          </a:p>
          <a:p>
            <a:pPr marL="609600" indent="-609600">
              <a:lnSpc>
                <a:spcPct val="85000"/>
              </a:lnSpc>
              <a:buSzTx/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dirty="0"/>
              <a:t>Most parallel programs that, when run on N (N big) </a:t>
            </a:r>
            <a:r>
              <a:rPr lang="en-US" sz="2400" u="sng" dirty="0"/>
              <a:t>identical</a:t>
            </a:r>
            <a:r>
              <a:rPr lang="en-US" sz="2400" dirty="0"/>
              <a:t> supercomputer processors </a:t>
            </a:r>
            <a:r>
              <a:rPr lang="en-US" sz="2400" dirty="0">
                <a:solidFill>
                  <a:srgbClr val="FFFF00"/>
                </a:solidFill>
              </a:rPr>
              <a:t>will yield close to N </a:t>
            </a:r>
            <a:r>
              <a:rPr lang="en-US" sz="2400" dirty="0" err="1">
                <a:solidFill>
                  <a:srgbClr val="FFFF00"/>
                </a:solidFill>
              </a:rPr>
              <a:t>x</a:t>
            </a:r>
            <a:r>
              <a:rPr lang="en-US" sz="2400" dirty="0">
                <a:solidFill>
                  <a:srgbClr val="FFFF00"/>
                </a:solidFill>
              </a:rPr>
              <a:t> performance increase</a:t>
            </a:r>
          </a:p>
          <a:p>
            <a:pPr marL="609600" indent="-609600">
              <a:lnSpc>
                <a:spcPct val="85000"/>
              </a:lnSpc>
              <a:buSzTx/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FF00"/>
                </a:solidFill>
              </a:rPr>
              <a:t>majority of the world’s computing power </a:t>
            </a:r>
            <a:r>
              <a:rPr lang="en-US" sz="2400" dirty="0"/>
              <a:t>lives in supercomputer centers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ABC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0: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1: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2: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3: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4: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5: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6: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7: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197" grpId="0" build="allAtOnce"/>
      <p:bldP spid="35921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6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Parallelism is necessary</a:t>
            </a:r>
          </a:p>
          <a:p>
            <a:pPr lvl="1"/>
            <a:r>
              <a:rPr lang="en-US" dirty="0" smtClean="0"/>
              <a:t>It</a:t>
            </a:r>
            <a:r>
              <a:rPr lang="en-US" dirty="0" smtClean="0"/>
              <a:t> looks like it’s the </a:t>
            </a:r>
            <a:r>
              <a:rPr lang="en-US" dirty="0" smtClean="0"/>
              <a:t>future of computing…</a:t>
            </a:r>
          </a:p>
          <a:p>
            <a:pPr lvl="1"/>
            <a:r>
              <a:rPr lang="en-US" dirty="0" smtClean="0"/>
              <a:t>It is unlikely that serial computing will ever catch up with parallel computing</a:t>
            </a:r>
          </a:p>
          <a:p>
            <a:r>
              <a:rPr lang="en-US" dirty="0" smtClean="0"/>
              <a:t>Software parallelism</a:t>
            </a:r>
          </a:p>
          <a:p>
            <a:pPr lvl="1"/>
            <a:r>
              <a:rPr lang="en-US" dirty="0" smtClean="0"/>
              <a:t>Grids and clusters, networked computers</a:t>
            </a:r>
          </a:p>
          <a:p>
            <a:pPr lvl="1"/>
            <a:r>
              <a:rPr lang="en-US" dirty="0" smtClean="0"/>
              <a:t>Two common ways to program:</a:t>
            </a:r>
          </a:p>
          <a:p>
            <a:pPr lvl="2"/>
            <a:r>
              <a:rPr lang="en-US" dirty="0" smtClean="0"/>
              <a:t>Message Passing Interface (lower level)</a:t>
            </a:r>
          </a:p>
          <a:p>
            <a:pPr lvl="2"/>
            <a:r>
              <a:rPr lang="en-US" dirty="0" err="1" smtClean="0"/>
              <a:t>MapReduce</a:t>
            </a:r>
            <a:r>
              <a:rPr lang="en-US" dirty="0" smtClean="0"/>
              <a:t> (higher level, more constrained)</a:t>
            </a:r>
          </a:p>
          <a:p>
            <a:r>
              <a:rPr lang="en-US" dirty="0" smtClean="0"/>
              <a:t>Parallelism is often difficult</a:t>
            </a:r>
          </a:p>
          <a:p>
            <a:pPr lvl="1"/>
            <a:r>
              <a:rPr lang="en-US" dirty="0" smtClean="0"/>
              <a:t>Speedup is limited by serial portion of code and communication overhead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36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These are extra slides that used to be included in lecture notes, but have been moved to this, the “bonus” area to serve as a supplement.</a:t>
            </a:r>
          </a:p>
          <a:p>
            <a:r>
              <a:rPr lang="en-US" smtClean="0"/>
              <a:t>The slides will appear in the order they would have in the normal presentation</a:t>
            </a:r>
            <a:endParaRPr lang="en-US"/>
          </a:p>
        </p:txBody>
      </p:sp>
      <p:sp>
        <p:nvSpPr>
          <p:cNvPr id="3661828" name="WordArt 4"/>
          <p:cNvSpPr>
            <a:spLocks noChangeArrowheads="1" noChangeShapeType="1" noTextEdit="1"/>
          </p:cNvSpPr>
          <p:nvPr/>
        </p:nvSpPr>
        <p:spPr bwMode="auto">
          <a:xfrm>
            <a:off x="2057400" y="3962400"/>
            <a:ext cx="5486400" cy="2595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Bonus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Learn More…</a:t>
            </a:r>
            <a:endParaRPr lang="en-US" dirty="0"/>
          </a:p>
        </p:txBody>
      </p:sp>
      <p:sp>
        <p:nvSpPr>
          <p:cNvPr id="36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MPI…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www.mpi-forum.org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Parallel Programming in C with MPI and </a:t>
            </a:r>
            <a:r>
              <a:rPr lang="en-US" dirty="0" err="1" smtClean="0"/>
              <a:t>OpenMP</a:t>
            </a:r>
            <a:r>
              <a:rPr lang="en-US" dirty="0" smtClean="0"/>
              <a:t> by Michael J. Quinn</a:t>
            </a:r>
          </a:p>
          <a:p>
            <a:r>
              <a:rPr lang="en-US" dirty="0" smtClean="0"/>
              <a:t>About </a:t>
            </a:r>
            <a:r>
              <a:rPr lang="en-US" dirty="0" err="1" smtClean="0"/>
              <a:t>MapReduce</a:t>
            </a:r>
            <a:r>
              <a:rPr lang="en-US" dirty="0" smtClean="0"/>
              <a:t>…</a:t>
            </a: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code.google.com/edu/parallel/mapreduce-tutorial.html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labs.google.com/papers/mapreduce.html</a:t>
            </a:r>
            <a:endParaRPr lang="en-US" b="1" dirty="0" smtClean="0">
              <a:latin typeface="Courier New"/>
              <a:cs typeface="Courier New"/>
            </a:endParaRPr>
          </a:p>
          <a:p>
            <a:pPr lvl="1"/>
            <a:r>
              <a:rPr lang="en-US" b="1" dirty="0" err="1" smtClean="0">
                <a:latin typeface="Courier New"/>
                <a:cs typeface="Courier New"/>
              </a:rPr>
              <a:t>lucene.apache.org/hadoop/index.html</a:t>
            </a:r>
            <a:endParaRPr lang="en-US" b="1" dirty="0" smtClean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02300"/>
          </a:xfrm>
        </p:spPr>
        <p:txBody>
          <a:bodyPr/>
          <a:lstStyle/>
          <a:p>
            <a:r>
              <a:rPr lang="en-US" sz="2800" b="1" dirty="0" err="1">
                <a:latin typeface="Courier New" pitchFamily="1" charset="0"/>
              </a:rPr>
              <a:t>MPI_Send</a:t>
            </a:r>
            <a:r>
              <a:rPr lang="en-US" sz="2800" b="1" dirty="0">
                <a:latin typeface="Courier New" pitchFamily="1" charset="0"/>
              </a:rPr>
              <a:t>()</a:t>
            </a:r>
            <a:r>
              <a:rPr lang="en-US" sz="2800" b="1" dirty="0"/>
              <a:t> and </a:t>
            </a:r>
            <a:r>
              <a:rPr lang="en-US" sz="2800" b="1" dirty="0" err="1">
                <a:latin typeface="Courier New" pitchFamily="1" charset="0"/>
              </a:rPr>
              <a:t>MPI_Receive</a:t>
            </a:r>
            <a:r>
              <a:rPr lang="en-US" sz="2800" b="1" dirty="0">
                <a:latin typeface="Courier New" pitchFamily="1" charset="0"/>
              </a:rPr>
              <a:t>()</a:t>
            </a:r>
            <a:endParaRPr lang="en-US" sz="2800" b="1" dirty="0"/>
          </a:p>
          <a:p>
            <a:pPr lvl="1"/>
            <a:r>
              <a:rPr lang="en-US" sz="2400" dirty="0"/>
              <a:t>Basic API calls to send and receive data point-to-point based on </a:t>
            </a:r>
            <a:r>
              <a:rPr lang="en-US" sz="2400" b="1" dirty="0">
                <a:latin typeface="Courier New" pitchFamily="1" charset="0"/>
              </a:rPr>
              <a:t>rank</a:t>
            </a:r>
            <a:r>
              <a:rPr lang="en-US" sz="2400" b="1" dirty="0"/>
              <a:t> </a:t>
            </a:r>
            <a:r>
              <a:rPr lang="en-US" sz="2400" dirty="0"/>
              <a:t>(the runtime node ID #)</a:t>
            </a:r>
          </a:p>
          <a:p>
            <a:pPr lvl="1"/>
            <a:r>
              <a:rPr lang="en-US" sz="2400" dirty="0"/>
              <a:t>We don’t have to worry about networking details </a:t>
            </a:r>
          </a:p>
          <a:p>
            <a:pPr lvl="1"/>
            <a:r>
              <a:rPr lang="en-US" sz="2400" dirty="0"/>
              <a:t>A few are available: blocking and non-blocking</a:t>
            </a:r>
            <a:endParaRPr lang="en-US" dirty="0"/>
          </a:p>
          <a:p>
            <a:r>
              <a:rPr lang="en-US" sz="2800" b="1" dirty="0" err="1">
                <a:latin typeface="Courier New" pitchFamily="1" charset="0"/>
              </a:rPr>
              <a:t>MPI_Broadcast</a:t>
            </a:r>
            <a:r>
              <a:rPr lang="en-US" sz="2800" b="1" dirty="0">
                <a:latin typeface="Courier New" pitchFamily="1" charset="0"/>
              </a:rPr>
              <a:t>()</a:t>
            </a:r>
            <a:endParaRPr lang="en-US" sz="2800" b="1" dirty="0"/>
          </a:p>
          <a:p>
            <a:pPr lvl="1"/>
            <a:r>
              <a:rPr lang="en-US" sz="2400" dirty="0"/>
              <a:t>One-to-many communication of data</a:t>
            </a:r>
          </a:p>
          <a:p>
            <a:pPr lvl="1"/>
            <a:r>
              <a:rPr lang="en-US" sz="2400" dirty="0"/>
              <a:t>Everyone calls: one sends, others block to receive</a:t>
            </a:r>
          </a:p>
          <a:p>
            <a:r>
              <a:rPr lang="en-US" sz="2800" b="1" dirty="0" err="1">
                <a:latin typeface="Courier New" pitchFamily="1" charset="0"/>
              </a:rPr>
              <a:t>MPI_Barrier</a:t>
            </a:r>
            <a:r>
              <a:rPr lang="en-US" sz="2800" b="1" dirty="0">
                <a:latin typeface="Courier New" pitchFamily="1" charset="0"/>
              </a:rPr>
              <a:t>()</a:t>
            </a:r>
            <a:endParaRPr lang="en-US" sz="2800" b="1" dirty="0"/>
          </a:p>
          <a:p>
            <a:pPr lvl="1"/>
            <a:r>
              <a:rPr lang="en-US" sz="2400" dirty="0"/>
              <a:t>Blocks when called, waits for everyone to call (arrive at some determined point in the code)</a:t>
            </a:r>
          </a:p>
          <a:p>
            <a:pPr lvl="1"/>
            <a:r>
              <a:rPr lang="en-US" sz="2400" dirty="0"/>
              <a:t>Synchronization</a:t>
            </a:r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MPI Functions (1)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8582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343400" y="3733799"/>
            <a:ext cx="4800600" cy="2097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024188"/>
          </a:xfrm>
        </p:spPr>
        <p:txBody>
          <a:bodyPr/>
          <a:lstStyle/>
          <a:p>
            <a:r>
              <a:rPr lang="en-US" sz="2800" b="1" dirty="0" err="1">
                <a:latin typeface="Courier New" pitchFamily="1" charset="0"/>
              </a:rPr>
              <a:t>MPI_Scatter</a:t>
            </a:r>
            <a:r>
              <a:rPr lang="en-US" sz="2800" b="1" dirty="0">
                <a:latin typeface="Courier New" pitchFamily="1" charset="0"/>
              </a:rPr>
              <a:t>()</a:t>
            </a:r>
            <a:endParaRPr lang="en-US" sz="2800" b="1" dirty="0"/>
          </a:p>
          <a:p>
            <a:pPr lvl="1"/>
            <a:r>
              <a:rPr lang="en-US" sz="2400" dirty="0"/>
              <a:t>Partitions an array that exists on a single node</a:t>
            </a:r>
          </a:p>
          <a:p>
            <a:pPr lvl="1"/>
            <a:r>
              <a:rPr lang="en-US" sz="2400" dirty="0"/>
              <a:t>Distributes partitions to other nodes in rank order</a:t>
            </a:r>
            <a:endParaRPr lang="en-US" dirty="0"/>
          </a:p>
          <a:p>
            <a:r>
              <a:rPr lang="en-US" sz="2800" b="1" dirty="0" err="1">
                <a:latin typeface="Courier New" pitchFamily="1" charset="0"/>
              </a:rPr>
              <a:t>MPI_Gather</a:t>
            </a:r>
            <a:r>
              <a:rPr lang="en-US" sz="2800" b="1" dirty="0">
                <a:latin typeface="Courier New" pitchFamily="1" charset="0"/>
              </a:rPr>
              <a:t>()</a:t>
            </a:r>
          </a:p>
          <a:p>
            <a:pPr lvl="1"/>
            <a:r>
              <a:rPr lang="en-US" sz="2400" dirty="0"/>
              <a:t>Collects array pieces back to single node (in order)</a:t>
            </a:r>
            <a:endParaRPr lang="en-US" dirty="0"/>
          </a:p>
          <a:p>
            <a:endParaRPr lang="en-US" dirty="0"/>
          </a:p>
        </p:txBody>
      </p:sp>
      <p:pic>
        <p:nvPicPr>
          <p:cNvPr id="3608581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0" y="3733800"/>
            <a:ext cx="4648200" cy="209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3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4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8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6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MPI Functions 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MPI Functions (3)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/>
                <a:cs typeface="Courier New"/>
              </a:rPr>
              <a:t>MPI_Reduce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dirty="0" smtClean="0"/>
              <a:t>Perform a “reduction operation” across nodes to yield a value on a single node</a:t>
            </a:r>
          </a:p>
          <a:p>
            <a:pPr lvl="1"/>
            <a:r>
              <a:rPr lang="en-US" dirty="0" smtClean="0"/>
              <a:t>Similar to </a:t>
            </a:r>
            <a:r>
              <a:rPr lang="en-US" b="1" dirty="0" smtClean="0">
                <a:latin typeface="Courier New"/>
                <a:cs typeface="Courier New"/>
              </a:rPr>
              <a:t>accumulate</a:t>
            </a:r>
            <a:r>
              <a:rPr lang="en-US" dirty="0" smtClean="0">
                <a:cs typeface="18 VAG Rounded Light   02390"/>
              </a:rPr>
              <a:t> </a:t>
            </a:r>
            <a:r>
              <a:rPr lang="en-US" dirty="0" smtClean="0"/>
              <a:t>in Scheme</a:t>
            </a:r>
          </a:p>
          <a:p>
            <a:pPr lvl="2"/>
            <a:r>
              <a:rPr lang="en-US" b="1" dirty="0" smtClean="0">
                <a:latin typeface="Courier New"/>
                <a:cs typeface="Courier New"/>
              </a:rPr>
              <a:t>(accumulate + ‘(1 2 3 4 5))</a:t>
            </a:r>
          </a:p>
          <a:p>
            <a:pPr lvl="1"/>
            <a:r>
              <a:rPr lang="en-US" dirty="0" smtClean="0"/>
              <a:t>MPI can be clever about the reduction</a:t>
            </a:r>
          </a:p>
          <a:p>
            <a:pPr lvl="1"/>
            <a:r>
              <a:rPr lang="en-US" dirty="0" smtClean="0"/>
              <a:t>Pre-defined reduction operations, or make your own (and abstract </a:t>
            </a:r>
            <a:r>
              <a:rPr lang="en-US" dirty="0" err="1" smtClean="0"/>
              <a:t>datatypes</a:t>
            </a:r>
            <a:r>
              <a:rPr lang="en-US" dirty="0" smtClean="0"/>
              <a:t>)</a:t>
            </a:r>
          </a:p>
          <a:p>
            <a:pPr lvl="2"/>
            <a:r>
              <a:rPr lang="en-US" b="1" dirty="0" err="1" smtClean="0">
                <a:latin typeface="Courier New"/>
                <a:cs typeface="Courier New"/>
              </a:rPr>
              <a:t>MPI_Op_create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</a:p>
          <a:p>
            <a:r>
              <a:rPr lang="en-US" b="1" dirty="0" err="1" smtClean="0">
                <a:latin typeface="Courier New"/>
                <a:cs typeface="Courier New"/>
              </a:rPr>
              <a:t>MPI_AllToAll</a:t>
            </a:r>
            <a:r>
              <a:rPr lang="en-US" b="1" dirty="0" smtClean="0"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dirty="0" smtClean="0"/>
              <a:t>Update shared data resource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Outline</a:t>
            </a:r>
            <a:endParaRPr lang="en-US"/>
          </a:p>
        </p:txBody>
      </p:sp>
      <p:sp>
        <p:nvSpPr>
          <p:cNvPr id="35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for</a:t>
            </a:r>
            <a:r>
              <a:rPr lang="en-US" dirty="0" smtClean="0"/>
              <a:t> Inter-machine Parallelism</a:t>
            </a:r>
          </a:p>
          <a:p>
            <a:r>
              <a:rPr lang="en-US" dirty="0" smtClean="0"/>
              <a:t>Inter-machine parallelism hardware</a:t>
            </a:r>
          </a:p>
          <a:p>
            <a:pPr lvl="1"/>
            <a:r>
              <a:rPr lang="en-US" dirty="0" smtClean="0"/>
              <a:t>Supercomputing</a:t>
            </a:r>
          </a:p>
          <a:p>
            <a:pPr lvl="1"/>
            <a:r>
              <a:rPr lang="en-US" dirty="0" smtClean="0"/>
              <a:t>Distributed computing</a:t>
            </a:r>
          </a:p>
          <a:p>
            <a:pPr lvl="2"/>
            <a:r>
              <a:rPr lang="en-US" dirty="0" smtClean="0"/>
              <a:t>Grid computing</a:t>
            </a:r>
          </a:p>
          <a:p>
            <a:pPr lvl="2"/>
            <a:r>
              <a:rPr lang="en-US" dirty="0" smtClean="0"/>
              <a:t>Cluster computing</a:t>
            </a:r>
            <a:endParaRPr lang="en-US" dirty="0" smtClean="0"/>
          </a:p>
          <a:p>
            <a:r>
              <a:rPr lang="en-US" dirty="0" smtClean="0"/>
              <a:t>Inter-machine parallelism examples</a:t>
            </a:r>
          </a:p>
          <a:p>
            <a:pPr lvl="1"/>
            <a:r>
              <a:rPr lang="en-US" dirty="0" smtClean="0"/>
              <a:t>Message Passing Interface (MPI)</a:t>
            </a:r>
          </a:p>
          <a:p>
            <a:pPr lvl="1"/>
            <a:r>
              <a:rPr lang="en-US" dirty="0" smtClean="0"/>
              <a:t>Google’s </a:t>
            </a:r>
            <a:r>
              <a:rPr lang="en-US" dirty="0" err="1" smtClean="0"/>
              <a:t>MapReduce</a:t>
            </a:r>
            <a:r>
              <a:rPr lang="en-US" dirty="0" smtClean="0"/>
              <a:t> paradigm</a:t>
            </a:r>
          </a:p>
          <a:p>
            <a:pPr lvl="1"/>
            <a:r>
              <a:rPr lang="en-US" dirty="0" smtClean="0"/>
              <a:t>Programming </a:t>
            </a:r>
            <a:r>
              <a:rPr lang="en-US" dirty="0" smtClean="0"/>
              <a:t>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9538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Communicators </a:t>
            </a:r>
            <a:r>
              <a:rPr lang="en-US" sz="2400" dirty="0" smtClean="0"/>
              <a:t>- set up node groups</a:t>
            </a:r>
          </a:p>
          <a:p>
            <a:r>
              <a:rPr lang="en-US" sz="2400" dirty="0" smtClean="0"/>
              <a:t>Startup/Shutdown Functions</a:t>
            </a:r>
          </a:p>
          <a:p>
            <a:pPr lvl="1"/>
            <a:r>
              <a:rPr lang="en-US" sz="2000" dirty="0" smtClean="0"/>
              <a:t>Set up </a:t>
            </a:r>
            <a:r>
              <a:rPr lang="en-US" sz="2000" b="1" dirty="0" smtClean="0">
                <a:latin typeface="Courier New" pitchFamily="1" charset="0"/>
              </a:rPr>
              <a:t>rank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latin typeface="Courier New" pitchFamily="1" charset="0"/>
              </a:rPr>
              <a:t>size</a:t>
            </a:r>
            <a:r>
              <a:rPr lang="en-US" sz="2000" dirty="0" smtClean="0">
                <a:latin typeface="Courier New" pitchFamily="1" charset="0"/>
              </a:rPr>
              <a:t>,</a:t>
            </a:r>
            <a:r>
              <a:rPr lang="en-US" sz="2000" dirty="0" smtClean="0"/>
              <a:t> pass </a:t>
            </a:r>
            <a:r>
              <a:rPr lang="en-US" sz="2000" b="1" dirty="0" err="1" smtClean="0">
                <a:latin typeface="Courier New" pitchFamily="1" charset="0"/>
              </a:rPr>
              <a:t>argc</a:t>
            </a:r>
            <a:r>
              <a:rPr lang="en-US" sz="2000" dirty="0" smtClean="0"/>
              <a:t> and </a:t>
            </a:r>
            <a:r>
              <a:rPr lang="en-US" sz="2000" b="1" dirty="0" err="1" smtClean="0">
                <a:latin typeface="Courier New" pitchFamily="1" charset="0"/>
              </a:rPr>
              <a:t>argv</a:t>
            </a:r>
            <a:endParaRPr lang="en-US" sz="2000" b="1" dirty="0" smtClean="0"/>
          </a:p>
          <a:p>
            <a:r>
              <a:rPr lang="en-US" sz="2400" dirty="0" smtClean="0"/>
              <a:t>“Real” code segment</a:t>
            </a:r>
          </a:p>
          <a:p>
            <a:pPr>
              <a:buFont typeface="Times" pitchFamily="1" charset="0"/>
              <a:buNone/>
            </a:pPr>
            <a:r>
              <a:rPr lang="en-US" sz="2400" b="1" dirty="0" smtClean="0">
                <a:latin typeface="Courier New" pitchFamily="1" charset="0"/>
              </a:rPr>
              <a:t>	</a:t>
            </a:r>
            <a:r>
              <a:rPr lang="en-US" sz="2400" b="1" dirty="0" err="1" smtClean="0">
                <a:latin typeface="Courier New" pitchFamily="1" charset="0"/>
              </a:rPr>
              <a:t>main(int</a:t>
            </a:r>
            <a:r>
              <a:rPr lang="en-US" sz="2400" b="1" dirty="0" smtClean="0">
                <a:latin typeface="Courier New" pitchFamily="1" charset="0"/>
              </a:rPr>
              <a:t> </a:t>
            </a:r>
            <a:r>
              <a:rPr lang="en-US" sz="2400" b="1" dirty="0" err="1" smtClean="0">
                <a:latin typeface="Courier New" pitchFamily="1" charset="0"/>
              </a:rPr>
              <a:t>argc</a:t>
            </a:r>
            <a:r>
              <a:rPr lang="en-US" sz="2400" b="1" dirty="0" smtClean="0">
                <a:latin typeface="Courier New" pitchFamily="1" charset="0"/>
              </a:rPr>
              <a:t>, char *</a:t>
            </a:r>
            <a:r>
              <a:rPr lang="en-US" sz="2400" b="1" dirty="0" err="1" smtClean="0">
                <a:latin typeface="Courier New" pitchFamily="1" charset="0"/>
              </a:rPr>
              <a:t>argv</a:t>
            </a:r>
            <a:r>
              <a:rPr lang="en-US" sz="2400" b="1" dirty="0" smtClean="0">
                <a:latin typeface="Courier New" pitchFamily="1" charset="0"/>
              </a:rPr>
              <a:t>[]){</a:t>
            </a:r>
            <a:br>
              <a:rPr lang="en-US" sz="2400" b="1" dirty="0" smtClean="0">
                <a:latin typeface="Courier New" pitchFamily="1" charset="0"/>
              </a:rPr>
            </a:br>
            <a:r>
              <a:rPr lang="en-US" sz="2400" b="1" dirty="0" smtClean="0">
                <a:latin typeface="Courier New" pitchFamily="1" charset="0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MPI_Init(&amp;argc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, &amp;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argv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);</a:t>
            </a:r>
            <a:b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MPI_Comm_rank(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itchFamily="1" charset="0"/>
              </a:rPr>
              <a:t>MPI_COMM_WORLD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, &amp;rank);</a:t>
            </a:r>
            <a:b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MPI_Comm_size(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itchFamily="1" charset="0"/>
              </a:rPr>
              <a:t>MPI_COMM_WORLD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, &amp;size);</a:t>
            </a:r>
            <a:r>
              <a:rPr lang="en-US" sz="2400" b="1" dirty="0" smtClean="0">
                <a:latin typeface="Courier New" pitchFamily="1" charset="0"/>
              </a:rPr>
              <a:t/>
            </a:r>
            <a:br>
              <a:rPr lang="en-US" sz="2400" b="1" dirty="0" smtClean="0">
                <a:latin typeface="Courier New" pitchFamily="1" charset="0"/>
              </a:rPr>
            </a:br>
            <a:r>
              <a:rPr lang="en-US" sz="2400" b="1" dirty="0" smtClean="0">
                <a:latin typeface="Courier New" pitchFamily="1" charset="0"/>
              </a:rPr>
              <a:t>	</a:t>
            </a:r>
            <a: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  <a:t>/* Data distribution */ ...</a:t>
            </a:r>
            <a:b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  <a:t>	/* Computation &amp; Communication*/ ...</a:t>
            </a:r>
            <a:b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chemeClr val="bg2"/>
                </a:solidFill>
                <a:latin typeface="Courier New" pitchFamily="1" charset="0"/>
              </a:rPr>
              <a:t>	/* Result gathering */ ...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1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Courier New" pitchFamily="1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ourier New" pitchFamily="1" charset="0"/>
              </a:rPr>
              <a:t>	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1" charset="0"/>
              </a:rPr>
              <a:t>MPI_Finalize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1" charset="0"/>
              </a:rPr>
              <a:t>();</a:t>
            </a:r>
            <a:r>
              <a:rPr lang="en-US" sz="2400" b="1" dirty="0" smtClean="0">
                <a:latin typeface="Courier New" pitchFamily="1" charset="0"/>
              </a:rPr>
              <a:t/>
            </a:r>
            <a:br>
              <a:rPr lang="en-US" sz="2400" b="1" dirty="0" smtClean="0">
                <a:latin typeface="Courier New" pitchFamily="1" charset="0"/>
              </a:rPr>
            </a:br>
            <a:r>
              <a:rPr lang="en-US" sz="2400" b="1" dirty="0" smtClean="0">
                <a:latin typeface="Courier New" pitchFamily="1" charset="0"/>
              </a:rPr>
              <a:t>}</a:t>
            </a:r>
            <a:endParaRPr lang="en-US" sz="2400" b="1" dirty="0">
              <a:latin typeface="Courier New" pitchFamily="1" charset="0"/>
            </a:endParaRPr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12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16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14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MPI Program Template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Problems</a:t>
            </a:r>
            <a:endParaRPr lang="en-US"/>
          </a:p>
        </p:txBody>
      </p:sp>
      <p:sp>
        <p:nvSpPr>
          <p:cNvPr id="36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Simulation: the Third Pillar of Science</a:t>
            </a:r>
          </a:p>
          <a:p>
            <a:pPr lvl="1"/>
            <a:r>
              <a:rPr lang="en-US" dirty="0" smtClean="0"/>
              <a:t>Traditionally perform experiments or build systems</a:t>
            </a:r>
          </a:p>
          <a:p>
            <a:pPr lvl="1"/>
            <a:r>
              <a:rPr lang="en-US" dirty="0" smtClean="0"/>
              <a:t>Limitations to standard approach:</a:t>
            </a:r>
          </a:p>
          <a:p>
            <a:pPr lvl="2"/>
            <a:r>
              <a:rPr lang="en-US" dirty="0" smtClean="0"/>
              <a:t>Too difficult – build large wind tunnels</a:t>
            </a:r>
          </a:p>
          <a:p>
            <a:pPr lvl="2"/>
            <a:r>
              <a:rPr lang="en-US" dirty="0" smtClean="0"/>
              <a:t>Too expensive – build disposable jet</a:t>
            </a:r>
          </a:p>
          <a:p>
            <a:pPr lvl="2"/>
            <a:r>
              <a:rPr lang="en-US" dirty="0" smtClean="0"/>
              <a:t>Too slow – wait for climate or galactic evolution</a:t>
            </a:r>
          </a:p>
          <a:p>
            <a:pPr lvl="2"/>
            <a:r>
              <a:rPr lang="en-US" dirty="0" smtClean="0"/>
              <a:t>Too dangerous – weapons, drug design</a:t>
            </a:r>
          </a:p>
          <a:p>
            <a:pPr lvl="1"/>
            <a:r>
              <a:rPr lang="en-US" dirty="0" smtClean="0"/>
              <a:t>Computational Science:</a:t>
            </a:r>
          </a:p>
          <a:p>
            <a:pPr lvl="2"/>
            <a:r>
              <a:rPr lang="en-US" dirty="0" smtClean="0"/>
              <a:t>Simulate the phenomenon on computers</a:t>
            </a:r>
          </a:p>
          <a:p>
            <a:pPr lvl="2"/>
            <a:r>
              <a:rPr lang="en-US" dirty="0" smtClean="0"/>
              <a:t>Based on physical laws and efficient numerical methods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Applications</a:t>
            </a:r>
            <a:endParaRPr lang="en-US"/>
          </a:p>
        </p:txBody>
      </p:sp>
      <p:sp>
        <p:nvSpPr>
          <p:cNvPr id="3465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Science &amp; Medicine</a:t>
            </a:r>
          </a:p>
          <a:p>
            <a:pPr lvl="1"/>
            <a:r>
              <a:rPr lang="en-US" sz="1400" dirty="0" smtClean="0"/>
              <a:t>Global climate modeling</a:t>
            </a:r>
          </a:p>
          <a:p>
            <a:pPr lvl="1"/>
            <a:r>
              <a:rPr lang="en-US" sz="1400" dirty="0" smtClean="0"/>
              <a:t>Biology: genomics; protein folding; drug design; malaria simulations</a:t>
            </a:r>
          </a:p>
          <a:p>
            <a:pPr lvl="1"/>
            <a:r>
              <a:rPr lang="en-US" sz="1400" dirty="0" smtClean="0"/>
              <a:t>Astrophysical modeling</a:t>
            </a:r>
          </a:p>
          <a:p>
            <a:pPr lvl="1"/>
            <a:r>
              <a:rPr lang="en-US" sz="1400" dirty="0" smtClean="0"/>
              <a:t>Computational Chemistry, Material Sciences and </a:t>
            </a:r>
            <a:r>
              <a:rPr lang="en-US" sz="1400" dirty="0" err="1" smtClean="0"/>
              <a:t>Nanosciences</a:t>
            </a:r>
            <a:endParaRPr lang="en-US" sz="1400" dirty="0" smtClean="0"/>
          </a:p>
          <a:p>
            <a:pPr lvl="1"/>
            <a:r>
              <a:rPr lang="en-US" sz="1400" dirty="0" err="1" smtClean="0"/>
              <a:t>SETI@Home</a:t>
            </a:r>
            <a:r>
              <a:rPr lang="en-US" sz="1400" dirty="0" smtClean="0"/>
              <a:t> : Search for Extra-Terrestrial Intelligence</a:t>
            </a:r>
          </a:p>
          <a:p>
            <a:r>
              <a:rPr lang="en-US" sz="1600" dirty="0" smtClean="0"/>
              <a:t>Engineering</a:t>
            </a:r>
          </a:p>
          <a:p>
            <a:pPr lvl="1"/>
            <a:r>
              <a:rPr lang="en-US" sz="1400" dirty="0" smtClean="0"/>
              <a:t>Semiconductor design</a:t>
            </a:r>
          </a:p>
          <a:p>
            <a:pPr lvl="1"/>
            <a:r>
              <a:rPr lang="en-US" sz="1400" dirty="0" smtClean="0"/>
              <a:t>Earthquake and structural modeling</a:t>
            </a:r>
          </a:p>
          <a:p>
            <a:pPr lvl="1"/>
            <a:r>
              <a:rPr lang="en-US" sz="1400" dirty="0" smtClean="0"/>
              <a:t>Fluid dynamics (airplane design)</a:t>
            </a:r>
          </a:p>
          <a:p>
            <a:pPr lvl="1"/>
            <a:r>
              <a:rPr lang="en-US" sz="1400" dirty="0" smtClean="0"/>
              <a:t>Combustion (engine design)</a:t>
            </a:r>
          </a:p>
          <a:p>
            <a:pPr lvl="1"/>
            <a:r>
              <a:rPr lang="en-US" sz="1400" dirty="0" smtClean="0"/>
              <a:t>Crash simulation</a:t>
            </a:r>
          </a:p>
          <a:p>
            <a:pPr lvl="1"/>
            <a:r>
              <a:rPr lang="en-US" sz="1400" dirty="0" smtClean="0"/>
              <a:t>Computational Game Theory (e.g., Chess Databases)</a:t>
            </a:r>
          </a:p>
          <a:p>
            <a:r>
              <a:rPr lang="en-US" sz="1600" dirty="0" smtClean="0"/>
              <a:t>Business</a:t>
            </a:r>
          </a:p>
          <a:p>
            <a:pPr lvl="1"/>
            <a:r>
              <a:rPr lang="en-US" sz="1400" dirty="0" smtClean="0"/>
              <a:t>Rendering computer graphic imagery (CGI), ala </a:t>
            </a:r>
            <a:r>
              <a:rPr lang="en-US" sz="1400" dirty="0" err="1" smtClean="0"/>
              <a:t>Pixar</a:t>
            </a:r>
            <a:r>
              <a:rPr lang="en-US" sz="1400" dirty="0" smtClean="0"/>
              <a:t> and ILM</a:t>
            </a:r>
          </a:p>
          <a:p>
            <a:pPr lvl="1"/>
            <a:r>
              <a:rPr lang="en-US" sz="1400" dirty="0" smtClean="0"/>
              <a:t>Financial and economic modeling</a:t>
            </a:r>
          </a:p>
          <a:p>
            <a:pPr lvl="1"/>
            <a:r>
              <a:rPr lang="en-US" sz="1400" dirty="0" smtClean="0"/>
              <a:t>Transaction processing, web services and search engines</a:t>
            </a:r>
          </a:p>
          <a:p>
            <a:r>
              <a:rPr lang="en-US" sz="1600" dirty="0" smtClean="0"/>
              <a:t>Defense</a:t>
            </a:r>
          </a:p>
          <a:p>
            <a:pPr lvl="1"/>
            <a:r>
              <a:rPr lang="en-US" sz="1400" dirty="0" smtClean="0"/>
              <a:t>Nuclear weapons -- test by simulations</a:t>
            </a:r>
          </a:p>
          <a:p>
            <a:pPr lvl="1"/>
            <a:r>
              <a:rPr lang="en-US" sz="1400" dirty="0" smtClean="0"/>
              <a:t>Cryptography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Requirements</a:t>
            </a:r>
            <a:endParaRPr lang="en-US"/>
          </a:p>
        </p:txBody>
      </p:sp>
      <p:sp>
        <p:nvSpPr>
          <p:cNvPr id="3602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Performance terminology</a:t>
            </a:r>
          </a:p>
          <a:p>
            <a:pPr lvl="1"/>
            <a:r>
              <a:rPr lang="en-US" sz="2000" dirty="0" smtClean="0"/>
              <a:t>the FLOP: </a:t>
            </a:r>
            <a:r>
              <a:rPr lang="en-US" sz="2000" u="sng" dirty="0" err="1" smtClean="0"/>
              <a:t>FL</a:t>
            </a:r>
            <a:r>
              <a:rPr lang="en-US" sz="2000" dirty="0" err="1" smtClean="0"/>
              <a:t>oating</a:t>
            </a:r>
            <a:r>
              <a:rPr lang="en-US" sz="2000" dirty="0" smtClean="0"/>
              <a:t> point </a:t>
            </a:r>
            <a:r>
              <a:rPr lang="en-US" sz="2000" u="sng" dirty="0" err="1" smtClean="0"/>
              <a:t>OP</a:t>
            </a:r>
            <a:r>
              <a:rPr lang="en-US" sz="2000" dirty="0" err="1" smtClean="0"/>
              <a:t>eration</a:t>
            </a:r>
            <a:endParaRPr lang="en-US" sz="2000" dirty="0" smtClean="0"/>
          </a:p>
          <a:p>
            <a:pPr lvl="1"/>
            <a:r>
              <a:rPr lang="en-US" sz="2000" dirty="0" smtClean="0"/>
              <a:t>“flops” = # FLOP/second is the standard metric for computing power</a:t>
            </a:r>
          </a:p>
          <a:p>
            <a:r>
              <a:rPr lang="en-US" sz="2400" dirty="0" smtClean="0"/>
              <a:t>Example: Global Climate Modeling</a:t>
            </a:r>
          </a:p>
          <a:p>
            <a:pPr lvl="1"/>
            <a:r>
              <a:rPr lang="en-US" sz="2000" dirty="0" smtClean="0"/>
              <a:t>Divide the world into a grid (e.g. 10 km spacing)</a:t>
            </a:r>
          </a:p>
          <a:p>
            <a:pPr lvl="1"/>
            <a:r>
              <a:rPr lang="en-US" sz="2000" dirty="0" smtClean="0"/>
              <a:t>Solve fluid dynamics equations for each point &amp; minute</a:t>
            </a:r>
          </a:p>
          <a:p>
            <a:pPr lvl="2"/>
            <a:r>
              <a:rPr lang="en-US" sz="1800" dirty="0" smtClean="0"/>
              <a:t>Requires about 100 Flops per grid point per minute</a:t>
            </a:r>
          </a:p>
          <a:p>
            <a:pPr lvl="1"/>
            <a:r>
              <a:rPr lang="en-US" sz="2000" dirty="0" smtClean="0"/>
              <a:t>Weather Prediction (7 days in 24 hours): </a:t>
            </a:r>
          </a:p>
          <a:p>
            <a:pPr lvl="2"/>
            <a:r>
              <a:rPr lang="en-US" sz="1800" dirty="0" smtClean="0"/>
              <a:t>56 </a:t>
            </a:r>
            <a:r>
              <a:rPr lang="en-US" sz="1800" dirty="0" err="1" smtClean="0"/>
              <a:t>Gflops</a:t>
            </a:r>
            <a:endParaRPr lang="en-US" sz="1800" dirty="0" smtClean="0"/>
          </a:p>
          <a:p>
            <a:pPr lvl="1"/>
            <a:r>
              <a:rPr lang="en-US" sz="2000" dirty="0" smtClean="0"/>
              <a:t>Climate Prediction (50 years in 30 days): </a:t>
            </a:r>
          </a:p>
          <a:p>
            <a:pPr lvl="2"/>
            <a:r>
              <a:rPr lang="en-US" sz="1800" dirty="0" smtClean="0"/>
              <a:t>4.8 </a:t>
            </a:r>
            <a:r>
              <a:rPr lang="en-US" sz="1800" dirty="0" err="1" smtClean="0"/>
              <a:t>Tflops</a:t>
            </a:r>
            <a:endParaRPr lang="en-US" sz="1800" dirty="0" smtClean="0"/>
          </a:p>
          <a:p>
            <a:r>
              <a:rPr lang="en-US" sz="2400" dirty="0" smtClean="0"/>
              <a:t>Perspective</a:t>
            </a:r>
          </a:p>
          <a:p>
            <a:pPr lvl="1"/>
            <a:r>
              <a:rPr lang="en-US" sz="2000" dirty="0" smtClean="0"/>
              <a:t>Pentium 4 3GHz Desktop Processor</a:t>
            </a:r>
          </a:p>
          <a:p>
            <a:pPr lvl="2"/>
            <a:r>
              <a:rPr lang="en-US" sz="1800" dirty="0" smtClean="0"/>
              <a:t>~10 </a:t>
            </a:r>
            <a:r>
              <a:rPr lang="en-US" sz="1800" dirty="0" err="1" smtClean="0"/>
              <a:t>Gflops</a:t>
            </a:r>
            <a:endParaRPr lang="en-US" sz="1800" dirty="0" smtClean="0"/>
          </a:p>
          <a:p>
            <a:pPr lvl="2"/>
            <a:r>
              <a:rPr lang="en-US" sz="1800" dirty="0" smtClean="0"/>
              <a:t>Climate Prediction would take ~50-100 years</a:t>
            </a:r>
            <a:endParaRPr lang="en-US" sz="1800" dirty="0"/>
          </a:p>
        </p:txBody>
      </p:sp>
      <p:pic>
        <p:nvPicPr>
          <p:cNvPr id="3602439" name="Picture 7" descr="smalloc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4087" y="4038600"/>
            <a:ext cx="3279913" cy="2286000"/>
          </a:xfrm>
          <a:prstGeom prst="rect">
            <a:avLst/>
          </a:prstGeom>
          <a:noFill/>
        </p:spPr>
      </p:pic>
      <p:sp>
        <p:nvSpPr>
          <p:cNvPr id="3602440" name="Text Box 8"/>
          <p:cNvSpPr txBox="1">
            <a:spLocks noChangeArrowheads="1"/>
          </p:cNvSpPr>
          <p:nvPr/>
        </p:nvSpPr>
        <p:spPr bwMode="auto">
          <a:xfrm>
            <a:off x="5867400" y="3657600"/>
            <a:ext cx="327660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1" charset="0"/>
              </a:rPr>
              <a:t>www.epm.ornl.gov/chammp/chammp.html</a:t>
            </a:r>
            <a:endParaRPr lang="en-US" sz="1200" dirty="0">
              <a:solidFill>
                <a:schemeClr val="tx1"/>
              </a:solidFill>
              <a:latin typeface="Arial" pitchFamily="1" charset="0"/>
            </a:endParaRPr>
          </a:p>
        </p:txBody>
      </p:sp>
      <p:sp>
        <p:nvSpPr>
          <p:cNvPr id="3602441" name="Rectangle 9"/>
          <p:cNvSpPr>
            <a:spLocks noChangeArrowheads="1"/>
          </p:cNvSpPr>
          <p:nvPr/>
        </p:nvSpPr>
        <p:spPr bwMode="auto">
          <a:xfrm>
            <a:off x="1219200" y="6430963"/>
            <a:ext cx="590073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tx1"/>
                </a:solidFill>
              </a:rPr>
              <a:t>Reference:http://www.hpcwire.com/hpcwire/hpcwireWWW/04/0827/108259.html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3346" name="Object 2"/>
          <p:cNvGraphicFramePr>
            <a:graphicFrameLocks noChangeAspect="1"/>
          </p:cNvGraphicFramePr>
          <p:nvPr/>
        </p:nvGraphicFramePr>
        <p:xfrm>
          <a:off x="0" y="-58293"/>
          <a:ext cx="9184990" cy="6916293"/>
        </p:xfrm>
        <a:graphic>
          <a:graphicData uri="http://schemas.openxmlformats.org/presentationml/2006/ole">
            <p:oleObj spid="_x0000_s181250" name="Image" r:id="rId3" imgW="8336040" imgH="6277444" progId="Photoshop.Image.5">
              <p:embed/>
            </p:oleObj>
          </a:graphicData>
        </a:graphic>
      </p:graphicFrame>
      <p:sp>
        <p:nvSpPr>
          <p:cNvPr id="3513347" name="Text Box 3"/>
          <p:cNvSpPr txBox="1">
            <a:spLocks noChangeArrowheads="1"/>
          </p:cNvSpPr>
          <p:nvPr/>
        </p:nvSpPr>
        <p:spPr bwMode="auto">
          <a:xfrm>
            <a:off x="76200" y="0"/>
            <a:ext cx="2362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b="1" i="1" dirty="0">
                <a:solidFill>
                  <a:srgbClr val="0026A0"/>
                </a:solidFill>
              </a:rPr>
              <a:t>High Resolution Climate Modeling on NERSC-</a:t>
            </a:r>
            <a:r>
              <a:rPr lang="en-US" sz="1600" b="1" i="1" dirty="0" smtClean="0">
                <a:solidFill>
                  <a:srgbClr val="0026A0"/>
                </a:solidFill>
              </a:rPr>
              <a:t>3</a:t>
            </a:r>
            <a:br>
              <a:rPr lang="en-US" sz="1600" b="1" i="1" dirty="0" smtClean="0">
                <a:solidFill>
                  <a:srgbClr val="0026A0"/>
                </a:solidFill>
              </a:rPr>
            </a:br>
            <a:r>
              <a:rPr lang="en-US" sz="1600" b="1" i="1" dirty="0" smtClean="0">
                <a:solidFill>
                  <a:srgbClr val="0026A0"/>
                </a:solidFill>
              </a:rPr>
              <a:t>P</a:t>
            </a:r>
            <a:r>
              <a:rPr lang="en-US" sz="1600" b="1" i="1" dirty="0">
                <a:solidFill>
                  <a:srgbClr val="0026A0"/>
                </a:solidFill>
              </a:rPr>
              <a:t>. Duffy, et al., LLNL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41975"/>
          </a:xfrm>
          <a:noFill/>
          <a:ln/>
        </p:spPr>
        <p:txBody>
          <a:bodyPr/>
          <a:lstStyle/>
          <a:p>
            <a:r>
              <a:rPr lang="en-US" sz="2400" dirty="0" smtClean="0"/>
              <a:t>Supercomputing – like those listed in </a:t>
            </a:r>
            <a:r>
              <a:rPr lang="en-US" sz="2400" b="1" dirty="0" smtClean="0">
                <a:latin typeface="Courier New"/>
                <a:cs typeface="Courier New"/>
              </a:rPr>
              <a:t>top500.org</a:t>
            </a:r>
            <a:endParaRPr lang="en-US" sz="2800" b="1" dirty="0" smtClean="0">
              <a:latin typeface="Courier New"/>
              <a:cs typeface="Courier New"/>
            </a:endParaRPr>
          </a:p>
          <a:p>
            <a:pPr lvl="1"/>
            <a:r>
              <a:rPr lang="en-US" sz="2400" dirty="0" smtClean="0"/>
              <a:t>Multiple processors “all in one box / room” from one vendor that often communicate through shared memory</a:t>
            </a:r>
          </a:p>
          <a:p>
            <a:pPr lvl="1"/>
            <a:r>
              <a:rPr lang="en-US" sz="2400" dirty="0" smtClean="0"/>
              <a:t>This is where you find exotic architectures</a:t>
            </a:r>
            <a:endParaRPr lang="en-US" sz="2400" dirty="0" smtClean="0"/>
          </a:p>
          <a:p>
            <a:r>
              <a:rPr lang="en-US" sz="2400" dirty="0" smtClean="0"/>
              <a:t>Distributed computing</a:t>
            </a:r>
            <a:endParaRPr lang="en-US" sz="2800" dirty="0" smtClean="0"/>
          </a:p>
          <a:p>
            <a:pPr lvl="1"/>
            <a:r>
              <a:rPr lang="en-US" sz="2400" dirty="0"/>
              <a:t>Many separate computers (each with independent CPU, RAM, HD, NIC) that communicate through a network</a:t>
            </a:r>
          </a:p>
          <a:p>
            <a:pPr lvl="2"/>
            <a:r>
              <a:rPr lang="en-US" sz="2200" u="sng" dirty="0"/>
              <a:t>Grids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heterogenous</a:t>
            </a:r>
            <a:r>
              <a:rPr lang="en-US" sz="2200" dirty="0" smtClean="0"/>
              <a:t> computers </a:t>
            </a:r>
            <a:r>
              <a:rPr lang="en-US" sz="2200" dirty="0"/>
              <a:t>across Internet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lvl="2"/>
            <a:r>
              <a:rPr lang="en-US" sz="2200" u="sng" dirty="0" smtClean="0"/>
              <a:t>Clusters</a:t>
            </a:r>
            <a:r>
              <a:rPr lang="en-US" sz="2200" dirty="0" smtClean="0"/>
              <a:t> (mostly homogeneous computers all </a:t>
            </a:r>
            <a:r>
              <a:rPr lang="en-US" sz="2200" dirty="0"/>
              <a:t>in one room</a:t>
            </a:r>
            <a:r>
              <a:rPr lang="en-US" sz="2200" dirty="0" smtClean="0"/>
              <a:t>)</a:t>
            </a:r>
          </a:p>
          <a:p>
            <a:pPr lvl="3"/>
            <a:r>
              <a:rPr lang="en-US" sz="2000" dirty="0" smtClean="0"/>
              <a:t>Google uses commodity computers to exploit “knee in curve” price/performance sweet spot</a:t>
            </a:r>
          </a:p>
          <a:p>
            <a:pPr lvl="1"/>
            <a:r>
              <a:rPr lang="en-US" sz="2400" dirty="0" smtClean="0"/>
              <a:t>It’s about </a:t>
            </a:r>
            <a:r>
              <a:rPr lang="en-US" sz="2400" dirty="0"/>
              <a:t>being able to solve “big” problems,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not </a:t>
            </a:r>
            <a:r>
              <a:rPr lang="en-US" sz="2400" dirty="0"/>
              <a:t>“small” problems </a:t>
            </a:r>
            <a:r>
              <a:rPr lang="en-US" sz="2400" dirty="0" smtClean="0"/>
              <a:t>faster</a:t>
            </a:r>
          </a:p>
          <a:p>
            <a:pPr lvl="2"/>
            <a:r>
              <a:rPr lang="en-US" sz="2200" dirty="0" smtClean="0"/>
              <a:t>These problems can be </a:t>
            </a:r>
            <a:r>
              <a:rPr lang="en-US" sz="2200" u="sng" dirty="0" smtClean="0"/>
              <a:t>data</a:t>
            </a:r>
            <a:r>
              <a:rPr lang="en-US" sz="2200" dirty="0" smtClean="0"/>
              <a:t> (mostly) or </a:t>
            </a:r>
            <a:r>
              <a:rPr lang="en-US" sz="2200" u="sng" dirty="0" smtClean="0"/>
              <a:t>CPU</a:t>
            </a:r>
            <a:r>
              <a:rPr lang="en-US" sz="2200" dirty="0" smtClean="0"/>
              <a:t> intensive </a:t>
            </a:r>
            <a:endParaRPr lang="en-US" sz="22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1066800"/>
            <a:ext cx="152400" cy="381000"/>
            <a:chOff x="144" y="96"/>
            <a:chExt cx="96" cy="240"/>
          </a:xfrm>
        </p:grpSpPr>
        <p:sp>
          <p:nvSpPr>
            <p:cNvPr id="3605510" name="Line 6"/>
            <p:cNvSpPr>
              <a:spLocks noChangeShapeType="1"/>
            </p:cNvSpPr>
            <p:nvPr/>
          </p:nvSpPr>
          <p:spPr bwMode="auto">
            <a:xfrm>
              <a:off x="144" y="9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05511" name="Line 7"/>
            <p:cNvSpPr>
              <a:spLocks noChangeShapeType="1"/>
            </p:cNvSpPr>
            <p:nvPr/>
          </p:nvSpPr>
          <p:spPr bwMode="auto">
            <a:xfrm>
              <a:off x="240" y="9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" y="2743200"/>
            <a:ext cx="381000" cy="381000"/>
            <a:chOff x="167" y="2496"/>
            <a:chExt cx="240" cy="240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3605514" name="Line 10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05515" name="Line 11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3605517" name="Line 13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05518" name="Line 14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 Use Many CPUs!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Computing Themes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network many disparate machines into one compute cluster</a:t>
            </a:r>
          </a:p>
          <a:p>
            <a:r>
              <a:rPr lang="en-US" dirty="0" smtClean="0"/>
              <a:t>These could all be the same (easier) or very different machines (harder)</a:t>
            </a:r>
          </a:p>
          <a:p>
            <a:r>
              <a:rPr lang="en-US" dirty="0" smtClean="0"/>
              <a:t>Common themes</a:t>
            </a:r>
          </a:p>
          <a:p>
            <a:pPr lvl="1"/>
            <a:r>
              <a:rPr lang="en-US" dirty="0" smtClean="0"/>
              <a:t>“Dispatcher” gives jobs &amp; collects results</a:t>
            </a:r>
          </a:p>
          <a:p>
            <a:pPr lvl="1"/>
            <a:r>
              <a:rPr lang="en-US" dirty="0" smtClean="0"/>
              <a:t>“Workers” (get, process, return) until done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SETI@Home</a:t>
            </a:r>
            <a:r>
              <a:rPr lang="en-US" dirty="0" smtClean="0"/>
              <a:t>, BOINC, Render farms</a:t>
            </a:r>
          </a:p>
          <a:p>
            <a:pPr lvl="1"/>
            <a:r>
              <a:rPr lang="en-US" dirty="0" smtClean="0"/>
              <a:t>Google clusters running </a:t>
            </a:r>
            <a:r>
              <a:rPr lang="en-US" dirty="0" err="1" smtClean="0"/>
              <a:t>MapReduce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76200" y="76200"/>
            <a:ext cx="381000" cy="381000"/>
            <a:chOff x="167" y="2496"/>
            <a:chExt cx="240" cy="240"/>
          </a:xfrm>
        </p:grpSpPr>
        <p:grpSp>
          <p:nvGrpSpPr>
            <p:cNvPr id="3" name="Group 1030"/>
            <p:cNvGrpSpPr>
              <a:grpSpLocks/>
            </p:cNvGrpSpPr>
            <p:nvPr/>
          </p:nvGrpSpPr>
          <p:grpSpPr bwMode="auto">
            <a:xfrm>
              <a:off x="240" y="2496"/>
              <a:ext cx="96" cy="240"/>
              <a:chOff x="144" y="96"/>
              <a:chExt cx="96" cy="240"/>
            </a:xfrm>
          </p:grpSpPr>
          <p:sp>
            <p:nvSpPr>
              <p:cNvPr id="3630087" name="Line 1031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30088" name="Line 1032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33"/>
            <p:cNvGrpSpPr>
              <a:grpSpLocks/>
            </p:cNvGrpSpPr>
            <p:nvPr/>
          </p:nvGrpSpPr>
          <p:grpSpPr bwMode="auto">
            <a:xfrm rot="5400000">
              <a:off x="239" y="2500"/>
              <a:ext cx="96" cy="240"/>
              <a:chOff x="144" y="96"/>
              <a:chExt cx="96" cy="240"/>
            </a:xfrm>
          </p:grpSpPr>
          <p:sp>
            <p:nvSpPr>
              <p:cNvPr id="3630090" name="Line 1034"/>
              <p:cNvSpPr>
                <a:spLocks noChangeShapeType="1"/>
              </p:cNvSpPr>
              <p:nvPr/>
            </p:nvSpPr>
            <p:spPr bwMode="auto">
              <a:xfrm>
                <a:off x="144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30091" name="Line 1035"/>
              <p:cNvSpPr>
                <a:spLocks noChangeShapeType="1"/>
              </p:cNvSpPr>
              <p:nvPr/>
            </p:nvSpPr>
            <p:spPr bwMode="auto">
              <a:xfrm>
                <a:off x="240" y="96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35568</TotalTime>
  <Pages>47</Pages>
  <Words>2836</Words>
  <Application>Microsoft PowerPoint 4.0</Application>
  <PresentationFormat>Letter Paper (8.5x11 in)</PresentationFormat>
  <Paragraphs>336</Paragraphs>
  <Slides>30</Slides>
  <Notes>25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Metro</vt:lpstr>
      <vt:lpstr>Adobe Photoshop Image</vt:lpstr>
      <vt:lpstr>PS3 protein Folding up to 1050 TFLOPS!</vt:lpstr>
      <vt:lpstr>Review</vt:lpstr>
      <vt:lpstr>Today’s Outline</vt:lpstr>
      <vt:lpstr>Big Problems</vt:lpstr>
      <vt:lpstr>Example Applications</vt:lpstr>
      <vt:lpstr>Performance Requirements</vt:lpstr>
      <vt:lpstr>Slide 7</vt:lpstr>
      <vt:lpstr>What Can We Do? Use Many CPUs!</vt:lpstr>
      <vt:lpstr>Distributed Computing Themes</vt:lpstr>
      <vt:lpstr>Distributed Computing Challenges</vt:lpstr>
      <vt:lpstr>Programming Models: What is MPI?</vt:lpstr>
      <vt:lpstr>Challenges with MPI</vt:lpstr>
      <vt:lpstr>Upcoming Calendar</vt:lpstr>
      <vt:lpstr>A New Hope: Google’s MapReduce</vt:lpstr>
      <vt:lpstr>MapReduce Programming Model</vt:lpstr>
      <vt:lpstr>MapReduce WordCount Example</vt:lpstr>
      <vt:lpstr>MapReduce WordCount Diagram</vt:lpstr>
      <vt:lpstr>MapReduce WordCount Java code</vt:lpstr>
      <vt:lpstr>MapReduce in CS61A (and CS3?!)</vt:lpstr>
      <vt:lpstr>Our Scheme MapReduce interface</vt:lpstr>
      <vt:lpstr>MapReduce Advantages/Disadvantages</vt:lpstr>
      <vt:lpstr>Peer Instruction</vt:lpstr>
      <vt:lpstr>Peer Instruction Answer</vt:lpstr>
      <vt:lpstr>Summary</vt:lpstr>
      <vt:lpstr>Bonus slides</vt:lpstr>
      <vt:lpstr>To Learn More…</vt:lpstr>
      <vt:lpstr>Basic MPI Functions (1)</vt:lpstr>
      <vt:lpstr>Basic MPI Functions (2)</vt:lpstr>
      <vt:lpstr>Basic MPI Functions (3)</vt:lpstr>
      <vt:lpstr>MPI Program Template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2464</cp:revision>
  <cp:lastPrinted>2008-04-15T20:42:06Z</cp:lastPrinted>
  <dcterms:created xsi:type="dcterms:W3CDTF">2008-05-08T15:42:06Z</dcterms:created>
  <dcterms:modified xsi:type="dcterms:W3CDTF">2008-05-09T09:20:06Z</dcterms:modified>
</cp:coreProperties>
</file>