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36"/>
  </p:notesMasterIdLst>
  <p:handoutMasterIdLst>
    <p:handoutMasterId r:id="rId37"/>
  </p:handoutMasterIdLst>
  <p:sldIdLst>
    <p:sldId id="933" r:id="rId2"/>
    <p:sldId id="935" r:id="rId3"/>
    <p:sldId id="936" r:id="rId4"/>
    <p:sldId id="937" r:id="rId5"/>
    <p:sldId id="938" r:id="rId6"/>
    <p:sldId id="939" r:id="rId7"/>
    <p:sldId id="940" r:id="rId8"/>
    <p:sldId id="941" r:id="rId9"/>
    <p:sldId id="942" r:id="rId10"/>
    <p:sldId id="943" r:id="rId11"/>
    <p:sldId id="944" r:id="rId12"/>
    <p:sldId id="945" r:id="rId13"/>
    <p:sldId id="946" r:id="rId14"/>
    <p:sldId id="968" r:id="rId15"/>
    <p:sldId id="948" r:id="rId16"/>
    <p:sldId id="949" r:id="rId17"/>
    <p:sldId id="950" r:id="rId18"/>
    <p:sldId id="951" r:id="rId19"/>
    <p:sldId id="952" r:id="rId20"/>
    <p:sldId id="953" r:id="rId21"/>
    <p:sldId id="954" r:id="rId22"/>
    <p:sldId id="955" r:id="rId23"/>
    <p:sldId id="956" r:id="rId24"/>
    <p:sldId id="957" r:id="rId25"/>
    <p:sldId id="958" r:id="rId26"/>
    <p:sldId id="959" r:id="rId27"/>
    <p:sldId id="960" r:id="rId28"/>
    <p:sldId id="961" r:id="rId29"/>
    <p:sldId id="962" r:id="rId30"/>
    <p:sldId id="963" r:id="rId31"/>
    <p:sldId id="964" r:id="rId32"/>
    <p:sldId id="965" r:id="rId33"/>
    <p:sldId id="966" r:id="rId34"/>
    <p:sldId id="967" r:id="rId3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 horzBarState="maximized">
    <p:restoredLeft sz="9375" autoAdjust="0"/>
    <p:restoredTop sz="81191" autoAdjust="0"/>
  </p:normalViewPr>
  <p:slideViewPr>
    <p:cSldViewPr>
      <p:cViewPr varScale="1">
        <p:scale>
          <a:sx n="148" d="100"/>
          <a:sy n="148" d="100"/>
        </p:scale>
        <p:origin x="-2248" y="-12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11200"/>
            <a:ext cx="4621212" cy="346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0" tIns="46659" rIns="93320" bIns="4665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3" tIns="46656" rIns="93313" bIns="46656">
            <a:prstTxWarp prst="textNoShape">
              <a:avLst/>
            </a:prstTxWarp>
          </a:bodyPr>
          <a:lstStyle/>
          <a:p>
            <a:r>
              <a:rPr lang="en-US"/>
              <a:t>Use analogy to records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6500" y="596900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92" tIns="45896" rIns="91792" bIns="4589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8486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L37 Disks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54404" y="6651625"/>
            <a:ext cx="169277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 Spring 2008 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Relationship Id="rId6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d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01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-65" charset="0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UCB CS61C : Machine Structures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</a:t>
            </a:r>
            <a:r>
              <a:rPr lang="en-US" sz="3200" b="1" dirty="0" smtClean="0">
                <a:latin typeface="18 VAG Rounded Bold   07390"/>
                <a:cs typeface=""/>
              </a:rPr>
              <a:t> 37 – Disks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2008</a:t>
            </a: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-04-28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Seagate ships billionth drive!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609599" y="3886200"/>
            <a:ext cx="54102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The ST506 was their 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first drive in 1979 (shown here), weighed 5 lbs, cost $1,500 and held 5 </a:t>
            </a:r>
            <a:r>
              <a:rPr lang="en-US" sz="2800" dirty="0" err="1" smtClean="0">
                <a:ea typeface="ＭＳ Ｐゴシック" pitchFamily="-65" charset="-128"/>
                <a:cs typeface="ＭＳ Ｐゴシック" pitchFamily="-65" charset="-128"/>
              </a:rPr>
              <a:t>MeB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. Today’s drives hold 1 TB, and are available for less than $200.</a:t>
            </a:r>
            <a:endParaRPr lang="en-US" sz="28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2438400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SOE Dan 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609600" y="6172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800" b="1" dirty="0" smtClean="0">
                <a:latin typeface="Courier New" pitchFamily="-65" charset="0"/>
                <a:ea typeface="Courier New" pitchFamily="-65" charset="0"/>
                <a:cs typeface="Courier New" pitchFamily="-65" charset="0"/>
              </a:rPr>
              <a:t>1b.seagatestorage.com</a:t>
            </a:r>
            <a:endParaRPr lang="en-US" sz="2800" b="1" dirty="0">
              <a:latin typeface="Courier New" pitchFamily="-65" charset="0"/>
              <a:ea typeface="Courier New" pitchFamily="-65" charset="0"/>
              <a:cs typeface="Courier New" pitchFamily="-65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6005052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480846"/>
            <a:ext cx="54864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18 VAG Rounded Bold   07390"/>
                <a:cs typeface="B VAG Rounded Bold"/>
              </a:rPr>
              <a:t>How much storage do YOU have?</a:t>
            </a:r>
            <a:endParaRPr lang="en-US" sz="1600" dirty="0">
              <a:latin typeface="18 VAG Rounded Bold   07390"/>
              <a:cs typeface="B VAG Rounded Bold"/>
            </a:endParaRPr>
          </a:p>
        </p:txBody>
      </p:sp>
      <p:pic>
        <p:nvPicPr>
          <p:cNvPr id="11" name="Picture 10" descr="st5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624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474663"/>
          </a:xfrm>
          <a:noFill/>
          <a:ln/>
        </p:spPr>
        <p:txBody>
          <a:bodyPr wrap="square" lIns="90487" tIns="44450" rIns="90487" bIns="44450" anchor="b"/>
          <a:lstStyle/>
          <a:p>
            <a:pPr algn="ctr"/>
            <a:r>
              <a:rPr lang="en-US" sz="3600" dirty="0"/>
              <a:t>State of the Art:</a:t>
            </a:r>
            <a:r>
              <a:rPr lang="en-US" sz="3600" dirty="0">
                <a:solidFill>
                  <a:srgbClr val="00B7A5"/>
                </a:solidFill>
              </a:rPr>
              <a:t> </a:t>
            </a:r>
            <a:r>
              <a:rPr lang="en-US" sz="3600" dirty="0"/>
              <a:t>Two camps (</a:t>
            </a:r>
            <a:r>
              <a:rPr lang="en-US" sz="3600" dirty="0" smtClean="0"/>
              <a:t>2008)</a:t>
            </a:r>
            <a:endParaRPr lang="en-US" sz="3600" dirty="0"/>
          </a:p>
        </p:txBody>
      </p:sp>
      <p:sp>
        <p:nvSpPr>
          <p:cNvPr id="32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572000" cy="510540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dirty="0"/>
              <a:t>Performance</a:t>
            </a:r>
          </a:p>
          <a:p>
            <a:pPr marL="569913" lvl="1" indent="-252413">
              <a:lnSpc>
                <a:spcPct val="75000"/>
              </a:lnSpc>
              <a:spcAft>
                <a:spcPts val="600"/>
              </a:spcAft>
            </a:pPr>
            <a:r>
              <a:rPr lang="en-US" dirty="0"/>
              <a:t>Enterprise apps, servers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E.g., Seagate Cheetah 15K</a:t>
            </a:r>
            <a:r>
              <a:rPr lang="en-US" sz="2400" dirty="0" smtClean="0">
                <a:solidFill>
                  <a:schemeClr val="accent1"/>
                </a:solidFill>
              </a:rPr>
              <a:t>.6</a:t>
            </a:r>
            <a:endParaRPr lang="en-US" dirty="0" smtClean="0">
              <a:solidFill>
                <a:schemeClr val="accent1"/>
              </a:solidFill>
            </a:endParaRPr>
          </a:p>
          <a:p>
            <a:pPr marL="569913" lvl="1" indent="-252413">
              <a:lnSpc>
                <a:spcPct val="75000"/>
              </a:lnSpc>
              <a:spcAft>
                <a:spcPts val="600"/>
              </a:spcAft>
            </a:pPr>
            <a:r>
              <a:rPr lang="en-US" dirty="0" smtClean="0"/>
              <a:t>3 </a:t>
            </a:r>
            <a:r>
              <a:rPr lang="en-US" dirty="0" err="1" smtClean="0"/>
              <a:t>Gb/s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Serial </a:t>
            </a:r>
            <a:r>
              <a:rPr lang="en-US" dirty="0"/>
              <a:t>Attached </a:t>
            </a:r>
            <a:r>
              <a:rPr lang="en-US" dirty="0" smtClean="0"/>
              <a:t>SCSI,</a:t>
            </a:r>
            <a:br>
              <a:rPr lang="en-US" dirty="0" smtClean="0"/>
            </a:br>
            <a:r>
              <a:rPr lang="en-US" dirty="0" err="1" smtClean="0"/>
              <a:t>Fibre</a:t>
            </a:r>
            <a:r>
              <a:rPr lang="en-US" dirty="0" smtClean="0"/>
              <a:t> Channel</a:t>
            </a: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450 GB</a:t>
            </a:r>
            <a:r>
              <a:rPr lang="en-US" dirty="0"/>
              <a:t>, 3.5-inch </a:t>
            </a:r>
            <a:r>
              <a:rPr lang="en-US" dirty="0" smtClean="0"/>
              <a:t>disk</a:t>
            </a: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 smtClean="0"/>
              <a:t>4 disks, 8 heads</a:t>
            </a: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>
                <a:solidFill>
                  <a:schemeClr val="accent4"/>
                </a:solidFill>
              </a:rPr>
              <a:t>15,000 RPM</a:t>
            </a:r>
            <a:endParaRPr lang="en-US" dirty="0" smtClean="0">
              <a:solidFill>
                <a:schemeClr val="accent4"/>
              </a:solidFill>
            </a:endParaRP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12-17</a:t>
            </a:r>
            <a:r>
              <a:rPr lang="en-US" dirty="0" smtClean="0">
                <a:solidFill>
                  <a:srgbClr val="FF0000"/>
                </a:solidFill>
              </a:rPr>
              <a:t> watts (idle-normal)</a:t>
            </a:r>
            <a:endParaRPr lang="en-US" dirty="0">
              <a:solidFill>
                <a:srgbClr val="FF0000"/>
              </a:solidFill>
            </a:endParaRP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4"/>
                </a:solidFill>
              </a:rPr>
              <a:t>3.4 </a:t>
            </a:r>
            <a:r>
              <a:rPr lang="en-US" dirty="0">
                <a:solidFill>
                  <a:schemeClr val="accent4"/>
                </a:solidFill>
              </a:rPr>
              <a:t>ms avg. seek</a:t>
            </a:r>
            <a:endParaRPr lang="en-US" dirty="0" smtClean="0">
              <a:solidFill>
                <a:schemeClr val="accent4"/>
              </a:solidFill>
            </a:endParaRP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4"/>
                </a:solidFill>
              </a:rPr>
              <a:t>164 MB</a:t>
            </a:r>
            <a:r>
              <a:rPr lang="en-US" dirty="0">
                <a:solidFill>
                  <a:schemeClr val="accent4"/>
                </a:solidFill>
              </a:rPr>
              <a:t>/</a:t>
            </a:r>
            <a:r>
              <a:rPr lang="en-US" dirty="0" err="1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transfer </a:t>
            </a:r>
            <a:r>
              <a:rPr lang="en-US" dirty="0" smtClean="0">
                <a:solidFill>
                  <a:schemeClr val="accent4"/>
                </a:solidFill>
              </a:rPr>
              <a:t>rate</a:t>
            </a: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4"/>
                </a:solidFill>
              </a:rPr>
              <a:t>1.6 Million Hrs MTBF</a:t>
            </a:r>
            <a:endParaRPr lang="en-US" dirty="0" smtClean="0">
              <a:solidFill>
                <a:schemeClr val="accent4"/>
              </a:solidFill>
            </a:endParaRP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/>
              <a:t>5 year warrantee</a:t>
            </a:r>
          </a:p>
          <a:p>
            <a:pPr marL="569913" lvl="1" indent="-252413">
              <a:lnSpc>
                <a:spcPct val="45000"/>
              </a:lnSpc>
              <a:spcAft>
                <a:spcPts val="600"/>
              </a:spcAft>
            </a:pPr>
            <a:r>
              <a:rPr lang="en-US" dirty="0"/>
              <a:t>$1000 = </a:t>
            </a:r>
            <a:r>
              <a:rPr lang="en-US" dirty="0">
                <a:solidFill>
                  <a:srgbClr val="FF0000"/>
                </a:solidFill>
              </a:rPr>
              <a:t>$3.30 / GB</a:t>
            </a:r>
          </a:p>
        </p:txBody>
      </p:sp>
      <p:sp>
        <p:nvSpPr>
          <p:cNvPr id="3251204" name="Rectangle 4"/>
          <p:cNvSpPr>
            <a:spLocks noChangeArrowheads="1"/>
          </p:cNvSpPr>
          <p:nvPr/>
        </p:nvSpPr>
        <p:spPr bwMode="auto">
          <a:xfrm>
            <a:off x="152400" y="6400800"/>
            <a:ext cx="29718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Arial" pitchFamily="100" charset="0"/>
              </a:rPr>
              <a:t>source: </a:t>
            </a:r>
            <a:r>
              <a:rPr lang="en-US" sz="1800" i="1" dirty="0" err="1">
                <a:solidFill>
                  <a:schemeClr val="tx1"/>
                </a:solidFill>
                <a:latin typeface="Arial" pitchFamily="100" charset="0"/>
              </a:rPr>
              <a:t>www.seagate.com</a:t>
            </a:r>
            <a:endParaRPr lang="en-US" sz="1800" i="1" dirty="0">
              <a:solidFill>
                <a:schemeClr val="tx1"/>
              </a:solidFill>
              <a:latin typeface="Arial" pitchFamily="100" charset="0"/>
            </a:endParaRPr>
          </a:p>
        </p:txBody>
      </p:sp>
      <p:pic>
        <p:nvPicPr>
          <p:cNvPr id="32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066800" cy="992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085850"/>
            <a:ext cx="4953000" cy="4781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Capacity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dirty="0"/>
              <a:t>Mainstream, home uses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</a:rPr>
              <a:t>E.g., Seagate </a:t>
            </a:r>
            <a:r>
              <a:rPr lang="en-US" sz="2400" dirty="0" smtClean="0">
                <a:solidFill>
                  <a:schemeClr val="accent1"/>
                </a:solidFill>
              </a:rPr>
              <a:t>Barracuda 7200.11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lnSpc>
                <a:spcPct val="75000"/>
              </a:lnSpc>
              <a:spcAft>
                <a:spcPts val="600"/>
              </a:spcAft>
            </a:pPr>
            <a:r>
              <a:rPr lang="en-US" dirty="0" smtClean="0"/>
              <a:t>S</a:t>
            </a:r>
            <a:r>
              <a:rPr lang="en-US" dirty="0" smtClean="0"/>
              <a:t>ATA </a:t>
            </a:r>
            <a:r>
              <a:rPr lang="en-US" dirty="0"/>
              <a:t>3Gb/s</a:t>
            </a:r>
            <a:r>
              <a:rPr lang="en-US" dirty="0" smtClean="0"/>
              <a:t> NCQ,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SATA </a:t>
            </a:r>
            <a:r>
              <a:rPr lang="en-US" dirty="0"/>
              <a:t>1.5Gb/s</a:t>
            </a:r>
            <a:r>
              <a:rPr lang="en-US" dirty="0" smtClean="0"/>
              <a:t> NCQ</a:t>
            </a: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4"/>
                </a:solidFill>
              </a:rPr>
              <a:t>1 TB</a:t>
            </a:r>
            <a:r>
              <a:rPr lang="en-US" dirty="0"/>
              <a:t>, 3.5-inch </a:t>
            </a:r>
            <a:r>
              <a:rPr lang="en-US" dirty="0" smtClean="0"/>
              <a:t>disk</a:t>
            </a: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 smtClean="0"/>
              <a:t>4 disks, 8 heads</a:t>
            </a:r>
            <a:endParaRPr lang="en-US" dirty="0" smtClean="0"/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7,200 RPM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4"/>
                </a:solidFill>
              </a:rPr>
              <a:t>8</a:t>
            </a:r>
            <a:r>
              <a:rPr lang="en-US" dirty="0" smtClean="0">
                <a:solidFill>
                  <a:srgbClr val="00ADDC"/>
                </a:solidFill>
              </a:rPr>
              <a:t>-12 </a:t>
            </a:r>
            <a:r>
              <a:rPr lang="en-US" dirty="0">
                <a:solidFill>
                  <a:srgbClr val="00ADDC"/>
                </a:solidFill>
              </a:rPr>
              <a:t>watts </a:t>
            </a:r>
            <a:r>
              <a:rPr lang="en-US" dirty="0" smtClean="0">
                <a:solidFill>
                  <a:srgbClr val="00ADDC"/>
                </a:solidFill>
              </a:rPr>
              <a:t>(idle-normal)</a:t>
            </a: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?? </a:t>
            </a:r>
            <a:r>
              <a:rPr lang="en-US" dirty="0">
                <a:solidFill>
                  <a:srgbClr val="FF0000"/>
                </a:solidFill>
              </a:rPr>
              <a:t>ms avg. </a:t>
            </a:r>
            <a:r>
              <a:rPr lang="en-US" dirty="0" smtClean="0">
                <a:solidFill>
                  <a:srgbClr val="FF0000"/>
                </a:solidFill>
              </a:rPr>
              <a:t>seek (last one 8.5)</a:t>
            </a: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115 MB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transfer </a:t>
            </a:r>
            <a:r>
              <a:rPr lang="en-US" dirty="0" smtClean="0">
                <a:solidFill>
                  <a:srgbClr val="FF0000"/>
                </a:solidFill>
              </a:rPr>
              <a:t>rate</a:t>
            </a: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0.75 Million Hrs MTBF</a:t>
            </a: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/>
              <a:t>5 year warrantee</a:t>
            </a:r>
          </a:p>
          <a:p>
            <a:pPr lvl="1">
              <a:lnSpc>
                <a:spcPct val="45000"/>
              </a:lnSpc>
              <a:spcAft>
                <a:spcPts val="600"/>
              </a:spcAft>
            </a:pPr>
            <a:r>
              <a:rPr lang="en-US" dirty="0" smtClean="0"/>
              <a:t>$200 </a:t>
            </a:r>
            <a:r>
              <a:rPr lang="en-US" dirty="0"/>
              <a:t>= </a:t>
            </a:r>
            <a:r>
              <a:rPr lang="en-US" dirty="0">
                <a:solidFill>
                  <a:schemeClr val="accent4"/>
                </a:solidFill>
              </a:rPr>
              <a:t>$</a:t>
            </a:r>
            <a:r>
              <a:rPr lang="en-US" dirty="0" smtClean="0">
                <a:solidFill>
                  <a:schemeClr val="accent4"/>
                </a:solidFill>
              </a:rPr>
              <a:t>0.20 </a:t>
            </a:r>
            <a:r>
              <a:rPr lang="en-US" dirty="0">
                <a:solidFill>
                  <a:schemeClr val="accent4"/>
                </a:solidFill>
              </a:rPr>
              <a:t>/ </a:t>
            </a:r>
            <a:r>
              <a:rPr lang="en-US" dirty="0" smtClean="0">
                <a:solidFill>
                  <a:schemeClr val="accent4"/>
                </a:solidFill>
              </a:rPr>
              <a:t>GB</a:t>
            </a:r>
          </a:p>
        </p:txBody>
      </p:sp>
      <p:pic>
        <p:nvPicPr>
          <p:cNvPr id="3251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52400"/>
            <a:ext cx="1066800" cy="992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4800" y="6019800"/>
            <a:ext cx="8534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18 VAG Rounded Light   02390"/>
              </a:rPr>
              <a:t>These use Perpendicular </a:t>
            </a:r>
            <a:r>
              <a:rPr lang="en-US" sz="2400" b="1" dirty="0" smtClean="0">
                <a:solidFill>
                  <a:srgbClr val="FFFF00"/>
                </a:solidFill>
                <a:latin typeface="18 VAG Rounded Light   02390"/>
              </a:rPr>
              <a:t>Magnetic Recording (PMR)!!</a:t>
            </a:r>
            <a:endParaRPr lang="en-US" sz="2400" b="1" dirty="0">
              <a:solidFill>
                <a:srgbClr val="FFFF00"/>
              </a:solidFill>
              <a:latin typeface="18 VAG Rounded Light   02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 inch disk drive!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 smtClean="0"/>
              <a:t>Hitachi 2007 release</a:t>
            </a:r>
          </a:p>
          <a:p>
            <a:pPr lvl="1"/>
            <a:r>
              <a:rPr lang="en-US" dirty="0" smtClean="0"/>
              <a:t>Development driven by </a:t>
            </a:r>
            <a:br>
              <a:rPr lang="en-US" dirty="0" smtClean="0"/>
            </a:br>
            <a:r>
              <a:rPr lang="en-US" dirty="0" err="1" smtClean="0"/>
              <a:t>iPods</a:t>
            </a:r>
            <a:r>
              <a:rPr lang="en-US" dirty="0" smtClean="0"/>
              <a:t> &amp; digital cameras</a:t>
            </a:r>
            <a:endParaRPr lang="en-US" dirty="0" smtClean="0"/>
          </a:p>
          <a:p>
            <a:pPr lvl="1"/>
            <a:r>
              <a:rPr lang="en-US" dirty="0" smtClean="0"/>
              <a:t>8GB</a:t>
            </a:r>
            <a:r>
              <a:rPr lang="en-US" dirty="0" smtClean="0"/>
              <a:t>, 5-10MB/s (higher?)</a:t>
            </a:r>
          </a:p>
          <a:p>
            <a:pPr lvl="1"/>
            <a:r>
              <a:rPr lang="en-US" dirty="0" smtClean="0"/>
              <a:t>42.8 </a:t>
            </a:r>
            <a:r>
              <a:rPr lang="en-US" dirty="0" err="1" smtClean="0"/>
              <a:t>x</a:t>
            </a:r>
            <a:r>
              <a:rPr lang="en-US" dirty="0" smtClean="0"/>
              <a:t> 36.4 </a:t>
            </a:r>
            <a:r>
              <a:rPr lang="en-US" dirty="0" err="1" smtClean="0"/>
              <a:t>x</a:t>
            </a:r>
            <a:r>
              <a:rPr lang="en-US" dirty="0" smtClean="0"/>
              <a:t> 5 mm</a:t>
            </a:r>
          </a:p>
          <a:p>
            <a:r>
              <a:rPr lang="en-US" dirty="0" smtClean="0"/>
              <a:t>Perpendicular Magnetic Recording (PMR)</a:t>
            </a:r>
          </a:p>
          <a:p>
            <a:pPr lvl="1"/>
            <a:r>
              <a:rPr lang="en-US" dirty="0" smtClean="0"/>
              <a:t>FUNDAMENTAL new technique </a:t>
            </a:r>
          </a:p>
          <a:p>
            <a:pPr lvl="1"/>
            <a:r>
              <a:rPr lang="en-US" dirty="0" smtClean="0"/>
              <a:t>Evolution from </a:t>
            </a:r>
            <a:r>
              <a:rPr lang="en-US" dirty="0" smtClean="0"/>
              <a:t>Longitudinal</a:t>
            </a:r>
            <a:endParaRPr lang="en-US" dirty="0" smtClean="0"/>
          </a:p>
          <a:p>
            <a:pPr lvl="2"/>
            <a:r>
              <a:rPr lang="en-US" dirty="0" smtClean="0"/>
              <a:t>Starting to hit physical limit due to </a:t>
            </a:r>
            <a:r>
              <a:rPr lang="en-US" dirty="0" err="1" smtClean="0">
                <a:solidFill>
                  <a:schemeClr val="accent2"/>
                </a:solidFill>
              </a:rPr>
              <a:t>superparamagnetism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They say 10x improvement</a:t>
            </a:r>
          </a:p>
        </p:txBody>
      </p:sp>
      <p:pic>
        <p:nvPicPr>
          <p:cNvPr id="32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95400"/>
            <a:ext cx="1622425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53253" name="Rectangle 5"/>
          <p:cNvSpPr>
            <a:spLocks noChangeArrowheads="1"/>
          </p:cNvSpPr>
          <p:nvPr/>
        </p:nvSpPr>
        <p:spPr bwMode="auto">
          <a:xfrm>
            <a:off x="730268" y="5997714"/>
            <a:ext cx="788033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ourier New"/>
                <a:cs typeface="Courier New"/>
              </a:rPr>
              <a:t>www.hitachi.com/New/cnews/050405.html</a:t>
            </a: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Courier New"/>
                <a:cs typeface="Courier New"/>
              </a:rPr>
              <a:t>www.hitachigst.com/hdd/research/recording_head/pr</a:t>
            </a:r>
            <a:r>
              <a:rPr lang="en-US" sz="2000" b="1" dirty="0">
                <a:solidFill>
                  <a:srgbClr val="FFFF00"/>
                </a:solidFill>
                <a:latin typeface="Courier New"/>
                <a:cs typeface="Courier New"/>
              </a:rPr>
              <a:t>/</a:t>
            </a:r>
          </a:p>
        </p:txBody>
      </p:sp>
      <p:pic>
        <p:nvPicPr>
          <p:cNvPr id="3253254" name="Picture 6"/>
          <p:cNvPicPr>
            <a:picLocks noChangeAspect="1" noChangeArrowheads="1"/>
          </p:cNvPicPr>
          <p:nvPr/>
        </p:nvPicPr>
        <p:blipFill>
          <a:blip r:embed="rId4"/>
          <a:srcRect l="6021" t="3987"/>
          <a:stretch>
            <a:fillRect/>
          </a:stretch>
        </p:blipFill>
        <p:spPr bwMode="auto">
          <a:xfrm>
            <a:off x="7186613" y="1295400"/>
            <a:ext cx="1957387" cy="141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532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962400"/>
            <a:ext cx="2000395" cy="208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does Flash memory come in?</a:t>
            </a:r>
            <a:endParaRPr lang="en-US"/>
          </a:p>
        </p:txBody>
      </p:sp>
      <p:sp>
        <p:nvSpPr>
          <p:cNvPr id="32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/>
              <a:t>Microdrives</a:t>
            </a:r>
            <a:r>
              <a:rPr lang="en-US" sz="2800" dirty="0" smtClean="0"/>
              <a:t> and Flash memory (e.g., </a:t>
            </a:r>
            <a:r>
              <a:rPr lang="en-US" sz="2800" dirty="0" err="1" smtClean="0"/>
              <a:t>CompactFlash</a:t>
            </a:r>
            <a:r>
              <a:rPr lang="en-US" sz="2800" dirty="0" smtClean="0"/>
              <a:t>) are going head-to-head</a:t>
            </a:r>
          </a:p>
          <a:p>
            <a:pPr lvl="1"/>
            <a:r>
              <a:rPr lang="en-US" sz="2400" dirty="0" smtClean="0"/>
              <a:t>Both non-volatile (no power, data ok)</a:t>
            </a:r>
          </a:p>
          <a:p>
            <a:pPr lvl="1"/>
            <a:r>
              <a:rPr lang="en-US" sz="2400" dirty="0" smtClean="0"/>
              <a:t>Flash benefits: durable &amp; lower power</a:t>
            </a:r>
            <a:br>
              <a:rPr lang="en-US" sz="2400" dirty="0" smtClean="0"/>
            </a:br>
            <a:r>
              <a:rPr lang="en-US" sz="2400" dirty="0" smtClean="0"/>
              <a:t>(no moving parts, need to spin µdrives up/down)</a:t>
            </a:r>
          </a:p>
          <a:p>
            <a:pPr lvl="1"/>
            <a:r>
              <a:rPr lang="en-US" sz="2400" dirty="0" smtClean="0"/>
              <a:t>Flash limitations: finite number of write cycles (wear on the insulating oxide layer around the charge storage mechanism)</a:t>
            </a:r>
          </a:p>
          <a:p>
            <a:r>
              <a:rPr lang="en-US" sz="2800" dirty="0" smtClean="0"/>
              <a:t>How does Flash memory work?</a:t>
            </a:r>
          </a:p>
          <a:p>
            <a:pPr lvl="1"/>
            <a:r>
              <a:rPr lang="en-US" sz="2400" dirty="0" smtClean="0"/>
              <a:t>NMOS transistor with an additional conductor between gate and source/drain which “traps” electrons. The presence/absence is a 1 or 0.</a:t>
            </a:r>
          </a:p>
          <a:p>
            <a:pPr lvl="1"/>
            <a:endParaRPr lang="en-US" sz="2400" dirty="0"/>
          </a:p>
        </p:txBody>
      </p:sp>
      <p:sp>
        <p:nvSpPr>
          <p:cNvPr id="3255301" name="Rectangle 5"/>
          <p:cNvSpPr>
            <a:spLocks noChangeArrowheads="1"/>
          </p:cNvSpPr>
          <p:nvPr/>
        </p:nvSpPr>
        <p:spPr bwMode="auto">
          <a:xfrm>
            <a:off x="1447800" y="6096000"/>
            <a:ext cx="64684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Courier New"/>
                <a:cs typeface="Courier New"/>
              </a:rPr>
              <a:t>en.wikipedia.org/wiki/Flash_memory</a:t>
            </a:r>
            <a:endParaRPr lang="en-US" sz="2400" b="1" dirty="0">
              <a:solidFill>
                <a:srgbClr val="FFFF00"/>
              </a:solidFill>
              <a:latin typeface="Courier New"/>
              <a:cs typeface="Courier New"/>
            </a:endParaRPr>
          </a:p>
        </p:txBody>
      </p:sp>
      <p:pic>
        <p:nvPicPr>
          <p:cNvPr id="32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363" y="1219200"/>
            <a:ext cx="141763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Apple put in its iPods?</a:t>
            </a:r>
            <a:endParaRPr lang="en-US"/>
          </a:p>
        </p:txBody>
      </p:sp>
      <p:pic>
        <p:nvPicPr>
          <p:cNvPr id="3257347" name="Picture 3"/>
          <p:cNvPicPr>
            <a:picLocks noChangeAspect="1" noChangeArrowheads="1"/>
          </p:cNvPicPr>
          <p:nvPr/>
        </p:nvPicPr>
        <p:blipFill>
          <a:blip r:embed="rId3"/>
          <a:srcRect l="7370" t="3746" r="7933" b="4022"/>
          <a:stretch>
            <a:fillRect/>
          </a:stretch>
        </p:blipFill>
        <p:spPr bwMode="auto">
          <a:xfrm>
            <a:off x="6858000" y="1676400"/>
            <a:ext cx="808037" cy="1143000"/>
          </a:xfrm>
          <a:prstGeom prst="rect">
            <a:avLst/>
          </a:prstGeom>
          <a:noFill/>
        </p:spPr>
      </p:pic>
      <p:sp>
        <p:nvSpPr>
          <p:cNvPr id="3257348" name="Rectangle 4"/>
          <p:cNvSpPr>
            <a:spLocks noChangeArrowheads="1"/>
          </p:cNvSpPr>
          <p:nvPr/>
        </p:nvSpPr>
        <p:spPr bwMode="auto">
          <a:xfrm>
            <a:off x="2332037" y="990600"/>
            <a:ext cx="161536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Samsung flash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, 8GB</a:t>
            </a:r>
          </a:p>
        </p:txBody>
      </p:sp>
      <p:sp>
        <p:nvSpPr>
          <p:cNvPr id="3257351" name="Rectangle 7"/>
          <p:cNvSpPr>
            <a:spLocks noChangeArrowheads="1"/>
          </p:cNvSpPr>
          <p:nvPr/>
        </p:nvSpPr>
        <p:spPr bwMode="auto">
          <a:xfrm>
            <a:off x="457200" y="6096000"/>
            <a:ext cx="8382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        </a:t>
            </a:r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shuffle,         </a:t>
            </a:r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nano</a:t>
            </a:r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,                 classic,              touch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2" name="Rectangle 8"/>
          <p:cNvSpPr>
            <a:spLocks noChangeArrowheads="1"/>
          </p:cNvSpPr>
          <p:nvPr/>
        </p:nvSpPr>
        <p:spPr bwMode="auto">
          <a:xfrm>
            <a:off x="6172200" y="990600"/>
            <a:ext cx="222368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1.8-inch HDD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80, 160GB</a:t>
            </a:r>
            <a:endParaRPr lang="en-US" sz="3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3" name="Rectangle 9"/>
          <p:cNvSpPr>
            <a:spLocks noChangeArrowheads="1"/>
          </p:cNvSpPr>
          <p:nvPr/>
        </p:nvSpPr>
        <p:spPr bwMode="auto">
          <a:xfrm>
            <a:off x="693438" y="990600"/>
            <a:ext cx="14401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1, 2GB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pic>
        <p:nvPicPr>
          <p:cNvPr id="3257354" name="Picture 10"/>
          <p:cNvPicPr>
            <a:picLocks noChangeAspect="1" noChangeArrowheads="1"/>
          </p:cNvPicPr>
          <p:nvPr/>
        </p:nvPicPr>
        <p:blipFill>
          <a:blip r:embed="rId4"/>
          <a:srcRect l="9650" t="19658" r="16106" b="22186"/>
          <a:stretch>
            <a:fillRect/>
          </a:stretch>
        </p:blipFill>
        <p:spPr bwMode="auto">
          <a:xfrm>
            <a:off x="2362200" y="1695450"/>
            <a:ext cx="152400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5735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63" t="11472" r="15001" b="42682"/>
          <a:stretch>
            <a:fillRect/>
          </a:stretch>
        </p:blipFill>
        <p:spPr bwMode="auto">
          <a:xfrm rot="10800000">
            <a:off x="847427" y="1716086"/>
            <a:ext cx="121920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57358" name="Rectangle 1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en.wikipedia.org/wiki/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Ipod</a:t>
            </a:r>
            <a:r>
              <a:rPr lang="en-US" sz="2000" dirty="0" smtClean="0">
                <a:solidFill>
                  <a:schemeClr val="tx1"/>
                </a:solidFill>
                <a:latin typeface="18 VAG Rounded Light   02390"/>
                <a:cs typeface="Courier New"/>
              </a:rPr>
              <a:t>				    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www</a:t>
            </a:r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.apple.com/ipod</a:t>
            </a:r>
            <a:endParaRPr lang="en-US" sz="2000" dirty="0">
              <a:solidFill>
                <a:schemeClr val="tx1"/>
              </a:solidFill>
              <a:latin typeface="18 VAG Rounded Light   02390"/>
              <a:cs typeface="Courier New"/>
            </a:endParaRPr>
          </a:p>
        </p:txBody>
      </p:sp>
      <p:pic>
        <p:nvPicPr>
          <p:cNvPr id="15" name="Picture 14" descr="320px-IPod_Lin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48" y="2645624"/>
            <a:ext cx="7357952" cy="3678976"/>
          </a:xfrm>
          <a:prstGeom prst="rect">
            <a:avLst/>
          </a:prstGeom>
        </p:spPr>
      </p:pic>
      <p:pic>
        <p:nvPicPr>
          <p:cNvPr id="16" name="Picture 15" descr="17-1.jpg"/>
          <p:cNvPicPr>
            <a:picLocks noChangeAspect="1"/>
          </p:cNvPicPr>
          <p:nvPr/>
        </p:nvPicPr>
        <p:blipFill>
          <a:blip r:embed="rId7"/>
          <a:srcRect l="47000" t="8750" r="35000" b="50625"/>
          <a:stretch>
            <a:fillRect/>
          </a:stretch>
        </p:blipFill>
        <p:spPr>
          <a:xfrm rot="5400000">
            <a:off x="4706875" y="1566611"/>
            <a:ext cx="836559" cy="1258711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419600" y="990600"/>
            <a:ext cx="14401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 8, 16, 32GB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133600"/>
            <a:ext cx="1745748" cy="71377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200061" name="Group 61"/>
          <p:cNvGraphicFramePr>
            <a:graphicFrameLocks noGrp="1"/>
          </p:cNvGraphicFramePr>
          <p:nvPr>
            <p:ph type="tbl" idx="1"/>
          </p:nvPr>
        </p:nvGraphicFramePr>
        <p:xfrm>
          <a:off x="457200" y="1437698"/>
          <a:ext cx="8229599" cy="5039302"/>
        </p:xfrm>
        <a:graphic>
          <a:graphicData uri="http://schemas.openxmlformats.org/drawingml/2006/table">
            <a:tbl>
              <a:tblPr/>
              <a:tblGrid>
                <a:gridCol w="1654311"/>
                <a:gridCol w="1774689"/>
                <a:gridCol w="1676400"/>
                <a:gridCol w="1254108"/>
                <a:gridCol w="1870091"/>
              </a:tblGrid>
              <a:tr h="6683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Week #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Mon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Wed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Thu Lab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Fri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#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This week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I/O Disks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Performance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I/O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Polling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18 VAG Rounded Light   02390"/>
                        </a:rPr>
                        <a:t>P4 due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  <a:t>Writing really fast code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  <a:t>(Casey)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#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16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Next week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Parallelism in Processor Design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  <a:t>IntRA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  <a:t>-machine Parallelism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Light   02390"/>
                        </a:rPr>
                        <a:t>(Matt)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Parallel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IntER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-machine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Parallelism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18 VAG Rounded Light   02390"/>
                        </a:rPr>
                        <a:t>Perf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18 VAG Rounded Light   02390"/>
                        </a:rPr>
                        <a:t> comp due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#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17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Last week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’ classes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LAST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CLASS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Summary,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Review, &amp;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HKN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Evals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lang="en-US" sz="1800" b="1" dirty="0" smtClean="0">
                          <a:latin typeface="18 VAG Rounded Light   02390"/>
                        </a:rPr>
                        <a:t>#18</a:t>
                      </a:r>
                      <a:br>
                        <a:rPr lang="en-US" sz="1800" b="1" dirty="0" smtClean="0">
                          <a:latin typeface="18 VAG Rounded Light   02390"/>
                        </a:rPr>
                      </a:br>
                      <a:r>
                        <a:rPr lang="en-US" sz="1800" b="1" dirty="0" smtClean="0">
                          <a:latin typeface="18 VAG Rounded Light   02390"/>
                        </a:rPr>
                        <a:t>FINAL REVIEW Sun @ 2-5pm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18 VAG Rounded Light   02390"/>
                        </a:rPr>
                        <a:t>10 Evans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FINAL EXAM Mon 5-8pm</a:t>
                      </a:r>
                      <a:br>
                        <a:rPr lang="en-US" sz="18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</a:b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1 </a:t>
                      </a:r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Pimintel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Calendar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Arrays of Small Disks…</a:t>
            </a:r>
            <a:endParaRPr lang="en-US"/>
          </a:p>
        </p:txBody>
      </p:sp>
      <p:sp>
        <p:nvSpPr>
          <p:cNvPr id="125" name="Content Placeholder 1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b="1" dirty="0" smtClean="0"/>
              <a:t> Katz and Patterson asked in 1987: </a:t>
            </a:r>
          </a:p>
          <a:p>
            <a:pPr lvl="1"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Can smaller disks be used  to close gap in performance between disks and CPUs?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261443" name="Freeform 3"/>
          <p:cNvSpPr>
            <a:spLocks/>
          </p:cNvSpPr>
          <p:nvPr/>
        </p:nvSpPr>
        <p:spPr bwMode="auto">
          <a:xfrm>
            <a:off x="3770313" y="6373812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4" name="Freeform 4"/>
          <p:cNvSpPr>
            <a:spLocks/>
          </p:cNvSpPr>
          <p:nvPr/>
        </p:nvSpPr>
        <p:spPr bwMode="auto">
          <a:xfrm>
            <a:off x="3760788" y="6326187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5" name="Line 5"/>
          <p:cNvSpPr>
            <a:spLocks noChangeShapeType="1"/>
          </p:cNvSpPr>
          <p:nvPr/>
        </p:nvSpPr>
        <p:spPr bwMode="auto">
          <a:xfrm flipV="1">
            <a:off x="3767138" y="6186487"/>
            <a:ext cx="2794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6" name="Line 6"/>
          <p:cNvSpPr>
            <a:spLocks noChangeShapeType="1"/>
          </p:cNvSpPr>
          <p:nvPr/>
        </p:nvSpPr>
        <p:spPr bwMode="auto">
          <a:xfrm flipV="1">
            <a:off x="4565650" y="6196012"/>
            <a:ext cx="252413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7" name="Line 7"/>
          <p:cNvSpPr>
            <a:spLocks noChangeShapeType="1"/>
          </p:cNvSpPr>
          <p:nvPr/>
        </p:nvSpPr>
        <p:spPr bwMode="auto">
          <a:xfrm flipV="1">
            <a:off x="4546600" y="6354762"/>
            <a:ext cx="268288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6183312"/>
            <a:ext cx="765175" cy="161925"/>
            <a:chOff x="2553" y="3694"/>
            <a:chExt cx="482" cy="102"/>
          </a:xfrm>
        </p:grpSpPr>
        <p:sp>
          <p:nvSpPr>
            <p:cNvPr id="3261449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0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1" name="Freeform 11"/>
          <p:cNvSpPr>
            <a:spLocks/>
          </p:cNvSpPr>
          <p:nvPr/>
        </p:nvSpPr>
        <p:spPr bwMode="auto">
          <a:xfrm>
            <a:off x="4852988" y="6165850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2" name="Line 12"/>
          <p:cNvSpPr>
            <a:spLocks noChangeShapeType="1"/>
          </p:cNvSpPr>
          <p:nvPr/>
        </p:nvSpPr>
        <p:spPr bwMode="auto">
          <a:xfrm flipV="1">
            <a:off x="4887913" y="6046787"/>
            <a:ext cx="193675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3" name="Line 13"/>
          <p:cNvSpPr>
            <a:spLocks noChangeShapeType="1"/>
          </p:cNvSpPr>
          <p:nvPr/>
        </p:nvSpPr>
        <p:spPr bwMode="auto">
          <a:xfrm flipV="1">
            <a:off x="6129338" y="6034087"/>
            <a:ext cx="21590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6037262"/>
            <a:ext cx="1254125" cy="341313"/>
            <a:chOff x="3205" y="3602"/>
            <a:chExt cx="790" cy="215"/>
          </a:xfrm>
        </p:grpSpPr>
        <p:sp>
          <p:nvSpPr>
            <p:cNvPr id="3261455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6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7" name="Line 17"/>
          <p:cNvSpPr>
            <a:spLocks noChangeShapeType="1"/>
          </p:cNvSpPr>
          <p:nvPr/>
        </p:nvSpPr>
        <p:spPr bwMode="auto">
          <a:xfrm flipV="1">
            <a:off x="6167438" y="6381750"/>
            <a:ext cx="1809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8" name="Freeform 18"/>
          <p:cNvSpPr>
            <a:spLocks/>
          </p:cNvSpPr>
          <p:nvPr/>
        </p:nvSpPr>
        <p:spPr bwMode="auto">
          <a:xfrm>
            <a:off x="4840288" y="3217862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9" name="Freeform 19"/>
          <p:cNvSpPr>
            <a:spLocks/>
          </p:cNvSpPr>
          <p:nvPr/>
        </p:nvSpPr>
        <p:spPr bwMode="auto">
          <a:xfrm>
            <a:off x="4840288" y="3217862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0" name="Line 20"/>
          <p:cNvSpPr>
            <a:spLocks noChangeShapeType="1"/>
          </p:cNvSpPr>
          <p:nvPr/>
        </p:nvSpPr>
        <p:spPr bwMode="auto">
          <a:xfrm flipV="1">
            <a:off x="4846638" y="3087687"/>
            <a:ext cx="277812" cy="130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1" name="Line 21"/>
          <p:cNvSpPr>
            <a:spLocks noChangeShapeType="1"/>
          </p:cNvSpPr>
          <p:nvPr/>
        </p:nvSpPr>
        <p:spPr bwMode="auto">
          <a:xfrm flipV="1">
            <a:off x="6088063" y="3094037"/>
            <a:ext cx="254000" cy="130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3087687"/>
            <a:ext cx="1236663" cy="285750"/>
            <a:chOff x="3220" y="1744"/>
            <a:chExt cx="779" cy="180"/>
          </a:xfrm>
        </p:grpSpPr>
        <p:sp>
          <p:nvSpPr>
            <p:cNvPr id="3261463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4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65" name="Line 25"/>
          <p:cNvSpPr>
            <a:spLocks noChangeShapeType="1"/>
          </p:cNvSpPr>
          <p:nvPr/>
        </p:nvSpPr>
        <p:spPr bwMode="auto">
          <a:xfrm flipV="1">
            <a:off x="6126163" y="3386137"/>
            <a:ext cx="228600" cy="1428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333750"/>
            <a:ext cx="519113" cy="131762"/>
            <a:chOff x="1892" y="1899"/>
            <a:chExt cx="327" cy="83"/>
          </a:xfrm>
        </p:grpSpPr>
        <p:sp>
          <p:nvSpPr>
            <p:cNvPr id="3261467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8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9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0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1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2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3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370637"/>
            <a:ext cx="541338" cy="134938"/>
            <a:chOff x="1854" y="3812"/>
            <a:chExt cx="341" cy="85"/>
          </a:xfrm>
        </p:grpSpPr>
        <p:sp>
          <p:nvSpPr>
            <p:cNvPr id="3261475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6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7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8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9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0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1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282950"/>
            <a:ext cx="790575" cy="257175"/>
            <a:chOff x="2326" y="1867"/>
            <a:chExt cx="498" cy="162"/>
          </a:xfrm>
        </p:grpSpPr>
        <p:sp>
          <p:nvSpPr>
            <p:cNvPr id="3261483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4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5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6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7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8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9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91" name="Freeform 51"/>
          <p:cNvSpPr>
            <a:spLocks/>
          </p:cNvSpPr>
          <p:nvPr/>
        </p:nvSpPr>
        <p:spPr bwMode="auto">
          <a:xfrm>
            <a:off x="6515100" y="5402262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2" name="Line 52"/>
          <p:cNvSpPr>
            <a:spLocks noChangeShapeType="1"/>
          </p:cNvSpPr>
          <p:nvPr/>
        </p:nvSpPr>
        <p:spPr bwMode="auto">
          <a:xfrm>
            <a:off x="6873875" y="5207000"/>
            <a:ext cx="1266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3" name="Line 53"/>
          <p:cNvSpPr>
            <a:spLocks noChangeShapeType="1"/>
          </p:cNvSpPr>
          <p:nvPr/>
        </p:nvSpPr>
        <p:spPr bwMode="auto">
          <a:xfrm>
            <a:off x="8147050" y="5213350"/>
            <a:ext cx="0" cy="1258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4" name="Line 54"/>
          <p:cNvSpPr>
            <a:spLocks noChangeShapeType="1"/>
          </p:cNvSpPr>
          <p:nvPr/>
        </p:nvSpPr>
        <p:spPr bwMode="auto">
          <a:xfrm flipV="1">
            <a:off x="7773988" y="5221287"/>
            <a:ext cx="35401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5" name="Line 55"/>
          <p:cNvSpPr>
            <a:spLocks noChangeShapeType="1"/>
          </p:cNvSpPr>
          <p:nvPr/>
        </p:nvSpPr>
        <p:spPr bwMode="auto">
          <a:xfrm flipV="1">
            <a:off x="7821613" y="6488112"/>
            <a:ext cx="325437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6" name="Line 56"/>
          <p:cNvSpPr>
            <a:spLocks noChangeShapeType="1"/>
          </p:cNvSpPr>
          <p:nvPr/>
        </p:nvSpPr>
        <p:spPr bwMode="auto">
          <a:xfrm flipV="1">
            <a:off x="6481763" y="5200650"/>
            <a:ext cx="379412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7" name="Freeform 57"/>
          <p:cNvSpPr>
            <a:spLocks/>
          </p:cNvSpPr>
          <p:nvPr/>
        </p:nvSpPr>
        <p:spPr bwMode="auto">
          <a:xfrm>
            <a:off x="6562725" y="2751137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8" name="Freeform 58"/>
          <p:cNvSpPr>
            <a:spLocks/>
          </p:cNvSpPr>
          <p:nvPr/>
        </p:nvSpPr>
        <p:spPr bwMode="auto">
          <a:xfrm>
            <a:off x="6562725" y="2751137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9" name="Line 59"/>
          <p:cNvSpPr>
            <a:spLocks noChangeShapeType="1"/>
          </p:cNvSpPr>
          <p:nvPr/>
        </p:nvSpPr>
        <p:spPr bwMode="auto">
          <a:xfrm>
            <a:off x="6886575" y="2557462"/>
            <a:ext cx="1228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0" name="Line 60"/>
          <p:cNvSpPr>
            <a:spLocks noChangeShapeType="1"/>
          </p:cNvSpPr>
          <p:nvPr/>
        </p:nvSpPr>
        <p:spPr bwMode="auto">
          <a:xfrm>
            <a:off x="8121650" y="2563812"/>
            <a:ext cx="0" cy="1016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1" name="Line 61"/>
          <p:cNvSpPr>
            <a:spLocks noChangeShapeType="1"/>
          </p:cNvSpPr>
          <p:nvPr/>
        </p:nvSpPr>
        <p:spPr bwMode="auto">
          <a:xfrm flipV="1">
            <a:off x="6569075" y="2557462"/>
            <a:ext cx="279400" cy="193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2" name="Line 62"/>
          <p:cNvSpPr>
            <a:spLocks noChangeShapeType="1"/>
          </p:cNvSpPr>
          <p:nvPr/>
        </p:nvSpPr>
        <p:spPr bwMode="auto">
          <a:xfrm flipV="1">
            <a:off x="7761288" y="2563812"/>
            <a:ext cx="354012" cy="187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3" name="Line 63"/>
          <p:cNvSpPr>
            <a:spLocks noChangeShapeType="1"/>
          </p:cNvSpPr>
          <p:nvPr/>
        </p:nvSpPr>
        <p:spPr bwMode="auto">
          <a:xfrm flipH="1">
            <a:off x="7786688" y="3586162"/>
            <a:ext cx="366712" cy="1952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4" name="Rectangle 64"/>
          <p:cNvSpPr>
            <a:spLocks noChangeArrowheads="1"/>
          </p:cNvSpPr>
          <p:nvPr/>
        </p:nvSpPr>
        <p:spPr bwMode="auto">
          <a:xfrm>
            <a:off x="6705600" y="3824287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5"/>
                </a:solidFill>
                <a:latin typeface="Arial" pitchFamily="100" charset="0"/>
              </a:rPr>
              <a:t>14”</a:t>
            </a:r>
          </a:p>
        </p:txBody>
      </p:sp>
      <p:sp>
        <p:nvSpPr>
          <p:cNvPr id="3261505" name="Rectangle 65"/>
          <p:cNvSpPr>
            <a:spLocks noChangeArrowheads="1"/>
          </p:cNvSpPr>
          <p:nvPr/>
        </p:nvSpPr>
        <p:spPr bwMode="auto">
          <a:xfrm>
            <a:off x="5087938" y="3578225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10”</a:t>
            </a:r>
          </a:p>
        </p:txBody>
      </p:sp>
      <p:sp>
        <p:nvSpPr>
          <p:cNvPr id="3261506" name="Rectangle 66"/>
          <p:cNvSpPr>
            <a:spLocks noChangeArrowheads="1"/>
          </p:cNvSpPr>
          <p:nvPr/>
        </p:nvSpPr>
        <p:spPr bwMode="auto">
          <a:xfrm>
            <a:off x="3654425" y="3578225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5.25”</a:t>
            </a:r>
          </a:p>
        </p:txBody>
      </p:sp>
      <p:sp>
        <p:nvSpPr>
          <p:cNvPr id="3261507" name="Rectangle 67"/>
          <p:cNvSpPr>
            <a:spLocks noChangeArrowheads="1"/>
          </p:cNvSpPr>
          <p:nvPr/>
        </p:nvSpPr>
        <p:spPr bwMode="auto">
          <a:xfrm>
            <a:off x="2754313" y="357822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3.5”</a:t>
            </a:r>
          </a:p>
        </p:txBody>
      </p:sp>
      <p:sp>
        <p:nvSpPr>
          <p:cNvPr id="3261508" name="Rectangle 68"/>
          <p:cNvSpPr>
            <a:spLocks noChangeArrowheads="1"/>
          </p:cNvSpPr>
          <p:nvPr/>
        </p:nvSpPr>
        <p:spPr bwMode="auto">
          <a:xfrm>
            <a:off x="1363663" y="618807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100" charset="0"/>
              </a:rPr>
              <a:t>3.5”</a:t>
            </a:r>
          </a:p>
        </p:txBody>
      </p:sp>
      <p:sp>
        <p:nvSpPr>
          <p:cNvPr id="3261509" name="Rectangle 69"/>
          <p:cNvSpPr>
            <a:spLocks noChangeArrowheads="1"/>
          </p:cNvSpPr>
          <p:nvPr/>
        </p:nvSpPr>
        <p:spPr bwMode="auto">
          <a:xfrm>
            <a:off x="820738" y="5273675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Disk Array:    1 disk design</a:t>
            </a:r>
          </a:p>
        </p:txBody>
      </p:sp>
      <p:sp>
        <p:nvSpPr>
          <p:cNvPr id="3261510" name="Rectangle 70"/>
          <p:cNvSpPr>
            <a:spLocks noChangeArrowheads="1"/>
          </p:cNvSpPr>
          <p:nvPr/>
        </p:nvSpPr>
        <p:spPr bwMode="auto">
          <a:xfrm>
            <a:off x="763588" y="2797175"/>
            <a:ext cx="2663825" cy="1260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Conventional:                 4 disk  designs</a:t>
            </a:r>
          </a:p>
        </p:txBody>
      </p:sp>
      <p:sp>
        <p:nvSpPr>
          <p:cNvPr id="3261511" name="Line 71"/>
          <p:cNvSpPr>
            <a:spLocks noChangeShapeType="1"/>
          </p:cNvSpPr>
          <p:nvPr/>
        </p:nvSpPr>
        <p:spPr bwMode="auto">
          <a:xfrm flipV="1">
            <a:off x="2266950" y="6415087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2" name="Rectangle 72"/>
          <p:cNvSpPr>
            <a:spLocks noChangeArrowheads="1"/>
          </p:cNvSpPr>
          <p:nvPr/>
        </p:nvSpPr>
        <p:spPr bwMode="auto">
          <a:xfrm>
            <a:off x="2744788" y="434022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Low End</a:t>
            </a:r>
          </a:p>
        </p:txBody>
      </p:sp>
      <p:sp>
        <p:nvSpPr>
          <p:cNvPr id="3261513" name="Rectangle 73"/>
          <p:cNvSpPr>
            <a:spLocks noChangeArrowheads="1"/>
          </p:cNvSpPr>
          <p:nvPr/>
        </p:nvSpPr>
        <p:spPr bwMode="auto">
          <a:xfrm>
            <a:off x="6459538" y="432117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High End</a:t>
            </a:r>
          </a:p>
        </p:txBody>
      </p:sp>
      <p:sp>
        <p:nvSpPr>
          <p:cNvPr id="3261514" name="Line 74"/>
          <p:cNvSpPr>
            <a:spLocks noChangeShapeType="1"/>
          </p:cNvSpPr>
          <p:nvPr/>
        </p:nvSpPr>
        <p:spPr bwMode="auto">
          <a:xfrm>
            <a:off x="4419600" y="4572000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261515" name="Rectangle 75"/>
          <p:cNvSpPr>
            <a:spLocks noChangeArrowheads="1"/>
          </p:cNvSpPr>
          <p:nvPr/>
        </p:nvSpPr>
        <p:spPr bwMode="auto">
          <a:xfrm>
            <a:off x="8312150" y="4287837"/>
            <a:ext cx="44450" cy="44450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6" name="Line 76"/>
          <p:cNvSpPr>
            <a:spLocks noChangeShapeType="1"/>
          </p:cNvSpPr>
          <p:nvPr/>
        </p:nvSpPr>
        <p:spPr bwMode="auto">
          <a:xfrm>
            <a:off x="2673350" y="4224337"/>
            <a:ext cx="5626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7" name="Line 77"/>
          <p:cNvSpPr>
            <a:spLocks noChangeShapeType="1"/>
          </p:cNvSpPr>
          <p:nvPr/>
        </p:nvSpPr>
        <p:spPr bwMode="auto">
          <a:xfrm>
            <a:off x="2647950" y="424973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8" name="Line 78"/>
          <p:cNvSpPr>
            <a:spLocks noChangeShapeType="1"/>
          </p:cNvSpPr>
          <p:nvPr/>
        </p:nvSpPr>
        <p:spPr bwMode="auto">
          <a:xfrm>
            <a:off x="8305800" y="423068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9" name="Line 79"/>
          <p:cNvSpPr>
            <a:spLocks noChangeShapeType="1"/>
          </p:cNvSpPr>
          <p:nvPr/>
        </p:nvSpPr>
        <p:spPr bwMode="auto">
          <a:xfrm>
            <a:off x="2673350" y="5024437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0" name="Line 80"/>
          <p:cNvSpPr>
            <a:spLocks noChangeShapeType="1"/>
          </p:cNvSpPr>
          <p:nvPr/>
        </p:nvSpPr>
        <p:spPr bwMode="auto">
          <a:xfrm>
            <a:off x="6570663" y="5441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1" name="Line 81"/>
          <p:cNvSpPr>
            <a:spLocks noChangeShapeType="1"/>
          </p:cNvSpPr>
          <p:nvPr/>
        </p:nvSpPr>
        <p:spPr bwMode="auto">
          <a:xfrm>
            <a:off x="6572250" y="559593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2" name="Line 82"/>
          <p:cNvSpPr>
            <a:spLocks noChangeShapeType="1"/>
          </p:cNvSpPr>
          <p:nvPr/>
        </p:nvSpPr>
        <p:spPr bwMode="auto">
          <a:xfrm>
            <a:off x="6572250" y="57483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3" name="Line 83"/>
          <p:cNvSpPr>
            <a:spLocks noChangeShapeType="1"/>
          </p:cNvSpPr>
          <p:nvPr/>
        </p:nvSpPr>
        <p:spPr bwMode="auto">
          <a:xfrm>
            <a:off x="6565900" y="58848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4" name="Line 84"/>
          <p:cNvSpPr>
            <a:spLocks noChangeShapeType="1"/>
          </p:cNvSpPr>
          <p:nvPr/>
        </p:nvSpPr>
        <p:spPr bwMode="auto">
          <a:xfrm>
            <a:off x="6567488" y="60198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5" name="Line 85"/>
          <p:cNvSpPr>
            <a:spLocks noChangeShapeType="1"/>
          </p:cNvSpPr>
          <p:nvPr/>
        </p:nvSpPr>
        <p:spPr bwMode="auto">
          <a:xfrm>
            <a:off x="6567488" y="619125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6" name="Line 86"/>
          <p:cNvSpPr>
            <a:spLocks noChangeShapeType="1"/>
          </p:cNvSpPr>
          <p:nvPr/>
        </p:nvSpPr>
        <p:spPr bwMode="auto">
          <a:xfrm>
            <a:off x="6565900" y="63563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7" name="Line 87"/>
          <p:cNvSpPr>
            <a:spLocks noChangeShapeType="1"/>
          </p:cNvSpPr>
          <p:nvPr/>
        </p:nvSpPr>
        <p:spPr bwMode="auto">
          <a:xfrm>
            <a:off x="6567488" y="6510337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8" name="Line 88"/>
          <p:cNvSpPr>
            <a:spLocks noChangeShapeType="1"/>
          </p:cNvSpPr>
          <p:nvPr/>
        </p:nvSpPr>
        <p:spPr bwMode="auto">
          <a:xfrm>
            <a:off x="6567488" y="66627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9" name="Line 89"/>
          <p:cNvSpPr>
            <a:spLocks noChangeShapeType="1"/>
          </p:cNvSpPr>
          <p:nvPr/>
        </p:nvSpPr>
        <p:spPr bwMode="auto">
          <a:xfrm>
            <a:off x="7061200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0" name="Line 90"/>
          <p:cNvSpPr>
            <a:spLocks noChangeShapeType="1"/>
          </p:cNvSpPr>
          <p:nvPr/>
        </p:nvSpPr>
        <p:spPr bwMode="auto">
          <a:xfrm>
            <a:off x="7062788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1" name="Line 91"/>
          <p:cNvSpPr>
            <a:spLocks noChangeShapeType="1"/>
          </p:cNvSpPr>
          <p:nvPr/>
        </p:nvSpPr>
        <p:spPr bwMode="auto">
          <a:xfrm>
            <a:off x="7062788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2" name="Line 92"/>
          <p:cNvSpPr>
            <a:spLocks noChangeShapeType="1"/>
          </p:cNvSpPr>
          <p:nvPr/>
        </p:nvSpPr>
        <p:spPr bwMode="auto">
          <a:xfrm>
            <a:off x="7056438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3" name="Line 93"/>
          <p:cNvSpPr>
            <a:spLocks noChangeShapeType="1"/>
          </p:cNvSpPr>
          <p:nvPr/>
        </p:nvSpPr>
        <p:spPr bwMode="auto">
          <a:xfrm>
            <a:off x="7058025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4" name="Line 94"/>
          <p:cNvSpPr>
            <a:spLocks noChangeShapeType="1"/>
          </p:cNvSpPr>
          <p:nvPr/>
        </p:nvSpPr>
        <p:spPr bwMode="auto">
          <a:xfrm>
            <a:off x="7058025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5" name="Line 95"/>
          <p:cNvSpPr>
            <a:spLocks noChangeShapeType="1"/>
          </p:cNvSpPr>
          <p:nvPr/>
        </p:nvSpPr>
        <p:spPr bwMode="auto">
          <a:xfrm>
            <a:off x="7056438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6" name="Line 96"/>
          <p:cNvSpPr>
            <a:spLocks noChangeShapeType="1"/>
          </p:cNvSpPr>
          <p:nvPr/>
        </p:nvSpPr>
        <p:spPr bwMode="auto">
          <a:xfrm>
            <a:off x="7058025" y="6505575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7" name="Line 97"/>
          <p:cNvSpPr>
            <a:spLocks noChangeShapeType="1"/>
          </p:cNvSpPr>
          <p:nvPr/>
        </p:nvSpPr>
        <p:spPr bwMode="auto">
          <a:xfrm>
            <a:off x="7058025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8" name="Line 98"/>
          <p:cNvSpPr>
            <a:spLocks noChangeShapeType="1"/>
          </p:cNvSpPr>
          <p:nvPr/>
        </p:nvSpPr>
        <p:spPr bwMode="auto">
          <a:xfrm>
            <a:off x="7546975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9" name="Line 99"/>
          <p:cNvSpPr>
            <a:spLocks noChangeShapeType="1"/>
          </p:cNvSpPr>
          <p:nvPr/>
        </p:nvSpPr>
        <p:spPr bwMode="auto">
          <a:xfrm>
            <a:off x="7529513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0" name="Line 100"/>
          <p:cNvSpPr>
            <a:spLocks noChangeShapeType="1"/>
          </p:cNvSpPr>
          <p:nvPr/>
        </p:nvSpPr>
        <p:spPr bwMode="auto">
          <a:xfrm>
            <a:off x="7548563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1" name="Line 101"/>
          <p:cNvSpPr>
            <a:spLocks noChangeShapeType="1"/>
          </p:cNvSpPr>
          <p:nvPr/>
        </p:nvSpPr>
        <p:spPr bwMode="auto">
          <a:xfrm>
            <a:off x="7542213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2" name="Line 102"/>
          <p:cNvSpPr>
            <a:spLocks noChangeShapeType="1"/>
          </p:cNvSpPr>
          <p:nvPr/>
        </p:nvSpPr>
        <p:spPr bwMode="auto">
          <a:xfrm>
            <a:off x="7543800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3" name="Line 103"/>
          <p:cNvSpPr>
            <a:spLocks noChangeShapeType="1"/>
          </p:cNvSpPr>
          <p:nvPr/>
        </p:nvSpPr>
        <p:spPr bwMode="auto">
          <a:xfrm>
            <a:off x="7543800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4" name="Line 104"/>
          <p:cNvSpPr>
            <a:spLocks noChangeShapeType="1"/>
          </p:cNvSpPr>
          <p:nvPr/>
        </p:nvSpPr>
        <p:spPr bwMode="auto">
          <a:xfrm>
            <a:off x="7542213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5" name="Line 105"/>
          <p:cNvSpPr>
            <a:spLocks noChangeShapeType="1"/>
          </p:cNvSpPr>
          <p:nvPr/>
        </p:nvSpPr>
        <p:spPr bwMode="auto">
          <a:xfrm>
            <a:off x="7543800" y="6515100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6" name="Line 106"/>
          <p:cNvSpPr>
            <a:spLocks noChangeShapeType="1"/>
          </p:cNvSpPr>
          <p:nvPr/>
        </p:nvSpPr>
        <p:spPr bwMode="auto">
          <a:xfrm>
            <a:off x="7543800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7" name="Line 107"/>
          <p:cNvSpPr>
            <a:spLocks noChangeShapeType="1"/>
          </p:cNvSpPr>
          <p:nvPr/>
        </p:nvSpPr>
        <p:spPr bwMode="auto">
          <a:xfrm>
            <a:off x="4918075" y="62277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8" name="Line 108"/>
          <p:cNvSpPr>
            <a:spLocks noChangeShapeType="1"/>
          </p:cNvSpPr>
          <p:nvPr/>
        </p:nvSpPr>
        <p:spPr bwMode="auto">
          <a:xfrm>
            <a:off x="4910138" y="638175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9" name="Line 109"/>
          <p:cNvSpPr>
            <a:spLocks noChangeShapeType="1"/>
          </p:cNvSpPr>
          <p:nvPr/>
        </p:nvSpPr>
        <p:spPr bwMode="auto">
          <a:xfrm>
            <a:off x="4919663" y="65436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0" name="Line 110"/>
          <p:cNvSpPr>
            <a:spLocks noChangeShapeType="1"/>
          </p:cNvSpPr>
          <p:nvPr/>
        </p:nvSpPr>
        <p:spPr bwMode="auto">
          <a:xfrm>
            <a:off x="5380038" y="62230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1" name="Line 111"/>
          <p:cNvSpPr>
            <a:spLocks noChangeShapeType="1"/>
          </p:cNvSpPr>
          <p:nvPr/>
        </p:nvSpPr>
        <p:spPr bwMode="auto">
          <a:xfrm>
            <a:off x="5381625" y="637698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2" name="Line 112"/>
          <p:cNvSpPr>
            <a:spLocks noChangeShapeType="1"/>
          </p:cNvSpPr>
          <p:nvPr/>
        </p:nvSpPr>
        <p:spPr bwMode="auto">
          <a:xfrm>
            <a:off x="5400675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3" name="Line 113"/>
          <p:cNvSpPr>
            <a:spLocks noChangeShapeType="1"/>
          </p:cNvSpPr>
          <p:nvPr/>
        </p:nvSpPr>
        <p:spPr bwMode="auto">
          <a:xfrm>
            <a:off x="5846763" y="6203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4" name="Line 114"/>
          <p:cNvSpPr>
            <a:spLocks noChangeShapeType="1"/>
          </p:cNvSpPr>
          <p:nvPr/>
        </p:nvSpPr>
        <p:spPr bwMode="auto">
          <a:xfrm>
            <a:off x="5848350" y="63674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5" name="Line 115"/>
          <p:cNvSpPr>
            <a:spLocks noChangeShapeType="1"/>
          </p:cNvSpPr>
          <p:nvPr/>
        </p:nvSpPr>
        <p:spPr bwMode="auto">
          <a:xfrm>
            <a:off x="5867400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6" name="Line 116"/>
          <p:cNvSpPr>
            <a:spLocks noChangeShapeType="1"/>
          </p:cNvSpPr>
          <p:nvPr/>
        </p:nvSpPr>
        <p:spPr bwMode="auto">
          <a:xfrm>
            <a:off x="3833813" y="6362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7" name="Line 117"/>
          <p:cNvSpPr>
            <a:spLocks noChangeShapeType="1"/>
          </p:cNvSpPr>
          <p:nvPr/>
        </p:nvSpPr>
        <p:spPr bwMode="auto">
          <a:xfrm>
            <a:off x="3824288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8" name="Line 118"/>
          <p:cNvSpPr>
            <a:spLocks noChangeShapeType="1"/>
          </p:cNvSpPr>
          <p:nvPr/>
        </p:nvSpPr>
        <p:spPr bwMode="auto">
          <a:xfrm>
            <a:off x="4291013" y="6353175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9" name="Line 119"/>
          <p:cNvSpPr>
            <a:spLocks noChangeShapeType="1"/>
          </p:cNvSpPr>
          <p:nvPr/>
        </p:nvSpPr>
        <p:spPr bwMode="auto">
          <a:xfrm>
            <a:off x="4310063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0" name="Line 120"/>
          <p:cNvSpPr>
            <a:spLocks noChangeShapeType="1"/>
          </p:cNvSpPr>
          <p:nvPr/>
        </p:nvSpPr>
        <p:spPr bwMode="auto">
          <a:xfrm>
            <a:off x="2928938" y="648652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1" name="Line 121"/>
          <p:cNvSpPr>
            <a:spLocks noChangeShapeType="1"/>
          </p:cNvSpPr>
          <p:nvPr/>
        </p:nvSpPr>
        <p:spPr bwMode="auto">
          <a:xfrm>
            <a:off x="3027363" y="3441700"/>
            <a:ext cx="228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2" name="Line 122"/>
          <p:cNvSpPr>
            <a:spLocks noChangeShapeType="1"/>
          </p:cNvSpPr>
          <p:nvPr/>
        </p:nvSpPr>
        <p:spPr bwMode="auto">
          <a:xfrm flipV="1">
            <a:off x="3760788" y="3498850"/>
            <a:ext cx="285750" cy="95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Replace Small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</a:t>
            </a:r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Large Disks with Large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Small! </a:t>
            </a:r>
            <a:endParaRPr lang="en-US" sz="2800" b="1" dirty="0">
              <a:solidFill>
                <a:schemeClr val="tx2"/>
              </a:solidFill>
              <a:latin typeface="18 VAG Rounded Light   02390"/>
            </a:endParaRPr>
          </a:p>
        </p:txBody>
      </p:sp>
      <p:sp>
        <p:nvSpPr>
          <p:cNvPr id="3263491" name="Rectangle 3"/>
          <p:cNvSpPr>
            <a:spLocks noChangeArrowheads="1"/>
          </p:cNvSpPr>
          <p:nvPr/>
        </p:nvSpPr>
        <p:spPr bwMode="auto">
          <a:xfrm>
            <a:off x="126597" y="1905000"/>
            <a:ext cx="1835655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Capacity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Volume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Power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Data Rate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I/O Rate 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MTTF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Cost</a:t>
            </a:r>
          </a:p>
        </p:txBody>
      </p:sp>
      <p:sp>
        <p:nvSpPr>
          <p:cNvPr id="3263492" name="Rectangle 4"/>
          <p:cNvSpPr>
            <a:spLocks noChangeArrowheads="1"/>
          </p:cNvSpPr>
          <p:nvPr/>
        </p:nvSpPr>
        <p:spPr bwMode="auto">
          <a:xfrm>
            <a:off x="2287588" y="1371600"/>
            <a:ext cx="1913984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3390K</a:t>
            </a:r>
          </a:p>
          <a:p>
            <a:pPr algn="ctr">
              <a:lnSpc>
                <a:spcPct val="60000"/>
              </a:lnSpc>
            </a:pPr>
            <a:endParaRPr lang="en-US" sz="2800" u="sng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97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600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$250K</a:t>
            </a:r>
          </a:p>
        </p:txBody>
      </p:sp>
      <p:sp>
        <p:nvSpPr>
          <p:cNvPr id="3263493" name="Rectangle 5"/>
          <p:cNvSpPr>
            <a:spLocks noChangeArrowheads="1"/>
          </p:cNvSpPr>
          <p:nvPr/>
        </p:nvSpPr>
        <p:spPr bwMode="auto">
          <a:xfrm>
            <a:off x="4243388" y="1409700"/>
            <a:ext cx="2397501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3.5" 0061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0.1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1.5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55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$2K</a:t>
            </a:r>
          </a:p>
        </p:txBody>
      </p:sp>
      <p:sp>
        <p:nvSpPr>
          <p:cNvPr id="3263494" name="Rectangle 6"/>
          <p:cNvSpPr>
            <a:spLocks noChangeArrowheads="1"/>
          </p:cNvSpPr>
          <p:nvPr/>
        </p:nvSpPr>
        <p:spPr bwMode="auto">
          <a:xfrm>
            <a:off x="6553200" y="1371600"/>
            <a:ext cx="197307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x70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120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3900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I/Os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??? Hrs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$150K</a:t>
            </a:r>
          </a:p>
        </p:txBody>
      </p:sp>
      <p:sp>
        <p:nvSpPr>
          <p:cNvPr id="3263495" name="Line 7"/>
          <p:cNvSpPr>
            <a:spLocks noChangeShapeType="1"/>
          </p:cNvSpPr>
          <p:nvPr/>
        </p:nvSpPr>
        <p:spPr bwMode="auto">
          <a:xfrm>
            <a:off x="2133600" y="19050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6" name="Line 8"/>
          <p:cNvSpPr>
            <a:spLocks noChangeShapeType="1"/>
          </p:cNvSpPr>
          <p:nvPr/>
        </p:nvSpPr>
        <p:spPr bwMode="auto">
          <a:xfrm>
            <a:off x="2133600" y="19050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7" name="Rectangle 9"/>
          <p:cNvSpPr>
            <a:spLocks noChangeArrowheads="1"/>
          </p:cNvSpPr>
          <p:nvPr/>
        </p:nvSpPr>
        <p:spPr bwMode="auto">
          <a:xfrm>
            <a:off x="1066800" y="5791200"/>
            <a:ext cx="7162800" cy="72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Disk Arrays potentially high performance, high MB per cu. ft., high MB per KW,</a:t>
            </a:r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18 VAG Rounded Light   02390"/>
              </a:rPr>
              <a:t>but </a:t>
            </a:r>
            <a:r>
              <a:rPr lang="en-US" sz="2400" u="sng" dirty="0">
                <a:solidFill>
                  <a:srgbClr val="FFFF00"/>
                </a:solidFill>
                <a:latin typeface="18 VAG Rounded Light   02390"/>
              </a:rPr>
              <a:t>what about reliability?</a:t>
            </a:r>
            <a:endParaRPr lang="en-US" sz="1600" dirty="0">
              <a:solidFill>
                <a:srgbClr val="FFFF00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endParaRPr lang="en-US" sz="1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63498" name="Text Box 10"/>
          <p:cNvSpPr txBox="1">
            <a:spLocks noChangeArrowheads="1"/>
          </p:cNvSpPr>
          <p:nvPr/>
        </p:nvSpPr>
        <p:spPr bwMode="auto">
          <a:xfrm>
            <a:off x="8458200" y="2438400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9X</a:t>
            </a:r>
          </a:p>
        </p:txBody>
      </p:sp>
      <p:sp>
        <p:nvSpPr>
          <p:cNvPr id="3263499" name="Text Box 11"/>
          <p:cNvSpPr txBox="1">
            <a:spLocks noChangeArrowheads="1"/>
          </p:cNvSpPr>
          <p:nvPr/>
        </p:nvSpPr>
        <p:spPr bwMode="auto">
          <a:xfrm>
            <a:off x="8458200" y="2971800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3X</a:t>
            </a:r>
          </a:p>
        </p:txBody>
      </p:sp>
      <p:sp>
        <p:nvSpPr>
          <p:cNvPr id="3263500" name="Text Box 12"/>
          <p:cNvSpPr txBox="1">
            <a:spLocks noChangeArrowheads="1"/>
          </p:cNvSpPr>
          <p:nvPr/>
        </p:nvSpPr>
        <p:spPr bwMode="auto">
          <a:xfrm>
            <a:off x="8458200" y="3505200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8X</a:t>
            </a:r>
          </a:p>
        </p:txBody>
      </p:sp>
      <p:sp>
        <p:nvSpPr>
          <p:cNvPr id="3263501" name="Text Box 13"/>
          <p:cNvSpPr txBox="1">
            <a:spLocks noChangeArrowheads="1"/>
          </p:cNvSpPr>
          <p:nvPr/>
        </p:nvSpPr>
        <p:spPr bwMode="auto">
          <a:xfrm>
            <a:off x="8458200" y="3962400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6X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0" y="9906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18 VAG Rounded Light   02390"/>
                <a:ea typeface="VAGRounded"/>
                <a:cs typeface="VAGRounded"/>
              </a:rPr>
              <a:t>(1988 Disks)</a:t>
            </a:r>
            <a:endParaRPr lang="en-US" sz="4800" dirty="0">
              <a:latin typeface="18 VAG Rounded Light   0239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Reliability</a:t>
            </a:r>
            <a:endParaRPr lang="en-US"/>
          </a:p>
        </p:txBody>
      </p:sp>
      <p:sp>
        <p:nvSpPr>
          <p:cNvPr id="32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 - whether or not a component has failed</a:t>
            </a:r>
          </a:p>
          <a:p>
            <a:pPr lvl="1"/>
            <a:r>
              <a:rPr lang="en-US" dirty="0" smtClean="0"/>
              <a:t>measured as Mean Time To Failure (MTTF)</a:t>
            </a:r>
          </a:p>
          <a:p>
            <a:r>
              <a:rPr lang="en-US" dirty="0" smtClean="0"/>
              <a:t>Reliability of N disks </a:t>
            </a:r>
            <a:br>
              <a:rPr lang="en-US" dirty="0" smtClean="0"/>
            </a:br>
            <a:r>
              <a:rPr lang="en-US" dirty="0" smtClean="0"/>
              <a:t>= Reliability of 1 Disk ÷ N</a:t>
            </a:r>
            <a:br>
              <a:rPr lang="en-US" dirty="0" smtClean="0"/>
            </a:br>
            <a:r>
              <a:rPr lang="en-US" dirty="0" smtClean="0"/>
              <a:t>(assuming failures independent)</a:t>
            </a:r>
          </a:p>
          <a:p>
            <a:pPr lvl="1"/>
            <a:r>
              <a:rPr lang="en-US" dirty="0" smtClean="0"/>
              <a:t>50,000 Hours ÷ 70 disks = 700 hour	</a:t>
            </a:r>
          </a:p>
          <a:p>
            <a:r>
              <a:rPr lang="en-US" dirty="0" smtClean="0"/>
              <a:t>Disk system MTTF: </a:t>
            </a:r>
            <a:br>
              <a:rPr lang="en-US" dirty="0" smtClean="0"/>
            </a:br>
            <a:r>
              <a:rPr lang="en-US" dirty="0" smtClean="0"/>
              <a:t>Drops from 6 years  to 1 month!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Disk arrays too unreliable to be useful!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Redundant Arrays of (Inexpensive) Disks</a:t>
            </a:r>
            <a:endParaRPr lang="en-US" sz="3600" dirty="0"/>
          </a:p>
        </p:txBody>
      </p:sp>
      <p:sp>
        <p:nvSpPr>
          <p:cNvPr id="32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Files are “striped”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Availability</a:t>
            </a:r>
            <a:r>
              <a:rPr lang="en-US" dirty="0" smtClean="0"/>
              <a:t>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4797425" cy="474663"/>
          </a:xfrm>
        </p:spPr>
        <p:txBody>
          <a:bodyPr/>
          <a:lstStyle/>
          <a:p>
            <a:r>
              <a:rPr lang="en-US" sz="3600" dirty="0"/>
              <a:t>Berkeley History, RAID-I</a:t>
            </a:r>
          </a:p>
        </p:txBody>
      </p:sp>
      <p:sp>
        <p:nvSpPr>
          <p:cNvPr id="32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648200" cy="5273675"/>
          </a:xfrm>
        </p:spPr>
        <p:txBody>
          <a:bodyPr/>
          <a:lstStyle/>
          <a:p>
            <a:r>
              <a:rPr lang="en-US" dirty="0"/>
              <a:t>RAID-I (1989) </a:t>
            </a:r>
          </a:p>
          <a:p>
            <a:pPr marL="508000" lvl="1"/>
            <a:r>
              <a:rPr lang="en-US" dirty="0"/>
              <a:t>Consisted of a Sun 4/280 workstation with 128 MB of DRAM, four dual-string SCSI controllers, 28 5.25-inch SCSI disks and specialized disk striping software</a:t>
            </a:r>
          </a:p>
          <a:p>
            <a:r>
              <a:rPr lang="en-US" dirty="0"/>
              <a:t>Today RAID is &gt; tens billion dollar industry, 80% </a:t>
            </a:r>
            <a:r>
              <a:rPr lang="en-US" dirty="0" err="1"/>
              <a:t>nonPC</a:t>
            </a:r>
            <a:r>
              <a:rPr lang="en-US" dirty="0"/>
              <a:t> disks sold in </a:t>
            </a:r>
            <a:r>
              <a:rPr lang="en-US" dirty="0" err="1"/>
              <a:t>RAIDs</a:t>
            </a:r>
            <a:endParaRPr lang="en-US" dirty="0"/>
          </a:p>
        </p:txBody>
      </p:sp>
      <p:pic>
        <p:nvPicPr>
          <p:cNvPr id="32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1120775"/>
            <a:ext cx="3368675" cy="5432425"/>
          </a:xfrm>
          <a:prstGeom prst="rect">
            <a:avLst/>
          </a:prstGeom>
          <a:noFill/>
        </p:spPr>
      </p:pic>
      <p:pic>
        <p:nvPicPr>
          <p:cNvPr id="32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4175" y="155575"/>
            <a:ext cx="33575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819" name="Rectangle 3"/>
          <p:cNvSpPr>
            <a:spLocks noChangeArrowheads="1"/>
          </p:cNvSpPr>
          <p:nvPr/>
        </p:nvSpPr>
        <p:spPr bwMode="auto">
          <a:xfrm>
            <a:off x="1676400" y="1657350"/>
            <a:ext cx="6369050" cy="3295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20" name="Rectangle 4"/>
          <p:cNvSpPr>
            <a:spLocks noChangeArrowheads="1"/>
          </p:cNvSpPr>
          <p:nvPr/>
        </p:nvSpPr>
        <p:spPr bwMode="auto">
          <a:xfrm>
            <a:off x="1963738" y="2135188"/>
            <a:ext cx="1597025" cy="2401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21" name="Rectangle 5"/>
          <p:cNvSpPr>
            <a:spLocks noChangeArrowheads="1"/>
          </p:cNvSpPr>
          <p:nvPr/>
        </p:nvSpPr>
        <p:spPr bwMode="auto">
          <a:xfrm>
            <a:off x="2000250" y="2236788"/>
            <a:ext cx="1295226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chemeClr val="tx1"/>
                </a:solidFill>
                <a:latin typeface="18 VAG Rounded Light   0239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chemeClr val="tx1"/>
                </a:solidFill>
                <a:latin typeface="18 VAG Rounded Light   02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Light   02390"/>
              </a:rPr>
              <a:t>(active)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34822" name="Rectangle 6"/>
          <p:cNvSpPr>
            <a:spLocks noChangeArrowheads="1"/>
          </p:cNvSpPr>
          <p:nvPr/>
        </p:nvSpPr>
        <p:spPr bwMode="auto">
          <a:xfrm>
            <a:off x="3513138" y="2116138"/>
            <a:ext cx="1457325" cy="242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23" name="Rectangle 7"/>
          <p:cNvSpPr>
            <a:spLocks noChangeArrowheads="1"/>
          </p:cNvSpPr>
          <p:nvPr/>
        </p:nvSpPr>
        <p:spPr bwMode="auto">
          <a:xfrm>
            <a:off x="5003800" y="2116138"/>
            <a:ext cx="1457325" cy="242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24" name="Rectangle 8"/>
          <p:cNvSpPr>
            <a:spLocks noChangeArrowheads="1"/>
          </p:cNvSpPr>
          <p:nvPr/>
        </p:nvSpPr>
        <p:spPr bwMode="auto">
          <a:xfrm>
            <a:off x="1828800" y="1752600"/>
            <a:ext cx="1487587" cy="374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b="1">
                <a:solidFill>
                  <a:schemeClr val="tx1"/>
                </a:solidFill>
                <a:latin typeface="18 VAG Rounded Light   02390"/>
              </a:rPr>
              <a:t>Computer</a:t>
            </a:r>
          </a:p>
        </p:txBody>
      </p:sp>
      <p:sp>
        <p:nvSpPr>
          <p:cNvPr id="3234825" name="AutoShape 9"/>
          <p:cNvSpPr>
            <a:spLocks noChangeArrowheads="1"/>
          </p:cNvSpPr>
          <p:nvPr/>
        </p:nvSpPr>
        <p:spPr bwMode="auto">
          <a:xfrm>
            <a:off x="2057400" y="2894013"/>
            <a:ext cx="1179513" cy="6524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26" name="AutoShape 10"/>
          <p:cNvSpPr>
            <a:spLocks noChangeArrowheads="1"/>
          </p:cNvSpPr>
          <p:nvPr/>
        </p:nvSpPr>
        <p:spPr bwMode="auto">
          <a:xfrm>
            <a:off x="2078038" y="3665538"/>
            <a:ext cx="1179512" cy="6524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27" name="Rectangle 11"/>
          <p:cNvSpPr>
            <a:spLocks noChangeArrowheads="1"/>
          </p:cNvSpPr>
          <p:nvPr/>
        </p:nvSpPr>
        <p:spPr bwMode="auto">
          <a:xfrm>
            <a:off x="2133600" y="2952750"/>
            <a:ext cx="9874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latin typeface="18 VAG Rounded Light   02390"/>
              </a:rPr>
              <a:t>Control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(“brain”)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34828" name="Rectangle 12"/>
          <p:cNvSpPr>
            <a:spLocks noChangeArrowheads="1"/>
          </p:cNvSpPr>
          <p:nvPr/>
        </p:nvSpPr>
        <p:spPr bwMode="auto">
          <a:xfrm>
            <a:off x="2062163" y="3714750"/>
            <a:ext cx="1205458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latin typeface="18 VAG Rounded Light   02390"/>
              </a:rPr>
              <a:t>Datapath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(“brawn”)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34829" name="Rectangle 13"/>
          <p:cNvSpPr>
            <a:spLocks noChangeArrowheads="1"/>
          </p:cNvSpPr>
          <p:nvPr/>
        </p:nvSpPr>
        <p:spPr bwMode="auto">
          <a:xfrm>
            <a:off x="3614738" y="2386013"/>
            <a:ext cx="1247520" cy="18902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000" b="1">
                <a:latin typeface="18 VAG Rounded Light   02390"/>
              </a:rPr>
              <a:t>Memory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(passive)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(where </a:t>
            </a:r>
          </a:p>
          <a:p>
            <a:pPr algn="l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programs, </a:t>
            </a:r>
          </a:p>
          <a:p>
            <a:pPr algn="l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data live </a:t>
            </a:r>
          </a:p>
          <a:p>
            <a:pPr algn="l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when</a:t>
            </a:r>
          </a:p>
          <a:p>
            <a:pPr algn="l">
              <a:lnSpc>
                <a:spcPct val="85000"/>
              </a:lnSpc>
            </a:pPr>
            <a:r>
              <a:rPr lang="en-US" sz="2000">
                <a:solidFill>
                  <a:schemeClr val="tx1"/>
                </a:solidFill>
                <a:latin typeface="18 VAG Rounded Light   02390"/>
              </a:rPr>
              <a:t>running)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34830" name="Rectangle 14"/>
          <p:cNvSpPr>
            <a:spLocks noChangeArrowheads="1"/>
          </p:cNvSpPr>
          <p:nvPr/>
        </p:nvSpPr>
        <p:spPr bwMode="auto">
          <a:xfrm>
            <a:off x="5160963" y="2190750"/>
            <a:ext cx="101309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000" b="1">
                <a:solidFill>
                  <a:schemeClr val="tx1"/>
                </a:solidFill>
                <a:latin typeface="18 VAG Rounded Light   02390"/>
              </a:rPr>
              <a:t>Devices</a:t>
            </a:r>
          </a:p>
        </p:txBody>
      </p:sp>
      <p:sp>
        <p:nvSpPr>
          <p:cNvPr id="3234831" name="AutoShape 15"/>
          <p:cNvSpPr>
            <a:spLocks noChangeArrowheads="1"/>
          </p:cNvSpPr>
          <p:nvPr/>
        </p:nvSpPr>
        <p:spPr bwMode="auto">
          <a:xfrm>
            <a:off x="5100638" y="2517775"/>
            <a:ext cx="1179512" cy="6524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32" name="AutoShape 16"/>
          <p:cNvSpPr>
            <a:spLocks noChangeArrowheads="1"/>
          </p:cNvSpPr>
          <p:nvPr/>
        </p:nvSpPr>
        <p:spPr bwMode="auto">
          <a:xfrm>
            <a:off x="5100638" y="3244850"/>
            <a:ext cx="1179512" cy="6524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33" name="Rectangle 17"/>
          <p:cNvSpPr>
            <a:spLocks noChangeArrowheads="1"/>
          </p:cNvSpPr>
          <p:nvPr/>
        </p:nvSpPr>
        <p:spPr bwMode="auto">
          <a:xfrm>
            <a:off x="5143500" y="2647950"/>
            <a:ext cx="743793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000" b="1">
                <a:latin typeface="18 VAG Rounded Light   02390"/>
              </a:rPr>
              <a:t>Input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34834" name="Rectangle 18"/>
          <p:cNvSpPr>
            <a:spLocks noChangeArrowheads="1"/>
          </p:cNvSpPr>
          <p:nvPr/>
        </p:nvSpPr>
        <p:spPr bwMode="auto">
          <a:xfrm>
            <a:off x="5143500" y="3373438"/>
            <a:ext cx="94897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000" b="1">
                <a:latin typeface="18 VAG Rounded Light   02390"/>
              </a:rPr>
              <a:t>Output</a:t>
            </a:r>
            <a:endParaRPr lang="en-US" sz="2000" b="1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34835" name="Text Box 19"/>
          <p:cNvSpPr txBox="1">
            <a:spLocks noChangeArrowheads="1"/>
          </p:cNvSpPr>
          <p:nvPr/>
        </p:nvSpPr>
        <p:spPr bwMode="auto">
          <a:xfrm>
            <a:off x="6553200" y="1809750"/>
            <a:ext cx="135344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hlink"/>
                </a:solidFill>
                <a:latin typeface="18 VAG Rounded Light   02390"/>
              </a:rPr>
              <a:t>Keyboard, </a:t>
            </a:r>
            <a:br>
              <a:rPr lang="en-US" sz="2000" b="1">
                <a:solidFill>
                  <a:schemeClr val="hlink"/>
                </a:solidFill>
                <a:latin typeface="18 VAG Rounded Light   02390"/>
              </a:rPr>
            </a:br>
            <a:r>
              <a:rPr lang="en-US" sz="2000" b="1">
                <a:solidFill>
                  <a:schemeClr val="hlink"/>
                </a:solidFill>
                <a:latin typeface="18 VAG Rounded Light   02390"/>
              </a:rPr>
              <a:t>Mouse</a:t>
            </a:r>
            <a:endParaRPr lang="en-US" sz="2000">
              <a:latin typeface="18 VAG Rounded Light   02390"/>
            </a:endParaRPr>
          </a:p>
        </p:txBody>
      </p:sp>
      <p:sp>
        <p:nvSpPr>
          <p:cNvPr id="3234836" name="Text Box 20"/>
          <p:cNvSpPr txBox="1">
            <a:spLocks noChangeArrowheads="1"/>
          </p:cNvSpPr>
          <p:nvPr/>
        </p:nvSpPr>
        <p:spPr bwMode="auto">
          <a:xfrm>
            <a:off x="6724650" y="4105275"/>
            <a:ext cx="106567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hlink"/>
                </a:solidFill>
                <a:latin typeface="18 VAG Rounded Light   02390"/>
              </a:rPr>
              <a:t>Display</a:t>
            </a:r>
            <a:r>
              <a:rPr lang="en-US" sz="2000">
                <a:solidFill>
                  <a:schemeClr val="hlink"/>
                </a:solidFill>
                <a:latin typeface="18 VAG Rounded Light   02390"/>
              </a:rPr>
              <a:t>, </a:t>
            </a:r>
            <a:br>
              <a:rPr lang="en-US" sz="2000">
                <a:solidFill>
                  <a:schemeClr val="hlink"/>
                </a:solidFill>
                <a:latin typeface="18 VAG Rounded Light   02390"/>
              </a:rPr>
            </a:br>
            <a:r>
              <a:rPr lang="en-US" sz="2000" b="1">
                <a:solidFill>
                  <a:schemeClr val="hlink"/>
                </a:solidFill>
                <a:latin typeface="18 VAG Rounded Light   02390"/>
              </a:rPr>
              <a:t>Printer</a:t>
            </a:r>
            <a:endParaRPr lang="en-US" sz="2000">
              <a:latin typeface="18 VAG Rounded Light   02390"/>
            </a:endParaRPr>
          </a:p>
        </p:txBody>
      </p:sp>
      <p:sp>
        <p:nvSpPr>
          <p:cNvPr id="3234837" name="Line 21"/>
          <p:cNvSpPr>
            <a:spLocks noChangeShapeType="1"/>
          </p:cNvSpPr>
          <p:nvPr/>
        </p:nvSpPr>
        <p:spPr bwMode="auto">
          <a:xfrm>
            <a:off x="6208713" y="3722688"/>
            <a:ext cx="517525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38" name="Line 22"/>
          <p:cNvSpPr>
            <a:spLocks noChangeShapeType="1"/>
          </p:cNvSpPr>
          <p:nvPr/>
        </p:nvSpPr>
        <p:spPr bwMode="auto">
          <a:xfrm flipH="1">
            <a:off x="5980113" y="2232025"/>
            <a:ext cx="63023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39" name="Text Box 23"/>
          <p:cNvSpPr txBox="1">
            <a:spLocks noChangeArrowheads="1"/>
          </p:cNvSpPr>
          <p:nvPr/>
        </p:nvSpPr>
        <p:spPr bwMode="auto">
          <a:xfrm>
            <a:off x="6553200" y="2862263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u="sng">
                <a:solidFill>
                  <a:schemeClr val="accent2"/>
                </a:solidFill>
                <a:latin typeface="18 VAG Rounded Light   02390"/>
              </a:rPr>
              <a:t>Disk</a:t>
            </a:r>
            <a:r>
              <a:rPr lang="en-US" sz="2000" b="1">
                <a:solidFill>
                  <a:schemeClr val="hlink"/>
                </a:solidFill>
                <a:latin typeface="18 VAG Rounded Light   02390"/>
              </a:rPr>
              <a:t>,</a:t>
            </a:r>
          </a:p>
          <a:p>
            <a:pPr algn="l"/>
            <a:r>
              <a:rPr lang="en-US" sz="2000" b="1">
                <a:solidFill>
                  <a:schemeClr val="hlink"/>
                </a:solidFill>
                <a:latin typeface="18 VAG Rounded Light   02390"/>
              </a:rPr>
              <a:t>Network</a:t>
            </a:r>
            <a:r>
              <a:rPr lang="en-US" sz="2000">
                <a:latin typeface="18 VAG Rounded Light   02390"/>
              </a:rPr>
              <a:t> </a:t>
            </a:r>
            <a:endParaRPr lang="en-US" sz="200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34840" name="Line 24"/>
          <p:cNvSpPr>
            <a:spLocks noChangeShapeType="1"/>
          </p:cNvSpPr>
          <p:nvPr/>
        </p:nvSpPr>
        <p:spPr bwMode="auto">
          <a:xfrm flipH="1" flipV="1">
            <a:off x="5980113" y="2805113"/>
            <a:ext cx="573087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34841" name="Line 25"/>
          <p:cNvSpPr>
            <a:spLocks noChangeShapeType="1"/>
          </p:cNvSpPr>
          <p:nvPr/>
        </p:nvSpPr>
        <p:spPr bwMode="auto">
          <a:xfrm flipV="1">
            <a:off x="6208713" y="3321050"/>
            <a:ext cx="401637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Disk – common I/O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“RAID 0”: No redundancy = “AID”</a:t>
            </a:r>
            <a:endParaRPr lang="en-US"/>
          </a:p>
        </p:txBody>
      </p:sp>
      <p:sp>
        <p:nvSpPr>
          <p:cNvPr id="32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Assume have 4 disks of data for this example, organized in blocks</a:t>
            </a:r>
          </a:p>
          <a:p>
            <a:r>
              <a:rPr lang="en-US" dirty="0" smtClean="0"/>
              <a:t>Large accesses faster since transfer from several disks at once</a:t>
            </a:r>
            <a:endParaRPr lang="en-US" dirty="0"/>
          </a:p>
        </p:txBody>
      </p:sp>
      <p:pic>
        <p:nvPicPr>
          <p:cNvPr id="32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1685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8486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rgbClr val="FFFF00"/>
                </a:solidFill>
                <a:latin typeface="18 VAG Rounded Light   02390"/>
              </a:rPr>
              <a:t>This and next 5 slides from </a:t>
            </a:r>
            <a:r>
              <a:rPr lang="en-US" sz="1600" b="1" dirty="0" err="1">
                <a:solidFill>
                  <a:srgbClr val="FFFF00"/>
                </a:solidFill>
                <a:latin typeface="Courier New"/>
                <a:cs typeface="Courier New"/>
              </a:rPr>
              <a:t>RAID.edu</a:t>
            </a:r>
            <a:r>
              <a:rPr lang="en-US" sz="1600" dirty="0">
                <a:solidFill>
                  <a:srgbClr val="FFFF00"/>
                </a:solidFill>
                <a:latin typeface="Times" pitchFamily="100" charset="0"/>
              </a:rPr>
              <a:t>,  </a:t>
            </a:r>
            <a:r>
              <a:rPr lang="en-US" sz="1600" b="1" dirty="0">
                <a:solidFill>
                  <a:srgbClr val="FFFF00"/>
                </a:solidFill>
                <a:latin typeface="Courier New"/>
                <a:cs typeface="Courier New"/>
              </a:rPr>
              <a:t>http://www.acnc.com/04_01_00.html</a:t>
            </a:r>
            <a:r>
              <a:rPr lang="en-US" sz="1600" dirty="0">
                <a:solidFill>
                  <a:srgbClr val="FFFF00"/>
                </a:solidFill>
                <a:latin typeface="Courier New"/>
                <a:cs typeface="Courier New"/>
              </a:rPr>
              <a:t/>
            </a:r>
            <a:br>
              <a:rPr lang="en-US" sz="1600" dirty="0">
                <a:solidFill>
                  <a:srgbClr val="FFFF00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rgbClr val="FFFF00"/>
                </a:solidFill>
                <a:latin typeface="Courier New" pitchFamily="100" charset="0"/>
              </a:rPr>
              <a:t>http://www.raid.com/04_00.html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18 VAG Rounded Light   02390"/>
              </a:rPr>
              <a:t>also has a great tutorial</a:t>
            </a:r>
            <a:endParaRPr lang="en-US" sz="2400" dirty="0">
              <a:solidFill>
                <a:srgbClr val="FFFF00"/>
              </a:solidFill>
              <a:latin typeface="18 VAG Rounded Light   0239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1: Mirror data</a:t>
            </a:r>
            <a:endParaRPr lang="en-US"/>
          </a:p>
        </p:txBody>
      </p:sp>
      <p:sp>
        <p:nvSpPr>
          <p:cNvPr id="32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Each disk is fully duplicated onto its “mirror”</a:t>
            </a:r>
          </a:p>
          <a:p>
            <a:pPr lvl="1"/>
            <a:r>
              <a:rPr lang="en-US" sz="2400" dirty="0" smtClean="0"/>
              <a:t>Very high availability can be achieved</a:t>
            </a:r>
          </a:p>
          <a:p>
            <a:r>
              <a:rPr lang="en-US" sz="2800" dirty="0" smtClean="0"/>
              <a:t>Bandwidth reduced on write:</a:t>
            </a:r>
          </a:p>
          <a:p>
            <a:pPr lvl="1"/>
            <a:r>
              <a:rPr lang="en-US" sz="2400" dirty="0" smtClean="0"/>
              <a:t>1 Logical write = 2 physical writes</a:t>
            </a:r>
          </a:p>
          <a:p>
            <a:r>
              <a:rPr lang="en-US" sz="2800" dirty="0" smtClean="0"/>
              <a:t>Most expensive solution: 100% capacity overhead</a:t>
            </a:r>
            <a:endParaRPr lang="en-US" sz="2800" dirty="0"/>
          </a:p>
        </p:txBody>
      </p:sp>
      <p:pic>
        <p:nvPicPr>
          <p:cNvPr id="32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3: Parity</a:t>
            </a:r>
            <a:endParaRPr lang="en-US" dirty="0"/>
          </a:p>
        </p:txBody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Parity computed across group to protect against hard disk failures, stored in P disk</a:t>
            </a:r>
          </a:p>
          <a:p>
            <a:r>
              <a:rPr lang="en-US" sz="2800" dirty="0" smtClean="0"/>
              <a:t>Logically, a single high capacity, high transfer rate disk</a:t>
            </a:r>
          </a:p>
          <a:p>
            <a:r>
              <a:rPr lang="en-US" sz="2800" dirty="0" smtClean="0"/>
              <a:t>25% capacity cost for parity in this example vs. 100% for RAID 1 (5 disks vs. 8 disks)</a:t>
            </a:r>
            <a:endParaRPr lang="en-US" sz="2800" dirty="0"/>
          </a:p>
        </p:txBody>
      </p:sp>
      <p:pic>
        <p:nvPicPr>
          <p:cNvPr id="32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474663"/>
          </a:xfrm>
        </p:spPr>
        <p:txBody>
          <a:bodyPr/>
          <a:lstStyle/>
          <a:p>
            <a:r>
              <a:rPr lang="en-US" dirty="0"/>
              <a:t>Inspiration for RAID 5 </a:t>
            </a:r>
            <a:r>
              <a:rPr lang="en-US" sz="2800" dirty="0"/>
              <a:t>(RAID 4 block-striping)</a:t>
            </a:r>
            <a:r>
              <a:rPr lang="en-US" dirty="0"/>
              <a:t> </a:t>
            </a:r>
          </a:p>
        </p:txBody>
      </p:sp>
      <p:sp>
        <p:nvSpPr>
          <p:cNvPr id="32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1354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Small writes (write to one disk): </a:t>
            </a:r>
          </a:p>
          <a:p>
            <a:pPr marL="508000" lvl="1"/>
            <a:r>
              <a:rPr lang="en-US" sz="2400" dirty="0"/>
              <a:t>Option 1: read other data disks, create new sum and write to Parity Disk (access all disks)</a:t>
            </a:r>
          </a:p>
          <a:p>
            <a:pPr marL="508000" lvl="1"/>
            <a:r>
              <a:rPr lang="en-US" sz="2400" dirty="0"/>
              <a:t>Option 2: since P has old sum, compare old data to new data, add the difference to P: </a:t>
            </a:r>
            <a:br>
              <a:rPr lang="en-US" sz="2400" dirty="0"/>
            </a:br>
            <a:r>
              <a:rPr lang="en-US" sz="2400" dirty="0">
                <a:solidFill>
                  <a:schemeClr val="accent1"/>
                </a:solidFill>
              </a:rPr>
              <a:t>1 logical write = 2 physical reads + 2 physical writes to 2 disks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800" dirty="0"/>
              <a:t>Parity Disk is bottleneck for Small writes: Write to A0, B1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</a:t>
            </a:r>
            <a:r>
              <a:rPr lang="en-US" sz="2800" dirty="0"/>
              <a:t>both write to P disk </a:t>
            </a:r>
            <a:endParaRPr lang="en-US" sz="2400" dirty="0"/>
          </a:p>
        </p:txBody>
      </p:sp>
      <p:sp>
        <p:nvSpPr>
          <p:cNvPr id="3277828" name="Rectangle 4"/>
          <p:cNvSpPr>
            <a:spLocks noChangeArrowheads="1"/>
          </p:cNvSpPr>
          <p:nvPr/>
        </p:nvSpPr>
        <p:spPr bwMode="auto">
          <a:xfrm>
            <a:off x="2362200" y="51054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A0</a:t>
            </a:r>
          </a:p>
        </p:txBody>
      </p:sp>
      <p:sp>
        <p:nvSpPr>
          <p:cNvPr id="3277829" name="Rectangle 5"/>
          <p:cNvSpPr>
            <a:spLocks noChangeArrowheads="1"/>
          </p:cNvSpPr>
          <p:nvPr/>
        </p:nvSpPr>
        <p:spPr bwMode="auto">
          <a:xfrm>
            <a:off x="321945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B0</a:t>
            </a:r>
          </a:p>
        </p:txBody>
      </p:sp>
      <p:sp>
        <p:nvSpPr>
          <p:cNvPr id="3277830" name="Rectangle 6"/>
          <p:cNvSpPr>
            <a:spLocks noChangeArrowheads="1"/>
          </p:cNvSpPr>
          <p:nvPr/>
        </p:nvSpPr>
        <p:spPr bwMode="auto">
          <a:xfrm>
            <a:off x="414020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C0</a:t>
            </a:r>
          </a:p>
        </p:txBody>
      </p:sp>
      <p:sp>
        <p:nvSpPr>
          <p:cNvPr id="3277831" name="Rectangle 7"/>
          <p:cNvSpPr>
            <a:spLocks noChangeArrowheads="1"/>
          </p:cNvSpPr>
          <p:nvPr/>
        </p:nvSpPr>
        <p:spPr bwMode="auto">
          <a:xfrm>
            <a:off x="5092700" y="5118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D0</a:t>
            </a:r>
          </a:p>
        </p:txBody>
      </p:sp>
      <p:sp>
        <p:nvSpPr>
          <p:cNvPr id="3277832" name="Rectangle 8" descr="10%"/>
          <p:cNvSpPr>
            <a:spLocks noChangeArrowheads="1"/>
          </p:cNvSpPr>
          <p:nvPr/>
        </p:nvSpPr>
        <p:spPr bwMode="auto">
          <a:xfrm>
            <a:off x="6019800" y="5143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3" name="Rectangle 9"/>
          <p:cNvSpPr>
            <a:spLocks noChangeArrowheads="1"/>
          </p:cNvSpPr>
          <p:nvPr/>
        </p:nvSpPr>
        <p:spPr bwMode="auto">
          <a:xfrm>
            <a:off x="2362200" y="5854700"/>
            <a:ext cx="571500" cy="571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3277834" name="Rectangle 10"/>
          <p:cNvSpPr>
            <a:spLocks noChangeArrowheads="1"/>
          </p:cNvSpPr>
          <p:nvPr/>
        </p:nvSpPr>
        <p:spPr bwMode="auto">
          <a:xfrm>
            <a:off x="3219450" y="58547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277835" name="Rectangle 11"/>
          <p:cNvSpPr>
            <a:spLocks noChangeArrowheads="1"/>
          </p:cNvSpPr>
          <p:nvPr/>
        </p:nvSpPr>
        <p:spPr bwMode="auto">
          <a:xfrm>
            <a:off x="4140200" y="585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3277836" name="Rectangle 12" descr="10%"/>
          <p:cNvSpPr>
            <a:spLocks noChangeArrowheads="1"/>
          </p:cNvSpPr>
          <p:nvPr/>
        </p:nvSpPr>
        <p:spPr bwMode="auto">
          <a:xfrm>
            <a:off x="6019800" y="58420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7" name="Rectangle 13"/>
          <p:cNvSpPr>
            <a:spLocks noChangeArrowheads="1"/>
          </p:cNvSpPr>
          <p:nvPr/>
        </p:nvSpPr>
        <p:spPr bwMode="auto">
          <a:xfrm>
            <a:off x="5092700" y="584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D1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4724400"/>
            <a:ext cx="685800" cy="1981200"/>
            <a:chOff x="1440" y="2976"/>
            <a:chExt cx="432" cy="1248"/>
          </a:xfrm>
        </p:grpSpPr>
        <p:sp>
          <p:nvSpPr>
            <p:cNvPr id="3277839" name="Oval 1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0" name="Line 1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1" name="Line 1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2" name="Oval 1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00400" y="4724400"/>
            <a:ext cx="685800" cy="1981200"/>
            <a:chOff x="1440" y="2976"/>
            <a:chExt cx="432" cy="1248"/>
          </a:xfrm>
        </p:grpSpPr>
        <p:sp>
          <p:nvSpPr>
            <p:cNvPr id="3277844" name="Oval 2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5" name="Line 2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6" name="Line 2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7" name="Oval 2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038600" y="4724400"/>
            <a:ext cx="685800" cy="1981200"/>
            <a:chOff x="1440" y="2976"/>
            <a:chExt cx="432" cy="1248"/>
          </a:xfrm>
        </p:grpSpPr>
        <p:sp>
          <p:nvSpPr>
            <p:cNvPr id="3277849" name="Oval 2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0" name="Line 2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1" name="Line 2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2" name="Oval 2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29200" y="4724400"/>
            <a:ext cx="685800" cy="1981200"/>
            <a:chOff x="1440" y="2976"/>
            <a:chExt cx="432" cy="1248"/>
          </a:xfrm>
        </p:grpSpPr>
        <p:sp>
          <p:nvSpPr>
            <p:cNvPr id="3277854" name="Oval 3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5" name="Line 3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6" name="Line 3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7" name="Oval 3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943600" y="4724400"/>
            <a:ext cx="685800" cy="1981200"/>
            <a:chOff x="1440" y="2976"/>
            <a:chExt cx="432" cy="1248"/>
          </a:xfrm>
        </p:grpSpPr>
        <p:sp>
          <p:nvSpPr>
            <p:cNvPr id="3277859" name="Oval 3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0" name="Line 3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1" name="Line 3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2" name="Oval 3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474663"/>
          </a:xfrm>
        </p:spPr>
        <p:txBody>
          <a:bodyPr wrap="square"/>
          <a:lstStyle/>
          <a:p>
            <a:r>
              <a:rPr lang="en-US" sz="3600" dirty="0"/>
              <a:t>RAID 5: Rotated Parity, faster small writes</a:t>
            </a:r>
          </a:p>
        </p:txBody>
      </p:sp>
      <p:sp>
        <p:nvSpPr>
          <p:cNvPr id="32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8534400" cy="22113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/>
              <a:t>Independent writes possible because of interleaved parity</a:t>
            </a:r>
          </a:p>
          <a:p>
            <a:pPr lvl="1"/>
            <a:r>
              <a:rPr lang="en-US"/>
              <a:t>Example: write to A0, B1 uses </a:t>
            </a:r>
            <a:br>
              <a:rPr lang="en-US"/>
            </a:br>
            <a:r>
              <a:rPr lang="en-US"/>
              <a:t>disks 0, 1, 4, 5, so can proceed in parallel</a:t>
            </a:r>
          </a:p>
          <a:p>
            <a:pPr lvl="1"/>
            <a:r>
              <a:rPr lang="en-US"/>
              <a:t>Still 1 small write = 4 physical disk accesses</a:t>
            </a:r>
            <a:endParaRPr lang="en-US" sz="3200" b="0"/>
          </a:p>
        </p:txBody>
      </p:sp>
      <p:pic>
        <p:nvPicPr>
          <p:cNvPr id="327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60960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9877" name="Rectangle 5"/>
          <p:cNvSpPr>
            <a:spLocks noChangeArrowheads="1"/>
          </p:cNvSpPr>
          <p:nvPr/>
        </p:nvSpPr>
        <p:spPr bwMode="auto">
          <a:xfrm>
            <a:off x="772658" y="6172200"/>
            <a:ext cx="82189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 err="1">
                <a:solidFill>
                  <a:srgbClr val="FFFF00"/>
                </a:solidFill>
                <a:latin typeface="Courier New"/>
                <a:cs typeface="Courier New"/>
              </a:rPr>
              <a:t>en.wikipedia.org/wiki/Redundant_array_of_independent_disks</a:t>
            </a:r>
            <a:endParaRPr lang="en-US" sz="1800" b="1" dirty="0">
              <a:solidFill>
                <a:srgbClr val="FFFF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572000" cy="474663"/>
          </a:xfrm>
        </p:spPr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2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2888"/>
            <a:ext cx="7315200" cy="20828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(mirror) and 5 (rotated parity) help with performance </a:t>
            </a:r>
            <a:r>
              <a:rPr lang="en-US" sz="2400" u="sng" smtClean="0">
                <a:solidFill>
                  <a:schemeClr val="accent1"/>
                </a:solidFill>
              </a:rPr>
              <a:t>and</a:t>
            </a:r>
            <a:r>
              <a:rPr lang="en-US" sz="2400" smtClean="0"/>
              <a:t> availability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has higher cost than RAID 5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Small writes on RAID 5 are slower than on RAID 1</a:t>
            </a:r>
            <a:endParaRPr lang="en-US" sz="24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ABC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0: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1: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2: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3: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4: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5: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6: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7: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TTT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 dirty="0"/>
              <a:t>Peer Instruction Answer</a:t>
            </a:r>
          </a:p>
        </p:txBody>
      </p:sp>
      <p:sp>
        <p:nvSpPr>
          <p:cNvPr id="32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2888"/>
            <a:ext cx="7315200" cy="20828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RAID 1 (mirror) and 5 (rotated parity) help with performance </a:t>
            </a:r>
            <a:r>
              <a:rPr lang="en-US" sz="2400" u="sng">
                <a:solidFill>
                  <a:schemeClr val="accent1"/>
                </a:solidFill>
              </a:rPr>
              <a:t>and</a:t>
            </a:r>
            <a:r>
              <a:rPr lang="en-US" sz="2400"/>
              <a:t> availability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RAID 1 has higher cost than RAID 5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Small writes on RAID 5 are slower than on RAID 1</a:t>
            </a:r>
          </a:p>
        </p:txBody>
      </p:sp>
      <p:sp>
        <p:nvSpPr>
          <p:cNvPr id="3283972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ABC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0: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1: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2: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3: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4: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5: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6: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7: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TTT</a:t>
            </a:r>
          </a:p>
        </p:txBody>
      </p:sp>
      <p:sp>
        <p:nvSpPr>
          <p:cNvPr id="3283973" name="Rectangle 5"/>
          <p:cNvSpPr>
            <a:spLocks noChangeArrowheads="1"/>
          </p:cNvSpPr>
          <p:nvPr/>
        </p:nvSpPr>
        <p:spPr bwMode="auto">
          <a:xfrm>
            <a:off x="457200" y="1289720"/>
            <a:ext cx="822960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u="sng" dirty="0">
                <a:solidFill>
                  <a:schemeClr val="accent4"/>
                </a:solidFill>
                <a:latin typeface="18 VAG Rounded Light   02390"/>
              </a:rPr>
              <a:t>All</a:t>
            </a: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 RAID (0-5) helps with performance, only RAID0 doesn’t help availability. TRUE</a:t>
            </a:r>
          </a:p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Surely! Must buy 2x disks rather than 1.25x (from diagram, in practice even less) TRUE</a:t>
            </a:r>
          </a:p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RAID5 (2R,2W) vs. RAID1 (2W). Latency worse, throughput (|| writes) better. TRUE</a:t>
            </a:r>
          </a:p>
        </p:txBody>
      </p:sp>
      <p:sp>
        <p:nvSpPr>
          <p:cNvPr id="3283974" name="AutoShape 6"/>
          <p:cNvSpPr>
            <a:spLocks noChangeArrowheads="1"/>
          </p:cNvSpPr>
          <p:nvPr/>
        </p:nvSpPr>
        <p:spPr bwMode="auto">
          <a:xfrm>
            <a:off x="7620000" y="6248400"/>
            <a:ext cx="1447800" cy="3810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973" grpId="0" build="allAtOnce"/>
      <p:bldP spid="32839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“And In conclusion…”</a:t>
            </a:r>
            <a:endParaRPr lang="en-US"/>
          </a:p>
        </p:txBody>
      </p:sp>
      <p:sp>
        <p:nvSpPr>
          <p:cNvPr id="32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Magnetic Disks continue rapid advance: 60%/yr capacity, 40%/yr bandwidth, slow seek, rotation improvements, MB/$ improving 100%/yr?</a:t>
            </a:r>
          </a:p>
          <a:p>
            <a:pPr lvl="1"/>
            <a:r>
              <a:rPr lang="en-US" sz="2400" dirty="0" smtClean="0"/>
              <a:t>Designs to fit high volume form factor</a:t>
            </a:r>
          </a:p>
          <a:p>
            <a:pPr lvl="1"/>
            <a:r>
              <a:rPr lang="en-US" sz="2400" dirty="0" smtClean="0"/>
              <a:t>PMR a fundamental new technology</a:t>
            </a:r>
          </a:p>
          <a:p>
            <a:pPr lvl="2"/>
            <a:r>
              <a:rPr lang="en-US" sz="2000" dirty="0" smtClean="0"/>
              <a:t>breaks through barrier</a:t>
            </a:r>
          </a:p>
          <a:p>
            <a:r>
              <a:rPr lang="en-US" sz="2800" dirty="0" smtClean="0"/>
              <a:t>RAID </a:t>
            </a:r>
          </a:p>
          <a:p>
            <a:pPr lvl="1"/>
            <a:r>
              <a:rPr lang="en-US" sz="2400" dirty="0" smtClean="0"/>
              <a:t>Higher performance with more disk arms per $</a:t>
            </a:r>
          </a:p>
          <a:p>
            <a:pPr lvl="1"/>
            <a:r>
              <a:rPr lang="en-US" sz="2400" dirty="0" smtClean="0"/>
              <a:t>Adds option for small # of extra disks</a:t>
            </a:r>
          </a:p>
          <a:p>
            <a:pPr lvl="1"/>
            <a:r>
              <a:rPr lang="en-US" sz="2400" dirty="0" smtClean="0"/>
              <a:t>Can nest RAID levels</a:t>
            </a:r>
          </a:p>
          <a:p>
            <a:pPr lvl="1"/>
            <a:r>
              <a:rPr lang="en-US" sz="2400" dirty="0" smtClean="0"/>
              <a:t>Today RAID is &gt; tens-billion dollar industry, </a:t>
            </a:r>
            <a:br>
              <a:rPr lang="en-US" sz="2400" dirty="0" smtClean="0"/>
            </a:br>
            <a:r>
              <a:rPr lang="en-US" sz="2400" dirty="0" smtClean="0"/>
              <a:t>80% </a:t>
            </a:r>
            <a:r>
              <a:rPr lang="en-US" sz="2400" dirty="0" err="1" smtClean="0"/>
              <a:t>nonPC</a:t>
            </a:r>
            <a:r>
              <a:rPr lang="en-US" sz="2400" dirty="0" smtClean="0"/>
              <a:t> disks sold in </a:t>
            </a:r>
            <a:r>
              <a:rPr lang="en-US" sz="2400" dirty="0" err="1" smtClean="0"/>
              <a:t>RAIDs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started at Cal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3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These are extra slides that used to be included in lecture notes, but have been moved to this, the “bonus” area to serve as a supplement.</a:t>
            </a:r>
          </a:p>
          <a:p>
            <a:r>
              <a:rPr lang="en-US" smtClean="0"/>
              <a:t>The slides will appear in the order they would have in the normal presentation</a:t>
            </a:r>
            <a:endParaRPr lang="en-US"/>
          </a:p>
        </p:txBody>
      </p:sp>
      <p:sp>
        <p:nvSpPr>
          <p:cNvPr id="3303428" name="WordArt 4"/>
          <p:cNvSpPr>
            <a:spLocks noChangeArrowheads="1" noChangeShapeType="1" noTextEdit="1"/>
          </p:cNvSpPr>
          <p:nvPr/>
        </p:nvSpPr>
        <p:spPr bwMode="auto">
          <a:xfrm>
            <a:off x="1828800" y="3989528"/>
            <a:ext cx="5418865" cy="2563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BONUS : Hard Drives are Sealed.  Why?</a:t>
            </a:r>
            <a:endParaRPr lang="en-US" sz="3600" dirty="0"/>
          </a:p>
        </p:txBody>
      </p:sp>
      <p:sp>
        <p:nvSpPr>
          <p:cNvPr id="32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953000" cy="5365750"/>
          </a:xfrm>
        </p:spPr>
        <p:txBody>
          <a:bodyPr/>
          <a:lstStyle/>
          <a:p>
            <a:r>
              <a:rPr lang="en-US" sz="2400" dirty="0" smtClean="0"/>
              <a:t>The closer the head to the disk, the smaller the “spot size” and thus the denser the recording.  </a:t>
            </a:r>
          </a:p>
          <a:p>
            <a:pPr lvl="1"/>
            <a:r>
              <a:rPr lang="en-US" sz="2000" dirty="0" smtClean="0"/>
              <a:t>Measured in Gbit/in2.  ~60 is state of the art.</a:t>
            </a:r>
          </a:p>
          <a:p>
            <a:r>
              <a:rPr lang="en-US" sz="2400" dirty="0" smtClean="0"/>
              <a:t>Disks are sealed to keep the dust out.</a:t>
            </a:r>
          </a:p>
          <a:p>
            <a:pPr lvl="1"/>
            <a:r>
              <a:rPr lang="en-US" sz="2000" dirty="0" smtClean="0"/>
              <a:t>Heads are designed to “fly” at around 5-20nm above the surface of the disk.</a:t>
            </a:r>
          </a:p>
          <a:p>
            <a:pPr lvl="1"/>
            <a:r>
              <a:rPr lang="en-US" sz="2000" dirty="0" smtClean="0"/>
              <a:t>99.999% of the head/arm weight is supported by the air bearing force (air cushion) developed between the disk and the head.</a:t>
            </a:r>
          </a:p>
        </p:txBody>
      </p:sp>
      <p:pic>
        <p:nvPicPr>
          <p:cNvPr id="3288068" name="Picture 4"/>
          <p:cNvPicPr>
            <a:picLocks noChangeAspect="1" noChangeArrowheads="1"/>
          </p:cNvPicPr>
          <p:nvPr/>
        </p:nvPicPr>
        <p:blipFill>
          <a:blip r:embed="rId3"/>
          <a:srcRect r="1759" b="3133"/>
          <a:stretch>
            <a:fillRect/>
          </a:stretch>
        </p:blipFill>
        <p:spPr bwMode="auto">
          <a:xfrm>
            <a:off x="5410200" y="1143000"/>
            <a:ext cx="3499402" cy="2200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 – common I/O device</a:t>
            </a:r>
            <a:endParaRPr lang="en-US"/>
          </a:p>
        </p:txBody>
      </p:sp>
      <p:sp>
        <p:nvSpPr>
          <p:cNvPr id="32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 kind of computer memory</a:t>
            </a:r>
          </a:p>
          <a:p>
            <a:pPr lvl="1"/>
            <a:r>
              <a:rPr lang="en-US" sz="2000" dirty="0" smtClean="0"/>
              <a:t>Information stored by magnetizing ferrite material on surface of rotating disk</a:t>
            </a:r>
          </a:p>
          <a:p>
            <a:pPr lvl="2"/>
            <a:r>
              <a:rPr lang="en-US" sz="1800" dirty="0" smtClean="0"/>
              <a:t>similar to tape recorder except digital rather than analog data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Nonvolatile storage</a:t>
            </a:r>
          </a:p>
          <a:p>
            <a:pPr lvl="1"/>
            <a:r>
              <a:rPr lang="en-US" sz="2000" dirty="0" smtClean="0"/>
              <a:t>retains its value without applying power to disk.</a:t>
            </a:r>
          </a:p>
          <a:p>
            <a:r>
              <a:rPr lang="en-US" sz="2400" dirty="0" smtClean="0"/>
              <a:t>Two Types</a:t>
            </a:r>
          </a:p>
          <a:p>
            <a:pPr lvl="1"/>
            <a:r>
              <a:rPr lang="en-US" sz="2000" dirty="0" smtClean="0"/>
              <a:t>Floppy disks – slower, less dense, removable.</a:t>
            </a:r>
          </a:p>
          <a:p>
            <a:pPr lvl="1"/>
            <a:r>
              <a:rPr lang="en-US" sz="2000" dirty="0" smtClean="0"/>
              <a:t>Hard Disk Drives  (HDD) – faster, more dense, non-removable. </a:t>
            </a:r>
          </a:p>
          <a:p>
            <a:r>
              <a:rPr lang="en-US" sz="2400" dirty="0" smtClean="0"/>
              <a:t>Purpose in computer systems (Hard Drive):</a:t>
            </a:r>
          </a:p>
          <a:p>
            <a:pPr lvl="1"/>
            <a:r>
              <a:rPr lang="en-US" sz="2000" dirty="0" smtClean="0"/>
              <a:t>Long-term, inexpensive storage for files</a:t>
            </a:r>
          </a:p>
          <a:p>
            <a:pPr lvl="1"/>
            <a:r>
              <a:rPr lang="en-US" sz="2000" dirty="0" smtClean="0"/>
              <a:t>“Backup” for main-memory.  Large, inexpensive, slow level in the memory hierarchy (virtual memory)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65488" cy="474663"/>
          </a:xfrm>
        </p:spPr>
        <p:txBody>
          <a:bodyPr/>
          <a:lstStyle/>
          <a:p>
            <a:endParaRPr lang="en-US"/>
          </a:p>
        </p:txBody>
      </p:sp>
      <p:pic>
        <p:nvPicPr>
          <p:cNvPr id="3290115" name="Picture 3" descr="microdrive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Perspective</a:t>
            </a:r>
            <a:endParaRPr lang="en-US"/>
          </a:p>
        </p:txBody>
      </p:sp>
      <p:sp>
        <p:nvSpPr>
          <p:cNvPr id="32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Form factor and capacity are more important in the marketplace than is performance</a:t>
            </a:r>
          </a:p>
          <a:p>
            <a:r>
              <a:rPr lang="en-US" sz="2400" dirty="0" smtClean="0"/>
              <a:t>Form factor evolution:</a:t>
            </a:r>
          </a:p>
          <a:p>
            <a:pPr>
              <a:buNone/>
            </a:pPr>
            <a:r>
              <a:rPr lang="en-US" sz="2400" dirty="0" smtClean="0"/>
              <a:t>	1970s: Mainframes </a:t>
            </a:r>
            <a:r>
              <a:rPr lang="en-US" sz="2400" dirty="0" err="1" smtClean="0"/>
              <a:t></a:t>
            </a:r>
            <a:r>
              <a:rPr lang="en-US" sz="2400" dirty="0" smtClean="0"/>
              <a:t> 14 inch diameter disks</a:t>
            </a:r>
          </a:p>
          <a:p>
            <a:pPr>
              <a:buNone/>
            </a:pPr>
            <a:r>
              <a:rPr lang="en-US" sz="2400" dirty="0" smtClean="0"/>
              <a:t>	1980s: Minicomputers, Servers </a:t>
            </a:r>
            <a:r>
              <a:rPr lang="en-US" sz="2400" dirty="0" err="1" smtClean="0"/>
              <a:t></a:t>
            </a:r>
            <a:r>
              <a:rPr lang="en-US" sz="2400" dirty="0" smtClean="0"/>
              <a:t> 8”, 5.25” diameter disks</a:t>
            </a:r>
          </a:p>
          <a:p>
            <a:pPr>
              <a:buNone/>
            </a:pPr>
            <a:r>
              <a:rPr lang="en-US" sz="2400" dirty="0" smtClean="0"/>
              <a:t>	Late 1980s/Early 1990s:</a:t>
            </a:r>
          </a:p>
          <a:p>
            <a:pPr lvl="1"/>
            <a:r>
              <a:rPr lang="en-US" sz="2000" dirty="0" smtClean="0"/>
              <a:t>PCs </a:t>
            </a:r>
            <a:r>
              <a:rPr lang="en-US" sz="2000" dirty="0" err="1" smtClean="0"/>
              <a:t></a:t>
            </a:r>
            <a:r>
              <a:rPr lang="en-US" sz="2000" dirty="0" smtClean="0"/>
              <a:t> 3.5 inch diameter disks</a:t>
            </a:r>
          </a:p>
          <a:p>
            <a:pPr lvl="1"/>
            <a:r>
              <a:rPr lang="en-US" sz="2000" dirty="0" smtClean="0"/>
              <a:t>Laptops, notebooks </a:t>
            </a:r>
            <a:r>
              <a:rPr lang="en-US" sz="2000" dirty="0" err="1" smtClean="0"/>
              <a:t></a:t>
            </a:r>
            <a:r>
              <a:rPr lang="en-US" sz="2000" dirty="0" smtClean="0"/>
              <a:t> 2.5 inch disks</a:t>
            </a:r>
          </a:p>
          <a:p>
            <a:pPr lvl="1"/>
            <a:r>
              <a:rPr lang="en-US" sz="2000" dirty="0" smtClean="0"/>
              <a:t>Palmtops didn’t use disks, </a:t>
            </a:r>
            <a:br>
              <a:rPr lang="en-US" sz="2000" dirty="0" smtClean="0"/>
            </a:br>
            <a:r>
              <a:rPr lang="en-US" sz="2000" dirty="0" smtClean="0"/>
              <a:t>so 1.8 inch diameter disks didn’t make it</a:t>
            </a:r>
          </a:p>
          <a:p>
            <a:r>
              <a:rPr lang="en-US" sz="2400" dirty="0" smtClean="0"/>
              <a:t>Early 2000s:</a:t>
            </a:r>
          </a:p>
          <a:p>
            <a:pPr lvl="1"/>
            <a:r>
              <a:rPr lang="en-US" sz="2000" dirty="0" smtClean="0"/>
              <a:t>MP3 players </a:t>
            </a:r>
            <a:r>
              <a:rPr lang="en-US" sz="2000" dirty="0" err="1" smtClean="0"/>
              <a:t></a:t>
            </a:r>
            <a:r>
              <a:rPr lang="en-US" sz="2000" dirty="0" smtClean="0"/>
              <a:t> 1 inch disks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216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086600" cy="474663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/>
              <a:t>Early Disk History (IBM)</a:t>
            </a:r>
          </a:p>
        </p:txBody>
      </p:sp>
      <p:pic>
        <p:nvPicPr>
          <p:cNvPr id="3294211" name="Picture 3"/>
          <p:cNvPicPr>
            <a:picLocks noGrp="1" noChangeArrowheads="1"/>
          </p:cNvPicPr>
          <p:nvPr>
            <p:ph type="body" idx="1"/>
          </p:nvPr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333500" y="1190625"/>
            <a:ext cx="7150100" cy="3173413"/>
          </a:xfrm>
          <a:ln/>
        </p:spPr>
      </p:pic>
      <p:sp>
        <p:nvSpPr>
          <p:cNvPr id="3294212" name="Rectangle 4"/>
          <p:cNvSpPr>
            <a:spLocks noChangeArrowheads="1"/>
          </p:cNvSpPr>
          <p:nvPr/>
        </p:nvSpPr>
        <p:spPr bwMode="auto">
          <a:xfrm>
            <a:off x="0" y="1524000"/>
            <a:ext cx="1290582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Data 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density</a:t>
            </a:r>
          </a:p>
          <a:p>
            <a:pPr algn="r"/>
            <a:r>
              <a:rPr lang="en-US" sz="1800" dirty="0" err="1">
                <a:solidFill>
                  <a:schemeClr val="tx1"/>
                </a:solidFill>
                <a:latin typeface="18 VAG Rounded Light   02390"/>
              </a:rPr>
              <a:t>Mbit</a:t>
            </a: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/sq. in.</a:t>
            </a:r>
          </a:p>
        </p:txBody>
      </p:sp>
      <p:sp>
        <p:nvSpPr>
          <p:cNvPr id="3294213" name="Rectangle 5"/>
          <p:cNvSpPr>
            <a:spLocks noChangeArrowheads="1"/>
          </p:cNvSpPr>
          <p:nvPr/>
        </p:nvSpPr>
        <p:spPr bwMode="auto">
          <a:xfrm>
            <a:off x="50514" y="2638425"/>
            <a:ext cx="1278168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Capacity of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unit shown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Megabytes</a:t>
            </a:r>
          </a:p>
        </p:txBody>
      </p:sp>
      <p:sp>
        <p:nvSpPr>
          <p:cNvPr id="3294214" name="Rectangle 6"/>
          <p:cNvSpPr>
            <a:spLocks noChangeArrowheads="1"/>
          </p:cNvSpPr>
          <p:nvPr/>
        </p:nvSpPr>
        <p:spPr bwMode="auto">
          <a:xfrm>
            <a:off x="1752600" y="4467225"/>
            <a:ext cx="217046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18 VAG Rounded Light   02390"/>
              </a:rPr>
              <a:t>1973: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18 VAG Rounded Light   02390"/>
              </a:rPr>
              <a:t>1. 7 </a:t>
            </a:r>
            <a:r>
              <a:rPr lang="en-US" sz="2400" b="1" dirty="0" err="1">
                <a:solidFill>
                  <a:schemeClr val="tx1"/>
                </a:solidFill>
                <a:latin typeface="18 VAG Rounded Light   02390"/>
              </a:rPr>
              <a:t>Mbit</a:t>
            </a:r>
            <a:r>
              <a:rPr lang="en-US" sz="2400" b="1" dirty="0">
                <a:solidFill>
                  <a:schemeClr val="tx1"/>
                </a:solidFill>
                <a:latin typeface="18 VAG Rounded Light   02390"/>
              </a:rPr>
              <a:t>/sq. in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18 VAG Rounded Light   02390"/>
              </a:rPr>
              <a:t>140 </a:t>
            </a:r>
            <a:r>
              <a:rPr lang="en-US" sz="2400" b="1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400" b="1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94215" name="Rectangle 7"/>
          <p:cNvSpPr>
            <a:spLocks noChangeArrowheads="1"/>
          </p:cNvSpPr>
          <p:nvPr/>
        </p:nvSpPr>
        <p:spPr bwMode="auto">
          <a:xfrm>
            <a:off x="5010150" y="4467225"/>
            <a:ext cx="2221761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18 VAG Rounded Light   02390"/>
              </a:rPr>
              <a:t>1979: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18 VAG Rounded Light   02390"/>
              </a:rPr>
              <a:t>7. 7 Mbit/sq. in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18 VAG Rounded Light   02390"/>
              </a:rPr>
              <a:t>2,300 MBytes</a:t>
            </a:r>
          </a:p>
        </p:txBody>
      </p:sp>
      <p:sp>
        <p:nvSpPr>
          <p:cNvPr id="3294216" name="Rectangle 8"/>
          <p:cNvSpPr>
            <a:spLocks noChangeArrowheads="1"/>
          </p:cNvSpPr>
          <p:nvPr/>
        </p:nvSpPr>
        <p:spPr bwMode="auto">
          <a:xfrm>
            <a:off x="990600" y="5867400"/>
            <a:ext cx="73850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solidFill>
                  <a:schemeClr val="tx1"/>
                </a:solidFill>
                <a:latin typeface="Arial" pitchFamily="100" charset="0"/>
              </a:rPr>
              <a:t>source: New York Times, 2/23/98, page C3, </a:t>
            </a:r>
            <a:br>
              <a:rPr lang="en-US" sz="1800" i="1" dirty="0">
                <a:solidFill>
                  <a:schemeClr val="tx1"/>
                </a:solidFill>
                <a:latin typeface="Arial" pitchFamily="100" charset="0"/>
              </a:rPr>
            </a:br>
            <a:r>
              <a:rPr lang="en-US" sz="1800" i="1" dirty="0">
                <a:solidFill>
                  <a:schemeClr val="tx1"/>
                </a:solidFill>
                <a:latin typeface="Arial" pitchFamily="100" charset="0"/>
              </a:rPr>
              <a:t>“Makers of disk drives crowd even more data into even smaller spaces”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086600" cy="474663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/>
              <a:t>Early Disk History</a:t>
            </a:r>
          </a:p>
        </p:txBody>
      </p:sp>
      <p:sp>
        <p:nvSpPr>
          <p:cNvPr id="3296259" name="Rectangle 3"/>
          <p:cNvSpPr>
            <a:spLocks noChangeArrowheads="1"/>
          </p:cNvSpPr>
          <p:nvPr/>
        </p:nvSpPr>
        <p:spPr bwMode="auto">
          <a:xfrm>
            <a:off x="404813" y="3694113"/>
            <a:ext cx="209680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1989: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63 </a:t>
            </a:r>
            <a:r>
              <a:rPr lang="en-US" sz="2400" dirty="0" err="1">
                <a:solidFill>
                  <a:schemeClr val="tx1"/>
                </a:solidFill>
                <a:latin typeface="18 VAG Rounded Light   02390"/>
              </a:rPr>
              <a:t>Mbit</a:t>
            </a: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/sq. in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60,000 </a:t>
            </a:r>
            <a:r>
              <a:rPr lang="en-US" sz="24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96260" name="Rectangle 4"/>
          <p:cNvSpPr>
            <a:spLocks noChangeArrowheads="1"/>
          </p:cNvSpPr>
          <p:nvPr/>
        </p:nvSpPr>
        <p:spPr bwMode="auto">
          <a:xfrm>
            <a:off x="3509963" y="3713163"/>
            <a:ext cx="2248844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Light   02390"/>
              </a:rPr>
              <a:t>1997: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18 VAG Rounded Light   02390"/>
              </a:rPr>
              <a:t>1450 Mbit/sq. in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18 VAG Rounded Light   02390"/>
              </a:rPr>
              <a:t>1600 MBytes</a:t>
            </a:r>
          </a:p>
        </p:txBody>
      </p:sp>
      <p:sp>
        <p:nvSpPr>
          <p:cNvPr id="3296261" name="Rectangle 5"/>
          <p:cNvSpPr>
            <a:spLocks noChangeArrowheads="1"/>
          </p:cNvSpPr>
          <p:nvPr/>
        </p:nvSpPr>
        <p:spPr bwMode="auto">
          <a:xfrm>
            <a:off x="457200" y="5181600"/>
            <a:ext cx="73850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solidFill>
                  <a:schemeClr val="tx1"/>
                </a:solidFill>
                <a:latin typeface="18 VAG Rounded Light   02390"/>
              </a:rPr>
              <a:t>source: New York Times, 2/23/98, page C3, </a:t>
            </a:r>
            <a:br>
              <a:rPr lang="en-US" sz="1800" i="1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i="1" dirty="0">
                <a:solidFill>
                  <a:schemeClr val="tx1"/>
                </a:solidFill>
                <a:latin typeface="18 VAG Rounded Light   02390"/>
              </a:rPr>
              <a:t>“Makers of disk drives crowd even more data into even smaller spaces”</a:t>
            </a:r>
          </a:p>
        </p:txBody>
      </p:sp>
      <p:pic>
        <p:nvPicPr>
          <p:cNvPr id="3296262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03200" y="1066800"/>
            <a:ext cx="8731250" cy="256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96263" name="Rectangle 7"/>
          <p:cNvSpPr>
            <a:spLocks noChangeArrowheads="1"/>
          </p:cNvSpPr>
          <p:nvPr/>
        </p:nvSpPr>
        <p:spPr bwMode="auto">
          <a:xfrm>
            <a:off x="6557963" y="3713163"/>
            <a:ext cx="230547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Light   02390"/>
              </a:rPr>
              <a:t>1997: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18 VAG Rounded Light   02390"/>
              </a:rPr>
              <a:t>3090 Mbit/sq. in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18 VAG Rounded Light   02390"/>
              </a:rPr>
              <a:t>8100 MBytes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162800" cy="474663"/>
          </a:xfrm>
        </p:spPr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2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938713"/>
          </a:xfrm>
        </p:spPr>
        <p:txBody>
          <a:bodyPr/>
          <a:lstStyle/>
          <a:p>
            <a:r>
              <a:rPr lang="en-US" sz="2800" dirty="0"/>
              <a:t>Calculate time to read 1 sector (512B) for </a:t>
            </a:r>
            <a:r>
              <a:rPr lang="en-US" sz="2800" dirty="0" err="1"/>
              <a:t>Deskstar</a:t>
            </a:r>
            <a:r>
              <a:rPr lang="en-US" sz="2800" dirty="0"/>
              <a:t> using advertised performance; sector is on outer track</a:t>
            </a:r>
            <a:endParaRPr lang="en-US" sz="2800" dirty="0" smtClean="0"/>
          </a:p>
          <a:p>
            <a:pPr>
              <a:buFont typeface="Times" pitchFamily="100" charset="0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Disk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latency =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average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seek time + average rotational delay + transfer time + controller overhead</a:t>
            </a:r>
          </a:p>
          <a:p>
            <a:pPr>
              <a:buFont typeface="Times" pitchFamily="100" charset="0"/>
              <a:buNone/>
            </a:pPr>
            <a:r>
              <a:rPr lang="en-US" sz="2800" dirty="0"/>
              <a:t> </a:t>
            </a:r>
            <a:r>
              <a:rPr lang="en-US" sz="2400" dirty="0"/>
              <a:t>= 8.5 ms + 0.5 * 1/(7200 RPM) </a:t>
            </a:r>
            <a:br>
              <a:rPr lang="en-US" sz="2400" dirty="0"/>
            </a:br>
            <a:r>
              <a:rPr lang="en-US" sz="2400" dirty="0"/>
              <a:t>+ 0.5 KB / (100 MB/</a:t>
            </a:r>
            <a:r>
              <a:rPr lang="en-US" sz="2400" dirty="0" err="1"/>
              <a:t>s</a:t>
            </a:r>
            <a:r>
              <a:rPr lang="en-US" sz="2400" dirty="0"/>
              <a:t>) + 0.1 ms </a:t>
            </a:r>
          </a:p>
          <a:p>
            <a:pPr>
              <a:buFont typeface="Times" pitchFamily="100" charset="0"/>
              <a:buNone/>
            </a:pPr>
            <a:r>
              <a:rPr lang="en-US" sz="2400" dirty="0"/>
              <a:t> = 8.5 ms + 0.5 /(7200 RPM/(60000ms/M)) </a:t>
            </a:r>
            <a:br>
              <a:rPr lang="en-US" sz="2400" dirty="0"/>
            </a:br>
            <a:r>
              <a:rPr lang="en-US" sz="2400" dirty="0"/>
              <a:t>+ 0.5 KB / (100 KB/ms) + 0.1 ms</a:t>
            </a:r>
          </a:p>
          <a:p>
            <a:pPr>
              <a:buFont typeface="Times" pitchFamily="100" charset="0"/>
              <a:buNone/>
            </a:pPr>
            <a:r>
              <a:rPr lang="en-US" sz="2400" dirty="0"/>
              <a:t> = 8.5 + 4.17 + 0.005 + 0.1 ms = 12.77 ms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How many CPU clock cycles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3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Disk Head, Arm, Actuator</a:t>
            </a:r>
            <a:endParaRPr lang="en-US" dirty="0"/>
          </a:p>
        </p:txBody>
      </p:sp>
      <p:pic>
        <p:nvPicPr>
          <p:cNvPr id="32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28700"/>
            <a:ext cx="7200900" cy="567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38916" name="Text Box 4"/>
          <p:cNvSpPr txBox="1">
            <a:spLocks noChangeArrowheads="1"/>
          </p:cNvSpPr>
          <p:nvPr/>
        </p:nvSpPr>
        <p:spPr bwMode="auto">
          <a:xfrm>
            <a:off x="914400" y="3162300"/>
            <a:ext cx="1394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Actuator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3238917" name="Text Box 5"/>
          <p:cNvSpPr txBox="1">
            <a:spLocks noChangeArrowheads="1"/>
          </p:cNvSpPr>
          <p:nvPr/>
        </p:nvSpPr>
        <p:spPr bwMode="auto">
          <a:xfrm>
            <a:off x="3124200" y="1638300"/>
            <a:ext cx="77341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Arm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238918" name="Text Box 6"/>
          <p:cNvSpPr txBox="1">
            <a:spLocks noChangeArrowheads="1"/>
          </p:cNvSpPr>
          <p:nvPr/>
        </p:nvSpPr>
        <p:spPr bwMode="auto">
          <a:xfrm>
            <a:off x="5638800" y="2552700"/>
            <a:ext cx="90456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Head</a:t>
            </a:r>
            <a:endParaRPr lang="en-US" sz="2000">
              <a:solidFill>
                <a:schemeClr val="accent4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3162300"/>
            <a:ext cx="3122613" cy="2590800"/>
            <a:chOff x="2112" y="1776"/>
            <a:chExt cx="1967" cy="1632"/>
          </a:xfrm>
        </p:grpSpPr>
        <p:sp>
          <p:nvSpPr>
            <p:cNvPr id="3238920" name="Text Box 8"/>
            <p:cNvSpPr txBox="1">
              <a:spLocks noChangeArrowheads="1"/>
            </p:cNvSpPr>
            <p:nvPr/>
          </p:nvSpPr>
          <p:spPr bwMode="auto">
            <a:xfrm>
              <a:off x="2736" y="2304"/>
              <a:ext cx="134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accent4"/>
                  </a:solidFill>
                </a:rPr>
                <a:t>Platters (1-12)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3238921" name="Rectangle 9"/>
            <p:cNvSpPr>
              <a:spLocks noChangeArrowheads="1"/>
            </p:cNvSpPr>
            <p:nvPr/>
          </p:nvSpPr>
          <p:spPr bwMode="auto">
            <a:xfrm rot="-10734569">
              <a:off x="2112" y="1776"/>
              <a:ext cx="672" cy="1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400" dirty="0">
                  <a:solidFill>
                    <a:schemeClr val="accent4"/>
                  </a:solidFill>
                </a:rPr>
                <a:t>{</a:t>
              </a:r>
              <a:endParaRPr lang="en-US" sz="9600" dirty="0">
                <a:solidFill>
                  <a:schemeClr val="accent4"/>
                </a:solidFill>
                <a:latin typeface="Arial" pitchFamily="100" charset="0"/>
              </a:endParaRPr>
            </a:p>
          </p:txBody>
        </p:sp>
      </p:grpSp>
      <p:sp>
        <p:nvSpPr>
          <p:cNvPr id="3238922" name="Text Box 10"/>
          <p:cNvSpPr txBox="1">
            <a:spLocks noChangeArrowheads="1"/>
          </p:cNvSpPr>
          <p:nvPr/>
        </p:nvSpPr>
        <p:spPr bwMode="auto">
          <a:xfrm>
            <a:off x="7894940" y="1295400"/>
            <a:ext cx="12490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Spindle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8916" grpId="0" build="p" autoUpdateAnimBg="0"/>
      <p:bldP spid="3238917" grpId="0" build="p" autoUpdateAnimBg="0"/>
      <p:bldP spid="3238918" grpId="0" build="p" autoUpdateAnimBg="0"/>
      <p:bldP spid="323892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Device Terminology</a:t>
            </a:r>
            <a:endParaRPr lang="en-US"/>
          </a:p>
        </p:txBody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Several platters, with information recorded magnetically on both surfaces (usually)</a:t>
            </a:r>
          </a:p>
          <a:p>
            <a:r>
              <a:rPr lang="en-US" sz="2400" b="1" dirty="0" smtClean="0"/>
              <a:t>Bits recorded in </a:t>
            </a:r>
            <a:r>
              <a:rPr lang="en-US" sz="2400" b="1" u="sng" dirty="0" smtClean="0">
                <a:solidFill>
                  <a:srgbClr val="FFFF00"/>
                </a:solidFill>
              </a:rPr>
              <a:t>tracks</a:t>
            </a:r>
            <a:r>
              <a:rPr lang="en-US" sz="2400" b="1" dirty="0" smtClean="0"/>
              <a:t>, which in turn divided into </a:t>
            </a:r>
            <a:r>
              <a:rPr lang="en-US" sz="2400" b="1" u="sng" dirty="0" smtClean="0">
                <a:solidFill>
                  <a:srgbClr val="FFFF00"/>
                </a:solidFill>
              </a:rPr>
              <a:t>sectors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(e.g., 512 Bytes)</a:t>
            </a:r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Actuator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moves </a:t>
            </a:r>
            <a:r>
              <a:rPr lang="en-US" sz="2400" b="1" u="sng" dirty="0" smtClean="0">
                <a:solidFill>
                  <a:srgbClr val="FFFF00"/>
                </a:solidFill>
              </a:rPr>
              <a:t>head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(end of </a:t>
            </a:r>
            <a:r>
              <a:rPr lang="en-US" sz="2400" b="1" u="sng" dirty="0" smtClean="0">
                <a:solidFill>
                  <a:srgbClr val="FFFF00"/>
                </a:solidFill>
              </a:rPr>
              <a:t>arm</a:t>
            </a:r>
            <a:r>
              <a:rPr lang="en-US" sz="2400" b="1" dirty="0" smtClean="0"/>
              <a:t>) over track (</a:t>
            </a:r>
            <a:r>
              <a:rPr lang="en-US" sz="2400" b="1" u="sng" dirty="0" smtClean="0">
                <a:solidFill>
                  <a:srgbClr val="FFFF00"/>
                </a:solidFill>
              </a:rPr>
              <a:t>“seek”</a:t>
            </a:r>
            <a:r>
              <a:rPr lang="en-US" sz="2400" b="1" u="sng" dirty="0" smtClean="0"/>
              <a:t>)</a:t>
            </a:r>
            <a:r>
              <a:rPr lang="en-US" sz="2400" b="1" dirty="0" smtClean="0"/>
              <a:t>, wait for </a:t>
            </a:r>
            <a:r>
              <a:rPr lang="en-US" sz="2400" b="1" u="sng" dirty="0" smtClean="0">
                <a:solidFill>
                  <a:srgbClr val="FFFF00"/>
                </a:solidFill>
              </a:rPr>
              <a:t>sector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rotate under </a:t>
            </a:r>
            <a:r>
              <a:rPr lang="en-US" sz="2400" b="1" u="sng" dirty="0" smtClean="0">
                <a:solidFill>
                  <a:srgbClr val="FFFF00"/>
                </a:solidFill>
              </a:rPr>
              <a:t>head</a:t>
            </a:r>
            <a:r>
              <a:rPr lang="en-US" sz="2400" b="1" dirty="0" smtClean="0"/>
              <a:t>, then read or write</a:t>
            </a:r>
            <a:endParaRPr lang="en-US" sz="2800" b="1" dirty="0" smtClean="0"/>
          </a:p>
          <a:p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429000" y="3243262"/>
            <a:ext cx="4787900" cy="490538"/>
            <a:chOff x="1337" y="1535"/>
            <a:chExt cx="3016" cy="309"/>
          </a:xfrm>
        </p:grpSpPr>
        <p:sp>
          <p:nvSpPr>
            <p:cNvPr id="3240968" name="Oval 8"/>
            <p:cNvSpPr>
              <a:spLocks noChangeArrowheads="1"/>
            </p:cNvSpPr>
            <p:nvPr/>
          </p:nvSpPr>
          <p:spPr bwMode="auto">
            <a:xfrm>
              <a:off x="1358" y="1556"/>
              <a:ext cx="2974" cy="2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69" name="Oval 9"/>
            <p:cNvSpPr>
              <a:spLocks noChangeArrowheads="1"/>
            </p:cNvSpPr>
            <p:nvPr/>
          </p:nvSpPr>
          <p:spPr bwMode="auto">
            <a:xfrm>
              <a:off x="1337" y="1535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3352800" y="2590800"/>
            <a:ext cx="4940300" cy="642938"/>
            <a:chOff x="1327" y="1311"/>
            <a:chExt cx="3016" cy="309"/>
          </a:xfrm>
        </p:grpSpPr>
        <p:sp>
          <p:nvSpPr>
            <p:cNvPr id="3240971" name="Oval 11"/>
            <p:cNvSpPr>
              <a:spLocks noChangeArrowheads="1"/>
            </p:cNvSpPr>
            <p:nvPr/>
          </p:nvSpPr>
          <p:spPr bwMode="auto">
            <a:xfrm>
              <a:off x="1327" y="1311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2" name="Oval 12"/>
            <p:cNvSpPr>
              <a:spLocks noChangeArrowheads="1"/>
            </p:cNvSpPr>
            <p:nvPr/>
          </p:nvSpPr>
          <p:spPr bwMode="auto">
            <a:xfrm>
              <a:off x="1344" y="1344"/>
              <a:ext cx="2974" cy="2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3352800" y="2057400"/>
            <a:ext cx="4864100" cy="685800"/>
            <a:chOff x="1316" y="1108"/>
            <a:chExt cx="3016" cy="309"/>
          </a:xfrm>
        </p:grpSpPr>
        <p:sp>
          <p:nvSpPr>
            <p:cNvPr id="3240974" name="Oval 14"/>
            <p:cNvSpPr>
              <a:spLocks noChangeArrowheads="1"/>
            </p:cNvSpPr>
            <p:nvPr/>
          </p:nvSpPr>
          <p:spPr bwMode="auto">
            <a:xfrm>
              <a:off x="1316" y="1108"/>
              <a:ext cx="3016" cy="309"/>
            </a:xfrm>
            <a:prstGeom prst="ellipse">
              <a:avLst/>
            </a:prstGeom>
            <a:solidFill>
              <a:schemeClr val="bg1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5" name="Oval 15"/>
            <p:cNvSpPr>
              <a:spLocks noChangeArrowheads="1"/>
            </p:cNvSpPr>
            <p:nvPr/>
          </p:nvSpPr>
          <p:spPr bwMode="auto">
            <a:xfrm>
              <a:off x="1344" y="1152"/>
              <a:ext cx="2974" cy="19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76" name="Line 16"/>
          <p:cNvSpPr>
            <a:spLocks noChangeShapeType="1"/>
          </p:cNvSpPr>
          <p:nvPr/>
        </p:nvSpPr>
        <p:spPr bwMode="auto">
          <a:xfrm flipH="1">
            <a:off x="7439973" y="2133600"/>
            <a:ext cx="560388" cy="2047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77" name="Text Box 17"/>
          <p:cNvSpPr txBox="1">
            <a:spLocks noChangeArrowheads="1"/>
          </p:cNvSpPr>
          <p:nvPr/>
        </p:nvSpPr>
        <p:spPr bwMode="auto">
          <a:xfrm flipH="1">
            <a:off x="7897173" y="12954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Outer</a:t>
            </a:r>
          </a:p>
          <a:p>
            <a:pPr algn="l"/>
            <a:r>
              <a:rPr lang="en-US" sz="2800" dirty="0">
                <a:latin typeface="18 VAG Rounded Light   02390"/>
              </a:rPr>
              <a:t>Track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flipH="1">
            <a:off x="3783013" y="2786062"/>
            <a:ext cx="3595687" cy="254000"/>
            <a:chOff x="1680" y="1488"/>
            <a:chExt cx="2265" cy="160"/>
          </a:xfrm>
        </p:grpSpPr>
        <p:sp>
          <p:nvSpPr>
            <p:cNvPr id="3240979" name="Oval 19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0" name="Oval 20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1" name="Oval 21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3797300" y="3378200"/>
            <a:ext cx="3595688" cy="254000"/>
            <a:chOff x="1671" y="1861"/>
            <a:chExt cx="2265" cy="160"/>
          </a:xfrm>
        </p:grpSpPr>
        <p:sp>
          <p:nvSpPr>
            <p:cNvPr id="3240983" name="Oval 23"/>
            <p:cNvSpPr>
              <a:spLocks noChangeArrowheads="1"/>
            </p:cNvSpPr>
            <p:nvPr/>
          </p:nvSpPr>
          <p:spPr bwMode="auto">
            <a:xfrm>
              <a:off x="1682" y="1872"/>
              <a:ext cx="2243" cy="13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4" name="Oval 24"/>
            <p:cNvSpPr>
              <a:spLocks noChangeArrowheads="1"/>
            </p:cNvSpPr>
            <p:nvPr/>
          </p:nvSpPr>
          <p:spPr bwMode="auto">
            <a:xfrm>
              <a:off x="1671" y="1861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5" name="Oval 25"/>
            <p:cNvSpPr>
              <a:spLocks noChangeArrowheads="1"/>
            </p:cNvSpPr>
            <p:nvPr/>
          </p:nvSpPr>
          <p:spPr bwMode="auto">
            <a:xfrm>
              <a:off x="2402" y="1920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flipH="1">
            <a:off x="3783013" y="2252662"/>
            <a:ext cx="3595687" cy="254000"/>
            <a:chOff x="1680" y="1488"/>
            <a:chExt cx="2265" cy="160"/>
          </a:xfrm>
        </p:grpSpPr>
        <p:sp>
          <p:nvSpPr>
            <p:cNvPr id="3240987" name="Oval 27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8" name="Oval 28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9" name="Oval 29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0" name="Line 30"/>
          <p:cNvSpPr>
            <a:spLocks noChangeShapeType="1"/>
          </p:cNvSpPr>
          <p:nvPr/>
        </p:nvSpPr>
        <p:spPr bwMode="auto">
          <a:xfrm flipH="1">
            <a:off x="6248400" y="1905000"/>
            <a:ext cx="381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1" name="Text Box 31"/>
          <p:cNvSpPr txBox="1">
            <a:spLocks noChangeArrowheads="1"/>
          </p:cNvSpPr>
          <p:nvPr/>
        </p:nvSpPr>
        <p:spPr bwMode="auto">
          <a:xfrm flipH="1">
            <a:off x="6553200" y="1109662"/>
            <a:ext cx="95410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Track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952998" y="1414462"/>
            <a:ext cx="1108075" cy="990600"/>
            <a:chOff x="2496" y="624"/>
            <a:chExt cx="698" cy="624"/>
          </a:xfrm>
        </p:grpSpPr>
        <p:sp>
          <p:nvSpPr>
            <p:cNvPr id="3240993" name="Line 33"/>
            <p:cNvSpPr>
              <a:spLocks noChangeShapeType="1"/>
            </p:cNvSpPr>
            <p:nvPr/>
          </p:nvSpPr>
          <p:spPr bwMode="auto">
            <a:xfrm flipH="1">
              <a:off x="2880" y="912"/>
              <a:ext cx="0" cy="24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94" name="Text Box 34"/>
            <p:cNvSpPr txBox="1">
              <a:spLocks noChangeArrowheads="1"/>
            </p:cNvSpPr>
            <p:nvPr/>
          </p:nvSpPr>
          <p:spPr bwMode="auto">
            <a:xfrm>
              <a:off x="2496" y="624"/>
              <a:ext cx="69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dirty="0">
                  <a:solidFill>
                    <a:schemeClr val="accent4"/>
                  </a:solidFill>
                  <a:latin typeface="18 VAG Rounded Light   02390"/>
                </a:rPr>
                <a:t>Sector</a:t>
              </a:r>
            </a:p>
          </p:txBody>
        </p:sp>
        <p:sp>
          <p:nvSpPr>
            <p:cNvPr id="3240995" name="Line 35"/>
            <p:cNvSpPr>
              <a:spLocks noChangeShapeType="1"/>
            </p:cNvSpPr>
            <p:nvPr/>
          </p:nvSpPr>
          <p:spPr bwMode="auto">
            <a:xfrm>
              <a:off x="2784" y="1152"/>
              <a:ext cx="192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96" name="Line 36"/>
            <p:cNvSpPr>
              <a:spLocks noChangeShapeType="1"/>
            </p:cNvSpPr>
            <p:nvPr/>
          </p:nvSpPr>
          <p:spPr bwMode="auto">
            <a:xfrm flipV="1">
              <a:off x="2880" y="1103"/>
              <a:ext cx="146" cy="145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97" name="Line 37"/>
            <p:cNvSpPr>
              <a:spLocks noChangeShapeType="1"/>
            </p:cNvSpPr>
            <p:nvPr/>
          </p:nvSpPr>
          <p:spPr bwMode="auto">
            <a:xfrm flipH="1" flipV="1">
              <a:off x="2710" y="1091"/>
              <a:ext cx="122" cy="157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8" name="Rectangle 38"/>
          <p:cNvSpPr>
            <a:spLocks noChangeArrowheads="1"/>
          </p:cNvSpPr>
          <p:nvPr/>
        </p:nvSpPr>
        <p:spPr bwMode="auto">
          <a:xfrm flipH="1">
            <a:off x="2000250" y="2252662"/>
            <a:ext cx="133350" cy="728663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9" name="Rectangle 39"/>
          <p:cNvSpPr>
            <a:spLocks noChangeArrowheads="1"/>
          </p:cNvSpPr>
          <p:nvPr/>
        </p:nvSpPr>
        <p:spPr bwMode="auto">
          <a:xfrm flipH="1">
            <a:off x="2000250" y="2895600"/>
            <a:ext cx="133350" cy="728662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0" name="Text Box 40"/>
          <p:cNvSpPr txBox="1">
            <a:spLocks noChangeArrowheads="1"/>
          </p:cNvSpPr>
          <p:nvPr/>
        </p:nvSpPr>
        <p:spPr bwMode="auto">
          <a:xfrm flipH="1">
            <a:off x="334963" y="2754312"/>
            <a:ext cx="14542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Actuator</a:t>
            </a:r>
          </a:p>
        </p:txBody>
      </p:sp>
      <p:sp>
        <p:nvSpPr>
          <p:cNvPr id="3241001" name="Line 41"/>
          <p:cNvSpPr>
            <a:spLocks noChangeShapeType="1"/>
          </p:cNvSpPr>
          <p:nvPr/>
        </p:nvSpPr>
        <p:spPr bwMode="auto">
          <a:xfrm flipH="1">
            <a:off x="3211512" y="1871662"/>
            <a:ext cx="293688" cy="414338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2" name="Text Box 42"/>
          <p:cNvSpPr txBox="1">
            <a:spLocks noChangeArrowheads="1"/>
          </p:cNvSpPr>
          <p:nvPr/>
        </p:nvSpPr>
        <p:spPr bwMode="auto">
          <a:xfrm flipH="1">
            <a:off x="2723626" y="1414462"/>
            <a:ext cx="101017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Head</a:t>
            </a:r>
          </a:p>
        </p:txBody>
      </p:sp>
      <p:sp>
        <p:nvSpPr>
          <p:cNvPr id="3241003" name="Text Box 43"/>
          <p:cNvSpPr txBox="1">
            <a:spLocks noChangeArrowheads="1"/>
          </p:cNvSpPr>
          <p:nvPr/>
        </p:nvSpPr>
        <p:spPr bwMode="auto">
          <a:xfrm flipH="1">
            <a:off x="1676400" y="1414462"/>
            <a:ext cx="81699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Arm</a:t>
            </a:r>
          </a:p>
        </p:txBody>
      </p:sp>
      <p:sp>
        <p:nvSpPr>
          <p:cNvPr id="3241004" name="Line 44"/>
          <p:cNvSpPr>
            <a:spLocks noChangeShapeType="1"/>
          </p:cNvSpPr>
          <p:nvPr/>
        </p:nvSpPr>
        <p:spPr bwMode="auto">
          <a:xfrm>
            <a:off x="2190750" y="1871662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5" name="Line 45"/>
          <p:cNvSpPr>
            <a:spLocks noChangeShapeType="1"/>
          </p:cNvSpPr>
          <p:nvPr/>
        </p:nvSpPr>
        <p:spPr bwMode="auto">
          <a:xfrm>
            <a:off x="2114550" y="23288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6" name="Line 46"/>
          <p:cNvSpPr>
            <a:spLocks noChangeShapeType="1"/>
          </p:cNvSpPr>
          <p:nvPr/>
        </p:nvSpPr>
        <p:spPr bwMode="auto">
          <a:xfrm>
            <a:off x="2114550" y="2481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7" name="Line 47"/>
          <p:cNvSpPr>
            <a:spLocks noChangeShapeType="1"/>
          </p:cNvSpPr>
          <p:nvPr/>
        </p:nvSpPr>
        <p:spPr bwMode="auto">
          <a:xfrm>
            <a:off x="2133600" y="2862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8" name="Line 48"/>
          <p:cNvSpPr>
            <a:spLocks noChangeShapeType="1"/>
          </p:cNvSpPr>
          <p:nvPr/>
        </p:nvSpPr>
        <p:spPr bwMode="auto">
          <a:xfrm>
            <a:off x="2133600" y="3014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9" name="Line 49"/>
          <p:cNvSpPr>
            <a:spLocks noChangeShapeType="1"/>
          </p:cNvSpPr>
          <p:nvPr/>
        </p:nvSpPr>
        <p:spPr bwMode="auto">
          <a:xfrm>
            <a:off x="2152650" y="3395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0" name="Line 50"/>
          <p:cNvSpPr>
            <a:spLocks noChangeShapeType="1"/>
          </p:cNvSpPr>
          <p:nvPr/>
        </p:nvSpPr>
        <p:spPr bwMode="auto">
          <a:xfrm>
            <a:off x="2152650" y="35480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1" name="Rectangle 51"/>
          <p:cNvSpPr>
            <a:spLocks noChangeArrowheads="1"/>
          </p:cNvSpPr>
          <p:nvPr/>
        </p:nvSpPr>
        <p:spPr bwMode="auto">
          <a:xfrm flipH="1">
            <a:off x="2895600" y="22907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2" name="Rectangle 52"/>
          <p:cNvSpPr>
            <a:spLocks noChangeArrowheads="1"/>
          </p:cNvSpPr>
          <p:nvPr/>
        </p:nvSpPr>
        <p:spPr bwMode="auto">
          <a:xfrm flipH="1">
            <a:off x="2906713" y="24431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3" name="Rectangle 53"/>
          <p:cNvSpPr>
            <a:spLocks noChangeArrowheads="1"/>
          </p:cNvSpPr>
          <p:nvPr/>
        </p:nvSpPr>
        <p:spPr bwMode="auto">
          <a:xfrm flipH="1">
            <a:off x="2917825" y="28114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4" name="Rectangle 54"/>
          <p:cNvSpPr>
            <a:spLocks noChangeArrowheads="1"/>
          </p:cNvSpPr>
          <p:nvPr/>
        </p:nvSpPr>
        <p:spPr bwMode="auto">
          <a:xfrm flipH="1">
            <a:off x="2921000" y="2963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5" name="Rectangle 55"/>
          <p:cNvSpPr>
            <a:spLocks noChangeArrowheads="1"/>
          </p:cNvSpPr>
          <p:nvPr/>
        </p:nvSpPr>
        <p:spPr bwMode="auto">
          <a:xfrm flipH="1">
            <a:off x="2895600" y="3344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6" name="Rectangle 56"/>
          <p:cNvSpPr>
            <a:spLocks noChangeArrowheads="1"/>
          </p:cNvSpPr>
          <p:nvPr/>
        </p:nvSpPr>
        <p:spPr bwMode="auto">
          <a:xfrm flipH="1">
            <a:off x="2895600" y="35099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66" name="Text Box 6"/>
          <p:cNvSpPr txBox="1">
            <a:spLocks noChangeArrowheads="1"/>
          </p:cNvSpPr>
          <p:nvPr/>
        </p:nvSpPr>
        <p:spPr bwMode="auto">
          <a:xfrm flipH="1">
            <a:off x="3733800" y="1719262"/>
            <a:ext cx="11336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Platter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Device Performance (1/2)</a:t>
            </a:r>
            <a:endParaRPr lang="en-US"/>
          </a:p>
        </p:txBody>
      </p:sp>
      <p:sp>
        <p:nvSpPr>
          <p:cNvPr id="3243076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r>
              <a:rPr lang="en-US" sz="2400" b="1" dirty="0" smtClean="0">
                <a:latin typeface="18 VAG Rounded Light   02390"/>
              </a:rPr>
              <a:t>Disk Latency = Seek Time + Rotation Time + Transfer Time + Controller Overhead</a:t>
            </a:r>
          </a:p>
          <a:p>
            <a:pPr lvl="1"/>
            <a:r>
              <a:rPr lang="en-US" sz="2000" dirty="0" smtClean="0"/>
              <a:t>Seek Time? depends on no. tracks to move arm, speed of actuator</a:t>
            </a:r>
          </a:p>
          <a:p>
            <a:pPr lvl="1"/>
            <a:r>
              <a:rPr lang="en-US" sz="2000" dirty="0" smtClean="0"/>
              <a:t>Rotation Time? depends on speed disk rotates, how far sector is from head </a:t>
            </a:r>
          </a:p>
          <a:p>
            <a:pPr lvl="1"/>
            <a:r>
              <a:rPr lang="en-US" sz="2000" dirty="0" smtClean="0"/>
              <a:t>Transfer Time? depends on data rate (bandwidth) </a:t>
            </a:r>
            <a:br>
              <a:rPr lang="en-US" sz="2000" dirty="0" smtClean="0"/>
            </a:br>
            <a:r>
              <a:rPr lang="en-US" sz="2000" dirty="0" smtClean="0"/>
              <a:t>of disk (</a:t>
            </a:r>
            <a:r>
              <a:rPr lang="en-US" sz="2000" dirty="0" err="1" smtClean="0"/>
              <a:t>f(bit</a:t>
            </a:r>
            <a:r>
              <a:rPr lang="en-US" sz="2000" dirty="0" smtClean="0"/>
              <a:t> </a:t>
            </a:r>
            <a:r>
              <a:rPr lang="en-US" sz="2000" dirty="0" err="1" smtClean="0"/>
              <a:t>density,rpm</a:t>
            </a:r>
            <a:r>
              <a:rPr lang="en-US" sz="2000" dirty="0" smtClean="0"/>
              <a:t>)), size of request</a:t>
            </a:r>
            <a:endParaRPr lang="en-US" sz="2000" dirty="0"/>
          </a:p>
        </p:txBody>
      </p:sp>
      <p:sp>
        <p:nvSpPr>
          <p:cNvPr id="3243011" name="Oval 3"/>
          <p:cNvSpPr>
            <a:spLocks noChangeArrowheads="1"/>
          </p:cNvSpPr>
          <p:nvPr/>
        </p:nvSpPr>
        <p:spPr bwMode="auto">
          <a:xfrm>
            <a:off x="2670175" y="2076450"/>
            <a:ext cx="3560763" cy="2190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2" name="Oval 4"/>
          <p:cNvSpPr>
            <a:spLocks noChangeArrowheads="1"/>
          </p:cNvSpPr>
          <p:nvPr/>
        </p:nvSpPr>
        <p:spPr bwMode="auto">
          <a:xfrm>
            <a:off x="2139950" y="3055938"/>
            <a:ext cx="4721225" cy="4238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3" name="Oval 5"/>
          <p:cNvSpPr>
            <a:spLocks noChangeArrowheads="1"/>
          </p:cNvSpPr>
          <p:nvPr/>
        </p:nvSpPr>
        <p:spPr bwMode="auto">
          <a:xfrm>
            <a:off x="2106613" y="3022600"/>
            <a:ext cx="4787900" cy="490538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4" name="Oval 6"/>
          <p:cNvSpPr>
            <a:spLocks noChangeArrowheads="1"/>
          </p:cNvSpPr>
          <p:nvPr/>
        </p:nvSpPr>
        <p:spPr bwMode="auto">
          <a:xfrm>
            <a:off x="2670175" y="3157538"/>
            <a:ext cx="3560763" cy="2206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5" name="Oval 7"/>
          <p:cNvSpPr>
            <a:spLocks noChangeArrowheads="1"/>
          </p:cNvSpPr>
          <p:nvPr/>
        </p:nvSpPr>
        <p:spPr bwMode="auto">
          <a:xfrm>
            <a:off x="2652713" y="3141663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6" name="Oval 8"/>
          <p:cNvSpPr>
            <a:spLocks noChangeArrowheads="1"/>
          </p:cNvSpPr>
          <p:nvPr/>
        </p:nvSpPr>
        <p:spPr bwMode="auto">
          <a:xfrm>
            <a:off x="2155825" y="27178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7" name="Oval 9"/>
          <p:cNvSpPr>
            <a:spLocks noChangeArrowheads="1"/>
          </p:cNvSpPr>
          <p:nvPr/>
        </p:nvSpPr>
        <p:spPr bwMode="auto">
          <a:xfrm>
            <a:off x="2122488" y="26844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8" name="Oval 10"/>
          <p:cNvSpPr>
            <a:spLocks noChangeArrowheads="1"/>
          </p:cNvSpPr>
          <p:nvPr/>
        </p:nvSpPr>
        <p:spPr bwMode="auto">
          <a:xfrm>
            <a:off x="2670175" y="2819400"/>
            <a:ext cx="3560763" cy="220663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9" name="Oval 11"/>
          <p:cNvSpPr>
            <a:spLocks noChangeArrowheads="1"/>
          </p:cNvSpPr>
          <p:nvPr/>
        </p:nvSpPr>
        <p:spPr bwMode="auto">
          <a:xfrm>
            <a:off x="2652713" y="2801938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0" name="Oval 12"/>
          <p:cNvSpPr>
            <a:spLocks noChangeArrowheads="1"/>
          </p:cNvSpPr>
          <p:nvPr/>
        </p:nvSpPr>
        <p:spPr bwMode="auto">
          <a:xfrm>
            <a:off x="2139950" y="23622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1" name="Oval 13"/>
          <p:cNvSpPr>
            <a:spLocks noChangeArrowheads="1"/>
          </p:cNvSpPr>
          <p:nvPr/>
        </p:nvSpPr>
        <p:spPr bwMode="auto">
          <a:xfrm>
            <a:off x="2106613" y="23288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2" name="Oval 14"/>
          <p:cNvSpPr>
            <a:spLocks noChangeArrowheads="1"/>
          </p:cNvSpPr>
          <p:nvPr/>
        </p:nvSpPr>
        <p:spPr bwMode="auto">
          <a:xfrm>
            <a:off x="2670175" y="2430463"/>
            <a:ext cx="3560763" cy="2190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3" name="Oval 15"/>
          <p:cNvSpPr>
            <a:spLocks noChangeArrowheads="1"/>
          </p:cNvSpPr>
          <p:nvPr/>
        </p:nvSpPr>
        <p:spPr bwMode="auto">
          <a:xfrm>
            <a:off x="2652713" y="2413000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4" name="Oval 16"/>
          <p:cNvSpPr>
            <a:spLocks noChangeArrowheads="1"/>
          </p:cNvSpPr>
          <p:nvPr/>
        </p:nvSpPr>
        <p:spPr bwMode="auto">
          <a:xfrm>
            <a:off x="2122488" y="2039938"/>
            <a:ext cx="4721225" cy="4238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5" name="Oval 17"/>
          <p:cNvSpPr>
            <a:spLocks noChangeArrowheads="1"/>
          </p:cNvSpPr>
          <p:nvPr/>
        </p:nvSpPr>
        <p:spPr bwMode="auto">
          <a:xfrm>
            <a:off x="2089150" y="2006600"/>
            <a:ext cx="4787900" cy="490538"/>
          </a:xfrm>
          <a:prstGeom prst="ellipse">
            <a:avLst/>
          </a:prstGeom>
          <a:solidFill>
            <a:schemeClr val="tx1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6" name="Oval 18"/>
          <p:cNvSpPr>
            <a:spLocks noChangeArrowheads="1"/>
          </p:cNvSpPr>
          <p:nvPr/>
        </p:nvSpPr>
        <p:spPr bwMode="auto">
          <a:xfrm>
            <a:off x="2667000" y="2076450"/>
            <a:ext cx="3595688" cy="25400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7" name="Oval 19"/>
          <p:cNvSpPr>
            <a:spLocks noChangeArrowheads="1"/>
          </p:cNvSpPr>
          <p:nvPr/>
        </p:nvSpPr>
        <p:spPr bwMode="auto">
          <a:xfrm>
            <a:off x="3829050" y="2209800"/>
            <a:ext cx="1258888" cy="68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8" name="Oval 20"/>
          <p:cNvSpPr>
            <a:spLocks noChangeArrowheads="1"/>
          </p:cNvSpPr>
          <p:nvPr/>
        </p:nvSpPr>
        <p:spPr bwMode="auto">
          <a:xfrm>
            <a:off x="3813175" y="2192338"/>
            <a:ext cx="1292225" cy="10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9" name="Line 21"/>
          <p:cNvSpPr>
            <a:spLocks noChangeShapeType="1"/>
          </p:cNvSpPr>
          <p:nvPr/>
        </p:nvSpPr>
        <p:spPr bwMode="auto">
          <a:xfrm flipH="1">
            <a:off x="4143375" y="2227263"/>
            <a:ext cx="349250" cy="254000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0" name="Line 22"/>
          <p:cNvSpPr>
            <a:spLocks noChangeShapeType="1"/>
          </p:cNvSpPr>
          <p:nvPr/>
        </p:nvSpPr>
        <p:spPr bwMode="auto">
          <a:xfrm flipH="1">
            <a:off x="3657600" y="2209800"/>
            <a:ext cx="795338" cy="236538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1" name="Rectangle 23"/>
          <p:cNvSpPr>
            <a:spLocks noChangeArrowheads="1"/>
          </p:cNvSpPr>
          <p:nvPr/>
        </p:nvSpPr>
        <p:spPr bwMode="auto">
          <a:xfrm>
            <a:off x="7086600" y="2141538"/>
            <a:ext cx="66675" cy="660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2" name="Rectangle 24"/>
          <p:cNvSpPr>
            <a:spLocks noChangeArrowheads="1"/>
          </p:cNvSpPr>
          <p:nvPr/>
        </p:nvSpPr>
        <p:spPr bwMode="auto">
          <a:xfrm>
            <a:off x="7142163" y="2108200"/>
            <a:ext cx="133350" cy="728663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3" name="Rectangle 25"/>
          <p:cNvSpPr>
            <a:spLocks noChangeArrowheads="1"/>
          </p:cNvSpPr>
          <p:nvPr/>
        </p:nvSpPr>
        <p:spPr bwMode="auto">
          <a:xfrm>
            <a:off x="7086600" y="2743200"/>
            <a:ext cx="66675" cy="660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4" name="Rectangle 26"/>
          <p:cNvSpPr>
            <a:spLocks noChangeArrowheads="1"/>
          </p:cNvSpPr>
          <p:nvPr/>
        </p:nvSpPr>
        <p:spPr bwMode="auto">
          <a:xfrm>
            <a:off x="7142163" y="2852738"/>
            <a:ext cx="133350" cy="728662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5" name="Line 27"/>
          <p:cNvSpPr>
            <a:spLocks noChangeShapeType="1"/>
          </p:cNvSpPr>
          <p:nvPr/>
        </p:nvSpPr>
        <p:spPr bwMode="auto">
          <a:xfrm flipH="1">
            <a:off x="6861175" y="2413000"/>
            <a:ext cx="280988" cy="1588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6" name="Line 28"/>
          <p:cNvSpPr>
            <a:spLocks noChangeShapeType="1"/>
          </p:cNvSpPr>
          <p:nvPr/>
        </p:nvSpPr>
        <p:spPr bwMode="auto">
          <a:xfrm flipH="1">
            <a:off x="6943725" y="2598738"/>
            <a:ext cx="182563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165850" y="2216150"/>
            <a:ext cx="976313" cy="527050"/>
            <a:chOff x="3884" y="1465"/>
            <a:chExt cx="615" cy="332"/>
          </a:xfrm>
        </p:grpSpPr>
        <p:sp>
          <p:nvSpPr>
            <p:cNvPr id="3243038" name="Line 30"/>
            <p:cNvSpPr>
              <a:spLocks noChangeShapeType="1"/>
            </p:cNvSpPr>
            <p:nvPr/>
          </p:nvSpPr>
          <p:spPr bwMode="auto">
            <a:xfrm flipH="1">
              <a:off x="4374" y="1529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39" name="Line 31"/>
            <p:cNvSpPr>
              <a:spLocks noChangeShapeType="1"/>
            </p:cNvSpPr>
            <p:nvPr/>
          </p:nvSpPr>
          <p:spPr bwMode="auto">
            <a:xfrm flipH="1" flipV="1">
              <a:off x="3884" y="1465"/>
              <a:ext cx="502" cy="66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0" name="Line 32"/>
            <p:cNvSpPr>
              <a:spLocks noChangeShapeType="1"/>
            </p:cNvSpPr>
            <p:nvPr/>
          </p:nvSpPr>
          <p:spPr bwMode="auto">
            <a:xfrm flipH="1" flipV="1">
              <a:off x="4113" y="1557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1" name="Line 33"/>
            <p:cNvSpPr>
              <a:spLocks noChangeShapeType="1"/>
            </p:cNvSpPr>
            <p:nvPr/>
          </p:nvSpPr>
          <p:spPr bwMode="auto">
            <a:xfrm flipH="1" flipV="1">
              <a:off x="3884" y="1657"/>
              <a:ext cx="490" cy="5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2" name="Line 34"/>
            <p:cNvSpPr>
              <a:spLocks noChangeShapeType="1"/>
            </p:cNvSpPr>
            <p:nvPr/>
          </p:nvSpPr>
          <p:spPr bwMode="auto">
            <a:xfrm flipH="1" flipV="1">
              <a:off x="4113" y="1764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3" name="Line 35"/>
            <p:cNvSpPr>
              <a:spLocks noChangeShapeType="1"/>
            </p:cNvSpPr>
            <p:nvPr/>
          </p:nvSpPr>
          <p:spPr bwMode="auto">
            <a:xfrm>
              <a:off x="4322" y="1796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165850" y="2887663"/>
            <a:ext cx="976313" cy="525462"/>
            <a:chOff x="3884" y="1903"/>
            <a:chExt cx="615" cy="331"/>
          </a:xfrm>
        </p:grpSpPr>
        <p:sp>
          <p:nvSpPr>
            <p:cNvPr id="3243045" name="Line 37"/>
            <p:cNvSpPr>
              <a:spLocks noChangeShapeType="1"/>
            </p:cNvSpPr>
            <p:nvPr/>
          </p:nvSpPr>
          <p:spPr bwMode="auto">
            <a:xfrm flipH="1">
              <a:off x="4374" y="1967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6" name="Line 38"/>
            <p:cNvSpPr>
              <a:spLocks noChangeShapeType="1"/>
            </p:cNvSpPr>
            <p:nvPr/>
          </p:nvSpPr>
          <p:spPr bwMode="auto">
            <a:xfrm flipH="1" flipV="1">
              <a:off x="3884" y="1903"/>
              <a:ext cx="492" cy="65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7" name="Line 39"/>
            <p:cNvSpPr>
              <a:spLocks noChangeShapeType="1"/>
            </p:cNvSpPr>
            <p:nvPr/>
          </p:nvSpPr>
          <p:spPr bwMode="auto">
            <a:xfrm flipH="1" flipV="1">
              <a:off x="4116" y="2003"/>
              <a:ext cx="198" cy="29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8" name="Line 40"/>
            <p:cNvSpPr>
              <a:spLocks noChangeShapeType="1"/>
            </p:cNvSpPr>
            <p:nvPr/>
          </p:nvSpPr>
          <p:spPr bwMode="auto">
            <a:xfrm flipH="1" flipV="1">
              <a:off x="3884" y="2095"/>
              <a:ext cx="502" cy="63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9" name="Line 41"/>
            <p:cNvSpPr>
              <a:spLocks noChangeShapeType="1"/>
            </p:cNvSpPr>
            <p:nvPr/>
          </p:nvSpPr>
          <p:spPr bwMode="auto">
            <a:xfrm flipH="1" flipV="1">
              <a:off x="4130" y="2202"/>
              <a:ext cx="192" cy="3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50" name="Line 42"/>
            <p:cNvSpPr>
              <a:spLocks noChangeShapeType="1"/>
            </p:cNvSpPr>
            <p:nvPr/>
          </p:nvSpPr>
          <p:spPr bwMode="auto">
            <a:xfrm>
              <a:off x="4322" y="2233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3051" name="Line 43"/>
          <p:cNvSpPr>
            <a:spLocks noChangeShapeType="1"/>
          </p:cNvSpPr>
          <p:nvPr/>
        </p:nvSpPr>
        <p:spPr bwMode="auto">
          <a:xfrm>
            <a:off x="6843713" y="3090863"/>
            <a:ext cx="298450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2" name="Line 44"/>
          <p:cNvSpPr>
            <a:spLocks noChangeShapeType="1"/>
          </p:cNvSpPr>
          <p:nvPr/>
        </p:nvSpPr>
        <p:spPr bwMode="auto">
          <a:xfrm>
            <a:off x="6959600" y="3294063"/>
            <a:ext cx="166688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3" name="Arc 45"/>
          <p:cNvSpPr>
            <a:spLocks/>
          </p:cNvSpPr>
          <p:nvPr/>
        </p:nvSpPr>
        <p:spPr bwMode="auto">
          <a:xfrm>
            <a:off x="3592513" y="2005013"/>
            <a:ext cx="246062" cy="230187"/>
          </a:xfrm>
          <a:custGeom>
            <a:avLst/>
            <a:gdLst>
              <a:gd name="G0" fmla="+- 19420 0 0"/>
              <a:gd name="G1" fmla="+- 17840 0 0"/>
              <a:gd name="G2" fmla="+- 21600 0 0"/>
              <a:gd name="T0" fmla="*/ 0 w 19420"/>
              <a:gd name="T1" fmla="*/ 8385 h 17840"/>
              <a:gd name="T2" fmla="*/ 7244 w 19420"/>
              <a:gd name="T3" fmla="*/ 0 h 17840"/>
              <a:gd name="T4" fmla="*/ 19420 w 19420"/>
              <a:gd name="T5" fmla="*/ 17840 h 17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20" h="17840" fill="none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</a:path>
              <a:path w="19420" h="17840" stroke="0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  <a:lnTo>
                  <a:pt x="19420" y="1784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4" name="Line 46"/>
          <p:cNvSpPr>
            <a:spLocks noChangeShapeType="1"/>
          </p:cNvSpPr>
          <p:nvPr/>
        </p:nvSpPr>
        <p:spPr bwMode="auto">
          <a:xfrm>
            <a:off x="3276600" y="1702430"/>
            <a:ext cx="436563" cy="4232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5" name="Arc 47"/>
          <p:cNvSpPr>
            <a:spLocks/>
          </p:cNvSpPr>
          <p:nvPr/>
        </p:nvSpPr>
        <p:spPr bwMode="auto">
          <a:xfrm>
            <a:off x="2389188" y="2076450"/>
            <a:ext cx="273050" cy="158750"/>
          </a:xfrm>
          <a:custGeom>
            <a:avLst/>
            <a:gdLst>
              <a:gd name="G0" fmla="+- 21531 0 0"/>
              <a:gd name="G1" fmla="+- 12328 0 0"/>
              <a:gd name="G2" fmla="+- 21600 0 0"/>
              <a:gd name="T0" fmla="*/ 0 w 21531"/>
              <a:gd name="T1" fmla="*/ 10611 h 12328"/>
              <a:gd name="T2" fmla="*/ 3795 w 21531"/>
              <a:gd name="T3" fmla="*/ 0 h 12328"/>
              <a:gd name="T4" fmla="*/ 21531 w 21531"/>
              <a:gd name="T5" fmla="*/ 12328 h 1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1" h="12328" fill="none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</a:path>
              <a:path w="21531" h="12328" stroke="0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  <a:lnTo>
                  <a:pt x="21531" y="1232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6" name="Line 48"/>
          <p:cNvSpPr>
            <a:spLocks noChangeShapeType="1"/>
          </p:cNvSpPr>
          <p:nvPr/>
        </p:nvSpPr>
        <p:spPr bwMode="auto">
          <a:xfrm>
            <a:off x="1981201" y="1828800"/>
            <a:ext cx="539750" cy="3476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7" name="Line 49"/>
          <p:cNvSpPr>
            <a:spLocks noChangeShapeType="1"/>
          </p:cNvSpPr>
          <p:nvPr/>
        </p:nvSpPr>
        <p:spPr bwMode="auto">
          <a:xfrm>
            <a:off x="3962400" y="1619250"/>
            <a:ext cx="152400" cy="685800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8" name="Line 50"/>
          <p:cNvSpPr>
            <a:spLocks noChangeShapeType="1"/>
          </p:cNvSpPr>
          <p:nvPr/>
        </p:nvSpPr>
        <p:spPr bwMode="auto">
          <a:xfrm flipH="1">
            <a:off x="6172200" y="1676400"/>
            <a:ext cx="30163" cy="457200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9" name="Text Box 51"/>
          <p:cNvSpPr txBox="1">
            <a:spLocks noChangeArrowheads="1"/>
          </p:cNvSpPr>
          <p:nvPr/>
        </p:nvSpPr>
        <p:spPr bwMode="auto">
          <a:xfrm>
            <a:off x="304800" y="2533650"/>
            <a:ext cx="12747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Platter</a:t>
            </a:r>
          </a:p>
        </p:txBody>
      </p:sp>
      <p:sp>
        <p:nvSpPr>
          <p:cNvPr id="3243060" name="Text Box 52"/>
          <p:cNvSpPr txBox="1">
            <a:spLocks noChangeArrowheads="1"/>
          </p:cNvSpPr>
          <p:nvPr/>
        </p:nvSpPr>
        <p:spPr bwMode="auto">
          <a:xfrm>
            <a:off x="6477000" y="1314450"/>
            <a:ext cx="85151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Arm</a:t>
            </a:r>
          </a:p>
        </p:txBody>
      </p:sp>
      <p:sp>
        <p:nvSpPr>
          <p:cNvPr id="3243061" name="Text Box 53"/>
          <p:cNvSpPr txBox="1">
            <a:spLocks noChangeArrowheads="1"/>
          </p:cNvSpPr>
          <p:nvPr/>
        </p:nvSpPr>
        <p:spPr bwMode="auto">
          <a:xfrm>
            <a:off x="7315200" y="2609850"/>
            <a:ext cx="15696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Actuator</a:t>
            </a:r>
          </a:p>
        </p:txBody>
      </p:sp>
      <p:sp>
        <p:nvSpPr>
          <p:cNvPr id="3243062" name="Text Box 54"/>
          <p:cNvSpPr txBox="1">
            <a:spLocks noChangeArrowheads="1"/>
          </p:cNvSpPr>
          <p:nvPr/>
        </p:nvSpPr>
        <p:spPr bwMode="auto">
          <a:xfrm>
            <a:off x="5562600" y="1162050"/>
            <a:ext cx="10493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Head</a:t>
            </a:r>
          </a:p>
        </p:txBody>
      </p:sp>
      <p:sp>
        <p:nvSpPr>
          <p:cNvPr id="3243063" name="Text Box 55"/>
          <p:cNvSpPr txBox="1">
            <a:spLocks noChangeArrowheads="1"/>
          </p:cNvSpPr>
          <p:nvPr/>
        </p:nvSpPr>
        <p:spPr bwMode="auto">
          <a:xfrm>
            <a:off x="3352800" y="1143000"/>
            <a:ext cx="121058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  <a:latin typeface="18 VAG Rounded Light   02390"/>
              </a:rPr>
              <a:t>Sector</a:t>
            </a:r>
          </a:p>
        </p:txBody>
      </p:sp>
      <p:sp>
        <p:nvSpPr>
          <p:cNvPr id="3243064" name="Text Box 56"/>
          <p:cNvSpPr txBox="1">
            <a:spLocks noChangeArrowheads="1"/>
          </p:cNvSpPr>
          <p:nvPr/>
        </p:nvSpPr>
        <p:spPr bwMode="auto">
          <a:xfrm>
            <a:off x="2286000" y="10668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5" name="Text Box 57"/>
          <p:cNvSpPr txBox="1">
            <a:spLocks noChangeArrowheads="1"/>
          </p:cNvSpPr>
          <p:nvPr/>
        </p:nvSpPr>
        <p:spPr bwMode="auto">
          <a:xfrm>
            <a:off x="990600" y="1162050"/>
            <a:ext cx="112082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Outer</a:t>
            </a:r>
          </a:p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6" name="Line 58"/>
          <p:cNvSpPr>
            <a:spLocks noChangeShapeType="1"/>
          </p:cNvSpPr>
          <p:nvPr/>
        </p:nvSpPr>
        <p:spPr bwMode="auto">
          <a:xfrm>
            <a:off x="3905249" y="2400300"/>
            <a:ext cx="307975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7" name="Rectangle 59"/>
          <p:cNvSpPr>
            <a:spLocks noChangeArrowheads="1"/>
          </p:cNvSpPr>
          <p:nvPr/>
        </p:nvSpPr>
        <p:spPr bwMode="auto">
          <a:xfrm>
            <a:off x="6096000" y="21526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8" name="Rectangle 60"/>
          <p:cNvSpPr>
            <a:spLocks noChangeArrowheads="1"/>
          </p:cNvSpPr>
          <p:nvPr/>
        </p:nvSpPr>
        <p:spPr bwMode="auto">
          <a:xfrm>
            <a:off x="6096000" y="2457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9" name="Rectangle 61"/>
          <p:cNvSpPr>
            <a:spLocks noChangeArrowheads="1"/>
          </p:cNvSpPr>
          <p:nvPr/>
        </p:nvSpPr>
        <p:spPr bwMode="auto">
          <a:xfrm>
            <a:off x="6096000" y="2838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0" name="Rectangle 62"/>
          <p:cNvSpPr>
            <a:spLocks noChangeArrowheads="1"/>
          </p:cNvSpPr>
          <p:nvPr/>
        </p:nvSpPr>
        <p:spPr bwMode="auto">
          <a:xfrm>
            <a:off x="6096000" y="31432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1" name="Line 63"/>
          <p:cNvSpPr>
            <a:spLocks noChangeShapeType="1"/>
          </p:cNvSpPr>
          <p:nvPr/>
        </p:nvSpPr>
        <p:spPr bwMode="auto">
          <a:xfrm flipH="1">
            <a:off x="6705600" y="1771650"/>
            <a:ext cx="228600" cy="45720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2" name="Line 64"/>
          <p:cNvSpPr>
            <a:spLocks noChangeShapeType="1"/>
          </p:cNvSpPr>
          <p:nvPr/>
        </p:nvSpPr>
        <p:spPr bwMode="auto">
          <a:xfrm flipV="1">
            <a:off x="1524000" y="230505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3" name="Line 65"/>
          <p:cNvSpPr>
            <a:spLocks noChangeShapeType="1"/>
          </p:cNvSpPr>
          <p:nvPr/>
        </p:nvSpPr>
        <p:spPr bwMode="auto">
          <a:xfrm flipV="1">
            <a:off x="1524000" y="260985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4" name="Line 66"/>
          <p:cNvSpPr>
            <a:spLocks noChangeShapeType="1"/>
          </p:cNvSpPr>
          <p:nvPr/>
        </p:nvSpPr>
        <p:spPr bwMode="auto">
          <a:xfrm>
            <a:off x="1524000" y="283845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5" name="Line 67"/>
          <p:cNvSpPr>
            <a:spLocks noChangeShapeType="1"/>
          </p:cNvSpPr>
          <p:nvPr/>
        </p:nvSpPr>
        <p:spPr bwMode="auto">
          <a:xfrm>
            <a:off x="1524000" y="283845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7" name="Rectangle 69"/>
          <p:cNvSpPr>
            <a:spLocks noChangeArrowheads="1"/>
          </p:cNvSpPr>
          <p:nvPr/>
        </p:nvSpPr>
        <p:spPr bwMode="auto">
          <a:xfrm>
            <a:off x="7696200" y="1847850"/>
            <a:ext cx="685800" cy="609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8" name="Text Box 70"/>
          <p:cNvSpPr txBox="1">
            <a:spLocks noChangeArrowheads="1"/>
          </p:cNvSpPr>
          <p:nvPr/>
        </p:nvSpPr>
        <p:spPr bwMode="auto">
          <a:xfrm>
            <a:off x="7259638" y="1238250"/>
            <a:ext cx="174919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18 VAG Rounded Light   02390"/>
              </a:rPr>
              <a:t>Controller</a:t>
            </a:r>
          </a:p>
        </p:txBody>
      </p:sp>
      <p:cxnSp>
        <p:nvCxnSpPr>
          <p:cNvPr id="3243079" name="AutoShape 71"/>
          <p:cNvCxnSpPr>
            <a:cxnSpLocks noChangeShapeType="1"/>
            <a:stCxn id="3243077" idx="1"/>
            <a:endCxn id="3243061" idx="1"/>
          </p:cNvCxnSpPr>
          <p:nvPr/>
        </p:nvCxnSpPr>
        <p:spPr bwMode="auto">
          <a:xfrm rot="10800000" flipV="1">
            <a:off x="7315200" y="2152650"/>
            <a:ext cx="381000" cy="718810"/>
          </a:xfrm>
          <a:prstGeom prst="curvedConnector3">
            <a:avLst>
              <a:gd name="adj1" fmla="val 16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243080" name="Text Box 72"/>
          <p:cNvSpPr txBox="1">
            <a:spLocks noChangeArrowheads="1"/>
          </p:cNvSpPr>
          <p:nvPr/>
        </p:nvSpPr>
        <p:spPr bwMode="auto">
          <a:xfrm>
            <a:off x="4475162" y="1447800"/>
            <a:ext cx="13484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18 VAG Rounded Light   02390"/>
              </a:rPr>
              <a:t>Spindle</a:t>
            </a:r>
          </a:p>
        </p:txBody>
      </p:sp>
      <p:sp>
        <p:nvSpPr>
          <p:cNvPr id="3243081" name="Line 73"/>
          <p:cNvSpPr>
            <a:spLocks noChangeShapeType="1"/>
          </p:cNvSpPr>
          <p:nvPr/>
        </p:nvSpPr>
        <p:spPr bwMode="auto">
          <a:xfrm flipV="1">
            <a:off x="4495800" y="169545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Device Performance (2/2)</a:t>
            </a:r>
            <a:endParaRPr lang="en-US"/>
          </a:p>
        </p:txBody>
      </p:sp>
      <p:sp>
        <p:nvSpPr>
          <p:cNvPr id="32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Average distance of sector from head?</a:t>
            </a:r>
          </a:p>
          <a:p>
            <a:r>
              <a:rPr lang="en-US" sz="2800" dirty="0" smtClean="0"/>
              <a:t>1/2 time of a rotation</a:t>
            </a:r>
          </a:p>
          <a:p>
            <a:pPr lvl="1"/>
            <a:r>
              <a:rPr lang="en-US" sz="2400" dirty="0" smtClean="0"/>
              <a:t>7200 Revolutions Per Minute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120 Rev/sec</a:t>
            </a:r>
          </a:p>
          <a:p>
            <a:pPr lvl="1"/>
            <a:r>
              <a:rPr lang="en-US" sz="2400" dirty="0" smtClean="0"/>
              <a:t>1 revolution = 1/120 sec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8.33 milliseconds</a:t>
            </a:r>
          </a:p>
          <a:p>
            <a:pPr lvl="1"/>
            <a:r>
              <a:rPr lang="en-US" sz="2400" dirty="0" smtClean="0"/>
              <a:t>1/2 rotation (revolution)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4.17 ms</a:t>
            </a:r>
          </a:p>
          <a:p>
            <a:r>
              <a:rPr lang="en-US" sz="2800" dirty="0" smtClean="0"/>
              <a:t>Average no. tracks to move arm?</a:t>
            </a:r>
          </a:p>
          <a:p>
            <a:pPr lvl="1"/>
            <a:r>
              <a:rPr lang="en-US" sz="2400" dirty="0" smtClean="0"/>
              <a:t>Disk industry standard benchmark:</a:t>
            </a:r>
          </a:p>
          <a:p>
            <a:pPr lvl="2"/>
            <a:r>
              <a:rPr lang="en-US" sz="2000" dirty="0" smtClean="0"/>
              <a:t>Sum all time for all possible seek distances </a:t>
            </a:r>
            <a:br>
              <a:rPr lang="en-US" sz="2000" dirty="0" smtClean="0"/>
            </a:br>
            <a:r>
              <a:rPr lang="en-US" sz="2000" dirty="0" smtClean="0"/>
              <a:t>from all possible tracks / # possible</a:t>
            </a:r>
          </a:p>
          <a:p>
            <a:pPr lvl="2"/>
            <a:r>
              <a:rPr lang="en-US" sz="2000" dirty="0" smtClean="0"/>
              <a:t>Assumes average seek distance is random</a:t>
            </a:r>
          </a:p>
          <a:p>
            <a:r>
              <a:rPr lang="en-US" sz="2800" dirty="0" smtClean="0"/>
              <a:t>Size of Disk cache can strongly affect </a:t>
            </a:r>
            <a:r>
              <a:rPr lang="en-US" sz="2800" dirty="0" err="1" smtClean="0"/>
              <a:t>perf</a:t>
            </a:r>
            <a:r>
              <a:rPr lang="en-US" sz="2800" dirty="0" smtClean="0"/>
              <a:t>!</a:t>
            </a:r>
          </a:p>
          <a:p>
            <a:pPr lvl="1"/>
            <a:r>
              <a:rPr lang="en-US" sz="2400" dirty="0" smtClean="0"/>
              <a:t>Cache built into disk system, OS knows nothing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Rate: Inner vs. Outer Tracks </a:t>
            </a:r>
            <a:endParaRPr lang="en-US"/>
          </a:p>
        </p:txBody>
      </p:sp>
      <p:sp>
        <p:nvSpPr>
          <p:cNvPr id="32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keep things simple, originally same number of sectors per track</a:t>
            </a:r>
          </a:p>
          <a:p>
            <a:pPr lvl="1"/>
            <a:r>
              <a:rPr lang="en-US" dirty="0" smtClean="0"/>
              <a:t>Since outer track longer, lower bits per inch</a:t>
            </a:r>
          </a:p>
          <a:p>
            <a:r>
              <a:rPr lang="en-US" dirty="0" smtClean="0"/>
              <a:t>Competition </a:t>
            </a:r>
            <a:r>
              <a:rPr lang="en-US" dirty="0" err="1" smtClean="0"/>
              <a:t></a:t>
            </a:r>
            <a:r>
              <a:rPr lang="en-US" dirty="0" smtClean="0"/>
              <a:t> decided to keep bits per inch (BPI) high for all tracks </a:t>
            </a:r>
            <a:br>
              <a:rPr lang="en-US" dirty="0" smtClean="0"/>
            </a:br>
            <a:r>
              <a:rPr lang="en-US" dirty="0" smtClean="0"/>
              <a:t>(“</a:t>
            </a:r>
            <a:r>
              <a:rPr lang="en-US" dirty="0" smtClean="0">
                <a:solidFill>
                  <a:schemeClr val="accent1"/>
                </a:solidFill>
              </a:rPr>
              <a:t>constant bit density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</a:t>
            </a:r>
            <a:r>
              <a:rPr lang="en-US" dirty="0" smtClean="0"/>
              <a:t> More capacity per disk</a:t>
            </a:r>
          </a:p>
          <a:p>
            <a:pPr lvl="1"/>
            <a:r>
              <a:rPr lang="en-US" dirty="0" err="1" smtClean="0"/>
              <a:t></a:t>
            </a:r>
            <a:r>
              <a:rPr lang="en-US" dirty="0" smtClean="0"/>
              <a:t> More sectors per track towards edge</a:t>
            </a:r>
          </a:p>
          <a:p>
            <a:pPr lvl="1"/>
            <a:r>
              <a:rPr lang="en-US" dirty="0" err="1" smtClean="0"/>
              <a:t></a:t>
            </a:r>
            <a:r>
              <a:rPr lang="en-US" dirty="0" smtClean="0"/>
              <a:t> Since disk spins at constant speed, </a:t>
            </a:r>
            <a:br>
              <a:rPr lang="en-US" dirty="0" smtClean="0"/>
            </a:br>
            <a:r>
              <a:rPr lang="en-US" dirty="0" smtClean="0"/>
              <a:t>outer tracks have faster data 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Bandwidth outer track 1.7x inner track!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71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54355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65000"/>
              </a:lnSpc>
            </a:pPr>
            <a:r>
              <a:rPr lang="en-US" sz="2400" dirty="0" smtClean="0"/>
              <a:t>Capacity </a:t>
            </a:r>
            <a:r>
              <a:rPr lang="en-US" sz="2400" dirty="0"/>
              <a:t>: + 100% / year </a:t>
            </a:r>
            <a:r>
              <a:rPr lang="en-US" sz="2400" dirty="0">
                <a:solidFill>
                  <a:schemeClr val="accent2"/>
                </a:solidFill>
              </a:rPr>
              <a:t>(2X / 1.0 yrs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ct val="65000"/>
              </a:lnSpc>
            </a:pPr>
            <a:r>
              <a:rPr lang="en-US" sz="2000" dirty="0" smtClean="0"/>
              <a:t>Over </a:t>
            </a:r>
            <a:r>
              <a:rPr lang="en-US" sz="1600" dirty="0"/>
              <a:t>time, grown so fast that # of platters has reduced (some even use only 1 now!)</a:t>
            </a:r>
          </a:p>
          <a:p>
            <a:pPr>
              <a:lnSpc>
                <a:spcPct val="65000"/>
              </a:lnSpc>
            </a:pPr>
            <a:r>
              <a:rPr lang="en-US" sz="2400" dirty="0"/>
              <a:t>Transfer rate (BW) : + 40%/yr </a:t>
            </a:r>
            <a:r>
              <a:rPr lang="en-US" sz="2400" dirty="0">
                <a:solidFill>
                  <a:schemeClr val="accent2"/>
                </a:solidFill>
              </a:rPr>
              <a:t>(2X / 2 yrs)</a:t>
            </a:r>
          </a:p>
          <a:p>
            <a:pPr>
              <a:lnSpc>
                <a:spcPct val="65000"/>
              </a:lnSpc>
            </a:pPr>
            <a:r>
              <a:rPr lang="en-US" sz="2400" dirty="0" err="1"/>
              <a:t>Rotation+Seek</a:t>
            </a:r>
            <a:r>
              <a:rPr lang="en-US" sz="2400" dirty="0"/>
              <a:t> time : – 8%/yr </a:t>
            </a:r>
            <a:r>
              <a:rPr lang="en-US" sz="2400" dirty="0">
                <a:solidFill>
                  <a:schemeClr val="accent2"/>
                </a:solidFill>
              </a:rPr>
              <a:t>(1/2 in 10 yrs)</a:t>
            </a:r>
          </a:p>
          <a:p>
            <a:pPr>
              <a:lnSpc>
                <a:spcPct val="65000"/>
              </a:lnSpc>
            </a:pPr>
            <a:r>
              <a:rPr lang="en-US" sz="2400" dirty="0"/>
              <a:t>Areal Density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Bits recorded along a track: </a:t>
            </a:r>
            <a:r>
              <a:rPr lang="en-US" sz="2000" u="sng" dirty="0">
                <a:solidFill>
                  <a:schemeClr val="accent4"/>
                </a:solidFill>
              </a:rPr>
              <a:t>Bits/Inch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u="sng" dirty="0">
                <a:solidFill>
                  <a:schemeClr val="accent4"/>
                </a:solidFill>
              </a:rPr>
              <a:t>BPI</a:t>
            </a:r>
            <a:r>
              <a:rPr lang="en-US" sz="2000" dirty="0"/>
              <a:t>)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# of tracks per surface: </a:t>
            </a:r>
            <a:r>
              <a:rPr lang="en-US" sz="2000" u="sng" dirty="0">
                <a:solidFill>
                  <a:schemeClr val="accent4"/>
                </a:solidFill>
              </a:rPr>
              <a:t>Tracks/Inch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u="sng" dirty="0">
                <a:solidFill>
                  <a:schemeClr val="accent4"/>
                </a:solidFill>
              </a:rPr>
              <a:t>TPI</a:t>
            </a:r>
            <a:r>
              <a:rPr lang="en-US" sz="2000" dirty="0"/>
              <a:t>)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We care about </a:t>
            </a:r>
            <a:r>
              <a:rPr lang="en-US" sz="2000" dirty="0">
                <a:solidFill>
                  <a:schemeClr val="accent1"/>
                </a:solidFill>
              </a:rPr>
              <a:t>bit density per unit area </a:t>
            </a:r>
            <a:r>
              <a:rPr lang="en-US" sz="2000" u="sng" dirty="0">
                <a:solidFill>
                  <a:schemeClr val="accent4"/>
                </a:solidFill>
              </a:rPr>
              <a:t>Bits/Inch</a:t>
            </a:r>
            <a:r>
              <a:rPr lang="en-US" sz="2000" baseline="30000" dirty="0">
                <a:solidFill>
                  <a:schemeClr val="accent4"/>
                </a:solidFill>
              </a:rPr>
              <a:t>2</a:t>
            </a:r>
            <a:endParaRPr lang="en-US" sz="2000" dirty="0">
              <a:solidFill>
                <a:schemeClr val="accent4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sz="2000" dirty="0"/>
              <a:t>Called </a:t>
            </a:r>
            <a:r>
              <a:rPr lang="en-US" sz="2000" u="sng" dirty="0">
                <a:solidFill>
                  <a:schemeClr val="accent4"/>
                </a:solidFill>
              </a:rPr>
              <a:t>Areal Density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BPI </a:t>
            </a:r>
            <a:r>
              <a:rPr lang="en-US" sz="2000" dirty="0" err="1"/>
              <a:t>x</a:t>
            </a:r>
            <a:r>
              <a:rPr lang="en-US" sz="2000" dirty="0"/>
              <a:t> TPI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“~120 Gb/In</a:t>
            </a:r>
            <a:r>
              <a:rPr lang="en-US" sz="2000" baseline="30000" dirty="0"/>
              <a:t>2</a:t>
            </a:r>
            <a:r>
              <a:rPr lang="en-US" sz="2000" dirty="0"/>
              <a:t> is longitudinal limit”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“230 Gb/In</a:t>
            </a:r>
            <a:r>
              <a:rPr lang="en-US" sz="2000" baseline="30000" dirty="0"/>
              <a:t>2</a:t>
            </a:r>
            <a:r>
              <a:rPr lang="en-US" sz="2000" dirty="0"/>
              <a:t> now with </a:t>
            </a:r>
            <a:r>
              <a:rPr lang="en-US" sz="2000" dirty="0">
                <a:solidFill>
                  <a:schemeClr val="accent1"/>
                </a:solidFill>
              </a:rPr>
              <a:t>perpendicular</a:t>
            </a:r>
            <a:r>
              <a:rPr lang="en-US" sz="2000" dirty="0"/>
              <a:t>”</a:t>
            </a:r>
          </a:p>
          <a:p>
            <a:pPr>
              <a:lnSpc>
                <a:spcPct val="65000"/>
              </a:lnSpc>
            </a:pPr>
            <a:r>
              <a:rPr lang="en-US" sz="2400" dirty="0"/>
              <a:t>GB/$: &gt; 100%/year </a:t>
            </a:r>
            <a:r>
              <a:rPr lang="en-US" sz="2400" dirty="0">
                <a:solidFill>
                  <a:schemeClr val="accent2"/>
                </a:solidFill>
              </a:rPr>
              <a:t>(2X / 1.0 yrs)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Fewer chips + areal density</a:t>
            </a:r>
          </a:p>
        </p:txBody>
      </p:sp>
      <p:pic>
        <p:nvPicPr>
          <p:cNvPr id="32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144" y="3733800"/>
            <a:ext cx="3719456" cy="292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Disk Performance Model /Trends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32938</TotalTime>
  <Pages>47</Pages>
  <Words>2833</Words>
  <Application>Microsoft PowerPoint 4.0</Application>
  <PresentationFormat>Letter Paper (8.5x11 in)</PresentationFormat>
  <Paragraphs>442</Paragraphs>
  <Slides>34</Slides>
  <Notes>33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Metro</vt:lpstr>
      <vt:lpstr>Seagate ships billionth drive!</vt:lpstr>
      <vt:lpstr>Magnetic Disk – common I/O device</vt:lpstr>
      <vt:lpstr>Magnetic Disk – common I/O device</vt:lpstr>
      <vt:lpstr>Photo of Disk Head, Arm, Actuator</vt:lpstr>
      <vt:lpstr>Disk Device Terminology</vt:lpstr>
      <vt:lpstr>Disk Device Performance (1/2)</vt:lpstr>
      <vt:lpstr>Disk Device Performance (2/2)</vt:lpstr>
      <vt:lpstr>Data Rate: Inner vs. Outer Tracks </vt:lpstr>
      <vt:lpstr>Disk Performance Model /Trends</vt:lpstr>
      <vt:lpstr>State of the Art: Two camps (2008)</vt:lpstr>
      <vt:lpstr>1 inch disk drive!</vt:lpstr>
      <vt:lpstr>Where does Flash memory come in?</vt:lpstr>
      <vt:lpstr>What does Apple put in its iPods?</vt:lpstr>
      <vt:lpstr>Upcoming Calendar</vt:lpstr>
      <vt:lpstr>Use Arrays of Small Disks…</vt:lpstr>
      <vt:lpstr>Replace Small # of Large Disks with Large # of Small! </vt:lpstr>
      <vt:lpstr>Array Reliability</vt:lpstr>
      <vt:lpstr>Redundant Arrays of (Inexpensive) Disks</vt:lpstr>
      <vt:lpstr>Berkeley History, RAID-I</vt:lpstr>
      <vt:lpstr>“RAID 0”: No redundancy = “AID”</vt:lpstr>
      <vt:lpstr>RAID 1: Mirror data</vt:lpstr>
      <vt:lpstr>RAID 3: Parity</vt:lpstr>
      <vt:lpstr>Inspiration for RAID 5 (RAID 4 block-striping) </vt:lpstr>
      <vt:lpstr>RAID 5: Rotated Parity, faster small writes</vt:lpstr>
      <vt:lpstr>Peer Instruction</vt:lpstr>
      <vt:lpstr>Peer Instruction Answer</vt:lpstr>
      <vt:lpstr>“And In conclusion…”</vt:lpstr>
      <vt:lpstr>Bonus slides</vt:lpstr>
      <vt:lpstr>BONUS : Hard Drives are Sealed.  Why?</vt:lpstr>
      <vt:lpstr>Slide 30</vt:lpstr>
      <vt:lpstr>Historical Perspective</vt:lpstr>
      <vt:lpstr>Early Disk History (IBM)</vt:lpstr>
      <vt:lpstr>Early Disk History</vt:lpstr>
      <vt:lpstr>Disk Performance Example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2286</cp:revision>
  <cp:lastPrinted>2008-04-15T20:42:06Z</cp:lastPrinted>
  <dcterms:created xsi:type="dcterms:W3CDTF">2008-04-28T05:12:20Z</dcterms:created>
  <dcterms:modified xsi:type="dcterms:W3CDTF">2008-04-28T06:56:00Z</dcterms:modified>
</cp:coreProperties>
</file>