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notesSlides/notesSlide27.xml" ContentType="application/vnd.openxmlformats-officedocument.presentationml.notes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30"/>
  </p:notesMasterIdLst>
  <p:handoutMasterIdLst>
    <p:handoutMasterId r:id="rId31"/>
  </p:handoutMasterIdLst>
  <p:sldIdLst>
    <p:sldId id="933" r:id="rId2"/>
    <p:sldId id="1156" r:id="rId3"/>
    <p:sldId id="1159" r:id="rId4"/>
    <p:sldId id="1160" r:id="rId5"/>
    <p:sldId id="1161" r:id="rId6"/>
    <p:sldId id="1162" r:id="rId7"/>
    <p:sldId id="1163" r:id="rId8"/>
    <p:sldId id="1164" r:id="rId9"/>
    <p:sldId id="1165" r:id="rId10"/>
    <p:sldId id="1166" r:id="rId11"/>
    <p:sldId id="1167" r:id="rId12"/>
    <p:sldId id="1168" r:id="rId13"/>
    <p:sldId id="1169" r:id="rId14"/>
    <p:sldId id="1170" r:id="rId15"/>
    <p:sldId id="1171" r:id="rId16"/>
    <p:sldId id="1172" r:id="rId17"/>
    <p:sldId id="1173" r:id="rId18"/>
    <p:sldId id="1174" r:id="rId19"/>
    <p:sldId id="1175" r:id="rId20"/>
    <p:sldId id="1176" r:id="rId21"/>
    <p:sldId id="1177" r:id="rId22"/>
    <p:sldId id="1178" r:id="rId23"/>
    <p:sldId id="1179" r:id="rId24"/>
    <p:sldId id="1180" r:id="rId25"/>
    <p:sldId id="1181" r:id="rId26"/>
    <p:sldId id="1182" r:id="rId27"/>
    <p:sldId id="1183" r:id="rId28"/>
    <p:sldId id="1184" r:id="rId29"/>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9375" autoAdjust="0"/>
    <p:restoredTop sz="81191" autoAdjust="0"/>
  </p:normalViewPr>
  <p:slideViewPr>
    <p:cSldViewPr>
      <p:cViewPr varScale="1">
        <p:scale>
          <a:sx n="128" d="100"/>
          <a:sy n="128" d="100"/>
        </p:scale>
        <p:origin x="-552" y="-120"/>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handoutMaster" Target="handoutMasters/handoutMaster1.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notesMaster" Target="notesMasters/notesMaster1.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4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1744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2834"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92835"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4882"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94883"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6930"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96931"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897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19897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10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2010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438" tIns="45719" rIns="91438" bIns="45719">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9218"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09219"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1266" name="Rectangle 2"/>
          <p:cNvSpPr>
            <a:spLocks noGrp="1" noChangeArrowheads="1"/>
          </p:cNvSpPr>
          <p:nvPr>
            <p:ph type="body" idx="1"/>
          </p:nvPr>
        </p:nvSpPr>
        <p:spPr bwMode="auto">
          <a:xfrm>
            <a:off x="528638" y="4421188"/>
            <a:ext cx="6051550" cy="4189412"/>
          </a:xfrm>
          <a:prstGeom prst="rect">
            <a:avLst/>
          </a:prstGeom>
          <a:noFill/>
          <a:ln w="12700">
            <a:miter lim="800000"/>
            <a:headEnd/>
            <a:tailEnd/>
          </a:ln>
        </p:spPr>
        <p:txBody>
          <a:bodyPr lIns="92329" tIns="45355" rIns="92329" bIns="45355">
            <a:prstTxWarp prst="textNoShape">
              <a:avLst/>
            </a:prstTxWarp>
          </a:bodyPr>
          <a:lstStyle/>
          <a:p>
            <a:r>
              <a:rPr lang="en-US"/>
              <a:t>How does an I/O interrupt different from the exception you already learned?</a:t>
            </a:r>
          </a:p>
          <a:p>
            <a:r>
              <a:rPr lang="en-US"/>
              <a:t>Well, an I/O interrupt is asynchronous with respect to the instruction execution while exception such as overflow or page fault are always associated with a certain instruction.</a:t>
            </a:r>
          </a:p>
          <a:p>
            <a:r>
              <a:rPr lang="en-US"/>
              <a:t>Also for exception, the only information needs to be conveyed is the fact that an exceptional condition has occurred but for interrupt, there is more information to be conveyed.</a:t>
            </a:r>
          </a:p>
          <a:p>
            <a:r>
              <a:rPr lang="en-US"/>
              <a:t>Let me  elaborate on each of these two points.</a:t>
            </a:r>
          </a:p>
          <a:p>
            <a:r>
              <a:rPr lang="en-US"/>
              <a:t>Unlike exception, which is always associated with an instruction,  interrupt is not associated with any instruction. The user program is just doing its things when an I/O interrupt occurs.</a:t>
            </a:r>
          </a:p>
          <a:p>
            <a:r>
              <a:rPr lang="en-US"/>
              <a:t>So I/O interrupt does not prevent any instruction from completing so you can pick your own convenient point to take the interrupt.</a:t>
            </a:r>
          </a:p>
          <a:p>
            <a:r>
              <a:rPr lang="en-US"/>
              <a:t>As far as conveying more information is concerned, the interrupt detection hardware must somehow let the OS know who is causing the interrupt.</a:t>
            </a:r>
          </a:p>
          <a:p>
            <a:r>
              <a:rPr lang="en-US"/>
              <a:t>Furthermore, interrupt requests needs to be prioritized.  The hardware that can do all these looks like this.</a:t>
            </a:r>
          </a:p>
          <a:p>
            <a:endParaRPr lang="en-US"/>
          </a:p>
          <a:p>
            <a:r>
              <a:rPr lang="en-US"/>
              <a:t>+2 = 64 min. (Y:44)</a:t>
            </a:r>
          </a:p>
        </p:txBody>
      </p:sp>
      <p:sp>
        <p:nvSpPr>
          <p:cNvPr id="3211267" name="Rectangle 3"/>
          <p:cNvSpPr>
            <a:spLocks noGrp="1" noRot="1" noChangeAspect="1" noChangeArrowheads="1"/>
          </p:cNvSpPr>
          <p:nvPr>
            <p:ph type="sldImg"/>
          </p:nvPr>
        </p:nvSpPr>
        <p:spPr bwMode="auto">
          <a:xfrm>
            <a:off x="1203325" y="601663"/>
            <a:ext cx="4629150" cy="3471862"/>
          </a:xfrm>
          <a:prstGeom prst="rect">
            <a:avLst/>
          </a:prstGeom>
          <a:noFill/>
          <a:ln w="12700">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5362" name="Rectangle 2"/>
          <p:cNvSpPr>
            <a:spLocks noGrp="1" noChangeArrowheads="1"/>
          </p:cNvSpPr>
          <p:nvPr>
            <p:ph type="body" idx="1"/>
          </p:nvPr>
        </p:nvSpPr>
        <p:spPr bwMode="auto">
          <a:xfrm>
            <a:off x="528638" y="4421188"/>
            <a:ext cx="6051550" cy="4189412"/>
          </a:xfrm>
          <a:prstGeom prst="rect">
            <a:avLst/>
          </a:prstGeom>
          <a:noFill/>
          <a:ln w="12700">
            <a:miter lim="800000"/>
            <a:headEnd/>
            <a:tailEnd/>
          </a:ln>
        </p:spPr>
        <p:txBody>
          <a:bodyPr lIns="92329" tIns="45355" rIns="92329" bIns="45355">
            <a:prstTxWarp prst="textNoShape">
              <a:avLst/>
            </a:prstTxWarp>
          </a:bodyPr>
          <a:lstStyle/>
          <a:p>
            <a:r>
              <a:rPr lang="en-US"/>
              <a:t>That is, whenever an I/O device needs attention from the processor, it interrupts the processor from what it is currently doing.</a:t>
            </a:r>
          </a:p>
          <a:p>
            <a:r>
              <a:rPr lang="en-US"/>
              <a:t>This is how an I/O interrupt looks in the overall scheme of things.  The processor is  minding its business when one of the I/O device wants its attention and causes an I/O interrupt.</a:t>
            </a:r>
          </a:p>
          <a:p>
            <a:r>
              <a:rPr lang="en-US"/>
              <a:t>The processor then save the current PC, branch to the address where the interrupt service routine resides, and start executing the interrupt service routine.</a:t>
            </a:r>
          </a:p>
          <a:p>
            <a:r>
              <a:rPr lang="en-US"/>
              <a:t>When it finishes executing the interrupt service routine, it branches back to the point of the original program where we stop and continue.</a:t>
            </a:r>
          </a:p>
          <a:p>
            <a:r>
              <a:rPr lang="en-US"/>
              <a:t>The advantage of this approach is efficiency.  The user program’s progress is halted only during actual transfer.</a:t>
            </a:r>
          </a:p>
          <a:p>
            <a:r>
              <a:rPr lang="en-US"/>
              <a:t>The disadvantage is that it require special hardware in the I/O device to generate the interrupt.  And on the processor side, we need special hardware to detect the interrupt and then to save the proper states so we can resume after the interrupt.</a:t>
            </a:r>
          </a:p>
          <a:p>
            <a:endParaRPr lang="en-US"/>
          </a:p>
          <a:p>
            <a:r>
              <a:rPr lang="en-US"/>
              <a:t>+2 = 62 min. (Y:42)</a:t>
            </a:r>
          </a:p>
        </p:txBody>
      </p:sp>
      <p:sp>
        <p:nvSpPr>
          <p:cNvPr id="3215363" name="Rectangle 3"/>
          <p:cNvSpPr>
            <a:spLocks noGrp="1" noRot="1" noChangeAspect="1" noChangeArrowheads="1"/>
          </p:cNvSpPr>
          <p:nvPr>
            <p:ph type="sldImg"/>
          </p:nvPr>
        </p:nvSpPr>
        <p:spPr bwMode="auto">
          <a:xfrm>
            <a:off x="1203325" y="601663"/>
            <a:ext cx="4629150" cy="3471862"/>
          </a:xfrm>
          <a:prstGeom prst="rect">
            <a:avLst/>
          </a:prstGeom>
          <a:noFill/>
          <a:ln w="12700">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7410"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17411"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15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2215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6450" name="Rectangle 2"/>
          <p:cNvSpPr>
            <a:spLocks noGrp="1" noChangeArrowheads="1"/>
          </p:cNvSpPr>
          <p:nvPr>
            <p:ph type="body" idx="1"/>
          </p:nvPr>
        </p:nvSpPr>
        <p:spPr bwMode="auto">
          <a:xfrm>
            <a:off x="528638" y="4422775"/>
            <a:ext cx="6049962" cy="4187825"/>
          </a:xfrm>
          <a:prstGeom prst="rect">
            <a:avLst/>
          </a:prstGeom>
          <a:noFill/>
          <a:ln w="12700">
            <a:miter lim="800000"/>
            <a:headEnd/>
            <a:tailEnd/>
          </a:ln>
        </p:spPr>
        <p:txBody>
          <a:bodyPr lIns="92324" tIns="45351" rIns="92324" bIns="45351">
            <a:prstTxWarp prst="textNoShape">
              <a:avLst/>
            </a:prstTxWarp>
          </a:bodyPr>
          <a:lstStyle/>
          <a:p>
            <a:r>
              <a:rPr lang="en-US"/>
              <a:t>That is, any computer, no matter how primitive or advance, can be divided into five parts:</a:t>
            </a:r>
          </a:p>
          <a:p>
            <a:r>
              <a:rPr lang="en-US"/>
              <a:t>1. The input devices bring the data from the outside world into the computer.</a:t>
            </a:r>
          </a:p>
          <a:p>
            <a:r>
              <a:rPr lang="en-US"/>
              <a:t>2. These data are kept in the computer’s memory  until ...</a:t>
            </a:r>
          </a:p>
          <a:p>
            <a:r>
              <a:rPr lang="en-US"/>
              <a:t>3. The datapath request and process them.</a:t>
            </a:r>
          </a:p>
          <a:p>
            <a:r>
              <a:rPr lang="en-US"/>
              <a:t>4. The operation of the datapath is controlled by the computer’s controller.</a:t>
            </a:r>
          </a:p>
          <a:p>
            <a:r>
              <a:rPr lang="en-US"/>
              <a:t>All the work done by the computer will NOT do us any good unless we can get the data back to the outside world. </a:t>
            </a:r>
          </a:p>
          <a:p>
            <a:r>
              <a:rPr lang="en-US"/>
              <a:t> 5. Getting the data back to the outside world is the job of the output devices.</a:t>
            </a:r>
          </a:p>
          <a:p>
            <a:endParaRPr lang="en-US"/>
          </a:p>
          <a:p>
            <a:r>
              <a:rPr lang="en-US"/>
              <a:t>The most COMMON way to connect these 5 components together is to use a network of busses.</a:t>
            </a:r>
          </a:p>
        </p:txBody>
      </p:sp>
      <p:sp>
        <p:nvSpPr>
          <p:cNvPr id="3176451" name="Rectangle 3"/>
          <p:cNvSpPr>
            <a:spLocks noGrp="1" noRot="1" noChangeAspect="1" noChangeArrowheads="1"/>
          </p:cNvSpPr>
          <p:nvPr>
            <p:ph type="sldImg"/>
          </p:nvPr>
        </p:nvSpPr>
        <p:spPr bwMode="auto">
          <a:xfrm>
            <a:off x="1204913" y="596900"/>
            <a:ext cx="4637087" cy="3478213"/>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35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2235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5602" name="Rectangle 2"/>
          <p:cNvSpPr>
            <a:spLocks noGrp="1" noRot="1" noChangeAspect="1" noChangeArrowheads="1"/>
          </p:cNvSpPr>
          <p:nvPr>
            <p:ph type="sldImg"/>
          </p:nvPr>
        </p:nvSpPr>
        <p:spPr bwMode="auto">
          <a:xfrm>
            <a:off x="1203325" y="596900"/>
            <a:ext cx="4637088" cy="3478213"/>
          </a:xfrm>
          <a:prstGeom prst="rect">
            <a:avLst/>
          </a:prstGeom>
          <a:solidFill>
            <a:srgbClr val="FFFFFF"/>
          </a:solidFill>
          <a:ln>
            <a:solidFill>
              <a:srgbClr val="000000"/>
            </a:solidFill>
            <a:miter lim="800000"/>
            <a:headEnd/>
            <a:tailEnd/>
          </a:ln>
        </p:spPr>
      </p:sp>
      <p:sp>
        <p:nvSpPr>
          <p:cNvPr id="3225603"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76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2276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6" tIns="45903" rIns="91806" bIns="45903">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3314"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13315"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3074"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03075"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5122"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05123"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7170"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07171"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9458"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219459"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8498"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78499"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0546" name="Rectangle 2"/>
          <p:cNvSpPr>
            <a:spLocks noGrp="1" noChangeArrowheads="1"/>
          </p:cNvSpPr>
          <p:nvPr>
            <p:ph type="body" idx="1"/>
          </p:nvPr>
        </p:nvSpPr>
        <p:spPr bwMode="auto">
          <a:xfrm>
            <a:off x="528638" y="4421188"/>
            <a:ext cx="6051550" cy="4189412"/>
          </a:xfrm>
          <a:prstGeom prst="rect">
            <a:avLst/>
          </a:prstGeom>
          <a:noFill/>
          <a:ln w="12700">
            <a:miter lim="800000"/>
            <a:headEnd/>
            <a:tailEnd/>
          </a:ln>
        </p:spPr>
        <p:txBody>
          <a:bodyPr lIns="92329" tIns="45355" rIns="92329" bIns="45355">
            <a:prstTxWarp prst="textNoShape">
              <a:avLst/>
            </a:prstTxWarp>
          </a:bodyPr>
          <a:lstStyle/>
          <a:p>
            <a:r>
              <a:rPr lang="en-US"/>
              <a:t>Here are some examples of the various I/O devices you are probably familiar with.</a:t>
            </a:r>
          </a:p>
          <a:p>
            <a:r>
              <a:rPr lang="en-US"/>
              <a:t>Notice that most I/O devices that has human as their partner usually has relatively low peak data rates because human in general are slow relatively to the computer system.</a:t>
            </a:r>
          </a:p>
          <a:p>
            <a:r>
              <a:rPr lang="en-US"/>
              <a:t>The exceptions are the laser printer and the graphic displays.</a:t>
            </a:r>
          </a:p>
          <a:p>
            <a:r>
              <a:rPr lang="en-US"/>
              <a:t>Laser printer requires a high data rate because it takes a lot of bits to describe high resolution image you like to print by the laser writer.</a:t>
            </a:r>
          </a:p>
          <a:p>
            <a:r>
              <a:rPr lang="en-US"/>
              <a:t>The graphic display requires a high data rate because as I will show you later in today’s lecture, all the color objects we see in the real world and taken for granted is very hard to replicate  on a graphic display.</a:t>
            </a:r>
          </a:p>
          <a:p>
            <a:r>
              <a:rPr lang="en-US"/>
              <a:t>Let’s take a closer look at one of the most popular storage device, magnetic disks.</a:t>
            </a:r>
          </a:p>
          <a:p>
            <a:endParaRPr lang="en-US"/>
          </a:p>
          <a:p>
            <a:r>
              <a:rPr lang="en-US"/>
              <a:t>+2 = 28 min. (Y:08)</a:t>
            </a:r>
          </a:p>
        </p:txBody>
      </p:sp>
      <p:sp>
        <p:nvSpPr>
          <p:cNvPr id="3180547" name="Rectangle 3"/>
          <p:cNvSpPr>
            <a:spLocks noGrp="1" noRot="1" noChangeAspect="1" noChangeArrowheads="1"/>
          </p:cNvSpPr>
          <p:nvPr>
            <p:ph type="sldImg"/>
          </p:nvPr>
        </p:nvSpPr>
        <p:spPr bwMode="auto">
          <a:xfrm>
            <a:off x="1203325" y="601663"/>
            <a:ext cx="4629150" cy="3471862"/>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2594"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82595"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4642"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84643"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6690"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86691"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8738"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88739"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0786"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3190787"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143000"/>
            <a:ext cx="78486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pn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L35 Input / Output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54404" y="6651625"/>
            <a:ext cx="169277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2008 © UCB</a:t>
            </a:r>
          </a:p>
        </p:txBody>
      </p:sp>
      <p:pic>
        <p:nvPicPr>
          <p:cNvPr id="1034" name="Picture 14"/>
          <p:cNvPicPr>
            <a:picLocks noChangeAspect="1" noChangeArrowheads="1"/>
          </p:cNvPicPr>
          <p:nvPr userDrawn="1"/>
        </p:nvPicPr>
        <p:blipFill>
          <a:blip r:embed="rId15">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4" Type="http://schemas.openxmlformats.org/officeDocument/2006/relationships/image" Target="../media/image8.png"/><Relationship Id="rId5" Type="http://schemas.openxmlformats.org/officeDocument/2006/relationships/image" Target="../media/image9.png"/><Relationship Id="rId7"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 Id="rId6"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34 – Input / Output</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2008</a:t>
            </a:r>
            <a:r>
              <a:rPr lang="en-US" sz="3200" b="1" dirty="0" smtClean="0">
                <a:solidFill>
                  <a:schemeClr val="tx1"/>
                </a:solidFill>
                <a:latin typeface="18 VAG Rounded Bold   07390"/>
                <a:cs typeface=""/>
              </a:rPr>
              <a:t>-04-23</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err="1" smtClean="0">
                <a:solidFill>
                  <a:srgbClr val="FFFF00"/>
                </a:solidFill>
              </a:rPr>
              <a:t>Arduino</a:t>
            </a:r>
            <a:r>
              <a:rPr lang="en-US" sz="3200" dirty="0" smtClean="0">
                <a:solidFill>
                  <a:srgbClr val="FFFF00"/>
                </a:solidFill>
              </a:rPr>
              <a:t> allows way cool i/o projects!</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5410201" cy="2209800"/>
          </a:xfrm>
        </p:spPr>
        <p:txBody>
          <a:bodyPr anchor="t"/>
          <a:lstStyle/>
          <a:p>
            <a:pPr eaLnBrk="1" hangingPunct="1">
              <a:spcBef>
                <a:spcPct val="0"/>
              </a:spcBef>
            </a:pPr>
            <a:r>
              <a:rPr lang="en-US" dirty="0" smtClean="0">
                <a:ea typeface="ＭＳ Ｐゴシック" pitchFamily="-65" charset="-128"/>
                <a:cs typeface="ＭＳ Ｐゴシック" pitchFamily="-65" charset="-128"/>
              </a:rPr>
              <a:t>“</a:t>
            </a:r>
            <a:r>
              <a:rPr lang="en-US" dirty="0" err="1" smtClean="0">
                <a:ea typeface="ＭＳ Ｐゴシック" pitchFamily="-65" charset="-128"/>
                <a:cs typeface="ＭＳ Ｐゴシック" pitchFamily="-65" charset="-128"/>
              </a:rPr>
              <a:t>Arduino</a:t>
            </a:r>
            <a:r>
              <a:rPr lang="en-US" dirty="0" smtClean="0">
                <a:ea typeface="ＭＳ Ｐゴシック" pitchFamily="-65" charset="-128"/>
                <a:cs typeface="ＭＳ Ｐゴシック" pitchFamily="-65" charset="-128"/>
              </a:rPr>
              <a:t> is an open-source electronics prototyping platform based on flexible, easy-to-use hardware and software. It's intended for artists, designers, hobbyists, and anyone interested in creating interactive objects or environments</a:t>
            </a:r>
            <a:r>
              <a:rPr lang="en-US" dirty="0" smtClean="0">
                <a:ea typeface="ＭＳ Ｐゴシック" pitchFamily="-65" charset="-128"/>
                <a:cs typeface="ＭＳ Ｐゴシック" pitchFamily="-65" charset="-128"/>
              </a:rPr>
              <a:t>.” Available for Mac / Windows / Linux. You can buy one or build your own.</a:t>
            </a:r>
            <a:endParaRPr lang="en-US"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1722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800" b="1" dirty="0" err="1" smtClean="0">
                <a:latin typeface="Courier New" pitchFamily="-65" charset="0"/>
                <a:ea typeface="Courier New" pitchFamily="-65" charset="0"/>
                <a:cs typeface="Courier New" pitchFamily="-65" charset="0"/>
              </a:rPr>
              <a:t>www.arduino.</a:t>
            </a:r>
            <a:r>
              <a:rPr lang="en-US" sz="2800" b="1" dirty="0" err="1" smtClean="0">
                <a:latin typeface="Courier New" pitchFamily="-65" charset="0"/>
                <a:ea typeface="Courier New" pitchFamily="-65" charset="0"/>
                <a:cs typeface="Courier New" pitchFamily="-65" charset="0"/>
              </a:rPr>
              <a:t>cc</a:t>
            </a:r>
            <a:endParaRPr lang="en-US" sz="2800" b="1" dirty="0">
              <a:latin typeface="Courier New" pitchFamily="-65" charset="0"/>
              <a:ea typeface="Courier New" pitchFamily="-65" charset="0"/>
              <a:cs typeface="Courier New" pitchFamily="-65" charset="0"/>
            </a:endParaRPr>
          </a:p>
        </p:txBody>
      </p:sp>
      <p:sp>
        <p:nvSpPr>
          <p:cNvPr id="54" name="Oval 53"/>
          <p:cNvSpPr/>
          <p:nvPr/>
        </p:nvSpPr>
        <p:spPr>
          <a:xfrm>
            <a:off x="5943600" y="6005052"/>
            <a:ext cx="31242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TextBox 9"/>
          <p:cNvSpPr txBox="1"/>
          <p:nvPr/>
        </p:nvSpPr>
        <p:spPr>
          <a:xfrm>
            <a:off x="2819400" y="2480846"/>
            <a:ext cx="5486400" cy="33855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1600" dirty="0" smtClean="0">
                <a:latin typeface="18 VAG Rounded Bold   07390"/>
                <a:cs typeface="B VAG Rounded Bold"/>
              </a:rPr>
              <a:t>Hi to</a:t>
            </a:r>
            <a:r>
              <a:rPr lang="en-US" sz="1600" dirty="0" smtClean="0">
                <a:latin typeface="18 VAG Rounded Bold   07390"/>
                <a:cs typeface="B VAG Rounded Bold"/>
              </a:rPr>
              <a:t> </a:t>
            </a:r>
            <a:r>
              <a:rPr lang="en-US" sz="1600" dirty="0" smtClean="0">
                <a:solidFill>
                  <a:srgbClr val="FFFF00"/>
                </a:solidFill>
                <a:latin typeface="18 VAG Rounded Bold   07390"/>
                <a:cs typeface="B VAG Rounded Bold"/>
              </a:rPr>
              <a:t>Gary McCoy </a:t>
            </a:r>
            <a:r>
              <a:rPr lang="en-US" sz="1600" dirty="0" smtClean="0">
                <a:latin typeface="18 VAG Rounded Bold   07390"/>
                <a:cs typeface="B VAG Rounded Bold"/>
              </a:rPr>
              <a:t>from</a:t>
            </a:r>
            <a:r>
              <a:rPr lang="en-US" sz="1600" dirty="0" smtClean="0">
                <a:latin typeface="18 VAG Rounded Bold   07390"/>
                <a:cs typeface="B VAG Rounded Bold"/>
              </a:rPr>
              <a:t> </a:t>
            </a:r>
            <a:r>
              <a:rPr lang="en-US" sz="1600" dirty="0" smtClean="0">
                <a:solidFill>
                  <a:srgbClr val="FFFF00"/>
                </a:solidFill>
                <a:latin typeface="18 VAG Rounded Bold   07390"/>
                <a:cs typeface="B VAG Rounded Bold"/>
              </a:rPr>
              <a:t>Tampa Florida </a:t>
            </a:r>
            <a:r>
              <a:rPr lang="en-US" sz="1600" dirty="0" smtClean="0">
                <a:latin typeface="18 VAG Rounded Bold   07390"/>
                <a:cs typeface="B VAG Rounded Bold"/>
              </a:rPr>
              <a:t>!</a:t>
            </a:r>
            <a:endParaRPr lang="en-US" sz="1600" dirty="0">
              <a:latin typeface="18 VAG Rounded Bold   07390"/>
              <a:cs typeface="B VAG Rounded Bold"/>
            </a:endParaRPr>
          </a:p>
        </p:txBody>
      </p:sp>
      <p:pic>
        <p:nvPicPr>
          <p:cNvPr id="11" name="Picture 10" descr="arduino.jpg"/>
          <p:cNvPicPr>
            <a:picLocks noChangeAspect="1"/>
          </p:cNvPicPr>
          <p:nvPr/>
        </p:nvPicPr>
        <p:blipFill>
          <a:blip r:embed="rId3"/>
          <a:stretch>
            <a:fillRect/>
          </a:stretch>
        </p:blipFill>
        <p:spPr>
          <a:xfrm>
            <a:off x="6019800" y="3922582"/>
            <a:ext cx="2971800" cy="207057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9762" name="Rectangle 2"/>
          <p:cNvSpPr>
            <a:spLocks noGrp="1" noChangeArrowheads="1"/>
          </p:cNvSpPr>
          <p:nvPr>
            <p:ph type="title"/>
          </p:nvPr>
        </p:nvSpPr>
        <p:spPr/>
        <p:txBody>
          <a:bodyPr/>
          <a:lstStyle/>
          <a:p>
            <a:r>
              <a:rPr lang="en-US" smtClean="0"/>
              <a:t>Processor Checks Status before Acting</a:t>
            </a:r>
            <a:endParaRPr lang="en-US"/>
          </a:p>
        </p:txBody>
      </p:sp>
      <p:sp>
        <p:nvSpPr>
          <p:cNvPr id="3189763" name="Rectangle 3"/>
          <p:cNvSpPr>
            <a:spLocks noGrp="1" noChangeArrowheads="1"/>
          </p:cNvSpPr>
          <p:nvPr>
            <p:ph type="body" idx="1"/>
          </p:nvPr>
        </p:nvSpPr>
        <p:spPr/>
        <p:txBody>
          <a:bodyPr/>
          <a:lstStyle/>
          <a:p>
            <a:r>
              <a:rPr lang="en-US" dirty="0" smtClean="0"/>
              <a:t>Path to device generally has 2 registers:</a:t>
            </a:r>
          </a:p>
          <a:p>
            <a:pPr lvl="1"/>
            <a:r>
              <a:rPr lang="en-US" dirty="0" smtClean="0">
                <a:solidFill>
                  <a:schemeClr val="accent2"/>
                </a:solidFill>
              </a:rPr>
              <a:t>Control Register</a:t>
            </a:r>
            <a:r>
              <a:rPr lang="en-US" dirty="0" smtClean="0"/>
              <a:t>, says it’s OK to read/write </a:t>
            </a:r>
            <a:br>
              <a:rPr lang="en-US" dirty="0" smtClean="0"/>
            </a:br>
            <a:r>
              <a:rPr lang="en-US" dirty="0" smtClean="0"/>
              <a:t>(I/O ready) [think of a flagman on a road]</a:t>
            </a:r>
          </a:p>
          <a:p>
            <a:pPr lvl="1"/>
            <a:r>
              <a:rPr lang="en-US" dirty="0" smtClean="0">
                <a:solidFill>
                  <a:schemeClr val="accent2"/>
                </a:solidFill>
              </a:rPr>
              <a:t>Data Register</a:t>
            </a:r>
            <a:r>
              <a:rPr lang="en-US" dirty="0" smtClean="0"/>
              <a:t>, contains data</a:t>
            </a:r>
          </a:p>
          <a:p>
            <a:r>
              <a:rPr lang="en-US" dirty="0" smtClean="0"/>
              <a:t>Processor reads from Control Register in loop, waiting for device to set </a:t>
            </a:r>
            <a:r>
              <a:rPr lang="en-US" dirty="0" smtClean="0">
                <a:solidFill>
                  <a:schemeClr val="accent1"/>
                </a:solidFill>
              </a:rPr>
              <a:t>Ready </a:t>
            </a:r>
            <a:r>
              <a:rPr lang="en-US" dirty="0" smtClean="0"/>
              <a:t>bit in Control </a:t>
            </a:r>
            <a:r>
              <a:rPr lang="en-US" dirty="0" err="1" smtClean="0"/>
              <a:t>reg</a:t>
            </a:r>
            <a:r>
              <a:rPr lang="en-US" dirty="0" smtClean="0"/>
              <a:t> (0 </a:t>
            </a:r>
            <a:r>
              <a:rPr lang="en-US" dirty="0" err="1" smtClean="0"/>
              <a:t></a:t>
            </a:r>
            <a:r>
              <a:rPr lang="en-US" dirty="0" smtClean="0"/>
              <a:t> 1) to say its OK</a:t>
            </a:r>
          </a:p>
          <a:p>
            <a:r>
              <a:rPr lang="en-US" dirty="0" smtClean="0"/>
              <a:t>Processor then loads from (input) or writes to (output) data register</a:t>
            </a:r>
          </a:p>
          <a:p>
            <a:pPr lvl="1"/>
            <a:r>
              <a:rPr lang="en-US" dirty="0" smtClean="0"/>
              <a:t>Load from or Store into Data Register resets Ready bit (1 </a:t>
            </a:r>
            <a:r>
              <a:rPr lang="en-US" dirty="0" err="1" smtClean="0"/>
              <a:t></a:t>
            </a:r>
            <a:r>
              <a:rPr lang="en-US" dirty="0" smtClean="0"/>
              <a:t>  0) of Control Register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1810" name="Rectangle 2"/>
          <p:cNvSpPr>
            <a:spLocks noGrp="1" noChangeArrowheads="1"/>
          </p:cNvSpPr>
          <p:nvPr>
            <p:ph type="title"/>
          </p:nvPr>
        </p:nvSpPr>
        <p:spPr/>
        <p:txBody>
          <a:bodyPr/>
          <a:lstStyle/>
          <a:p>
            <a:r>
              <a:rPr lang="en-US" smtClean="0"/>
              <a:t>SPIM I/O Simulation</a:t>
            </a:r>
            <a:endParaRPr lang="en-US"/>
          </a:p>
        </p:txBody>
      </p:sp>
      <p:sp>
        <p:nvSpPr>
          <p:cNvPr id="3191811" name="Rectangle 3"/>
          <p:cNvSpPr>
            <a:spLocks noGrp="1" noChangeArrowheads="1"/>
          </p:cNvSpPr>
          <p:nvPr>
            <p:ph type="body" idx="1"/>
          </p:nvPr>
        </p:nvSpPr>
        <p:spPr/>
        <p:txBody>
          <a:bodyPr/>
          <a:lstStyle/>
          <a:p>
            <a:r>
              <a:rPr lang="en-US" dirty="0" smtClean="0"/>
              <a:t>SPIM simulates 1 I/O device: memory-mapped terminal (keyboard + display)</a:t>
            </a:r>
          </a:p>
          <a:p>
            <a:pPr lvl="1"/>
            <a:r>
              <a:rPr lang="en-US" dirty="0" smtClean="0"/>
              <a:t>Read from keyboard (</a:t>
            </a:r>
            <a:r>
              <a:rPr lang="en-US" dirty="0" smtClean="0">
                <a:solidFill>
                  <a:schemeClr val="accent2"/>
                </a:solidFill>
              </a:rPr>
              <a:t>receiver</a:t>
            </a:r>
            <a:r>
              <a:rPr lang="en-US" dirty="0" smtClean="0"/>
              <a:t>); 2 device </a:t>
            </a:r>
            <a:r>
              <a:rPr lang="en-US" dirty="0" err="1" smtClean="0"/>
              <a:t>regs</a:t>
            </a:r>
            <a:endParaRPr lang="en-US" dirty="0" smtClean="0"/>
          </a:p>
          <a:p>
            <a:pPr lvl="1"/>
            <a:r>
              <a:rPr lang="en-US" dirty="0" smtClean="0"/>
              <a:t>Writes to terminal (</a:t>
            </a:r>
            <a:r>
              <a:rPr lang="en-US" dirty="0" smtClean="0">
                <a:solidFill>
                  <a:schemeClr val="accent2"/>
                </a:solidFill>
              </a:rPr>
              <a:t>transmitter</a:t>
            </a:r>
            <a:r>
              <a:rPr lang="en-US" dirty="0" smtClean="0"/>
              <a:t>); 2 device </a:t>
            </a:r>
            <a:r>
              <a:rPr lang="en-US" dirty="0" err="1" smtClean="0"/>
              <a:t>regs</a:t>
            </a:r>
            <a:endParaRPr lang="en-US" dirty="0"/>
          </a:p>
        </p:txBody>
      </p:sp>
      <p:grpSp>
        <p:nvGrpSpPr>
          <p:cNvPr id="2" name="Group 4"/>
          <p:cNvGrpSpPr>
            <a:grpSpLocks/>
          </p:cNvGrpSpPr>
          <p:nvPr/>
        </p:nvGrpSpPr>
        <p:grpSpPr bwMode="auto">
          <a:xfrm>
            <a:off x="990600" y="2970213"/>
            <a:ext cx="7464425" cy="3402012"/>
            <a:chOff x="624" y="2015"/>
            <a:chExt cx="4702" cy="2143"/>
          </a:xfrm>
        </p:grpSpPr>
        <p:grpSp>
          <p:nvGrpSpPr>
            <p:cNvPr id="3" name="Group 5"/>
            <p:cNvGrpSpPr>
              <a:grpSpLocks/>
            </p:cNvGrpSpPr>
            <p:nvPr/>
          </p:nvGrpSpPr>
          <p:grpSpPr bwMode="auto">
            <a:xfrm>
              <a:off x="879" y="2550"/>
              <a:ext cx="4437" cy="523"/>
              <a:chOff x="507" y="2341"/>
              <a:chExt cx="5071" cy="599"/>
            </a:xfrm>
          </p:grpSpPr>
          <p:sp>
            <p:nvSpPr>
              <p:cNvPr id="3191814" name="Text Box 6"/>
              <p:cNvSpPr txBox="1">
                <a:spLocks noChangeArrowheads="1"/>
              </p:cNvSpPr>
              <p:nvPr/>
            </p:nvSpPr>
            <p:spPr bwMode="auto">
              <a:xfrm>
                <a:off x="4420" y="2341"/>
                <a:ext cx="1158" cy="593"/>
              </a:xfrm>
              <a:prstGeom prst="rect">
                <a:avLst/>
              </a:prstGeom>
              <a:noFill/>
              <a:ln w="12700">
                <a:noFill/>
                <a:miter lim="800000"/>
                <a:headEnd/>
                <a:tailEnd/>
              </a:ln>
              <a:effectLst/>
            </p:spPr>
            <p:txBody>
              <a:bodyPr wrap="none">
                <a:prstTxWarp prst="textNoShape">
                  <a:avLst/>
                </a:prstTxWarp>
                <a:spAutoFit/>
              </a:bodyPr>
              <a:lstStyle/>
              <a:p>
                <a:pPr algn="ctr"/>
                <a:r>
                  <a:rPr lang="en-US" sz="2400" b="1"/>
                  <a:t>Received </a:t>
                </a:r>
                <a:br>
                  <a:rPr lang="en-US" sz="2400" b="1"/>
                </a:br>
                <a:r>
                  <a:rPr lang="en-US" sz="2400" b="1"/>
                  <a:t>Byte</a:t>
                </a:r>
              </a:p>
            </p:txBody>
          </p:sp>
          <p:sp>
            <p:nvSpPr>
              <p:cNvPr id="3191815" name="Text Box 7"/>
              <p:cNvSpPr txBox="1">
                <a:spLocks noChangeArrowheads="1"/>
              </p:cNvSpPr>
              <p:nvPr/>
            </p:nvSpPr>
            <p:spPr bwMode="auto">
              <a:xfrm>
                <a:off x="507" y="2341"/>
                <a:ext cx="1464" cy="599"/>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Receiver Data</a:t>
                </a:r>
                <a:r>
                  <a:rPr lang="en-US" sz="2400" b="1" dirty="0"/>
                  <a:t/>
                </a:r>
                <a:br>
                  <a:rPr lang="en-US" sz="2400" b="1" dirty="0"/>
                </a:br>
                <a:r>
                  <a:rPr lang="en-US" sz="2400" b="1" dirty="0">
                    <a:solidFill>
                      <a:schemeClr val="tx1"/>
                    </a:solidFill>
                    <a:latin typeface="Courier New" charset="0"/>
                  </a:rPr>
                  <a:t>0xffff0004</a:t>
                </a:r>
                <a:endParaRPr lang="en-US" sz="2800" b="1" dirty="0"/>
              </a:p>
            </p:txBody>
          </p:sp>
          <p:sp>
            <p:nvSpPr>
              <p:cNvPr id="3191816" name="Rectangle 8"/>
              <p:cNvSpPr>
                <a:spLocks noChangeArrowheads="1"/>
              </p:cNvSpPr>
              <p:nvPr/>
            </p:nvSpPr>
            <p:spPr bwMode="auto">
              <a:xfrm>
                <a:off x="2208" y="2352"/>
                <a:ext cx="3360" cy="52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191817" name="Rectangle 9"/>
              <p:cNvSpPr>
                <a:spLocks noChangeArrowheads="1"/>
              </p:cNvSpPr>
              <p:nvPr/>
            </p:nvSpPr>
            <p:spPr bwMode="auto">
              <a:xfrm>
                <a:off x="2208" y="2352"/>
                <a:ext cx="2016" cy="528"/>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191818" name="Text Box 10"/>
              <p:cNvSpPr txBox="1">
                <a:spLocks noChangeArrowheads="1"/>
              </p:cNvSpPr>
              <p:nvPr/>
            </p:nvSpPr>
            <p:spPr bwMode="auto">
              <a:xfrm>
                <a:off x="2305" y="2533"/>
                <a:ext cx="1815" cy="330"/>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 (00...00)</a:t>
                </a:r>
                <a:endParaRPr lang="en-US" sz="2800" b="1">
                  <a:solidFill>
                    <a:schemeClr val="tx1"/>
                  </a:solidFill>
                </a:endParaRPr>
              </a:p>
            </p:txBody>
          </p:sp>
        </p:grpSp>
        <p:sp>
          <p:nvSpPr>
            <p:cNvPr id="3191819" name="Text Box 11"/>
            <p:cNvSpPr txBox="1">
              <a:spLocks noChangeArrowheads="1"/>
            </p:cNvSpPr>
            <p:nvPr/>
          </p:nvSpPr>
          <p:spPr bwMode="auto">
            <a:xfrm>
              <a:off x="2957" y="2016"/>
              <a:ext cx="477" cy="327"/>
            </a:xfrm>
            <a:prstGeom prst="rect">
              <a:avLst/>
            </a:prstGeom>
            <a:noFill/>
            <a:ln w="12700">
              <a:noFill/>
              <a:miter lim="800000"/>
              <a:headEnd/>
              <a:tailEnd/>
            </a:ln>
            <a:effectLst/>
          </p:spPr>
          <p:txBody>
            <a:bodyPr wrap="none">
              <a:prstTxWarp prst="textNoShape">
                <a:avLst/>
              </a:prstTxWarp>
              <a:spAutoFit/>
            </a:bodyPr>
            <a:lstStyle/>
            <a:p>
              <a:pPr algn="l"/>
              <a:r>
                <a:rPr lang="en-US" sz="2800" b="1"/>
                <a:t>(IE)</a:t>
              </a:r>
            </a:p>
          </p:txBody>
        </p:sp>
        <p:sp>
          <p:nvSpPr>
            <p:cNvPr id="3191820" name="Text Box 12"/>
            <p:cNvSpPr txBox="1">
              <a:spLocks noChangeArrowheads="1"/>
            </p:cNvSpPr>
            <p:nvPr/>
          </p:nvSpPr>
          <p:spPr bwMode="auto">
            <a:xfrm>
              <a:off x="816" y="2048"/>
              <a:ext cx="1388" cy="523"/>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Receiver Control</a:t>
              </a:r>
              <a:r>
                <a:rPr lang="en-US" sz="2400" b="1" dirty="0"/>
                <a:t/>
              </a:r>
              <a:br>
                <a:rPr lang="en-US" sz="2400" b="1" dirty="0"/>
              </a:br>
              <a:r>
                <a:rPr lang="en-US" sz="2400" b="1" dirty="0">
                  <a:solidFill>
                    <a:schemeClr val="tx1"/>
                  </a:solidFill>
                  <a:latin typeface="Courier New" charset="0"/>
                </a:rPr>
                <a:t>0xffff0000</a:t>
              </a:r>
              <a:endParaRPr lang="en-US" sz="2400" b="1" dirty="0"/>
            </a:p>
          </p:txBody>
        </p:sp>
        <p:sp>
          <p:nvSpPr>
            <p:cNvPr id="3191821" name="Text Box 13"/>
            <p:cNvSpPr txBox="1">
              <a:spLocks noChangeArrowheads="1"/>
            </p:cNvSpPr>
            <p:nvPr/>
          </p:nvSpPr>
          <p:spPr bwMode="auto">
            <a:xfrm rot="5400000">
              <a:off x="4920" y="2173"/>
              <a:ext cx="548" cy="231"/>
            </a:xfrm>
            <a:prstGeom prst="rect">
              <a:avLst/>
            </a:prstGeom>
            <a:noFill/>
            <a:ln w="12700">
              <a:noFill/>
              <a:miter lim="800000"/>
              <a:headEnd/>
              <a:tailEnd/>
            </a:ln>
            <a:effectLst/>
          </p:spPr>
          <p:txBody>
            <a:bodyPr wrap="none">
              <a:prstTxWarp prst="textNoShape">
                <a:avLst/>
              </a:prstTxWarp>
              <a:spAutoFit/>
            </a:bodyPr>
            <a:lstStyle/>
            <a:p>
              <a:pPr algn="l"/>
              <a:r>
                <a:rPr lang="en-US" sz="1800" b="1"/>
                <a:t>Ready</a:t>
              </a:r>
              <a:endParaRPr lang="en-US" sz="2800" b="1"/>
            </a:p>
          </p:txBody>
        </p:sp>
        <p:sp>
          <p:nvSpPr>
            <p:cNvPr id="3191822" name="Rectangle 14"/>
            <p:cNvSpPr>
              <a:spLocks noChangeArrowheads="1"/>
            </p:cNvSpPr>
            <p:nvPr/>
          </p:nvSpPr>
          <p:spPr bwMode="auto">
            <a:xfrm>
              <a:off x="2367" y="2058"/>
              <a:ext cx="2940" cy="461"/>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191823" name="Rectangle 15"/>
            <p:cNvSpPr>
              <a:spLocks noChangeArrowheads="1"/>
            </p:cNvSpPr>
            <p:nvPr/>
          </p:nvSpPr>
          <p:spPr bwMode="auto">
            <a:xfrm>
              <a:off x="2367" y="2058"/>
              <a:ext cx="2520" cy="461"/>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191824" name="Text Box 16"/>
            <p:cNvSpPr txBox="1">
              <a:spLocks noChangeArrowheads="1"/>
            </p:cNvSpPr>
            <p:nvPr/>
          </p:nvSpPr>
          <p:spPr bwMode="auto">
            <a:xfrm rot="5400000">
              <a:off x="4786" y="2154"/>
              <a:ext cx="428" cy="231"/>
            </a:xfrm>
            <a:prstGeom prst="rect">
              <a:avLst/>
            </a:prstGeom>
            <a:noFill/>
            <a:ln w="12700">
              <a:noFill/>
              <a:miter lim="800000"/>
              <a:headEnd/>
              <a:tailEnd/>
            </a:ln>
            <a:effectLst/>
          </p:spPr>
          <p:txBody>
            <a:bodyPr wrap="none">
              <a:prstTxWarp prst="textNoShape">
                <a:avLst/>
              </a:prstTxWarp>
              <a:spAutoFit/>
            </a:bodyPr>
            <a:lstStyle/>
            <a:p>
              <a:pPr algn="l"/>
              <a:r>
                <a:rPr lang="en-US" sz="1800" b="1"/>
                <a:t>(I.E.)</a:t>
              </a:r>
            </a:p>
          </p:txBody>
        </p:sp>
        <p:sp>
          <p:nvSpPr>
            <p:cNvPr id="3191825" name="Line 17"/>
            <p:cNvSpPr>
              <a:spLocks noChangeShapeType="1"/>
            </p:cNvSpPr>
            <p:nvPr/>
          </p:nvSpPr>
          <p:spPr bwMode="auto">
            <a:xfrm>
              <a:off x="5097" y="2058"/>
              <a:ext cx="0" cy="461"/>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191826" name="Text Box 18"/>
            <p:cNvSpPr txBox="1">
              <a:spLocks noChangeArrowheads="1"/>
            </p:cNvSpPr>
            <p:nvPr/>
          </p:nvSpPr>
          <p:spPr bwMode="auto">
            <a:xfrm>
              <a:off x="2829" y="2174"/>
              <a:ext cx="1588" cy="288"/>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 (00...00)</a:t>
              </a:r>
              <a:endParaRPr lang="en-US" sz="2800" b="1">
                <a:solidFill>
                  <a:schemeClr val="tx1"/>
                </a:solidFill>
              </a:endParaRPr>
            </a:p>
          </p:txBody>
        </p:sp>
        <p:sp>
          <p:nvSpPr>
            <p:cNvPr id="3191827" name="Text Box 19"/>
            <p:cNvSpPr txBox="1">
              <a:spLocks noChangeArrowheads="1"/>
            </p:cNvSpPr>
            <p:nvPr/>
          </p:nvSpPr>
          <p:spPr bwMode="auto">
            <a:xfrm>
              <a:off x="4111" y="3640"/>
              <a:ext cx="1215" cy="518"/>
            </a:xfrm>
            <a:prstGeom prst="rect">
              <a:avLst/>
            </a:prstGeom>
            <a:noFill/>
            <a:ln w="12700">
              <a:noFill/>
              <a:miter lim="800000"/>
              <a:headEnd/>
              <a:tailEnd/>
            </a:ln>
            <a:effectLst/>
          </p:spPr>
          <p:txBody>
            <a:bodyPr wrap="none">
              <a:prstTxWarp prst="textNoShape">
                <a:avLst/>
              </a:prstTxWarp>
              <a:spAutoFit/>
            </a:bodyPr>
            <a:lstStyle/>
            <a:p>
              <a:pPr algn="ctr"/>
              <a:r>
                <a:rPr lang="en-US" sz="2400" b="1"/>
                <a:t>Transmitted</a:t>
              </a:r>
            </a:p>
            <a:p>
              <a:pPr algn="ctr"/>
              <a:r>
                <a:rPr lang="en-US" sz="2400" b="1"/>
                <a:t>Byte</a:t>
              </a:r>
            </a:p>
          </p:txBody>
        </p:sp>
        <p:sp>
          <p:nvSpPr>
            <p:cNvPr id="3191828" name="Text Box 20"/>
            <p:cNvSpPr txBox="1">
              <a:spLocks noChangeArrowheads="1"/>
            </p:cNvSpPr>
            <p:nvPr/>
          </p:nvSpPr>
          <p:spPr bwMode="auto">
            <a:xfrm>
              <a:off x="624" y="3179"/>
              <a:ext cx="1603" cy="523"/>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Transmitter Control</a:t>
              </a:r>
              <a:endParaRPr lang="en-US" sz="2400" b="1" dirty="0"/>
            </a:p>
            <a:p>
              <a:r>
                <a:rPr lang="en-US" sz="2400" b="1" dirty="0">
                  <a:solidFill>
                    <a:schemeClr val="tx1"/>
                  </a:solidFill>
                  <a:latin typeface="Courier New" charset="0"/>
                </a:rPr>
                <a:t>0xffff0008</a:t>
              </a:r>
              <a:endParaRPr lang="en-US" sz="2800" b="1" dirty="0">
                <a:solidFill>
                  <a:schemeClr val="tx1"/>
                </a:solidFill>
              </a:endParaRPr>
            </a:p>
          </p:txBody>
        </p:sp>
        <p:sp>
          <p:nvSpPr>
            <p:cNvPr id="3191829" name="Text Box 21"/>
            <p:cNvSpPr txBox="1">
              <a:spLocks noChangeArrowheads="1"/>
            </p:cNvSpPr>
            <p:nvPr/>
          </p:nvSpPr>
          <p:spPr bwMode="auto">
            <a:xfrm>
              <a:off x="823" y="3621"/>
              <a:ext cx="1385" cy="523"/>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Transmitter Data</a:t>
              </a:r>
              <a:r>
                <a:rPr lang="en-US" sz="2400" b="1" dirty="0"/>
                <a:t/>
              </a:r>
              <a:br>
                <a:rPr lang="en-US" sz="2400" b="1" dirty="0"/>
              </a:br>
              <a:r>
                <a:rPr lang="en-US" sz="2400" b="1" dirty="0">
                  <a:solidFill>
                    <a:schemeClr val="tx1"/>
                  </a:solidFill>
                  <a:latin typeface="Courier New" charset="0"/>
                </a:rPr>
                <a:t>0xffff000c</a:t>
              </a:r>
              <a:endParaRPr lang="en-US" sz="2800" b="1" dirty="0"/>
            </a:p>
          </p:txBody>
        </p:sp>
        <p:sp>
          <p:nvSpPr>
            <p:cNvPr id="3191830" name="Rectangle 22"/>
            <p:cNvSpPr>
              <a:spLocks noChangeArrowheads="1"/>
            </p:cNvSpPr>
            <p:nvPr/>
          </p:nvSpPr>
          <p:spPr bwMode="auto">
            <a:xfrm>
              <a:off x="2367" y="3650"/>
              <a:ext cx="2940" cy="461"/>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191831" name="Rectangle 23"/>
            <p:cNvSpPr>
              <a:spLocks noChangeArrowheads="1"/>
            </p:cNvSpPr>
            <p:nvPr/>
          </p:nvSpPr>
          <p:spPr bwMode="auto">
            <a:xfrm>
              <a:off x="2367" y="3650"/>
              <a:ext cx="1764" cy="461"/>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191832" name="Text Box 24"/>
            <p:cNvSpPr txBox="1">
              <a:spLocks noChangeArrowheads="1"/>
            </p:cNvSpPr>
            <p:nvPr/>
          </p:nvSpPr>
          <p:spPr bwMode="auto">
            <a:xfrm rot="5400000">
              <a:off x="4921" y="3262"/>
              <a:ext cx="548" cy="231"/>
            </a:xfrm>
            <a:prstGeom prst="rect">
              <a:avLst/>
            </a:prstGeom>
            <a:noFill/>
            <a:ln w="12700">
              <a:noFill/>
              <a:miter lim="800000"/>
              <a:headEnd/>
              <a:tailEnd/>
            </a:ln>
            <a:effectLst/>
          </p:spPr>
          <p:txBody>
            <a:bodyPr wrap="none">
              <a:prstTxWarp prst="textNoShape">
                <a:avLst/>
              </a:prstTxWarp>
              <a:spAutoFit/>
            </a:bodyPr>
            <a:lstStyle/>
            <a:p>
              <a:pPr algn="l"/>
              <a:r>
                <a:rPr lang="en-US" sz="1800" b="1"/>
                <a:t>Ready</a:t>
              </a:r>
              <a:endParaRPr lang="en-US" sz="2800" b="1"/>
            </a:p>
          </p:txBody>
        </p:sp>
        <p:sp>
          <p:nvSpPr>
            <p:cNvPr id="3191833" name="Rectangle 25"/>
            <p:cNvSpPr>
              <a:spLocks noChangeArrowheads="1"/>
            </p:cNvSpPr>
            <p:nvPr/>
          </p:nvSpPr>
          <p:spPr bwMode="auto">
            <a:xfrm>
              <a:off x="2367" y="3147"/>
              <a:ext cx="2940" cy="461"/>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191834" name="Rectangle 26"/>
            <p:cNvSpPr>
              <a:spLocks noChangeArrowheads="1"/>
            </p:cNvSpPr>
            <p:nvPr/>
          </p:nvSpPr>
          <p:spPr bwMode="auto">
            <a:xfrm>
              <a:off x="2367" y="3147"/>
              <a:ext cx="2520" cy="461"/>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191835" name="Text Box 27"/>
            <p:cNvSpPr txBox="1">
              <a:spLocks noChangeArrowheads="1"/>
            </p:cNvSpPr>
            <p:nvPr/>
          </p:nvSpPr>
          <p:spPr bwMode="auto">
            <a:xfrm rot="5400000">
              <a:off x="4786" y="3243"/>
              <a:ext cx="428" cy="231"/>
            </a:xfrm>
            <a:prstGeom prst="rect">
              <a:avLst/>
            </a:prstGeom>
            <a:noFill/>
            <a:ln w="12700">
              <a:noFill/>
              <a:miter lim="800000"/>
              <a:headEnd/>
              <a:tailEnd/>
            </a:ln>
            <a:effectLst/>
          </p:spPr>
          <p:txBody>
            <a:bodyPr wrap="none">
              <a:prstTxWarp prst="textNoShape">
                <a:avLst/>
              </a:prstTxWarp>
              <a:spAutoFit/>
            </a:bodyPr>
            <a:lstStyle/>
            <a:p>
              <a:pPr algn="l"/>
              <a:r>
                <a:rPr lang="en-US" sz="1800" b="1"/>
                <a:t>(I.E.)</a:t>
              </a:r>
              <a:endParaRPr lang="en-US" sz="2800" b="1"/>
            </a:p>
          </p:txBody>
        </p:sp>
        <p:sp>
          <p:nvSpPr>
            <p:cNvPr id="3191836" name="Line 28"/>
            <p:cNvSpPr>
              <a:spLocks noChangeShapeType="1"/>
            </p:cNvSpPr>
            <p:nvPr/>
          </p:nvSpPr>
          <p:spPr bwMode="auto">
            <a:xfrm>
              <a:off x="5097" y="3147"/>
              <a:ext cx="0" cy="461"/>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191837" name="Text Box 29"/>
            <p:cNvSpPr txBox="1">
              <a:spLocks noChangeArrowheads="1"/>
            </p:cNvSpPr>
            <p:nvPr/>
          </p:nvSpPr>
          <p:spPr bwMode="auto">
            <a:xfrm>
              <a:off x="2830" y="3263"/>
              <a:ext cx="1588" cy="288"/>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 (00...00)</a:t>
              </a:r>
              <a:endParaRPr lang="en-US" sz="2800" b="1">
                <a:solidFill>
                  <a:schemeClr val="tx1"/>
                </a:solidFill>
              </a:endParaRPr>
            </a:p>
          </p:txBody>
        </p:sp>
        <p:sp>
          <p:nvSpPr>
            <p:cNvPr id="3191838" name="Text Box 30"/>
            <p:cNvSpPr txBox="1">
              <a:spLocks noChangeArrowheads="1"/>
            </p:cNvSpPr>
            <p:nvPr/>
          </p:nvSpPr>
          <p:spPr bwMode="auto">
            <a:xfrm>
              <a:off x="2452" y="3765"/>
              <a:ext cx="820" cy="288"/>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3858" name="Rectangle 2"/>
          <p:cNvSpPr>
            <a:spLocks noGrp="1" noChangeArrowheads="1"/>
          </p:cNvSpPr>
          <p:nvPr>
            <p:ph type="title"/>
          </p:nvPr>
        </p:nvSpPr>
        <p:spPr/>
        <p:txBody>
          <a:bodyPr/>
          <a:lstStyle/>
          <a:p>
            <a:r>
              <a:rPr lang="en-US" smtClean="0"/>
              <a:t>SPIM I/O</a:t>
            </a:r>
            <a:endParaRPr lang="en-US"/>
          </a:p>
        </p:txBody>
      </p:sp>
      <p:sp>
        <p:nvSpPr>
          <p:cNvPr id="3193859" name="Rectangle 3"/>
          <p:cNvSpPr>
            <a:spLocks noGrp="1" noChangeArrowheads="1"/>
          </p:cNvSpPr>
          <p:nvPr>
            <p:ph type="body" idx="1"/>
          </p:nvPr>
        </p:nvSpPr>
        <p:spPr/>
        <p:txBody>
          <a:bodyPr/>
          <a:lstStyle/>
          <a:p>
            <a:r>
              <a:rPr lang="en-US" dirty="0" smtClean="0"/>
              <a:t>Control register rightmost bit (0): Ready</a:t>
            </a:r>
          </a:p>
          <a:p>
            <a:pPr lvl="1"/>
            <a:r>
              <a:rPr lang="en-US" dirty="0" smtClean="0"/>
              <a:t>Receiver: Ready == 1 means character in Data Register not yet been read; </a:t>
            </a:r>
            <a:br>
              <a:rPr lang="en-US" dirty="0" smtClean="0"/>
            </a:br>
            <a:r>
              <a:rPr lang="en-US" dirty="0" smtClean="0"/>
              <a:t>1 </a:t>
            </a:r>
            <a:r>
              <a:rPr lang="en-US" dirty="0" err="1" smtClean="0"/>
              <a:t></a:t>
            </a:r>
            <a:r>
              <a:rPr lang="en-US" dirty="0" smtClean="0"/>
              <a:t>  0 when data is read from Data </a:t>
            </a:r>
            <a:r>
              <a:rPr lang="en-US" dirty="0" err="1" smtClean="0"/>
              <a:t>Reg</a:t>
            </a:r>
            <a:endParaRPr lang="en-US" dirty="0" smtClean="0"/>
          </a:p>
          <a:p>
            <a:pPr lvl="1"/>
            <a:r>
              <a:rPr lang="en-US" dirty="0" smtClean="0"/>
              <a:t>Transmitter: Ready == 1 means transmitter is ready to accept a new character;</a:t>
            </a:r>
            <a:br>
              <a:rPr lang="en-US" dirty="0" smtClean="0"/>
            </a:br>
            <a:r>
              <a:rPr lang="en-US" dirty="0" smtClean="0"/>
              <a:t>0 </a:t>
            </a:r>
            <a:r>
              <a:rPr lang="en-US" dirty="0" err="1" smtClean="0"/>
              <a:t></a:t>
            </a:r>
            <a:r>
              <a:rPr lang="en-US" dirty="0" smtClean="0"/>
              <a:t> Transmitter still busy writing last char</a:t>
            </a:r>
          </a:p>
          <a:p>
            <a:pPr lvl="2"/>
            <a:r>
              <a:rPr lang="en-US" dirty="0" smtClean="0"/>
              <a:t>I.E. bit discussed later</a:t>
            </a:r>
          </a:p>
          <a:p>
            <a:r>
              <a:rPr lang="en-US" dirty="0" smtClean="0"/>
              <a:t>Data register rightmost byte has data</a:t>
            </a:r>
          </a:p>
          <a:p>
            <a:pPr lvl="1"/>
            <a:r>
              <a:rPr lang="en-US" dirty="0" smtClean="0"/>
              <a:t>Receiver: last char from keyboard; rest = 0</a:t>
            </a:r>
          </a:p>
          <a:p>
            <a:pPr lvl="1"/>
            <a:r>
              <a:rPr lang="en-US" dirty="0" smtClean="0"/>
              <a:t>Transmitter: when write rightmost byte, writes char to display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5907" name="Rectangle 3"/>
          <p:cNvSpPr>
            <a:spLocks noGrp="1" noChangeArrowheads="1"/>
          </p:cNvSpPr>
          <p:nvPr>
            <p:ph type="body" idx="1"/>
          </p:nvPr>
        </p:nvSpPr>
        <p:spPr>
          <a:xfrm>
            <a:off x="457200" y="990600"/>
            <a:ext cx="8305800" cy="5561013"/>
          </a:xfrm>
        </p:spPr>
        <p:txBody>
          <a:bodyPr/>
          <a:lstStyle/>
          <a:p>
            <a:pPr>
              <a:tabLst>
                <a:tab pos="2628900" algn="l"/>
                <a:tab pos="3543300" algn="l"/>
              </a:tabLst>
            </a:pPr>
            <a:r>
              <a:rPr lang="en-US" sz="2400" dirty="0" smtClean="0"/>
              <a:t>Input: Read from keyboard into </a:t>
            </a:r>
            <a:r>
              <a:rPr lang="en-US" sz="2400" b="1" dirty="0" smtClean="0">
                <a:latin typeface="Courier New" charset="0"/>
              </a:rPr>
              <a:t>$v0</a:t>
            </a:r>
          </a:p>
          <a:p>
            <a:pPr>
              <a:buFont typeface="Times" charset="0"/>
              <a:buNone/>
              <a:tabLst>
                <a:tab pos="2628900" algn="l"/>
                <a:tab pos="3543300" algn="l"/>
              </a:tabLst>
            </a:pPr>
            <a:r>
              <a:rPr lang="en-US" sz="2400" dirty="0" smtClean="0">
                <a:latin typeface="Courier New" charset="0"/>
              </a:rPr>
              <a:t>		</a:t>
            </a:r>
            <a:r>
              <a:rPr lang="en-US" sz="2000" b="1" dirty="0" err="1" smtClean="0">
                <a:latin typeface="Courier New" charset="0"/>
              </a:rPr>
              <a:t>lui</a:t>
            </a:r>
            <a:r>
              <a:rPr lang="en-US" sz="2000" b="1" dirty="0" smtClean="0">
                <a:latin typeface="Courier New" charset="0"/>
              </a:rPr>
              <a:t>	$t0, 0xffff </a:t>
            </a:r>
            <a:r>
              <a:rPr lang="en-US" sz="2000" b="1" dirty="0" smtClean="0">
                <a:solidFill>
                  <a:schemeClr val="bg2"/>
                </a:solidFill>
                <a:latin typeface="Courier New" charset="0"/>
              </a:rPr>
              <a:t>#ffff0000</a:t>
            </a:r>
            <a:r>
              <a:rPr lang="en-US" sz="2000" b="1" dirty="0" smtClean="0">
                <a:latin typeface="Courier New" charset="0"/>
              </a:rPr>
              <a:t/>
            </a:r>
            <a:br>
              <a:rPr lang="en-US" sz="2000" b="1" dirty="0" smtClean="0">
                <a:latin typeface="Courier New" charset="0"/>
              </a:rPr>
            </a:br>
            <a:r>
              <a:rPr lang="en-US" sz="2000" b="1" dirty="0" err="1" smtClean="0">
                <a:solidFill>
                  <a:schemeClr val="accent2"/>
                </a:solidFill>
                <a:latin typeface="Courier New" charset="0"/>
              </a:rPr>
              <a:t>Waitloop</a:t>
            </a:r>
            <a:r>
              <a:rPr lang="en-US" sz="2000" b="1" dirty="0" smtClean="0">
                <a:solidFill>
                  <a:schemeClr val="accent2"/>
                </a:solidFill>
                <a:latin typeface="Courier New" charset="0"/>
              </a:rPr>
              <a:t>:	</a:t>
            </a:r>
            <a:r>
              <a:rPr lang="en-US" sz="2000" b="1" dirty="0" err="1" smtClean="0">
                <a:latin typeface="Courier New" charset="0"/>
              </a:rPr>
              <a:t>lw</a:t>
            </a:r>
            <a:r>
              <a:rPr lang="en-US" sz="2000" b="1" dirty="0" smtClean="0">
                <a:latin typeface="Courier New" charset="0"/>
              </a:rPr>
              <a:t>	$t1, 0($t0) </a:t>
            </a:r>
            <a:r>
              <a:rPr lang="en-US" sz="2000" b="1" dirty="0" smtClean="0">
                <a:solidFill>
                  <a:schemeClr val="bg2"/>
                </a:solidFill>
                <a:latin typeface="Courier New" charset="0"/>
              </a:rPr>
              <a:t>#control</a:t>
            </a:r>
            <a:r>
              <a:rPr lang="en-US" sz="2000" b="1" dirty="0" smtClean="0">
                <a:latin typeface="Courier New" charset="0"/>
              </a:rPr>
              <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andi</a:t>
            </a:r>
            <a:r>
              <a:rPr lang="en-US" sz="2000" b="1" dirty="0" smtClean="0">
                <a:latin typeface="Courier New" charset="0"/>
              </a:rPr>
              <a:t>	$t1,$t1,0x1</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beq</a:t>
            </a:r>
            <a:r>
              <a:rPr lang="en-US" sz="2000" b="1" dirty="0" smtClean="0">
                <a:latin typeface="Courier New" charset="0"/>
              </a:rPr>
              <a:t>	$t1,$zero, </a:t>
            </a:r>
            <a:r>
              <a:rPr lang="en-US" sz="2000" b="1" dirty="0" err="1" smtClean="0">
                <a:solidFill>
                  <a:schemeClr val="accent2"/>
                </a:solidFill>
                <a:latin typeface="Courier New" charset="0"/>
              </a:rPr>
              <a:t>Waitloop</a:t>
            </a:r>
            <a:r>
              <a:rPr lang="en-US" sz="2000" b="1" dirty="0" smtClean="0">
                <a:latin typeface="Courier New" charset="0"/>
              </a:rPr>
              <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lw</a:t>
            </a:r>
            <a:r>
              <a:rPr lang="en-US" sz="2000" b="1" dirty="0" smtClean="0">
                <a:latin typeface="Courier New" charset="0"/>
              </a:rPr>
              <a:t>	$v0, 4($t0) </a:t>
            </a:r>
            <a:r>
              <a:rPr lang="en-US" sz="2000" b="1" dirty="0" smtClean="0">
                <a:solidFill>
                  <a:schemeClr val="bg2"/>
                </a:solidFill>
                <a:latin typeface="Courier New" charset="0"/>
              </a:rPr>
              <a:t>#data</a:t>
            </a:r>
            <a:endParaRPr lang="en-US" sz="2400" b="1" dirty="0" smtClean="0">
              <a:latin typeface="Courier New" charset="0"/>
            </a:endParaRPr>
          </a:p>
          <a:p>
            <a:pPr>
              <a:tabLst>
                <a:tab pos="2628900" algn="l"/>
                <a:tab pos="3543300" algn="l"/>
              </a:tabLst>
            </a:pPr>
            <a:r>
              <a:rPr lang="en-US" sz="2400" dirty="0" smtClean="0"/>
              <a:t>Output: Write to display from </a:t>
            </a:r>
            <a:r>
              <a:rPr lang="en-US" sz="2400" b="1" dirty="0" smtClean="0">
                <a:latin typeface="Courier New" charset="0"/>
              </a:rPr>
              <a:t>$a0</a:t>
            </a:r>
          </a:p>
          <a:p>
            <a:pPr>
              <a:buFont typeface="Times" charset="0"/>
              <a:buNone/>
              <a:tabLst>
                <a:tab pos="2628900" algn="l"/>
                <a:tab pos="3543300" algn="l"/>
              </a:tabLst>
            </a:pPr>
            <a:r>
              <a:rPr lang="en-US" sz="2400" dirty="0" smtClean="0">
                <a:latin typeface="Courier New" charset="0"/>
              </a:rPr>
              <a:t>		</a:t>
            </a:r>
            <a:r>
              <a:rPr lang="en-US" sz="2000" b="1" dirty="0" err="1" smtClean="0">
                <a:latin typeface="Courier New" charset="0"/>
              </a:rPr>
              <a:t>lui</a:t>
            </a:r>
            <a:r>
              <a:rPr lang="en-US" sz="2000" b="1" dirty="0" smtClean="0">
                <a:latin typeface="Courier New" charset="0"/>
              </a:rPr>
              <a:t>	$t0, 0xffff </a:t>
            </a:r>
            <a:r>
              <a:rPr lang="en-US" sz="2000" b="1" dirty="0" smtClean="0">
                <a:solidFill>
                  <a:schemeClr val="bg2"/>
                </a:solidFill>
                <a:latin typeface="Courier New" charset="0"/>
              </a:rPr>
              <a:t>#ffff0000</a:t>
            </a:r>
            <a:r>
              <a:rPr lang="en-US" sz="2000" b="1" dirty="0" smtClean="0">
                <a:latin typeface="Courier New" charset="0"/>
              </a:rPr>
              <a:t/>
            </a:r>
            <a:br>
              <a:rPr lang="en-US" sz="2000" b="1" dirty="0" smtClean="0">
                <a:latin typeface="Courier New" charset="0"/>
              </a:rPr>
            </a:br>
            <a:r>
              <a:rPr lang="en-US" sz="2000" b="1" dirty="0" err="1" smtClean="0">
                <a:solidFill>
                  <a:schemeClr val="accent2"/>
                </a:solidFill>
                <a:latin typeface="Courier New" charset="0"/>
              </a:rPr>
              <a:t>Waitloop</a:t>
            </a:r>
            <a:r>
              <a:rPr lang="en-US" sz="2000" b="1" dirty="0" smtClean="0">
                <a:solidFill>
                  <a:schemeClr val="accent2"/>
                </a:solidFill>
                <a:latin typeface="Courier New" charset="0"/>
              </a:rPr>
              <a:t>:	</a:t>
            </a:r>
            <a:r>
              <a:rPr lang="en-US" sz="2000" b="1" dirty="0" err="1" smtClean="0">
                <a:latin typeface="Courier New" charset="0"/>
              </a:rPr>
              <a:t>lw</a:t>
            </a:r>
            <a:r>
              <a:rPr lang="en-US" sz="2000" b="1" dirty="0" smtClean="0">
                <a:latin typeface="Courier New" charset="0"/>
              </a:rPr>
              <a:t>	$t1, </a:t>
            </a:r>
            <a:r>
              <a:rPr lang="en-US" sz="2000" b="1" u="sng" dirty="0" smtClean="0">
                <a:solidFill>
                  <a:schemeClr val="accent1"/>
                </a:solidFill>
                <a:latin typeface="Courier New" charset="0"/>
              </a:rPr>
              <a:t>8</a:t>
            </a:r>
            <a:r>
              <a:rPr lang="en-US" sz="2000" b="1" dirty="0" smtClean="0">
                <a:latin typeface="Courier New" charset="0"/>
              </a:rPr>
              <a:t>($t0) </a:t>
            </a:r>
            <a:r>
              <a:rPr lang="en-US" sz="2000" b="1" dirty="0" smtClean="0">
                <a:solidFill>
                  <a:schemeClr val="bg2"/>
                </a:solidFill>
                <a:latin typeface="Courier New" charset="0"/>
              </a:rPr>
              <a:t>#control</a:t>
            </a:r>
            <a:r>
              <a:rPr lang="en-US" sz="2000" b="1" dirty="0" smtClean="0">
                <a:latin typeface="Courier New" charset="0"/>
              </a:rPr>
              <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andi</a:t>
            </a:r>
            <a:r>
              <a:rPr lang="en-US" sz="2000" b="1" dirty="0" smtClean="0">
                <a:latin typeface="Courier New" charset="0"/>
              </a:rPr>
              <a:t>	$t1,$t1,0x1</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beq</a:t>
            </a:r>
            <a:r>
              <a:rPr lang="en-US" sz="2000" b="1" dirty="0" smtClean="0">
                <a:latin typeface="Courier New" charset="0"/>
              </a:rPr>
              <a:t>	$t1,$zero, </a:t>
            </a:r>
            <a:r>
              <a:rPr lang="en-US" sz="2000" b="1" dirty="0" err="1" smtClean="0">
                <a:solidFill>
                  <a:schemeClr val="accent2"/>
                </a:solidFill>
                <a:latin typeface="Courier New" charset="0"/>
              </a:rPr>
              <a:t>Waitloop</a:t>
            </a:r>
            <a:r>
              <a:rPr lang="en-US" sz="2000" b="1" dirty="0" smtClean="0">
                <a:latin typeface="Courier New" charset="0"/>
              </a:rPr>
              <a:t/>
            </a:r>
            <a:br>
              <a:rPr lang="en-US" sz="2000" b="1" dirty="0" smtClean="0">
                <a:latin typeface="Courier New" charset="0"/>
              </a:rPr>
            </a:br>
            <a:r>
              <a:rPr lang="en-US" sz="2000" b="1" dirty="0" smtClean="0">
                <a:latin typeface="Courier New" charset="0"/>
              </a:rPr>
              <a:t>	</a:t>
            </a:r>
            <a:r>
              <a:rPr lang="en-US" sz="2000" b="1" u="sng" dirty="0" err="1" smtClean="0">
                <a:solidFill>
                  <a:schemeClr val="accent1"/>
                </a:solidFill>
                <a:latin typeface="Courier New" charset="0"/>
              </a:rPr>
              <a:t>sw</a:t>
            </a:r>
            <a:r>
              <a:rPr lang="en-US" sz="2000" b="1" u="sng" dirty="0" smtClean="0">
                <a:solidFill>
                  <a:schemeClr val="accent1"/>
                </a:solidFill>
                <a:latin typeface="Courier New" charset="0"/>
              </a:rPr>
              <a:t>	$a0</a:t>
            </a:r>
            <a:r>
              <a:rPr lang="en-US" sz="2000" b="1" dirty="0" smtClean="0">
                <a:solidFill>
                  <a:schemeClr val="accent1"/>
                </a:solidFill>
                <a:latin typeface="Courier New" charset="0"/>
              </a:rPr>
              <a:t>, </a:t>
            </a:r>
            <a:r>
              <a:rPr lang="en-US" sz="2000" b="1" u="sng" dirty="0" smtClean="0">
                <a:solidFill>
                  <a:schemeClr val="accent1"/>
                </a:solidFill>
                <a:latin typeface="Courier New" charset="0"/>
              </a:rPr>
              <a:t>12</a:t>
            </a:r>
            <a:r>
              <a:rPr lang="en-US" sz="2000" b="1" dirty="0" smtClean="0">
                <a:latin typeface="Courier New" charset="0"/>
              </a:rPr>
              <a:t>($t0) </a:t>
            </a:r>
            <a:r>
              <a:rPr lang="en-US" sz="2000" b="1" dirty="0" smtClean="0">
                <a:solidFill>
                  <a:schemeClr val="bg2"/>
                </a:solidFill>
                <a:latin typeface="Courier New" charset="0"/>
              </a:rPr>
              <a:t>#data</a:t>
            </a:r>
            <a:endParaRPr lang="en-US" sz="2000" b="1" dirty="0" smtClean="0">
              <a:latin typeface="Courier New" charset="0"/>
            </a:endParaRPr>
          </a:p>
          <a:p>
            <a:pPr>
              <a:tabLst>
                <a:tab pos="2628900" algn="l"/>
                <a:tab pos="3543300" algn="l"/>
              </a:tabLst>
            </a:pPr>
            <a:r>
              <a:rPr lang="en-US" sz="2400" dirty="0" smtClean="0"/>
              <a:t>Processor waiting for I/O called “</a:t>
            </a:r>
            <a:r>
              <a:rPr lang="en-US" sz="2400" u="sng" dirty="0" smtClean="0">
                <a:solidFill>
                  <a:schemeClr val="accent3"/>
                </a:solidFill>
              </a:rPr>
              <a:t>Polling</a:t>
            </a:r>
            <a:r>
              <a:rPr lang="en-US" sz="2400" dirty="0" smtClean="0"/>
              <a:t>”</a:t>
            </a:r>
          </a:p>
          <a:p>
            <a:pPr>
              <a:tabLst>
                <a:tab pos="2628900" algn="l"/>
                <a:tab pos="3543300" algn="l"/>
              </a:tabLst>
            </a:pPr>
            <a:r>
              <a:rPr lang="en-US" sz="2400" dirty="0" smtClean="0">
                <a:solidFill>
                  <a:schemeClr val="accent1"/>
                </a:solidFill>
              </a:rPr>
              <a:t>“Ready” bit is from processor’s point of view!</a:t>
            </a:r>
            <a:endParaRPr lang="en-US" sz="2400" dirty="0">
              <a:solidFill>
                <a:schemeClr val="accent1"/>
              </a:solidFill>
            </a:endParaRPr>
          </a:p>
        </p:txBody>
      </p:sp>
      <p:sp>
        <p:nvSpPr>
          <p:cNvPr id="6" name="Title 5"/>
          <p:cNvSpPr>
            <a:spLocks noGrp="1"/>
          </p:cNvSpPr>
          <p:nvPr>
            <p:ph type="title"/>
          </p:nvPr>
        </p:nvSpPr>
        <p:spPr/>
        <p:txBody>
          <a:bodyPr/>
          <a:lstStyle/>
          <a:p>
            <a:r>
              <a:rPr lang="en-US" dirty="0" smtClean="0"/>
              <a:t>I/O Example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7956" name="Rectangle 4"/>
          <p:cNvSpPr>
            <a:spLocks noGrp="1" noChangeArrowheads="1"/>
          </p:cNvSpPr>
          <p:nvPr>
            <p:ph type="title"/>
          </p:nvPr>
        </p:nvSpPr>
        <p:spPr/>
        <p:txBody>
          <a:bodyPr/>
          <a:lstStyle/>
          <a:p>
            <a:r>
              <a:rPr lang="en-US" smtClean="0"/>
              <a:t>Administrivia</a:t>
            </a:r>
            <a:endParaRPr lang="en-US"/>
          </a:p>
        </p:txBody>
      </p:sp>
      <p:sp>
        <p:nvSpPr>
          <p:cNvPr id="3197957" name="Rectangle 5"/>
          <p:cNvSpPr>
            <a:spLocks noGrp="1" noChangeArrowheads="1"/>
          </p:cNvSpPr>
          <p:nvPr>
            <p:ph type="body" idx="1"/>
          </p:nvPr>
        </p:nvSpPr>
        <p:spPr/>
        <p:txBody>
          <a:bodyPr/>
          <a:lstStyle/>
          <a:p>
            <a:r>
              <a:rPr lang="en-US" dirty="0" smtClean="0"/>
              <a:t>Only 8 lectures after this one! :-(</a:t>
            </a:r>
          </a:p>
          <a:p>
            <a:pPr lvl="1"/>
            <a:r>
              <a:rPr lang="en-US" dirty="0" smtClean="0"/>
              <a:t>About every third by an outstanding TA</a:t>
            </a:r>
          </a:p>
          <a:p>
            <a:r>
              <a:rPr lang="en-US" dirty="0" smtClean="0"/>
              <a:t>Project 3 will be graded face-to-face, </a:t>
            </a:r>
            <a:br>
              <a:rPr lang="en-US" dirty="0" smtClean="0"/>
            </a:br>
            <a:r>
              <a:rPr lang="en-US" dirty="0" smtClean="0"/>
              <a:t>check web page for scheduling </a:t>
            </a:r>
          </a:p>
          <a:p>
            <a:r>
              <a:rPr lang="en-US" dirty="0" smtClean="0"/>
              <a:t>Project 4 (Cache simulator) out already</a:t>
            </a:r>
          </a:p>
          <a:p>
            <a:pPr lvl="1"/>
            <a:r>
              <a:rPr lang="en-US" dirty="0" smtClean="0"/>
              <a:t>You may work in pairs for this project!</a:t>
            </a:r>
          </a:p>
          <a:p>
            <a:r>
              <a:rPr lang="en-US" dirty="0" smtClean="0"/>
              <a:t>Do the performance competition!</a:t>
            </a:r>
          </a:p>
          <a:p>
            <a:pPr lvl="1"/>
            <a:r>
              <a:rPr lang="en-US" dirty="0" smtClean="0"/>
              <a:t>You may work in pairs for this project!</a:t>
            </a:r>
          </a:p>
          <a:p>
            <a:r>
              <a:rPr lang="en-US" dirty="0" smtClean="0"/>
              <a:t>Final Exam: M 2008-05-19 @ 5-8pm loc TBA</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200061" name="Group 61"/>
          <p:cNvGraphicFramePr>
            <a:graphicFrameLocks noGrp="1"/>
          </p:cNvGraphicFramePr>
          <p:nvPr>
            <p:ph type="tbl" idx="1"/>
          </p:nvPr>
        </p:nvGraphicFramePr>
        <p:xfrm>
          <a:off x="273050" y="947738"/>
          <a:ext cx="8718550" cy="5785427"/>
        </p:xfrm>
        <a:graphic>
          <a:graphicData uri="http://schemas.openxmlformats.org/drawingml/2006/table">
            <a:tbl>
              <a:tblPr/>
              <a:tblGrid>
                <a:gridCol w="1752600"/>
                <a:gridCol w="1784350"/>
                <a:gridCol w="1752600"/>
                <a:gridCol w="1676400"/>
                <a:gridCol w="1752600"/>
              </a:tblGrid>
              <a:tr h="668338">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Week #</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a:ln>
                            <a:noFill/>
                          </a:ln>
                          <a:solidFill>
                            <a:schemeClr val="tx1"/>
                          </a:solidFill>
                          <a:effectLst/>
                          <a:latin typeface="18 VAG Rounded Light   02390"/>
                        </a:rPr>
                        <a:t>Mon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a:ln>
                            <a:noFill/>
                          </a:ln>
                          <a:solidFill>
                            <a:schemeClr val="tx1"/>
                          </a:solidFill>
                          <a:effectLst/>
                          <a:latin typeface="18 VAG Rounded Light   02390"/>
                        </a:rPr>
                        <a:t>Wed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Thu Lab</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a:ln>
                            <a:noFill/>
                          </a:ln>
                          <a:solidFill>
                            <a:schemeClr val="tx1"/>
                          </a:solidFill>
                          <a:effectLst/>
                          <a:latin typeface="18 VAG Rounded Light   02390"/>
                        </a:rPr>
                        <a:t>Fri</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46125">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a:t>
                      </a:r>
                      <a:r>
                        <a:rPr kumimoji="0" lang="en-US" sz="1800" b="1" i="0" u="none" strike="noStrike" cap="none" normalizeH="0" baseline="0" dirty="0" smtClean="0">
                          <a:ln>
                            <a:noFill/>
                          </a:ln>
                          <a:solidFill>
                            <a:schemeClr val="tx1"/>
                          </a:solidFill>
                          <a:effectLst/>
                          <a:latin typeface="18 VAG Rounded Light   02390"/>
                        </a:rPr>
                        <a:t>14</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smtClean="0">
                          <a:ln>
                            <a:noFill/>
                          </a:ln>
                          <a:solidFill>
                            <a:schemeClr val="tx1"/>
                          </a:solidFill>
                          <a:effectLst/>
                          <a:latin typeface="18 VAG Rounded Light   02390"/>
                        </a:rPr>
                        <a:t>This week</a:t>
                      </a:r>
                      <a:endParaRPr kumimoji="0" lang="en-US" sz="1800" b="1" i="0" u="none" strike="noStrike" cap="none" normalizeH="0" baseline="0" dirty="0">
                        <a:ln>
                          <a:noFill/>
                        </a:ln>
                        <a:solidFill>
                          <a:schemeClr val="tx1"/>
                        </a:solidFill>
                        <a:effectLst/>
                        <a:latin typeface="18 VAG Rounded Light   0239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1800" b="1" i="0" u="none" strike="noStrike" cap="none" normalizeH="0" baseline="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a:ln>
                            <a:noFill/>
                          </a:ln>
                          <a:solidFill>
                            <a:schemeClr val="tx1"/>
                          </a:solidFill>
                          <a:effectLst/>
                          <a:latin typeface="18 VAG Rounded Light   02390"/>
                        </a:rPr>
                        <a:t>I/O Basics</a:t>
                      </a:r>
                      <a:r>
                        <a:rPr kumimoji="0" lang="en-US" sz="1800" b="1" i="0" u="none" strike="noStrike" cap="none" normalizeH="0" baseline="0">
                          <a:ln>
                            <a:noFill/>
                          </a:ln>
                          <a:solidFill>
                            <a:schemeClr val="accent1"/>
                          </a:solidFill>
                          <a:effectLst/>
                          <a:latin typeface="18 VAG Rounded Light   02390"/>
                        </a:rPr>
                        <a:t/>
                      </a:r>
                      <a:br>
                        <a:rPr kumimoji="0" lang="en-US" sz="1800" b="1" i="0" u="none" strike="noStrike" cap="none" normalizeH="0" baseline="0">
                          <a:ln>
                            <a:noFill/>
                          </a:ln>
                          <a:solidFill>
                            <a:schemeClr val="accent1"/>
                          </a:solidFill>
                          <a:effectLst/>
                          <a:latin typeface="18 VAG Rounded Light   02390"/>
                        </a:rPr>
                      </a:br>
                      <a:r>
                        <a:rPr kumimoji="0" lang="en-US" sz="1800" b="1" i="0" u="none" strike="noStrike" cap="none" normalizeH="0" baseline="0">
                          <a:ln>
                            <a:noFill/>
                          </a:ln>
                          <a:solidFill>
                            <a:schemeClr val="accent1"/>
                          </a:solidFill>
                          <a:effectLst/>
                          <a:latin typeface="18 VAG Rounded Light   02390"/>
                        </a:rPr>
                        <a:t>P4 out</a:t>
                      </a:r>
                      <a:endParaRPr kumimoji="0" lang="en-US" sz="1600" b="1" i="0" u="none" strike="noStrike" cap="none" normalizeH="0" baseline="0">
                        <a:ln>
                          <a:noFill/>
                        </a:ln>
                        <a:solidFill>
                          <a:schemeClr val="bg2"/>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VM</a:t>
                      </a:r>
                      <a:endParaRPr kumimoji="0" lang="en-US" sz="1600" b="1" i="0" u="none" strike="noStrike" cap="none" normalizeH="0" baseline="0" dirty="0">
                        <a:ln>
                          <a:noFill/>
                        </a:ln>
                        <a:solidFill>
                          <a:schemeClr val="bg2"/>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accent2"/>
                          </a:solidFill>
                          <a:effectLst/>
                          <a:latin typeface="18 VAG Rounded Light   02390"/>
                        </a:rPr>
                        <a:t>I/O Networks</a:t>
                      </a:r>
                      <a:br>
                        <a:rPr kumimoji="0" lang="en-US" sz="1800" b="1" i="0" u="none" strike="noStrike" cap="none" normalizeH="0" baseline="0" dirty="0">
                          <a:ln>
                            <a:noFill/>
                          </a:ln>
                          <a:solidFill>
                            <a:schemeClr val="accent2"/>
                          </a:solidFill>
                          <a:effectLst/>
                          <a:latin typeface="18 VAG Rounded Light   02390"/>
                        </a:rPr>
                      </a:br>
                      <a:r>
                        <a:rPr kumimoji="0" lang="en-US" sz="1800" b="1" i="0" u="none" strike="noStrike" cap="none" normalizeH="0" baseline="0" dirty="0" smtClean="0">
                          <a:ln>
                            <a:noFill/>
                          </a:ln>
                          <a:solidFill>
                            <a:schemeClr val="accent2"/>
                          </a:solidFill>
                          <a:effectLst/>
                          <a:latin typeface="18 VAG Rounded Light   02390"/>
                        </a:rPr>
                        <a:t>(Brian)</a:t>
                      </a:r>
                      <a:endParaRPr kumimoji="0" lang="en-US" sz="1800" b="1" i="0" u="none" strike="noStrike" cap="none" normalizeH="0" baseline="0" dirty="0">
                        <a:ln>
                          <a:noFill/>
                        </a:ln>
                        <a:solidFill>
                          <a:schemeClr val="accent2"/>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a:t>
                      </a:r>
                      <a:r>
                        <a:rPr kumimoji="0" lang="en-US" sz="1800" b="1" i="0" u="none" strike="noStrike" cap="none" normalizeH="0" baseline="0" dirty="0" smtClean="0">
                          <a:ln>
                            <a:noFill/>
                          </a:ln>
                          <a:solidFill>
                            <a:schemeClr val="tx1"/>
                          </a:solidFill>
                          <a:effectLst/>
                          <a:latin typeface="18 VAG Rounded Light   02390"/>
                        </a:rPr>
                        <a:t>15</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Next week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a:ln>
                            <a:noFill/>
                          </a:ln>
                          <a:solidFill>
                            <a:schemeClr val="tx1"/>
                          </a:solidFill>
                          <a:effectLst/>
                          <a:latin typeface="18 VAG Rounded Light   02390"/>
                        </a:rPr>
                        <a:t>I/O Disks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smtClean="0">
                          <a:ln>
                            <a:noFill/>
                          </a:ln>
                          <a:solidFill>
                            <a:schemeClr val="tx1"/>
                          </a:solidFill>
                          <a:effectLst/>
                          <a:latin typeface="18 VAG Rounded Light   02390"/>
                        </a:rPr>
                        <a:t>Performance</a:t>
                      </a:r>
                      <a:br>
                        <a:rPr kumimoji="0" lang="en-US" sz="1800" b="1" i="0" u="none" strike="noStrike" cap="none" normalizeH="0" baseline="0" dirty="0" smtClean="0">
                          <a:ln>
                            <a:noFill/>
                          </a:ln>
                          <a:solidFill>
                            <a:schemeClr val="tx1"/>
                          </a:solidFill>
                          <a:effectLst/>
                          <a:latin typeface="18 VAG Rounded Light   02390"/>
                        </a:rPr>
                      </a:br>
                      <a:r>
                        <a:rPr kumimoji="0" lang="en-US" sz="1600" b="1" i="0" u="none" strike="noStrike" cap="none" normalizeH="0" baseline="0" dirty="0" smtClean="0">
                          <a:ln>
                            <a:noFill/>
                          </a:ln>
                          <a:solidFill>
                            <a:schemeClr val="accent1"/>
                          </a:solidFill>
                          <a:effectLst/>
                          <a:latin typeface="18 VAG Rounded Light   02390"/>
                        </a:rPr>
                        <a:t>P4 due</a:t>
                      </a:r>
                      <a:endParaRPr kumimoji="0" lang="en-US" sz="1600" b="1" i="0" u="none" strike="noStrike" cap="none" normalizeH="0" baseline="0" dirty="0">
                        <a:ln>
                          <a:noFill/>
                        </a:ln>
                        <a:solidFill>
                          <a:schemeClr val="bg2"/>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a:ln>
                            <a:noFill/>
                          </a:ln>
                          <a:solidFill>
                            <a:schemeClr val="tx1"/>
                          </a:solidFill>
                          <a:effectLst/>
                          <a:latin typeface="18 VAG Rounded Light   02390"/>
                        </a:rPr>
                        <a:t>I/O</a:t>
                      </a:r>
                      <a:br>
                        <a:rPr kumimoji="0" lang="en-US" sz="1800" b="1" i="0" u="none" strike="noStrike" cap="none" normalizeH="0" baseline="0">
                          <a:ln>
                            <a:noFill/>
                          </a:ln>
                          <a:solidFill>
                            <a:schemeClr val="tx1"/>
                          </a:solidFill>
                          <a:effectLst/>
                          <a:latin typeface="18 VAG Rounded Light   02390"/>
                        </a:rPr>
                      </a:br>
                      <a:r>
                        <a:rPr kumimoji="0" lang="en-US" sz="1800" b="1" i="0" u="none" strike="noStrike" cap="none" normalizeH="0" baseline="0">
                          <a:ln>
                            <a:noFill/>
                          </a:ln>
                          <a:solidFill>
                            <a:schemeClr val="tx1"/>
                          </a:solidFill>
                          <a:effectLst/>
                          <a:latin typeface="18 VAG Rounded Light   02390"/>
                        </a:rPr>
                        <a:t>Polling</a:t>
                      </a:r>
                      <a:endParaRPr kumimoji="0" lang="en-US" sz="1600" b="1" i="0" u="none" strike="noStrike" cap="none" normalizeH="0" baseline="0">
                        <a:ln>
                          <a:noFill/>
                        </a:ln>
                        <a:solidFill>
                          <a:schemeClr val="bg2"/>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accent2"/>
                          </a:solidFill>
                          <a:effectLst/>
                          <a:latin typeface="18 VAG Rounded Light   02390"/>
                        </a:rPr>
                        <a:t>Writing really fast code </a:t>
                      </a:r>
                      <a:r>
                        <a:rPr kumimoji="0" lang="en-US" sz="1800" b="1" i="0" u="none" strike="noStrike" cap="none" normalizeH="0" baseline="0" dirty="0" smtClean="0">
                          <a:ln>
                            <a:noFill/>
                          </a:ln>
                          <a:solidFill>
                            <a:schemeClr val="accent2"/>
                          </a:solidFill>
                          <a:effectLst/>
                          <a:latin typeface="18 VAG Rounded Light   02390"/>
                        </a:rPr>
                        <a:t>(Casey)</a:t>
                      </a:r>
                      <a:br>
                        <a:rPr kumimoji="0" lang="en-US" sz="1800" b="1" i="0" u="none" strike="noStrike" cap="none" normalizeH="0" baseline="0" dirty="0" smtClean="0">
                          <a:ln>
                            <a:noFill/>
                          </a:ln>
                          <a:solidFill>
                            <a:schemeClr val="accent2"/>
                          </a:solidFill>
                          <a:effectLst/>
                          <a:latin typeface="18 VAG Rounded Light   02390"/>
                        </a:rPr>
                      </a:br>
                      <a:endParaRPr kumimoji="0" lang="en-US" sz="1800" b="1" i="0" u="none" strike="noStrike" cap="none" normalizeH="0" baseline="0" dirty="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75">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a:t>
                      </a:r>
                      <a:r>
                        <a:rPr kumimoji="0" lang="en-US" sz="1800" b="1" i="0" u="none" strike="noStrike" cap="none" normalizeH="0" baseline="0" dirty="0" smtClean="0">
                          <a:ln>
                            <a:noFill/>
                          </a:ln>
                          <a:solidFill>
                            <a:schemeClr val="tx1"/>
                          </a:solidFill>
                          <a:effectLst/>
                          <a:latin typeface="18 VAG Rounded Light   02390"/>
                        </a:rPr>
                        <a:t>16</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Penultimate</a:t>
                      </a:r>
                      <a:br>
                        <a:rPr kumimoji="0" lang="en-US" sz="1800" b="1" i="0" u="none" strike="noStrike" cap="none" normalizeH="0" baseline="0" dirty="0">
                          <a:ln>
                            <a:noFill/>
                          </a:ln>
                          <a:solidFill>
                            <a:schemeClr val="tx1"/>
                          </a:solidFill>
                          <a:effectLst/>
                          <a:latin typeface="18 VAG Rounded Light   02390"/>
                        </a:rPr>
                      </a:br>
                      <a:r>
                        <a:rPr kumimoji="0" lang="en-US" sz="1800" b="1" i="0" u="none" strike="noStrike" cap="none" normalizeH="0" baseline="0" dirty="0">
                          <a:ln>
                            <a:noFill/>
                          </a:ln>
                          <a:solidFill>
                            <a:schemeClr val="tx1"/>
                          </a:solidFill>
                          <a:effectLst/>
                          <a:latin typeface="18 VAG Rounded Light   02390"/>
                        </a:rPr>
                        <a:t>week </a:t>
                      </a:r>
                      <a:r>
                        <a:rPr kumimoji="0" lang="en-US" sz="1800" b="1" i="0" u="none" strike="noStrike" cap="none" normalizeH="0" baseline="0" dirty="0" err="1">
                          <a:ln>
                            <a:noFill/>
                          </a:ln>
                          <a:solidFill>
                            <a:schemeClr val="tx1"/>
                          </a:solidFill>
                          <a:effectLst/>
                          <a:latin typeface="18 VAG Rounded Light   02390"/>
                        </a:rPr>
                        <a:t>o</a:t>
                      </a:r>
                      <a:r>
                        <a:rPr kumimoji="0" lang="en-US" sz="1800" b="1" i="0" u="none" strike="noStrike" cap="none" normalizeH="0" baseline="0" dirty="0">
                          <a:ln>
                            <a:noFill/>
                          </a:ln>
                          <a:solidFill>
                            <a:schemeClr val="tx1"/>
                          </a:solidFill>
                          <a:effectLst/>
                          <a:latin typeface="18 VAG Rounded Light   02390"/>
                        </a:rPr>
                        <a:t>’ classes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smtClean="0">
                          <a:ln>
                            <a:noFill/>
                          </a:ln>
                          <a:solidFill>
                            <a:schemeClr val="tx1"/>
                          </a:solidFill>
                          <a:effectLst/>
                          <a:latin typeface="18 VAG Rounded Light   02390"/>
                        </a:rPr>
                        <a:t>Parallelism in Processor Design</a:t>
                      </a:r>
                      <a:r>
                        <a:rPr kumimoji="0" lang="en-US" sz="1800" b="1" i="0" u="none" strike="noStrike" cap="none" normalizeH="0" baseline="0" dirty="0" smtClean="0">
                          <a:ln>
                            <a:noFill/>
                          </a:ln>
                          <a:solidFill>
                            <a:schemeClr val="accent2"/>
                          </a:solidFill>
                          <a:effectLst/>
                          <a:latin typeface="18 VAG Rounded Light   02390"/>
                        </a:rPr>
                        <a:t/>
                      </a:r>
                      <a:br>
                        <a:rPr kumimoji="0" lang="en-US" sz="1800" b="1" i="0" u="none" strike="noStrike" cap="none" normalizeH="0" baseline="0" dirty="0" smtClean="0">
                          <a:ln>
                            <a:noFill/>
                          </a:ln>
                          <a:solidFill>
                            <a:schemeClr val="accent2"/>
                          </a:solidFill>
                          <a:effectLst/>
                          <a:latin typeface="18 VAG Rounded Light   02390"/>
                        </a:rPr>
                      </a:br>
                      <a:endParaRPr kumimoji="0" lang="en-US" sz="1800" b="1" i="0" u="none" strike="noStrike" cap="none" normalizeH="0" baseline="0" dirty="0">
                        <a:ln>
                          <a:noFill/>
                        </a:ln>
                        <a:solidFill>
                          <a:schemeClr val="accent2"/>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err="1" smtClean="0">
                          <a:ln>
                            <a:noFill/>
                          </a:ln>
                          <a:solidFill>
                            <a:schemeClr val="accent2"/>
                          </a:solidFill>
                          <a:effectLst/>
                          <a:latin typeface="18 VAG Rounded Light   02390"/>
                        </a:rPr>
                        <a:t>IntRA</a:t>
                      </a:r>
                      <a:r>
                        <a:rPr kumimoji="0" lang="en-US" sz="1800" b="1" i="0" u="none" strike="noStrike" cap="none" normalizeH="0" baseline="0" dirty="0" smtClean="0">
                          <a:ln>
                            <a:noFill/>
                          </a:ln>
                          <a:solidFill>
                            <a:schemeClr val="accent2"/>
                          </a:solidFill>
                          <a:effectLst/>
                          <a:latin typeface="18 VAG Rounded Light   02390"/>
                        </a:rPr>
                        <a:t>-machine Parallelism</a:t>
                      </a:r>
                      <a:br>
                        <a:rPr kumimoji="0" lang="en-US" sz="1800" b="1" i="0" u="none" strike="noStrike" cap="none" normalizeH="0" baseline="0" dirty="0" smtClean="0">
                          <a:ln>
                            <a:noFill/>
                          </a:ln>
                          <a:solidFill>
                            <a:schemeClr val="accent2"/>
                          </a:solidFill>
                          <a:effectLst/>
                          <a:latin typeface="18 VAG Rounded Light   02390"/>
                        </a:rPr>
                      </a:br>
                      <a:r>
                        <a:rPr kumimoji="0" lang="en-US" sz="1800" b="1" i="0" u="none" strike="noStrike" cap="none" normalizeH="0" baseline="0" dirty="0">
                          <a:ln>
                            <a:noFill/>
                          </a:ln>
                          <a:solidFill>
                            <a:schemeClr val="accent2"/>
                          </a:solidFill>
                          <a:effectLst/>
                          <a:latin typeface="18 VAG Rounded Light   02390"/>
                        </a:rPr>
                        <a:t>(Matt)</a:t>
                      </a:r>
                      <a:endParaRPr kumimoji="0" lang="en-US" sz="1800" b="1" i="0" u="none" strike="noStrike" cap="none" normalizeH="0" baseline="0" dirty="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smtClean="0">
                          <a:ln>
                            <a:noFill/>
                          </a:ln>
                          <a:solidFill>
                            <a:schemeClr val="tx1"/>
                          </a:solidFill>
                          <a:effectLst/>
                          <a:latin typeface="18 VAG Rounded Light   02390"/>
                        </a:rPr>
                        <a:t>Parallel</a:t>
                      </a:r>
                      <a:endParaRPr kumimoji="0" lang="en-US" sz="1800" b="1" i="0" u="none" strike="noStrike" cap="none" normalizeH="0" baseline="0" dirty="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err="1" smtClean="0">
                          <a:ln>
                            <a:noFill/>
                          </a:ln>
                          <a:solidFill>
                            <a:schemeClr val="tx1"/>
                          </a:solidFill>
                          <a:effectLst/>
                          <a:latin typeface="18 VAG Rounded Light   02390"/>
                        </a:rPr>
                        <a:t>IntER</a:t>
                      </a:r>
                      <a:r>
                        <a:rPr kumimoji="0" lang="en-US" sz="1800" b="1" i="0" u="none" strike="noStrike" cap="none" normalizeH="0" baseline="0" dirty="0" smtClean="0">
                          <a:ln>
                            <a:noFill/>
                          </a:ln>
                          <a:solidFill>
                            <a:schemeClr val="tx1"/>
                          </a:solidFill>
                          <a:effectLst/>
                          <a:latin typeface="18 VAG Rounded Light   02390"/>
                        </a:rPr>
                        <a:t>-machine</a:t>
                      </a:r>
                      <a:br>
                        <a:rPr kumimoji="0" lang="en-US" sz="1800" b="1" i="0" u="none" strike="noStrike" cap="none" normalizeH="0" baseline="0" dirty="0" smtClean="0">
                          <a:ln>
                            <a:noFill/>
                          </a:ln>
                          <a:solidFill>
                            <a:schemeClr val="tx1"/>
                          </a:solidFill>
                          <a:effectLst/>
                          <a:latin typeface="18 VAG Rounded Light   02390"/>
                        </a:rPr>
                      </a:br>
                      <a:r>
                        <a:rPr kumimoji="0" lang="en-US" sz="1800" b="1" i="0" u="none" strike="noStrike" cap="none" normalizeH="0" baseline="0" dirty="0" smtClean="0">
                          <a:ln>
                            <a:noFill/>
                          </a:ln>
                          <a:solidFill>
                            <a:schemeClr val="tx1"/>
                          </a:solidFill>
                          <a:effectLst/>
                          <a:latin typeface="18 VAG Rounded Light   02390"/>
                        </a:rPr>
                        <a:t>Parallelism</a:t>
                      </a:r>
                      <a:br>
                        <a:rPr kumimoji="0" lang="en-US" sz="1800" b="1" i="0" u="none" strike="noStrike" cap="none" normalizeH="0" baseline="0" dirty="0" smtClean="0">
                          <a:ln>
                            <a:noFill/>
                          </a:ln>
                          <a:solidFill>
                            <a:schemeClr val="tx1"/>
                          </a:solidFill>
                          <a:effectLst/>
                          <a:latin typeface="18 VAG Rounded Light   02390"/>
                        </a:rPr>
                      </a:br>
                      <a:r>
                        <a:rPr kumimoji="0" lang="en-US" sz="1800" b="1" i="0" u="none" strike="noStrike" cap="none" normalizeH="0" baseline="0" dirty="0" err="1" smtClean="0">
                          <a:ln>
                            <a:noFill/>
                          </a:ln>
                          <a:solidFill>
                            <a:schemeClr val="accent1"/>
                          </a:solidFill>
                          <a:effectLst/>
                          <a:latin typeface="18 VAG Rounded Light   02390"/>
                        </a:rPr>
                        <a:t>Perf</a:t>
                      </a:r>
                      <a:r>
                        <a:rPr kumimoji="0" lang="en-US" sz="1800" b="1" i="0" u="none" strike="noStrike" cap="none" normalizeH="0" baseline="0" dirty="0" smtClean="0">
                          <a:ln>
                            <a:noFill/>
                          </a:ln>
                          <a:solidFill>
                            <a:schemeClr val="accent1"/>
                          </a:solidFill>
                          <a:effectLst/>
                          <a:latin typeface="18 VAG Rounded Light   02390"/>
                        </a:rPr>
                        <a:t> comp due</a:t>
                      </a:r>
                      <a:endParaRPr kumimoji="0" lang="en-US" sz="1800" b="1" i="0" u="none" strike="noStrike" cap="none" normalizeH="0" baseline="0" dirty="0">
                        <a:ln>
                          <a:noFill/>
                        </a:ln>
                        <a:solidFill>
                          <a:schemeClr val="accent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5538">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a:t>
                      </a:r>
                      <a:r>
                        <a:rPr kumimoji="0" lang="en-US" sz="1800" b="1" i="0" u="none" strike="noStrike" cap="none" normalizeH="0" baseline="0" dirty="0" smtClean="0">
                          <a:ln>
                            <a:noFill/>
                          </a:ln>
                          <a:solidFill>
                            <a:schemeClr val="tx1"/>
                          </a:solidFill>
                          <a:effectLst/>
                          <a:latin typeface="18 VAG Rounded Light   02390"/>
                        </a:rPr>
                        <a:t>17</a:t>
                      </a:r>
                    </a:p>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tx1"/>
                          </a:solidFill>
                          <a:effectLst/>
                          <a:latin typeface="18 VAG Rounded Light   02390"/>
                        </a:rPr>
                        <a:t>Last week</a:t>
                      </a:r>
                      <a:br>
                        <a:rPr kumimoji="0" lang="en-US" sz="1800" b="1" i="0" u="none" strike="noStrike" cap="none" normalizeH="0" baseline="0" dirty="0">
                          <a:ln>
                            <a:noFill/>
                          </a:ln>
                          <a:solidFill>
                            <a:schemeClr val="tx1"/>
                          </a:solidFill>
                          <a:effectLst/>
                          <a:latin typeface="18 VAG Rounded Light   02390"/>
                        </a:rPr>
                      </a:br>
                      <a:r>
                        <a:rPr kumimoji="0" lang="en-US" sz="1800" b="1" i="0" u="none" strike="noStrike" cap="none" normalizeH="0" baseline="0" dirty="0" err="1">
                          <a:ln>
                            <a:noFill/>
                          </a:ln>
                          <a:solidFill>
                            <a:schemeClr val="tx1"/>
                          </a:solidFill>
                          <a:effectLst/>
                          <a:latin typeface="18 VAG Rounded Light   02390"/>
                        </a:rPr>
                        <a:t>o</a:t>
                      </a:r>
                      <a:r>
                        <a:rPr kumimoji="0" lang="en-US" sz="1800" b="1" i="0" u="none" strike="noStrike" cap="none" normalizeH="0" baseline="0" dirty="0">
                          <a:ln>
                            <a:noFill/>
                          </a:ln>
                          <a:solidFill>
                            <a:schemeClr val="tx1"/>
                          </a:solidFill>
                          <a:effectLst/>
                          <a:latin typeface="18 VAG Rounded Light   02390"/>
                        </a:rPr>
                        <a:t>’ classes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accent3"/>
                          </a:solidFill>
                          <a:effectLst/>
                          <a:latin typeface="18 VAG Rounded Light   02390"/>
                        </a:rPr>
                        <a:t>LAST</a:t>
                      </a:r>
                      <a:br>
                        <a:rPr kumimoji="0" lang="en-US" sz="1800" b="1" i="0" u="none" strike="noStrike" cap="none" normalizeH="0" baseline="0" dirty="0">
                          <a:ln>
                            <a:noFill/>
                          </a:ln>
                          <a:solidFill>
                            <a:schemeClr val="accent3"/>
                          </a:solidFill>
                          <a:effectLst/>
                          <a:latin typeface="18 VAG Rounded Light   02390"/>
                        </a:rPr>
                      </a:br>
                      <a:r>
                        <a:rPr kumimoji="0" lang="en-US" sz="1800" b="1" i="0" u="none" strike="noStrike" cap="none" normalizeH="0" baseline="0" dirty="0">
                          <a:ln>
                            <a:noFill/>
                          </a:ln>
                          <a:solidFill>
                            <a:schemeClr val="accent3"/>
                          </a:solidFill>
                          <a:effectLst/>
                          <a:latin typeface="18 VAG Rounded Light   02390"/>
                        </a:rPr>
                        <a:t>CLASS</a:t>
                      </a:r>
                    </a:p>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a:ln>
                            <a:noFill/>
                          </a:ln>
                          <a:solidFill>
                            <a:schemeClr val="accent3"/>
                          </a:solidFill>
                          <a:effectLst/>
                          <a:latin typeface="18 VAG Rounded Light   02390"/>
                        </a:rPr>
                        <a:t>Summary,</a:t>
                      </a:r>
                      <a:br>
                        <a:rPr kumimoji="0" lang="en-US" sz="1800" b="1" i="0" u="none" strike="noStrike" cap="none" normalizeH="0" baseline="0" dirty="0">
                          <a:ln>
                            <a:noFill/>
                          </a:ln>
                          <a:solidFill>
                            <a:schemeClr val="accent3"/>
                          </a:solidFill>
                          <a:effectLst/>
                          <a:latin typeface="18 VAG Rounded Light   02390"/>
                        </a:rPr>
                      </a:br>
                      <a:r>
                        <a:rPr kumimoji="0" lang="en-US" sz="1800" b="1" i="0" u="none" strike="noStrike" cap="none" normalizeH="0" baseline="0" dirty="0">
                          <a:ln>
                            <a:noFill/>
                          </a:ln>
                          <a:solidFill>
                            <a:schemeClr val="accent3"/>
                          </a:solidFill>
                          <a:effectLst/>
                          <a:latin typeface="18 VAG Rounded Light   02390"/>
                        </a:rPr>
                        <a:t>Review, &amp;</a:t>
                      </a:r>
                      <a:br>
                        <a:rPr kumimoji="0" lang="en-US" sz="1800" b="1" i="0" u="none" strike="noStrike" cap="none" normalizeH="0" baseline="0" dirty="0">
                          <a:ln>
                            <a:noFill/>
                          </a:ln>
                          <a:solidFill>
                            <a:schemeClr val="accent3"/>
                          </a:solidFill>
                          <a:effectLst/>
                          <a:latin typeface="18 VAG Rounded Light   02390"/>
                        </a:rPr>
                      </a:br>
                      <a:r>
                        <a:rPr kumimoji="0" lang="en-US" sz="1800" b="1" i="0" u="none" strike="noStrike" cap="none" normalizeH="0" baseline="0" dirty="0">
                          <a:ln>
                            <a:noFill/>
                          </a:ln>
                          <a:solidFill>
                            <a:schemeClr val="accent3"/>
                          </a:solidFill>
                          <a:effectLst/>
                          <a:latin typeface="18 VAG Rounded Light   02390"/>
                        </a:rPr>
                        <a:t>HKN </a:t>
                      </a:r>
                      <a:r>
                        <a:rPr kumimoji="0" lang="en-US" sz="1800" b="1" i="0" u="none" strike="noStrike" cap="none" normalizeH="0" baseline="0" dirty="0" err="1">
                          <a:ln>
                            <a:noFill/>
                          </a:ln>
                          <a:solidFill>
                            <a:schemeClr val="accent3"/>
                          </a:solidFill>
                          <a:effectLst/>
                          <a:latin typeface="18 VAG Rounded Light   02390"/>
                        </a:rPr>
                        <a:t>Evals</a:t>
                      </a:r>
                      <a:endParaRPr kumimoji="0" lang="en-US" sz="1800" b="1" i="0" u="none" strike="noStrike" cap="none" normalizeH="0" baseline="0" dirty="0">
                        <a:ln>
                          <a:noFill/>
                        </a:ln>
                        <a:solidFill>
                          <a:schemeClr val="accent3"/>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kumimoji="0" lang="en-US" sz="1800" b="1" i="0" u="none" strike="noStrike" cap="none" normalizeH="0" baseline="0" dirty="0" smtClean="0">
                          <a:ln>
                            <a:noFill/>
                          </a:ln>
                          <a:solidFill>
                            <a:schemeClr val="tx1"/>
                          </a:solidFill>
                          <a:effectLst/>
                          <a:latin typeface="18 VAG Rounded Light   02390"/>
                        </a:rPr>
                        <a:t/>
                      </a:r>
                      <a:br>
                        <a:rPr kumimoji="0" lang="en-US" sz="1800" b="1" i="0" u="none" strike="noStrike" cap="none" normalizeH="0" baseline="0" dirty="0" smtClean="0">
                          <a:ln>
                            <a:noFill/>
                          </a:ln>
                          <a:solidFill>
                            <a:schemeClr val="tx1"/>
                          </a:solidFill>
                          <a:effectLst/>
                          <a:latin typeface="18 VAG Rounded Light   02390"/>
                        </a:rPr>
                      </a:br>
                      <a:endParaRPr kumimoji="0" lang="en-US" sz="1800" b="1" i="0" u="none" strike="noStrike" cap="none" normalizeH="0" baseline="0" dirty="0">
                        <a:ln>
                          <a:noFill/>
                        </a:ln>
                        <a:solidFill>
                          <a:schemeClr val="bg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1800" b="1" i="0" u="none" strike="noStrike" cap="none" normalizeH="0" baseline="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1800" b="1" i="0" u="none" strike="noStrike" cap="none" normalizeH="0" baseline="0" dirty="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5538">
                <a:tc>
                  <a:txBody>
                    <a:bodyPr/>
                    <a:lstStyle/>
                    <a:p>
                      <a:pPr marL="0" marR="0" lvl="0" indent="0" algn="r" defTabSz="914400" rtl="0" eaLnBrk="0" fontAlgn="base" latinLnBrk="0" hangingPunct="0">
                        <a:lnSpc>
                          <a:spcPct val="75000"/>
                        </a:lnSpc>
                        <a:spcBef>
                          <a:spcPct val="65000"/>
                        </a:spcBef>
                        <a:spcAft>
                          <a:spcPct val="0"/>
                        </a:spcAft>
                        <a:buClrTx/>
                        <a:buSzPct val="100000"/>
                        <a:buFont typeface="Times" charset="0"/>
                        <a:buNone/>
                        <a:tabLst/>
                      </a:pPr>
                      <a:r>
                        <a:rPr lang="en-US" sz="1800" b="1" dirty="0" smtClean="0">
                          <a:latin typeface="18 VAG Rounded Light   02390"/>
                        </a:rPr>
                        <a:t>#18</a:t>
                      </a:r>
                      <a:br>
                        <a:rPr lang="en-US" sz="1800" b="1" dirty="0" smtClean="0">
                          <a:latin typeface="18 VAG Rounded Light   02390"/>
                        </a:rPr>
                      </a:br>
                      <a:r>
                        <a:rPr lang="en-US" sz="1800" b="1" dirty="0" smtClean="0">
                          <a:latin typeface="18 VAG Rounded Light   02390"/>
                        </a:rPr>
                        <a:t>FINAL REVIEW Sun @ 2-5pm </a:t>
                      </a:r>
                      <a:r>
                        <a:rPr lang="en-US" sz="1800" b="1" dirty="0" smtClean="0">
                          <a:solidFill>
                            <a:srgbClr val="FFFFFF"/>
                          </a:solidFill>
                          <a:latin typeface="18 VAG Rounded Light   02390"/>
                        </a:rPr>
                        <a:t>10 Evans</a:t>
                      </a:r>
                      <a:endParaRPr kumimoji="0" lang="en-US" sz="1800" b="1" i="0" u="none" strike="noStrike" cap="none" normalizeH="0" baseline="0" dirty="0">
                        <a:ln>
                          <a:noFill/>
                        </a:ln>
                        <a:solidFill>
                          <a:schemeClr val="tx1"/>
                        </a:solidFill>
                        <a:effectLst/>
                        <a:latin typeface="18 VAG Rounded Light   0239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4000"/>
                    </a:solid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r>
                        <a:rPr lang="en-US" sz="1800" b="1" dirty="0" smtClean="0">
                          <a:solidFill>
                            <a:srgbClr val="FFFF00"/>
                          </a:solidFill>
                          <a:latin typeface="18 VAG Rounded Light   02390"/>
                        </a:rPr>
                        <a:t>FINAL EXAM Mon 5-8pm location TBA</a:t>
                      </a:r>
                      <a:endParaRPr kumimoji="0" lang="en-US" sz="1800" b="1" i="0" u="none" strike="noStrike" cap="none" normalizeH="0" baseline="0" dirty="0">
                        <a:ln>
                          <a:noFill/>
                        </a:ln>
                        <a:solidFill>
                          <a:srgbClr val="FFFF00"/>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1800" b="1" i="0" u="none" strike="noStrike" cap="none" normalizeH="0" baseline="0" dirty="0">
                        <a:ln>
                          <a:noFill/>
                        </a:ln>
                        <a:solidFill>
                          <a:schemeClr val="bg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1800" b="1" i="0" u="none" strike="noStrike" cap="none" normalizeH="0" baseline="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75000"/>
                        </a:lnSpc>
                        <a:spcBef>
                          <a:spcPct val="65000"/>
                        </a:spcBef>
                        <a:spcAft>
                          <a:spcPct val="0"/>
                        </a:spcAft>
                        <a:buClrTx/>
                        <a:buSzPct val="100000"/>
                        <a:buFont typeface="Times" charset="0"/>
                        <a:buNone/>
                        <a:tabLst/>
                      </a:pPr>
                      <a:endParaRPr kumimoji="0" lang="en-US" sz="1800" b="1" i="0" u="none" strike="noStrike" cap="none" normalizeH="0" baseline="0" dirty="0">
                        <a:ln>
                          <a:noFill/>
                        </a:ln>
                        <a:solidFill>
                          <a:schemeClr val="tx1"/>
                        </a:solidFill>
                        <a:effectLst/>
                        <a:latin typeface="18 VAG Rounded Light   0239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itle 4"/>
          <p:cNvSpPr>
            <a:spLocks noGrp="1"/>
          </p:cNvSpPr>
          <p:nvPr>
            <p:ph type="title"/>
          </p:nvPr>
        </p:nvSpPr>
        <p:spPr/>
        <p:txBody>
          <a:bodyPr/>
          <a:lstStyle/>
          <a:p>
            <a:r>
              <a:rPr lang="en-US" dirty="0" smtClean="0"/>
              <a:t>Upcoming Calendar</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8194" name="Rectangle 2"/>
          <p:cNvSpPr>
            <a:spLocks noGrp="1" noChangeArrowheads="1"/>
          </p:cNvSpPr>
          <p:nvPr>
            <p:ph type="title"/>
          </p:nvPr>
        </p:nvSpPr>
        <p:spPr/>
        <p:txBody>
          <a:bodyPr/>
          <a:lstStyle/>
          <a:p>
            <a:r>
              <a:rPr lang="en-US" smtClean="0"/>
              <a:t>What is the alternative to polling?</a:t>
            </a:r>
            <a:endParaRPr lang="en-US"/>
          </a:p>
        </p:txBody>
      </p:sp>
      <p:sp>
        <p:nvSpPr>
          <p:cNvPr id="3208195" name="Rectangle 3"/>
          <p:cNvSpPr>
            <a:spLocks noGrp="1" noChangeArrowheads="1"/>
          </p:cNvSpPr>
          <p:nvPr>
            <p:ph type="body" idx="1"/>
          </p:nvPr>
        </p:nvSpPr>
        <p:spPr/>
        <p:txBody>
          <a:bodyPr/>
          <a:lstStyle/>
          <a:p>
            <a:r>
              <a:rPr lang="en-US" dirty="0" smtClean="0"/>
              <a:t>Wasteful to have processor spend most of its time “spin-waiting” for I/O to be ready</a:t>
            </a:r>
          </a:p>
          <a:p>
            <a:r>
              <a:rPr lang="en-US" dirty="0" smtClean="0"/>
              <a:t>Would like an unplanned procedure call that would be invoked only when I/O device is ready</a:t>
            </a:r>
          </a:p>
          <a:p>
            <a:r>
              <a:rPr lang="en-US" dirty="0" smtClean="0"/>
              <a:t>Solution: use </a:t>
            </a:r>
            <a:r>
              <a:rPr lang="en-US" dirty="0" smtClean="0">
                <a:solidFill>
                  <a:schemeClr val="accent1"/>
                </a:solidFill>
              </a:rPr>
              <a:t>exception mechanism </a:t>
            </a:r>
            <a:r>
              <a:rPr lang="en-US" dirty="0" smtClean="0"/>
              <a:t>to help </a:t>
            </a:r>
            <a:br>
              <a:rPr lang="en-US" dirty="0" smtClean="0"/>
            </a:br>
            <a:r>
              <a:rPr lang="en-US" dirty="0" smtClean="0"/>
              <a:t>I/O.  </a:t>
            </a:r>
            <a:r>
              <a:rPr lang="en-US" dirty="0" smtClean="0">
                <a:solidFill>
                  <a:schemeClr val="accent2"/>
                </a:solidFill>
              </a:rPr>
              <a:t>Interrupt </a:t>
            </a:r>
            <a:r>
              <a:rPr lang="en-US" dirty="0" smtClean="0"/>
              <a:t>program when I/O ready, return when done with data transfer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0242" name="Rectangle 2"/>
          <p:cNvSpPr>
            <a:spLocks noGrp="1" noChangeArrowheads="1"/>
          </p:cNvSpPr>
          <p:nvPr>
            <p:ph type="title"/>
          </p:nvPr>
        </p:nvSpPr>
        <p:spPr/>
        <p:txBody>
          <a:bodyPr/>
          <a:lstStyle/>
          <a:p>
            <a:r>
              <a:rPr lang="en-US" smtClean="0"/>
              <a:t>I/O Interrupt</a:t>
            </a:r>
            <a:endParaRPr lang="en-US"/>
          </a:p>
        </p:txBody>
      </p:sp>
      <p:sp>
        <p:nvSpPr>
          <p:cNvPr id="3210243" name="Rectangle 3"/>
          <p:cNvSpPr>
            <a:spLocks noGrp="1" noChangeArrowheads="1"/>
          </p:cNvSpPr>
          <p:nvPr>
            <p:ph type="body" idx="1"/>
          </p:nvPr>
        </p:nvSpPr>
        <p:spPr/>
        <p:txBody>
          <a:bodyPr/>
          <a:lstStyle/>
          <a:p>
            <a:r>
              <a:rPr lang="en-US" dirty="0" smtClean="0"/>
              <a:t>An I/O interrupt is like overflow exceptions except:</a:t>
            </a:r>
          </a:p>
          <a:p>
            <a:pPr lvl="1"/>
            <a:r>
              <a:rPr lang="en-US" dirty="0" smtClean="0"/>
              <a:t>An I/O interrupt is “asynchronous”</a:t>
            </a:r>
          </a:p>
          <a:p>
            <a:pPr lvl="1"/>
            <a:r>
              <a:rPr lang="en-US" dirty="0" smtClean="0"/>
              <a:t>More information needs to be conveyed</a:t>
            </a:r>
          </a:p>
          <a:p>
            <a:r>
              <a:rPr lang="en-US" dirty="0" smtClean="0"/>
              <a:t>An I/O interrupt is asynchronous with respect to instruction execution:</a:t>
            </a:r>
          </a:p>
          <a:p>
            <a:pPr lvl="1"/>
            <a:r>
              <a:rPr lang="en-US" dirty="0" smtClean="0"/>
              <a:t>I/O interrupt is not associated with any instruction, but it can happen in the middle of any given instruction</a:t>
            </a:r>
          </a:p>
          <a:p>
            <a:pPr lvl="1"/>
            <a:r>
              <a:rPr lang="en-US" dirty="0" smtClean="0">
                <a:solidFill>
                  <a:schemeClr val="accent2"/>
                </a:solidFill>
              </a:rPr>
              <a:t>I/O interrupt does not prevent any instruction from completion</a:t>
            </a:r>
            <a:endParaRPr lang="en-US" dirty="0">
              <a:solidFill>
                <a:schemeClr val="accent2"/>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4338" name="Rectangle 2"/>
          <p:cNvSpPr>
            <a:spLocks noGrp="1" noChangeArrowheads="1"/>
          </p:cNvSpPr>
          <p:nvPr>
            <p:ph type="title"/>
          </p:nvPr>
        </p:nvSpPr>
        <p:spPr/>
        <p:txBody>
          <a:bodyPr/>
          <a:lstStyle/>
          <a:p>
            <a:r>
              <a:rPr lang="en-US" smtClean="0"/>
              <a:t>Interrupt-Driven Data Transfer</a:t>
            </a:r>
            <a:endParaRPr lang="en-US"/>
          </a:p>
        </p:txBody>
      </p:sp>
      <p:grpSp>
        <p:nvGrpSpPr>
          <p:cNvPr id="2" name="Group 3"/>
          <p:cNvGrpSpPr>
            <a:grpSpLocks/>
          </p:cNvGrpSpPr>
          <p:nvPr/>
        </p:nvGrpSpPr>
        <p:grpSpPr bwMode="auto">
          <a:xfrm>
            <a:off x="2095500" y="1803401"/>
            <a:ext cx="2006600" cy="795338"/>
            <a:chOff x="1320" y="1136"/>
            <a:chExt cx="1264" cy="501"/>
          </a:xfrm>
        </p:grpSpPr>
        <p:sp>
          <p:nvSpPr>
            <p:cNvPr id="3214340" name="Line 4"/>
            <p:cNvSpPr>
              <a:spLocks noChangeShapeType="1"/>
            </p:cNvSpPr>
            <p:nvPr/>
          </p:nvSpPr>
          <p:spPr bwMode="auto">
            <a:xfrm>
              <a:off x="1976" y="1584"/>
              <a:ext cx="608" cy="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41" name="Rectangle 5"/>
            <p:cNvSpPr>
              <a:spLocks noChangeArrowheads="1"/>
            </p:cNvSpPr>
            <p:nvPr/>
          </p:nvSpPr>
          <p:spPr bwMode="auto">
            <a:xfrm>
              <a:off x="1320" y="1136"/>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(1) I/O</a:t>
              </a:r>
            </a:p>
            <a:p>
              <a:pPr algn="l">
                <a:lnSpc>
                  <a:spcPct val="85000"/>
                </a:lnSpc>
              </a:pPr>
              <a:r>
                <a:rPr lang="en-US" sz="2800">
                  <a:solidFill>
                    <a:schemeClr val="tx1"/>
                  </a:solidFill>
                  <a:latin typeface="18 VAG Rounded Light   02390"/>
                </a:rPr>
                <a:t>interrupt</a:t>
              </a:r>
            </a:p>
          </p:txBody>
        </p:sp>
      </p:grpSp>
      <p:grpSp>
        <p:nvGrpSpPr>
          <p:cNvPr id="3" name="Group 6"/>
          <p:cNvGrpSpPr>
            <a:grpSpLocks/>
          </p:cNvGrpSpPr>
          <p:nvPr/>
        </p:nvGrpSpPr>
        <p:grpSpPr bwMode="auto">
          <a:xfrm>
            <a:off x="1485900" y="2527301"/>
            <a:ext cx="2628900" cy="847726"/>
            <a:chOff x="936" y="1592"/>
            <a:chExt cx="1656" cy="534"/>
          </a:xfrm>
        </p:grpSpPr>
        <p:sp>
          <p:nvSpPr>
            <p:cNvPr id="3214343" name="Line 7"/>
            <p:cNvSpPr>
              <a:spLocks noChangeShapeType="1"/>
            </p:cNvSpPr>
            <p:nvPr/>
          </p:nvSpPr>
          <p:spPr bwMode="auto">
            <a:xfrm flipH="1">
              <a:off x="1816" y="1592"/>
              <a:ext cx="776" cy="264"/>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44" name="Rectangle 8"/>
            <p:cNvSpPr>
              <a:spLocks noChangeArrowheads="1"/>
            </p:cNvSpPr>
            <p:nvPr/>
          </p:nvSpPr>
          <p:spPr bwMode="auto">
            <a:xfrm>
              <a:off x="936" y="1856"/>
              <a:ext cx="112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(2) save PC</a:t>
              </a:r>
            </a:p>
          </p:txBody>
        </p:sp>
      </p:grpSp>
      <p:sp>
        <p:nvSpPr>
          <p:cNvPr id="3214345" name="Rectangle 9"/>
          <p:cNvSpPr>
            <a:spLocks noChangeArrowheads="1"/>
          </p:cNvSpPr>
          <p:nvPr/>
        </p:nvSpPr>
        <p:spPr bwMode="auto">
          <a:xfrm>
            <a:off x="4038600" y="1143000"/>
            <a:ext cx="145178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dirty="0">
                <a:solidFill>
                  <a:schemeClr val="tx1"/>
                </a:solidFill>
                <a:latin typeface="18 VAG Rounded Light   02390"/>
              </a:rPr>
              <a:t>Memory</a:t>
            </a:r>
          </a:p>
        </p:txBody>
      </p:sp>
      <p:grpSp>
        <p:nvGrpSpPr>
          <p:cNvPr id="4" name="Group 10"/>
          <p:cNvGrpSpPr>
            <a:grpSpLocks/>
          </p:cNvGrpSpPr>
          <p:nvPr/>
        </p:nvGrpSpPr>
        <p:grpSpPr bwMode="auto">
          <a:xfrm>
            <a:off x="3879850" y="2819400"/>
            <a:ext cx="215900" cy="234950"/>
            <a:chOff x="2444" y="1776"/>
            <a:chExt cx="136" cy="148"/>
          </a:xfrm>
        </p:grpSpPr>
        <p:sp>
          <p:nvSpPr>
            <p:cNvPr id="3214347" name="Line 11"/>
            <p:cNvSpPr>
              <a:spLocks noChangeShapeType="1"/>
            </p:cNvSpPr>
            <p:nvPr/>
          </p:nvSpPr>
          <p:spPr bwMode="auto">
            <a:xfrm flipH="1">
              <a:off x="2448" y="1776"/>
              <a:ext cx="128" cy="6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48" name="Line 12"/>
            <p:cNvSpPr>
              <a:spLocks noChangeShapeType="1"/>
            </p:cNvSpPr>
            <p:nvPr/>
          </p:nvSpPr>
          <p:spPr bwMode="auto">
            <a:xfrm>
              <a:off x="2444" y="1868"/>
              <a:ext cx="136" cy="5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5" name="Group 13"/>
          <p:cNvGrpSpPr>
            <a:grpSpLocks/>
          </p:cNvGrpSpPr>
          <p:nvPr/>
        </p:nvGrpSpPr>
        <p:grpSpPr bwMode="auto">
          <a:xfrm>
            <a:off x="3810000" y="1695450"/>
            <a:ext cx="3468688" cy="4781550"/>
            <a:chOff x="2400" y="1068"/>
            <a:chExt cx="2185" cy="3012"/>
          </a:xfrm>
        </p:grpSpPr>
        <p:grpSp>
          <p:nvGrpSpPr>
            <p:cNvPr id="6" name="Group 14"/>
            <p:cNvGrpSpPr>
              <a:grpSpLocks/>
            </p:cNvGrpSpPr>
            <p:nvPr/>
          </p:nvGrpSpPr>
          <p:grpSpPr bwMode="auto">
            <a:xfrm>
              <a:off x="2400" y="1068"/>
              <a:ext cx="2073" cy="3012"/>
              <a:chOff x="2400" y="1068"/>
              <a:chExt cx="2073" cy="3012"/>
            </a:xfrm>
          </p:grpSpPr>
          <p:sp>
            <p:nvSpPr>
              <p:cNvPr id="3214351" name="Line 15"/>
              <p:cNvSpPr>
                <a:spLocks noChangeShapeType="1"/>
              </p:cNvSpPr>
              <p:nvPr/>
            </p:nvSpPr>
            <p:spPr bwMode="auto">
              <a:xfrm>
                <a:off x="2584" y="1080"/>
                <a:ext cx="0" cy="300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2" name="Line 16"/>
              <p:cNvSpPr>
                <a:spLocks noChangeShapeType="1"/>
              </p:cNvSpPr>
              <p:nvPr/>
            </p:nvSpPr>
            <p:spPr bwMode="auto">
              <a:xfrm>
                <a:off x="3360" y="1088"/>
                <a:ext cx="0" cy="294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3" name="Line 17"/>
              <p:cNvSpPr>
                <a:spLocks noChangeShapeType="1"/>
              </p:cNvSpPr>
              <p:nvPr/>
            </p:nvSpPr>
            <p:spPr bwMode="auto">
              <a:xfrm>
                <a:off x="2428" y="1068"/>
                <a:ext cx="152" cy="1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54" name="Line 18"/>
              <p:cNvSpPr>
                <a:spLocks noChangeShapeType="1"/>
              </p:cNvSpPr>
              <p:nvPr/>
            </p:nvSpPr>
            <p:spPr bwMode="auto">
              <a:xfrm flipH="1">
                <a:off x="2400" y="1296"/>
                <a:ext cx="144" cy="6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5" name="Line 19"/>
              <p:cNvSpPr>
                <a:spLocks noChangeShapeType="1"/>
              </p:cNvSpPr>
              <p:nvPr/>
            </p:nvSpPr>
            <p:spPr bwMode="auto">
              <a:xfrm>
                <a:off x="2404" y="1368"/>
                <a:ext cx="136" cy="4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56" name="Rectangle 20"/>
              <p:cNvSpPr>
                <a:spLocks noChangeArrowheads="1"/>
              </p:cNvSpPr>
              <p:nvPr/>
            </p:nvSpPr>
            <p:spPr bwMode="auto">
              <a:xfrm>
                <a:off x="2736" y="1104"/>
                <a:ext cx="470"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dirty="0">
                    <a:solidFill>
                      <a:schemeClr val="tx1"/>
                    </a:solidFill>
                    <a:latin typeface="18 VAG Rounded Light   02390"/>
                  </a:rPr>
                  <a:t>add</a:t>
                </a:r>
              </a:p>
              <a:p>
                <a:pPr algn="l">
                  <a:lnSpc>
                    <a:spcPct val="85000"/>
                  </a:lnSpc>
                </a:pPr>
                <a:r>
                  <a:rPr lang="en-US" sz="2800" dirty="0">
                    <a:solidFill>
                      <a:schemeClr val="tx1"/>
                    </a:solidFill>
                    <a:latin typeface="18 VAG Rounded Light   02390"/>
                  </a:rPr>
                  <a:t>sub</a:t>
                </a:r>
              </a:p>
              <a:p>
                <a:pPr algn="l">
                  <a:lnSpc>
                    <a:spcPct val="85000"/>
                  </a:lnSpc>
                </a:pPr>
                <a:r>
                  <a:rPr lang="en-US" sz="2800" dirty="0">
                    <a:solidFill>
                      <a:schemeClr val="tx1"/>
                    </a:solidFill>
                    <a:latin typeface="18 VAG Rounded Light   02390"/>
                  </a:rPr>
                  <a:t>and</a:t>
                </a:r>
              </a:p>
              <a:p>
                <a:pPr algn="l">
                  <a:lnSpc>
                    <a:spcPct val="85000"/>
                  </a:lnSpc>
                </a:pPr>
                <a:r>
                  <a:rPr lang="en-US" sz="2800" dirty="0">
                    <a:solidFill>
                      <a:schemeClr val="tx1"/>
                    </a:solidFill>
                    <a:latin typeface="18 VAG Rounded Light   02390"/>
                  </a:rPr>
                  <a:t>or</a:t>
                </a:r>
              </a:p>
            </p:txBody>
          </p:sp>
          <p:sp>
            <p:nvSpPr>
              <p:cNvPr id="3214357" name="Rectangle 21"/>
              <p:cNvSpPr>
                <a:spLocks noChangeArrowheads="1"/>
              </p:cNvSpPr>
              <p:nvPr/>
            </p:nvSpPr>
            <p:spPr bwMode="auto">
              <a:xfrm>
                <a:off x="3528" y="1376"/>
                <a:ext cx="945"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user</a:t>
                </a:r>
              </a:p>
              <a:p>
                <a:pPr algn="l">
                  <a:lnSpc>
                    <a:spcPct val="85000"/>
                  </a:lnSpc>
                </a:pPr>
                <a:r>
                  <a:rPr lang="en-US" sz="2800">
                    <a:solidFill>
                      <a:schemeClr val="tx1"/>
                    </a:solidFill>
                    <a:latin typeface="18 VAG Rounded Light   02390"/>
                  </a:rPr>
                  <a:t>program</a:t>
                </a:r>
              </a:p>
            </p:txBody>
          </p:sp>
          <p:sp>
            <p:nvSpPr>
              <p:cNvPr id="3214358" name="Line 22"/>
              <p:cNvSpPr>
                <a:spLocks noChangeShapeType="1"/>
              </p:cNvSpPr>
              <p:nvPr/>
            </p:nvSpPr>
            <p:spPr bwMode="auto">
              <a:xfrm>
                <a:off x="2592" y="1344"/>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9" name="Line 23"/>
              <p:cNvSpPr>
                <a:spLocks noChangeShapeType="1"/>
              </p:cNvSpPr>
              <p:nvPr/>
            </p:nvSpPr>
            <p:spPr bwMode="auto">
              <a:xfrm>
                <a:off x="2600" y="1120"/>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0" name="Line 24"/>
              <p:cNvSpPr>
                <a:spLocks noChangeShapeType="1"/>
              </p:cNvSpPr>
              <p:nvPr/>
            </p:nvSpPr>
            <p:spPr bwMode="auto">
              <a:xfrm>
                <a:off x="2592" y="1584"/>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1" name="Line 25"/>
              <p:cNvSpPr>
                <a:spLocks noChangeShapeType="1"/>
              </p:cNvSpPr>
              <p:nvPr/>
            </p:nvSpPr>
            <p:spPr bwMode="auto">
              <a:xfrm>
                <a:off x="2592" y="2064"/>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2" name="Line 26"/>
              <p:cNvSpPr>
                <a:spLocks noChangeShapeType="1"/>
              </p:cNvSpPr>
              <p:nvPr/>
            </p:nvSpPr>
            <p:spPr bwMode="auto">
              <a:xfrm>
                <a:off x="2576" y="1848"/>
                <a:ext cx="77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3" name="Line 27"/>
              <p:cNvSpPr>
                <a:spLocks noChangeShapeType="1"/>
              </p:cNvSpPr>
              <p:nvPr/>
            </p:nvSpPr>
            <p:spPr bwMode="auto">
              <a:xfrm>
                <a:off x="3380" y="1124"/>
                <a:ext cx="144" cy="22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4" name="Line 28"/>
              <p:cNvSpPr>
                <a:spLocks noChangeShapeType="1"/>
              </p:cNvSpPr>
              <p:nvPr/>
            </p:nvSpPr>
            <p:spPr bwMode="auto">
              <a:xfrm flipV="1">
                <a:off x="3384" y="1856"/>
                <a:ext cx="136" cy="20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214365" name="Rectangle 29"/>
            <p:cNvSpPr>
              <a:spLocks noChangeArrowheads="1"/>
            </p:cNvSpPr>
            <p:nvPr/>
          </p:nvSpPr>
          <p:spPr bwMode="auto">
            <a:xfrm>
              <a:off x="2664" y="2880"/>
              <a:ext cx="551"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dirty="0">
                  <a:solidFill>
                    <a:schemeClr val="tx1"/>
                  </a:solidFill>
                  <a:latin typeface="18 VAG Rounded Light   02390"/>
                </a:rPr>
                <a:t>read</a:t>
              </a:r>
            </a:p>
            <a:p>
              <a:pPr algn="l">
                <a:lnSpc>
                  <a:spcPct val="85000"/>
                </a:lnSpc>
              </a:pPr>
              <a:r>
                <a:rPr lang="en-US" sz="2800" dirty="0">
                  <a:solidFill>
                    <a:schemeClr val="tx1"/>
                  </a:solidFill>
                  <a:latin typeface="18 VAG Rounded Light   02390"/>
                </a:rPr>
                <a:t>store</a:t>
              </a:r>
            </a:p>
            <a:p>
              <a:pPr algn="l">
                <a:lnSpc>
                  <a:spcPct val="85000"/>
                </a:lnSpc>
              </a:pPr>
              <a:r>
                <a:rPr lang="en-US" sz="2800" dirty="0">
                  <a:solidFill>
                    <a:schemeClr val="tx1"/>
                  </a:solidFill>
                  <a:latin typeface="18 VAG Rounded Light   02390"/>
                </a:rPr>
                <a:t>...</a:t>
              </a:r>
            </a:p>
            <a:p>
              <a:pPr algn="l">
                <a:lnSpc>
                  <a:spcPct val="85000"/>
                </a:lnSpc>
              </a:pPr>
              <a:r>
                <a:rPr lang="en-US" sz="2800" dirty="0" err="1">
                  <a:solidFill>
                    <a:schemeClr val="tx1"/>
                  </a:solidFill>
                  <a:latin typeface="18 VAG Rounded Light   02390"/>
                </a:rPr>
                <a:t>jr</a:t>
              </a:r>
              <a:endParaRPr lang="en-US" sz="2800" dirty="0">
                <a:solidFill>
                  <a:schemeClr val="tx1"/>
                </a:solidFill>
                <a:latin typeface="18 VAG Rounded Light   02390"/>
              </a:endParaRPr>
            </a:p>
          </p:txBody>
        </p:sp>
        <p:sp>
          <p:nvSpPr>
            <p:cNvPr id="3214366" name="Line 30"/>
            <p:cNvSpPr>
              <a:spLocks noChangeShapeType="1"/>
            </p:cNvSpPr>
            <p:nvPr/>
          </p:nvSpPr>
          <p:spPr bwMode="auto">
            <a:xfrm>
              <a:off x="2592" y="2912"/>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7" name="Line 31"/>
            <p:cNvSpPr>
              <a:spLocks noChangeShapeType="1"/>
            </p:cNvSpPr>
            <p:nvPr/>
          </p:nvSpPr>
          <p:spPr bwMode="auto">
            <a:xfrm>
              <a:off x="2592" y="3584"/>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8" name="Line 32"/>
            <p:cNvSpPr>
              <a:spLocks noChangeShapeType="1"/>
            </p:cNvSpPr>
            <p:nvPr/>
          </p:nvSpPr>
          <p:spPr bwMode="auto">
            <a:xfrm>
              <a:off x="2584" y="3872"/>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9" name="Line 33"/>
            <p:cNvSpPr>
              <a:spLocks noChangeShapeType="1"/>
            </p:cNvSpPr>
            <p:nvPr/>
          </p:nvSpPr>
          <p:spPr bwMode="auto">
            <a:xfrm>
              <a:off x="2600" y="3152"/>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70" name="Line 34"/>
            <p:cNvSpPr>
              <a:spLocks noChangeShapeType="1"/>
            </p:cNvSpPr>
            <p:nvPr/>
          </p:nvSpPr>
          <p:spPr bwMode="auto">
            <a:xfrm>
              <a:off x="2592" y="3392"/>
              <a:ext cx="768"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71" name="Rectangle 35"/>
            <p:cNvSpPr>
              <a:spLocks noChangeArrowheads="1"/>
            </p:cNvSpPr>
            <p:nvPr/>
          </p:nvSpPr>
          <p:spPr bwMode="auto">
            <a:xfrm>
              <a:off x="3696" y="2976"/>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interrupt</a:t>
              </a:r>
            </a:p>
            <a:p>
              <a:pPr algn="l">
                <a:lnSpc>
                  <a:spcPct val="85000"/>
                </a:lnSpc>
              </a:pPr>
              <a:r>
                <a:rPr lang="en-US" sz="2800">
                  <a:solidFill>
                    <a:schemeClr val="tx1"/>
                  </a:solidFill>
                  <a:latin typeface="18 VAG Rounded Light   02390"/>
                </a:rPr>
                <a:t>service</a:t>
              </a:r>
            </a:p>
            <a:p>
              <a:pPr algn="l">
                <a:lnSpc>
                  <a:spcPct val="85000"/>
                </a:lnSpc>
              </a:pPr>
              <a:r>
                <a:rPr lang="en-US" sz="2800">
                  <a:solidFill>
                    <a:schemeClr val="tx1"/>
                  </a:solidFill>
                  <a:latin typeface="18 VAG Rounded Light   02390"/>
                </a:rPr>
                <a:t>routine</a:t>
              </a:r>
            </a:p>
          </p:txBody>
        </p:sp>
        <p:sp>
          <p:nvSpPr>
            <p:cNvPr id="3214372" name="Line 36"/>
            <p:cNvSpPr>
              <a:spLocks noChangeShapeType="1"/>
            </p:cNvSpPr>
            <p:nvPr/>
          </p:nvSpPr>
          <p:spPr bwMode="auto">
            <a:xfrm>
              <a:off x="3384" y="2912"/>
              <a:ext cx="248" cy="88"/>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73" name="Line 37"/>
            <p:cNvSpPr>
              <a:spLocks noChangeShapeType="1"/>
            </p:cNvSpPr>
            <p:nvPr/>
          </p:nvSpPr>
          <p:spPr bwMode="auto">
            <a:xfrm flipV="1">
              <a:off x="3384" y="3680"/>
              <a:ext cx="240" cy="20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7" name="Group 38"/>
          <p:cNvGrpSpPr>
            <a:grpSpLocks/>
          </p:cNvGrpSpPr>
          <p:nvPr/>
        </p:nvGrpSpPr>
        <p:grpSpPr bwMode="auto">
          <a:xfrm>
            <a:off x="1333500" y="3403601"/>
            <a:ext cx="2781300" cy="1465263"/>
            <a:chOff x="840" y="2144"/>
            <a:chExt cx="1752" cy="923"/>
          </a:xfrm>
        </p:grpSpPr>
        <p:sp>
          <p:nvSpPr>
            <p:cNvPr id="3214375" name="Line 39"/>
            <p:cNvSpPr>
              <a:spLocks noChangeShapeType="1"/>
            </p:cNvSpPr>
            <p:nvPr/>
          </p:nvSpPr>
          <p:spPr bwMode="auto">
            <a:xfrm>
              <a:off x="1606" y="2144"/>
              <a:ext cx="2" cy="25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76" name="Rectangle 40"/>
            <p:cNvSpPr>
              <a:spLocks noChangeArrowheads="1"/>
            </p:cNvSpPr>
            <p:nvPr/>
          </p:nvSpPr>
          <p:spPr bwMode="auto">
            <a:xfrm>
              <a:off x="840" y="2336"/>
              <a:ext cx="1656" cy="731"/>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(3) jump to interrupt</a:t>
              </a:r>
            </a:p>
            <a:p>
              <a:pPr algn="l">
                <a:lnSpc>
                  <a:spcPct val="85000"/>
                </a:lnSpc>
              </a:pPr>
              <a:r>
                <a:rPr lang="en-US" sz="2800">
                  <a:solidFill>
                    <a:schemeClr val="tx1"/>
                  </a:solidFill>
                  <a:latin typeface="18 VAG Rounded Light   02390"/>
                </a:rPr>
                <a:t>service routine</a:t>
              </a:r>
            </a:p>
          </p:txBody>
        </p:sp>
        <p:sp>
          <p:nvSpPr>
            <p:cNvPr id="3214377" name="Line 41"/>
            <p:cNvSpPr>
              <a:spLocks noChangeShapeType="1"/>
            </p:cNvSpPr>
            <p:nvPr/>
          </p:nvSpPr>
          <p:spPr bwMode="auto">
            <a:xfrm>
              <a:off x="2016" y="2736"/>
              <a:ext cx="576" cy="16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214378" name="Rectangle 42"/>
          <p:cNvSpPr>
            <a:spLocks noChangeArrowheads="1"/>
          </p:cNvSpPr>
          <p:nvPr/>
        </p:nvSpPr>
        <p:spPr bwMode="auto">
          <a:xfrm>
            <a:off x="1371600" y="5257800"/>
            <a:ext cx="1981200" cy="794576"/>
          </a:xfrm>
          <a:prstGeom prst="rect">
            <a:avLst/>
          </a:prstGeom>
          <a:noFill/>
          <a:ln w="38100">
            <a:noFill/>
            <a:miter lim="800000"/>
            <a:headEnd/>
            <a:tailEnd/>
          </a:ln>
          <a:effectLst/>
        </p:spPr>
        <p:txBody>
          <a:bodyPr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(4) perform transfer</a:t>
            </a:r>
          </a:p>
        </p:txBody>
      </p:sp>
      <p:grpSp>
        <p:nvGrpSpPr>
          <p:cNvPr id="8" name="Group 43"/>
          <p:cNvGrpSpPr>
            <a:grpSpLocks/>
          </p:cNvGrpSpPr>
          <p:nvPr/>
        </p:nvGrpSpPr>
        <p:grpSpPr bwMode="auto">
          <a:xfrm>
            <a:off x="2971800" y="2590800"/>
            <a:ext cx="1104900" cy="3556000"/>
            <a:chOff x="1872" y="1632"/>
            <a:chExt cx="696" cy="2240"/>
          </a:xfrm>
        </p:grpSpPr>
        <p:grpSp>
          <p:nvGrpSpPr>
            <p:cNvPr id="9" name="Group 44"/>
            <p:cNvGrpSpPr>
              <a:grpSpLocks/>
            </p:cNvGrpSpPr>
            <p:nvPr/>
          </p:nvGrpSpPr>
          <p:grpSpPr bwMode="auto">
            <a:xfrm>
              <a:off x="2248" y="1632"/>
              <a:ext cx="320" cy="2240"/>
              <a:chOff x="2248" y="1728"/>
              <a:chExt cx="320" cy="2240"/>
            </a:xfrm>
          </p:grpSpPr>
          <p:sp>
            <p:nvSpPr>
              <p:cNvPr id="3214381" name="Line 45"/>
              <p:cNvSpPr>
                <a:spLocks noChangeShapeType="1"/>
              </p:cNvSpPr>
              <p:nvPr/>
            </p:nvSpPr>
            <p:spPr bwMode="auto">
              <a:xfrm flipH="1" flipV="1">
                <a:off x="2256" y="3768"/>
                <a:ext cx="312" cy="200"/>
              </a:xfrm>
              <a:prstGeom prst="line">
                <a:avLst/>
              </a:prstGeom>
              <a:noFill/>
              <a:ln w="38100">
                <a:solidFill>
                  <a:schemeClr val="accent1"/>
                </a:solidFill>
                <a:round/>
                <a:headEnd/>
                <a:tailEnd/>
              </a:ln>
              <a:effectLst/>
            </p:spPr>
            <p:txBody>
              <a:bodyPr wrap="none" anchor="ctr">
                <a:prstTxWarp prst="textNoShape">
                  <a:avLst/>
                </a:prstTxWarp>
              </a:bodyPr>
              <a:lstStyle/>
              <a:p>
                <a:endParaRPr lang="en-US">
                  <a:latin typeface="18 VAG Rounded Light   02390"/>
                </a:endParaRPr>
              </a:p>
            </p:txBody>
          </p:sp>
          <p:sp>
            <p:nvSpPr>
              <p:cNvPr id="3214382" name="Line 46"/>
              <p:cNvSpPr>
                <a:spLocks noChangeShapeType="1"/>
              </p:cNvSpPr>
              <p:nvPr/>
            </p:nvSpPr>
            <p:spPr bwMode="auto">
              <a:xfrm flipV="1">
                <a:off x="2248" y="1944"/>
                <a:ext cx="0" cy="1824"/>
              </a:xfrm>
              <a:prstGeom prst="line">
                <a:avLst/>
              </a:prstGeom>
              <a:noFill/>
              <a:ln w="38100">
                <a:solidFill>
                  <a:schemeClr val="accent1"/>
                </a:solidFill>
                <a:round/>
                <a:headEnd/>
                <a:tailEnd/>
              </a:ln>
              <a:effectLst/>
            </p:spPr>
            <p:txBody>
              <a:bodyPr wrap="none" anchor="ctr">
                <a:prstTxWarp prst="textNoShape">
                  <a:avLst/>
                </a:prstTxWarp>
              </a:bodyPr>
              <a:lstStyle/>
              <a:p>
                <a:endParaRPr lang="en-US">
                  <a:latin typeface="18 VAG Rounded Light   02390"/>
                </a:endParaRPr>
              </a:p>
            </p:txBody>
          </p:sp>
          <p:sp>
            <p:nvSpPr>
              <p:cNvPr id="3214383" name="Line 47"/>
              <p:cNvSpPr>
                <a:spLocks noChangeShapeType="1"/>
              </p:cNvSpPr>
              <p:nvPr/>
            </p:nvSpPr>
            <p:spPr bwMode="auto">
              <a:xfrm flipV="1">
                <a:off x="2264" y="1728"/>
                <a:ext cx="288" cy="208"/>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214384" name="Rectangle 48"/>
            <p:cNvSpPr>
              <a:spLocks noChangeArrowheads="1"/>
            </p:cNvSpPr>
            <p:nvPr/>
          </p:nvSpPr>
          <p:spPr bwMode="auto">
            <a:xfrm>
              <a:off x="1872" y="2976"/>
              <a:ext cx="311" cy="270"/>
            </a:xfrm>
            <a:prstGeom prst="rect">
              <a:avLst/>
            </a:prstGeom>
            <a:noFill/>
            <a:ln w="381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14378"/>
                                        </p:tgtEl>
                                        <p:attrNameLst>
                                          <p:attrName>style.visibility</p:attrName>
                                        </p:attrNameLst>
                                      </p:cBhvr>
                                      <p:to>
                                        <p:strVal val="visible"/>
                                      </p:to>
                                    </p:set>
                                    <p:animEffect transition="in" filter="wipe(up)">
                                      <p:cBhvr>
                                        <p:cTn id="22" dur="500"/>
                                        <p:tgtEl>
                                          <p:spTgt spid="32143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up)">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4378" grpId="0"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6386" name="Rectangle 2"/>
          <p:cNvSpPr>
            <a:spLocks noGrp="1" noChangeArrowheads="1"/>
          </p:cNvSpPr>
          <p:nvPr>
            <p:ph type="title"/>
          </p:nvPr>
        </p:nvSpPr>
        <p:spPr/>
        <p:txBody>
          <a:bodyPr/>
          <a:lstStyle/>
          <a:p>
            <a:r>
              <a:rPr lang="en-US" sz="3600" dirty="0" smtClean="0"/>
              <a:t>SPIM I/O Simulation: Interrupt Driven I/O</a:t>
            </a:r>
            <a:endParaRPr lang="en-US" sz="3600" dirty="0"/>
          </a:p>
        </p:txBody>
      </p:sp>
      <p:sp>
        <p:nvSpPr>
          <p:cNvPr id="3216387" name="Rectangle 3"/>
          <p:cNvSpPr>
            <a:spLocks noGrp="1" noChangeArrowheads="1"/>
          </p:cNvSpPr>
          <p:nvPr>
            <p:ph type="body" idx="1"/>
          </p:nvPr>
        </p:nvSpPr>
        <p:spPr/>
        <p:txBody>
          <a:bodyPr/>
          <a:lstStyle/>
          <a:p>
            <a:r>
              <a:rPr lang="en-US" dirty="0" smtClean="0"/>
              <a:t>I.E. stands for </a:t>
            </a:r>
            <a:r>
              <a:rPr lang="en-US" dirty="0" smtClean="0">
                <a:solidFill>
                  <a:schemeClr val="accent2"/>
                </a:solidFill>
              </a:rPr>
              <a:t>Interrupt Enable</a:t>
            </a:r>
          </a:p>
          <a:p>
            <a:r>
              <a:rPr lang="en-US" dirty="0" smtClean="0"/>
              <a:t>Set Interrupt Enable bit to 1 have interrupt occur whenever Ready bit is set</a:t>
            </a:r>
            <a:endParaRPr lang="en-US" dirty="0"/>
          </a:p>
        </p:txBody>
      </p:sp>
      <p:grpSp>
        <p:nvGrpSpPr>
          <p:cNvPr id="2" name="Group 4"/>
          <p:cNvGrpSpPr>
            <a:grpSpLocks/>
          </p:cNvGrpSpPr>
          <p:nvPr/>
        </p:nvGrpSpPr>
        <p:grpSpPr bwMode="auto">
          <a:xfrm>
            <a:off x="1036638" y="2665413"/>
            <a:ext cx="7418388" cy="3402012"/>
            <a:chOff x="653" y="2015"/>
            <a:chExt cx="4673" cy="2143"/>
          </a:xfrm>
        </p:grpSpPr>
        <p:grpSp>
          <p:nvGrpSpPr>
            <p:cNvPr id="3" name="Group 5"/>
            <p:cNvGrpSpPr>
              <a:grpSpLocks/>
            </p:cNvGrpSpPr>
            <p:nvPr/>
          </p:nvGrpSpPr>
          <p:grpSpPr bwMode="auto">
            <a:xfrm>
              <a:off x="924" y="2550"/>
              <a:ext cx="4392" cy="523"/>
              <a:chOff x="558" y="2341"/>
              <a:chExt cx="5020" cy="599"/>
            </a:xfrm>
          </p:grpSpPr>
          <p:sp>
            <p:nvSpPr>
              <p:cNvPr id="3216390" name="Text Box 6"/>
              <p:cNvSpPr txBox="1">
                <a:spLocks noChangeArrowheads="1"/>
              </p:cNvSpPr>
              <p:nvPr/>
            </p:nvSpPr>
            <p:spPr bwMode="auto">
              <a:xfrm>
                <a:off x="4420" y="2341"/>
                <a:ext cx="1158" cy="593"/>
              </a:xfrm>
              <a:prstGeom prst="rect">
                <a:avLst/>
              </a:prstGeom>
              <a:noFill/>
              <a:ln w="12700">
                <a:noFill/>
                <a:miter lim="800000"/>
                <a:headEnd/>
                <a:tailEnd/>
              </a:ln>
              <a:effectLst/>
            </p:spPr>
            <p:txBody>
              <a:bodyPr wrap="none">
                <a:prstTxWarp prst="textNoShape">
                  <a:avLst/>
                </a:prstTxWarp>
                <a:spAutoFit/>
              </a:bodyPr>
              <a:lstStyle/>
              <a:p>
                <a:pPr algn="ctr"/>
                <a:r>
                  <a:rPr lang="en-US" sz="2400" b="1"/>
                  <a:t>Received </a:t>
                </a:r>
                <a:br>
                  <a:rPr lang="en-US" sz="2400" b="1"/>
                </a:br>
                <a:r>
                  <a:rPr lang="en-US" sz="2400" b="1"/>
                  <a:t>Byte</a:t>
                </a:r>
              </a:p>
            </p:txBody>
          </p:sp>
          <p:sp>
            <p:nvSpPr>
              <p:cNvPr id="3216391" name="Text Box 7"/>
              <p:cNvSpPr txBox="1">
                <a:spLocks noChangeArrowheads="1"/>
              </p:cNvSpPr>
              <p:nvPr/>
            </p:nvSpPr>
            <p:spPr bwMode="auto">
              <a:xfrm>
                <a:off x="558" y="2341"/>
                <a:ext cx="1464" cy="599"/>
              </a:xfrm>
              <a:prstGeom prst="rect">
                <a:avLst/>
              </a:prstGeom>
              <a:noFill/>
              <a:ln w="12700">
                <a:noFill/>
                <a:miter lim="800000"/>
                <a:headEnd/>
                <a:tailEnd/>
              </a:ln>
              <a:effectLst/>
            </p:spPr>
            <p:txBody>
              <a:bodyPr wrap="none">
                <a:prstTxWarp prst="textNoShape">
                  <a:avLst/>
                </a:prstTxWarp>
                <a:spAutoFit/>
              </a:bodyPr>
              <a:lstStyle/>
              <a:p>
                <a:pPr algn="r"/>
                <a:r>
                  <a:rPr lang="en-US" sz="2400" b="1">
                    <a:solidFill>
                      <a:schemeClr val="tx1"/>
                    </a:solidFill>
                  </a:rPr>
                  <a:t>Receiver Data</a:t>
                </a:r>
                <a:r>
                  <a:rPr lang="en-US" sz="2400" b="1"/>
                  <a:t/>
                </a:r>
                <a:br>
                  <a:rPr lang="en-US" sz="2400" b="1"/>
                </a:br>
                <a:r>
                  <a:rPr lang="en-US" sz="2400" b="1">
                    <a:solidFill>
                      <a:schemeClr val="tx1"/>
                    </a:solidFill>
                    <a:latin typeface="Courier New" charset="0"/>
                  </a:rPr>
                  <a:t>0xffff0004</a:t>
                </a:r>
                <a:endParaRPr lang="en-US" sz="2800" b="1"/>
              </a:p>
            </p:txBody>
          </p:sp>
          <p:sp>
            <p:nvSpPr>
              <p:cNvPr id="3216392" name="Rectangle 8"/>
              <p:cNvSpPr>
                <a:spLocks noChangeArrowheads="1"/>
              </p:cNvSpPr>
              <p:nvPr/>
            </p:nvSpPr>
            <p:spPr bwMode="auto">
              <a:xfrm>
                <a:off x="2208" y="2352"/>
                <a:ext cx="3360" cy="52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216393" name="Rectangle 9"/>
              <p:cNvSpPr>
                <a:spLocks noChangeArrowheads="1"/>
              </p:cNvSpPr>
              <p:nvPr/>
            </p:nvSpPr>
            <p:spPr bwMode="auto">
              <a:xfrm>
                <a:off x="2208" y="2352"/>
                <a:ext cx="2016" cy="528"/>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216394" name="Text Box 10"/>
              <p:cNvSpPr txBox="1">
                <a:spLocks noChangeArrowheads="1"/>
              </p:cNvSpPr>
              <p:nvPr/>
            </p:nvSpPr>
            <p:spPr bwMode="auto">
              <a:xfrm>
                <a:off x="2305" y="2533"/>
                <a:ext cx="1815" cy="330"/>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 (00...00)</a:t>
                </a:r>
                <a:endParaRPr lang="en-US" sz="2800" b="1">
                  <a:solidFill>
                    <a:schemeClr val="tx1"/>
                  </a:solidFill>
                </a:endParaRPr>
              </a:p>
            </p:txBody>
          </p:sp>
        </p:grpSp>
        <p:sp>
          <p:nvSpPr>
            <p:cNvPr id="3216395" name="Text Box 11"/>
            <p:cNvSpPr txBox="1">
              <a:spLocks noChangeArrowheads="1"/>
            </p:cNvSpPr>
            <p:nvPr/>
          </p:nvSpPr>
          <p:spPr bwMode="auto">
            <a:xfrm>
              <a:off x="2957" y="2016"/>
              <a:ext cx="477" cy="327"/>
            </a:xfrm>
            <a:prstGeom prst="rect">
              <a:avLst/>
            </a:prstGeom>
            <a:noFill/>
            <a:ln w="12700">
              <a:noFill/>
              <a:miter lim="800000"/>
              <a:headEnd/>
              <a:tailEnd/>
            </a:ln>
            <a:effectLst/>
          </p:spPr>
          <p:txBody>
            <a:bodyPr wrap="none">
              <a:prstTxWarp prst="textNoShape">
                <a:avLst/>
              </a:prstTxWarp>
              <a:spAutoFit/>
            </a:bodyPr>
            <a:lstStyle/>
            <a:p>
              <a:pPr algn="l"/>
              <a:r>
                <a:rPr lang="en-US" sz="2800" b="1"/>
                <a:t>(IE)</a:t>
              </a:r>
            </a:p>
          </p:txBody>
        </p:sp>
        <p:sp>
          <p:nvSpPr>
            <p:cNvPr id="3216396" name="Text Box 12"/>
            <p:cNvSpPr txBox="1">
              <a:spLocks noChangeArrowheads="1"/>
            </p:cNvSpPr>
            <p:nvPr/>
          </p:nvSpPr>
          <p:spPr bwMode="auto">
            <a:xfrm>
              <a:off x="816" y="2048"/>
              <a:ext cx="1388" cy="523"/>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Receiver Control</a:t>
              </a:r>
              <a:r>
                <a:rPr lang="en-US" sz="2400" b="1" dirty="0"/>
                <a:t/>
              </a:r>
              <a:br>
                <a:rPr lang="en-US" sz="2400" b="1" dirty="0"/>
              </a:br>
              <a:r>
                <a:rPr lang="en-US" sz="2400" b="1" dirty="0">
                  <a:solidFill>
                    <a:schemeClr val="tx1"/>
                  </a:solidFill>
                  <a:latin typeface="Courier New" charset="0"/>
                </a:rPr>
                <a:t>0xffff0000</a:t>
              </a:r>
              <a:endParaRPr lang="en-US" sz="2400" b="1" dirty="0"/>
            </a:p>
          </p:txBody>
        </p:sp>
        <p:sp>
          <p:nvSpPr>
            <p:cNvPr id="3216397" name="Text Box 13"/>
            <p:cNvSpPr txBox="1">
              <a:spLocks noChangeArrowheads="1"/>
            </p:cNvSpPr>
            <p:nvPr/>
          </p:nvSpPr>
          <p:spPr bwMode="auto">
            <a:xfrm rot="5400000">
              <a:off x="4920" y="2173"/>
              <a:ext cx="548" cy="231"/>
            </a:xfrm>
            <a:prstGeom prst="rect">
              <a:avLst/>
            </a:prstGeom>
            <a:noFill/>
            <a:ln w="12700">
              <a:noFill/>
              <a:miter lim="800000"/>
              <a:headEnd/>
              <a:tailEnd/>
            </a:ln>
            <a:effectLst/>
          </p:spPr>
          <p:txBody>
            <a:bodyPr wrap="none">
              <a:prstTxWarp prst="textNoShape">
                <a:avLst/>
              </a:prstTxWarp>
              <a:spAutoFit/>
            </a:bodyPr>
            <a:lstStyle/>
            <a:p>
              <a:pPr algn="l"/>
              <a:r>
                <a:rPr lang="en-US" sz="1800" b="1"/>
                <a:t>Ready</a:t>
              </a:r>
              <a:endParaRPr lang="en-US" sz="2800" b="1"/>
            </a:p>
          </p:txBody>
        </p:sp>
        <p:sp>
          <p:nvSpPr>
            <p:cNvPr id="3216398" name="Rectangle 14"/>
            <p:cNvSpPr>
              <a:spLocks noChangeArrowheads="1"/>
            </p:cNvSpPr>
            <p:nvPr/>
          </p:nvSpPr>
          <p:spPr bwMode="auto">
            <a:xfrm>
              <a:off x="2367" y="2058"/>
              <a:ext cx="2940" cy="461"/>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216399" name="Rectangle 15"/>
            <p:cNvSpPr>
              <a:spLocks noChangeArrowheads="1"/>
            </p:cNvSpPr>
            <p:nvPr/>
          </p:nvSpPr>
          <p:spPr bwMode="auto">
            <a:xfrm>
              <a:off x="2367" y="2058"/>
              <a:ext cx="2520" cy="461"/>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216400" name="Text Box 16"/>
            <p:cNvSpPr txBox="1">
              <a:spLocks noChangeArrowheads="1"/>
            </p:cNvSpPr>
            <p:nvPr/>
          </p:nvSpPr>
          <p:spPr bwMode="auto">
            <a:xfrm rot="5400000">
              <a:off x="4786" y="2154"/>
              <a:ext cx="428" cy="231"/>
            </a:xfrm>
            <a:prstGeom prst="rect">
              <a:avLst/>
            </a:prstGeom>
            <a:noFill/>
            <a:ln w="12700">
              <a:noFill/>
              <a:miter lim="800000"/>
              <a:headEnd/>
              <a:tailEnd/>
            </a:ln>
            <a:effectLst/>
          </p:spPr>
          <p:txBody>
            <a:bodyPr wrap="none">
              <a:prstTxWarp prst="textNoShape">
                <a:avLst/>
              </a:prstTxWarp>
              <a:spAutoFit/>
            </a:bodyPr>
            <a:lstStyle/>
            <a:p>
              <a:pPr algn="l"/>
              <a:r>
                <a:rPr lang="en-US" sz="1800" b="1"/>
                <a:t>(I.E.)</a:t>
              </a:r>
            </a:p>
          </p:txBody>
        </p:sp>
        <p:sp>
          <p:nvSpPr>
            <p:cNvPr id="3216401" name="Line 17"/>
            <p:cNvSpPr>
              <a:spLocks noChangeShapeType="1"/>
            </p:cNvSpPr>
            <p:nvPr/>
          </p:nvSpPr>
          <p:spPr bwMode="auto">
            <a:xfrm>
              <a:off x="5097" y="2058"/>
              <a:ext cx="0" cy="461"/>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16402" name="Text Box 18"/>
            <p:cNvSpPr txBox="1">
              <a:spLocks noChangeArrowheads="1"/>
            </p:cNvSpPr>
            <p:nvPr/>
          </p:nvSpPr>
          <p:spPr bwMode="auto">
            <a:xfrm>
              <a:off x="2829" y="2174"/>
              <a:ext cx="1588" cy="288"/>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 (00...00)</a:t>
              </a:r>
              <a:endParaRPr lang="en-US" sz="2800" b="1">
                <a:solidFill>
                  <a:schemeClr val="tx1"/>
                </a:solidFill>
              </a:endParaRPr>
            </a:p>
          </p:txBody>
        </p:sp>
        <p:sp>
          <p:nvSpPr>
            <p:cNvPr id="3216403" name="Text Box 19"/>
            <p:cNvSpPr txBox="1">
              <a:spLocks noChangeArrowheads="1"/>
            </p:cNvSpPr>
            <p:nvPr/>
          </p:nvSpPr>
          <p:spPr bwMode="auto">
            <a:xfrm>
              <a:off x="4111" y="3640"/>
              <a:ext cx="1215" cy="518"/>
            </a:xfrm>
            <a:prstGeom prst="rect">
              <a:avLst/>
            </a:prstGeom>
            <a:noFill/>
            <a:ln w="12700">
              <a:noFill/>
              <a:miter lim="800000"/>
              <a:headEnd/>
              <a:tailEnd/>
            </a:ln>
            <a:effectLst/>
          </p:spPr>
          <p:txBody>
            <a:bodyPr wrap="none">
              <a:prstTxWarp prst="textNoShape">
                <a:avLst/>
              </a:prstTxWarp>
              <a:spAutoFit/>
            </a:bodyPr>
            <a:lstStyle/>
            <a:p>
              <a:pPr algn="ctr"/>
              <a:r>
                <a:rPr lang="en-US" sz="2400" b="1"/>
                <a:t>Transmitted</a:t>
              </a:r>
            </a:p>
            <a:p>
              <a:pPr algn="ctr"/>
              <a:r>
                <a:rPr lang="en-US" sz="2400" b="1"/>
                <a:t>Byte</a:t>
              </a:r>
            </a:p>
          </p:txBody>
        </p:sp>
        <p:sp>
          <p:nvSpPr>
            <p:cNvPr id="3216404" name="Text Box 20"/>
            <p:cNvSpPr txBox="1">
              <a:spLocks noChangeArrowheads="1"/>
            </p:cNvSpPr>
            <p:nvPr/>
          </p:nvSpPr>
          <p:spPr bwMode="auto">
            <a:xfrm>
              <a:off x="653" y="3179"/>
              <a:ext cx="1603" cy="523"/>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Transmitter Control</a:t>
              </a:r>
              <a:endParaRPr lang="en-US" sz="2400" b="1" dirty="0"/>
            </a:p>
            <a:p>
              <a:r>
                <a:rPr lang="en-US" sz="2400" b="1" dirty="0">
                  <a:solidFill>
                    <a:schemeClr val="tx1"/>
                  </a:solidFill>
                  <a:latin typeface="Courier New" charset="0"/>
                </a:rPr>
                <a:t>0xffff0008</a:t>
              </a:r>
              <a:endParaRPr lang="en-US" sz="2800" b="1" dirty="0">
                <a:solidFill>
                  <a:schemeClr val="tx1"/>
                </a:solidFill>
              </a:endParaRPr>
            </a:p>
          </p:txBody>
        </p:sp>
        <p:sp>
          <p:nvSpPr>
            <p:cNvPr id="3216405" name="Text Box 21"/>
            <p:cNvSpPr txBox="1">
              <a:spLocks noChangeArrowheads="1"/>
            </p:cNvSpPr>
            <p:nvPr/>
          </p:nvSpPr>
          <p:spPr bwMode="auto">
            <a:xfrm>
              <a:off x="872" y="3621"/>
              <a:ext cx="1385" cy="523"/>
            </a:xfrm>
            <a:prstGeom prst="rect">
              <a:avLst/>
            </a:prstGeom>
            <a:noFill/>
            <a:ln w="12700">
              <a:noFill/>
              <a:miter lim="800000"/>
              <a:headEnd/>
              <a:tailEnd/>
            </a:ln>
            <a:effectLst/>
          </p:spPr>
          <p:txBody>
            <a:bodyPr wrap="none">
              <a:prstTxWarp prst="textNoShape">
                <a:avLst/>
              </a:prstTxWarp>
              <a:spAutoFit/>
            </a:bodyPr>
            <a:lstStyle/>
            <a:p>
              <a:pPr algn="r"/>
              <a:r>
                <a:rPr lang="en-US" sz="2400" b="1" dirty="0">
                  <a:solidFill>
                    <a:schemeClr val="tx1"/>
                  </a:solidFill>
                </a:rPr>
                <a:t>Transmitter Data</a:t>
              </a:r>
              <a:r>
                <a:rPr lang="en-US" sz="2400" b="1" dirty="0"/>
                <a:t/>
              </a:r>
              <a:br>
                <a:rPr lang="en-US" sz="2400" b="1" dirty="0"/>
              </a:br>
              <a:r>
                <a:rPr lang="en-US" sz="2400" b="1" dirty="0">
                  <a:solidFill>
                    <a:schemeClr val="tx1"/>
                  </a:solidFill>
                  <a:latin typeface="Courier New" charset="0"/>
                </a:rPr>
                <a:t>0xffff000c</a:t>
              </a:r>
              <a:endParaRPr lang="en-US" sz="2800" b="1" dirty="0"/>
            </a:p>
          </p:txBody>
        </p:sp>
        <p:sp>
          <p:nvSpPr>
            <p:cNvPr id="3216406" name="Rectangle 22"/>
            <p:cNvSpPr>
              <a:spLocks noChangeArrowheads="1"/>
            </p:cNvSpPr>
            <p:nvPr/>
          </p:nvSpPr>
          <p:spPr bwMode="auto">
            <a:xfrm>
              <a:off x="2367" y="3650"/>
              <a:ext cx="2940" cy="461"/>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216407" name="Rectangle 23"/>
            <p:cNvSpPr>
              <a:spLocks noChangeArrowheads="1"/>
            </p:cNvSpPr>
            <p:nvPr/>
          </p:nvSpPr>
          <p:spPr bwMode="auto">
            <a:xfrm>
              <a:off x="2367" y="3650"/>
              <a:ext cx="1764" cy="461"/>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216408" name="Text Box 24"/>
            <p:cNvSpPr txBox="1">
              <a:spLocks noChangeArrowheads="1"/>
            </p:cNvSpPr>
            <p:nvPr/>
          </p:nvSpPr>
          <p:spPr bwMode="auto">
            <a:xfrm rot="5400000">
              <a:off x="4921" y="3262"/>
              <a:ext cx="548" cy="231"/>
            </a:xfrm>
            <a:prstGeom prst="rect">
              <a:avLst/>
            </a:prstGeom>
            <a:noFill/>
            <a:ln w="12700">
              <a:noFill/>
              <a:miter lim="800000"/>
              <a:headEnd/>
              <a:tailEnd/>
            </a:ln>
            <a:effectLst/>
          </p:spPr>
          <p:txBody>
            <a:bodyPr wrap="none">
              <a:prstTxWarp prst="textNoShape">
                <a:avLst/>
              </a:prstTxWarp>
              <a:spAutoFit/>
            </a:bodyPr>
            <a:lstStyle/>
            <a:p>
              <a:pPr algn="l"/>
              <a:r>
                <a:rPr lang="en-US" sz="1800" b="1"/>
                <a:t>Ready</a:t>
              </a:r>
              <a:endParaRPr lang="en-US" sz="2800" b="1"/>
            </a:p>
          </p:txBody>
        </p:sp>
        <p:sp>
          <p:nvSpPr>
            <p:cNvPr id="3216409" name="Rectangle 25"/>
            <p:cNvSpPr>
              <a:spLocks noChangeArrowheads="1"/>
            </p:cNvSpPr>
            <p:nvPr/>
          </p:nvSpPr>
          <p:spPr bwMode="auto">
            <a:xfrm>
              <a:off x="2367" y="3147"/>
              <a:ext cx="2940" cy="461"/>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216410" name="Rectangle 26"/>
            <p:cNvSpPr>
              <a:spLocks noChangeArrowheads="1"/>
            </p:cNvSpPr>
            <p:nvPr/>
          </p:nvSpPr>
          <p:spPr bwMode="auto">
            <a:xfrm>
              <a:off x="2367" y="3147"/>
              <a:ext cx="2520" cy="461"/>
            </a:xfrm>
            <a:prstGeom prst="rect">
              <a:avLst/>
            </a:prstGeom>
            <a:solidFill>
              <a:srgbClr val="C0C0C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216411" name="Text Box 27"/>
            <p:cNvSpPr txBox="1">
              <a:spLocks noChangeArrowheads="1"/>
            </p:cNvSpPr>
            <p:nvPr/>
          </p:nvSpPr>
          <p:spPr bwMode="auto">
            <a:xfrm rot="5400000">
              <a:off x="4786" y="3243"/>
              <a:ext cx="428" cy="231"/>
            </a:xfrm>
            <a:prstGeom prst="rect">
              <a:avLst/>
            </a:prstGeom>
            <a:noFill/>
            <a:ln w="12700">
              <a:noFill/>
              <a:miter lim="800000"/>
              <a:headEnd/>
              <a:tailEnd/>
            </a:ln>
            <a:effectLst/>
          </p:spPr>
          <p:txBody>
            <a:bodyPr wrap="none">
              <a:prstTxWarp prst="textNoShape">
                <a:avLst/>
              </a:prstTxWarp>
              <a:spAutoFit/>
            </a:bodyPr>
            <a:lstStyle/>
            <a:p>
              <a:pPr algn="l"/>
              <a:r>
                <a:rPr lang="en-US" sz="1800" b="1"/>
                <a:t>(I.E.)</a:t>
              </a:r>
              <a:endParaRPr lang="en-US" sz="2800" b="1"/>
            </a:p>
          </p:txBody>
        </p:sp>
        <p:sp>
          <p:nvSpPr>
            <p:cNvPr id="3216412" name="Line 28"/>
            <p:cNvSpPr>
              <a:spLocks noChangeShapeType="1"/>
            </p:cNvSpPr>
            <p:nvPr/>
          </p:nvSpPr>
          <p:spPr bwMode="auto">
            <a:xfrm>
              <a:off x="5097" y="3147"/>
              <a:ext cx="0" cy="461"/>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3216413" name="Text Box 29"/>
            <p:cNvSpPr txBox="1">
              <a:spLocks noChangeArrowheads="1"/>
            </p:cNvSpPr>
            <p:nvPr/>
          </p:nvSpPr>
          <p:spPr bwMode="auto">
            <a:xfrm>
              <a:off x="2830" y="3263"/>
              <a:ext cx="1588" cy="288"/>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 (00...00)</a:t>
              </a:r>
              <a:endParaRPr lang="en-US" sz="2800" b="1">
                <a:solidFill>
                  <a:schemeClr val="tx1"/>
                </a:solidFill>
              </a:endParaRPr>
            </a:p>
          </p:txBody>
        </p:sp>
        <p:sp>
          <p:nvSpPr>
            <p:cNvPr id="3216414" name="Text Box 30"/>
            <p:cNvSpPr txBox="1">
              <a:spLocks noChangeArrowheads="1"/>
            </p:cNvSpPr>
            <p:nvPr/>
          </p:nvSpPr>
          <p:spPr bwMode="auto">
            <a:xfrm>
              <a:off x="2452" y="3765"/>
              <a:ext cx="820" cy="288"/>
            </a:xfrm>
            <a:prstGeom prst="rect">
              <a:avLst/>
            </a:prstGeom>
            <a:noFill/>
            <a:ln w="12700">
              <a:noFill/>
              <a:miter lim="800000"/>
              <a:headEnd/>
              <a:tailEnd/>
            </a:ln>
            <a:effectLst/>
          </p:spPr>
          <p:txBody>
            <a:bodyPr wrap="none">
              <a:prstTxWarp prst="textNoShape">
                <a:avLst/>
              </a:prstTxWarp>
              <a:spAutoFit/>
            </a:bodyPr>
            <a:lstStyle/>
            <a:p>
              <a:pPr algn="l"/>
              <a:r>
                <a:rPr lang="en-US" sz="2400" b="1">
                  <a:solidFill>
                    <a:schemeClr val="tx1"/>
                  </a:solidFill>
                </a:rPr>
                <a:t>Unused</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3378" name="Rectangle 2"/>
          <p:cNvSpPr>
            <a:spLocks noGrp="1" noChangeArrowheads="1"/>
          </p:cNvSpPr>
          <p:nvPr>
            <p:ph type="title"/>
          </p:nvPr>
        </p:nvSpPr>
        <p:spPr/>
        <p:txBody>
          <a:bodyPr/>
          <a:lstStyle/>
          <a:p>
            <a:r>
              <a:rPr lang="en-US" smtClean="0"/>
              <a:t>Review</a:t>
            </a:r>
            <a:endParaRPr lang="en-US"/>
          </a:p>
        </p:txBody>
      </p:sp>
      <p:sp>
        <p:nvSpPr>
          <p:cNvPr id="3173379" name="Rectangle 3"/>
          <p:cNvSpPr>
            <a:spLocks noGrp="1" noChangeArrowheads="1"/>
          </p:cNvSpPr>
          <p:nvPr>
            <p:ph type="body" idx="1"/>
          </p:nvPr>
        </p:nvSpPr>
        <p:spPr/>
        <p:txBody>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process </a:t>
            </a:r>
            <a:r>
              <a:rPr lang="en-US" dirty="0" smtClean="0"/>
              <a:t>vs. tag/data in cache</a:t>
            </a:r>
          </a:p>
          <a:p>
            <a:pPr lvl="1"/>
            <a:r>
              <a:rPr lang="en-US" dirty="0" smtClean="0"/>
              <a:t>TLB is cache 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Spatial Locality means Working Set of Pages is all that must be in memory for process to run fairly well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0482" name="Rectangle 2"/>
          <p:cNvSpPr>
            <a:spLocks noGrp="1" noChangeArrowheads="1"/>
          </p:cNvSpPr>
          <p:nvPr>
            <p:ph type="title"/>
          </p:nvPr>
        </p:nvSpPr>
        <p:spPr/>
        <p:txBody>
          <a:bodyPr/>
          <a:lstStyle/>
          <a:p>
            <a:r>
              <a:rPr lang="en-US" smtClean="0"/>
              <a:t>Peer Instruction</a:t>
            </a:r>
            <a:endParaRPr lang="en-US"/>
          </a:p>
        </p:txBody>
      </p:sp>
      <p:sp>
        <p:nvSpPr>
          <p:cNvPr id="6" name="Content Placeholder 5"/>
          <p:cNvSpPr>
            <a:spLocks noGrp="1"/>
          </p:cNvSpPr>
          <p:nvPr>
            <p:ph idx="1"/>
          </p:nvPr>
        </p:nvSpPr>
        <p:spPr>
          <a:xfrm>
            <a:off x="457200" y="3657600"/>
            <a:ext cx="7162800" cy="2698750"/>
          </a:xfrm>
        </p:spPr>
        <p:txBody>
          <a:bodyPr/>
          <a:lstStyle/>
          <a:p>
            <a:pPr marL="609600" indent="-609600">
              <a:lnSpc>
                <a:spcPct val="85000"/>
              </a:lnSpc>
              <a:spcBef>
                <a:spcPct val="65000"/>
              </a:spcBef>
              <a:buSzPct val="100000"/>
              <a:buFont typeface="Times" charset="0"/>
              <a:buAutoNum type="alphaUcPeriod"/>
              <a:tabLst>
                <a:tab pos="738188" algn="l"/>
              </a:tabLst>
            </a:pPr>
            <a:r>
              <a:rPr lang="en-US" sz="2800" b="1" dirty="0" smtClean="0"/>
              <a:t>A faster CPU will result in faster I/O.</a:t>
            </a:r>
          </a:p>
          <a:p>
            <a:pPr marL="609600" indent="-609600">
              <a:lnSpc>
                <a:spcPct val="85000"/>
              </a:lnSpc>
              <a:spcBef>
                <a:spcPct val="65000"/>
              </a:spcBef>
              <a:buSzPct val="100000"/>
              <a:buFont typeface="Times" charset="0"/>
              <a:buAutoNum type="alphaUcPeriod"/>
              <a:tabLst>
                <a:tab pos="738188" algn="l"/>
              </a:tabLst>
            </a:pPr>
            <a:r>
              <a:rPr lang="en-US" sz="2800" b="1" dirty="0" smtClean="0"/>
              <a:t>Hardware designers handle mouse input  with interrupts since it is better than polling in almost all cases.</a:t>
            </a:r>
          </a:p>
          <a:p>
            <a:pPr marL="609600" indent="-609600">
              <a:lnSpc>
                <a:spcPct val="85000"/>
              </a:lnSpc>
              <a:spcBef>
                <a:spcPct val="65000"/>
              </a:spcBef>
              <a:buSzPct val="100000"/>
              <a:buFont typeface="Times" charset="0"/>
              <a:buAutoNum type="alphaUcPeriod"/>
              <a:tabLst>
                <a:tab pos="738188" algn="l"/>
              </a:tabLst>
            </a:pPr>
            <a:r>
              <a:rPr lang="en-US" sz="2800" b="1" dirty="0" smtClean="0"/>
              <a:t>Low-level I/O is actually quite simple, as it’s really only reading and writing bytes.</a:t>
            </a:r>
          </a:p>
          <a:p>
            <a:endParaRPr lang="en-US" sz="2800" dirty="0"/>
          </a:p>
        </p:txBody>
      </p:sp>
      <p:sp>
        <p:nvSpPr>
          <p:cNvPr id="3220484" name="Rectangle 4"/>
          <p:cNvSpPr>
            <a:spLocks noChangeArrowheads="1"/>
          </p:cNvSpPr>
          <p:nvPr/>
        </p:nvSpPr>
        <p:spPr bwMode="auto">
          <a:xfrm>
            <a:off x="7653338"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gn="l">
              <a:lnSpc>
                <a:spcPct val="85000"/>
              </a:lnSpc>
              <a:buSzPct val="100000"/>
              <a:buFont typeface="Times" charset="0"/>
              <a:buNone/>
            </a:pPr>
            <a:r>
              <a:rPr lang="en-US" sz="2400" b="1">
                <a:solidFill>
                  <a:schemeClr val="tx1"/>
                </a:solidFill>
                <a:latin typeface="Courier New" charset="0"/>
              </a:rPr>
              <a:t>   ABC</a:t>
            </a:r>
          </a:p>
          <a:p>
            <a:pPr marL="203200" indent="-203200" algn="l">
              <a:lnSpc>
                <a:spcPct val="85000"/>
              </a:lnSpc>
              <a:buSzPct val="100000"/>
              <a:buFont typeface="Times" charset="0"/>
              <a:buNone/>
            </a:pPr>
            <a:r>
              <a:rPr lang="en-US" sz="2400" b="1">
                <a:solidFill>
                  <a:schemeClr val="tx1"/>
                </a:solidFill>
                <a:latin typeface="Courier New" charset="0"/>
              </a:rPr>
              <a:t>0: </a:t>
            </a:r>
            <a:r>
              <a:rPr lang="en-US" sz="2400" b="1">
                <a:latin typeface="Courier New" charset="0"/>
              </a:rPr>
              <a:t>FFF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1: </a:t>
            </a:r>
            <a:r>
              <a:rPr lang="en-US" sz="2400" b="1">
                <a:latin typeface="Courier New" charset="0"/>
              </a:rPr>
              <a:t>FF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2: </a:t>
            </a:r>
            <a:r>
              <a:rPr lang="en-US" sz="2400" b="1">
                <a:latin typeface="Courier New" charset="0"/>
              </a:rPr>
              <a:t>F</a:t>
            </a:r>
            <a:r>
              <a:rPr lang="en-US" sz="2400" b="1">
                <a:solidFill>
                  <a:srgbClr val="008000"/>
                </a:solidFill>
                <a:latin typeface="Courier New" charset="0"/>
              </a:rPr>
              <a: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3: </a:t>
            </a:r>
            <a:r>
              <a:rPr lang="en-US" sz="2400" b="1">
                <a:latin typeface="Courier New" charset="0"/>
              </a:rPr>
              <a:t>F</a:t>
            </a:r>
            <a:r>
              <a:rPr lang="en-US" sz="2400" b="1">
                <a:solidFill>
                  <a:srgbClr val="008000"/>
                </a:solidFill>
                <a:latin typeface="Courier New" charset="0"/>
              </a:rPr>
              <a:t>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4: </a:t>
            </a:r>
            <a:r>
              <a:rPr lang="en-US" sz="2400" b="1">
                <a:solidFill>
                  <a:srgbClr val="008000"/>
                </a:solidFill>
                <a:latin typeface="Courier New" charset="0"/>
              </a:rPr>
              <a:t>T</a:t>
            </a:r>
            <a:r>
              <a:rPr lang="en-US" sz="2400" b="1">
                <a:latin typeface="Courier New" charset="0"/>
              </a:rPr>
              <a:t>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5: </a:t>
            </a:r>
            <a:r>
              <a:rPr lang="en-US" sz="2400" b="1">
                <a:solidFill>
                  <a:srgbClr val="008000"/>
                </a:solidFill>
                <a:latin typeface="Courier New" charset="0"/>
              </a:rPr>
              <a:t>T</a:t>
            </a:r>
            <a:r>
              <a:rPr lang="en-US" sz="2400" b="1">
                <a:latin typeface="Courier New" charset="0"/>
              </a:rPr>
              <a:t>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6: </a:t>
            </a:r>
            <a:r>
              <a:rPr lang="en-US" sz="2400" b="1">
                <a:solidFill>
                  <a:srgbClr val="008000"/>
                </a:solidFill>
                <a:latin typeface="Courier New" charset="0"/>
              </a:rPr>
              <a:t>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7: </a:t>
            </a:r>
            <a:r>
              <a:rPr lang="en-US" sz="2400" b="1">
                <a:solidFill>
                  <a:srgbClr val="008000"/>
                </a:solidFill>
                <a:latin typeface="Courier New" charset="0"/>
              </a:rPr>
              <a:t>TTT</a:t>
            </a:r>
            <a:endParaRPr lang="en-US" sz="2400" b="1">
              <a:solidFill>
                <a:schemeClr val="tx1"/>
              </a:solidFill>
              <a:latin typeface="Courier New"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222531" name="Rectangle 3"/>
          <p:cNvSpPr>
            <a:spLocks noChangeArrowheads="1"/>
          </p:cNvSpPr>
          <p:nvPr/>
        </p:nvSpPr>
        <p:spPr bwMode="auto">
          <a:xfrm>
            <a:off x="76200" y="3733800"/>
            <a:ext cx="7620000" cy="2931777"/>
          </a:xfrm>
          <a:prstGeom prst="rect">
            <a:avLst/>
          </a:prstGeom>
          <a:noFill/>
          <a:ln w="12700">
            <a:noFill/>
            <a:miter lim="800000"/>
            <a:headEnd/>
            <a:tailEnd/>
          </a:ln>
          <a:effectLst/>
        </p:spPr>
        <p:txBody>
          <a:bodyPr lIns="63500" tIns="25400" rIns="63500" bIns="25400">
            <a:prstTxWarp prst="textNoShape">
              <a:avLst/>
            </a:prstTxWarp>
            <a:spAutoFit/>
          </a:bodyPr>
          <a:lstStyle/>
          <a:p>
            <a:pPr marL="609600" indent="-609600" algn="l">
              <a:lnSpc>
                <a:spcPct val="85000"/>
              </a:lnSpc>
              <a:spcBef>
                <a:spcPct val="65000"/>
              </a:spcBef>
              <a:buSzPct val="100000"/>
              <a:buFont typeface="Times" charset="0"/>
              <a:buAutoNum type="alphaUcPeriod"/>
              <a:tabLst>
                <a:tab pos="738188" algn="l"/>
              </a:tabLst>
            </a:pPr>
            <a:r>
              <a:rPr lang="en-US" sz="2800" b="1">
                <a:solidFill>
                  <a:schemeClr val="tx1"/>
                </a:solidFill>
                <a:latin typeface="18 VAG Rounded Light   02390"/>
              </a:rPr>
              <a:t>A faster CPU will result in faster I/O.</a:t>
            </a:r>
          </a:p>
          <a:p>
            <a:pPr marL="609600" indent="-609600" algn="l">
              <a:lnSpc>
                <a:spcPct val="85000"/>
              </a:lnSpc>
              <a:spcBef>
                <a:spcPct val="65000"/>
              </a:spcBef>
              <a:buSzPct val="100000"/>
              <a:buFont typeface="Times" charset="0"/>
              <a:buAutoNum type="alphaUcPeriod"/>
              <a:tabLst>
                <a:tab pos="738188" algn="l"/>
              </a:tabLst>
            </a:pPr>
            <a:r>
              <a:rPr lang="en-US" sz="2800" b="1">
                <a:solidFill>
                  <a:schemeClr val="tx1"/>
                </a:solidFill>
                <a:latin typeface="18 VAG Rounded Light   02390"/>
              </a:rPr>
              <a:t>Hardware designers handle mouse input  with interrupts since it is better than polling in almost all cases.</a:t>
            </a:r>
          </a:p>
          <a:p>
            <a:pPr marL="609600" indent="-609600" algn="l">
              <a:lnSpc>
                <a:spcPct val="85000"/>
              </a:lnSpc>
              <a:spcBef>
                <a:spcPct val="65000"/>
              </a:spcBef>
              <a:buSzPct val="100000"/>
              <a:buFont typeface="Times" charset="0"/>
              <a:buAutoNum type="alphaUcPeriod"/>
              <a:tabLst>
                <a:tab pos="738188" algn="l"/>
              </a:tabLst>
            </a:pPr>
            <a:r>
              <a:rPr lang="en-US" sz="2800" b="1">
                <a:solidFill>
                  <a:schemeClr val="tx1"/>
                </a:solidFill>
                <a:latin typeface="18 VAG Rounded Light   02390"/>
              </a:rPr>
              <a:t>Low-level I/O is actually quite simple, as it’s really only reading and writing bytes.</a:t>
            </a:r>
          </a:p>
        </p:txBody>
      </p:sp>
      <p:sp>
        <p:nvSpPr>
          <p:cNvPr id="3222533" name="Text Box 5"/>
          <p:cNvSpPr txBox="1">
            <a:spLocks noChangeArrowheads="1"/>
          </p:cNvSpPr>
          <p:nvPr/>
        </p:nvSpPr>
        <p:spPr bwMode="auto">
          <a:xfrm>
            <a:off x="990600" y="4327525"/>
            <a:ext cx="4643438" cy="1311275"/>
          </a:xfrm>
          <a:prstGeom prst="rect">
            <a:avLst/>
          </a:prstGeom>
          <a:noFill/>
          <a:ln w="127000">
            <a:noFill/>
            <a:miter lim="800000"/>
            <a:headEnd/>
            <a:tailEnd/>
          </a:ln>
          <a:effectLst/>
        </p:spPr>
        <p:txBody>
          <a:bodyPr wrap="none">
            <a:prstTxWarp prst="textNoShape">
              <a:avLst/>
            </a:prstTxWarp>
            <a:spAutoFit/>
          </a:bodyPr>
          <a:lstStyle/>
          <a:p>
            <a:pPr algn="l"/>
            <a:r>
              <a:rPr lang="en-US" sz="8000" b="1"/>
              <a:t>F A L S E</a:t>
            </a:r>
          </a:p>
        </p:txBody>
      </p:sp>
      <p:sp>
        <p:nvSpPr>
          <p:cNvPr id="3222534" name="Text Box 6"/>
          <p:cNvSpPr txBox="1">
            <a:spLocks noChangeArrowheads="1"/>
          </p:cNvSpPr>
          <p:nvPr/>
        </p:nvSpPr>
        <p:spPr bwMode="auto">
          <a:xfrm>
            <a:off x="990600" y="3276600"/>
            <a:ext cx="3175769" cy="1323439"/>
          </a:xfrm>
          <a:prstGeom prst="rect">
            <a:avLst/>
          </a:prstGeom>
          <a:noFill/>
          <a:ln w="127000">
            <a:noFill/>
            <a:miter lim="800000"/>
            <a:headEnd/>
            <a:tailEnd/>
          </a:ln>
          <a:effectLst/>
        </p:spPr>
        <p:txBody>
          <a:bodyPr wrap="none">
            <a:prstTxWarp prst="textNoShape">
              <a:avLst/>
            </a:prstTxWarp>
            <a:spAutoFit/>
          </a:bodyPr>
          <a:lstStyle/>
          <a:p>
            <a:pPr algn="l"/>
            <a:r>
              <a:rPr lang="en-US" sz="8000" b="1" dirty="0">
                <a:solidFill>
                  <a:srgbClr val="FF0000"/>
                </a:solidFill>
              </a:rPr>
              <a:t>T R U E</a:t>
            </a:r>
          </a:p>
        </p:txBody>
      </p:sp>
      <p:sp>
        <p:nvSpPr>
          <p:cNvPr id="3222535" name="Text Box 7"/>
          <p:cNvSpPr txBox="1">
            <a:spLocks noChangeArrowheads="1"/>
          </p:cNvSpPr>
          <p:nvPr/>
        </p:nvSpPr>
        <p:spPr bwMode="auto">
          <a:xfrm>
            <a:off x="757238" y="1047194"/>
            <a:ext cx="7929562" cy="451406"/>
          </a:xfrm>
          <a:prstGeom prst="rect">
            <a:avLst/>
          </a:prstGeom>
          <a:noFill/>
          <a:ln w="12700">
            <a:noFill/>
            <a:miter lim="800000"/>
            <a:headEnd/>
            <a:tailEnd/>
          </a:ln>
          <a:effectLst/>
        </p:spPr>
        <p:txBody>
          <a:bodyPr>
            <a:prstTxWarp prst="textNoShape">
              <a:avLst/>
            </a:prstTxWarp>
            <a:spAutoFit/>
          </a:bodyPr>
          <a:lstStyle/>
          <a:p>
            <a:pPr marL="457200" indent="-457200" algn="l">
              <a:lnSpc>
                <a:spcPct val="80000"/>
              </a:lnSpc>
              <a:buFont typeface="Times" charset="0"/>
              <a:buAutoNum type="alphaUcPeriod"/>
            </a:pPr>
            <a:r>
              <a:rPr lang="en-US" sz="2800" b="1" dirty="0">
                <a:solidFill>
                  <a:srgbClr val="FF0000"/>
                </a:solidFill>
                <a:latin typeface="18 VAG Rounded Light   02390"/>
              </a:rPr>
              <a:t>Less sync data idle time</a:t>
            </a:r>
          </a:p>
        </p:txBody>
      </p:sp>
      <p:sp>
        <p:nvSpPr>
          <p:cNvPr id="3222536" name="Rectangle 8"/>
          <p:cNvSpPr>
            <a:spLocks noChangeArrowheads="1"/>
          </p:cNvSpPr>
          <p:nvPr/>
        </p:nvSpPr>
        <p:spPr bwMode="auto">
          <a:xfrm>
            <a:off x="762000" y="1663144"/>
            <a:ext cx="7870825" cy="875111"/>
          </a:xfrm>
          <a:prstGeom prst="rect">
            <a:avLst/>
          </a:prstGeom>
          <a:noFill/>
          <a:ln w="12700">
            <a:noFill/>
            <a:miter lim="800000"/>
            <a:headEnd/>
            <a:tailEnd/>
          </a:ln>
          <a:effectLst/>
        </p:spPr>
        <p:txBody>
          <a:bodyPr>
            <a:prstTxWarp prst="textNoShape">
              <a:avLst/>
            </a:prstTxWarp>
            <a:spAutoFit/>
          </a:bodyPr>
          <a:lstStyle/>
          <a:p>
            <a:pPr marL="457200" indent="-457200" algn="l">
              <a:lnSpc>
                <a:spcPct val="90000"/>
              </a:lnSpc>
              <a:buFont typeface="Times" charset="0"/>
              <a:buAutoNum type="alphaUcPeriod" startAt="2"/>
            </a:pPr>
            <a:r>
              <a:rPr lang="en-US" sz="2800" b="1">
                <a:solidFill>
                  <a:srgbClr val="FF0000"/>
                </a:solidFill>
                <a:latin typeface="18 VAG Rounded Light   02390"/>
              </a:rPr>
              <a:t>Because mouse has low I/O rate polling often used</a:t>
            </a:r>
            <a:endParaRPr lang="en-US" sz="2800" b="1">
              <a:solidFill>
                <a:schemeClr val="tx1"/>
              </a:solidFill>
              <a:latin typeface="18 VAG Rounded Light   02390"/>
            </a:endParaRPr>
          </a:p>
        </p:txBody>
      </p:sp>
      <p:sp>
        <p:nvSpPr>
          <p:cNvPr id="3222537" name="Rectangle 9"/>
          <p:cNvSpPr>
            <a:spLocks noChangeArrowheads="1"/>
          </p:cNvSpPr>
          <p:nvPr/>
        </p:nvSpPr>
        <p:spPr bwMode="auto">
          <a:xfrm>
            <a:off x="757238" y="2748994"/>
            <a:ext cx="7777162" cy="451406"/>
          </a:xfrm>
          <a:prstGeom prst="rect">
            <a:avLst/>
          </a:prstGeom>
          <a:noFill/>
          <a:ln w="12700">
            <a:noFill/>
            <a:miter lim="800000"/>
            <a:headEnd/>
            <a:tailEnd/>
          </a:ln>
          <a:effectLst/>
        </p:spPr>
        <p:txBody>
          <a:bodyPr>
            <a:prstTxWarp prst="textNoShape">
              <a:avLst/>
            </a:prstTxWarp>
            <a:spAutoFit/>
          </a:bodyPr>
          <a:lstStyle/>
          <a:p>
            <a:pPr marL="457200" indent="-457200" algn="l">
              <a:lnSpc>
                <a:spcPct val="80000"/>
              </a:lnSpc>
              <a:buFont typeface="Times" charset="0"/>
              <a:buAutoNum type="alphaUcPeriod" startAt="3"/>
            </a:pPr>
            <a:r>
              <a:rPr lang="en-US" sz="2800" b="1" dirty="0">
                <a:latin typeface="18 VAG Rounded Light   02390"/>
              </a:rPr>
              <a:t>Concurrency, device requirements vary!</a:t>
            </a:r>
          </a:p>
        </p:txBody>
      </p:sp>
      <p:sp>
        <p:nvSpPr>
          <p:cNvPr id="3222538" name="AutoShape 10"/>
          <p:cNvSpPr>
            <a:spLocks noChangeArrowheads="1"/>
          </p:cNvSpPr>
          <p:nvPr/>
        </p:nvSpPr>
        <p:spPr bwMode="auto">
          <a:xfrm>
            <a:off x="7620000" y="5334000"/>
            <a:ext cx="14097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p>
        </p:txBody>
      </p:sp>
      <p:sp>
        <p:nvSpPr>
          <p:cNvPr id="3222539" name="Text Box 11"/>
          <p:cNvSpPr txBox="1">
            <a:spLocks noChangeArrowheads="1"/>
          </p:cNvSpPr>
          <p:nvPr/>
        </p:nvSpPr>
        <p:spPr bwMode="auto">
          <a:xfrm>
            <a:off x="990600" y="5470525"/>
            <a:ext cx="4643438" cy="1311275"/>
          </a:xfrm>
          <a:prstGeom prst="rect">
            <a:avLst/>
          </a:prstGeom>
          <a:noFill/>
          <a:ln w="127000">
            <a:noFill/>
            <a:miter lim="800000"/>
            <a:headEnd/>
            <a:tailEnd/>
          </a:ln>
          <a:effectLst/>
        </p:spPr>
        <p:txBody>
          <a:bodyPr wrap="none">
            <a:prstTxWarp prst="textNoShape">
              <a:avLst/>
            </a:prstTxWarp>
            <a:spAutoFit/>
          </a:bodyPr>
          <a:lstStyle/>
          <a:p>
            <a:pPr algn="l"/>
            <a:r>
              <a:rPr lang="en-US" sz="8000" b="1"/>
              <a:t>F A L S E</a:t>
            </a:r>
          </a:p>
        </p:txBody>
      </p:sp>
      <p:sp>
        <p:nvSpPr>
          <p:cNvPr id="3222540" name="Rectangle 12"/>
          <p:cNvSpPr>
            <a:spLocks noChangeArrowheads="1"/>
          </p:cNvSpPr>
          <p:nvPr/>
        </p:nvSpPr>
        <p:spPr bwMode="auto">
          <a:xfrm>
            <a:off x="7653338"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gn="l">
              <a:lnSpc>
                <a:spcPct val="85000"/>
              </a:lnSpc>
              <a:buSzPct val="100000"/>
              <a:buFont typeface="Times" charset="0"/>
              <a:buNone/>
            </a:pPr>
            <a:r>
              <a:rPr lang="en-US" sz="2400" b="1">
                <a:solidFill>
                  <a:schemeClr val="tx1"/>
                </a:solidFill>
                <a:latin typeface="Courier New" charset="0"/>
              </a:rPr>
              <a:t>   ABC</a:t>
            </a:r>
          </a:p>
          <a:p>
            <a:pPr marL="203200" indent="-203200" algn="l">
              <a:lnSpc>
                <a:spcPct val="85000"/>
              </a:lnSpc>
              <a:buSzPct val="100000"/>
              <a:buFont typeface="Times" charset="0"/>
              <a:buNone/>
            </a:pPr>
            <a:r>
              <a:rPr lang="en-US" sz="2400" b="1">
                <a:solidFill>
                  <a:schemeClr val="tx1"/>
                </a:solidFill>
                <a:latin typeface="Courier New" charset="0"/>
              </a:rPr>
              <a:t>0: </a:t>
            </a:r>
            <a:r>
              <a:rPr lang="en-US" sz="2400" b="1">
                <a:latin typeface="Courier New" charset="0"/>
              </a:rPr>
              <a:t>FFF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1: </a:t>
            </a:r>
            <a:r>
              <a:rPr lang="en-US" sz="2400" b="1">
                <a:latin typeface="Courier New" charset="0"/>
              </a:rPr>
              <a:t>FF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2: </a:t>
            </a:r>
            <a:r>
              <a:rPr lang="en-US" sz="2400" b="1">
                <a:latin typeface="Courier New" charset="0"/>
              </a:rPr>
              <a:t>F</a:t>
            </a:r>
            <a:r>
              <a:rPr lang="en-US" sz="2400" b="1">
                <a:solidFill>
                  <a:srgbClr val="008000"/>
                </a:solidFill>
                <a:latin typeface="Courier New" charset="0"/>
              </a:rPr>
              <a: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3: </a:t>
            </a:r>
            <a:r>
              <a:rPr lang="en-US" sz="2400" b="1">
                <a:latin typeface="Courier New" charset="0"/>
              </a:rPr>
              <a:t>F</a:t>
            </a:r>
            <a:r>
              <a:rPr lang="en-US" sz="2400" b="1">
                <a:solidFill>
                  <a:srgbClr val="008000"/>
                </a:solidFill>
                <a:latin typeface="Courier New" charset="0"/>
              </a:rPr>
              <a:t>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4: </a:t>
            </a:r>
            <a:r>
              <a:rPr lang="en-US" sz="2400" b="1">
                <a:solidFill>
                  <a:srgbClr val="008000"/>
                </a:solidFill>
                <a:latin typeface="Courier New" charset="0"/>
              </a:rPr>
              <a:t>T</a:t>
            </a:r>
            <a:r>
              <a:rPr lang="en-US" sz="2400" b="1">
                <a:latin typeface="Courier New" charset="0"/>
              </a:rPr>
              <a:t>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5: </a:t>
            </a:r>
            <a:r>
              <a:rPr lang="en-US" sz="2400" b="1">
                <a:solidFill>
                  <a:srgbClr val="008000"/>
                </a:solidFill>
                <a:latin typeface="Courier New" charset="0"/>
              </a:rPr>
              <a:t>T</a:t>
            </a:r>
            <a:r>
              <a:rPr lang="en-US" sz="2400" b="1">
                <a:latin typeface="Courier New" charset="0"/>
              </a:rPr>
              <a:t>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6: </a:t>
            </a:r>
            <a:r>
              <a:rPr lang="en-US" sz="2400" b="1">
                <a:solidFill>
                  <a:srgbClr val="008000"/>
                </a:solidFill>
                <a:latin typeface="Courier New" charset="0"/>
              </a:rPr>
              <a:t>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7: </a:t>
            </a:r>
            <a:r>
              <a:rPr lang="en-US" sz="2400" b="1">
                <a:solidFill>
                  <a:srgbClr val="008000"/>
                </a:solidFill>
                <a:latin typeface="Courier New" charset="0"/>
              </a:rPr>
              <a:t>TTT</a:t>
            </a:r>
            <a:endParaRPr lang="en-US" sz="2400" b="1">
              <a:solidFill>
                <a:schemeClr val="tx1"/>
              </a:solidFill>
              <a:latin typeface="Courier New" charset="0"/>
            </a:endParaRPr>
          </a:p>
        </p:txBody>
      </p:sp>
      <p:sp>
        <p:nvSpPr>
          <p:cNvPr id="12" name="Title 11"/>
          <p:cNvSpPr>
            <a:spLocks noGrp="1"/>
          </p:cNvSpPr>
          <p:nvPr>
            <p:ph type="title"/>
          </p:nvPr>
        </p:nvSpPr>
        <p:spPr/>
        <p:txBody>
          <a:bodyPr/>
          <a:lstStyle/>
          <a:p>
            <a:r>
              <a:rPr lang="en-US" dirty="0" smtClean="0"/>
              <a:t>Peer Instruction Answer</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225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225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225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225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225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225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22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2533" grpId="0" autoUpdateAnimBg="0"/>
      <p:bldP spid="3222534" grpId="0" autoUpdateAnimBg="0"/>
      <p:bldP spid="3222535" grpId="0" autoUpdateAnimBg="0"/>
      <p:bldP spid="3222536" grpId="0" autoUpdateAnimBg="0"/>
      <p:bldP spid="3222537" grpId="0" autoUpdateAnimBg="0"/>
      <p:bldP spid="3222538" grpId="0" animBg="1"/>
      <p:bldP spid="3222539" grpId="0" autoUpdateAnimBg="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4578" name="Rectangle 2"/>
          <p:cNvSpPr>
            <a:spLocks noGrp="1" noChangeArrowheads="1"/>
          </p:cNvSpPr>
          <p:nvPr>
            <p:ph type="title"/>
          </p:nvPr>
        </p:nvSpPr>
        <p:spPr/>
        <p:txBody>
          <a:bodyPr/>
          <a:lstStyle/>
          <a:p>
            <a:r>
              <a:rPr lang="en-US" smtClean="0"/>
              <a:t>“And in conclusion…”</a:t>
            </a:r>
            <a:endParaRPr lang="en-US"/>
          </a:p>
        </p:txBody>
      </p:sp>
      <p:sp>
        <p:nvSpPr>
          <p:cNvPr id="3224579" name="Rectangle 3"/>
          <p:cNvSpPr>
            <a:spLocks noGrp="1" noChangeArrowheads="1"/>
          </p:cNvSpPr>
          <p:nvPr>
            <p:ph type="body" idx="1"/>
          </p:nvPr>
        </p:nvSpPr>
        <p:spPr/>
        <p:txBody>
          <a:bodyPr/>
          <a:lstStyle/>
          <a:p>
            <a:r>
              <a:rPr lang="en-US" dirty="0" smtClean="0"/>
              <a:t>I/O gives computers their 5 senses</a:t>
            </a:r>
          </a:p>
          <a:p>
            <a:r>
              <a:rPr lang="en-US" dirty="0" smtClean="0"/>
              <a:t>I/O speed range is 100-million to one</a:t>
            </a:r>
          </a:p>
          <a:p>
            <a:r>
              <a:rPr lang="en-US" dirty="0" smtClean="0"/>
              <a:t>Processor speed means must synchronize with I/O devices before use</a:t>
            </a:r>
          </a:p>
          <a:p>
            <a:r>
              <a:rPr lang="en-US" dirty="0" smtClean="0"/>
              <a:t>Polling works, but expensive</a:t>
            </a:r>
          </a:p>
          <a:p>
            <a:pPr lvl="1"/>
            <a:r>
              <a:rPr lang="en-US" dirty="0" smtClean="0"/>
              <a:t>processor repeatedly queries devices</a:t>
            </a:r>
          </a:p>
          <a:p>
            <a:r>
              <a:rPr lang="en-US" dirty="0" smtClean="0"/>
              <a:t>Interrupts works, more complex</a:t>
            </a:r>
          </a:p>
          <a:p>
            <a:pPr lvl="1"/>
            <a:r>
              <a:rPr lang="en-US" dirty="0" smtClean="0"/>
              <a:t>devices causes an exception, causing </a:t>
            </a:r>
            <a:br>
              <a:rPr lang="en-US" dirty="0" smtClean="0"/>
            </a:br>
            <a:r>
              <a:rPr lang="en-US" dirty="0" smtClean="0"/>
              <a:t>OS to run and deal with the device</a:t>
            </a:r>
          </a:p>
          <a:p>
            <a:r>
              <a:rPr lang="en-US" dirty="0" smtClean="0"/>
              <a:t>I/O control leads to </a:t>
            </a:r>
            <a:r>
              <a:rPr lang="en-US" dirty="0" smtClean="0">
                <a:solidFill>
                  <a:schemeClr val="accent2"/>
                </a:solidFill>
              </a:rPr>
              <a:t>Operating Systems</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6626" name="Rectangle 2"/>
          <p:cNvSpPr>
            <a:spLocks noGrp="1" noChangeArrowheads="1"/>
          </p:cNvSpPr>
          <p:nvPr>
            <p:ph type="title"/>
          </p:nvPr>
        </p:nvSpPr>
        <p:spPr/>
        <p:txBody>
          <a:bodyPr/>
          <a:lstStyle/>
          <a:p>
            <a:r>
              <a:rPr lang="en-US" smtClean="0"/>
              <a:t>Bonus slides</a:t>
            </a:r>
            <a:endParaRPr lang="en-US"/>
          </a:p>
        </p:txBody>
      </p:sp>
      <p:sp>
        <p:nvSpPr>
          <p:cNvPr id="3226627" name="Rectangle 3"/>
          <p:cNvSpPr>
            <a:spLocks noGrp="1" noChangeArrowheads="1"/>
          </p:cNvSpPr>
          <p:nvPr>
            <p:ph type="body" idx="1"/>
          </p:nvPr>
        </p:nvSpPr>
        <p:spPr/>
        <p:txBody>
          <a:bodyPr/>
          <a:lstStyle/>
          <a:p>
            <a:r>
              <a:rPr lang="en-US" smtClean="0"/>
              <a:t>These are extra slides that used to be included in lecture notes, but have been moved to this, the “bonus” area to serve as a supplement.</a:t>
            </a:r>
          </a:p>
          <a:p>
            <a:r>
              <a:rPr lang="en-US" smtClean="0"/>
              <a:t>The slides will appear in the order they would have in the normal presentation</a:t>
            </a:r>
            <a:endParaRPr lang="en-US"/>
          </a:p>
        </p:txBody>
      </p:sp>
      <p:sp>
        <p:nvSpPr>
          <p:cNvPr id="3226628" name="WordArt 4"/>
          <p:cNvSpPr>
            <a:spLocks noChangeArrowheads="1" noChangeShapeType="1" noTextEdit="1"/>
          </p:cNvSpPr>
          <p:nvPr/>
        </p:nvSpPr>
        <p:spPr bwMode="auto">
          <a:xfrm>
            <a:off x="2388195" y="3962401"/>
            <a:ext cx="5053410" cy="2390774"/>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0066CC"/>
                </a:solidFill>
                <a:effectLst>
                  <a:outerShdw blurRad="63500" dist="35921" dir="2700000" algn="ctr" rotWithShape="0">
                    <a:srgbClr val="990000"/>
                  </a:outerShdw>
                </a:effectLst>
                <a:latin typeface="Impact"/>
                <a:ea typeface="Impact"/>
                <a:cs typeface="Impact"/>
              </a:rPr>
              <a:t>Bonus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2290" name="Rectangle 2"/>
          <p:cNvSpPr>
            <a:spLocks noGrp="1" noChangeArrowheads="1"/>
          </p:cNvSpPr>
          <p:nvPr>
            <p:ph type="title"/>
          </p:nvPr>
        </p:nvSpPr>
        <p:spPr/>
        <p:txBody>
          <a:bodyPr/>
          <a:lstStyle/>
          <a:p>
            <a:r>
              <a:rPr lang="en-US" smtClean="0"/>
              <a:t>Definitions for Clarification</a:t>
            </a:r>
            <a:endParaRPr lang="en-US"/>
          </a:p>
        </p:txBody>
      </p:sp>
      <p:sp>
        <p:nvSpPr>
          <p:cNvPr id="3212291" name="Rectangle 3"/>
          <p:cNvSpPr>
            <a:spLocks noGrp="1" noChangeArrowheads="1"/>
          </p:cNvSpPr>
          <p:nvPr>
            <p:ph type="body" idx="1"/>
          </p:nvPr>
        </p:nvSpPr>
        <p:spPr/>
        <p:txBody>
          <a:bodyPr/>
          <a:lstStyle/>
          <a:p>
            <a:r>
              <a:rPr lang="en-US" u="sng" dirty="0" smtClean="0">
                <a:solidFill>
                  <a:schemeClr val="accent1"/>
                </a:solidFill>
              </a:rPr>
              <a:t>Exception</a:t>
            </a:r>
            <a:r>
              <a:rPr lang="en-US" dirty="0" smtClean="0"/>
              <a:t>: signal marking that something “out of the ordinary” has happened and needs to be handled</a:t>
            </a:r>
          </a:p>
          <a:p>
            <a:pPr lvl="1"/>
            <a:r>
              <a:rPr lang="en-US" dirty="0" smtClean="0">
                <a:solidFill>
                  <a:schemeClr val="accent2"/>
                </a:solidFill>
              </a:rPr>
              <a:t>Interrupt</a:t>
            </a:r>
            <a:r>
              <a:rPr lang="en-US" dirty="0" smtClean="0"/>
              <a:t>: asynchronous exception</a:t>
            </a:r>
          </a:p>
          <a:p>
            <a:pPr lvl="1"/>
            <a:r>
              <a:rPr lang="en-US" dirty="0" smtClean="0">
                <a:solidFill>
                  <a:schemeClr val="accent2"/>
                </a:solidFill>
              </a:rPr>
              <a:t>Trap</a:t>
            </a:r>
            <a:r>
              <a:rPr lang="en-US" dirty="0" smtClean="0"/>
              <a:t>: synchronous exception</a:t>
            </a:r>
          </a:p>
          <a:p>
            <a:r>
              <a:rPr lang="en-US" dirty="0" smtClean="0"/>
              <a:t>Note: Many systems folks say “interrupt” to mean what we mean when we say “exception”.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2050" name="Rectangle 2"/>
          <p:cNvSpPr>
            <a:spLocks noGrp="1" noChangeArrowheads="1"/>
          </p:cNvSpPr>
          <p:nvPr>
            <p:ph type="title"/>
          </p:nvPr>
        </p:nvSpPr>
        <p:spPr/>
        <p:txBody>
          <a:bodyPr/>
          <a:lstStyle/>
          <a:p>
            <a:r>
              <a:rPr lang="en-US" smtClean="0"/>
              <a:t>Cost of Polling?</a:t>
            </a:r>
            <a:endParaRPr lang="en-US"/>
          </a:p>
        </p:txBody>
      </p:sp>
      <p:sp>
        <p:nvSpPr>
          <p:cNvPr id="3202051" name="Rectangle 3"/>
          <p:cNvSpPr>
            <a:spLocks noGrp="1" noChangeArrowheads="1"/>
          </p:cNvSpPr>
          <p:nvPr>
            <p:ph type="body" idx="1"/>
          </p:nvPr>
        </p:nvSpPr>
        <p:spPr/>
        <p:txBody>
          <a:bodyPr/>
          <a:lstStyle/>
          <a:p>
            <a:r>
              <a:rPr lang="en-US" smtClean="0"/>
              <a:t>Assume for a processor with a 1GHz clock it takes 400 clock cycles for a polling operation (call polling routine, accessing the device, and returning). Determine % of processor time for polling</a:t>
            </a:r>
          </a:p>
          <a:p>
            <a:pPr lvl="1"/>
            <a:r>
              <a:rPr lang="en-US" smtClean="0"/>
              <a:t>Mouse: polled 30 times/sec so as not to miss user movement</a:t>
            </a:r>
          </a:p>
          <a:p>
            <a:pPr lvl="1"/>
            <a:r>
              <a:rPr lang="en-US" smtClean="0"/>
              <a:t>Floppy disk: transfers data in 2-Byte units and has a data rate of 50 KB/second. </a:t>
            </a:r>
            <a:br>
              <a:rPr lang="en-US" smtClean="0"/>
            </a:br>
            <a:r>
              <a:rPr lang="en-US" smtClean="0"/>
              <a:t>No data transfer can be missed.</a:t>
            </a:r>
          </a:p>
          <a:p>
            <a:pPr lvl="1"/>
            <a:r>
              <a:rPr lang="en-US" smtClean="0"/>
              <a:t>Hard disk: transfers data in 16-Byte chunks and can transfer at 16 MB/second. Again, no transfer can be missed.</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4098" name="Rectangle 2"/>
          <p:cNvSpPr>
            <a:spLocks noGrp="1" noChangeArrowheads="1"/>
          </p:cNvSpPr>
          <p:nvPr>
            <p:ph type="title"/>
          </p:nvPr>
        </p:nvSpPr>
        <p:spPr/>
        <p:txBody>
          <a:bodyPr/>
          <a:lstStyle/>
          <a:p>
            <a:r>
              <a:rPr lang="en-US" sz="3600" dirty="0" smtClean="0"/>
              <a:t>% Processor time to poll [</a:t>
            </a:r>
            <a:r>
              <a:rPr lang="en-US" sz="3600" dirty="0" err="1" smtClean="0"/>
              <a:t>p</a:t>
            </a:r>
            <a:r>
              <a:rPr lang="en-US" sz="3600" dirty="0" smtClean="0"/>
              <a:t>. 677 in book]</a:t>
            </a:r>
            <a:endParaRPr lang="en-US" sz="3600" dirty="0"/>
          </a:p>
        </p:txBody>
      </p:sp>
      <p:sp>
        <p:nvSpPr>
          <p:cNvPr id="3204099" name="Rectangle 3"/>
          <p:cNvSpPr>
            <a:spLocks noGrp="1" noChangeArrowheads="1"/>
          </p:cNvSpPr>
          <p:nvPr>
            <p:ph type="body" idx="1"/>
          </p:nvPr>
        </p:nvSpPr>
        <p:spPr/>
        <p:txBody>
          <a:bodyPr/>
          <a:lstStyle/>
          <a:p>
            <a:r>
              <a:rPr lang="en-US" sz="2400" dirty="0" smtClean="0"/>
              <a:t>Mouse Polling [clocks/sec] </a:t>
            </a:r>
          </a:p>
          <a:p>
            <a:pPr lvl="1">
              <a:buNone/>
            </a:pPr>
            <a:r>
              <a:rPr lang="en-US" sz="2000" dirty="0" smtClean="0"/>
              <a:t>= 30 </a:t>
            </a:r>
            <a:r>
              <a:rPr lang="en-US" sz="2000" dirty="0" smtClean="0">
                <a:solidFill>
                  <a:schemeClr val="bg2"/>
                </a:solidFill>
              </a:rPr>
              <a:t>[polls/</a:t>
            </a:r>
            <a:r>
              <a:rPr lang="en-US" sz="2000" dirty="0" err="1" smtClean="0">
                <a:solidFill>
                  <a:schemeClr val="bg2"/>
                </a:solidFill>
              </a:rPr>
              <a:t>s</a:t>
            </a:r>
            <a:r>
              <a:rPr lang="en-US" sz="2000" dirty="0" smtClean="0">
                <a:solidFill>
                  <a:schemeClr val="bg2"/>
                </a:solidFill>
              </a:rPr>
              <a:t>]</a:t>
            </a:r>
            <a:r>
              <a:rPr lang="en-US" sz="2000" dirty="0" smtClean="0"/>
              <a:t> * 400 </a:t>
            </a:r>
            <a:r>
              <a:rPr lang="en-US" sz="2000" dirty="0" smtClean="0">
                <a:solidFill>
                  <a:schemeClr val="bg2"/>
                </a:solidFill>
              </a:rPr>
              <a:t>[clocks/poll]</a:t>
            </a:r>
            <a:r>
              <a:rPr lang="en-US" sz="2000" dirty="0" smtClean="0"/>
              <a:t> = 12K </a:t>
            </a:r>
            <a:r>
              <a:rPr lang="en-US" sz="2000" dirty="0" smtClean="0">
                <a:solidFill>
                  <a:schemeClr val="bg2"/>
                </a:solidFill>
              </a:rPr>
              <a:t>[clocks/</a:t>
            </a:r>
            <a:r>
              <a:rPr lang="en-US" sz="2000" dirty="0" err="1" smtClean="0">
                <a:solidFill>
                  <a:schemeClr val="bg2"/>
                </a:solidFill>
              </a:rPr>
              <a:t>s</a:t>
            </a:r>
            <a:r>
              <a:rPr lang="en-US" sz="2000" dirty="0" smtClean="0">
                <a:solidFill>
                  <a:schemeClr val="bg2"/>
                </a:solidFill>
              </a:rPr>
              <a:t>]</a:t>
            </a:r>
          </a:p>
          <a:p>
            <a:r>
              <a:rPr lang="en-US" sz="2400" dirty="0" smtClean="0"/>
              <a:t>% Processor for polling: </a:t>
            </a:r>
          </a:p>
          <a:p>
            <a:pPr lvl="1">
              <a:buNone/>
            </a:pPr>
            <a:r>
              <a:rPr lang="en-US" sz="2000" dirty="0" smtClean="0"/>
              <a:t>12*103 </a:t>
            </a:r>
            <a:r>
              <a:rPr lang="en-US" sz="2000" dirty="0" smtClean="0">
                <a:solidFill>
                  <a:schemeClr val="bg2"/>
                </a:solidFill>
              </a:rPr>
              <a:t>[clocks/</a:t>
            </a:r>
            <a:r>
              <a:rPr lang="en-US" sz="2000" dirty="0" err="1" smtClean="0">
                <a:solidFill>
                  <a:schemeClr val="bg2"/>
                </a:solidFill>
              </a:rPr>
              <a:t>s</a:t>
            </a:r>
            <a:r>
              <a:rPr lang="en-US" sz="2000" dirty="0" smtClean="0">
                <a:solidFill>
                  <a:schemeClr val="bg2"/>
                </a:solidFill>
              </a:rPr>
              <a:t>]</a:t>
            </a:r>
            <a:r>
              <a:rPr lang="en-US" sz="2000" dirty="0" smtClean="0"/>
              <a:t> / 1*109 </a:t>
            </a:r>
            <a:r>
              <a:rPr lang="en-US" sz="2000" dirty="0" smtClean="0">
                <a:solidFill>
                  <a:schemeClr val="bg2"/>
                </a:solidFill>
              </a:rPr>
              <a:t>[clocks/</a:t>
            </a:r>
            <a:r>
              <a:rPr lang="en-US" sz="2000" dirty="0" err="1" smtClean="0">
                <a:solidFill>
                  <a:schemeClr val="bg2"/>
                </a:solidFill>
              </a:rPr>
              <a:t>s</a:t>
            </a:r>
            <a:r>
              <a:rPr lang="en-US" sz="2000" dirty="0" smtClean="0">
                <a:solidFill>
                  <a:schemeClr val="bg2"/>
                </a:solidFill>
              </a:rPr>
              <a:t>]</a:t>
            </a:r>
            <a:r>
              <a:rPr lang="en-US" sz="2000" dirty="0" smtClean="0"/>
              <a:t> = 0.0012%</a:t>
            </a:r>
          </a:p>
          <a:p>
            <a:pPr lvl="1">
              <a:buNone/>
            </a:pPr>
            <a:r>
              <a:rPr lang="en-US" sz="2000" dirty="0" err="1" smtClean="0"/>
              <a:t></a:t>
            </a:r>
            <a:r>
              <a:rPr lang="en-US" sz="2000" dirty="0" smtClean="0"/>
              <a:t>  Polling mouse little impact on processor</a:t>
            </a:r>
          </a:p>
          <a:p>
            <a:r>
              <a:rPr lang="en-US" sz="2400" dirty="0" smtClean="0"/>
              <a:t>Frequency of Polling Floppy </a:t>
            </a:r>
          </a:p>
          <a:p>
            <a:pPr lvl="1">
              <a:buNone/>
            </a:pPr>
            <a:r>
              <a:rPr lang="en-US" sz="2000" dirty="0" smtClean="0"/>
              <a:t>= 50 </a:t>
            </a:r>
            <a:r>
              <a:rPr lang="en-US" sz="2000" dirty="0" smtClean="0">
                <a:solidFill>
                  <a:schemeClr val="bg2"/>
                </a:solidFill>
              </a:rPr>
              <a:t>[KB/</a:t>
            </a:r>
            <a:r>
              <a:rPr lang="en-US" sz="2000" dirty="0" err="1" smtClean="0">
                <a:solidFill>
                  <a:schemeClr val="bg2"/>
                </a:solidFill>
              </a:rPr>
              <a:t>s</a:t>
            </a:r>
            <a:r>
              <a:rPr lang="en-US" sz="2000" dirty="0" smtClean="0">
                <a:solidFill>
                  <a:schemeClr val="bg2"/>
                </a:solidFill>
              </a:rPr>
              <a:t>] </a:t>
            </a:r>
            <a:r>
              <a:rPr lang="en-US" sz="2000" dirty="0" smtClean="0"/>
              <a:t>/ 2 </a:t>
            </a:r>
            <a:r>
              <a:rPr lang="en-US" sz="2000" dirty="0" smtClean="0">
                <a:solidFill>
                  <a:schemeClr val="bg2"/>
                </a:solidFill>
              </a:rPr>
              <a:t>[B/poll]</a:t>
            </a:r>
            <a:r>
              <a:rPr lang="en-US" sz="2000" dirty="0" smtClean="0"/>
              <a:t> = 25K </a:t>
            </a:r>
            <a:r>
              <a:rPr lang="en-US" sz="2000" dirty="0" smtClean="0">
                <a:solidFill>
                  <a:schemeClr val="bg2"/>
                </a:solidFill>
              </a:rPr>
              <a:t>[polls/</a:t>
            </a:r>
            <a:r>
              <a:rPr lang="en-US" sz="2000" dirty="0" err="1" smtClean="0">
                <a:solidFill>
                  <a:schemeClr val="bg2"/>
                </a:solidFill>
              </a:rPr>
              <a:t>s</a:t>
            </a:r>
            <a:r>
              <a:rPr lang="en-US" sz="2000" dirty="0" smtClean="0">
                <a:solidFill>
                  <a:schemeClr val="bg2"/>
                </a:solidFill>
              </a:rPr>
              <a:t>]</a:t>
            </a:r>
          </a:p>
          <a:p>
            <a:r>
              <a:rPr lang="en-US" sz="2400" dirty="0" smtClean="0"/>
              <a:t>Floppy Polling, Clocks/sec</a:t>
            </a:r>
          </a:p>
          <a:p>
            <a:pPr lvl="1">
              <a:buNone/>
            </a:pPr>
            <a:r>
              <a:rPr lang="en-US" sz="2000" dirty="0" smtClean="0"/>
              <a:t>= 25K </a:t>
            </a:r>
            <a:r>
              <a:rPr lang="en-US" sz="2000" dirty="0" smtClean="0">
                <a:solidFill>
                  <a:schemeClr val="bg2"/>
                </a:solidFill>
              </a:rPr>
              <a:t>[polls/</a:t>
            </a:r>
            <a:r>
              <a:rPr lang="en-US" sz="2000" dirty="0" err="1" smtClean="0">
                <a:solidFill>
                  <a:schemeClr val="bg2"/>
                </a:solidFill>
              </a:rPr>
              <a:t>s</a:t>
            </a:r>
            <a:r>
              <a:rPr lang="en-US" sz="2000" dirty="0" smtClean="0">
                <a:solidFill>
                  <a:schemeClr val="bg2"/>
                </a:solidFill>
              </a:rPr>
              <a:t>]</a:t>
            </a:r>
            <a:r>
              <a:rPr lang="en-US" sz="2000" dirty="0" smtClean="0"/>
              <a:t> * 400 </a:t>
            </a:r>
            <a:r>
              <a:rPr lang="en-US" sz="2000" dirty="0" smtClean="0">
                <a:solidFill>
                  <a:schemeClr val="bg2"/>
                </a:solidFill>
              </a:rPr>
              <a:t>[clocks/poll]</a:t>
            </a:r>
            <a:r>
              <a:rPr lang="en-US" sz="2000" dirty="0" smtClean="0"/>
              <a:t> = 10M </a:t>
            </a:r>
            <a:r>
              <a:rPr lang="en-US" sz="2000" dirty="0" smtClean="0">
                <a:solidFill>
                  <a:schemeClr val="bg2"/>
                </a:solidFill>
              </a:rPr>
              <a:t>[clocks/</a:t>
            </a:r>
            <a:r>
              <a:rPr lang="en-US" sz="2000" dirty="0" err="1" smtClean="0">
                <a:solidFill>
                  <a:schemeClr val="bg2"/>
                </a:solidFill>
              </a:rPr>
              <a:t>s</a:t>
            </a:r>
            <a:r>
              <a:rPr lang="en-US" sz="2000" dirty="0" smtClean="0">
                <a:solidFill>
                  <a:schemeClr val="bg2"/>
                </a:solidFill>
              </a:rPr>
              <a:t>]</a:t>
            </a:r>
          </a:p>
          <a:p>
            <a:r>
              <a:rPr lang="en-US" sz="2400" dirty="0" smtClean="0"/>
              <a:t>% Processor for polling: </a:t>
            </a:r>
          </a:p>
          <a:p>
            <a:pPr lvl="1">
              <a:buNone/>
            </a:pPr>
            <a:r>
              <a:rPr lang="en-US" sz="2000" dirty="0" smtClean="0"/>
              <a:t>10*106 </a:t>
            </a:r>
            <a:r>
              <a:rPr lang="en-US" sz="2000" dirty="0" smtClean="0">
                <a:solidFill>
                  <a:schemeClr val="bg2"/>
                </a:solidFill>
              </a:rPr>
              <a:t>[clocks/</a:t>
            </a:r>
            <a:r>
              <a:rPr lang="en-US" sz="2000" dirty="0" err="1" smtClean="0">
                <a:solidFill>
                  <a:schemeClr val="bg2"/>
                </a:solidFill>
              </a:rPr>
              <a:t>s</a:t>
            </a:r>
            <a:r>
              <a:rPr lang="en-US" sz="2000" dirty="0" smtClean="0">
                <a:solidFill>
                  <a:schemeClr val="bg2"/>
                </a:solidFill>
              </a:rPr>
              <a:t>]</a:t>
            </a:r>
            <a:r>
              <a:rPr lang="en-US" sz="2000" dirty="0" smtClean="0"/>
              <a:t> / 1*109 </a:t>
            </a:r>
            <a:r>
              <a:rPr lang="en-US" sz="2000" dirty="0" smtClean="0">
                <a:solidFill>
                  <a:schemeClr val="bg2"/>
                </a:solidFill>
              </a:rPr>
              <a:t>[clocks/</a:t>
            </a:r>
            <a:r>
              <a:rPr lang="en-US" sz="2000" dirty="0" err="1" smtClean="0">
                <a:solidFill>
                  <a:schemeClr val="bg2"/>
                </a:solidFill>
              </a:rPr>
              <a:t>s</a:t>
            </a:r>
            <a:r>
              <a:rPr lang="en-US" sz="2000" dirty="0" smtClean="0">
                <a:solidFill>
                  <a:schemeClr val="bg2"/>
                </a:solidFill>
              </a:rPr>
              <a:t>]</a:t>
            </a:r>
            <a:r>
              <a:rPr lang="en-US" sz="2000" dirty="0" smtClean="0"/>
              <a:t> = 1%</a:t>
            </a:r>
          </a:p>
          <a:p>
            <a:pPr lvl="1">
              <a:buNone/>
            </a:pPr>
            <a:r>
              <a:rPr lang="en-US" sz="2000" dirty="0" err="1" smtClean="0"/>
              <a:t></a:t>
            </a:r>
            <a:r>
              <a:rPr lang="en-US" sz="2000" dirty="0" smtClean="0"/>
              <a:t>  OK if not too many I/O devices</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6146" name="Rectangle 2"/>
          <p:cNvSpPr>
            <a:spLocks noGrp="1" noChangeArrowheads="1"/>
          </p:cNvSpPr>
          <p:nvPr>
            <p:ph type="title"/>
          </p:nvPr>
        </p:nvSpPr>
        <p:spPr/>
        <p:txBody>
          <a:bodyPr/>
          <a:lstStyle/>
          <a:p>
            <a:r>
              <a:rPr lang="en-US" smtClean="0"/>
              <a:t>% Processor time to poll hard disk</a:t>
            </a:r>
            <a:endParaRPr lang="en-US"/>
          </a:p>
        </p:txBody>
      </p:sp>
      <p:sp>
        <p:nvSpPr>
          <p:cNvPr id="3206147" name="Rectangle 3"/>
          <p:cNvSpPr>
            <a:spLocks noGrp="1" noChangeArrowheads="1"/>
          </p:cNvSpPr>
          <p:nvPr>
            <p:ph type="body" idx="1"/>
          </p:nvPr>
        </p:nvSpPr>
        <p:spPr/>
        <p:txBody>
          <a:bodyPr/>
          <a:lstStyle/>
          <a:p>
            <a:r>
              <a:rPr lang="en-US" dirty="0" smtClean="0"/>
              <a:t>Frequency of Polling Disk</a:t>
            </a:r>
          </a:p>
          <a:p>
            <a:pPr lvl="1">
              <a:buNone/>
            </a:pPr>
            <a:r>
              <a:rPr lang="en-US" dirty="0" smtClean="0"/>
              <a:t>= 16 </a:t>
            </a:r>
            <a:r>
              <a:rPr lang="en-US" dirty="0" smtClean="0">
                <a:solidFill>
                  <a:schemeClr val="bg2"/>
                </a:solidFill>
              </a:rPr>
              <a:t>[MB/</a:t>
            </a:r>
            <a:r>
              <a:rPr lang="en-US" dirty="0" err="1" smtClean="0">
                <a:solidFill>
                  <a:schemeClr val="bg2"/>
                </a:solidFill>
              </a:rPr>
              <a:t>s</a:t>
            </a:r>
            <a:r>
              <a:rPr lang="en-US" dirty="0" smtClean="0">
                <a:solidFill>
                  <a:schemeClr val="bg2"/>
                </a:solidFill>
              </a:rPr>
              <a:t>]</a:t>
            </a:r>
            <a:r>
              <a:rPr lang="en-US" dirty="0" smtClean="0"/>
              <a:t> / 16 </a:t>
            </a:r>
            <a:r>
              <a:rPr lang="en-US" dirty="0" smtClean="0">
                <a:solidFill>
                  <a:schemeClr val="bg2"/>
                </a:solidFill>
              </a:rPr>
              <a:t>[B/poll]</a:t>
            </a:r>
            <a:r>
              <a:rPr lang="en-US" dirty="0" smtClean="0"/>
              <a:t> = 1M </a:t>
            </a:r>
            <a:r>
              <a:rPr lang="en-US" dirty="0" smtClean="0">
                <a:solidFill>
                  <a:schemeClr val="bg2"/>
                </a:solidFill>
              </a:rPr>
              <a:t>[polls/</a:t>
            </a:r>
            <a:r>
              <a:rPr lang="en-US" dirty="0" err="1" smtClean="0">
                <a:solidFill>
                  <a:schemeClr val="bg2"/>
                </a:solidFill>
              </a:rPr>
              <a:t>s</a:t>
            </a:r>
            <a:r>
              <a:rPr lang="en-US" dirty="0" smtClean="0">
                <a:solidFill>
                  <a:schemeClr val="bg2"/>
                </a:solidFill>
              </a:rPr>
              <a:t>]</a:t>
            </a:r>
          </a:p>
          <a:p>
            <a:r>
              <a:rPr lang="en-US" dirty="0" smtClean="0"/>
              <a:t>Disk Polling, Clocks/sec</a:t>
            </a:r>
            <a:br>
              <a:rPr lang="en-US" dirty="0" smtClean="0"/>
            </a:br>
            <a:r>
              <a:rPr lang="en-US" dirty="0" smtClean="0"/>
              <a:t>= 1M </a:t>
            </a:r>
            <a:r>
              <a:rPr lang="en-US" dirty="0" smtClean="0">
                <a:solidFill>
                  <a:schemeClr val="bg2"/>
                </a:solidFill>
              </a:rPr>
              <a:t>[polls/</a:t>
            </a:r>
            <a:r>
              <a:rPr lang="en-US" dirty="0" err="1" smtClean="0">
                <a:solidFill>
                  <a:schemeClr val="bg2"/>
                </a:solidFill>
              </a:rPr>
              <a:t>s</a:t>
            </a:r>
            <a:r>
              <a:rPr lang="en-US" dirty="0" smtClean="0">
                <a:solidFill>
                  <a:schemeClr val="bg2"/>
                </a:solidFill>
              </a:rPr>
              <a:t>]</a:t>
            </a:r>
            <a:r>
              <a:rPr lang="en-US" dirty="0" smtClean="0"/>
              <a:t> * 400 </a:t>
            </a:r>
            <a:r>
              <a:rPr lang="en-US" dirty="0" smtClean="0">
                <a:solidFill>
                  <a:schemeClr val="bg2"/>
                </a:solidFill>
              </a:rPr>
              <a:t>[clocks/poll]</a:t>
            </a:r>
            <a:r>
              <a:rPr lang="en-US" dirty="0" smtClean="0"/>
              <a:t/>
            </a:r>
            <a:br>
              <a:rPr lang="en-US" dirty="0" smtClean="0"/>
            </a:br>
            <a:r>
              <a:rPr lang="en-US" dirty="0" smtClean="0"/>
              <a:t>= 400M </a:t>
            </a:r>
            <a:r>
              <a:rPr lang="en-US" dirty="0" smtClean="0">
                <a:solidFill>
                  <a:schemeClr val="bg2"/>
                </a:solidFill>
              </a:rPr>
              <a:t>[clocks/</a:t>
            </a:r>
            <a:r>
              <a:rPr lang="en-US" dirty="0" err="1" smtClean="0">
                <a:solidFill>
                  <a:schemeClr val="bg2"/>
                </a:solidFill>
              </a:rPr>
              <a:t>s</a:t>
            </a:r>
            <a:r>
              <a:rPr lang="en-US" dirty="0" smtClean="0">
                <a:solidFill>
                  <a:schemeClr val="bg2"/>
                </a:solidFill>
              </a:rPr>
              <a:t>]</a:t>
            </a:r>
          </a:p>
          <a:p>
            <a:r>
              <a:rPr lang="en-US" dirty="0" smtClean="0"/>
              <a:t>% Processor for polling: </a:t>
            </a:r>
          </a:p>
          <a:p>
            <a:pPr lvl="1">
              <a:buNone/>
            </a:pPr>
            <a:r>
              <a:rPr lang="en-US" dirty="0" smtClean="0"/>
              <a:t>400*106 </a:t>
            </a:r>
            <a:r>
              <a:rPr lang="en-US" dirty="0" smtClean="0">
                <a:solidFill>
                  <a:schemeClr val="bg2"/>
                </a:solidFill>
              </a:rPr>
              <a:t>[clocks/</a:t>
            </a:r>
            <a:r>
              <a:rPr lang="en-US" dirty="0" err="1" smtClean="0">
                <a:solidFill>
                  <a:schemeClr val="bg2"/>
                </a:solidFill>
              </a:rPr>
              <a:t>s</a:t>
            </a:r>
            <a:r>
              <a:rPr lang="en-US" dirty="0" smtClean="0">
                <a:solidFill>
                  <a:schemeClr val="bg2"/>
                </a:solidFill>
              </a:rPr>
              <a:t>]</a:t>
            </a:r>
            <a:r>
              <a:rPr lang="en-US" dirty="0" smtClean="0"/>
              <a:t> / 1*109 </a:t>
            </a:r>
            <a:r>
              <a:rPr lang="en-US" dirty="0" smtClean="0">
                <a:solidFill>
                  <a:schemeClr val="bg2"/>
                </a:solidFill>
              </a:rPr>
              <a:t>[clocks/</a:t>
            </a:r>
            <a:r>
              <a:rPr lang="en-US" dirty="0" err="1" smtClean="0">
                <a:solidFill>
                  <a:schemeClr val="bg2"/>
                </a:solidFill>
              </a:rPr>
              <a:t>s</a:t>
            </a:r>
            <a:r>
              <a:rPr lang="en-US" dirty="0" smtClean="0">
                <a:solidFill>
                  <a:schemeClr val="bg2"/>
                </a:solidFill>
              </a:rPr>
              <a:t>]</a:t>
            </a:r>
            <a:r>
              <a:rPr lang="en-US" dirty="0" smtClean="0"/>
              <a:t> = 40%</a:t>
            </a:r>
          </a:p>
          <a:p>
            <a:pPr lvl="1">
              <a:buNone/>
            </a:pPr>
            <a:r>
              <a:rPr lang="en-US" dirty="0" err="1" smtClean="0"/>
              <a:t></a:t>
            </a:r>
            <a:r>
              <a:rPr lang="en-US" dirty="0" smtClean="0"/>
              <a:t>  Unacceptable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8435" name="Rectangle 3"/>
          <p:cNvSpPr>
            <a:spLocks noGrp="1" noChangeArrowheads="1"/>
          </p:cNvSpPr>
          <p:nvPr>
            <p:ph type="body" idx="1"/>
          </p:nvPr>
        </p:nvSpPr>
        <p:spPr>
          <a:xfrm>
            <a:off x="457200" y="990600"/>
            <a:ext cx="8458200" cy="5253038"/>
          </a:xfrm>
        </p:spPr>
        <p:txBody>
          <a:bodyPr/>
          <a:lstStyle/>
          <a:p>
            <a:r>
              <a:rPr lang="en-US" dirty="0"/>
              <a:t>Find the % of processor consumed if the hard disk is only active 5% of the time.  Assuming 500 clock cycle overhead for each transfer, including interrupt:</a:t>
            </a:r>
          </a:p>
          <a:p>
            <a:pPr lvl="1"/>
            <a:r>
              <a:rPr lang="en-US" dirty="0"/>
              <a:t>Disk Interrupts/</a:t>
            </a:r>
            <a:r>
              <a:rPr lang="en-US" dirty="0" err="1"/>
              <a:t>s</a:t>
            </a:r>
            <a:r>
              <a:rPr lang="en-US" dirty="0"/>
              <a:t> = 16 </a:t>
            </a:r>
            <a:r>
              <a:rPr lang="en-US" dirty="0">
                <a:solidFill>
                  <a:schemeClr val="bg2"/>
                </a:solidFill>
              </a:rPr>
              <a:t>[MB/</a:t>
            </a:r>
            <a:r>
              <a:rPr lang="en-US" dirty="0" err="1">
                <a:solidFill>
                  <a:schemeClr val="bg2"/>
                </a:solidFill>
              </a:rPr>
              <a:t>s</a:t>
            </a:r>
            <a:r>
              <a:rPr lang="en-US" dirty="0">
                <a:solidFill>
                  <a:schemeClr val="bg2"/>
                </a:solidFill>
              </a:rPr>
              <a:t>]</a:t>
            </a:r>
            <a:r>
              <a:rPr lang="en-US" dirty="0"/>
              <a:t> / 16 </a:t>
            </a:r>
            <a:r>
              <a:rPr lang="en-US" dirty="0">
                <a:solidFill>
                  <a:schemeClr val="bg2"/>
                </a:solidFill>
              </a:rPr>
              <a:t>[B/interrupt]</a:t>
            </a:r>
            <a:r>
              <a:rPr lang="en-US" dirty="0"/>
              <a:t/>
            </a:r>
            <a:br>
              <a:rPr lang="en-US" dirty="0"/>
            </a:br>
            <a:r>
              <a:rPr lang="en-US" dirty="0"/>
              <a:t>	 = 1M </a:t>
            </a:r>
            <a:r>
              <a:rPr lang="en-US" dirty="0">
                <a:solidFill>
                  <a:schemeClr val="bg2"/>
                </a:solidFill>
              </a:rPr>
              <a:t>[interrupts/</a:t>
            </a:r>
            <a:r>
              <a:rPr lang="en-US" dirty="0" err="1">
                <a:solidFill>
                  <a:schemeClr val="bg2"/>
                </a:solidFill>
              </a:rPr>
              <a:t>s</a:t>
            </a:r>
            <a:r>
              <a:rPr lang="en-US" dirty="0">
                <a:solidFill>
                  <a:schemeClr val="bg2"/>
                </a:solidFill>
              </a:rPr>
              <a:t>]</a:t>
            </a:r>
            <a:endParaRPr lang="en-US" dirty="0"/>
          </a:p>
          <a:p>
            <a:pPr lvl="1"/>
            <a:r>
              <a:rPr lang="en-US" dirty="0"/>
              <a:t>Disk Interrupts </a:t>
            </a:r>
            <a:r>
              <a:rPr lang="en-US" dirty="0">
                <a:solidFill>
                  <a:schemeClr val="bg2"/>
                </a:solidFill>
              </a:rPr>
              <a:t>[clocks/</a:t>
            </a:r>
            <a:r>
              <a:rPr lang="en-US" dirty="0" err="1">
                <a:solidFill>
                  <a:schemeClr val="bg2"/>
                </a:solidFill>
              </a:rPr>
              <a:t>s</a:t>
            </a:r>
            <a:r>
              <a:rPr lang="en-US" dirty="0">
                <a:solidFill>
                  <a:schemeClr val="bg2"/>
                </a:solidFill>
              </a:rPr>
              <a:t>]</a:t>
            </a:r>
            <a:r>
              <a:rPr lang="en-US" dirty="0"/>
              <a:t> </a:t>
            </a:r>
            <a:br>
              <a:rPr lang="en-US" dirty="0"/>
            </a:br>
            <a:r>
              <a:rPr lang="en-US" dirty="0"/>
              <a:t>= 1M </a:t>
            </a:r>
            <a:r>
              <a:rPr lang="en-US" dirty="0">
                <a:solidFill>
                  <a:schemeClr val="bg2"/>
                </a:solidFill>
              </a:rPr>
              <a:t>[interrupts/</a:t>
            </a:r>
            <a:r>
              <a:rPr lang="en-US" dirty="0" err="1">
                <a:solidFill>
                  <a:schemeClr val="bg2"/>
                </a:solidFill>
              </a:rPr>
              <a:t>s</a:t>
            </a:r>
            <a:r>
              <a:rPr lang="en-US" dirty="0">
                <a:solidFill>
                  <a:schemeClr val="bg2"/>
                </a:solidFill>
              </a:rPr>
              <a:t>]</a:t>
            </a:r>
            <a:r>
              <a:rPr lang="en-US" dirty="0"/>
              <a:t> * 500 </a:t>
            </a:r>
            <a:r>
              <a:rPr lang="en-US" dirty="0">
                <a:solidFill>
                  <a:schemeClr val="bg2"/>
                </a:solidFill>
              </a:rPr>
              <a:t>[clocks/interrupt]</a:t>
            </a:r>
            <a:r>
              <a:rPr lang="en-US" dirty="0"/>
              <a:t> </a:t>
            </a:r>
            <a:br>
              <a:rPr lang="en-US" dirty="0"/>
            </a:br>
            <a:r>
              <a:rPr lang="en-US" dirty="0"/>
              <a:t>= 500,000,000 </a:t>
            </a:r>
            <a:r>
              <a:rPr lang="en-US" dirty="0">
                <a:solidFill>
                  <a:schemeClr val="bg2"/>
                </a:solidFill>
              </a:rPr>
              <a:t>[clocks/</a:t>
            </a:r>
            <a:r>
              <a:rPr lang="en-US" dirty="0" err="1">
                <a:solidFill>
                  <a:schemeClr val="bg2"/>
                </a:solidFill>
              </a:rPr>
              <a:t>s</a:t>
            </a:r>
            <a:r>
              <a:rPr lang="en-US" dirty="0">
                <a:solidFill>
                  <a:schemeClr val="bg2"/>
                </a:solidFill>
              </a:rPr>
              <a:t>]</a:t>
            </a:r>
            <a:endParaRPr lang="en-US" dirty="0">
              <a:latin typeface="Symbol" charset="2"/>
            </a:endParaRPr>
          </a:p>
          <a:p>
            <a:pPr lvl="1"/>
            <a:r>
              <a:rPr lang="en-US" dirty="0"/>
              <a:t>% Processor for during transfer: </a:t>
            </a:r>
            <a:br>
              <a:rPr lang="en-US" dirty="0"/>
            </a:br>
            <a:r>
              <a:rPr lang="en-US" dirty="0"/>
              <a:t>500*10</a:t>
            </a:r>
            <a:r>
              <a:rPr lang="en-US" baseline="30000" dirty="0"/>
              <a:t>6 </a:t>
            </a:r>
            <a:r>
              <a:rPr lang="en-US" dirty="0">
                <a:solidFill>
                  <a:schemeClr val="bg2"/>
                </a:solidFill>
              </a:rPr>
              <a:t>[clocks/</a:t>
            </a:r>
            <a:r>
              <a:rPr lang="en-US" dirty="0" err="1">
                <a:solidFill>
                  <a:schemeClr val="bg2"/>
                </a:solidFill>
              </a:rPr>
              <a:t>s</a:t>
            </a:r>
            <a:r>
              <a:rPr lang="en-US" dirty="0">
                <a:solidFill>
                  <a:schemeClr val="bg2"/>
                </a:solidFill>
              </a:rPr>
              <a:t>]</a:t>
            </a:r>
            <a:r>
              <a:rPr lang="en-US" baseline="30000" dirty="0"/>
              <a:t> </a:t>
            </a:r>
            <a:r>
              <a:rPr lang="en-US" dirty="0"/>
              <a:t>/ 1*10</a:t>
            </a:r>
            <a:r>
              <a:rPr lang="en-US" baseline="30000" dirty="0"/>
              <a:t>9 </a:t>
            </a:r>
            <a:r>
              <a:rPr lang="en-US" dirty="0">
                <a:solidFill>
                  <a:schemeClr val="bg2"/>
                </a:solidFill>
              </a:rPr>
              <a:t>[clocks/</a:t>
            </a:r>
            <a:r>
              <a:rPr lang="en-US" dirty="0" err="1">
                <a:solidFill>
                  <a:schemeClr val="bg2"/>
                </a:solidFill>
              </a:rPr>
              <a:t>s</a:t>
            </a:r>
            <a:r>
              <a:rPr lang="en-US" dirty="0">
                <a:solidFill>
                  <a:schemeClr val="bg2"/>
                </a:solidFill>
              </a:rPr>
              <a:t>]</a:t>
            </a:r>
            <a:r>
              <a:rPr lang="en-US" baseline="30000" dirty="0"/>
              <a:t> </a:t>
            </a:r>
            <a:r>
              <a:rPr lang="en-US" dirty="0"/>
              <a:t>= 50%</a:t>
            </a:r>
          </a:p>
          <a:p>
            <a:r>
              <a:rPr lang="en-US" dirty="0"/>
              <a:t>Disk active 5% </a:t>
            </a:r>
            <a:r>
              <a:rPr lang="en-US" dirty="0" err="1">
                <a:latin typeface="Symbol" charset="2"/>
              </a:rPr>
              <a:t></a:t>
            </a:r>
            <a:r>
              <a:rPr lang="en-US" dirty="0">
                <a:latin typeface="Symbol" charset="2"/>
              </a:rPr>
              <a:t>  </a:t>
            </a:r>
            <a:r>
              <a:rPr lang="en-US" dirty="0"/>
              <a:t>5% * 50%</a:t>
            </a:r>
            <a:r>
              <a:rPr lang="en-US" dirty="0">
                <a:latin typeface="Symbol" charset="2"/>
              </a:rPr>
              <a:t> </a:t>
            </a:r>
            <a:r>
              <a:rPr lang="en-US" dirty="0" err="1">
                <a:latin typeface="Symbol" charset="2"/>
              </a:rPr>
              <a:t></a:t>
            </a:r>
            <a:r>
              <a:rPr lang="en-US" dirty="0">
                <a:latin typeface="Symbol" charset="2"/>
              </a:rPr>
              <a:t>  </a:t>
            </a:r>
            <a:r>
              <a:rPr lang="en-US" dirty="0"/>
              <a:t>2.5% busy</a:t>
            </a:r>
          </a:p>
        </p:txBody>
      </p:sp>
      <p:sp>
        <p:nvSpPr>
          <p:cNvPr id="4" name="Title 3"/>
          <p:cNvSpPr>
            <a:spLocks noGrp="1"/>
          </p:cNvSpPr>
          <p:nvPr>
            <p:ph type="title"/>
          </p:nvPr>
        </p:nvSpPr>
        <p:spPr/>
        <p:txBody>
          <a:bodyPr/>
          <a:lstStyle/>
          <a:p>
            <a:r>
              <a:rPr lang="en-US" dirty="0" smtClean="0"/>
              <a:t>Benefit of Interrupt-Driven I/O</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5426" name="Rectangle 2"/>
          <p:cNvSpPr>
            <a:spLocks noGrp="1" noChangeArrowheads="1"/>
          </p:cNvSpPr>
          <p:nvPr>
            <p:ph type="title"/>
          </p:nvPr>
        </p:nvSpPr>
        <p:spPr/>
        <p:txBody>
          <a:bodyPr/>
          <a:lstStyle/>
          <a:p>
            <a:r>
              <a:rPr lang="en-US" sz="3600" dirty="0" smtClean="0"/>
              <a:t>Recall : 5 components of any Computer</a:t>
            </a:r>
            <a:endParaRPr lang="en-US" sz="3600" dirty="0"/>
          </a:p>
        </p:txBody>
      </p:sp>
      <p:sp>
        <p:nvSpPr>
          <p:cNvPr id="3175427" name="Rectangle 3"/>
          <p:cNvSpPr>
            <a:spLocks noChangeArrowheads="1"/>
          </p:cNvSpPr>
          <p:nvPr/>
        </p:nvSpPr>
        <p:spPr bwMode="auto">
          <a:xfrm>
            <a:off x="457200" y="1905000"/>
            <a:ext cx="8458200" cy="437673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28" name="Rectangle 4"/>
          <p:cNvSpPr>
            <a:spLocks noChangeArrowheads="1"/>
          </p:cNvSpPr>
          <p:nvPr/>
        </p:nvSpPr>
        <p:spPr bwMode="auto">
          <a:xfrm>
            <a:off x="838200" y="2540000"/>
            <a:ext cx="2120900" cy="318928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29" name="Rectangle 5"/>
          <p:cNvSpPr>
            <a:spLocks noChangeArrowheads="1"/>
          </p:cNvSpPr>
          <p:nvPr/>
        </p:nvSpPr>
        <p:spPr bwMode="auto">
          <a:xfrm>
            <a:off x="860425" y="2673350"/>
            <a:ext cx="1965325" cy="77787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b="1">
                <a:solidFill>
                  <a:schemeClr val="tx1"/>
                </a:solidFill>
              </a:rPr>
              <a:t> Processor</a:t>
            </a:r>
          </a:p>
          <a:p>
            <a:pPr algn="ctr">
              <a:lnSpc>
                <a:spcPct val="85000"/>
              </a:lnSpc>
            </a:pPr>
            <a:r>
              <a:rPr lang="en-US" sz="2800" b="1">
                <a:solidFill>
                  <a:schemeClr val="tx1"/>
                </a:solidFill>
              </a:rPr>
              <a:t> </a:t>
            </a:r>
            <a:r>
              <a:rPr lang="en-US" sz="2800">
                <a:solidFill>
                  <a:schemeClr val="tx1"/>
                </a:solidFill>
              </a:rPr>
              <a:t>(active)</a:t>
            </a:r>
            <a:endParaRPr lang="en-US" sz="2800" b="1">
              <a:solidFill>
                <a:schemeClr val="tx1"/>
              </a:solidFill>
            </a:endParaRPr>
          </a:p>
        </p:txBody>
      </p:sp>
      <p:sp>
        <p:nvSpPr>
          <p:cNvPr id="3175430" name="Rectangle 6"/>
          <p:cNvSpPr>
            <a:spLocks noChangeArrowheads="1"/>
          </p:cNvSpPr>
          <p:nvPr/>
        </p:nvSpPr>
        <p:spPr bwMode="auto">
          <a:xfrm>
            <a:off x="2895600" y="2514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1" name="Rectangle 7"/>
          <p:cNvSpPr>
            <a:spLocks noChangeArrowheads="1"/>
          </p:cNvSpPr>
          <p:nvPr/>
        </p:nvSpPr>
        <p:spPr bwMode="auto">
          <a:xfrm>
            <a:off x="4876800" y="2514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2" name="Rectangle 8"/>
          <p:cNvSpPr>
            <a:spLocks noChangeArrowheads="1"/>
          </p:cNvSpPr>
          <p:nvPr/>
        </p:nvSpPr>
        <p:spPr bwMode="auto">
          <a:xfrm>
            <a:off x="990600" y="2133600"/>
            <a:ext cx="1806575"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solidFill>
                  <a:schemeClr val="tx1"/>
                </a:solidFill>
              </a:rPr>
              <a:t>Computer</a:t>
            </a:r>
          </a:p>
        </p:txBody>
      </p:sp>
      <p:sp>
        <p:nvSpPr>
          <p:cNvPr id="3175433" name="AutoShape 9"/>
          <p:cNvSpPr>
            <a:spLocks noChangeArrowheads="1"/>
          </p:cNvSpPr>
          <p:nvPr/>
        </p:nvSpPr>
        <p:spPr bwMode="auto">
          <a:xfrm>
            <a:off x="990600" y="33528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4" name="AutoShape 10"/>
          <p:cNvSpPr>
            <a:spLocks noChangeArrowheads="1"/>
          </p:cNvSpPr>
          <p:nvPr/>
        </p:nvSpPr>
        <p:spPr bwMode="auto">
          <a:xfrm>
            <a:off x="990600" y="45720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5" name="Rectangle 11"/>
          <p:cNvSpPr>
            <a:spLocks noChangeArrowheads="1"/>
          </p:cNvSpPr>
          <p:nvPr/>
        </p:nvSpPr>
        <p:spPr bwMode="auto">
          <a:xfrm>
            <a:off x="1069975" y="3429000"/>
            <a:ext cx="1390650" cy="77787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b="1"/>
              <a:t>Control</a:t>
            </a:r>
            <a:endParaRPr lang="en-US" sz="2800" b="1">
              <a:solidFill>
                <a:schemeClr val="tx1"/>
              </a:solidFill>
            </a:endParaRPr>
          </a:p>
          <a:p>
            <a:pPr algn="ctr">
              <a:lnSpc>
                <a:spcPct val="85000"/>
              </a:lnSpc>
            </a:pPr>
            <a:r>
              <a:rPr lang="en-US" sz="2800">
                <a:solidFill>
                  <a:schemeClr val="tx1"/>
                </a:solidFill>
              </a:rPr>
              <a:t>(“brain”)</a:t>
            </a:r>
            <a:endParaRPr lang="en-US" sz="2800" b="1">
              <a:solidFill>
                <a:schemeClr val="tx1"/>
              </a:solidFill>
            </a:endParaRPr>
          </a:p>
        </p:txBody>
      </p:sp>
      <p:sp>
        <p:nvSpPr>
          <p:cNvPr id="3175436" name="Rectangle 12"/>
          <p:cNvSpPr>
            <a:spLocks noChangeArrowheads="1"/>
          </p:cNvSpPr>
          <p:nvPr/>
        </p:nvSpPr>
        <p:spPr bwMode="auto">
          <a:xfrm>
            <a:off x="992188" y="4572000"/>
            <a:ext cx="1647825" cy="77787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b="1"/>
              <a:t>Datapath</a:t>
            </a:r>
            <a:endParaRPr lang="en-US" sz="2800" b="1">
              <a:solidFill>
                <a:schemeClr val="tx1"/>
              </a:solidFill>
            </a:endParaRPr>
          </a:p>
          <a:p>
            <a:pPr algn="ctr">
              <a:lnSpc>
                <a:spcPct val="85000"/>
              </a:lnSpc>
            </a:pPr>
            <a:r>
              <a:rPr lang="en-US" sz="2800">
                <a:solidFill>
                  <a:schemeClr val="tx1"/>
                </a:solidFill>
              </a:rPr>
              <a:t>(“brawn”)</a:t>
            </a:r>
            <a:endParaRPr lang="en-US" sz="2800" b="1">
              <a:solidFill>
                <a:schemeClr val="tx1"/>
              </a:solidFill>
            </a:endParaRPr>
          </a:p>
        </p:txBody>
      </p:sp>
      <p:sp>
        <p:nvSpPr>
          <p:cNvPr id="3175437" name="Rectangle 13"/>
          <p:cNvSpPr>
            <a:spLocks noChangeArrowheads="1"/>
          </p:cNvSpPr>
          <p:nvPr/>
        </p:nvSpPr>
        <p:spPr bwMode="auto">
          <a:xfrm>
            <a:off x="2895600" y="2743200"/>
            <a:ext cx="1827213" cy="29591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t>Memory</a:t>
            </a:r>
            <a:endParaRPr lang="en-US" sz="2800" b="1">
              <a:solidFill>
                <a:schemeClr val="tx1"/>
              </a:solidFill>
            </a:endParaRPr>
          </a:p>
          <a:p>
            <a:pPr algn="l">
              <a:lnSpc>
                <a:spcPct val="85000"/>
              </a:lnSpc>
            </a:pPr>
            <a:r>
              <a:rPr lang="en-US" sz="2800">
                <a:solidFill>
                  <a:schemeClr val="tx1"/>
                </a:solidFill>
              </a:rPr>
              <a:t>(passive)</a:t>
            </a:r>
            <a:endParaRPr lang="en-US" sz="2800" b="1">
              <a:solidFill>
                <a:schemeClr val="tx1"/>
              </a:solidFill>
            </a:endParaRPr>
          </a:p>
          <a:p>
            <a:pPr algn="l">
              <a:lnSpc>
                <a:spcPct val="85000"/>
              </a:lnSpc>
            </a:pPr>
            <a:endParaRPr lang="en-US" sz="2800" b="1">
              <a:solidFill>
                <a:schemeClr val="tx1"/>
              </a:solidFill>
            </a:endParaRPr>
          </a:p>
          <a:p>
            <a:pPr algn="l">
              <a:lnSpc>
                <a:spcPct val="85000"/>
              </a:lnSpc>
            </a:pPr>
            <a:r>
              <a:rPr lang="en-US" sz="2800">
                <a:solidFill>
                  <a:schemeClr val="tx1"/>
                </a:solidFill>
              </a:rPr>
              <a:t>(where </a:t>
            </a:r>
          </a:p>
          <a:p>
            <a:pPr algn="l">
              <a:lnSpc>
                <a:spcPct val="85000"/>
              </a:lnSpc>
            </a:pPr>
            <a:r>
              <a:rPr lang="en-US" sz="2800">
                <a:solidFill>
                  <a:schemeClr val="tx1"/>
                </a:solidFill>
              </a:rPr>
              <a:t>programs, </a:t>
            </a:r>
          </a:p>
          <a:p>
            <a:pPr algn="l">
              <a:lnSpc>
                <a:spcPct val="85000"/>
              </a:lnSpc>
            </a:pPr>
            <a:r>
              <a:rPr lang="en-US" sz="2800">
                <a:solidFill>
                  <a:schemeClr val="tx1"/>
                </a:solidFill>
              </a:rPr>
              <a:t>data live </a:t>
            </a:r>
          </a:p>
          <a:p>
            <a:pPr algn="l">
              <a:lnSpc>
                <a:spcPct val="85000"/>
              </a:lnSpc>
            </a:pPr>
            <a:r>
              <a:rPr lang="en-US" sz="2800">
                <a:solidFill>
                  <a:schemeClr val="tx1"/>
                </a:solidFill>
              </a:rPr>
              <a:t>when</a:t>
            </a:r>
          </a:p>
          <a:p>
            <a:pPr algn="l">
              <a:lnSpc>
                <a:spcPct val="85000"/>
              </a:lnSpc>
            </a:pPr>
            <a:r>
              <a:rPr lang="en-US" sz="2800">
                <a:solidFill>
                  <a:schemeClr val="tx1"/>
                </a:solidFill>
              </a:rPr>
              <a:t>running)</a:t>
            </a:r>
            <a:endParaRPr lang="en-US" sz="2800" b="1">
              <a:solidFill>
                <a:schemeClr val="tx1"/>
              </a:solidFill>
            </a:endParaRPr>
          </a:p>
        </p:txBody>
      </p:sp>
      <p:sp>
        <p:nvSpPr>
          <p:cNvPr id="3175438" name="Rectangle 14"/>
          <p:cNvSpPr>
            <a:spLocks noChangeArrowheads="1"/>
          </p:cNvSpPr>
          <p:nvPr/>
        </p:nvSpPr>
        <p:spPr bwMode="auto">
          <a:xfrm>
            <a:off x="5010150" y="2711450"/>
            <a:ext cx="147161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solidFill>
                  <a:schemeClr val="tx1"/>
                </a:solidFill>
              </a:rPr>
              <a:t>Devices</a:t>
            </a:r>
          </a:p>
        </p:txBody>
      </p:sp>
      <p:sp>
        <p:nvSpPr>
          <p:cNvPr id="3175439" name="AutoShape 15"/>
          <p:cNvSpPr>
            <a:spLocks noChangeArrowheads="1"/>
          </p:cNvSpPr>
          <p:nvPr/>
        </p:nvSpPr>
        <p:spPr bwMode="auto">
          <a:xfrm>
            <a:off x="5003800" y="30480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40" name="AutoShape 16"/>
          <p:cNvSpPr>
            <a:spLocks noChangeArrowheads="1"/>
          </p:cNvSpPr>
          <p:nvPr/>
        </p:nvSpPr>
        <p:spPr bwMode="auto">
          <a:xfrm>
            <a:off x="5003800" y="40132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41" name="Rectangle 17"/>
          <p:cNvSpPr>
            <a:spLocks noChangeArrowheads="1"/>
          </p:cNvSpPr>
          <p:nvPr/>
        </p:nvSpPr>
        <p:spPr bwMode="auto">
          <a:xfrm>
            <a:off x="5060950" y="3219450"/>
            <a:ext cx="9953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t>Input</a:t>
            </a:r>
            <a:endParaRPr lang="en-US" sz="2800" b="1">
              <a:solidFill>
                <a:schemeClr val="tx1"/>
              </a:solidFill>
            </a:endParaRPr>
          </a:p>
        </p:txBody>
      </p:sp>
      <p:sp>
        <p:nvSpPr>
          <p:cNvPr id="3175442" name="Rectangle 18"/>
          <p:cNvSpPr>
            <a:spLocks noChangeArrowheads="1"/>
          </p:cNvSpPr>
          <p:nvPr/>
        </p:nvSpPr>
        <p:spPr bwMode="auto">
          <a:xfrm>
            <a:off x="5060950" y="4184650"/>
            <a:ext cx="1292225"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t>Output</a:t>
            </a:r>
            <a:endParaRPr lang="en-US" sz="2800" b="1">
              <a:solidFill>
                <a:schemeClr val="tx1"/>
              </a:solidFill>
            </a:endParaRPr>
          </a:p>
        </p:txBody>
      </p:sp>
      <p:sp>
        <p:nvSpPr>
          <p:cNvPr id="3175443" name="Text Box 19"/>
          <p:cNvSpPr txBox="1">
            <a:spLocks noChangeArrowheads="1"/>
          </p:cNvSpPr>
          <p:nvPr/>
        </p:nvSpPr>
        <p:spPr bwMode="auto">
          <a:xfrm>
            <a:off x="6934200" y="1981200"/>
            <a:ext cx="1624463" cy="954107"/>
          </a:xfrm>
          <a:prstGeom prst="rect">
            <a:avLst/>
          </a:prstGeom>
          <a:noFill/>
          <a:ln w="12700">
            <a:noFill/>
            <a:miter lim="800000"/>
            <a:headEnd/>
            <a:tailEnd/>
          </a:ln>
          <a:effectLst/>
        </p:spPr>
        <p:txBody>
          <a:bodyPr wrap="none">
            <a:prstTxWarp prst="textNoShape">
              <a:avLst/>
            </a:prstTxWarp>
            <a:spAutoFit/>
          </a:bodyPr>
          <a:lstStyle/>
          <a:p>
            <a:pPr algn="l"/>
            <a:r>
              <a:rPr lang="en-US" sz="2800" b="1" dirty="0">
                <a:solidFill>
                  <a:schemeClr val="accent2"/>
                </a:solidFill>
              </a:rPr>
              <a:t>Keyboard, </a:t>
            </a:r>
            <a:br>
              <a:rPr lang="en-US" sz="2800" b="1" dirty="0">
                <a:solidFill>
                  <a:schemeClr val="accent2"/>
                </a:solidFill>
              </a:rPr>
            </a:br>
            <a:r>
              <a:rPr lang="en-US" sz="2800" b="1" dirty="0">
                <a:solidFill>
                  <a:schemeClr val="accent2"/>
                </a:solidFill>
              </a:rPr>
              <a:t>Mouse</a:t>
            </a:r>
            <a:endParaRPr lang="en-US" sz="2800" dirty="0">
              <a:solidFill>
                <a:schemeClr val="accent2"/>
              </a:solidFill>
            </a:endParaRPr>
          </a:p>
        </p:txBody>
      </p:sp>
      <p:sp>
        <p:nvSpPr>
          <p:cNvPr id="3175444" name="Text Box 20"/>
          <p:cNvSpPr txBox="1">
            <a:spLocks noChangeArrowheads="1"/>
          </p:cNvSpPr>
          <p:nvPr/>
        </p:nvSpPr>
        <p:spPr bwMode="auto">
          <a:xfrm>
            <a:off x="7162800" y="5029200"/>
            <a:ext cx="1313957" cy="954107"/>
          </a:xfrm>
          <a:prstGeom prst="rect">
            <a:avLst/>
          </a:prstGeom>
          <a:noFill/>
          <a:ln w="12700">
            <a:noFill/>
            <a:miter lim="800000"/>
            <a:headEnd/>
            <a:tailEnd/>
          </a:ln>
          <a:effectLst/>
        </p:spPr>
        <p:txBody>
          <a:bodyPr wrap="none">
            <a:prstTxWarp prst="textNoShape">
              <a:avLst/>
            </a:prstTxWarp>
            <a:spAutoFit/>
          </a:bodyPr>
          <a:lstStyle/>
          <a:p>
            <a:pPr algn="l"/>
            <a:r>
              <a:rPr lang="en-US" sz="2800" b="1">
                <a:solidFill>
                  <a:schemeClr val="accent2"/>
                </a:solidFill>
              </a:rPr>
              <a:t>Display</a:t>
            </a:r>
            <a:r>
              <a:rPr lang="en-US" sz="2800">
                <a:solidFill>
                  <a:schemeClr val="accent2"/>
                </a:solidFill>
              </a:rPr>
              <a:t>, </a:t>
            </a:r>
            <a:br>
              <a:rPr lang="en-US" sz="2800">
                <a:solidFill>
                  <a:schemeClr val="accent2"/>
                </a:solidFill>
              </a:rPr>
            </a:br>
            <a:r>
              <a:rPr lang="en-US" sz="2800" b="1">
                <a:solidFill>
                  <a:schemeClr val="accent2"/>
                </a:solidFill>
              </a:rPr>
              <a:t>Printer</a:t>
            </a:r>
            <a:endParaRPr lang="en-US" sz="2800">
              <a:solidFill>
                <a:schemeClr val="accent2"/>
              </a:solidFill>
            </a:endParaRPr>
          </a:p>
        </p:txBody>
      </p:sp>
      <p:sp>
        <p:nvSpPr>
          <p:cNvPr id="3175445" name="Line 21"/>
          <p:cNvSpPr>
            <a:spLocks noChangeShapeType="1"/>
          </p:cNvSpPr>
          <p:nvPr/>
        </p:nvSpPr>
        <p:spPr bwMode="auto">
          <a:xfrm>
            <a:off x="6477000" y="4648200"/>
            <a:ext cx="685800" cy="7620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175446" name="Line 22"/>
          <p:cNvSpPr>
            <a:spLocks noChangeShapeType="1"/>
          </p:cNvSpPr>
          <p:nvPr/>
        </p:nvSpPr>
        <p:spPr bwMode="auto">
          <a:xfrm flipH="1">
            <a:off x="6172200" y="2667000"/>
            <a:ext cx="838200" cy="73342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175447" name="Text Box 23"/>
          <p:cNvSpPr txBox="1">
            <a:spLocks noChangeArrowheads="1"/>
          </p:cNvSpPr>
          <p:nvPr/>
        </p:nvSpPr>
        <p:spPr bwMode="auto">
          <a:xfrm>
            <a:off x="6934200" y="3505200"/>
            <a:ext cx="1889125" cy="946150"/>
          </a:xfrm>
          <a:prstGeom prst="rect">
            <a:avLst/>
          </a:prstGeom>
          <a:noFill/>
          <a:ln w="12700">
            <a:noFill/>
            <a:miter lim="800000"/>
            <a:headEnd/>
            <a:tailEnd/>
          </a:ln>
          <a:effectLst/>
        </p:spPr>
        <p:txBody>
          <a:bodyPr>
            <a:prstTxWarp prst="textNoShape">
              <a:avLst/>
            </a:prstTxWarp>
            <a:spAutoFit/>
          </a:bodyPr>
          <a:lstStyle/>
          <a:p>
            <a:pPr algn="l"/>
            <a:r>
              <a:rPr lang="en-US" sz="2800" b="1">
                <a:solidFill>
                  <a:schemeClr val="accent2"/>
                </a:solidFill>
              </a:rPr>
              <a:t>Disk,</a:t>
            </a:r>
          </a:p>
          <a:p>
            <a:pPr algn="l"/>
            <a:r>
              <a:rPr lang="en-US" sz="2800" b="1">
                <a:solidFill>
                  <a:schemeClr val="accent2"/>
                </a:solidFill>
              </a:rPr>
              <a:t>Network</a:t>
            </a:r>
            <a:r>
              <a:rPr lang="en-US" sz="2800">
                <a:solidFill>
                  <a:schemeClr val="accent2"/>
                </a:solidFill>
              </a:rPr>
              <a:t> </a:t>
            </a:r>
          </a:p>
        </p:txBody>
      </p:sp>
      <p:sp>
        <p:nvSpPr>
          <p:cNvPr id="3175448" name="Line 24"/>
          <p:cNvSpPr>
            <a:spLocks noChangeShapeType="1"/>
          </p:cNvSpPr>
          <p:nvPr/>
        </p:nvSpPr>
        <p:spPr bwMode="auto">
          <a:xfrm flipH="1" flipV="1">
            <a:off x="6172200" y="3429000"/>
            <a:ext cx="762000" cy="3810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175449" name="Line 25"/>
          <p:cNvSpPr>
            <a:spLocks noChangeShapeType="1"/>
          </p:cNvSpPr>
          <p:nvPr/>
        </p:nvSpPr>
        <p:spPr bwMode="auto">
          <a:xfrm flipV="1">
            <a:off x="6477000" y="4114800"/>
            <a:ext cx="533400" cy="3810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nvGrpSpPr>
          <p:cNvPr id="2" name="Group 26"/>
          <p:cNvGrpSpPr>
            <a:grpSpLocks/>
          </p:cNvGrpSpPr>
          <p:nvPr/>
        </p:nvGrpSpPr>
        <p:grpSpPr bwMode="auto">
          <a:xfrm>
            <a:off x="762000" y="1219200"/>
            <a:ext cx="4114800" cy="4876800"/>
            <a:chOff x="480" y="768"/>
            <a:chExt cx="2592" cy="3072"/>
          </a:xfrm>
        </p:grpSpPr>
        <p:sp>
          <p:nvSpPr>
            <p:cNvPr id="3175451" name="AutoShape 27"/>
            <p:cNvSpPr>
              <a:spLocks noChangeArrowheads="1"/>
            </p:cNvSpPr>
            <p:nvPr/>
          </p:nvSpPr>
          <p:spPr bwMode="auto">
            <a:xfrm>
              <a:off x="480" y="1056"/>
              <a:ext cx="2592" cy="2784"/>
            </a:xfrm>
            <a:prstGeom prst="roundRect">
              <a:avLst>
                <a:gd name="adj" fmla="val 16667"/>
              </a:avLst>
            </a:prstGeom>
            <a:noFill/>
            <a:ln w="38100">
              <a:solidFill>
                <a:schemeClr val="tx1"/>
              </a:solidFill>
              <a:prstDash val="dash"/>
              <a:round/>
              <a:headEnd/>
              <a:tailEnd/>
            </a:ln>
            <a:effectLst/>
          </p:spPr>
          <p:txBody>
            <a:bodyPr wrap="none" anchor="ctr">
              <a:prstTxWarp prst="textNoShape">
                <a:avLst/>
              </a:prstTxWarp>
            </a:bodyPr>
            <a:lstStyle/>
            <a:p>
              <a:endParaRPr lang="en-US"/>
            </a:p>
          </p:txBody>
        </p:sp>
        <p:sp>
          <p:nvSpPr>
            <p:cNvPr id="3175452" name="Text Box 28"/>
            <p:cNvSpPr txBox="1">
              <a:spLocks noChangeArrowheads="1"/>
            </p:cNvSpPr>
            <p:nvPr/>
          </p:nvSpPr>
          <p:spPr bwMode="auto">
            <a:xfrm>
              <a:off x="864" y="768"/>
              <a:ext cx="1809" cy="327"/>
            </a:xfrm>
            <a:prstGeom prst="rect">
              <a:avLst/>
            </a:prstGeom>
            <a:noFill/>
            <a:ln w="12700">
              <a:noFill/>
              <a:miter lim="800000"/>
              <a:headEnd/>
              <a:tailEnd/>
            </a:ln>
            <a:effectLst/>
          </p:spPr>
          <p:txBody>
            <a:bodyPr wrap="none">
              <a:prstTxWarp prst="textNoShape">
                <a:avLst/>
              </a:prstTxWarp>
              <a:spAutoFit/>
            </a:bodyPr>
            <a:lstStyle/>
            <a:p>
              <a:pPr algn="l"/>
              <a:r>
                <a:rPr lang="en-US" sz="2800" b="1">
                  <a:solidFill>
                    <a:schemeClr val="tx1"/>
                  </a:solidFill>
                </a:rPr>
                <a:t>Earlier Lectures</a:t>
              </a:r>
            </a:p>
          </p:txBody>
        </p:sp>
      </p:grpSp>
      <p:grpSp>
        <p:nvGrpSpPr>
          <p:cNvPr id="3" name="Group 29"/>
          <p:cNvGrpSpPr>
            <a:grpSpLocks/>
          </p:cNvGrpSpPr>
          <p:nvPr/>
        </p:nvGrpSpPr>
        <p:grpSpPr bwMode="auto">
          <a:xfrm>
            <a:off x="3657600" y="1219200"/>
            <a:ext cx="5181600" cy="4876800"/>
            <a:chOff x="1776" y="768"/>
            <a:chExt cx="2592" cy="3072"/>
          </a:xfrm>
        </p:grpSpPr>
        <p:sp>
          <p:nvSpPr>
            <p:cNvPr id="3175454" name="AutoShape 30"/>
            <p:cNvSpPr>
              <a:spLocks noChangeArrowheads="1"/>
            </p:cNvSpPr>
            <p:nvPr/>
          </p:nvSpPr>
          <p:spPr bwMode="auto">
            <a:xfrm>
              <a:off x="1776" y="1056"/>
              <a:ext cx="2592" cy="2784"/>
            </a:xfrm>
            <a:prstGeom prst="roundRect">
              <a:avLst>
                <a:gd name="adj" fmla="val 16667"/>
              </a:avLst>
            </a:prstGeom>
            <a:noFill/>
            <a:ln w="38100">
              <a:solidFill>
                <a:schemeClr val="accent1"/>
              </a:solidFill>
              <a:prstDash val="dash"/>
              <a:round/>
              <a:headEnd/>
              <a:tailEnd/>
            </a:ln>
            <a:effectLst/>
          </p:spPr>
          <p:txBody>
            <a:bodyPr wrap="none" anchor="ctr">
              <a:prstTxWarp prst="textNoShape">
                <a:avLst/>
              </a:prstTxWarp>
            </a:bodyPr>
            <a:lstStyle/>
            <a:p>
              <a:endParaRPr lang="en-US"/>
            </a:p>
          </p:txBody>
        </p:sp>
        <p:sp>
          <p:nvSpPr>
            <p:cNvPr id="3175455" name="Text Box 31"/>
            <p:cNvSpPr txBox="1">
              <a:spLocks noChangeArrowheads="1"/>
            </p:cNvSpPr>
            <p:nvPr/>
          </p:nvSpPr>
          <p:spPr bwMode="auto">
            <a:xfrm>
              <a:off x="2448" y="768"/>
              <a:ext cx="1525" cy="327"/>
            </a:xfrm>
            <a:prstGeom prst="rect">
              <a:avLst/>
            </a:prstGeom>
            <a:noFill/>
            <a:ln w="12700">
              <a:noFill/>
              <a:miter lim="800000"/>
              <a:headEnd/>
              <a:tailEnd/>
            </a:ln>
            <a:effectLst/>
          </p:spPr>
          <p:txBody>
            <a:bodyPr wrap="none">
              <a:prstTxWarp prst="textNoShape">
                <a:avLst/>
              </a:prstTxWarp>
              <a:spAutoFit/>
            </a:bodyPr>
            <a:lstStyle/>
            <a:p>
              <a:pPr algn="l"/>
              <a:r>
                <a:rPr lang="en-US" sz="2800" b="1"/>
                <a:t>Current Lectures</a:t>
              </a:r>
              <a:endParaRPr lang="en-US" sz="2800" b="1">
                <a:solidFill>
                  <a:schemeClr val="accent2"/>
                </a:solidFill>
              </a:endParaRP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7474" name="Rectangle 2"/>
          <p:cNvSpPr>
            <a:spLocks noGrp="1" noChangeArrowheads="1"/>
          </p:cNvSpPr>
          <p:nvPr>
            <p:ph type="title"/>
          </p:nvPr>
        </p:nvSpPr>
        <p:spPr/>
        <p:txBody>
          <a:bodyPr/>
          <a:lstStyle/>
          <a:p>
            <a:r>
              <a:rPr lang="en-US" smtClean="0"/>
              <a:t>Motivation for Input/Output</a:t>
            </a:r>
            <a:endParaRPr lang="en-US"/>
          </a:p>
        </p:txBody>
      </p:sp>
      <p:sp>
        <p:nvSpPr>
          <p:cNvPr id="3177475" name="Rectangle 3"/>
          <p:cNvSpPr>
            <a:spLocks noGrp="1" noChangeArrowheads="1"/>
          </p:cNvSpPr>
          <p:nvPr>
            <p:ph type="body" idx="1"/>
          </p:nvPr>
        </p:nvSpPr>
        <p:spPr/>
        <p:txBody>
          <a:bodyPr/>
          <a:lstStyle/>
          <a:p>
            <a:r>
              <a:rPr lang="en-US" dirty="0" smtClean="0"/>
              <a:t>I/O is how humans interact with computers</a:t>
            </a:r>
          </a:p>
          <a:p>
            <a:r>
              <a:rPr lang="en-US" dirty="0" smtClean="0"/>
              <a:t>I/O gives computers long-term memory.</a:t>
            </a:r>
          </a:p>
          <a:p>
            <a:r>
              <a:rPr lang="en-US" dirty="0" smtClean="0"/>
              <a:t>I/O lets computers do amazing things:</a:t>
            </a:r>
          </a:p>
          <a:p>
            <a:endParaRPr lang="en-US" dirty="0" smtClean="0"/>
          </a:p>
          <a:p>
            <a:pPr lvl="1"/>
            <a:r>
              <a:rPr lang="en-US" dirty="0" smtClean="0"/>
              <a:t>Read pressure of synthetic hand and control synthetic arm and hand of fireman</a:t>
            </a:r>
          </a:p>
          <a:p>
            <a:pPr lvl="1"/>
            <a:r>
              <a:rPr lang="en-US" dirty="0" smtClean="0"/>
              <a:t>Control propellers, fins, communicate </a:t>
            </a:r>
            <a:br>
              <a:rPr lang="en-US" dirty="0" smtClean="0"/>
            </a:br>
            <a:r>
              <a:rPr lang="en-US" dirty="0" smtClean="0"/>
              <a:t>in BOB (Breathable Observable Bubble)</a:t>
            </a:r>
          </a:p>
          <a:p>
            <a:r>
              <a:rPr lang="en-US" dirty="0" smtClean="0"/>
              <a:t>Computer without I/O like a car </a:t>
            </a:r>
            <a:r>
              <a:rPr lang="en-US" dirty="0" err="1" smtClean="0"/>
              <a:t>w</a:t>
            </a:r>
            <a:r>
              <a:rPr lang="en-US" dirty="0" smtClean="0"/>
              <a:t>/no wheels; great technology, but gets you nowhere</a:t>
            </a:r>
          </a:p>
          <a:p>
            <a:endParaRPr lang="en-US" dirty="0" smtClean="0"/>
          </a:p>
          <a:p>
            <a:pPr lvl="1"/>
            <a:endParaRPr lang="en-US" dirty="0"/>
          </a:p>
        </p:txBody>
      </p:sp>
      <p:pic>
        <p:nvPicPr>
          <p:cNvPr id="3177476" name="Picture 4"/>
          <p:cNvPicPr>
            <a:picLocks noChangeAspect="1" noChangeArrowheads="1"/>
          </p:cNvPicPr>
          <p:nvPr/>
        </p:nvPicPr>
        <p:blipFill>
          <a:blip r:embed="rId3"/>
          <a:srcRect r="4972" b="3834"/>
          <a:stretch>
            <a:fillRect/>
          </a:stretch>
        </p:blipFill>
        <p:spPr bwMode="auto">
          <a:xfrm>
            <a:off x="0" y="2895600"/>
            <a:ext cx="1158579" cy="769427"/>
          </a:xfrm>
          <a:prstGeom prst="rect">
            <a:avLst/>
          </a:prstGeom>
          <a:noFill/>
          <a:ln w="12700">
            <a:noFill/>
            <a:miter lim="800000"/>
            <a:headEnd/>
            <a:tailEnd/>
          </a:ln>
          <a:effectLst/>
        </p:spPr>
      </p:pic>
      <p:pic>
        <p:nvPicPr>
          <p:cNvPr id="3177477" name="Picture 5"/>
          <p:cNvPicPr>
            <a:picLocks noChangeAspect="1" noChangeArrowheads="1"/>
          </p:cNvPicPr>
          <p:nvPr/>
        </p:nvPicPr>
        <p:blipFill>
          <a:blip r:embed="rId4"/>
          <a:srcRect r="5886" b="4517"/>
          <a:stretch>
            <a:fillRect/>
          </a:stretch>
        </p:blipFill>
        <p:spPr bwMode="auto">
          <a:xfrm>
            <a:off x="0" y="3962400"/>
            <a:ext cx="1147439" cy="992843"/>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9523" name="Rectangle 3"/>
          <p:cNvSpPr>
            <a:spLocks noGrp="1" noChangeArrowheads="1"/>
          </p:cNvSpPr>
          <p:nvPr>
            <p:ph type="body" idx="1"/>
          </p:nvPr>
        </p:nvSpPr>
        <p:spPr>
          <a:xfrm>
            <a:off x="304800" y="909638"/>
            <a:ext cx="8648700" cy="5138737"/>
          </a:xfrm>
          <a:noFill/>
          <a:ln/>
        </p:spPr>
        <p:txBody>
          <a:bodyPr/>
          <a:lstStyle/>
          <a:p>
            <a:pPr>
              <a:tabLst>
                <a:tab pos="749300" algn="ctr"/>
                <a:tab pos="3657600" algn="ctr"/>
                <a:tab pos="5435600" algn="ctr"/>
                <a:tab pos="8229600" algn="r"/>
              </a:tabLst>
            </a:pPr>
            <a:r>
              <a:rPr lang="en-US" dirty="0" smtClean="0"/>
              <a:t>I/O Speed: bytes transferred per second</a:t>
            </a:r>
            <a:r>
              <a:rPr lang="en-US" sz="2800" dirty="0" smtClean="0"/>
              <a:t/>
            </a:r>
            <a:br>
              <a:rPr lang="en-US" sz="2800" dirty="0" smtClean="0"/>
            </a:br>
            <a:r>
              <a:rPr lang="en-US" sz="2800" dirty="0" smtClean="0"/>
              <a:t>(from mouse to Gigabit LAN: </a:t>
            </a:r>
            <a:r>
              <a:rPr lang="en-US" sz="2800" dirty="0" smtClean="0">
                <a:solidFill>
                  <a:schemeClr val="accent1"/>
                </a:solidFill>
              </a:rPr>
              <a:t>7 orders of </a:t>
            </a:r>
            <a:r>
              <a:rPr lang="en-US" sz="2800" dirty="0" err="1" smtClean="0">
                <a:solidFill>
                  <a:schemeClr val="accent1"/>
                </a:solidFill>
              </a:rPr>
              <a:t>mag</a:t>
            </a:r>
            <a:r>
              <a:rPr lang="en-US" sz="2800" dirty="0" smtClean="0">
                <a:solidFill>
                  <a:schemeClr val="accent1"/>
                </a:solidFill>
              </a:rPr>
              <a:t>!</a:t>
            </a:r>
            <a:r>
              <a:rPr lang="en-US" sz="2800" dirty="0" smtClean="0"/>
              <a:t>) </a:t>
            </a:r>
          </a:p>
          <a:p>
            <a:pPr>
              <a:tabLst>
                <a:tab pos="749300" algn="ctr"/>
                <a:tab pos="3657600" algn="ctr"/>
                <a:tab pos="5435600" algn="ctr"/>
                <a:tab pos="8229600" algn="r"/>
              </a:tabLst>
            </a:pPr>
            <a:r>
              <a:rPr lang="en-US" sz="2400" dirty="0" smtClean="0"/>
              <a:t>Device	Behavior	Partner	    Data Rate 				   (</a:t>
            </a:r>
            <a:r>
              <a:rPr lang="en-US" sz="2400" dirty="0" err="1" smtClean="0"/>
              <a:t>KBytes/s</a:t>
            </a:r>
            <a:r>
              <a:rPr lang="en-US" sz="2400" dirty="0" smtClean="0"/>
              <a:t>)</a:t>
            </a:r>
          </a:p>
          <a:p>
            <a:pPr>
              <a:lnSpc>
                <a:spcPct val="50000"/>
              </a:lnSpc>
              <a:spcBef>
                <a:spcPct val="60000"/>
              </a:spcBef>
              <a:buFont typeface="Times" charset="0"/>
              <a:buNone/>
              <a:tabLst>
                <a:tab pos="749300" algn="ctr"/>
                <a:tab pos="3657600" algn="ctr"/>
                <a:tab pos="5435600" algn="ctr"/>
                <a:tab pos="8229600" algn="r"/>
              </a:tabLst>
            </a:pPr>
            <a:r>
              <a:rPr lang="en-US" sz="2400" dirty="0" smtClean="0">
                <a:solidFill>
                  <a:schemeClr val="accent2"/>
                </a:solidFill>
              </a:rPr>
              <a:t>Keyboard	Input	Human	0.01</a:t>
            </a:r>
            <a:endParaRPr lang="en-US" sz="2400" dirty="0" smtClean="0"/>
          </a:p>
          <a:p>
            <a:pPr>
              <a:lnSpc>
                <a:spcPct val="50000"/>
              </a:lnSpc>
              <a:spcBef>
                <a:spcPct val="60000"/>
              </a:spcBef>
              <a:buFont typeface="Times" charset="0"/>
              <a:buNone/>
              <a:tabLst>
                <a:tab pos="749300" algn="ctr"/>
                <a:tab pos="3657600" algn="ctr"/>
                <a:tab pos="5435600" algn="ctr"/>
                <a:tab pos="8229600" algn="r"/>
              </a:tabLst>
            </a:pPr>
            <a:r>
              <a:rPr lang="en-US" sz="2400" dirty="0" smtClean="0"/>
              <a:t>Mouse	Input	Human	0.02</a:t>
            </a:r>
          </a:p>
          <a:p>
            <a:pPr>
              <a:lnSpc>
                <a:spcPct val="50000"/>
              </a:lnSpc>
              <a:spcBef>
                <a:spcPct val="60000"/>
              </a:spcBef>
              <a:buFont typeface="Times" charset="0"/>
              <a:buNone/>
              <a:tabLst>
                <a:tab pos="749300" algn="ctr"/>
                <a:tab pos="3657600" algn="ctr"/>
                <a:tab pos="5435600" algn="ctr"/>
                <a:tab pos="8229600" algn="r"/>
              </a:tabLst>
            </a:pPr>
            <a:r>
              <a:rPr lang="en-US" sz="2400" dirty="0" smtClean="0"/>
              <a:t>Voice output	Output	Human	5.00</a:t>
            </a:r>
          </a:p>
          <a:p>
            <a:pPr>
              <a:lnSpc>
                <a:spcPct val="50000"/>
              </a:lnSpc>
              <a:spcBef>
                <a:spcPct val="60000"/>
              </a:spcBef>
              <a:buFont typeface="Times" charset="0"/>
              <a:buNone/>
              <a:tabLst>
                <a:tab pos="749300" algn="ctr"/>
                <a:tab pos="3657600" algn="ctr"/>
                <a:tab pos="5435600" algn="ctr"/>
                <a:tab pos="8229600" algn="r"/>
              </a:tabLst>
            </a:pPr>
            <a:r>
              <a:rPr lang="en-US" sz="2400" dirty="0" smtClean="0"/>
              <a:t>Floppy disk	Storage	Machine	50.00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Laser Printer	Output	Human	100.00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Magnetic Disk	Storage	Machine	10,000.00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Wireless Network	I or O	Machine	 10,000.00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Graphics Display	Output	Human	30,000.00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solidFill>
                  <a:schemeClr val="accent2"/>
                </a:solidFill>
              </a:rPr>
              <a:t>Wired LAN Network	I or O	Machine	125,000.00</a:t>
            </a:r>
            <a:endParaRPr lang="en-US" sz="2800" dirty="0">
              <a:solidFill>
                <a:schemeClr val="accent2"/>
              </a:solidFill>
            </a:endParaRPr>
          </a:p>
        </p:txBody>
      </p:sp>
      <p:sp>
        <p:nvSpPr>
          <p:cNvPr id="3179524" name="Rectangle 4"/>
          <p:cNvSpPr>
            <a:spLocks noChangeArrowheads="1"/>
          </p:cNvSpPr>
          <p:nvPr/>
        </p:nvSpPr>
        <p:spPr bwMode="auto">
          <a:xfrm>
            <a:off x="1033170" y="6258580"/>
            <a:ext cx="7044030" cy="523220"/>
          </a:xfrm>
          <a:prstGeom prst="rect">
            <a:avLst/>
          </a:prstGeom>
          <a:noFill/>
          <a:ln w="12700">
            <a:noFill/>
            <a:miter lim="800000"/>
            <a:headEnd/>
            <a:tailEnd/>
          </a:ln>
          <a:effectLst/>
        </p:spPr>
        <p:txBody>
          <a:bodyPr wrap="square">
            <a:prstTxWarp prst="textNoShape">
              <a:avLst/>
            </a:prstTxWarp>
            <a:spAutoFit/>
          </a:bodyPr>
          <a:lstStyle/>
          <a:p>
            <a:pPr algn="ctr"/>
            <a:r>
              <a:rPr lang="en-US" sz="2800" dirty="0">
                <a:latin typeface="18 VAG Rounded Light   02390"/>
              </a:rPr>
              <a:t>When discussing transfer rates, use 10</a:t>
            </a:r>
            <a:r>
              <a:rPr lang="en-US" sz="2800" baseline="30000" dirty="0">
                <a:latin typeface="18 VAG Rounded Light   02390"/>
              </a:rPr>
              <a:t>x</a:t>
            </a:r>
            <a:endParaRPr lang="en-US" sz="2800" dirty="0">
              <a:latin typeface="18 VAG Rounded Light   02390"/>
            </a:endParaRPr>
          </a:p>
        </p:txBody>
      </p:sp>
      <p:sp>
        <p:nvSpPr>
          <p:cNvPr id="7" name="Title 6"/>
          <p:cNvSpPr>
            <a:spLocks noGrp="1"/>
          </p:cNvSpPr>
          <p:nvPr>
            <p:ph type="title"/>
          </p:nvPr>
        </p:nvSpPr>
        <p:spPr/>
        <p:txBody>
          <a:bodyPr/>
          <a:lstStyle/>
          <a:p>
            <a:r>
              <a:rPr lang="en-US" dirty="0" smtClean="0"/>
              <a:t>I/O Device Examples and Speeds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9524"/>
                                        </p:tgtEl>
                                        <p:attrNameLst>
                                          <p:attrName>style.visibility</p:attrName>
                                        </p:attrNameLst>
                                      </p:cBhvr>
                                      <p:to>
                                        <p:strVal val="visible"/>
                                      </p:to>
                                    </p:set>
                                    <p:animEffect transition="in" filter="fade">
                                      <p:cBhvr>
                                        <p:cTn id="7" dur="1000"/>
                                        <p:tgtEl>
                                          <p:spTgt spid="3179524"/>
                                        </p:tgtEl>
                                      </p:cBhvr>
                                    </p:animEffect>
                                    <p:anim calcmode="lin" valueType="num">
                                      <p:cBhvr>
                                        <p:cTn id="8" dur="1000" fill="hold"/>
                                        <p:tgtEl>
                                          <p:spTgt spid="3179524"/>
                                        </p:tgtEl>
                                        <p:attrNameLst>
                                          <p:attrName>ppt_x</p:attrName>
                                        </p:attrNameLst>
                                      </p:cBhvr>
                                      <p:tavLst>
                                        <p:tav tm="0">
                                          <p:val>
                                            <p:strVal val="#ppt_x"/>
                                          </p:val>
                                        </p:tav>
                                        <p:tav tm="100000">
                                          <p:val>
                                            <p:strVal val="#ppt_x"/>
                                          </p:val>
                                        </p:tav>
                                      </p:tavLst>
                                    </p:anim>
                                    <p:anim calcmode="lin" valueType="num">
                                      <p:cBhvr>
                                        <p:cTn id="9" dur="1000" fill="hold"/>
                                        <p:tgtEl>
                                          <p:spTgt spid="31795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52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1570" name="Rectangle 2"/>
          <p:cNvSpPr>
            <a:spLocks noGrp="1" noChangeArrowheads="1"/>
          </p:cNvSpPr>
          <p:nvPr>
            <p:ph type="title"/>
          </p:nvPr>
        </p:nvSpPr>
        <p:spPr/>
        <p:txBody>
          <a:bodyPr/>
          <a:lstStyle/>
          <a:p>
            <a:r>
              <a:rPr lang="en-US" smtClean="0"/>
              <a:t>What do we need to make I/O work?</a:t>
            </a:r>
            <a:endParaRPr lang="en-US"/>
          </a:p>
        </p:txBody>
      </p:sp>
      <p:sp>
        <p:nvSpPr>
          <p:cNvPr id="3181571" name="Rectangle 3"/>
          <p:cNvSpPr>
            <a:spLocks noGrp="1" noChangeArrowheads="1"/>
          </p:cNvSpPr>
          <p:nvPr>
            <p:ph type="body" idx="1"/>
          </p:nvPr>
        </p:nvSpPr>
        <p:spPr>
          <a:xfrm>
            <a:off x="457200" y="990600"/>
            <a:ext cx="4572000" cy="5365750"/>
          </a:xfrm>
        </p:spPr>
        <p:txBody>
          <a:bodyPr/>
          <a:lstStyle/>
          <a:p>
            <a:r>
              <a:rPr lang="en-US" sz="2800" b="1" dirty="0" smtClean="0"/>
              <a:t>A </a:t>
            </a:r>
            <a:r>
              <a:rPr lang="en-US" sz="2800" b="1" dirty="0" smtClean="0"/>
              <a:t>way to connect many types of devices </a:t>
            </a:r>
            <a:endParaRPr lang="en-US" dirty="0" smtClean="0"/>
          </a:p>
          <a:p>
            <a:r>
              <a:rPr lang="en-US" sz="2800" b="1" dirty="0" smtClean="0"/>
              <a:t>A way to control these devices, respond to them, and transfer data</a:t>
            </a:r>
          </a:p>
          <a:p>
            <a:r>
              <a:rPr lang="en-US" dirty="0" smtClean="0"/>
              <a:t>A </a:t>
            </a:r>
            <a:r>
              <a:rPr lang="en-US" dirty="0" smtClean="0"/>
              <a:t>way to present them to user programs so they are </a:t>
            </a:r>
            <a:r>
              <a:rPr lang="en-US" dirty="0" smtClean="0"/>
              <a:t>useful</a:t>
            </a:r>
          </a:p>
          <a:p>
            <a:pPr>
              <a:buNone/>
            </a:pPr>
            <a:endParaRPr lang="en-US" dirty="0"/>
          </a:p>
        </p:txBody>
      </p:sp>
      <p:grpSp>
        <p:nvGrpSpPr>
          <p:cNvPr id="2" name="Group 4"/>
          <p:cNvGrpSpPr>
            <a:grpSpLocks/>
          </p:cNvGrpSpPr>
          <p:nvPr/>
        </p:nvGrpSpPr>
        <p:grpSpPr bwMode="auto">
          <a:xfrm>
            <a:off x="5791200" y="1905000"/>
            <a:ext cx="2941638" cy="4664075"/>
            <a:chOff x="3648" y="1200"/>
            <a:chExt cx="1853" cy="2938"/>
          </a:xfrm>
        </p:grpSpPr>
        <p:grpSp>
          <p:nvGrpSpPr>
            <p:cNvPr id="3" name="Group 5"/>
            <p:cNvGrpSpPr>
              <a:grpSpLocks/>
            </p:cNvGrpSpPr>
            <p:nvPr/>
          </p:nvGrpSpPr>
          <p:grpSpPr bwMode="auto">
            <a:xfrm>
              <a:off x="3648" y="3696"/>
              <a:ext cx="816" cy="442"/>
              <a:chOff x="3648" y="3696"/>
              <a:chExt cx="816" cy="442"/>
            </a:xfrm>
          </p:grpSpPr>
          <p:grpSp>
            <p:nvGrpSpPr>
              <p:cNvPr id="4" name="Group 6"/>
              <p:cNvGrpSpPr>
                <a:grpSpLocks/>
              </p:cNvGrpSpPr>
              <p:nvPr/>
            </p:nvGrpSpPr>
            <p:grpSpPr bwMode="auto">
              <a:xfrm>
                <a:off x="3648" y="3696"/>
                <a:ext cx="816" cy="250"/>
                <a:chOff x="2112" y="3792"/>
                <a:chExt cx="816" cy="250"/>
              </a:xfrm>
            </p:grpSpPr>
            <p:sp>
              <p:nvSpPr>
                <p:cNvPr id="3181575" name="Rectangle 7"/>
                <p:cNvSpPr>
                  <a:spLocks noChangeArrowheads="1"/>
                </p:cNvSpPr>
                <p:nvPr/>
              </p:nvSpPr>
              <p:spPr bwMode="auto">
                <a:xfrm>
                  <a:off x="2112" y="3840"/>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76" name="Text Box 8"/>
                <p:cNvSpPr txBox="1">
                  <a:spLocks noChangeArrowheads="1"/>
                </p:cNvSpPr>
                <p:nvPr/>
              </p:nvSpPr>
              <p:spPr bwMode="auto">
                <a:xfrm>
                  <a:off x="2160" y="3792"/>
                  <a:ext cx="738" cy="250"/>
                </a:xfrm>
                <a:prstGeom prst="rect">
                  <a:avLst/>
                </a:prstGeom>
                <a:noFill/>
                <a:ln w="12700">
                  <a:noFill/>
                  <a:miter lim="800000"/>
                  <a:headEnd/>
                  <a:tailEnd/>
                </a:ln>
                <a:effectLst/>
              </p:spPr>
              <p:txBody>
                <a:bodyPr wrap="none">
                  <a:prstTxWarp prst="textNoShape">
                    <a:avLst/>
                  </a:prstTxWarp>
                  <a:spAutoFit/>
                </a:bodyPr>
                <a:lstStyle/>
                <a:p>
                  <a:pPr algn="l"/>
                  <a:r>
                    <a:rPr lang="en-US" sz="2000"/>
                    <a:t>cmd reg.</a:t>
                  </a:r>
                </a:p>
              </p:txBody>
            </p:sp>
          </p:grpSp>
          <p:sp>
            <p:nvSpPr>
              <p:cNvPr id="3181577" name="Rectangle 9"/>
              <p:cNvSpPr>
                <a:spLocks noChangeArrowheads="1"/>
              </p:cNvSpPr>
              <p:nvPr/>
            </p:nvSpPr>
            <p:spPr bwMode="auto">
              <a:xfrm>
                <a:off x="3648" y="3936"/>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78" name="Text Box 10"/>
              <p:cNvSpPr txBox="1">
                <a:spLocks noChangeArrowheads="1"/>
              </p:cNvSpPr>
              <p:nvPr/>
            </p:nvSpPr>
            <p:spPr bwMode="auto">
              <a:xfrm>
                <a:off x="3696" y="3888"/>
                <a:ext cx="748" cy="250"/>
              </a:xfrm>
              <a:prstGeom prst="rect">
                <a:avLst/>
              </a:prstGeom>
              <a:noFill/>
              <a:ln w="12700">
                <a:noFill/>
                <a:miter lim="800000"/>
                <a:headEnd/>
                <a:tailEnd/>
              </a:ln>
              <a:effectLst/>
            </p:spPr>
            <p:txBody>
              <a:bodyPr wrap="none">
                <a:prstTxWarp prst="textNoShape">
                  <a:avLst/>
                </a:prstTxWarp>
                <a:spAutoFit/>
              </a:bodyPr>
              <a:lstStyle/>
              <a:p>
                <a:pPr algn="l"/>
                <a:r>
                  <a:rPr lang="en-US" sz="2000"/>
                  <a:t>data reg.</a:t>
                </a:r>
              </a:p>
            </p:txBody>
          </p:sp>
        </p:grpSp>
        <p:sp>
          <p:nvSpPr>
            <p:cNvPr id="3181579" name="Text Box 11"/>
            <p:cNvSpPr txBox="1">
              <a:spLocks noChangeArrowheads="1"/>
            </p:cNvSpPr>
            <p:nvPr/>
          </p:nvSpPr>
          <p:spPr bwMode="auto">
            <a:xfrm>
              <a:off x="3742" y="1200"/>
              <a:ext cx="1759" cy="288"/>
            </a:xfrm>
            <a:prstGeom prst="rect">
              <a:avLst/>
            </a:prstGeom>
            <a:noFill/>
            <a:ln w="12700">
              <a:noFill/>
              <a:miter lim="800000"/>
              <a:headEnd/>
              <a:tailEnd/>
            </a:ln>
            <a:effectLst/>
          </p:spPr>
          <p:txBody>
            <a:bodyPr wrap="none">
              <a:prstTxWarp prst="textNoShape">
                <a:avLst/>
              </a:prstTxWarp>
              <a:spAutoFit/>
            </a:bodyPr>
            <a:lstStyle/>
            <a:p>
              <a:pPr algn="l"/>
              <a:r>
                <a:rPr lang="en-US" sz="2400" b="1"/>
                <a:t>Operating System</a:t>
              </a:r>
            </a:p>
          </p:txBody>
        </p:sp>
      </p:grpSp>
      <p:grpSp>
        <p:nvGrpSpPr>
          <p:cNvPr id="5" name="Group 12"/>
          <p:cNvGrpSpPr>
            <a:grpSpLocks/>
          </p:cNvGrpSpPr>
          <p:nvPr/>
        </p:nvGrpSpPr>
        <p:grpSpPr bwMode="auto">
          <a:xfrm>
            <a:off x="6324600" y="1431925"/>
            <a:ext cx="1711325" cy="396875"/>
            <a:chOff x="3984" y="902"/>
            <a:chExt cx="1078" cy="250"/>
          </a:xfrm>
        </p:grpSpPr>
        <p:sp>
          <p:nvSpPr>
            <p:cNvPr id="3181581" name="Text Box 13"/>
            <p:cNvSpPr txBox="1">
              <a:spLocks noChangeArrowheads="1"/>
            </p:cNvSpPr>
            <p:nvPr/>
          </p:nvSpPr>
          <p:spPr bwMode="auto">
            <a:xfrm>
              <a:off x="4608" y="902"/>
              <a:ext cx="454" cy="250"/>
            </a:xfrm>
            <a:prstGeom prst="rect">
              <a:avLst/>
            </a:prstGeom>
            <a:noFill/>
            <a:ln w="12700">
              <a:noFill/>
              <a:miter lim="800000"/>
              <a:headEnd/>
              <a:tailEnd/>
            </a:ln>
            <a:effectLst/>
          </p:spPr>
          <p:txBody>
            <a:bodyPr wrap="none">
              <a:prstTxWarp prst="textNoShape">
                <a:avLst/>
              </a:prstTxWarp>
              <a:spAutoFit/>
            </a:bodyPr>
            <a:lstStyle/>
            <a:p>
              <a:pPr algn="l"/>
              <a:r>
                <a:rPr lang="en-US" sz="2000" i="1"/>
                <a:t>APIs</a:t>
              </a:r>
              <a:endParaRPr lang="en-US" sz="2000"/>
            </a:p>
          </p:txBody>
        </p:sp>
        <p:sp>
          <p:nvSpPr>
            <p:cNvPr id="3181582" name="Text Box 14"/>
            <p:cNvSpPr txBox="1">
              <a:spLocks noChangeArrowheads="1"/>
            </p:cNvSpPr>
            <p:nvPr/>
          </p:nvSpPr>
          <p:spPr bwMode="auto">
            <a:xfrm>
              <a:off x="3984" y="902"/>
              <a:ext cx="454" cy="250"/>
            </a:xfrm>
            <a:prstGeom prst="rect">
              <a:avLst/>
            </a:prstGeom>
            <a:noFill/>
            <a:ln w="12700">
              <a:noFill/>
              <a:miter lim="800000"/>
              <a:headEnd/>
              <a:tailEnd/>
            </a:ln>
            <a:effectLst/>
          </p:spPr>
          <p:txBody>
            <a:bodyPr wrap="none">
              <a:prstTxWarp prst="textNoShape">
                <a:avLst/>
              </a:prstTxWarp>
              <a:spAutoFit/>
            </a:bodyPr>
            <a:lstStyle/>
            <a:p>
              <a:pPr algn="l"/>
              <a:r>
                <a:rPr lang="en-US" sz="2000" i="1" dirty="0"/>
                <a:t>Files</a:t>
              </a:r>
              <a:endParaRPr lang="en-US" sz="2000" dirty="0"/>
            </a:p>
          </p:txBody>
        </p:sp>
      </p:grpSp>
      <p:grpSp>
        <p:nvGrpSpPr>
          <p:cNvPr id="7" name="Group 16"/>
          <p:cNvGrpSpPr>
            <a:grpSpLocks/>
          </p:cNvGrpSpPr>
          <p:nvPr/>
        </p:nvGrpSpPr>
        <p:grpSpPr bwMode="auto">
          <a:xfrm>
            <a:off x="3581400" y="2514600"/>
            <a:ext cx="5384800" cy="3648075"/>
            <a:chOff x="2256" y="1584"/>
            <a:chExt cx="3392" cy="2298"/>
          </a:xfrm>
        </p:grpSpPr>
        <p:grpSp>
          <p:nvGrpSpPr>
            <p:cNvPr id="8" name="Group 17"/>
            <p:cNvGrpSpPr>
              <a:grpSpLocks/>
            </p:cNvGrpSpPr>
            <p:nvPr/>
          </p:nvGrpSpPr>
          <p:grpSpPr bwMode="auto">
            <a:xfrm>
              <a:off x="2256" y="3168"/>
              <a:ext cx="3392" cy="714"/>
              <a:chOff x="2256" y="3168"/>
              <a:chExt cx="3392" cy="714"/>
            </a:xfrm>
          </p:grpSpPr>
          <p:pic>
            <p:nvPicPr>
              <p:cNvPr id="3181586" name="Picture 18" descr="keyboard"/>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56" y="3504"/>
                <a:ext cx="408" cy="378"/>
              </a:xfrm>
              <a:prstGeom prst="rect">
                <a:avLst/>
              </a:prstGeom>
              <a:noFill/>
            </p:spPr>
          </p:pic>
          <p:pic>
            <p:nvPicPr>
              <p:cNvPr id="3181587" name="Picture 19" descr="camera"/>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40" y="3264"/>
                <a:ext cx="408" cy="378"/>
              </a:xfrm>
              <a:prstGeom prst="rect">
                <a:avLst/>
              </a:prstGeom>
              <a:noFill/>
            </p:spPr>
          </p:pic>
          <p:pic>
            <p:nvPicPr>
              <p:cNvPr id="3181588" name="Picture 20" descr="disk"/>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56" y="3312"/>
                <a:ext cx="408" cy="378"/>
              </a:xfrm>
              <a:prstGeom prst="rect">
                <a:avLst/>
              </a:prstGeom>
              <a:noFill/>
            </p:spPr>
          </p:pic>
          <p:pic>
            <p:nvPicPr>
              <p:cNvPr id="3181589" name="Picture 21" descr="lcd"/>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368" y="3168"/>
                <a:ext cx="528" cy="489"/>
              </a:xfrm>
              <a:prstGeom prst="rect">
                <a:avLst/>
              </a:prstGeom>
              <a:noFill/>
            </p:spPr>
          </p:pic>
          <p:pic>
            <p:nvPicPr>
              <p:cNvPr id="3181590" name="Picture 22" descr="scanner"/>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072" y="3312"/>
                <a:ext cx="408" cy="378"/>
              </a:xfrm>
              <a:prstGeom prst="rect">
                <a:avLst/>
              </a:prstGeom>
              <a:noFill/>
            </p:spPr>
          </p:pic>
          <p:pic>
            <p:nvPicPr>
              <p:cNvPr id="3181591" name="Picture 23" descr="shot_plms700_sm"/>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848" y="3216"/>
                <a:ext cx="800" cy="548"/>
              </a:xfrm>
              <a:prstGeom prst="rect">
                <a:avLst/>
              </a:prstGeom>
              <a:noFill/>
            </p:spPr>
          </p:pic>
        </p:grpSp>
        <p:grpSp>
          <p:nvGrpSpPr>
            <p:cNvPr id="9" name="Group 24"/>
            <p:cNvGrpSpPr>
              <a:grpSpLocks/>
            </p:cNvGrpSpPr>
            <p:nvPr/>
          </p:nvGrpSpPr>
          <p:grpSpPr bwMode="auto">
            <a:xfrm>
              <a:off x="3648" y="1584"/>
              <a:ext cx="1824" cy="480"/>
              <a:chOff x="3648" y="1584"/>
              <a:chExt cx="1824" cy="480"/>
            </a:xfrm>
          </p:grpSpPr>
          <p:sp>
            <p:nvSpPr>
              <p:cNvPr id="3181593" name="AutoShape 25"/>
              <p:cNvSpPr>
                <a:spLocks noChangeArrowheads="1"/>
              </p:cNvSpPr>
              <p:nvPr/>
            </p:nvSpPr>
            <p:spPr bwMode="auto">
              <a:xfrm>
                <a:off x="3648" y="1584"/>
                <a:ext cx="816" cy="480"/>
              </a:xfrm>
              <a:prstGeom prst="parallelogram">
                <a:avLst>
                  <a:gd name="adj" fmla="val 42500"/>
                </a:avLst>
              </a:prstGeom>
              <a:solidFill>
                <a:schemeClr val="tx2"/>
              </a:solidFill>
              <a:ln w="12700">
                <a:solidFill>
                  <a:schemeClr val="tx1"/>
                </a:solidFill>
                <a:miter lim="800000"/>
                <a:headEnd/>
                <a:tailEnd/>
              </a:ln>
              <a:effectLst/>
            </p:spPr>
            <p:txBody>
              <a:bodyPr wrap="none" anchor="ctr">
                <a:prstTxWarp prst="textNoShape">
                  <a:avLst/>
                </a:prstTxWarp>
              </a:bodyPr>
              <a:lstStyle/>
              <a:p>
                <a:pPr algn="ctr"/>
                <a:r>
                  <a:rPr lang="en-US" sz="2000"/>
                  <a:t>Proc</a:t>
                </a:r>
              </a:p>
            </p:txBody>
          </p:sp>
          <p:sp>
            <p:nvSpPr>
              <p:cNvPr id="3181594" name="Rectangle 26"/>
              <p:cNvSpPr>
                <a:spLocks noChangeArrowheads="1"/>
              </p:cNvSpPr>
              <p:nvPr/>
            </p:nvSpPr>
            <p:spPr bwMode="auto">
              <a:xfrm>
                <a:off x="4848" y="1584"/>
                <a:ext cx="624" cy="48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95" name="Text Box 27"/>
              <p:cNvSpPr txBox="1">
                <a:spLocks noChangeArrowheads="1"/>
              </p:cNvSpPr>
              <p:nvPr/>
            </p:nvSpPr>
            <p:spPr bwMode="auto">
              <a:xfrm>
                <a:off x="4944" y="1728"/>
                <a:ext cx="472" cy="250"/>
              </a:xfrm>
              <a:prstGeom prst="rect">
                <a:avLst/>
              </a:prstGeom>
              <a:noFill/>
              <a:ln w="12700">
                <a:noFill/>
                <a:miter lim="800000"/>
                <a:headEnd/>
                <a:tailEnd/>
              </a:ln>
              <a:effectLst/>
            </p:spPr>
            <p:txBody>
              <a:bodyPr wrap="none">
                <a:prstTxWarp prst="textNoShape">
                  <a:avLst/>
                </a:prstTxWarp>
                <a:spAutoFit/>
              </a:bodyPr>
              <a:lstStyle/>
              <a:p>
                <a:pPr algn="l"/>
                <a:r>
                  <a:rPr lang="en-US" sz="2000"/>
                  <a:t>Mem</a:t>
                </a:r>
              </a:p>
            </p:txBody>
          </p:sp>
          <p:sp>
            <p:nvSpPr>
              <p:cNvPr id="3181596" name="Rectangle 28"/>
              <p:cNvSpPr>
                <a:spLocks noChangeArrowheads="1"/>
              </p:cNvSpPr>
              <p:nvPr/>
            </p:nvSpPr>
            <p:spPr bwMode="auto">
              <a:xfrm>
                <a:off x="4512" y="1824"/>
                <a:ext cx="192"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97" name="Line 29"/>
              <p:cNvSpPr>
                <a:spLocks noChangeShapeType="1"/>
              </p:cNvSpPr>
              <p:nvPr/>
            </p:nvSpPr>
            <p:spPr bwMode="auto">
              <a:xfrm flipH="1">
                <a:off x="4320" y="1920"/>
                <a:ext cx="192" cy="0"/>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sp>
            <p:nvSpPr>
              <p:cNvPr id="3181598" name="Line 30"/>
              <p:cNvSpPr>
                <a:spLocks noChangeShapeType="1"/>
              </p:cNvSpPr>
              <p:nvPr/>
            </p:nvSpPr>
            <p:spPr bwMode="auto">
              <a:xfrm>
                <a:off x="4704" y="1920"/>
                <a:ext cx="144" cy="0"/>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grpSp>
      </p:grpSp>
      <p:grpSp>
        <p:nvGrpSpPr>
          <p:cNvPr id="10" name="Group 32"/>
          <p:cNvGrpSpPr>
            <a:grpSpLocks/>
          </p:cNvGrpSpPr>
          <p:nvPr/>
        </p:nvGrpSpPr>
        <p:grpSpPr bwMode="auto">
          <a:xfrm>
            <a:off x="3352800" y="3200400"/>
            <a:ext cx="5562600" cy="2362200"/>
            <a:chOff x="2112" y="2016"/>
            <a:chExt cx="3504" cy="1488"/>
          </a:xfrm>
        </p:grpSpPr>
        <p:sp>
          <p:nvSpPr>
            <p:cNvPr id="3181601" name="Line 33"/>
            <p:cNvSpPr>
              <a:spLocks noChangeShapeType="1"/>
            </p:cNvSpPr>
            <p:nvPr/>
          </p:nvSpPr>
          <p:spPr bwMode="auto">
            <a:xfrm>
              <a:off x="4608" y="2016"/>
              <a:ext cx="0" cy="336"/>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sp>
          <p:nvSpPr>
            <p:cNvPr id="3181602" name="AutoShape 34"/>
            <p:cNvSpPr>
              <a:spLocks noChangeArrowheads="1"/>
            </p:cNvSpPr>
            <p:nvPr/>
          </p:nvSpPr>
          <p:spPr bwMode="auto">
            <a:xfrm>
              <a:off x="3408" y="2256"/>
              <a:ext cx="2208" cy="384"/>
            </a:xfrm>
            <a:prstGeom prst="leftRightArrow">
              <a:avLst>
                <a:gd name="adj1" fmla="val 50000"/>
                <a:gd name="adj2" fmla="val 61573"/>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603" name="Text Box 35"/>
            <p:cNvSpPr txBox="1">
              <a:spLocks noChangeArrowheads="1"/>
            </p:cNvSpPr>
            <p:nvPr/>
          </p:nvSpPr>
          <p:spPr bwMode="auto">
            <a:xfrm>
              <a:off x="3840" y="2352"/>
              <a:ext cx="703" cy="250"/>
            </a:xfrm>
            <a:prstGeom prst="rect">
              <a:avLst/>
            </a:prstGeom>
            <a:noFill/>
            <a:ln w="12700">
              <a:noFill/>
              <a:miter lim="800000"/>
              <a:headEnd/>
              <a:tailEnd/>
            </a:ln>
            <a:effectLst/>
          </p:spPr>
          <p:txBody>
            <a:bodyPr wrap="none">
              <a:prstTxWarp prst="textNoShape">
                <a:avLst/>
              </a:prstTxWarp>
              <a:spAutoFit/>
            </a:bodyPr>
            <a:lstStyle/>
            <a:p>
              <a:pPr algn="l"/>
              <a:r>
                <a:rPr lang="en-US" sz="2000"/>
                <a:t>PCI Bus</a:t>
              </a:r>
            </a:p>
          </p:txBody>
        </p:sp>
        <p:sp>
          <p:nvSpPr>
            <p:cNvPr id="3181604" name="Line 36"/>
            <p:cNvSpPr>
              <a:spLocks noChangeShapeType="1"/>
            </p:cNvSpPr>
            <p:nvPr/>
          </p:nvSpPr>
          <p:spPr bwMode="auto">
            <a:xfrm flipV="1">
              <a:off x="4608" y="2544"/>
              <a:ext cx="0" cy="624"/>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3181605" name="Line 37"/>
            <p:cNvSpPr>
              <a:spLocks noChangeShapeType="1"/>
            </p:cNvSpPr>
            <p:nvPr/>
          </p:nvSpPr>
          <p:spPr bwMode="auto">
            <a:xfrm flipV="1">
              <a:off x="5040" y="2544"/>
              <a:ext cx="0" cy="672"/>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3181606" name="AutoShape 38"/>
            <p:cNvSpPr>
              <a:spLocks noChangeArrowheads="1"/>
            </p:cNvSpPr>
            <p:nvPr/>
          </p:nvSpPr>
          <p:spPr bwMode="auto">
            <a:xfrm>
              <a:off x="3120" y="2880"/>
              <a:ext cx="1296" cy="336"/>
            </a:xfrm>
            <a:prstGeom prst="leftRightArrow">
              <a:avLst>
                <a:gd name="adj1" fmla="val 50000"/>
                <a:gd name="adj2" fmla="val 4130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607" name="Text Box 39"/>
            <p:cNvSpPr txBox="1">
              <a:spLocks noChangeArrowheads="1"/>
            </p:cNvSpPr>
            <p:nvPr/>
          </p:nvSpPr>
          <p:spPr bwMode="auto">
            <a:xfrm>
              <a:off x="3360" y="2928"/>
              <a:ext cx="810" cy="250"/>
            </a:xfrm>
            <a:prstGeom prst="rect">
              <a:avLst/>
            </a:prstGeom>
            <a:noFill/>
            <a:ln w="12700">
              <a:noFill/>
              <a:miter lim="800000"/>
              <a:headEnd/>
              <a:tailEnd/>
            </a:ln>
            <a:effectLst/>
          </p:spPr>
          <p:txBody>
            <a:bodyPr wrap="none">
              <a:prstTxWarp prst="textNoShape">
                <a:avLst/>
              </a:prstTxWarp>
              <a:spAutoFit/>
            </a:bodyPr>
            <a:lstStyle/>
            <a:p>
              <a:pPr algn="l"/>
              <a:r>
                <a:rPr lang="en-US" sz="2000"/>
                <a:t>SCSI Bus</a:t>
              </a:r>
            </a:p>
          </p:txBody>
        </p:sp>
        <p:sp>
          <p:nvSpPr>
            <p:cNvPr id="3181608" name="Line 40"/>
            <p:cNvSpPr>
              <a:spLocks noChangeShapeType="1"/>
            </p:cNvSpPr>
            <p:nvPr/>
          </p:nvSpPr>
          <p:spPr bwMode="auto">
            <a:xfrm>
              <a:off x="3936" y="2544"/>
              <a:ext cx="0" cy="432"/>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3181609" name="AutoShape 41"/>
            <p:cNvSpPr>
              <a:spLocks noChangeArrowheads="1"/>
            </p:cNvSpPr>
            <p:nvPr/>
          </p:nvSpPr>
          <p:spPr bwMode="auto">
            <a:xfrm>
              <a:off x="2112" y="3264"/>
              <a:ext cx="912" cy="240"/>
            </a:xfrm>
            <a:prstGeom prst="leftRightArrow">
              <a:avLst>
                <a:gd name="adj1" fmla="val 50000"/>
                <a:gd name="adj2" fmla="val 4069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610" name="Line 42"/>
            <p:cNvSpPr>
              <a:spLocks noChangeShapeType="1"/>
            </p:cNvSpPr>
            <p:nvPr/>
          </p:nvSpPr>
          <p:spPr bwMode="auto">
            <a:xfrm flipH="1">
              <a:off x="2352" y="2544"/>
              <a:ext cx="1536" cy="76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181611" name="Line 43"/>
            <p:cNvSpPr>
              <a:spLocks noChangeShapeType="1"/>
            </p:cNvSpPr>
            <p:nvPr/>
          </p:nvSpPr>
          <p:spPr bwMode="auto">
            <a:xfrm>
              <a:off x="4080" y="3168"/>
              <a:ext cx="0" cy="144"/>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181612" name="Line 44"/>
            <p:cNvSpPr>
              <a:spLocks noChangeShapeType="1"/>
            </p:cNvSpPr>
            <p:nvPr/>
          </p:nvSpPr>
          <p:spPr bwMode="auto">
            <a:xfrm>
              <a:off x="3312" y="3168"/>
              <a:ext cx="0" cy="192"/>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181613" name="Line 45"/>
            <p:cNvSpPr>
              <a:spLocks noChangeShapeType="1"/>
            </p:cNvSpPr>
            <p:nvPr/>
          </p:nvSpPr>
          <p:spPr bwMode="auto">
            <a:xfrm flipV="1">
              <a:off x="3648" y="3120"/>
              <a:ext cx="0" cy="192"/>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3618" name="Rectangle 2"/>
          <p:cNvSpPr>
            <a:spLocks noGrp="1" noChangeArrowheads="1"/>
          </p:cNvSpPr>
          <p:nvPr>
            <p:ph type="title"/>
          </p:nvPr>
        </p:nvSpPr>
        <p:spPr/>
        <p:txBody>
          <a:bodyPr/>
          <a:lstStyle/>
          <a:p>
            <a:r>
              <a:rPr lang="en-US" smtClean="0"/>
              <a:t>Instruction Set Architecture for I/O</a:t>
            </a:r>
            <a:endParaRPr lang="en-US"/>
          </a:p>
        </p:txBody>
      </p:sp>
      <p:sp>
        <p:nvSpPr>
          <p:cNvPr id="3183619" name="Rectangle 3"/>
          <p:cNvSpPr>
            <a:spLocks noGrp="1" noChangeArrowheads="1"/>
          </p:cNvSpPr>
          <p:nvPr>
            <p:ph type="body" idx="1"/>
          </p:nvPr>
        </p:nvSpPr>
        <p:spPr/>
        <p:txBody>
          <a:bodyPr/>
          <a:lstStyle/>
          <a:p>
            <a:r>
              <a:rPr lang="en-US" dirty="0" smtClean="0"/>
              <a:t>What must the processor do for I/O?</a:t>
            </a:r>
          </a:p>
          <a:p>
            <a:pPr lvl="1"/>
            <a:r>
              <a:rPr lang="en-US" dirty="0" smtClean="0"/>
              <a:t>Input:    reads a sequence of bytes </a:t>
            </a:r>
          </a:p>
          <a:p>
            <a:pPr lvl="1"/>
            <a:r>
              <a:rPr lang="en-US" dirty="0" smtClean="0"/>
              <a:t>Output: writes a sequence of bytes</a:t>
            </a:r>
          </a:p>
          <a:p>
            <a:r>
              <a:rPr lang="en-US" dirty="0" smtClean="0"/>
              <a:t>Some processors have special input and output instructions</a:t>
            </a:r>
          </a:p>
          <a:p>
            <a:r>
              <a:rPr lang="en-US" dirty="0" smtClean="0"/>
              <a:t>Alternative model (used by MIPS):</a:t>
            </a:r>
          </a:p>
          <a:p>
            <a:pPr lvl="1"/>
            <a:r>
              <a:rPr lang="en-US" dirty="0" smtClean="0"/>
              <a:t>Use loads for input, stores for output</a:t>
            </a:r>
          </a:p>
          <a:p>
            <a:pPr lvl="1"/>
            <a:r>
              <a:rPr lang="en-US" dirty="0" smtClean="0"/>
              <a:t>Called </a:t>
            </a:r>
            <a:r>
              <a:rPr lang="en-US" dirty="0" smtClean="0">
                <a:solidFill>
                  <a:schemeClr val="accent1"/>
                </a:solidFill>
              </a:rPr>
              <a:t>Memory Mapped Input/Output</a:t>
            </a:r>
            <a:endParaRPr lang="en-US" dirty="0" smtClean="0"/>
          </a:p>
          <a:p>
            <a:pPr lvl="1"/>
            <a:r>
              <a:rPr lang="en-US" dirty="0" smtClean="0"/>
              <a:t>A portion of the address space dedicated to communication paths to Input or Output devices (no memory there)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5666" name="Rectangle 2"/>
          <p:cNvSpPr>
            <a:spLocks noGrp="1" noChangeArrowheads="1"/>
          </p:cNvSpPr>
          <p:nvPr>
            <p:ph type="title"/>
          </p:nvPr>
        </p:nvSpPr>
        <p:spPr/>
        <p:txBody>
          <a:bodyPr/>
          <a:lstStyle/>
          <a:p>
            <a:r>
              <a:rPr lang="en-US" smtClean="0"/>
              <a:t>Memory Mapped I/O</a:t>
            </a:r>
            <a:endParaRPr lang="en-US"/>
          </a:p>
        </p:txBody>
      </p:sp>
      <p:sp>
        <p:nvSpPr>
          <p:cNvPr id="3185667" name="Rectangle 3"/>
          <p:cNvSpPr>
            <a:spLocks noGrp="1" noChangeArrowheads="1"/>
          </p:cNvSpPr>
          <p:nvPr>
            <p:ph type="body" idx="1"/>
          </p:nvPr>
        </p:nvSpPr>
        <p:spPr/>
        <p:txBody>
          <a:bodyPr/>
          <a:lstStyle/>
          <a:p>
            <a:r>
              <a:rPr lang="en-US" smtClean="0"/>
              <a:t>Certain addresses are not regular memory</a:t>
            </a:r>
          </a:p>
          <a:p>
            <a:r>
              <a:rPr lang="en-US" smtClean="0"/>
              <a:t>Instead, they correspond to registers in I/O devices</a:t>
            </a:r>
            <a:endParaRPr lang="en-US"/>
          </a:p>
        </p:txBody>
      </p:sp>
      <p:grpSp>
        <p:nvGrpSpPr>
          <p:cNvPr id="2" name="Group 4"/>
          <p:cNvGrpSpPr>
            <a:grpSpLocks/>
          </p:cNvGrpSpPr>
          <p:nvPr/>
        </p:nvGrpSpPr>
        <p:grpSpPr bwMode="auto">
          <a:xfrm>
            <a:off x="3429000" y="3657600"/>
            <a:ext cx="3086100" cy="930275"/>
            <a:chOff x="2160" y="3120"/>
            <a:chExt cx="1944" cy="586"/>
          </a:xfrm>
        </p:grpSpPr>
        <p:grpSp>
          <p:nvGrpSpPr>
            <p:cNvPr id="3" name="Group 5"/>
            <p:cNvGrpSpPr>
              <a:grpSpLocks/>
            </p:cNvGrpSpPr>
            <p:nvPr/>
          </p:nvGrpSpPr>
          <p:grpSpPr bwMode="auto">
            <a:xfrm>
              <a:off x="2832" y="3120"/>
              <a:ext cx="1272" cy="586"/>
              <a:chOff x="2832" y="3120"/>
              <a:chExt cx="1272" cy="586"/>
            </a:xfrm>
          </p:grpSpPr>
          <p:pic>
            <p:nvPicPr>
              <p:cNvPr id="3185670" name="Picture 6" descr="keyboard"/>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96" y="3120"/>
                <a:ext cx="408" cy="378"/>
              </a:xfrm>
              <a:prstGeom prst="rect">
                <a:avLst/>
              </a:prstGeom>
              <a:noFill/>
            </p:spPr>
          </p:pic>
          <p:grpSp>
            <p:nvGrpSpPr>
              <p:cNvPr id="4" name="Group 7"/>
              <p:cNvGrpSpPr>
                <a:grpSpLocks/>
              </p:cNvGrpSpPr>
              <p:nvPr/>
            </p:nvGrpSpPr>
            <p:grpSpPr bwMode="auto">
              <a:xfrm>
                <a:off x="2832" y="3264"/>
                <a:ext cx="816" cy="442"/>
                <a:chOff x="3648" y="3696"/>
                <a:chExt cx="816" cy="442"/>
              </a:xfrm>
            </p:grpSpPr>
            <p:grpSp>
              <p:nvGrpSpPr>
                <p:cNvPr id="5" name="Group 8"/>
                <p:cNvGrpSpPr>
                  <a:grpSpLocks/>
                </p:cNvGrpSpPr>
                <p:nvPr/>
              </p:nvGrpSpPr>
              <p:grpSpPr bwMode="auto">
                <a:xfrm>
                  <a:off x="3648" y="3696"/>
                  <a:ext cx="816" cy="250"/>
                  <a:chOff x="2112" y="3792"/>
                  <a:chExt cx="816" cy="250"/>
                </a:xfrm>
              </p:grpSpPr>
              <p:sp>
                <p:nvSpPr>
                  <p:cNvPr id="3185673" name="Rectangle 9"/>
                  <p:cNvSpPr>
                    <a:spLocks noChangeArrowheads="1"/>
                  </p:cNvSpPr>
                  <p:nvPr/>
                </p:nvSpPr>
                <p:spPr bwMode="auto">
                  <a:xfrm>
                    <a:off x="2112" y="3840"/>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74" name="Text Box 10"/>
                  <p:cNvSpPr txBox="1">
                    <a:spLocks noChangeArrowheads="1"/>
                  </p:cNvSpPr>
                  <p:nvPr/>
                </p:nvSpPr>
                <p:spPr bwMode="auto">
                  <a:xfrm>
                    <a:off x="2160" y="3792"/>
                    <a:ext cx="738" cy="250"/>
                  </a:xfrm>
                  <a:prstGeom prst="rect">
                    <a:avLst/>
                  </a:prstGeom>
                  <a:noFill/>
                  <a:ln w="12700">
                    <a:noFill/>
                    <a:miter lim="800000"/>
                    <a:headEnd/>
                    <a:tailEnd/>
                  </a:ln>
                  <a:effectLst/>
                </p:spPr>
                <p:txBody>
                  <a:bodyPr wrap="none">
                    <a:prstTxWarp prst="textNoShape">
                      <a:avLst/>
                    </a:prstTxWarp>
                    <a:spAutoFit/>
                  </a:bodyPr>
                  <a:lstStyle/>
                  <a:p>
                    <a:pPr algn="l"/>
                    <a:r>
                      <a:rPr lang="en-US" sz="2000"/>
                      <a:t>cntrl reg.</a:t>
                    </a:r>
                  </a:p>
                </p:txBody>
              </p:sp>
            </p:grpSp>
            <p:sp>
              <p:nvSpPr>
                <p:cNvPr id="3185675" name="Rectangle 11"/>
                <p:cNvSpPr>
                  <a:spLocks noChangeArrowheads="1"/>
                </p:cNvSpPr>
                <p:nvPr/>
              </p:nvSpPr>
              <p:spPr bwMode="auto">
                <a:xfrm>
                  <a:off x="3648" y="3936"/>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76" name="Text Box 12"/>
                <p:cNvSpPr txBox="1">
                  <a:spLocks noChangeArrowheads="1"/>
                </p:cNvSpPr>
                <p:nvPr/>
              </p:nvSpPr>
              <p:spPr bwMode="auto">
                <a:xfrm>
                  <a:off x="3696" y="3888"/>
                  <a:ext cx="748" cy="250"/>
                </a:xfrm>
                <a:prstGeom prst="rect">
                  <a:avLst/>
                </a:prstGeom>
                <a:noFill/>
                <a:ln w="12700">
                  <a:noFill/>
                  <a:miter lim="800000"/>
                  <a:headEnd/>
                  <a:tailEnd/>
                </a:ln>
                <a:effectLst/>
              </p:spPr>
              <p:txBody>
                <a:bodyPr wrap="none">
                  <a:prstTxWarp prst="textNoShape">
                    <a:avLst/>
                  </a:prstTxWarp>
                  <a:spAutoFit/>
                </a:bodyPr>
                <a:lstStyle/>
                <a:p>
                  <a:pPr algn="l"/>
                  <a:r>
                    <a:rPr lang="en-US" sz="2000"/>
                    <a:t>data reg.</a:t>
                  </a:r>
                </a:p>
              </p:txBody>
            </p:sp>
          </p:grpSp>
        </p:grpSp>
        <p:sp>
          <p:nvSpPr>
            <p:cNvPr id="3185677" name="Line 13"/>
            <p:cNvSpPr>
              <a:spLocks noChangeShapeType="1"/>
            </p:cNvSpPr>
            <p:nvPr/>
          </p:nvSpPr>
          <p:spPr bwMode="auto">
            <a:xfrm flipV="1">
              <a:off x="2160" y="3312"/>
              <a:ext cx="624" cy="96"/>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a:p>
          </p:txBody>
        </p:sp>
        <p:sp>
          <p:nvSpPr>
            <p:cNvPr id="3185678" name="Line 14"/>
            <p:cNvSpPr>
              <a:spLocks noChangeShapeType="1"/>
            </p:cNvSpPr>
            <p:nvPr/>
          </p:nvSpPr>
          <p:spPr bwMode="auto">
            <a:xfrm flipH="1" flipV="1">
              <a:off x="2208" y="3552"/>
              <a:ext cx="624" cy="144"/>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a:p>
          </p:txBody>
        </p:sp>
      </p:grpSp>
      <p:sp>
        <p:nvSpPr>
          <p:cNvPr id="3185679" name="Rectangle 15"/>
          <p:cNvSpPr>
            <a:spLocks noChangeArrowheads="1"/>
          </p:cNvSpPr>
          <p:nvPr/>
        </p:nvSpPr>
        <p:spPr bwMode="auto">
          <a:xfrm>
            <a:off x="2286000" y="3505200"/>
            <a:ext cx="1143000" cy="26670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80" name="Text Box 16"/>
          <p:cNvSpPr txBox="1">
            <a:spLocks noChangeArrowheads="1"/>
          </p:cNvSpPr>
          <p:nvPr/>
        </p:nvSpPr>
        <p:spPr bwMode="auto">
          <a:xfrm>
            <a:off x="1828800" y="6003925"/>
            <a:ext cx="325438" cy="396875"/>
          </a:xfrm>
          <a:prstGeom prst="rect">
            <a:avLst/>
          </a:prstGeom>
          <a:noFill/>
          <a:ln w="12700">
            <a:noFill/>
            <a:miter lim="800000"/>
            <a:headEnd/>
            <a:tailEnd/>
          </a:ln>
          <a:effectLst/>
        </p:spPr>
        <p:txBody>
          <a:bodyPr wrap="none">
            <a:prstTxWarp prst="textNoShape">
              <a:avLst/>
            </a:prstTxWarp>
            <a:spAutoFit/>
          </a:bodyPr>
          <a:lstStyle/>
          <a:p>
            <a:pPr algn="l"/>
            <a:r>
              <a:rPr lang="en-US" sz="2000"/>
              <a:t>0</a:t>
            </a:r>
          </a:p>
        </p:txBody>
      </p:sp>
      <p:sp>
        <p:nvSpPr>
          <p:cNvPr id="3185681" name="Text Box 17"/>
          <p:cNvSpPr txBox="1">
            <a:spLocks noChangeArrowheads="1"/>
          </p:cNvSpPr>
          <p:nvPr/>
        </p:nvSpPr>
        <p:spPr bwMode="auto">
          <a:xfrm>
            <a:off x="592137" y="3336925"/>
            <a:ext cx="1693863" cy="396875"/>
          </a:xfrm>
          <a:prstGeom prst="rect">
            <a:avLst/>
          </a:prstGeom>
          <a:noFill/>
          <a:ln w="12700">
            <a:noFill/>
            <a:miter lim="800000"/>
            <a:headEnd/>
            <a:tailEnd/>
          </a:ln>
          <a:effectLst/>
        </p:spPr>
        <p:txBody>
          <a:bodyPr wrap="none">
            <a:prstTxWarp prst="textNoShape">
              <a:avLst/>
            </a:prstTxWarp>
            <a:spAutoFit/>
          </a:bodyPr>
          <a:lstStyle/>
          <a:p>
            <a:pPr algn="l"/>
            <a:r>
              <a:rPr lang="en-US" sz="2000" dirty="0"/>
              <a:t>0xFFFFFFFF</a:t>
            </a:r>
          </a:p>
        </p:txBody>
      </p:sp>
      <p:sp>
        <p:nvSpPr>
          <p:cNvPr id="3185682" name="Rectangle 18"/>
          <p:cNvSpPr>
            <a:spLocks noChangeArrowheads="1"/>
          </p:cNvSpPr>
          <p:nvPr/>
        </p:nvSpPr>
        <p:spPr bwMode="auto">
          <a:xfrm>
            <a:off x="2286000" y="4114800"/>
            <a:ext cx="1143000" cy="228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83" name="Text Box 19"/>
          <p:cNvSpPr txBox="1">
            <a:spLocks noChangeArrowheads="1"/>
          </p:cNvSpPr>
          <p:nvPr/>
        </p:nvSpPr>
        <p:spPr bwMode="auto">
          <a:xfrm>
            <a:off x="609600" y="3962400"/>
            <a:ext cx="1638300" cy="396875"/>
          </a:xfrm>
          <a:prstGeom prst="rect">
            <a:avLst/>
          </a:prstGeom>
          <a:noFill/>
          <a:ln w="12700">
            <a:noFill/>
            <a:miter lim="800000"/>
            <a:headEnd/>
            <a:tailEnd/>
          </a:ln>
          <a:effectLst/>
        </p:spPr>
        <p:txBody>
          <a:bodyPr wrap="none">
            <a:prstTxWarp prst="textNoShape">
              <a:avLst/>
            </a:prstTxWarp>
            <a:spAutoFit/>
          </a:bodyPr>
          <a:lstStyle/>
          <a:p>
            <a:pPr algn="l"/>
            <a:r>
              <a:rPr lang="en-US" sz="2000"/>
              <a:t>0xFFFF0000</a:t>
            </a:r>
          </a:p>
        </p:txBody>
      </p:sp>
      <p:sp>
        <p:nvSpPr>
          <p:cNvPr id="3185684" name="Text Box 20"/>
          <p:cNvSpPr txBox="1">
            <a:spLocks noChangeArrowheads="1"/>
          </p:cNvSpPr>
          <p:nvPr/>
        </p:nvSpPr>
        <p:spPr bwMode="auto">
          <a:xfrm>
            <a:off x="1049337" y="3032125"/>
            <a:ext cx="1087438" cy="396875"/>
          </a:xfrm>
          <a:prstGeom prst="rect">
            <a:avLst/>
          </a:prstGeom>
          <a:noFill/>
          <a:ln w="12700">
            <a:noFill/>
            <a:miter lim="800000"/>
            <a:headEnd/>
            <a:tailEnd/>
          </a:ln>
          <a:effectLst/>
        </p:spPr>
        <p:txBody>
          <a:bodyPr wrap="none">
            <a:prstTxWarp prst="textNoShape">
              <a:avLst/>
            </a:prstTxWarp>
            <a:spAutoFit/>
          </a:bodyPr>
          <a:lstStyle/>
          <a:p>
            <a:pPr algn="l"/>
            <a:r>
              <a:rPr lang="en-US" sz="2000" dirty="0"/>
              <a:t>address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7714" name="Rectangle 2"/>
          <p:cNvSpPr>
            <a:spLocks noGrp="1" noChangeArrowheads="1"/>
          </p:cNvSpPr>
          <p:nvPr>
            <p:ph type="title"/>
          </p:nvPr>
        </p:nvSpPr>
        <p:spPr/>
        <p:txBody>
          <a:bodyPr/>
          <a:lstStyle/>
          <a:p>
            <a:r>
              <a:rPr lang="en-US" smtClean="0"/>
              <a:t>Processor-I/O Speed Mismatch</a:t>
            </a:r>
            <a:endParaRPr lang="en-US"/>
          </a:p>
        </p:txBody>
      </p:sp>
      <p:sp>
        <p:nvSpPr>
          <p:cNvPr id="3187715" name="Rectangle 3"/>
          <p:cNvSpPr>
            <a:spLocks noGrp="1" noChangeArrowheads="1"/>
          </p:cNvSpPr>
          <p:nvPr>
            <p:ph type="body" idx="1"/>
          </p:nvPr>
        </p:nvSpPr>
        <p:spPr/>
        <p:txBody>
          <a:bodyPr/>
          <a:lstStyle/>
          <a:p>
            <a:r>
              <a:rPr lang="en-US" dirty="0" smtClean="0"/>
              <a:t>1GHz microprocessor can execute  1 billion load or store instructions per second, or 4,000,000 KB/</a:t>
            </a:r>
            <a:r>
              <a:rPr lang="en-US" dirty="0" err="1" smtClean="0"/>
              <a:t>s</a:t>
            </a:r>
            <a:r>
              <a:rPr lang="en-US" dirty="0" smtClean="0"/>
              <a:t> data rate</a:t>
            </a:r>
          </a:p>
          <a:p>
            <a:pPr lvl="1"/>
            <a:r>
              <a:rPr lang="en-US" dirty="0" smtClean="0"/>
              <a:t>I/O devices data rates range from 0.01 KB/</a:t>
            </a:r>
            <a:r>
              <a:rPr lang="en-US" dirty="0" err="1" smtClean="0"/>
              <a:t>s</a:t>
            </a:r>
            <a:r>
              <a:rPr lang="en-US" dirty="0" smtClean="0"/>
              <a:t> to 125,000 KB/</a:t>
            </a:r>
            <a:r>
              <a:rPr lang="en-US" dirty="0" err="1" smtClean="0"/>
              <a:t>s</a:t>
            </a:r>
            <a:endParaRPr lang="en-US" dirty="0" smtClean="0"/>
          </a:p>
          <a:p>
            <a:r>
              <a:rPr lang="en-US" dirty="0" smtClean="0"/>
              <a:t>Input: device may not be ready to send data as fast as the processor loads it</a:t>
            </a:r>
          </a:p>
          <a:p>
            <a:pPr lvl="1"/>
            <a:r>
              <a:rPr lang="en-US" dirty="0" smtClean="0"/>
              <a:t>Also, might be waiting for human to act</a:t>
            </a:r>
          </a:p>
          <a:p>
            <a:r>
              <a:rPr lang="en-US" dirty="0" smtClean="0"/>
              <a:t>Output: device not be ready to accept data as fast as processor stores it</a:t>
            </a:r>
          </a:p>
          <a:p>
            <a:r>
              <a:rPr lang="en-US" dirty="0" smtClean="0">
                <a:solidFill>
                  <a:schemeClr val="accent2"/>
                </a:solidFill>
              </a:rPr>
              <a:t>What to do?</a:t>
            </a:r>
            <a:endParaRPr lang="en-US" dirty="0">
              <a:solidFill>
                <a:schemeClr val="accent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32608</TotalTime>
  <Pages>47</Pages>
  <Words>3241</Words>
  <Application>Microsoft PowerPoint 4.0</Application>
  <PresentationFormat>Letter Paper (8.5x11 in)</PresentationFormat>
  <Paragraphs>348</Paragraphs>
  <Slides>28</Slides>
  <Notes>27</Notes>
  <HiddenSlides>1</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Metro</vt:lpstr>
      <vt:lpstr>Arduino allows way cool i/o projects!</vt:lpstr>
      <vt:lpstr>Review</vt:lpstr>
      <vt:lpstr>Recall : 5 components of any Computer</vt:lpstr>
      <vt:lpstr>Motivation for Input/Output</vt:lpstr>
      <vt:lpstr>I/O Device Examples and Speeds</vt:lpstr>
      <vt:lpstr>What do we need to make I/O work?</vt:lpstr>
      <vt:lpstr>Instruction Set Architecture for I/O</vt:lpstr>
      <vt:lpstr>Memory Mapped I/O</vt:lpstr>
      <vt:lpstr>Processor-I/O Speed Mismatch</vt:lpstr>
      <vt:lpstr>Processor Checks Status before Acting</vt:lpstr>
      <vt:lpstr>SPIM I/O Simulation</vt:lpstr>
      <vt:lpstr>SPIM I/O</vt:lpstr>
      <vt:lpstr>I/O Example</vt:lpstr>
      <vt:lpstr>Administrivia</vt:lpstr>
      <vt:lpstr>Upcoming Calendar</vt:lpstr>
      <vt:lpstr>What is the alternative to polling?</vt:lpstr>
      <vt:lpstr>I/O Interrupt</vt:lpstr>
      <vt:lpstr>Interrupt-Driven Data Transfer</vt:lpstr>
      <vt:lpstr>SPIM I/O Simulation: Interrupt Driven I/O</vt:lpstr>
      <vt:lpstr>Peer Instruction</vt:lpstr>
      <vt:lpstr>Peer Instruction Answer</vt:lpstr>
      <vt:lpstr>“And in conclusion…”</vt:lpstr>
      <vt:lpstr>Bonus slides</vt:lpstr>
      <vt:lpstr>Definitions for Clarification</vt:lpstr>
      <vt:lpstr>Cost of Polling?</vt:lpstr>
      <vt:lpstr>% Processor time to poll [p. 677 in book]</vt:lpstr>
      <vt:lpstr>% Processor time to poll hard disk</vt:lpstr>
      <vt:lpstr>Benefit of Interrupt-Driven I/O</vt:lpstr>
    </vt:vector>
  </TitlesOfParts>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2238</cp:revision>
  <cp:lastPrinted>2008-04-15T20:42:06Z</cp:lastPrinted>
  <dcterms:created xsi:type="dcterms:W3CDTF">2008-04-22T17:14:51Z</dcterms:created>
  <dcterms:modified xsi:type="dcterms:W3CDTF">2008-04-23T00:30:42Z</dcterms:modified>
</cp:coreProperties>
</file>