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notesSlides/notesSlide22.xml" ContentType="application/vnd.openxmlformats-officedocument.presentationml.notesSlide+xml"/>
  <Override PartName="/ppt/notesSlides/notesSlide31.xml" ContentType="application/vnd.openxmlformats-officedocument.presentationml.notesSlide+xml"/>
  <Override PartName="/ppt/notesSlides/notesSlide14.xml" ContentType="application/vnd.openxmlformats-officedocument.presentationml.notesSlide+xml"/>
  <Override PartName="/ppt/notesSlides/notesSlide28.xml" ContentType="application/vnd.openxmlformats-officedocument.presentationml.notesSlide+xml"/>
  <Override PartName="/ppt/slides/slide22.xml" ContentType="application/vnd.openxmlformats-officedocument.presentationml.slide+xml"/>
  <Override PartName="/ppt/slides/slide28.xml" ContentType="application/vnd.openxmlformats-officedocument.presentationml.slide+xml"/>
  <Override PartName="/ppt/theme/theme2.xml" ContentType="application/vnd.openxmlformats-officedocument.theme+xml"/>
  <Override PartName="/ppt/slides/slide2.xml" ContentType="application/vnd.openxmlformats-officedocument.presentationml.slide+xml"/>
  <Override PartName="/ppt/notesSlides/notesSlide11.xml" ContentType="application/vnd.openxmlformats-officedocument.presentationml.notesSlide+xml"/>
  <Override PartName="/ppt/slides/slide30.xml" ContentType="application/vnd.openxmlformats-officedocument.presentationml.slide+xml"/>
  <Override PartName="/ppt/notesSlides/notesSlide9.xml" ContentType="application/vnd.openxmlformats-officedocument.presentationml.notesSlide+xml"/>
  <Override PartName="/ppt/notesSlides/notesSlide25.xml" ContentType="application/vnd.openxmlformats-officedocument.presentationml.notesSlide+xml"/>
  <Override PartName="/ppt/notesSlides/notesSlide27.xml" ContentType="application/vnd.openxmlformats-officedocument.presentationml.notesSlide+xml"/>
  <Override PartName="/docProps/app.xml" ContentType="application/vnd.openxmlformats-officedocument.extended-properties+xml"/>
  <Override PartName="/ppt/notesSlides/notesSlide32.xml" ContentType="application/vnd.openxmlformats-officedocument.presentationml.notesSlide+xml"/>
  <Override PartName="/ppt/slides/slide11.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notesSlides/notesSlide16.xml" ContentType="application/vnd.openxmlformats-officedocument.presentationml.notesSlide+xml"/>
  <Override PartName="/ppt/notesSlides/notesSlide21.xml" ContentType="application/vnd.openxmlformats-officedocument.presentationml.notesSlid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Slides/notesSlide29.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notesSlides/notesSlide7.xml" ContentType="application/vnd.openxmlformats-officedocument.presentationml.notesSlide+xml"/>
  <Override PartName="/ppt/notesSlides/notesSlide15.xml" ContentType="application/vnd.openxmlformats-officedocument.presentationml.notesSlide+xml"/>
  <Override PartName="/ppt/slides/slide25.xml" ContentType="application/vnd.openxmlformats-officedocument.presentationml.slide+xml"/>
  <Override PartName="/ppt/notesSlides/notesSlide4.xml" ContentType="application/vnd.openxmlformats-officedocument.presentationml.notesSlide+xml"/>
  <Override PartName="/ppt/notesSlides/notesSlide19.xml" ContentType="application/vnd.openxmlformats-officedocument.presentationml.notesSlide+xml"/>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14.xml" ContentType="application/vnd.openxmlformats-officedocument.presentationml.slide+xml"/>
  <Override PartName="/ppt/notesSlides/notesSlide17.xml" ContentType="application/vnd.openxmlformats-officedocument.presentationml.notesSlide+xml"/>
  <Override PartName="/ppt/notesSlides/notesSlide23.xml" ContentType="application/vnd.openxmlformats-officedocument.presentationml.notesSlide+xml"/>
  <Override PartName="/ppt/notesSlides/notesSlide26.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notesSlides/notesSlide13.xml" ContentType="application/vnd.openxmlformats-officedocument.presentationml.notesSlide+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slides/slide33.xml" ContentType="application/vnd.openxmlformats-officedocument.presentationml.slide+xml"/>
  <Override PartName="/ppt/presProps.xml" ContentType="application/vnd.openxmlformats-officedocument.presentationml.presProps+xml"/>
  <Default Extension="jpeg" ContentType="image/jpeg"/>
  <Override PartName="/ppt/notesSlides/notesSlide18.xml" ContentType="application/vnd.openxmlformats-officedocument.presentationml.notesSlide+xml"/>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s/slide27.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docProps/core.xml" ContentType="application/vnd.openxmlformats-package.core-properties+xml"/>
  <Override PartName="/ppt/slides/slide8.xml" ContentType="application/vnd.openxmlformats-officedocument.presentationml.slide+xml"/>
  <Override PartName="/ppt/slides/slide31.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Default Extension="rels" ContentType="application/vnd.openxmlformats-package.relationships+xml"/>
  <Override PartName="/ppt/slides/slide9.xml" ContentType="application/vnd.openxmlformats-officedocument.presentationml.slide+xml"/>
  <Override PartName="/ppt/notesSlides/notesSlide24.xml" ContentType="application/vnd.openxmlformats-officedocument.presentationml.notesSlide+xml"/>
  <Override PartName="/ppt/slides/slide24.xml" ContentType="application/vnd.openxmlformats-officedocument.presentationml.slide+xml"/>
  <Override PartName="/ppt/slides/slide32.xml" ContentType="application/vnd.openxmlformats-officedocument.presentationml.slide+xml"/>
  <Override PartName="/ppt/notesSlides/notesSlide30.xml" ContentType="application/vnd.openxmlformats-officedocument.presentationml.notesSlide+xml"/>
  <Override PartName="/ppt/slides/slide6.xml" ContentType="application/vnd.openxmlformats-officedocument.presentationml.slide+xml"/>
  <Override PartName="/ppt/slides/slide16.xml" ContentType="application/vnd.openxmlformats-officedocument.presentationml.slide+xml"/>
  <Override PartName="/ppt/notesSlides/notesSlide20.xml" ContentType="application/vnd.openxmlformats-officedocument.presentationml.notesSlide+xml"/>
  <Override PartName="/ppt/slides/slide19.xml" ContentType="application/vnd.openxmlformats-officedocument.presentationml.slide+xml"/>
  <Override PartName="/ppt/slides/slide12.xml" ContentType="application/vnd.openxmlformats-officedocument.presentationml.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r:id="rId1"/>
  </p:sldMasterIdLst>
  <p:notesMasterIdLst>
    <p:notesMasterId r:id="rId35"/>
  </p:notesMasterIdLst>
  <p:handoutMasterIdLst>
    <p:handoutMasterId r:id="rId36"/>
  </p:handoutMasterIdLst>
  <p:sldIdLst>
    <p:sldId id="933" r:id="rId2"/>
    <p:sldId id="1010" r:id="rId3"/>
    <p:sldId id="1011" r:id="rId4"/>
    <p:sldId id="1024" r:id="rId5"/>
    <p:sldId id="1025" r:id="rId6"/>
    <p:sldId id="1026" r:id="rId7"/>
    <p:sldId id="1027" r:id="rId8"/>
    <p:sldId id="1028" r:id="rId9"/>
    <p:sldId id="1029" r:id="rId10"/>
    <p:sldId id="1030" r:id="rId11"/>
    <p:sldId id="1031" r:id="rId12"/>
    <p:sldId id="1032" r:id="rId13"/>
    <p:sldId id="1033" r:id="rId14"/>
    <p:sldId id="1034" r:id="rId15"/>
    <p:sldId id="1035" r:id="rId16"/>
    <p:sldId id="1036" r:id="rId17"/>
    <p:sldId id="1037" r:id="rId18"/>
    <p:sldId id="1038" r:id="rId19"/>
    <p:sldId id="1039" r:id="rId20"/>
    <p:sldId id="1040" r:id="rId21"/>
    <p:sldId id="1041" r:id="rId22"/>
    <p:sldId id="1042" r:id="rId23"/>
    <p:sldId id="1043" r:id="rId24"/>
    <p:sldId id="1044" r:id="rId25"/>
    <p:sldId id="1045" r:id="rId26"/>
    <p:sldId id="1046" r:id="rId27"/>
    <p:sldId id="1047" r:id="rId28"/>
    <p:sldId id="1048" r:id="rId29"/>
    <p:sldId id="1049" r:id="rId30"/>
    <p:sldId id="1050" r:id="rId31"/>
    <p:sldId id="1051" r:id="rId32"/>
    <p:sldId id="1052" r:id="rId33"/>
    <p:sldId id="1053" r:id="rId34"/>
  </p:sldIdLst>
  <p:sldSz cx="9144000" cy="6858000" type="letter"/>
  <p:notesSz cx="7023100" cy="9309100"/>
  <p:defaultTextStyle>
    <a:defPPr>
      <a:defRPr lang="en-US"/>
    </a:defPPr>
    <a:lvl1pPr algn="l" rtl="0" eaLnBrk="0" fontAlgn="base" hangingPunct="0">
      <a:spcBef>
        <a:spcPct val="0"/>
      </a:spcBef>
      <a:spcAft>
        <a:spcPct val="0"/>
      </a:spcAft>
      <a:defRPr sz="25600" kern="1200">
        <a:solidFill>
          <a:schemeClr val="accent1"/>
        </a:solidFill>
        <a:latin typeface="Helvetica" pitchFamily="-65" charset="0"/>
        <a:ea typeface="+mn-ea"/>
        <a:cs typeface="+mn-cs"/>
      </a:defRPr>
    </a:lvl1pPr>
    <a:lvl2pPr marL="457200" algn="l" rtl="0" eaLnBrk="0" fontAlgn="base" hangingPunct="0">
      <a:spcBef>
        <a:spcPct val="0"/>
      </a:spcBef>
      <a:spcAft>
        <a:spcPct val="0"/>
      </a:spcAft>
      <a:defRPr sz="25600" kern="1200">
        <a:solidFill>
          <a:schemeClr val="accent1"/>
        </a:solidFill>
        <a:latin typeface="Helvetica" pitchFamily="-65" charset="0"/>
        <a:ea typeface="+mn-ea"/>
        <a:cs typeface="+mn-cs"/>
      </a:defRPr>
    </a:lvl2pPr>
    <a:lvl3pPr marL="914400" algn="l" rtl="0" eaLnBrk="0" fontAlgn="base" hangingPunct="0">
      <a:spcBef>
        <a:spcPct val="0"/>
      </a:spcBef>
      <a:spcAft>
        <a:spcPct val="0"/>
      </a:spcAft>
      <a:defRPr sz="25600" kern="1200">
        <a:solidFill>
          <a:schemeClr val="accent1"/>
        </a:solidFill>
        <a:latin typeface="Helvetica" pitchFamily="-65" charset="0"/>
        <a:ea typeface="+mn-ea"/>
        <a:cs typeface="+mn-cs"/>
      </a:defRPr>
    </a:lvl3pPr>
    <a:lvl4pPr marL="1371600" algn="l" rtl="0" eaLnBrk="0" fontAlgn="base" hangingPunct="0">
      <a:spcBef>
        <a:spcPct val="0"/>
      </a:spcBef>
      <a:spcAft>
        <a:spcPct val="0"/>
      </a:spcAft>
      <a:defRPr sz="25600" kern="1200">
        <a:solidFill>
          <a:schemeClr val="accent1"/>
        </a:solidFill>
        <a:latin typeface="Helvetica" pitchFamily="-65" charset="0"/>
        <a:ea typeface="+mn-ea"/>
        <a:cs typeface="+mn-cs"/>
      </a:defRPr>
    </a:lvl4pPr>
    <a:lvl5pPr marL="1828800" algn="l" rtl="0" eaLnBrk="0" fontAlgn="base" hangingPunct="0">
      <a:spcBef>
        <a:spcPct val="0"/>
      </a:spcBef>
      <a:spcAft>
        <a:spcPct val="0"/>
      </a:spcAft>
      <a:defRPr sz="25600" kern="1200">
        <a:solidFill>
          <a:schemeClr val="accent1"/>
        </a:solidFill>
        <a:latin typeface="Helvetica" pitchFamily="-65" charset="0"/>
        <a:ea typeface="+mn-ea"/>
        <a:cs typeface="+mn-cs"/>
      </a:defRPr>
    </a:lvl5pPr>
    <a:lvl6pPr marL="2286000" algn="l" defTabSz="457200" rtl="0" eaLnBrk="1" latinLnBrk="0" hangingPunct="1">
      <a:defRPr sz="25600" kern="1200">
        <a:solidFill>
          <a:schemeClr val="accent1"/>
        </a:solidFill>
        <a:latin typeface="Helvetica" pitchFamily="-65" charset="0"/>
        <a:ea typeface="+mn-ea"/>
        <a:cs typeface="+mn-cs"/>
      </a:defRPr>
    </a:lvl6pPr>
    <a:lvl7pPr marL="2743200" algn="l" defTabSz="457200" rtl="0" eaLnBrk="1" latinLnBrk="0" hangingPunct="1">
      <a:defRPr sz="25600" kern="1200">
        <a:solidFill>
          <a:schemeClr val="accent1"/>
        </a:solidFill>
        <a:latin typeface="Helvetica" pitchFamily="-65" charset="0"/>
        <a:ea typeface="+mn-ea"/>
        <a:cs typeface="+mn-cs"/>
      </a:defRPr>
    </a:lvl7pPr>
    <a:lvl8pPr marL="3200400" algn="l" defTabSz="457200" rtl="0" eaLnBrk="1" latinLnBrk="0" hangingPunct="1">
      <a:defRPr sz="25600" kern="1200">
        <a:solidFill>
          <a:schemeClr val="accent1"/>
        </a:solidFill>
        <a:latin typeface="Helvetica" pitchFamily="-65" charset="0"/>
        <a:ea typeface="+mn-ea"/>
        <a:cs typeface="+mn-cs"/>
      </a:defRPr>
    </a:lvl8pPr>
    <a:lvl9pPr marL="3657600" algn="l" defTabSz="457200" rtl="0" eaLnBrk="1" latinLnBrk="0" hangingPunct="1">
      <a:defRPr sz="25600" kern="1200">
        <a:solidFill>
          <a:schemeClr val="accent1"/>
        </a:solidFill>
        <a:latin typeface="Helvetica" pitchFamily="-65"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hiddenSlides="1"/>
  <p:showPr showNarration="1" useTimings="0">
    <p:present/>
    <p:sldAll/>
    <p:penClr>
      <a:schemeClr val="tx1"/>
    </p:penClr>
  </p:showPr>
  <p:clrMru>
    <a:srgbClr val="94F0E4"/>
    <a:srgbClr val="5771A0"/>
    <a:srgbClr val="800080"/>
    <a:srgbClr val="66FF33"/>
    <a:srgbClr val="FF0000"/>
    <a:srgbClr val="3333CC"/>
    <a:srgbClr val="FF8DA0"/>
    <a:srgbClr val="008000"/>
    <a:srgbClr val="810A52"/>
    <a:srgbClr val="00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showOutlineIcons="0">
    <p:restoredLeft sz="15620"/>
    <p:restoredTop sz="81191" autoAdjust="0"/>
  </p:normalViewPr>
  <p:slideViewPr>
    <p:cSldViewPr>
      <p:cViewPr varScale="1">
        <p:scale>
          <a:sx n="183" d="100"/>
          <a:sy n="183" d="100"/>
        </p:scale>
        <p:origin x="-2320" y="-112"/>
      </p:cViewPr>
      <p:guideLst>
        <p:guide orient="horz" pos="2160"/>
        <p:guide pos="287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8" d="100"/>
          <a:sy n="58" d="100"/>
        </p:scale>
        <p:origin x="-1782" y="-90"/>
      </p:cViewPr>
      <p:guideLst>
        <p:guide orient="horz" pos="2931"/>
        <p:guide pos="2212"/>
      </p:guideLst>
    </p:cSldViewPr>
  </p:notesViewPr>
  <p:gridSpacing cx="78028800" cy="78028800"/>
</p:viewPr>
</file>

<file path=ppt/_rels/presentation.xml.rels><?xml version="1.0" encoding="UTF-8" standalone="yes"?>
<Relationships xmlns="http://schemas.openxmlformats.org/package/2006/relationships"><Relationship Id="rId35" Type="http://schemas.openxmlformats.org/officeDocument/2006/relationships/notesMaster" Target="notesMasters/notesMaster1.xml"/><Relationship Id="rId31" Type="http://schemas.openxmlformats.org/officeDocument/2006/relationships/slide" Target="slides/slide30.xml"/><Relationship Id="rId34" Type="http://schemas.openxmlformats.org/officeDocument/2006/relationships/slide" Target="slides/slide33.xml"/><Relationship Id="rId39" Type="http://schemas.openxmlformats.org/officeDocument/2006/relationships/viewProps" Target="viewProps.xml"/><Relationship Id="rId40" Type="http://schemas.openxmlformats.org/officeDocument/2006/relationships/theme" Target="theme/theme1.xml"/><Relationship Id="rId7" Type="http://schemas.openxmlformats.org/officeDocument/2006/relationships/slide" Target="slides/slide6.xml"/><Relationship Id="rId36" Type="http://schemas.openxmlformats.org/officeDocument/2006/relationships/handoutMaster" Target="handoutMasters/handoutMaster1.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slide" Target="slides/slide31.xml"/><Relationship Id="rId37" Type="http://schemas.openxmlformats.org/officeDocument/2006/relationships/printerSettings" Target="printerSettings/printerSettings1.bin"/><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slide" Target="slides/slide26.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slide" Target="slides/slide27.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29" Type="http://schemas.openxmlformats.org/officeDocument/2006/relationships/slide" Target="slides/slide28.xml"/><Relationship Id="rId6" Type="http://schemas.openxmlformats.org/officeDocument/2006/relationships/slide" Target="slides/slide5.xml"/><Relationship Id="rId16" Type="http://schemas.openxmlformats.org/officeDocument/2006/relationships/slide" Target="slides/slide15.xml"/><Relationship Id="rId33" Type="http://schemas.openxmlformats.org/officeDocument/2006/relationships/slide" Target="slides/slide32.xml"/><Relationship Id="rId41"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38" Type="http://schemas.openxmlformats.org/officeDocument/2006/relationships/presProps" Target="presProps.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1204913" y="596900"/>
            <a:ext cx="4637087" cy="3478213"/>
          </a:xfrm>
          <a:prstGeom prst="rect">
            <a:avLst/>
          </a:prstGeom>
          <a:noFill/>
          <a:ln w="12700">
            <a:noFill/>
            <a:miter lim="800000"/>
            <a:headEnd/>
            <a:tailEnd/>
          </a:ln>
        </p:spPr>
      </p:sp>
      <p:sp>
        <p:nvSpPr>
          <p:cNvPr id="2051" name="Rectangle 3"/>
          <p:cNvSpPr>
            <a:spLocks noGrp="1" noChangeArrowheads="1"/>
          </p:cNvSpPr>
          <p:nvPr>
            <p:ph type="body" sz="quarter" idx="3"/>
          </p:nvPr>
        </p:nvSpPr>
        <p:spPr bwMode="auto">
          <a:xfrm>
            <a:off x="528638" y="4424363"/>
            <a:ext cx="6049962" cy="4186237"/>
          </a:xfrm>
          <a:prstGeom prst="rect">
            <a:avLst/>
          </a:prstGeom>
          <a:noFill/>
          <a:ln w="12700">
            <a:noFill/>
            <a:miter lim="800000"/>
            <a:headEnd/>
            <a:tailEnd/>
          </a:ln>
          <a:effectLst/>
        </p:spPr>
        <p:txBody>
          <a:bodyPr vert="horz" wrap="square" lIns="92282" tIns="45329" rIns="92282" bIns="45329" numCol="1" anchor="t" anchorCtr="0" compatLnSpc="1">
            <a:prstTxWarp prst="textNoShape">
              <a:avLst/>
            </a:prstTxWarp>
          </a:bodyPr>
          <a:lstStyle/>
          <a:p>
            <a:pPr lvl="0"/>
            <a:r>
              <a:rPr lang="en-US" noProof="0"/>
              <a:t>We want this to be in font 11 and justify.</a:t>
            </a:r>
          </a:p>
        </p:txBody>
      </p:sp>
    </p:spTree>
  </p:cSld>
  <p:clrMap bg1="lt1" tx1="dk1" bg2="lt2" tx2="dk2" accent1="accent1" accent2="accent2" accent3="accent3" accent4="accent4" accent5="accent5" accent6="accent6" hlink="hlink" folHlink="folHlink"/>
  <p:notesStyle>
    <a:lvl1pPr algn="just" rtl="0" eaLnBrk="0" fontAlgn="base" hangingPunct="0">
      <a:lnSpc>
        <a:spcPct val="90000"/>
      </a:lnSpc>
      <a:spcBef>
        <a:spcPct val="40000"/>
      </a:spcBef>
      <a:spcAft>
        <a:spcPct val="0"/>
      </a:spcAft>
      <a:defRPr sz="1100" kern="1200">
        <a:solidFill>
          <a:schemeClr val="tx1"/>
        </a:solidFill>
        <a:latin typeface="Arial" pitchFamily="-65" charset="0"/>
        <a:ea typeface="ＭＳ Ｐゴシック" charset="-128"/>
        <a:cs typeface="ＭＳ Ｐゴシック" charset="-128"/>
      </a:defRPr>
    </a:lvl1pPr>
    <a:lvl2pPr marL="37931725" indent="-37474525"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3106"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63107"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06114" name="Rectangle 2"/>
          <p:cNvSpPr>
            <a:spLocks noChangeArrowheads="1" noTextEdit="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906115" name="Rectangle 3"/>
          <p:cNvSpPr>
            <a:spLocks noChangeArrowheads="1"/>
          </p:cNvSpPr>
          <p:nvPr>
            <p:ph type="body" idx="1"/>
          </p:nvPr>
        </p:nvSpPr>
        <p:spPr bwMode="auto">
          <a:xfrm>
            <a:off x="527050" y="4421188"/>
            <a:ext cx="6053138" cy="4191000"/>
          </a:xfrm>
          <a:prstGeom prst="rect">
            <a:avLst/>
          </a:prstGeom>
          <a:solidFill>
            <a:srgbClr val="FFFFFF"/>
          </a:solidFill>
          <a:ln>
            <a:solidFill>
              <a:srgbClr val="000000"/>
            </a:solidFill>
            <a:miter lim="800000"/>
            <a:headEnd/>
            <a:tailEnd/>
          </a:ln>
        </p:spPr>
        <p:txBody>
          <a:bodyPr lIns="92975" tIns="46489" rIns="92975" bIns="46489">
            <a:prstTxWarp prst="textNoShape">
              <a:avLst/>
            </a:prstTxWarp>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08162" name="Rectangle 2"/>
          <p:cNvSpPr>
            <a:spLocks noChangeArrowheads="1" noTextEdit="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908163" name="Rectangle 3"/>
          <p:cNvSpPr>
            <a:spLocks noChangeArrowheads="1"/>
          </p:cNvSpPr>
          <p:nvPr>
            <p:ph type="body" idx="1"/>
          </p:nvPr>
        </p:nvSpPr>
        <p:spPr bwMode="auto">
          <a:xfrm>
            <a:off x="527050" y="4421188"/>
            <a:ext cx="6053138" cy="4191000"/>
          </a:xfrm>
          <a:prstGeom prst="rect">
            <a:avLst/>
          </a:prstGeom>
          <a:solidFill>
            <a:srgbClr val="FFFFFF"/>
          </a:solidFill>
          <a:ln>
            <a:solidFill>
              <a:srgbClr val="000000"/>
            </a:solidFill>
            <a:miter lim="800000"/>
            <a:headEnd/>
            <a:tailEnd/>
          </a:ln>
        </p:spPr>
        <p:txBody>
          <a:bodyPr lIns="92975" tIns="46489" rIns="92975" bIns="46489">
            <a:prstTxWarp prst="textNoShape">
              <a:avLst/>
            </a:prstTxWarp>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10210" name="Rectangle 2"/>
          <p:cNvSpPr>
            <a:spLocks noChangeArrowheads="1" noTextEdit="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910211" name="Rectangle 3"/>
          <p:cNvSpPr>
            <a:spLocks noChangeArrowheads="1"/>
          </p:cNvSpPr>
          <p:nvPr>
            <p:ph type="body" idx="1"/>
          </p:nvPr>
        </p:nvSpPr>
        <p:spPr bwMode="auto">
          <a:xfrm>
            <a:off x="527050" y="4421188"/>
            <a:ext cx="6053138" cy="4191000"/>
          </a:xfrm>
          <a:prstGeom prst="rect">
            <a:avLst/>
          </a:prstGeom>
          <a:solidFill>
            <a:srgbClr val="FFFFFF"/>
          </a:solidFill>
          <a:ln>
            <a:solidFill>
              <a:srgbClr val="000000"/>
            </a:solidFill>
            <a:miter lim="800000"/>
            <a:headEnd/>
            <a:tailEnd/>
          </a:ln>
        </p:spPr>
        <p:txBody>
          <a:bodyPr lIns="92975" tIns="46489" rIns="92975" bIns="46489">
            <a:prstTxWarp prst="textNoShape">
              <a:avLst/>
            </a:prstTxWarp>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12258" name="Rectangle 2"/>
          <p:cNvSpPr>
            <a:spLocks noChangeArrowheads="1" noTextEdit="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912259" name="Rectangle 3"/>
          <p:cNvSpPr>
            <a:spLocks noChangeArrowheads="1"/>
          </p:cNvSpPr>
          <p:nvPr>
            <p:ph type="body" idx="1"/>
          </p:nvPr>
        </p:nvSpPr>
        <p:spPr bwMode="auto">
          <a:xfrm>
            <a:off x="527050" y="4421188"/>
            <a:ext cx="6053138" cy="4191000"/>
          </a:xfrm>
          <a:prstGeom prst="rect">
            <a:avLst/>
          </a:prstGeom>
          <a:solidFill>
            <a:srgbClr val="FFFFFF"/>
          </a:solidFill>
          <a:ln>
            <a:solidFill>
              <a:srgbClr val="000000"/>
            </a:solidFill>
            <a:miter lim="800000"/>
            <a:headEnd/>
            <a:tailEnd/>
          </a:ln>
        </p:spPr>
        <p:txBody>
          <a:bodyPr lIns="92975" tIns="46489" rIns="92975" bIns="46489">
            <a:prstTxWarp prst="textNoShape">
              <a:avLst/>
            </a:prstTxWarp>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14306" name="Rectangle 2"/>
          <p:cNvSpPr>
            <a:spLocks noChangeArrowheads="1" noTextEdit="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914307" name="Rectangle 3"/>
          <p:cNvSpPr>
            <a:spLocks noChangeArrowheads="1"/>
          </p:cNvSpPr>
          <p:nvPr>
            <p:ph type="body" idx="1"/>
          </p:nvPr>
        </p:nvSpPr>
        <p:spPr bwMode="auto">
          <a:xfrm>
            <a:off x="527050" y="4421188"/>
            <a:ext cx="6053138" cy="4191000"/>
          </a:xfrm>
          <a:prstGeom prst="rect">
            <a:avLst/>
          </a:prstGeom>
          <a:solidFill>
            <a:srgbClr val="FFFFFF"/>
          </a:solidFill>
          <a:ln>
            <a:solidFill>
              <a:srgbClr val="000000"/>
            </a:solidFill>
            <a:miter lim="800000"/>
            <a:headEnd/>
            <a:tailEnd/>
          </a:ln>
        </p:spPr>
        <p:txBody>
          <a:bodyPr lIns="92975" tIns="46489" rIns="92975" bIns="46489">
            <a:prstTxWarp prst="textNoShape">
              <a:avLst/>
            </a:prstTxWarp>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16354" name="Rectangle 2"/>
          <p:cNvSpPr>
            <a:spLocks noChangeArrowheads="1" noTextEdit="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916355" name="Rectangle 3"/>
          <p:cNvSpPr>
            <a:spLocks noChangeArrowheads="1"/>
          </p:cNvSpPr>
          <p:nvPr>
            <p:ph type="body" idx="1"/>
          </p:nvPr>
        </p:nvSpPr>
        <p:spPr bwMode="auto">
          <a:xfrm>
            <a:off x="527050" y="4421188"/>
            <a:ext cx="6053138" cy="4191000"/>
          </a:xfrm>
          <a:prstGeom prst="rect">
            <a:avLst/>
          </a:prstGeom>
          <a:solidFill>
            <a:srgbClr val="FFFFFF"/>
          </a:solidFill>
          <a:ln>
            <a:solidFill>
              <a:srgbClr val="000000"/>
            </a:solidFill>
            <a:miter lim="800000"/>
            <a:headEnd/>
            <a:tailEnd/>
          </a:ln>
        </p:spPr>
        <p:txBody>
          <a:bodyPr lIns="92975" tIns="46489" rIns="92975" bIns="46489">
            <a:prstTxWarp prst="textNoShape">
              <a:avLst/>
            </a:prstTxWarp>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18402" name="Rectangle 2"/>
          <p:cNvSpPr>
            <a:spLocks noChangeArrowheads="1" noTextEdit="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918403" name="Rectangle 3"/>
          <p:cNvSpPr>
            <a:spLocks noChangeArrowheads="1"/>
          </p:cNvSpPr>
          <p:nvPr>
            <p:ph type="body" idx="1"/>
          </p:nvPr>
        </p:nvSpPr>
        <p:spPr bwMode="auto">
          <a:xfrm>
            <a:off x="527050" y="4421188"/>
            <a:ext cx="6053138" cy="4191000"/>
          </a:xfrm>
          <a:prstGeom prst="rect">
            <a:avLst/>
          </a:prstGeom>
          <a:solidFill>
            <a:srgbClr val="FFFFFF"/>
          </a:solidFill>
          <a:ln>
            <a:solidFill>
              <a:srgbClr val="000000"/>
            </a:solidFill>
            <a:miter lim="800000"/>
            <a:headEnd/>
            <a:tailEnd/>
          </a:ln>
        </p:spPr>
        <p:txBody>
          <a:bodyPr lIns="92975" tIns="46489" rIns="92975" bIns="46489">
            <a:prstTxWarp prst="textNoShape">
              <a:avLst/>
            </a:prstTxWarp>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20450" name="Rectangle 2"/>
          <p:cNvSpPr>
            <a:spLocks noChangeArrowheads="1" noTextEdit="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920451" name="Rectangle 3"/>
          <p:cNvSpPr>
            <a:spLocks noChangeArrowheads="1"/>
          </p:cNvSpPr>
          <p:nvPr>
            <p:ph type="body" idx="1"/>
          </p:nvPr>
        </p:nvSpPr>
        <p:spPr bwMode="auto">
          <a:xfrm>
            <a:off x="527050" y="4421188"/>
            <a:ext cx="6053138" cy="4191000"/>
          </a:xfrm>
          <a:prstGeom prst="rect">
            <a:avLst/>
          </a:prstGeom>
          <a:solidFill>
            <a:srgbClr val="FFFFFF"/>
          </a:solidFill>
          <a:ln>
            <a:solidFill>
              <a:srgbClr val="000000"/>
            </a:solidFill>
            <a:miter lim="800000"/>
            <a:headEnd/>
            <a:tailEnd/>
          </a:ln>
        </p:spPr>
        <p:txBody>
          <a:bodyPr lIns="92975" tIns="46489" rIns="92975" bIns="46489">
            <a:prstTxWarp prst="textNoShape">
              <a:avLst/>
            </a:prstTxWarp>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22498" name="Rectangle 2"/>
          <p:cNvSpPr>
            <a:spLocks noChangeArrowheads="1" noTextEdit="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922499" name="Rectangle 3"/>
          <p:cNvSpPr>
            <a:spLocks noChangeArrowheads="1"/>
          </p:cNvSpPr>
          <p:nvPr>
            <p:ph type="body" idx="1"/>
          </p:nvPr>
        </p:nvSpPr>
        <p:spPr bwMode="auto">
          <a:xfrm>
            <a:off x="527050" y="4421188"/>
            <a:ext cx="6053138" cy="4191000"/>
          </a:xfrm>
          <a:prstGeom prst="rect">
            <a:avLst/>
          </a:prstGeom>
          <a:solidFill>
            <a:srgbClr val="FFFFFF"/>
          </a:solidFill>
          <a:ln>
            <a:solidFill>
              <a:srgbClr val="000000"/>
            </a:solidFill>
            <a:miter lim="800000"/>
            <a:headEnd/>
            <a:tailEnd/>
          </a:ln>
        </p:spPr>
        <p:txBody>
          <a:bodyPr lIns="92975" tIns="46489" rIns="92975" bIns="46489">
            <a:prstTxWarp prst="textNoShape">
              <a:avLst/>
            </a:prstTxWarp>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24546" name="Rectangle 2"/>
          <p:cNvSpPr>
            <a:spLocks noChangeArrowheads="1" noTextEdit="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924547" name="Rectangle 3"/>
          <p:cNvSpPr>
            <a:spLocks noChangeArrowheads="1"/>
          </p:cNvSpPr>
          <p:nvPr>
            <p:ph type="body" idx="1"/>
          </p:nvPr>
        </p:nvSpPr>
        <p:spPr bwMode="auto">
          <a:xfrm>
            <a:off x="527050" y="4421188"/>
            <a:ext cx="6053138" cy="4191000"/>
          </a:xfrm>
          <a:prstGeom prst="rect">
            <a:avLst/>
          </a:prstGeom>
          <a:solidFill>
            <a:srgbClr val="FFFFFF"/>
          </a:solidFill>
          <a:ln>
            <a:solidFill>
              <a:srgbClr val="000000"/>
            </a:solidFill>
            <a:miter lim="800000"/>
            <a:headEnd/>
            <a:tailEnd/>
          </a:ln>
        </p:spPr>
        <p:txBody>
          <a:bodyPr lIns="92975" tIns="46489" rIns="92975" bIns="46489">
            <a:prstTxWarp prst="textNoShape">
              <a:avLst/>
            </a:prstTxWarp>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5154"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65155"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5" tIns="45902" rIns="91805" bIns="45902">
            <a:prstTxWarp prst="textNoShape">
              <a:avLst/>
            </a:prstTxWarp>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26594" name="Rectangle 2"/>
          <p:cNvSpPr>
            <a:spLocks noChangeArrowheads="1" noTextEdit="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926595" name="Rectangle 3"/>
          <p:cNvSpPr>
            <a:spLocks noChangeArrowheads="1"/>
          </p:cNvSpPr>
          <p:nvPr>
            <p:ph type="body" idx="1"/>
          </p:nvPr>
        </p:nvSpPr>
        <p:spPr bwMode="auto">
          <a:xfrm>
            <a:off x="527050" y="4421188"/>
            <a:ext cx="6053138" cy="4191000"/>
          </a:xfrm>
          <a:prstGeom prst="rect">
            <a:avLst/>
          </a:prstGeom>
          <a:solidFill>
            <a:srgbClr val="FFFFFF"/>
          </a:solidFill>
          <a:ln>
            <a:solidFill>
              <a:srgbClr val="000000"/>
            </a:solidFill>
            <a:miter lim="800000"/>
            <a:headEnd/>
            <a:tailEnd/>
          </a:ln>
        </p:spPr>
        <p:txBody>
          <a:bodyPr lIns="92975" tIns="46489" rIns="92975" bIns="46489">
            <a:prstTxWarp prst="textNoShape">
              <a:avLst/>
            </a:prstTxWarp>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28642" name="Rectangle 2"/>
          <p:cNvSpPr>
            <a:spLocks noChangeArrowheads="1" noTextEdit="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928643" name="Rectangle 3"/>
          <p:cNvSpPr>
            <a:spLocks noChangeArrowheads="1"/>
          </p:cNvSpPr>
          <p:nvPr>
            <p:ph type="body" idx="1"/>
          </p:nvPr>
        </p:nvSpPr>
        <p:spPr bwMode="auto">
          <a:xfrm>
            <a:off x="527050" y="4421188"/>
            <a:ext cx="6053138" cy="4191000"/>
          </a:xfrm>
          <a:prstGeom prst="rect">
            <a:avLst/>
          </a:prstGeom>
          <a:solidFill>
            <a:srgbClr val="FFFFFF"/>
          </a:solidFill>
          <a:ln>
            <a:solidFill>
              <a:srgbClr val="000000"/>
            </a:solidFill>
            <a:miter lim="800000"/>
            <a:headEnd/>
            <a:tailEnd/>
          </a:ln>
        </p:spPr>
        <p:txBody>
          <a:bodyPr lIns="92975" tIns="46489" rIns="92975" bIns="46489">
            <a:prstTxWarp prst="textNoShape">
              <a:avLst/>
            </a:prstTxWarp>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30690" name="Rectangle 2"/>
          <p:cNvSpPr>
            <a:spLocks noChangeArrowheads="1" noTextEdit="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930691" name="Rectangle 3"/>
          <p:cNvSpPr>
            <a:spLocks noChangeArrowheads="1"/>
          </p:cNvSpPr>
          <p:nvPr>
            <p:ph type="body" idx="1"/>
          </p:nvPr>
        </p:nvSpPr>
        <p:spPr bwMode="auto">
          <a:xfrm>
            <a:off x="527050" y="4421188"/>
            <a:ext cx="6053138" cy="4191000"/>
          </a:xfrm>
          <a:prstGeom prst="rect">
            <a:avLst/>
          </a:prstGeom>
          <a:solidFill>
            <a:srgbClr val="FFFFFF"/>
          </a:solidFill>
          <a:ln>
            <a:solidFill>
              <a:srgbClr val="000000"/>
            </a:solidFill>
            <a:miter lim="800000"/>
            <a:headEnd/>
            <a:tailEnd/>
          </a:ln>
        </p:spPr>
        <p:txBody>
          <a:bodyPr lIns="92975" tIns="46489" rIns="92975" bIns="46489">
            <a:prstTxWarp prst="textNoShape">
              <a:avLst/>
            </a:prstTxWarp>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32738" name="Rectangle 2"/>
          <p:cNvSpPr>
            <a:spLocks noChangeArrowheads="1" noTextEdit="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932739" name="Rectangle 3"/>
          <p:cNvSpPr>
            <a:spLocks noChangeArrowheads="1"/>
          </p:cNvSpPr>
          <p:nvPr>
            <p:ph type="body" idx="1"/>
          </p:nvPr>
        </p:nvSpPr>
        <p:spPr bwMode="auto">
          <a:xfrm>
            <a:off x="527050" y="4421188"/>
            <a:ext cx="6053138" cy="4191000"/>
          </a:xfrm>
          <a:prstGeom prst="rect">
            <a:avLst/>
          </a:prstGeom>
          <a:solidFill>
            <a:srgbClr val="FFFFFF"/>
          </a:solidFill>
          <a:ln>
            <a:solidFill>
              <a:srgbClr val="000000"/>
            </a:solidFill>
            <a:miter lim="800000"/>
            <a:headEnd/>
            <a:tailEnd/>
          </a:ln>
        </p:spPr>
        <p:txBody>
          <a:bodyPr lIns="92975" tIns="46489" rIns="92975" bIns="46489">
            <a:prstTxWarp prst="textNoShape">
              <a:avLst/>
            </a:prstTxWarp>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34786" name="Rectangle 2"/>
          <p:cNvSpPr>
            <a:spLocks noChangeArrowheads="1" noTextEdit="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934787" name="Rectangle 3"/>
          <p:cNvSpPr>
            <a:spLocks noChangeArrowheads="1"/>
          </p:cNvSpPr>
          <p:nvPr>
            <p:ph type="body" idx="1"/>
          </p:nvPr>
        </p:nvSpPr>
        <p:spPr bwMode="auto">
          <a:xfrm>
            <a:off x="527050" y="4421188"/>
            <a:ext cx="6053138" cy="4191000"/>
          </a:xfrm>
          <a:prstGeom prst="rect">
            <a:avLst/>
          </a:prstGeom>
          <a:solidFill>
            <a:srgbClr val="FFFFFF"/>
          </a:solidFill>
          <a:ln>
            <a:solidFill>
              <a:srgbClr val="000000"/>
            </a:solidFill>
            <a:miter lim="800000"/>
            <a:headEnd/>
            <a:tailEnd/>
          </a:ln>
        </p:spPr>
        <p:txBody>
          <a:bodyPr lIns="92975" tIns="46489" rIns="92975" bIns="46489">
            <a:prstTxWarp prst="textNoShape">
              <a:avLst/>
            </a:prstTxWarp>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36834" name="Rectangle 2"/>
          <p:cNvSpPr>
            <a:spLocks noChangeArrowheads="1" noTextEdit="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936835" name="Rectangle 3"/>
          <p:cNvSpPr>
            <a:spLocks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15" tIns="46656" rIns="93315" bIns="46656">
            <a:prstTxWarp prst="textNoShape">
              <a:avLst/>
            </a:prstTxWarp>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38882" name="Rectangle 2"/>
          <p:cNvSpPr>
            <a:spLocks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938883" name="Rectangle 3"/>
          <p:cNvSpPr>
            <a:spLocks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40930" name="Rectangle 2"/>
          <p:cNvSpPr>
            <a:spLocks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940931" name="Rectangle 3"/>
          <p:cNvSpPr>
            <a:spLocks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51170" name="Rectangle 2"/>
          <p:cNvSpPr>
            <a:spLocks noChangeArrowheads="1" noTextEdit="1"/>
          </p:cNvSpPr>
          <p:nvPr>
            <p:ph type="sldImg"/>
          </p:nvPr>
        </p:nvSpPr>
        <p:spPr bwMode="auto">
          <a:xfrm>
            <a:off x="3511550" y="2441575"/>
            <a:ext cx="0" cy="0"/>
          </a:xfrm>
          <a:prstGeom prst="rect">
            <a:avLst/>
          </a:prstGeom>
          <a:solidFill>
            <a:srgbClr val="FFFFFF"/>
          </a:solidFill>
          <a:ln>
            <a:solidFill>
              <a:srgbClr val="000000"/>
            </a:solidFill>
            <a:miter lim="800000"/>
            <a:headEnd/>
            <a:tailEnd/>
          </a:ln>
        </p:spPr>
      </p:sp>
      <p:sp>
        <p:nvSpPr>
          <p:cNvPr id="2951171" name="Rectangle 3"/>
          <p:cNvSpPr>
            <a:spLocks noChangeArrowheads="1"/>
          </p:cNvSpPr>
          <p:nvPr>
            <p:ph type="body" idx="1"/>
          </p:nvPr>
        </p:nvSpPr>
        <p:spPr bwMode="auto">
          <a:xfrm>
            <a:off x="935038" y="6389688"/>
            <a:ext cx="5532437" cy="252412"/>
          </a:xfrm>
          <a:prstGeom prst="rect">
            <a:avLst/>
          </a:prstGeom>
          <a:solidFill>
            <a:srgbClr val="FFFFFF"/>
          </a:solidFill>
          <a:ln>
            <a:solidFill>
              <a:srgbClr val="000000"/>
            </a:solidFill>
            <a:miter lim="800000"/>
            <a:headEnd/>
            <a:tailEnd/>
          </a:ln>
        </p:spPr>
        <p:txBody>
          <a:bodyPr lIns="88270" tIns="44135" rIns="88270" bIns="44135">
            <a:prstTxWarp prst="textNoShape">
              <a:avLst/>
            </a:prstTxWarp>
          </a:bodyPr>
          <a:lstStyle/>
          <a:p>
            <a:pPr marL="228600" indent="-228600"/>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53218" name="Rectangle 2"/>
          <p:cNvSpPr>
            <a:spLocks noChangeArrowheads="1" noTextEdit="1"/>
          </p:cNvSpPr>
          <p:nvPr>
            <p:ph type="sldImg"/>
          </p:nvPr>
        </p:nvSpPr>
        <p:spPr bwMode="auto">
          <a:xfrm>
            <a:off x="3511550" y="2441575"/>
            <a:ext cx="0" cy="0"/>
          </a:xfrm>
          <a:prstGeom prst="rect">
            <a:avLst/>
          </a:prstGeom>
          <a:solidFill>
            <a:srgbClr val="FFFFFF"/>
          </a:solidFill>
          <a:ln>
            <a:solidFill>
              <a:srgbClr val="000000"/>
            </a:solidFill>
            <a:miter lim="800000"/>
            <a:headEnd/>
            <a:tailEnd/>
          </a:ln>
        </p:spPr>
      </p:sp>
      <p:sp>
        <p:nvSpPr>
          <p:cNvPr id="2953219" name="Rectangle 3"/>
          <p:cNvSpPr>
            <a:spLocks noChangeArrowheads="1"/>
          </p:cNvSpPr>
          <p:nvPr>
            <p:ph type="body" idx="1"/>
          </p:nvPr>
        </p:nvSpPr>
        <p:spPr bwMode="auto">
          <a:xfrm>
            <a:off x="935038" y="6389688"/>
            <a:ext cx="5532437" cy="252412"/>
          </a:xfrm>
          <a:prstGeom prst="rect">
            <a:avLst/>
          </a:prstGeom>
          <a:solidFill>
            <a:srgbClr val="FFFFFF"/>
          </a:solidFill>
          <a:ln>
            <a:solidFill>
              <a:srgbClr val="000000"/>
            </a:solidFill>
            <a:miter lim="800000"/>
            <a:headEnd/>
            <a:tailEnd/>
          </a:ln>
        </p:spPr>
        <p:txBody>
          <a:bodyPr lIns="88270" tIns="44135" rIns="88270" bIns="44135">
            <a:prstTxWarp prst="textNoShape">
              <a:avLst/>
            </a:prstTxWarp>
          </a:bodyPr>
          <a:lstStyle/>
          <a:p>
            <a:pPr marL="228600" indent="-228600"/>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49122" name="Rectangle 2"/>
          <p:cNvSpPr>
            <a:spLocks noChangeArrowheads="1" noTextEdit="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949123" name="Rectangle 3"/>
          <p:cNvSpPr>
            <a:spLocks noChangeArrowheads="1"/>
          </p:cNvSpPr>
          <p:nvPr>
            <p:ph type="body" idx="1"/>
          </p:nvPr>
        </p:nvSpPr>
        <p:spPr bwMode="auto">
          <a:xfrm>
            <a:off x="527050" y="4421188"/>
            <a:ext cx="6053138" cy="4191000"/>
          </a:xfrm>
          <a:prstGeom prst="rect">
            <a:avLst/>
          </a:prstGeom>
          <a:solidFill>
            <a:srgbClr val="FFFFFF"/>
          </a:solidFill>
          <a:ln>
            <a:solidFill>
              <a:srgbClr val="000000"/>
            </a:solidFill>
            <a:miter lim="800000"/>
            <a:headEnd/>
            <a:tailEnd/>
          </a:ln>
        </p:spPr>
        <p:txBody>
          <a:bodyPr lIns="92975" tIns="46489" rIns="92975" bIns="46489">
            <a:prstTxWarp prst="textNoShape">
              <a:avLst/>
            </a:prstTxWarp>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42978" name="Rectangle 2"/>
          <p:cNvSpPr>
            <a:spLocks noChangeArrowheads="1" noTextEdit="1"/>
          </p:cNvSpPr>
          <p:nvPr>
            <p:ph type="sldImg"/>
          </p:nvPr>
        </p:nvSpPr>
        <p:spPr bwMode="auto">
          <a:xfrm>
            <a:off x="3511550" y="2441575"/>
            <a:ext cx="0" cy="0"/>
          </a:xfrm>
          <a:prstGeom prst="rect">
            <a:avLst/>
          </a:prstGeom>
          <a:solidFill>
            <a:srgbClr val="FFFFFF"/>
          </a:solidFill>
          <a:ln>
            <a:solidFill>
              <a:srgbClr val="000000"/>
            </a:solidFill>
            <a:miter lim="800000"/>
            <a:headEnd/>
            <a:tailEnd/>
          </a:ln>
        </p:spPr>
      </p:sp>
      <p:sp>
        <p:nvSpPr>
          <p:cNvPr id="2942979" name="Rectangle 3"/>
          <p:cNvSpPr>
            <a:spLocks noChangeArrowheads="1"/>
          </p:cNvSpPr>
          <p:nvPr>
            <p:ph type="body" idx="1"/>
          </p:nvPr>
        </p:nvSpPr>
        <p:spPr bwMode="auto">
          <a:xfrm>
            <a:off x="935038" y="6389688"/>
            <a:ext cx="5532437" cy="252412"/>
          </a:xfrm>
          <a:prstGeom prst="rect">
            <a:avLst/>
          </a:prstGeom>
          <a:solidFill>
            <a:srgbClr val="FFFFFF"/>
          </a:solidFill>
          <a:ln>
            <a:solidFill>
              <a:srgbClr val="000000"/>
            </a:solidFill>
            <a:miter lim="800000"/>
            <a:headEnd/>
            <a:tailEnd/>
          </a:ln>
        </p:spPr>
        <p:txBody>
          <a:bodyPr lIns="88270" tIns="44135" rIns="88270" bIns="44135">
            <a:prstTxWarp prst="textNoShape">
              <a:avLst/>
            </a:prstTxWarp>
          </a:bodyPr>
          <a:lstStyle/>
          <a:p>
            <a:pPr marL="228600" indent="-228600"/>
            <a:r>
              <a:rPr lang="en-US"/>
              <a:t>Answer: [correct=5, TFF] Individual (6, 3, 6, 3, 34, 37, 7, 4)% &amp; Team (9, 4, 4, 4, 39, 34, 0, 7)%</a:t>
            </a:r>
          </a:p>
          <a:p>
            <a:pPr marL="228600" indent="-228600"/>
            <a:r>
              <a:rPr lang="en-US"/>
              <a:t>A: T [18/82 &amp; 25/75] (The game breaks up very quickly into separate, independent games -- big win to solve separated &amp; put together)</a:t>
            </a:r>
          </a:p>
          <a:p>
            <a:pPr marL="228600" indent="-228600"/>
            <a:r>
              <a:rPr lang="en-US"/>
              <a:t>B: F [80/20 &amp; 86/14] (The game tree grows exponentially! A better static evaluator can make all the difference!)</a:t>
            </a:r>
          </a:p>
          <a:p>
            <a:pPr marL="228600" indent="-228600"/>
            <a:r>
              <a:rPr lang="en-US"/>
              <a:t>C: F [53/57 &amp; 52/48] (If you're just looking for the best move, just keep theBestMove around [ala memoizing max])</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45026" name="Rectangle 2"/>
          <p:cNvSpPr>
            <a:spLocks noChangeArrowheads="1" noTextEdit="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945027" name="Rectangle 3"/>
          <p:cNvSpPr>
            <a:spLocks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12" tIns="46656" rIns="93312" bIns="46656">
            <a:prstTxWarp prst="textNoShape">
              <a:avLst/>
            </a:prstTxWarp>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47074" name="Rectangle 2"/>
          <p:cNvSpPr>
            <a:spLocks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947075" name="Rectangle 3"/>
          <p:cNvSpPr>
            <a:spLocks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93826" name="Rectangle 2"/>
          <p:cNvSpPr>
            <a:spLocks noChangeArrowheads="1" noTextEdit="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893827" name="Rectangle 3"/>
          <p:cNvSpPr>
            <a:spLocks noChangeArrowheads="1"/>
          </p:cNvSpPr>
          <p:nvPr>
            <p:ph type="body" idx="1"/>
          </p:nvPr>
        </p:nvSpPr>
        <p:spPr bwMode="auto">
          <a:xfrm>
            <a:off x="527050" y="4421188"/>
            <a:ext cx="6053138" cy="4191000"/>
          </a:xfrm>
          <a:prstGeom prst="rect">
            <a:avLst/>
          </a:prstGeom>
          <a:solidFill>
            <a:srgbClr val="FFFFFF"/>
          </a:solidFill>
          <a:ln>
            <a:solidFill>
              <a:srgbClr val="000000"/>
            </a:solidFill>
            <a:miter lim="800000"/>
            <a:headEnd/>
            <a:tailEnd/>
          </a:ln>
        </p:spPr>
        <p:txBody>
          <a:bodyPr lIns="92975" tIns="46489" rIns="92975" bIns="46489">
            <a:prstTxWarp prst="textNoShape">
              <a:avLst/>
            </a:prstTxWarp>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95874" name="Rectangle 2"/>
          <p:cNvSpPr>
            <a:spLocks noChangeArrowheads="1" noTextEdit="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895875" name="Rectangle 3"/>
          <p:cNvSpPr>
            <a:spLocks noChangeArrowheads="1"/>
          </p:cNvSpPr>
          <p:nvPr>
            <p:ph type="body" idx="1"/>
          </p:nvPr>
        </p:nvSpPr>
        <p:spPr bwMode="auto">
          <a:xfrm>
            <a:off x="527050" y="4421188"/>
            <a:ext cx="6053138" cy="4191000"/>
          </a:xfrm>
          <a:prstGeom prst="rect">
            <a:avLst/>
          </a:prstGeom>
          <a:solidFill>
            <a:srgbClr val="FFFFFF"/>
          </a:solidFill>
          <a:ln>
            <a:solidFill>
              <a:srgbClr val="000000"/>
            </a:solidFill>
            <a:miter lim="800000"/>
            <a:headEnd/>
            <a:tailEnd/>
          </a:ln>
        </p:spPr>
        <p:txBody>
          <a:bodyPr lIns="92975" tIns="46489" rIns="92975" bIns="46489">
            <a:prstTxWarp prst="textNoShape">
              <a:avLst/>
            </a:prstTxWarp>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97922" name="Rectangle 2"/>
          <p:cNvSpPr>
            <a:spLocks noChangeArrowheads="1" noTextEdit="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897923" name="Rectangle 3"/>
          <p:cNvSpPr>
            <a:spLocks noChangeArrowheads="1"/>
          </p:cNvSpPr>
          <p:nvPr>
            <p:ph type="body" idx="1"/>
          </p:nvPr>
        </p:nvSpPr>
        <p:spPr bwMode="auto">
          <a:xfrm>
            <a:off x="527050" y="4421188"/>
            <a:ext cx="6053138" cy="4191000"/>
          </a:xfrm>
          <a:prstGeom prst="rect">
            <a:avLst/>
          </a:prstGeom>
          <a:solidFill>
            <a:srgbClr val="FFFFFF"/>
          </a:solidFill>
          <a:ln>
            <a:solidFill>
              <a:srgbClr val="000000"/>
            </a:solidFill>
            <a:miter lim="800000"/>
            <a:headEnd/>
            <a:tailEnd/>
          </a:ln>
        </p:spPr>
        <p:txBody>
          <a:bodyPr lIns="92975" tIns="46489" rIns="92975" bIns="46489">
            <a:prstTxWarp prst="textNoShape">
              <a:avLst/>
            </a:prstTxWarp>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99970" name="Rectangle 2"/>
          <p:cNvSpPr>
            <a:spLocks noChangeArrowheads="1" noTextEdit="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899971" name="Rectangle 3"/>
          <p:cNvSpPr>
            <a:spLocks noChangeArrowheads="1"/>
          </p:cNvSpPr>
          <p:nvPr>
            <p:ph type="body" idx="1"/>
          </p:nvPr>
        </p:nvSpPr>
        <p:spPr bwMode="auto">
          <a:xfrm>
            <a:off x="527050" y="4421188"/>
            <a:ext cx="6053138" cy="4191000"/>
          </a:xfrm>
          <a:prstGeom prst="rect">
            <a:avLst/>
          </a:prstGeom>
          <a:solidFill>
            <a:srgbClr val="FFFFFF"/>
          </a:solidFill>
          <a:ln>
            <a:solidFill>
              <a:srgbClr val="000000"/>
            </a:solidFill>
            <a:miter lim="800000"/>
            <a:headEnd/>
            <a:tailEnd/>
          </a:ln>
        </p:spPr>
        <p:txBody>
          <a:bodyPr lIns="92975" tIns="46489" rIns="92975" bIns="46489">
            <a:prstTxWarp prst="textNoShape">
              <a:avLst/>
            </a:prstTxWarp>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02018" name="Rectangle 2"/>
          <p:cNvSpPr>
            <a:spLocks noChangeArrowheads="1" noTextEdit="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902019" name="Rectangle 3"/>
          <p:cNvSpPr>
            <a:spLocks noChangeArrowheads="1"/>
          </p:cNvSpPr>
          <p:nvPr>
            <p:ph type="body" idx="1"/>
          </p:nvPr>
        </p:nvSpPr>
        <p:spPr bwMode="auto">
          <a:xfrm>
            <a:off x="527050" y="4421188"/>
            <a:ext cx="6053138" cy="4191000"/>
          </a:xfrm>
          <a:prstGeom prst="rect">
            <a:avLst/>
          </a:prstGeom>
          <a:solidFill>
            <a:srgbClr val="FFFFFF"/>
          </a:solidFill>
          <a:ln>
            <a:solidFill>
              <a:srgbClr val="000000"/>
            </a:solidFill>
            <a:miter lim="800000"/>
            <a:headEnd/>
            <a:tailEnd/>
          </a:ln>
        </p:spPr>
        <p:txBody>
          <a:bodyPr lIns="92975" tIns="46489" rIns="92975" bIns="46489">
            <a:prstTxWarp prst="textNoShape">
              <a:avLst/>
            </a:prstTxWarp>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04066" name="Rectangle 2"/>
          <p:cNvSpPr>
            <a:spLocks noChangeArrowheads="1" noTextEdit="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904067" name="Rectangle 3"/>
          <p:cNvSpPr>
            <a:spLocks noChangeArrowheads="1"/>
          </p:cNvSpPr>
          <p:nvPr>
            <p:ph type="body" idx="1"/>
          </p:nvPr>
        </p:nvSpPr>
        <p:spPr bwMode="auto">
          <a:xfrm>
            <a:off x="527050" y="4421188"/>
            <a:ext cx="6053138" cy="4191000"/>
          </a:xfrm>
          <a:prstGeom prst="rect">
            <a:avLst/>
          </a:prstGeom>
          <a:solidFill>
            <a:srgbClr val="FFFFFF"/>
          </a:solidFill>
          <a:ln>
            <a:solidFill>
              <a:srgbClr val="000000"/>
            </a:solidFill>
            <a:miter lim="800000"/>
            <a:headEnd/>
            <a:tailEnd/>
          </a:ln>
        </p:spPr>
        <p:txBody>
          <a:bodyPr lIns="92975" tIns="46489" rIns="92975" bIns="46489">
            <a:prstTxWarp prst="textNoShape">
              <a:avLst/>
            </a:prstTxWarp>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6" name="Rectangle 5"/>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7" name="Rectangle 6"/>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Rectangle 9"/>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1" name="Rectangle 10"/>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2" name="Rectangle 11"/>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3" name="Rectangle 12"/>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4" name="Rectangle 13"/>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lstStyle>
          <a:p>
            <a:r>
              <a:rPr lang="en-US" smtClean="0"/>
              <a:t>Click to edit Master title style</a:t>
            </a:r>
            <a:endParaRPr lang="en-US"/>
          </a:p>
        </p:txBody>
      </p:sp>
      <p:sp>
        <p:nvSpPr>
          <p:cNvPr id="9" name="Subtitle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5" name="Date Placeholder 27"/>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16" name="Footer Placeholder 16"/>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17" name="Slide Number Placeholder 28"/>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8E3342FC-85AC-0141-B4E7-B626C5929470}" type="slidenum">
              <a:rPr/>
              <a:pPr>
                <a:defRPr/>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3767D12C-1D62-DB44-B351-8710E9C41DB2}" type="slidenum">
              <a:rPr/>
              <a:pPr>
                <a:defRPr/>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EB5093A4-CC93-424A-94EB-96D0AD625C4C}" type="slidenum">
              <a:rPr/>
              <a:pPr>
                <a:def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01C1680E-D985-8A48-BA9E-A9F7CF2082B4}" type="slidenum">
              <a:rPr/>
              <a:pPr>
                <a:def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4" name="Freeform 3"/>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p>
            <a:pPr>
              <a:defRPr/>
            </a:pPr>
            <a:endParaRPr lang="en-US"/>
          </a:p>
        </p:txBody>
      </p:sp>
      <p:sp>
        <p:nvSpPr>
          <p:cNvPr id="5" name="Freeform 4"/>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p>
            <a:pPr>
              <a:defRPr/>
            </a:pPr>
            <a:endParaRPr lang="en-US"/>
          </a:p>
        </p:txBody>
      </p:sp>
      <p:sp>
        <p:nvSpPr>
          <p:cNvPr id="6" name="Freeform 5"/>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7" name="Freeform 6"/>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8" name="Freeform 7"/>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9" name="Freeform 8"/>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0" name="Freeform 9"/>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1" name="Freeform 10"/>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2" name="Freeform 11"/>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4" name="Freeform 13"/>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5" name="Freeform 14"/>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6" name="Freeform 15"/>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7" name="Freeform 16"/>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8" name="Freeform 17"/>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9" name="Rectangle 18"/>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0" name="Rectangle 19"/>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1" name="Rectangle 20"/>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2" name="Rectangle 21"/>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3" name="Rectangle 22"/>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4" name="Rectangle 23"/>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lstStyle>
          <a:p>
            <a:r>
              <a:rPr lang="en-US" smtClean="0"/>
              <a:t>Click to edit Master title style</a:t>
            </a:r>
            <a:endParaRPr lang="en-US"/>
          </a:p>
        </p:txBody>
      </p:sp>
      <p:sp>
        <p:nvSpPr>
          <p:cNvPr id="25"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26"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27"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F08356AB-6050-C54D-8146-0D0927CCFB8F}" type="slidenum">
              <a:rPr/>
              <a:pPr>
                <a:def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6" name="Footer Placeholder 5"/>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7" name="Slide Number Placeholder 6"/>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344601BE-1874-5548-A792-BFB77CD508AE}" type="slidenum">
              <a:rPr/>
              <a:pPr>
                <a:def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7" name="Rectangle 6"/>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7"/>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9" name="Rectangle 8"/>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0" name="Rectangle 9"/>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1" name="Rectangle 10"/>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2" name="Rectangle 11"/>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3" name="Rectangle 12"/>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4" name="Rectangle 13"/>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5" name="Rectangle 14"/>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6" name="Rectangle 15"/>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 name="Title 1"/>
          <p:cNvSpPr>
            <a:spLocks noGrp="1"/>
          </p:cNvSpPr>
          <p:nvPr>
            <p:ph type="title"/>
          </p:nvPr>
        </p:nvSpPr>
        <p:spPr>
          <a:xfrm>
            <a:off x="504824" y="512064"/>
            <a:ext cx="7772400" cy="914400"/>
          </a:xfrm>
        </p:spPr>
        <p:txBody>
          <a:bodyPr/>
          <a:lstStyle>
            <a:lvl1pPr>
              <a:defRPr sz="4000"/>
            </a:lvl1pPr>
          </a:lstStyle>
          <a:p>
            <a:r>
              <a:rPr lang="en-US" smtClean="0"/>
              <a:t>Click to edit Master title style</a:t>
            </a:r>
            <a:endParaRPr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6"/>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18" name="Footer Placeholder 7"/>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19" name="Slide Number Placeholder 8"/>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50361CD5-B477-9E43-A365-B6CBAABDE154}" type="slidenum">
              <a:rPr/>
              <a:pPr>
                <a:defRPr/>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lstStyle>
          <a:p>
            <a:r>
              <a:rPr lang="en-US" smtClean="0"/>
              <a:t>Click to edit Master title style</a:t>
            </a:r>
            <a:endParaRPr lang="en-US"/>
          </a:p>
        </p:txBody>
      </p:sp>
      <p:sp>
        <p:nvSpPr>
          <p:cNvPr id="3" name="Date Placeholder 2"/>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4" name="Footer Placeholder 3"/>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5" name="Slide Number Placeholder 4"/>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CD69752C-0324-1C40-9504-CBF4C9360C20}" type="slidenum">
              <a:rPr/>
              <a:pPr>
                <a:defRPr/>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3" name="Footer Placeholder 2"/>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4" name="Slide Number Placeholder 3"/>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44F050E0-6EC7-2D45-8299-7B7E99CE3E4C}" type="slidenum">
              <a:rPr/>
              <a:pPr>
                <a:defRPr/>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lstStyle>
          <a:p>
            <a:r>
              <a:rPr lang="en-US" smtClean="0"/>
              <a:t>Click to edit Master title style</a:t>
            </a:r>
            <a:endParaRPr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6" name="Footer Placeholder 5"/>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7" name="Slide Number Placeholder 6"/>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9956C743-C58C-B546-AEA2-8065E3DEDFB6}" type="slidenum">
              <a:rPr/>
              <a:pPr>
                <a:defRPr/>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5" name="Rectangle 4"/>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cxnSp>
        <p:nvCxnSpPr>
          <p:cNvPr id="6" name="Straight Connector 5"/>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Group 20"/>
          <p:cNvGrpSpPr>
            <a:grpSpLocks/>
          </p:cNvGrpSpPr>
          <p:nvPr/>
        </p:nvGrpSpPr>
        <p:grpSpPr bwMode="auto">
          <a:xfrm rot="5400000">
            <a:off x="8515351" y="1219200"/>
            <a:ext cx="131762" cy="128587"/>
            <a:chOff x="6668087" y="1297746"/>
            <a:chExt cx="161840" cy="156602"/>
          </a:xfrm>
        </p:grpSpPr>
        <p:cxnSp>
          <p:nvCxnSpPr>
            <p:cNvPr id="8" name="Straight Connector 7"/>
            <p:cNvCxnSpPr/>
            <p:nvPr/>
          </p:nvCxnSpPr>
          <p:spPr>
            <a:xfrm rot="16200000">
              <a:off x="6659693" y="1302242"/>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6200000" flipV="1">
              <a:off x="6681299" y="1395381"/>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5400000" flipH="1">
              <a:off x="6740613" y="1301266"/>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Group 25"/>
          <p:cNvGrpSpPr>
            <a:grpSpLocks/>
          </p:cNvGrpSpPr>
          <p:nvPr/>
        </p:nvGrpSpPr>
        <p:grpSpPr bwMode="auto">
          <a:xfrm rot="5400000">
            <a:off x="8667751" y="1371600"/>
            <a:ext cx="131762" cy="128587"/>
            <a:chOff x="6668087" y="1297746"/>
            <a:chExt cx="161840" cy="156602"/>
          </a:xfrm>
        </p:grpSpPr>
        <p:cxnSp>
          <p:nvCxnSpPr>
            <p:cNvPr id="12" name="Straight Connector 11"/>
            <p:cNvCxnSpPr/>
            <p:nvPr/>
          </p:nvCxnSpPr>
          <p:spPr>
            <a:xfrm rot="16200000">
              <a:off x="6659693" y="1302242"/>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16200000" flipV="1">
              <a:off x="6681299" y="1395381"/>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5400000" flipH="1">
              <a:off x="6740613" y="1301266"/>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Group 29"/>
          <p:cNvGrpSpPr>
            <a:grpSpLocks/>
          </p:cNvGrpSpPr>
          <p:nvPr/>
        </p:nvGrpSpPr>
        <p:grpSpPr bwMode="auto">
          <a:xfrm rot="5400000">
            <a:off x="8320087" y="1474788"/>
            <a:ext cx="131763" cy="128588"/>
            <a:chOff x="6668087" y="1297746"/>
            <a:chExt cx="161840" cy="156602"/>
          </a:xfrm>
        </p:grpSpPr>
        <p:cxnSp>
          <p:nvCxnSpPr>
            <p:cNvPr id="16" name="Straight Connector 15"/>
            <p:cNvCxnSpPr/>
            <p:nvPr/>
          </p:nvCxnSpPr>
          <p:spPr>
            <a:xfrm rot="16200000">
              <a:off x="6659692" y="1302240"/>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16200000" flipV="1">
              <a:off x="6681298" y="1395380"/>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rot="5400000" flipH="1">
              <a:off x="6740612" y="1301265"/>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lstStyle>
          <a:p>
            <a:r>
              <a:rPr lang="en-US" smtClean="0"/>
              <a:t>Click to edit Master title style</a:t>
            </a:r>
            <a:endParaRPr lang="en-US"/>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lstStyle>
          <a:p>
            <a:pPr lvl="0"/>
            <a:r>
              <a:rPr lang="en-US" noProof="0" smtClean="0"/>
              <a:t>Click icon to add picture</a:t>
            </a:r>
            <a:endParaRPr lang="en-US" noProof="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9" name="Date Placeholder 4"/>
          <p:cNvSpPr>
            <a:spLocks noGrp="1"/>
          </p:cNvSpPr>
          <p:nvPr>
            <p:ph type="dt" sz="half" idx="10"/>
          </p:nvPr>
        </p:nvSpPr>
        <p:spPr>
          <a:xfrm>
            <a:off x="6477000" y="55563"/>
            <a:ext cx="2133600" cy="365125"/>
          </a:xfrm>
          <a:prstGeom prst="rect">
            <a:avLst/>
          </a:prstGeom>
        </p:spPr>
        <p:txBody>
          <a:bodyPr/>
          <a:lstStyle>
            <a:lvl1pPr>
              <a:defRPr>
                <a:latin typeface="Helvetica" pitchFamily="-65" charset="0"/>
              </a:defRPr>
            </a:lvl1pPr>
          </a:lstStyle>
          <a:p>
            <a:pPr>
              <a:defRPr/>
            </a:pPr>
            <a:endParaRPr/>
          </a:p>
        </p:txBody>
      </p:sp>
      <p:sp>
        <p:nvSpPr>
          <p:cNvPr id="20" name="Footer Placeholder 5"/>
          <p:cNvSpPr>
            <a:spLocks noGrp="1"/>
          </p:cNvSpPr>
          <p:nvPr>
            <p:ph type="ftr" sz="quarter" idx="11"/>
          </p:nvPr>
        </p:nvSpPr>
        <p:spPr>
          <a:xfrm>
            <a:off x="914400" y="55563"/>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21" name="Slide Number Placeholder 6"/>
          <p:cNvSpPr>
            <a:spLocks noGrp="1"/>
          </p:cNvSpPr>
          <p:nvPr>
            <p:ph type="sldNum" sz="quarter" idx="12"/>
          </p:nvPr>
        </p:nvSpPr>
        <p:spPr>
          <a:xfrm>
            <a:off x="8610600" y="55563"/>
            <a:ext cx="457200" cy="365125"/>
          </a:xfrm>
          <a:prstGeom prst="rect">
            <a:avLst/>
          </a:prstGeom>
        </p:spPr>
        <p:txBody>
          <a:bodyPr/>
          <a:lstStyle>
            <a:lvl1pPr>
              <a:defRPr>
                <a:latin typeface="Helvetica" pitchFamily="-65" charset="0"/>
              </a:defRPr>
            </a:lvl1pPr>
          </a:lstStyle>
          <a:p>
            <a:pPr>
              <a:defRPr/>
            </a:pPr>
            <a:fld id="{458E6A8A-592E-AF43-B50A-9BAEEB4055EB}" type="slidenum">
              <a:rPr/>
              <a:pPr>
                <a:def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image" Target="../media/image2.png"/><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theme" Target="../theme/theme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28600"/>
            <a:ext cx="8229600" cy="914400"/>
          </a:xfrm>
          <a:prstGeom prst="rect">
            <a:avLst/>
          </a:prstGeom>
        </p:spPr>
        <p:txBody>
          <a:bodyPr vert="horz" anchor="t">
            <a:noAutofit/>
          </a:bodyPr>
          <a:lstStyle/>
          <a:p>
            <a:r>
              <a:rPr lang="en-US" dirty="0" smtClean="0"/>
              <a:t>Click to edit Master title style</a:t>
            </a:r>
            <a:endParaRPr lang="en-US" dirty="0"/>
          </a:p>
        </p:txBody>
      </p:sp>
      <p:sp>
        <p:nvSpPr>
          <p:cNvPr id="1031" name="Text Placeholder 12"/>
          <p:cNvSpPr>
            <a:spLocks noGrp="1"/>
          </p:cNvSpPr>
          <p:nvPr>
            <p:ph type="body" idx="1"/>
          </p:nvPr>
        </p:nvSpPr>
        <p:spPr bwMode="auto">
          <a:xfrm>
            <a:off x="457200" y="1143000"/>
            <a:ext cx="8229600" cy="5213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Rectangle 10"/>
          <p:cNvSpPr>
            <a:spLocks noChangeArrowheads="1"/>
          </p:cNvSpPr>
          <p:nvPr userDrawn="1"/>
        </p:nvSpPr>
        <p:spPr bwMode="auto">
          <a:xfrm>
            <a:off x="914400" y="6654800"/>
            <a:ext cx="4953000" cy="203200"/>
          </a:xfrm>
          <a:prstGeom prst="rect">
            <a:avLst/>
          </a:prstGeom>
          <a:noFill/>
          <a:ln w="12700">
            <a:noFill/>
            <a:miter lim="800000"/>
            <a:headEnd/>
            <a:tailEnd/>
          </a:ln>
          <a:effectLst/>
        </p:spPr>
        <p:txBody>
          <a:bodyPr lIns="63500" tIns="25400" rIns="63500" bIns="25400">
            <a:prstTxWarp prst="textNoShape">
              <a:avLst/>
            </a:prstTxWarp>
            <a:spAutoFit/>
          </a:bodyPr>
          <a:lstStyle/>
          <a:p>
            <a:pPr>
              <a:defRPr/>
            </a:pPr>
            <a:r>
              <a:rPr lang="en-US" sz="1000" b="1" dirty="0">
                <a:solidFill>
                  <a:schemeClr val="tx1"/>
                </a:solidFill>
                <a:latin typeface="18 VAG Rounded Black   09390"/>
              </a:rPr>
              <a:t>CS61C</a:t>
            </a:r>
            <a:r>
              <a:rPr lang="en-US" sz="1000" b="1" dirty="0" smtClean="0">
                <a:solidFill>
                  <a:schemeClr val="tx1"/>
                </a:solidFill>
                <a:latin typeface="18 VAG Rounded Black   09390"/>
              </a:rPr>
              <a:t> </a:t>
            </a:r>
            <a:r>
              <a:rPr lang="en-US" sz="1000" b="1" dirty="0" smtClean="0">
                <a:solidFill>
                  <a:srgbClr val="FFFF00"/>
                </a:solidFill>
                <a:latin typeface="18 VAG Rounded Black   09390"/>
              </a:rPr>
              <a:t>L31 </a:t>
            </a:r>
            <a:r>
              <a:rPr lang="en-US" sz="1000" b="1" dirty="0" smtClean="0">
                <a:solidFill>
                  <a:srgbClr val="FFFF00"/>
                </a:solidFill>
                <a:latin typeface="18 VAG Rounded Black   09390"/>
              </a:rPr>
              <a:t>Caches </a:t>
            </a:r>
            <a:r>
              <a:rPr lang="en-US" sz="1000" b="1" dirty="0" smtClean="0">
                <a:solidFill>
                  <a:srgbClr val="FFFF00"/>
                </a:solidFill>
                <a:latin typeface="18 VAG Rounded Black   09390"/>
              </a:rPr>
              <a:t>II </a:t>
            </a:r>
            <a:r>
              <a:rPr lang="en-US" sz="1000" b="1" dirty="0" smtClean="0">
                <a:solidFill>
                  <a:schemeClr val="tx1"/>
                </a:solidFill>
                <a:latin typeface="18 VAG Rounded Black   09390"/>
              </a:rPr>
              <a:t>(</a:t>
            </a:r>
            <a:fld id="{0382F9D6-1C8F-9447-89CA-9F506CE985D4}" type="slidenum">
              <a:rPr lang="en-US" sz="1000" b="1">
                <a:solidFill>
                  <a:schemeClr val="tx1"/>
                </a:solidFill>
                <a:latin typeface="18 VAG Rounded Black   09390"/>
              </a:rPr>
              <a:pPr>
                <a:defRPr/>
              </a:pPr>
              <a:t>‹#›</a:t>
            </a:fld>
            <a:r>
              <a:rPr lang="en-US" sz="1000" b="1" dirty="0">
                <a:solidFill>
                  <a:schemeClr val="tx1"/>
                </a:solidFill>
                <a:latin typeface="18 VAG Rounded Black   09390"/>
              </a:rPr>
              <a:t>)</a:t>
            </a:r>
          </a:p>
        </p:txBody>
      </p:sp>
      <p:sp>
        <p:nvSpPr>
          <p:cNvPr id="19" name="Rectangle 11"/>
          <p:cNvSpPr>
            <a:spLocks noChangeArrowheads="1"/>
          </p:cNvSpPr>
          <p:nvPr userDrawn="1"/>
        </p:nvSpPr>
        <p:spPr bwMode="auto">
          <a:xfrm>
            <a:off x="7454404" y="6651625"/>
            <a:ext cx="1692771" cy="205184"/>
          </a:xfrm>
          <a:prstGeom prst="rect">
            <a:avLst/>
          </a:prstGeom>
          <a:noFill/>
          <a:ln w="12700">
            <a:noFill/>
            <a:miter lim="800000"/>
            <a:headEnd/>
            <a:tailEnd/>
          </a:ln>
          <a:effectLst/>
        </p:spPr>
        <p:txBody>
          <a:bodyPr wrap="none" lIns="63500" tIns="25400" rIns="63500" bIns="25400">
            <a:prstTxWarp prst="textNoShape">
              <a:avLst/>
            </a:prstTxWarp>
            <a:spAutoFit/>
          </a:bodyPr>
          <a:lstStyle/>
          <a:p>
            <a:pPr algn="r">
              <a:defRPr/>
            </a:pPr>
            <a:r>
              <a:rPr lang="en-US" sz="1000" b="1">
                <a:solidFill>
                  <a:schemeClr val="tx1"/>
                </a:solidFill>
                <a:latin typeface="18 VAG Rounded Black   09390"/>
              </a:rPr>
              <a:t>Garcia, Spring 2008 © UCB</a:t>
            </a:r>
          </a:p>
        </p:txBody>
      </p:sp>
      <p:pic>
        <p:nvPicPr>
          <p:cNvPr id="1034" name="Picture 14"/>
          <p:cNvPicPr>
            <a:picLocks noChangeAspect="1" noChangeArrowheads="1"/>
          </p:cNvPicPr>
          <p:nvPr userDrawn="1"/>
        </p:nvPicPr>
        <p:blipFill>
          <a:blip r:embed="rId13">
            <a:clrChange>
              <a:clrFrom>
                <a:srgbClr val="FFFFFF"/>
              </a:clrFrom>
              <a:clrTo>
                <a:srgbClr val="FFFFFF">
                  <a:alpha val="0"/>
                </a:srgbClr>
              </a:clrTo>
            </a:clrChange>
          </a:blip>
          <a:srcRect/>
          <a:stretch>
            <a:fillRect/>
          </a:stretch>
        </p:blipFill>
        <p:spPr bwMode="auto">
          <a:xfrm>
            <a:off x="0" y="6192838"/>
            <a:ext cx="850900" cy="665162"/>
          </a:xfrm>
          <a:prstGeom prst="rect">
            <a:avLst/>
          </a:prstGeom>
          <a:noFill/>
          <a:ln w="9525">
            <a:noFill/>
            <a:miter lim="800000"/>
            <a:headEnd/>
            <a:tailEnd/>
          </a:ln>
        </p:spPr>
      </p:pic>
      <p:cxnSp>
        <p:nvCxnSpPr>
          <p:cNvPr id="13" name="Straight Connector 12"/>
          <p:cNvCxnSpPr/>
          <p:nvPr userDrawn="1"/>
        </p:nvCxnSpPr>
        <p:spPr>
          <a:xfrm>
            <a:off x="457200" y="1141412"/>
            <a:ext cx="8229600" cy="1588"/>
          </a:xfrm>
          <a:prstGeom prst="line">
            <a:avLst/>
          </a:prstGeom>
          <a:ln>
            <a:solidFill>
              <a:schemeClr val="tx2"/>
            </a:solidFill>
          </a:ln>
          <a:effectLst>
            <a:glow rad="101600">
              <a:schemeClr val="tx2">
                <a:alpha val="75000"/>
              </a:schemeClr>
            </a:glow>
          </a:effectLst>
        </p:spPr>
        <p:style>
          <a:lnRef idx="2">
            <a:schemeClr val="accent1"/>
          </a:lnRef>
          <a:fillRef idx="0">
            <a:schemeClr val="accent1"/>
          </a:fillRef>
          <a:effectRef idx="1">
            <a:schemeClr val="accent1"/>
          </a:effectRef>
          <a:fontRef idx="minor">
            <a:schemeClr val="tx1"/>
          </a:fontRef>
        </p:style>
      </p:cxnSp>
      <p:sp>
        <p:nvSpPr>
          <p:cNvPr id="8" name="Rectangle 7"/>
          <p:cNvSpPr/>
          <p:nvPr userDrawn="1"/>
        </p:nvSpPr>
        <p:spPr>
          <a:xfrm>
            <a:off x="304800" y="914400"/>
            <a:ext cx="8534400" cy="3429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0" fontAlgn="base" hangingPunct="0">
        <a:spcBef>
          <a:spcPct val="0"/>
        </a:spcBef>
        <a:spcAft>
          <a:spcPct val="0"/>
        </a:spcAft>
        <a:defRPr sz="4000" b="0" i="0" kern="1200" spc="-100">
          <a:solidFill>
            <a:srgbClr val="C1EEFF"/>
          </a:solidFill>
          <a:latin typeface="18 VAG Rounded Bold   07390"/>
          <a:ea typeface="ＭＳ Ｐゴシック" charset="-128"/>
          <a:cs typeface="AppleGaramond Bd"/>
        </a:defRPr>
      </a:lvl1pPr>
      <a:lvl2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2pPr>
      <a:lvl3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3pPr>
      <a:lvl4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4pPr>
      <a:lvl5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5pPr>
      <a:lvl6pPr marL="457200" algn="l" rtl="0" fontAlgn="base">
        <a:spcBef>
          <a:spcPct val="0"/>
        </a:spcBef>
        <a:spcAft>
          <a:spcPct val="0"/>
        </a:spcAft>
        <a:defRPr sz="4000" b="1">
          <a:solidFill>
            <a:srgbClr val="C1EEFF"/>
          </a:solidFill>
          <a:latin typeface="Corbel" charset="0"/>
          <a:ea typeface="ＭＳ Ｐゴシック" charset="-128"/>
          <a:cs typeface="ＭＳ Ｐゴシック" charset="-128"/>
        </a:defRPr>
      </a:lvl6pPr>
      <a:lvl7pPr marL="914400" algn="l" rtl="0" fontAlgn="base">
        <a:spcBef>
          <a:spcPct val="0"/>
        </a:spcBef>
        <a:spcAft>
          <a:spcPct val="0"/>
        </a:spcAft>
        <a:defRPr sz="4000" b="1">
          <a:solidFill>
            <a:srgbClr val="C1EEFF"/>
          </a:solidFill>
          <a:latin typeface="Corbel" charset="0"/>
          <a:ea typeface="ＭＳ Ｐゴシック" charset="-128"/>
          <a:cs typeface="ＭＳ Ｐゴシック" charset="-128"/>
        </a:defRPr>
      </a:lvl7pPr>
      <a:lvl8pPr marL="1371600" algn="l" rtl="0" fontAlgn="base">
        <a:spcBef>
          <a:spcPct val="0"/>
        </a:spcBef>
        <a:spcAft>
          <a:spcPct val="0"/>
        </a:spcAft>
        <a:defRPr sz="4000" b="1">
          <a:solidFill>
            <a:srgbClr val="C1EEFF"/>
          </a:solidFill>
          <a:latin typeface="Corbel" charset="0"/>
          <a:ea typeface="ＭＳ Ｐゴシック" charset="-128"/>
          <a:cs typeface="ＭＳ Ｐゴシック" charset="-128"/>
        </a:defRPr>
      </a:lvl8pPr>
      <a:lvl9pPr marL="1828800" algn="l" rtl="0" fontAlgn="base">
        <a:spcBef>
          <a:spcPct val="0"/>
        </a:spcBef>
        <a:spcAft>
          <a:spcPct val="0"/>
        </a:spcAft>
        <a:defRPr sz="4000" b="1">
          <a:solidFill>
            <a:srgbClr val="C1EEFF"/>
          </a:solidFill>
          <a:latin typeface="Corbel" charset="0"/>
          <a:ea typeface="ＭＳ Ｐゴシック" charset="-128"/>
          <a:cs typeface="ＭＳ Ｐゴシック" charset="-128"/>
        </a:defRPr>
      </a:lvl9pPr>
    </p:titleStyle>
    <p:bodyStyle>
      <a:lvl1pPr marL="411163" indent="-342900" algn="l" rtl="0" eaLnBrk="0" fontAlgn="base" hangingPunct="0">
        <a:spcBef>
          <a:spcPts val="700"/>
        </a:spcBef>
        <a:spcAft>
          <a:spcPct val="0"/>
        </a:spcAft>
        <a:buClr>
          <a:schemeClr val="tx2"/>
        </a:buClr>
        <a:buSzPct val="95000"/>
        <a:buFont typeface="Wingdings" pitchFamily="-65" charset="2"/>
        <a:buChar char=""/>
        <a:defRPr sz="3000" b="1" kern="1200">
          <a:solidFill>
            <a:schemeClr val="tx1"/>
          </a:solidFill>
          <a:latin typeface="18 VAG Rounded Bold   07390"/>
          <a:ea typeface="ＭＳ Ｐゴシック" charset="-128"/>
          <a:cs typeface="ＭＳ Ｐゴシック" charset="-128"/>
        </a:defRPr>
      </a:lvl1pPr>
      <a:lvl2pPr marL="739775" indent="-285750" algn="l" rtl="0" eaLnBrk="0" fontAlgn="base" hangingPunct="0">
        <a:spcBef>
          <a:spcPct val="20000"/>
        </a:spcBef>
        <a:spcAft>
          <a:spcPct val="0"/>
        </a:spcAft>
        <a:buSzPct val="90000"/>
        <a:buFont typeface="Wingdings" pitchFamily="-65" charset="2"/>
        <a:buChar char=""/>
        <a:defRPr sz="2600" b="1" kern="1200">
          <a:solidFill>
            <a:schemeClr val="accent3">
              <a:lumMod val="40000"/>
              <a:lumOff val="60000"/>
            </a:schemeClr>
          </a:solidFill>
          <a:latin typeface="18 VAG Rounded Bold   07390"/>
          <a:ea typeface="ＭＳ Ｐゴシック" charset="-128"/>
          <a:cs typeface="+mn-cs"/>
        </a:defRPr>
      </a:lvl2pPr>
      <a:lvl3pPr marL="995363" indent="-228600" algn="l" rtl="0" eaLnBrk="0" fontAlgn="base" hangingPunct="0">
        <a:spcBef>
          <a:spcPct val="20000"/>
        </a:spcBef>
        <a:spcAft>
          <a:spcPct val="0"/>
        </a:spcAft>
        <a:buFont typeface="Wingdings 2" pitchFamily="-65" charset="2"/>
        <a:buChar char=""/>
        <a:defRPr sz="2400" b="1" kern="1200">
          <a:solidFill>
            <a:schemeClr val="tx2">
              <a:lumMod val="90000"/>
            </a:schemeClr>
          </a:solidFill>
          <a:latin typeface="18 VAG Rounded Bold   07390"/>
          <a:ea typeface="ＭＳ Ｐゴシック" charset="-128"/>
          <a:cs typeface="+mn-cs"/>
        </a:defRPr>
      </a:lvl3pPr>
      <a:lvl4pPr marL="1260475" indent="-228600" algn="l" rtl="0" eaLnBrk="0" fontAlgn="base" hangingPunct="0">
        <a:spcBef>
          <a:spcPct val="20000"/>
        </a:spcBef>
        <a:spcAft>
          <a:spcPct val="0"/>
        </a:spcAft>
        <a:buClr>
          <a:schemeClr val="accent2"/>
        </a:buClr>
        <a:buFont typeface="Wingdings 3" pitchFamily="-65" charset="2"/>
        <a:buChar char=""/>
        <a:defRPr sz="2200" b="1" kern="1200">
          <a:solidFill>
            <a:srgbClr val="F273AF"/>
          </a:solidFill>
          <a:latin typeface="18 VAG Rounded Bold   07390"/>
          <a:ea typeface="ＭＳ Ｐゴシック" charset="-128"/>
          <a:cs typeface="+mn-cs"/>
        </a:defRPr>
      </a:lvl4pPr>
      <a:lvl5pPr marL="1481138" indent="-209550" algn="l" rtl="0" eaLnBrk="0" fontAlgn="base" hangingPunct="0">
        <a:spcBef>
          <a:spcPct val="20000"/>
        </a:spcBef>
        <a:spcAft>
          <a:spcPct val="0"/>
        </a:spcAft>
        <a:buClr>
          <a:schemeClr val="tx1"/>
        </a:buClr>
        <a:buFont typeface="Wingdings 2" pitchFamily="-65" charset="2"/>
        <a:buChar char=""/>
        <a:defRPr sz="2000" b="1" kern="1200">
          <a:solidFill>
            <a:schemeClr val="tx1"/>
          </a:solidFill>
          <a:latin typeface="18 VAG Rounded Bold   07390"/>
          <a:ea typeface="ＭＳ Ｐゴシック" charset="-128"/>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3"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pic>
        <p:nvPicPr>
          <p:cNvPr id="15362" name="Picture 5"/>
          <p:cNvPicPr>
            <a:picLocks noChangeAspect="1" noChangeArrowheads="1"/>
          </p:cNvPicPr>
          <p:nvPr/>
        </p:nvPicPr>
        <p:blipFill>
          <a:blip r:embed="rId2"/>
          <a:srcRect/>
          <a:stretch>
            <a:fillRect/>
          </a:stretch>
        </p:blipFill>
        <p:spPr bwMode="auto">
          <a:xfrm>
            <a:off x="381000" y="304800"/>
            <a:ext cx="1600200" cy="2133600"/>
          </a:xfrm>
          <a:prstGeom prst="rect">
            <a:avLst/>
          </a:prstGeom>
          <a:noFill/>
          <a:ln w="9525">
            <a:noFill/>
            <a:miter lim="800000"/>
            <a:headEnd/>
            <a:tailEnd/>
          </a:ln>
        </p:spPr>
      </p:pic>
      <p:sp>
        <p:nvSpPr>
          <p:cNvPr id="15363" name="Rectangle 4"/>
          <p:cNvSpPr>
            <a:spLocks noChangeArrowheads="1"/>
          </p:cNvSpPr>
          <p:nvPr/>
        </p:nvSpPr>
        <p:spPr bwMode="auto">
          <a:xfrm>
            <a:off x="1981200" y="0"/>
            <a:ext cx="7162800" cy="2013474"/>
          </a:xfrm>
          <a:prstGeom prst="rect">
            <a:avLst/>
          </a:prstGeom>
          <a:noFill/>
          <a:ln w="12700">
            <a:noFill/>
            <a:miter lim="800000"/>
            <a:headEnd/>
            <a:tailEnd/>
          </a:ln>
        </p:spPr>
        <p:txBody>
          <a:bodyPr lIns="63500" tIns="25400" rIns="63500" bIns="25400" anchor="ctr">
            <a:prstTxWarp prst="textNoShape">
              <a:avLst/>
            </a:prstTxWarp>
            <a:spAutoFit/>
          </a:bodyPr>
          <a:lstStyle/>
          <a:p>
            <a:pPr algn="ctr">
              <a:lnSpc>
                <a:spcPct val="77000"/>
              </a:lnSpc>
            </a:pPr>
            <a:r>
              <a:rPr lang="en-US" sz="2800" b="1" dirty="0">
                <a:solidFill>
                  <a:schemeClr val="bg2"/>
                </a:solidFill>
                <a:latin typeface="Courier New" pitchFamily="-65" charset="0"/>
              </a:rPr>
              <a:t>inst.eecs.berkeley.edu/~cs61c</a:t>
            </a:r>
            <a:r>
              <a:rPr lang="en-US" sz="3200" b="1" dirty="0">
                <a:solidFill>
                  <a:schemeClr val="bg2"/>
                </a:solidFill>
              </a:rPr>
              <a:t> </a:t>
            </a:r>
            <a:r>
              <a:rPr lang="en-US" sz="3200" b="1" dirty="0">
                <a:solidFill>
                  <a:schemeClr val="accent2"/>
                </a:solidFill>
              </a:rPr>
              <a:t/>
            </a:r>
            <a:br>
              <a:rPr lang="en-US" sz="3200" b="1" dirty="0">
                <a:solidFill>
                  <a:schemeClr val="accent2"/>
                </a:solidFill>
              </a:rPr>
            </a:br>
            <a:r>
              <a:rPr lang="en-US" sz="3600" b="1" dirty="0">
                <a:solidFill>
                  <a:schemeClr val="tx2"/>
                </a:solidFill>
                <a:latin typeface="18 VAG Rounded Bold   07390"/>
                <a:cs typeface=""/>
              </a:rPr>
              <a:t>UCB CS61C : Machine Structures</a:t>
            </a:r>
            <a:r>
              <a:rPr lang="en-US" sz="3200" b="1" dirty="0">
                <a:solidFill>
                  <a:schemeClr val="tx2"/>
                </a:solidFill>
                <a:latin typeface="18 VAG Rounded Bold   07390"/>
                <a:cs typeface=""/>
              </a:rPr>
              <a:t/>
            </a:r>
            <a:br>
              <a:rPr lang="en-US" sz="3200" b="1" dirty="0">
                <a:solidFill>
                  <a:schemeClr val="tx2"/>
                </a:solidFill>
                <a:latin typeface="18 VAG Rounded Bold   07390"/>
                <a:cs typeface=""/>
              </a:rPr>
            </a:br>
            <a:r>
              <a:rPr lang="en-US" sz="3200" b="1" dirty="0">
                <a:solidFill>
                  <a:schemeClr val="tx2"/>
                </a:solidFill>
                <a:latin typeface="18 VAG Rounded Bold   07390"/>
                <a:cs typeface=""/>
              </a:rPr>
              <a:t/>
            </a:r>
            <a:br>
              <a:rPr lang="en-US" sz="3200" b="1" dirty="0">
                <a:solidFill>
                  <a:schemeClr val="tx2"/>
                </a:solidFill>
                <a:latin typeface="18 VAG Rounded Bold   07390"/>
                <a:cs typeface=""/>
              </a:rPr>
            </a:br>
            <a:r>
              <a:rPr lang="en-US" sz="3200" b="1" dirty="0">
                <a:solidFill>
                  <a:schemeClr val="tx2"/>
                </a:solidFill>
                <a:latin typeface="18 VAG Rounded Bold   07390"/>
                <a:cs typeface=""/>
              </a:rPr>
              <a:t> </a:t>
            </a:r>
            <a:r>
              <a:rPr lang="en-US" sz="3200" b="1" dirty="0">
                <a:latin typeface="18 VAG Rounded Bold   07390"/>
                <a:cs typeface=""/>
              </a:rPr>
              <a:t>Lecture</a:t>
            </a:r>
            <a:r>
              <a:rPr lang="en-US" sz="3200" b="1" dirty="0" smtClean="0">
                <a:latin typeface="18 VAG Rounded Bold   07390"/>
                <a:cs typeface=""/>
              </a:rPr>
              <a:t> </a:t>
            </a:r>
            <a:r>
              <a:rPr lang="en-US" sz="3200" b="1" dirty="0" smtClean="0">
                <a:latin typeface="18 VAG Rounded Bold   07390"/>
                <a:cs typeface=""/>
              </a:rPr>
              <a:t>31 </a:t>
            </a:r>
            <a:r>
              <a:rPr lang="en-US" sz="3200" b="1" dirty="0" smtClean="0">
                <a:latin typeface="18 VAG Rounded Bold   07390"/>
                <a:cs typeface=""/>
              </a:rPr>
              <a:t>– Caches </a:t>
            </a:r>
            <a:r>
              <a:rPr lang="en-US" sz="3200" b="1" dirty="0" smtClean="0">
                <a:latin typeface="18 VAG Rounded Bold   07390"/>
                <a:cs typeface=""/>
              </a:rPr>
              <a:t>II</a:t>
            </a:r>
            <a:r>
              <a:rPr lang="en-US" sz="3200" b="1" dirty="0" smtClean="0">
                <a:solidFill>
                  <a:schemeClr val="tx2"/>
                </a:solidFill>
                <a:latin typeface="18 VAG Rounded Bold   07390"/>
                <a:cs typeface=""/>
              </a:rPr>
              <a:t/>
            </a:r>
            <a:br>
              <a:rPr lang="en-US" sz="3200" b="1" dirty="0" smtClean="0">
                <a:solidFill>
                  <a:schemeClr val="tx2"/>
                </a:solidFill>
                <a:latin typeface="18 VAG Rounded Bold   07390"/>
                <a:cs typeface=""/>
              </a:rPr>
            </a:br>
            <a:r>
              <a:rPr lang="en-US" sz="3200" b="1" dirty="0" smtClean="0">
                <a:solidFill>
                  <a:schemeClr val="tx2"/>
                </a:solidFill>
                <a:latin typeface="18 VAG Rounded Bold   07390"/>
                <a:cs typeface=""/>
              </a:rPr>
              <a:t> </a:t>
            </a:r>
            <a:r>
              <a:rPr lang="en-US" sz="3200" b="1" dirty="0">
                <a:solidFill>
                  <a:schemeClr val="tx1"/>
                </a:solidFill>
                <a:latin typeface="18 VAG Rounded Bold   07390"/>
                <a:cs typeface=""/>
              </a:rPr>
              <a:t>2008</a:t>
            </a:r>
            <a:r>
              <a:rPr lang="en-US" sz="3200" b="1" dirty="0" smtClean="0">
                <a:solidFill>
                  <a:schemeClr val="tx1"/>
                </a:solidFill>
                <a:latin typeface="18 VAG Rounded Bold   07390"/>
                <a:cs typeface=""/>
              </a:rPr>
              <a:t>-04-</a:t>
            </a:r>
            <a:r>
              <a:rPr lang="en-US" sz="3200" b="1" dirty="0" smtClean="0">
                <a:solidFill>
                  <a:schemeClr val="tx1"/>
                </a:solidFill>
                <a:latin typeface="18 VAG Rounded Bold   07390"/>
                <a:cs typeface=""/>
              </a:rPr>
              <a:t>14</a:t>
            </a:r>
            <a:endParaRPr lang="en-US" sz="3200" b="1" dirty="0">
              <a:solidFill>
                <a:schemeClr val="tx1"/>
              </a:solidFill>
              <a:latin typeface="18 VAG Rounded Bold   07390"/>
              <a:cs typeface=""/>
            </a:endParaRPr>
          </a:p>
        </p:txBody>
      </p:sp>
      <p:sp>
        <p:nvSpPr>
          <p:cNvPr id="48" name="Title 47"/>
          <p:cNvSpPr>
            <a:spLocks noGrp="1"/>
          </p:cNvSpPr>
          <p:nvPr>
            <p:ph type="ctrTitle"/>
          </p:nvPr>
        </p:nvSpPr>
        <p:spPr>
          <a:xfrm>
            <a:off x="609600" y="3200400"/>
            <a:ext cx="8229600" cy="685800"/>
          </a:xfrm>
        </p:spPr>
        <p:txBody>
          <a:bodyPr/>
          <a:lstStyle/>
          <a:p>
            <a:pPr eaLnBrk="1" fontAlgn="auto" hangingPunct="1">
              <a:spcAft>
                <a:spcPts val="0"/>
              </a:spcAft>
              <a:defRPr/>
            </a:pPr>
            <a:r>
              <a:rPr lang="en-US" sz="3200" dirty="0" err="1" smtClean="0">
                <a:solidFill>
                  <a:srgbClr val="FFFF00"/>
                </a:solidFill>
              </a:rPr>
              <a:t>Ibm’s</a:t>
            </a:r>
            <a:r>
              <a:rPr lang="en-US" sz="3200" dirty="0" smtClean="0">
                <a:solidFill>
                  <a:srgbClr val="FFFF00"/>
                </a:solidFill>
              </a:rPr>
              <a:t> </a:t>
            </a:r>
            <a:r>
              <a:rPr lang="en-US" sz="3200" dirty="0" smtClean="0">
                <a:solidFill>
                  <a:srgbClr val="FFFF00"/>
                </a:solidFill>
              </a:rPr>
              <a:t>“racetrack memory”</a:t>
            </a:r>
            <a:endParaRPr lang="en-US" sz="3200" dirty="0">
              <a:solidFill>
                <a:srgbClr val="FFFF00"/>
              </a:solidFill>
              <a:ea typeface="+mj-ea"/>
              <a:cs typeface="+mj-cs"/>
            </a:endParaRPr>
          </a:p>
        </p:txBody>
      </p:sp>
      <p:sp>
        <p:nvSpPr>
          <p:cNvPr id="15365" name="Subtitle 48"/>
          <p:cNvSpPr>
            <a:spLocks noGrp="1"/>
          </p:cNvSpPr>
          <p:nvPr>
            <p:ph type="subTitle" idx="1"/>
          </p:nvPr>
        </p:nvSpPr>
        <p:spPr>
          <a:xfrm>
            <a:off x="609599" y="3886200"/>
            <a:ext cx="6553201" cy="2209800"/>
          </a:xfrm>
        </p:spPr>
        <p:txBody>
          <a:bodyPr anchor="t"/>
          <a:lstStyle/>
          <a:p>
            <a:pPr eaLnBrk="1" hangingPunct="1">
              <a:spcBef>
                <a:spcPct val="0"/>
              </a:spcBef>
            </a:pPr>
            <a:r>
              <a:rPr lang="en-US" dirty="0" smtClean="0">
                <a:ea typeface="ＭＳ Ｐゴシック" pitchFamily="-65" charset="-128"/>
                <a:cs typeface="ＭＳ Ｐゴシック" pitchFamily="-65" charset="-128"/>
              </a:rPr>
              <a:t>In this week’s </a:t>
            </a:r>
            <a:r>
              <a:rPr lang="en-US" i="1" dirty="0" smtClean="0">
                <a:ea typeface="ＭＳ Ｐゴシック" pitchFamily="-65" charset="-128"/>
                <a:cs typeface="ＭＳ Ｐゴシック" pitchFamily="-65" charset="-128"/>
              </a:rPr>
              <a:t>Science</a:t>
            </a:r>
            <a:r>
              <a:rPr lang="en-US" dirty="0" smtClean="0">
                <a:ea typeface="ＭＳ Ｐゴシック" pitchFamily="-65" charset="-128"/>
                <a:cs typeface="ＭＳ Ｐゴシック" pitchFamily="-65" charset="-128"/>
              </a:rPr>
              <a:t>, IBM researchers describe a new class of data storage, called racetrack memory, combining the data storage density of disk with the ruggedness and speed of flash memory (no moving parts). They store bits as magnetic fields on </a:t>
            </a:r>
            <a:r>
              <a:rPr lang="en-US" dirty="0" err="1" smtClean="0">
                <a:ea typeface="ＭＳ Ｐゴシック" pitchFamily="-65" charset="-128"/>
                <a:cs typeface="ＭＳ Ｐゴシック" pitchFamily="-65" charset="-128"/>
              </a:rPr>
              <a:t>nanowires</a:t>
            </a:r>
            <a:r>
              <a:rPr lang="en-US" dirty="0" smtClean="0">
                <a:ea typeface="ＭＳ Ｐゴシック" pitchFamily="-65" charset="-128"/>
                <a:cs typeface="ＭＳ Ｐゴシック" pitchFamily="-65" charset="-128"/>
              </a:rPr>
              <a:t>. They don’t have a prototype, and say commercialization is about 7 years away. But, this could be something big!</a:t>
            </a:r>
            <a:endParaRPr lang="en-US" dirty="0" smtClean="0">
              <a:ea typeface="ＭＳ Ｐゴシック" pitchFamily="-65" charset="-128"/>
              <a:cs typeface="ＭＳ Ｐゴシック" pitchFamily="-65" charset="-128"/>
            </a:endParaRPr>
          </a:p>
        </p:txBody>
      </p:sp>
      <p:sp>
        <p:nvSpPr>
          <p:cNvPr id="51" name="TextBox 50"/>
          <p:cNvSpPr txBox="1"/>
          <p:nvPr/>
        </p:nvSpPr>
        <p:spPr>
          <a:xfrm>
            <a:off x="304800" y="2438400"/>
            <a:ext cx="1752600" cy="708025"/>
          </a:xfrm>
          <a:prstGeom prst="rect">
            <a:avLst/>
          </a:prstGeom>
          <a:noFill/>
        </p:spPr>
        <p:txBody>
          <a:bodyPr>
            <a:spAutoFit/>
          </a:bodyPr>
          <a:lstStyle/>
          <a:p>
            <a:pPr algn="ctr">
              <a:defRPr/>
            </a:pPr>
            <a:r>
              <a:rPr lang="en-US" sz="2000" b="1" dirty="0">
                <a:solidFill>
                  <a:schemeClr val="bg2"/>
                </a:solidFill>
                <a:latin typeface="18 VAG Rounded Bold   07390"/>
              </a:rPr>
              <a:t>Lecturer SOE Dan Garcia</a:t>
            </a:r>
          </a:p>
          <a:p>
            <a:pPr algn="ctr">
              <a:defRPr/>
            </a:pPr>
            <a:endParaRPr lang="en-US" sz="2000" b="1" dirty="0">
              <a:solidFill>
                <a:schemeClr val="bg2"/>
              </a:solidFill>
              <a:latin typeface="18 VAG Rounded Bold   07390"/>
            </a:endParaRPr>
          </a:p>
        </p:txBody>
      </p:sp>
      <p:sp>
        <p:nvSpPr>
          <p:cNvPr id="15367" name="Subtitle 48"/>
          <p:cNvSpPr txBox="1">
            <a:spLocks/>
          </p:cNvSpPr>
          <p:nvPr/>
        </p:nvSpPr>
        <p:spPr bwMode="auto">
          <a:xfrm>
            <a:off x="609600" y="6172200"/>
            <a:ext cx="8077200" cy="533400"/>
          </a:xfrm>
          <a:prstGeom prst="rect">
            <a:avLst/>
          </a:prstGeom>
          <a:noFill/>
          <a:ln w="9525">
            <a:noFill/>
            <a:miter lim="800000"/>
            <a:headEnd/>
            <a:tailEnd/>
          </a:ln>
        </p:spPr>
        <p:txBody>
          <a:bodyPr lIns="100584">
            <a:prstTxWarp prst="textNoShape">
              <a:avLst/>
            </a:prstTxWarp>
          </a:bodyPr>
          <a:lstStyle/>
          <a:p>
            <a:pPr algn="ctr" eaLnBrk="1" hangingPunct="1">
              <a:lnSpc>
                <a:spcPct val="90000"/>
              </a:lnSpc>
              <a:buClr>
                <a:schemeClr val="tx2"/>
              </a:buClr>
              <a:buSzPct val="95000"/>
            </a:pPr>
            <a:r>
              <a:rPr lang="en-US" sz="2400" b="1" dirty="0" smtClean="0">
                <a:latin typeface="Courier New" pitchFamily="-65" charset="0"/>
                <a:ea typeface="Courier New" pitchFamily="-65" charset="0"/>
                <a:cs typeface="Courier New" pitchFamily="-65" charset="0"/>
              </a:rPr>
              <a:t>www.technologyreview.com/Infotech/20553/</a:t>
            </a:r>
            <a:endParaRPr lang="en-US" sz="2400" b="1" dirty="0">
              <a:latin typeface="Courier New" pitchFamily="-65" charset="0"/>
              <a:ea typeface="Courier New" pitchFamily="-65" charset="0"/>
              <a:cs typeface="Courier New" pitchFamily="-65" charset="0"/>
            </a:endParaRPr>
          </a:p>
        </p:txBody>
      </p:sp>
      <p:sp>
        <p:nvSpPr>
          <p:cNvPr id="54" name="Oval 53"/>
          <p:cNvSpPr/>
          <p:nvPr/>
        </p:nvSpPr>
        <p:spPr>
          <a:xfrm>
            <a:off x="7010400" y="5700252"/>
            <a:ext cx="2057400" cy="471948"/>
          </a:xfrm>
          <a:prstGeom prst="ellipse">
            <a:avLst/>
          </a:prstGeom>
          <a:solidFill>
            <a:schemeClr val="bg1">
              <a:alpha val="17000"/>
            </a:schemeClr>
          </a:solidFill>
          <a:ln>
            <a:noFill/>
          </a:ln>
          <a:effectLst>
            <a:softEdge rad="139700"/>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4" name="TextBox 13"/>
          <p:cNvSpPr txBox="1"/>
          <p:nvPr/>
        </p:nvSpPr>
        <p:spPr>
          <a:xfrm>
            <a:off x="2819400" y="2667000"/>
            <a:ext cx="5486400" cy="338554"/>
          </a:xfrm>
          <a:prstGeom prst="rect">
            <a:avLst/>
          </a:prstGeom>
        </p:spPr>
        <p:style>
          <a:lnRef idx="1">
            <a:schemeClr val="accent5"/>
          </a:lnRef>
          <a:fillRef idx="3">
            <a:schemeClr val="accent5"/>
          </a:fillRef>
          <a:effectRef idx="2">
            <a:schemeClr val="accent5"/>
          </a:effectRef>
          <a:fontRef idx="minor">
            <a:schemeClr val="lt1"/>
          </a:fontRef>
        </p:style>
        <p:txBody>
          <a:bodyPr wrap="square" rtlCol="0">
            <a:spAutoFit/>
          </a:bodyPr>
          <a:lstStyle/>
          <a:p>
            <a:pPr algn="ctr"/>
            <a:r>
              <a:rPr lang="en-US" sz="1600" dirty="0" smtClean="0">
                <a:latin typeface="18 VAG Rounded Bold   07390"/>
                <a:cs typeface="B VAG Rounded Bold"/>
              </a:rPr>
              <a:t>Hi to</a:t>
            </a:r>
            <a:r>
              <a:rPr lang="en-US" sz="1600" dirty="0" smtClean="0">
                <a:latin typeface="18 VAG Rounded Bold   07390"/>
                <a:cs typeface="B VAG Rounded Bold"/>
              </a:rPr>
              <a:t> Yi </a:t>
            </a:r>
            <a:r>
              <a:rPr lang="en-US" sz="1600" dirty="0" err="1" smtClean="0">
                <a:latin typeface="18 VAG Rounded Bold   07390"/>
                <a:cs typeface="B VAG Rounded Bold"/>
              </a:rPr>
              <a:t>Luo</a:t>
            </a:r>
            <a:r>
              <a:rPr lang="en-US" sz="1600" dirty="0" smtClean="0">
                <a:latin typeface="18 VAG Rounded Bold   07390"/>
                <a:cs typeface="B VAG Rounded Bold"/>
              </a:rPr>
              <a:t> from Seattle, WA !</a:t>
            </a:r>
            <a:endParaRPr lang="en-US" sz="1600" dirty="0">
              <a:latin typeface="18 VAG Rounded Bold   07390"/>
              <a:cs typeface="B VAG Rounded Bold"/>
            </a:endParaRPr>
          </a:p>
        </p:txBody>
      </p:sp>
      <p:pic>
        <p:nvPicPr>
          <p:cNvPr id="12" name="Picture 11" descr="racetrack_x450.jpg"/>
          <p:cNvPicPr>
            <a:picLocks noChangeAspect="1"/>
          </p:cNvPicPr>
          <p:nvPr/>
        </p:nvPicPr>
        <p:blipFill>
          <a:blip r:embed="rId3">
            <a:clrChange>
              <a:clrFrom>
                <a:srgbClr val="FEFEFE"/>
              </a:clrFrom>
              <a:clrTo>
                <a:srgbClr val="FEFEFE">
                  <a:alpha val="0"/>
                </a:srgbClr>
              </a:clrTo>
            </a:clrChange>
          </a:blip>
          <a:stretch>
            <a:fillRect/>
          </a:stretch>
        </p:blipFill>
        <p:spPr>
          <a:xfrm>
            <a:off x="7239000" y="3962400"/>
            <a:ext cx="1638300" cy="1783926"/>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03042" name="Rectangle 2"/>
          <p:cNvSpPr>
            <a:spLocks noGrp="1" noChangeArrowheads="1"/>
          </p:cNvSpPr>
          <p:nvPr>
            <p:ph type="title"/>
          </p:nvPr>
        </p:nvSpPr>
        <p:spPr>
          <a:xfrm>
            <a:off x="635000" y="241300"/>
            <a:ext cx="7061200" cy="474663"/>
          </a:xfrm>
        </p:spPr>
        <p:txBody>
          <a:bodyPr/>
          <a:lstStyle/>
          <a:p>
            <a:r>
              <a:rPr lang="en-US" dirty="0"/>
              <a:t>No valid data</a:t>
            </a:r>
          </a:p>
        </p:txBody>
      </p:sp>
      <p:grpSp>
        <p:nvGrpSpPr>
          <p:cNvPr id="2" name="Group 3"/>
          <p:cNvGrpSpPr>
            <a:grpSpLocks/>
          </p:cNvGrpSpPr>
          <p:nvPr/>
        </p:nvGrpSpPr>
        <p:grpSpPr bwMode="auto">
          <a:xfrm>
            <a:off x="0" y="1397000"/>
            <a:ext cx="8839200" cy="4665663"/>
            <a:chOff x="0" y="880"/>
            <a:chExt cx="5568" cy="2939"/>
          </a:xfrm>
        </p:grpSpPr>
        <p:sp>
          <p:nvSpPr>
            <p:cNvPr id="2903044" name="Rectangle 4"/>
            <p:cNvSpPr>
              <a:spLocks noChangeArrowheads="1"/>
            </p:cNvSpPr>
            <p:nvPr/>
          </p:nvSpPr>
          <p:spPr bwMode="auto">
            <a:xfrm>
              <a:off x="720" y="1392"/>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3045" name="Rectangle 5"/>
            <p:cNvSpPr>
              <a:spLocks noChangeArrowheads="1"/>
            </p:cNvSpPr>
            <p:nvPr/>
          </p:nvSpPr>
          <p:spPr bwMode="auto">
            <a:xfrm>
              <a:off x="576" y="1392"/>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3046" name="Rectangle 6"/>
            <p:cNvSpPr>
              <a:spLocks noChangeArrowheads="1"/>
            </p:cNvSpPr>
            <p:nvPr/>
          </p:nvSpPr>
          <p:spPr bwMode="auto">
            <a:xfrm>
              <a:off x="1344"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3047" name="Rectangle 7"/>
            <p:cNvSpPr>
              <a:spLocks noChangeArrowheads="1"/>
            </p:cNvSpPr>
            <p:nvPr/>
          </p:nvSpPr>
          <p:spPr bwMode="auto">
            <a:xfrm>
              <a:off x="2400"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3048" name="Rectangle 8"/>
            <p:cNvSpPr>
              <a:spLocks noChangeArrowheads="1"/>
            </p:cNvSpPr>
            <p:nvPr/>
          </p:nvSpPr>
          <p:spPr bwMode="auto">
            <a:xfrm>
              <a:off x="3456"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3049" name="Rectangle 9"/>
            <p:cNvSpPr>
              <a:spLocks noChangeArrowheads="1"/>
            </p:cNvSpPr>
            <p:nvPr/>
          </p:nvSpPr>
          <p:spPr bwMode="auto">
            <a:xfrm>
              <a:off x="4512"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3050" name="Rectangle 10"/>
            <p:cNvSpPr>
              <a:spLocks noChangeArrowheads="1"/>
            </p:cNvSpPr>
            <p:nvPr/>
          </p:nvSpPr>
          <p:spPr bwMode="auto">
            <a:xfrm>
              <a:off x="720" y="1584"/>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3051" name="Rectangle 11"/>
            <p:cNvSpPr>
              <a:spLocks noChangeArrowheads="1"/>
            </p:cNvSpPr>
            <p:nvPr/>
          </p:nvSpPr>
          <p:spPr bwMode="auto">
            <a:xfrm>
              <a:off x="576" y="1584"/>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3052" name="Rectangle 12"/>
            <p:cNvSpPr>
              <a:spLocks noChangeArrowheads="1"/>
            </p:cNvSpPr>
            <p:nvPr/>
          </p:nvSpPr>
          <p:spPr bwMode="auto">
            <a:xfrm>
              <a:off x="1344"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3053" name="Rectangle 13"/>
            <p:cNvSpPr>
              <a:spLocks noChangeArrowheads="1"/>
            </p:cNvSpPr>
            <p:nvPr/>
          </p:nvSpPr>
          <p:spPr bwMode="auto">
            <a:xfrm>
              <a:off x="2400"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3054" name="Rectangle 14"/>
            <p:cNvSpPr>
              <a:spLocks noChangeArrowheads="1"/>
            </p:cNvSpPr>
            <p:nvPr/>
          </p:nvSpPr>
          <p:spPr bwMode="auto">
            <a:xfrm>
              <a:off x="3456"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3055" name="Rectangle 15"/>
            <p:cNvSpPr>
              <a:spLocks noChangeArrowheads="1"/>
            </p:cNvSpPr>
            <p:nvPr/>
          </p:nvSpPr>
          <p:spPr bwMode="auto">
            <a:xfrm>
              <a:off x="4512"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3056" name="Rectangle 16"/>
            <p:cNvSpPr>
              <a:spLocks noChangeArrowheads="1"/>
            </p:cNvSpPr>
            <p:nvPr/>
          </p:nvSpPr>
          <p:spPr bwMode="auto">
            <a:xfrm>
              <a:off x="720" y="1776"/>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3057" name="Rectangle 17"/>
            <p:cNvSpPr>
              <a:spLocks noChangeArrowheads="1"/>
            </p:cNvSpPr>
            <p:nvPr/>
          </p:nvSpPr>
          <p:spPr bwMode="auto">
            <a:xfrm>
              <a:off x="576" y="1776"/>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3058" name="Rectangle 18"/>
            <p:cNvSpPr>
              <a:spLocks noChangeArrowheads="1"/>
            </p:cNvSpPr>
            <p:nvPr/>
          </p:nvSpPr>
          <p:spPr bwMode="auto">
            <a:xfrm>
              <a:off x="1344"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3059" name="Rectangle 19"/>
            <p:cNvSpPr>
              <a:spLocks noChangeArrowheads="1"/>
            </p:cNvSpPr>
            <p:nvPr/>
          </p:nvSpPr>
          <p:spPr bwMode="auto">
            <a:xfrm>
              <a:off x="2400"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3060" name="Rectangle 20"/>
            <p:cNvSpPr>
              <a:spLocks noChangeArrowheads="1"/>
            </p:cNvSpPr>
            <p:nvPr/>
          </p:nvSpPr>
          <p:spPr bwMode="auto">
            <a:xfrm>
              <a:off x="3456"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3061" name="Rectangle 21"/>
            <p:cNvSpPr>
              <a:spLocks noChangeArrowheads="1"/>
            </p:cNvSpPr>
            <p:nvPr/>
          </p:nvSpPr>
          <p:spPr bwMode="auto">
            <a:xfrm>
              <a:off x="4512"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3062" name="Rectangle 22"/>
            <p:cNvSpPr>
              <a:spLocks noChangeArrowheads="1"/>
            </p:cNvSpPr>
            <p:nvPr/>
          </p:nvSpPr>
          <p:spPr bwMode="auto">
            <a:xfrm>
              <a:off x="720" y="1968"/>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3063" name="Rectangle 23"/>
            <p:cNvSpPr>
              <a:spLocks noChangeArrowheads="1"/>
            </p:cNvSpPr>
            <p:nvPr/>
          </p:nvSpPr>
          <p:spPr bwMode="auto">
            <a:xfrm>
              <a:off x="576" y="1968"/>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3064" name="Rectangle 24"/>
            <p:cNvSpPr>
              <a:spLocks noChangeArrowheads="1"/>
            </p:cNvSpPr>
            <p:nvPr/>
          </p:nvSpPr>
          <p:spPr bwMode="auto">
            <a:xfrm>
              <a:off x="1344"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3065" name="Rectangle 25"/>
            <p:cNvSpPr>
              <a:spLocks noChangeArrowheads="1"/>
            </p:cNvSpPr>
            <p:nvPr/>
          </p:nvSpPr>
          <p:spPr bwMode="auto">
            <a:xfrm>
              <a:off x="2400"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3066" name="Rectangle 26"/>
            <p:cNvSpPr>
              <a:spLocks noChangeArrowheads="1"/>
            </p:cNvSpPr>
            <p:nvPr/>
          </p:nvSpPr>
          <p:spPr bwMode="auto">
            <a:xfrm>
              <a:off x="3456"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3067" name="Rectangle 27"/>
            <p:cNvSpPr>
              <a:spLocks noChangeArrowheads="1"/>
            </p:cNvSpPr>
            <p:nvPr/>
          </p:nvSpPr>
          <p:spPr bwMode="auto">
            <a:xfrm>
              <a:off x="4512"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3068" name="Rectangle 28"/>
            <p:cNvSpPr>
              <a:spLocks noChangeArrowheads="1"/>
            </p:cNvSpPr>
            <p:nvPr/>
          </p:nvSpPr>
          <p:spPr bwMode="auto">
            <a:xfrm>
              <a:off x="720" y="2160"/>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3069" name="Rectangle 29"/>
            <p:cNvSpPr>
              <a:spLocks noChangeArrowheads="1"/>
            </p:cNvSpPr>
            <p:nvPr/>
          </p:nvSpPr>
          <p:spPr bwMode="auto">
            <a:xfrm>
              <a:off x="576" y="2160"/>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3070" name="Rectangle 30"/>
            <p:cNvSpPr>
              <a:spLocks noChangeArrowheads="1"/>
            </p:cNvSpPr>
            <p:nvPr/>
          </p:nvSpPr>
          <p:spPr bwMode="auto">
            <a:xfrm>
              <a:off x="1344"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3071" name="Rectangle 31"/>
            <p:cNvSpPr>
              <a:spLocks noChangeArrowheads="1"/>
            </p:cNvSpPr>
            <p:nvPr/>
          </p:nvSpPr>
          <p:spPr bwMode="auto">
            <a:xfrm>
              <a:off x="2400"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3072" name="Rectangle 32"/>
            <p:cNvSpPr>
              <a:spLocks noChangeArrowheads="1"/>
            </p:cNvSpPr>
            <p:nvPr/>
          </p:nvSpPr>
          <p:spPr bwMode="auto">
            <a:xfrm>
              <a:off x="3456"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3073" name="Rectangle 33"/>
            <p:cNvSpPr>
              <a:spLocks noChangeArrowheads="1"/>
            </p:cNvSpPr>
            <p:nvPr/>
          </p:nvSpPr>
          <p:spPr bwMode="auto">
            <a:xfrm>
              <a:off x="4512"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3074" name="Rectangle 34"/>
            <p:cNvSpPr>
              <a:spLocks noChangeArrowheads="1"/>
            </p:cNvSpPr>
            <p:nvPr/>
          </p:nvSpPr>
          <p:spPr bwMode="auto">
            <a:xfrm>
              <a:off x="720" y="2352"/>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3075" name="Rectangle 35"/>
            <p:cNvSpPr>
              <a:spLocks noChangeArrowheads="1"/>
            </p:cNvSpPr>
            <p:nvPr/>
          </p:nvSpPr>
          <p:spPr bwMode="auto">
            <a:xfrm>
              <a:off x="576" y="2352"/>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3076" name="Rectangle 36"/>
            <p:cNvSpPr>
              <a:spLocks noChangeArrowheads="1"/>
            </p:cNvSpPr>
            <p:nvPr/>
          </p:nvSpPr>
          <p:spPr bwMode="auto">
            <a:xfrm>
              <a:off x="1344"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3077" name="Rectangle 37"/>
            <p:cNvSpPr>
              <a:spLocks noChangeArrowheads="1"/>
            </p:cNvSpPr>
            <p:nvPr/>
          </p:nvSpPr>
          <p:spPr bwMode="auto">
            <a:xfrm>
              <a:off x="2400"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3078" name="Rectangle 38"/>
            <p:cNvSpPr>
              <a:spLocks noChangeArrowheads="1"/>
            </p:cNvSpPr>
            <p:nvPr/>
          </p:nvSpPr>
          <p:spPr bwMode="auto">
            <a:xfrm>
              <a:off x="3456"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3079" name="Rectangle 39"/>
            <p:cNvSpPr>
              <a:spLocks noChangeArrowheads="1"/>
            </p:cNvSpPr>
            <p:nvPr/>
          </p:nvSpPr>
          <p:spPr bwMode="auto">
            <a:xfrm>
              <a:off x="4512"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3080" name="Rectangle 40"/>
            <p:cNvSpPr>
              <a:spLocks noChangeArrowheads="1"/>
            </p:cNvSpPr>
            <p:nvPr/>
          </p:nvSpPr>
          <p:spPr bwMode="auto">
            <a:xfrm>
              <a:off x="720" y="2544"/>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3081" name="Rectangle 41"/>
            <p:cNvSpPr>
              <a:spLocks noChangeArrowheads="1"/>
            </p:cNvSpPr>
            <p:nvPr/>
          </p:nvSpPr>
          <p:spPr bwMode="auto">
            <a:xfrm>
              <a:off x="576" y="2544"/>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3082" name="Rectangle 42"/>
            <p:cNvSpPr>
              <a:spLocks noChangeArrowheads="1"/>
            </p:cNvSpPr>
            <p:nvPr/>
          </p:nvSpPr>
          <p:spPr bwMode="auto">
            <a:xfrm>
              <a:off x="1344"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3083" name="Rectangle 43"/>
            <p:cNvSpPr>
              <a:spLocks noChangeArrowheads="1"/>
            </p:cNvSpPr>
            <p:nvPr/>
          </p:nvSpPr>
          <p:spPr bwMode="auto">
            <a:xfrm>
              <a:off x="2400"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3084" name="Rectangle 44"/>
            <p:cNvSpPr>
              <a:spLocks noChangeArrowheads="1"/>
            </p:cNvSpPr>
            <p:nvPr/>
          </p:nvSpPr>
          <p:spPr bwMode="auto">
            <a:xfrm>
              <a:off x="3456"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3085" name="Rectangle 45"/>
            <p:cNvSpPr>
              <a:spLocks noChangeArrowheads="1"/>
            </p:cNvSpPr>
            <p:nvPr/>
          </p:nvSpPr>
          <p:spPr bwMode="auto">
            <a:xfrm>
              <a:off x="4512"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3086" name="Rectangle 46"/>
            <p:cNvSpPr>
              <a:spLocks noChangeArrowheads="1"/>
            </p:cNvSpPr>
            <p:nvPr/>
          </p:nvSpPr>
          <p:spPr bwMode="auto">
            <a:xfrm>
              <a:off x="720" y="2736"/>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3087" name="Rectangle 47"/>
            <p:cNvSpPr>
              <a:spLocks noChangeArrowheads="1"/>
            </p:cNvSpPr>
            <p:nvPr/>
          </p:nvSpPr>
          <p:spPr bwMode="auto">
            <a:xfrm>
              <a:off x="576" y="2736"/>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3088" name="Rectangle 48"/>
            <p:cNvSpPr>
              <a:spLocks noChangeArrowheads="1"/>
            </p:cNvSpPr>
            <p:nvPr/>
          </p:nvSpPr>
          <p:spPr bwMode="auto">
            <a:xfrm>
              <a:off x="1344"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3089" name="Rectangle 49"/>
            <p:cNvSpPr>
              <a:spLocks noChangeArrowheads="1"/>
            </p:cNvSpPr>
            <p:nvPr/>
          </p:nvSpPr>
          <p:spPr bwMode="auto">
            <a:xfrm>
              <a:off x="2400"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3090" name="Rectangle 50"/>
            <p:cNvSpPr>
              <a:spLocks noChangeArrowheads="1"/>
            </p:cNvSpPr>
            <p:nvPr/>
          </p:nvSpPr>
          <p:spPr bwMode="auto">
            <a:xfrm>
              <a:off x="3456"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3091" name="Rectangle 51"/>
            <p:cNvSpPr>
              <a:spLocks noChangeArrowheads="1"/>
            </p:cNvSpPr>
            <p:nvPr/>
          </p:nvSpPr>
          <p:spPr bwMode="auto">
            <a:xfrm>
              <a:off x="4512"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3092" name="Rectangle 52"/>
            <p:cNvSpPr>
              <a:spLocks noChangeArrowheads="1"/>
            </p:cNvSpPr>
            <p:nvPr/>
          </p:nvSpPr>
          <p:spPr bwMode="auto">
            <a:xfrm>
              <a:off x="720" y="3360"/>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3093" name="Rectangle 53"/>
            <p:cNvSpPr>
              <a:spLocks noChangeArrowheads="1"/>
            </p:cNvSpPr>
            <p:nvPr/>
          </p:nvSpPr>
          <p:spPr bwMode="auto">
            <a:xfrm>
              <a:off x="576" y="3360"/>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3094" name="Rectangle 54"/>
            <p:cNvSpPr>
              <a:spLocks noChangeArrowheads="1"/>
            </p:cNvSpPr>
            <p:nvPr/>
          </p:nvSpPr>
          <p:spPr bwMode="auto">
            <a:xfrm>
              <a:off x="1344"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3095" name="Rectangle 55"/>
            <p:cNvSpPr>
              <a:spLocks noChangeArrowheads="1"/>
            </p:cNvSpPr>
            <p:nvPr/>
          </p:nvSpPr>
          <p:spPr bwMode="auto">
            <a:xfrm>
              <a:off x="2400"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3096" name="Rectangle 56"/>
            <p:cNvSpPr>
              <a:spLocks noChangeArrowheads="1"/>
            </p:cNvSpPr>
            <p:nvPr/>
          </p:nvSpPr>
          <p:spPr bwMode="auto">
            <a:xfrm>
              <a:off x="3456"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3097" name="Rectangle 57"/>
            <p:cNvSpPr>
              <a:spLocks noChangeArrowheads="1"/>
            </p:cNvSpPr>
            <p:nvPr/>
          </p:nvSpPr>
          <p:spPr bwMode="auto">
            <a:xfrm>
              <a:off x="4512"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3098" name="Rectangle 58"/>
            <p:cNvSpPr>
              <a:spLocks noChangeArrowheads="1"/>
            </p:cNvSpPr>
            <p:nvPr/>
          </p:nvSpPr>
          <p:spPr bwMode="auto">
            <a:xfrm>
              <a:off x="720" y="3552"/>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3099" name="Rectangle 59"/>
            <p:cNvSpPr>
              <a:spLocks noChangeArrowheads="1"/>
            </p:cNvSpPr>
            <p:nvPr/>
          </p:nvSpPr>
          <p:spPr bwMode="auto">
            <a:xfrm>
              <a:off x="576" y="3552"/>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3100" name="Rectangle 60"/>
            <p:cNvSpPr>
              <a:spLocks noChangeArrowheads="1"/>
            </p:cNvSpPr>
            <p:nvPr/>
          </p:nvSpPr>
          <p:spPr bwMode="auto">
            <a:xfrm>
              <a:off x="1344"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3101" name="Rectangle 61"/>
            <p:cNvSpPr>
              <a:spLocks noChangeArrowheads="1"/>
            </p:cNvSpPr>
            <p:nvPr/>
          </p:nvSpPr>
          <p:spPr bwMode="auto">
            <a:xfrm>
              <a:off x="2400"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3102" name="Rectangle 62"/>
            <p:cNvSpPr>
              <a:spLocks noChangeArrowheads="1"/>
            </p:cNvSpPr>
            <p:nvPr/>
          </p:nvSpPr>
          <p:spPr bwMode="auto">
            <a:xfrm>
              <a:off x="3456"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3103" name="Rectangle 63"/>
            <p:cNvSpPr>
              <a:spLocks noChangeArrowheads="1"/>
            </p:cNvSpPr>
            <p:nvPr/>
          </p:nvSpPr>
          <p:spPr bwMode="auto">
            <a:xfrm>
              <a:off x="4512"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3104" name="Text Box 64"/>
            <p:cNvSpPr txBox="1">
              <a:spLocks noChangeArrowheads="1"/>
            </p:cNvSpPr>
            <p:nvPr/>
          </p:nvSpPr>
          <p:spPr bwMode="auto">
            <a:xfrm>
              <a:off x="2390" y="3002"/>
              <a:ext cx="260" cy="288"/>
            </a:xfrm>
            <a:prstGeom prst="rect">
              <a:avLst/>
            </a:prstGeom>
            <a:noFill/>
            <a:ln w="9525">
              <a:noFill/>
              <a:miter lim="800000"/>
              <a:headEnd/>
              <a:tailEnd/>
            </a:ln>
            <a:effectLst/>
          </p:spPr>
          <p:txBody>
            <a:bodyPr wrap="none">
              <a:prstTxWarp prst="textNoShape">
                <a:avLst/>
              </a:prstTxWarp>
              <a:spAutoFit/>
            </a:bodyPr>
            <a:lstStyle/>
            <a:p>
              <a:r>
                <a:rPr lang="en-US" sz="2400" b="1">
                  <a:solidFill>
                    <a:schemeClr val="tx1"/>
                  </a:solidFill>
                  <a:latin typeface="Times" pitchFamily="-65" charset="0"/>
                </a:rPr>
                <a:t>...</a:t>
              </a:r>
              <a:endParaRPr lang="en-US" sz="2400">
                <a:solidFill>
                  <a:schemeClr val="tx1"/>
                </a:solidFill>
                <a:latin typeface="Times" pitchFamily="-65" charset="0"/>
              </a:endParaRPr>
            </a:p>
          </p:txBody>
        </p:sp>
        <p:grpSp>
          <p:nvGrpSpPr>
            <p:cNvPr id="3" name="Group 65"/>
            <p:cNvGrpSpPr>
              <a:grpSpLocks/>
            </p:cNvGrpSpPr>
            <p:nvPr/>
          </p:nvGrpSpPr>
          <p:grpSpPr bwMode="auto">
            <a:xfrm>
              <a:off x="336" y="880"/>
              <a:ext cx="969" cy="567"/>
              <a:chOff x="336" y="880"/>
              <a:chExt cx="969" cy="567"/>
            </a:xfrm>
          </p:grpSpPr>
          <p:sp>
            <p:nvSpPr>
              <p:cNvPr id="2903106" name="Text Box 66"/>
              <p:cNvSpPr txBox="1">
                <a:spLocks noChangeArrowheads="1"/>
              </p:cNvSpPr>
              <p:nvPr/>
            </p:nvSpPr>
            <p:spPr bwMode="auto">
              <a:xfrm>
                <a:off x="336" y="880"/>
                <a:ext cx="639"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Times" pitchFamily="-65" charset="0"/>
                  </a:rPr>
                  <a:t>Valid</a:t>
                </a:r>
              </a:p>
            </p:txBody>
          </p:sp>
          <p:sp>
            <p:nvSpPr>
              <p:cNvPr id="2903107" name="Text Box 67"/>
              <p:cNvSpPr txBox="1">
                <a:spLocks noChangeArrowheads="1"/>
              </p:cNvSpPr>
              <p:nvPr/>
            </p:nvSpPr>
            <p:spPr bwMode="auto">
              <a:xfrm>
                <a:off x="816" y="1120"/>
                <a:ext cx="489"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Times" pitchFamily="-65" charset="0"/>
                  </a:rPr>
                  <a:t>Tag</a:t>
                </a:r>
              </a:p>
            </p:txBody>
          </p:sp>
        </p:grpSp>
        <p:grpSp>
          <p:nvGrpSpPr>
            <p:cNvPr id="4" name="Group 72"/>
            <p:cNvGrpSpPr>
              <a:grpSpLocks/>
            </p:cNvGrpSpPr>
            <p:nvPr/>
          </p:nvGrpSpPr>
          <p:grpSpPr bwMode="auto">
            <a:xfrm>
              <a:off x="0" y="1335"/>
              <a:ext cx="654" cy="2484"/>
              <a:chOff x="0" y="1335"/>
              <a:chExt cx="654" cy="2484"/>
            </a:xfrm>
          </p:grpSpPr>
          <p:sp>
            <p:nvSpPr>
              <p:cNvPr id="2903113" name="Text Box 73"/>
              <p:cNvSpPr txBox="1">
                <a:spLocks noChangeArrowheads="1"/>
              </p:cNvSpPr>
              <p:nvPr/>
            </p:nvSpPr>
            <p:spPr bwMode="auto">
              <a:xfrm>
                <a:off x="192" y="1335"/>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0</a:t>
                </a:r>
                <a:endParaRPr lang="en-US" sz="2800">
                  <a:solidFill>
                    <a:schemeClr val="tx1"/>
                  </a:solidFill>
                  <a:latin typeface="Times" pitchFamily="-65" charset="0"/>
                </a:endParaRPr>
              </a:p>
            </p:txBody>
          </p:sp>
          <p:sp>
            <p:nvSpPr>
              <p:cNvPr id="2903114" name="Text Box 74"/>
              <p:cNvSpPr txBox="1">
                <a:spLocks noChangeArrowheads="1"/>
              </p:cNvSpPr>
              <p:nvPr/>
            </p:nvSpPr>
            <p:spPr bwMode="auto">
              <a:xfrm>
                <a:off x="192" y="1527"/>
                <a:ext cx="250" cy="327"/>
              </a:xfrm>
              <a:prstGeom prst="rect">
                <a:avLst/>
              </a:prstGeom>
              <a:noFill/>
              <a:ln w="9525">
                <a:noFill/>
                <a:miter lim="800000"/>
                <a:headEnd/>
                <a:tailEnd/>
              </a:ln>
              <a:effectLst/>
            </p:spPr>
            <p:txBody>
              <a:bodyPr wrap="none">
                <a:prstTxWarp prst="textNoShape">
                  <a:avLst/>
                </a:prstTxWarp>
                <a:spAutoFit/>
              </a:bodyPr>
              <a:lstStyle/>
              <a:p>
                <a:r>
                  <a:rPr lang="en-US" sz="2800" b="1" u="sng">
                    <a:latin typeface="Courier New" pitchFamily="-65" charset="0"/>
                  </a:rPr>
                  <a:t>1</a:t>
                </a:r>
                <a:endParaRPr lang="en-US" sz="2800">
                  <a:solidFill>
                    <a:schemeClr val="tx1"/>
                  </a:solidFill>
                  <a:latin typeface="Times" pitchFamily="-65" charset="0"/>
                </a:endParaRPr>
              </a:p>
            </p:txBody>
          </p:sp>
          <p:sp>
            <p:nvSpPr>
              <p:cNvPr id="2903115" name="Text Box 75"/>
              <p:cNvSpPr txBox="1">
                <a:spLocks noChangeArrowheads="1"/>
              </p:cNvSpPr>
              <p:nvPr/>
            </p:nvSpPr>
            <p:spPr bwMode="auto">
              <a:xfrm>
                <a:off x="192" y="1719"/>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2</a:t>
                </a:r>
                <a:endParaRPr lang="en-US" sz="2800">
                  <a:solidFill>
                    <a:schemeClr val="tx1"/>
                  </a:solidFill>
                  <a:latin typeface="Times" pitchFamily="-65" charset="0"/>
                </a:endParaRPr>
              </a:p>
            </p:txBody>
          </p:sp>
          <p:sp>
            <p:nvSpPr>
              <p:cNvPr id="2903116" name="Text Box 76"/>
              <p:cNvSpPr txBox="1">
                <a:spLocks noChangeArrowheads="1"/>
              </p:cNvSpPr>
              <p:nvPr/>
            </p:nvSpPr>
            <p:spPr bwMode="auto">
              <a:xfrm>
                <a:off x="192" y="1911"/>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3</a:t>
                </a:r>
                <a:endParaRPr lang="en-US" sz="2800">
                  <a:solidFill>
                    <a:schemeClr val="tx1"/>
                  </a:solidFill>
                  <a:latin typeface="Times" pitchFamily="-65" charset="0"/>
                </a:endParaRPr>
              </a:p>
            </p:txBody>
          </p:sp>
          <p:sp>
            <p:nvSpPr>
              <p:cNvPr id="2903117" name="Text Box 77"/>
              <p:cNvSpPr txBox="1">
                <a:spLocks noChangeArrowheads="1"/>
              </p:cNvSpPr>
              <p:nvPr/>
            </p:nvSpPr>
            <p:spPr bwMode="auto">
              <a:xfrm>
                <a:off x="192" y="2103"/>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4</a:t>
                </a:r>
                <a:endParaRPr lang="en-US" sz="2800">
                  <a:solidFill>
                    <a:schemeClr val="tx1"/>
                  </a:solidFill>
                  <a:latin typeface="Times" pitchFamily="-65" charset="0"/>
                </a:endParaRPr>
              </a:p>
            </p:txBody>
          </p:sp>
          <p:sp>
            <p:nvSpPr>
              <p:cNvPr id="2903118" name="Text Box 78"/>
              <p:cNvSpPr txBox="1">
                <a:spLocks noChangeArrowheads="1"/>
              </p:cNvSpPr>
              <p:nvPr/>
            </p:nvSpPr>
            <p:spPr bwMode="auto">
              <a:xfrm>
                <a:off x="192" y="2295"/>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5</a:t>
                </a:r>
                <a:endParaRPr lang="en-US" sz="2800">
                  <a:solidFill>
                    <a:schemeClr val="tx1"/>
                  </a:solidFill>
                  <a:latin typeface="Times" pitchFamily="-65" charset="0"/>
                </a:endParaRPr>
              </a:p>
            </p:txBody>
          </p:sp>
          <p:sp>
            <p:nvSpPr>
              <p:cNvPr id="2903119" name="Text Box 79"/>
              <p:cNvSpPr txBox="1">
                <a:spLocks noChangeArrowheads="1"/>
              </p:cNvSpPr>
              <p:nvPr/>
            </p:nvSpPr>
            <p:spPr bwMode="auto">
              <a:xfrm>
                <a:off x="192" y="2487"/>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6</a:t>
                </a:r>
                <a:endParaRPr lang="en-US" sz="2800">
                  <a:solidFill>
                    <a:schemeClr val="tx1"/>
                  </a:solidFill>
                  <a:latin typeface="Times" pitchFamily="-65" charset="0"/>
                </a:endParaRPr>
              </a:p>
            </p:txBody>
          </p:sp>
          <p:sp>
            <p:nvSpPr>
              <p:cNvPr id="2903120" name="Text Box 80"/>
              <p:cNvSpPr txBox="1">
                <a:spLocks noChangeArrowheads="1"/>
              </p:cNvSpPr>
              <p:nvPr/>
            </p:nvSpPr>
            <p:spPr bwMode="auto">
              <a:xfrm>
                <a:off x="192" y="2679"/>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7</a:t>
                </a:r>
                <a:endParaRPr lang="en-US" sz="2800">
                  <a:solidFill>
                    <a:schemeClr val="tx1"/>
                  </a:solidFill>
                  <a:latin typeface="Times" pitchFamily="-65" charset="0"/>
                </a:endParaRPr>
              </a:p>
            </p:txBody>
          </p:sp>
          <p:sp>
            <p:nvSpPr>
              <p:cNvPr id="2903121" name="Text Box 81"/>
              <p:cNvSpPr txBox="1">
                <a:spLocks noChangeArrowheads="1"/>
              </p:cNvSpPr>
              <p:nvPr/>
            </p:nvSpPr>
            <p:spPr bwMode="auto">
              <a:xfrm>
                <a:off x="0" y="3300"/>
                <a:ext cx="654"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1022</a:t>
                </a:r>
                <a:endParaRPr lang="en-US" sz="2800">
                  <a:solidFill>
                    <a:schemeClr val="tx1"/>
                  </a:solidFill>
                  <a:latin typeface="Times" pitchFamily="-65" charset="0"/>
                </a:endParaRPr>
              </a:p>
            </p:txBody>
          </p:sp>
          <p:sp>
            <p:nvSpPr>
              <p:cNvPr id="2903122" name="Text Box 82"/>
              <p:cNvSpPr txBox="1">
                <a:spLocks noChangeArrowheads="1"/>
              </p:cNvSpPr>
              <p:nvPr/>
            </p:nvSpPr>
            <p:spPr bwMode="auto">
              <a:xfrm>
                <a:off x="0" y="3492"/>
                <a:ext cx="654"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1023</a:t>
                </a:r>
                <a:endParaRPr lang="en-US" sz="2800">
                  <a:solidFill>
                    <a:schemeClr val="tx1"/>
                  </a:solidFill>
                  <a:latin typeface="Times" pitchFamily="-65" charset="0"/>
                </a:endParaRPr>
              </a:p>
            </p:txBody>
          </p:sp>
          <p:sp>
            <p:nvSpPr>
              <p:cNvPr id="2903123" name="Text Box 83"/>
              <p:cNvSpPr txBox="1">
                <a:spLocks noChangeArrowheads="1"/>
              </p:cNvSpPr>
              <p:nvPr/>
            </p:nvSpPr>
            <p:spPr bwMode="auto">
              <a:xfrm>
                <a:off x="192" y="3002"/>
                <a:ext cx="260" cy="288"/>
              </a:xfrm>
              <a:prstGeom prst="rect">
                <a:avLst/>
              </a:prstGeom>
              <a:noFill/>
              <a:ln w="9525">
                <a:noFill/>
                <a:miter lim="800000"/>
                <a:headEnd/>
                <a:tailEnd/>
              </a:ln>
              <a:effectLst/>
            </p:spPr>
            <p:txBody>
              <a:bodyPr wrap="none">
                <a:prstTxWarp prst="textNoShape">
                  <a:avLst/>
                </a:prstTxWarp>
                <a:spAutoFit/>
              </a:bodyPr>
              <a:lstStyle/>
              <a:p>
                <a:r>
                  <a:rPr lang="en-US" sz="2400" b="1">
                    <a:solidFill>
                      <a:schemeClr val="tx1"/>
                    </a:solidFill>
                    <a:latin typeface="Times" pitchFamily="-65" charset="0"/>
                  </a:rPr>
                  <a:t>...</a:t>
                </a:r>
                <a:endParaRPr lang="en-US" sz="2400">
                  <a:solidFill>
                    <a:schemeClr val="tx1"/>
                  </a:solidFill>
                  <a:latin typeface="Times" pitchFamily="-65" charset="0"/>
                </a:endParaRPr>
              </a:p>
            </p:txBody>
          </p:sp>
        </p:grpSp>
      </p:grpSp>
      <p:sp>
        <p:nvSpPr>
          <p:cNvPr id="2903124" name="Rectangle 84"/>
          <p:cNvSpPr>
            <a:spLocks noGrp="1" noChangeArrowheads="1"/>
          </p:cNvSpPr>
          <p:nvPr>
            <p:ph type="body" idx="1"/>
          </p:nvPr>
        </p:nvSpPr>
        <p:spPr>
          <a:xfrm>
            <a:off x="628650" y="857250"/>
            <a:ext cx="8286750" cy="371475"/>
          </a:xfrm>
          <a:noFill/>
          <a:ln/>
        </p:spPr>
        <p:txBody>
          <a:bodyPr/>
          <a:lstStyle/>
          <a:p>
            <a:pPr marL="285750" indent="-285750"/>
            <a:r>
              <a:rPr lang="en-US" sz="2800">
                <a:latin typeface="Courier New" pitchFamily="-65" charset="0"/>
              </a:rPr>
              <a:t>000000000000000000 </a:t>
            </a:r>
            <a:r>
              <a:rPr lang="en-US" sz="2800" u="sng">
                <a:solidFill>
                  <a:srgbClr val="FF0000"/>
                </a:solidFill>
                <a:latin typeface="Courier New" pitchFamily="-65" charset="0"/>
              </a:rPr>
              <a:t>0000000001</a:t>
            </a:r>
            <a:r>
              <a:rPr lang="en-US" sz="2800">
                <a:latin typeface="Courier New" pitchFamily="-65" charset="0"/>
              </a:rPr>
              <a:t> 0100</a:t>
            </a:r>
            <a:endParaRPr lang="en-US"/>
          </a:p>
        </p:txBody>
      </p:sp>
      <p:sp>
        <p:nvSpPr>
          <p:cNvPr id="2903125" name="Oval 85"/>
          <p:cNvSpPr>
            <a:spLocks noChangeArrowheads="1"/>
          </p:cNvSpPr>
          <p:nvPr/>
        </p:nvSpPr>
        <p:spPr bwMode="auto">
          <a:xfrm>
            <a:off x="666750" y="2400300"/>
            <a:ext cx="723900" cy="533400"/>
          </a:xfrm>
          <a:prstGeom prst="ellipse">
            <a:avLst/>
          </a:prstGeom>
          <a:noFill/>
          <a:ln w="38100">
            <a:solidFill>
              <a:srgbClr val="FF0000"/>
            </a:solidFill>
            <a:round/>
            <a:headEnd/>
            <a:tailEnd/>
          </a:ln>
          <a:effectLst/>
        </p:spPr>
        <p:txBody>
          <a:bodyPr wrap="none" anchor="ctr">
            <a:prstTxWarp prst="textNoShape">
              <a:avLst/>
            </a:prstTxWarp>
          </a:bodyPr>
          <a:lstStyle/>
          <a:p>
            <a:endParaRPr lang="en-US"/>
          </a:p>
        </p:txBody>
      </p:sp>
      <p:sp>
        <p:nvSpPr>
          <p:cNvPr id="2903126" name="Text Box 86"/>
          <p:cNvSpPr txBox="1">
            <a:spLocks noChangeArrowheads="1"/>
          </p:cNvSpPr>
          <p:nvPr/>
        </p:nvSpPr>
        <p:spPr bwMode="auto">
          <a:xfrm>
            <a:off x="0" y="1809750"/>
            <a:ext cx="1112838"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Index</a:t>
            </a:r>
          </a:p>
        </p:txBody>
      </p:sp>
      <p:sp>
        <p:nvSpPr>
          <p:cNvPr id="2903127" name="Text Box 87"/>
          <p:cNvSpPr txBox="1">
            <a:spLocks noChangeArrowheads="1"/>
          </p:cNvSpPr>
          <p:nvPr/>
        </p:nvSpPr>
        <p:spPr bwMode="auto">
          <a:xfrm>
            <a:off x="2286000" y="1123950"/>
            <a:ext cx="1646238"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Tag field</a:t>
            </a:r>
          </a:p>
        </p:txBody>
      </p:sp>
      <p:sp>
        <p:nvSpPr>
          <p:cNvPr id="2903128" name="Text Box 88"/>
          <p:cNvSpPr txBox="1">
            <a:spLocks noChangeArrowheads="1"/>
          </p:cNvSpPr>
          <p:nvPr/>
        </p:nvSpPr>
        <p:spPr bwMode="auto">
          <a:xfrm>
            <a:off x="5232400" y="1123950"/>
            <a:ext cx="1943100"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Index field</a:t>
            </a:r>
          </a:p>
        </p:txBody>
      </p:sp>
      <p:sp>
        <p:nvSpPr>
          <p:cNvPr id="2903129" name="Text Box 89"/>
          <p:cNvSpPr txBox="1">
            <a:spLocks noChangeArrowheads="1"/>
          </p:cNvSpPr>
          <p:nvPr/>
        </p:nvSpPr>
        <p:spPr bwMode="auto">
          <a:xfrm>
            <a:off x="7289800" y="1123950"/>
            <a:ext cx="1211263"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Offset</a:t>
            </a:r>
          </a:p>
        </p:txBody>
      </p:sp>
      <p:cxnSp>
        <p:nvCxnSpPr>
          <p:cNvPr id="2903130" name="AutoShape 90"/>
          <p:cNvCxnSpPr>
            <a:cxnSpLocks noChangeShapeType="1"/>
          </p:cNvCxnSpPr>
          <p:nvPr/>
        </p:nvCxnSpPr>
        <p:spPr bwMode="auto">
          <a:xfrm rot="10800000" flipV="1">
            <a:off x="304800" y="1435100"/>
            <a:ext cx="4838700" cy="1249363"/>
          </a:xfrm>
          <a:prstGeom prst="curvedConnector3">
            <a:avLst>
              <a:gd name="adj1" fmla="val 104852"/>
            </a:avLst>
          </a:prstGeom>
          <a:noFill/>
          <a:ln w="38100">
            <a:solidFill>
              <a:schemeClr val="accent1"/>
            </a:solidFill>
            <a:round/>
            <a:headEnd/>
            <a:tailEnd type="triangle" w="med" len="med"/>
          </a:ln>
          <a:effectLst/>
        </p:spPr>
      </p:cxnSp>
      <p:grpSp>
        <p:nvGrpSpPr>
          <p:cNvPr id="5" name="Group 91"/>
          <p:cNvGrpSpPr>
            <a:grpSpLocks/>
          </p:cNvGrpSpPr>
          <p:nvPr/>
        </p:nvGrpSpPr>
        <p:grpSpPr bwMode="auto">
          <a:xfrm>
            <a:off x="874713" y="2141538"/>
            <a:ext cx="338137" cy="3863975"/>
            <a:chOff x="551" y="1589"/>
            <a:chExt cx="213" cy="2434"/>
          </a:xfrm>
        </p:grpSpPr>
        <p:sp>
          <p:nvSpPr>
            <p:cNvPr id="2903132" name="Text Box 92"/>
            <p:cNvSpPr txBox="1">
              <a:spLocks noChangeArrowheads="1"/>
            </p:cNvSpPr>
            <p:nvPr/>
          </p:nvSpPr>
          <p:spPr bwMode="auto">
            <a:xfrm>
              <a:off x="551" y="1589"/>
              <a:ext cx="205" cy="250"/>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03133" name="Text Box 93"/>
            <p:cNvSpPr txBox="1">
              <a:spLocks noChangeArrowheads="1"/>
            </p:cNvSpPr>
            <p:nvPr/>
          </p:nvSpPr>
          <p:spPr bwMode="auto">
            <a:xfrm>
              <a:off x="551" y="1789"/>
              <a:ext cx="205" cy="250"/>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03134" name="Text Box 94"/>
            <p:cNvSpPr txBox="1">
              <a:spLocks noChangeArrowheads="1"/>
            </p:cNvSpPr>
            <p:nvPr/>
          </p:nvSpPr>
          <p:spPr bwMode="auto">
            <a:xfrm>
              <a:off x="551" y="1981"/>
              <a:ext cx="205" cy="250"/>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03135" name="Text Box 95"/>
            <p:cNvSpPr txBox="1">
              <a:spLocks noChangeArrowheads="1"/>
            </p:cNvSpPr>
            <p:nvPr/>
          </p:nvSpPr>
          <p:spPr bwMode="auto">
            <a:xfrm>
              <a:off x="551" y="2173"/>
              <a:ext cx="205" cy="250"/>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03136" name="Text Box 96"/>
            <p:cNvSpPr txBox="1">
              <a:spLocks noChangeArrowheads="1"/>
            </p:cNvSpPr>
            <p:nvPr/>
          </p:nvSpPr>
          <p:spPr bwMode="auto">
            <a:xfrm>
              <a:off x="559" y="2373"/>
              <a:ext cx="205" cy="250"/>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03137" name="Text Box 97"/>
            <p:cNvSpPr txBox="1">
              <a:spLocks noChangeArrowheads="1"/>
            </p:cNvSpPr>
            <p:nvPr/>
          </p:nvSpPr>
          <p:spPr bwMode="auto">
            <a:xfrm>
              <a:off x="559" y="2565"/>
              <a:ext cx="205" cy="250"/>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03138" name="Text Box 98"/>
            <p:cNvSpPr txBox="1">
              <a:spLocks noChangeArrowheads="1"/>
            </p:cNvSpPr>
            <p:nvPr/>
          </p:nvSpPr>
          <p:spPr bwMode="auto">
            <a:xfrm>
              <a:off x="559" y="2757"/>
              <a:ext cx="205" cy="250"/>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03139" name="Text Box 99"/>
            <p:cNvSpPr txBox="1">
              <a:spLocks noChangeArrowheads="1"/>
            </p:cNvSpPr>
            <p:nvPr/>
          </p:nvSpPr>
          <p:spPr bwMode="auto">
            <a:xfrm>
              <a:off x="559" y="2957"/>
              <a:ext cx="205" cy="250"/>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03140" name="Text Box 100"/>
            <p:cNvSpPr txBox="1">
              <a:spLocks noChangeArrowheads="1"/>
            </p:cNvSpPr>
            <p:nvPr/>
          </p:nvSpPr>
          <p:spPr bwMode="auto">
            <a:xfrm>
              <a:off x="559" y="3581"/>
              <a:ext cx="205" cy="250"/>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03141" name="Text Box 101"/>
            <p:cNvSpPr txBox="1">
              <a:spLocks noChangeArrowheads="1"/>
            </p:cNvSpPr>
            <p:nvPr/>
          </p:nvSpPr>
          <p:spPr bwMode="auto">
            <a:xfrm>
              <a:off x="559" y="3773"/>
              <a:ext cx="205" cy="250"/>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grpSp>
      <p:sp>
        <p:nvSpPr>
          <p:cNvPr id="102" name="Text Box 69"/>
          <p:cNvSpPr txBox="1">
            <a:spLocks noChangeArrowheads="1"/>
          </p:cNvSpPr>
          <p:nvPr/>
        </p:nvSpPr>
        <p:spPr bwMode="auto">
          <a:xfrm>
            <a:off x="2438400" y="17018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0xc-f</a:t>
            </a:r>
            <a:endParaRPr lang="en-US" sz="2800" b="1" dirty="0">
              <a:solidFill>
                <a:schemeClr val="tx1"/>
              </a:solidFill>
              <a:latin typeface="Times" pitchFamily="-65" charset="0"/>
            </a:endParaRPr>
          </a:p>
        </p:txBody>
      </p:sp>
      <p:sp>
        <p:nvSpPr>
          <p:cNvPr id="103" name="Text Box 70"/>
          <p:cNvSpPr txBox="1">
            <a:spLocks noChangeArrowheads="1"/>
          </p:cNvSpPr>
          <p:nvPr/>
        </p:nvSpPr>
        <p:spPr bwMode="auto">
          <a:xfrm>
            <a:off x="4114800" y="16764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0x8-b</a:t>
            </a:r>
            <a:endParaRPr lang="en-US" sz="2800" b="1" dirty="0">
              <a:solidFill>
                <a:schemeClr val="tx1"/>
              </a:solidFill>
              <a:latin typeface="Times" pitchFamily="-65" charset="0"/>
            </a:endParaRPr>
          </a:p>
        </p:txBody>
      </p:sp>
      <p:sp>
        <p:nvSpPr>
          <p:cNvPr id="104" name="Text Box 71"/>
          <p:cNvSpPr txBox="1">
            <a:spLocks noChangeArrowheads="1"/>
          </p:cNvSpPr>
          <p:nvPr/>
        </p:nvSpPr>
        <p:spPr bwMode="auto">
          <a:xfrm>
            <a:off x="5791200" y="16764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0x4-7</a:t>
            </a:r>
            <a:endParaRPr lang="en-US" sz="2800" b="1" dirty="0">
              <a:solidFill>
                <a:schemeClr val="tx1"/>
              </a:solidFill>
              <a:latin typeface="Times" pitchFamily="-65" charset="0"/>
            </a:endParaRPr>
          </a:p>
        </p:txBody>
      </p:sp>
      <p:sp>
        <p:nvSpPr>
          <p:cNvPr id="105" name="Text Box 72"/>
          <p:cNvSpPr txBox="1">
            <a:spLocks noChangeArrowheads="1"/>
          </p:cNvSpPr>
          <p:nvPr/>
        </p:nvSpPr>
        <p:spPr bwMode="auto">
          <a:xfrm>
            <a:off x="7391400" y="16764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0x0-3</a:t>
            </a:r>
            <a:endParaRPr lang="en-US" sz="2800" b="1" dirty="0">
              <a:solidFill>
                <a:schemeClr val="tx1"/>
              </a:solidFill>
              <a:latin typeface="Times" pitchFamily="-65"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05090" name="Rectangle 2"/>
          <p:cNvSpPr>
            <a:spLocks noGrp="1" noChangeArrowheads="1"/>
          </p:cNvSpPr>
          <p:nvPr>
            <p:ph type="title"/>
          </p:nvPr>
        </p:nvSpPr>
        <p:spPr>
          <a:xfrm>
            <a:off x="323850" y="228600"/>
            <a:ext cx="8120063" cy="434975"/>
          </a:xfrm>
        </p:spPr>
        <p:txBody>
          <a:bodyPr/>
          <a:lstStyle/>
          <a:p>
            <a:r>
              <a:rPr lang="en-US" sz="3200" dirty="0"/>
              <a:t>So load that data into cache, setting tag, valid</a:t>
            </a:r>
            <a:endParaRPr lang="en-US" sz="4400" dirty="0"/>
          </a:p>
        </p:txBody>
      </p:sp>
      <p:grpSp>
        <p:nvGrpSpPr>
          <p:cNvPr id="2" name="Group 3"/>
          <p:cNvGrpSpPr>
            <a:grpSpLocks/>
          </p:cNvGrpSpPr>
          <p:nvPr/>
        </p:nvGrpSpPr>
        <p:grpSpPr bwMode="auto">
          <a:xfrm>
            <a:off x="0" y="1397000"/>
            <a:ext cx="8839200" cy="4665663"/>
            <a:chOff x="0" y="880"/>
            <a:chExt cx="5568" cy="2939"/>
          </a:xfrm>
        </p:grpSpPr>
        <p:sp>
          <p:nvSpPr>
            <p:cNvPr id="2905092" name="Rectangle 4"/>
            <p:cNvSpPr>
              <a:spLocks noChangeArrowheads="1"/>
            </p:cNvSpPr>
            <p:nvPr/>
          </p:nvSpPr>
          <p:spPr bwMode="auto">
            <a:xfrm>
              <a:off x="720" y="1392"/>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5093" name="Rectangle 5"/>
            <p:cNvSpPr>
              <a:spLocks noChangeArrowheads="1"/>
            </p:cNvSpPr>
            <p:nvPr/>
          </p:nvSpPr>
          <p:spPr bwMode="auto">
            <a:xfrm>
              <a:off x="576" y="1392"/>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5094" name="Rectangle 6"/>
            <p:cNvSpPr>
              <a:spLocks noChangeArrowheads="1"/>
            </p:cNvSpPr>
            <p:nvPr/>
          </p:nvSpPr>
          <p:spPr bwMode="auto">
            <a:xfrm>
              <a:off x="1344"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5095" name="Rectangle 7"/>
            <p:cNvSpPr>
              <a:spLocks noChangeArrowheads="1"/>
            </p:cNvSpPr>
            <p:nvPr/>
          </p:nvSpPr>
          <p:spPr bwMode="auto">
            <a:xfrm>
              <a:off x="2400"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5096" name="Rectangle 8"/>
            <p:cNvSpPr>
              <a:spLocks noChangeArrowheads="1"/>
            </p:cNvSpPr>
            <p:nvPr/>
          </p:nvSpPr>
          <p:spPr bwMode="auto">
            <a:xfrm>
              <a:off x="3456"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5097" name="Rectangle 9"/>
            <p:cNvSpPr>
              <a:spLocks noChangeArrowheads="1"/>
            </p:cNvSpPr>
            <p:nvPr/>
          </p:nvSpPr>
          <p:spPr bwMode="auto">
            <a:xfrm>
              <a:off x="4512"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5098" name="Rectangle 10"/>
            <p:cNvSpPr>
              <a:spLocks noChangeArrowheads="1"/>
            </p:cNvSpPr>
            <p:nvPr/>
          </p:nvSpPr>
          <p:spPr bwMode="auto">
            <a:xfrm>
              <a:off x="720" y="1584"/>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5099" name="Rectangle 11"/>
            <p:cNvSpPr>
              <a:spLocks noChangeArrowheads="1"/>
            </p:cNvSpPr>
            <p:nvPr/>
          </p:nvSpPr>
          <p:spPr bwMode="auto">
            <a:xfrm>
              <a:off x="576" y="1584"/>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5100" name="Rectangle 12"/>
            <p:cNvSpPr>
              <a:spLocks noChangeArrowheads="1"/>
            </p:cNvSpPr>
            <p:nvPr/>
          </p:nvSpPr>
          <p:spPr bwMode="auto">
            <a:xfrm>
              <a:off x="1344"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5101" name="Rectangle 13"/>
            <p:cNvSpPr>
              <a:spLocks noChangeArrowheads="1"/>
            </p:cNvSpPr>
            <p:nvPr/>
          </p:nvSpPr>
          <p:spPr bwMode="auto">
            <a:xfrm>
              <a:off x="2400"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5102" name="Rectangle 14"/>
            <p:cNvSpPr>
              <a:spLocks noChangeArrowheads="1"/>
            </p:cNvSpPr>
            <p:nvPr/>
          </p:nvSpPr>
          <p:spPr bwMode="auto">
            <a:xfrm>
              <a:off x="3456"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5103" name="Rectangle 15"/>
            <p:cNvSpPr>
              <a:spLocks noChangeArrowheads="1"/>
            </p:cNvSpPr>
            <p:nvPr/>
          </p:nvSpPr>
          <p:spPr bwMode="auto">
            <a:xfrm>
              <a:off x="4512"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5104" name="Rectangle 16"/>
            <p:cNvSpPr>
              <a:spLocks noChangeArrowheads="1"/>
            </p:cNvSpPr>
            <p:nvPr/>
          </p:nvSpPr>
          <p:spPr bwMode="auto">
            <a:xfrm>
              <a:off x="720" y="1776"/>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5105" name="Rectangle 17"/>
            <p:cNvSpPr>
              <a:spLocks noChangeArrowheads="1"/>
            </p:cNvSpPr>
            <p:nvPr/>
          </p:nvSpPr>
          <p:spPr bwMode="auto">
            <a:xfrm>
              <a:off x="576" y="1776"/>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5106" name="Rectangle 18"/>
            <p:cNvSpPr>
              <a:spLocks noChangeArrowheads="1"/>
            </p:cNvSpPr>
            <p:nvPr/>
          </p:nvSpPr>
          <p:spPr bwMode="auto">
            <a:xfrm>
              <a:off x="1344"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5107" name="Rectangle 19"/>
            <p:cNvSpPr>
              <a:spLocks noChangeArrowheads="1"/>
            </p:cNvSpPr>
            <p:nvPr/>
          </p:nvSpPr>
          <p:spPr bwMode="auto">
            <a:xfrm>
              <a:off x="2400"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5108" name="Rectangle 20"/>
            <p:cNvSpPr>
              <a:spLocks noChangeArrowheads="1"/>
            </p:cNvSpPr>
            <p:nvPr/>
          </p:nvSpPr>
          <p:spPr bwMode="auto">
            <a:xfrm>
              <a:off x="3456"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5109" name="Rectangle 21"/>
            <p:cNvSpPr>
              <a:spLocks noChangeArrowheads="1"/>
            </p:cNvSpPr>
            <p:nvPr/>
          </p:nvSpPr>
          <p:spPr bwMode="auto">
            <a:xfrm>
              <a:off x="4512"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5110" name="Rectangle 22"/>
            <p:cNvSpPr>
              <a:spLocks noChangeArrowheads="1"/>
            </p:cNvSpPr>
            <p:nvPr/>
          </p:nvSpPr>
          <p:spPr bwMode="auto">
            <a:xfrm>
              <a:off x="720" y="1968"/>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5111" name="Rectangle 23"/>
            <p:cNvSpPr>
              <a:spLocks noChangeArrowheads="1"/>
            </p:cNvSpPr>
            <p:nvPr/>
          </p:nvSpPr>
          <p:spPr bwMode="auto">
            <a:xfrm>
              <a:off x="576" y="1968"/>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5112" name="Rectangle 24"/>
            <p:cNvSpPr>
              <a:spLocks noChangeArrowheads="1"/>
            </p:cNvSpPr>
            <p:nvPr/>
          </p:nvSpPr>
          <p:spPr bwMode="auto">
            <a:xfrm>
              <a:off x="1344"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5113" name="Rectangle 25"/>
            <p:cNvSpPr>
              <a:spLocks noChangeArrowheads="1"/>
            </p:cNvSpPr>
            <p:nvPr/>
          </p:nvSpPr>
          <p:spPr bwMode="auto">
            <a:xfrm>
              <a:off x="2400"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5114" name="Rectangle 26"/>
            <p:cNvSpPr>
              <a:spLocks noChangeArrowheads="1"/>
            </p:cNvSpPr>
            <p:nvPr/>
          </p:nvSpPr>
          <p:spPr bwMode="auto">
            <a:xfrm>
              <a:off x="3456"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5115" name="Rectangle 27"/>
            <p:cNvSpPr>
              <a:spLocks noChangeArrowheads="1"/>
            </p:cNvSpPr>
            <p:nvPr/>
          </p:nvSpPr>
          <p:spPr bwMode="auto">
            <a:xfrm>
              <a:off x="4512"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5116" name="Rectangle 28"/>
            <p:cNvSpPr>
              <a:spLocks noChangeArrowheads="1"/>
            </p:cNvSpPr>
            <p:nvPr/>
          </p:nvSpPr>
          <p:spPr bwMode="auto">
            <a:xfrm>
              <a:off x="720" y="2160"/>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5117" name="Rectangle 29"/>
            <p:cNvSpPr>
              <a:spLocks noChangeArrowheads="1"/>
            </p:cNvSpPr>
            <p:nvPr/>
          </p:nvSpPr>
          <p:spPr bwMode="auto">
            <a:xfrm>
              <a:off x="576" y="2160"/>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5118" name="Rectangle 30"/>
            <p:cNvSpPr>
              <a:spLocks noChangeArrowheads="1"/>
            </p:cNvSpPr>
            <p:nvPr/>
          </p:nvSpPr>
          <p:spPr bwMode="auto">
            <a:xfrm>
              <a:off x="1344"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5119" name="Rectangle 31"/>
            <p:cNvSpPr>
              <a:spLocks noChangeArrowheads="1"/>
            </p:cNvSpPr>
            <p:nvPr/>
          </p:nvSpPr>
          <p:spPr bwMode="auto">
            <a:xfrm>
              <a:off x="2400"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5120" name="Rectangle 32"/>
            <p:cNvSpPr>
              <a:spLocks noChangeArrowheads="1"/>
            </p:cNvSpPr>
            <p:nvPr/>
          </p:nvSpPr>
          <p:spPr bwMode="auto">
            <a:xfrm>
              <a:off x="3456"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5121" name="Rectangle 33"/>
            <p:cNvSpPr>
              <a:spLocks noChangeArrowheads="1"/>
            </p:cNvSpPr>
            <p:nvPr/>
          </p:nvSpPr>
          <p:spPr bwMode="auto">
            <a:xfrm>
              <a:off x="4512"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5122" name="Rectangle 34"/>
            <p:cNvSpPr>
              <a:spLocks noChangeArrowheads="1"/>
            </p:cNvSpPr>
            <p:nvPr/>
          </p:nvSpPr>
          <p:spPr bwMode="auto">
            <a:xfrm>
              <a:off x="720" y="2352"/>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5123" name="Rectangle 35"/>
            <p:cNvSpPr>
              <a:spLocks noChangeArrowheads="1"/>
            </p:cNvSpPr>
            <p:nvPr/>
          </p:nvSpPr>
          <p:spPr bwMode="auto">
            <a:xfrm>
              <a:off x="576" y="2352"/>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5124" name="Rectangle 36"/>
            <p:cNvSpPr>
              <a:spLocks noChangeArrowheads="1"/>
            </p:cNvSpPr>
            <p:nvPr/>
          </p:nvSpPr>
          <p:spPr bwMode="auto">
            <a:xfrm>
              <a:off x="1344"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5125" name="Rectangle 37"/>
            <p:cNvSpPr>
              <a:spLocks noChangeArrowheads="1"/>
            </p:cNvSpPr>
            <p:nvPr/>
          </p:nvSpPr>
          <p:spPr bwMode="auto">
            <a:xfrm>
              <a:off x="2400"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5126" name="Rectangle 38"/>
            <p:cNvSpPr>
              <a:spLocks noChangeArrowheads="1"/>
            </p:cNvSpPr>
            <p:nvPr/>
          </p:nvSpPr>
          <p:spPr bwMode="auto">
            <a:xfrm>
              <a:off x="3456"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5127" name="Rectangle 39"/>
            <p:cNvSpPr>
              <a:spLocks noChangeArrowheads="1"/>
            </p:cNvSpPr>
            <p:nvPr/>
          </p:nvSpPr>
          <p:spPr bwMode="auto">
            <a:xfrm>
              <a:off x="4512"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5128" name="Rectangle 40"/>
            <p:cNvSpPr>
              <a:spLocks noChangeArrowheads="1"/>
            </p:cNvSpPr>
            <p:nvPr/>
          </p:nvSpPr>
          <p:spPr bwMode="auto">
            <a:xfrm>
              <a:off x="720" y="2544"/>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5129" name="Rectangle 41"/>
            <p:cNvSpPr>
              <a:spLocks noChangeArrowheads="1"/>
            </p:cNvSpPr>
            <p:nvPr/>
          </p:nvSpPr>
          <p:spPr bwMode="auto">
            <a:xfrm>
              <a:off x="576" y="2544"/>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5130" name="Rectangle 42"/>
            <p:cNvSpPr>
              <a:spLocks noChangeArrowheads="1"/>
            </p:cNvSpPr>
            <p:nvPr/>
          </p:nvSpPr>
          <p:spPr bwMode="auto">
            <a:xfrm>
              <a:off x="1344"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5131" name="Rectangle 43"/>
            <p:cNvSpPr>
              <a:spLocks noChangeArrowheads="1"/>
            </p:cNvSpPr>
            <p:nvPr/>
          </p:nvSpPr>
          <p:spPr bwMode="auto">
            <a:xfrm>
              <a:off x="2400"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5132" name="Rectangle 44"/>
            <p:cNvSpPr>
              <a:spLocks noChangeArrowheads="1"/>
            </p:cNvSpPr>
            <p:nvPr/>
          </p:nvSpPr>
          <p:spPr bwMode="auto">
            <a:xfrm>
              <a:off x="3456"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5133" name="Rectangle 45"/>
            <p:cNvSpPr>
              <a:spLocks noChangeArrowheads="1"/>
            </p:cNvSpPr>
            <p:nvPr/>
          </p:nvSpPr>
          <p:spPr bwMode="auto">
            <a:xfrm>
              <a:off x="4512"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5134" name="Rectangle 46"/>
            <p:cNvSpPr>
              <a:spLocks noChangeArrowheads="1"/>
            </p:cNvSpPr>
            <p:nvPr/>
          </p:nvSpPr>
          <p:spPr bwMode="auto">
            <a:xfrm>
              <a:off x="720" y="2736"/>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5135" name="Rectangle 47"/>
            <p:cNvSpPr>
              <a:spLocks noChangeArrowheads="1"/>
            </p:cNvSpPr>
            <p:nvPr/>
          </p:nvSpPr>
          <p:spPr bwMode="auto">
            <a:xfrm>
              <a:off x="576" y="2736"/>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5136" name="Rectangle 48"/>
            <p:cNvSpPr>
              <a:spLocks noChangeArrowheads="1"/>
            </p:cNvSpPr>
            <p:nvPr/>
          </p:nvSpPr>
          <p:spPr bwMode="auto">
            <a:xfrm>
              <a:off x="1344"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5137" name="Rectangle 49"/>
            <p:cNvSpPr>
              <a:spLocks noChangeArrowheads="1"/>
            </p:cNvSpPr>
            <p:nvPr/>
          </p:nvSpPr>
          <p:spPr bwMode="auto">
            <a:xfrm>
              <a:off x="2400"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5138" name="Rectangle 50"/>
            <p:cNvSpPr>
              <a:spLocks noChangeArrowheads="1"/>
            </p:cNvSpPr>
            <p:nvPr/>
          </p:nvSpPr>
          <p:spPr bwMode="auto">
            <a:xfrm>
              <a:off x="3456"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5139" name="Rectangle 51"/>
            <p:cNvSpPr>
              <a:spLocks noChangeArrowheads="1"/>
            </p:cNvSpPr>
            <p:nvPr/>
          </p:nvSpPr>
          <p:spPr bwMode="auto">
            <a:xfrm>
              <a:off x="4512"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5140" name="Rectangle 52"/>
            <p:cNvSpPr>
              <a:spLocks noChangeArrowheads="1"/>
            </p:cNvSpPr>
            <p:nvPr/>
          </p:nvSpPr>
          <p:spPr bwMode="auto">
            <a:xfrm>
              <a:off x="720" y="3360"/>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5141" name="Rectangle 53"/>
            <p:cNvSpPr>
              <a:spLocks noChangeArrowheads="1"/>
            </p:cNvSpPr>
            <p:nvPr/>
          </p:nvSpPr>
          <p:spPr bwMode="auto">
            <a:xfrm>
              <a:off x="576" y="3360"/>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5142" name="Rectangle 54"/>
            <p:cNvSpPr>
              <a:spLocks noChangeArrowheads="1"/>
            </p:cNvSpPr>
            <p:nvPr/>
          </p:nvSpPr>
          <p:spPr bwMode="auto">
            <a:xfrm>
              <a:off x="1344"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5143" name="Rectangle 55"/>
            <p:cNvSpPr>
              <a:spLocks noChangeArrowheads="1"/>
            </p:cNvSpPr>
            <p:nvPr/>
          </p:nvSpPr>
          <p:spPr bwMode="auto">
            <a:xfrm>
              <a:off x="2400"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5144" name="Rectangle 56"/>
            <p:cNvSpPr>
              <a:spLocks noChangeArrowheads="1"/>
            </p:cNvSpPr>
            <p:nvPr/>
          </p:nvSpPr>
          <p:spPr bwMode="auto">
            <a:xfrm>
              <a:off x="3456"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5145" name="Rectangle 57"/>
            <p:cNvSpPr>
              <a:spLocks noChangeArrowheads="1"/>
            </p:cNvSpPr>
            <p:nvPr/>
          </p:nvSpPr>
          <p:spPr bwMode="auto">
            <a:xfrm>
              <a:off x="4512"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5146" name="Rectangle 58"/>
            <p:cNvSpPr>
              <a:spLocks noChangeArrowheads="1"/>
            </p:cNvSpPr>
            <p:nvPr/>
          </p:nvSpPr>
          <p:spPr bwMode="auto">
            <a:xfrm>
              <a:off x="720" y="3552"/>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5147" name="Rectangle 59"/>
            <p:cNvSpPr>
              <a:spLocks noChangeArrowheads="1"/>
            </p:cNvSpPr>
            <p:nvPr/>
          </p:nvSpPr>
          <p:spPr bwMode="auto">
            <a:xfrm>
              <a:off x="576" y="3552"/>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5148" name="Rectangle 60"/>
            <p:cNvSpPr>
              <a:spLocks noChangeArrowheads="1"/>
            </p:cNvSpPr>
            <p:nvPr/>
          </p:nvSpPr>
          <p:spPr bwMode="auto">
            <a:xfrm>
              <a:off x="1344"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5149" name="Rectangle 61"/>
            <p:cNvSpPr>
              <a:spLocks noChangeArrowheads="1"/>
            </p:cNvSpPr>
            <p:nvPr/>
          </p:nvSpPr>
          <p:spPr bwMode="auto">
            <a:xfrm>
              <a:off x="2400"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5150" name="Rectangle 62"/>
            <p:cNvSpPr>
              <a:spLocks noChangeArrowheads="1"/>
            </p:cNvSpPr>
            <p:nvPr/>
          </p:nvSpPr>
          <p:spPr bwMode="auto">
            <a:xfrm>
              <a:off x="3456"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5151" name="Rectangle 63"/>
            <p:cNvSpPr>
              <a:spLocks noChangeArrowheads="1"/>
            </p:cNvSpPr>
            <p:nvPr/>
          </p:nvSpPr>
          <p:spPr bwMode="auto">
            <a:xfrm>
              <a:off x="4512"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5152" name="Text Box 64"/>
            <p:cNvSpPr txBox="1">
              <a:spLocks noChangeArrowheads="1"/>
            </p:cNvSpPr>
            <p:nvPr/>
          </p:nvSpPr>
          <p:spPr bwMode="auto">
            <a:xfrm>
              <a:off x="2390" y="3002"/>
              <a:ext cx="260" cy="288"/>
            </a:xfrm>
            <a:prstGeom prst="rect">
              <a:avLst/>
            </a:prstGeom>
            <a:noFill/>
            <a:ln w="9525">
              <a:noFill/>
              <a:miter lim="800000"/>
              <a:headEnd/>
              <a:tailEnd/>
            </a:ln>
            <a:effectLst/>
          </p:spPr>
          <p:txBody>
            <a:bodyPr wrap="none">
              <a:prstTxWarp prst="textNoShape">
                <a:avLst/>
              </a:prstTxWarp>
              <a:spAutoFit/>
            </a:bodyPr>
            <a:lstStyle/>
            <a:p>
              <a:r>
                <a:rPr lang="en-US" sz="2400" b="1">
                  <a:solidFill>
                    <a:schemeClr val="tx1"/>
                  </a:solidFill>
                  <a:latin typeface="Times" pitchFamily="-65" charset="0"/>
                </a:rPr>
                <a:t>...</a:t>
              </a:r>
              <a:endParaRPr lang="en-US" sz="2400">
                <a:solidFill>
                  <a:schemeClr val="tx1"/>
                </a:solidFill>
                <a:latin typeface="Times" pitchFamily="-65" charset="0"/>
              </a:endParaRPr>
            </a:p>
          </p:txBody>
        </p:sp>
        <p:grpSp>
          <p:nvGrpSpPr>
            <p:cNvPr id="3" name="Group 65"/>
            <p:cNvGrpSpPr>
              <a:grpSpLocks/>
            </p:cNvGrpSpPr>
            <p:nvPr/>
          </p:nvGrpSpPr>
          <p:grpSpPr bwMode="auto">
            <a:xfrm>
              <a:off x="336" y="880"/>
              <a:ext cx="969" cy="567"/>
              <a:chOff x="336" y="880"/>
              <a:chExt cx="969" cy="567"/>
            </a:xfrm>
          </p:grpSpPr>
          <p:sp>
            <p:nvSpPr>
              <p:cNvPr id="2905154" name="Text Box 66"/>
              <p:cNvSpPr txBox="1">
                <a:spLocks noChangeArrowheads="1"/>
              </p:cNvSpPr>
              <p:nvPr/>
            </p:nvSpPr>
            <p:spPr bwMode="auto">
              <a:xfrm>
                <a:off x="336" y="880"/>
                <a:ext cx="639"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Times" pitchFamily="-65" charset="0"/>
                  </a:rPr>
                  <a:t>Valid</a:t>
                </a:r>
              </a:p>
            </p:txBody>
          </p:sp>
          <p:sp>
            <p:nvSpPr>
              <p:cNvPr id="2905155" name="Text Box 67"/>
              <p:cNvSpPr txBox="1">
                <a:spLocks noChangeArrowheads="1"/>
              </p:cNvSpPr>
              <p:nvPr/>
            </p:nvSpPr>
            <p:spPr bwMode="auto">
              <a:xfrm>
                <a:off x="816" y="1120"/>
                <a:ext cx="489"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Times" pitchFamily="-65" charset="0"/>
                  </a:rPr>
                  <a:t>Tag</a:t>
                </a:r>
              </a:p>
            </p:txBody>
          </p:sp>
        </p:grpSp>
        <p:grpSp>
          <p:nvGrpSpPr>
            <p:cNvPr id="4" name="Group 72"/>
            <p:cNvGrpSpPr>
              <a:grpSpLocks/>
            </p:cNvGrpSpPr>
            <p:nvPr/>
          </p:nvGrpSpPr>
          <p:grpSpPr bwMode="auto">
            <a:xfrm>
              <a:off x="0" y="1335"/>
              <a:ext cx="654" cy="2484"/>
              <a:chOff x="0" y="1335"/>
              <a:chExt cx="654" cy="2484"/>
            </a:xfrm>
          </p:grpSpPr>
          <p:sp>
            <p:nvSpPr>
              <p:cNvPr id="2905161" name="Text Box 73"/>
              <p:cNvSpPr txBox="1">
                <a:spLocks noChangeArrowheads="1"/>
              </p:cNvSpPr>
              <p:nvPr/>
            </p:nvSpPr>
            <p:spPr bwMode="auto">
              <a:xfrm>
                <a:off x="192" y="1335"/>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0</a:t>
                </a:r>
                <a:endParaRPr lang="en-US" sz="2800">
                  <a:solidFill>
                    <a:schemeClr val="tx1"/>
                  </a:solidFill>
                  <a:latin typeface="Times" pitchFamily="-65" charset="0"/>
                </a:endParaRPr>
              </a:p>
            </p:txBody>
          </p:sp>
          <p:sp>
            <p:nvSpPr>
              <p:cNvPr id="2905162" name="Text Box 74"/>
              <p:cNvSpPr txBox="1">
                <a:spLocks noChangeArrowheads="1"/>
              </p:cNvSpPr>
              <p:nvPr/>
            </p:nvSpPr>
            <p:spPr bwMode="auto">
              <a:xfrm>
                <a:off x="192" y="1527"/>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1</a:t>
                </a:r>
                <a:endParaRPr lang="en-US" sz="2800">
                  <a:solidFill>
                    <a:schemeClr val="tx1"/>
                  </a:solidFill>
                  <a:latin typeface="Times" pitchFamily="-65" charset="0"/>
                </a:endParaRPr>
              </a:p>
            </p:txBody>
          </p:sp>
          <p:sp>
            <p:nvSpPr>
              <p:cNvPr id="2905163" name="Text Box 75"/>
              <p:cNvSpPr txBox="1">
                <a:spLocks noChangeArrowheads="1"/>
              </p:cNvSpPr>
              <p:nvPr/>
            </p:nvSpPr>
            <p:spPr bwMode="auto">
              <a:xfrm>
                <a:off x="192" y="1719"/>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2</a:t>
                </a:r>
                <a:endParaRPr lang="en-US" sz="2800">
                  <a:solidFill>
                    <a:schemeClr val="tx1"/>
                  </a:solidFill>
                  <a:latin typeface="Times" pitchFamily="-65" charset="0"/>
                </a:endParaRPr>
              </a:p>
            </p:txBody>
          </p:sp>
          <p:sp>
            <p:nvSpPr>
              <p:cNvPr id="2905164" name="Text Box 76"/>
              <p:cNvSpPr txBox="1">
                <a:spLocks noChangeArrowheads="1"/>
              </p:cNvSpPr>
              <p:nvPr/>
            </p:nvSpPr>
            <p:spPr bwMode="auto">
              <a:xfrm>
                <a:off x="192" y="1911"/>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3</a:t>
                </a:r>
                <a:endParaRPr lang="en-US" sz="2800">
                  <a:solidFill>
                    <a:schemeClr val="tx1"/>
                  </a:solidFill>
                  <a:latin typeface="Times" pitchFamily="-65" charset="0"/>
                </a:endParaRPr>
              </a:p>
            </p:txBody>
          </p:sp>
          <p:sp>
            <p:nvSpPr>
              <p:cNvPr id="2905165" name="Text Box 77"/>
              <p:cNvSpPr txBox="1">
                <a:spLocks noChangeArrowheads="1"/>
              </p:cNvSpPr>
              <p:nvPr/>
            </p:nvSpPr>
            <p:spPr bwMode="auto">
              <a:xfrm>
                <a:off x="192" y="2103"/>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4</a:t>
                </a:r>
                <a:endParaRPr lang="en-US" sz="2800">
                  <a:solidFill>
                    <a:schemeClr val="tx1"/>
                  </a:solidFill>
                  <a:latin typeface="Times" pitchFamily="-65" charset="0"/>
                </a:endParaRPr>
              </a:p>
            </p:txBody>
          </p:sp>
          <p:sp>
            <p:nvSpPr>
              <p:cNvPr id="2905166" name="Text Box 78"/>
              <p:cNvSpPr txBox="1">
                <a:spLocks noChangeArrowheads="1"/>
              </p:cNvSpPr>
              <p:nvPr/>
            </p:nvSpPr>
            <p:spPr bwMode="auto">
              <a:xfrm>
                <a:off x="192" y="2295"/>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5</a:t>
                </a:r>
                <a:endParaRPr lang="en-US" sz="2800">
                  <a:solidFill>
                    <a:schemeClr val="tx1"/>
                  </a:solidFill>
                  <a:latin typeface="Times" pitchFamily="-65" charset="0"/>
                </a:endParaRPr>
              </a:p>
            </p:txBody>
          </p:sp>
          <p:sp>
            <p:nvSpPr>
              <p:cNvPr id="2905167" name="Text Box 79"/>
              <p:cNvSpPr txBox="1">
                <a:spLocks noChangeArrowheads="1"/>
              </p:cNvSpPr>
              <p:nvPr/>
            </p:nvSpPr>
            <p:spPr bwMode="auto">
              <a:xfrm>
                <a:off x="192" y="2487"/>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6</a:t>
                </a:r>
                <a:endParaRPr lang="en-US" sz="2800">
                  <a:solidFill>
                    <a:schemeClr val="tx1"/>
                  </a:solidFill>
                  <a:latin typeface="Times" pitchFamily="-65" charset="0"/>
                </a:endParaRPr>
              </a:p>
            </p:txBody>
          </p:sp>
          <p:sp>
            <p:nvSpPr>
              <p:cNvPr id="2905168" name="Text Box 80"/>
              <p:cNvSpPr txBox="1">
                <a:spLocks noChangeArrowheads="1"/>
              </p:cNvSpPr>
              <p:nvPr/>
            </p:nvSpPr>
            <p:spPr bwMode="auto">
              <a:xfrm>
                <a:off x="192" y="2679"/>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7</a:t>
                </a:r>
                <a:endParaRPr lang="en-US" sz="2800">
                  <a:solidFill>
                    <a:schemeClr val="tx1"/>
                  </a:solidFill>
                  <a:latin typeface="Times" pitchFamily="-65" charset="0"/>
                </a:endParaRPr>
              </a:p>
            </p:txBody>
          </p:sp>
          <p:sp>
            <p:nvSpPr>
              <p:cNvPr id="2905169" name="Text Box 81"/>
              <p:cNvSpPr txBox="1">
                <a:spLocks noChangeArrowheads="1"/>
              </p:cNvSpPr>
              <p:nvPr/>
            </p:nvSpPr>
            <p:spPr bwMode="auto">
              <a:xfrm>
                <a:off x="0" y="3300"/>
                <a:ext cx="654"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1022</a:t>
                </a:r>
                <a:endParaRPr lang="en-US" sz="2800">
                  <a:solidFill>
                    <a:schemeClr val="tx1"/>
                  </a:solidFill>
                  <a:latin typeface="Times" pitchFamily="-65" charset="0"/>
                </a:endParaRPr>
              </a:p>
            </p:txBody>
          </p:sp>
          <p:sp>
            <p:nvSpPr>
              <p:cNvPr id="2905170" name="Text Box 82"/>
              <p:cNvSpPr txBox="1">
                <a:spLocks noChangeArrowheads="1"/>
              </p:cNvSpPr>
              <p:nvPr/>
            </p:nvSpPr>
            <p:spPr bwMode="auto">
              <a:xfrm>
                <a:off x="0" y="3492"/>
                <a:ext cx="654"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1023</a:t>
                </a:r>
                <a:endParaRPr lang="en-US" sz="2800">
                  <a:solidFill>
                    <a:schemeClr val="tx1"/>
                  </a:solidFill>
                  <a:latin typeface="Times" pitchFamily="-65" charset="0"/>
                </a:endParaRPr>
              </a:p>
            </p:txBody>
          </p:sp>
          <p:sp>
            <p:nvSpPr>
              <p:cNvPr id="2905171" name="Text Box 83"/>
              <p:cNvSpPr txBox="1">
                <a:spLocks noChangeArrowheads="1"/>
              </p:cNvSpPr>
              <p:nvPr/>
            </p:nvSpPr>
            <p:spPr bwMode="auto">
              <a:xfrm>
                <a:off x="192" y="3002"/>
                <a:ext cx="260" cy="288"/>
              </a:xfrm>
              <a:prstGeom prst="rect">
                <a:avLst/>
              </a:prstGeom>
              <a:noFill/>
              <a:ln w="9525">
                <a:noFill/>
                <a:miter lim="800000"/>
                <a:headEnd/>
                <a:tailEnd/>
              </a:ln>
              <a:effectLst/>
            </p:spPr>
            <p:txBody>
              <a:bodyPr wrap="none">
                <a:prstTxWarp prst="textNoShape">
                  <a:avLst/>
                </a:prstTxWarp>
                <a:spAutoFit/>
              </a:bodyPr>
              <a:lstStyle/>
              <a:p>
                <a:r>
                  <a:rPr lang="en-US" sz="2400" b="1">
                    <a:solidFill>
                      <a:schemeClr val="tx1"/>
                    </a:solidFill>
                    <a:latin typeface="Times" pitchFamily="-65" charset="0"/>
                  </a:rPr>
                  <a:t>...</a:t>
                </a:r>
                <a:endParaRPr lang="en-US" sz="2400">
                  <a:solidFill>
                    <a:schemeClr val="tx1"/>
                  </a:solidFill>
                  <a:latin typeface="Times" pitchFamily="-65" charset="0"/>
                </a:endParaRPr>
              </a:p>
            </p:txBody>
          </p:sp>
        </p:grpSp>
      </p:grpSp>
      <p:sp>
        <p:nvSpPr>
          <p:cNvPr id="2905172" name="Text Box 84"/>
          <p:cNvSpPr txBox="1">
            <a:spLocks noChangeArrowheads="1"/>
          </p:cNvSpPr>
          <p:nvPr/>
        </p:nvSpPr>
        <p:spPr bwMode="auto">
          <a:xfrm>
            <a:off x="841375" y="2420938"/>
            <a:ext cx="354013" cy="457200"/>
          </a:xfrm>
          <a:prstGeom prst="rect">
            <a:avLst/>
          </a:prstGeom>
          <a:noFill/>
          <a:ln w="12700">
            <a:noFill/>
            <a:miter lim="800000"/>
            <a:headEnd/>
            <a:tailEnd/>
          </a:ln>
          <a:effectLst/>
        </p:spPr>
        <p:txBody>
          <a:bodyPr wrap="none">
            <a:prstTxWarp prst="textNoShape">
              <a:avLst/>
            </a:prstTxWarp>
            <a:spAutoFit/>
          </a:bodyPr>
          <a:lstStyle/>
          <a:p>
            <a:r>
              <a:rPr lang="en-US" sz="2400" b="1"/>
              <a:t>1</a:t>
            </a:r>
          </a:p>
        </p:txBody>
      </p:sp>
      <p:sp>
        <p:nvSpPr>
          <p:cNvPr id="2905173" name="Text Box 85"/>
          <p:cNvSpPr txBox="1">
            <a:spLocks noChangeArrowheads="1"/>
          </p:cNvSpPr>
          <p:nvPr/>
        </p:nvSpPr>
        <p:spPr bwMode="auto">
          <a:xfrm>
            <a:off x="1470025" y="2439988"/>
            <a:ext cx="354013" cy="457200"/>
          </a:xfrm>
          <a:prstGeom prst="rect">
            <a:avLst/>
          </a:prstGeom>
          <a:noFill/>
          <a:ln w="12700">
            <a:noFill/>
            <a:miter lim="800000"/>
            <a:headEnd/>
            <a:tailEnd/>
          </a:ln>
          <a:effectLst/>
        </p:spPr>
        <p:txBody>
          <a:bodyPr wrap="none">
            <a:prstTxWarp prst="textNoShape">
              <a:avLst/>
            </a:prstTxWarp>
            <a:spAutoFit/>
          </a:bodyPr>
          <a:lstStyle/>
          <a:p>
            <a:r>
              <a:rPr lang="en-US" sz="2400" b="1"/>
              <a:t>0</a:t>
            </a:r>
          </a:p>
        </p:txBody>
      </p:sp>
      <p:sp>
        <p:nvSpPr>
          <p:cNvPr id="2905174" name="Text Box 86"/>
          <p:cNvSpPr txBox="1">
            <a:spLocks noChangeArrowheads="1"/>
          </p:cNvSpPr>
          <p:nvPr/>
        </p:nvSpPr>
        <p:spPr bwMode="auto">
          <a:xfrm>
            <a:off x="2765425" y="2439988"/>
            <a:ext cx="338855" cy="461665"/>
          </a:xfrm>
          <a:prstGeom prst="rect">
            <a:avLst/>
          </a:prstGeom>
          <a:noFill/>
          <a:ln w="12700">
            <a:noFill/>
            <a:miter lim="800000"/>
            <a:headEnd/>
            <a:tailEnd/>
          </a:ln>
          <a:effectLst/>
        </p:spPr>
        <p:txBody>
          <a:bodyPr wrap="none">
            <a:prstTxWarp prst="textNoShape">
              <a:avLst/>
            </a:prstTxWarp>
            <a:spAutoFit/>
          </a:bodyPr>
          <a:lstStyle/>
          <a:p>
            <a:r>
              <a:rPr lang="en-US" sz="2400" b="1" dirty="0" err="1"/>
              <a:t>d</a:t>
            </a:r>
            <a:endParaRPr lang="en-US" sz="2400" b="1" dirty="0"/>
          </a:p>
        </p:txBody>
      </p:sp>
      <p:sp>
        <p:nvSpPr>
          <p:cNvPr id="2905175" name="Text Box 87"/>
          <p:cNvSpPr txBox="1">
            <a:spLocks noChangeArrowheads="1"/>
          </p:cNvSpPr>
          <p:nvPr/>
        </p:nvSpPr>
        <p:spPr bwMode="auto">
          <a:xfrm>
            <a:off x="4460875" y="2439988"/>
            <a:ext cx="325730"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t>c</a:t>
            </a:r>
            <a:endParaRPr lang="en-US" sz="2400" b="1" dirty="0"/>
          </a:p>
        </p:txBody>
      </p:sp>
      <p:sp>
        <p:nvSpPr>
          <p:cNvPr id="2905176" name="Text Box 88"/>
          <p:cNvSpPr txBox="1">
            <a:spLocks noChangeArrowheads="1"/>
          </p:cNvSpPr>
          <p:nvPr/>
        </p:nvSpPr>
        <p:spPr bwMode="auto">
          <a:xfrm>
            <a:off x="6175375" y="2439988"/>
            <a:ext cx="338855"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t>b</a:t>
            </a:r>
            <a:endParaRPr lang="en-US" sz="2400" b="1" dirty="0"/>
          </a:p>
        </p:txBody>
      </p:sp>
      <p:sp>
        <p:nvSpPr>
          <p:cNvPr id="2905177" name="Text Box 89"/>
          <p:cNvSpPr txBox="1">
            <a:spLocks noChangeArrowheads="1"/>
          </p:cNvSpPr>
          <p:nvPr/>
        </p:nvSpPr>
        <p:spPr bwMode="auto">
          <a:xfrm>
            <a:off x="7813675" y="2439988"/>
            <a:ext cx="325730" cy="461665"/>
          </a:xfrm>
          <a:prstGeom prst="rect">
            <a:avLst/>
          </a:prstGeom>
          <a:noFill/>
          <a:ln w="12700">
            <a:noFill/>
            <a:miter lim="800000"/>
            <a:headEnd/>
            <a:tailEnd/>
          </a:ln>
          <a:effectLst/>
        </p:spPr>
        <p:txBody>
          <a:bodyPr wrap="none">
            <a:prstTxWarp prst="textNoShape">
              <a:avLst/>
            </a:prstTxWarp>
            <a:spAutoFit/>
          </a:bodyPr>
          <a:lstStyle/>
          <a:p>
            <a:r>
              <a:rPr lang="en-US" sz="2400" b="1" dirty="0" smtClean="0"/>
              <a:t>a</a:t>
            </a:r>
            <a:endParaRPr lang="en-US" sz="2400" b="1" dirty="0"/>
          </a:p>
        </p:txBody>
      </p:sp>
      <p:sp>
        <p:nvSpPr>
          <p:cNvPr id="2905178" name="Rectangle 90"/>
          <p:cNvSpPr>
            <a:spLocks noGrp="1" noChangeArrowheads="1"/>
          </p:cNvSpPr>
          <p:nvPr>
            <p:ph type="body" idx="1"/>
          </p:nvPr>
        </p:nvSpPr>
        <p:spPr>
          <a:xfrm>
            <a:off x="628650" y="857250"/>
            <a:ext cx="8286750" cy="371475"/>
          </a:xfrm>
          <a:noFill/>
          <a:ln/>
        </p:spPr>
        <p:txBody>
          <a:bodyPr/>
          <a:lstStyle/>
          <a:p>
            <a:pPr marL="285750" indent="-285750"/>
            <a:r>
              <a:rPr lang="en-US" sz="2800" u="sng">
                <a:solidFill>
                  <a:srgbClr val="FF0000"/>
                </a:solidFill>
                <a:latin typeface="Courier New" pitchFamily="-65" charset="0"/>
              </a:rPr>
              <a:t>000000000000000000</a:t>
            </a:r>
            <a:r>
              <a:rPr lang="en-US" sz="2800">
                <a:latin typeface="Courier New" pitchFamily="-65" charset="0"/>
              </a:rPr>
              <a:t> 0000000001 0100</a:t>
            </a:r>
            <a:endParaRPr lang="en-US"/>
          </a:p>
        </p:txBody>
      </p:sp>
      <p:sp>
        <p:nvSpPr>
          <p:cNvPr id="2905179" name="Line 91"/>
          <p:cNvSpPr>
            <a:spLocks noChangeShapeType="1"/>
          </p:cNvSpPr>
          <p:nvPr/>
        </p:nvSpPr>
        <p:spPr bwMode="auto">
          <a:xfrm flipH="1">
            <a:off x="1657350" y="1314450"/>
            <a:ext cx="1238250" cy="1181100"/>
          </a:xfrm>
          <a:prstGeom prst="line">
            <a:avLst/>
          </a:prstGeom>
          <a:noFill/>
          <a:ln w="38100">
            <a:solidFill>
              <a:srgbClr val="FF0000"/>
            </a:solidFill>
            <a:round/>
            <a:headEnd/>
            <a:tailEnd type="triangle" w="med" len="med"/>
          </a:ln>
          <a:effectLst/>
        </p:spPr>
        <p:txBody>
          <a:bodyPr wrap="none" anchor="ctr">
            <a:prstTxWarp prst="textNoShape">
              <a:avLst/>
            </a:prstTxWarp>
          </a:bodyPr>
          <a:lstStyle/>
          <a:p>
            <a:endParaRPr lang="en-US"/>
          </a:p>
        </p:txBody>
      </p:sp>
      <p:sp>
        <p:nvSpPr>
          <p:cNvPr id="2905180" name="Text Box 92"/>
          <p:cNvSpPr txBox="1">
            <a:spLocks noChangeArrowheads="1"/>
          </p:cNvSpPr>
          <p:nvPr/>
        </p:nvSpPr>
        <p:spPr bwMode="auto">
          <a:xfrm>
            <a:off x="0" y="1809750"/>
            <a:ext cx="1112838"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Index</a:t>
            </a:r>
          </a:p>
        </p:txBody>
      </p:sp>
      <p:sp>
        <p:nvSpPr>
          <p:cNvPr id="2905181" name="Text Box 93"/>
          <p:cNvSpPr txBox="1">
            <a:spLocks noChangeArrowheads="1"/>
          </p:cNvSpPr>
          <p:nvPr/>
        </p:nvSpPr>
        <p:spPr bwMode="auto">
          <a:xfrm>
            <a:off x="2286000" y="1123950"/>
            <a:ext cx="1646238"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Tag field</a:t>
            </a:r>
          </a:p>
        </p:txBody>
      </p:sp>
      <p:sp>
        <p:nvSpPr>
          <p:cNvPr id="2905182" name="Text Box 94"/>
          <p:cNvSpPr txBox="1">
            <a:spLocks noChangeArrowheads="1"/>
          </p:cNvSpPr>
          <p:nvPr/>
        </p:nvSpPr>
        <p:spPr bwMode="auto">
          <a:xfrm>
            <a:off x="5232400" y="1123950"/>
            <a:ext cx="1943100"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Index field</a:t>
            </a:r>
          </a:p>
        </p:txBody>
      </p:sp>
      <p:sp>
        <p:nvSpPr>
          <p:cNvPr id="2905183" name="Text Box 95"/>
          <p:cNvSpPr txBox="1">
            <a:spLocks noChangeArrowheads="1"/>
          </p:cNvSpPr>
          <p:nvPr/>
        </p:nvSpPr>
        <p:spPr bwMode="auto">
          <a:xfrm>
            <a:off x="7289800" y="1123950"/>
            <a:ext cx="1211263"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Offset</a:t>
            </a:r>
          </a:p>
        </p:txBody>
      </p:sp>
      <p:sp>
        <p:nvSpPr>
          <p:cNvPr id="2905184" name="Text Box 96"/>
          <p:cNvSpPr txBox="1">
            <a:spLocks noChangeArrowheads="1"/>
          </p:cNvSpPr>
          <p:nvPr/>
        </p:nvSpPr>
        <p:spPr bwMode="auto">
          <a:xfrm>
            <a:off x="874713" y="21415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05185" name="Text Box 97"/>
          <p:cNvSpPr txBox="1">
            <a:spLocks noChangeArrowheads="1"/>
          </p:cNvSpPr>
          <p:nvPr/>
        </p:nvSpPr>
        <p:spPr bwMode="auto">
          <a:xfrm>
            <a:off x="874713" y="27638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05186" name="Text Box 98"/>
          <p:cNvSpPr txBox="1">
            <a:spLocks noChangeArrowheads="1"/>
          </p:cNvSpPr>
          <p:nvPr/>
        </p:nvSpPr>
        <p:spPr bwMode="auto">
          <a:xfrm>
            <a:off x="874713" y="30686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05187" name="Text Box 99"/>
          <p:cNvSpPr txBox="1">
            <a:spLocks noChangeArrowheads="1"/>
          </p:cNvSpPr>
          <p:nvPr/>
        </p:nvSpPr>
        <p:spPr bwMode="auto">
          <a:xfrm>
            <a:off x="887413" y="33861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05188" name="Text Box 100"/>
          <p:cNvSpPr txBox="1">
            <a:spLocks noChangeArrowheads="1"/>
          </p:cNvSpPr>
          <p:nvPr/>
        </p:nvSpPr>
        <p:spPr bwMode="auto">
          <a:xfrm>
            <a:off x="887413" y="36909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05189" name="Text Box 101"/>
          <p:cNvSpPr txBox="1">
            <a:spLocks noChangeArrowheads="1"/>
          </p:cNvSpPr>
          <p:nvPr/>
        </p:nvSpPr>
        <p:spPr bwMode="auto">
          <a:xfrm>
            <a:off x="887413" y="39957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05190" name="Text Box 102"/>
          <p:cNvSpPr txBox="1">
            <a:spLocks noChangeArrowheads="1"/>
          </p:cNvSpPr>
          <p:nvPr/>
        </p:nvSpPr>
        <p:spPr bwMode="auto">
          <a:xfrm>
            <a:off x="887413" y="43132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05191" name="Text Box 103"/>
          <p:cNvSpPr txBox="1">
            <a:spLocks noChangeArrowheads="1"/>
          </p:cNvSpPr>
          <p:nvPr/>
        </p:nvSpPr>
        <p:spPr bwMode="auto">
          <a:xfrm>
            <a:off x="887413" y="53038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05192" name="Text Box 104"/>
          <p:cNvSpPr txBox="1">
            <a:spLocks noChangeArrowheads="1"/>
          </p:cNvSpPr>
          <p:nvPr/>
        </p:nvSpPr>
        <p:spPr bwMode="auto">
          <a:xfrm>
            <a:off x="887413" y="56086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105" name="Text Box 69"/>
          <p:cNvSpPr txBox="1">
            <a:spLocks noChangeArrowheads="1"/>
          </p:cNvSpPr>
          <p:nvPr/>
        </p:nvSpPr>
        <p:spPr bwMode="auto">
          <a:xfrm>
            <a:off x="2438400" y="17018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0xc-f</a:t>
            </a:r>
            <a:endParaRPr lang="en-US" sz="2800" b="1" dirty="0">
              <a:solidFill>
                <a:schemeClr val="tx1"/>
              </a:solidFill>
              <a:latin typeface="Times" pitchFamily="-65" charset="0"/>
            </a:endParaRPr>
          </a:p>
        </p:txBody>
      </p:sp>
      <p:sp>
        <p:nvSpPr>
          <p:cNvPr id="106" name="Text Box 70"/>
          <p:cNvSpPr txBox="1">
            <a:spLocks noChangeArrowheads="1"/>
          </p:cNvSpPr>
          <p:nvPr/>
        </p:nvSpPr>
        <p:spPr bwMode="auto">
          <a:xfrm>
            <a:off x="4114800" y="16764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0x8-b</a:t>
            </a:r>
            <a:endParaRPr lang="en-US" sz="2800" b="1" dirty="0">
              <a:solidFill>
                <a:schemeClr val="tx1"/>
              </a:solidFill>
              <a:latin typeface="Times" pitchFamily="-65" charset="0"/>
            </a:endParaRPr>
          </a:p>
        </p:txBody>
      </p:sp>
      <p:sp>
        <p:nvSpPr>
          <p:cNvPr id="107" name="Text Box 71"/>
          <p:cNvSpPr txBox="1">
            <a:spLocks noChangeArrowheads="1"/>
          </p:cNvSpPr>
          <p:nvPr/>
        </p:nvSpPr>
        <p:spPr bwMode="auto">
          <a:xfrm>
            <a:off x="5791200" y="16764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0x4-7</a:t>
            </a:r>
            <a:endParaRPr lang="en-US" sz="2800" b="1" dirty="0">
              <a:solidFill>
                <a:schemeClr val="tx1"/>
              </a:solidFill>
              <a:latin typeface="Times" pitchFamily="-65" charset="0"/>
            </a:endParaRPr>
          </a:p>
        </p:txBody>
      </p:sp>
      <p:sp>
        <p:nvSpPr>
          <p:cNvPr id="108" name="Text Box 72"/>
          <p:cNvSpPr txBox="1">
            <a:spLocks noChangeArrowheads="1"/>
          </p:cNvSpPr>
          <p:nvPr/>
        </p:nvSpPr>
        <p:spPr bwMode="auto">
          <a:xfrm>
            <a:off x="7391400" y="16764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0x0-3</a:t>
            </a:r>
            <a:endParaRPr lang="en-US" sz="2800" b="1" dirty="0">
              <a:solidFill>
                <a:schemeClr val="tx1"/>
              </a:solidFill>
              <a:latin typeface="Times" pitchFamily="-65"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07138" name="Rectangle 2"/>
          <p:cNvSpPr>
            <a:spLocks noGrp="1" noChangeArrowheads="1"/>
          </p:cNvSpPr>
          <p:nvPr>
            <p:ph type="title"/>
          </p:nvPr>
        </p:nvSpPr>
        <p:spPr>
          <a:xfrm>
            <a:off x="609600" y="254000"/>
            <a:ext cx="8534400" cy="474663"/>
          </a:xfrm>
        </p:spPr>
        <p:txBody>
          <a:bodyPr/>
          <a:lstStyle/>
          <a:p>
            <a:r>
              <a:rPr lang="en-US" sz="3600" dirty="0"/>
              <a:t>Read from cache at offset, return word </a:t>
            </a:r>
            <a:r>
              <a:rPr lang="en-US" sz="3600" dirty="0" err="1"/>
              <a:t>b</a:t>
            </a:r>
            <a:endParaRPr lang="en-US" sz="3600" dirty="0"/>
          </a:p>
        </p:txBody>
      </p:sp>
      <p:sp>
        <p:nvSpPr>
          <p:cNvPr id="2907139" name="Rectangle 3"/>
          <p:cNvSpPr>
            <a:spLocks noGrp="1" noChangeArrowheads="1"/>
          </p:cNvSpPr>
          <p:nvPr>
            <p:ph type="body" idx="1"/>
          </p:nvPr>
        </p:nvSpPr>
        <p:spPr>
          <a:xfrm>
            <a:off x="628650" y="857250"/>
            <a:ext cx="8286750" cy="371475"/>
          </a:xfrm>
          <a:noFill/>
          <a:ln/>
        </p:spPr>
        <p:txBody>
          <a:bodyPr/>
          <a:lstStyle/>
          <a:p>
            <a:pPr marL="285750" indent="-285750"/>
            <a:r>
              <a:rPr lang="en-US" sz="2800">
                <a:latin typeface="Courier New" pitchFamily="-65" charset="0"/>
              </a:rPr>
              <a:t>000000000000000000 0000000001 </a:t>
            </a:r>
            <a:r>
              <a:rPr lang="en-US" sz="2800" u="sng">
                <a:solidFill>
                  <a:srgbClr val="FF0000"/>
                </a:solidFill>
                <a:latin typeface="Courier New" pitchFamily="-65" charset="0"/>
              </a:rPr>
              <a:t>0100</a:t>
            </a:r>
            <a:endParaRPr lang="en-US"/>
          </a:p>
        </p:txBody>
      </p:sp>
      <p:grpSp>
        <p:nvGrpSpPr>
          <p:cNvPr id="2" name="Group 4"/>
          <p:cNvGrpSpPr>
            <a:grpSpLocks/>
          </p:cNvGrpSpPr>
          <p:nvPr/>
        </p:nvGrpSpPr>
        <p:grpSpPr bwMode="auto">
          <a:xfrm>
            <a:off x="0" y="1397000"/>
            <a:ext cx="8839200" cy="4665663"/>
            <a:chOff x="0" y="880"/>
            <a:chExt cx="5568" cy="2939"/>
          </a:xfrm>
        </p:grpSpPr>
        <p:sp>
          <p:nvSpPr>
            <p:cNvPr id="2907141" name="Rectangle 5"/>
            <p:cNvSpPr>
              <a:spLocks noChangeArrowheads="1"/>
            </p:cNvSpPr>
            <p:nvPr/>
          </p:nvSpPr>
          <p:spPr bwMode="auto">
            <a:xfrm>
              <a:off x="720" y="1392"/>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7142" name="Rectangle 6"/>
            <p:cNvSpPr>
              <a:spLocks noChangeArrowheads="1"/>
            </p:cNvSpPr>
            <p:nvPr/>
          </p:nvSpPr>
          <p:spPr bwMode="auto">
            <a:xfrm>
              <a:off x="576" y="1392"/>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7143" name="Rectangle 7"/>
            <p:cNvSpPr>
              <a:spLocks noChangeArrowheads="1"/>
            </p:cNvSpPr>
            <p:nvPr/>
          </p:nvSpPr>
          <p:spPr bwMode="auto">
            <a:xfrm>
              <a:off x="1344"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7144" name="Rectangle 8"/>
            <p:cNvSpPr>
              <a:spLocks noChangeArrowheads="1"/>
            </p:cNvSpPr>
            <p:nvPr/>
          </p:nvSpPr>
          <p:spPr bwMode="auto">
            <a:xfrm>
              <a:off x="2400"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7145" name="Rectangle 9"/>
            <p:cNvSpPr>
              <a:spLocks noChangeArrowheads="1"/>
            </p:cNvSpPr>
            <p:nvPr/>
          </p:nvSpPr>
          <p:spPr bwMode="auto">
            <a:xfrm>
              <a:off x="3456"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7146" name="Rectangle 10"/>
            <p:cNvSpPr>
              <a:spLocks noChangeArrowheads="1"/>
            </p:cNvSpPr>
            <p:nvPr/>
          </p:nvSpPr>
          <p:spPr bwMode="auto">
            <a:xfrm>
              <a:off x="4512"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7147" name="Rectangle 11"/>
            <p:cNvSpPr>
              <a:spLocks noChangeArrowheads="1"/>
            </p:cNvSpPr>
            <p:nvPr/>
          </p:nvSpPr>
          <p:spPr bwMode="auto">
            <a:xfrm>
              <a:off x="720" y="1584"/>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7148" name="Rectangle 12"/>
            <p:cNvSpPr>
              <a:spLocks noChangeArrowheads="1"/>
            </p:cNvSpPr>
            <p:nvPr/>
          </p:nvSpPr>
          <p:spPr bwMode="auto">
            <a:xfrm>
              <a:off x="576" y="1584"/>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7149" name="Rectangle 13"/>
            <p:cNvSpPr>
              <a:spLocks noChangeArrowheads="1"/>
            </p:cNvSpPr>
            <p:nvPr/>
          </p:nvSpPr>
          <p:spPr bwMode="auto">
            <a:xfrm>
              <a:off x="1344"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7150" name="Rectangle 14"/>
            <p:cNvSpPr>
              <a:spLocks noChangeArrowheads="1"/>
            </p:cNvSpPr>
            <p:nvPr/>
          </p:nvSpPr>
          <p:spPr bwMode="auto">
            <a:xfrm>
              <a:off x="2400"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7151" name="Rectangle 15"/>
            <p:cNvSpPr>
              <a:spLocks noChangeArrowheads="1"/>
            </p:cNvSpPr>
            <p:nvPr/>
          </p:nvSpPr>
          <p:spPr bwMode="auto">
            <a:xfrm>
              <a:off x="3456"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7152" name="Rectangle 16"/>
            <p:cNvSpPr>
              <a:spLocks noChangeArrowheads="1"/>
            </p:cNvSpPr>
            <p:nvPr/>
          </p:nvSpPr>
          <p:spPr bwMode="auto">
            <a:xfrm>
              <a:off x="4512"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7153" name="Rectangle 17"/>
            <p:cNvSpPr>
              <a:spLocks noChangeArrowheads="1"/>
            </p:cNvSpPr>
            <p:nvPr/>
          </p:nvSpPr>
          <p:spPr bwMode="auto">
            <a:xfrm>
              <a:off x="720" y="1776"/>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7154" name="Rectangle 18"/>
            <p:cNvSpPr>
              <a:spLocks noChangeArrowheads="1"/>
            </p:cNvSpPr>
            <p:nvPr/>
          </p:nvSpPr>
          <p:spPr bwMode="auto">
            <a:xfrm>
              <a:off x="576" y="1776"/>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7155" name="Rectangle 19"/>
            <p:cNvSpPr>
              <a:spLocks noChangeArrowheads="1"/>
            </p:cNvSpPr>
            <p:nvPr/>
          </p:nvSpPr>
          <p:spPr bwMode="auto">
            <a:xfrm>
              <a:off x="1344"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7156" name="Rectangle 20"/>
            <p:cNvSpPr>
              <a:spLocks noChangeArrowheads="1"/>
            </p:cNvSpPr>
            <p:nvPr/>
          </p:nvSpPr>
          <p:spPr bwMode="auto">
            <a:xfrm>
              <a:off x="2400"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7157" name="Rectangle 21"/>
            <p:cNvSpPr>
              <a:spLocks noChangeArrowheads="1"/>
            </p:cNvSpPr>
            <p:nvPr/>
          </p:nvSpPr>
          <p:spPr bwMode="auto">
            <a:xfrm>
              <a:off x="3456"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7158" name="Rectangle 22"/>
            <p:cNvSpPr>
              <a:spLocks noChangeArrowheads="1"/>
            </p:cNvSpPr>
            <p:nvPr/>
          </p:nvSpPr>
          <p:spPr bwMode="auto">
            <a:xfrm>
              <a:off x="4512"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7159" name="Rectangle 23"/>
            <p:cNvSpPr>
              <a:spLocks noChangeArrowheads="1"/>
            </p:cNvSpPr>
            <p:nvPr/>
          </p:nvSpPr>
          <p:spPr bwMode="auto">
            <a:xfrm>
              <a:off x="720" y="1968"/>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7160" name="Rectangle 24"/>
            <p:cNvSpPr>
              <a:spLocks noChangeArrowheads="1"/>
            </p:cNvSpPr>
            <p:nvPr/>
          </p:nvSpPr>
          <p:spPr bwMode="auto">
            <a:xfrm>
              <a:off x="576" y="1968"/>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7161" name="Rectangle 25"/>
            <p:cNvSpPr>
              <a:spLocks noChangeArrowheads="1"/>
            </p:cNvSpPr>
            <p:nvPr/>
          </p:nvSpPr>
          <p:spPr bwMode="auto">
            <a:xfrm>
              <a:off x="1344"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7162" name="Rectangle 26"/>
            <p:cNvSpPr>
              <a:spLocks noChangeArrowheads="1"/>
            </p:cNvSpPr>
            <p:nvPr/>
          </p:nvSpPr>
          <p:spPr bwMode="auto">
            <a:xfrm>
              <a:off x="2400"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7163" name="Rectangle 27"/>
            <p:cNvSpPr>
              <a:spLocks noChangeArrowheads="1"/>
            </p:cNvSpPr>
            <p:nvPr/>
          </p:nvSpPr>
          <p:spPr bwMode="auto">
            <a:xfrm>
              <a:off x="3456"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7164" name="Rectangle 28"/>
            <p:cNvSpPr>
              <a:spLocks noChangeArrowheads="1"/>
            </p:cNvSpPr>
            <p:nvPr/>
          </p:nvSpPr>
          <p:spPr bwMode="auto">
            <a:xfrm>
              <a:off x="4512"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7165" name="Rectangle 29"/>
            <p:cNvSpPr>
              <a:spLocks noChangeArrowheads="1"/>
            </p:cNvSpPr>
            <p:nvPr/>
          </p:nvSpPr>
          <p:spPr bwMode="auto">
            <a:xfrm>
              <a:off x="720" y="2160"/>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7166" name="Rectangle 30"/>
            <p:cNvSpPr>
              <a:spLocks noChangeArrowheads="1"/>
            </p:cNvSpPr>
            <p:nvPr/>
          </p:nvSpPr>
          <p:spPr bwMode="auto">
            <a:xfrm>
              <a:off x="576" y="2160"/>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7167" name="Rectangle 31"/>
            <p:cNvSpPr>
              <a:spLocks noChangeArrowheads="1"/>
            </p:cNvSpPr>
            <p:nvPr/>
          </p:nvSpPr>
          <p:spPr bwMode="auto">
            <a:xfrm>
              <a:off x="1344"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7168" name="Rectangle 32"/>
            <p:cNvSpPr>
              <a:spLocks noChangeArrowheads="1"/>
            </p:cNvSpPr>
            <p:nvPr/>
          </p:nvSpPr>
          <p:spPr bwMode="auto">
            <a:xfrm>
              <a:off x="2400"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7169" name="Rectangle 33"/>
            <p:cNvSpPr>
              <a:spLocks noChangeArrowheads="1"/>
            </p:cNvSpPr>
            <p:nvPr/>
          </p:nvSpPr>
          <p:spPr bwMode="auto">
            <a:xfrm>
              <a:off x="3456"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7170" name="Rectangle 34"/>
            <p:cNvSpPr>
              <a:spLocks noChangeArrowheads="1"/>
            </p:cNvSpPr>
            <p:nvPr/>
          </p:nvSpPr>
          <p:spPr bwMode="auto">
            <a:xfrm>
              <a:off x="4512"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7171" name="Rectangle 35"/>
            <p:cNvSpPr>
              <a:spLocks noChangeArrowheads="1"/>
            </p:cNvSpPr>
            <p:nvPr/>
          </p:nvSpPr>
          <p:spPr bwMode="auto">
            <a:xfrm>
              <a:off x="720" y="2352"/>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7172" name="Rectangle 36"/>
            <p:cNvSpPr>
              <a:spLocks noChangeArrowheads="1"/>
            </p:cNvSpPr>
            <p:nvPr/>
          </p:nvSpPr>
          <p:spPr bwMode="auto">
            <a:xfrm>
              <a:off x="576" y="2352"/>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7173" name="Rectangle 37"/>
            <p:cNvSpPr>
              <a:spLocks noChangeArrowheads="1"/>
            </p:cNvSpPr>
            <p:nvPr/>
          </p:nvSpPr>
          <p:spPr bwMode="auto">
            <a:xfrm>
              <a:off x="1344"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7174" name="Rectangle 38"/>
            <p:cNvSpPr>
              <a:spLocks noChangeArrowheads="1"/>
            </p:cNvSpPr>
            <p:nvPr/>
          </p:nvSpPr>
          <p:spPr bwMode="auto">
            <a:xfrm>
              <a:off x="2400"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7175" name="Rectangle 39"/>
            <p:cNvSpPr>
              <a:spLocks noChangeArrowheads="1"/>
            </p:cNvSpPr>
            <p:nvPr/>
          </p:nvSpPr>
          <p:spPr bwMode="auto">
            <a:xfrm>
              <a:off x="3456"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7176" name="Rectangle 40"/>
            <p:cNvSpPr>
              <a:spLocks noChangeArrowheads="1"/>
            </p:cNvSpPr>
            <p:nvPr/>
          </p:nvSpPr>
          <p:spPr bwMode="auto">
            <a:xfrm>
              <a:off x="4512"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7177" name="Rectangle 41"/>
            <p:cNvSpPr>
              <a:spLocks noChangeArrowheads="1"/>
            </p:cNvSpPr>
            <p:nvPr/>
          </p:nvSpPr>
          <p:spPr bwMode="auto">
            <a:xfrm>
              <a:off x="720" y="2544"/>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7178" name="Rectangle 42"/>
            <p:cNvSpPr>
              <a:spLocks noChangeArrowheads="1"/>
            </p:cNvSpPr>
            <p:nvPr/>
          </p:nvSpPr>
          <p:spPr bwMode="auto">
            <a:xfrm>
              <a:off x="576" y="2544"/>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7179" name="Rectangle 43"/>
            <p:cNvSpPr>
              <a:spLocks noChangeArrowheads="1"/>
            </p:cNvSpPr>
            <p:nvPr/>
          </p:nvSpPr>
          <p:spPr bwMode="auto">
            <a:xfrm>
              <a:off x="1344"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7180" name="Rectangle 44"/>
            <p:cNvSpPr>
              <a:spLocks noChangeArrowheads="1"/>
            </p:cNvSpPr>
            <p:nvPr/>
          </p:nvSpPr>
          <p:spPr bwMode="auto">
            <a:xfrm>
              <a:off x="2400"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7181" name="Rectangle 45"/>
            <p:cNvSpPr>
              <a:spLocks noChangeArrowheads="1"/>
            </p:cNvSpPr>
            <p:nvPr/>
          </p:nvSpPr>
          <p:spPr bwMode="auto">
            <a:xfrm>
              <a:off x="3456"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7182" name="Rectangle 46"/>
            <p:cNvSpPr>
              <a:spLocks noChangeArrowheads="1"/>
            </p:cNvSpPr>
            <p:nvPr/>
          </p:nvSpPr>
          <p:spPr bwMode="auto">
            <a:xfrm>
              <a:off x="4512"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7183" name="Rectangle 47"/>
            <p:cNvSpPr>
              <a:spLocks noChangeArrowheads="1"/>
            </p:cNvSpPr>
            <p:nvPr/>
          </p:nvSpPr>
          <p:spPr bwMode="auto">
            <a:xfrm>
              <a:off x="720" y="2736"/>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7184" name="Rectangle 48"/>
            <p:cNvSpPr>
              <a:spLocks noChangeArrowheads="1"/>
            </p:cNvSpPr>
            <p:nvPr/>
          </p:nvSpPr>
          <p:spPr bwMode="auto">
            <a:xfrm>
              <a:off x="576" y="2736"/>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7185" name="Rectangle 49"/>
            <p:cNvSpPr>
              <a:spLocks noChangeArrowheads="1"/>
            </p:cNvSpPr>
            <p:nvPr/>
          </p:nvSpPr>
          <p:spPr bwMode="auto">
            <a:xfrm>
              <a:off x="1344"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7186" name="Rectangle 50"/>
            <p:cNvSpPr>
              <a:spLocks noChangeArrowheads="1"/>
            </p:cNvSpPr>
            <p:nvPr/>
          </p:nvSpPr>
          <p:spPr bwMode="auto">
            <a:xfrm>
              <a:off x="2400"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7187" name="Rectangle 51"/>
            <p:cNvSpPr>
              <a:spLocks noChangeArrowheads="1"/>
            </p:cNvSpPr>
            <p:nvPr/>
          </p:nvSpPr>
          <p:spPr bwMode="auto">
            <a:xfrm>
              <a:off x="3456"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7188" name="Rectangle 52"/>
            <p:cNvSpPr>
              <a:spLocks noChangeArrowheads="1"/>
            </p:cNvSpPr>
            <p:nvPr/>
          </p:nvSpPr>
          <p:spPr bwMode="auto">
            <a:xfrm>
              <a:off x="4512"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7189" name="Rectangle 53"/>
            <p:cNvSpPr>
              <a:spLocks noChangeArrowheads="1"/>
            </p:cNvSpPr>
            <p:nvPr/>
          </p:nvSpPr>
          <p:spPr bwMode="auto">
            <a:xfrm>
              <a:off x="720" y="3360"/>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7190" name="Rectangle 54"/>
            <p:cNvSpPr>
              <a:spLocks noChangeArrowheads="1"/>
            </p:cNvSpPr>
            <p:nvPr/>
          </p:nvSpPr>
          <p:spPr bwMode="auto">
            <a:xfrm>
              <a:off x="576" y="3360"/>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7191" name="Rectangle 55"/>
            <p:cNvSpPr>
              <a:spLocks noChangeArrowheads="1"/>
            </p:cNvSpPr>
            <p:nvPr/>
          </p:nvSpPr>
          <p:spPr bwMode="auto">
            <a:xfrm>
              <a:off x="1344"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7192" name="Rectangle 56"/>
            <p:cNvSpPr>
              <a:spLocks noChangeArrowheads="1"/>
            </p:cNvSpPr>
            <p:nvPr/>
          </p:nvSpPr>
          <p:spPr bwMode="auto">
            <a:xfrm>
              <a:off x="2400"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7193" name="Rectangle 57"/>
            <p:cNvSpPr>
              <a:spLocks noChangeArrowheads="1"/>
            </p:cNvSpPr>
            <p:nvPr/>
          </p:nvSpPr>
          <p:spPr bwMode="auto">
            <a:xfrm>
              <a:off x="3456"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7194" name="Rectangle 58"/>
            <p:cNvSpPr>
              <a:spLocks noChangeArrowheads="1"/>
            </p:cNvSpPr>
            <p:nvPr/>
          </p:nvSpPr>
          <p:spPr bwMode="auto">
            <a:xfrm>
              <a:off x="4512"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7195" name="Rectangle 59"/>
            <p:cNvSpPr>
              <a:spLocks noChangeArrowheads="1"/>
            </p:cNvSpPr>
            <p:nvPr/>
          </p:nvSpPr>
          <p:spPr bwMode="auto">
            <a:xfrm>
              <a:off x="720" y="3552"/>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7196" name="Rectangle 60"/>
            <p:cNvSpPr>
              <a:spLocks noChangeArrowheads="1"/>
            </p:cNvSpPr>
            <p:nvPr/>
          </p:nvSpPr>
          <p:spPr bwMode="auto">
            <a:xfrm>
              <a:off x="576" y="3552"/>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7197" name="Rectangle 61"/>
            <p:cNvSpPr>
              <a:spLocks noChangeArrowheads="1"/>
            </p:cNvSpPr>
            <p:nvPr/>
          </p:nvSpPr>
          <p:spPr bwMode="auto">
            <a:xfrm>
              <a:off x="1344"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7198" name="Rectangle 62"/>
            <p:cNvSpPr>
              <a:spLocks noChangeArrowheads="1"/>
            </p:cNvSpPr>
            <p:nvPr/>
          </p:nvSpPr>
          <p:spPr bwMode="auto">
            <a:xfrm>
              <a:off x="2400"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7199" name="Rectangle 63"/>
            <p:cNvSpPr>
              <a:spLocks noChangeArrowheads="1"/>
            </p:cNvSpPr>
            <p:nvPr/>
          </p:nvSpPr>
          <p:spPr bwMode="auto">
            <a:xfrm>
              <a:off x="3456"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7200" name="Rectangle 64"/>
            <p:cNvSpPr>
              <a:spLocks noChangeArrowheads="1"/>
            </p:cNvSpPr>
            <p:nvPr/>
          </p:nvSpPr>
          <p:spPr bwMode="auto">
            <a:xfrm>
              <a:off x="4512"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7201" name="Text Box 65"/>
            <p:cNvSpPr txBox="1">
              <a:spLocks noChangeArrowheads="1"/>
            </p:cNvSpPr>
            <p:nvPr/>
          </p:nvSpPr>
          <p:spPr bwMode="auto">
            <a:xfrm>
              <a:off x="2390" y="3002"/>
              <a:ext cx="260" cy="288"/>
            </a:xfrm>
            <a:prstGeom prst="rect">
              <a:avLst/>
            </a:prstGeom>
            <a:noFill/>
            <a:ln w="9525">
              <a:noFill/>
              <a:miter lim="800000"/>
              <a:headEnd/>
              <a:tailEnd/>
            </a:ln>
            <a:effectLst/>
          </p:spPr>
          <p:txBody>
            <a:bodyPr wrap="none">
              <a:prstTxWarp prst="textNoShape">
                <a:avLst/>
              </a:prstTxWarp>
              <a:spAutoFit/>
            </a:bodyPr>
            <a:lstStyle/>
            <a:p>
              <a:r>
                <a:rPr lang="en-US" sz="2400" b="1">
                  <a:solidFill>
                    <a:schemeClr val="tx1"/>
                  </a:solidFill>
                  <a:latin typeface="Times" pitchFamily="-65" charset="0"/>
                </a:rPr>
                <a:t>...</a:t>
              </a:r>
              <a:endParaRPr lang="en-US" sz="2400">
                <a:solidFill>
                  <a:schemeClr val="tx1"/>
                </a:solidFill>
                <a:latin typeface="Times" pitchFamily="-65" charset="0"/>
              </a:endParaRPr>
            </a:p>
          </p:txBody>
        </p:sp>
        <p:grpSp>
          <p:nvGrpSpPr>
            <p:cNvPr id="3" name="Group 66"/>
            <p:cNvGrpSpPr>
              <a:grpSpLocks/>
            </p:cNvGrpSpPr>
            <p:nvPr/>
          </p:nvGrpSpPr>
          <p:grpSpPr bwMode="auto">
            <a:xfrm>
              <a:off x="336" y="880"/>
              <a:ext cx="969" cy="567"/>
              <a:chOff x="336" y="880"/>
              <a:chExt cx="969" cy="567"/>
            </a:xfrm>
          </p:grpSpPr>
          <p:sp>
            <p:nvSpPr>
              <p:cNvPr id="2907203" name="Text Box 67"/>
              <p:cNvSpPr txBox="1">
                <a:spLocks noChangeArrowheads="1"/>
              </p:cNvSpPr>
              <p:nvPr/>
            </p:nvSpPr>
            <p:spPr bwMode="auto">
              <a:xfrm>
                <a:off x="336" y="880"/>
                <a:ext cx="639"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Times" pitchFamily="-65" charset="0"/>
                  </a:rPr>
                  <a:t>Valid</a:t>
                </a:r>
              </a:p>
            </p:txBody>
          </p:sp>
          <p:sp>
            <p:nvSpPr>
              <p:cNvPr id="2907204" name="Text Box 68"/>
              <p:cNvSpPr txBox="1">
                <a:spLocks noChangeArrowheads="1"/>
              </p:cNvSpPr>
              <p:nvPr/>
            </p:nvSpPr>
            <p:spPr bwMode="auto">
              <a:xfrm>
                <a:off x="816" y="1120"/>
                <a:ext cx="489"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Times" pitchFamily="-65" charset="0"/>
                  </a:rPr>
                  <a:t>Tag</a:t>
                </a:r>
              </a:p>
            </p:txBody>
          </p:sp>
        </p:grpSp>
        <p:grpSp>
          <p:nvGrpSpPr>
            <p:cNvPr id="4" name="Group 73"/>
            <p:cNvGrpSpPr>
              <a:grpSpLocks/>
            </p:cNvGrpSpPr>
            <p:nvPr/>
          </p:nvGrpSpPr>
          <p:grpSpPr bwMode="auto">
            <a:xfrm>
              <a:off x="0" y="1335"/>
              <a:ext cx="654" cy="2484"/>
              <a:chOff x="0" y="1335"/>
              <a:chExt cx="654" cy="2484"/>
            </a:xfrm>
          </p:grpSpPr>
          <p:sp>
            <p:nvSpPr>
              <p:cNvPr id="2907210" name="Text Box 74"/>
              <p:cNvSpPr txBox="1">
                <a:spLocks noChangeArrowheads="1"/>
              </p:cNvSpPr>
              <p:nvPr/>
            </p:nvSpPr>
            <p:spPr bwMode="auto">
              <a:xfrm>
                <a:off x="192" y="1335"/>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0</a:t>
                </a:r>
                <a:endParaRPr lang="en-US" sz="2800">
                  <a:solidFill>
                    <a:schemeClr val="tx1"/>
                  </a:solidFill>
                  <a:latin typeface="Times" pitchFamily="-65" charset="0"/>
                </a:endParaRPr>
              </a:p>
            </p:txBody>
          </p:sp>
          <p:sp>
            <p:nvSpPr>
              <p:cNvPr id="2907211" name="Text Box 75"/>
              <p:cNvSpPr txBox="1">
                <a:spLocks noChangeArrowheads="1"/>
              </p:cNvSpPr>
              <p:nvPr/>
            </p:nvSpPr>
            <p:spPr bwMode="auto">
              <a:xfrm>
                <a:off x="192" y="1527"/>
                <a:ext cx="250" cy="327"/>
              </a:xfrm>
              <a:prstGeom prst="rect">
                <a:avLst/>
              </a:prstGeom>
              <a:noFill/>
              <a:ln w="9525">
                <a:noFill/>
                <a:miter lim="800000"/>
                <a:headEnd/>
                <a:tailEnd/>
              </a:ln>
              <a:effectLst/>
            </p:spPr>
            <p:txBody>
              <a:bodyPr wrap="none">
                <a:prstTxWarp prst="textNoShape">
                  <a:avLst/>
                </a:prstTxWarp>
                <a:spAutoFit/>
              </a:bodyPr>
              <a:lstStyle/>
              <a:p>
                <a:r>
                  <a:rPr lang="en-US" sz="2800" b="1" u="sng">
                    <a:solidFill>
                      <a:srgbClr val="FF0000"/>
                    </a:solidFill>
                    <a:latin typeface="Courier New" pitchFamily="-65" charset="0"/>
                  </a:rPr>
                  <a:t>1</a:t>
                </a:r>
                <a:endParaRPr lang="en-US" sz="2800">
                  <a:solidFill>
                    <a:schemeClr val="tx1"/>
                  </a:solidFill>
                  <a:latin typeface="Times" pitchFamily="-65" charset="0"/>
                </a:endParaRPr>
              </a:p>
            </p:txBody>
          </p:sp>
          <p:sp>
            <p:nvSpPr>
              <p:cNvPr id="2907212" name="Text Box 76"/>
              <p:cNvSpPr txBox="1">
                <a:spLocks noChangeArrowheads="1"/>
              </p:cNvSpPr>
              <p:nvPr/>
            </p:nvSpPr>
            <p:spPr bwMode="auto">
              <a:xfrm>
                <a:off x="192" y="1719"/>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2</a:t>
                </a:r>
                <a:endParaRPr lang="en-US" sz="2800">
                  <a:solidFill>
                    <a:schemeClr val="tx1"/>
                  </a:solidFill>
                  <a:latin typeface="Times" pitchFamily="-65" charset="0"/>
                </a:endParaRPr>
              </a:p>
            </p:txBody>
          </p:sp>
          <p:sp>
            <p:nvSpPr>
              <p:cNvPr id="2907213" name="Text Box 77"/>
              <p:cNvSpPr txBox="1">
                <a:spLocks noChangeArrowheads="1"/>
              </p:cNvSpPr>
              <p:nvPr/>
            </p:nvSpPr>
            <p:spPr bwMode="auto">
              <a:xfrm>
                <a:off x="192" y="1911"/>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3</a:t>
                </a:r>
                <a:endParaRPr lang="en-US" sz="2800">
                  <a:solidFill>
                    <a:schemeClr val="tx1"/>
                  </a:solidFill>
                  <a:latin typeface="Times" pitchFamily="-65" charset="0"/>
                </a:endParaRPr>
              </a:p>
            </p:txBody>
          </p:sp>
          <p:sp>
            <p:nvSpPr>
              <p:cNvPr id="2907214" name="Text Box 78"/>
              <p:cNvSpPr txBox="1">
                <a:spLocks noChangeArrowheads="1"/>
              </p:cNvSpPr>
              <p:nvPr/>
            </p:nvSpPr>
            <p:spPr bwMode="auto">
              <a:xfrm>
                <a:off x="192" y="2103"/>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4</a:t>
                </a:r>
                <a:endParaRPr lang="en-US" sz="2800">
                  <a:solidFill>
                    <a:schemeClr val="tx1"/>
                  </a:solidFill>
                  <a:latin typeface="Times" pitchFamily="-65" charset="0"/>
                </a:endParaRPr>
              </a:p>
            </p:txBody>
          </p:sp>
          <p:sp>
            <p:nvSpPr>
              <p:cNvPr id="2907215" name="Text Box 79"/>
              <p:cNvSpPr txBox="1">
                <a:spLocks noChangeArrowheads="1"/>
              </p:cNvSpPr>
              <p:nvPr/>
            </p:nvSpPr>
            <p:spPr bwMode="auto">
              <a:xfrm>
                <a:off x="192" y="2295"/>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5</a:t>
                </a:r>
                <a:endParaRPr lang="en-US" sz="2800">
                  <a:solidFill>
                    <a:schemeClr val="tx1"/>
                  </a:solidFill>
                  <a:latin typeface="Times" pitchFamily="-65" charset="0"/>
                </a:endParaRPr>
              </a:p>
            </p:txBody>
          </p:sp>
          <p:sp>
            <p:nvSpPr>
              <p:cNvPr id="2907216" name="Text Box 80"/>
              <p:cNvSpPr txBox="1">
                <a:spLocks noChangeArrowheads="1"/>
              </p:cNvSpPr>
              <p:nvPr/>
            </p:nvSpPr>
            <p:spPr bwMode="auto">
              <a:xfrm>
                <a:off x="192" y="2487"/>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6</a:t>
                </a:r>
                <a:endParaRPr lang="en-US" sz="2800">
                  <a:solidFill>
                    <a:schemeClr val="tx1"/>
                  </a:solidFill>
                  <a:latin typeface="Times" pitchFamily="-65" charset="0"/>
                </a:endParaRPr>
              </a:p>
            </p:txBody>
          </p:sp>
          <p:sp>
            <p:nvSpPr>
              <p:cNvPr id="2907217" name="Text Box 81"/>
              <p:cNvSpPr txBox="1">
                <a:spLocks noChangeArrowheads="1"/>
              </p:cNvSpPr>
              <p:nvPr/>
            </p:nvSpPr>
            <p:spPr bwMode="auto">
              <a:xfrm>
                <a:off x="192" y="2679"/>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7</a:t>
                </a:r>
                <a:endParaRPr lang="en-US" sz="2800">
                  <a:solidFill>
                    <a:schemeClr val="tx1"/>
                  </a:solidFill>
                  <a:latin typeface="Times" pitchFamily="-65" charset="0"/>
                </a:endParaRPr>
              </a:p>
            </p:txBody>
          </p:sp>
          <p:sp>
            <p:nvSpPr>
              <p:cNvPr id="2907218" name="Text Box 82"/>
              <p:cNvSpPr txBox="1">
                <a:spLocks noChangeArrowheads="1"/>
              </p:cNvSpPr>
              <p:nvPr/>
            </p:nvSpPr>
            <p:spPr bwMode="auto">
              <a:xfrm>
                <a:off x="0" y="3300"/>
                <a:ext cx="654"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1022</a:t>
                </a:r>
                <a:endParaRPr lang="en-US" sz="2800">
                  <a:solidFill>
                    <a:schemeClr val="tx1"/>
                  </a:solidFill>
                  <a:latin typeface="Times" pitchFamily="-65" charset="0"/>
                </a:endParaRPr>
              </a:p>
            </p:txBody>
          </p:sp>
          <p:sp>
            <p:nvSpPr>
              <p:cNvPr id="2907219" name="Text Box 83"/>
              <p:cNvSpPr txBox="1">
                <a:spLocks noChangeArrowheads="1"/>
              </p:cNvSpPr>
              <p:nvPr/>
            </p:nvSpPr>
            <p:spPr bwMode="auto">
              <a:xfrm>
                <a:off x="0" y="3492"/>
                <a:ext cx="654"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1023</a:t>
                </a:r>
                <a:endParaRPr lang="en-US" sz="2800">
                  <a:solidFill>
                    <a:schemeClr val="tx1"/>
                  </a:solidFill>
                  <a:latin typeface="Times" pitchFamily="-65" charset="0"/>
                </a:endParaRPr>
              </a:p>
            </p:txBody>
          </p:sp>
          <p:sp>
            <p:nvSpPr>
              <p:cNvPr id="2907220" name="Text Box 84"/>
              <p:cNvSpPr txBox="1">
                <a:spLocks noChangeArrowheads="1"/>
              </p:cNvSpPr>
              <p:nvPr/>
            </p:nvSpPr>
            <p:spPr bwMode="auto">
              <a:xfrm>
                <a:off x="192" y="3002"/>
                <a:ext cx="260" cy="288"/>
              </a:xfrm>
              <a:prstGeom prst="rect">
                <a:avLst/>
              </a:prstGeom>
              <a:noFill/>
              <a:ln w="9525">
                <a:noFill/>
                <a:miter lim="800000"/>
                <a:headEnd/>
                <a:tailEnd/>
              </a:ln>
              <a:effectLst/>
            </p:spPr>
            <p:txBody>
              <a:bodyPr wrap="none">
                <a:prstTxWarp prst="textNoShape">
                  <a:avLst/>
                </a:prstTxWarp>
                <a:spAutoFit/>
              </a:bodyPr>
              <a:lstStyle/>
              <a:p>
                <a:r>
                  <a:rPr lang="en-US" sz="2400" b="1">
                    <a:solidFill>
                      <a:schemeClr val="tx1"/>
                    </a:solidFill>
                    <a:latin typeface="Times" pitchFamily="-65" charset="0"/>
                  </a:rPr>
                  <a:t>...</a:t>
                </a:r>
                <a:endParaRPr lang="en-US" sz="2400">
                  <a:solidFill>
                    <a:schemeClr val="tx1"/>
                  </a:solidFill>
                  <a:latin typeface="Times" pitchFamily="-65" charset="0"/>
                </a:endParaRPr>
              </a:p>
            </p:txBody>
          </p:sp>
        </p:grpSp>
      </p:grpSp>
      <p:sp>
        <p:nvSpPr>
          <p:cNvPr id="2907221" name="Text Box 85"/>
          <p:cNvSpPr txBox="1">
            <a:spLocks noChangeArrowheads="1"/>
          </p:cNvSpPr>
          <p:nvPr/>
        </p:nvSpPr>
        <p:spPr bwMode="auto">
          <a:xfrm>
            <a:off x="841375" y="2420938"/>
            <a:ext cx="354013" cy="457200"/>
          </a:xfrm>
          <a:prstGeom prst="rect">
            <a:avLst/>
          </a:prstGeom>
          <a:noFill/>
          <a:ln w="12700">
            <a:noFill/>
            <a:miter lim="800000"/>
            <a:headEnd/>
            <a:tailEnd/>
          </a:ln>
          <a:effectLst/>
        </p:spPr>
        <p:txBody>
          <a:bodyPr wrap="none">
            <a:prstTxWarp prst="textNoShape">
              <a:avLst/>
            </a:prstTxWarp>
            <a:spAutoFit/>
          </a:bodyPr>
          <a:lstStyle/>
          <a:p>
            <a:r>
              <a:rPr lang="en-US" sz="2400" b="1">
                <a:solidFill>
                  <a:schemeClr val="tx1"/>
                </a:solidFill>
              </a:rPr>
              <a:t>1</a:t>
            </a:r>
          </a:p>
        </p:txBody>
      </p:sp>
      <p:sp>
        <p:nvSpPr>
          <p:cNvPr id="2907222" name="Text Box 86"/>
          <p:cNvSpPr txBox="1">
            <a:spLocks noChangeArrowheads="1"/>
          </p:cNvSpPr>
          <p:nvPr/>
        </p:nvSpPr>
        <p:spPr bwMode="auto">
          <a:xfrm>
            <a:off x="1470025" y="2439988"/>
            <a:ext cx="354013" cy="457200"/>
          </a:xfrm>
          <a:prstGeom prst="rect">
            <a:avLst/>
          </a:prstGeom>
          <a:noFill/>
          <a:ln w="12700">
            <a:noFill/>
            <a:miter lim="800000"/>
            <a:headEnd/>
            <a:tailEnd/>
          </a:ln>
          <a:effectLst/>
        </p:spPr>
        <p:txBody>
          <a:bodyPr wrap="none">
            <a:prstTxWarp prst="textNoShape">
              <a:avLst/>
            </a:prstTxWarp>
            <a:spAutoFit/>
          </a:bodyPr>
          <a:lstStyle/>
          <a:p>
            <a:r>
              <a:rPr lang="en-US" sz="2400" b="1">
                <a:solidFill>
                  <a:schemeClr val="tx1"/>
                </a:solidFill>
              </a:rPr>
              <a:t>0</a:t>
            </a:r>
          </a:p>
        </p:txBody>
      </p:sp>
      <p:sp>
        <p:nvSpPr>
          <p:cNvPr id="2907227" name="Line 91"/>
          <p:cNvSpPr>
            <a:spLocks noChangeShapeType="1"/>
          </p:cNvSpPr>
          <p:nvPr/>
        </p:nvSpPr>
        <p:spPr bwMode="auto">
          <a:xfrm flipH="1">
            <a:off x="7010400" y="1295400"/>
            <a:ext cx="552450" cy="457200"/>
          </a:xfrm>
          <a:prstGeom prst="line">
            <a:avLst/>
          </a:prstGeom>
          <a:noFill/>
          <a:ln w="38100">
            <a:solidFill>
              <a:srgbClr val="FF0000"/>
            </a:solidFill>
            <a:round/>
            <a:headEnd/>
            <a:tailEnd type="triangle" w="med" len="med"/>
          </a:ln>
          <a:effectLst/>
        </p:spPr>
        <p:txBody>
          <a:bodyPr wrap="none" anchor="ctr">
            <a:prstTxWarp prst="textNoShape">
              <a:avLst/>
            </a:prstTxWarp>
          </a:bodyPr>
          <a:lstStyle/>
          <a:p>
            <a:endParaRPr lang="en-US"/>
          </a:p>
        </p:txBody>
      </p:sp>
      <p:sp>
        <p:nvSpPr>
          <p:cNvPr id="2907228" name="Text Box 92"/>
          <p:cNvSpPr txBox="1">
            <a:spLocks noChangeArrowheads="1"/>
          </p:cNvSpPr>
          <p:nvPr/>
        </p:nvSpPr>
        <p:spPr bwMode="auto">
          <a:xfrm>
            <a:off x="0" y="1809750"/>
            <a:ext cx="1112838"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Index</a:t>
            </a:r>
          </a:p>
        </p:txBody>
      </p:sp>
      <p:sp>
        <p:nvSpPr>
          <p:cNvPr id="2907229" name="Text Box 93"/>
          <p:cNvSpPr txBox="1">
            <a:spLocks noChangeArrowheads="1"/>
          </p:cNvSpPr>
          <p:nvPr/>
        </p:nvSpPr>
        <p:spPr bwMode="auto">
          <a:xfrm>
            <a:off x="2286000" y="1123950"/>
            <a:ext cx="1646238"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Tag field</a:t>
            </a:r>
          </a:p>
        </p:txBody>
      </p:sp>
      <p:sp>
        <p:nvSpPr>
          <p:cNvPr id="2907230" name="Text Box 94"/>
          <p:cNvSpPr txBox="1">
            <a:spLocks noChangeArrowheads="1"/>
          </p:cNvSpPr>
          <p:nvPr/>
        </p:nvSpPr>
        <p:spPr bwMode="auto">
          <a:xfrm>
            <a:off x="5232400" y="1123950"/>
            <a:ext cx="1943100"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Index field</a:t>
            </a:r>
          </a:p>
        </p:txBody>
      </p:sp>
      <p:sp>
        <p:nvSpPr>
          <p:cNvPr id="2907231" name="Text Box 95"/>
          <p:cNvSpPr txBox="1">
            <a:spLocks noChangeArrowheads="1"/>
          </p:cNvSpPr>
          <p:nvPr/>
        </p:nvSpPr>
        <p:spPr bwMode="auto">
          <a:xfrm>
            <a:off x="7289800" y="1123950"/>
            <a:ext cx="1211263"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Offset</a:t>
            </a:r>
          </a:p>
        </p:txBody>
      </p:sp>
      <p:sp>
        <p:nvSpPr>
          <p:cNvPr id="2907232" name="Oval 96"/>
          <p:cNvSpPr>
            <a:spLocks noChangeArrowheads="1"/>
          </p:cNvSpPr>
          <p:nvPr/>
        </p:nvSpPr>
        <p:spPr bwMode="auto">
          <a:xfrm>
            <a:off x="5334000" y="2438400"/>
            <a:ext cx="1955800" cy="533400"/>
          </a:xfrm>
          <a:prstGeom prst="ellipse">
            <a:avLst/>
          </a:prstGeom>
          <a:noFill/>
          <a:ln w="38100">
            <a:solidFill>
              <a:srgbClr val="FF0000"/>
            </a:solidFill>
            <a:round/>
            <a:headEnd/>
            <a:tailEnd/>
          </a:ln>
          <a:effectLst/>
        </p:spPr>
        <p:txBody>
          <a:bodyPr wrap="none" anchor="ctr">
            <a:prstTxWarp prst="textNoShape">
              <a:avLst/>
            </a:prstTxWarp>
          </a:bodyPr>
          <a:lstStyle/>
          <a:p>
            <a:endParaRPr lang="en-US"/>
          </a:p>
        </p:txBody>
      </p:sp>
      <p:sp>
        <p:nvSpPr>
          <p:cNvPr id="2907233" name="Text Box 97"/>
          <p:cNvSpPr txBox="1">
            <a:spLocks noChangeArrowheads="1"/>
          </p:cNvSpPr>
          <p:nvPr/>
        </p:nvSpPr>
        <p:spPr bwMode="auto">
          <a:xfrm>
            <a:off x="862013" y="21542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07234" name="Text Box 98"/>
          <p:cNvSpPr txBox="1">
            <a:spLocks noChangeArrowheads="1"/>
          </p:cNvSpPr>
          <p:nvPr/>
        </p:nvSpPr>
        <p:spPr bwMode="auto">
          <a:xfrm>
            <a:off x="862013" y="27765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07235" name="Text Box 99"/>
          <p:cNvSpPr txBox="1">
            <a:spLocks noChangeArrowheads="1"/>
          </p:cNvSpPr>
          <p:nvPr/>
        </p:nvSpPr>
        <p:spPr bwMode="auto">
          <a:xfrm>
            <a:off x="862013" y="30813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07236" name="Text Box 100"/>
          <p:cNvSpPr txBox="1">
            <a:spLocks noChangeArrowheads="1"/>
          </p:cNvSpPr>
          <p:nvPr/>
        </p:nvSpPr>
        <p:spPr bwMode="auto">
          <a:xfrm>
            <a:off x="874713" y="33988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07237" name="Text Box 101"/>
          <p:cNvSpPr txBox="1">
            <a:spLocks noChangeArrowheads="1"/>
          </p:cNvSpPr>
          <p:nvPr/>
        </p:nvSpPr>
        <p:spPr bwMode="auto">
          <a:xfrm>
            <a:off x="874713" y="37036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07238" name="Text Box 102"/>
          <p:cNvSpPr txBox="1">
            <a:spLocks noChangeArrowheads="1"/>
          </p:cNvSpPr>
          <p:nvPr/>
        </p:nvSpPr>
        <p:spPr bwMode="auto">
          <a:xfrm>
            <a:off x="874713" y="40084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07239" name="Text Box 103"/>
          <p:cNvSpPr txBox="1">
            <a:spLocks noChangeArrowheads="1"/>
          </p:cNvSpPr>
          <p:nvPr/>
        </p:nvSpPr>
        <p:spPr bwMode="auto">
          <a:xfrm>
            <a:off x="874713" y="43259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07240" name="Text Box 104"/>
          <p:cNvSpPr txBox="1">
            <a:spLocks noChangeArrowheads="1"/>
          </p:cNvSpPr>
          <p:nvPr/>
        </p:nvSpPr>
        <p:spPr bwMode="auto">
          <a:xfrm>
            <a:off x="874713" y="53165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07241" name="Text Box 105"/>
          <p:cNvSpPr txBox="1">
            <a:spLocks noChangeArrowheads="1"/>
          </p:cNvSpPr>
          <p:nvPr/>
        </p:nvSpPr>
        <p:spPr bwMode="auto">
          <a:xfrm>
            <a:off x="874713" y="56213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106" name="Text Box 69"/>
          <p:cNvSpPr txBox="1">
            <a:spLocks noChangeArrowheads="1"/>
          </p:cNvSpPr>
          <p:nvPr/>
        </p:nvSpPr>
        <p:spPr bwMode="auto">
          <a:xfrm>
            <a:off x="2438400" y="17018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0xc-f</a:t>
            </a:r>
            <a:endParaRPr lang="en-US" sz="2800" b="1" dirty="0">
              <a:solidFill>
                <a:schemeClr val="tx1"/>
              </a:solidFill>
              <a:latin typeface="Times" pitchFamily="-65" charset="0"/>
            </a:endParaRPr>
          </a:p>
        </p:txBody>
      </p:sp>
      <p:sp>
        <p:nvSpPr>
          <p:cNvPr id="107" name="Text Box 70"/>
          <p:cNvSpPr txBox="1">
            <a:spLocks noChangeArrowheads="1"/>
          </p:cNvSpPr>
          <p:nvPr/>
        </p:nvSpPr>
        <p:spPr bwMode="auto">
          <a:xfrm>
            <a:off x="4114800" y="16764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0x8-b</a:t>
            </a:r>
            <a:endParaRPr lang="en-US" sz="2800" b="1" dirty="0">
              <a:solidFill>
                <a:schemeClr val="tx1"/>
              </a:solidFill>
              <a:latin typeface="Times" pitchFamily="-65" charset="0"/>
            </a:endParaRPr>
          </a:p>
        </p:txBody>
      </p:sp>
      <p:sp>
        <p:nvSpPr>
          <p:cNvPr id="108" name="Text Box 71"/>
          <p:cNvSpPr txBox="1">
            <a:spLocks noChangeArrowheads="1"/>
          </p:cNvSpPr>
          <p:nvPr/>
        </p:nvSpPr>
        <p:spPr bwMode="auto">
          <a:xfrm>
            <a:off x="5791200" y="16764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rgbClr val="FF0000"/>
                </a:solidFill>
                <a:latin typeface="Courier New" pitchFamily="-65" charset="0"/>
              </a:rPr>
              <a:t>0x4-7</a:t>
            </a:r>
            <a:endParaRPr lang="en-US" sz="2800" b="1" dirty="0">
              <a:solidFill>
                <a:srgbClr val="FF0000"/>
              </a:solidFill>
              <a:latin typeface="Times" pitchFamily="-65" charset="0"/>
            </a:endParaRPr>
          </a:p>
        </p:txBody>
      </p:sp>
      <p:sp>
        <p:nvSpPr>
          <p:cNvPr id="109" name="Text Box 72"/>
          <p:cNvSpPr txBox="1">
            <a:spLocks noChangeArrowheads="1"/>
          </p:cNvSpPr>
          <p:nvPr/>
        </p:nvSpPr>
        <p:spPr bwMode="auto">
          <a:xfrm>
            <a:off x="7391400" y="16764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0x0-3</a:t>
            </a:r>
            <a:endParaRPr lang="en-US" sz="2800" b="1" dirty="0">
              <a:solidFill>
                <a:schemeClr val="tx1"/>
              </a:solidFill>
              <a:latin typeface="Times" pitchFamily="-65" charset="0"/>
            </a:endParaRPr>
          </a:p>
        </p:txBody>
      </p:sp>
      <p:sp>
        <p:nvSpPr>
          <p:cNvPr id="110" name="Text Box 86"/>
          <p:cNvSpPr txBox="1">
            <a:spLocks noChangeArrowheads="1"/>
          </p:cNvSpPr>
          <p:nvPr/>
        </p:nvSpPr>
        <p:spPr bwMode="auto">
          <a:xfrm>
            <a:off x="2765425" y="2439988"/>
            <a:ext cx="338855" cy="461665"/>
          </a:xfrm>
          <a:prstGeom prst="rect">
            <a:avLst/>
          </a:prstGeom>
          <a:noFill/>
          <a:ln w="12700">
            <a:noFill/>
            <a:miter lim="800000"/>
            <a:headEnd/>
            <a:tailEnd/>
          </a:ln>
          <a:effectLst/>
        </p:spPr>
        <p:txBody>
          <a:bodyPr wrap="none">
            <a:prstTxWarp prst="textNoShape">
              <a:avLst/>
            </a:prstTxWarp>
            <a:spAutoFit/>
          </a:bodyPr>
          <a:lstStyle/>
          <a:p>
            <a:r>
              <a:rPr lang="en-US" sz="2400" b="1" dirty="0" err="1">
                <a:solidFill>
                  <a:schemeClr val="tx1"/>
                </a:solidFill>
              </a:rPr>
              <a:t>d</a:t>
            </a:r>
            <a:endParaRPr lang="en-US" sz="2400" b="1" dirty="0">
              <a:solidFill>
                <a:schemeClr val="tx1"/>
              </a:solidFill>
            </a:endParaRPr>
          </a:p>
        </p:txBody>
      </p:sp>
      <p:sp>
        <p:nvSpPr>
          <p:cNvPr id="111" name="Text Box 87"/>
          <p:cNvSpPr txBox="1">
            <a:spLocks noChangeArrowheads="1"/>
          </p:cNvSpPr>
          <p:nvPr/>
        </p:nvSpPr>
        <p:spPr bwMode="auto">
          <a:xfrm>
            <a:off x="4460875" y="2439988"/>
            <a:ext cx="325730"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solidFill>
                  <a:schemeClr val="tx1"/>
                </a:solidFill>
              </a:rPr>
              <a:t>c</a:t>
            </a:r>
            <a:endParaRPr lang="en-US" sz="2400" b="1" dirty="0">
              <a:solidFill>
                <a:schemeClr val="tx1"/>
              </a:solidFill>
            </a:endParaRPr>
          </a:p>
        </p:txBody>
      </p:sp>
      <p:sp>
        <p:nvSpPr>
          <p:cNvPr id="112" name="Text Box 88"/>
          <p:cNvSpPr txBox="1">
            <a:spLocks noChangeArrowheads="1"/>
          </p:cNvSpPr>
          <p:nvPr/>
        </p:nvSpPr>
        <p:spPr bwMode="auto">
          <a:xfrm>
            <a:off x="6175375" y="2439988"/>
            <a:ext cx="338855"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solidFill>
                  <a:schemeClr val="accent2"/>
                </a:solidFill>
              </a:rPr>
              <a:t>b</a:t>
            </a:r>
            <a:endParaRPr lang="en-US" sz="2400" b="1" dirty="0">
              <a:solidFill>
                <a:schemeClr val="accent2"/>
              </a:solidFill>
            </a:endParaRPr>
          </a:p>
        </p:txBody>
      </p:sp>
      <p:sp>
        <p:nvSpPr>
          <p:cNvPr id="113" name="Text Box 89"/>
          <p:cNvSpPr txBox="1">
            <a:spLocks noChangeArrowheads="1"/>
          </p:cNvSpPr>
          <p:nvPr/>
        </p:nvSpPr>
        <p:spPr bwMode="auto">
          <a:xfrm>
            <a:off x="7813675" y="2439988"/>
            <a:ext cx="325730" cy="461665"/>
          </a:xfrm>
          <a:prstGeom prst="rect">
            <a:avLst/>
          </a:prstGeom>
          <a:noFill/>
          <a:ln w="12700">
            <a:noFill/>
            <a:miter lim="800000"/>
            <a:headEnd/>
            <a:tailEnd/>
          </a:ln>
          <a:effectLst/>
        </p:spPr>
        <p:txBody>
          <a:bodyPr wrap="none">
            <a:prstTxWarp prst="textNoShape">
              <a:avLst/>
            </a:prstTxWarp>
            <a:spAutoFit/>
          </a:bodyPr>
          <a:lstStyle/>
          <a:p>
            <a:r>
              <a:rPr lang="en-US" sz="2400" b="1" dirty="0" smtClean="0">
                <a:solidFill>
                  <a:schemeClr val="tx1"/>
                </a:solidFill>
              </a:rPr>
              <a:t>a</a:t>
            </a:r>
            <a:endParaRPr lang="en-US" sz="2400" b="1"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09186" name="Rectangle 2"/>
          <p:cNvSpPr>
            <a:spLocks noGrp="1" noChangeArrowheads="1"/>
          </p:cNvSpPr>
          <p:nvPr>
            <p:ph type="title"/>
          </p:nvPr>
        </p:nvSpPr>
        <p:spPr>
          <a:xfrm>
            <a:off x="609600" y="247650"/>
            <a:ext cx="8534400" cy="474663"/>
          </a:xfrm>
        </p:spPr>
        <p:txBody>
          <a:bodyPr/>
          <a:lstStyle/>
          <a:p>
            <a:r>
              <a:rPr lang="en-US" sz="3600" dirty="0"/>
              <a:t>2. Read 0x0000001C = 0…00 0..001 1100</a:t>
            </a:r>
          </a:p>
        </p:txBody>
      </p:sp>
      <p:grpSp>
        <p:nvGrpSpPr>
          <p:cNvPr id="2" name="Group 3"/>
          <p:cNvGrpSpPr>
            <a:grpSpLocks/>
          </p:cNvGrpSpPr>
          <p:nvPr/>
        </p:nvGrpSpPr>
        <p:grpSpPr bwMode="auto">
          <a:xfrm>
            <a:off x="0" y="1397000"/>
            <a:ext cx="8839200" cy="4665663"/>
            <a:chOff x="0" y="880"/>
            <a:chExt cx="5568" cy="2939"/>
          </a:xfrm>
        </p:grpSpPr>
        <p:sp>
          <p:nvSpPr>
            <p:cNvPr id="2909188" name="Rectangle 4"/>
            <p:cNvSpPr>
              <a:spLocks noChangeArrowheads="1"/>
            </p:cNvSpPr>
            <p:nvPr/>
          </p:nvSpPr>
          <p:spPr bwMode="auto">
            <a:xfrm>
              <a:off x="720" y="1392"/>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9189" name="Rectangle 5"/>
            <p:cNvSpPr>
              <a:spLocks noChangeArrowheads="1"/>
            </p:cNvSpPr>
            <p:nvPr/>
          </p:nvSpPr>
          <p:spPr bwMode="auto">
            <a:xfrm>
              <a:off x="576" y="1392"/>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9190" name="Rectangle 6"/>
            <p:cNvSpPr>
              <a:spLocks noChangeArrowheads="1"/>
            </p:cNvSpPr>
            <p:nvPr/>
          </p:nvSpPr>
          <p:spPr bwMode="auto">
            <a:xfrm>
              <a:off x="1344"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9191" name="Rectangle 7"/>
            <p:cNvSpPr>
              <a:spLocks noChangeArrowheads="1"/>
            </p:cNvSpPr>
            <p:nvPr/>
          </p:nvSpPr>
          <p:spPr bwMode="auto">
            <a:xfrm>
              <a:off x="2400"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9192" name="Rectangle 8"/>
            <p:cNvSpPr>
              <a:spLocks noChangeArrowheads="1"/>
            </p:cNvSpPr>
            <p:nvPr/>
          </p:nvSpPr>
          <p:spPr bwMode="auto">
            <a:xfrm>
              <a:off x="3456"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9193" name="Rectangle 9"/>
            <p:cNvSpPr>
              <a:spLocks noChangeArrowheads="1"/>
            </p:cNvSpPr>
            <p:nvPr/>
          </p:nvSpPr>
          <p:spPr bwMode="auto">
            <a:xfrm>
              <a:off x="4512"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9194" name="Rectangle 10"/>
            <p:cNvSpPr>
              <a:spLocks noChangeArrowheads="1"/>
            </p:cNvSpPr>
            <p:nvPr/>
          </p:nvSpPr>
          <p:spPr bwMode="auto">
            <a:xfrm>
              <a:off x="720" y="1584"/>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9195" name="Rectangle 11"/>
            <p:cNvSpPr>
              <a:spLocks noChangeArrowheads="1"/>
            </p:cNvSpPr>
            <p:nvPr/>
          </p:nvSpPr>
          <p:spPr bwMode="auto">
            <a:xfrm>
              <a:off x="576" y="1584"/>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9196" name="Rectangle 12"/>
            <p:cNvSpPr>
              <a:spLocks noChangeArrowheads="1"/>
            </p:cNvSpPr>
            <p:nvPr/>
          </p:nvSpPr>
          <p:spPr bwMode="auto">
            <a:xfrm>
              <a:off x="1344"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9197" name="Rectangle 13"/>
            <p:cNvSpPr>
              <a:spLocks noChangeArrowheads="1"/>
            </p:cNvSpPr>
            <p:nvPr/>
          </p:nvSpPr>
          <p:spPr bwMode="auto">
            <a:xfrm>
              <a:off x="2400"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9198" name="Rectangle 14"/>
            <p:cNvSpPr>
              <a:spLocks noChangeArrowheads="1"/>
            </p:cNvSpPr>
            <p:nvPr/>
          </p:nvSpPr>
          <p:spPr bwMode="auto">
            <a:xfrm>
              <a:off x="3456"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9199" name="Rectangle 15"/>
            <p:cNvSpPr>
              <a:spLocks noChangeArrowheads="1"/>
            </p:cNvSpPr>
            <p:nvPr/>
          </p:nvSpPr>
          <p:spPr bwMode="auto">
            <a:xfrm>
              <a:off x="4512"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9200" name="Rectangle 16"/>
            <p:cNvSpPr>
              <a:spLocks noChangeArrowheads="1"/>
            </p:cNvSpPr>
            <p:nvPr/>
          </p:nvSpPr>
          <p:spPr bwMode="auto">
            <a:xfrm>
              <a:off x="720" y="1776"/>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9201" name="Rectangle 17"/>
            <p:cNvSpPr>
              <a:spLocks noChangeArrowheads="1"/>
            </p:cNvSpPr>
            <p:nvPr/>
          </p:nvSpPr>
          <p:spPr bwMode="auto">
            <a:xfrm>
              <a:off x="576" y="1776"/>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9202" name="Rectangle 18"/>
            <p:cNvSpPr>
              <a:spLocks noChangeArrowheads="1"/>
            </p:cNvSpPr>
            <p:nvPr/>
          </p:nvSpPr>
          <p:spPr bwMode="auto">
            <a:xfrm>
              <a:off x="1344"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9203" name="Rectangle 19"/>
            <p:cNvSpPr>
              <a:spLocks noChangeArrowheads="1"/>
            </p:cNvSpPr>
            <p:nvPr/>
          </p:nvSpPr>
          <p:spPr bwMode="auto">
            <a:xfrm>
              <a:off x="2400"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9204" name="Rectangle 20"/>
            <p:cNvSpPr>
              <a:spLocks noChangeArrowheads="1"/>
            </p:cNvSpPr>
            <p:nvPr/>
          </p:nvSpPr>
          <p:spPr bwMode="auto">
            <a:xfrm>
              <a:off x="3456"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9205" name="Rectangle 21"/>
            <p:cNvSpPr>
              <a:spLocks noChangeArrowheads="1"/>
            </p:cNvSpPr>
            <p:nvPr/>
          </p:nvSpPr>
          <p:spPr bwMode="auto">
            <a:xfrm>
              <a:off x="4512"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9206" name="Rectangle 22"/>
            <p:cNvSpPr>
              <a:spLocks noChangeArrowheads="1"/>
            </p:cNvSpPr>
            <p:nvPr/>
          </p:nvSpPr>
          <p:spPr bwMode="auto">
            <a:xfrm>
              <a:off x="720" y="1968"/>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9207" name="Rectangle 23"/>
            <p:cNvSpPr>
              <a:spLocks noChangeArrowheads="1"/>
            </p:cNvSpPr>
            <p:nvPr/>
          </p:nvSpPr>
          <p:spPr bwMode="auto">
            <a:xfrm>
              <a:off x="576" y="1968"/>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9208" name="Rectangle 24"/>
            <p:cNvSpPr>
              <a:spLocks noChangeArrowheads="1"/>
            </p:cNvSpPr>
            <p:nvPr/>
          </p:nvSpPr>
          <p:spPr bwMode="auto">
            <a:xfrm>
              <a:off x="1344"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9209" name="Rectangle 25"/>
            <p:cNvSpPr>
              <a:spLocks noChangeArrowheads="1"/>
            </p:cNvSpPr>
            <p:nvPr/>
          </p:nvSpPr>
          <p:spPr bwMode="auto">
            <a:xfrm>
              <a:off x="2400"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9210" name="Rectangle 26"/>
            <p:cNvSpPr>
              <a:spLocks noChangeArrowheads="1"/>
            </p:cNvSpPr>
            <p:nvPr/>
          </p:nvSpPr>
          <p:spPr bwMode="auto">
            <a:xfrm>
              <a:off x="3456"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9211" name="Rectangle 27"/>
            <p:cNvSpPr>
              <a:spLocks noChangeArrowheads="1"/>
            </p:cNvSpPr>
            <p:nvPr/>
          </p:nvSpPr>
          <p:spPr bwMode="auto">
            <a:xfrm>
              <a:off x="4512"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9212" name="Rectangle 28"/>
            <p:cNvSpPr>
              <a:spLocks noChangeArrowheads="1"/>
            </p:cNvSpPr>
            <p:nvPr/>
          </p:nvSpPr>
          <p:spPr bwMode="auto">
            <a:xfrm>
              <a:off x="720" y="2160"/>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9213" name="Rectangle 29"/>
            <p:cNvSpPr>
              <a:spLocks noChangeArrowheads="1"/>
            </p:cNvSpPr>
            <p:nvPr/>
          </p:nvSpPr>
          <p:spPr bwMode="auto">
            <a:xfrm>
              <a:off x="576" y="2160"/>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9214" name="Rectangle 30"/>
            <p:cNvSpPr>
              <a:spLocks noChangeArrowheads="1"/>
            </p:cNvSpPr>
            <p:nvPr/>
          </p:nvSpPr>
          <p:spPr bwMode="auto">
            <a:xfrm>
              <a:off x="1344"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9215" name="Rectangle 31"/>
            <p:cNvSpPr>
              <a:spLocks noChangeArrowheads="1"/>
            </p:cNvSpPr>
            <p:nvPr/>
          </p:nvSpPr>
          <p:spPr bwMode="auto">
            <a:xfrm>
              <a:off x="2400"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9216" name="Rectangle 32"/>
            <p:cNvSpPr>
              <a:spLocks noChangeArrowheads="1"/>
            </p:cNvSpPr>
            <p:nvPr/>
          </p:nvSpPr>
          <p:spPr bwMode="auto">
            <a:xfrm>
              <a:off x="3456"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9217" name="Rectangle 33"/>
            <p:cNvSpPr>
              <a:spLocks noChangeArrowheads="1"/>
            </p:cNvSpPr>
            <p:nvPr/>
          </p:nvSpPr>
          <p:spPr bwMode="auto">
            <a:xfrm>
              <a:off x="4512"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9218" name="Rectangle 34"/>
            <p:cNvSpPr>
              <a:spLocks noChangeArrowheads="1"/>
            </p:cNvSpPr>
            <p:nvPr/>
          </p:nvSpPr>
          <p:spPr bwMode="auto">
            <a:xfrm>
              <a:off x="720" y="2352"/>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9219" name="Rectangle 35"/>
            <p:cNvSpPr>
              <a:spLocks noChangeArrowheads="1"/>
            </p:cNvSpPr>
            <p:nvPr/>
          </p:nvSpPr>
          <p:spPr bwMode="auto">
            <a:xfrm>
              <a:off x="576" y="2352"/>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9220" name="Rectangle 36"/>
            <p:cNvSpPr>
              <a:spLocks noChangeArrowheads="1"/>
            </p:cNvSpPr>
            <p:nvPr/>
          </p:nvSpPr>
          <p:spPr bwMode="auto">
            <a:xfrm>
              <a:off x="1344"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9221" name="Rectangle 37"/>
            <p:cNvSpPr>
              <a:spLocks noChangeArrowheads="1"/>
            </p:cNvSpPr>
            <p:nvPr/>
          </p:nvSpPr>
          <p:spPr bwMode="auto">
            <a:xfrm>
              <a:off x="2400"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9222" name="Rectangle 38"/>
            <p:cNvSpPr>
              <a:spLocks noChangeArrowheads="1"/>
            </p:cNvSpPr>
            <p:nvPr/>
          </p:nvSpPr>
          <p:spPr bwMode="auto">
            <a:xfrm>
              <a:off x="3456"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9223" name="Rectangle 39"/>
            <p:cNvSpPr>
              <a:spLocks noChangeArrowheads="1"/>
            </p:cNvSpPr>
            <p:nvPr/>
          </p:nvSpPr>
          <p:spPr bwMode="auto">
            <a:xfrm>
              <a:off x="4512"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9224" name="Rectangle 40"/>
            <p:cNvSpPr>
              <a:spLocks noChangeArrowheads="1"/>
            </p:cNvSpPr>
            <p:nvPr/>
          </p:nvSpPr>
          <p:spPr bwMode="auto">
            <a:xfrm>
              <a:off x="720" y="2544"/>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9225" name="Rectangle 41"/>
            <p:cNvSpPr>
              <a:spLocks noChangeArrowheads="1"/>
            </p:cNvSpPr>
            <p:nvPr/>
          </p:nvSpPr>
          <p:spPr bwMode="auto">
            <a:xfrm>
              <a:off x="576" y="2544"/>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9226" name="Rectangle 42"/>
            <p:cNvSpPr>
              <a:spLocks noChangeArrowheads="1"/>
            </p:cNvSpPr>
            <p:nvPr/>
          </p:nvSpPr>
          <p:spPr bwMode="auto">
            <a:xfrm>
              <a:off x="1344"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9227" name="Rectangle 43"/>
            <p:cNvSpPr>
              <a:spLocks noChangeArrowheads="1"/>
            </p:cNvSpPr>
            <p:nvPr/>
          </p:nvSpPr>
          <p:spPr bwMode="auto">
            <a:xfrm>
              <a:off x="2400"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9228" name="Rectangle 44"/>
            <p:cNvSpPr>
              <a:spLocks noChangeArrowheads="1"/>
            </p:cNvSpPr>
            <p:nvPr/>
          </p:nvSpPr>
          <p:spPr bwMode="auto">
            <a:xfrm>
              <a:off x="3456"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9229" name="Rectangle 45"/>
            <p:cNvSpPr>
              <a:spLocks noChangeArrowheads="1"/>
            </p:cNvSpPr>
            <p:nvPr/>
          </p:nvSpPr>
          <p:spPr bwMode="auto">
            <a:xfrm>
              <a:off x="4512"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9230" name="Rectangle 46"/>
            <p:cNvSpPr>
              <a:spLocks noChangeArrowheads="1"/>
            </p:cNvSpPr>
            <p:nvPr/>
          </p:nvSpPr>
          <p:spPr bwMode="auto">
            <a:xfrm>
              <a:off x="720" y="2736"/>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9231" name="Rectangle 47"/>
            <p:cNvSpPr>
              <a:spLocks noChangeArrowheads="1"/>
            </p:cNvSpPr>
            <p:nvPr/>
          </p:nvSpPr>
          <p:spPr bwMode="auto">
            <a:xfrm>
              <a:off x="576" y="2736"/>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9232" name="Rectangle 48"/>
            <p:cNvSpPr>
              <a:spLocks noChangeArrowheads="1"/>
            </p:cNvSpPr>
            <p:nvPr/>
          </p:nvSpPr>
          <p:spPr bwMode="auto">
            <a:xfrm>
              <a:off x="1344"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9233" name="Rectangle 49"/>
            <p:cNvSpPr>
              <a:spLocks noChangeArrowheads="1"/>
            </p:cNvSpPr>
            <p:nvPr/>
          </p:nvSpPr>
          <p:spPr bwMode="auto">
            <a:xfrm>
              <a:off x="2400"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9234" name="Rectangle 50"/>
            <p:cNvSpPr>
              <a:spLocks noChangeArrowheads="1"/>
            </p:cNvSpPr>
            <p:nvPr/>
          </p:nvSpPr>
          <p:spPr bwMode="auto">
            <a:xfrm>
              <a:off x="3456"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9235" name="Rectangle 51"/>
            <p:cNvSpPr>
              <a:spLocks noChangeArrowheads="1"/>
            </p:cNvSpPr>
            <p:nvPr/>
          </p:nvSpPr>
          <p:spPr bwMode="auto">
            <a:xfrm>
              <a:off x="4512"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9236" name="Rectangle 52"/>
            <p:cNvSpPr>
              <a:spLocks noChangeArrowheads="1"/>
            </p:cNvSpPr>
            <p:nvPr/>
          </p:nvSpPr>
          <p:spPr bwMode="auto">
            <a:xfrm>
              <a:off x="720" y="3360"/>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9237" name="Rectangle 53"/>
            <p:cNvSpPr>
              <a:spLocks noChangeArrowheads="1"/>
            </p:cNvSpPr>
            <p:nvPr/>
          </p:nvSpPr>
          <p:spPr bwMode="auto">
            <a:xfrm>
              <a:off x="576" y="3360"/>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9238" name="Rectangle 54"/>
            <p:cNvSpPr>
              <a:spLocks noChangeArrowheads="1"/>
            </p:cNvSpPr>
            <p:nvPr/>
          </p:nvSpPr>
          <p:spPr bwMode="auto">
            <a:xfrm>
              <a:off x="1344"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9239" name="Rectangle 55"/>
            <p:cNvSpPr>
              <a:spLocks noChangeArrowheads="1"/>
            </p:cNvSpPr>
            <p:nvPr/>
          </p:nvSpPr>
          <p:spPr bwMode="auto">
            <a:xfrm>
              <a:off x="2400"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9240" name="Rectangle 56"/>
            <p:cNvSpPr>
              <a:spLocks noChangeArrowheads="1"/>
            </p:cNvSpPr>
            <p:nvPr/>
          </p:nvSpPr>
          <p:spPr bwMode="auto">
            <a:xfrm>
              <a:off x="3456"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9241" name="Rectangle 57"/>
            <p:cNvSpPr>
              <a:spLocks noChangeArrowheads="1"/>
            </p:cNvSpPr>
            <p:nvPr/>
          </p:nvSpPr>
          <p:spPr bwMode="auto">
            <a:xfrm>
              <a:off x="4512"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9242" name="Rectangle 58"/>
            <p:cNvSpPr>
              <a:spLocks noChangeArrowheads="1"/>
            </p:cNvSpPr>
            <p:nvPr/>
          </p:nvSpPr>
          <p:spPr bwMode="auto">
            <a:xfrm>
              <a:off x="720" y="3552"/>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9243" name="Rectangle 59"/>
            <p:cNvSpPr>
              <a:spLocks noChangeArrowheads="1"/>
            </p:cNvSpPr>
            <p:nvPr/>
          </p:nvSpPr>
          <p:spPr bwMode="auto">
            <a:xfrm>
              <a:off x="576" y="3552"/>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9244" name="Rectangle 60"/>
            <p:cNvSpPr>
              <a:spLocks noChangeArrowheads="1"/>
            </p:cNvSpPr>
            <p:nvPr/>
          </p:nvSpPr>
          <p:spPr bwMode="auto">
            <a:xfrm>
              <a:off x="1344"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9245" name="Rectangle 61"/>
            <p:cNvSpPr>
              <a:spLocks noChangeArrowheads="1"/>
            </p:cNvSpPr>
            <p:nvPr/>
          </p:nvSpPr>
          <p:spPr bwMode="auto">
            <a:xfrm>
              <a:off x="2400"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9246" name="Rectangle 62"/>
            <p:cNvSpPr>
              <a:spLocks noChangeArrowheads="1"/>
            </p:cNvSpPr>
            <p:nvPr/>
          </p:nvSpPr>
          <p:spPr bwMode="auto">
            <a:xfrm>
              <a:off x="3456"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9247" name="Rectangle 63"/>
            <p:cNvSpPr>
              <a:spLocks noChangeArrowheads="1"/>
            </p:cNvSpPr>
            <p:nvPr/>
          </p:nvSpPr>
          <p:spPr bwMode="auto">
            <a:xfrm>
              <a:off x="4512"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9248" name="Text Box 64"/>
            <p:cNvSpPr txBox="1">
              <a:spLocks noChangeArrowheads="1"/>
            </p:cNvSpPr>
            <p:nvPr/>
          </p:nvSpPr>
          <p:spPr bwMode="auto">
            <a:xfrm>
              <a:off x="2390" y="3002"/>
              <a:ext cx="260" cy="288"/>
            </a:xfrm>
            <a:prstGeom prst="rect">
              <a:avLst/>
            </a:prstGeom>
            <a:noFill/>
            <a:ln w="9525">
              <a:noFill/>
              <a:miter lim="800000"/>
              <a:headEnd/>
              <a:tailEnd/>
            </a:ln>
            <a:effectLst/>
          </p:spPr>
          <p:txBody>
            <a:bodyPr wrap="none">
              <a:prstTxWarp prst="textNoShape">
                <a:avLst/>
              </a:prstTxWarp>
              <a:spAutoFit/>
            </a:bodyPr>
            <a:lstStyle/>
            <a:p>
              <a:r>
                <a:rPr lang="en-US" sz="2400" b="1">
                  <a:solidFill>
                    <a:schemeClr val="tx1"/>
                  </a:solidFill>
                  <a:latin typeface="Times" pitchFamily="-65" charset="0"/>
                </a:rPr>
                <a:t>...</a:t>
              </a:r>
              <a:endParaRPr lang="en-US" sz="2400">
                <a:solidFill>
                  <a:schemeClr val="tx1"/>
                </a:solidFill>
                <a:latin typeface="Times" pitchFamily="-65" charset="0"/>
              </a:endParaRPr>
            </a:p>
          </p:txBody>
        </p:sp>
        <p:grpSp>
          <p:nvGrpSpPr>
            <p:cNvPr id="3" name="Group 65"/>
            <p:cNvGrpSpPr>
              <a:grpSpLocks/>
            </p:cNvGrpSpPr>
            <p:nvPr/>
          </p:nvGrpSpPr>
          <p:grpSpPr bwMode="auto">
            <a:xfrm>
              <a:off x="336" y="880"/>
              <a:ext cx="969" cy="567"/>
              <a:chOff x="336" y="880"/>
              <a:chExt cx="969" cy="567"/>
            </a:xfrm>
          </p:grpSpPr>
          <p:sp>
            <p:nvSpPr>
              <p:cNvPr id="2909250" name="Text Box 66"/>
              <p:cNvSpPr txBox="1">
                <a:spLocks noChangeArrowheads="1"/>
              </p:cNvSpPr>
              <p:nvPr/>
            </p:nvSpPr>
            <p:spPr bwMode="auto">
              <a:xfrm>
                <a:off x="336" y="880"/>
                <a:ext cx="639"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Times" pitchFamily="-65" charset="0"/>
                  </a:rPr>
                  <a:t>Valid</a:t>
                </a:r>
              </a:p>
            </p:txBody>
          </p:sp>
          <p:sp>
            <p:nvSpPr>
              <p:cNvPr id="2909251" name="Text Box 67"/>
              <p:cNvSpPr txBox="1">
                <a:spLocks noChangeArrowheads="1"/>
              </p:cNvSpPr>
              <p:nvPr/>
            </p:nvSpPr>
            <p:spPr bwMode="auto">
              <a:xfrm>
                <a:off x="816" y="1120"/>
                <a:ext cx="489"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Times" pitchFamily="-65" charset="0"/>
                  </a:rPr>
                  <a:t>Tag</a:t>
                </a:r>
              </a:p>
            </p:txBody>
          </p:sp>
        </p:grpSp>
        <p:grpSp>
          <p:nvGrpSpPr>
            <p:cNvPr id="4" name="Group 72"/>
            <p:cNvGrpSpPr>
              <a:grpSpLocks/>
            </p:cNvGrpSpPr>
            <p:nvPr/>
          </p:nvGrpSpPr>
          <p:grpSpPr bwMode="auto">
            <a:xfrm>
              <a:off x="0" y="1335"/>
              <a:ext cx="654" cy="2484"/>
              <a:chOff x="0" y="1335"/>
              <a:chExt cx="654" cy="2484"/>
            </a:xfrm>
          </p:grpSpPr>
          <p:sp>
            <p:nvSpPr>
              <p:cNvPr id="2909257" name="Text Box 73"/>
              <p:cNvSpPr txBox="1">
                <a:spLocks noChangeArrowheads="1"/>
              </p:cNvSpPr>
              <p:nvPr/>
            </p:nvSpPr>
            <p:spPr bwMode="auto">
              <a:xfrm>
                <a:off x="192" y="1335"/>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0</a:t>
                </a:r>
                <a:endParaRPr lang="en-US" sz="2800">
                  <a:solidFill>
                    <a:schemeClr val="tx1"/>
                  </a:solidFill>
                  <a:latin typeface="Times" pitchFamily="-65" charset="0"/>
                </a:endParaRPr>
              </a:p>
            </p:txBody>
          </p:sp>
          <p:sp>
            <p:nvSpPr>
              <p:cNvPr id="2909258" name="Text Box 74"/>
              <p:cNvSpPr txBox="1">
                <a:spLocks noChangeArrowheads="1"/>
              </p:cNvSpPr>
              <p:nvPr/>
            </p:nvSpPr>
            <p:spPr bwMode="auto">
              <a:xfrm>
                <a:off x="192" y="1527"/>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1</a:t>
                </a:r>
                <a:endParaRPr lang="en-US" sz="2800">
                  <a:solidFill>
                    <a:schemeClr val="tx1"/>
                  </a:solidFill>
                  <a:latin typeface="Times" pitchFamily="-65" charset="0"/>
                </a:endParaRPr>
              </a:p>
            </p:txBody>
          </p:sp>
          <p:sp>
            <p:nvSpPr>
              <p:cNvPr id="2909259" name="Text Box 75"/>
              <p:cNvSpPr txBox="1">
                <a:spLocks noChangeArrowheads="1"/>
              </p:cNvSpPr>
              <p:nvPr/>
            </p:nvSpPr>
            <p:spPr bwMode="auto">
              <a:xfrm>
                <a:off x="192" y="1719"/>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2</a:t>
                </a:r>
                <a:endParaRPr lang="en-US" sz="2800">
                  <a:solidFill>
                    <a:schemeClr val="tx1"/>
                  </a:solidFill>
                  <a:latin typeface="Times" pitchFamily="-65" charset="0"/>
                </a:endParaRPr>
              </a:p>
            </p:txBody>
          </p:sp>
          <p:sp>
            <p:nvSpPr>
              <p:cNvPr id="2909260" name="Text Box 76"/>
              <p:cNvSpPr txBox="1">
                <a:spLocks noChangeArrowheads="1"/>
              </p:cNvSpPr>
              <p:nvPr/>
            </p:nvSpPr>
            <p:spPr bwMode="auto">
              <a:xfrm>
                <a:off x="192" y="1911"/>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3</a:t>
                </a:r>
                <a:endParaRPr lang="en-US" sz="2800">
                  <a:solidFill>
                    <a:schemeClr val="tx1"/>
                  </a:solidFill>
                  <a:latin typeface="Times" pitchFamily="-65" charset="0"/>
                </a:endParaRPr>
              </a:p>
            </p:txBody>
          </p:sp>
          <p:sp>
            <p:nvSpPr>
              <p:cNvPr id="2909261" name="Text Box 77"/>
              <p:cNvSpPr txBox="1">
                <a:spLocks noChangeArrowheads="1"/>
              </p:cNvSpPr>
              <p:nvPr/>
            </p:nvSpPr>
            <p:spPr bwMode="auto">
              <a:xfrm>
                <a:off x="192" y="2103"/>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4</a:t>
                </a:r>
                <a:endParaRPr lang="en-US" sz="2800">
                  <a:solidFill>
                    <a:schemeClr val="tx1"/>
                  </a:solidFill>
                  <a:latin typeface="Times" pitchFamily="-65" charset="0"/>
                </a:endParaRPr>
              </a:p>
            </p:txBody>
          </p:sp>
          <p:sp>
            <p:nvSpPr>
              <p:cNvPr id="2909262" name="Text Box 78"/>
              <p:cNvSpPr txBox="1">
                <a:spLocks noChangeArrowheads="1"/>
              </p:cNvSpPr>
              <p:nvPr/>
            </p:nvSpPr>
            <p:spPr bwMode="auto">
              <a:xfrm>
                <a:off x="192" y="2295"/>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5</a:t>
                </a:r>
                <a:endParaRPr lang="en-US" sz="2800">
                  <a:solidFill>
                    <a:schemeClr val="tx1"/>
                  </a:solidFill>
                  <a:latin typeface="Times" pitchFamily="-65" charset="0"/>
                </a:endParaRPr>
              </a:p>
            </p:txBody>
          </p:sp>
          <p:sp>
            <p:nvSpPr>
              <p:cNvPr id="2909263" name="Text Box 79"/>
              <p:cNvSpPr txBox="1">
                <a:spLocks noChangeArrowheads="1"/>
              </p:cNvSpPr>
              <p:nvPr/>
            </p:nvSpPr>
            <p:spPr bwMode="auto">
              <a:xfrm>
                <a:off x="192" y="2487"/>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6</a:t>
                </a:r>
                <a:endParaRPr lang="en-US" sz="2800">
                  <a:solidFill>
                    <a:schemeClr val="tx1"/>
                  </a:solidFill>
                  <a:latin typeface="Times" pitchFamily="-65" charset="0"/>
                </a:endParaRPr>
              </a:p>
            </p:txBody>
          </p:sp>
          <p:sp>
            <p:nvSpPr>
              <p:cNvPr id="2909264" name="Text Box 80"/>
              <p:cNvSpPr txBox="1">
                <a:spLocks noChangeArrowheads="1"/>
              </p:cNvSpPr>
              <p:nvPr/>
            </p:nvSpPr>
            <p:spPr bwMode="auto">
              <a:xfrm>
                <a:off x="192" y="2679"/>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7</a:t>
                </a:r>
                <a:endParaRPr lang="en-US" sz="2800">
                  <a:solidFill>
                    <a:schemeClr val="tx1"/>
                  </a:solidFill>
                  <a:latin typeface="Times" pitchFamily="-65" charset="0"/>
                </a:endParaRPr>
              </a:p>
            </p:txBody>
          </p:sp>
          <p:sp>
            <p:nvSpPr>
              <p:cNvPr id="2909265" name="Text Box 81"/>
              <p:cNvSpPr txBox="1">
                <a:spLocks noChangeArrowheads="1"/>
              </p:cNvSpPr>
              <p:nvPr/>
            </p:nvSpPr>
            <p:spPr bwMode="auto">
              <a:xfrm>
                <a:off x="0" y="3300"/>
                <a:ext cx="654"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1022</a:t>
                </a:r>
                <a:endParaRPr lang="en-US" sz="2800">
                  <a:solidFill>
                    <a:schemeClr val="tx1"/>
                  </a:solidFill>
                  <a:latin typeface="Times" pitchFamily="-65" charset="0"/>
                </a:endParaRPr>
              </a:p>
            </p:txBody>
          </p:sp>
          <p:sp>
            <p:nvSpPr>
              <p:cNvPr id="2909266" name="Text Box 82"/>
              <p:cNvSpPr txBox="1">
                <a:spLocks noChangeArrowheads="1"/>
              </p:cNvSpPr>
              <p:nvPr/>
            </p:nvSpPr>
            <p:spPr bwMode="auto">
              <a:xfrm>
                <a:off x="0" y="3492"/>
                <a:ext cx="654"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1023</a:t>
                </a:r>
                <a:endParaRPr lang="en-US" sz="2800">
                  <a:solidFill>
                    <a:schemeClr val="tx1"/>
                  </a:solidFill>
                  <a:latin typeface="Times" pitchFamily="-65" charset="0"/>
                </a:endParaRPr>
              </a:p>
            </p:txBody>
          </p:sp>
          <p:sp>
            <p:nvSpPr>
              <p:cNvPr id="2909267" name="Text Box 83"/>
              <p:cNvSpPr txBox="1">
                <a:spLocks noChangeArrowheads="1"/>
              </p:cNvSpPr>
              <p:nvPr/>
            </p:nvSpPr>
            <p:spPr bwMode="auto">
              <a:xfrm>
                <a:off x="192" y="3002"/>
                <a:ext cx="260" cy="288"/>
              </a:xfrm>
              <a:prstGeom prst="rect">
                <a:avLst/>
              </a:prstGeom>
              <a:noFill/>
              <a:ln w="9525">
                <a:noFill/>
                <a:miter lim="800000"/>
                <a:headEnd/>
                <a:tailEnd/>
              </a:ln>
              <a:effectLst/>
            </p:spPr>
            <p:txBody>
              <a:bodyPr wrap="none">
                <a:prstTxWarp prst="textNoShape">
                  <a:avLst/>
                </a:prstTxWarp>
                <a:spAutoFit/>
              </a:bodyPr>
              <a:lstStyle/>
              <a:p>
                <a:r>
                  <a:rPr lang="en-US" sz="2400" b="1">
                    <a:solidFill>
                      <a:schemeClr val="tx1"/>
                    </a:solidFill>
                    <a:latin typeface="Times" pitchFamily="-65" charset="0"/>
                  </a:rPr>
                  <a:t>...</a:t>
                </a:r>
                <a:endParaRPr lang="en-US" sz="2400">
                  <a:solidFill>
                    <a:schemeClr val="tx1"/>
                  </a:solidFill>
                  <a:latin typeface="Times" pitchFamily="-65" charset="0"/>
                </a:endParaRPr>
              </a:p>
            </p:txBody>
          </p:sp>
        </p:grpSp>
      </p:grpSp>
      <p:sp>
        <p:nvSpPr>
          <p:cNvPr id="2909268" name="Text Box 84"/>
          <p:cNvSpPr txBox="1">
            <a:spLocks noChangeArrowheads="1"/>
          </p:cNvSpPr>
          <p:nvPr/>
        </p:nvSpPr>
        <p:spPr bwMode="auto">
          <a:xfrm>
            <a:off x="841375" y="2420938"/>
            <a:ext cx="354013" cy="457200"/>
          </a:xfrm>
          <a:prstGeom prst="rect">
            <a:avLst/>
          </a:prstGeom>
          <a:noFill/>
          <a:ln w="12700">
            <a:noFill/>
            <a:miter lim="800000"/>
            <a:headEnd/>
            <a:tailEnd/>
          </a:ln>
          <a:effectLst/>
        </p:spPr>
        <p:txBody>
          <a:bodyPr wrap="none">
            <a:prstTxWarp prst="textNoShape">
              <a:avLst/>
            </a:prstTxWarp>
            <a:spAutoFit/>
          </a:bodyPr>
          <a:lstStyle/>
          <a:p>
            <a:r>
              <a:rPr lang="en-US" sz="2400" b="1">
                <a:solidFill>
                  <a:schemeClr val="tx1"/>
                </a:solidFill>
              </a:rPr>
              <a:t>1</a:t>
            </a:r>
          </a:p>
        </p:txBody>
      </p:sp>
      <p:sp>
        <p:nvSpPr>
          <p:cNvPr id="2909269" name="Text Box 85"/>
          <p:cNvSpPr txBox="1">
            <a:spLocks noChangeArrowheads="1"/>
          </p:cNvSpPr>
          <p:nvPr/>
        </p:nvSpPr>
        <p:spPr bwMode="auto">
          <a:xfrm>
            <a:off x="1470025" y="2439988"/>
            <a:ext cx="354013" cy="457200"/>
          </a:xfrm>
          <a:prstGeom prst="rect">
            <a:avLst/>
          </a:prstGeom>
          <a:noFill/>
          <a:ln w="12700">
            <a:noFill/>
            <a:miter lim="800000"/>
            <a:headEnd/>
            <a:tailEnd/>
          </a:ln>
          <a:effectLst/>
        </p:spPr>
        <p:txBody>
          <a:bodyPr wrap="none">
            <a:prstTxWarp prst="textNoShape">
              <a:avLst/>
            </a:prstTxWarp>
            <a:spAutoFit/>
          </a:bodyPr>
          <a:lstStyle/>
          <a:p>
            <a:r>
              <a:rPr lang="en-US" sz="2400" b="1">
                <a:solidFill>
                  <a:schemeClr val="tx1"/>
                </a:solidFill>
              </a:rPr>
              <a:t>0</a:t>
            </a:r>
          </a:p>
        </p:txBody>
      </p:sp>
      <p:sp>
        <p:nvSpPr>
          <p:cNvPr id="2909274" name="Rectangle 90"/>
          <p:cNvSpPr>
            <a:spLocks noGrp="1" noChangeArrowheads="1"/>
          </p:cNvSpPr>
          <p:nvPr>
            <p:ph type="body" idx="1"/>
          </p:nvPr>
        </p:nvSpPr>
        <p:spPr>
          <a:xfrm>
            <a:off x="381000" y="825500"/>
            <a:ext cx="8286750" cy="371475"/>
          </a:xfrm>
          <a:noFill/>
          <a:ln/>
        </p:spPr>
        <p:txBody>
          <a:bodyPr/>
          <a:lstStyle/>
          <a:p>
            <a:pPr marL="285750" indent="-285750"/>
            <a:r>
              <a:rPr lang="en-US" sz="2800">
                <a:latin typeface="Courier New" pitchFamily="-65" charset="0"/>
              </a:rPr>
              <a:t>000000000000000000 0000000001 1100</a:t>
            </a:r>
          </a:p>
        </p:txBody>
      </p:sp>
      <p:sp>
        <p:nvSpPr>
          <p:cNvPr id="2909275" name="Text Box 91"/>
          <p:cNvSpPr txBox="1">
            <a:spLocks noChangeArrowheads="1"/>
          </p:cNvSpPr>
          <p:nvPr/>
        </p:nvSpPr>
        <p:spPr bwMode="auto">
          <a:xfrm>
            <a:off x="0" y="1809750"/>
            <a:ext cx="1112838"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Index</a:t>
            </a:r>
          </a:p>
        </p:txBody>
      </p:sp>
      <p:sp>
        <p:nvSpPr>
          <p:cNvPr id="2909276" name="Text Box 92"/>
          <p:cNvSpPr txBox="1">
            <a:spLocks noChangeArrowheads="1"/>
          </p:cNvSpPr>
          <p:nvPr/>
        </p:nvSpPr>
        <p:spPr bwMode="auto">
          <a:xfrm>
            <a:off x="2006600" y="1123950"/>
            <a:ext cx="1646238"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Tag field</a:t>
            </a:r>
          </a:p>
        </p:txBody>
      </p:sp>
      <p:sp>
        <p:nvSpPr>
          <p:cNvPr id="2909277" name="Text Box 93"/>
          <p:cNvSpPr txBox="1">
            <a:spLocks noChangeArrowheads="1"/>
          </p:cNvSpPr>
          <p:nvPr/>
        </p:nvSpPr>
        <p:spPr bwMode="auto">
          <a:xfrm>
            <a:off x="4953000" y="1123950"/>
            <a:ext cx="1943100"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Index field</a:t>
            </a:r>
          </a:p>
        </p:txBody>
      </p:sp>
      <p:sp>
        <p:nvSpPr>
          <p:cNvPr id="2909278" name="Text Box 94"/>
          <p:cNvSpPr txBox="1">
            <a:spLocks noChangeArrowheads="1"/>
          </p:cNvSpPr>
          <p:nvPr/>
        </p:nvSpPr>
        <p:spPr bwMode="auto">
          <a:xfrm>
            <a:off x="7086600" y="1123950"/>
            <a:ext cx="1211263"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Offset</a:t>
            </a:r>
          </a:p>
        </p:txBody>
      </p:sp>
      <p:sp>
        <p:nvSpPr>
          <p:cNvPr id="2909279" name="Text Box 95"/>
          <p:cNvSpPr txBox="1">
            <a:spLocks noChangeArrowheads="1"/>
          </p:cNvSpPr>
          <p:nvPr/>
        </p:nvSpPr>
        <p:spPr bwMode="auto">
          <a:xfrm>
            <a:off x="874713" y="21415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09280" name="Text Box 96"/>
          <p:cNvSpPr txBox="1">
            <a:spLocks noChangeArrowheads="1"/>
          </p:cNvSpPr>
          <p:nvPr/>
        </p:nvSpPr>
        <p:spPr bwMode="auto">
          <a:xfrm>
            <a:off x="874713" y="27638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09281" name="Text Box 97"/>
          <p:cNvSpPr txBox="1">
            <a:spLocks noChangeArrowheads="1"/>
          </p:cNvSpPr>
          <p:nvPr/>
        </p:nvSpPr>
        <p:spPr bwMode="auto">
          <a:xfrm>
            <a:off x="874713" y="30686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09282" name="Text Box 98"/>
          <p:cNvSpPr txBox="1">
            <a:spLocks noChangeArrowheads="1"/>
          </p:cNvSpPr>
          <p:nvPr/>
        </p:nvSpPr>
        <p:spPr bwMode="auto">
          <a:xfrm>
            <a:off x="887413" y="33861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09283" name="Text Box 99"/>
          <p:cNvSpPr txBox="1">
            <a:spLocks noChangeArrowheads="1"/>
          </p:cNvSpPr>
          <p:nvPr/>
        </p:nvSpPr>
        <p:spPr bwMode="auto">
          <a:xfrm>
            <a:off x="887413" y="36909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09284" name="Text Box 100"/>
          <p:cNvSpPr txBox="1">
            <a:spLocks noChangeArrowheads="1"/>
          </p:cNvSpPr>
          <p:nvPr/>
        </p:nvSpPr>
        <p:spPr bwMode="auto">
          <a:xfrm>
            <a:off x="887413" y="39957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09285" name="Text Box 101"/>
          <p:cNvSpPr txBox="1">
            <a:spLocks noChangeArrowheads="1"/>
          </p:cNvSpPr>
          <p:nvPr/>
        </p:nvSpPr>
        <p:spPr bwMode="auto">
          <a:xfrm>
            <a:off x="887413" y="43132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09286" name="Text Box 102"/>
          <p:cNvSpPr txBox="1">
            <a:spLocks noChangeArrowheads="1"/>
          </p:cNvSpPr>
          <p:nvPr/>
        </p:nvSpPr>
        <p:spPr bwMode="auto">
          <a:xfrm>
            <a:off x="887413" y="53038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09287" name="Text Box 103"/>
          <p:cNvSpPr txBox="1">
            <a:spLocks noChangeArrowheads="1"/>
          </p:cNvSpPr>
          <p:nvPr/>
        </p:nvSpPr>
        <p:spPr bwMode="auto">
          <a:xfrm>
            <a:off x="887413" y="56086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104" name="Text Box 69"/>
          <p:cNvSpPr txBox="1">
            <a:spLocks noChangeArrowheads="1"/>
          </p:cNvSpPr>
          <p:nvPr/>
        </p:nvSpPr>
        <p:spPr bwMode="auto">
          <a:xfrm>
            <a:off x="2438400" y="17018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0xc-f</a:t>
            </a:r>
            <a:endParaRPr lang="en-US" sz="2800" b="1" dirty="0">
              <a:solidFill>
                <a:schemeClr val="tx1"/>
              </a:solidFill>
              <a:latin typeface="Times" pitchFamily="-65" charset="0"/>
            </a:endParaRPr>
          </a:p>
        </p:txBody>
      </p:sp>
      <p:sp>
        <p:nvSpPr>
          <p:cNvPr id="105" name="Text Box 70"/>
          <p:cNvSpPr txBox="1">
            <a:spLocks noChangeArrowheads="1"/>
          </p:cNvSpPr>
          <p:nvPr/>
        </p:nvSpPr>
        <p:spPr bwMode="auto">
          <a:xfrm>
            <a:off x="4114800" y="16764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0x8-b</a:t>
            </a:r>
            <a:endParaRPr lang="en-US" sz="2800" b="1" dirty="0">
              <a:solidFill>
                <a:schemeClr val="tx1"/>
              </a:solidFill>
              <a:latin typeface="Times" pitchFamily="-65" charset="0"/>
            </a:endParaRPr>
          </a:p>
        </p:txBody>
      </p:sp>
      <p:sp>
        <p:nvSpPr>
          <p:cNvPr id="106" name="Text Box 71"/>
          <p:cNvSpPr txBox="1">
            <a:spLocks noChangeArrowheads="1"/>
          </p:cNvSpPr>
          <p:nvPr/>
        </p:nvSpPr>
        <p:spPr bwMode="auto">
          <a:xfrm>
            <a:off x="5791200" y="16764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0x4-7</a:t>
            </a:r>
            <a:endParaRPr lang="en-US" sz="2800" b="1" dirty="0">
              <a:solidFill>
                <a:schemeClr val="tx1"/>
              </a:solidFill>
              <a:latin typeface="Times" pitchFamily="-65" charset="0"/>
            </a:endParaRPr>
          </a:p>
        </p:txBody>
      </p:sp>
      <p:sp>
        <p:nvSpPr>
          <p:cNvPr id="107" name="Text Box 72"/>
          <p:cNvSpPr txBox="1">
            <a:spLocks noChangeArrowheads="1"/>
          </p:cNvSpPr>
          <p:nvPr/>
        </p:nvSpPr>
        <p:spPr bwMode="auto">
          <a:xfrm>
            <a:off x="7391400" y="16764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0x0-3</a:t>
            </a:r>
            <a:endParaRPr lang="en-US" sz="2800" b="1" dirty="0">
              <a:solidFill>
                <a:schemeClr val="tx1"/>
              </a:solidFill>
              <a:latin typeface="Times" pitchFamily="-65" charset="0"/>
            </a:endParaRPr>
          </a:p>
        </p:txBody>
      </p:sp>
      <p:sp>
        <p:nvSpPr>
          <p:cNvPr id="108" name="Text Box 86"/>
          <p:cNvSpPr txBox="1">
            <a:spLocks noChangeArrowheads="1"/>
          </p:cNvSpPr>
          <p:nvPr/>
        </p:nvSpPr>
        <p:spPr bwMode="auto">
          <a:xfrm>
            <a:off x="2765425" y="2439988"/>
            <a:ext cx="338855" cy="461665"/>
          </a:xfrm>
          <a:prstGeom prst="rect">
            <a:avLst/>
          </a:prstGeom>
          <a:noFill/>
          <a:ln w="12700">
            <a:noFill/>
            <a:miter lim="800000"/>
            <a:headEnd/>
            <a:tailEnd/>
          </a:ln>
          <a:effectLst/>
        </p:spPr>
        <p:txBody>
          <a:bodyPr wrap="none">
            <a:prstTxWarp prst="textNoShape">
              <a:avLst/>
            </a:prstTxWarp>
            <a:spAutoFit/>
          </a:bodyPr>
          <a:lstStyle/>
          <a:p>
            <a:r>
              <a:rPr lang="en-US" sz="2400" b="1" dirty="0" err="1">
                <a:solidFill>
                  <a:schemeClr val="tx1"/>
                </a:solidFill>
              </a:rPr>
              <a:t>d</a:t>
            </a:r>
            <a:endParaRPr lang="en-US" sz="2400" b="1" dirty="0">
              <a:solidFill>
                <a:schemeClr val="tx1"/>
              </a:solidFill>
            </a:endParaRPr>
          </a:p>
        </p:txBody>
      </p:sp>
      <p:sp>
        <p:nvSpPr>
          <p:cNvPr id="109" name="Text Box 87"/>
          <p:cNvSpPr txBox="1">
            <a:spLocks noChangeArrowheads="1"/>
          </p:cNvSpPr>
          <p:nvPr/>
        </p:nvSpPr>
        <p:spPr bwMode="auto">
          <a:xfrm>
            <a:off x="4460875" y="2439988"/>
            <a:ext cx="325730"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solidFill>
                  <a:schemeClr val="tx1"/>
                </a:solidFill>
              </a:rPr>
              <a:t>c</a:t>
            </a:r>
            <a:endParaRPr lang="en-US" sz="2400" b="1" dirty="0">
              <a:solidFill>
                <a:schemeClr val="tx1"/>
              </a:solidFill>
            </a:endParaRPr>
          </a:p>
        </p:txBody>
      </p:sp>
      <p:sp>
        <p:nvSpPr>
          <p:cNvPr id="110" name="Text Box 88"/>
          <p:cNvSpPr txBox="1">
            <a:spLocks noChangeArrowheads="1"/>
          </p:cNvSpPr>
          <p:nvPr/>
        </p:nvSpPr>
        <p:spPr bwMode="auto">
          <a:xfrm>
            <a:off x="6175375" y="2439988"/>
            <a:ext cx="338855"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solidFill>
                  <a:schemeClr val="tx1"/>
                </a:solidFill>
              </a:rPr>
              <a:t>b</a:t>
            </a:r>
            <a:endParaRPr lang="en-US" sz="2400" b="1" dirty="0">
              <a:solidFill>
                <a:schemeClr val="tx1"/>
              </a:solidFill>
            </a:endParaRPr>
          </a:p>
        </p:txBody>
      </p:sp>
      <p:sp>
        <p:nvSpPr>
          <p:cNvPr id="111" name="Text Box 89"/>
          <p:cNvSpPr txBox="1">
            <a:spLocks noChangeArrowheads="1"/>
          </p:cNvSpPr>
          <p:nvPr/>
        </p:nvSpPr>
        <p:spPr bwMode="auto">
          <a:xfrm>
            <a:off x="7813675" y="2439988"/>
            <a:ext cx="325730" cy="461665"/>
          </a:xfrm>
          <a:prstGeom prst="rect">
            <a:avLst/>
          </a:prstGeom>
          <a:noFill/>
          <a:ln w="12700">
            <a:noFill/>
            <a:miter lim="800000"/>
            <a:headEnd/>
            <a:tailEnd/>
          </a:ln>
          <a:effectLst/>
        </p:spPr>
        <p:txBody>
          <a:bodyPr wrap="none">
            <a:prstTxWarp prst="textNoShape">
              <a:avLst/>
            </a:prstTxWarp>
            <a:spAutoFit/>
          </a:bodyPr>
          <a:lstStyle/>
          <a:p>
            <a:r>
              <a:rPr lang="en-US" sz="2400" b="1" dirty="0" smtClean="0">
                <a:solidFill>
                  <a:schemeClr val="tx1"/>
                </a:solidFill>
              </a:rPr>
              <a:t>a</a:t>
            </a:r>
            <a:endParaRPr lang="en-US" sz="2400" b="1"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11234" name="Rectangle 2"/>
          <p:cNvSpPr>
            <a:spLocks noGrp="1" noChangeArrowheads="1"/>
          </p:cNvSpPr>
          <p:nvPr>
            <p:ph type="title"/>
          </p:nvPr>
        </p:nvSpPr>
        <p:spPr>
          <a:xfrm>
            <a:off x="609600" y="247650"/>
            <a:ext cx="5181600" cy="474663"/>
          </a:xfrm>
        </p:spPr>
        <p:txBody>
          <a:bodyPr/>
          <a:lstStyle/>
          <a:p>
            <a:r>
              <a:rPr lang="en-US" dirty="0"/>
              <a:t>Index is Valid</a:t>
            </a:r>
          </a:p>
        </p:txBody>
      </p:sp>
      <p:grpSp>
        <p:nvGrpSpPr>
          <p:cNvPr id="2" name="Group 3"/>
          <p:cNvGrpSpPr>
            <a:grpSpLocks/>
          </p:cNvGrpSpPr>
          <p:nvPr/>
        </p:nvGrpSpPr>
        <p:grpSpPr bwMode="auto">
          <a:xfrm>
            <a:off x="0" y="1397000"/>
            <a:ext cx="8839200" cy="4665663"/>
            <a:chOff x="0" y="880"/>
            <a:chExt cx="5568" cy="2939"/>
          </a:xfrm>
        </p:grpSpPr>
        <p:sp>
          <p:nvSpPr>
            <p:cNvPr id="2911236" name="Rectangle 4"/>
            <p:cNvSpPr>
              <a:spLocks noChangeArrowheads="1"/>
            </p:cNvSpPr>
            <p:nvPr/>
          </p:nvSpPr>
          <p:spPr bwMode="auto">
            <a:xfrm>
              <a:off x="720" y="1392"/>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1237" name="Rectangle 5"/>
            <p:cNvSpPr>
              <a:spLocks noChangeArrowheads="1"/>
            </p:cNvSpPr>
            <p:nvPr/>
          </p:nvSpPr>
          <p:spPr bwMode="auto">
            <a:xfrm>
              <a:off x="576" y="1392"/>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1238" name="Rectangle 6"/>
            <p:cNvSpPr>
              <a:spLocks noChangeArrowheads="1"/>
            </p:cNvSpPr>
            <p:nvPr/>
          </p:nvSpPr>
          <p:spPr bwMode="auto">
            <a:xfrm>
              <a:off x="1344"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1239" name="Rectangle 7"/>
            <p:cNvSpPr>
              <a:spLocks noChangeArrowheads="1"/>
            </p:cNvSpPr>
            <p:nvPr/>
          </p:nvSpPr>
          <p:spPr bwMode="auto">
            <a:xfrm>
              <a:off x="2400"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1240" name="Rectangle 8"/>
            <p:cNvSpPr>
              <a:spLocks noChangeArrowheads="1"/>
            </p:cNvSpPr>
            <p:nvPr/>
          </p:nvSpPr>
          <p:spPr bwMode="auto">
            <a:xfrm>
              <a:off x="3456"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1241" name="Rectangle 9"/>
            <p:cNvSpPr>
              <a:spLocks noChangeArrowheads="1"/>
            </p:cNvSpPr>
            <p:nvPr/>
          </p:nvSpPr>
          <p:spPr bwMode="auto">
            <a:xfrm>
              <a:off x="4512"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1242" name="Rectangle 10"/>
            <p:cNvSpPr>
              <a:spLocks noChangeArrowheads="1"/>
            </p:cNvSpPr>
            <p:nvPr/>
          </p:nvSpPr>
          <p:spPr bwMode="auto">
            <a:xfrm>
              <a:off x="720" y="1584"/>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1243" name="Rectangle 11"/>
            <p:cNvSpPr>
              <a:spLocks noChangeArrowheads="1"/>
            </p:cNvSpPr>
            <p:nvPr/>
          </p:nvSpPr>
          <p:spPr bwMode="auto">
            <a:xfrm>
              <a:off x="576" y="1584"/>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1244" name="Rectangle 12"/>
            <p:cNvSpPr>
              <a:spLocks noChangeArrowheads="1"/>
            </p:cNvSpPr>
            <p:nvPr/>
          </p:nvSpPr>
          <p:spPr bwMode="auto">
            <a:xfrm>
              <a:off x="1344"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1245" name="Rectangle 13"/>
            <p:cNvSpPr>
              <a:spLocks noChangeArrowheads="1"/>
            </p:cNvSpPr>
            <p:nvPr/>
          </p:nvSpPr>
          <p:spPr bwMode="auto">
            <a:xfrm>
              <a:off x="2400"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1246" name="Rectangle 14"/>
            <p:cNvSpPr>
              <a:spLocks noChangeArrowheads="1"/>
            </p:cNvSpPr>
            <p:nvPr/>
          </p:nvSpPr>
          <p:spPr bwMode="auto">
            <a:xfrm>
              <a:off x="3456"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1247" name="Rectangle 15"/>
            <p:cNvSpPr>
              <a:spLocks noChangeArrowheads="1"/>
            </p:cNvSpPr>
            <p:nvPr/>
          </p:nvSpPr>
          <p:spPr bwMode="auto">
            <a:xfrm>
              <a:off x="4512"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1248" name="Rectangle 16"/>
            <p:cNvSpPr>
              <a:spLocks noChangeArrowheads="1"/>
            </p:cNvSpPr>
            <p:nvPr/>
          </p:nvSpPr>
          <p:spPr bwMode="auto">
            <a:xfrm>
              <a:off x="720" y="1776"/>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1249" name="Rectangle 17"/>
            <p:cNvSpPr>
              <a:spLocks noChangeArrowheads="1"/>
            </p:cNvSpPr>
            <p:nvPr/>
          </p:nvSpPr>
          <p:spPr bwMode="auto">
            <a:xfrm>
              <a:off x="576" y="1776"/>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1250" name="Rectangle 18"/>
            <p:cNvSpPr>
              <a:spLocks noChangeArrowheads="1"/>
            </p:cNvSpPr>
            <p:nvPr/>
          </p:nvSpPr>
          <p:spPr bwMode="auto">
            <a:xfrm>
              <a:off x="1344"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1251" name="Rectangle 19"/>
            <p:cNvSpPr>
              <a:spLocks noChangeArrowheads="1"/>
            </p:cNvSpPr>
            <p:nvPr/>
          </p:nvSpPr>
          <p:spPr bwMode="auto">
            <a:xfrm>
              <a:off x="2400"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1252" name="Rectangle 20"/>
            <p:cNvSpPr>
              <a:spLocks noChangeArrowheads="1"/>
            </p:cNvSpPr>
            <p:nvPr/>
          </p:nvSpPr>
          <p:spPr bwMode="auto">
            <a:xfrm>
              <a:off x="3456"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1253" name="Rectangle 21"/>
            <p:cNvSpPr>
              <a:spLocks noChangeArrowheads="1"/>
            </p:cNvSpPr>
            <p:nvPr/>
          </p:nvSpPr>
          <p:spPr bwMode="auto">
            <a:xfrm>
              <a:off x="4512"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1254" name="Rectangle 22"/>
            <p:cNvSpPr>
              <a:spLocks noChangeArrowheads="1"/>
            </p:cNvSpPr>
            <p:nvPr/>
          </p:nvSpPr>
          <p:spPr bwMode="auto">
            <a:xfrm>
              <a:off x="720" y="1968"/>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1255" name="Rectangle 23"/>
            <p:cNvSpPr>
              <a:spLocks noChangeArrowheads="1"/>
            </p:cNvSpPr>
            <p:nvPr/>
          </p:nvSpPr>
          <p:spPr bwMode="auto">
            <a:xfrm>
              <a:off x="576" y="1968"/>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1256" name="Rectangle 24"/>
            <p:cNvSpPr>
              <a:spLocks noChangeArrowheads="1"/>
            </p:cNvSpPr>
            <p:nvPr/>
          </p:nvSpPr>
          <p:spPr bwMode="auto">
            <a:xfrm>
              <a:off x="1344"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1257" name="Rectangle 25"/>
            <p:cNvSpPr>
              <a:spLocks noChangeArrowheads="1"/>
            </p:cNvSpPr>
            <p:nvPr/>
          </p:nvSpPr>
          <p:spPr bwMode="auto">
            <a:xfrm>
              <a:off x="2400"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1258" name="Rectangle 26"/>
            <p:cNvSpPr>
              <a:spLocks noChangeArrowheads="1"/>
            </p:cNvSpPr>
            <p:nvPr/>
          </p:nvSpPr>
          <p:spPr bwMode="auto">
            <a:xfrm>
              <a:off x="3456"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1259" name="Rectangle 27"/>
            <p:cNvSpPr>
              <a:spLocks noChangeArrowheads="1"/>
            </p:cNvSpPr>
            <p:nvPr/>
          </p:nvSpPr>
          <p:spPr bwMode="auto">
            <a:xfrm>
              <a:off x="4512"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1260" name="Rectangle 28"/>
            <p:cNvSpPr>
              <a:spLocks noChangeArrowheads="1"/>
            </p:cNvSpPr>
            <p:nvPr/>
          </p:nvSpPr>
          <p:spPr bwMode="auto">
            <a:xfrm>
              <a:off x="720" y="2160"/>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1261" name="Rectangle 29"/>
            <p:cNvSpPr>
              <a:spLocks noChangeArrowheads="1"/>
            </p:cNvSpPr>
            <p:nvPr/>
          </p:nvSpPr>
          <p:spPr bwMode="auto">
            <a:xfrm>
              <a:off x="576" y="2160"/>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1262" name="Rectangle 30"/>
            <p:cNvSpPr>
              <a:spLocks noChangeArrowheads="1"/>
            </p:cNvSpPr>
            <p:nvPr/>
          </p:nvSpPr>
          <p:spPr bwMode="auto">
            <a:xfrm>
              <a:off x="1344"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1263" name="Rectangle 31"/>
            <p:cNvSpPr>
              <a:spLocks noChangeArrowheads="1"/>
            </p:cNvSpPr>
            <p:nvPr/>
          </p:nvSpPr>
          <p:spPr bwMode="auto">
            <a:xfrm>
              <a:off x="2400"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1264" name="Rectangle 32"/>
            <p:cNvSpPr>
              <a:spLocks noChangeArrowheads="1"/>
            </p:cNvSpPr>
            <p:nvPr/>
          </p:nvSpPr>
          <p:spPr bwMode="auto">
            <a:xfrm>
              <a:off x="3456"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1265" name="Rectangle 33"/>
            <p:cNvSpPr>
              <a:spLocks noChangeArrowheads="1"/>
            </p:cNvSpPr>
            <p:nvPr/>
          </p:nvSpPr>
          <p:spPr bwMode="auto">
            <a:xfrm>
              <a:off x="4512"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1266" name="Rectangle 34"/>
            <p:cNvSpPr>
              <a:spLocks noChangeArrowheads="1"/>
            </p:cNvSpPr>
            <p:nvPr/>
          </p:nvSpPr>
          <p:spPr bwMode="auto">
            <a:xfrm>
              <a:off x="720" y="2352"/>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1267" name="Rectangle 35"/>
            <p:cNvSpPr>
              <a:spLocks noChangeArrowheads="1"/>
            </p:cNvSpPr>
            <p:nvPr/>
          </p:nvSpPr>
          <p:spPr bwMode="auto">
            <a:xfrm>
              <a:off x="576" y="2352"/>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1268" name="Rectangle 36"/>
            <p:cNvSpPr>
              <a:spLocks noChangeArrowheads="1"/>
            </p:cNvSpPr>
            <p:nvPr/>
          </p:nvSpPr>
          <p:spPr bwMode="auto">
            <a:xfrm>
              <a:off x="1344"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1269" name="Rectangle 37"/>
            <p:cNvSpPr>
              <a:spLocks noChangeArrowheads="1"/>
            </p:cNvSpPr>
            <p:nvPr/>
          </p:nvSpPr>
          <p:spPr bwMode="auto">
            <a:xfrm>
              <a:off x="2400"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1270" name="Rectangle 38"/>
            <p:cNvSpPr>
              <a:spLocks noChangeArrowheads="1"/>
            </p:cNvSpPr>
            <p:nvPr/>
          </p:nvSpPr>
          <p:spPr bwMode="auto">
            <a:xfrm>
              <a:off x="3456"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1271" name="Rectangle 39"/>
            <p:cNvSpPr>
              <a:spLocks noChangeArrowheads="1"/>
            </p:cNvSpPr>
            <p:nvPr/>
          </p:nvSpPr>
          <p:spPr bwMode="auto">
            <a:xfrm>
              <a:off x="4512"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1272" name="Rectangle 40"/>
            <p:cNvSpPr>
              <a:spLocks noChangeArrowheads="1"/>
            </p:cNvSpPr>
            <p:nvPr/>
          </p:nvSpPr>
          <p:spPr bwMode="auto">
            <a:xfrm>
              <a:off x="720" y="2544"/>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1273" name="Rectangle 41"/>
            <p:cNvSpPr>
              <a:spLocks noChangeArrowheads="1"/>
            </p:cNvSpPr>
            <p:nvPr/>
          </p:nvSpPr>
          <p:spPr bwMode="auto">
            <a:xfrm>
              <a:off x="576" y="2544"/>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1274" name="Rectangle 42"/>
            <p:cNvSpPr>
              <a:spLocks noChangeArrowheads="1"/>
            </p:cNvSpPr>
            <p:nvPr/>
          </p:nvSpPr>
          <p:spPr bwMode="auto">
            <a:xfrm>
              <a:off x="1344"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1275" name="Rectangle 43"/>
            <p:cNvSpPr>
              <a:spLocks noChangeArrowheads="1"/>
            </p:cNvSpPr>
            <p:nvPr/>
          </p:nvSpPr>
          <p:spPr bwMode="auto">
            <a:xfrm>
              <a:off x="2400"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1276" name="Rectangle 44"/>
            <p:cNvSpPr>
              <a:spLocks noChangeArrowheads="1"/>
            </p:cNvSpPr>
            <p:nvPr/>
          </p:nvSpPr>
          <p:spPr bwMode="auto">
            <a:xfrm>
              <a:off x="3456"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1277" name="Rectangle 45"/>
            <p:cNvSpPr>
              <a:spLocks noChangeArrowheads="1"/>
            </p:cNvSpPr>
            <p:nvPr/>
          </p:nvSpPr>
          <p:spPr bwMode="auto">
            <a:xfrm>
              <a:off x="4512"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1278" name="Rectangle 46"/>
            <p:cNvSpPr>
              <a:spLocks noChangeArrowheads="1"/>
            </p:cNvSpPr>
            <p:nvPr/>
          </p:nvSpPr>
          <p:spPr bwMode="auto">
            <a:xfrm>
              <a:off x="720" y="2736"/>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1279" name="Rectangle 47"/>
            <p:cNvSpPr>
              <a:spLocks noChangeArrowheads="1"/>
            </p:cNvSpPr>
            <p:nvPr/>
          </p:nvSpPr>
          <p:spPr bwMode="auto">
            <a:xfrm>
              <a:off x="576" y="2736"/>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1280" name="Rectangle 48"/>
            <p:cNvSpPr>
              <a:spLocks noChangeArrowheads="1"/>
            </p:cNvSpPr>
            <p:nvPr/>
          </p:nvSpPr>
          <p:spPr bwMode="auto">
            <a:xfrm>
              <a:off x="1344"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1281" name="Rectangle 49"/>
            <p:cNvSpPr>
              <a:spLocks noChangeArrowheads="1"/>
            </p:cNvSpPr>
            <p:nvPr/>
          </p:nvSpPr>
          <p:spPr bwMode="auto">
            <a:xfrm>
              <a:off x="2400"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1282" name="Rectangle 50"/>
            <p:cNvSpPr>
              <a:spLocks noChangeArrowheads="1"/>
            </p:cNvSpPr>
            <p:nvPr/>
          </p:nvSpPr>
          <p:spPr bwMode="auto">
            <a:xfrm>
              <a:off x="3456"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1283" name="Rectangle 51"/>
            <p:cNvSpPr>
              <a:spLocks noChangeArrowheads="1"/>
            </p:cNvSpPr>
            <p:nvPr/>
          </p:nvSpPr>
          <p:spPr bwMode="auto">
            <a:xfrm>
              <a:off x="4512"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1284" name="Rectangle 52"/>
            <p:cNvSpPr>
              <a:spLocks noChangeArrowheads="1"/>
            </p:cNvSpPr>
            <p:nvPr/>
          </p:nvSpPr>
          <p:spPr bwMode="auto">
            <a:xfrm>
              <a:off x="720" y="3360"/>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1285" name="Rectangle 53"/>
            <p:cNvSpPr>
              <a:spLocks noChangeArrowheads="1"/>
            </p:cNvSpPr>
            <p:nvPr/>
          </p:nvSpPr>
          <p:spPr bwMode="auto">
            <a:xfrm>
              <a:off x="576" y="3360"/>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1286" name="Rectangle 54"/>
            <p:cNvSpPr>
              <a:spLocks noChangeArrowheads="1"/>
            </p:cNvSpPr>
            <p:nvPr/>
          </p:nvSpPr>
          <p:spPr bwMode="auto">
            <a:xfrm>
              <a:off x="1344"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1287" name="Rectangle 55"/>
            <p:cNvSpPr>
              <a:spLocks noChangeArrowheads="1"/>
            </p:cNvSpPr>
            <p:nvPr/>
          </p:nvSpPr>
          <p:spPr bwMode="auto">
            <a:xfrm>
              <a:off x="2400"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1288" name="Rectangle 56"/>
            <p:cNvSpPr>
              <a:spLocks noChangeArrowheads="1"/>
            </p:cNvSpPr>
            <p:nvPr/>
          </p:nvSpPr>
          <p:spPr bwMode="auto">
            <a:xfrm>
              <a:off x="3456"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1289" name="Rectangle 57"/>
            <p:cNvSpPr>
              <a:spLocks noChangeArrowheads="1"/>
            </p:cNvSpPr>
            <p:nvPr/>
          </p:nvSpPr>
          <p:spPr bwMode="auto">
            <a:xfrm>
              <a:off x="4512"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1290" name="Rectangle 58"/>
            <p:cNvSpPr>
              <a:spLocks noChangeArrowheads="1"/>
            </p:cNvSpPr>
            <p:nvPr/>
          </p:nvSpPr>
          <p:spPr bwMode="auto">
            <a:xfrm>
              <a:off x="720" y="3552"/>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1291" name="Rectangle 59"/>
            <p:cNvSpPr>
              <a:spLocks noChangeArrowheads="1"/>
            </p:cNvSpPr>
            <p:nvPr/>
          </p:nvSpPr>
          <p:spPr bwMode="auto">
            <a:xfrm>
              <a:off x="576" y="3552"/>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1292" name="Rectangle 60"/>
            <p:cNvSpPr>
              <a:spLocks noChangeArrowheads="1"/>
            </p:cNvSpPr>
            <p:nvPr/>
          </p:nvSpPr>
          <p:spPr bwMode="auto">
            <a:xfrm>
              <a:off x="1344"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1293" name="Rectangle 61"/>
            <p:cNvSpPr>
              <a:spLocks noChangeArrowheads="1"/>
            </p:cNvSpPr>
            <p:nvPr/>
          </p:nvSpPr>
          <p:spPr bwMode="auto">
            <a:xfrm>
              <a:off x="2400"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1294" name="Rectangle 62"/>
            <p:cNvSpPr>
              <a:spLocks noChangeArrowheads="1"/>
            </p:cNvSpPr>
            <p:nvPr/>
          </p:nvSpPr>
          <p:spPr bwMode="auto">
            <a:xfrm>
              <a:off x="3456"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1295" name="Rectangle 63"/>
            <p:cNvSpPr>
              <a:spLocks noChangeArrowheads="1"/>
            </p:cNvSpPr>
            <p:nvPr/>
          </p:nvSpPr>
          <p:spPr bwMode="auto">
            <a:xfrm>
              <a:off x="4512"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1296" name="Text Box 64"/>
            <p:cNvSpPr txBox="1">
              <a:spLocks noChangeArrowheads="1"/>
            </p:cNvSpPr>
            <p:nvPr/>
          </p:nvSpPr>
          <p:spPr bwMode="auto">
            <a:xfrm>
              <a:off x="2390" y="3002"/>
              <a:ext cx="260" cy="288"/>
            </a:xfrm>
            <a:prstGeom prst="rect">
              <a:avLst/>
            </a:prstGeom>
            <a:noFill/>
            <a:ln w="9525">
              <a:noFill/>
              <a:miter lim="800000"/>
              <a:headEnd/>
              <a:tailEnd/>
            </a:ln>
            <a:effectLst/>
          </p:spPr>
          <p:txBody>
            <a:bodyPr wrap="none">
              <a:prstTxWarp prst="textNoShape">
                <a:avLst/>
              </a:prstTxWarp>
              <a:spAutoFit/>
            </a:bodyPr>
            <a:lstStyle/>
            <a:p>
              <a:r>
                <a:rPr lang="en-US" sz="2400" b="1">
                  <a:solidFill>
                    <a:schemeClr val="tx1"/>
                  </a:solidFill>
                  <a:latin typeface="Times" pitchFamily="-65" charset="0"/>
                </a:rPr>
                <a:t>...</a:t>
              </a:r>
              <a:endParaRPr lang="en-US" sz="2400">
                <a:solidFill>
                  <a:schemeClr val="tx1"/>
                </a:solidFill>
                <a:latin typeface="Times" pitchFamily="-65" charset="0"/>
              </a:endParaRPr>
            </a:p>
          </p:txBody>
        </p:sp>
        <p:grpSp>
          <p:nvGrpSpPr>
            <p:cNvPr id="3" name="Group 65"/>
            <p:cNvGrpSpPr>
              <a:grpSpLocks/>
            </p:cNvGrpSpPr>
            <p:nvPr/>
          </p:nvGrpSpPr>
          <p:grpSpPr bwMode="auto">
            <a:xfrm>
              <a:off x="336" y="880"/>
              <a:ext cx="969" cy="567"/>
              <a:chOff x="336" y="880"/>
              <a:chExt cx="969" cy="567"/>
            </a:xfrm>
          </p:grpSpPr>
          <p:sp>
            <p:nvSpPr>
              <p:cNvPr id="2911298" name="Text Box 66"/>
              <p:cNvSpPr txBox="1">
                <a:spLocks noChangeArrowheads="1"/>
              </p:cNvSpPr>
              <p:nvPr/>
            </p:nvSpPr>
            <p:spPr bwMode="auto">
              <a:xfrm>
                <a:off x="336" y="880"/>
                <a:ext cx="639"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Times" pitchFamily="-65" charset="0"/>
                  </a:rPr>
                  <a:t>Valid</a:t>
                </a:r>
              </a:p>
            </p:txBody>
          </p:sp>
          <p:sp>
            <p:nvSpPr>
              <p:cNvPr id="2911299" name="Text Box 67"/>
              <p:cNvSpPr txBox="1">
                <a:spLocks noChangeArrowheads="1"/>
              </p:cNvSpPr>
              <p:nvPr/>
            </p:nvSpPr>
            <p:spPr bwMode="auto">
              <a:xfrm>
                <a:off x="816" y="1120"/>
                <a:ext cx="489"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Times" pitchFamily="-65" charset="0"/>
                  </a:rPr>
                  <a:t>Tag</a:t>
                </a:r>
              </a:p>
            </p:txBody>
          </p:sp>
        </p:grpSp>
        <p:grpSp>
          <p:nvGrpSpPr>
            <p:cNvPr id="4" name="Group 72"/>
            <p:cNvGrpSpPr>
              <a:grpSpLocks/>
            </p:cNvGrpSpPr>
            <p:nvPr/>
          </p:nvGrpSpPr>
          <p:grpSpPr bwMode="auto">
            <a:xfrm>
              <a:off x="0" y="1335"/>
              <a:ext cx="654" cy="2484"/>
              <a:chOff x="0" y="1335"/>
              <a:chExt cx="654" cy="2484"/>
            </a:xfrm>
          </p:grpSpPr>
          <p:sp>
            <p:nvSpPr>
              <p:cNvPr id="2911305" name="Text Box 73"/>
              <p:cNvSpPr txBox="1">
                <a:spLocks noChangeArrowheads="1"/>
              </p:cNvSpPr>
              <p:nvPr/>
            </p:nvSpPr>
            <p:spPr bwMode="auto">
              <a:xfrm>
                <a:off x="192" y="1335"/>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0</a:t>
                </a:r>
                <a:endParaRPr lang="en-US" sz="2800">
                  <a:solidFill>
                    <a:schemeClr val="tx1"/>
                  </a:solidFill>
                  <a:latin typeface="Times" pitchFamily="-65" charset="0"/>
                </a:endParaRPr>
              </a:p>
            </p:txBody>
          </p:sp>
          <p:sp>
            <p:nvSpPr>
              <p:cNvPr id="2911306" name="Text Box 74"/>
              <p:cNvSpPr txBox="1">
                <a:spLocks noChangeArrowheads="1"/>
              </p:cNvSpPr>
              <p:nvPr/>
            </p:nvSpPr>
            <p:spPr bwMode="auto">
              <a:xfrm>
                <a:off x="192" y="1531"/>
                <a:ext cx="250" cy="327"/>
              </a:xfrm>
              <a:prstGeom prst="rect">
                <a:avLst/>
              </a:prstGeom>
              <a:noFill/>
              <a:ln w="9525">
                <a:noFill/>
                <a:miter lim="800000"/>
                <a:headEnd/>
                <a:tailEnd/>
              </a:ln>
              <a:effectLst/>
            </p:spPr>
            <p:txBody>
              <a:bodyPr wrap="none">
                <a:prstTxWarp prst="textNoShape">
                  <a:avLst/>
                </a:prstTxWarp>
                <a:spAutoFit/>
              </a:bodyPr>
              <a:lstStyle/>
              <a:p>
                <a:r>
                  <a:rPr lang="en-US" sz="2800" b="1" u="sng">
                    <a:latin typeface="Courier New" pitchFamily="-65" charset="0"/>
                  </a:rPr>
                  <a:t>1</a:t>
                </a:r>
              </a:p>
            </p:txBody>
          </p:sp>
          <p:sp>
            <p:nvSpPr>
              <p:cNvPr id="2911307" name="Text Box 75"/>
              <p:cNvSpPr txBox="1">
                <a:spLocks noChangeArrowheads="1"/>
              </p:cNvSpPr>
              <p:nvPr/>
            </p:nvSpPr>
            <p:spPr bwMode="auto">
              <a:xfrm>
                <a:off x="192" y="1719"/>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2</a:t>
                </a:r>
                <a:endParaRPr lang="en-US" sz="2800">
                  <a:solidFill>
                    <a:schemeClr val="tx1"/>
                  </a:solidFill>
                  <a:latin typeface="Times" pitchFamily="-65" charset="0"/>
                </a:endParaRPr>
              </a:p>
            </p:txBody>
          </p:sp>
          <p:sp>
            <p:nvSpPr>
              <p:cNvPr id="2911308" name="Text Box 76"/>
              <p:cNvSpPr txBox="1">
                <a:spLocks noChangeArrowheads="1"/>
              </p:cNvSpPr>
              <p:nvPr/>
            </p:nvSpPr>
            <p:spPr bwMode="auto">
              <a:xfrm>
                <a:off x="192" y="1911"/>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3</a:t>
                </a:r>
                <a:endParaRPr lang="en-US" sz="2800">
                  <a:solidFill>
                    <a:schemeClr val="tx1"/>
                  </a:solidFill>
                  <a:latin typeface="Times" pitchFamily="-65" charset="0"/>
                </a:endParaRPr>
              </a:p>
            </p:txBody>
          </p:sp>
          <p:sp>
            <p:nvSpPr>
              <p:cNvPr id="2911309" name="Text Box 77"/>
              <p:cNvSpPr txBox="1">
                <a:spLocks noChangeArrowheads="1"/>
              </p:cNvSpPr>
              <p:nvPr/>
            </p:nvSpPr>
            <p:spPr bwMode="auto">
              <a:xfrm>
                <a:off x="192" y="2103"/>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4</a:t>
                </a:r>
                <a:endParaRPr lang="en-US" sz="2800">
                  <a:solidFill>
                    <a:schemeClr val="tx1"/>
                  </a:solidFill>
                  <a:latin typeface="Times" pitchFamily="-65" charset="0"/>
                </a:endParaRPr>
              </a:p>
            </p:txBody>
          </p:sp>
          <p:sp>
            <p:nvSpPr>
              <p:cNvPr id="2911310" name="Text Box 78"/>
              <p:cNvSpPr txBox="1">
                <a:spLocks noChangeArrowheads="1"/>
              </p:cNvSpPr>
              <p:nvPr/>
            </p:nvSpPr>
            <p:spPr bwMode="auto">
              <a:xfrm>
                <a:off x="192" y="2295"/>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5</a:t>
                </a:r>
                <a:endParaRPr lang="en-US" sz="2800">
                  <a:solidFill>
                    <a:schemeClr val="tx1"/>
                  </a:solidFill>
                  <a:latin typeface="Times" pitchFamily="-65" charset="0"/>
                </a:endParaRPr>
              </a:p>
            </p:txBody>
          </p:sp>
          <p:sp>
            <p:nvSpPr>
              <p:cNvPr id="2911311" name="Text Box 79"/>
              <p:cNvSpPr txBox="1">
                <a:spLocks noChangeArrowheads="1"/>
              </p:cNvSpPr>
              <p:nvPr/>
            </p:nvSpPr>
            <p:spPr bwMode="auto">
              <a:xfrm>
                <a:off x="192" y="2487"/>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6</a:t>
                </a:r>
                <a:endParaRPr lang="en-US" sz="2800">
                  <a:solidFill>
                    <a:schemeClr val="tx1"/>
                  </a:solidFill>
                  <a:latin typeface="Times" pitchFamily="-65" charset="0"/>
                </a:endParaRPr>
              </a:p>
            </p:txBody>
          </p:sp>
          <p:sp>
            <p:nvSpPr>
              <p:cNvPr id="2911312" name="Text Box 80"/>
              <p:cNvSpPr txBox="1">
                <a:spLocks noChangeArrowheads="1"/>
              </p:cNvSpPr>
              <p:nvPr/>
            </p:nvSpPr>
            <p:spPr bwMode="auto">
              <a:xfrm>
                <a:off x="192" y="2679"/>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7</a:t>
                </a:r>
                <a:endParaRPr lang="en-US" sz="2800">
                  <a:solidFill>
                    <a:schemeClr val="tx1"/>
                  </a:solidFill>
                  <a:latin typeface="Times" pitchFamily="-65" charset="0"/>
                </a:endParaRPr>
              </a:p>
            </p:txBody>
          </p:sp>
          <p:sp>
            <p:nvSpPr>
              <p:cNvPr id="2911313" name="Text Box 81"/>
              <p:cNvSpPr txBox="1">
                <a:spLocks noChangeArrowheads="1"/>
              </p:cNvSpPr>
              <p:nvPr/>
            </p:nvSpPr>
            <p:spPr bwMode="auto">
              <a:xfrm>
                <a:off x="0" y="3300"/>
                <a:ext cx="654"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1022</a:t>
                </a:r>
                <a:endParaRPr lang="en-US" sz="2800">
                  <a:solidFill>
                    <a:schemeClr val="tx1"/>
                  </a:solidFill>
                  <a:latin typeface="Times" pitchFamily="-65" charset="0"/>
                </a:endParaRPr>
              </a:p>
            </p:txBody>
          </p:sp>
          <p:sp>
            <p:nvSpPr>
              <p:cNvPr id="2911314" name="Text Box 82"/>
              <p:cNvSpPr txBox="1">
                <a:spLocks noChangeArrowheads="1"/>
              </p:cNvSpPr>
              <p:nvPr/>
            </p:nvSpPr>
            <p:spPr bwMode="auto">
              <a:xfrm>
                <a:off x="0" y="3492"/>
                <a:ext cx="654"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1023</a:t>
                </a:r>
                <a:endParaRPr lang="en-US" sz="2800">
                  <a:solidFill>
                    <a:schemeClr val="tx1"/>
                  </a:solidFill>
                  <a:latin typeface="Times" pitchFamily="-65" charset="0"/>
                </a:endParaRPr>
              </a:p>
            </p:txBody>
          </p:sp>
          <p:sp>
            <p:nvSpPr>
              <p:cNvPr id="2911315" name="Text Box 83"/>
              <p:cNvSpPr txBox="1">
                <a:spLocks noChangeArrowheads="1"/>
              </p:cNvSpPr>
              <p:nvPr/>
            </p:nvSpPr>
            <p:spPr bwMode="auto">
              <a:xfrm>
                <a:off x="192" y="3002"/>
                <a:ext cx="260" cy="288"/>
              </a:xfrm>
              <a:prstGeom prst="rect">
                <a:avLst/>
              </a:prstGeom>
              <a:noFill/>
              <a:ln w="9525">
                <a:noFill/>
                <a:miter lim="800000"/>
                <a:headEnd/>
                <a:tailEnd/>
              </a:ln>
              <a:effectLst/>
            </p:spPr>
            <p:txBody>
              <a:bodyPr wrap="none">
                <a:prstTxWarp prst="textNoShape">
                  <a:avLst/>
                </a:prstTxWarp>
                <a:spAutoFit/>
              </a:bodyPr>
              <a:lstStyle/>
              <a:p>
                <a:r>
                  <a:rPr lang="en-US" sz="2400" b="1">
                    <a:solidFill>
                      <a:schemeClr val="tx1"/>
                    </a:solidFill>
                    <a:latin typeface="Times" pitchFamily="-65" charset="0"/>
                  </a:rPr>
                  <a:t>...</a:t>
                </a:r>
                <a:endParaRPr lang="en-US" sz="2400">
                  <a:solidFill>
                    <a:schemeClr val="tx1"/>
                  </a:solidFill>
                  <a:latin typeface="Times" pitchFamily="-65" charset="0"/>
                </a:endParaRPr>
              </a:p>
            </p:txBody>
          </p:sp>
        </p:grpSp>
      </p:grpSp>
      <p:sp>
        <p:nvSpPr>
          <p:cNvPr id="2911316" name="Text Box 84"/>
          <p:cNvSpPr txBox="1">
            <a:spLocks noChangeArrowheads="1"/>
          </p:cNvSpPr>
          <p:nvPr/>
        </p:nvSpPr>
        <p:spPr bwMode="auto">
          <a:xfrm>
            <a:off x="841375" y="2420938"/>
            <a:ext cx="325029" cy="461665"/>
          </a:xfrm>
          <a:prstGeom prst="rect">
            <a:avLst/>
          </a:prstGeom>
          <a:noFill/>
          <a:ln w="12700">
            <a:noFill/>
            <a:miter lim="800000"/>
            <a:headEnd/>
            <a:tailEnd/>
          </a:ln>
          <a:effectLst/>
        </p:spPr>
        <p:txBody>
          <a:bodyPr wrap="none">
            <a:prstTxWarp prst="textNoShape">
              <a:avLst/>
            </a:prstTxWarp>
            <a:spAutoFit/>
          </a:bodyPr>
          <a:lstStyle/>
          <a:p>
            <a:r>
              <a:rPr lang="en-US" sz="2400" b="1" dirty="0">
                <a:solidFill>
                  <a:srgbClr val="FF0000"/>
                </a:solidFill>
              </a:rPr>
              <a:t>1</a:t>
            </a:r>
          </a:p>
        </p:txBody>
      </p:sp>
      <p:sp>
        <p:nvSpPr>
          <p:cNvPr id="2911317" name="Text Box 85"/>
          <p:cNvSpPr txBox="1">
            <a:spLocks noChangeArrowheads="1"/>
          </p:cNvSpPr>
          <p:nvPr/>
        </p:nvSpPr>
        <p:spPr bwMode="auto">
          <a:xfrm>
            <a:off x="1470025" y="2439988"/>
            <a:ext cx="354013" cy="457200"/>
          </a:xfrm>
          <a:prstGeom prst="rect">
            <a:avLst/>
          </a:prstGeom>
          <a:noFill/>
          <a:ln w="12700">
            <a:noFill/>
            <a:miter lim="800000"/>
            <a:headEnd/>
            <a:tailEnd/>
          </a:ln>
          <a:effectLst/>
        </p:spPr>
        <p:txBody>
          <a:bodyPr wrap="none">
            <a:prstTxWarp prst="textNoShape">
              <a:avLst/>
            </a:prstTxWarp>
            <a:spAutoFit/>
          </a:bodyPr>
          <a:lstStyle/>
          <a:p>
            <a:r>
              <a:rPr lang="en-US" sz="2400" b="1">
                <a:solidFill>
                  <a:schemeClr val="tx1"/>
                </a:solidFill>
              </a:rPr>
              <a:t>0</a:t>
            </a:r>
          </a:p>
        </p:txBody>
      </p:sp>
      <p:sp>
        <p:nvSpPr>
          <p:cNvPr id="2911322" name="Rectangle 90"/>
          <p:cNvSpPr>
            <a:spLocks noGrp="1" noChangeArrowheads="1"/>
          </p:cNvSpPr>
          <p:nvPr>
            <p:ph type="body" idx="1"/>
          </p:nvPr>
        </p:nvSpPr>
        <p:spPr>
          <a:xfrm>
            <a:off x="381000" y="825500"/>
            <a:ext cx="8286750" cy="371475"/>
          </a:xfrm>
          <a:noFill/>
          <a:ln/>
        </p:spPr>
        <p:txBody>
          <a:bodyPr/>
          <a:lstStyle/>
          <a:p>
            <a:pPr marL="285750" indent="-285750"/>
            <a:r>
              <a:rPr lang="en-US" sz="2800">
                <a:latin typeface="Courier New" pitchFamily="-65" charset="0"/>
              </a:rPr>
              <a:t>000000000000000000 </a:t>
            </a:r>
            <a:r>
              <a:rPr lang="en-US" sz="2800" u="sng">
                <a:solidFill>
                  <a:schemeClr val="accent1"/>
                </a:solidFill>
                <a:latin typeface="Courier New" pitchFamily="-65" charset="0"/>
              </a:rPr>
              <a:t>0000000001</a:t>
            </a:r>
            <a:r>
              <a:rPr lang="en-US" sz="2800">
                <a:latin typeface="Courier New" pitchFamily="-65" charset="0"/>
              </a:rPr>
              <a:t> 1100</a:t>
            </a:r>
          </a:p>
        </p:txBody>
      </p:sp>
      <p:sp>
        <p:nvSpPr>
          <p:cNvPr id="2911323" name="Text Box 91"/>
          <p:cNvSpPr txBox="1">
            <a:spLocks noChangeArrowheads="1"/>
          </p:cNvSpPr>
          <p:nvPr/>
        </p:nvSpPr>
        <p:spPr bwMode="auto">
          <a:xfrm>
            <a:off x="0" y="1809750"/>
            <a:ext cx="1112838"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Index</a:t>
            </a:r>
          </a:p>
        </p:txBody>
      </p:sp>
      <p:sp>
        <p:nvSpPr>
          <p:cNvPr id="2911324" name="Text Box 92"/>
          <p:cNvSpPr txBox="1">
            <a:spLocks noChangeArrowheads="1"/>
          </p:cNvSpPr>
          <p:nvPr/>
        </p:nvSpPr>
        <p:spPr bwMode="auto">
          <a:xfrm>
            <a:off x="2006600" y="1123950"/>
            <a:ext cx="1646238"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Tag field</a:t>
            </a:r>
          </a:p>
        </p:txBody>
      </p:sp>
      <p:sp>
        <p:nvSpPr>
          <p:cNvPr id="2911325" name="Text Box 93"/>
          <p:cNvSpPr txBox="1">
            <a:spLocks noChangeArrowheads="1"/>
          </p:cNvSpPr>
          <p:nvPr/>
        </p:nvSpPr>
        <p:spPr bwMode="auto">
          <a:xfrm>
            <a:off x="4953000" y="1123950"/>
            <a:ext cx="1943100"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Index field</a:t>
            </a:r>
          </a:p>
        </p:txBody>
      </p:sp>
      <p:sp>
        <p:nvSpPr>
          <p:cNvPr id="2911326" name="Text Box 94"/>
          <p:cNvSpPr txBox="1">
            <a:spLocks noChangeArrowheads="1"/>
          </p:cNvSpPr>
          <p:nvPr/>
        </p:nvSpPr>
        <p:spPr bwMode="auto">
          <a:xfrm>
            <a:off x="7086600" y="1123950"/>
            <a:ext cx="1211263"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Offset</a:t>
            </a:r>
          </a:p>
        </p:txBody>
      </p:sp>
      <p:sp>
        <p:nvSpPr>
          <p:cNvPr id="2911327" name="Text Box 95"/>
          <p:cNvSpPr txBox="1">
            <a:spLocks noChangeArrowheads="1"/>
          </p:cNvSpPr>
          <p:nvPr/>
        </p:nvSpPr>
        <p:spPr bwMode="auto">
          <a:xfrm>
            <a:off x="874713" y="21415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11328" name="Text Box 96"/>
          <p:cNvSpPr txBox="1">
            <a:spLocks noChangeArrowheads="1"/>
          </p:cNvSpPr>
          <p:nvPr/>
        </p:nvSpPr>
        <p:spPr bwMode="auto">
          <a:xfrm>
            <a:off x="874713" y="27638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11329" name="Text Box 97"/>
          <p:cNvSpPr txBox="1">
            <a:spLocks noChangeArrowheads="1"/>
          </p:cNvSpPr>
          <p:nvPr/>
        </p:nvSpPr>
        <p:spPr bwMode="auto">
          <a:xfrm>
            <a:off x="874713" y="30686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11330" name="Text Box 98"/>
          <p:cNvSpPr txBox="1">
            <a:spLocks noChangeArrowheads="1"/>
          </p:cNvSpPr>
          <p:nvPr/>
        </p:nvSpPr>
        <p:spPr bwMode="auto">
          <a:xfrm>
            <a:off x="887413" y="33861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11331" name="Text Box 99"/>
          <p:cNvSpPr txBox="1">
            <a:spLocks noChangeArrowheads="1"/>
          </p:cNvSpPr>
          <p:nvPr/>
        </p:nvSpPr>
        <p:spPr bwMode="auto">
          <a:xfrm>
            <a:off x="887413" y="36909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11332" name="Text Box 100"/>
          <p:cNvSpPr txBox="1">
            <a:spLocks noChangeArrowheads="1"/>
          </p:cNvSpPr>
          <p:nvPr/>
        </p:nvSpPr>
        <p:spPr bwMode="auto">
          <a:xfrm>
            <a:off x="887413" y="39957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11333" name="Text Box 101"/>
          <p:cNvSpPr txBox="1">
            <a:spLocks noChangeArrowheads="1"/>
          </p:cNvSpPr>
          <p:nvPr/>
        </p:nvSpPr>
        <p:spPr bwMode="auto">
          <a:xfrm>
            <a:off x="887413" y="43132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11334" name="Text Box 102"/>
          <p:cNvSpPr txBox="1">
            <a:spLocks noChangeArrowheads="1"/>
          </p:cNvSpPr>
          <p:nvPr/>
        </p:nvSpPr>
        <p:spPr bwMode="auto">
          <a:xfrm>
            <a:off x="887413" y="53038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11335" name="Text Box 103"/>
          <p:cNvSpPr txBox="1">
            <a:spLocks noChangeArrowheads="1"/>
          </p:cNvSpPr>
          <p:nvPr/>
        </p:nvSpPr>
        <p:spPr bwMode="auto">
          <a:xfrm>
            <a:off x="887413" y="56086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cxnSp>
        <p:nvCxnSpPr>
          <p:cNvPr id="2911336" name="AutoShape 104"/>
          <p:cNvCxnSpPr>
            <a:cxnSpLocks noChangeShapeType="1"/>
            <a:stCxn id="2911325" idx="0"/>
          </p:cNvCxnSpPr>
          <p:nvPr/>
        </p:nvCxnSpPr>
        <p:spPr bwMode="auto">
          <a:xfrm rot="16200000" flipH="1" flipV="1">
            <a:off x="2333625" y="-906462"/>
            <a:ext cx="1560513" cy="5621337"/>
          </a:xfrm>
          <a:prstGeom prst="curvedConnector4">
            <a:avLst>
              <a:gd name="adj1" fmla="val 97"/>
              <a:gd name="adj2" fmla="val 104829"/>
            </a:avLst>
          </a:prstGeom>
          <a:noFill/>
          <a:ln w="38100">
            <a:solidFill>
              <a:schemeClr val="accent1"/>
            </a:solidFill>
            <a:round/>
            <a:headEnd/>
            <a:tailEnd type="triangle" w="med" len="med"/>
          </a:ln>
          <a:effectLst/>
        </p:spPr>
      </p:cxnSp>
      <p:sp>
        <p:nvSpPr>
          <p:cNvPr id="105" name="Text Box 69"/>
          <p:cNvSpPr txBox="1">
            <a:spLocks noChangeArrowheads="1"/>
          </p:cNvSpPr>
          <p:nvPr/>
        </p:nvSpPr>
        <p:spPr bwMode="auto">
          <a:xfrm>
            <a:off x="2438400" y="17018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0xc-f</a:t>
            </a:r>
            <a:endParaRPr lang="en-US" sz="2800" b="1" dirty="0">
              <a:solidFill>
                <a:schemeClr val="tx1"/>
              </a:solidFill>
              <a:latin typeface="Times" pitchFamily="-65" charset="0"/>
            </a:endParaRPr>
          </a:p>
        </p:txBody>
      </p:sp>
      <p:sp>
        <p:nvSpPr>
          <p:cNvPr id="106" name="Text Box 70"/>
          <p:cNvSpPr txBox="1">
            <a:spLocks noChangeArrowheads="1"/>
          </p:cNvSpPr>
          <p:nvPr/>
        </p:nvSpPr>
        <p:spPr bwMode="auto">
          <a:xfrm>
            <a:off x="4114800" y="16764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0x8-b</a:t>
            </a:r>
            <a:endParaRPr lang="en-US" sz="2800" b="1" dirty="0">
              <a:solidFill>
                <a:schemeClr val="tx1"/>
              </a:solidFill>
              <a:latin typeface="Times" pitchFamily="-65" charset="0"/>
            </a:endParaRPr>
          </a:p>
        </p:txBody>
      </p:sp>
      <p:sp>
        <p:nvSpPr>
          <p:cNvPr id="107" name="Text Box 71"/>
          <p:cNvSpPr txBox="1">
            <a:spLocks noChangeArrowheads="1"/>
          </p:cNvSpPr>
          <p:nvPr/>
        </p:nvSpPr>
        <p:spPr bwMode="auto">
          <a:xfrm>
            <a:off x="5791200" y="16764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0x4-7</a:t>
            </a:r>
            <a:endParaRPr lang="en-US" sz="2800" b="1" dirty="0">
              <a:solidFill>
                <a:schemeClr val="tx1"/>
              </a:solidFill>
              <a:latin typeface="Times" pitchFamily="-65" charset="0"/>
            </a:endParaRPr>
          </a:p>
        </p:txBody>
      </p:sp>
      <p:sp>
        <p:nvSpPr>
          <p:cNvPr id="108" name="Text Box 72"/>
          <p:cNvSpPr txBox="1">
            <a:spLocks noChangeArrowheads="1"/>
          </p:cNvSpPr>
          <p:nvPr/>
        </p:nvSpPr>
        <p:spPr bwMode="auto">
          <a:xfrm>
            <a:off x="7391400" y="16764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0x0-3</a:t>
            </a:r>
            <a:endParaRPr lang="en-US" sz="2800" b="1" dirty="0">
              <a:solidFill>
                <a:schemeClr val="tx1"/>
              </a:solidFill>
              <a:latin typeface="Times" pitchFamily="-65" charset="0"/>
            </a:endParaRPr>
          </a:p>
        </p:txBody>
      </p:sp>
      <p:sp>
        <p:nvSpPr>
          <p:cNvPr id="109" name="Text Box 86"/>
          <p:cNvSpPr txBox="1">
            <a:spLocks noChangeArrowheads="1"/>
          </p:cNvSpPr>
          <p:nvPr/>
        </p:nvSpPr>
        <p:spPr bwMode="auto">
          <a:xfrm>
            <a:off x="2765425" y="2439988"/>
            <a:ext cx="338855" cy="461665"/>
          </a:xfrm>
          <a:prstGeom prst="rect">
            <a:avLst/>
          </a:prstGeom>
          <a:noFill/>
          <a:ln w="12700">
            <a:noFill/>
            <a:miter lim="800000"/>
            <a:headEnd/>
            <a:tailEnd/>
          </a:ln>
          <a:effectLst/>
        </p:spPr>
        <p:txBody>
          <a:bodyPr wrap="none">
            <a:prstTxWarp prst="textNoShape">
              <a:avLst/>
            </a:prstTxWarp>
            <a:spAutoFit/>
          </a:bodyPr>
          <a:lstStyle/>
          <a:p>
            <a:r>
              <a:rPr lang="en-US" sz="2400" b="1" dirty="0" err="1">
                <a:solidFill>
                  <a:schemeClr val="tx1"/>
                </a:solidFill>
              </a:rPr>
              <a:t>d</a:t>
            </a:r>
            <a:endParaRPr lang="en-US" sz="2400" b="1" dirty="0">
              <a:solidFill>
                <a:schemeClr val="tx1"/>
              </a:solidFill>
            </a:endParaRPr>
          </a:p>
        </p:txBody>
      </p:sp>
      <p:sp>
        <p:nvSpPr>
          <p:cNvPr id="110" name="Text Box 87"/>
          <p:cNvSpPr txBox="1">
            <a:spLocks noChangeArrowheads="1"/>
          </p:cNvSpPr>
          <p:nvPr/>
        </p:nvSpPr>
        <p:spPr bwMode="auto">
          <a:xfrm>
            <a:off x="4460875" y="2439988"/>
            <a:ext cx="325730"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solidFill>
                  <a:schemeClr val="tx1"/>
                </a:solidFill>
              </a:rPr>
              <a:t>c</a:t>
            </a:r>
            <a:endParaRPr lang="en-US" sz="2400" b="1" dirty="0">
              <a:solidFill>
                <a:schemeClr val="tx1"/>
              </a:solidFill>
            </a:endParaRPr>
          </a:p>
        </p:txBody>
      </p:sp>
      <p:sp>
        <p:nvSpPr>
          <p:cNvPr id="111" name="Text Box 88"/>
          <p:cNvSpPr txBox="1">
            <a:spLocks noChangeArrowheads="1"/>
          </p:cNvSpPr>
          <p:nvPr/>
        </p:nvSpPr>
        <p:spPr bwMode="auto">
          <a:xfrm>
            <a:off x="6175375" y="2439988"/>
            <a:ext cx="338855"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solidFill>
                  <a:schemeClr val="tx1"/>
                </a:solidFill>
              </a:rPr>
              <a:t>b</a:t>
            </a:r>
            <a:endParaRPr lang="en-US" sz="2400" b="1" dirty="0">
              <a:solidFill>
                <a:schemeClr val="tx1"/>
              </a:solidFill>
            </a:endParaRPr>
          </a:p>
        </p:txBody>
      </p:sp>
      <p:sp>
        <p:nvSpPr>
          <p:cNvPr id="112" name="Text Box 89"/>
          <p:cNvSpPr txBox="1">
            <a:spLocks noChangeArrowheads="1"/>
          </p:cNvSpPr>
          <p:nvPr/>
        </p:nvSpPr>
        <p:spPr bwMode="auto">
          <a:xfrm>
            <a:off x="7813675" y="2439988"/>
            <a:ext cx="325730" cy="461665"/>
          </a:xfrm>
          <a:prstGeom prst="rect">
            <a:avLst/>
          </a:prstGeom>
          <a:noFill/>
          <a:ln w="12700">
            <a:noFill/>
            <a:miter lim="800000"/>
            <a:headEnd/>
            <a:tailEnd/>
          </a:ln>
          <a:effectLst/>
        </p:spPr>
        <p:txBody>
          <a:bodyPr wrap="none">
            <a:prstTxWarp prst="textNoShape">
              <a:avLst/>
            </a:prstTxWarp>
            <a:spAutoFit/>
          </a:bodyPr>
          <a:lstStyle/>
          <a:p>
            <a:r>
              <a:rPr lang="en-US" sz="2400" b="1" dirty="0" smtClean="0">
                <a:solidFill>
                  <a:schemeClr val="tx1"/>
                </a:solidFill>
              </a:rPr>
              <a:t>a</a:t>
            </a:r>
            <a:endParaRPr lang="en-US" sz="24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2911336"/>
                                        </p:tgtEl>
                                        <p:attrNameLst>
                                          <p:attrName>style.visibility</p:attrName>
                                        </p:attrNameLst>
                                      </p:cBhvr>
                                      <p:to>
                                        <p:strVal val="visible"/>
                                      </p:to>
                                    </p:set>
                                    <p:animEffect transition="in" filter="wipe(right)">
                                      <p:cBhvr>
                                        <p:cTn id="7" dur="500"/>
                                        <p:tgtEl>
                                          <p:spTgt spid="29113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13282" name="Rectangle 2"/>
          <p:cNvSpPr>
            <a:spLocks noGrp="1" noChangeArrowheads="1"/>
          </p:cNvSpPr>
          <p:nvPr>
            <p:ph type="title"/>
          </p:nvPr>
        </p:nvSpPr>
        <p:spPr>
          <a:xfrm>
            <a:off x="609600" y="247650"/>
            <a:ext cx="7315200" cy="474663"/>
          </a:xfrm>
        </p:spPr>
        <p:txBody>
          <a:bodyPr/>
          <a:lstStyle/>
          <a:p>
            <a:r>
              <a:rPr lang="en-US" dirty="0"/>
              <a:t>Index valid, Tag Matches</a:t>
            </a:r>
          </a:p>
        </p:txBody>
      </p:sp>
      <p:grpSp>
        <p:nvGrpSpPr>
          <p:cNvPr id="2" name="Group 3"/>
          <p:cNvGrpSpPr>
            <a:grpSpLocks/>
          </p:cNvGrpSpPr>
          <p:nvPr/>
        </p:nvGrpSpPr>
        <p:grpSpPr bwMode="auto">
          <a:xfrm>
            <a:off x="0" y="1397000"/>
            <a:ext cx="8839200" cy="4665663"/>
            <a:chOff x="0" y="880"/>
            <a:chExt cx="5568" cy="2939"/>
          </a:xfrm>
        </p:grpSpPr>
        <p:sp>
          <p:nvSpPr>
            <p:cNvPr id="2913284" name="Rectangle 4"/>
            <p:cNvSpPr>
              <a:spLocks noChangeArrowheads="1"/>
            </p:cNvSpPr>
            <p:nvPr/>
          </p:nvSpPr>
          <p:spPr bwMode="auto">
            <a:xfrm>
              <a:off x="720" y="1392"/>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3285" name="Rectangle 5"/>
            <p:cNvSpPr>
              <a:spLocks noChangeArrowheads="1"/>
            </p:cNvSpPr>
            <p:nvPr/>
          </p:nvSpPr>
          <p:spPr bwMode="auto">
            <a:xfrm>
              <a:off x="576" y="1392"/>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3286" name="Rectangle 6"/>
            <p:cNvSpPr>
              <a:spLocks noChangeArrowheads="1"/>
            </p:cNvSpPr>
            <p:nvPr/>
          </p:nvSpPr>
          <p:spPr bwMode="auto">
            <a:xfrm>
              <a:off x="1344"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3287" name="Rectangle 7"/>
            <p:cNvSpPr>
              <a:spLocks noChangeArrowheads="1"/>
            </p:cNvSpPr>
            <p:nvPr/>
          </p:nvSpPr>
          <p:spPr bwMode="auto">
            <a:xfrm>
              <a:off x="2400"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3288" name="Rectangle 8"/>
            <p:cNvSpPr>
              <a:spLocks noChangeArrowheads="1"/>
            </p:cNvSpPr>
            <p:nvPr/>
          </p:nvSpPr>
          <p:spPr bwMode="auto">
            <a:xfrm>
              <a:off x="3456"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3289" name="Rectangle 9"/>
            <p:cNvSpPr>
              <a:spLocks noChangeArrowheads="1"/>
            </p:cNvSpPr>
            <p:nvPr/>
          </p:nvSpPr>
          <p:spPr bwMode="auto">
            <a:xfrm>
              <a:off x="4512"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3290" name="Rectangle 10"/>
            <p:cNvSpPr>
              <a:spLocks noChangeArrowheads="1"/>
            </p:cNvSpPr>
            <p:nvPr/>
          </p:nvSpPr>
          <p:spPr bwMode="auto">
            <a:xfrm>
              <a:off x="720" y="1584"/>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3291" name="Rectangle 11"/>
            <p:cNvSpPr>
              <a:spLocks noChangeArrowheads="1"/>
            </p:cNvSpPr>
            <p:nvPr/>
          </p:nvSpPr>
          <p:spPr bwMode="auto">
            <a:xfrm>
              <a:off x="576" y="1584"/>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3292" name="Rectangle 12"/>
            <p:cNvSpPr>
              <a:spLocks noChangeArrowheads="1"/>
            </p:cNvSpPr>
            <p:nvPr/>
          </p:nvSpPr>
          <p:spPr bwMode="auto">
            <a:xfrm>
              <a:off x="1344"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3293" name="Rectangle 13"/>
            <p:cNvSpPr>
              <a:spLocks noChangeArrowheads="1"/>
            </p:cNvSpPr>
            <p:nvPr/>
          </p:nvSpPr>
          <p:spPr bwMode="auto">
            <a:xfrm>
              <a:off x="2400"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3294" name="Rectangle 14"/>
            <p:cNvSpPr>
              <a:spLocks noChangeArrowheads="1"/>
            </p:cNvSpPr>
            <p:nvPr/>
          </p:nvSpPr>
          <p:spPr bwMode="auto">
            <a:xfrm>
              <a:off x="3456"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3295" name="Rectangle 15"/>
            <p:cNvSpPr>
              <a:spLocks noChangeArrowheads="1"/>
            </p:cNvSpPr>
            <p:nvPr/>
          </p:nvSpPr>
          <p:spPr bwMode="auto">
            <a:xfrm>
              <a:off x="4512"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3296" name="Rectangle 16"/>
            <p:cNvSpPr>
              <a:spLocks noChangeArrowheads="1"/>
            </p:cNvSpPr>
            <p:nvPr/>
          </p:nvSpPr>
          <p:spPr bwMode="auto">
            <a:xfrm>
              <a:off x="720" y="1776"/>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3297" name="Rectangle 17"/>
            <p:cNvSpPr>
              <a:spLocks noChangeArrowheads="1"/>
            </p:cNvSpPr>
            <p:nvPr/>
          </p:nvSpPr>
          <p:spPr bwMode="auto">
            <a:xfrm>
              <a:off x="576" y="1776"/>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3298" name="Rectangle 18"/>
            <p:cNvSpPr>
              <a:spLocks noChangeArrowheads="1"/>
            </p:cNvSpPr>
            <p:nvPr/>
          </p:nvSpPr>
          <p:spPr bwMode="auto">
            <a:xfrm>
              <a:off x="1344"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3299" name="Rectangle 19"/>
            <p:cNvSpPr>
              <a:spLocks noChangeArrowheads="1"/>
            </p:cNvSpPr>
            <p:nvPr/>
          </p:nvSpPr>
          <p:spPr bwMode="auto">
            <a:xfrm>
              <a:off x="2400"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3300" name="Rectangle 20"/>
            <p:cNvSpPr>
              <a:spLocks noChangeArrowheads="1"/>
            </p:cNvSpPr>
            <p:nvPr/>
          </p:nvSpPr>
          <p:spPr bwMode="auto">
            <a:xfrm>
              <a:off x="3456"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3301" name="Rectangle 21"/>
            <p:cNvSpPr>
              <a:spLocks noChangeArrowheads="1"/>
            </p:cNvSpPr>
            <p:nvPr/>
          </p:nvSpPr>
          <p:spPr bwMode="auto">
            <a:xfrm>
              <a:off x="4512"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3302" name="Rectangle 22"/>
            <p:cNvSpPr>
              <a:spLocks noChangeArrowheads="1"/>
            </p:cNvSpPr>
            <p:nvPr/>
          </p:nvSpPr>
          <p:spPr bwMode="auto">
            <a:xfrm>
              <a:off x="720" y="1968"/>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3303" name="Rectangle 23"/>
            <p:cNvSpPr>
              <a:spLocks noChangeArrowheads="1"/>
            </p:cNvSpPr>
            <p:nvPr/>
          </p:nvSpPr>
          <p:spPr bwMode="auto">
            <a:xfrm>
              <a:off x="576" y="1968"/>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3304" name="Rectangle 24"/>
            <p:cNvSpPr>
              <a:spLocks noChangeArrowheads="1"/>
            </p:cNvSpPr>
            <p:nvPr/>
          </p:nvSpPr>
          <p:spPr bwMode="auto">
            <a:xfrm>
              <a:off x="1344"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3305" name="Rectangle 25"/>
            <p:cNvSpPr>
              <a:spLocks noChangeArrowheads="1"/>
            </p:cNvSpPr>
            <p:nvPr/>
          </p:nvSpPr>
          <p:spPr bwMode="auto">
            <a:xfrm>
              <a:off x="2400"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3306" name="Rectangle 26"/>
            <p:cNvSpPr>
              <a:spLocks noChangeArrowheads="1"/>
            </p:cNvSpPr>
            <p:nvPr/>
          </p:nvSpPr>
          <p:spPr bwMode="auto">
            <a:xfrm>
              <a:off x="3456"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3307" name="Rectangle 27"/>
            <p:cNvSpPr>
              <a:spLocks noChangeArrowheads="1"/>
            </p:cNvSpPr>
            <p:nvPr/>
          </p:nvSpPr>
          <p:spPr bwMode="auto">
            <a:xfrm>
              <a:off x="4512"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3308" name="Rectangle 28"/>
            <p:cNvSpPr>
              <a:spLocks noChangeArrowheads="1"/>
            </p:cNvSpPr>
            <p:nvPr/>
          </p:nvSpPr>
          <p:spPr bwMode="auto">
            <a:xfrm>
              <a:off x="720" y="2160"/>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3309" name="Rectangle 29"/>
            <p:cNvSpPr>
              <a:spLocks noChangeArrowheads="1"/>
            </p:cNvSpPr>
            <p:nvPr/>
          </p:nvSpPr>
          <p:spPr bwMode="auto">
            <a:xfrm>
              <a:off x="576" y="2160"/>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3310" name="Rectangle 30"/>
            <p:cNvSpPr>
              <a:spLocks noChangeArrowheads="1"/>
            </p:cNvSpPr>
            <p:nvPr/>
          </p:nvSpPr>
          <p:spPr bwMode="auto">
            <a:xfrm>
              <a:off x="1344"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3311" name="Rectangle 31"/>
            <p:cNvSpPr>
              <a:spLocks noChangeArrowheads="1"/>
            </p:cNvSpPr>
            <p:nvPr/>
          </p:nvSpPr>
          <p:spPr bwMode="auto">
            <a:xfrm>
              <a:off x="2400"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3312" name="Rectangle 32"/>
            <p:cNvSpPr>
              <a:spLocks noChangeArrowheads="1"/>
            </p:cNvSpPr>
            <p:nvPr/>
          </p:nvSpPr>
          <p:spPr bwMode="auto">
            <a:xfrm>
              <a:off x="3456"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3313" name="Rectangle 33"/>
            <p:cNvSpPr>
              <a:spLocks noChangeArrowheads="1"/>
            </p:cNvSpPr>
            <p:nvPr/>
          </p:nvSpPr>
          <p:spPr bwMode="auto">
            <a:xfrm>
              <a:off x="4512"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3314" name="Rectangle 34"/>
            <p:cNvSpPr>
              <a:spLocks noChangeArrowheads="1"/>
            </p:cNvSpPr>
            <p:nvPr/>
          </p:nvSpPr>
          <p:spPr bwMode="auto">
            <a:xfrm>
              <a:off x="720" y="2352"/>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3315" name="Rectangle 35"/>
            <p:cNvSpPr>
              <a:spLocks noChangeArrowheads="1"/>
            </p:cNvSpPr>
            <p:nvPr/>
          </p:nvSpPr>
          <p:spPr bwMode="auto">
            <a:xfrm>
              <a:off x="576" y="2352"/>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3316" name="Rectangle 36"/>
            <p:cNvSpPr>
              <a:spLocks noChangeArrowheads="1"/>
            </p:cNvSpPr>
            <p:nvPr/>
          </p:nvSpPr>
          <p:spPr bwMode="auto">
            <a:xfrm>
              <a:off x="1344"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3317" name="Rectangle 37"/>
            <p:cNvSpPr>
              <a:spLocks noChangeArrowheads="1"/>
            </p:cNvSpPr>
            <p:nvPr/>
          </p:nvSpPr>
          <p:spPr bwMode="auto">
            <a:xfrm>
              <a:off x="2400"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3318" name="Rectangle 38"/>
            <p:cNvSpPr>
              <a:spLocks noChangeArrowheads="1"/>
            </p:cNvSpPr>
            <p:nvPr/>
          </p:nvSpPr>
          <p:spPr bwMode="auto">
            <a:xfrm>
              <a:off x="3456"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3319" name="Rectangle 39"/>
            <p:cNvSpPr>
              <a:spLocks noChangeArrowheads="1"/>
            </p:cNvSpPr>
            <p:nvPr/>
          </p:nvSpPr>
          <p:spPr bwMode="auto">
            <a:xfrm>
              <a:off x="4512"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3320" name="Rectangle 40"/>
            <p:cNvSpPr>
              <a:spLocks noChangeArrowheads="1"/>
            </p:cNvSpPr>
            <p:nvPr/>
          </p:nvSpPr>
          <p:spPr bwMode="auto">
            <a:xfrm>
              <a:off x="720" y="2544"/>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3321" name="Rectangle 41"/>
            <p:cNvSpPr>
              <a:spLocks noChangeArrowheads="1"/>
            </p:cNvSpPr>
            <p:nvPr/>
          </p:nvSpPr>
          <p:spPr bwMode="auto">
            <a:xfrm>
              <a:off x="576" y="2544"/>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3322" name="Rectangle 42"/>
            <p:cNvSpPr>
              <a:spLocks noChangeArrowheads="1"/>
            </p:cNvSpPr>
            <p:nvPr/>
          </p:nvSpPr>
          <p:spPr bwMode="auto">
            <a:xfrm>
              <a:off x="1344"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3323" name="Rectangle 43"/>
            <p:cNvSpPr>
              <a:spLocks noChangeArrowheads="1"/>
            </p:cNvSpPr>
            <p:nvPr/>
          </p:nvSpPr>
          <p:spPr bwMode="auto">
            <a:xfrm>
              <a:off x="2400"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3324" name="Rectangle 44"/>
            <p:cNvSpPr>
              <a:spLocks noChangeArrowheads="1"/>
            </p:cNvSpPr>
            <p:nvPr/>
          </p:nvSpPr>
          <p:spPr bwMode="auto">
            <a:xfrm>
              <a:off x="3456"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3325" name="Rectangle 45"/>
            <p:cNvSpPr>
              <a:spLocks noChangeArrowheads="1"/>
            </p:cNvSpPr>
            <p:nvPr/>
          </p:nvSpPr>
          <p:spPr bwMode="auto">
            <a:xfrm>
              <a:off x="4512"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3326" name="Rectangle 46"/>
            <p:cNvSpPr>
              <a:spLocks noChangeArrowheads="1"/>
            </p:cNvSpPr>
            <p:nvPr/>
          </p:nvSpPr>
          <p:spPr bwMode="auto">
            <a:xfrm>
              <a:off x="720" y="2736"/>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3327" name="Rectangle 47"/>
            <p:cNvSpPr>
              <a:spLocks noChangeArrowheads="1"/>
            </p:cNvSpPr>
            <p:nvPr/>
          </p:nvSpPr>
          <p:spPr bwMode="auto">
            <a:xfrm>
              <a:off x="576" y="2736"/>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3328" name="Rectangle 48"/>
            <p:cNvSpPr>
              <a:spLocks noChangeArrowheads="1"/>
            </p:cNvSpPr>
            <p:nvPr/>
          </p:nvSpPr>
          <p:spPr bwMode="auto">
            <a:xfrm>
              <a:off x="1344"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3329" name="Rectangle 49"/>
            <p:cNvSpPr>
              <a:spLocks noChangeArrowheads="1"/>
            </p:cNvSpPr>
            <p:nvPr/>
          </p:nvSpPr>
          <p:spPr bwMode="auto">
            <a:xfrm>
              <a:off x="2400"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3330" name="Rectangle 50"/>
            <p:cNvSpPr>
              <a:spLocks noChangeArrowheads="1"/>
            </p:cNvSpPr>
            <p:nvPr/>
          </p:nvSpPr>
          <p:spPr bwMode="auto">
            <a:xfrm>
              <a:off x="3456"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3331" name="Rectangle 51"/>
            <p:cNvSpPr>
              <a:spLocks noChangeArrowheads="1"/>
            </p:cNvSpPr>
            <p:nvPr/>
          </p:nvSpPr>
          <p:spPr bwMode="auto">
            <a:xfrm>
              <a:off x="4512"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3332" name="Rectangle 52"/>
            <p:cNvSpPr>
              <a:spLocks noChangeArrowheads="1"/>
            </p:cNvSpPr>
            <p:nvPr/>
          </p:nvSpPr>
          <p:spPr bwMode="auto">
            <a:xfrm>
              <a:off x="720" y="3360"/>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3333" name="Rectangle 53"/>
            <p:cNvSpPr>
              <a:spLocks noChangeArrowheads="1"/>
            </p:cNvSpPr>
            <p:nvPr/>
          </p:nvSpPr>
          <p:spPr bwMode="auto">
            <a:xfrm>
              <a:off x="576" y="3360"/>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3334" name="Rectangle 54"/>
            <p:cNvSpPr>
              <a:spLocks noChangeArrowheads="1"/>
            </p:cNvSpPr>
            <p:nvPr/>
          </p:nvSpPr>
          <p:spPr bwMode="auto">
            <a:xfrm>
              <a:off x="1344"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3335" name="Rectangle 55"/>
            <p:cNvSpPr>
              <a:spLocks noChangeArrowheads="1"/>
            </p:cNvSpPr>
            <p:nvPr/>
          </p:nvSpPr>
          <p:spPr bwMode="auto">
            <a:xfrm>
              <a:off x="2400"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3336" name="Rectangle 56"/>
            <p:cNvSpPr>
              <a:spLocks noChangeArrowheads="1"/>
            </p:cNvSpPr>
            <p:nvPr/>
          </p:nvSpPr>
          <p:spPr bwMode="auto">
            <a:xfrm>
              <a:off x="3456"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3337" name="Rectangle 57"/>
            <p:cNvSpPr>
              <a:spLocks noChangeArrowheads="1"/>
            </p:cNvSpPr>
            <p:nvPr/>
          </p:nvSpPr>
          <p:spPr bwMode="auto">
            <a:xfrm>
              <a:off x="4512"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3338" name="Rectangle 58"/>
            <p:cNvSpPr>
              <a:spLocks noChangeArrowheads="1"/>
            </p:cNvSpPr>
            <p:nvPr/>
          </p:nvSpPr>
          <p:spPr bwMode="auto">
            <a:xfrm>
              <a:off x="720" y="3552"/>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3339" name="Rectangle 59"/>
            <p:cNvSpPr>
              <a:spLocks noChangeArrowheads="1"/>
            </p:cNvSpPr>
            <p:nvPr/>
          </p:nvSpPr>
          <p:spPr bwMode="auto">
            <a:xfrm>
              <a:off x="576" y="3552"/>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3340" name="Rectangle 60"/>
            <p:cNvSpPr>
              <a:spLocks noChangeArrowheads="1"/>
            </p:cNvSpPr>
            <p:nvPr/>
          </p:nvSpPr>
          <p:spPr bwMode="auto">
            <a:xfrm>
              <a:off x="1344"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3341" name="Rectangle 61"/>
            <p:cNvSpPr>
              <a:spLocks noChangeArrowheads="1"/>
            </p:cNvSpPr>
            <p:nvPr/>
          </p:nvSpPr>
          <p:spPr bwMode="auto">
            <a:xfrm>
              <a:off x="2400"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3342" name="Rectangle 62"/>
            <p:cNvSpPr>
              <a:spLocks noChangeArrowheads="1"/>
            </p:cNvSpPr>
            <p:nvPr/>
          </p:nvSpPr>
          <p:spPr bwMode="auto">
            <a:xfrm>
              <a:off x="3456"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3343" name="Rectangle 63"/>
            <p:cNvSpPr>
              <a:spLocks noChangeArrowheads="1"/>
            </p:cNvSpPr>
            <p:nvPr/>
          </p:nvSpPr>
          <p:spPr bwMode="auto">
            <a:xfrm>
              <a:off x="4512"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3344" name="Text Box 64"/>
            <p:cNvSpPr txBox="1">
              <a:spLocks noChangeArrowheads="1"/>
            </p:cNvSpPr>
            <p:nvPr/>
          </p:nvSpPr>
          <p:spPr bwMode="auto">
            <a:xfrm>
              <a:off x="2390" y="3002"/>
              <a:ext cx="260" cy="288"/>
            </a:xfrm>
            <a:prstGeom prst="rect">
              <a:avLst/>
            </a:prstGeom>
            <a:noFill/>
            <a:ln w="9525">
              <a:noFill/>
              <a:miter lim="800000"/>
              <a:headEnd/>
              <a:tailEnd/>
            </a:ln>
            <a:effectLst/>
          </p:spPr>
          <p:txBody>
            <a:bodyPr wrap="none">
              <a:prstTxWarp prst="textNoShape">
                <a:avLst/>
              </a:prstTxWarp>
              <a:spAutoFit/>
            </a:bodyPr>
            <a:lstStyle/>
            <a:p>
              <a:r>
                <a:rPr lang="en-US" sz="2400" b="1">
                  <a:solidFill>
                    <a:schemeClr val="tx1"/>
                  </a:solidFill>
                  <a:latin typeface="Times" pitchFamily="-65" charset="0"/>
                </a:rPr>
                <a:t>...</a:t>
              </a:r>
              <a:endParaRPr lang="en-US" sz="2400">
                <a:solidFill>
                  <a:schemeClr val="tx1"/>
                </a:solidFill>
                <a:latin typeface="Times" pitchFamily="-65" charset="0"/>
              </a:endParaRPr>
            </a:p>
          </p:txBody>
        </p:sp>
        <p:grpSp>
          <p:nvGrpSpPr>
            <p:cNvPr id="3" name="Group 65"/>
            <p:cNvGrpSpPr>
              <a:grpSpLocks/>
            </p:cNvGrpSpPr>
            <p:nvPr/>
          </p:nvGrpSpPr>
          <p:grpSpPr bwMode="auto">
            <a:xfrm>
              <a:off x="336" y="880"/>
              <a:ext cx="969" cy="567"/>
              <a:chOff x="336" y="880"/>
              <a:chExt cx="969" cy="567"/>
            </a:xfrm>
          </p:grpSpPr>
          <p:sp>
            <p:nvSpPr>
              <p:cNvPr id="2913346" name="Text Box 66"/>
              <p:cNvSpPr txBox="1">
                <a:spLocks noChangeArrowheads="1"/>
              </p:cNvSpPr>
              <p:nvPr/>
            </p:nvSpPr>
            <p:spPr bwMode="auto">
              <a:xfrm>
                <a:off x="336" y="880"/>
                <a:ext cx="639"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Times" pitchFamily="-65" charset="0"/>
                  </a:rPr>
                  <a:t>Valid</a:t>
                </a:r>
              </a:p>
            </p:txBody>
          </p:sp>
          <p:sp>
            <p:nvSpPr>
              <p:cNvPr id="2913347" name="Text Box 67"/>
              <p:cNvSpPr txBox="1">
                <a:spLocks noChangeArrowheads="1"/>
              </p:cNvSpPr>
              <p:nvPr/>
            </p:nvSpPr>
            <p:spPr bwMode="auto">
              <a:xfrm>
                <a:off x="816" y="1120"/>
                <a:ext cx="489"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Times" pitchFamily="-65" charset="0"/>
                  </a:rPr>
                  <a:t>Tag</a:t>
                </a:r>
              </a:p>
            </p:txBody>
          </p:sp>
        </p:grpSp>
        <p:grpSp>
          <p:nvGrpSpPr>
            <p:cNvPr id="4" name="Group 72"/>
            <p:cNvGrpSpPr>
              <a:grpSpLocks/>
            </p:cNvGrpSpPr>
            <p:nvPr/>
          </p:nvGrpSpPr>
          <p:grpSpPr bwMode="auto">
            <a:xfrm>
              <a:off x="0" y="1335"/>
              <a:ext cx="654" cy="2484"/>
              <a:chOff x="0" y="1335"/>
              <a:chExt cx="654" cy="2484"/>
            </a:xfrm>
          </p:grpSpPr>
          <p:sp>
            <p:nvSpPr>
              <p:cNvPr id="2913353" name="Text Box 73"/>
              <p:cNvSpPr txBox="1">
                <a:spLocks noChangeArrowheads="1"/>
              </p:cNvSpPr>
              <p:nvPr/>
            </p:nvSpPr>
            <p:spPr bwMode="auto">
              <a:xfrm>
                <a:off x="192" y="1335"/>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0</a:t>
                </a:r>
                <a:endParaRPr lang="en-US" sz="2800">
                  <a:solidFill>
                    <a:schemeClr val="tx1"/>
                  </a:solidFill>
                  <a:latin typeface="Times" pitchFamily="-65" charset="0"/>
                </a:endParaRPr>
              </a:p>
            </p:txBody>
          </p:sp>
          <p:sp>
            <p:nvSpPr>
              <p:cNvPr id="2913354" name="Text Box 74"/>
              <p:cNvSpPr txBox="1">
                <a:spLocks noChangeArrowheads="1"/>
              </p:cNvSpPr>
              <p:nvPr/>
            </p:nvSpPr>
            <p:spPr bwMode="auto">
              <a:xfrm>
                <a:off x="192" y="1531"/>
                <a:ext cx="250" cy="327"/>
              </a:xfrm>
              <a:prstGeom prst="rect">
                <a:avLst/>
              </a:prstGeom>
              <a:noFill/>
              <a:ln w="9525">
                <a:noFill/>
                <a:miter lim="800000"/>
                <a:headEnd/>
                <a:tailEnd/>
              </a:ln>
              <a:effectLst/>
            </p:spPr>
            <p:txBody>
              <a:bodyPr wrap="none">
                <a:prstTxWarp prst="textNoShape">
                  <a:avLst/>
                </a:prstTxWarp>
                <a:spAutoFit/>
              </a:bodyPr>
              <a:lstStyle/>
              <a:p>
                <a:r>
                  <a:rPr lang="en-US" sz="2800" b="1">
                    <a:latin typeface="Courier New" pitchFamily="-65" charset="0"/>
                  </a:rPr>
                  <a:t>1</a:t>
                </a:r>
              </a:p>
            </p:txBody>
          </p:sp>
          <p:sp>
            <p:nvSpPr>
              <p:cNvPr id="2913355" name="Text Box 75"/>
              <p:cNvSpPr txBox="1">
                <a:spLocks noChangeArrowheads="1"/>
              </p:cNvSpPr>
              <p:nvPr/>
            </p:nvSpPr>
            <p:spPr bwMode="auto">
              <a:xfrm>
                <a:off x="192" y="1719"/>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2</a:t>
                </a:r>
                <a:endParaRPr lang="en-US" sz="2800">
                  <a:solidFill>
                    <a:schemeClr val="tx1"/>
                  </a:solidFill>
                  <a:latin typeface="Times" pitchFamily="-65" charset="0"/>
                </a:endParaRPr>
              </a:p>
            </p:txBody>
          </p:sp>
          <p:sp>
            <p:nvSpPr>
              <p:cNvPr id="2913356" name="Text Box 76"/>
              <p:cNvSpPr txBox="1">
                <a:spLocks noChangeArrowheads="1"/>
              </p:cNvSpPr>
              <p:nvPr/>
            </p:nvSpPr>
            <p:spPr bwMode="auto">
              <a:xfrm>
                <a:off x="192" y="1911"/>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3</a:t>
                </a:r>
                <a:endParaRPr lang="en-US" sz="2800">
                  <a:solidFill>
                    <a:schemeClr val="tx1"/>
                  </a:solidFill>
                  <a:latin typeface="Times" pitchFamily="-65" charset="0"/>
                </a:endParaRPr>
              </a:p>
            </p:txBody>
          </p:sp>
          <p:sp>
            <p:nvSpPr>
              <p:cNvPr id="2913357" name="Text Box 77"/>
              <p:cNvSpPr txBox="1">
                <a:spLocks noChangeArrowheads="1"/>
              </p:cNvSpPr>
              <p:nvPr/>
            </p:nvSpPr>
            <p:spPr bwMode="auto">
              <a:xfrm>
                <a:off x="192" y="2103"/>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4</a:t>
                </a:r>
                <a:endParaRPr lang="en-US" sz="2800">
                  <a:solidFill>
                    <a:schemeClr val="tx1"/>
                  </a:solidFill>
                  <a:latin typeface="Times" pitchFamily="-65" charset="0"/>
                </a:endParaRPr>
              </a:p>
            </p:txBody>
          </p:sp>
          <p:sp>
            <p:nvSpPr>
              <p:cNvPr id="2913358" name="Text Box 78"/>
              <p:cNvSpPr txBox="1">
                <a:spLocks noChangeArrowheads="1"/>
              </p:cNvSpPr>
              <p:nvPr/>
            </p:nvSpPr>
            <p:spPr bwMode="auto">
              <a:xfrm>
                <a:off x="192" y="2295"/>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5</a:t>
                </a:r>
                <a:endParaRPr lang="en-US" sz="2800">
                  <a:solidFill>
                    <a:schemeClr val="tx1"/>
                  </a:solidFill>
                  <a:latin typeface="Times" pitchFamily="-65" charset="0"/>
                </a:endParaRPr>
              </a:p>
            </p:txBody>
          </p:sp>
          <p:sp>
            <p:nvSpPr>
              <p:cNvPr id="2913359" name="Text Box 79"/>
              <p:cNvSpPr txBox="1">
                <a:spLocks noChangeArrowheads="1"/>
              </p:cNvSpPr>
              <p:nvPr/>
            </p:nvSpPr>
            <p:spPr bwMode="auto">
              <a:xfrm>
                <a:off x="192" y="2487"/>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6</a:t>
                </a:r>
                <a:endParaRPr lang="en-US" sz="2800">
                  <a:solidFill>
                    <a:schemeClr val="tx1"/>
                  </a:solidFill>
                  <a:latin typeface="Times" pitchFamily="-65" charset="0"/>
                </a:endParaRPr>
              </a:p>
            </p:txBody>
          </p:sp>
          <p:sp>
            <p:nvSpPr>
              <p:cNvPr id="2913360" name="Text Box 80"/>
              <p:cNvSpPr txBox="1">
                <a:spLocks noChangeArrowheads="1"/>
              </p:cNvSpPr>
              <p:nvPr/>
            </p:nvSpPr>
            <p:spPr bwMode="auto">
              <a:xfrm>
                <a:off x="192" y="2679"/>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7</a:t>
                </a:r>
                <a:endParaRPr lang="en-US" sz="2800">
                  <a:solidFill>
                    <a:schemeClr val="tx1"/>
                  </a:solidFill>
                  <a:latin typeface="Times" pitchFamily="-65" charset="0"/>
                </a:endParaRPr>
              </a:p>
            </p:txBody>
          </p:sp>
          <p:sp>
            <p:nvSpPr>
              <p:cNvPr id="2913361" name="Text Box 81"/>
              <p:cNvSpPr txBox="1">
                <a:spLocks noChangeArrowheads="1"/>
              </p:cNvSpPr>
              <p:nvPr/>
            </p:nvSpPr>
            <p:spPr bwMode="auto">
              <a:xfrm>
                <a:off x="0" y="3300"/>
                <a:ext cx="654"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1022</a:t>
                </a:r>
                <a:endParaRPr lang="en-US" sz="2800">
                  <a:solidFill>
                    <a:schemeClr val="tx1"/>
                  </a:solidFill>
                  <a:latin typeface="Times" pitchFamily="-65" charset="0"/>
                </a:endParaRPr>
              </a:p>
            </p:txBody>
          </p:sp>
          <p:sp>
            <p:nvSpPr>
              <p:cNvPr id="2913362" name="Text Box 82"/>
              <p:cNvSpPr txBox="1">
                <a:spLocks noChangeArrowheads="1"/>
              </p:cNvSpPr>
              <p:nvPr/>
            </p:nvSpPr>
            <p:spPr bwMode="auto">
              <a:xfrm>
                <a:off x="0" y="3492"/>
                <a:ext cx="654"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1023</a:t>
                </a:r>
                <a:endParaRPr lang="en-US" sz="2800">
                  <a:solidFill>
                    <a:schemeClr val="tx1"/>
                  </a:solidFill>
                  <a:latin typeface="Times" pitchFamily="-65" charset="0"/>
                </a:endParaRPr>
              </a:p>
            </p:txBody>
          </p:sp>
          <p:sp>
            <p:nvSpPr>
              <p:cNvPr id="2913363" name="Text Box 83"/>
              <p:cNvSpPr txBox="1">
                <a:spLocks noChangeArrowheads="1"/>
              </p:cNvSpPr>
              <p:nvPr/>
            </p:nvSpPr>
            <p:spPr bwMode="auto">
              <a:xfrm>
                <a:off x="192" y="3002"/>
                <a:ext cx="260" cy="288"/>
              </a:xfrm>
              <a:prstGeom prst="rect">
                <a:avLst/>
              </a:prstGeom>
              <a:noFill/>
              <a:ln w="9525">
                <a:noFill/>
                <a:miter lim="800000"/>
                <a:headEnd/>
                <a:tailEnd/>
              </a:ln>
              <a:effectLst/>
            </p:spPr>
            <p:txBody>
              <a:bodyPr wrap="none">
                <a:prstTxWarp prst="textNoShape">
                  <a:avLst/>
                </a:prstTxWarp>
                <a:spAutoFit/>
              </a:bodyPr>
              <a:lstStyle/>
              <a:p>
                <a:r>
                  <a:rPr lang="en-US" sz="2400" b="1">
                    <a:solidFill>
                      <a:schemeClr val="tx1"/>
                    </a:solidFill>
                    <a:latin typeface="Times" pitchFamily="-65" charset="0"/>
                  </a:rPr>
                  <a:t>...</a:t>
                </a:r>
                <a:endParaRPr lang="en-US" sz="2400">
                  <a:solidFill>
                    <a:schemeClr val="tx1"/>
                  </a:solidFill>
                  <a:latin typeface="Times" pitchFamily="-65" charset="0"/>
                </a:endParaRPr>
              </a:p>
            </p:txBody>
          </p:sp>
        </p:grpSp>
      </p:grpSp>
      <p:sp>
        <p:nvSpPr>
          <p:cNvPr id="2913364" name="Text Box 84"/>
          <p:cNvSpPr txBox="1">
            <a:spLocks noChangeArrowheads="1"/>
          </p:cNvSpPr>
          <p:nvPr/>
        </p:nvSpPr>
        <p:spPr bwMode="auto">
          <a:xfrm>
            <a:off x="841375" y="2420938"/>
            <a:ext cx="354013" cy="457200"/>
          </a:xfrm>
          <a:prstGeom prst="rect">
            <a:avLst/>
          </a:prstGeom>
          <a:noFill/>
          <a:ln w="12700">
            <a:noFill/>
            <a:miter lim="800000"/>
            <a:headEnd/>
            <a:tailEnd/>
          </a:ln>
          <a:effectLst/>
        </p:spPr>
        <p:txBody>
          <a:bodyPr wrap="none">
            <a:prstTxWarp prst="textNoShape">
              <a:avLst/>
            </a:prstTxWarp>
            <a:spAutoFit/>
          </a:bodyPr>
          <a:lstStyle/>
          <a:p>
            <a:r>
              <a:rPr lang="en-US" sz="2400" b="1">
                <a:solidFill>
                  <a:schemeClr val="tx1"/>
                </a:solidFill>
              </a:rPr>
              <a:t>1</a:t>
            </a:r>
          </a:p>
        </p:txBody>
      </p:sp>
      <p:sp>
        <p:nvSpPr>
          <p:cNvPr id="2913365" name="Text Box 85"/>
          <p:cNvSpPr txBox="1">
            <a:spLocks noChangeArrowheads="1"/>
          </p:cNvSpPr>
          <p:nvPr/>
        </p:nvSpPr>
        <p:spPr bwMode="auto">
          <a:xfrm>
            <a:off x="1470025" y="2439988"/>
            <a:ext cx="354013" cy="457200"/>
          </a:xfrm>
          <a:prstGeom prst="rect">
            <a:avLst/>
          </a:prstGeom>
          <a:noFill/>
          <a:ln w="12700">
            <a:noFill/>
            <a:miter lim="800000"/>
            <a:headEnd/>
            <a:tailEnd/>
          </a:ln>
          <a:effectLst/>
        </p:spPr>
        <p:txBody>
          <a:bodyPr wrap="none">
            <a:prstTxWarp prst="textNoShape">
              <a:avLst/>
            </a:prstTxWarp>
            <a:spAutoFit/>
          </a:bodyPr>
          <a:lstStyle/>
          <a:p>
            <a:r>
              <a:rPr lang="en-US" sz="2400" b="1"/>
              <a:t>0</a:t>
            </a:r>
          </a:p>
        </p:txBody>
      </p:sp>
      <p:sp>
        <p:nvSpPr>
          <p:cNvPr id="2913370" name="Rectangle 90"/>
          <p:cNvSpPr>
            <a:spLocks noGrp="1" noChangeArrowheads="1"/>
          </p:cNvSpPr>
          <p:nvPr>
            <p:ph type="body" idx="1"/>
          </p:nvPr>
        </p:nvSpPr>
        <p:spPr>
          <a:xfrm>
            <a:off x="381000" y="825500"/>
            <a:ext cx="8286750" cy="371475"/>
          </a:xfrm>
          <a:noFill/>
          <a:ln/>
        </p:spPr>
        <p:txBody>
          <a:bodyPr/>
          <a:lstStyle/>
          <a:p>
            <a:pPr marL="285750" indent="-285750"/>
            <a:r>
              <a:rPr lang="en-US" sz="2800" u="sng">
                <a:solidFill>
                  <a:schemeClr val="accent1"/>
                </a:solidFill>
                <a:latin typeface="Courier New" pitchFamily="-65" charset="0"/>
              </a:rPr>
              <a:t>000000000000000000</a:t>
            </a:r>
            <a:r>
              <a:rPr lang="en-US" sz="2800">
                <a:latin typeface="Courier New" pitchFamily="-65" charset="0"/>
              </a:rPr>
              <a:t> </a:t>
            </a:r>
            <a:r>
              <a:rPr lang="en-US" sz="2800" u="sng">
                <a:solidFill>
                  <a:schemeClr val="accent1"/>
                </a:solidFill>
                <a:latin typeface="Courier New" pitchFamily="-65" charset="0"/>
              </a:rPr>
              <a:t>0000000001</a:t>
            </a:r>
            <a:r>
              <a:rPr lang="en-US" sz="2800">
                <a:latin typeface="Courier New" pitchFamily="-65" charset="0"/>
              </a:rPr>
              <a:t> 1100</a:t>
            </a:r>
          </a:p>
        </p:txBody>
      </p:sp>
      <p:sp>
        <p:nvSpPr>
          <p:cNvPr id="2913371" name="Text Box 91"/>
          <p:cNvSpPr txBox="1">
            <a:spLocks noChangeArrowheads="1"/>
          </p:cNvSpPr>
          <p:nvPr/>
        </p:nvSpPr>
        <p:spPr bwMode="auto">
          <a:xfrm>
            <a:off x="0" y="1809750"/>
            <a:ext cx="1112838"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Index</a:t>
            </a:r>
          </a:p>
        </p:txBody>
      </p:sp>
      <p:sp>
        <p:nvSpPr>
          <p:cNvPr id="2913372" name="Text Box 92"/>
          <p:cNvSpPr txBox="1">
            <a:spLocks noChangeArrowheads="1"/>
          </p:cNvSpPr>
          <p:nvPr/>
        </p:nvSpPr>
        <p:spPr bwMode="auto">
          <a:xfrm>
            <a:off x="2006600" y="1123950"/>
            <a:ext cx="1646238"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Tag field</a:t>
            </a:r>
          </a:p>
        </p:txBody>
      </p:sp>
      <p:sp>
        <p:nvSpPr>
          <p:cNvPr id="2913373" name="Text Box 93"/>
          <p:cNvSpPr txBox="1">
            <a:spLocks noChangeArrowheads="1"/>
          </p:cNvSpPr>
          <p:nvPr/>
        </p:nvSpPr>
        <p:spPr bwMode="auto">
          <a:xfrm>
            <a:off x="4953000" y="1123950"/>
            <a:ext cx="1943100"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Index field</a:t>
            </a:r>
          </a:p>
        </p:txBody>
      </p:sp>
      <p:sp>
        <p:nvSpPr>
          <p:cNvPr id="2913374" name="Text Box 94"/>
          <p:cNvSpPr txBox="1">
            <a:spLocks noChangeArrowheads="1"/>
          </p:cNvSpPr>
          <p:nvPr/>
        </p:nvSpPr>
        <p:spPr bwMode="auto">
          <a:xfrm>
            <a:off x="7086600" y="1123950"/>
            <a:ext cx="1211263"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Offset</a:t>
            </a:r>
          </a:p>
        </p:txBody>
      </p:sp>
      <p:sp>
        <p:nvSpPr>
          <p:cNvPr id="2913375" name="Text Box 95"/>
          <p:cNvSpPr txBox="1">
            <a:spLocks noChangeArrowheads="1"/>
          </p:cNvSpPr>
          <p:nvPr/>
        </p:nvSpPr>
        <p:spPr bwMode="auto">
          <a:xfrm>
            <a:off x="874713" y="21415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13376" name="Text Box 96"/>
          <p:cNvSpPr txBox="1">
            <a:spLocks noChangeArrowheads="1"/>
          </p:cNvSpPr>
          <p:nvPr/>
        </p:nvSpPr>
        <p:spPr bwMode="auto">
          <a:xfrm>
            <a:off x="874713" y="27638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13377" name="Text Box 97"/>
          <p:cNvSpPr txBox="1">
            <a:spLocks noChangeArrowheads="1"/>
          </p:cNvSpPr>
          <p:nvPr/>
        </p:nvSpPr>
        <p:spPr bwMode="auto">
          <a:xfrm>
            <a:off x="874713" y="30686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13378" name="Text Box 98"/>
          <p:cNvSpPr txBox="1">
            <a:spLocks noChangeArrowheads="1"/>
          </p:cNvSpPr>
          <p:nvPr/>
        </p:nvSpPr>
        <p:spPr bwMode="auto">
          <a:xfrm>
            <a:off x="887413" y="33861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13379" name="Text Box 99"/>
          <p:cNvSpPr txBox="1">
            <a:spLocks noChangeArrowheads="1"/>
          </p:cNvSpPr>
          <p:nvPr/>
        </p:nvSpPr>
        <p:spPr bwMode="auto">
          <a:xfrm>
            <a:off x="887413" y="36909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13380" name="Text Box 100"/>
          <p:cNvSpPr txBox="1">
            <a:spLocks noChangeArrowheads="1"/>
          </p:cNvSpPr>
          <p:nvPr/>
        </p:nvSpPr>
        <p:spPr bwMode="auto">
          <a:xfrm>
            <a:off x="887413" y="39957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13381" name="Text Box 101"/>
          <p:cNvSpPr txBox="1">
            <a:spLocks noChangeArrowheads="1"/>
          </p:cNvSpPr>
          <p:nvPr/>
        </p:nvSpPr>
        <p:spPr bwMode="auto">
          <a:xfrm>
            <a:off x="887413" y="43132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13382" name="Text Box 102"/>
          <p:cNvSpPr txBox="1">
            <a:spLocks noChangeArrowheads="1"/>
          </p:cNvSpPr>
          <p:nvPr/>
        </p:nvSpPr>
        <p:spPr bwMode="auto">
          <a:xfrm>
            <a:off x="887413" y="53038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13383" name="Text Box 103"/>
          <p:cNvSpPr txBox="1">
            <a:spLocks noChangeArrowheads="1"/>
          </p:cNvSpPr>
          <p:nvPr/>
        </p:nvSpPr>
        <p:spPr bwMode="auto">
          <a:xfrm>
            <a:off x="887413" y="56086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cxnSp>
        <p:nvCxnSpPr>
          <p:cNvPr id="2913384" name="AutoShape 104"/>
          <p:cNvCxnSpPr>
            <a:cxnSpLocks noChangeShapeType="1"/>
            <a:stCxn id="2913373" idx="0"/>
          </p:cNvCxnSpPr>
          <p:nvPr/>
        </p:nvCxnSpPr>
        <p:spPr bwMode="auto">
          <a:xfrm rot="16200000" flipH="1" flipV="1">
            <a:off x="2333625" y="-906462"/>
            <a:ext cx="1560513" cy="5621337"/>
          </a:xfrm>
          <a:prstGeom prst="curvedConnector4">
            <a:avLst>
              <a:gd name="adj1" fmla="val 97"/>
              <a:gd name="adj2" fmla="val 104829"/>
            </a:avLst>
          </a:prstGeom>
          <a:noFill/>
          <a:ln w="38100">
            <a:solidFill>
              <a:schemeClr val="accent1"/>
            </a:solidFill>
            <a:round/>
            <a:headEnd/>
            <a:tailEnd type="triangle" w="med" len="med"/>
          </a:ln>
          <a:effectLst/>
        </p:spPr>
      </p:cxnSp>
      <p:sp>
        <p:nvSpPr>
          <p:cNvPr id="2913385" name="Line 105"/>
          <p:cNvSpPr>
            <a:spLocks noChangeShapeType="1"/>
          </p:cNvSpPr>
          <p:nvPr/>
        </p:nvSpPr>
        <p:spPr bwMode="auto">
          <a:xfrm flipH="1">
            <a:off x="1809750" y="1295400"/>
            <a:ext cx="533400" cy="1314450"/>
          </a:xfrm>
          <a:prstGeom prst="line">
            <a:avLst/>
          </a:prstGeom>
          <a:noFill/>
          <a:ln w="38100">
            <a:solidFill>
              <a:srgbClr val="FF0000"/>
            </a:solidFill>
            <a:round/>
            <a:headEnd type="triangle" w="med" len="med"/>
            <a:tailEnd type="triangle" w="med" len="med"/>
          </a:ln>
          <a:effectLst/>
        </p:spPr>
        <p:txBody>
          <a:bodyPr wrap="none" anchor="ctr">
            <a:prstTxWarp prst="textNoShape">
              <a:avLst/>
            </a:prstTxWarp>
          </a:bodyPr>
          <a:lstStyle/>
          <a:p>
            <a:endParaRPr lang="en-US"/>
          </a:p>
        </p:txBody>
      </p:sp>
      <p:sp>
        <p:nvSpPr>
          <p:cNvPr id="106" name="Text Box 69"/>
          <p:cNvSpPr txBox="1">
            <a:spLocks noChangeArrowheads="1"/>
          </p:cNvSpPr>
          <p:nvPr/>
        </p:nvSpPr>
        <p:spPr bwMode="auto">
          <a:xfrm>
            <a:off x="2438400" y="17018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0xc-f</a:t>
            </a:r>
            <a:endParaRPr lang="en-US" sz="2800" b="1" dirty="0">
              <a:solidFill>
                <a:schemeClr val="tx1"/>
              </a:solidFill>
              <a:latin typeface="Times" pitchFamily="-65" charset="0"/>
            </a:endParaRPr>
          </a:p>
        </p:txBody>
      </p:sp>
      <p:sp>
        <p:nvSpPr>
          <p:cNvPr id="107" name="Text Box 70"/>
          <p:cNvSpPr txBox="1">
            <a:spLocks noChangeArrowheads="1"/>
          </p:cNvSpPr>
          <p:nvPr/>
        </p:nvSpPr>
        <p:spPr bwMode="auto">
          <a:xfrm>
            <a:off x="4114800" y="16764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0x8-b</a:t>
            </a:r>
            <a:endParaRPr lang="en-US" sz="2800" b="1" dirty="0">
              <a:solidFill>
                <a:schemeClr val="tx1"/>
              </a:solidFill>
              <a:latin typeface="Times" pitchFamily="-65" charset="0"/>
            </a:endParaRPr>
          </a:p>
        </p:txBody>
      </p:sp>
      <p:sp>
        <p:nvSpPr>
          <p:cNvPr id="108" name="Text Box 71"/>
          <p:cNvSpPr txBox="1">
            <a:spLocks noChangeArrowheads="1"/>
          </p:cNvSpPr>
          <p:nvPr/>
        </p:nvSpPr>
        <p:spPr bwMode="auto">
          <a:xfrm>
            <a:off x="5791200" y="16764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0x4-7</a:t>
            </a:r>
            <a:endParaRPr lang="en-US" sz="2800" b="1" dirty="0">
              <a:solidFill>
                <a:schemeClr val="tx1"/>
              </a:solidFill>
              <a:latin typeface="Times" pitchFamily="-65" charset="0"/>
            </a:endParaRPr>
          </a:p>
        </p:txBody>
      </p:sp>
      <p:sp>
        <p:nvSpPr>
          <p:cNvPr id="109" name="Text Box 72"/>
          <p:cNvSpPr txBox="1">
            <a:spLocks noChangeArrowheads="1"/>
          </p:cNvSpPr>
          <p:nvPr/>
        </p:nvSpPr>
        <p:spPr bwMode="auto">
          <a:xfrm>
            <a:off x="7391400" y="16764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0x0-3</a:t>
            </a:r>
            <a:endParaRPr lang="en-US" sz="2800" b="1" dirty="0">
              <a:solidFill>
                <a:schemeClr val="tx1"/>
              </a:solidFill>
              <a:latin typeface="Times" pitchFamily="-65" charset="0"/>
            </a:endParaRPr>
          </a:p>
        </p:txBody>
      </p:sp>
      <p:sp>
        <p:nvSpPr>
          <p:cNvPr id="110" name="Text Box 86"/>
          <p:cNvSpPr txBox="1">
            <a:spLocks noChangeArrowheads="1"/>
          </p:cNvSpPr>
          <p:nvPr/>
        </p:nvSpPr>
        <p:spPr bwMode="auto">
          <a:xfrm>
            <a:off x="2765425" y="2439988"/>
            <a:ext cx="338855" cy="461665"/>
          </a:xfrm>
          <a:prstGeom prst="rect">
            <a:avLst/>
          </a:prstGeom>
          <a:noFill/>
          <a:ln w="12700">
            <a:noFill/>
            <a:miter lim="800000"/>
            <a:headEnd/>
            <a:tailEnd/>
          </a:ln>
          <a:effectLst/>
        </p:spPr>
        <p:txBody>
          <a:bodyPr wrap="none">
            <a:prstTxWarp prst="textNoShape">
              <a:avLst/>
            </a:prstTxWarp>
            <a:spAutoFit/>
          </a:bodyPr>
          <a:lstStyle/>
          <a:p>
            <a:r>
              <a:rPr lang="en-US" sz="2400" b="1" dirty="0" err="1">
                <a:solidFill>
                  <a:schemeClr val="tx1"/>
                </a:solidFill>
              </a:rPr>
              <a:t>d</a:t>
            </a:r>
            <a:endParaRPr lang="en-US" sz="2400" b="1" dirty="0">
              <a:solidFill>
                <a:schemeClr val="tx1"/>
              </a:solidFill>
            </a:endParaRPr>
          </a:p>
        </p:txBody>
      </p:sp>
      <p:sp>
        <p:nvSpPr>
          <p:cNvPr id="111" name="Text Box 87"/>
          <p:cNvSpPr txBox="1">
            <a:spLocks noChangeArrowheads="1"/>
          </p:cNvSpPr>
          <p:nvPr/>
        </p:nvSpPr>
        <p:spPr bwMode="auto">
          <a:xfrm>
            <a:off x="4460875" y="2439988"/>
            <a:ext cx="325730"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solidFill>
                  <a:schemeClr val="tx1"/>
                </a:solidFill>
              </a:rPr>
              <a:t>c</a:t>
            </a:r>
            <a:endParaRPr lang="en-US" sz="2400" b="1" dirty="0">
              <a:solidFill>
                <a:schemeClr val="tx1"/>
              </a:solidFill>
            </a:endParaRPr>
          </a:p>
        </p:txBody>
      </p:sp>
      <p:sp>
        <p:nvSpPr>
          <p:cNvPr id="112" name="Text Box 88"/>
          <p:cNvSpPr txBox="1">
            <a:spLocks noChangeArrowheads="1"/>
          </p:cNvSpPr>
          <p:nvPr/>
        </p:nvSpPr>
        <p:spPr bwMode="auto">
          <a:xfrm>
            <a:off x="6175375" y="2439988"/>
            <a:ext cx="338855"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solidFill>
                  <a:schemeClr val="tx1"/>
                </a:solidFill>
              </a:rPr>
              <a:t>b</a:t>
            </a:r>
            <a:endParaRPr lang="en-US" sz="2400" b="1" dirty="0">
              <a:solidFill>
                <a:schemeClr val="tx1"/>
              </a:solidFill>
            </a:endParaRPr>
          </a:p>
        </p:txBody>
      </p:sp>
      <p:sp>
        <p:nvSpPr>
          <p:cNvPr id="113" name="Text Box 89"/>
          <p:cNvSpPr txBox="1">
            <a:spLocks noChangeArrowheads="1"/>
          </p:cNvSpPr>
          <p:nvPr/>
        </p:nvSpPr>
        <p:spPr bwMode="auto">
          <a:xfrm>
            <a:off x="7813675" y="2439988"/>
            <a:ext cx="325730" cy="461665"/>
          </a:xfrm>
          <a:prstGeom prst="rect">
            <a:avLst/>
          </a:prstGeom>
          <a:noFill/>
          <a:ln w="12700">
            <a:noFill/>
            <a:miter lim="800000"/>
            <a:headEnd/>
            <a:tailEnd/>
          </a:ln>
          <a:effectLst/>
        </p:spPr>
        <p:txBody>
          <a:bodyPr wrap="none">
            <a:prstTxWarp prst="textNoShape">
              <a:avLst/>
            </a:prstTxWarp>
            <a:spAutoFit/>
          </a:bodyPr>
          <a:lstStyle/>
          <a:p>
            <a:r>
              <a:rPr lang="en-US" sz="2400" b="1" dirty="0" smtClean="0">
                <a:solidFill>
                  <a:schemeClr val="tx1"/>
                </a:solidFill>
              </a:rPr>
              <a:t>a</a:t>
            </a:r>
            <a:endParaRPr lang="en-US" sz="24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913385"/>
                                        </p:tgtEl>
                                        <p:attrNameLst>
                                          <p:attrName>style.visibility</p:attrName>
                                        </p:attrNameLst>
                                      </p:cBhvr>
                                      <p:to>
                                        <p:strVal val="visible"/>
                                      </p:to>
                                    </p:set>
                                    <p:animEffect transition="in" filter="wipe(up)">
                                      <p:cBhvr>
                                        <p:cTn id="7" dur="500"/>
                                        <p:tgtEl>
                                          <p:spTgt spid="29133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3385" grpId="0" animBg="1"/>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15330" name="Rectangle 2"/>
          <p:cNvSpPr>
            <a:spLocks noGrp="1" noChangeArrowheads="1"/>
          </p:cNvSpPr>
          <p:nvPr>
            <p:ph type="title"/>
          </p:nvPr>
        </p:nvSpPr>
        <p:spPr>
          <a:xfrm>
            <a:off x="609600" y="247650"/>
            <a:ext cx="8534400" cy="474663"/>
          </a:xfrm>
        </p:spPr>
        <p:txBody>
          <a:bodyPr/>
          <a:lstStyle/>
          <a:p>
            <a:r>
              <a:rPr lang="en-US" dirty="0"/>
              <a:t>Index Valid, Tag Matches, return </a:t>
            </a:r>
            <a:r>
              <a:rPr lang="en-US" dirty="0" err="1"/>
              <a:t>d</a:t>
            </a:r>
            <a:endParaRPr lang="en-US" dirty="0"/>
          </a:p>
        </p:txBody>
      </p:sp>
      <p:grpSp>
        <p:nvGrpSpPr>
          <p:cNvPr id="2" name="Group 3"/>
          <p:cNvGrpSpPr>
            <a:grpSpLocks/>
          </p:cNvGrpSpPr>
          <p:nvPr/>
        </p:nvGrpSpPr>
        <p:grpSpPr bwMode="auto">
          <a:xfrm>
            <a:off x="0" y="1397000"/>
            <a:ext cx="8839200" cy="4665663"/>
            <a:chOff x="0" y="880"/>
            <a:chExt cx="5568" cy="2939"/>
          </a:xfrm>
        </p:grpSpPr>
        <p:sp>
          <p:nvSpPr>
            <p:cNvPr id="2915332" name="Rectangle 4"/>
            <p:cNvSpPr>
              <a:spLocks noChangeArrowheads="1"/>
            </p:cNvSpPr>
            <p:nvPr/>
          </p:nvSpPr>
          <p:spPr bwMode="auto">
            <a:xfrm>
              <a:off x="720" y="1392"/>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5333" name="Rectangle 5"/>
            <p:cNvSpPr>
              <a:spLocks noChangeArrowheads="1"/>
            </p:cNvSpPr>
            <p:nvPr/>
          </p:nvSpPr>
          <p:spPr bwMode="auto">
            <a:xfrm>
              <a:off x="576" y="1392"/>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5334" name="Rectangle 6"/>
            <p:cNvSpPr>
              <a:spLocks noChangeArrowheads="1"/>
            </p:cNvSpPr>
            <p:nvPr/>
          </p:nvSpPr>
          <p:spPr bwMode="auto">
            <a:xfrm>
              <a:off x="1344"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5335" name="Rectangle 7"/>
            <p:cNvSpPr>
              <a:spLocks noChangeArrowheads="1"/>
            </p:cNvSpPr>
            <p:nvPr/>
          </p:nvSpPr>
          <p:spPr bwMode="auto">
            <a:xfrm>
              <a:off x="2400"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5336" name="Rectangle 8"/>
            <p:cNvSpPr>
              <a:spLocks noChangeArrowheads="1"/>
            </p:cNvSpPr>
            <p:nvPr/>
          </p:nvSpPr>
          <p:spPr bwMode="auto">
            <a:xfrm>
              <a:off x="3456"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5337" name="Rectangle 9"/>
            <p:cNvSpPr>
              <a:spLocks noChangeArrowheads="1"/>
            </p:cNvSpPr>
            <p:nvPr/>
          </p:nvSpPr>
          <p:spPr bwMode="auto">
            <a:xfrm>
              <a:off x="4512"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5338" name="Rectangle 10"/>
            <p:cNvSpPr>
              <a:spLocks noChangeArrowheads="1"/>
            </p:cNvSpPr>
            <p:nvPr/>
          </p:nvSpPr>
          <p:spPr bwMode="auto">
            <a:xfrm>
              <a:off x="720" y="1584"/>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5339" name="Rectangle 11"/>
            <p:cNvSpPr>
              <a:spLocks noChangeArrowheads="1"/>
            </p:cNvSpPr>
            <p:nvPr/>
          </p:nvSpPr>
          <p:spPr bwMode="auto">
            <a:xfrm>
              <a:off x="576" y="1584"/>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5340" name="Rectangle 12"/>
            <p:cNvSpPr>
              <a:spLocks noChangeArrowheads="1"/>
            </p:cNvSpPr>
            <p:nvPr/>
          </p:nvSpPr>
          <p:spPr bwMode="auto">
            <a:xfrm>
              <a:off x="1344"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5341" name="Rectangle 13"/>
            <p:cNvSpPr>
              <a:spLocks noChangeArrowheads="1"/>
            </p:cNvSpPr>
            <p:nvPr/>
          </p:nvSpPr>
          <p:spPr bwMode="auto">
            <a:xfrm>
              <a:off x="2400"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5342" name="Rectangle 14"/>
            <p:cNvSpPr>
              <a:spLocks noChangeArrowheads="1"/>
            </p:cNvSpPr>
            <p:nvPr/>
          </p:nvSpPr>
          <p:spPr bwMode="auto">
            <a:xfrm>
              <a:off x="3456"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5343" name="Rectangle 15"/>
            <p:cNvSpPr>
              <a:spLocks noChangeArrowheads="1"/>
            </p:cNvSpPr>
            <p:nvPr/>
          </p:nvSpPr>
          <p:spPr bwMode="auto">
            <a:xfrm>
              <a:off x="4512"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5344" name="Rectangle 16"/>
            <p:cNvSpPr>
              <a:spLocks noChangeArrowheads="1"/>
            </p:cNvSpPr>
            <p:nvPr/>
          </p:nvSpPr>
          <p:spPr bwMode="auto">
            <a:xfrm>
              <a:off x="720" y="1776"/>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5345" name="Rectangle 17"/>
            <p:cNvSpPr>
              <a:spLocks noChangeArrowheads="1"/>
            </p:cNvSpPr>
            <p:nvPr/>
          </p:nvSpPr>
          <p:spPr bwMode="auto">
            <a:xfrm>
              <a:off x="576" y="1776"/>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5346" name="Rectangle 18"/>
            <p:cNvSpPr>
              <a:spLocks noChangeArrowheads="1"/>
            </p:cNvSpPr>
            <p:nvPr/>
          </p:nvSpPr>
          <p:spPr bwMode="auto">
            <a:xfrm>
              <a:off x="1344"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5347" name="Rectangle 19"/>
            <p:cNvSpPr>
              <a:spLocks noChangeArrowheads="1"/>
            </p:cNvSpPr>
            <p:nvPr/>
          </p:nvSpPr>
          <p:spPr bwMode="auto">
            <a:xfrm>
              <a:off x="2400"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5348" name="Rectangle 20"/>
            <p:cNvSpPr>
              <a:spLocks noChangeArrowheads="1"/>
            </p:cNvSpPr>
            <p:nvPr/>
          </p:nvSpPr>
          <p:spPr bwMode="auto">
            <a:xfrm>
              <a:off x="3456"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5349" name="Rectangle 21"/>
            <p:cNvSpPr>
              <a:spLocks noChangeArrowheads="1"/>
            </p:cNvSpPr>
            <p:nvPr/>
          </p:nvSpPr>
          <p:spPr bwMode="auto">
            <a:xfrm>
              <a:off x="4512"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5350" name="Rectangle 22"/>
            <p:cNvSpPr>
              <a:spLocks noChangeArrowheads="1"/>
            </p:cNvSpPr>
            <p:nvPr/>
          </p:nvSpPr>
          <p:spPr bwMode="auto">
            <a:xfrm>
              <a:off x="720" y="1968"/>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5351" name="Rectangle 23"/>
            <p:cNvSpPr>
              <a:spLocks noChangeArrowheads="1"/>
            </p:cNvSpPr>
            <p:nvPr/>
          </p:nvSpPr>
          <p:spPr bwMode="auto">
            <a:xfrm>
              <a:off x="576" y="1968"/>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5352" name="Rectangle 24"/>
            <p:cNvSpPr>
              <a:spLocks noChangeArrowheads="1"/>
            </p:cNvSpPr>
            <p:nvPr/>
          </p:nvSpPr>
          <p:spPr bwMode="auto">
            <a:xfrm>
              <a:off x="1344"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5353" name="Rectangle 25"/>
            <p:cNvSpPr>
              <a:spLocks noChangeArrowheads="1"/>
            </p:cNvSpPr>
            <p:nvPr/>
          </p:nvSpPr>
          <p:spPr bwMode="auto">
            <a:xfrm>
              <a:off x="2400"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5354" name="Rectangle 26"/>
            <p:cNvSpPr>
              <a:spLocks noChangeArrowheads="1"/>
            </p:cNvSpPr>
            <p:nvPr/>
          </p:nvSpPr>
          <p:spPr bwMode="auto">
            <a:xfrm>
              <a:off x="3456"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5355" name="Rectangle 27"/>
            <p:cNvSpPr>
              <a:spLocks noChangeArrowheads="1"/>
            </p:cNvSpPr>
            <p:nvPr/>
          </p:nvSpPr>
          <p:spPr bwMode="auto">
            <a:xfrm>
              <a:off x="4512"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5356" name="Rectangle 28"/>
            <p:cNvSpPr>
              <a:spLocks noChangeArrowheads="1"/>
            </p:cNvSpPr>
            <p:nvPr/>
          </p:nvSpPr>
          <p:spPr bwMode="auto">
            <a:xfrm>
              <a:off x="720" y="2160"/>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5357" name="Rectangle 29"/>
            <p:cNvSpPr>
              <a:spLocks noChangeArrowheads="1"/>
            </p:cNvSpPr>
            <p:nvPr/>
          </p:nvSpPr>
          <p:spPr bwMode="auto">
            <a:xfrm>
              <a:off x="576" y="2160"/>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5358" name="Rectangle 30"/>
            <p:cNvSpPr>
              <a:spLocks noChangeArrowheads="1"/>
            </p:cNvSpPr>
            <p:nvPr/>
          </p:nvSpPr>
          <p:spPr bwMode="auto">
            <a:xfrm>
              <a:off x="1344"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5359" name="Rectangle 31"/>
            <p:cNvSpPr>
              <a:spLocks noChangeArrowheads="1"/>
            </p:cNvSpPr>
            <p:nvPr/>
          </p:nvSpPr>
          <p:spPr bwMode="auto">
            <a:xfrm>
              <a:off x="2400"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5360" name="Rectangle 32"/>
            <p:cNvSpPr>
              <a:spLocks noChangeArrowheads="1"/>
            </p:cNvSpPr>
            <p:nvPr/>
          </p:nvSpPr>
          <p:spPr bwMode="auto">
            <a:xfrm>
              <a:off x="3456"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5361" name="Rectangle 33"/>
            <p:cNvSpPr>
              <a:spLocks noChangeArrowheads="1"/>
            </p:cNvSpPr>
            <p:nvPr/>
          </p:nvSpPr>
          <p:spPr bwMode="auto">
            <a:xfrm>
              <a:off x="4512"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5362" name="Rectangle 34"/>
            <p:cNvSpPr>
              <a:spLocks noChangeArrowheads="1"/>
            </p:cNvSpPr>
            <p:nvPr/>
          </p:nvSpPr>
          <p:spPr bwMode="auto">
            <a:xfrm>
              <a:off x="720" y="2352"/>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5363" name="Rectangle 35"/>
            <p:cNvSpPr>
              <a:spLocks noChangeArrowheads="1"/>
            </p:cNvSpPr>
            <p:nvPr/>
          </p:nvSpPr>
          <p:spPr bwMode="auto">
            <a:xfrm>
              <a:off x="576" y="2352"/>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5364" name="Rectangle 36"/>
            <p:cNvSpPr>
              <a:spLocks noChangeArrowheads="1"/>
            </p:cNvSpPr>
            <p:nvPr/>
          </p:nvSpPr>
          <p:spPr bwMode="auto">
            <a:xfrm>
              <a:off x="1344"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5365" name="Rectangle 37"/>
            <p:cNvSpPr>
              <a:spLocks noChangeArrowheads="1"/>
            </p:cNvSpPr>
            <p:nvPr/>
          </p:nvSpPr>
          <p:spPr bwMode="auto">
            <a:xfrm>
              <a:off x="2400"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5366" name="Rectangle 38"/>
            <p:cNvSpPr>
              <a:spLocks noChangeArrowheads="1"/>
            </p:cNvSpPr>
            <p:nvPr/>
          </p:nvSpPr>
          <p:spPr bwMode="auto">
            <a:xfrm>
              <a:off x="3456"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5367" name="Rectangle 39"/>
            <p:cNvSpPr>
              <a:spLocks noChangeArrowheads="1"/>
            </p:cNvSpPr>
            <p:nvPr/>
          </p:nvSpPr>
          <p:spPr bwMode="auto">
            <a:xfrm>
              <a:off x="4512"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5368" name="Rectangle 40"/>
            <p:cNvSpPr>
              <a:spLocks noChangeArrowheads="1"/>
            </p:cNvSpPr>
            <p:nvPr/>
          </p:nvSpPr>
          <p:spPr bwMode="auto">
            <a:xfrm>
              <a:off x="720" y="2544"/>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5369" name="Rectangle 41"/>
            <p:cNvSpPr>
              <a:spLocks noChangeArrowheads="1"/>
            </p:cNvSpPr>
            <p:nvPr/>
          </p:nvSpPr>
          <p:spPr bwMode="auto">
            <a:xfrm>
              <a:off x="576" y="2544"/>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5370" name="Rectangle 42"/>
            <p:cNvSpPr>
              <a:spLocks noChangeArrowheads="1"/>
            </p:cNvSpPr>
            <p:nvPr/>
          </p:nvSpPr>
          <p:spPr bwMode="auto">
            <a:xfrm>
              <a:off x="1344"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5371" name="Rectangle 43"/>
            <p:cNvSpPr>
              <a:spLocks noChangeArrowheads="1"/>
            </p:cNvSpPr>
            <p:nvPr/>
          </p:nvSpPr>
          <p:spPr bwMode="auto">
            <a:xfrm>
              <a:off x="2400"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5372" name="Rectangle 44"/>
            <p:cNvSpPr>
              <a:spLocks noChangeArrowheads="1"/>
            </p:cNvSpPr>
            <p:nvPr/>
          </p:nvSpPr>
          <p:spPr bwMode="auto">
            <a:xfrm>
              <a:off x="3456"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5373" name="Rectangle 45"/>
            <p:cNvSpPr>
              <a:spLocks noChangeArrowheads="1"/>
            </p:cNvSpPr>
            <p:nvPr/>
          </p:nvSpPr>
          <p:spPr bwMode="auto">
            <a:xfrm>
              <a:off x="4512"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5374" name="Rectangle 46"/>
            <p:cNvSpPr>
              <a:spLocks noChangeArrowheads="1"/>
            </p:cNvSpPr>
            <p:nvPr/>
          </p:nvSpPr>
          <p:spPr bwMode="auto">
            <a:xfrm>
              <a:off x="720" y="2736"/>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5375" name="Rectangle 47"/>
            <p:cNvSpPr>
              <a:spLocks noChangeArrowheads="1"/>
            </p:cNvSpPr>
            <p:nvPr/>
          </p:nvSpPr>
          <p:spPr bwMode="auto">
            <a:xfrm>
              <a:off x="576" y="2736"/>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5376" name="Rectangle 48"/>
            <p:cNvSpPr>
              <a:spLocks noChangeArrowheads="1"/>
            </p:cNvSpPr>
            <p:nvPr/>
          </p:nvSpPr>
          <p:spPr bwMode="auto">
            <a:xfrm>
              <a:off x="1344"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5377" name="Rectangle 49"/>
            <p:cNvSpPr>
              <a:spLocks noChangeArrowheads="1"/>
            </p:cNvSpPr>
            <p:nvPr/>
          </p:nvSpPr>
          <p:spPr bwMode="auto">
            <a:xfrm>
              <a:off x="2400"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5378" name="Rectangle 50"/>
            <p:cNvSpPr>
              <a:spLocks noChangeArrowheads="1"/>
            </p:cNvSpPr>
            <p:nvPr/>
          </p:nvSpPr>
          <p:spPr bwMode="auto">
            <a:xfrm>
              <a:off x="3456"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5379" name="Rectangle 51"/>
            <p:cNvSpPr>
              <a:spLocks noChangeArrowheads="1"/>
            </p:cNvSpPr>
            <p:nvPr/>
          </p:nvSpPr>
          <p:spPr bwMode="auto">
            <a:xfrm>
              <a:off x="4512"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5380" name="Rectangle 52"/>
            <p:cNvSpPr>
              <a:spLocks noChangeArrowheads="1"/>
            </p:cNvSpPr>
            <p:nvPr/>
          </p:nvSpPr>
          <p:spPr bwMode="auto">
            <a:xfrm>
              <a:off x="720" y="3360"/>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5381" name="Rectangle 53"/>
            <p:cNvSpPr>
              <a:spLocks noChangeArrowheads="1"/>
            </p:cNvSpPr>
            <p:nvPr/>
          </p:nvSpPr>
          <p:spPr bwMode="auto">
            <a:xfrm>
              <a:off x="576" y="3360"/>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5382" name="Rectangle 54"/>
            <p:cNvSpPr>
              <a:spLocks noChangeArrowheads="1"/>
            </p:cNvSpPr>
            <p:nvPr/>
          </p:nvSpPr>
          <p:spPr bwMode="auto">
            <a:xfrm>
              <a:off x="1344"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5383" name="Rectangle 55"/>
            <p:cNvSpPr>
              <a:spLocks noChangeArrowheads="1"/>
            </p:cNvSpPr>
            <p:nvPr/>
          </p:nvSpPr>
          <p:spPr bwMode="auto">
            <a:xfrm>
              <a:off x="2400"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5384" name="Rectangle 56"/>
            <p:cNvSpPr>
              <a:spLocks noChangeArrowheads="1"/>
            </p:cNvSpPr>
            <p:nvPr/>
          </p:nvSpPr>
          <p:spPr bwMode="auto">
            <a:xfrm>
              <a:off x="3456"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5385" name="Rectangle 57"/>
            <p:cNvSpPr>
              <a:spLocks noChangeArrowheads="1"/>
            </p:cNvSpPr>
            <p:nvPr/>
          </p:nvSpPr>
          <p:spPr bwMode="auto">
            <a:xfrm>
              <a:off x="4512"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5386" name="Rectangle 58"/>
            <p:cNvSpPr>
              <a:spLocks noChangeArrowheads="1"/>
            </p:cNvSpPr>
            <p:nvPr/>
          </p:nvSpPr>
          <p:spPr bwMode="auto">
            <a:xfrm>
              <a:off x="720" y="3552"/>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5387" name="Rectangle 59"/>
            <p:cNvSpPr>
              <a:spLocks noChangeArrowheads="1"/>
            </p:cNvSpPr>
            <p:nvPr/>
          </p:nvSpPr>
          <p:spPr bwMode="auto">
            <a:xfrm>
              <a:off x="576" y="3552"/>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5388" name="Rectangle 60"/>
            <p:cNvSpPr>
              <a:spLocks noChangeArrowheads="1"/>
            </p:cNvSpPr>
            <p:nvPr/>
          </p:nvSpPr>
          <p:spPr bwMode="auto">
            <a:xfrm>
              <a:off x="1344"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5389" name="Rectangle 61"/>
            <p:cNvSpPr>
              <a:spLocks noChangeArrowheads="1"/>
            </p:cNvSpPr>
            <p:nvPr/>
          </p:nvSpPr>
          <p:spPr bwMode="auto">
            <a:xfrm>
              <a:off x="2400"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5390" name="Rectangle 62"/>
            <p:cNvSpPr>
              <a:spLocks noChangeArrowheads="1"/>
            </p:cNvSpPr>
            <p:nvPr/>
          </p:nvSpPr>
          <p:spPr bwMode="auto">
            <a:xfrm>
              <a:off x="3456"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5391" name="Rectangle 63"/>
            <p:cNvSpPr>
              <a:spLocks noChangeArrowheads="1"/>
            </p:cNvSpPr>
            <p:nvPr/>
          </p:nvSpPr>
          <p:spPr bwMode="auto">
            <a:xfrm>
              <a:off x="4512"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5392" name="Text Box 64"/>
            <p:cNvSpPr txBox="1">
              <a:spLocks noChangeArrowheads="1"/>
            </p:cNvSpPr>
            <p:nvPr/>
          </p:nvSpPr>
          <p:spPr bwMode="auto">
            <a:xfrm>
              <a:off x="2390" y="3002"/>
              <a:ext cx="260" cy="288"/>
            </a:xfrm>
            <a:prstGeom prst="rect">
              <a:avLst/>
            </a:prstGeom>
            <a:noFill/>
            <a:ln w="9525">
              <a:noFill/>
              <a:miter lim="800000"/>
              <a:headEnd/>
              <a:tailEnd/>
            </a:ln>
            <a:effectLst/>
          </p:spPr>
          <p:txBody>
            <a:bodyPr wrap="none">
              <a:prstTxWarp prst="textNoShape">
                <a:avLst/>
              </a:prstTxWarp>
              <a:spAutoFit/>
            </a:bodyPr>
            <a:lstStyle/>
            <a:p>
              <a:r>
                <a:rPr lang="en-US" sz="2400" b="1">
                  <a:solidFill>
                    <a:schemeClr val="tx1"/>
                  </a:solidFill>
                  <a:latin typeface="Times" pitchFamily="-65" charset="0"/>
                </a:rPr>
                <a:t>...</a:t>
              </a:r>
              <a:endParaRPr lang="en-US" sz="2400">
                <a:solidFill>
                  <a:schemeClr val="tx1"/>
                </a:solidFill>
                <a:latin typeface="Times" pitchFamily="-65" charset="0"/>
              </a:endParaRPr>
            </a:p>
          </p:txBody>
        </p:sp>
        <p:grpSp>
          <p:nvGrpSpPr>
            <p:cNvPr id="3" name="Group 65"/>
            <p:cNvGrpSpPr>
              <a:grpSpLocks/>
            </p:cNvGrpSpPr>
            <p:nvPr/>
          </p:nvGrpSpPr>
          <p:grpSpPr bwMode="auto">
            <a:xfrm>
              <a:off x="336" y="880"/>
              <a:ext cx="969" cy="567"/>
              <a:chOff x="336" y="880"/>
              <a:chExt cx="969" cy="567"/>
            </a:xfrm>
          </p:grpSpPr>
          <p:sp>
            <p:nvSpPr>
              <p:cNvPr id="2915394" name="Text Box 66"/>
              <p:cNvSpPr txBox="1">
                <a:spLocks noChangeArrowheads="1"/>
              </p:cNvSpPr>
              <p:nvPr/>
            </p:nvSpPr>
            <p:spPr bwMode="auto">
              <a:xfrm>
                <a:off x="336" y="880"/>
                <a:ext cx="639"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Times" pitchFamily="-65" charset="0"/>
                  </a:rPr>
                  <a:t>Valid</a:t>
                </a:r>
              </a:p>
            </p:txBody>
          </p:sp>
          <p:sp>
            <p:nvSpPr>
              <p:cNvPr id="2915395" name="Text Box 67"/>
              <p:cNvSpPr txBox="1">
                <a:spLocks noChangeArrowheads="1"/>
              </p:cNvSpPr>
              <p:nvPr/>
            </p:nvSpPr>
            <p:spPr bwMode="auto">
              <a:xfrm>
                <a:off x="816" y="1120"/>
                <a:ext cx="489"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Times" pitchFamily="-65" charset="0"/>
                  </a:rPr>
                  <a:t>Tag</a:t>
                </a:r>
              </a:p>
            </p:txBody>
          </p:sp>
        </p:grpSp>
        <p:grpSp>
          <p:nvGrpSpPr>
            <p:cNvPr id="4" name="Group 72"/>
            <p:cNvGrpSpPr>
              <a:grpSpLocks/>
            </p:cNvGrpSpPr>
            <p:nvPr/>
          </p:nvGrpSpPr>
          <p:grpSpPr bwMode="auto">
            <a:xfrm>
              <a:off x="0" y="1335"/>
              <a:ext cx="654" cy="2484"/>
              <a:chOff x="0" y="1335"/>
              <a:chExt cx="654" cy="2484"/>
            </a:xfrm>
          </p:grpSpPr>
          <p:sp>
            <p:nvSpPr>
              <p:cNvPr id="2915401" name="Text Box 73"/>
              <p:cNvSpPr txBox="1">
                <a:spLocks noChangeArrowheads="1"/>
              </p:cNvSpPr>
              <p:nvPr/>
            </p:nvSpPr>
            <p:spPr bwMode="auto">
              <a:xfrm>
                <a:off x="192" y="1335"/>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0</a:t>
                </a:r>
                <a:endParaRPr lang="en-US" sz="2800">
                  <a:solidFill>
                    <a:schemeClr val="tx1"/>
                  </a:solidFill>
                  <a:latin typeface="Times" pitchFamily="-65" charset="0"/>
                </a:endParaRPr>
              </a:p>
            </p:txBody>
          </p:sp>
          <p:sp>
            <p:nvSpPr>
              <p:cNvPr id="2915402" name="Text Box 74"/>
              <p:cNvSpPr txBox="1">
                <a:spLocks noChangeArrowheads="1"/>
              </p:cNvSpPr>
              <p:nvPr/>
            </p:nvSpPr>
            <p:spPr bwMode="auto">
              <a:xfrm>
                <a:off x="192" y="1531"/>
                <a:ext cx="250" cy="327"/>
              </a:xfrm>
              <a:prstGeom prst="rect">
                <a:avLst/>
              </a:prstGeom>
              <a:noFill/>
              <a:ln w="9525">
                <a:noFill/>
                <a:miter lim="800000"/>
                <a:headEnd/>
                <a:tailEnd/>
              </a:ln>
              <a:effectLst/>
            </p:spPr>
            <p:txBody>
              <a:bodyPr wrap="none">
                <a:prstTxWarp prst="textNoShape">
                  <a:avLst/>
                </a:prstTxWarp>
                <a:spAutoFit/>
              </a:bodyPr>
              <a:lstStyle/>
              <a:p>
                <a:r>
                  <a:rPr lang="en-US" sz="2800" b="1">
                    <a:latin typeface="Courier New" pitchFamily="-65" charset="0"/>
                  </a:rPr>
                  <a:t>1</a:t>
                </a:r>
              </a:p>
            </p:txBody>
          </p:sp>
          <p:sp>
            <p:nvSpPr>
              <p:cNvPr id="2915403" name="Text Box 75"/>
              <p:cNvSpPr txBox="1">
                <a:spLocks noChangeArrowheads="1"/>
              </p:cNvSpPr>
              <p:nvPr/>
            </p:nvSpPr>
            <p:spPr bwMode="auto">
              <a:xfrm>
                <a:off x="192" y="1719"/>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2</a:t>
                </a:r>
                <a:endParaRPr lang="en-US" sz="2800">
                  <a:solidFill>
                    <a:schemeClr val="tx1"/>
                  </a:solidFill>
                  <a:latin typeface="Times" pitchFamily="-65" charset="0"/>
                </a:endParaRPr>
              </a:p>
            </p:txBody>
          </p:sp>
          <p:sp>
            <p:nvSpPr>
              <p:cNvPr id="2915404" name="Text Box 76"/>
              <p:cNvSpPr txBox="1">
                <a:spLocks noChangeArrowheads="1"/>
              </p:cNvSpPr>
              <p:nvPr/>
            </p:nvSpPr>
            <p:spPr bwMode="auto">
              <a:xfrm>
                <a:off x="192" y="1911"/>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3</a:t>
                </a:r>
                <a:endParaRPr lang="en-US" sz="2800">
                  <a:solidFill>
                    <a:schemeClr val="tx1"/>
                  </a:solidFill>
                  <a:latin typeface="Times" pitchFamily="-65" charset="0"/>
                </a:endParaRPr>
              </a:p>
            </p:txBody>
          </p:sp>
          <p:sp>
            <p:nvSpPr>
              <p:cNvPr id="2915405" name="Text Box 77"/>
              <p:cNvSpPr txBox="1">
                <a:spLocks noChangeArrowheads="1"/>
              </p:cNvSpPr>
              <p:nvPr/>
            </p:nvSpPr>
            <p:spPr bwMode="auto">
              <a:xfrm>
                <a:off x="192" y="2103"/>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4</a:t>
                </a:r>
                <a:endParaRPr lang="en-US" sz="2800">
                  <a:solidFill>
                    <a:schemeClr val="tx1"/>
                  </a:solidFill>
                  <a:latin typeface="Times" pitchFamily="-65" charset="0"/>
                </a:endParaRPr>
              </a:p>
            </p:txBody>
          </p:sp>
          <p:sp>
            <p:nvSpPr>
              <p:cNvPr id="2915406" name="Text Box 78"/>
              <p:cNvSpPr txBox="1">
                <a:spLocks noChangeArrowheads="1"/>
              </p:cNvSpPr>
              <p:nvPr/>
            </p:nvSpPr>
            <p:spPr bwMode="auto">
              <a:xfrm>
                <a:off x="192" y="2295"/>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5</a:t>
                </a:r>
                <a:endParaRPr lang="en-US" sz="2800">
                  <a:solidFill>
                    <a:schemeClr val="tx1"/>
                  </a:solidFill>
                  <a:latin typeface="Times" pitchFamily="-65" charset="0"/>
                </a:endParaRPr>
              </a:p>
            </p:txBody>
          </p:sp>
          <p:sp>
            <p:nvSpPr>
              <p:cNvPr id="2915407" name="Text Box 79"/>
              <p:cNvSpPr txBox="1">
                <a:spLocks noChangeArrowheads="1"/>
              </p:cNvSpPr>
              <p:nvPr/>
            </p:nvSpPr>
            <p:spPr bwMode="auto">
              <a:xfrm>
                <a:off x="192" y="2487"/>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6</a:t>
                </a:r>
                <a:endParaRPr lang="en-US" sz="2800">
                  <a:solidFill>
                    <a:schemeClr val="tx1"/>
                  </a:solidFill>
                  <a:latin typeface="Times" pitchFamily="-65" charset="0"/>
                </a:endParaRPr>
              </a:p>
            </p:txBody>
          </p:sp>
          <p:sp>
            <p:nvSpPr>
              <p:cNvPr id="2915408" name="Text Box 80"/>
              <p:cNvSpPr txBox="1">
                <a:spLocks noChangeArrowheads="1"/>
              </p:cNvSpPr>
              <p:nvPr/>
            </p:nvSpPr>
            <p:spPr bwMode="auto">
              <a:xfrm>
                <a:off x="192" y="2679"/>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7</a:t>
                </a:r>
                <a:endParaRPr lang="en-US" sz="2800">
                  <a:solidFill>
                    <a:schemeClr val="tx1"/>
                  </a:solidFill>
                  <a:latin typeface="Times" pitchFamily="-65" charset="0"/>
                </a:endParaRPr>
              </a:p>
            </p:txBody>
          </p:sp>
          <p:sp>
            <p:nvSpPr>
              <p:cNvPr id="2915409" name="Text Box 81"/>
              <p:cNvSpPr txBox="1">
                <a:spLocks noChangeArrowheads="1"/>
              </p:cNvSpPr>
              <p:nvPr/>
            </p:nvSpPr>
            <p:spPr bwMode="auto">
              <a:xfrm>
                <a:off x="0" y="3300"/>
                <a:ext cx="654"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1022</a:t>
                </a:r>
                <a:endParaRPr lang="en-US" sz="2800">
                  <a:solidFill>
                    <a:schemeClr val="tx1"/>
                  </a:solidFill>
                  <a:latin typeface="Times" pitchFamily="-65" charset="0"/>
                </a:endParaRPr>
              </a:p>
            </p:txBody>
          </p:sp>
          <p:sp>
            <p:nvSpPr>
              <p:cNvPr id="2915410" name="Text Box 82"/>
              <p:cNvSpPr txBox="1">
                <a:spLocks noChangeArrowheads="1"/>
              </p:cNvSpPr>
              <p:nvPr/>
            </p:nvSpPr>
            <p:spPr bwMode="auto">
              <a:xfrm>
                <a:off x="0" y="3492"/>
                <a:ext cx="654"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1023</a:t>
                </a:r>
                <a:endParaRPr lang="en-US" sz="2800">
                  <a:solidFill>
                    <a:schemeClr val="tx1"/>
                  </a:solidFill>
                  <a:latin typeface="Times" pitchFamily="-65" charset="0"/>
                </a:endParaRPr>
              </a:p>
            </p:txBody>
          </p:sp>
          <p:sp>
            <p:nvSpPr>
              <p:cNvPr id="2915411" name="Text Box 83"/>
              <p:cNvSpPr txBox="1">
                <a:spLocks noChangeArrowheads="1"/>
              </p:cNvSpPr>
              <p:nvPr/>
            </p:nvSpPr>
            <p:spPr bwMode="auto">
              <a:xfrm>
                <a:off x="192" y="3002"/>
                <a:ext cx="260" cy="288"/>
              </a:xfrm>
              <a:prstGeom prst="rect">
                <a:avLst/>
              </a:prstGeom>
              <a:noFill/>
              <a:ln w="9525">
                <a:noFill/>
                <a:miter lim="800000"/>
                <a:headEnd/>
                <a:tailEnd/>
              </a:ln>
              <a:effectLst/>
            </p:spPr>
            <p:txBody>
              <a:bodyPr wrap="none">
                <a:prstTxWarp prst="textNoShape">
                  <a:avLst/>
                </a:prstTxWarp>
                <a:spAutoFit/>
              </a:bodyPr>
              <a:lstStyle/>
              <a:p>
                <a:r>
                  <a:rPr lang="en-US" sz="2400" b="1">
                    <a:solidFill>
                      <a:schemeClr val="tx1"/>
                    </a:solidFill>
                    <a:latin typeface="Times" pitchFamily="-65" charset="0"/>
                  </a:rPr>
                  <a:t>...</a:t>
                </a:r>
                <a:endParaRPr lang="en-US" sz="2400">
                  <a:solidFill>
                    <a:schemeClr val="tx1"/>
                  </a:solidFill>
                  <a:latin typeface="Times" pitchFamily="-65" charset="0"/>
                </a:endParaRPr>
              </a:p>
            </p:txBody>
          </p:sp>
        </p:grpSp>
      </p:grpSp>
      <p:sp>
        <p:nvSpPr>
          <p:cNvPr id="2915412" name="Text Box 84"/>
          <p:cNvSpPr txBox="1">
            <a:spLocks noChangeArrowheads="1"/>
          </p:cNvSpPr>
          <p:nvPr/>
        </p:nvSpPr>
        <p:spPr bwMode="auto">
          <a:xfrm>
            <a:off x="841375" y="2420938"/>
            <a:ext cx="354013" cy="457200"/>
          </a:xfrm>
          <a:prstGeom prst="rect">
            <a:avLst/>
          </a:prstGeom>
          <a:noFill/>
          <a:ln w="12700">
            <a:noFill/>
            <a:miter lim="800000"/>
            <a:headEnd/>
            <a:tailEnd/>
          </a:ln>
          <a:effectLst/>
        </p:spPr>
        <p:txBody>
          <a:bodyPr wrap="none">
            <a:prstTxWarp prst="textNoShape">
              <a:avLst/>
            </a:prstTxWarp>
            <a:spAutoFit/>
          </a:bodyPr>
          <a:lstStyle/>
          <a:p>
            <a:r>
              <a:rPr lang="en-US" sz="2400" b="1">
                <a:solidFill>
                  <a:schemeClr val="tx1"/>
                </a:solidFill>
              </a:rPr>
              <a:t>1</a:t>
            </a:r>
          </a:p>
        </p:txBody>
      </p:sp>
      <p:sp>
        <p:nvSpPr>
          <p:cNvPr id="2915413" name="Text Box 85"/>
          <p:cNvSpPr txBox="1">
            <a:spLocks noChangeArrowheads="1"/>
          </p:cNvSpPr>
          <p:nvPr/>
        </p:nvSpPr>
        <p:spPr bwMode="auto">
          <a:xfrm>
            <a:off x="1470025" y="2439988"/>
            <a:ext cx="354013" cy="457200"/>
          </a:xfrm>
          <a:prstGeom prst="rect">
            <a:avLst/>
          </a:prstGeom>
          <a:noFill/>
          <a:ln w="12700">
            <a:noFill/>
            <a:miter lim="800000"/>
            <a:headEnd/>
            <a:tailEnd/>
          </a:ln>
          <a:effectLst/>
        </p:spPr>
        <p:txBody>
          <a:bodyPr wrap="none">
            <a:prstTxWarp prst="textNoShape">
              <a:avLst/>
            </a:prstTxWarp>
            <a:spAutoFit/>
          </a:bodyPr>
          <a:lstStyle/>
          <a:p>
            <a:r>
              <a:rPr lang="en-US" sz="2400" b="1"/>
              <a:t>0</a:t>
            </a:r>
          </a:p>
        </p:txBody>
      </p:sp>
      <p:sp>
        <p:nvSpPr>
          <p:cNvPr id="2915418" name="Rectangle 90"/>
          <p:cNvSpPr>
            <a:spLocks noGrp="1" noChangeArrowheads="1"/>
          </p:cNvSpPr>
          <p:nvPr>
            <p:ph type="body" idx="1"/>
          </p:nvPr>
        </p:nvSpPr>
        <p:spPr>
          <a:xfrm>
            <a:off x="381000" y="825500"/>
            <a:ext cx="8286750" cy="371475"/>
          </a:xfrm>
          <a:noFill/>
          <a:ln/>
        </p:spPr>
        <p:txBody>
          <a:bodyPr/>
          <a:lstStyle/>
          <a:p>
            <a:pPr marL="285750" indent="-285750"/>
            <a:r>
              <a:rPr lang="en-US" sz="2800" u="sng">
                <a:solidFill>
                  <a:schemeClr val="accent1"/>
                </a:solidFill>
                <a:latin typeface="Courier New" pitchFamily="-65" charset="0"/>
              </a:rPr>
              <a:t>000000000000000000</a:t>
            </a:r>
            <a:r>
              <a:rPr lang="en-US" sz="2800">
                <a:latin typeface="Courier New" pitchFamily="-65" charset="0"/>
              </a:rPr>
              <a:t> </a:t>
            </a:r>
            <a:r>
              <a:rPr lang="en-US" sz="2800" u="sng">
                <a:solidFill>
                  <a:schemeClr val="accent1"/>
                </a:solidFill>
                <a:latin typeface="Courier New" pitchFamily="-65" charset="0"/>
              </a:rPr>
              <a:t>0000000001</a:t>
            </a:r>
            <a:r>
              <a:rPr lang="en-US" sz="2800">
                <a:latin typeface="Courier New" pitchFamily="-65" charset="0"/>
              </a:rPr>
              <a:t> </a:t>
            </a:r>
            <a:r>
              <a:rPr lang="en-US" sz="2800" u="sng">
                <a:solidFill>
                  <a:schemeClr val="accent1"/>
                </a:solidFill>
                <a:latin typeface="Courier New" pitchFamily="-65" charset="0"/>
              </a:rPr>
              <a:t>1100</a:t>
            </a:r>
          </a:p>
        </p:txBody>
      </p:sp>
      <p:sp>
        <p:nvSpPr>
          <p:cNvPr id="2915419" name="Text Box 91"/>
          <p:cNvSpPr txBox="1">
            <a:spLocks noChangeArrowheads="1"/>
          </p:cNvSpPr>
          <p:nvPr/>
        </p:nvSpPr>
        <p:spPr bwMode="auto">
          <a:xfrm>
            <a:off x="0" y="1809750"/>
            <a:ext cx="1112838"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Index</a:t>
            </a:r>
          </a:p>
        </p:txBody>
      </p:sp>
      <p:sp>
        <p:nvSpPr>
          <p:cNvPr id="2915420" name="Text Box 92"/>
          <p:cNvSpPr txBox="1">
            <a:spLocks noChangeArrowheads="1"/>
          </p:cNvSpPr>
          <p:nvPr/>
        </p:nvSpPr>
        <p:spPr bwMode="auto">
          <a:xfrm>
            <a:off x="2006600" y="1123950"/>
            <a:ext cx="1646238"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Tag field</a:t>
            </a:r>
          </a:p>
        </p:txBody>
      </p:sp>
      <p:sp>
        <p:nvSpPr>
          <p:cNvPr id="2915421" name="Text Box 93"/>
          <p:cNvSpPr txBox="1">
            <a:spLocks noChangeArrowheads="1"/>
          </p:cNvSpPr>
          <p:nvPr/>
        </p:nvSpPr>
        <p:spPr bwMode="auto">
          <a:xfrm>
            <a:off x="4953000" y="1123950"/>
            <a:ext cx="1943100"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Index field</a:t>
            </a:r>
          </a:p>
        </p:txBody>
      </p:sp>
      <p:sp>
        <p:nvSpPr>
          <p:cNvPr id="2915422" name="Text Box 94"/>
          <p:cNvSpPr txBox="1">
            <a:spLocks noChangeArrowheads="1"/>
          </p:cNvSpPr>
          <p:nvPr/>
        </p:nvSpPr>
        <p:spPr bwMode="auto">
          <a:xfrm>
            <a:off x="7086600" y="1123950"/>
            <a:ext cx="1211263"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Offset</a:t>
            </a:r>
          </a:p>
        </p:txBody>
      </p:sp>
      <p:sp>
        <p:nvSpPr>
          <p:cNvPr id="2915423" name="Text Box 95"/>
          <p:cNvSpPr txBox="1">
            <a:spLocks noChangeArrowheads="1"/>
          </p:cNvSpPr>
          <p:nvPr/>
        </p:nvSpPr>
        <p:spPr bwMode="auto">
          <a:xfrm>
            <a:off x="874713" y="21415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15424" name="Text Box 96"/>
          <p:cNvSpPr txBox="1">
            <a:spLocks noChangeArrowheads="1"/>
          </p:cNvSpPr>
          <p:nvPr/>
        </p:nvSpPr>
        <p:spPr bwMode="auto">
          <a:xfrm>
            <a:off x="874713" y="27638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15425" name="Text Box 97"/>
          <p:cNvSpPr txBox="1">
            <a:spLocks noChangeArrowheads="1"/>
          </p:cNvSpPr>
          <p:nvPr/>
        </p:nvSpPr>
        <p:spPr bwMode="auto">
          <a:xfrm>
            <a:off x="874713" y="30686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15426" name="Text Box 98"/>
          <p:cNvSpPr txBox="1">
            <a:spLocks noChangeArrowheads="1"/>
          </p:cNvSpPr>
          <p:nvPr/>
        </p:nvSpPr>
        <p:spPr bwMode="auto">
          <a:xfrm>
            <a:off x="887413" y="33861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15427" name="Text Box 99"/>
          <p:cNvSpPr txBox="1">
            <a:spLocks noChangeArrowheads="1"/>
          </p:cNvSpPr>
          <p:nvPr/>
        </p:nvSpPr>
        <p:spPr bwMode="auto">
          <a:xfrm>
            <a:off x="887413" y="36909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15428" name="Text Box 100"/>
          <p:cNvSpPr txBox="1">
            <a:spLocks noChangeArrowheads="1"/>
          </p:cNvSpPr>
          <p:nvPr/>
        </p:nvSpPr>
        <p:spPr bwMode="auto">
          <a:xfrm>
            <a:off x="887413" y="39957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15429" name="Text Box 101"/>
          <p:cNvSpPr txBox="1">
            <a:spLocks noChangeArrowheads="1"/>
          </p:cNvSpPr>
          <p:nvPr/>
        </p:nvSpPr>
        <p:spPr bwMode="auto">
          <a:xfrm>
            <a:off x="887413" y="43132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15430" name="Text Box 102"/>
          <p:cNvSpPr txBox="1">
            <a:spLocks noChangeArrowheads="1"/>
          </p:cNvSpPr>
          <p:nvPr/>
        </p:nvSpPr>
        <p:spPr bwMode="auto">
          <a:xfrm>
            <a:off x="887413" y="53038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15431" name="Text Box 103"/>
          <p:cNvSpPr txBox="1">
            <a:spLocks noChangeArrowheads="1"/>
          </p:cNvSpPr>
          <p:nvPr/>
        </p:nvSpPr>
        <p:spPr bwMode="auto">
          <a:xfrm>
            <a:off x="887413" y="56086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cxnSp>
        <p:nvCxnSpPr>
          <p:cNvPr id="2915432" name="AutoShape 104"/>
          <p:cNvCxnSpPr>
            <a:cxnSpLocks noChangeShapeType="1"/>
            <a:stCxn id="2915421" idx="0"/>
          </p:cNvCxnSpPr>
          <p:nvPr/>
        </p:nvCxnSpPr>
        <p:spPr bwMode="auto">
          <a:xfrm rot="16200000" flipH="1" flipV="1">
            <a:off x="2333625" y="-906462"/>
            <a:ext cx="1560513" cy="5621337"/>
          </a:xfrm>
          <a:prstGeom prst="curvedConnector4">
            <a:avLst>
              <a:gd name="adj1" fmla="val 97"/>
              <a:gd name="adj2" fmla="val 104829"/>
            </a:avLst>
          </a:prstGeom>
          <a:noFill/>
          <a:ln w="38100">
            <a:solidFill>
              <a:schemeClr val="accent1"/>
            </a:solidFill>
            <a:round/>
            <a:headEnd/>
            <a:tailEnd type="triangle" w="med" len="med"/>
          </a:ln>
          <a:effectLst/>
        </p:spPr>
      </p:cxnSp>
      <p:sp>
        <p:nvSpPr>
          <p:cNvPr id="2915433" name="Line 105"/>
          <p:cNvSpPr>
            <a:spLocks noChangeShapeType="1"/>
          </p:cNvSpPr>
          <p:nvPr/>
        </p:nvSpPr>
        <p:spPr bwMode="auto">
          <a:xfrm flipH="1">
            <a:off x="1809750" y="1295400"/>
            <a:ext cx="533400" cy="1314450"/>
          </a:xfrm>
          <a:prstGeom prst="line">
            <a:avLst/>
          </a:prstGeom>
          <a:noFill/>
          <a:ln w="38100">
            <a:solidFill>
              <a:srgbClr val="FF0000"/>
            </a:solidFill>
            <a:round/>
            <a:headEnd type="triangle" w="med" len="med"/>
            <a:tailEnd type="triangle" w="med" len="med"/>
          </a:ln>
          <a:effectLst/>
        </p:spPr>
        <p:txBody>
          <a:bodyPr wrap="none" anchor="ctr">
            <a:prstTxWarp prst="textNoShape">
              <a:avLst/>
            </a:prstTxWarp>
          </a:bodyPr>
          <a:lstStyle/>
          <a:p>
            <a:endParaRPr lang="en-US"/>
          </a:p>
        </p:txBody>
      </p:sp>
      <p:sp>
        <p:nvSpPr>
          <p:cNvPr id="2915434" name="Oval 106"/>
          <p:cNvSpPr>
            <a:spLocks noChangeArrowheads="1"/>
          </p:cNvSpPr>
          <p:nvPr/>
        </p:nvSpPr>
        <p:spPr bwMode="auto">
          <a:xfrm>
            <a:off x="1981200" y="2393950"/>
            <a:ext cx="1955800" cy="533400"/>
          </a:xfrm>
          <a:prstGeom prst="ellipse">
            <a:avLst/>
          </a:prstGeom>
          <a:noFill/>
          <a:ln w="38100">
            <a:solidFill>
              <a:srgbClr val="FF0000"/>
            </a:solidFill>
            <a:round/>
            <a:headEnd/>
            <a:tailEnd/>
          </a:ln>
          <a:effectLst/>
        </p:spPr>
        <p:txBody>
          <a:bodyPr wrap="none" anchor="ctr">
            <a:prstTxWarp prst="textNoShape">
              <a:avLst/>
            </a:prstTxWarp>
          </a:bodyPr>
          <a:lstStyle/>
          <a:p>
            <a:endParaRPr lang="en-US"/>
          </a:p>
        </p:txBody>
      </p:sp>
      <p:sp>
        <p:nvSpPr>
          <p:cNvPr id="2915435" name="Line 107"/>
          <p:cNvSpPr>
            <a:spLocks noChangeShapeType="1"/>
          </p:cNvSpPr>
          <p:nvPr/>
        </p:nvSpPr>
        <p:spPr bwMode="auto">
          <a:xfrm flipH="1">
            <a:off x="3886200" y="1143000"/>
            <a:ext cx="3657600" cy="1371600"/>
          </a:xfrm>
          <a:prstGeom prst="line">
            <a:avLst/>
          </a:prstGeom>
          <a:noFill/>
          <a:ln w="38100">
            <a:solidFill>
              <a:srgbClr val="FF0000"/>
            </a:solidFill>
            <a:round/>
            <a:headEnd/>
            <a:tailEnd type="triangle" w="med" len="med"/>
          </a:ln>
          <a:effectLst/>
        </p:spPr>
        <p:txBody>
          <a:bodyPr wrap="none" anchor="ctr">
            <a:prstTxWarp prst="textNoShape">
              <a:avLst/>
            </a:prstTxWarp>
          </a:bodyPr>
          <a:lstStyle/>
          <a:p>
            <a:endParaRPr lang="en-US"/>
          </a:p>
        </p:txBody>
      </p:sp>
      <p:sp>
        <p:nvSpPr>
          <p:cNvPr id="108" name="Text Box 69"/>
          <p:cNvSpPr txBox="1">
            <a:spLocks noChangeArrowheads="1"/>
          </p:cNvSpPr>
          <p:nvPr/>
        </p:nvSpPr>
        <p:spPr bwMode="auto">
          <a:xfrm>
            <a:off x="2438400" y="17018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0xc-f</a:t>
            </a:r>
            <a:endParaRPr lang="en-US" sz="2800" b="1" dirty="0">
              <a:solidFill>
                <a:schemeClr val="tx1"/>
              </a:solidFill>
              <a:latin typeface="Times" pitchFamily="-65" charset="0"/>
            </a:endParaRPr>
          </a:p>
        </p:txBody>
      </p:sp>
      <p:sp>
        <p:nvSpPr>
          <p:cNvPr id="109" name="Text Box 70"/>
          <p:cNvSpPr txBox="1">
            <a:spLocks noChangeArrowheads="1"/>
          </p:cNvSpPr>
          <p:nvPr/>
        </p:nvSpPr>
        <p:spPr bwMode="auto">
          <a:xfrm>
            <a:off x="4114800" y="16764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0x8-b</a:t>
            </a:r>
            <a:endParaRPr lang="en-US" sz="2800" b="1" dirty="0">
              <a:solidFill>
                <a:schemeClr val="tx1"/>
              </a:solidFill>
              <a:latin typeface="Times" pitchFamily="-65" charset="0"/>
            </a:endParaRPr>
          </a:p>
        </p:txBody>
      </p:sp>
      <p:sp>
        <p:nvSpPr>
          <p:cNvPr id="110" name="Text Box 71"/>
          <p:cNvSpPr txBox="1">
            <a:spLocks noChangeArrowheads="1"/>
          </p:cNvSpPr>
          <p:nvPr/>
        </p:nvSpPr>
        <p:spPr bwMode="auto">
          <a:xfrm>
            <a:off x="5791200" y="16764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0x4-7</a:t>
            </a:r>
            <a:endParaRPr lang="en-US" sz="2800" b="1" dirty="0">
              <a:solidFill>
                <a:schemeClr val="tx1"/>
              </a:solidFill>
              <a:latin typeface="Times" pitchFamily="-65" charset="0"/>
            </a:endParaRPr>
          </a:p>
        </p:txBody>
      </p:sp>
      <p:sp>
        <p:nvSpPr>
          <p:cNvPr id="111" name="Text Box 72"/>
          <p:cNvSpPr txBox="1">
            <a:spLocks noChangeArrowheads="1"/>
          </p:cNvSpPr>
          <p:nvPr/>
        </p:nvSpPr>
        <p:spPr bwMode="auto">
          <a:xfrm>
            <a:off x="7391400" y="16764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0x0-3</a:t>
            </a:r>
            <a:endParaRPr lang="en-US" sz="2800" b="1" dirty="0">
              <a:solidFill>
                <a:schemeClr val="tx1"/>
              </a:solidFill>
              <a:latin typeface="Times" pitchFamily="-65" charset="0"/>
            </a:endParaRPr>
          </a:p>
        </p:txBody>
      </p:sp>
      <p:sp>
        <p:nvSpPr>
          <p:cNvPr id="112" name="Text Box 86"/>
          <p:cNvSpPr txBox="1">
            <a:spLocks noChangeArrowheads="1"/>
          </p:cNvSpPr>
          <p:nvPr/>
        </p:nvSpPr>
        <p:spPr bwMode="auto">
          <a:xfrm>
            <a:off x="2765425" y="2439988"/>
            <a:ext cx="338855" cy="461665"/>
          </a:xfrm>
          <a:prstGeom prst="rect">
            <a:avLst/>
          </a:prstGeom>
          <a:noFill/>
          <a:ln w="12700">
            <a:noFill/>
            <a:miter lim="800000"/>
            <a:headEnd/>
            <a:tailEnd/>
          </a:ln>
          <a:effectLst/>
        </p:spPr>
        <p:txBody>
          <a:bodyPr wrap="none">
            <a:prstTxWarp prst="textNoShape">
              <a:avLst/>
            </a:prstTxWarp>
            <a:spAutoFit/>
          </a:bodyPr>
          <a:lstStyle/>
          <a:p>
            <a:r>
              <a:rPr lang="en-US" sz="2400" b="1" dirty="0" err="1">
                <a:solidFill>
                  <a:schemeClr val="accent2"/>
                </a:solidFill>
              </a:rPr>
              <a:t>d</a:t>
            </a:r>
            <a:endParaRPr lang="en-US" sz="2400" b="1" dirty="0">
              <a:solidFill>
                <a:schemeClr val="accent2"/>
              </a:solidFill>
            </a:endParaRPr>
          </a:p>
        </p:txBody>
      </p:sp>
      <p:sp>
        <p:nvSpPr>
          <p:cNvPr id="113" name="Text Box 87"/>
          <p:cNvSpPr txBox="1">
            <a:spLocks noChangeArrowheads="1"/>
          </p:cNvSpPr>
          <p:nvPr/>
        </p:nvSpPr>
        <p:spPr bwMode="auto">
          <a:xfrm>
            <a:off x="4460875" y="2439988"/>
            <a:ext cx="325730"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solidFill>
                  <a:schemeClr val="tx1"/>
                </a:solidFill>
              </a:rPr>
              <a:t>c</a:t>
            </a:r>
            <a:endParaRPr lang="en-US" sz="2400" b="1" dirty="0">
              <a:solidFill>
                <a:schemeClr val="tx1"/>
              </a:solidFill>
            </a:endParaRPr>
          </a:p>
        </p:txBody>
      </p:sp>
      <p:sp>
        <p:nvSpPr>
          <p:cNvPr id="114" name="Text Box 88"/>
          <p:cNvSpPr txBox="1">
            <a:spLocks noChangeArrowheads="1"/>
          </p:cNvSpPr>
          <p:nvPr/>
        </p:nvSpPr>
        <p:spPr bwMode="auto">
          <a:xfrm>
            <a:off x="6175375" y="2439988"/>
            <a:ext cx="338855"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solidFill>
                  <a:schemeClr val="tx1"/>
                </a:solidFill>
              </a:rPr>
              <a:t>b</a:t>
            </a:r>
            <a:endParaRPr lang="en-US" sz="2400" b="1" dirty="0">
              <a:solidFill>
                <a:schemeClr val="tx1"/>
              </a:solidFill>
            </a:endParaRPr>
          </a:p>
        </p:txBody>
      </p:sp>
      <p:sp>
        <p:nvSpPr>
          <p:cNvPr id="115" name="Text Box 89"/>
          <p:cNvSpPr txBox="1">
            <a:spLocks noChangeArrowheads="1"/>
          </p:cNvSpPr>
          <p:nvPr/>
        </p:nvSpPr>
        <p:spPr bwMode="auto">
          <a:xfrm>
            <a:off x="7813675" y="2439988"/>
            <a:ext cx="325730" cy="461665"/>
          </a:xfrm>
          <a:prstGeom prst="rect">
            <a:avLst/>
          </a:prstGeom>
          <a:noFill/>
          <a:ln w="12700">
            <a:noFill/>
            <a:miter lim="800000"/>
            <a:headEnd/>
            <a:tailEnd/>
          </a:ln>
          <a:effectLst/>
        </p:spPr>
        <p:txBody>
          <a:bodyPr wrap="none">
            <a:prstTxWarp prst="textNoShape">
              <a:avLst/>
            </a:prstTxWarp>
            <a:spAutoFit/>
          </a:bodyPr>
          <a:lstStyle/>
          <a:p>
            <a:r>
              <a:rPr lang="en-US" sz="2400" b="1" dirty="0" smtClean="0">
                <a:solidFill>
                  <a:schemeClr val="tx1"/>
                </a:solidFill>
              </a:rPr>
              <a:t>a</a:t>
            </a:r>
            <a:endParaRPr lang="en-US" sz="24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915435"/>
                                        </p:tgtEl>
                                        <p:attrNameLst>
                                          <p:attrName>style.visibility</p:attrName>
                                        </p:attrNameLst>
                                      </p:cBhvr>
                                      <p:to>
                                        <p:strVal val="visible"/>
                                      </p:to>
                                    </p:set>
                                    <p:animEffect transition="in" filter="wipe(up)">
                                      <p:cBhvr>
                                        <p:cTn id="7" dur="500"/>
                                        <p:tgtEl>
                                          <p:spTgt spid="291543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29154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5434" grpId="0" animBg="1"/>
      <p:bldP spid="2915435" grpId="0" animBg="1"/>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17378" name="Rectangle 2"/>
          <p:cNvSpPr>
            <a:spLocks noGrp="1" noChangeArrowheads="1"/>
          </p:cNvSpPr>
          <p:nvPr>
            <p:ph type="title"/>
          </p:nvPr>
        </p:nvSpPr>
        <p:spPr>
          <a:xfrm>
            <a:off x="0" y="247650"/>
            <a:ext cx="9144000" cy="474663"/>
          </a:xfrm>
        </p:spPr>
        <p:txBody>
          <a:bodyPr/>
          <a:lstStyle/>
          <a:p>
            <a:r>
              <a:rPr lang="en-US" dirty="0"/>
              <a:t>3. Read 0x00000034 = 0…00 0..011 0100</a:t>
            </a:r>
          </a:p>
        </p:txBody>
      </p:sp>
      <p:grpSp>
        <p:nvGrpSpPr>
          <p:cNvPr id="2" name="Group 3"/>
          <p:cNvGrpSpPr>
            <a:grpSpLocks/>
          </p:cNvGrpSpPr>
          <p:nvPr/>
        </p:nvGrpSpPr>
        <p:grpSpPr bwMode="auto">
          <a:xfrm>
            <a:off x="0" y="1397000"/>
            <a:ext cx="8839200" cy="4665663"/>
            <a:chOff x="0" y="880"/>
            <a:chExt cx="5568" cy="2939"/>
          </a:xfrm>
        </p:grpSpPr>
        <p:sp>
          <p:nvSpPr>
            <p:cNvPr id="2917380" name="Rectangle 4"/>
            <p:cNvSpPr>
              <a:spLocks noChangeArrowheads="1"/>
            </p:cNvSpPr>
            <p:nvPr/>
          </p:nvSpPr>
          <p:spPr bwMode="auto">
            <a:xfrm>
              <a:off x="720" y="1392"/>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7381" name="Rectangle 5"/>
            <p:cNvSpPr>
              <a:spLocks noChangeArrowheads="1"/>
            </p:cNvSpPr>
            <p:nvPr/>
          </p:nvSpPr>
          <p:spPr bwMode="auto">
            <a:xfrm>
              <a:off x="576" y="1392"/>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7382" name="Rectangle 6"/>
            <p:cNvSpPr>
              <a:spLocks noChangeArrowheads="1"/>
            </p:cNvSpPr>
            <p:nvPr/>
          </p:nvSpPr>
          <p:spPr bwMode="auto">
            <a:xfrm>
              <a:off x="1344"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7383" name="Rectangle 7"/>
            <p:cNvSpPr>
              <a:spLocks noChangeArrowheads="1"/>
            </p:cNvSpPr>
            <p:nvPr/>
          </p:nvSpPr>
          <p:spPr bwMode="auto">
            <a:xfrm>
              <a:off x="2400"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7384" name="Rectangle 8"/>
            <p:cNvSpPr>
              <a:spLocks noChangeArrowheads="1"/>
            </p:cNvSpPr>
            <p:nvPr/>
          </p:nvSpPr>
          <p:spPr bwMode="auto">
            <a:xfrm>
              <a:off x="3456"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7385" name="Rectangle 9"/>
            <p:cNvSpPr>
              <a:spLocks noChangeArrowheads="1"/>
            </p:cNvSpPr>
            <p:nvPr/>
          </p:nvSpPr>
          <p:spPr bwMode="auto">
            <a:xfrm>
              <a:off x="4512"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7386" name="Rectangle 10"/>
            <p:cNvSpPr>
              <a:spLocks noChangeArrowheads="1"/>
            </p:cNvSpPr>
            <p:nvPr/>
          </p:nvSpPr>
          <p:spPr bwMode="auto">
            <a:xfrm>
              <a:off x="720" y="1584"/>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7387" name="Rectangle 11"/>
            <p:cNvSpPr>
              <a:spLocks noChangeArrowheads="1"/>
            </p:cNvSpPr>
            <p:nvPr/>
          </p:nvSpPr>
          <p:spPr bwMode="auto">
            <a:xfrm>
              <a:off x="576" y="1584"/>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7388" name="Rectangle 12"/>
            <p:cNvSpPr>
              <a:spLocks noChangeArrowheads="1"/>
            </p:cNvSpPr>
            <p:nvPr/>
          </p:nvSpPr>
          <p:spPr bwMode="auto">
            <a:xfrm>
              <a:off x="1344"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7389" name="Rectangle 13"/>
            <p:cNvSpPr>
              <a:spLocks noChangeArrowheads="1"/>
            </p:cNvSpPr>
            <p:nvPr/>
          </p:nvSpPr>
          <p:spPr bwMode="auto">
            <a:xfrm>
              <a:off x="2400"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7390" name="Rectangle 14"/>
            <p:cNvSpPr>
              <a:spLocks noChangeArrowheads="1"/>
            </p:cNvSpPr>
            <p:nvPr/>
          </p:nvSpPr>
          <p:spPr bwMode="auto">
            <a:xfrm>
              <a:off x="3456"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7391" name="Rectangle 15"/>
            <p:cNvSpPr>
              <a:spLocks noChangeArrowheads="1"/>
            </p:cNvSpPr>
            <p:nvPr/>
          </p:nvSpPr>
          <p:spPr bwMode="auto">
            <a:xfrm>
              <a:off x="4512"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7392" name="Rectangle 16"/>
            <p:cNvSpPr>
              <a:spLocks noChangeArrowheads="1"/>
            </p:cNvSpPr>
            <p:nvPr/>
          </p:nvSpPr>
          <p:spPr bwMode="auto">
            <a:xfrm>
              <a:off x="720" y="1776"/>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7393" name="Rectangle 17"/>
            <p:cNvSpPr>
              <a:spLocks noChangeArrowheads="1"/>
            </p:cNvSpPr>
            <p:nvPr/>
          </p:nvSpPr>
          <p:spPr bwMode="auto">
            <a:xfrm>
              <a:off x="576" y="1776"/>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7394" name="Rectangle 18"/>
            <p:cNvSpPr>
              <a:spLocks noChangeArrowheads="1"/>
            </p:cNvSpPr>
            <p:nvPr/>
          </p:nvSpPr>
          <p:spPr bwMode="auto">
            <a:xfrm>
              <a:off x="1344"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7395" name="Rectangle 19"/>
            <p:cNvSpPr>
              <a:spLocks noChangeArrowheads="1"/>
            </p:cNvSpPr>
            <p:nvPr/>
          </p:nvSpPr>
          <p:spPr bwMode="auto">
            <a:xfrm>
              <a:off x="2400"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7396" name="Rectangle 20"/>
            <p:cNvSpPr>
              <a:spLocks noChangeArrowheads="1"/>
            </p:cNvSpPr>
            <p:nvPr/>
          </p:nvSpPr>
          <p:spPr bwMode="auto">
            <a:xfrm>
              <a:off x="3456"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7397" name="Rectangle 21"/>
            <p:cNvSpPr>
              <a:spLocks noChangeArrowheads="1"/>
            </p:cNvSpPr>
            <p:nvPr/>
          </p:nvSpPr>
          <p:spPr bwMode="auto">
            <a:xfrm>
              <a:off x="4512"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7398" name="Rectangle 22"/>
            <p:cNvSpPr>
              <a:spLocks noChangeArrowheads="1"/>
            </p:cNvSpPr>
            <p:nvPr/>
          </p:nvSpPr>
          <p:spPr bwMode="auto">
            <a:xfrm>
              <a:off x="720" y="1968"/>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7399" name="Rectangle 23"/>
            <p:cNvSpPr>
              <a:spLocks noChangeArrowheads="1"/>
            </p:cNvSpPr>
            <p:nvPr/>
          </p:nvSpPr>
          <p:spPr bwMode="auto">
            <a:xfrm>
              <a:off x="576" y="1968"/>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7400" name="Rectangle 24"/>
            <p:cNvSpPr>
              <a:spLocks noChangeArrowheads="1"/>
            </p:cNvSpPr>
            <p:nvPr/>
          </p:nvSpPr>
          <p:spPr bwMode="auto">
            <a:xfrm>
              <a:off x="1344"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7401" name="Rectangle 25"/>
            <p:cNvSpPr>
              <a:spLocks noChangeArrowheads="1"/>
            </p:cNvSpPr>
            <p:nvPr/>
          </p:nvSpPr>
          <p:spPr bwMode="auto">
            <a:xfrm>
              <a:off x="2400"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7402" name="Rectangle 26"/>
            <p:cNvSpPr>
              <a:spLocks noChangeArrowheads="1"/>
            </p:cNvSpPr>
            <p:nvPr/>
          </p:nvSpPr>
          <p:spPr bwMode="auto">
            <a:xfrm>
              <a:off x="3456"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7403" name="Rectangle 27"/>
            <p:cNvSpPr>
              <a:spLocks noChangeArrowheads="1"/>
            </p:cNvSpPr>
            <p:nvPr/>
          </p:nvSpPr>
          <p:spPr bwMode="auto">
            <a:xfrm>
              <a:off x="4512"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7404" name="Rectangle 28"/>
            <p:cNvSpPr>
              <a:spLocks noChangeArrowheads="1"/>
            </p:cNvSpPr>
            <p:nvPr/>
          </p:nvSpPr>
          <p:spPr bwMode="auto">
            <a:xfrm>
              <a:off x="720" y="2160"/>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7405" name="Rectangle 29"/>
            <p:cNvSpPr>
              <a:spLocks noChangeArrowheads="1"/>
            </p:cNvSpPr>
            <p:nvPr/>
          </p:nvSpPr>
          <p:spPr bwMode="auto">
            <a:xfrm>
              <a:off x="576" y="2160"/>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7406" name="Rectangle 30"/>
            <p:cNvSpPr>
              <a:spLocks noChangeArrowheads="1"/>
            </p:cNvSpPr>
            <p:nvPr/>
          </p:nvSpPr>
          <p:spPr bwMode="auto">
            <a:xfrm>
              <a:off x="1344"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7407" name="Rectangle 31"/>
            <p:cNvSpPr>
              <a:spLocks noChangeArrowheads="1"/>
            </p:cNvSpPr>
            <p:nvPr/>
          </p:nvSpPr>
          <p:spPr bwMode="auto">
            <a:xfrm>
              <a:off x="2400"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7408" name="Rectangle 32"/>
            <p:cNvSpPr>
              <a:spLocks noChangeArrowheads="1"/>
            </p:cNvSpPr>
            <p:nvPr/>
          </p:nvSpPr>
          <p:spPr bwMode="auto">
            <a:xfrm>
              <a:off x="3456"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7409" name="Rectangle 33"/>
            <p:cNvSpPr>
              <a:spLocks noChangeArrowheads="1"/>
            </p:cNvSpPr>
            <p:nvPr/>
          </p:nvSpPr>
          <p:spPr bwMode="auto">
            <a:xfrm>
              <a:off x="4512"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7410" name="Rectangle 34"/>
            <p:cNvSpPr>
              <a:spLocks noChangeArrowheads="1"/>
            </p:cNvSpPr>
            <p:nvPr/>
          </p:nvSpPr>
          <p:spPr bwMode="auto">
            <a:xfrm>
              <a:off x="720" y="2352"/>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7411" name="Rectangle 35"/>
            <p:cNvSpPr>
              <a:spLocks noChangeArrowheads="1"/>
            </p:cNvSpPr>
            <p:nvPr/>
          </p:nvSpPr>
          <p:spPr bwMode="auto">
            <a:xfrm>
              <a:off x="576" y="2352"/>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7412" name="Rectangle 36"/>
            <p:cNvSpPr>
              <a:spLocks noChangeArrowheads="1"/>
            </p:cNvSpPr>
            <p:nvPr/>
          </p:nvSpPr>
          <p:spPr bwMode="auto">
            <a:xfrm>
              <a:off x="1344"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7413" name="Rectangle 37"/>
            <p:cNvSpPr>
              <a:spLocks noChangeArrowheads="1"/>
            </p:cNvSpPr>
            <p:nvPr/>
          </p:nvSpPr>
          <p:spPr bwMode="auto">
            <a:xfrm>
              <a:off x="2400"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7414" name="Rectangle 38"/>
            <p:cNvSpPr>
              <a:spLocks noChangeArrowheads="1"/>
            </p:cNvSpPr>
            <p:nvPr/>
          </p:nvSpPr>
          <p:spPr bwMode="auto">
            <a:xfrm>
              <a:off x="3456"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7415" name="Rectangle 39"/>
            <p:cNvSpPr>
              <a:spLocks noChangeArrowheads="1"/>
            </p:cNvSpPr>
            <p:nvPr/>
          </p:nvSpPr>
          <p:spPr bwMode="auto">
            <a:xfrm>
              <a:off x="4512"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7416" name="Rectangle 40"/>
            <p:cNvSpPr>
              <a:spLocks noChangeArrowheads="1"/>
            </p:cNvSpPr>
            <p:nvPr/>
          </p:nvSpPr>
          <p:spPr bwMode="auto">
            <a:xfrm>
              <a:off x="720" y="2544"/>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7417" name="Rectangle 41"/>
            <p:cNvSpPr>
              <a:spLocks noChangeArrowheads="1"/>
            </p:cNvSpPr>
            <p:nvPr/>
          </p:nvSpPr>
          <p:spPr bwMode="auto">
            <a:xfrm>
              <a:off x="576" y="2544"/>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7418" name="Rectangle 42"/>
            <p:cNvSpPr>
              <a:spLocks noChangeArrowheads="1"/>
            </p:cNvSpPr>
            <p:nvPr/>
          </p:nvSpPr>
          <p:spPr bwMode="auto">
            <a:xfrm>
              <a:off x="1344"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7419" name="Rectangle 43"/>
            <p:cNvSpPr>
              <a:spLocks noChangeArrowheads="1"/>
            </p:cNvSpPr>
            <p:nvPr/>
          </p:nvSpPr>
          <p:spPr bwMode="auto">
            <a:xfrm>
              <a:off x="2400"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7420" name="Rectangle 44"/>
            <p:cNvSpPr>
              <a:spLocks noChangeArrowheads="1"/>
            </p:cNvSpPr>
            <p:nvPr/>
          </p:nvSpPr>
          <p:spPr bwMode="auto">
            <a:xfrm>
              <a:off x="3456"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7421" name="Rectangle 45"/>
            <p:cNvSpPr>
              <a:spLocks noChangeArrowheads="1"/>
            </p:cNvSpPr>
            <p:nvPr/>
          </p:nvSpPr>
          <p:spPr bwMode="auto">
            <a:xfrm>
              <a:off x="4512"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7422" name="Rectangle 46"/>
            <p:cNvSpPr>
              <a:spLocks noChangeArrowheads="1"/>
            </p:cNvSpPr>
            <p:nvPr/>
          </p:nvSpPr>
          <p:spPr bwMode="auto">
            <a:xfrm>
              <a:off x="720" y="2736"/>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7423" name="Rectangle 47"/>
            <p:cNvSpPr>
              <a:spLocks noChangeArrowheads="1"/>
            </p:cNvSpPr>
            <p:nvPr/>
          </p:nvSpPr>
          <p:spPr bwMode="auto">
            <a:xfrm>
              <a:off x="576" y="2736"/>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7424" name="Rectangle 48"/>
            <p:cNvSpPr>
              <a:spLocks noChangeArrowheads="1"/>
            </p:cNvSpPr>
            <p:nvPr/>
          </p:nvSpPr>
          <p:spPr bwMode="auto">
            <a:xfrm>
              <a:off x="1344"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7425" name="Rectangle 49"/>
            <p:cNvSpPr>
              <a:spLocks noChangeArrowheads="1"/>
            </p:cNvSpPr>
            <p:nvPr/>
          </p:nvSpPr>
          <p:spPr bwMode="auto">
            <a:xfrm>
              <a:off x="2400"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7426" name="Rectangle 50"/>
            <p:cNvSpPr>
              <a:spLocks noChangeArrowheads="1"/>
            </p:cNvSpPr>
            <p:nvPr/>
          </p:nvSpPr>
          <p:spPr bwMode="auto">
            <a:xfrm>
              <a:off x="3456"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7427" name="Rectangle 51"/>
            <p:cNvSpPr>
              <a:spLocks noChangeArrowheads="1"/>
            </p:cNvSpPr>
            <p:nvPr/>
          </p:nvSpPr>
          <p:spPr bwMode="auto">
            <a:xfrm>
              <a:off x="4512"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7428" name="Rectangle 52"/>
            <p:cNvSpPr>
              <a:spLocks noChangeArrowheads="1"/>
            </p:cNvSpPr>
            <p:nvPr/>
          </p:nvSpPr>
          <p:spPr bwMode="auto">
            <a:xfrm>
              <a:off x="720" y="3360"/>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7429" name="Rectangle 53"/>
            <p:cNvSpPr>
              <a:spLocks noChangeArrowheads="1"/>
            </p:cNvSpPr>
            <p:nvPr/>
          </p:nvSpPr>
          <p:spPr bwMode="auto">
            <a:xfrm>
              <a:off x="576" y="3360"/>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7430" name="Rectangle 54"/>
            <p:cNvSpPr>
              <a:spLocks noChangeArrowheads="1"/>
            </p:cNvSpPr>
            <p:nvPr/>
          </p:nvSpPr>
          <p:spPr bwMode="auto">
            <a:xfrm>
              <a:off x="1344"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7431" name="Rectangle 55"/>
            <p:cNvSpPr>
              <a:spLocks noChangeArrowheads="1"/>
            </p:cNvSpPr>
            <p:nvPr/>
          </p:nvSpPr>
          <p:spPr bwMode="auto">
            <a:xfrm>
              <a:off x="2400"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7432" name="Rectangle 56"/>
            <p:cNvSpPr>
              <a:spLocks noChangeArrowheads="1"/>
            </p:cNvSpPr>
            <p:nvPr/>
          </p:nvSpPr>
          <p:spPr bwMode="auto">
            <a:xfrm>
              <a:off x="3456"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7433" name="Rectangle 57"/>
            <p:cNvSpPr>
              <a:spLocks noChangeArrowheads="1"/>
            </p:cNvSpPr>
            <p:nvPr/>
          </p:nvSpPr>
          <p:spPr bwMode="auto">
            <a:xfrm>
              <a:off x="4512"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7434" name="Rectangle 58"/>
            <p:cNvSpPr>
              <a:spLocks noChangeArrowheads="1"/>
            </p:cNvSpPr>
            <p:nvPr/>
          </p:nvSpPr>
          <p:spPr bwMode="auto">
            <a:xfrm>
              <a:off x="720" y="3552"/>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7435" name="Rectangle 59"/>
            <p:cNvSpPr>
              <a:spLocks noChangeArrowheads="1"/>
            </p:cNvSpPr>
            <p:nvPr/>
          </p:nvSpPr>
          <p:spPr bwMode="auto">
            <a:xfrm>
              <a:off x="576" y="3552"/>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7436" name="Rectangle 60"/>
            <p:cNvSpPr>
              <a:spLocks noChangeArrowheads="1"/>
            </p:cNvSpPr>
            <p:nvPr/>
          </p:nvSpPr>
          <p:spPr bwMode="auto">
            <a:xfrm>
              <a:off x="1344"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7437" name="Rectangle 61"/>
            <p:cNvSpPr>
              <a:spLocks noChangeArrowheads="1"/>
            </p:cNvSpPr>
            <p:nvPr/>
          </p:nvSpPr>
          <p:spPr bwMode="auto">
            <a:xfrm>
              <a:off x="2400"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7438" name="Rectangle 62"/>
            <p:cNvSpPr>
              <a:spLocks noChangeArrowheads="1"/>
            </p:cNvSpPr>
            <p:nvPr/>
          </p:nvSpPr>
          <p:spPr bwMode="auto">
            <a:xfrm>
              <a:off x="3456"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7439" name="Rectangle 63"/>
            <p:cNvSpPr>
              <a:spLocks noChangeArrowheads="1"/>
            </p:cNvSpPr>
            <p:nvPr/>
          </p:nvSpPr>
          <p:spPr bwMode="auto">
            <a:xfrm>
              <a:off x="4512"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7440" name="Text Box 64"/>
            <p:cNvSpPr txBox="1">
              <a:spLocks noChangeArrowheads="1"/>
            </p:cNvSpPr>
            <p:nvPr/>
          </p:nvSpPr>
          <p:spPr bwMode="auto">
            <a:xfrm>
              <a:off x="2390" y="3002"/>
              <a:ext cx="260" cy="288"/>
            </a:xfrm>
            <a:prstGeom prst="rect">
              <a:avLst/>
            </a:prstGeom>
            <a:noFill/>
            <a:ln w="9525">
              <a:noFill/>
              <a:miter lim="800000"/>
              <a:headEnd/>
              <a:tailEnd/>
            </a:ln>
            <a:effectLst/>
          </p:spPr>
          <p:txBody>
            <a:bodyPr wrap="none">
              <a:prstTxWarp prst="textNoShape">
                <a:avLst/>
              </a:prstTxWarp>
              <a:spAutoFit/>
            </a:bodyPr>
            <a:lstStyle/>
            <a:p>
              <a:r>
                <a:rPr lang="en-US" sz="2400" b="1">
                  <a:solidFill>
                    <a:schemeClr val="tx1"/>
                  </a:solidFill>
                  <a:latin typeface="Times" pitchFamily="-65" charset="0"/>
                </a:rPr>
                <a:t>...</a:t>
              </a:r>
              <a:endParaRPr lang="en-US" sz="2400">
                <a:solidFill>
                  <a:schemeClr val="tx1"/>
                </a:solidFill>
                <a:latin typeface="Times" pitchFamily="-65" charset="0"/>
              </a:endParaRPr>
            </a:p>
          </p:txBody>
        </p:sp>
        <p:grpSp>
          <p:nvGrpSpPr>
            <p:cNvPr id="3" name="Group 65"/>
            <p:cNvGrpSpPr>
              <a:grpSpLocks/>
            </p:cNvGrpSpPr>
            <p:nvPr/>
          </p:nvGrpSpPr>
          <p:grpSpPr bwMode="auto">
            <a:xfrm>
              <a:off x="336" y="880"/>
              <a:ext cx="969" cy="567"/>
              <a:chOff x="336" y="880"/>
              <a:chExt cx="969" cy="567"/>
            </a:xfrm>
          </p:grpSpPr>
          <p:sp>
            <p:nvSpPr>
              <p:cNvPr id="2917442" name="Text Box 66"/>
              <p:cNvSpPr txBox="1">
                <a:spLocks noChangeArrowheads="1"/>
              </p:cNvSpPr>
              <p:nvPr/>
            </p:nvSpPr>
            <p:spPr bwMode="auto">
              <a:xfrm>
                <a:off x="336" y="880"/>
                <a:ext cx="639"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Times" pitchFamily="-65" charset="0"/>
                  </a:rPr>
                  <a:t>Valid</a:t>
                </a:r>
              </a:p>
            </p:txBody>
          </p:sp>
          <p:sp>
            <p:nvSpPr>
              <p:cNvPr id="2917443" name="Text Box 67"/>
              <p:cNvSpPr txBox="1">
                <a:spLocks noChangeArrowheads="1"/>
              </p:cNvSpPr>
              <p:nvPr/>
            </p:nvSpPr>
            <p:spPr bwMode="auto">
              <a:xfrm>
                <a:off x="816" y="1120"/>
                <a:ext cx="489"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Times" pitchFamily="-65" charset="0"/>
                  </a:rPr>
                  <a:t>Tag</a:t>
                </a:r>
              </a:p>
            </p:txBody>
          </p:sp>
        </p:grpSp>
        <p:grpSp>
          <p:nvGrpSpPr>
            <p:cNvPr id="4" name="Group 72"/>
            <p:cNvGrpSpPr>
              <a:grpSpLocks/>
            </p:cNvGrpSpPr>
            <p:nvPr/>
          </p:nvGrpSpPr>
          <p:grpSpPr bwMode="auto">
            <a:xfrm>
              <a:off x="0" y="1335"/>
              <a:ext cx="654" cy="2484"/>
              <a:chOff x="0" y="1335"/>
              <a:chExt cx="654" cy="2484"/>
            </a:xfrm>
          </p:grpSpPr>
          <p:sp>
            <p:nvSpPr>
              <p:cNvPr id="2917449" name="Text Box 73"/>
              <p:cNvSpPr txBox="1">
                <a:spLocks noChangeArrowheads="1"/>
              </p:cNvSpPr>
              <p:nvPr/>
            </p:nvSpPr>
            <p:spPr bwMode="auto">
              <a:xfrm>
                <a:off x="192" y="1335"/>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0</a:t>
                </a:r>
                <a:endParaRPr lang="en-US" sz="2800">
                  <a:solidFill>
                    <a:schemeClr val="tx1"/>
                  </a:solidFill>
                  <a:latin typeface="Times" pitchFamily="-65" charset="0"/>
                </a:endParaRPr>
              </a:p>
            </p:txBody>
          </p:sp>
          <p:sp>
            <p:nvSpPr>
              <p:cNvPr id="2917450" name="Text Box 74"/>
              <p:cNvSpPr txBox="1">
                <a:spLocks noChangeArrowheads="1"/>
              </p:cNvSpPr>
              <p:nvPr/>
            </p:nvSpPr>
            <p:spPr bwMode="auto">
              <a:xfrm>
                <a:off x="192" y="1527"/>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1</a:t>
                </a:r>
                <a:endParaRPr lang="en-US" sz="2800">
                  <a:solidFill>
                    <a:schemeClr val="tx1"/>
                  </a:solidFill>
                  <a:latin typeface="Times" pitchFamily="-65" charset="0"/>
                </a:endParaRPr>
              </a:p>
            </p:txBody>
          </p:sp>
          <p:sp>
            <p:nvSpPr>
              <p:cNvPr id="2917451" name="Text Box 75"/>
              <p:cNvSpPr txBox="1">
                <a:spLocks noChangeArrowheads="1"/>
              </p:cNvSpPr>
              <p:nvPr/>
            </p:nvSpPr>
            <p:spPr bwMode="auto">
              <a:xfrm>
                <a:off x="192" y="1719"/>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2</a:t>
                </a:r>
                <a:endParaRPr lang="en-US" sz="2800">
                  <a:solidFill>
                    <a:schemeClr val="tx1"/>
                  </a:solidFill>
                  <a:latin typeface="Times" pitchFamily="-65" charset="0"/>
                </a:endParaRPr>
              </a:p>
            </p:txBody>
          </p:sp>
          <p:sp>
            <p:nvSpPr>
              <p:cNvPr id="2917452" name="Text Box 76"/>
              <p:cNvSpPr txBox="1">
                <a:spLocks noChangeArrowheads="1"/>
              </p:cNvSpPr>
              <p:nvPr/>
            </p:nvSpPr>
            <p:spPr bwMode="auto">
              <a:xfrm>
                <a:off x="192" y="1911"/>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3</a:t>
                </a:r>
                <a:endParaRPr lang="en-US" sz="2800">
                  <a:solidFill>
                    <a:schemeClr val="tx1"/>
                  </a:solidFill>
                  <a:latin typeface="Times" pitchFamily="-65" charset="0"/>
                </a:endParaRPr>
              </a:p>
            </p:txBody>
          </p:sp>
          <p:sp>
            <p:nvSpPr>
              <p:cNvPr id="2917453" name="Text Box 77"/>
              <p:cNvSpPr txBox="1">
                <a:spLocks noChangeArrowheads="1"/>
              </p:cNvSpPr>
              <p:nvPr/>
            </p:nvSpPr>
            <p:spPr bwMode="auto">
              <a:xfrm>
                <a:off x="192" y="2103"/>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4</a:t>
                </a:r>
                <a:endParaRPr lang="en-US" sz="2800">
                  <a:solidFill>
                    <a:schemeClr val="tx1"/>
                  </a:solidFill>
                  <a:latin typeface="Times" pitchFamily="-65" charset="0"/>
                </a:endParaRPr>
              </a:p>
            </p:txBody>
          </p:sp>
          <p:sp>
            <p:nvSpPr>
              <p:cNvPr id="2917454" name="Text Box 78"/>
              <p:cNvSpPr txBox="1">
                <a:spLocks noChangeArrowheads="1"/>
              </p:cNvSpPr>
              <p:nvPr/>
            </p:nvSpPr>
            <p:spPr bwMode="auto">
              <a:xfrm>
                <a:off x="192" y="2295"/>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5</a:t>
                </a:r>
                <a:endParaRPr lang="en-US" sz="2800">
                  <a:solidFill>
                    <a:schemeClr val="tx1"/>
                  </a:solidFill>
                  <a:latin typeface="Times" pitchFamily="-65" charset="0"/>
                </a:endParaRPr>
              </a:p>
            </p:txBody>
          </p:sp>
          <p:sp>
            <p:nvSpPr>
              <p:cNvPr id="2917455" name="Text Box 79"/>
              <p:cNvSpPr txBox="1">
                <a:spLocks noChangeArrowheads="1"/>
              </p:cNvSpPr>
              <p:nvPr/>
            </p:nvSpPr>
            <p:spPr bwMode="auto">
              <a:xfrm>
                <a:off x="192" y="2487"/>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6</a:t>
                </a:r>
                <a:endParaRPr lang="en-US" sz="2800">
                  <a:solidFill>
                    <a:schemeClr val="tx1"/>
                  </a:solidFill>
                  <a:latin typeface="Times" pitchFamily="-65" charset="0"/>
                </a:endParaRPr>
              </a:p>
            </p:txBody>
          </p:sp>
          <p:sp>
            <p:nvSpPr>
              <p:cNvPr id="2917456" name="Text Box 80"/>
              <p:cNvSpPr txBox="1">
                <a:spLocks noChangeArrowheads="1"/>
              </p:cNvSpPr>
              <p:nvPr/>
            </p:nvSpPr>
            <p:spPr bwMode="auto">
              <a:xfrm>
                <a:off x="192" y="2679"/>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7</a:t>
                </a:r>
                <a:endParaRPr lang="en-US" sz="2800">
                  <a:solidFill>
                    <a:schemeClr val="tx1"/>
                  </a:solidFill>
                  <a:latin typeface="Times" pitchFamily="-65" charset="0"/>
                </a:endParaRPr>
              </a:p>
            </p:txBody>
          </p:sp>
          <p:sp>
            <p:nvSpPr>
              <p:cNvPr id="2917457" name="Text Box 81"/>
              <p:cNvSpPr txBox="1">
                <a:spLocks noChangeArrowheads="1"/>
              </p:cNvSpPr>
              <p:nvPr/>
            </p:nvSpPr>
            <p:spPr bwMode="auto">
              <a:xfrm>
                <a:off x="0" y="3300"/>
                <a:ext cx="654"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1022</a:t>
                </a:r>
                <a:endParaRPr lang="en-US" sz="2800">
                  <a:solidFill>
                    <a:schemeClr val="tx1"/>
                  </a:solidFill>
                  <a:latin typeface="Times" pitchFamily="-65" charset="0"/>
                </a:endParaRPr>
              </a:p>
            </p:txBody>
          </p:sp>
          <p:sp>
            <p:nvSpPr>
              <p:cNvPr id="2917458" name="Text Box 82"/>
              <p:cNvSpPr txBox="1">
                <a:spLocks noChangeArrowheads="1"/>
              </p:cNvSpPr>
              <p:nvPr/>
            </p:nvSpPr>
            <p:spPr bwMode="auto">
              <a:xfrm>
                <a:off x="0" y="3492"/>
                <a:ext cx="654"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1023</a:t>
                </a:r>
                <a:endParaRPr lang="en-US" sz="2800">
                  <a:solidFill>
                    <a:schemeClr val="tx1"/>
                  </a:solidFill>
                  <a:latin typeface="Times" pitchFamily="-65" charset="0"/>
                </a:endParaRPr>
              </a:p>
            </p:txBody>
          </p:sp>
          <p:sp>
            <p:nvSpPr>
              <p:cNvPr id="2917459" name="Text Box 83"/>
              <p:cNvSpPr txBox="1">
                <a:spLocks noChangeArrowheads="1"/>
              </p:cNvSpPr>
              <p:nvPr/>
            </p:nvSpPr>
            <p:spPr bwMode="auto">
              <a:xfrm>
                <a:off x="192" y="3002"/>
                <a:ext cx="260" cy="288"/>
              </a:xfrm>
              <a:prstGeom prst="rect">
                <a:avLst/>
              </a:prstGeom>
              <a:noFill/>
              <a:ln w="9525">
                <a:noFill/>
                <a:miter lim="800000"/>
                <a:headEnd/>
                <a:tailEnd/>
              </a:ln>
              <a:effectLst/>
            </p:spPr>
            <p:txBody>
              <a:bodyPr wrap="none">
                <a:prstTxWarp prst="textNoShape">
                  <a:avLst/>
                </a:prstTxWarp>
                <a:spAutoFit/>
              </a:bodyPr>
              <a:lstStyle/>
              <a:p>
                <a:r>
                  <a:rPr lang="en-US" sz="2400" b="1">
                    <a:solidFill>
                      <a:schemeClr val="tx1"/>
                    </a:solidFill>
                    <a:latin typeface="Times" pitchFamily="-65" charset="0"/>
                  </a:rPr>
                  <a:t>...</a:t>
                </a:r>
                <a:endParaRPr lang="en-US" sz="2400">
                  <a:solidFill>
                    <a:schemeClr val="tx1"/>
                  </a:solidFill>
                  <a:latin typeface="Times" pitchFamily="-65" charset="0"/>
                </a:endParaRPr>
              </a:p>
            </p:txBody>
          </p:sp>
        </p:grpSp>
      </p:grpSp>
      <p:sp>
        <p:nvSpPr>
          <p:cNvPr id="2917460" name="Text Box 84"/>
          <p:cNvSpPr txBox="1">
            <a:spLocks noChangeArrowheads="1"/>
          </p:cNvSpPr>
          <p:nvPr/>
        </p:nvSpPr>
        <p:spPr bwMode="auto">
          <a:xfrm>
            <a:off x="841375" y="2420938"/>
            <a:ext cx="354013" cy="457200"/>
          </a:xfrm>
          <a:prstGeom prst="rect">
            <a:avLst/>
          </a:prstGeom>
          <a:noFill/>
          <a:ln w="12700">
            <a:noFill/>
            <a:miter lim="800000"/>
            <a:headEnd/>
            <a:tailEnd/>
          </a:ln>
          <a:effectLst/>
        </p:spPr>
        <p:txBody>
          <a:bodyPr wrap="none">
            <a:prstTxWarp prst="textNoShape">
              <a:avLst/>
            </a:prstTxWarp>
            <a:spAutoFit/>
          </a:bodyPr>
          <a:lstStyle/>
          <a:p>
            <a:r>
              <a:rPr lang="en-US" sz="2400" b="1">
                <a:solidFill>
                  <a:schemeClr val="tx1"/>
                </a:solidFill>
              </a:rPr>
              <a:t>1</a:t>
            </a:r>
          </a:p>
        </p:txBody>
      </p:sp>
      <p:sp>
        <p:nvSpPr>
          <p:cNvPr id="2917461" name="Text Box 85"/>
          <p:cNvSpPr txBox="1">
            <a:spLocks noChangeArrowheads="1"/>
          </p:cNvSpPr>
          <p:nvPr/>
        </p:nvSpPr>
        <p:spPr bwMode="auto">
          <a:xfrm>
            <a:off x="1470025" y="2439988"/>
            <a:ext cx="354013" cy="457200"/>
          </a:xfrm>
          <a:prstGeom prst="rect">
            <a:avLst/>
          </a:prstGeom>
          <a:noFill/>
          <a:ln w="12700">
            <a:noFill/>
            <a:miter lim="800000"/>
            <a:headEnd/>
            <a:tailEnd/>
          </a:ln>
          <a:effectLst/>
        </p:spPr>
        <p:txBody>
          <a:bodyPr wrap="none">
            <a:prstTxWarp prst="textNoShape">
              <a:avLst/>
            </a:prstTxWarp>
            <a:spAutoFit/>
          </a:bodyPr>
          <a:lstStyle/>
          <a:p>
            <a:r>
              <a:rPr lang="en-US" sz="2400" b="1">
                <a:solidFill>
                  <a:schemeClr val="tx1"/>
                </a:solidFill>
              </a:rPr>
              <a:t>0</a:t>
            </a:r>
          </a:p>
        </p:txBody>
      </p:sp>
      <p:sp>
        <p:nvSpPr>
          <p:cNvPr id="2917466" name="Rectangle 90"/>
          <p:cNvSpPr>
            <a:spLocks noGrp="1" noChangeArrowheads="1"/>
          </p:cNvSpPr>
          <p:nvPr>
            <p:ph type="body" idx="1"/>
          </p:nvPr>
        </p:nvSpPr>
        <p:spPr>
          <a:xfrm>
            <a:off x="381000" y="952500"/>
            <a:ext cx="8286750" cy="371475"/>
          </a:xfrm>
          <a:noFill/>
          <a:ln/>
        </p:spPr>
        <p:txBody>
          <a:bodyPr/>
          <a:lstStyle/>
          <a:p>
            <a:pPr marL="285750" indent="-285750"/>
            <a:r>
              <a:rPr lang="en-US" sz="2800">
                <a:latin typeface="Courier New" pitchFamily="-65" charset="0"/>
              </a:rPr>
              <a:t>000000000000000000 </a:t>
            </a:r>
            <a:r>
              <a:rPr lang="en-US" sz="2800" u="sng">
                <a:solidFill>
                  <a:srgbClr val="FF0000"/>
                </a:solidFill>
                <a:latin typeface="Courier New" pitchFamily="-65" charset="0"/>
              </a:rPr>
              <a:t>0000000011</a:t>
            </a:r>
            <a:r>
              <a:rPr lang="en-US" sz="2800">
                <a:latin typeface="Courier New" pitchFamily="-65" charset="0"/>
              </a:rPr>
              <a:t> 0100</a:t>
            </a:r>
            <a:endParaRPr lang="en-US"/>
          </a:p>
        </p:txBody>
      </p:sp>
      <p:sp>
        <p:nvSpPr>
          <p:cNvPr id="2917467" name="Text Box 91"/>
          <p:cNvSpPr txBox="1">
            <a:spLocks noChangeArrowheads="1"/>
          </p:cNvSpPr>
          <p:nvPr/>
        </p:nvSpPr>
        <p:spPr bwMode="auto">
          <a:xfrm>
            <a:off x="0" y="1809750"/>
            <a:ext cx="1112838"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Index</a:t>
            </a:r>
          </a:p>
        </p:txBody>
      </p:sp>
      <p:sp>
        <p:nvSpPr>
          <p:cNvPr id="2917468" name="Text Box 92"/>
          <p:cNvSpPr txBox="1">
            <a:spLocks noChangeArrowheads="1"/>
          </p:cNvSpPr>
          <p:nvPr/>
        </p:nvSpPr>
        <p:spPr bwMode="auto">
          <a:xfrm>
            <a:off x="1981200" y="1174750"/>
            <a:ext cx="1646238"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Tag field</a:t>
            </a:r>
          </a:p>
        </p:txBody>
      </p:sp>
      <p:sp>
        <p:nvSpPr>
          <p:cNvPr id="2917469" name="Text Box 93"/>
          <p:cNvSpPr txBox="1">
            <a:spLocks noChangeArrowheads="1"/>
          </p:cNvSpPr>
          <p:nvPr/>
        </p:nvSpPr>
        <p:spPr bwMode="auto">
          <a:xfrm>
            <a:off x="4927600" y="1174750"/>
            <a:ext cx="1943100"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Index field</a:t>
            </a:r>
          </a:p>
        </p:txBody>
      </p:sp>
      <p:sp>
        <p:nvSpPr>
          <p:cNvPr id="2917470" name="Text Box 94"/>
          <p:cNvSpPr txBox="1">
            <a:spLocks noChangeArrowheads="1"/>
          </p:cNvSpPr>
          <p:nvPr/>
        </p:nvSpPr>
        <p:spPr bwMode="auto">
          <a:xfrm>
            <a:off x="7061200" y="1174750"/>
            <a:ext cx="1211263"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Offset</a:t>
            </a:r>
          </a:p>
        </p:txBody>
      </p:sp>
      <p:sp>
        <p:nvSpPr>
          <p:cNvPr id="2917471" name="Text Box 95"/>
          <p:cNvSpPr txBox="1">
            <a:spLocks noChangeArrowheads="1"/>
          </p:cNvSpPr>
          <p:nvPr/>
        </p:nvSpPr>
        <p:spPr bwMode="auto">
          <a:xfrm>
            <a:off x="874713" y="21415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17472" name="Text Box 96"/>
          <p:cNvSpPr txBox="1">
            <a:spLocks noChangeArrowheads="1"/>
          </p:cNvSpPr>
          <p:nvPr/>
        </p:nvSpPr>
        <p:spPr bwMode="auto">
          <a:xfrm>
            <a:off x="874713" y="27638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17473" name="Text Box 97"/>
          <p:cNvSpPr txBox="1">
            <a:spLocks noChangeArrowheads="1"/>
          </p:cNvSpPr>
          <p:nvPr/>
        </p:nvSpPr>
        <p:spPr bwMode="auto">
          <a:xfrm>
            <a:off x="874713" y="30686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17474" name="Text Box 98"/>
          <p:cNvSpPr txBox="1">
            <a:spLocks noChangeArrowheads="1"/>
          </p:cNvSpPr>
          <p:nvPr/>
        </p:nvSpPr>
        <p:spPr bwMode="auto">
          <a:xfrm>
            <a:off x="887413" y="33861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17475" name="Text Box 99"/>
          <p:cNvSpPr txBox="1">
            <a:spLocks noChangeArrowheads="1"/>
          </p:cNvSpPr>
          <p:nvPr/>
        </p:nvSpPr>
        <p:spPr bwMode="auto">
          <a:xfrm>
            <a:off x="887413" y="36909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17476" name="Text Box 100"/>
          <p:cNvSpPr txBox="1">
            <a:spLocks noChangeArrowheads="1"/>
          </p:cNvSpPr>
          <p:nvPr/>
        </p:nvSpPr>
        <p:spPr bwMode="auto">
          <a:xfrm>
            <a:off x="887413" y="39957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17477" name="Text Box 101"/>
          <p:cNvSpPr txBox="1">
            <a:spLocks noChangeArrowheads="1"/>
          </p:cNvSpPr>
          <p:nvPr/>
        </p:nvSpPr>
        <p:spPr bwMode="auto">
          <a:xfrm>
            <a:off x="887413" y="43132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17478" name="Text Box 102"/>
          <p:cNvSpPr txBox="1">
            <a:spLocks noChangeArrowheads="1"/>
          </p:cNvSpPr>
          <p:nvPr/>
        </p:nvSpPr>
        <p:spPr bwMode="auto">
          <a:xfrm>
            <a:off x="887413" y="53038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17479" name="Text Box 103"/>
          <p:cNvSpPr txBox="1">
            <a:spLocks noChangeArrowheads="1"/>
          </p:cNvSpPr>
          <p:nvPr/>
        </p:nvSpPr>
        <p:spPr bwMode="auto">
          <a:xfrm>
            <a:off x="887413" y="56086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104" name="Text Box 69"/>
          <p:cNvSpPr txBox="1">
            <a:spLocks noChangeArrowheads="1"/>
          </p:cNvSpPr>
          <p:nvPr/>
        </p:nvSpPr>
        <p:spPr bwMode="auto">
          <a:xfrm>
            <a:off x="2438400" y="17018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0xc-f</a:t>
            </a:r>
            <a:endParaRPr lang="en-US" sz="2800" b="1" dirty="0">
              <a:solidFill>
                <a:schemeClr val="tx1"/>
              </a:solidFill>
              <a:latin typeface="Times" pitchFamily="-65" charset="0"/>
            </a:endParaRPr>
          </a:p>
        </p:txBody>
      </p:sp>
      <p:sp>
        <p:nvSpPr>
          <p:cNvPr id="105" name="Text Box 70"/>
          <p:cNvSpPr txBox="1">
            <a:spLocks noChangeArrowheads="1"/>
          </p:cNvSpPr>
          <p:nvPr/>
        </p:nvSpPr>
        <p:spPr bwMode="auto">
          <a:xfrm>
            <a:off x="4114800" y="16764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0x8-b</a:t>
            </a:r>
            <a:endParaRPr lang="en-US" sz="2800" b="1" dirty="0">
              <a:solidFill>
                <a:schemeClr val="tx1"/>
              </a:solidFill>
              <a:latin typeface="Times" pitchFamily="-65" charset="0"/>
            </a:endParaRPr>
          </a:p>
        </p:txBody>
      </p:sp>
      <p:sp>
        <p:nvSpPr>
          <p:cNvPr id="106" name="Text Box 71"/>
          <p:cNvSpPr txBox="1">
            <a:spLocks noChangeArrowheads="1"/>
          </p:cNvSpPr>
          <p:nvPr/>
        </p:nvSpPr>
        <p:spPr bwMode="auto">
          <a:xfrm>
            <a:off x="5791200" y="16764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0x4-7</a:t>
            </a:r>
            <a:endParaRPr lang="en-US" sz="2800" b="1" dirty="0">
              <a:solidFill>
                <a:schemeClr val="tx1"/>
              </a:solidFill>
              <a:latin typeface="Times" pitchFamily="-65" charset="0"/>
            </a:endParaRPr>
          </a:p>
        </p:txBody>
      </p:sp>
      <p:sp>
        <p:nvSpPr>
          <p:cNvPr id="107" name="Text Box 72"/>
          <p:cNvSpPr txBox="1">
            <a:spLocks noChangeArrowheads="1"/>
          </p:cNvSpPr>
          <p:nvPr/>
        </p:nvSpPr>
        <p:spPr bwMode="auto">
          <a:xfrm>
            <a:off x="7391400" y="16764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0x0-3</a:t>
            </a:r>
            <a:endParaRPr lang="en-US" sz="2800" b="1" dirty="0">
              <a:solidFill>
                <a:schemeClr val="tx1"/>
              </a:solidFill>
              <a:latin typeface="Times" pitchFamily="-65" charset="0"/>
            </a:endParaRPr>
          </a:p>
        </p:txBody>
      </p:sp>
      <p:sp>
        <p:nvSpPr>
          <p:cNvPr id="108" name="Text Box 86"/>
          <p:cNvSpPr txBox="1">
            <a:spLocks noChangeArrowheads="1"/>
          </p:cNvSpPr>
          <p:nvPr/>
        </p:nvSpPr>
        <p:spPr bwMode="auto">
          <a:xfrm>
            <a:off x="2765425" y="2439988"/>
            <a:ext cx="338855" cy="461665"/>
          </a:xfrm>
          <a:prstGeom prst="rect">
            <a:avLst/>
          </a:prstGeom>
          <a:noFill/>
          <a:ln w="12700">
            <a:noFill/>
            <a:miter lim="800000"/>
            <a:headEnd/>
            <a:tailEnd/>
          </a:ln>
          <a:effectLst/>
        </p:spPr>
        <p:txBody>
          <a:bodyPr wrap="none">
            <a:prstTxWarp prst="textNoShape">
              <a:avLst/>
            </a:prstTxWarp>
            <a:spAutoFit/>
          </a:bodyPr>
          <a:lstStyle/>
          <a:p>
            <a:r>
              <a:rPr lang="en-US" sz="2400" b="1" dirty="0" err="1">
                <a:solidFill>
                  <a:schemeClr val="tx1"/>
                </a:solidFill>
              </a:rPr>
              <a:t>d</a:t>
            </a:r>
            <a:endParaRPr lang="en-US" sz="2400" b="1" dirty="0">
              <a:solidFill>
                <a:schemeClr val="tx1"/>
              </a:solidFill>
            </a:endParaRPr>
          </a:p>
        </p:txBody>
      </p:sp>
      <p:sp>
        <p:nvSpPr>
          <p:cNvPr id="109" name="Text Box 87"/>
          <p:cNvSpPr txBox="1">
            <a:spLocks noChangeArrowheads="1"/>
          </p:cNvSpPr>
          <p:nvPr/>
        </p:nvSpPr>
        <p:spPr bwMode="auto">
          <a:xfrm>
            <a:off x="4460875" y="2439988"/>
            <a:ext cx="325730"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solidFill>
                  <a:schemeClr val="tx1"/>
                </a:solidFill>
              </a:rPr>
              <a:t>c</a:t>
            </a:r>
            <a:endParaRPr lang="en-US" sz="2400" b="1" dirty="0">
              <a:solidFill>
                <a:schemeClr val="tx1"/>
              </a:solidFill>
            </a:endParaRPr>
          </a:p>
        </p:txBody>
      </p:sp>
      <p:sp>
        <p:nvSpPr>
          <p:cNvPr id="110" name="Text Box 88"/>
          <p:cNvSpPr txBox="1">
            <a:spLocks noChangeArrowheads="1"/>
          </p:cNvSpPr>
          <p:nvPr/>
        </p:nvSpPr>
        <p:spPr bwMode="auto">
          <a:xfrm>
            <a:off x="6175375" y="2439988"/>
            <a:ext cx="338855"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solidFill>
                  <a:schemeClr val="tx1"/>
                </a:solidFill>
              </a:rPr>
              <a:t>b</a:t>
            </a:r>
            <a:endParaRPr lang="en-US" sz="2400" b="1" dirty="0">
              <a:solidFill>
                <a:schemeClr val="tx1"/>
              </a:solidFill>
            </a:endParaRPr>
          </a:p>
        </p:txBody>
      </p:sp>
      <p:sp>
        <p:nvSpPr>
          <p:cNvPr id="111" name="Text Box 89"/>
          <p:cNvSpPr txBox="1">
            <a:spLocks noChangeArrowheads="1"/>
          </p:cNvSpPr>
          <p:nvPr/>
        </p:nvSpPr>
        <p:spPr bwMode="auto">
          <a:xfrm>
            <a:off x="7813675" y="2439988"/>
            <a:ext cx="325730" cy="461665"/>
          </a:xfrm>
          <a:prstGeom prst="rect">
            <a:avLst/>
          </a:prstGeom>
          <a:noFill/>
          <a:ln w="12700">
            <a:noFill/>
            <a:miter lim="800000"/>
            <a:headEnd/>
            <a:tailEnd/>
          </a:ln>
          <a:effectLst/>
        </p:spPr>
        <p:txBody>
          <a:bodyPr wrap="none">
            <a:prstTxWarp prst="textNoShape">
              <a:avLst/>
            </a:prstTxWarp>
            <a:spAutoFit/>
          </a:bodyPr>
          <a:lstStyle/>
          <a:p>
            <a:r>
              <a:rPr lang="en-US" sz="2400" b="1" dirty="0" smtClean="0">
                <a:solidFill>
                  <a:schemeClr val="tx1"/>
                </a:solidFill>
              </a:rPr>
              <a:t>a</a:t>
            </a:r>
            <a:endParaRPr lang="en-US" sz="2400" b="1" dirty="0">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19426" name="Rectangle 2"/>
          <p:cNvSpPr>
            <a:spLocks noGrp="1" noChangeArrowheads="1"/>
          </p:cNvSpPr>
          <p:nvPr>
            <p:ph type="title"/>
          </p:nvPr>
        </p:nvSpPr>
        <p:spPr>
          <a:xfrm>
            <a:off x="622300" y="241300"/>
            <a:ext cx="6997700" cy="474663"/>
          </a:xfrm>
        </p:spPr>
        <p:txBody>
          <a:bodyPr/>
          <a:lstStyle/>
          <a:p>
            <a:r>
              <a:rPr lang="en-US" dirty="0"/>
              <a:t>So read block 3</a:t>
            </a:r>
          </a:p>
        </p:txBody>
      </p:sp>
      <p:grpSp>
        <p:nvGrpSpPr>
          <p:cNvPr id="2" name="Group 3"/>
          <p:cNvGrpSpPr>
            <a:grpSpLocks/>
          </p:cNvGrpSpPr>
          <p:nvPr/>
        </p:nvGrpSpPr>
        <p:grpSpPr bwMode="auto">
          <a:xfrm>
            <a:off x="0" y="1397000"/>
            <a:ext cx="8839200" cy="4665663"/>
            <a:chOff x="0" y="880"/>
            <a:chExt cx="5568" cy="2939"/>
          </a:xfrm>
        </p:grpSpPr>
        <p:sp>
          <p:nvSpPr>
            <p:cNvPr id="2919428" name="Rectangle 4"/>
            <p:cNvSpPr>
              <a:spLocks noChangeArrowheads="1"/>
            </p:cNvSpPr>
            <p:nvPr/>
          </p:nvSpPr>
          <p:spPr bwMode="auto">
            <a:xfrm>
              <a:off x="720" y="1392"/>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9429" name="Rectangle 5"/>
            <p:cNvSpPr>
              <a:spLocks noChangeArrowheads="1"/>
            </p:cNvSpPr>
            <p:nvPr/>
          </p:nvSpPr>
          <p:spPr bwMode="auto">
            <a:xfrm>
              <a:off x="576" y="1392"/>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9430" name="Rectangle 6"/>
            <p:cNvSpPr>
              <a:spLocks noChangeArrowheads="1"/>
            </p:cNvSpPr>
            <p:nvPr/>
          </p:nvSpPr>
          <p:spPr bwMode="auto">
            <a:xfrm>
              <a:off x="1344"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9431" name="Rectangle 7"/>
            <p:cNvSpPr>
              <a:spLocks noChangeArrowheads="1"/>
            </p:cNvSpPr>
            <p:nvPr/>
          </p:nvSpPr>
          <p:spPr bwMode="auto">
            <a:xfrm>
              <a:off x="2400"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9432" name="Rectangle 8"/>
            <p:cNvSpPr>
              <a:spLocks noChangeArrowheads="1"/>
            </p:cNvSpPr>
            <p:nvPr/>
          </p:nvSpPr>
          <p:spPr bwMode="auto">
            <a:xfrm>
              <a:off x="3456"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9433" name="Rectangle 9"/>
            <p:cNvSpPr>
              <a:spLocks noChangeArrowheads="1"/>
            </p:cNvSpPr>
            <p:nvPr/>
          </p:nvSpPr>
          <p:spPr bwMode="auto">
            <a:xfrm>
              <a:off x="4512"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9434" name="Rectangle 10"/>
            <p:cNvSpPr>
              <a:spLocks noChangeArrowheads="1"/>
            </p:cNvSpPr>
            <p:nvPr/>
          </p:nvSpPr>
          <p:spPr bwMode="auto">
            <a:xfrm>
              <a:off x="720" y="1584"/>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9435" name="Rectangle 11"/>
            <p:cNvSpPr>
              <a:spLocks noChangeArrowheads="1"/>
            </p:cNvSpPr>
            <p:nvPr/>
          </p:nvSpPr>
          <p:spPr bwMode="auto">
            <a:xfrm>
              <a:off x="576" y="1584"/>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9436" name="Rectangle 12"/>
            <p:cNvSpPr>
              <a:spLocks noChangeArrowheads="1"/>
            </p:cNvSpPr>
            <p:nvPr/>
          </p:nvSpPr>
          <p:spPr bwMode="auto">
            <a:xfrm>
              <a:off x="1344"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9437" name="Rectangle 13"/>
            <p:cNvSpPr>
              <a:spLocks noChangeArrowheads="1"/>
            </p:cNvSpPr>
            <p:nvPr/>
          </p:nvSpPr>
          <p:spPr bwMode="auto">
            <a:xfrm>
              <a:off x="2400"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9438" name="Rectangle 14"/>
            <p:cNvSpPr>
              <a:spLocks noChangeArrowheads="1"/>
            </p:cNvSpPr>
            <p:nvPr/>
          </p:nvSpPr>
          <p:spPr bwMode="auto">
            <a:xfrm>
              <a:off x="3456"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9439" name="Rectangle 15"/>
            <p:cNvSpPr>
              <a:spLocks noChangeArrowheads="1"/>
            </p:cNvSpPr>
            <p:nvPr/>
          </p:nvSpPr>
          <p:spPr bwMode="auto">
            <a:xfrm>
              <a:off x="4512"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9440" name="Rectangle 16"/>
            <p:cNvSpPr>
              <a:spLocks noChangeArrowheads="1"/>
            </p:cNvSpPr>
            <p:nvPr/>
          </p:nvSpPr>
          <p:spPr bwMode="auto">
            <a:xfrm>
              <a:off x="720" y="1776"/>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9441" name="Rectangle 17"/>
            <p:cNvSpPr>
              <a:spLocks noChangeArrowheads="1"/>
            </p:cNvSpPr>
            <p:nvPr/>
          </p:nvSpPr>
          <p:spPr bwMode="auto">
            <a:xfrm>
              <a:off x="576" y="1776"/>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9442" name="Rectangle 18"/>
            <p:cNvSpPr>
              <a:spLocks noChangeArrowheads="1"/>
            </p:cNvSpPr>
            <p:nvPr/>
          </p:nvSpPr>
          <p:spPr bwMode="auto">
            <a:xfrm>
              <a:off x="1344"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9443" name="Rectangle 19"/>
            <p:cNvSpPr>
              <a:spLocks noChangeArrowheads="1"/>
            </p:cNvSpPr>
            <p:nvPr/>
          </p:nvSpPr>
          <p:spPr bwMode="auto">
            <a:xfrm>
              <a:off x="2400"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9444" name="Rectangle 20"/>
            <p:cNvSpPr>
              <a:spLocks noChangeArrowheads="1"/>
            </p:cNvSpPr>
            <p:nvPr/>
          </p:nvSpPr>
          <p:spPr bwMode="auto">
            <a:xfrm>
              <a:off x="3456"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9445" name="Rectangle 21"/>
            <p:cNvSpPr>
              <a:spLocks noChangeArrowheads="1"/>
            </p:cNvSpPr>
            <p:nvPr/>
          </p:nvSpPr>
          <p:spPr bwMode="auto">
            <a:xfrm>
              <a:off x="4512"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9446" name="Rectangle 22"/>
            <p:cNvSpPr>
              <a:spLocks noChangeArrowheads="1"/>
            </p:cNvSpPr>
            <p:nvPr/>
          </p:nvSpPr>
          <p:spPr bwMode="auto">
            <a:xfrm>
              <a:off x="720" y="1968"/>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9447" name="Rectangle 23"/>
            <p:cNvSpPr>
              <a:spLocks noChangeArrowheads="1"/>
            </p:cNvSpPr>
            <p:nvPr/>
          </p:nvSpPr>
          <p:spPr bwMode="auto">
            <a:xfrm>
              <a:off x="576" y="1968"/>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9448" name="Rectangle 24"/>
            <p:cNvSpPr>
              <a:spLocks noChangeArrowheads="1"/>
            </p:cNvSpPr>
            <p:nvPr/>
          </p:nvSpPr>
          <p:spPr bwMode="auto">
            <a:xfrm>
              <a:off x="1344"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9449" name="Rectangle 25"/>
            <p:cNvSpPr>
              <a:spLocks noChangeArrowheads="1"/>
            </p:cNvSpPr>
            <p:nvPr/>
          </p:nvSpPr>
          <p:spPr bwMode="auto">
            <a:xfrm>
              <a:off x="2400"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9450" name="Rectangle 26"/>
            <p:cNvSpPr>
              <a:spLocks noChangeArrowheads="1"/>
            </p:cNvSpPr>
            <p:nvPr/>
          </p:nvSpPr>
          <p:spPr bwMode="auto">
            <a:xfrm>
              <a:off x="3456"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9451" name="Rectangle 27"/>
            <p:cNvSpPr>
              <a:spLocks noChangeArrowheads="1"/>
            </p:cNvSpPr>
            <p:nvPr/>
          </p:nvSpPr>
          <p:spPr bwMode="auto">
            <a:xfrm>
              <a:off x="4512"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9452" name="Rectangle 28"/>
            <p:cNvSpPr>
              <a:spLocks noChangeArrowheads="1"/>
            </p:cNvSpPr>
            <p:nvPr/>
          </p:nvSpPr>
          <p:spPr bwMode="auto">
            <a:xfrm>
              <a:off x="720" y="2160"/>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9453" name="Rectangle 29"/>
            <p:cNvSpPr>
              <a:spLocks noChangeArrowheads="1"/>
            </p:cNvSpPr>
            <p:nvPr/>
          </p:nvSpPr>
          <p:spPr bwMode="auto">
            <a:xfrm>
              <a:off x="576" y="2160"/>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9454" name="Rectangle 30"/>
            <p:cNvSpPr>
              <a:spLocks noChangeArrowheads="1"/>
            </p:cNvSpPr>
            <p:nvPr/>
          </p:nvSpPr>
          <p:spPr bwMode="auto">
            <a:xfrm>
              <a:off x="1344"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9455" name="Rectangle 31"/>
            <p:cNvSpPr>
              <a:spLocks noChangeArrowheads="1"/>
            </p:cNvSpPr>
            <p:nvPr/>
          </p:nvSpPr>
          <p:spPr bwMode="auto">
            <a:xfrm>
              <a:off x="2400"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9456" name="Rectangle 32"/>
            <p:cNvSpPr>
              <a:spLocks noChangeArrowheads="1"/>
            </p:cNvSpPr>
            <p:nvPr/>
          </p:nvSpPr>
          <p:spPr bwMode="auto">
            <a:xfrm>
              <a:off x="3456"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9457" name="Rectangle 33"/>
            <p:cNvSpPr>
              <a:spLocks noChangeArrowheads="1"/>
            </p:cNvSpPr>
            <p:nvPr/>
          </p:nvSpPr>
          <p:spPr bwMode="auto">
            <a:xfrm>
              <a:off x="4512"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9458" name="Rectangle 34"/>
            <p:cNvSpPr>
              <a:spLocks noChangeArrowheads="1"/>
            </p:cNvSpPr>
            <p:nvPr/>
          </p:nvSpPr>
          <p:spPr bwMode="auto">
            <a:xfrm>
              <a:off x="720" y="2352"/>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9459" name="Rectangle 35"/>
            <p:cNvSpPr>
              <a:spLocks noChangeArrowheads="1"/>
            </p:cNvSpPr>
            <p:nvPr/>
          </p:nvSpPr>
          <p:spPr bwMode="auto">
            <a:xfrm>
              <a:off x="576" y="2352"/>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9460" name="Rectangle 36"/>
            <p:cNvSpPr>
              <a:spLocks noChangeArrowheads="1"/>
            </p:cNvSpPr>
            <p:nvPr/>
          </p:nvSpPr>
          <p:spPr bwMode="auto">
            <a:xfrm>
              <a:off x="1344"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9461" name="Rectangle 37"/>
            <p:cNvSpPr>
              <a:spLocks noChangeArrowheads="1"/>
            </p:cNvSpPr>
            <p:nvPr/>
          </p:nvSpPr>
          <p:spPr bwMode="auto">
            <a:xfrm>
              <a:off x="2400"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9462" name="Rectangle 38"/>
            <p:cNvSpPr>
              <a:spLocks noChangeArrowheads="1"/>
            </p:cNvSpPr>
            <p:nvPr/>
          </p:nvSpPr>
          <p:spPr bwMode="auto">
            <a:xfrm>
              <a:off x="3456"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9463" name="Rectangle 39"/>
            <p:cNvSpPr>
              <a:spLocks noChangeArrowheads="1"/>
            </p:cNvSpPr>
            <p:nvPr/>
          </p:nvSpPr>
          <p:spPr bwMode="auto">
            <a:xfrm>
              <a:off x="4512"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9464" name="Rectangle 40"/>
            <p:cNvSpPr>
              <a:spLocks noChangeArrowheads="1"/>
            </p:cNvSpPr>
            <p:nvPr/>
          </p:nvSpPr>
          <p:spPr bwMode="auto">
            <a:xfrm>
              <a:off x="720" y="2544"/>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9465" name="Rectangle 41"/>
            <p:cNvSpPr>
              <a:spLocks noChangeArrowheads="1"/>
            </p:cNvSpPr>
            <p:nvPr/>
          </p:nvSpPr>
          <p:spPr bwMode="auto">
            <a:xfrm>
              <a:off x="576" y="2544"/>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9466" name="Rectangle 42"/>
            <p:cNvSpPr>
              <a:spLocks noChangeArrowheads="1"/>
            </p:cNvSpPr>
            <p:nvPr/>
          </p:nvSpPr>
          <p:spPr bwMode="auto">
            <a:xfrm>
              <a:off x="1344"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9467" name="Rectangle 43"/>
            <p:cNvSpPr>
              <a:spLocks noChangeArrowheads="1"/>
            </p:cNvSpPr>
            <p:nvPr/>
          </p:nvSpPr>
          <p:spPr bwMode="auto">
            <a:xfrm>
              <a:off x="2400"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9468" name="Rectangle 44"/>
            <p:cNvSpPr>
              <a:spLocks noChangeArrowheads="1"/>
            </p:cNvSpPr>
            <p:nvPr/>
          </p:nvSpPr>
          <p:spPr bwMode="auto">
            <a:xfrm>
              <a:off x="3456"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9469" name="Rectangle 45"/>
            <p:cNvSpPr>
              <a:spLocks noChangeArrowheads="1"/>
            </p:cNvSpPr>
            <p:nvPr/>
          </p:nvSpPr>
          <p:spPr bwMode="auto">
            <a:xfrm>
              <a:off x="4512"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9470" name="Rectangle 46"/>
            <p:cNvSpPr>
              <a:spLocks noChangeArrowheads="1"/>
            </p:cNvSpPr>
            <p:nvPr/>
          </p:nvSpPr>
          <p:spPr bwMode="auto">
            <a:xfrm>
              <a:off x="720" y="2736"/>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9471" name="Rectangle 47"/>
            <p:cNvSpPr>
              <a:spLocks noChangeArrowheads="1"/>
            </p:cNvSpPr>
            <p:nvPr/>
          </p:nvSpPr>
          <p:spPr bwMode="auto">
            <a:xfrm>
              <a:off x="576" y="2736"/>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9472" name="Rectangle 48"/>
            <p:cNvSpPr>
              <a:spLocks noChangeArrowheads="1"/>
            </p:cNvSpPr>
            <p:nvPr/>
          </p:nvSpPr>
          <p:spPr bwMode="auto">
            <a:xfrm>
              <a:off x="1344"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9473" name="Rectangle 49"/>
            <p:cNvSpPr>
              <a:spLocks noChangeArrowheads="1"/>
            </p:cNvSpPr>
            <p:nvPr/>
          </p:nvSpPr>
          <p:spPr bwMode="auto">
            <a:xfrm>
              <a:off x="2400"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9474" name="Rectangle 50"/>
            <p:cNvSpPr>
              <a:spLocks noChangeArrowheads="1"/>
            </p:cNvSpPr>
            <p:nvPr/>
          </p:nvSpPr>
          <p:spPr bwMode="auto">
            <a:xfrm>
              <a:off x="3456"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9475" name="Rectangle 51"/>
            <p:cNvSpPr>
              <a:spLocks noChangeArrowheads="1"/>
            </p:cNvSpPr>
            <p:nvPr/>
          </p:nvSpPr>
          <p:spPr bwMode="auto">
            <a:xfrm>
              <a:off x="4512"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9476" name="Rectangle 52"/>
            <p:cNvSpPr>
              <a:spLocks noChangeArrowheads="1"/>
            </p:cNvSpPr>
            <p:nvPr/>
          </p:nvSpPr>
          <p:spPr bwMode="auto">
            <a:xfrm>
              <a:off x="720" y="3360"/>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9477" name="Rectangle 53"/>
            <p:cNvSpPr>
              <a:spLocks noChangeArrowheads="1"/>
            </p:cNvSpPr>
            <p:nvPr/>
          </p:nvSpPr>
          <p:spPr bwMode="auto">
            <a:xfrm>
              <a:off x="576" y="3360"/>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9478" name="Rectangle 54"/>
            <p:cNvSpPr>
              <a:spLocks noChangeArrowheads="1"/>
            </p:cNvSpPr>
            <p:nvPr/>
          </p:nvSpPr>
          <p:spPr bwMode="auto">
            <a:xfrm>
              <a:off x="1344"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9479" name="Rectangle 55"/>
            <p:cNvSpPr>
              <a:spLocks noChangeArrowheads="1"/>
            </p:cNvSpPr>
            <p:nvPr/>
          </p:nvSpPr>
          <p:spPr bwMode="auto">
            <a:xfrm>
              <a:off x="2400"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9480" name="Rectangle 56"/>
            <p:cNvSpPr>
              <a:spLocks noChangeArrowheads="1"/>
            </p:cNvSpPr>
            <p:nvPr/>
          </p:nvSpPr>
          <p:spPr bwMode="auto">
            <a:xfrm>
              <a:off x="3456"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9481" name="Rectangle 57"/>
            <p:cNvSpPr>
              <a:spLocks noChangeArrowheads="1"/>
            </p:cNvSpPr>
            <p:nvPr/>
          </p:nvSpPr>
          <p:spPr bwMode="auto">
            <a:xfrm>
              <a:off x="4512"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9482" name="Rectangle 58"/>
            <p:cNvSpPr>
              <a:spLocks noChangeArrowheads="1"/>
            </p:cNvSpPr>
            <p:nvPr/>
          </p:nvSpPr>
          <p:spPr bwMode="auto">
            <a:xfrm>
              <a:off x="720" y="3552"/>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9483" name="Rectangle 59"/>
            <p:cNvSpPr>
              <a:spLocks noChangeArrowheads="1"/>
            </p:cNvSpPr>
            <p:nvPr/>
          </p:nvSpPr>
          <p:spPr bwMode="auto">
            <a:xfrm>
              <a:off x="576" y="3552"/>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9484" name="Rectangle 60"/>
            <p:cNvSpPr>
              <a:spLocks noChangeArrowheads="1"/>
            </p:cNvSpPr>
            <p:nvPr/>
          </p:nvSpPr>
          <p:spPr bwMode="auto">
            <a:xfrm>
              <a:off x="1344"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9485" name="Rectangle 61"/>
            <p:cNvSpPr>
              <a:spLocks noChangeArrowheads="1"/>
            </p:cNvSpPr>
            <p:nvPr/>
          </p:nvSpPr>
          <p:spPr bwMode="auto">
            <a:xfrm>
              <a:off x="2400"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9486" name="Rectangle 62"/>
            <p:cNvSpPr>
              <a:spLocks noChangeArrowheads="1"/>
            </p:cNvSpPr>
            <p:nvPr/>
          </p:nvSpPr>
          <p:spPr bwMode="auto">
            <a:xfrm>
              <a:off x="3456"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9487" name="Rectangle 63"/>
            <p:cNvSpPr>
              <a:spLocks noChangeArrowheads="1"/>
            </p:cNvSpPr>
            <p:nvPr/>
          </p:nvSpPr>
          <p:spPr bwMode="auto">
            <a:xfrm>
              <a:off x="4512"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19488" name="Text Box 64"/>
            <p:cNvSpPr txBox="1">
              <a:spLocks noChangeArrowheads="1"/>
            </p:cNvSpPr>
            <p:nvPr/>
          </p:nvSpPr>
          <p:spPr bwMode="auto">
            <a:xfrm>
              <a:off x="2390" y="3002"/>
              <a:ext cx="260" cy="288"/>
            </a:xfrm>
            <a:prstGeom prst="rect">
              <a:avLst/>
            </a:prstGeom>
            <a:noFill/>
            <a:ln w="9525">
              <a:noFill/>
              <a:miter lim="800000"/>
              <a:headEnd/>
              <a:tailEnd/>
            </a:ln>
            <a:effectLst/>
          </p:spPr>
          <p:txBody>
            <a:bodyPr wrap="none">
              <a:prstTxWarp prst="textNoShape">
                <a:avLst/>
              </a:prstTxWarp>
              <a:spAutoFit/>
            </a:bodyPr>
            <a:lstStyle/>
            <a:p>
              <a:r>
                <a:rPr lang="en-US" sz="2400" b="1">
                  <a:solidFill>
                    <a:schemeClr val="tx1"/>
                  </a:solidFill>
                  <a:latin typeface="Times" pitchFamily="-65" charset="0"/>
                </a:rPr>
                <a:t>...</a:t>
              </a:r>
              <a:endParaRPr lang="en-US" sz="2400">
                <a:solidFill>
                  <a:schemeClr val="tx1"/>
                </a:solidFill>
                <a:latin typeface="Times" pitchFamily="-65" charset="0"/>
              </a:endParaRPr>
            </a:p>
          </p:txBody>
        </p:sp>
        <p:grpSp>
          <p:nvGrpSpPr>
            <p:cNvPr id="3" name="Group 65"/>
            <p:cNvGrpSpPr>
              <a:grpSpLocks/>
            </p:cNvGrpSpPr>
            <p:nvPr/>
          </p:nvGrpSpPr>
          <p:grpSpPr bwMode="auto">
            <a:xfrm>
              <a:off x="336" y="880"/>
              <a:ext cx="969" cy="567"/>
              <a:chOff x="336" y="880"/>
              <a:chExt cx="969" cy="567"/>
            </a:xfrm>
          </p:grpSpPr>
          <p:sp>
            <p:nvSpPr>
              <p:cNvPr id="2919490" name="Text Box 66"/>
              <p:cNvSpPr txBox="1">
                <a:spLocks noChangeArrowheads="1"/>
              </p:cNvSpPr>
              <p:nvPr/>
            </p:nvSpPr>
            <p:spPr bwMode="auto">
              <a:xfrm>
                <a:off x="336" y="880"/>
                <a:ext cx="639"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Times" pitchFamily="-65" charset="0"/>
                  </a:rPr>
                  <a:t>Valid</a:t>
                </a:r>
              </a:p>
            </p:txBody>
          </p:sp>
          <p:sp>
            <p:nvSpPr>
              <p:cNvPr id="2919491" name="Text Box 67"/>
              <p:cNvSpPr txBox="1">
                <a:spLocks noChangeArrowheads="1"/>
              </p:cNvSpPr>
              <p:nvPr/>
            </p:nvSpPr>
            <p:spPr bwMode="auto">
              <a:xfrm>
                <a:off x="816" y="1120"/>
                <a:ext cx="489"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Times" pitchFamily="-65" charset="0"/>
                  </a:rPr>
                  <a:t>Tag</a:t>
                </a:r>
              </a:p>
            </p:txBody>
          </p:sp>
        </p:grpSp>
        <p:grpSp>
          <p:nvGrpSpPr>
            <p:cNvPr id="4" name="Group 72"/>
            <p:cNvGrpSpPr>
              <a:grpSpLocks/>
            </p:cNvGrpSpPr>
            <p:nvPr/>
          </p:nvGrpSpPr>
          <p:grpSpPr bwMode="auto">
            <a:xfrm>
              <a:off x="0" y="1335"/>
              <a:ext cx="654" cy="2484"/>
              <a:chOff x="0" y="1335"/>
              <a:chExt cx="654" cy="2484"/>
            </a:xfrm>
          </p:grpSpPr>
          <p:sp>
            <p:nvSpPr>
              <p:cNvPr id="2919497" name="Text Box 73"/>
              <p:cNvSpPr txBox="1">
                <a:spLocks noChangeArrowheads="1"/>
              </p:cNvSpPr>
              <p:nvPr/>
            </p:nvSpPr>
            <p:spPr bwMode="auto">
              <a:xfrm>
                <a:off x="192" y="1335"/>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0</a:t>
                </a:r>
                <a:endParaRPr lang="en-US" sz="2800">
                  <a:solidFill>
                    <a:schemeClr val="tx1"/>
                  </a:solidFill>
                  <a:latin typeface="Times" pitchFamily="-65" charset="0"/>
                </a:endParaRPr>
              </a:p>
            </p:txBody>
          </p:sp>
          <p:sp>
            <p:nvSpPr>
              <p:cNvPr id="2919498" name="Text Box 74"/>
              <p:cNvSpPr txBox="1">
                <a:spLocks noChangeArrowheads="1"/>
              </p:cNvSpPr>
              <p:nvPr/>
            </p:nvSpPr>
            <p:spPr bwMode="auto">
              <a:xfrm>
                <a:off x="192" y="1527"/>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1</a:t>
                </a:r>
                <a:endParaRPr lang="en-US" sz="2800">
                  <a:solidFill>
                    <a:schemeClr val="tx1"/>
                  </a:solidFill>
                  <a:latin typeface="Times" pitchFamily="-65" charset="0"/>
                </a:endParaRPr>
              </a:p>
            </p:txBody>
          </p:sp>
          <p:sp>
            <p:nvSpPr>
              <p:cNvPr id="2919499" name="Text Box 75"/>
              <p:cNvSpPr txBox="1">
                <a:spLocks noChangeArrowheads="1"/>
              </p:cNvSpPr>
              <p:nvPr/>
            </p:nvSpPr>
            <p:spPr bwMode="auto">
              <a:xfrm>
                <a:off x="192" y="1719"/>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2</a:t>
                </a:r>
                <a:endParaRPr lang="en-US" sz="2800">
                  <a:solidFill>
                    <a:schemeClr val="tx1"/>
                  </a:solidFill>
                  <a:latin typeface="Times" pitchFamily="-65" charset="0"/>
                </a:endParaRPr>
              </a:p>
            </p:txBody>
          </p:sp>
          <p:sp>
            <p:nvSpPr>
              <p:cNvPr id="2919500" name="Text Box 76"/>
              <p:cNvSpPr txBox="1">
                <a:spLocks noChangeArrowheads="1"/>
              </p:cNvSpPr>
              <p:nvPr/>
            </p:nvSpPr>
            <p:spPr bwMode="auto">
              <a:xfrm>
                <a:off x="192" y="1911"/>
                <a:ext cx="250" cy="327"/>
              </a:xfrm>
              <a:prstGeom prst="rect">
                <a:avLst/>
              </a:prstGeom>
              <a:noFill/>
              <a:ln w="9525">
                <a:noFill/>
                <a:miter lim="800000"/>
                <a:headEnd/>
                <a:tailEnd/>
              </a:ln>
              <a:effectLst/>
            </p:spPr>
            <p:txBody>
              <a:bodyPr wrap="none">
                <a:prstTxWarp prst="textNoShape">
                  <a:avLst/>
                </a:prstTxWarp>
                <a:spAutoFit/>
              </a:bodyPr>
              <a:lstStyle/>
              <a:p>
                <a:r>
                  <a:rPr lang="en-US" sz="2800" b="1" u="sng">
                    <a:solidFill>
                      <a:srgbClr val="FF0000"/>
                    </a:solidFill>
                    <a:latin typeface="Courier New" pitchFamily="-65" charset="0"/>
                  </a:rPr>
                  <a:t>3</a:t>
                </a:r>
                <a:endParaRPr lang="en-US" sz="2800">
                  <a:solidFill>
                    <a:schemeClr val="tx1"/>
                  </a:solidFill>
                  <a:latin typeface="Times" pitchFamily="-65" charset="0"/>
                </a:endParaRPr>
              </a:p>
            </p:txBody>
          </p:sp>
          <p:sp>
            <p:nvSpPr>
              <p:cNvPr id="2919501" name="Text Box 77"/>
              <p:cNvSpPr txBox="1">
                <a:spLocks noChangeArrowheads="1"/>
              </p:cNvSpPr>
              <p:nvPr/>
            </p:nvSpPr>
            <p:spPr bwMode="auto">
              <a:xfrm>
                <a:off x="192" y="2103"/>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4</a:t>
                </a:r>
                <a:endParaRPr lang="en-US" sz="2800">
                  <a:solidFill>
                    <a:schemeClr val="tx1"/>
                  </a:solidFill>
                  <a:latin typeface="Times" pitchFamily="-65" charset="0"/>
                </a:endParaRPr>
              </a:p>
            </p:txBody>
          </p:sp>
          <p:sp>
            <p:nvSpPr>
              <p:cNvPr id="2919502" name="Text Box 78"/>
              <p:cNvSpPr txBox="1">
                <a:spLocks noChangeArrowheads="1"/>
              </p:cNvSpPr>
              <p:nvPr/>
            </p:nvSpPr>
            <p:spPr bwMode="auto">
              <a:xfrm>
                <a:off x="192" y="2295"/>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5</a:t>
                </a:r>
                <a:endParaRPr lang="en-US" sz="2800">
                  <a:solidFill>
                    <a:schemeClr val="tx1"/>
                  </a:solidFill>
                  <a:latin typeface="Times" pitchFamily="-65" charset="0"/>
                </a:endParaRPr>
              </a:p>
            </p:txBody>
          </p:sp>
          <p:sp>
            <p:nvSpPr>
              <p:cNvPr id="2919503" name="Text Box 79"/>
              <p:cNvSpPr txBox="1">
                <a:spLocks noChangeArrowheads="1"/>
              </p:cNvSpPr>
              <p:nvPr/>
            </p:nvSpPr>
            <p:spPr bwMode="auto">
              <a:xfrm>
                <a:off x="192" y="2487"/>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6</a:t>
                </a:r>
                <a:endParaRPr lang="en-US" sz="2800">
                  <a:solidFill>
                    <a:schemeClr val="tx1"/>
                  </a:solidFill>
                  <a:latin typeface="Times" pitchFamily="-65" charset="0"/>
                </a:endParaRPr>
              </a:p>
            </p:txBody>
          </p:sp>
          <p:sp>
            <p:nvSpPr>
              <p:cNvPr id="2919504" name="Text Box 80"/>
              <p:cNvSpPr txBox="1">
                <a:spLocks noChangeArrowheads="1"/>
              </p:cNvSpPr>
              <p:nvPr/>
            </p:nvSpPr>
            <p:spPr bwMode="auto">
              <a:xfrm>
                <a:off x="192" y="2679"/>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7</a:t>
                </a:r>
                <a:endParaRPr lang="en-US" sz="2800">
                  <a:solidFill>
                    <a:schemeClr val="tx1"/>
                  </a:solidFill>
                  <a:latin typeface="Times" pitchFamily="-65" charset="0"/>
                </a:endParaRPr>
              </a:p>
            </p:txBody>
          </p:sp>
          <p:sp>
            <p:nvSpPr>
              <p:cNvPr id="2919505" name="Text Box 81"/>
              <p:cNvSpPr txBox="1">
                <a:spLocks noChangeArrowheads="1"/>
              </p:cNvSpPr>
              <p:nvPr/>
            </p:nvSpPr>
            <p:spPr bwMode="auto">
              <a:xfrm>
                <a:off x="0" y="3300"/>
                <a:ext cx="654"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1022</a:t>
                </a:r>
                <a:endParaRPr lang="en-US" sz="2800">
                  <a:solidFill>
                    <a:schemeClr val="tx1"/>
                  </a:solidFill>
                  <a:latin typeface="Times" pitchFamily="-65" charset="0"/>
                </a:endParaRPr>
              </a:p>
            </p:txBody>
          </p:sp>
          <p:sp>
            <p:nvSpPr>
              <p:cNvPr id="2919506" name="Text Box 82"/>
              <p:cNvSpPr txBox="1">
                <a:spLocks noChangeArrowheads="1"/>
              </p:cNvSpPr>
              <p:nvPr/>
            </p:nvSpPr>
            <p:spPr bwMode="auto">
              <a:xfrm>
                <a:off x="0" y="3492"/>
                <a:ext cx="654"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1023</a:t>
                </a:r>
                <a:endParaRPr lang="en-US" sz="2800">
                  <a:solidFill>
                    <a:schemeClr val="tx1"/>
                  </a:solidFill>
                  <a:latin typeface="Times" pitchFamily="-65" charset="0"/>
                </a:endParaRPr>
              </a:p>
            </p:txBody>
          </p:sp>
          <p:sp>
            <p:nvSpPr>
              <p:cNvPr id="2919507" name="Text Box 83"/>
              <p:cNvSpPr txBox="1">
                <a:spLocks noChangeArrowheads="1"/>
              </p:cNvSpPr>
              <p:nvPr/>
            </p:nvSpPr>
            <p:spPr bwMode="auto">
              <a:xfrm>
                <a:off x="192" y="3002"/>
                <a:ext cx="260" cy="288"/>
              </a:xfrm>
              <a:prstGeom prst="rect">
                <a:avLst/>
              </a:prstGeom>
              <a:noFill/>
              <a:ln w="9525">
                <a:noFill/>
                <a:miter lim="800000"/>
                <a:headEnd/>
                <a:tailEnd/>
              </a:ln>
              <a:effectLst/>
            </p:spPr>
            <p:txBody>
              <a:bodyPr wrap="none">
                <a:prstTxWarp prst="textNoShape">
                  <a:avLst/>
                </a:prstTxWarp>
                <a:spAutoFit/>
              </a:bodyPr>
              <a:lstStyle/>
              <a:p>
                <a:r>
                  <a:rPr lang="en-US" sz="2400" b="1">
                    <a:solidFill>
                      <a:schemeClr val="tx1"/>
                    </a:solidFill>
                    <a:latin typeface="Times" pitchFamily="-65" charset="0"/>
                  </a:rPr>
                  <a:t>...</a:t>
                </a:r>
                <a:endParaRPr lang="en-US" sz="2400">
                  <a:solidFill>
                    <a:schemeClr val="tx1"/>
                  </a:solidFill>
                  <a:latin typeface="Times" pitchFamily="-65" charset="0"/>
                </a:endParaRPr>
              </a:p>
            </p:txBody>
          </p:sp>
        </p:grpSp>
      </p:grpSp>
      <p:sp>
        <p:nvSpPr>
          <p:cNvPr id="2919508" name="Text Box 84"/>
          <p:cNvSpPr txBox="1">
            <a:spLocks noChangeArrowheads="1"/>
          </p:cNvSpPr>
          <p:nvPr/>
        </p:nvSpPr>
        <p:spPr bwMode="auto">
          <a:xfrm>
            <a:off x="841375" y="2420938"/>
            <a:ext cx="354013" cy="457200"/>
          </a:xfrm>
          <a:prstGeom prst="rect">
            <a:avLst/>
          </a:prstGeom>
          <a:noFill/>
          <a:ln w="12700">
            <a:noFill/>
            <a:miter lim="800000"/>
            <a:headEnd/>
            <a:tailEnd/>
          </a:ln>
          <a:effectLst/>
        </p:spPr>
        <p:txBody>
          <a:bodyPr wrap="none">
            <a:prstTxWarp prst="textNoShape">
              <a:avLst/>
            </a:prstTxWarp>
            <a:spAutoFit/>
          </a:bodyPr>
          <a:lstStyle/>
          <a:p>
            <a:r>
              <a:rPr lang="en-US" sz="2400" b="1">
                <a:solidFill>
                  <a:schemeClr val="tx1"/>
                </a:solidFill>
              </a:rPr>
              <a:t>1</a:t>
            </a:r>
          </a:p>
        </p:txBody>
      </p:sp>
      <p:sp>
        <p:nvSpPr>
          <p:cNvPr id="2919509" name="Text Box 85"/>
          <p:cNvSpPr txBox="1">
            <a:spLocks noChangeArrowheads="1"/>
          </p:cNvSpPr>
          <p:nvPr/>
        </p:nvSpPr>
        <p:spPr bwMode="auto">
          <a:xfrm>
            <a:off x="1470025" y="2439988"/>
            <a:ext cx="354013" cy="457200"/>
          </a:xfrm>
          <a:prstGeom prst="rect">
            <a:avLst/>
          </a:prstGeom>
          <a:noFill/>
          <a:ln w="12700">
            <a:noFill/>
            <a:miter lim="800000"/>
            <a:headEnd/>
            <a:tailEnd/>
          </a:ln>
          <a:effectLst/>
        </p:spPr>
        <p:txBody>
          <a:bodyPr wrap="none">
            <a:prstTxWarp prst="textNoShape">
              <a:avLst/>
            </a:prstTxWarp>
            <a:spAutoFit/>
          </a:bodyPr>
          <a:lstStyle/>
          <a:p>
            <a:r>
              <a:rPr lang="en-US" sz="2400" b="1">
                <a:solidFill>
                  <a:schemeClr val="tx1"/>
                </a:solidFill>
              </a:rPr>
              <a:t>0</a:t>
            </a:r>
          </a:p>
        </p:txBody>
      </p:sp>
      <p:sp>
        <p:nvSpPr>
          <p:cNvPr id="2919514" name="Rectangle 90"/>
          <p:cNvSpPr>
            <a:spLocks noGrp="1" noChangeArrowheads="1"/>
          </p:cNvSpPr>
          <p:nvPr>
            <p:ph type="body" idx="1"/>
          </p:nvPr>
        </p:nvSpPr>
        <p:spPr>
          <a:xfrm>
            <a:off x="381000" y="952500"/>
            <a:ext cx="8286750" cy="371475"/>
          </a:xfrm>
          <a:noFill/>
          <a:ln/>
        </p:spPr>
        <p:txBody>
          <a:bodyPr/>
          <a:lstStyle/>
          <a:p>
            <a:pPr marL="285750" indent="-285750"/>
            <a:r>
              <a:rPr lang="en-US" sz="2800">
                <a:latin typeface="Courier New" pitchFamily="-65" charset="0"/>
              </a:rPr>
              <a:t>000000000000000000 </a:t>
            </a:r>
            <a:r>
              <a:rPr lang="en-US" sz="2800" u="sng">
                <a:solidFill>
                  <a:srgbClr val="FF0000"/>
                </a:solidFill>
                <a:latin typeface="Courier New" pitchFamily="-65" charset="0"/>
              </a:rPr>
              <a:t>0000000011</a:t>
            </a:r>
            <a:r>
              <a:rPr lang="en-US" sz="2800">
                <a:latin typeface="Courier New" pitchFamily="-65" charset="0"/>
              </a:rPr>
              <a:t> 0100</a:t>
            </a:r>
            <a:endParaRPr lang="en-US"/>
          </a:p>
        </p:txBody>
      </p:sp>
      <p:sp>
        <p:nvSpPr>
          <p:cNvPr id="2919515" name="Text Box 91"/>
          <p:cNvSpPr txBox="1">
            <a:spLocks noChangeArrowheads="1"/>
          </p:cNvSpPr>
          <p:nvPr/>
        </p:nvSpPr>
        <p:spPr bwMode="auto">
          <a:xfrm>
            <a:off x="0" y="1809750"/>
            <a:ext cx="1112838"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Index</a:t>
            </a:r>
          </a:p>
        </p:txBody>
      </p:sp>
      <p:sp>
        <p:nvSpPr>
          <p:cNvPr id="2919516" name="Text Box 92"/>
          <p:cNvSpPr txBox="1">
            <a:spLocks noChangeArrowheads="1"/>
          </p:cNvSpPr>
          <p:nvPr/>
        </p:nvSpPr>
        <p:spPr bwMode="auto">
          <a:xfrm>
            <a:off x="1981200" y="1174750"/>
            <a:ext cx="1646238"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Tag field</a:t>
            </a:r>
          </a:p>
        </p:txBody>
      </p:sp>
      <p:sp>
        <p:nvSpPr>
          <p:cNvPr id="2919517" name="Text Box 93"/>
          <p:cNvSpPr txBox="1">
            <a:spLocks noChangeArrowheads="1"/>
          </p:cNvSpPr>
          <p:nvPr/>
        </p:nvSpPr>
        <p:spPr bwMode="auto">
          <a:xfrm>
            <a:off x="4927600" y="1174750"/>
            <a:ext cx="1943100"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Index field</a:t>
            </a:r>
          </a:p>
        </p:txBody>
      </p:sp>
      <p:sp>
        <p:nvSpPr>
          <p:cNvPr id="2919518" name="Text Box 94"/>
          <p:cNvSpPr txBox="1">
            <a:spLocks noChangeArrowheads="1"/>
          </p:cNvSpPr>
          <p:nvPr/>
        </p:nvSpPr>
        <p:spPr bwMode="auto">
          <a:xfrm>
            <a:off x="7061200" y="1174750"/>
            <a:ext cx="1211263"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Offset</a:t>
            </a:r>
          </a:p>
        </p:txBody>
      </p:sp>
      <p:cxnSp>
        <p:nvCxnSpPr>
          <p:cNvPr id="2919519" name="AutoShape 95"/>
          <p:cNvCxnSpPr>
            <a:cxnSpLocks noChangeShapeType="1"/>
            <a:stCxn id="2919517" idx="2"/>
            <a:endCxn id="2919500" idx="1"/>
          </p:cNvCxnSpPr>
          <p:nvPr/>
        </p:nvCxnSpPr>
        <p:spPr bwMode="auto">
          <a:xfrm rot="5400000">
            <a:off x="2301875" y="-303212"/>
            <a:ext cx="1600200" cy="5594350"/>
          </a:xfrm>
          <a:prstGeom prst="curvedConnector4">
            <a:avLst>
              <a:gd name="adj1" fmla="val 41866"/>
              <a:gd name="adj2" fmla="val 104088"/>
            </a:avLst>
          </a:prstGeom>
          <a:noFill/>
          <a:ln w="38100">
            <a:solidFill>
              <a:schemeClr val="accent1"/>
            </a:solidFill>
            <a:round/>
            <a:headEnd/>
            <a:tailEnd type="triangle" w="med" len="med"/>
          </a:ln>
          <a:effectLst/>
        </p:spPr>
      </p:cxnSp>
      <p:sp>
        <p:nvSpPr>
          <p:cNvPr id="2919520" name="Text Box 96"/>
          <p:cNvSpPr txBox="1">
            <a:spLocks noChangeArrowheads="1"/>
          </p:cNvSpPr>
          <p:nvPr/>
        </p:nvSpPr>
        <p:spPr bwMode="auto">
          <a:xfrm>
            <a:off x="874713" y="21415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19521" name="Text Box 97"/>
          <p:cNvSpPr txBox="1">
            <a:spLocks noChangeArrowheads="1"/>
          </p:cNvSpPr>
          <p:nvPr/>
        </p:nvSpPr>
        <p:spPr bwMode="auto">
          <a:xfrm>
            <a:off x="874713" y="27638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19522" name="Text Box 98"/>
          <p:cNvSpPr txBox="1">
            <a:spLocks noChangeArrowheads="1"/>
          </p:cNvSpPr>
          <p:nvPr/>
        </p:nvSpPr>
        <p:spPr bwMode="auto">
          <a:xfrm>
            <a:off x="874713" y="30686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19523" name="Text Box 99"/>
          <p:cNvSpPr txBox="1">
            <a:spLocks noChangeArrowheads="1"/>
          </p:cNvSpPr>
          <p:nvPr/>
        </p:nvSpPr>
        <p:spPr bwMode="auto">
          <a:xfrm>
            <a:off x="887413" y="33861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19524" name="Text Box 100"/>
          <p:cNvSpPr txBox="1">
            <a:spLocks noChangeArrowheads="1"/>
          </p:cNvSpPr>
          <p:nvPr/>
        </p:nvSpPr>
        <p:spPr bwMode="auto">
          <a:xfrm>
            <a:off x="887413" y="36909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19525" name="Text Box 101"/>
          <p:cNvSpPr txBox="1">
            <a:spLocks noChangeArrowheads="1"/>
          </p:cNvSpPr>
          <p:nvPr/>
        </p:nvSpPr>
        <p:spPr bwMode="auto">
          <a:xfrm>
            <a:off x="887413" y="39957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19526" name="Text Box 102"/>
          <p:cNvSpPr txBox="1">
            <a:spLocks noChangeArrowheads="1"/>
          </p:cNvSpPr>
          <p:nvPr/>
        </p:nvSpPr>
        <p:spPr bwMode="auto">
          <a:xfrm>
            <a:off x="887413" y="43132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19527" name="Text Box 103"/>
          <p:cNvSpPr txBox="1">
            <a:spLocks noChangeArrowheads="1"/>
          </p:cNvSpPr>
          <p:nvPr/>
        </p:nvSpPr>
        <p:spPr bwMode="auto">
          <a:xfrm>
            <a:off x="887413" y="53038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19528" name="Text Box 104"/>
          <p:cNvSpPr txBox="1">
            <a:spLocks noChangeArrowheads="1"/>
          </p:cNvSpPr>
          <p:nvPr/>
        </p:nvSpPr>
        <p:spPr bwMode="auto">
          <a:xfrm>
            <a:off x="887413" y="56086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105" name="Text Box 69"/>
          <p:cNvSpPr txBox="1">
            <a:spLocks noChangeArrowheads="1"/>
          </p:cNvSpPr>
          <p:nvPr/>
        </p:nvSpPr>
        <p:spPr bwMode="auto">
          <a:xfrm>
            <a:off x="2438400" y="17018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0xc-f</a:t>
            </a:r>
            <a:endParaRPr lang="en-US" sz="2800" b="1" dirty="0">
              <a:solidFill>
                <a:schemeClr val="tx1"/>
              </a:solidFill>
              <a:latin typeface="Times" pitchFamily="-65" charset="0"/>
            </a:endParaRPr>
          </a:p>
        </p:txBody>
      </p:sp>
      <p:sp>
        <p:nvSpPr>
          <p:cNvPr id="106" name="Text Box 70"/>
          <p:cNvSpPr txBox="1">
            <a:spLocks noChangeArrowheads="1"/>
          </p:cNvSpPr>
          <p:nvPr/>
        </p:nvSpPr>
        <p:spPr bwMode="auto">
          <a:xfrm>
            <a:off x="4114800" y="16764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0x8-b</a:t>
            </a:r>
            <a:endParaRPr lang="en-US" sz="2800" b="1" dirty="0">
              <a:solidFill>
                <a:schemeClr val="tx1"/>
              </a:solidFill>
              <a:latin typeface="Times" pitchFamily="-65" charset="0"/>
            </a:endParaRPr>
          </a:p>
        </p:txBody>
      </p:sp>
      <p:sp>
        <p:nvSpPr>
          <p:cNvPr id="107" name="Text Box 71"/>
          <p:cNvSpPr txBox="1">
            <a:spLocks noChangeArrowheads="1"/>
          </p:cNvSpPr>
          <p:nvPr/>
        </p:nvSpPr>
        <p:spPr bwMode="auto">
          <a:xfrm>
            <a:off x="5791200" y="16764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0x4-7</a:t>
            </a:r>
            <a:endParaRPr lang="en-US" sz="2800" b="1" dirty="0">
              <a:solidFill>
                <a:schemeClr val="tx1"/>
              </a:solidFill>
              <a:latin typeface="Times" pitchFamily="-65" charset="0"/>
            </a:endParaRPr>
          </a:p>
        </p:txBody>
      </p:sp>
      <p:sp>
        <p:nvSpPr>
          <p:cNvPr id="108" name="Text Box 72"/>
          <p:cNvSpPr txBox="1">
            <a:spLocks noChangeArrowheads="1"/>
          </p:cNvSpPr>
          <p:nvPr/>
        </p:nvSpPr>
        <p:spPr bwMode="auto">
          <a:xfrm>
            <a:off x="7391400" y="16764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0x0-3</a:t>
            </a:r>
            <a:endParaRPr lang="en-US" sz="2800" b="1" dirty="0">
              <a:solidFill>
                <a:schemeClr val="tx1"/>
              </a:solidFill>
              <a:latin typeface="Times" pitchFamily="-65" charset="0"/>
            </a:endParaRPr>
          </a:p>
        </p:txBody>
      </p:sp>
      <p:sp>
        <p:nvSpPr>
          <p:cNvPr id="109" name="Text Box 86"/>
          <p:cNvSpPr txBox="1">
            <a:spLocks noChangeArrowheads="1"/>
          </p:cNvSpPr>
          <p:nvPr/>
        </p:nvSpPr>
        <p:spPr bwMode="auto">
          <a:xfrm>
            <a:off x="2765425" y="2439988"/>
            <a:ext cx="338855" cy="461665"/>
          </a:xfrm>
          <a:prstGeom prst="rect">
            <a:avLst/>
          </a:prstGeom>
          <a:noFill/>
          <a:ln w="12700">
            <a:noFill/>
            <a:miter lim="800000"/>
            <a:headEnd/>
            <a:tailEnd/>
          </a:ln>
          <a:effectLst/>
        </p:spPr>
        <p:txBody>
          <a:bodyPr wrap="none">
            <a:prstTxWarp prst="textNoShape">
              <a:avLst/>
            </a:prstTxWarp>
            <a:spAutoFit/>
          </a:bodyPr>
          <a:lstStyle/>
          <a:p>
            <a:r>
              <a:rPr lang="en-US" sz="2400" b="1" dirty="0" err="1">
                <a:solidFill>
                  <a:schemeClr val="tx1"/>
                </a:solidFill>
              </a:rPr>
              <a:t>d</a:t>
            </a:r>
            <a:endParaRPr lang="en-US" sz="2400" b="1" dirty="0">
              <a:solidFill>
                <a:schemeClr val="tx1"/>
              </a:solidFill>
            </a:endParaRPr>
          </a:p>
        </p:txBody>
      </p:sp>
      <p:sp>
        <p:nvSpPr>
          <p:cNvPr id="110" name="Text Box 87"/>
          <p:cNvSpPr txBox="1">
            <a:spLocks noChangeArrowheads="1"/>
          </p:cNvSpPr>
          <p:nvPr/>
        </p:nvSpPr>
        <p:spPr bwMode="auto">
          <a:xfrm>
            <a:off x="4460875" y="2439988"/>
            <a:ext cx="325730"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solidFill>
                  <a:schemeClr val="tx1"/>
                </a:solidFill>
              </a:rPr>
              <a:t>c</a:t>
            </a:r>
            <a:endParaRPr lang="en-US" sz="2400" b="1" dirty="0">
              <a:solidFill>
                <a:schemeClr val="tx1"/>
              </a:solidFill>
            </a:endParaRPr>
          </a:p>
        </p:txBody>
      </p:sp>
      <p:sp>
        <p:nvSpPr>
          <p:cNvPr id="111" name="Text Box 88"/>
          <p:cNvSpPr txBox="1">
            <a:spLocks noChangeArrowheads="1"/>
          </p:cNvSpPr>
          <p:nvPr/>
        </p:nvSpPr>
        <p:spPr bwMode="auto">
          <a:xfrm>
            <a:off x="6175375" y="2439988"/>
            <a:ext cx="338855"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solidFill>
                  <a:schemeClr val="tx1"/>
                </a:solidFill>
              </a:rPr>
              <a:t>b</a:t>
            </a:r>
            <a:endParaRPr lang="en-US" sz="2400" b="1" dirty="0">
              <a:solidFill>
                <a:schemeClr val="tx1"/>
              </a:solidFill>
            </a:endParaRPr>
          </a:p>
        </p:txBody>
      </p:sp>
      <p:sp>
        <p:nvSpPr>
          <p:cNvPr id="112" name="Text Box 89"/>
          <p:cNvSpPr txBox="1">
            <a:spLocks noChangeArrowheads="1"/>
          </p:cNvSpPr>
          <p:nvPr/>
        </p:nvSpPr>
        <p:spPr bwMode="auto">
          <a:xfrm>
            <a:off x="7813675" y="2439988"/>
            <a:ext cx="325730" cy="461665"/>
          </a:xfrm>
          <a:prstGeom prst="rect">
            <a:avLst/>
          </a:prstGeom>
          <a:noFill/>
          <a:ln w="12700">
            <a:noFill/>
            <a:miter lim="800000"/>
            <a:headEnd/>
            <a:tailEnd/>
          </a:ln>
          <a:effectLst/>
        </p:spPr>
        <p:txBody>
          <a:bodyPr wrap="none">
            <a:prstTxWarp prst="textNoShape">
              <a:avLst/>
            </a:prstTxWarp>
            <a:spAutoFit/>
          </a:bodyPr>
          <a:lstStyle/>
          <a:p>
            <a:r>
              <a:rPr lang="en-US" sz="2400" b="1" dirty="0" smtClean="0">
                <a:solidFill>
                  <a:schemeClr val="tx1"/>
                </a:solidFill>
              </a:rPr>
              <a:t>a</a:t>
            </a:r>
            <a:endParaRPr lang="en-US" sz="2400" b="1" dirty="0">
              <a:solidFill>
                <a:schemeClr val="tx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21474" name="Rectangle 2"/>
          <p:cNvSpPr>
            <a:spLocks noGrp="1" noChangeArrowheads="1"/>
          </p:cNvSpPr>
          <p:nvPr>
            <p:ph type="title"/>
          </p:nvPr>
        </p:nvSpPr>
        <p:spPr>
          <a:xfrm>
            <a:off x="622300" y="228600"/>
            <a:ext cx="6464300" cy="474663"/>
          </a:xfrm>
        </p:spPr>
        <p:txBody>
          <a:bodyPr/>
          <a:lstStyle/>
          <a:p>
            <a:r>
              <a:rPr lang="en-US" dirty="0"/>
              <a:t>No valid data</a:t>
            </a:r>
          </a:p>
        </p:txBody>
      </p:sp>
      <p:grpSp>
        <p:nvGrpSpPr>
          <p:cNvPr id="2" name="Group 3"/>
          <p:cNvGrpSpPr>
            <a:grpSpLocks/>
          </p:cNvGrpSpPr>
          <p:nvPr/>
        </p:nvGrpSpPr>
        <p:grpSpPr bwMode="auto">
          <a:xfrm>
            <a:off x="0" y="1397000"/>
            <a:ext cx="8839200" cy="4665663"/>
            <a:chOff x="0" y="880"/>
            <a:chExt cx="5568" cy="2939"/>
          </a:xfrm>
        </p:grpSpPr>
        <p:sp>
          <p:nvSpPr>
            <p:cNvPr id="2921476" name="Rectangle 4"/>
            <p:cNvSpPr>
              <a:spLocks noChangeArrowheads="1"/>
            </p:cNvSpPr>
            <p:nvPr/>
          </p:nvSpPr>
          <p:spPr bwMode="auto">
            <a:xfrm>
              <a:off x="720" y="1392"/>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1477" name="Rectangle 5"/>
            <p:cNvSpPr>
              <a:spLocks noChangeArrowheads="1"/>
            </p:cNvSpPr>
            <p:nvPr/>
          </p:nvSpPr>
          <p:spPr bwMode="auto">
            <a:xfrm>
              <a:off x="576" y="1392"/>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1478" name="Rectangle 6"/>
            <p:cNvSpPr>
              <a:spLocks noChangeArrowheads="1"/>
            </p:cNvSpPr>
            <p:nvPr/>
          </p:nvSpPr>
          <p:spPr bwMode="auto">
            <a:xfrm>
              <a:off x="1344"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1479" name="Rectangle 7"/>
            <p:cNvSpPr>
              <a:spLocks noChangeArrowheads="1"/>
            </p:cNvSpPr>
            <p:nvPr/>
          </p:nvSpPr>
          <p:spPr bwMode="auto">
            <a:xfrm>
              <a:off x="2400"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1480" name="Rectangle 8"/>
            <p:cNvSpPr>
              <a:spLocks noChangeArrowheads="1"/>
            </p:cNvSpPr>
            <p:nvPr/>
          </p:nvSpPr>
          <p:spPr bwMode="auto">
            <a:xfrm>
              <a:off x="3456"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1481" name="Rectangle 9"/>
            <p:cNvSpPr>
              <a:spLocks noChangeArrowheads="1"/>
            </p:cNvSpPr>
            <p:nvPr/>
          </p:nvSpPr>
          <p:spPr bwMode="auto">
            <a:xfrm>
              <a:off x="4512"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1482" name="Rectangle 10"/>
            <p:cNvSpPr>
              <a:spLocks noChangeArrowheads="1"/>
            </p:cNvSpPr>
            <p:nvPr/>
          </p:nvSpPr>
          <p:spPr bwMode="auto">
            <a:xfrm>
              <a:off x="720" y="1584"/>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1483" name="Rectangle 11"/>
            <p:cNvSpPr>
              <a:spLocks noChangeArrowheads="1"/>
            </p:cNvSpPr>
            <p:nvPr/>
          </p:nvSpPr>
          <p:spPr bwMode="auto">
            <a:xfrm>
              <a:off x="576" y="1584"/>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1484" name="Rectangle 12"/>
            <p:cNvSpPr>
              <a:spLocks noChangeArrowheads="1"/>
            </p:cNvSpPr>
            <p:nvPr/>
          </p:nvSpPr>
          <p:spPr bwMode="auto">
            <a:xfrm>
              <a:off x="1344"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1485" name="Rectangle 13"/>
            <p:cNvSpPr>
              <a:spLocks noChangeArrowheads="1"/>
            </p:cNvSpPr>
            <p:nvPr/>
          </p:nvSpPr>
          <p:spPr bwMode="auto">
            <a:xfrm>
              <a:off x="2400"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1486" name="Rectangle 14"/>
            <p:cNvSpPr>
              <a:spLocks noChangeArrowheads="1"/>
            </p:cNvSpPr>
            <p:nvPr/>
          </p:nvSpPr>
          <p:spPr bwMode="auto">
            <a:xfrm>
              <a:off x="3456"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1487" name="Rectangle 15"/>
            <p:cNvSpPr>
              <a:spLocks noChangeArrowheads="1"/>
            </p:cNvSpPr>
            <p:nvPr/>
          </p:nvSpPr>
          <p:spPr bwMode="auto">
            <a:xfrm>
              <a:off x="4512"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1488" name="Rectangle 16"/>
            <p:cNvSpPr>
              <a:spLocks noChangeArrowheads="1"/>
            </p:cNvSpPr>
            <p:nvPr/>
          </p:nvSpPr>
          <p:spPr bwMode="auto">
            <a:xfrm>
              <a:off x="720" y="1776"/>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1489" name="Rectangle 17"/>
            <p:cNvSpPr>
              <a:spLocks noChangeArrowheads="1"/>
            </p:cNvSpPr>
            <p:nvPr/>
          </p:nvSpPr>
          <p:spPr bwMode="auto">
            <a:xfrm>
              <a:off x="576" y="1776"/>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1490" name="Rectangle 18"/>
            <p:cNvSpPr>
              <a:spLocks noChangeArrowheads="1"/>
            </p:cNvSpPr>
            <p:nvPr/>
          </p:nvSpPr>
          <p:spPr bwMode="auto">
            <a:xfrm>
              <a:off x="1344"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1491" name="Rectangle 19"/>
            <p:cNvSpPr>
              <a:spLocks noChangeArrowheads="1"/>
            </p:cNvSpPr>
            <p:nvPr/>
          </p:nvSpPr>
          <p:spPr bwMode="auto">
            <a:xfrm>
              <a:off x="2400"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1492" name="Rectangle 20"/>
            <p:cNvSpPr>
              <a:spLocks noChangeArrowheads="1"/>
            </p:cNvSpPr>
            <p:nvPr/>
          </p:nvSpPr>
          <p:spPr bwMode="auto">
            <a:xfrm>
              <a:off x="3456"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1493" name="Rectangle 21"/>
            <p:cNvSpPr>
              <a:spLocks noChangeArrowheads="1"/>
            </p:cNvSpPr>
            <p:nvPr/>
          </p:nvSpPr>
          <p:spPr bwMode="auto">
            <a:xfrm>
              <a:off x="4512"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1494" name="Rectangle 22"/>
            <p:cNvSpPr>
              <a:spLocks noChangeArrowheads="1"/>
            </p:cNvSpPr>
            <p:nvPr/>
          </p:nvSpPr>
          <p:spPr bwMode="auto">
            <a:xfrm>
              <a:off x="720" y="1968"/>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1495" name="Rectangle 23"/>
            <p:cNvSpPr>
              <a:spLocks noChangeArrowheads="1"/>
            </p:cNvSpPr>
            <p:nvPr/>
          </p:nvSpPr>
          <p:spPr bwMode="auto">
            <a:xfrm>
              <a:off x="576" y="1968"/>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1496" name="Rectangle 24"/>
            <p:cNvSpPr>
              <a:spLocks noChangeArrowheads="1"/>
            </p:cNvSpPr>
            <p:nvPr/>
          </p:nvSpPr>
          <p:spPr bwMode="auto">
            <a:xfrm>
              <a:off x="1344"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1497" name="Rectangle 25"/>
            <p:cNvSpPr>
              <a:spLocks noChangeArrowheads="1"/>
            </p:cNvSpPr>
            <p:nvPr/>
          </p:nvSpPr>
          <p:spPr bwMode="auto">
            <a:xfrm>
              <a:off x="2400"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1498" name="Rectangle 26"/>
            <p:cNvSpPr>
              <a:spLocks noChangeArrowheads="1"/>
            </p:cNvSpPr>
            <p:nvPr/>
          </p:nvSpPr>
          <p:spPr bwMode="auto">
            <a:xfrm>
              <a:off x="3456"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1499" name="Rectangle 27"/>
            <p:cNvSpPr>
              <a:spLocks noChangeArrowheads="1"/>
            </p:cNvSpPr>
            <p:nvPr/>
          </p:nvSpPr>
          <p:spPr bwMode="auto">
            <a:xfrm>
              <a:off x="4512"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1500" name="Rectangle 28"/>
            <p:cNvSpPr>
              <a:spLocks noChangeArrowheads="1"/>
            </p:cNvSpPr>
            <p:nvPr/>
          </p:nvSpPr>
          <p:spPr bwMode="auto">
            <a:xfrm>
              <a:off x="720" y="2160"/>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1501" name="Rectangle 29"/>
            <p:cNvSpPr>
              <a:spLocks noChangeArrowheads="1"/>
            </p:cNvSpPr>
            <p:nvPr/>
          </p:nvSpPr>
          <p:spPr bwMode="auto">
            <a:xfrm>
              <a:off x="576" y="2160"/>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1502" name="Rectangle 30"/>
            <p:cNvSpPr>
              <a:spLocks noChangeArrowheads="1"/>
            </p:cNvSpPr>
            <p:nvPr/>
          </p:nvSpPr>
          <p:spPr bwMode="auto">
            <a:xfrm>
              <a:off x="1344"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1503" name="Rectangle 31"/>
            <p:cNvSpPr>
              <a:spLocks noChangeArrowheads="1"/>
            </p:cNvSpPr>
            <p:nvPr/>
          </p:nvSpPr>
          <p:spPr bwMode="auto">
            <a:xfrm>
              <a:off x="2400"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1504" name="Rectangle 32"/>
            <p:cNvSpPr>
              <a:spLocks noChangeArrowheads="1"/>
            </p:cNvSpPr>
            <p:nvPr/>
          </p:nvSpPr>
          <p:spPr bwMode="auto">
            <a:xfrm>
              <a:off x="3456"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1505" name="Rectangle 33"/>
            <p:cNvSpPr>
              <a:spLocks noChangeArrowheads="1"/>
            </p:cNvSpPr>
            <p:nvPr/>
          </p:nvSpPr>
          <p:spPr bwMode="auto">
            <a:xfrm>
              <a:off x="4512"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1506" name="Rectangle 34"/>
            <p:cNvSpPr>
              <a:spLocks noChangeArrowheads="1"/>
            </p:cNvSpPr>
            <p:nvPr/>
          </p:nvSpPr>
          <p:spPr bwMode="auto">
            <a:xfrm>
              <a:off x="720" y="2352"/>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1507" name="Rectangle 35"/>
            <p:cNvSpPr>
              <a:spLocks noChangeArrowheads="1"/>
            </p:cNvSpPr>
            <p:nvPr/>
          </p:nvSpPr>
          <p:spPr bwMode="auto">
            <a:xfrm>
              <a:off x="576" y="2352"/>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1508" name="Rectangle 36"/>
            <p:cNvSpPr>
              <a:spLocks noChangeArrowheads="1"/>
            </p:cNvSpPr>
            <p:nvPr/>
          </p:nvSpPr>
          <p:spPr bwMode="auto">
            <a:xfrm>
              <a:off x="1344"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1509" name="Rectangle 37"/>
            <p:cNvSpPr>
              <a:spLocks noChangeArrowheads="1"/>
            </p:cNvSpPr>
            <p:nvPr/>
          </p:nvSpPr>
          <p:spPr bwMode="auto">
            <a:xfrm>
              <a:off x="2400"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1510" name="Rectangle 38"/>
            <p:cNvSpPr>
              <a:spLocks noChangeArrowheads="1"/>
            </p:cNvSpPr>
            <p:nvPr/>
          </p:nvSpPr>
          <p:spPr bwMode="auto">
            <a:xfrm>
              <a:off x="3456"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1511" name="Rectangle 39"/>
            <p:cNvSpPr>
              <a:spLocks noChangeArrowheads="1"/>
            </p:cNvSpPr>
            <p:nvPr/>
          </p:nvSpPr>
          <p:spPr bwMode="auto">
            <a:xfrm>
              <a:off x="4512"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1512" name="Rectangle 40"/>
            <p:cNvSpPr>
              <a:spLocks noChangeArrowheads="1"/>
            </p:cNvSpPr>
            <p:nvPr/>
          </p:nvSpPr>
          <p:spPr bwMode="auto">
            <a:xfrm>
              <a:off x="720" y="2544"/>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1513" name="Rectangle 41"/>
            <p:cNvSpPr>
              <a:spLocks noChangeArrowheads="1"/>
            </p:cNvSpPr>
            <p:nvPr/>
          </p:nvSpPr>
          <p:spPr bwMode="auto">
            <a:xfrm>
              <a:off x="576" y="2544"/>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1514" name="Rectangle 42"/>
            <p:cNvSpPr>
              <a:spLocks noChangeArrowheads="1"/>
            </p:cNvSpPr>
            <p:nvPr/>
          </p:nvSpPr>
          <p:spPr bwMode="auto">
            <a:xfrm>
              <a:off x="1344"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1515" name="Rectangle 43"/>
            <p:cNvSpPr>
              <a:spLocks noChangeArrowheads="1"/>
            </p:cNvSpPr>
            <p:nvPr/>
          </p:nvSpPr>
          <p:spPr bwMode="auto">
            <a:xfrm>
              <a:off x="2400"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1516" name="Rectangle 44"/>
            <p:cNvSpPr>
              <a:spLocks noChangeArrowheads="1"/>
            </p:cNvSpPr>
            <p:nvPr/>
          </p:nvSpPr>
          <p:spPr bwMode="auto">
            <a:xfrm>
              <a:off x="3456"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1517" name="Rectangle 45"/>
            <p:cNvSpPr>
              <a:spLocks noChangeArrowheads="1"/>
            </p:cNvSpPr>
            <p:nvPr/>
          </p:nvSpPr>
          <p:spPr bwMode="auto">
            <a:xfrm>
              <a:off x="4512"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1518" name="Rectangle 46"/>
            <p:cNvSpPr>
              <a:spLocks noChangeArrowheads="1"/>
            </p:cNvSpPr>
            <p:nvPr/>
          </p:nvSpPr>
          <p:spPr bwMode="auto">
            <a:xfrm>
              <a:off x="720" y="2736"/>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1519" name="Rectangle 47"/>
            <p:cNvSpPr>
              <a:spLocks noChangeArrowheads="1"/>
            </p:cNvSpPr>
            <p:nvPr/>
          </p:nvSpPr>
          <p:spPr bwMode="auto">
            <a:xfrm>
              <a:off x="576" y="2736"/>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1520" name="Rectangle 48"/>
            <p:cNvSpPr>
              <a:spLocks noChangeArrowheads="1"/>
            </p:cNvSpPr>
            <p:nvPr/>
          </p:nvSpPr>
          <p:spPr bwMode="auto">
            <a:xfrm>
              <a:off x="1344"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1521" name="Rectangle 49"/>
            <p:cNvSpPr>
              <a:spLocks noChangeArrowheads="1"/>
            </p:cNvSpPr>
            <p:nvPr/>
          </p:nvSpPr>
          <p:spPr bwMode="auto">
            <a:xfrm>
              <a:off x="2400"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1522" name="Rectangle 50"/>
            <p:cNvSpPr>
              <a:spLocks noChangeArrowheads="1"/>
            </p:cNvSpPr>
            <p:nvPr/>
          </p:nvSpPr>
          <p:spPr bwMode="auto">
            <a:xfrm>
              <a:off x="3456"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1523" name="Rectangle 51"/>
            <p:cNvSpPr>
              <a:spLocks noChangeArrowheads="1"/>
            </p:cNvSpPr>
            <p:nvPr/>
          </p:nvSpPr>
          <p:spPr bwMode="auto">
            <a:xfrm>
              <a:off x="4512"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1524" name="Rectangle 52"/>
            <p:cNvSpPr>
              <a:spLocks noChangeArrowheads="1"/>
            </p:cNvSpPr>
            <p:nvPr/>
          </p:nvSpPr>
          <p:spPr bwMode="auto">
            <a:xfrm>
              <a:off x="720" y="3360"/>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1525" name="Rectangle 53"/>
            <p:cNvSpPr>
              <a:spLocks noChangeArrowheads="1"/>
            </p:cNvSpPr>
            <p:nvPr/>
          </p:nvSpPr>
          <p:spPr bwMode="auto">
            <a:xfrm>
              <a:off x="576" y="3360"/>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1526" name="Rectangle 54"/>
            <p:cNvSpPr>
              <a:spLocks noChangeArrowheads="1"/>
            </p:cNvSpPr>
            <p:nvPr/>
          </p:nvSpPr>
          <p:spPr bwMode="auto">
            <a:xfrm>
              <a:off x="1344"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1527" name="Rectangle 55"/>
            <p:cNvSpPr>
              <a:spLocks noChangeArrowheads="1"/>
            </p:cNvSpPr>
            <p:nvPr/>
          </p:nvSpPr>
          <p:spPr bwMode="auto">
            <a:xfrm>
              <a:off x="2400"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1528" name="Rectangle 56"/>
            <p:cNvSpPr>
              <a:spLocks noChangeArrowheads="1"/>
            </p:cNvSpPr>
            <p:nvPr/>
          </p:nvSpPr>
          <p:spPr bwMode="auto">
            <a:xfrm>
              <a:off x="3456"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1529" name="Rectangle 57"/>
            <p:cNvSpPr>
              <a:spLocks noChangeArrowheads="1"/>
            </p:cNvSpPr>
            <p:nvPr/>
          </p:nvSpPr>
          <p:spPr bwMode="auto">
            <a:xfrm>
              <a:off x="4512"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1530" name="Rectangle 58"/>
            <p:cNvSpPr>
              <a:spLocks noChangeArrowheads="1"/>
            </p:cNvSpPr>
            <p:nvPr/>
          </p:nvSpPr>
          <p:spPr bwMode="auto">
            <a:xfrm>
              <a:off x="720" y="3552"/>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1531" name="Rectangle 59"/>
            <p:cNvSpPr>
              <a:spLocks noChangeArrowheads="1"/>
            </p:cNvSpPr>
            <p:nvPr/>
          </p:nvSpPr>
          <p:spPr bwMode="auto">
            <a:xfrm>
              <a:off x="576" y="3552"/>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1532" name="Rectangle 60"/>
            <p:cNvSpPr>
              <a:spLocks noChangeArrowheads="1"/>
            </p:cNvSpPr>
            <p:nvPr/>
          </p:nvSpPr>
          <p:spPr bwMode="auto">
            <a:xfrm>
              <a:off x="1344"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1533" name="Rectangle 61"/>
            <p:cNvSpPr>
              <a:spLocks noChangeArrowheads="1"/>
            </p:cNvSpPr>
            <p:nvPr/>
          </p:nvSpPr>
          <p:spPr bwMode="auto">
            <a:xfrm>
              <a:off x="2400"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1534" name="Rectangle 62"/>
            <p:cNvSpPr>
              <a:spLocks noChangeArrowheads="1"/>
            </p:cNvSpPr>
            <p:nvPr/>
          </p:nvSpPr>
          <p:spPr bwMode="auto">
            <a:xfrm>
              <a:off x="3456"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1535" name="Rectangle 63"/>
            <p:cNvSpPr>
              <a:spLocks noChangeArrowheads="1"/>
            </p:cNvSpPr>
            <p:nvPr/>
          </p:nvSpPr>
          <p:spPr bwMode="auto">
            <a:xfrm>
              <a:off x="4512"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1536" name="Text Box 64"/>
            <p:cNvSpPr txBox="1">
              <a:spLocks noChangeArrowheads="1"/>
            </p:cNvSpPr>
            <p:nvPr/>
          </p:nvSpPr>
          <p:spPr bwMode="auto">
            <a:xfrm>
              <a:off x="2390" y="3002"/>
              <a:ext cx="260" cy="288"/>
            </a:xfrm>
            <a:prstGeom prst="rect">
              <a:avLst/>
            </a:prstGeom>
            <a:noFill/>
            <a:ln w="9525">
              <a:noFill/>
              <a:miter lim="800000"/>
              <a:headEnd/>
              <a:tailEnd/>
            </a:ln>
            <a:effectLst/>
          </p:spPr>
          <p:txBody>
            <a:bodyPr wrap="none">
              <a:prstTxWarp prst="textNoShape">
                <a:avLst/>
              </a:prstTxWarp>
              <a:spAutoFit/>
            </a:bodyPr>
            <a:lstStyle/>
            <a:p>
              <a:r>
                <a:rPr lang="en-US" sz="2400" b="1">
                  <a:solidFill>
                    <a:schemeClr val="tx1"/>
                  </a:solidFill>
                  <a:latin typeface="Times" pitchFamily="-65" charset="0"/>
                </a:rPr>
                <a:t>...</a:t>
              </a:r>
              <a:endParaRPr lang="en-US" sz="2400">
                <a:solidFill>
                  <a:schemeClr val="tx1"/>
                </a:solidFill>
                <a:latin typeface="Times" pitchFamily="-65" charset="0"/>
              </a:endParaRPr>
            </a:p>
          </p:txBody>
        </p:sp>
        <p:grpSp>
          <p:nvGrpSpPr>
            <p:cNvPr id="3" name="Group 65"/>
            <p:cNvGrpSpPr>
              <a:grpSpLocks/>
            </p:cNvGrpSpPr>
            <p:nvPr/>
          </p:nvGrpSpPr>
          <p:grpSpPr bwMode="auto">
            <a:xfrm>
              <a:off x="336" y="880"/>
              <a:ext cx="969" cy="567"/>
              <a:chOff x="336" y="880"/>
              <a:chExt cx="969" cy="567"/>
            </a:xfrm>
          </p:grpSpPr>
          <p:sp>
            <p:nvSpPr>
              <p:cNvPr id="2921538" name="Text Box 66"/>
              <p:cNvSpPr txBox="1">
                <a:spLocks noChangeArrowheads="1"/>
              </p:cNvSpPr>
              <p:nvPr/>
            </p:nvSpPr>
            <p:spPr bwMode="auto">
              <a:xfrm>
                <a:off x="336" y="880"/>
                <a:ext cx="639"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Times" pitchFamily="-65" charset="0"/>
                  </a:rPr>
                  <a:t>Valid</a:t>
                </a:r>
              </a:p>
            </p:txBody>
          </p:sp>
          <p:sp>
            <p:nvSpPr>
              <p:cNvPr id="2921539" name="Text Box 67"/>
              <p:cNvSpPr txBox="1">
                <a:spLocks noChangeArrowheads="1"/>
              </p:cNvSpPr>
              <p:nvPr/>
            </p:nvSpPr>
            <p:spPr bwMode="auto">
              <a:xfrm>
                <a:off x="816" y="1120"/>
                <a:ext cx="489"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Times" pitchFamily="-65" charset="0"/>
                  </a:rPr>
                  <a:t>Tag</a:t>
                </a:r>
              </a:p>
            </p:txBody>
          </p:sp>
        </p:grpSp>
        <p:grpSp>
          <p:nvGrpSpPr>
            <p:cNvPr id="4" name="Group 72"/>
            <p:cNvGrpSpPr>
              <a:grpSpLocks/>
            </p:cNvGrpSpPr>
            <p:nvPr/>
          </p:nvGrpSpPr>
          <p:grpSpPr bwMode="auto">
            <a:xfrm>
              <a:off x="0" y="1335"/>
              <a:ext cx="654" cy="2484"/>
              <a:chOff x="0" y="1335"/>
              <a:chExt cx="654" cy="2484"/>
            </a:xfrm>
          </p:grpSpPr>
          <p:sp>
            <p:nvSpPr>
              <p:cNvPr id="2921545" name="Text Box 73"/>
              <p:cNvSpPr txBox="1">
                <a:spLocks noChangeArrowheads="1"/>
              </p:cNvSpPr>
              <p:nvPr/>
            </p:nvSpPr>
            <p:spPr bwMode="auto">
              <a:xfrm>
                <a:off x="192" y="1335"/>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0</a:t>
                </a:r>
                <a:endParaRPr lang="en-US" sz="2800">
                  <a:solidFill>
                    <a:schemeClr val="tx1"/>
                  </a:solidFill>
                  <a:latin typeface="Times" pitchFamily="-65" charset="0"/>
                </a:endParaRPr>
              </a:p>
            </p:txBody>
          </p:sp>
          <p:sp>
            <p:nvSpPr>
              <p:cNvPr id="2921546" name="Text Box 74"/>
              <p:cNvSpPr txBox="1">
                <a:spLocks noChangeArrowheads="1"/>
              </p:cNvSpPr>
              <p:nvPr/>
            </p:nvSpPr>
            <p:spPr bwMode="auto">
              <a:xfrm>
                <a:off x="192" y="1527"/>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1</a:t>
                </a:r>
                <a:endParaRPr lang="en-US" sz="2800">
                  <a:solidFill>
                    <a:schemeClr val="tx1"/>
                  </a:solidFill>
                  <a:latin typeface="Times" pitchFamily="-65" charset="0"/>
                </a:endParaRPr>
              </a:p>
            </p:txBody>
          </p:sp>
          <p:sp>
            <p:nvSpPr>
              <p:cNvPr id="2921547" name="Text Box 75"/>
              <p:cNvSpPr txBox="1">
                <a:spLocks noChangeArrowheads="1"/>
              </p:cNvSpPr>
              <p:nvPr/>
            </p:nvSpPr>
            <p:spPr bwMode="auto">
              <a:xfrm>
                <a:off x="192" y="1719"/>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2</a:t>
                </a:r>
                <a:endParaRPr lang="en-US" sz="2800">
                  <a:solidFill>
                    <a:schemeClr val="tx1"/>
                  </a:solidFill>
                  <a:latin typeface="Times" pitchFamily="-65" charset="0"/>
                </a:endParaRPr>
              </a:p>
            </p:txBody>
          </p:sp>
          <p:sp>
            <p:nvSpPr>
              <p:cNvPr id="2921548" name="Text Box 76"/>
              <p:cNvSpPr txBox="1">
                <a:spLocks noChangeArrowheads="1"/>
              </p:cNvSpPr>
              <p:nvPr/>
            </p:nvSpPr>
            <p:spPr bwMode="auto">
              <a:xfrm>
                <a:off x="192" y="1911"/>
                <a:ext cx="250" cy="327"/>
              </a:xfrm>
              <a:prstGeom prst="rect">
                <a:avLst/>
              </a:prstGeom>
              <a:noFill/>
              <a:ln w="9525">
                <a:noFill/>
                <a:miter lim="800000"/>
                <a:headEnd/>
                <a:tailEnd/>
              </a:ln>
              <a:effectLst/>
            </p:spPr>
            <p:txBody>
              <a:bodyPr wrap="none">
                <a:prstTxWarp prst="textNoShape">
                  <a:avLst/>
                </a:prstTxWarp>
                <a:spAutoFit/>
              </a:bodyPr>
              <a:lstStyle/>
              <a:p>
                <a:r>
                  <a:rPr lang="en-US" sz="2800" b="1" u="sng">
                    <a:solidFill>
                      <a:srgbClr val="FF0000"/>
                    </a:solidFill>
                    <a:latin typeface="Courier New" pitchFamily="-65" charset="0"/>
                  </a:rPr>
                  <a:t>3</a:t>
                </a:r>
                <a:endParaRPr lang="en-US" sz="2800">
                  <a:solidFill>
                    <a:schemeClr val="tx1"/>
                  </a:solidFill>
                  <a:latin typeface="Times" pitchFamily="-65" charset="0"/>
                </a:endParaRPr>
              </a:p>
            </p:txBody>
          </p:sp>
          <p:sp>
            <p:nvSpPr>
              <p:cNvPr id="2921549" name="Text Box 77"/>
              <p:cNvSpPr txBox="1">
                <a:spLocks noChangeArrowheads="1"/>
              </p:cNvSpPr>
              <p:nvPr/>
            </p:nvSpPr>
            <p:spPr bwMode="auto">
              <a:xfrm>
                <a:off x="192" y="2103"/>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4</a:t>
                </a:r>
                <a:endParaRPr lang="en-US" sz="2800">
                  <a:solidFill>
                    <a:schemeClr val="tx1"/>
                  </a:solidFill>
                  <a:latin typeface="Times" pitchFamily="-65" charset="0"/>
                </a:endParaRPr>
              </a:p>
            </p:txBody>
          </p:sp>
          <p:sp>
            <p:nvSpPr>
              <p:cNvPr id="2921550" name="Text Box 78"/>
              <p:cNvSpPr txBox="1">
                <a:spLocks noChangeArrowheads="1"/>
              </p:cNvSpPr>
              <p:nvPr/>
            </p:nvSpPr>
            <p:spPr bwMode="auto">
              <a:xfrm>
                <a:off x="192" y="2295"/>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5</a:t>
                </a:r>
                <a:endParaRPr lang="en-US" sz="2800">
                  <a:solidFill>
                    <a:schemeClr val="tx1"/>
                  </a:solidFill>
                  <a:latin typeface="Times" pitchFamily="-65" charset="0"/>
                </a:endParaRPr>
              </a:p>
            </p:txBody>
          </p:sp>
          <p:sp>
            <p:nvSpPr>
              <p:cNvPr id="2921551" name="Text Box 79"/>
              <p:cNvSpPr txBox="1">
                <a:spLocks noChangeArrowheads="1"/>
              </p:cNvSpPr>
              <p:nvPr/>
            </p:nvSpPr>
            <p:spPr bwMode="auto">
              <a:xfrm>
                <a:off x="192" y="2487"/>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6</a:t>
                </a:r>
                <a:endParaRPr lang="en-US" sz="2800">
                  <a:solidFill>
                    <a:schemeClr val="tx1"/>
                  </a:solidFill>
                  <a:latin typeface="Times" pitchFamily="-65" charset="0"/>
                </a:endParaRPr>
              </a:p>
            </p:txBody>
          </p:sp>
          <p:sp>
            <p:nvSpPr>
              <p:cNvPr id="2921552" name="Text Box 80"/>
              <p:cNvSpPr txBox="1">
                <a:spLocks noChangeArrowheads="1"/>
              </p:cNvSpPr>
              <p:nvPr/>
            </p:nvSpPr>
            <p:spPr bwMode="auto">
              <a:xfrm>
                <a:off x="192" y="2679"/>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7</a:t>
                </a:r>
                <a:endParaRPr lang="en-US" sz="2800">
                  <a:solidFill>
                    <a:schemeClr val="tx1"/>
                  </a:solidFill>
                  <a:latin typeface="Times" pitchFamily="-65" charset="0"/>
                </a:endParaRPr>
              </a:p>
            </p:txBody>
          </p:sp>
          <p:sp>
            <p:nvSpPr>
              <p:cNvPr id="2921553" name="Text Box 81"/>
              <p:cNvSpPr txBox="1">
                <a:spLocks noChangeArrowheads="1"/>
              </p:cNvSpPr>
              <p:nvPr/>
            </p:nvSpPr>
            <p:spPr bwMode="auto">
              <a:xfrm>
                <a:off x="0" y="3300"/>
                <a:ext cx="654"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1022</a:t>
                </a:r>
                <a:endParaRPr lang="en-US" sz="2800">
                  <a:solidFill>
                    <a:schemeClr val="tx1"/>
                  </a:solidFill>
                  <a:latin typeface="Times" pitchFamily="-65" charset="0"/>
                </a:endParaRPr>
              </a:p>
            </p:txBody>
          </p:sp>
          <p:sp>
            <p:nvSpPr>
              <p:cNvPr id="2921554" name="Text Box 82"/>
              <p:cNvSpPr txBox="1">
                <a:spLocks noChangeArrowheads="1"/>
              </p:cNvSpPr>
              <p:nvPr/>
            </p:nvSpPr>
            <p:spPr bwMode="auto">
              <a:xfrm>
                <a:off x="0" y="3492"/>
                <a:ext cx="654"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1023</a:t>
                </a:r>
                <a:endParaRPr lang="en-US" sz="2800">
                  <a:solidFill>
                    <a:schemeClr val="tx1"/>
                  </a:solidFill>
                  <a:latin typeface="Times" pitchFamily="-65" charset="0"/>
                </a:endParaRPr>
              </a:p>
            </p:txBody>
          </p:sp>
          <p:sp>
            <p:nvSpPr>
              <p:cNvPr id="2921555" name="Text Box 83"/>
              <p:cNvSpPr txBox="1">
                <a:spLocks noChangeArrowheads="1"/>
              </p:cNvSpPr>
              <p:nvPr/>
            </p:nvSpPr>
            <p:spPr bwMode="auto">
              <a:xfrm>
                <a:off x="192" y="3002"/>
                <a:ext cx="260" cy="288"/>
              </a:xfrm>
              <a:prstGeom prst="rect">
                <a:avLst/>
              </a:prstGeom>
              <a:noFill/>
              <a:ln w="9525">
                <a:noFill/>
                <a:miter lim="800000"/>
                <a:headEnd/>
                <a:tailEnd/>
              </a:ln>
              <a:effectLst/>
            </p:spPr>
            <p:txBody>
              <a:bodyPr wrap="none">
                <a:prstTxWarp prst="textNoShape">
                  <a:avLst/>
                </a:prstTxWarp>
                <a:spAutoFit/>
              </a:bodyPr>
              <a:lstStyle/>
              <a:p>
                <a:r>
                  <a:rPr lang="en-US" sz="2400" b="1">
                    <a:solidFill>
                      <a:schemeClr val="tx1"/>
                    </a:solidFill>
                    <a:latin typeface="Times" pitchFamily="-65" charset="0"/>
                  </a:rPr>
                  <a:t>...</a:t>
                </a:r>
                <a:endParaRPr lang="en-US" sz="2400">
                  <a:solidFill>
                    <a:schemeClr val="tx1"/>
                  </a:solidFill>
                  <a:latin typeface="Times" pitchFamily="-65" charset="0"/>
                </a:endParaRPr>
              </a:p>
            </p:txBody>
          </p:sp>
        </p:grpSp>
      </p:grpSp>
      <p:sp>
        <p:nvSpPr>
          <p:cNvPr id="2921556" name="Text Box 84"/>
          <p:cNvSpPr txBox="1">
            <a:spLocks noChangeArrowheads="1"/>
          </p:cNvSpPr>
          <p:nvPr/>
        </p:nvSpPr>
        <p:spPr bwMode="auto">
          <a:xfrm>
            <a:off x="841375" y="2420938"/>
            <a:ext cx="354013" cy="457200"/>
          </a:xfrm>
          <a:prstGeom prst="rect">
            <a:avLst/>
          </a:prstGeom>
          <a:noFill/>
          <a:ln w="12700">
            <a:noFill/>
            <a:miter lim="800000"/>
            <a:headEnd/>
            <a:tailEnd/>
          </a:ln>
          <a:effectLst/>
        </p:spPr>
        <p:txBody>
          <a:bodyPr wrap="none">
            <a:prstTxWarp prst="textNoShape">
              <a:avLst/>
            </a:prstTxWarp>
            <a:spAutoFit/>
          </a:bodyPr>
          <a:lstStyle/>
          <a:p>
            <a:r>
              <a:rPr lang="en-US" sz="2400" b="1">
                <a:solidFill>
                  <a:schemeClr val="tx1"/>
                </a:solidFill>
              </a:rPr>
              <a:t>1</a:t>
            </a:r>
          </a:p>
        </p:txBody>
      </p:sp>
      <p:sp>
        <p:nvSpPr>
          <p:cNvPr id="2921557" name="Text Box 85"/>
          <p:cNvSpPr txBox="1">
            <a:spLocks noChangeArrowheads="1"/>
          </p:cNvSpPr>
          <p:nvPr/>
        </p:nvSpPr>
        <p:spPr bwMode="auto">
          <a:xfrm>
            <a:off x="1470025" y="2439988"/>
            <a:ext cx="354013" cy="457200"/>
          </a:xfrm>
          <a:prstGeom prst="rect">
            <a:avLst/>
          </a:prstGeom>
          <a:noFill/>
          <a:ln w="12700">
            <a:noFill/>
            <a:miter lim="800000"/>
            <a:headEnd/>
            <a:tailEnd/>
          </a:ln>
          <a:effectLst/>
        </p:spPr>
        <p:txBody>
          <a:bodyPr wrap="none">
            <a:prstTxWarp prst="textNoShape">
              <a:avLst/>
            </a:prstTxWarp>
            <a:spAutoFit/>
          </a:bodyPr>
          <a:lstStyle/>
          <a:p>
            <a:r>
              <a:rPr lang="en-US" sz="2400" b="1">
                <a:solidFill>
                  <a:schemeClr val="tx1"/>
                </a:solidFill>
              </a:rPr>
              <a:t>0</a:t>
            </a:r>
          </a:p>
        </p:txBody>
      </p:sp>
      <p:sp>
        <p:nvSpPr>
          <p:cNvPr id="2921562" name="Rectangle 90"/>
          <p:cNvSpPr>
            <a:spLocks noGrp="1" noChangeArrowheads="1"/>
          </p:cNvSpPr>
          <p:nvPr>
            <p:ph type="body" idx="1"/>
          </p:nvPr>
        </p:nvSpPr>
        <p:spPr>
          <a:xfrm>
            <a:off x="381000" y="952500"/>
            <a:ext cx="8286750" cy="371475"/>
          </a:xfrm>
          <a:noFill/>
          <a:ln/>
        </p:spPr>
        <p:txBody>
          <a:bodyPr/>
          <a:lstStyle/>
          <a:p>
            <a:pPr marL="285750" indent="-285750"/>
            <a:r>
              <a:rPr lang="en-US" sz="2800">
                <a:latin typeface="Courier New" pitchFamily="-65" charset="0"/>
              </a:rPr>
              <a:t>000000000000000000 </a:t>
            </a:r>
            <a:r>
              <a:rPr lang="en-US" sz="2800" u="sng">
                <a:solidFill>
                  <a:srgbClr val="FF0000"/>
                </a:solidFill>
                <a:latin typeface="Courier New" pitchFamily="-65" charset="0"/>
              </a:rPr>
              <a:t>0000000011</a:t>
            </a:r>
            <a:r>
              <a:rPr lang="en-US" sz="2800">
                <a:latin typeface="Courier New" pitchFamily="-65" charset="0"/>
              </a:rPr>
              <a:t> 0100</a:t>
            </a:r>
            <a:endParaRPr lang="en-US"/>
          </a:p>
        </p:txBody>
      </p:sp>
      <p:sp>
        <p:nvSpPr>
          <p:cNvPr id="2921563" name="Oval 91"/>
          <p:cNvSpPr>
            <a:spLocks noChangeArrowheads="1"/>
          </p:cNvSpPr>
          <p:nvPr/>
        </p:nvSpPr>
        <p:spPr bwMode="auto">
          <a:xfrm>
            <a:off x="666750" y="2990850"/>
            <a:ext cx="723900" cy="533400"/>
          </a:xfrm>
          <a:prstGeom prst="ellipse">
            <a:avLst/>
          </a:prstGeom>
          <a:noFill/>
          <a:ln w="38100">
            <a:solidFill>
              <a:srgbClr val="FF0000"/>
            </a:solidFill>
            <a:round/>
            <a:headEnd/>
            <a:tailEnd/>
          </a:ln>
          <a:effectLst/>
        </p:spPr>
        <p:txBody>
          <a:bodyPr wrap="none" anchor="ctr">
            <a:prstTxWarp prst="textNoShape">
              <a:avLst/>
            </a:prstTxWarp>
          </a:bodyPr>
          <a:lstStyle/>
          <a:p>
            <a:endParaRPr lang="en-US"/>
          </a:p>
        </p:txBody>
      </p:sp>
      <p:sp>
        <p:nvSpPr>
          <p:cNvPr id="2921564" name="Text Box 92"/>
          <p:cNvSpPr txBox="1">
            <a:spLocks noChangeArrowheads="1"/>
          </p:cNvSpPr>
          <p:nvPr/>
        </p:nvSpPr>
        <p:spPr bwMode="auto">
          <a:xfrm>
            <a:off x="0" y="1809750"/>
            <a:ext cx="1112838"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Index</a:t>
            </a:r>
          </a:p>
        </p:txBody>
      </p:sp>
      <p:sp>
        <p:nvSpPr>
          <p:cNvPr id="2921565" name="Text Box 93"/>
          <p:cNvSpPr txBox="1">
            <a:spLocks noChangeArrowheads="1"/>
          </p:cNvSpPr>
          <p:nvPr/>
        </p:nvSpPr>
        <p:spPr bwMode="auto">
          <a:xfrm>
            <a:off x="1981200" y="1174750"/>
            <a:ext cx="1646238"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Tag field</a:t>
            </a:r>
          </a:p>
        </p:txBody>
      </p:sp>
      <p:sp>
        <p:nvSpPr>
          <p:cNvPr id="2921566" name="Text Box 94"/>
          <p:cNvSpPr txBox="1">
            <a:spLocks noChangeArrowheads="1"/>
          </p:cNvSpPr>
          <p:nvPr/>
        </p:nvSpPr>
        <p:spPr bwMode="auto">
          <a:xfrm>
            <a:off x="4927600" y="1174750"/>
            <a:ext cx="1943100"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Index field</a:t>
            </a:r>
          </a:p>
        </p:txBody>
      </p:sp>
      <p:sp>
        <p:nvSpPr>
          <p:cNvPr id="2921567" name="Text Box 95"/>
          <p:cNvSpPr txBox="1">
            <a:spLocks noChangeArrowheads="1"/>
          </p:cNvSpPr>
          <p:nvPr/>
        </p:nvSpPr>
        <p:spPr bwMode="auto">
          <a:xfrm>
            <a:off x="7061200" y="1174750"/>
            <a:ext cx="1211263"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Offset</a:t>
            </a:r>
          </a:p>
        </p:txBody>
      </p:sp>
      <p:cxnSp>
        <p:nvCxnSpPr>
          <p:cNvPr id="2921568" name="AutoShape 96"/>
          <p:cNvCxnSpPr>
            <a:cxnSpLocks noChangeShapeType="1"/>
          </p:cNvCxnSpPr>
          <p:nvPr/>
        </p:nvCxnSpPr>
        <p:spPr bwMode="auto">
          <a:xfrm rot="5400000">
            <a:off x="2302669" y="-304006"/>
            <a:ext cx="1600200" cy="5595938"/>
          </a:xfrm>
          <a:prstGeom prst="curvedConnector4">
            <a:avLst>
              <a:gd name="adj1" fmla="val 41866"/>
              <a:gd name="adj2" fmla="val 104083"/>
            </a:avLst>
          </a:prstGeom>
          <a:noFill/>
          <a:ln w="38100">
            <a:solidFill>
              <a:schemeClr val="accent1"/>
            </a:solidFill>
            <a:round/>
            <a:headEnd/>
            <a:tailEnd type="triangle" w="med" len="med"/>
          </a:ln>
          <a:effectLst/>
        </p:spPr>
      </p:cxnSp>
      <p:sp>
        <p:nvSpPr>
          <p:cNvPr id="2921569" name="Text Box 97"/>
          <p:cNvSpPr txBox="1">
            <a:spLocks noChangeArrowheads="1"/>
          </p:cNvSpPr>
          <p:nvPr/>
        </p:nvSpPr>
        <p:spPr bwMode="auto">
          <a:xfrm>
            <a:off x="874713" y="21415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21570" name="Text Box 98"/>
          <p:cNvSpPr txBox="1">
            <a:spLocks noChangeArrowheads="1"/>
          </p:cNvSpPr>
          <p:nvPr/>
        </p:nvSpPr>
        <p:spPr bwMode="auto">
          <a:xfrm>
            <a:off x="874713" y="27638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21571" name="Text Box 99"/>
          <p:cNvSpPr txBox="1">
            <a:spLocks noChangeArrowheads="1"/>
          </p:cNvSpPr>
          <p:nvPr/>
        </p:nvSpPr>
        <p:spPr bwMode="auto">
          <a:xfrm>
            <a:off x="874713" y="30686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21572" name="Text Box 100"/>
          <p:cNvSpPr txBox="1">
            <a:spLocks noChangeArrowheads="1"/>
          </p:cNvSpPr>
          <p:nvPr/>
        </p:nvSpPr>
        <p:spPr bwMode="auto">
          <a:xfrm>
            <a:off x="887413" y="33861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21573" name="Text Box 101"/>
          <p:cNvSpPr txBox="1">
            <a:spLocks noChangeArrowheads="1"/>
          </p:cNvSpPr>
          <p:nvPr/>
        </p:nvSpPr>
        <p:spPr bwMode="auto">
          <a:xfrm>
            <a:off x="887413" y="36909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21574" name="Text Box 102"/>
          <p:cNvSpPr txBox="1">
            <a:spLocks noChangeArrowheads="1"/>
          </p:cNvSpPr>
          <p:nvPr/>
        </p:nvSpPr>
        <p:spPr bwMode="auto">
          <a:xfrm>
            <a:off x="887413" y="39957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21575" name="Text Box 103"/>
          <p:cNvSpPr txBox="1">
            <a:spLocks noChangeArrowheads="1"/>
          </p:cNvSpPr>
          <p:nvPr/>
        </p:nvSpPr>
        <p:spPr bwMode="auto">
          <a:xfrm>
            <a:off x="887413" y="43132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21576" name="Text Box 104"/>
          <p:cNvSpPr txBox="1">
            <a:spLocks noChangeArrowheads="1"/>
          </p:cNvSpPr>
          <p:nvPr/>
        </p:nvSpPr>
        <p:spPr bwMode="auto">
          <a:xfrm>
            <a:off x="887413" y="53038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21577" name="Text Box 105"/>
          <p:cNvSpPr txBox="1">
            <a:spLocks noChangeArrowheads="1"/>
          </p:cNvSpPr>
          <p:nvPr/>
        </p:nvSpPr>
        <p:spPr bwMode="auto">
          <a:xfrm>
            <a:off x="887413" y="56086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106" name="Text Box 69"/>
          <p:cNvSpPr txBox="1">
            <a:spLocks noChangeArrowheads="1"/>
          </p:cNvSpPr>
          <p:nvPr/>
        </p:nvSpPr>
        <p:spPr bwMode="auto">
          <a:xfrm>
            <a:off x="2438400" y="17018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0xc-f</a:t>
            </a:r>
            <a:endParaRPr lang="en-US" sz="2800" b="1" dirty="0">
              <a:solidFill>
                <a:schemeClr val="tx1"/>
              </a:solidFill>
              <a:latin typeface="Times" pitchFamily="-65" charset="0"/>
            </a:endParaRPr>
          </a:p>
        </p:txBody>
      </p:sp>
      <p:sp>
        <p:nvSpPr>
          <p:cNvPr id="107" name="Text Box 70"/>
          <p:cNvSpPr txBox="1">
            <a:spLocks noChangeArrowheads="1"/>
          </p:cNvSpPr>
          <p:nvPr/>
        </p:nvSpPr>
        <p:spPr bwMode="auto">
          <a:xfrm>
            <a:off x="4114800" y="16764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0x8-b</a:t>
            </a:r>
            <a:endParaRPr lang="en-US" sz="2800" b="1" dirty="0">
              <a:solidFill>
                <a:schemeClr val="tx1"/>
              </a:solidFill>
              <a:latin typeface="Times" pitchFamily="-65" charset="0"/>
            </a:endParaRPr>
          </a:p>
        </p:txBody>
      </p:sp>
      <p:sp>
        <p:nvSpPr>
          <p:cNvPr id="108" name="Text Box 71"/>
          <p:cNvSpPr txBox="1">
            <a:spLocks noChangeArrowheads="1"/>
          </p:cNvSpPr>
          <p:nvPr/>
        </p:nvSpPr>
        <p:spPr bwMode="auto">
          <a:xfrm>
            <a:off x="5791200" y="16764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0x4-7</a:t>
            </a:r>
            <a:endParaRPr lang="en-US" sz="2800" b="1" dirty="0">
              <a:solidFill>
                <a:schemeClr val="tx1"/>
              </a:solidFill>
              <a:latin typeface="Times" pitchFamily="-65" charset="0"/>
            </a:endParaRPr>
          </a:p>
        </p:txBody>
      </p:sp>
      <p:sp>
        <p:nvSpPr>
          <p:cNvPr id="109" name="Text Box 72"/>
          <p:cNvSpPr txBox="1">
            <a:spLocks noChangeArrowheads="1"/>
          </p:cNvSpPr>
          <p:nvPr/>
        </p:nvSpPr>
        <p:spPr bwMode="auto">
          <a:xfrm>
            <a:off x="7391400" y="16764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0x0-3</a:t>
            </a:r>
            <a:endParaRPr lang="en-US" sz="2800" b="1" dirty="0">
              <a:solidFill>
                <a:schemeClr val="tx1"/>
              </a:solidFill>
              <a:latin typeface="Times" pitchFamily="-65" charset="0"/>
            </a:endParaRPr>
          </a:p>
        </p:txBody>
      </p:sp>
      <p:sp>
        <p:nvSpPr>
          <p:cNvPr id="110" name="Text Box 86"/>
          <p:cNvSpPr txBox="1">
            <a:spLocks noChangeArrowheads="1"/>
          </p:cNvSpPr>
          <p:nvPr/>
        </p:nvSpPr>
        <p:spPr bwMode="auto">
          <a:xfrm>
            <a:off x="2765425" y="2439988"/>
            <a:ext cx="338855" cy="461665"/>
          </a:xfrm>
          <a:prstGeom prst="rect">
            <a:avLst/>
          </a:prstGeom>
          <a:noFill/>
          <a:ln w="12700">
            <a:noFill/>
            <a:miter lim="800000"/>
            <a:headEnd/>
            <a:tailEnd/>
          </a:ln>
          <a:effectLst/>
        </p:spPr>
        <p:txBody>
          <a:bodyPr wrap="none">
            <a:prstTxWarp prst="textNoShape">
              <a:avLst/>
            </a:prstTxWarp>
            <a:spAutoFit/>
          </a:bodyPr>
          <a:lstStyle/>
          <a:p>
            <a:r>
              <a:rPr lang="en-US" sz="2400" b="1" dirty="0" err="1">
                <a:solidFill>
                  <a:schemeClr val="tx1"/>
                </a:solidFill>
              </a:rPr>
              <a:t>d</a:t>
            </a:r>
            <a:endParaRPr lang="en-US" sz="2400" b="1" dirty="0">
              <a:solidFill>
                <a:schemeClr val="tx1"/>
              </a:solidFill>
            </a:endParaRPr>
          </a:p>
        </p:txBody>
      </p:sp>
      <p:sp>
        <p:nvSpPr>
          <p:cNvPr id="111" name="Text Box 87"/>
          <p:cNvSpPr txBox="1">
            <a:spLocks noChangeArrowheads="1"/>
          </p:cNvSpPr>
          <p:nvPr/>
        </p:nvSpPr>
        <p:spPr bwMode="auto">
          <a:xfrm>
            <a:off x="4460875" y="2439988"/>
            <a:ext cx="325730"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solidFill>
                  <a:schemeClr val="tx1"/>
                </a:solidFill>
              </a:rPr>
              <a:t>c</a:t>
            </a:r>
            <a:endParaRPr lang="en-US" sz="2400" b="1" dirty="0">
              <a:solidFill>
                <a:schemeClr val="tx1"/>
              </a:solidFill>
            </a:endParaRPr>
          </a:p>
        </p:txBody>
      </p:sp>
      <p:sp>
        <p:nvSpPr>
          <p:cNvPr id="112" name="Text Box 88"/>
          <p:cNvSpPr txBox="1">
            <a:spLocks noChangeArrowheads="1"/>
          </p:cNvSpPr>
          <p:nvPr/>
        </p:nvSpPr>
        <p:spPr bwMode="auto">
          <a:xfrm>
            <a:off x="6175375" y="2439988"/>
            <a:ext cx="338855"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solidFill>
                  <a:schemeClr val="tx1"/>
                </a:solidFill>
              </a:rPr>
              <a:t>b</a:t>
            </a:r>
            <a:endParaRPr lang="en-US" sz="2400" b="1" dirty="0">
              <a:solidFill>
                <a:schemeClr val="tx1"/>
              </a:solidFill>
            </a:endParaRPr>
          </a:p>
        </p:txBody>
      </p:sp>
      <p:sp>
        <p:nvSpPr>
          <p:cNvPr id="113" name="Text Box 89"/>
          <p:cNvSpPr txBox="1">
            <a:spLocks noChangeArrowheads="1"/>
          </p:cNvSpPr>
          <p:nvPr/>
        </p:nvSpPr>
        <p:spPr bwMode="auto">
          <a:xfrm>
            <a:off x="7813675" y="2439988"/>
            <a:ext cx="325730" cy="461665"/>
          </a:xfrm>
          <a:prstGeom prst="rect">
            <a:avLst/>
          </a:prstGeom>
          <a:noFill/>
          <a:ln w="12700">
            <a:noFill/>
            <a:miter lim="800000"/>
            <a:headEnd/>
            <a:tailEnd/>
          </a:ln>
          <a:effectLst/>
        </p:spPr>
        <p:txBody>
          <a:bodyPr wrap="none">
            <a:prstTxWarp prst="textNoShape">
              <a:avLst/>
            </a:prstTxWarp>
            <a:spAutoFit/>
          </a:bodyPr>
          <a:lstStyle/>
          <a:p>
            <a:r>
              <a:rPr lang="en-US" sz="2400" b="1" dirty="0" smtClean="0">
                <a:solidFill>
                  <a:schemeClr val="tx1"/>
                </a:solidFill>
              </a:rPr>
              <a:t>a</a:t>
            </a:r>
            <a:endParaRPr lang="en-US" sz="2400" b="1"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2082" name="Rectangle 2"/>
          <p:cNvSpPr>
            <a:spLocks noGrp="1" noChangeArrowheads="1"/>
          </p:cNvSpPr>
          <p:nvPr>
            <p:ph type="title"/>
          </p:nvPr>
        </p:nvSpPr>
        <p:spPr/>
        <p:txBody>
          <a:bodyPr/>
          <a:lstStyle/>
          <a:p>
            <a:r>
              <a:rPr lang="en-US" smtClean="0"/>
              <a:t>Direct-Mapped Cache Terminology</a:t>
            </a:r>
            <a:endParaRPr lang="en-US"/>
          </a:p>
        </p:txBody>
      </p:sp>
      <p:sp>
        <p:nvSpPr>
          <p:cNvPr id="2862083" name="Rectangle 3"/>
          <p:cNvSpPr>
            <a:spLocks noGrp="1" noChangeArrowheads="1"/>
          </p:cNvSpPr>
          <p:nvPr>
            <p:ph type="body" idx="1"/>
          </p:nvPr>
        </p:nvSpPr>
        <p:spPr/>
        <p:txBody>
          <a:bodyPr/>
          <a:lstStyle/>
          <a:p>
            <a:r>
              <a:rPr lang="en-US" sz="2400" dirty="0" smtClean="0"/>
              <a:t>All fields are read as unsigned integers.</a:t>
            </a:r>
          </a:p>
          <a:p>
            <a:r>
              <a:rPr lang="en-US" sz="2400" dirty="0" smtClean="0">
                <a:solidFill>
                  <a:schemeClr val="accent1"/>
                </a:solidFill>
              </a:rPr>
              <a:t>Index</a:t>
            </a:r>
          </a:p>
          <a:p>
            <a:pPr lvl="1"/>
            <a:r>
              <a:rPr lang="en-US" sz="2000" dirty="0" smtClean="0"/>
              <a:t>specifies the cache index </a:t>
            </a:r>
            <a:r>
              <a:rPr lang="en-US" sz="2000" dirty="0" smtClean="0"/>
              <a:t>(or “</a:t>
            </a:r>
            <a:r>
              <a:rPr lang="en-US" sz="2000" dirty="0" smtClean="0"/>
              <a:t>row”/</a:t>
            </a:r>
            <a:r>
              <a:rPr lang="en-US" sz="2000" dirty="0" smtClean="0"/>
              <a:t>block)</a:t>
            </a:r>
          </a:p>
          <a:p>
            <a:r>
              <a:rPr lang="en-US" sz="2400" dirty="0" smtClean="0">
                <a:solidFill>
                  <a:schemeClr val="accent2"/>
                </a:solidFill>
              </a:rPr>
              <a:t>Tag</a:t>
            </a:r>
          </a:p>
          <a:p>
            <a:pPr lvl="1"/>
            <a:r>
              <a:rPr lang="en-US" sz="2000" dirty="0" smtClean="0"/>
              <a:t>distinguishes </a:t>
            </a:r>
            <a:r>
              <a:rPr lang="en-US" sz="2000" dirty="0" err="1" smtClean="0"/>
              <a:t>betw</a:t>
            </a:r>
            <a:r>
              <a:rPr lang="en-US" sz="2000" dirty="0" smtClean="0"/>
              <a:t> the addresses </a:t>
            </a:r>
            <a:r>
              <a:rPr lang="en-US" sz="2000" dirty="0" smtClean="0"/>
              <a:t>that map to the same </a:t>
            </a:r>
            <a:r>
              <a:rPr lang="en-US" sz="2000" dirty="0" smtClean="0"/>
              <a:t>location</a:t>
            </a:r>
          </a:p>
          <a:p>
            <a:r>
              <a:rPr lang="en-US" sz="2400" dirty="0" smtClean="0">
                <a:solidFill>
                  <a:schemeClr val="accent4"/>
                </a:solidFill>
              </a:rPr>
              <a:t>Offset</a:t>
            </a:r>
          </a:p>
          <a:p>
            <a:pPr lvl="1"/>
            <a:r>
              <a:rPr lang="en-US" sz="2000" dirty="0" smtClean="0"/>
              <a:t>specifies which byte within the block we want</a:t>
            </a:r>
          </a:p>
          <a:p>
            <a:endParaRPr lang="en-US" sz="2400" dirty="0"/>
          </a:p>
        </p:txBody>
      </p:sp>
      <p:grpSp>
        <p:nvGrpSpPr>
          <p:cNvPr id="4" name="Group 4"/>
          <p:cNvGrpSpPr>
            <a:grpSpLocks/>
          </p:cNvGrpSpPr>
          <p:nvPr/>
        </p:nvGrpSpPr>
        <p:grpSpPr bwMode="auto">
          <a:xfrm>
            <a:off x="669925" y="4267200"/>
            <a:ext cx="7848600" cy="2235200"/>
            <a:chOff x="422" y="2688"/>
            <a:chExt cx="4944" cy="1408"/>
          </a:xfrm>
        </p:grpSpPr>
        <p:grpSp>
          <p:nvGrpSpPr>
            <p:cNvPr id="5" name="Group 5"/>
            <p:cNvGrpSpPr>
              <a:grpSpLocks/>
            </p:cNvGrpSpPr>
            <p:nvPr/>
          </p:nvGrpSpPr>
          <p:grpSpPr bwMode="auto">
            <a:xfrm>
              <a:off x="488" y="2688"/>
              <a:ext cx="4632" cy="384"/>
              <a:chOff x="384" y="2256"/>
              <a:chExt cx="4632" cy="384"/>
            </a:xfrm>
          </p:grpSpPr>
          <p:sp>
            <p:nvSpPr>
              <p:cNvPr id="7" name="Text Box 6"/>
              <p:cNvSpPr txBox="1">
                <a:spLocks noChangeArrowheads="1"/>
              </p:cNvSpPr>
              <p:nvPr/>
            </p:nvSpPr>
            <p:spPr bwMode="auto">
              <a:xfrm>
                <a:off x="458" y="2281"/>
                <a:ext cx="4552" cy="327"/>
              </a:xfrm>
              <a:prstGeom prst="rect">
                <a:avLst/>
              </a:prstGeom>
              <a:noFill/>
              <a:ln w="12700">
                <a:noFill/>
                <a:miter lim="800000"/>
                <a:headEnd/>
                <a:tailEnd/>
              </a:ln>
              <a:effectLst/>
            </p:spPr>
            <p:txBody>
              <a:bodyPr wrap="none">
                <a:prstTxWarp prst="textNoShape">
                  <a:avLst/>
                </a:prstTxWarp>
                <a:spAutoFit/>
              </a:bodyPr>
              <a:lstStyle/>
              <a:p>
                <a:r>
                  <a:rPr lang="en-US" sz="2800" b="1" dirty="0" err="1">
                    <a:solidFill>
                      <a:schemeClr val="accent2"/>
                    </a:solidFill>
                    <a:latin typeface="Courier New" pitchFamily="-65" charset="0"/>
                  </a:rPr>
                  <a:t>ttttttttttttttttt</a:t>
                </a:r>
                <a:r>
                  <a:rPr lang="en-US" sz="2800" b="1" dirty="0">
                    <a:solidFill>
                      <a:schemeClr val="tx1"/>
                    </a:solidFill>
                    <a:latin typeface="Courier New" pitchFamily="-65" charset="0"/>
                  </a:rPr>
                  <a:t> </a:t>
                </a:r>
                <a:r>
                  <a:rPr lang="en-US" sz="2800" b="1" dirty="0" err="1">
                    <a:latin typeface="Courier New" pitchFamily="-65" charset="0"/>
                  </a:rPr>
                  <a:t>iiiiiiiiii</a:t>
                </a:r>
                <a:r>
                  <a:rPr lang="en-US" sz="2800" b="1" dirty="0">
                    <a:solidFill>
                      <a:schemeClr val="tx1"/>
                    </a:solidFill>
                    <a:latin typeface="Courier New" pitchFamily="-65" charset="0"/>
                  </a:rPr>
                  <a:t> </a:t>
                </a:r>
                <a:r>
                  <a:rPr lang="en-US" sz="2800" b="1" dirty="0" err="1">
                    <a:solidFill>
                      <a:schemeClr val="accent4"/>
                    </a:solidFill>
                    <a:latin typeface="Courier New" pitchFamily="-65" charset="0"/>
                  </a:rPr>
                  <a:t>oooo</a:t>
                </a:r>
                <a:endParaRPr lang="en-US" sz="1800" b="1" dirty="0">
                  <a:solidFill>
                    <a:schemeClr val="accent4"/>
                  </a:solidFill>
                  <a:latin typeface="Courier New" pitchFamily="-65" charset="0"/>
                </a:endParaRPr>
              </a:p>
            </p:txBody>
          </p:sp>
          <p:sp>
            <p:nvSpPr>
              <p:cNvPr id="8" name="Rectangle 7"/>
              <p:cNvSpPr>
                <a:spLocks noChangeArrowheads="1"/>
              </p:cNvSpPr>
              <p:nvPr/>
            </p:nvSpPr>
            <p:spPr bwMode="auto">
              <a:xfrm>
                <a:off x="384" y="2256"/>
                <a:ext cx="2448" cy="384"/>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9" name="Rectangle 8"/>
              <p:cNvSpPr>
                <a:spLocks noChangeArrowheads="1"/>
              </p:cNvSpPr>
              <p:nvPr/>
            </p:nvSpPr>
            <p:spPr bwMode="auto">
              <a:xfrm>
                <a:off x="2820" y="2256"/>
                <a:ext cx="1500" cy="384"/>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10" name="Rectangle 9"/>
              <p:cNvSpPr>
                <a:spLocks noChangeArrowheads="1"/>
              </p:cNvSpPr>
              <p:nvPr/>
            </p:nvSpPr>
            <p:spPr bwMode="auto">
              <a:xfrm>
                <a:off x="4296" y="2256"/>
                <a:ext cx="720" cy="384"/>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grpSp>
        <p:sp>
          <p:nvSpPr>
            <p:cNvPr id="6" name="Rectangle 10"/>
            <p:cNvSpPr>
              <a:spLocks noChangeArrowheads="1"/>
            </p:cNvSpPr>
            <p:nvPr/>
          </p:nvSpPr>
          <p:spPr bwMode="auto">
            <a:xfrm>
              <a:off x="422" y="3120"/>
              <a:ext cx="4944" cy="976"/>
            </a:xfrm>
            <a:prstGeom prst="rect">
              <a:avLst/>
            </a:prstGeom>
            <a:noFill/>
            <a:ln w="12700">
              <a:noFill/>
              <a:miter lim="800000"/>
              <a:headEnd/>
              <a:tailEnd/>
            </a:ln>
            <a:effectLst/>
          </p:spPr>
          <p:txBody>
            <a:bodyPr lIns="63500" tIns="25400" rIns="63500" bIns="25400">
              <a:prstTxWarp prst="textNoShape">
                <a:avLst/>
              </a:prstTxWarp>
              <a:spAutoFit/>
            </a:bodyPr>
            <a:lstStyle/>
            <a:p>
              <a:pPr marL="203200" indent="-203200">
                <a:lnSpc>
                  <a:spcPct val="75000"/>
                </a:lnSpc>
                <a:spcBef>
                  <a:spcPct val="65000"/>
                </a:spcBef>
                <a:buSzPct val="100000"/>
                <a:buFont typeface="Times" pitchFamily="-65" charset="0"/>
                <a:buNone/>
                <a:tabLst>
                  <a:tab pos="4114800" algn="l"/>
                  <a:tab pos="6289675" algn="l"/>
                </a:tabLst>
              </a:pPr>
              <a:r>
                <a:rPr lang="en-US" sz="3200" b="1" dirty="0">
                  <a:solidFill>
                    <a:schemeClr val="tx1"/>
                  </a:solidFill>
                  <a:latin typeface="18 VAG Rounded Bold   07390"/>
                </a:rPr>
                <a:t>	</a:t>
              </a:r>
              <a:r>
                <a:rPr lang="en-US" sz="3200" b="1" dirty="0">
                  <a:solidFill>
                    <a:schemeClr val="accent2"/>
                  </a:solidFill>
                  <a:latin typeface="18 VAG Rounded Bold   07390"/>
                </a:rPr>
                <a:t>tag</a:t>
              </a:r>
              <a:r>
                <a:rPr lang="en-US" sz="3200" b="1" dirty="0">
                  <a:solidFill>
                    <a:schemeClr val="tx1"/>
                  </a:solidFill>
                  <a:latin typeface="18 VAG Rounded Bold   07390"/>
                </a:rPr>
                <a:t>	</a:t>
              </a:r>
              <a:r>
                <a:rPr lang="en-US" sz="3200" b="1" dirty="0">
                  <a:latin typeface="18 VAG Rounded Bold   07390"/>
                </a:rPr>
                <a:t>index</a:t>
              </a:r>
              <a:r>
                <a:rPr lang="en-US" sz="3200" b="1" dirty="0" smtClean="0">
                  <a:solidFill>
                    <a:schemeClr val="tx1"/>
                  </a:solidFill>
                  <a:latin typeface="18 VAG Rounded Bold   07390"/>
                </a:rPr>
                <a:t>	 </a:t>
              </a:r>
              <a:r>
                <a:rPr lang="en-US" sz="3200" b="1" dirty="0" smtClean="0">
                  <a:solidFill>
                    <a:schemeClr val="accent4"/>
                  </a:solidFill>
                  <a:latin typeface="18 VAG Rounded Bold   07390"/>
                </a:rPr>
                <a:t>byte</a:t>
              </a:r>
              <a:r>
                <a:rPr lang="en-US" sz="3200" b="1" dirty="0">
                  <a:solidFill>
                    <a:srgbClr val="00FF00"/>
                  </a:solidFill>
                  <a:latin typeface="18 VAG Rounded Bold   07390"/>
                </a:rPr>
                <a:t/>
              </a:r>
              <a:br>
                <a:rPr lang="en-US" sz="3200" b="1" dirty="0">
                  <a:solidFill>
                    <a:srgbClr val="00FF00"/>
                  </a:solidFill>
                  <a:latin typeface="18 VAG Rounded Bold   07390"/>
                </a:rPr>
              </a:br>
              <a:r>
                <a:rPr lang="en-US" sz="3200" b="1" dirty="0">
                  <a:solidFill>
                    <a:schemeClr val="accent2"/>
                  </a:solidFill>
                  <a:latin typeface="18 VAG Rounded Bold   07390"/>
                </a:rPr>
                <a:t>to check</a:t>
              </a:r>
              <a:r>
                <a:rPr lang="en-US" sz="3200" b="1" dirty="0">
                  <a:solidFill>
                    <a:srgbClr val="005400"/>
                  </a:solidFill>
                  <a:latin typeface="18 VAG Rounded Bold   07390"/>
                </a:rPr>
                <a:t>	</a:t>
              </a:r>
              <a:r>
                <a:rPr lang="en-US" sz="3200" b="1" dirty="0">
                  <a:latin typeface="18 VAG Rounded Bold   07390"/>
                </a:rPr>
                <a:t>to</a:t>
              </a:r>
              <a:r>
                <a:rPr lang="en-US" sz="3200" b="1" dirty="0">
                  <a:solidFill>
                    <a:srgbClr val="005400"/>
                  </a:solidFill>
                  <a:latin typeface="18 VAG Rounded Bold   07390"/>
                </a:rPr>
                <a:t> </a:t>
              </a:r>
              <a:r>
                <a:rPr lang="en-US" sz="3200" b="1" dirty="0" smtClean="0">
                  <a:solidFill>
                    <a:srgbClr val="005400"/>
                  </a:solidFill>
                  <a:latin typeface="18 VAG Rounded Bold   07390"/>
                </a:rPr>
                <a:t>	 </a:t>
              </a:r>
              <a:r>
                <a:rPr lang="en-US" sz="3200" b="1" dirty="0" smtClean="0">
                  <a:solidFill>
                    <a:schemeClr val="accent4"/>
                  </a:solidFill>
                  <a:latin typeface="18 VAG Rounded Bold   07390"/>
                </a:rPr>
                <a:t>offset</a:t>
              </a:r>
              <a:r>
                <a:rPr lang="en-US" sz="3200" b="1" dirty="0">
                  <a:solidFill>
                    <a:srgbClr val="005400"/>
                  </a:solidFill>
                  <a:latin typeface="18 VAG Rounded Bold   07390"/>
                </a:rPr>
                <a:t/>
              </a:r>
              <a:br>
                <a:rPr lang="en-US" sz="3200" b="1" dirty="0">
                  <a:solidFill>
                    <a:srgbClr val="005400"/>
                  </a:solidFill>
                  <a:latin typeface="18 VAG Rounded Bold   07390"/>
                </a:rPr>
              </a:br>
              <a:r>
                <a:rPr lang="en-US" sz="3200" b="1" dirty="0">
                  <a:solidFill>
                    <a:schemeClr val="accent2"/>
                  </a:solidFill>
                  <a:latin typeface="18 VAG Rounded Bold   07390"/>
                </a:rPr>
                <a:t>if have</a:t>
              </a:r>
              <a:r>
                <a:rPr lang="en-US" sz="3200" b="1" dirty="0">
                  <a:solidFill>
                    <a:srgbClr val="005400"/>
                  </a:solidFill>
                  <a:latin typeface="18 VAG Rounded Bold   07390"/>
                </a:rPr>
                <a:t> 	</a:t>
              </a:r>
              <a:r>
                <a:rPr lang="en-US" sz="3200" b="1" dirty="0">
                  <a:latin typeface="18 VAG Rounded Bold   07390"/>
                </a:rPr>
                <a:t>select</a:t>
              </a:r>
              <a:r>
                <a:rPr lang="en-US" sz="3200" b="1" dirty="0" smtClean="0">
                  <a:latin typeface="18 VAG Rounded Bold   07390"/>
                </a:rPr>
                <a:t>	 </a:t>
              </a:r>
              <a:r>
                <a:rPr lang="en-US" sz="3200" b="1" dirty="0" smtClean="0">
                  <a:solidFill>
                    <a:schemeClr val="accent4"/>
                  </a:solidFill>
                  <a:latin typeface="18 VAG Rounded Bold   07390"/>
                </a:rPr>
                <a:t>within</a:t>
              </a:r>
              <a:r>
                <a:rPr lang="en-US" sz="3200" b="1" dirty="0">
                  <a:solidFill>
                    <a:srgbClr val="005400"/>
                  </a:solidFill>
                  <a:latin typeface="18 VAG Rounded Bold   07390"/>
                </a:rPr>
                <a:t/>
              </a:r>
              <a:br>
                <a:rPr lang="en-US" sz="3200" b="1" dirty="0">
                  <a:solidFill>
                    <a:srgbClr val="005400"/>
                  </a:solidFill>
                  <a:latin typeface="18 VAG Rounded Bold   07390"/>
                </a:rPr>
              </a:br>
              <a:r>
                <a:rPr lang="en-US" sz="3200" b="1" dirty="0">
                  <a:solidFill>
                    <a:schemeClr val="accent2"/>
                  </a:solidFill>
                  <a:latin typeface="18 VAG Rounded Bold   07390"/>
                </a:rPr>
                <a:t>correct block</a:t>
              </a:r>
              <a:r>
                <a:rPr lang="en-US" sz="3200" b="1" dirty="0">
                  <a:solidFill>
                    <a:srgbClr val="005400"/>
                  </a:solidFill>
                  <a:latin typeface="18 VAG Rounded Bold   07390"/>
                </a:rPr>
                <a:t>	</a:t>
              </a:r>
              <a:r>
                <a:rPr lang="en-US" sz="3200" b="1" dirty="0">
                  <a:latin typeface="18 VAG Rounded Bold   07390"/>
                </a:rPr>
                <a:t>block</a:t>
              </a:r>
              <a:r>
                <a:rPr lang="en-US" sz="3200" b="1" dirty="0" smtClean="0">
                  <a:solidFill>
                    <a:srgbClr val="005400"/>
                  </a:solidFill>
                  <a:latin typeface="18 VAG Rounded Bold   07390"/>
                </a:rPr>
                <a:t>	 </a:t>
              </a:r>
              <a:r>
                <a:rPr lang="en-US" sz="3200" b="1" dirty="0" smtClean="0">
                  <a:solidFill>
                    <a:schemeClr val="accent4"/>
                  </a:solidFill>
                  <a:latin typeface="18 VAG Rounded Bold   07390"/>
                </a:rPr>
                <a:t>block</a:t>
              </a:r>
              <a:endParaRPr lang="en-US" sz="3200" b="1" dirty="0">
                <a:solidFill>
                  <a:schemeClr val="accent4"/>
                </a:solidFill>
                <a:latin typeface="18 VAG Rounded Bold   07390"/>
              </a:endParaRPr>
            </a:p>
          </p:txBody>
        </p:sp>
      </p:gr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23522" name="Rectangle 2"/>
          <p:cNvSpPr>
            <a:spLocks noGrp="1" noChangeArrowheads="1"/>
          </p:cNvSpPr>
          <p:nvPr>
            <p:ph type="title"/>
          </p:nvPr>
        </p:nvSpPr>
        <p:spPr>
          <a:xfrm>
            <a:off x="620713" y="228600"/>
            <a:ext cx="8523287" cy="474663"/>
          </a:xfrm>
        </p:spPr>
        <p:txBody>
          <a:bodyPr/>
          <a:lstStyle/>
          <a:p>
            <a:r>
              <a:rPr lang="en-US" dirty="0"/>
              <a:t>Load that cache block, return word </a:t>
            </a:r>
            <a:r>
              <a:rPr lang="en-US" dirty="0" err="1"/>
              <a:t>f</a:t>
            </a:r>
            <a:endParaRPr lang="en-US" dirty="0"/>
          </a:p>
        </p:txBody>
      </p:sp>
      <p:grpSp>
        <p:nvGrpSpPr>
          <p:cNvPr id="2" name="Group 3"/>
          <p:cNvGrpSpPr>
            <a:grpSpLocks/>
          </p:cNvGrpSpPr>
          <p:nvPr/>
        </p:nvGrpSpPr>
        <p:grpSpPr bwMode="auto">
          <a:xfrm>
            <a:off x="0" y="1397000"/>
            <a:ext cx="8839200" cy="4665663"/>
            <a:chOff x="0" y="880"/>
            <a:chExt cx="5568" cy="2939"/>
          </a:xfrm>
        </p:grpSpPr>
        <p:sp>
          <p:nvSpPr>
            <p:cNvPr id="2923524" name="Rectangle 4"/>
            <p:cNvSpPr>
              <a:spLocks noChangeArrowheads="1"/>
            </p:cNvSpPr>
            <p:nvPr/>
          </p:nvSpPr>
          <p:spPr bwMode="auto">
            <a:xfrm>
              <a:off x="720" y="1392"/>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3525" name="Rectangle 5"/>
            <p:cNvSpPr>
              <a:spLocks noChangeArrowheads="1"/>
            </p:cNvSpPr>
            <p:nvPr/>
          </p:nvSpPr>
          <p:spPr bwMode="auto">
            <a:xfrm>
              <a:off x="576" y="1392"/>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3526" name="Rectangle 6"/>
            <p:cNvSpPr>
              <a:spLocks noChangeArrowheads="1"/>
            </p:cNvSpPr>
            <p:nvPr/>
          </p:nvSpPr>
          <p:spPr bwMode="auto">
            <a:xfrm>
              <a:off x="1344"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3527" name="Rectangle 7"/>
            <p:cNvSpPr>
              <a:spLocks noChangeArrowheads="1"/>
            </p:cNvSpPr>
            <p:nvPr/>
          </p:nvSpPr>
          <p:spPr bwMode="auto">
            <a:xfrm>
              <a:off x="2400"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3528" name="Rectangle 8"/>
            <p:cNvSpPr>
              <a:spLocks noChangeArrowheads="1"/>
            </p:cNvSpPr>
            <p:nvPr/>
          </p:nvSpPr>
          <p:spPr bwMode="auto">
            <a:xfrm>
              <a:off x="3456"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3529" name="Rectangle 9"/>
            <p:cNvSpPr>
              <a:spLocks noChangeArrowheads="1"/>
            </p:cNvSpPr>
            <p:nvPr/>
          </p:nvSpPr>
          <p:spPr bwMode="auto">
            <a:xfrm>
              <a:off x="4512"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3530" name="Rectangle 10"/>
            <p:cNvSpPr>
              <a:spLocks noChangeArrowheads="1"/>
            </p:cNvSpPr>
            <p:nvPr/>
          </p:nvSpPr>
          <p:spPr bwMode="auto">
            <a:xfrm>
              <a:off x="720" y="1584"/>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3531" name="Rectangle 11"/>
            <p:cNvSpPr>
              <a:spLocks noChangeArrowheads="1"/>
            </p:cNvSpPr>
            <p:nvPr/>
          </p:nvSpPr>
          <p:spPr bwMode="auto">
            <a:xfrm>
              <a:off x="576" y="1584"/>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3532" name="Rectangle 12"/>
            <p:cNvSpPr>
              <a:spLocks noChangeArrowheads="1"/>
            </p:cNvSpPr>
            <p:nvPr/>
          </p:nvSpPr>
          <p:spPr bwMode="auto">
            <a:xfrm>
              <a:off x="1344"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3533" name="Rectangle 13"/>
            <p:cNvSpPr>
              <a:spLocks noChangeArrowheads="1"/>
            </p:cNvSpPr>
            <p:nvPr/>
          </p:nvSpPr>
          <p:spPr bwMode="auto">
            <a:xfrm>
              <a:off x="2400"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3534" name="Rectangle 14"/>
            <p:cNvSpPr>
              <a:spLocks noChangeArrowheads="1"/>
            </p:cNvSpPr>
            <p:nvPr/>
          </p:nvSpPr>
          <p:spPr bwMode="auto">
            <a:xfrm>
              <a:off x="3456"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3535" name="Rectangle 15"/>
            <p:cNvSpPr>
              <a:spLocks noChangeArrowheads="1"/>
            </p:cNvSpPr>
            <p:nvPr/>
          </p:nvSpPr>
          <p:spPr bwMode="auto">
            <a:xfrm>
              <a:off x="4512"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3536" name="Rectangle 16"/>
            <p:cNvSpPr>
              <a:spLocks noChangeArrowheads="1"/>
            </p:cNvSpPr>
            <p:nvPr/>
          </p:nvSpPr>
          <p:spPr bwMode="auto">
            <a:xfrm>
              <a:off x="720" y="1776"/>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3537" name="Rectangle 17"/>
            <p:cNvSpPr>
              <a:spLocks noChangeArrowheads="1"/>
            </p:cNvSpPr>
            <p:nvPr/>
          </p:nvSpPr>
          <p:spPr bwMode="auto">
            <a:xfrm>
              <a:off x="576" y="1776"/>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3538" name="Rectangle 18"/>
            <p:cNvSpPr>
              <a:spLocks noChangeArrowheads="1"/>
            </p:cNvSpPr>
            <p:nvPr/>
          </p:nvSpPr>
          <p:spPr bwMode="auto">
            <a:xfrm>
              <a:off x="1344"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3539" name="Rectangle 19"/>
            <p:cNvSpPr>
              <a:spLocks noChangeArrowheads="1"/>
            </p:cNvSpPr>
            <p:nvPr/>
          </p:nvSpPr>
          <p:spPr bwMode="auto">
            <a:xfrm>
              <a:off x="2400"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3540" name="Rectangle 20"/>
            <p:cNvSpPr>
              <a:spLocks noChangeArrowheads="1"/>
            </p:cNvSpPr>
            <p:nvPr/>
          </p:nvSpPr>
          <p:spPr bwMode="auto">
            <a:xfrm>
              <a:off x="3456"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3541" name="Rectangle 21"/>
            <p:cNvSpPr>
              <a:spLocks noChangeArrowheads="1"/>
            </p:cNvSpPr>
            <p:nvPr/>
          </p:nvSpPr>
          <p:spPr bwMode="auto">
            <a:xfrm>
              <a:off x="4512"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3542" name="Rectangle 22"/>
            <p:cNvSpPr>
              <a:spLocks noChangeArrowheads="1"/>
            </p:cNvSpPr>
            <p:nvPr/>
          </p:nvSpPr>
          <p:spPr bwMode="auto">
            <a:xfrm>
              <a:off x="720" y="1968"/>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3543" name="Rectangle 23"/>
            <p:cNvSpPr>
              <a:spLocks noChangeArrowheads="1"/>
            </p:cNvSpPr>
            <p:nvPr/>
          </p:nvSpPr>
          <p:spPr bwMode="auto">
            <a:xfrm>
              <a:off x="576" y="1968"/>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3544" name="Rectangle 24"/>
            <p:cNvSpPr>
              <a:spLocks noChangeArrowheads="1"/>
            </p:cNvSpPr>
            <p:nvPr/>
          </p:nvSpPr>
          <p:spPr bwMode="auto">
            <a:xfrm>
              <a:off x="1344"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3545" name="Rectangle 25"/>
            <p:cNvSpPr>
              <a:spLocks noChangeArrowheads="1"/>
            </p:cNvSpPr>
            <p:nvPr/>
          </p:nvSpPr>
          <p:spPr bwMode="auto">
            <a:xfrm>
              <a:off x="2400"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3546" name="Rectangle 26"/>
            <p:cNvSpPr>
              <a:spLocks noChangeArrowheads="1"/>
            </p:cNvSpPr>
            <p:nvPr/>
          </p:nvSpPr>
          <p:spPr bwMode="auto">
            <a:xfrm>
              <a:off x="3456"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3547" name="Rectangle 27"/>
            <p:cNvSpPr>
              <a:spLocks noChangeArrowheads="1"/>
            </p:cNvSpPr>
            <p:nvPr/>
          </p:nvSpPr>
          <p:spPr bwMode="auto">
            <a:xfrm>
              <a:off x="4512"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3548" name="Rectangle 28"/>
            <p:cNvSpPr>
              <a:spLocks noChangeArrowheads="1"/>
            </p:cNvSpPr>
            <p:nvPr/>
          </p:nvSpPr>
          <p:spPr bwMode="auto">
            <a:xfrm>
              <a:off x="720" y="2160"/>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3549" name="Rectangle 29"/>
            <p:cNvSpPr>
              <a:spLocks noChangeArrowheads="1"/>
            </p:cNvSpPr>
            <p:nvPr/>
          </p:nvSpPr>
          <p:spPr bwMode="auto">
            <a:xfrm>
              <a:off x="576" y="2160"/>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3550" name="Rectangle 30"/>
            <p:cNvSpPr>
              <a:spLocks noChangeArrowheads="1"/>
            </p:cNvSpPr>
            <p:nvPr/>
          </p:nvSpPr>
          <p:spPr bwMode="auto">
            <a:xfrm>
              <a:off x="1344"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3551" name="Rectangle 31"/>
            <p:cNvSpPr>
              <a:spLocks noChangeArrowheads="1"/>
            </p:cNvSpPr>
            <p:nvPr/>
          </p:nvSpPr>
          <p:spPr bwMode="auto">
            <a:xfrm>
              <a:off x="2400"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3552" name="Rectangle 32"/>
            <p:cNvSpPr>
              <a:spLocks noChangeArrowheads="1"/>
            </p:cNvSpPr>
            <p:nvPr/>
          </p:nvSpPr>
          <p:spPr bwMode="auto">
            <a:xfrm>
              <a:off x="3456"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3553" name="Rectangle 33"/>
            <p:cNvSpPr>
              <a:spLocks noChangeArrowheads="1"/>
            </p:cNvSpPr>
            <p:nvPr/>
          </p:nvSpPr>
          <p:spPr bwMode="auto">
            <a:xfrm>
              <a:off x="4512"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3554" name="Rectangle 34"/>
            <p:cNvSpPr>
              <a:spLocks noChangeArrowheads="1"/>
            </p:cNvSpPr>
            <p:nvPr/>
          </p:nvSpPr>
          <p:spPr bwMode="auto">
            <a:xfrm>
              <a:off x="720" y="2352"/>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3555" name="Rectangle 35"/>
            <p:cNvSpPr>
              <a:spLocks noChangeArrowheads="1"/>
            </p:cNvSpPr>
            <p:nvPr/>
          </p:nvSpPr>
          <p:spPr bwMode="auto">
            <a:xfrm>
              <a:off x="576" y="2352"/>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3556" name="Rectangle 36"/>
            <p:cNvSpPr>
              <a:spLocks noChangeArrowheads="1"/>
            </p:cNvSpPr>
            <p:nvPr/>
          </p:nvSpPr>
          <p:spPr bwMode="auto">
            <a:xfrm>
              <a:off x="1344"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3557" name="Rectangle 37"/>
            <p:cNvSpPr>
              <a:spLocks noChangeArrowheads="1"/>
            </p:cNvSpPr>
            <p:nvPr/>
          </p:nvSpPr>
          <p:spPr bwMode="auto">
            <a:xfrm>
              <a:off x="2400"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3558" name="Rectangle 38"/>
            <p:cNvSpPr>
              <a:spLocks noChangeArrowheads="1"/>
            </p:cNvSpPr>
            <p:nvPr/>
          </p:nvSpPr>
          <p:spPr bwMode="auto">
            <a:xfrm>
              <a:off x="3456"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3559" name="Rectangle 39"/>
            <p:cNvSpPr>
              <a:spLocks noChangeArrowheads="1"/>
            </p:cNvSpPr>
            <p:nvPr/>
          </p:nvSpPr>
          <p:spPr bwMode="auto">
            <a:xfrm>
              <a:off x="4512"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3560" name="Rectangle 40"/>
            <p:cNvSpPr>
              <a:spLocks noChangeArrowheads="1"/>
            </p:cNvSpPr>
            <p:nvPr/>
          </p:nvSpPr>
          <p:spPr bwMode="auto">
            <a:xfrm>
              <a:off x="720" y="2544"/>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3561" name="Rectangle 41"/>
            <p:cNvSpPr>
              <a:spLocks noChangeArrowheads="1"/>
            </p:cNvSpPr>
            <p:nvPr/>
          </p:nvSpPr>
          <p:spPr bwMode="auto">
            <a:xfrm>
              <a:off x="576" y="2544"/>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3562" name="Rectangle 42"/>
            <p:cNvSpPr>
              <a:spLocks noChangeArrowheads="1"/>
            </p:cNvSpPr>
            <p:nvPr/>
          </p:nvSpPr>
          <p:spPr bwMode="auto">
            <a:xfrm>
              <a:off x="1344"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3563" name="Rectangle 43"/>
            <p:cNvSpPr>
              <a:spLocks noChangeArrowheads="1"/>
            </p:cNvSpPr>
            <p:nvPr/>
          </p:nvSpPr>
          <p:spPr bwMode="auto">
            <a:xfrm>
              <a:off x="2400"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3564" name="Rectangle 44"/>
            <p:cNvSpPr>
              <a:spLocks noChangeArrowheads="1"/>
            </p:cNvSpPr>
            <p:nvPr/>
          </p:nvSpPr>
          <p:spPr bwMode="auto">
            <a:xfrm>
              <a:off x="3456"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3565" name="Rectangle 45"/>
            <p:cNvSpPr>
              <a:spLocks noChangeArrowheads="1"/>
            </p:cNvSpPr>
            <p:nvPr/>
          </p:nvSpPr>
          <p:spPr bwMode="auto">
            <a:xfrm>
              <a:off x="4512"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3566" name="Rectangle 46"/>
            <p:cNvSpPr>
              <a:spLocks noChangeArrowheads="1"/>
            </p:cNvSpPr>
            <p:nvPr/>
          </p:nvSpPr>
          <p:spPr bwMode="auto">
            <a:xfrm>
              <a:off x="720" y="2736"/>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3567" name="Rectangle 47"/>
            <p:cNvSpPr>
              <a:spLocks noChangeArrowheads="1"/>
            </p:cNvSpPr>
            <p:nvPr/>
          </p:nvSpPr>
          <p:spPr bwMode="auto">
            <a:xfrm>
              <a:off x="576" y="2736"/>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3568" name="Rectangle 48"/>
            <p:cNvSpPr>
              <a:spLocks noChangeArrowheads="1"/>
            </p:cNvSpPr>
            <p:nvPr/>
          </p:nvSpPr>
          <p:spPr bwMode="auto">
            <a:xfrm>
              <a:off x="1344"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3569" name="Rectangle 49"/>
            <p:cNvSpPr>
              <a:spLocks noChangeArrowheads="1"/>
            </p:cNvSpPr>
            <p:nvPr/>
          </p:nvSpPr>
          <p:spPr bwMode="auto">
            <a:xfrm>
              <a:off x="2400"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3570" name="Rectangle 50"/>
            <p:cNvSpPr>
              <a:spLocks noChangeArrowheads="1"/>
            </p:cNvSpPr>
            <p:nvPr/>
          </p:nvSpPr>
          <p:spPr bwMode="auto">
            <a:xfrm>
              <a:off x="3456"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3571" name="Rectangle 51"/>
            <p:cNvSpPr>
              <a:spLocks noChangeArrowheads="1"/>
            </p:cNvSpPr>
            <p:nvPr/>
          </p:nvSpPr>
          <p:spPr bwMode="auto">
            <a:xfrm>
              <a:off x="4512"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3572" name="Rectangle 52"/>
            <p:cNvSpPr>
              <a:spLocks noChangeArrowheads="1"/>
            </p:cNvSpPr>
            <p:nvPr/>
          </p:nvSpPr>
          <p:spPr bwMode="auto">
            <a:xfrm>
              <a:off x="720" y="3360"/>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3573" name="Rectangle 53"/>
            <p:cNvSpPr>
              <a:spLocks noChangeArrowheads="1"/>
            </p:cNvSpPr>
            <p:nvPr/>
          </p:nvSpPr>
          <p:spPr bwMode="auto">
            <a:xfrm>
              <a:off x="576" y="3360"/>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3574" name="Rectangle 54"/>
            <p:cNvSpPr>
              <a:spLocks noChangeArrowheads="1"/>
            </p:cNvSpPr>
            <p:nvPr/>
          </p:nvSpPr>
          <p:spPr bwMode="auto">
            <a:xfrm>
              <a:off x="1344"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3575" name="Rectangle 55"/>
            <p:cNvSpPr>
              <a:spLocks noChangeArrowheads="1"/>
            </p:cNvSpPr>
            <p:nvPr/>
          </p:nvSpPr>
          <p:spPr bwMode="auto">
            <a:xfrm>
              <a:off x="2400"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3576" name="Rectangle 56"/>
            <p:cNvSpPr>
              <a:spLocks noChangeArrowheads="1"/>
            </p:cNvSpPr>
            <p:nvPr/>
          </p:nvSpPr>
          <p:spPr bwMode="auto">
            <a:xfrm>
              <a:off x="3456"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3577" name="Rectangle 57"/>
            <p:cNvSpPr>
              <a:spLocks noChangeArrowheads="1"/>
            </p:cNvSpPr>
            <p:nvPr/>
          </p:nvSpPr>
          <p:spPr bwMode="auto">
            <a:xfrm>
              <a:off x="4512"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3578" name="Rectangle 58"/>
            <p:cNvSpPr>
              <a:spLocks noChangeArrowheads="1"/>
            </p:cNvSpPr>
            <p:nvPr/>
          </p:nvSpPr>
          <p:spPr bwMode="auto">
            <a:xfrm>
              <a:off x="720" y="3552"/>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3579" name="Rectangle 59"/>
            <p:cNvSpPr>
              <a:spLocks noChangeArrowheads="1"/>
            </p:cNvSpPr>
            <p:nvPr/>
          </p:nvSpPr>
          <p:spPr bwMode="auto">
            <a:xfrm>
              <a:off x="576" y="3552"/>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3580" name="Rectangle 60"/>
            <p:cNvSpPr>
              <a:spLocks noChangeArrowheads="1"/>
            </p:cNvSpPr>
            <p:nvPr/>
          </p:nvSpPr>
          <p:spPr bwMode="auto">
            <a:xfrm>
              <a:off x="1344"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3581" name="Rectangle 61"/>
            <p:cNvSpPr>
              <a:spLocks noChangeArrowheads="1"/>
            </p:cNvSpPr>
            <p:nvPr/>
          </p:nvSpPr>
          <p:spPr bwMode="auto">
            <a:xfrm>
              <a:off x="2400"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3582" name="Rectangle 62"/>
            <p:cNvSpPr>
              <a:spLocks noChangeArrowheads="1"/>
            </p:cNvSpPr>
            <p:nvPr/>
          </p:nvSpPr>
          <p:spPr bwMode="auto">
            <a:xfrm>
              <a:off x="3456"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3583" name="Rectangle 63"/>
            <p:cNvSpPr>
              <a:spLocks noChangeArrowheads="1"/>
            </p:cNvSpPr>
            <p:nvPr/>
          </p:nvSpPr>
          <p:spPr bwMode="auto">
            <a:xfrm>
              <a:off x="4512"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3584" name="Text Box 64"/>
            <p:cNvSpPr txBox="1">
              <a:spLocks noChangeArrowheads="1"/>
            </p:cNvSpPr>
            <p:nvPr/>
          </p:nvSpPr>
          <p:spPr bwMode="auto">
            <a:xfrm>
              <a:off x="2390" y="3002"/>
              <a:ext cx="260" cy="288"/>
            </a:xfrm>
            <a:prstGeom prst="rect">
              <a:avLst/>
            </a:prstGeom>
            <a:noFill/>
            <a:ln w="9525">
              <a:noFill/>
              <a:miter lim="800000"/>
              <a:headEnd/>
              <a:tailEnd/>
            </a:ln>
            <a:effectLst/>
          </p:spPr>
          <p:txBody>
            <a:bodyPr wrap="none">
              <a:prstTxWarp prst="textNoShape">
                <a:avLst/>
              </a:prstTxWarp>
              <a:spAutoFit/>
            </a:bodyPr>
            <a:lstStyle/>
            <a:p>
              <a:r>
                <a:rPr lang="en-US" sz="2400" b="1">
                  <a:solidFill>
                    <a:schemeClr val="tx1"/>
                  </a:solidFill>
                  <a:latin typeface="Times" pitchFamily="-65" charset="0"/>
                </a:rPr>
                <a:t>...</a:t>
              </a:r>
              <a:endParaRPr lang="en-US" sz="2400">
                <a:solidFill>
                  <a:schemeClr val="tx1"/>
                </a:solidFill>
                <a:latin typeface="Times" pitchFamily="-65" charset="0"/>
              </a:endParaRPr>
            </a:p>
          </p:txBody>
        </p:sp>
        <p:grpSp>
          <p:nvGrpSpPr>
            <p:cNvPr id="3" name="Group 65"/>
            <p:cNvGrpSpPr>
              <a:grpSpLocks/>
            </p:cNvGrpSpPr>
            <p:nvPr/>
          </p:nvGrpSpPr>
          <p:grpSpPr bwMode="auto">
            <a:xfrm>
              <a:off x="336" y="880"/>
              <a:ext cx="969" cy="567"/>
              <a:chOff x="336" y="880"/>
              <a:chExt cx="969" cy="567"/>
            </a:xfrm>
          </p:grpSpPr>
          <p:sp>
            <p:nvSpPr>
              <p:cNvPr id="2923586" name="Text Box 66"/>
              <p:cNvSpPr txBox="1">
                <a:spLocks noChangeArrowheads="1"/>
              </p:cNvSpPr>
              <p:nvPr/>
            </p:nvSpPr>
            <p:spPr bwMode="auto">
              <a:xfrm>
                <a:off x="336" y="880"/>
                <a:ext cx="639"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Times" pitchFamily="-65" charset="0"/>
                  </a:rPr>
                  <a:t>Valid</a:t>
                </a:r>
              </a:p>
            </p:txBody>
          </p:sp>
          <p:sp>
            <p:nvSpPr>
              <p:cNvPr id="2923587" name="Text Box 67"/>
              <p:cNvSpPr txBox="1">
                <a:spLocks noChangeArrowheads="1"/>
              </p:cNvSpPr>
              <p:nvPr/>
            </p:nvSpPr>
            <p:spPr bwMode="auto">
              <a:xfrm>
                <a:off x="816" y="1120"/>
                <a:ext cx="489"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Times" pitchFamily="-65" charset="0"/>
                  </a:rPr>
                  <a:t>Tag</a:t>
                </a:r>
              </a:p>
            </p:txBody>
          </p:sp>
        </p:grpSp>
        <p:grpSp>
          <p:nvGrpSpPr>
            <p:cNvPr id="4" name="Group 72"/>
            <p:cNvGrpSpPr>
              <a:grpSpLocks/>
            </p:cNvGrpSpPr>
            <p:nvPr/>
          </p:nvGrpSpPr>
          <p:grpSpPr bwMode="auto">
            <a:xfrm>
              <a:off x="0" y="1335"/>
              <a:ext cx="654" cy="2484"/>
              <a:chOff x="0" y="1335"/>
              <a:chExt cx="654" cy="2484"/>
            </a:xfrm>
          </p:grpSpPr>
          <p:sp>
            <p:nvSpPr>
              <p:cNvPr id="2923593" name="Text Box 73"/>
              <p:cNvSpPr txBox="1">
                <a:spLocks noChangeArrowheads="1"/>
              </p:cNvSpPr>
              <p:nvPr/>
            </p:nvSpPr>
            <p:spPr bwMode="auto">
              <a:xfrm>
                <a:off x="192" y="1335"/>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0</a:t>
                </a:r>
                <a:endParaRPr lang="en-US" sz="2800">
                  <a:solidFill>
                    <a:schemeClr val="tx1"/>
                  </a:solidFill>
                  <a:latin typeface="Times" pitchFamily="-65" charset="0"/>
                </a:endParaRPr>
              </a:p>
            </p:txBody>
          </p:sp>
          <p:sp>
            <p:nvSpPr>
              <p:cNvPr id="2923594" name="Text Box 74"/>
              <p:cNvSpPr txBox="1">
                <a:spLocks noChangeArrowheads="1"/>
              </p:cNvSpPr>
              <p:nvPr/>
            </p:nvSpPr>
            <p:spPr bwMode="auto">
              <a:xfrm>
                <a:off x="192" y="1527"/>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1</a:t>
                </a:r>
                <a:endParaRPr lang="en-US" sz="2800">
                  <a:solidFill>
                    <a:schemeClr val="tx1"/>
                  </a:solidFill>
                  <a:latin typeface="Times" pitchFamily="-65" charset="0"/>
                </a:endParaRPr>
              </a:p>
            </p:txBody>
          </p:sp>
          <p:sp>
            <p:nvSpPr>
              <p:cNvPr id="2923595" name="Text Box 75"/>
              <p:cNvSpPr txBox="1">
                <a:spLocks noChangeArrowheads="1"/>
              </p:cNvSpPr>
              <p:nvPr/>
            </p:nvSpPr>
            <p:spPr bwMode="auto">
              <a:xfrm>
                <a:off x="192" y="1719"/>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2</a:t>
                </a:r>
                <a:endParaRPr lang="en-US" sz="2800">
                  <a:solidFill>
                    <a:schemeClr val="tx1"/>
                  </a:solidFill>
                  <a:latin typeface="Times" pitchFamily="-65" charset="0"/>
                </a:endParaRPr>
              </a:p>
            </p:txBody>
          </p:sp>
          <p:sp>
            <p:nvSpPr>
              <p:cNvPr id="2923596" name="Text Box 76"/>
              <p:cNvSpPr txBox="1">
                <a:spLocks noChangeArrowheads="1"/>
              </p:cNvSpPr>
              <p:nvPr/>
            </p:nvSpPr>
            <p:spPr bwMode="auto">
              <a:xfrm>
                <a:off x="192" y="1911"/>
                <a:ext cx="250" cy="327"/>
              </a:xfrm>
              <a:prstGeom prst="rect">
                <a:avLst/>
              </a:prstGeom>
              <a:noFill/>
              <a:ln w="9525">
                <a:noFill/>
                <a:miter lim="800000"/>
                <a:headEnd/>
                <a:tailEnd/>
              </a:ln>
              <a:effectLst/>
            </p:spPr>
            <p:txBody>
              <a:bodyPr wrap="none">
                <a:prstTxWarp prst="textNoShape">
                  <a:avLst/>
                </a:prstTxWarp>
                <a:spAutoFit/>
              </a:bodyPr>
              <a:lstStyle/>
              <a:p>
                <a:r>
                  <a:rPr lang="en-US" sz="2800" b="1" u="sng">
                    <a:solidFill>
                      <a:srgbClr val="FF0000"/>
                    </a:solidFill>
                    <a:latin typeface="Courier New" pitchFamily="-65" charset="0"/>
                  </a:rPr>
                  <a:t>3</a:t>
                </a:r>
                <a:endParaRPr lang="en-US" sz="2800">
                  <a:solidFill>
                    <a:schemeClr val="tx1"/>
                  </a:solidFill>
                  <a:latin typeface="Times" pitchFamily="-65" charset="0"/>
                </a:endParaRPr>
              </a:p>
            </p:txBody>
          </p:sp>
          <p:sp>
            <p:nvSpPr>
              <p:cNvPr id="2923597" name="Text Box 77"/>
              <p:cNvSpPr txBox="1">
                <a:spLocks noChangeArrowheads="1"/>
              </p:cNvSpPr>
              <p:nvPr/>
            </p:nvSpPr>
            <p:spPr bwMode="auto">
              <a:xfrm>
                <a:off x="192" y="2103"/>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4</a:t>
                </a:r>
                <a:endParaRPr lang="en-US" sz="2800">
                  <a:solidFill>
                    <a:schemeClr val="tx1"/>
                  </a:solidFill>
                  <a:latin typeface="Times" pitchFamily="-65" charset="0"/>
                </a:endParaRPr>
              </a:p>
            </p:txBody>
          </p:sp>
          <p:sp>
            <p:nvSpPr>
              <p:cNvPr id="2923598" name="Text Box 78"/>
              <p:cNvSpPr txBox="1">
                <a:spLocks noChangeArrowheads="1"/>
              </p:cNvSpPr>
              <p:nvPr/>
            </p:nvSpPr>
            <p:spPr bwMode="auto">
              <a:xfrm>
                <a:off x="192" y="2295"/>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5</a:t>
                </a:r>
                <a:endParaRPr lang="en-US" sz="2800">
                  <a:solidFill>
                    <a:schemeClr val="tx1"/>
                  </a:solidFill>
                  <a:latin typeface="Times" pitchFamily="-65" charset="0"/>
                </a:endParaRPr>
              </a:p>
            </p:txBody>
          </p:sp>
          <p:sp>
            <p:nvSpPr>
              <p:cNvPr id="2923599" name="Text Box 79"/>
              <p:cNvSpPr txBox="1">
                <a:spLocks noChangeArrowheads="1"/>
              </p:cNvSpPr>
              <p:nvPr/>
            </p:nvSpPr>
            <p:spPr bwMode="auto">
              <a:xfrm>
                <a:off x="192" y="2487"/>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6</a:t>
                </a:r>
                <a:endParaRPr lang="en-US" sz="2800">
                  <a:solidFill>
                    <a:schemeClr val="tx1"/>
                  </a:solidFill>
                  <a:latin typeface="Times" pitchFamily="-65" charset="0"/>
                </a:endParaRPr>
              </a:p>
            </p:txBody>
          </p:sp>
          <p:sp>
            <p:nvSpPr>
              <p:cNvPr id="2923600" name="Text Box 80"/>
              <p:cNvSpPr txBox="1">
                <a:spLocks noChangeArrowheads="1"/>
              </p:cNvSpPr>
              <p:nvPr/>
            </p:nvSpPr>
            <p:spPr bwMode="auto">
              <a:xfrm>
                <a:off x="192" y="2679"/>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7</a:t>
                </a:r>
                <a:endParaRPr lang="en-US" sz="2800">
                  <a:solidFill>
                    <a:schemeClr val="tx1"/>
                  </a:solidFill>
                  <a:latin typeface="Times" pitchFamily="-65" charset="0"/>
                </a:endParaRPr>
              </a:p>
            </p:txBody>
          </p:sp>
          <p:sp>
            <p:nvSpPr>
              <p:cNvPr id="2923601" name="Text Box 81"/>
              <p:cNvSpPr txBox="1">
                <a:spLocks noChangeArrowheads="1"/>
              </p:cNvSpPr>
              <p:nvPr/>
            </p:nvSpPr>
            <p:spPr bwMode="auto">
              <a:xfrm>
                <a:off x="0" y="3300"/>
                <a:ext cx="654"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1022</a:t>
                </a:r>
                <a:endParaRPr lang="en-US" sz="2800">
                  <a:solidFill>
                    <a:schemeClr val="tx1"/>
                  </a:solidFill>
                  <a:latin typeface="Times" pitchFamily="-65" charset="0"/>
                </a:endParaRPr>
              </a:p>
            </p:txBody>
          </p:sp>
          <p:sp>
            <p:nvSpPr>
              <p:cNvPr id="2923602" name="Text Box 82"/>
              <p:cNvSpPr txBox="1">
                <a:spLocks noChangeArrowheads="1"/>
              </p:cNvSpPr>
              <p:nvPr/>
            </p:nvSpPr>
            <p:spPr bwMode="auto">
              <a:xfrm>
                <a:off x="0" y="3492"/>
                <a:ext cx="654"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1023</a:t>
                </a:r>
                <a:endParaRPr lang="en-US" sz="2800">
                  <a:solidFill>
                    <a:schemeClr val="tx1"/>
                  </a:solidFill>
                  <a:latin typeface="Times" pitchFamily="-65" charset="0"/>
                </a:endParaRPr>
              </a:p>
            </p:txBody>
          </p:sp>
          <p:sp>
            <p:nvSpPr>
              <p:cNvPr id="2923603" name="Text Box 83"/>
              <p:cNvSpPr txBox="1">
                <a:spLocks noChangeArrowheads="1"/>
              </p:cNvSpPr>
              <p:nvPr/>
            </p:nvSpPr>
            <p:spPr bwMode="auto">
              <a:xfrm>
                <a:off x="192" y="3002"/>
                <a:ext cx="260" cy="288"/>
              </a:xfrm>
              <a:prstGeom prst="rect">
                <a:avLst/>
              </a:prstGeom>
              <a:noFill/>
              <a:ln w="9525">
                <a:noFill/>
                <a:miter lim="800000"/>
                <a:headEnd/>
                <a:tailEnd/>
              </a:ln>
              <a:effectLst/>
            </p:spPr>
            <p:txBody>
              <a:bodyPr wrap="none">
                <a:prstTxWarp prst="textNoShape">
                  <a:avLst/>
                </a:prstTxWarp>
                <a:spAutoFit/>
              </a:bodyPr>
              <a:lstStyle/>
              <a:p>
                <a:r>
                  <a:rPr lang="en-US" sz="2400" b="1">
                    <a:solidFill>
                      <a:schemeClr val="tx1"/>
                    </a:solidFill>
                    <a:latin typeface="Times" pitchFamily="-65" charset="0"/>
                  </a:rPr>
                  <a:t>...</a:t>
                </a:r>
                <a:endParaRPr lang="en-US" sz="2400">
                  <a:solidFill>
                    <a:schemeClr val="tx1"/>
                  </a:solidFill>
                  <a:latin typeface="Times" pitchFamily="-65" charset="0"/>
                </a:endParaRPr>
              </a:p>
            </p:txBody>
          </p:sp>
        </p:grpSp>
      </p:grpSp>
      <p:sp>
        <p:nvSpPr>
          <p:cNvPr id="2923604" name="Text Box 84"/>
          <p:cNvSpPr txBox="1">
            <a:spLocks noChangeArrowheads="1"/>
          </p:cNvSpPr>
          <p:nvPr/>
        </p:nvSpPr>
        <p:spPr bwMode="auto">
          <a:xfrm>
            <a:off x="841375" y="2420938"/>
            <a:ext cx="354013" cy="457200"/>
          </a:xfrm>
          <a:prstGeom prst="rect">
            <a:avLst/>
          </a:prstGeom>
          <a:noFill/>
          <a:ln w="12700">
            <a:noFill/>
            <a:miter lim="800000"/>
            <a:headEnd/>
            <a:tailEnd/>
          </a:ln>
          <a:effectLst/>
        </p:spPr>
        <p:txBody>
          <a:bodyPr wrap="none">
            <a:prstTxWarp prst="textNoShape">
              <a:avLst/>
            </a:prstTxWarp>
            <a:spAutoFit/>
          </a:bodyPr>
          <a:lstStyle/>
          <a:p>
            <a:r>
              <a:rPr lang="en-US" sz="2400" b="1">
                <a:solidFill>
                  <a:schemeClr val="tx1"/>
                </a:solidFill>
              </a:rPr>
              <a:t>1</a:t>
            </a:r>
          </a:p>
        </p:txBody>
      </p:sp>
      <p:sp>
        <p:nvSpPr>
          <p:cNvPr id="2923605" name="Text Box 85"/>
          <p:cNvSpPr txBox="1">
            <a:spLocks noChangeArrowheads="1"/>
          </p:cNvSpPr>
          <p:nvPr/>
        </p:nvSpPr>
        <p:spPr bwMode="auto">
          <a:xfrm>
            <a:off x="1470025" y="2439988"/>
            <a:ext cx="354013" cy="457200"/>
          </a:xfrm>
          <a:prstGeom prst="rect">
            <a:avLst/>
          </a:prstGeom>
          <a:noFill/>
          <a:ln w="12700">
            <a:noFill/>
            <a:miter lim="800000"/>
            <a:headEnd/>
            <a:tailEnd/>
          </a:ln>
          <a:effectLst/>
        </p:spPr>
        <p:txBody>
          <a:bodyPr wrap="none">
            <a:prstTxWarp prst="textNoShape">
              <a:avLst/>
            </a:prstTxWarp>
            <a:spAutoFit/>
          </a:bodyPr>
          <a:lstStyle/>
          <a:p>
            <a:r>
              <a:rPr lang="en-US" sz="2400" b="1">
                <a:solidFill>
                  <a:schemeClr val="tx1"/>
                </a:solidFill>
              </a:rPr>
              <a:t>0</a:t>
            </a:r>
          </a:p>
        </p:txBody>
      </p:sp>
      <p:sp>
        <p:nvSpPr>
          <p:cNvPr id="2923610" name="Rectangle 90"/>
          <p:cNvSpPr>
            <a:spLocks noGrp="1" noChangeArrowheads="1"/>
          </p:cNvSpPr>
          <p:nvPr>
            <p:ph type="body" idx="1"/>
          </p:nvPr>
        </p:nvSpPr>
        <p:spPr>
          <a:xfrm>
            <a:off x="381000" y="952500"/>
            <a:ext cx="8286750" cy="371475"/>
          </a:xfrm>
          <a:noFill/>
          <a:ln/>
        </p:spPr>
        <p:txBody>
          <a:bodyPr/>
          <a:lstStyle/>
          <a:p>
            <a:pPr marL="285750" indent="-285750"/>
            <a:r>
              <a:rPr lang="en-US" sz="2800">
                <a:latin typeface="Courier New" pitchFamily="-65" charset="0"/>
              </a:rPr>
              <a:t>000000000000000000 </a:t>
            </a:r>
            <a:r>
              <a:rPr lang="en-US" sz="2800" u="sng">
                <a:solidFill>
                  <a:srgbClr val="FF0000"/>
                </a:solidFill>
                <a:latin typeface="Courier New" pitchFamily="-65" charset="0"/>
              </a:rPr>
              <a:t>0000000011</a:t>
            </a:r>
            <a:r>
              <a:rPr lang="en-US" sz="2800">
                <a:latin typeface="Courier New" pitchFamily="-65" charset="0"/>
              </a:rPr>
              <a:t> </a:t>
            </a:r>
            <a:r>
              <a:rPr lang="en-US" sz="2800" u="sng">
                <a:solidFill>
                  <a:srgbClr val="FF0000"/>
                </a:solidFill>
                <a:latin typeface="Courier New" pitchFamily="-65" charset="0"/>
              </a:rPr>
              <a:t>0100</a:t>
            </a:r>
            <a:endParaRPr lang="en-US"/>
          </a:p>
        </p:txBody>
      </p:sp>
      <p:sp>
        <p:nvSpPr>
          <p:cNvPr id="2923611" name="Text Box 91"/>
          <p:cNvSpPr txBox="1">
            <a:spLocks noChangeArrowheads="1"/>
          </p:cNvSpPr>
          <p:nvPr/>
        </p:nvSpPr>
        <p:spPr bwMode="auto">
          <a:xfrm>
            <a:off x="841375" y="3011488"/>
            <a:ext cx="354013" cy="457200"/>
          </a:xfrm>
          <a:prstGeom prst="rect">
            <a:avLst/>
          </a:prstGeom>
          <a:noFill/>
          <a:ln w="12700">
            <a:noFill/>
            <a:miter lim="800000"/>
            <a:headEnd/>
            <a:tailEnd/>
          </a:ln>
          <a:effectLst/>
        </p:spPr>
        <p:txBody>
          <a:bodyPr wrap="none">
            <a:prstTxWarp prst="textNoShape">
              <a:avLst/>
            </a:prstTxWarp>
            <a:spAutoFit/>
          </a:bodyPr>
          <a:lstStyle/>
          <a:p>
            <a:r>
              <a:rPr lang="en-US" sz="2400" b="1"/>
              <a:t>1</a:t>
            </a:r>
          </a:p>
        </p:txBody>
      </p:sp>
      <p:sp>
        <p:nvSpPr>
          <p:cNvPr id="2923612" name="Text Box 92"/>
          <p:cNvSpPr txBox="1">
            <a:spLocks noChangeArrowheads="1"/>
          </p:cNvSpPr>
          <p:nvPr/>
        </p:nvSpPr>
        <p:spPr bwMode="auto">
          <a:xfrm>
            <a:off x="1470025" y="3030538"/>
            <a:ext cx="354013" cy="457200"/>
          </a:xfrm>
          <a:prstGeom prst="rect">
            <a:avLst/>
          </a:prstGeom>
          <a:noFill/>
          <a:ln w="12700">
            <a:noFill/>
            <a:miter lim="800000"/>
            <a:headEnd/>
            <a:tailEnd/>
          </a:ln>
          <a:effectLst/>
        </p:spPr>
        <p:txBody>
          <a:bodyPr wrap="none">
            <a:prstTxWarp prst="textNoShape">
              <a:avLst/>
            </a:prstTxWarp>
            <a:spAutoFit/>
          </a:bodyPr>
          <a:lstStyle/>
          <a:p>
            <a:r>
              <a:rPr lang="en-US" sz="2400" b="1"/>
              <a:t>0</a:t>
            </a:r>
          </a:p>
        </p:txBody>
      </p:sp>
      <p:sp>
        <p:nvSpPr>
          <p:cNvPr id="2923613" name="Text Box 93"/>
          <p:cNvSpPr txBox="1">
            <a:spLocks noChangeArrowheads="1"/>
          </p:cNvSpPr>
          <p:nvPr/>
        </p:nvSpPr>
        <p:spPr bwMode="auto">
          <a:xfrm>
            <a:off x="2765425" y="3030538"/>
            <a:ext cx="338855"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t>h</a:t>
            </a:r>
            <a:endParaRPr lang="en-US" sz="2400" b="1" dirty="0"/>
          </a:p>
        </p:txBody>
      </p:sp>
      <p:sp>
        <p:nvSpPr>
          <p:cNvPr id="2923614" name="Text Box 94"/>
          <p:cNvSpPr txBox="1">
            <a:spLocks noChangeArrowheads="1"/>
          </p:cNvSpPr>
          <p:nvPr/>
        </p:nvSpPr>
        <p:spPr bwMode="auto">
          <a:xfrm>
            <a:off x="4460875" y="3030538"/>
            <a:ext cx="338855"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t>g</a:t>
            </a:r>
            <a:endParaRPr lang="en-US" sz="2400" b="1" dirty="0"/>
          </a:p>
        </p:txBody>
      </p:sp>
      <p:sp>
        <p:nvSpPr>
          <p:cNvPr id="2923615" name="Text Box 95"/>
          <p:cNvSpPr txBox="1">
            <a:spLocks noChangeArrowheads="1"/>
          </p:cNvSpPr>
          <p:nvPr/>
        </p:nvSpPr>
        <p:spPr bwMode="auto">
          <a:xfrm>
            <a:off x="6175375" y="3030538"/>
            <a:ext cx="274434"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solidFill>
                  <a:schemeClr val="accent2"/>
                </a:solidFill>
              </a:rPr>
              <a:t>f</a:t>
            </a:r>
            <a:endParaRPr lang="en-US" sz="2400" b="1" dirty="0">
              <a:solidFill>
                <a:schemeClr val="accent2"/>
              </a:solidFill>
            </a:endParaRPr>
          </a:p>
        </p:txBody>
      </p:sp>
      <p:sp>
        <p:nvSpPr>
          <p:cNvPr id="2923616" name="Text Box 96"/>
          <p:cNvSpPr txBox="1">
            <a:spLocks noChangeArrowheads="1"/>
          </p:cNvSpPr>
          <p:nvPr/>
        </p:nvSpPr>
        <p:spPr bwMode="auto">
          <a:xfrm>
            <a:off x="7813675" y="3030538"/>
            <a:ext cx="325029"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t>e</a:t>
            </a:r>
            <a:endParaRPr lang="en-US" sz="2400" b="1" dirty="0"/>
          </a:p>
        </p:txBody>
      </p:sp>
      <p:sp>
        <p:nvSpPr>
          <p:cNvPr id="2923617" name="Line 97"/>
          <p:cNvSpPr>
            <a:spLocks noChangeShapeType="1"/>
          </p:cNvSpPr>
          <p:nvPr/>
        </p:nvSpPr>
        <p:spPr bwMode="auto">
          <a:xfrm flipH="1">
            <a:off x="6858000" y="1295400"/>
            <a:ext cx="704850" cy="1676400"/>
          </a:xfrm>
          <a:prstGeom prst="line">
            <a:avLst/>
          </a:prstGeom>
          <a:noFill/>
          <a:ln w="38100">
            <a:solidFill>
              <a:srgbClr val="FF0000"/>
            </a:solidFill>
            <a:round/>
            <a:headEnd/>
            <a:tailEnd type="triangle" w="med" len="med"/>
          </a:ln>
          <a:effectLst/>
        </p:spPr>
        <p:txBody>
          <a:bodyPr wrap="none" anchor="ctr">
            <a:prstTxWarp prst="textNoShape">
              <a:avLst/>
            </a:prstTxWarp>
          </a:bodyPr>
          <a:lstStyle/>
          <a:p>
            <a:endParaRPr lang="en-US"/>
          </a:p>
        </p:txBody>
      </p:sp>
      <p:sp>
        <p:nvSpPr>
          <p:cNvPr id="2923618" name="Text Box 98"/>
          <p:cNvSpPr txBox="1">
            <a:spLocks noChangeArrowheads="1"/>
          </p:cNvSpPr>
          <p:nvPr/>
        </p:nvSpPr>
        <p:spPr bwMode="auto">
          <a:xfrm>
            <a:off x="0" y="1809750"/>
            <a:ext cx="1112838"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Index</a:t>
            </a:r>
          </a:p>
        </p:txBody>
      </p:sp>
      <p:sp>
        <p:nvSpPr>
          <p:cNvPr id="2923619" name="Text Box 99"/>
          <p:cNvSpPr txBox="1">
            <a:spLocks noChangeArrowheads="1"/>
          </p:cNvSpPr>
          <p:nvPr/>
        </p:nvSpPr>
        <p:spPr bwMode="auto">
          <a:xfrm>
            <a:off x="1981200" y="1174750"/>
            <a:ext cx="1646238"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Tag field</a:t>
            </a:r>
          </a:p>
        </p:txBody>
      </p:sp>
      <p:sp>
        <p:nvSpPr>
          <p:cNvPr id="2923620" name="Text Box 100"/>
          <p:cNvSpPr txBox="1">
            <a:spLocks noChangeArrowheads="1"/>
          </p:cNvSpPr>
          <p:nvPr/>
        </p:nvSpPr>
        <p:spPr bwMode="auto">
          <a:xfrm>
            <a:off x="4927600" y="1174750"/>
            <a:ext cx="1943100"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Index field</a:t>
            </a:r>
          </a:p>
        </p:txBody>
      </p:sp>
      <p:sp>
        <p:nvSpPr>
          <p:cNvPr id="2923621" name="Text Box 101"/>
          <p:cNvSpPr txBox="1">
            <a:spLocks noChangeArrowheads="1"/>
          </p:cNvSpPr>
          <p:nvPr/>
        </p:nvSpPr>
        <p:spPr bwMode="auto">
          <a:xfrm>
            <a:off x="7061200" y="1174750"/>
            <a:ext cx="1211263"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Offset</a:t>
            </a:r>
          </a:p>
        </p:txBody>
      </p:sp>
      <p:cxnSp>
        <p:nvCxnSpPr>
          <p:cNvPr id="2923622" name="AutoShape 102"/>
          <p:cNvCxnSpPr>
            <a:cxnSpLocks noChangeShapeType="1"/>
          </p:cNvCxnSpPr>
          <p:nvPr/>
        </p:nvCxnSpPr>
        <p:spPr bwMode="auto">
          <a:xfrm rot="5400000">
            <a:off x="2302669" y="-304006"/>
            <a:ext cx="1600200" cy="5595938"/>
          </a:xfrm>
          <a:prstGeom prst="curvedConnector4">
            <a:avLst>
              <a:gd name="adj1" fmla="val 41866"/>
              <a:gd name="adj2" fmla="val 104083"/>
            </a:avLst>
          </a:prstGeom>
          <a:noFill/>
          <a:ln w="38100">
            <a:solidFill>
              <a:schemeClr val="accent1"/>
            </a:solidFill>
            <a:round/>
            <a:headEnd/>
            <a:tailEnd type="triangle" w="med" len="med"/>
          </a:ln>
          <a:effectLst/>
        </p:spPr>
      </p:cxnSp>
      <p:sp>
        <p:nvSpPr>
          <p:cNvPr id="2923623" name="Oval 103"/>
          <p:cNvSpPr>
            <a:spLocks noChangeArrowheads="1"/>
          </p:cNvSpPr>
          <p:nvPr/>
        </p:nvSpPr>
        <p:spPr bwMode="auto">
          <a:xfrm>
            <a:off x="5334000" y="2978150"/>
            <a:ext cx="1955800" cy="533400"/>
          </a:xfrm>
          <a:prstGeom prst="ellipse">
            <a:avLst/>
          </a:prstGeom>
          <a:noFill/>
          <a:ln w="38100">
            <a:solidFill>
              <a:srgbClr val="FF0000"/>
            </a:solidFill>
            <a:round/>
            <a:headEnd/>
            <a:tailEnd/>
          </a:ln>
          <a:effectLst/>
        </p:spPr>
        <p:txBody>
          <a:bodyPr wrap="none" anchor="ctr">
            <a:prstTxWarp prst="textNoShape">
              <a:avLst/>
            </a:prstTxWarp>
          </a:bodyPr>
          <a:lstStyle/>
          <a:p>
            <a:endParaRPr lang="en-US"/>
          </a:p>
        </p:txBody>
      </p:sp>
      <p:sp>
        <p:nvSpPr>
          <p:cNvPr id="2923624" name="Text Box 104"/>
          <p:cNvSpPr txBox="1">
            <a:spLocks noChangeArrowheads="1"/>
          </p:cNvSpPr>
          <p:nvPr/>
        </p:nvSpPr>
        <p:spPr bwMode="auto">
          <a:xfrm>
            <a:off x="874713" y="21415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23625" name="Text Box 105"/>
          <p:cNvSpPr txBox="1">
            <a:spLocks noChangeArrowheads="1"/>
          </p:cNvSpPr>
          <p:nvPr/>
        </p:nvSpPr>
        <p:spPr bwMode="auto">
          <a:xfrm>
            <a:off x="874713" y="27638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23626" name="Text Box 106"/>
          <p:cNvSpPr txBox="1">
            <a:spLocks noChangeArrowheads="1"/>
          </p:cNvSpPr>
          <p:nvPr/>
        </p:nvSpPr>
        <p:spPr bwMode="auto">
          <a:xfrm>
            <a:off x="887413" y="33861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23627" name="Text Box 107"/>
          <p:cNvSpPr txBox="1">
            <a:spLocks noChangeArrowheads="1"/>
          </p:cNvSpPr>
          <p:nvPr/>
        </p:nvSpPr>
        <p:spPr bwMode="auto">
          <a:xfrm>
            <a:off x="887413" y="36909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23628" name="Text Box 108"/>
          <p:cNvSpPr txBox="1">
            <a:spLocks noChangeArrowheads="1"/>
          </p:cNvSpPr>
          <p:nvPr/>
        </p:nvSpPr>
        <p:spPr bwMode="auto">
          <a:xfrm>
            <a:off x="887413" y="39957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23629" name="Text Box 109"/>
          <p:cNvSpPr txBox="1">
            <a:spLocks noChangeArrowheads="1"/>
          </p:cNvSpPr>
          <p:nvPr/>
        </p:nvSpPr>
        <p:spPr bwMode="auto">
          <a:xfrm>
            <a:off x="887413" y="43132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23630" name="Text Box 110"/>
          <p:cNvSpPr txBox="1">
            <a:spLocks noChangeArrowheads="1"/>
          </p:cNvSpPr>
          <p:nvPr/>
        </p:nvSpPr>
        <p:spPr bwMode="auto">
          <a:xfrm>
            <a:off x="887413" y="53038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23631" name="Text Box 111"/>
          <p:cNvSpPr txBox="1">
            <a:spLocks noChangeArrowheads="1"/>
          </p:cNvSpPr>
          <p:nvPr/>
        </p:nvSpPr>
        <p:spPr bwMode="auto">
          <a:xfrm>
            <a:off x="887413" y="56086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112" name="Text Box 86"/>
          <p:cNvSpPr txBox="1">
            <a:spLocks noChangeArrowheads="1"/>
          </p:cNvSpPr>
          <p:nvPr/>
        </p:nvSpPr>
        <p:spPr bwMode="auto">
          <a:xfrm>
            <a:off x="2765425" y="2439988"/>
            <a:ext cx="338855" cy="461665"/>
          </a:xfrm>
          <a:prstGeom prst="rect">
            <a:avLst/>
          </a:prstGeom>
          <a:noFill/>
          <a:ln w="12700">
            <a:noFill/>
            <a:miter lim="800000"/>
            <a:headEnd/>
            <a:tailEnd/>
          </a:ln>
          <a:effectLst/>
        </p:spPr>
        <p:txBody>
          <a:bodyPr wrap="none">
            <a:prstTxWarp prst="textNoShape">
              <a:avLst/>
            </a:prstTxWarp>
            <a:spAutoFit/>
          </a:bodyPr>
          <a:lstStyle/>
          <a:p>
            <a:r>
              <a:rPr lang="en-US" sz="2400" b="1" dirty="0" err="1">
                <a:solidFill>
                  <a:schemeClr val="tx1"/>
                </a:solidFill>
              </a:rPr>
              <a:t>d</a:t>
            </a:r>
            <a:endParaRPr lang="en-US" sz="2400" b="1" dirty="0">
              <a:solidFill>
                <a:schemeClr val="tx1"/>
              </a:solidFill>
            </a:endParaRPr>
          </a:p>
        </p:txBody>
      </p:sp>
      <p:sp>
        <p:nvSpPr>
          <p:cNvPr id="113" name="Text Box 87"/>
          <p:cNvSpPr txBox="1">
            <a:spLocks noChangeArrowheads="1"/>
          </p:cNvSpPr>
          <p:nvPr/>
        </p:nvSpPr>
        <p:spPr bwMode="auto">
          <a:xfrm>
            <a:off x="4460875" y="2439988"/>
            <a:ext cx="325730"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solidFill>
                  <a:schemeClr val="tx1"/>
                </a:solidFill>
              </a:rPr>
              <a:t>c</a:t>
            </a:r>
            <a:endParaRPr lang="en-US" sz="2400" b="1" dirty="0">
              <a:solidFill>
                <a:schemeClr val="tx1"/>
              </a:solidFill>
            </a:endParaRPr>
          </a:p>
        </p:txBody>
      </p:sp>
      <p:sp>
        <p:nvSpPr>
          <p:cNvPr id="114" name="Text Box 88"/>
          <p:cNvSpPr txBox="1">
            <a:spLocks noChangeArrowheads="1"/>
          </p:cNvSpPr>
          <p:nvPr/>
        </p:nvSpPr>
        <p:spPr bwMode="auto">
          <a:xfrm>
            <a:off x="6175375" y="2439988"/>
            <a:ext cx="338855"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solidFill>
                  <a:schemeClr val="tx1"/>
                </a:solidFill>
              </a:rPr>
              <a:t>b</a:t>
            </a:r>
            <a:endParaRPr lang="en-US" sz="2400" b="1" dirty="0">
              <a:solidFill>
                <a:schemeClr val="tx1"/>
              </a:solidFill>
            </a:endParaRPr>
          </a:p>
        </p:txBody>
      </p:sp>
      <p:sp>
        <p:nvSpPr>
          <p:cNvPr id="115" name="Text Box 89"/>
          <p:cNvSpPr txBox="1">
            <a:spLocks noChangeArrowheads="1"/>
          </p:cNvSpPr>
          <p:nvPr/>
        </p:nvSpPr>
        <p:spPr bwMode="auto">
          <a:xfrm>
            <a:off x="7813675" y="2439988"/>
            <a:ext cx="325730" cy="461665"/>
          </a:xfrm>
          <a:prstGeom prst="rect">
            <a:avLst/>
          </a:prstGeom>
          <a:noFill/>
          <a:ln w="12700">
            <a:noFill/>
            <a:miter lim="800000"/>
            <a:headEnd/>
            <a:tailEnd/>
          </a:ln>
          <a:effectLst/>
        </p:spPr>
        <p:txBody>
          <a:bodyPr wrap="none">
            <a:prstTxWarp prst="textNoShape">
              <a:avLst/>
            </a:prstTxWarp>
            <a:spAutoFit/>
          </a:bodyPr>
          <a:lstStyle/>
          <a:p>
            <a:r>
              <a:rPr lang="en-US" sz="2400" b="1" dirty="0" smtClean="0">
                <a:solidFill>
                  <a:schemeClr val="tx1"/>
                </a:solidFill>
              </a:rPr>
              <a:t>a</a:t>
            </a:r>
            <a:endParaRPr lang="en-US" sz="2400" b="1" dirty="0">
              <a:solidFill>
                <a:schemeClr val="tx1"/>
              </a:solidFill>
            </a:endParaRPr>
          </a:p>
        </p:txBody>
      </p:sp>
      <p:sp>
        <p:nvSpPr>
          <p:cNvPr id="116" name="Text Box 69"/>
          <p:cNvSpPr txBox="1">
            <a:spLocks noChangeArrowheads="1"/>
          </p:cNvSpPr>
          <p:nvPr/>
        </p:nvSpPr>
        <p:spPr bwMode="auto">
          <a:xfrm>
            <a:off x="2438400" y="17018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0xc-f</a:t>
            </a:r>
            <a:endParaRPr lang="en-US" sz="2800" b="1" dirty="0">
              <a:solidFill>
                <a:schemeClr val="tx1"/>
              </a:solidFill>
              <a:latin typeface="Times" pitchFamily="-65" charset="0"/>
            </a:endParaRPr>
          </a:p>
        </p:txBody>
      </p:sp>
      <p:sp>
        <p:nvSpPr>
          <p:cNvPr id="117" name="Text Box 70"/>
          <p:cNvSpPr txBox="1">
            <a:spLocks noChangeArrowheads="1"/>
          </p:cNvSpPr>
          <p:nvPr/>
        </p:nvSpPr>
        <p:spPr bwMode="auto">
          <a:xfrm>
            <a:off x="4114800" y="16764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0x8-b</a:t>
            </a:r>
            <a:endParaRPr lang="en-US" sz="2800" b="1" dirty="0">
              <a:solidFill>
                <a:schemeClr val="tx1"/>
              </a:solidFill>
              <a:latin typeface="Times" pitchFamily="-65" charset="0"/>
            </a:endParaRPr>
          </a:p>
        </p:txBody>
      </p:sp>
      <p:sp>
        <p:nvSpPr>
          <p:cNvPr id="118" name="Text Box 71"/>
          <p:cNvSpPr txBox="1">
            <a:spLocks noChangeArrowheads="1"/>
          </p:cNvSpPr>
          <p:nvPr/>
        </p:nvSpPr>
        <p:spPr bwMode="auto">
          <a:xfrm>
            <a:off x="5791200" y="16764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u="sng" dirty="0" smtClean="0">
                <a:solidFill>
                  <a:srgbClr val="FF0000"/>
                </a:solidFill>
                <a:latin typeface="Courier New" pitchFamily="-65" charset="0"/>
              </a:rPr>
              <a:t>0x4-7</a:t>
            </a:r>
            <a:endParaRPr lang="en-US" sz="2800" b="1" u="sng" dirty="0">
              <a:solidFill>
                <a:srgbClr val="FF0000"/>
              </a:solidFill>
              <a:latin typeface="Times" pitchFamily="-65" charset="0"/>
            </a:endParaRPr>
          </a:p>
        </p:txBody>
      </p:sp>
      <p:sp>
        <p:nvSpPr>
          <p:cNvPr id="119" name="Text Box 72"/>
          <p:cNvSpPr txBox="1">
            <a:spLocks noChangeArrowheads="1"/>
          </p:cNvSpPr>
          <p:nvPr/>
        </p:nvSpPr>
        <p:spPr bwMode="auto">
          <a:xfrm>
            <a:off x="7391400" y="16764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0x0-3</a:t>
            </a:r>
            <a:endParaRPr lang="en-US" sz="2800" b="1" dirty="0">
              <a:solidFill>
                <a:schemeClr val="tx1"/>
              </a:solidFill>
              <a:latin typeface="Times" pitchFamily="-65"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25570" name="Rectangle 2"/>
          <p:cNvSpPr>
            <a:spLocks noGrp="1" noChangeArrowheads="1"/>
          </p:cNvSpPr>
          <p:nvPr>
            <p:ph type="title"/>
          </p:nvPr>
        </p:nvSpPr>
        <p:spPr>
          <a:xfrm>
            <a:off x="609600" y="228600"/>
            <a:ext cx="8534400" cy="474663"/>
          </a:xfrm>
        </p:spPr>
        <p:txBody>
          <a:bodyPr/>
          <a:lstStyle/>
          <a:p>
            <a:r>
              <a:rPr lang="en-US" sz="3600" dirty="0"/>
              <a:t>4. Read 0x00008014 = 0…10 0..001 0100</a:t>
            </a:r>
          </a:p>
        </p:txBody>
      </p:sp>
      <p:grpSp>
        <p:nvGrpSpPr>
          <p:cNvPr id="2" name="Group 3"/>
          <p:cNvGrpSpPr>
            <a:grpSpLocks/>
          </p:cNvGrpSpPr>
          <p:nvPr/>
        </p:nvGrpSpPr>
        <p:grpSpPr bwMode="auto">
          <a:xfrm>
            <a:off x="0" y="1397000"/>
            <a:ext cx="8839200" cy="4665663"/>
            <a:chOff x="0" y="880"/>
            <a:chExt cx="5568" cy="2939"/>
          </a:xfrm>
        </p:grpSpPr>
        <p:sp>
          <p:nvSpPr>
            <p:cNvPr id="2925572" name="Rectangle 4"/>
            <p:cNvSpPr>
              <a:spLocks noChangeArrowheads="1"/>
            </p:cNvSpPr>
            <p:nvPr/>
          </p:nvSpPr>
          <p:spPr bwMode="auto">
            <a:xfrm>
              <a:off x="720" y="1392"/>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5573" name="Rectangle 5"/>
            <p:cNvSpPr>
              <a:spLocks noChangeArrowheads="1"/>
            </p:cNvSpPr>
            <p:nvPr/>
          </p:nvSpPr>
          <p:spPr bwMode="auto">
            <a:xfrm>
              <a:off x="576" y="1392"/>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5574" name="Rectangle 6"/>
            <p:cNvSpPr>
              <a:spLocks noChangeArrowheads="1"/>
            </p:cNvSpPr>
            <p:nvPr/>
          </p:nvSpPr>
          <p:spPr bwMode="auto">
            <a:xfrm>
              <a:off x="1344"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5575" name="Rectangle 7"/>
            <p:cNvSpPr>
              <a:spLocks noChangeArrowheads="1"/>
            </p:cNvSpPr>
            <p:nvPr/>
          </p:nvSpPr>
          <p:spPr bwMode="auto">
            <a:xfrm>
              <a:off x="2400"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5576" name="Rectangle 8"/>
            <p:cNvSpPr>
              <a:spLocks noChangeArrowheads="1"/>
            </p:cNvSpPr>
            <p:nvPr/>
          </p:nvSpPr>
          <p:spPr bwMode="auto">
            <a:xfrm>
              <a:off x="3456"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5577" name="Rectangle 9"/>
            <p:cNvSpPr>
              <a:spLocks noChangeArrowheads="1"/>
            </p:cNvSpPr>
            <p:nvPr/>
          </p:nvSpPr>
          <p:spPr bwMode="auto">
            <a:xfrm>
              <a:off x="4512"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5578" name="Rectangle 10"/>
            <p:cNvSpPr>
              <a:spLocks noChangeArrowheads="1"/>
            </p:cNvSpPr>
            <p:nvPr/>
          </p:nvSpPr>
          <p:spPr bwMode="auto">
            <a:xfrm>
              <a:off x="720" y="1584"/>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5579" name="Rectangle 11"/>
            <p:cNvSpPr>
              <a:spLocks noChangeArrowheads="1"/>
            </p:cNvSpPr>
            <p:nvPr/>
          </p:nvSpPr>
          <p:spPr bwMode="auto">
            <a:xfrm>
              <a:off x="576" y="1584"/>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5580" name="Rectangle 12"/>
            <p:cNvSpPr>
              <a:spLocks noChangeArrowheads="1"/>
            </p:cNvSpPr>
            <p:nvPr/>
          </p:nvSpPr>
          <p:spPr bwMode="auto">
            <a:xfrm>
              <a:off x="1344"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5581" name="Rectangle 13"/>
            <p:cNvSpPr>
              <a:spLocks noChangeArrowheads="1"/>
            </p:cNvSpPr>
            <p:nvPr/>
          </p:nvSpPr>
          <p:spPr bwMode="auto">
            <a:xfrm>
              <a:off x="2400"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5582" name="Rectangle 14"/>
            <p:cNvSpPr>
              <a:spLocks noChangeArrowheads="1"/>
            </p:cNvSpPr>
            <p:nvPr/>
          </p:nvSpPr>
          <p:spPr bwMode="auto">
            <a:xfrm>
              <a:off x="3456"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5583" name="Rectangle 15"/>
            <p:cNvSpPr>
              <a:spLocks noChangeArrowheads="1"/>
            </p:cNvSpPr>
            <p:nvPr/>
          </p:nvSpPr>
          <p:spPr bwMode="auto">
            <a:xfrm>
              <a:off x="4512"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5584" name="Rectangle 16"/>
            <p:cNvSpPr>
              <a:spLocks noChangeArrowheads="1"/>
            </p:cNvSpPr>
            <p:nvPr/>
          </p:nvSpPr>
          <p:spPr bwMode="auto">
            <a:xfrm>
              <a:off x="720" y="1776"/>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5585" name="Rectangle 17"/>
            <p:cNvSpPr>
              <a:spLocks noChangeArrowheads="1"/>
            </p:cNvSpPr>
            <p:nvPr/>
          </p:nvSpPr>
          <p:spPr bwMode="auto">
            <a:xfrm>
              <a:off x="576" y="1776"/>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5586" name="Rectangle 18"/>
            <p:cNvSpPr>
              <a:spLocks noChangeArrowheads="1"/>
            </p:cNvSpPr>
            <p:nvPr/>
          </p:nvSpPr>
          <p:spPr bwMode="auto">
            <a:xfrm>
              <a:off x="1344"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5587" name="Rectangle 19"/>
            <p:cNvSpPr>
              <a:spLocks noChangeArrowheads="1"/>
            </p:cNvSpPr>
            <p:nvPr/>
          </p:nvSpPr>
          <p:spPr bwMode="auto">
            <a:xfrm>
              <a:off x="2400"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5588" name="Rectangle 20"/>
            <p:cNvSpPr>
              <a:spLocks noChangeArrowheads="1"/>
            </p:cNvSpPr>
            <p:nvPr/>
          </p:nvSpPr>
          <p:spPr bwMode="auto">
            <a:xfrm>
              <a:off x="3456"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5589" name="Rectangle 21"/>
            <p:cNvSpPr>
              <a:spLocks noChangeArrowheads="1"/>
            </p:cNvSpPr>
            <p:nvPr/>
          </p:nvSpPr>
          <p:spPr bwMode="auto">
            <a:xfrm>
              <a:off x="4512"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5590" name="Rectangle 22"/>
            <p:cNvSpPr>
              <a:spLocks noChangeArrowheads="1"/>
            </p:cNvSpPr>
            <p:nvPr/>
          </p:nvSpPr>
          <p:spPr bwMode="auto">
            <a:xfrm>
              <a:off x="720" y="1968"/>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5591" name="Rectangle 23"/>
            <p:cNvSpPr>
              <a:spLocks noChangeArrowheads="1"/>
            </p:cNvSpPr>
            <p:nvPr/>
          </p:nvSpPr>
          <p:spPr bwMode="auto">
            <a:xfrm>
              <a:off x="576" y="1968"/>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5592" name="Rectangle 24"/>
            <p:cNvSpPr>
              <a:spLocks noChangeArrowheads="1"/>
            </p:cNvSpPr>
            <p:nvPr/>
          </p:nvSpPr>
          <p:spPr bwMode="auto">
            <a:xfrm>
              <a:off x="1344"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5593" name="Rectangle 25"/>
            <p:cNvSpPr>
              <a:spLocks noChangeArrowheads="1"/>
            </p:cNvSpPr>
            <p:nvPr/>
          </p:nvSpPr>
          <p:spPr bwMode="auto">
            <a:xfrm>
              <a:off x="2400"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5594" name="Rectangle 26"/>
            <p:cNvSpPr>
              <a:spLocks noChangeArrowheads="1"/>
            </p:cNvSpPr>
            <p:nvPr/>
          </p:nvSpPr>
          <p:spPr bwMode="auto">
            <a:xfrm>
              <a:off x="3456"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5595" name="Rectangle 27"/>
            <p:cNvSpPr>
              <a:spLocks noChangeArrowheads="1"/>
            </p:cNvSpPr>
            <p:nvPr/>
          </p:nvSpPr>
          <p:spPr bwMode="auto">
            <a:xfrm>
              <a:off x="4512"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5596" name="Rectangle 28"/>
            <p:cNvSpPr>
              <a:spLocks noChangeArrowheads="1"/>
            </p:cNvSpPr>
            <p:nvPr/>
          </p:nvSpPr>
          <p:spPr bwMode="auto">
            <a:xfrm>
              <a:off x="720" y="2160"/>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5597" name="Rectangle 29"/>
            <p:cNvSpPr>
              <a:spLocks noChangeArrowheads="1"/>
            </p:cNvSpPr>
            <p:nvPr/>
          </p:nvSpPr>
          <p:spPr bwMode="auto">
            <a:xfrm>
              <a:off x="576" y="2160"/>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5598" name="Rectangle 30"/>
            <p:cNvSpPr>
              <a:spLocks noChangeArrowheads="1"/>
            </p:cNvSpPr>
            <p:nvPr/>
          </p:nvSpPr>
          <p:spPr bwMode="auto">
            <a:xfrm>
              <a:off x="1344"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5599" name="Rectangle 31"/>
            <p:cNvSpPr>
              <a:spLocks noChangeArrowheads="1"/>
            </p:cNvSpPr>
            <p:nvPr/>
          </p:nvSpPr>
          <p:spPr bwMode="auto">
            <a:xfrm>
              <a:off x="2400"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5600" name="Rectangle 32"/>
            <p:cNvSpPr>
              <a:spLocks noChangeArrowheads="1"/>
            </p:cNvSpPr>
            <p:nvPr/>
          </p:nvSpPr>
          <p:spPr bwMode="auto">
            <a:xfrm>
              <a:off x="3456"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5601" name="Rectangle 33"/>
            <p:cNvSpPr>
              <a:spLocks noChangeArrowheads="1"/>
            </p:cNvSpPr>
            <p:nvPr/>
          </p:nvSpPr>
          <p:spPr bwMode="auto">
            <a:xfrm>
              <a:off x="4512"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5602" name="Rectangle 34"/>
            <p:cNvSpPr>
              <a:spLocks noChangeArrowheads="1"/>
            </p:cNvSpPr>
            <p:nvPr/>
          </p:nvSpPr>
          <p:spPr bwMode="auto">
            <a:xfrm>
              <a:off x="720" y="2352"/>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5603" name="Rectangle 35"/>
            <p:cNvSpPr>
              <a:spLocks noChangeArrowheads="1"/>
            </p:cNvSpPr>
            <p:nvPr/>
          </p:nvSpPr>
          <p:spPr bwMode="auto">
            <a:xfrm>
              <a:off x="576" y="2352"/>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5604" name="Rectangle 36"/>
            <p:cNvSpPr>
              <a:spLocks noChangeArrowheads="1"/>
            </p:cNvSpPr>
            <p:nvPr/>
          </p:nvSpPr>
          <p:spPr bwMode="auto">
            <a:xfrm>
              <a:off x="1344"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5605" name="Rectangle 37"/>
            <p:cNvSpPr>
              <a:spLocks noChangeArrowheads="1"/>
            </p:cNvSpPr>
            <p:nvPr/>
          </p:nvSpPr>
          <p:spPr bwMode="auto">
            <a:xfrm>
              <a:off x="2400"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5606" name="Rectangle 38"/>
            <p:cNvSpPr>
              <a:spLocks noChangeArrowheads="1"/>
            </p:cNvSpPr>
            <p:nvPr/>
          </p:nvSpPr>
          <p:spPr bwMode="auto">
            <a:xfrm>
              <a:off x="3456"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5607" name="Rectangle 39"/>
            <p:cNvSpPr>
              <a:spLocks noChangeArrowheads="1"/>
            </p:cNvSpPr>
            <p:nvPr/>
          </p:nvSpPr>
          <p:spPr bwMode="auto">
            <a:xfrm>
              <a:off x="4512"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5608" name="Rectangle 40"/>
            <p:cNvSpPr>
              <a:spLocks noChangeArrowheads="1"/>
            </p:cNvSpPr>
            <p:nvPr/>
          </p:nvSpPr>
          <p:spPr bwMode="auto">
            <a:xfrm>
              <a:off x="720" y="2544"/>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5609" name="Rectangle 41"/>
            <p:cNvSpPr>
              <a:spLocks noChangeArrowheads="1"/>
            </p:cNvSpPr>
            <p:nvPr/>
          </p:nvSpPr>
          <p:spPr bwMode="auto">
            <a:xfrm>
              <a:off x="576" y="2544"/>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5610" name="Rectangle 42"/>
            <p:cNvSpPr>
              <a:spLocks noChangeArrowheads="1"/>
            </p:cNvSpPr>
            <p:nvPr/>
          </p:nvSpPr>
          <p:spPr bwMode="auto">
            <a:xfrm>
              <a:off x="1344"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5611" name="Rectangle 43"/>
            <p:cNvSpPr>
              <a:spLocks noChangeArrowheads="1"/>
            </p:cNvSpPr>
            <p:nvPr/>
          </p:nvSpPr>
          <p:spPr bwMode="auto">
            <a:xfrm>
              <a:off x="2400"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5612" name="Rectangle 44"/>
            <p:cNvSpPr>
              <a:spLocks noChangeArrowheads="1"/>
            </p:cNvSpPr>
            <p:nvPr/>
          </p:nvSpPr>
          <p:spPr bwMode="auto">
            <a:xfrm>
              <a:off x="3456"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5613" name="Rectangle 45"/>
            <p:cNvSpPr>
              <a:spLocks noChangeArrowheads="1"/>
            </p:cNvSpPr>
            <p:nvPr/>
          </p:nvSpPr>
          <p:spPr bwMode="auto">
            <a:xfrm>
              <a:off x="4512"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5614" name="Rectangle 46"/>
            <p:cNvSpPr>
              <a:spLocks noChangeArrowheads="1"/>
            </p:cNvSpPr>
            <p:nvPr/>
          </p:nvSpPr>
          <p:spPr bwMode="auto">
            <a:xfrm>
              <a:off x="720" y="2736"/>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5615" name="Rectangle 47"/>
            <p:cNvSpPr>
              <a:spLocks noChangeArrowheads="1"/>
            </p:cNvSpPr>
            <p:nvPr/>
          </p:nvSpPr>
          <p:spPr bwMode="auto">
            <a:xfrm>
              <a:off x="576" y="2736"/>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5616" name="Rectangle 48"/>
            <p:cNvSpPr>
              <a:spLocks noChangeArrowheads="1"/>
            </p:cNvSpPr>
            <p:nvPr/>
          </p:nvSpPr>
          <p:spPr bwMode="auto">
            <a:xfrm>
              <a:off x="1344"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5617" name="Rectangle 49"/>
            <p:cNvSpPr>
              <a:spLocks noChangeArrowheads="1"/>
            </p:cNvSpPr>
            <p:nvPr/>
          </p:nvSpPr>
          <p:spPr bwMode="auto">
            <a:xfrm>
              <a:off x="2400"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5618" name="Rectangle 50"/>
            <p:cNvSpPr>
              <a:spLocks noChangeArrowheads="1"/>
            </p:cNvSpPr>
            <p:nvPr/>
          </p:nvSpPr>
          <p:spPr bwMode="auto">
            <a:xfrm>
              <a:off x="3456"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5619" name="Rectangle 51"/>
            <p:cNvSpPr>
              <a:spLocks noChangeArrowheads="1"/>
            </p:cNvSpPr>
            <p:nvPr/>
          </p:nvSpPr>
          <p:spPr bwMode="auto">
            <a:xfrm>
              <a:off x="4512"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5620" name="Rectangle 52"/>
            <p:cNvSpPr>
              <a:spLocks noChangeArrowheads="1"/>
            </p:cNvSpPr>
            <p:nvPr/>
          </p:nvSpPr>
          <p:spPr bwMode="auto">
            <a:xfrm>
              <a:off x="720" y="3360"/>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5621" name="Rectangle 53"/>
            <p:cNvSpPr>
              <a:spLocks noChangeArrowheads="1"/>
            </p:cNvSpPr>
            <p:nvPr/>
          </p:nvSpPr>
          <p:spPr bwMode="auto">
            <a:xfrm>
              <a:off x="576" y="3360"/>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5622" name="Rectangle 54"/>
            <p:cNvSpPr>
              <a:spLocks noChangeArrowheads="1"/>
            </p:cNvSpPr>
            <p:nvPr/>
          </p:nvSpPr>
          <p:spPr bwMode="auto">
            <a:xfrm>
              <a:off x="1344"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5623" name="Rectangle 55"/>
            <p:cNvSpPr>
              <a:spLocks noChangeArrowheads="1"/>
            </p:cNvSpPr>
            <p:nvPr/>
          </p:nvSpPr>
          <p:spPr bwMode="auto">
            <a:xfrm>
              <a:off x="2400"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5624" name="Rectangle 56"/>
            <p:cNvSpPr>
              <a:spLocks noChangeArrowheads="1"/>
            </p:cNvSpPr>
            <p:nvPr/>
          </p:nvSpPr>
          <p:spPr bwMode="auto">
            <a:xfrm>
              <a:off x="3456"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5625" name="Rectangle 57"/>
            <p:cNvSpPr>
              <a:spLocks noChangeArrowheads="1"/>
            </p:cNvSpPr>
            <p:nvPr/>
          </p:nvSpPr>
          <p:spPr bwMode="auto">
            <a:xfrm>
              <a:off x="4512"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5626" name="Rectangle 58"/>
            <p:cNvSpPr>
              <a:spLocks noChangeArrowheads="1"/>
            </p:cNvSpPr>
            <p:nvPr/>
          </p:nvSpPr>
          <p:spPr bwMode="auto">
            <a:xfrm>
              <a:off x="720" y="3552"/>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5627" name="Rectangle 59"/>
            <p:cNvSpPr>
              <a:spLocks noChangeArrowheads="1"/>
            </p:cNvSpPr>
            <p:nvPr/>
          </p:nvSpPr>
          <p:spPr bwMode="auto">
            <a:xfrm>
              <a:off x="576" y="3552"/>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5628" name="Rectangle 60"/>
            <p:cNvSpPr>
              <a:spLocks noChangeArrowheads="1"/>
            </p:cNvSpPr>
            <p:nvPr/>
          </p:nvSpPr>
          <p:spPr bwMode="auto">
            <a:xfrm>
              <a:off x="1344"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5629" name="Rectangle 61"/>
            <p:cNvSpPr>
              <a:spLocks noChangeArrowheads="1"/>
            </p:cNvSpPr>
            <p:nvPr/>
          </p:nvSpPr>
          <p:spPr bwMode="auto">
            <a:xfrm>
              <a:off x="2400"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5630" name="Rectangle 62"/>
            <p:cNvSpPr>
              <a:spLocks noChangeArrowheads="1"/>
            </p:cNvSpPr>
            <p:nvPr/>
          </p:nvSpPr>
          <p:spPr bwMode="auto">
            <a:xfrm>
              <a:off x="3456"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5631" name="Rectangle 63"/>
            <p:cNvSpPr>
              <a:spLocks noChangeArrowheads="1"/>
            </p:cNvSpPr>
            <p:nvPr/>
          </p:nvSpPr>
          <p:spPr bwMode="auto">
            <a:xfrm>
              <a:off x="4512"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5632" name="Text Box 64"/>
            <p:cNvSpPr txBox="1">
              <a:spLocks noChangeArrowheads="1"/>
            </p:cNvSpPr>
            <p:nvPr/>
          </p:nvSpPr>
          <p:spPr bwMode="auto">
            <a:xfrm>
              <a:off x="2390" y="3002"/>
              <a:ext cx="260" cy="288"/>
            </a:xfrm>
            <a:prstGeom prst="rect">
              <a:avLst/>
            </a:prstGeom>
            <a:noFill/>
            <a:ln w="9525">
              <a:noFill/>
              <a:miter lim="800000"/>
              <a:headEnd/>
              <a:tailEnd/>
            </a:ln>
            <a:effectLst/>
          </p:spPr>
          <p:txBody>
            <a:bodyPr wrap="none">
              <a:prstTxWarp prst="textNoShape">
                <a:avLst/>
              </a:prstTxWarp>
              <a:spAutoFit/>
            </a:bodyPr>
            <a:lstStyle/>
            <a:p>
              <a:r>
                <a:rPr lang="en-US" sz="2400" b="1">
                  <a:solidFill>
                    <a:schemeClr val="tx1"/>
                  </a:solidFill>
                  <a:latin typeface="Times" pitchFamily="-65" charset="0"/>
                </a:rPr>
                <a:t>...</a:t>
              </a:r>
              <a:endParaRPr lang="en-US" sz="2400">
                <a:solidFill>
                  <a:schemeClr val="tx1"/>
                </a:solidFill>
                <a:latin typeface="Times" pitchFamily="-65" charset="0"/>
              </a:endParaRPr>
            </a:p>
          </p:txBody>
        </p:sp>
        <p:grpSp>
          <p:nvGrpSpPr>
            <p:cNvPr id="3" name="Group 65"/>
            <p:cNvGrpSpPr>
              <a:grpSpLocks/>
            </p:cNvGrpSpPr>
            <p:nvPr/>
          </p:nvGrpSpPr>
          <p:grpSpPr bwMode="auto">
            <a:xfrm>
              <a:off x="336" y="880"/>
              <a:ext cx="969" cy="567"/>
              <a:chOff x="336" y="880"/>
              <a:chExt cx="969" cy="567"/>
            </a:xfrm>
          </p:grpSpPr>
          <p:sp>
            <p:nvSpPr>
              <p:cNvPr id="2925634" name="Text Box 66"/>
              <p:cNvSpPr txBox="1">
                <a:spLocks noChangeArrowheads="1"/>
              </p:cNvSpPr>
              <p:nvPr/>
            </p:nvSpPr>
            <p:spPr bwMode="auto">
              <a:xfrm>
                <a:off x="336" y="880"/>
                <a:ext cx="639"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Times" pitchFamily="-65" charset="0"/>
                  </a:rPr>
                  <a:t>Valid</a:t>
                </a:r>
              </a:p>
            </p:txBody>
          </p:sp>
          <p:sp>
            <p:nvSpPr>
              <p:cNvPr id="2925635" name="Text Box 67"/>
              <p:cNvSpPr txBox="1">
                <a:spLocks noChangeArrowheads="1"/>
              </p:cNvSpPr>
              <p:nvPr/>
            </p:nvSpPr>
            <p:spPr bwMode="auto">
              <a:xfrm>
                <a:off x="816" y="1120"/>
                <a:ext cx="489"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Times" pitchFamily="-65" charset="0"/>
                  </a:rPr>
                  <a:t>Tag</a:t>
                </a:r>
              </a:p>
            </p:txBody>
          </p:sp>
        </p:grpSp>
        <p:grpSp>
          <p:nvGrpSpPr>
            <p:cNvPr id="4" name="Group 72"/>
            <p:cNvGrpSpPr>
              <a:grpSpLocks/>
            </p:cNvGrpSpPr>
            <p:nvPr/>
          </p:nvGrpSpPr>
          <p:grpSpPr bwMode="auto">
            <a:xfrm>
              <a:off x="0" y="1335"/>
              <a:ext cx="654" cy="2484"/>
              <a:chOff x="0" y="1335"/>
              <a:chExt cx="654" cy="2484"/>
            </a:xfrm>
          </p:grpSpPr>
          <p:sp>
            <p:nvSpPr>
              <p:cNvPr id="2925641" name="Text Box 73"/>
              <p:cNvSpPr txBox="1">
                <a:spLocks noChangeArrowheads="1"/>
              </p:cNvSpPr>
              <p:nvPr/>
            </p:nvSpPr>
            <p:spPr bwMode="auto">
              <a:xfrm>
                <a:off x="192" y="1335"/>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0</a:t>
                </a:r>
                <a:endParaRPr lang="en-US" sz="2800">
                  <a:solidFill>
                    <a:schemeClr val="tx1"/>
                  </a:solidFill>
                  <a:latin typeface="Times" pitchFamily="-65" charset="0"/>
                </a:endParaRPr>
              </a:p>
            </p:txBody>
          </p:sp>
          <p:sp>
            <p:nvSpPr>
              <p:cNvPr id="2925642" name="Text Box 74"/>
              <p:cNvSpPr txBox="1">
                <a:spLocks noChangeArrowheads="1"/>
              </p:cNvSpPr>
              <p:nvPr/>
            </p:nvSpPr>
            <p:spPr bwMode="auto">
              <a:xfrm>
                <a:off x="192" y="1527"/>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1</a:t>
                </a:r>
                <a:endParaRPr lang="en-US" sz="2800">
                  <a:solidFill>
                    <a:schemeClr val="tx1"/>
                  </a:solidFill>
                  <a:latin typeface="Times" pitchFamily="-65" charset="0"/>
                </a:endParaRPr>
              </a:p>
            </p:txBody>
          </p:sp>
          <p:sp>
            <p:nvSpPr>
              <p:cNvPr id="2925643" name="Text Box 75"/>
              <p:cNvSpPr txBox="1">
                <a:spLocks noChangeArrowheads="1"/>
              </p:cNvSpPr>
              <p:nvPr/>
            </p:nvSpPr>
            <p:spPr bwMode="auto">
              <a:xfrm>
                <a:off x="192" y="1719"/>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2</a:t>
                </a:r>
                <a:endParaRPr lang="en-US" sz="2800">
                  <a:solidFill>
                    <a:schemeClr val="tx1"/>
                  </a:solidFill>
                  <a:latin typeface="Times" pitchFamily="-65" charset="0"/>
                </a:endParaRPr>
              </a:p>
            </p:txBody>
          </p:sp>
          <p:sp>
            <p:nvSpPr>
              <p:cNvPr id="2925644" name="Text Box 76"/>
              <p:cNvSpPr txBox="1">
                <a:spLocks noChangeArrowheads="1"/>
              </p:cNvSpPr>
              <p:nvPr/>
            </p:nvSpPr>
            <p:spPr bwMode="auto">
              <a:xfrm>
                <a:off x="192" y="1911"/>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3</a:t>
                </a:r>
                <a:endParaRPr lang="en-US" sz="2800">
                  <a:solidFill>
                    <a:schemeClr val="tx1"/>
                  </a:solidFill>
                  <a:latin typeface="Times" pitchFamily="-65" charset="0"/>
                </a:endParaRPr>
              </a:p>
            </p:txBody>
          </p:sp>
          <p:sp>
            <p:nvSpPr>
              <p:cNvPr id="2925645" name="Text Box 77"/>
              <p:cNvSpPr txBox="1">
                <a:spLocks noChangeArrowheads="1"/>
              </p:cNvSpPr>
              <p:nvPr/>
            </p:nvSpPr>
            <p:spPr bwMode="auto">
              <a:xfrm>
                <a:off x="192" y="2103"/>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4</a:t>
                </a:r>
                <a:endParaRPr lang="en-US" sz="2800">
                  <a:solidFill>
                    <a:schemeClr val="tx1"/>
                  </a:solidFill>
                  <a:latin typeface="Times" pitchFamily="-65" charset="0"/>
                </a:endParaRPr>
              </a:p>
            </p:txBody>
          </p:sp>
          <p:sp>
            <p:nvSpPr>
              <p:cNvPr id="2925646" name="Text Box 78"/>
              <p:cNvSpPr txBox="1">
                <a:spLocks noChangeArrowheads="1"/>
              </p:cNvSpPr>
              <p:nvPr/>
            </p:nvSpPr>
            <p:spPr bwMode="auto">
              <a:xfrm>
                <a:off x="192" y="2295"/>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5</a:t>
                </a:r>
                <a:endParaRPr lang="en-US" sz="2800">
                  <a:solidFill>
                    <a:schemeClr val="tx1"/>
                  </a:solidFill>
                  <a:latin typeface="Times" pitchFamily="-65" charset="0"/>
                </a:endParaRPr>
              </a:p>
            </p:txBody>
          </p:sp>
          <p:sp>
            <p:nvSpPr>
              <p:cNvPr id="2925647" name="Text Box 79"/>
              <p:cNvSpPr txBox="1">
                <a:spLocks noChangeArrowheads="1"/>
              </p:cNvSpPr>
              <p:nvPr/>
            </p:nvSpPr>
            <p:spPr bwMode="auto">
              <a:xfrm>
                <a:off x="192" y="2487"/>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6</a:t>
                </a:r>
                <a:endParaRPr lang="en-US" sz="2800">
                  <a:solidFill>
                    <a:schemeClr val="tx1"/>
                  </a:solidFill>
                  <a:latin typeface="Times" pitchFamily="-65" charset="0"/>
                </a:endParaRPr>
              </a:p>
            </p:txBody>
          </p:sp>
          <p:sp>
            <p:nvSpPr>
              <p:cNvPr id="2925648" name="Text Box 80"/>
              <p:cNvSpPr txBox="1">
                <a:spLocks noChangeArrowheads="1"/>
              </p:cNvSpPr>
              <p:nvPr/>
            </p:nvSpPr>
            <p:spPr bwMode="auto">
              <a:xfrm>
                <a:off x="192" y="2679"/>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7</a:t>
                </a:r>
                <a:endParaRPr lang="en-US" sz="2800">
                  <a:solidFill>
                    <a:schemeClr val="tx1"/>
                  </a:solidFill>
                  <a:latin typeface="Times" pitchFamily="-65" charset="0"/>
                </a:endParaRPr>
              </a:p>
            </p:txBody>
          </p:sp>
          <p:sp>
            <p:nvSpPr>
              <p:cNvPr id="2925649" name="Text Box 81"/>
              <p:cNvSpPr txBox="1">
                <a:spLocks noChangeArrowheads="1"/>
              </p:cNvSpPr>
              <p:nvPr/>
            </p:nvSpPr>
            <p:spPr bwMode="auto">
              <a:xfrm>
                <a:off x="0" y="3300"/>
                <a:ext cx="654"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1022</a:t>
                </a:r>
                <a:endParaRPr lang="en-US" sz="2800">
                  <a:solidFill>
                    <a:schemeClr val="tx1"/>
                  </a:solidFill>
                  <a:latin typeface="Times" pitchFamily="-65" charset="0"/>
                </a:endParaRPr>
              </a:p>
            </p:txBody>
          </p:sp>
          <p:sp>
            <p:nvSpPr>
              <p:cNvPr id="2925650" name="Text Box 82"/>
              <p:cNvSpPr txBox="1">
                <a:spLocks noChangeArrowheads="1"/>
              </p:cNvSpPr>
              <p:nvPr/>
            </p:nvSpPr>
            <p:spPr bwMode="auto">
              <a:xfrm>
                <a:off x="0" y="3492"/>
                <a:ext cx="654"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1023</a:t>
                </a:r>
                <a:endParaRPr lang="en-US" sz="2800">
                  <a:solidFill>
                    <a:schemeClr val="tx1"/>
                  </a:solidFill>
                  <a:latin typeface="Times" pitchFamily="-65" charset="0"/>
                </a:endParaRPr>
              </a:p>
            </p:txBody>
          </p:sp>
          <p:sp>
            <p:nvSpPr>
              <p:cNvPr id="2925651" name="Text Box 83"/>
              <p:cNvSpPr txBox="1">
                <a:spLocks noChangeArrowheads="1"/>
              </p:cNvSpPr>
              <p:nvPr/>
            </p:nvSpPr>
            <p:spPr bwMode="auto">
              <a:xfrm>
                <a:off x="192" y="3002"/>
                <a:ext cx="260" cy="288"/>
              </a:xfrm>
              <a:prstGeom prst="rect">
                <a:avLst/>
              </a:prstGeom>
              <a:noFill/>
              <a:ln w="9525">
                <a:noFill/>
                <a:miter lim="800000"/>
                <a:headEnd/>
                <a:tailEnd/>
              </a:ln>
              <a:effectLst/>
            </p:spPr>
            <p:txBody>
              <a:bodyPr wrap="none">
                <a:prstTxWarp prst="textNoShape">
                  <a:avLst/>
                </a:prstTxWarp>
                <a:spAutoFit/>
              </a:bodyPr>
              <a:lstStyle/>
              <a:p>
                <a:r>
                  <a:rPr lang="en-US" sz="2400" b="1">
                    <a:solidFill>
                      <a:schemeClr val="tx1"/>
                    </a:solidFill>
                    <a:latin typeface="Times" pitchFamily="-65" charset="0"/>
                  </a:rPr>
                  <a:t>...</a:t>
                </a:r>
                <a:endParaRPr lang="en-US" sz="2400">
                  <a:solidFill>
                    <a:schemeClr val="tx1"/>
                  </a:solidFill>
                  <a:latin typeface="Times" pitchFamily="-65" charset="0"/>
                </a:endParaRPr>
              </a:p>
            </p:txBody>
          </p:sp>
        </p:grpSp>
      </p:grpSp>
      <p:sp>
        <p:nvSpPr>
          <p:cNvPr id="2925652" name="Text Box 84"/>
          <p:cNvSpPr txBox="1">
            <a:spLocks noChangeArrowheads="1"/>
          </p:cNvSpPr>
          <p:nvPr/>
        </p:nvSpPr>
        <p:spPr bwMode="auto">
          <a:xfrm>
            <a:off x="841375" y="2420938"/>
            <a:ext cx="354013" cy="457200"/>
          </a:xfrm>
          <a:prstGeom prst="rect">
            <a:avLst/>
          </a:prstGeom>
          <a:noFill/>
          <a:ln w="12700">
            <a:noFill/>
            <a:miter lim="800000"/>
            <a:headEnd/>
            <a:tailEnd/>
          </a:ln>
          <a:effectLst/>
        </p:spPr>
        <p:txBody>
          <a:bodyPr wrap="none">
            <a:prstTxWarp prst="textNoShape">
              <a:avLst/>
            </a:prstTxWarp>
            <a:spAutoFit/>
          </a:bodyPr>
          <a:lstStyle/>
          <a:p>
            <a:r>
              <a:rPr lang="en-US" sz="2400" b="1">
                <a:solidFill>
                  <a:schemeClr val="tx1"/>
                </a:solidFill>
              </a:rPr>
              <a:t>1</a:t>
            </a:r>
          </a:p>
        </p:txBody>
      </p:sp>
      <p:sp>
        <p:nvSpPr>
          <p:cNvPr id="2925653" name="Text Box 85"/>
          <p:cNvSpPr txBox="1">
            <a:spLocks noChangeArrowheads="1"/>
          </p:cNvSpPr>
          <p:nvPr/>
        </p:nvSpPr>
        <p:spPr bwMode="auto">
          <a:xfrm>
            <a:off x="1470025" y="2439988"/>
            <a:ext cx="354013" cy="457200"/>
          </a:xfrm>
          <a:prstGeom prst="rect">
            <a:avLst/>
          </a:prstGeom>
          <a:noFill/>
          <a:ln w="12700">
            <a:noFill/>
            <a:miter lim="800000"/>
            <a:headEnd/>
            <a:tailEnd/>
          </a:ln>
          <a:effectLst/>
        </p:spPr>
        <p:txBody>
          <a:bodyPr wrap="none">
            <a:prstTxWarp prst="textNoShape">
              <a:avLst/>
            </a:prstTxWarp>
            <a:spAutoFit/>
          </a:bodyPr>
          <a:lstStyle/>
          <a:p>
            <a:r>
              <a:rPr lang="en-US" sz="2400" b="1">
                <a:solidFill>
                  <a:schemeClr val="tx1"/>
                </a:solidFill>
              </a:rPr>
              <a:t>0</a:t>
            </a:r>
          </a:p>
        </p:txBody>
      </p:sp>
      <p:sp>
        <p:nvSpPr>
          <p:cNvPr id="2925658" name="Rectangle 90"/>
          <p:cNvSpPr>
            <a:spLocks noGrp="1" noChangeArrowheads="1"/>
          </p:cNvSpPr>
          <p:nvPr>
            <p:ph type="body" idx="1"/>
          </p:nvPr>
        </p:nvSpPr>
        <p:spPr>
          <a:xfrm>
            <a:off x="381000" y="952500"/>
            <a:ext cx="8286750" cy="371475"/>
          </a:xfrm>
          <a:noFill/>
          <a:ln/>
        </p:spPr>
        <p:txBody>
          <a:bodyPr/>
          <a:lstStyle/>
          <a:p>
            <a:pPr marL="285750" indent="-285750"/>
            <a:r>
              <a:rPr lang="en-US" sz="2800">
                <a:latin typeface="Courier New" pitchFamily="-65" charset="0"/>
              </a:rPr>
              <a:t>000000000000000010 </a:t>
            </a:r>
            <a:r>
              <a:rPr lang="en-US" sz="2800" u="sng">
                <a:solidFill>
                  <a:srgbClr val="FF0000"/>
                </a:solidFill>
                <a:latin typeface="Courier New" pitchFamily="-65" charset="0"/>
              </a:rPr>
              <a:t>0000000001</a:t>
            </a:r>
            <a:r>
              <a:rPr lang="en-US" sz="2800">
                <a:latin typeface="Courier New" pitchFamily="-65" charset="0"/>
              </a:rPr>
              <a:t> 0100</a:t>
            </a:r>
            <a:endParaRPr lang="en-US"/>
          </a:p>
        </p:txBody>
      </p:sp>
      <p:sp>
        <p:nvSpPr>
          <p:cNvPr id="2925659" name="Text Box 91"/>
          <p:cNvSpPr txBox="1">
            <a:spLocks noChangeArrowheads="1"/>
          </p:cNvSpPr>
          <p:nvPr/>
        </p:nvSpPr>
        <p:spPr bwMode="auto">
          <a:xfrm>
            <a:off x="841375" y="3011488"/>
            <a:ext cx="354013" cy="457200"/>
          </a:xfrm>
          <a:prstGeom prst="rect">
            <a:avLst/>
          </a:prstGeom>
          <a:noFill/>
          <a:ln w="12700">
            <a:noFill/>
            <a:miter lim="800000"/>
            <a:headEnd/>
            <a:tailEnd/>
          </a:ln>
          <a:effectLst/>
        </p:spPr>
        <p:txBody>
          <a:bodyPr wrap="none">
            <a:prstTxWarp prst="textNoShape">
              <a:avLst/>
            </a:prstTxWarp>
            <a:spAutoFit/>
          </a:bodyPr>
          <a:lstStyle/>
          <a:p>
            <a:r>
              <a:rPr lang="en-US" sz="2400" b="1">
                <a:solidFill>
                  <a:schemeClr val="tx1"/>
                </a:solidFill>
              </a:rPr>
              <a:t>1</a:t>
            </a:r>
          </a:p>
        </p:txBody>
      </p:sp>
      <p:sp>
        <p:nvSpPr>
          <p:cNvPr id="2925660" name="Text Box 92"/>
          <p:cNvSpPr txBox="1">
            <a:spLocks noChangeArrowheads="1"/>
          </p:cNvSpPr>
          <p:nvPr/>
        </p:nvSpPr>
        <p:spPr bwMode="auto">
          <a:xfrm>
            <a:off x="1470025" y="3030538"/>
            <a:ext cx="354013" cy="457200"/>
          </a:xfrm>
          <a:prstGeom prst="rect">
            <a:avLst/>
          </a:prstGeom>
          <a:noFill/>
          <a:ln w="12700">
            <a:noFill/>
            <a:miter lim="800000"/>
            <a:headEnd/>
            <a:tailEnd/>
          </a:ln>
          <a:effectLst/>
        </p:spPr>
        <p:txBody>
          <a:bodyPr wrap="none">
            <a:prstTxWarp prst="textNoShape">
              <a:avLst/>
            </a:prstTxWarp>
            <a:spAutoFit/>
          </a:bodyPr>
          <a:lstStyle/>
          <a:p>
            <a:r>
              <a:rPr lang="en-US" sz="2400" b="1">
                <a:solidFill>
                  <a:schemeClr val="tx1"/>
                </a:solidFill>
              </a:rPr>
              <a:t>0</a:t>
            </a:r>
          </a:p>
        </p:txBody>
      </p:sp>
      <p:sp>
        <p:nvSpPr>
          <p:cNvPr id="2925665" name="Text Box 97"/>
          <p:cNvSpPr txBox="1">
            <a:spLocks noChangeArrowheads="1"/>
          </p:cNvSpPr>
          <p:nvPr/>
        </p:nvSpPr>
        <p:spPr bwMode="auto">
          <a:xfrm>
            <a:off x="0" y="1809750"/>
            <a:ext cx="1112838"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Index</a:t>
            </a:r>
          </a:p>
        </p:txBody>
      </p:sp>
      <p:sp>
        <p:nvSpPr>
          <p:cNvPr id="2925666" name="Text Box 98"/>
          <p:cNvSpPr txBox="1">
            <a:spLocks noChangeArrowheads="1"/>
          </p:cNvSpPr>
          <p:nvPr/>
        </p:nvSpPr>
        <p:spPr bwMode="auto">
          <a:xfrm>
            <a:off x="1981200" y="1174750"/>
            <a:ext cx="1646238"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Tag field</a:t>
            </a:r>
          </a:p>
        </p:txBody>
      </p:sp>
      <p:sp>
        <p:nvSpPr>
          <p:cNvPr id="2925667" name="Text Box 99"/>
          <p:cNvSpPr txBox="1">
            <a:spLocks noChangeArrowheads="1"/>
          </p:cNvSpPr>
          <p:nvPr/>
        </p:nvSpPr>
        <p:spPr bwMode="auto">
          <a:xfrm>
            <a:off x="4927600" y="1174750"/>
            <a:ext cx="1943100"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Index field</a:t>
            </a:r>
          </a:p>
        </p:txBody>
      </p:sp>
      <p:sp>
        <p:nvSpPr>
          <p:cNvPr id="2925668" name="Text Box 100"/>
          <p:cNvSpPr txBox="1">
            <a:spLocks noChangeArrowheads="1"/>
          </p:cNvSpPr>
          <p:nvPr/>
        </p:nvSpPr>
        <p:spPr bwMode="auto">
          <a:xfrm>
            <a:off x="7061200" y="1174750"/>
            <a:ext cx="1211263"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Offset</a:t>
            </a:r>
          </a:p>
        </p:txBody>
      </p:sp>
      <p:sp>
        <p:nvSpPr>
          <p:cNvPr id="2925669" name="Text Box 101"/>
          <p:cNvSpPr txBox="1">
            <a:spLocks noChangeArrowheads="1"/>
          </p:cNvSpPr>
          <p:nvPr/>
        </p:nvSpPr>
        <p:spPr bwMode="auto">
          <a:xfrm>
            <a:off x="874713" y="21415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25670" name="Text Box 102"/>
          <p:cNvSpPr txBox="1">
            <a:spLocks noChangeArrowheads="1"/>
          </p:cNvSpPr>
          <p:nvPr/>
        </p:nvSpPr>
        <p:spPr bwMode="auto">
          <a:xfrm>
            <a:off x="874713" y="27638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25671" name="Text Box 103"/>
          <p:cNvSpPr txBox="1">
            <a:spLocks noChangeArrowheads="1"/>
          </p:cNvSpPr>
          <p:nvPr/>
        </p:nvSpPr>
        <p:spPr bwMode="auto">
          <a:xfrm>
            <a:off x="887413" y="33861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25672" name="Text Box 104"/>
          <p:cNvSpPr txBox="1">
            <a:spLocks noChangeArrowheads="1"/>
          </p:cNvSpPr>
          <p:nvPr/>
        </p:nvSpPr>
        <p:spPr bwMode="auto">
          <a:xfrm>
            <a:off x="887413" y="36909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25673" name="Text Box 105"/>
          <p:cNvSpPr txBox="1">
            <a:spLocks noChangeArrowheads="1"/>
          </p:cNvSpPr>
          <p:nvPr/>
        </p:nvSpPr>
        <p:spPr bwMode="auto">
          <a:xfrm>
            <a:off x="887413" y="39957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25674" name="Text Box 106"/>
          <p:cNvSpPr txBox="1">
            <a:spLocks noChangeArrowheads="1"/>
          </p:cNvSpPr>
          <p:nvPr/>
        </p:nvSpPr>
        <p:spPr bwMode="auto">
          <a:xfrm>
            <a:off x="887413" y="43132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25675" name="Text Box 107"/>
          <p:cNvSpPr txBox="1">
            <a:spLocks noChangeArrowheads="1"/>
          </p:cNvSpPr>
          <p:nvPr/>
        </p:nvSpPr>
        <p:spPr bwMode="auto">
          <a:xfrm>
            <a:off x="887413" y="53038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25676" name="Text Box 108"/>
          <p:cNvSpPr txBox="1">
            <a:spLocks noChangeArrowheads="1"/>
          </p:cNvSpPr>
          <p:nvPr/>
        </p:nvSpPr>
        <p:spPr bwMode="auto">
          <a:xfrm>
            <a:off x="887413" y="56086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109" name="Text Box 69"/>
          <p:cNvSpPr txBox="1">
            <a:spLocks noChangeArrowheads="1"/>
          </p:cNvSpPr>
          <p:nvPr/>
        </p:nvSpPr>
        <p:spPr bwMode="auto">
          <a:xfrm>
            <a:off x="2438400" y="17018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0xc-f</a:t>
            </a:r>
            <a:endParaRPr lang="en-US" sz="2800" b="1" dirty="0">
              <a:solidFill>
                <a:schemeClr val="tx1"/>
              </a:solidFill>
              <a:latin typeface="Times" pitchFamily="-65" charset="0"/>
            </a:endParaRPr>
          </a:p>
        </p:txBody>
      </p:sp>
      <p:sp>
        <p:nvSpPr>
          <p:cNvPr id="110" name="Text Box 70"/>
          <p:cNvSpPr txBox="1">
            <a:spLocks noChangeArrowheads="1"/>
          </p:cNvSpPr>
          <p:nvPr/>
        </p:nvSpPr>
        <p:spPr bwMode="auto">
          <a:xfrm>
            <a:off x="4114800" y="16764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0x8-b</a:t>
            </a:r>
            <a:endParaRPr lang="en-US" sz="2800" b="1" dirty="0">
              <a:solidFill>
                <a:schemeClr val="tx1"/>
              </a:solidFill>
              <a:latin typeface="Times" pitchFamily="-65" charset="0"/>
            </a:endParaRPr>
          </a:p>
        </p:txBody>
      </p:sp>
      <p:sp>
        <p:nvSpPr>
          <p:cNvPr id="111" name="Text Box 71"/>
          <p:cNvSpPr txBox="1">
            <a:spLocks noChangeArrowheads="1"/>
          </p:cNvSpPr>
          <p:nvPr/>
        </p:nvSpPr>
        <p:spPr bwMode="auto">
          <a:xfrm>
            <a:off x="5791200" y="16764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0x4-7</a:t>
            </a:r>
            <a:endParaRPr lang="en-US" sz="2800" b="1" dirty="0">
              <a:solidFill>
                <a:schemeClr val="tx1"/>
              </a:solidFill>
              <a:latin typeface="Times" pitchFamily="-65" charset="0"/>
            </a:endParaRPr>
          </a:p>
        </p:txBody>
      </p:sp>
      <p:sp>
        <p:nvSpPr>
          <p:cNvPr id="112" name="Text Box 72"/>
          <p:cNvSpPr txBox="1">
            <a:spLocks noChangeArrowheads="1"/>
          </p:cNvSpPr>
          <p:nvPr/>
        </p:nvSpPr>
        <p:spPr bwMode="auto">
          <a:xfrm>
            <a:off x="7391400" y="16764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0x0-3</a:t>
            </a:r>
            <a:endParaRPr lang="en-US" sz="2800" b="1" dirty="0">
              <a:solidFill>
                <a:schemeClr val="tx1"/>
              </a:solidFill>
              <a:latin typeface="Times" pitchFamily="-65" charset="0"/>
            </a:endParaRPr>
          </a:p>
        </p:txBody>
      </p:sp>
      <p:sp>
        <p:nvSpPr>
          <p:cNvPr id="113" name="Text Box 86"/>
          <p:cNvSpPr txBox="1">
            <a:spLocks noChangeArrowheads="1"/>
          </p:cNvSpPr>
          <p:nvPr/>
        </p:nvSpPr>
        <p:spPr bwMode="auto">
          <a:xfrm>
            <a:off x="2765425" y="2439988"/>
            <a:ext cx="338855" cy="461665"/>
          </a:xfrm>
          <a:prstGeom prst="rect">
            <a:avLst/>
          </a:prstGeom>
          <a:noFill/>
          <a:ln w="12700">
            <a:noFill/>
            <a:miter lim="800000"/>
            <a:headEnd/>
            <a:tailEnd/>
          </a:ln>
          <a:effectLst/>
        </p:spPr>
        <p:txBody>
          <a:bodyPr wrap="none">
            <a:prstTxWarp prst="textNoShape">
              <a:avLst/>
            </a:prstTxWarp>
            <a:spAutoFit/>
          </a:bodyPr>
          <a:lstStyle/>
          <a:p>
            <a:r>
              <a:rPr lang="en-US" sz="2400" b="1" dirty="0" err="1">
                <a:solidFill>
                  <a:schemeClr val="tx1"/>
                </a:solidFill>
              </a:rPr>
              <a:t>d</a:t>
            </a:r>
            <a:endParaRPr lang="en-US" sz="2400" b="1" dirty="0">
              <a:solidFill>
                <a:schemeClr val="tx1"/>
              </a:solidFill>
            </a:endParaRPr>
          </a:p>
        </p:txBody>
      </p:sp>
      <p:sp>
        <p:nvSpPr>
          <p:cNvPr id="114" name="Text Box 87"/>
          <p:cNvSpPr txBox="1">
            <a:spLocks noChangeArrowheads="1"/>
          </p:cNvSpPr>
          <p:nvPr/>
        </p:nvSpPr>
        <p:spPr bwMode="auto">
          <a:xfrm>
            <a:off x="4460875" y="2439988"/>
            <a:ext cx="325730"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solidFill>
                  <a:schemeClr val="tx1"/>
                </a:solidFill>
              </a:rPr>
              <a:t>c</a:t>
            </a:r>
            <a:endParaRPr lang="en-US" sz="2400" b="1" dirty="0">
              <a:solidFill>
                <a:schemeClr val="tx1"/>
              </a:solidFill>
            </a:endParaRPr>
          </a:p>
        </p:txBody>
      </p:sp>
      <p:sp>
        <p:nvSpPr>
          <p:cNvPr id="115" name="Text Box 88"/>
          <p:cNvSpPr txBox="1">
            <a:spLocks noChangeArrowheads="1"/>
          </p:cNvSpPr>
          <p:nvPr/>
        </p:nvSpPr>
        <p:spPr bwMode="auto">
          <a:xfrm>
            <a:off x="6175375" y="2439988"/>
            <a:ext cx="338855"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solidFill>
                  <a:schemeClr val="tx1"/>
                </a:solidFill>
              </a:rPr>
              <a:t>b</a:t>
            </a:r>
            <a:endParaRPr lang="en-US" sz="2400" b="1" dirty="0">
              <a:solidFill>
                <a:schemeClr val="tx1"/>
              </a:solidFill>
            </a:endParaRPr>
          </a:p>
        </p:txBody>
      </p:sp>
      <p:sp>
        <p:nvSpPr>
          <p:cNvPr id="116" name="Text Box 89"/>
          <p:cNvSpPr txBox="1">
            <a:spLocks noChangeArrowheads="1"/>
          </p:cNvSpPr>
          <p:nvPr/>
        </p:nvSpPr>
        <p:spPr bwMode="auto">
          <a:xfrm>
            <a:off x="7813675" y="2439988"/>
            <a:ext cx="325730" cy="461665"/>
          </a:xfrm>
          <a:prstGeom prst="rect">
            <a:avLst/>
          </a:prstGeom>
          <a:noFill/>
          <a:ln w="12700">
            <a:noFill/>
            <a:miter lim="800000"/>
            <a:headEnd/>
            <a:tailEnd/>
          </a:ln>
          <a:effectLst/>
        </p:spPr>
        <p:txBody>
          <a:bodyPr wrap="none">
            <a:prstTxWarp prst="textNoShape">
              <a:avLst/>
            </a:prstTxWarp>
            <a:spAutoFit/>
          </a:bodyPr>
          <a:lstStyle/>
          <a:p>
            <a:r>
              <a:rPr lang="en-US" sz="2400" b="1" dirty="0" smtClean="0">
                <a:solidFill>
                  <a:schemeClr val="tx1"/>
                </a:solidFill>
              </a:rPr>
              <a:t>a</a:t>
            </a:r>
            <a:endParaRPr lang="en-US" sz="2400" b="1" dirty="0">
              <a:solidFill>
                <a:schemeClr val="tx1"/>
              </a:solidFill>
            </a:endParaRPr>
          </a:p>
        </p:txBody>
      </p:sp>
      <p:sp>
        <p:nvSpPr>
          <p:cNvPr id="117" name="Text Box 93"/>
          <p:cNvSpPr txBox="1">
            <a:spLocks noChangeArrowheads="1"/>
          </p:cNvSpPr>
          <p:nvPr/>
        </p:nvSpPr>
        <p:spPr bwMode="auto">
          <a:xfrm>
            <a:off x="2765425" y="3030538"/>
            <a:ext cx="338855"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solidFill>
                  <a:schemeClr val="tx1"/>
                </a:solidFill>
              </a:rPr>
              <a:t>h</a:t>
            </a:r>
            <a:endParaRPr lang="en-US" sz="2400" b="1" dirty="0">
              <a:solidFill>
                <a:schemeClr val="tx1"/>
              </a:solidFill>
            </a:endParaRPr>
          </a:p>
        </p:txBody>
      </p:sp>
      <p:sp>
        <p:nvSpPr>
          <p:cNvPr id="118" name="Text Box 94"/>
          <p:cNvSpPr txBox="1">
            <a:spLocks noChangeArrowheads="1"/>
          </p:cNvSpPr>
          <p:nvPr/>
        </p:nvSpPr>
        <p:spPr bwMode="auto">
          <a:xfrm>
            <a:off x="4460875" y="3030538"/>
            <a:ext cx="338855"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solidFill>
                  <a:schemeClr val="tx1"/>
                </a:solidFill>
              </a:rPr>
              <a:t>g</a:t>
            </a:r>
            <a:endParaRPr lang="en-US" sz="2400" b="1" dirty="0">
              <a:solidFill>
                <a:schemeClr val="tx1"/>
              </a:solidFill>
            </a:endParaRPr>
          </a:p>
        </p:txBody>
      </p:sp>
      <p:sp>
        <p:nvSpPr>
          <p:cNvPr id="119" name="Text Box 95"/>
          <p:cNvSpPr txBox="1">
            <a:spLocks noChangeArrowheads="1"/>
          </p:cNvSpPr>
          <p:nvPr/>
        </p:nvSpPr>
        <p:spPr bwMode="auto">
          <a:xfrm>
            <a:off x="6175375" y="3030538"/>
            <a:ext cx="274434"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solidFill>
                  <a:schemeClr val="tx1"/>
                </a:solidFill>
              </a:rPr>
              <a:t>f</a:t>
            </a:r>
            <a:endParaRPr lang="en-US" sz="2400" b="1" dirty="0">
              <a:solidFill>
                <a:schemeClr val="tx1"/>
              </a:solidFill>
            </a:endParaRPr>
          </a:p>
        </p:txBody>
      </p:sp>
      <p:sp>
        <p:nvSpPr>
          <p:cNvPr id="120" name="Text Box 96"/>
          <p:cNvSpPr txBox="1">
            <a:spLocks noChangeArrowheads="1"/>
          </p:cNvSpPr>
          <p:nvPr/>
        </p:nvSpPr>
        <p:spPr bwMode="auto">
          <a:xfrm>
            <a:off x="7813675" y="3030538"/>
            <a:ext cx="325029"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solidFill>
                  <a:schemeClr val="tx1"/>
                </a:solidFill>
              </a:rPr>
              <a:t>e</a:t>
            </a:r>
            <a:endParaRPr lang="en-US" sz="2400" b="1" dirty="0">
              <a:solidFill>
                <a:schemeClr val="tx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27618" name="Rectangle 2"/>
          <p:cNvSpPr>
            <a:spLocks noGrp="1" noChangeArrowheads="1"/>
          </p:cNvSpPr>
          <p:nvPr>
            <p:ph type="title"/>
          </p:nvPr>
        </p:nvSpPr>
        <p:spPr>
          <a:xfrm>
            <a:off x="647700" y="241300"/>
            <a:ext cx="8496300" cy="474663"/>
          </a:xfrm>
        </p:spPr>
        <p:txBody>
          <a:bodyPr/>
          <a:lstStyle/>
          <a:p>
            <a:r>
              <a:rPr lang="en-US" dirty="0"/>
              <a:t>So read Cache Block 1, Data is Valid</a:t>
            </a:r>
          </a:p>
        </p:txBody>
      </p:sp>
      <p:grpSp>
        <p:nvGrpSpPr>
          <p:cNvPr id="2" name="Group 3"/>
          <p:cNvGrpSpPr>
            <a:grpSpLocks/>
          </p:cNvGrpSpPr>
          <p:nvPr/>
        </p:nvGrpSpPr>
        <p:grpSpPr bwMode="auto">
          <a:xfrm>
            <a:off x="0" y="1397000"/>
            <a:ext cx="8839200" cy="4665663"/>
            <a:chOff x="0" y="880"/>
            <a:chExt cx="5568" cy="2939"/>
          </a:xfrm>
        </p:grpSpPr>
        <p:sp>
          <p:nvSpPr>
            <p:cNvPr id="2927620" name="Rectangle 4"/>
            <p:cNvSpPr>
              <a:spLocks noChangeArrowheads="1"/>
            </p:cNvSpPr>
            <p:nvPr/>
          </p:nvSpPr>
          <p:spPr bwMode="auto">
            <a:xfrm>
              <a:off x="720" y="1392"/>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7621" name="Rectangle 5"/>
            <p:cNvSpPr>
              <a:spLocks noChangeArrowheads="1"/>
            </p:cNvSpPr>
            <p:nvPr/>
          </p:nvSpPr>
          <p:spPr bwMode="auto">
            <a:xfrm>
              <a:off x="576" y="1392"/>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7622" name="Rectangle 6"/>
            <p:cNvSpPr>
              <a:spLocks noChangeArrowheads="1"/>
            </p:cNvSpPr>
            <p:nvPr/>
          </p:nvSpPr>
          <p:spPr bwMode="auto">
            <a:xfrm>
              <a:off x="1344"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7623" name="Rectangle 7"/>
            <p:cNvSpPr>
              <a:spLocks noChangeArrowheads="1"/>
            </p:cNvSpPr>
            <p:nvPr/>
          </p:nvSpPr>
          <p:spPr bwMode="auto">
            <a:xfrm>
              <a:off x="2400"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7624" name="Rectangle 8"/>
            <p:cNvSpPr>
              <a:spLocks noChangeArrowheads="1"/>
            </p:cNvSpPr>
            <p:nvPr/>
          </p:nvSpPr>
          <p:spPr bwMode="auto">
            <a:xfrm>
              <a:off x="3456"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7625" name="Rectangle 9"/>
            <p:cNvSpPr>
              <a:spLocks noChangeArrowheads="1"/>
            </p:cNvSpPr>
            <p:nvPr/>
          </p:nvSpPr>
          <p:spPr bwMode="auto">
            <a:xfrm>
              <a:off x="4512"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7626" name="Rectangle 10"/>
            <p:cNvSpPr>
              <a:spLocks noChangeArrowheads="1"/>
            </p:cNvSpPr>
            <p:nvPr/>
          </p:nvSpPr>
          <p:spPr bwMode="auto">
            <a:xfrm>
              <a:off x="720" y="1584"/>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7627" name="Rectangle 11"/>
            <p:cNvSpPr>
              <a:spLocks noChangeArrowheads="1"/>
            </p:cNvSpPr>
            <p:nvPr/>
          </p:nvSpPr>
          <p:spPr bwMode="auto">
            <a:xfrm>
              <a:off x="576" y="1584"/>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7628" name="Rectangle 12"/>
            <p:cNvSpPr>
              <a:spLocks noChangeArrowheads="1"/>
            </p:cNvSpPr>
            <p:nvPr/>
          </p:nvSpPr>
          <p:spPr bwMode="auto">
            <a:xfrm>
              <a:off x="1344"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7629" name="Rectangle 13"/>
            <p:cNvSpPr>
              <a:spLocks noChangeArrowheads="1"/>
            </p:cNvSpPr>
            <p:nvPr/>
          </p:nvSpPr>
          <p:spPr bwMode="auto">
            <a:xfrm>
              <a:off x="2400"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7630" name="Rectangle 14"/>
            <p:cNvSpPr>
              <a:spLocks noChangeArrowheads="1"/>
            </p:cNvSpPr>
            <p:nvPr/>
          </p:nvSpPr>
          <p:spPr bwMode="auto">
            <a:xfrm>
              <a:off x="3456"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7631" name="Rectangle 15"/>
            <p:cNvSpPr>
              <a:spLocks noChangeArrowheads="1"/>
            </p:cNvSpPr>
            <p:nvPr/>
          </p:nvSpPr>
          <p:spPr bwMode="auto">
            <a:xfrm>
              <a:off x="4512"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7632" name="Rectangle 16"/>
            <p:cNvSpPr>
              <a:spLocks noChangeArrowheads="1"/>
            </p:cNvSpPr>
            <p:nvPr/>
          </p:nvSpPr>
          <p:spPr bwMode="auto">
            <a:xfrm>
              <a:off x="720" y="1776"/>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7633" name="Rectangle 17"/>
            <p:cNvSpPr>
              <a:spLocks noChangeArrowheads="1"/>
            </p:cNvSpPr>
            <p:nvPr/>
          </p:nvSpPr>
          <p:spPr bwMode="auto">
            <a:xfrm>
              <a:off x="576" y="1776"/>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7634" name="Rectangle 18"/>
            <p:cNvSpPr>
              <a:spLocks noChangeArrowheads="1"/>
            </p:cNvSpPr>
            <p:nvPr/>
          </p:nvSpPr>
          <p:spPr bwMode="auto">
            <a:xfrm>
              <a:off x="1344"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7635" name="Rectangle 19"/>
            <p:cNvSpPr>
              <a:spLocks noChangeArrowheads="1"/>
            </p:cNvSpPr>
            <p:nvPr/>
          </p:nvSpPr>
          <p:spPr bwMode="auto">
            <a:xfrm>
              <a:off x="2400"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7636" name="Rectangle 20"/>
            <p:cNvSpPr>
              <a:spLocks noChangeArrowheads="1"/>
            </p:cNvSpPr>
            <p:nvPr/>
          </p:nvSpPr>
          <p:spPr bwMode="auto">
            <a:xfrm>
              <a:off x="3456"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7637" name="Rectangle 21"/>
            <p:cNvSpPr>
              <a:spLocks noChangeArrowheads="1"/>
            </p:cNvSpPr>
            <p:nvPr/>
          </p:nvSpPr>
          <p:spPr bwMode="auto">
            <a:xfrm>
              <a:off x="4512"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7638" name="Rectangle 22"/>
            <p:cNvSpPr>
              <a:spLocks noChangeArrowheads="1"/>
            </p:cNvSpPr>
            <p:nvPr/>
          </p:nvSpPr>
          <p:spPr bwMode="auto">
            <a:xfrm>
              <a:off x="720" y="1968"/>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7639" name="Rectangle 23"/>
            <p:cNvSpPr>
              <a:spLocks noChangeArrowheads="1"/>
            </p:cNvSpPr>
            <p:nvPr/>
          </p:nvSpPr>
          <p:spPr bwMode="auto">
            <a:xfrm>
              <a:off x="576" y="1968"/>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7640" name="Rectangle 24"/>
            <p:cNvSpPr>
              <a:spLocks noChangeArrowheads="1"/>
            </p:cNvSpPr>
            <p:nvPr/>
          </p:nvSpPr>
          <p:spPr bwMode="auto">
            <a:xfrm>
              <a:off x="1344"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7641" name="Rectangle 25"/>
            <p:cNvSpPr>
              <a:spLocks noChangeArrowheads="1"/>
            </p:cNvSpPr>
            <p:nvPr/>
          </p:nvSpPr>
          <p:spPr bwMode="auto">
            <a:xfrm>
              <a:off x="2400"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7642" name="Rectangle 26"/>
            <p:cNvSpPr>
              <a:spLocks noChangeArrowheads="1"/>
            </p:cNvSpPr>
            <p:nvPr/>
          </p:nvSpPr>
          <p:spPr bwMode="auto">
            <a:xfrm>
              <a:off x="3456"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7643" name="Rectangle 27"/>
            <p:cNvSpPr>
              <a:spLocks noChangeArrowheads="1"/>
            </p:cNvSpPr>
            <p:nvPr/>
          </p:nvSpPr>
          <p:spPr bwMode="auto">
            <a:xfrm>
              <a:off x="4512"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7644" name="Rectangle 28"/>
            <p:cNvSpPr>
              <a:spLocks noChangeArrowheads="1"/>
            </p:cNvSpPr>
            <p:nvPr/>
          </p:nvSpPr>
          <p:spPr bwMode="auto">
            <a:xfrm>
              <a:off x="720" y="2160"/>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7645" name="Rectangle 29"/>
            <p:cNvSpPr>
              <a:spLocks noChangeArrowheads="1"/>
            </p:cNvSpPr>
            <p:nvPr/>
          </p:nvSpPr>
          <p:spPr bwMode="auto">
            <a:xfrm>
              <a:off x="576" y="2160"/>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7646" name="Rectangle 30"/>
            <p:cNvSpPr>
              <a:spLocks noChangeArrowheads="1"/>
            </p:cNvSpPr>
            <p:nvPr/>
          </p:nvSpPr>
          <p:spPr bwMode="auto">
            <a:xfrm>
              <a:off x="1344"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7647" name="Rectangle 31"/>
            <p:cNvSpPr>
              <a:spLocks noChangeArrowheads="1"/>
            </p:cNvSpPr>
            <p:nvPr/>
          </p:nvSpPr>
          <p:spPr bwMode="auto">
            <a:xfrm>
              <a:off x="2400"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7648" name="Rectangle 32"/>
            <p:cNvSpPr>
              <a:spLocks noChangeArrowheads="1"/>
            </p:cNvSpPr>
            <p:nvPr/>
          </p:nvSpPr>
          <p:spPr bwMode="auto">
            <a:xfrm>
              <a:off x="3456"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7649" name="Rectangle 33"/>
            <p:cNvSpPr>
              <a:spLocks noChangeArrowheads="1"/>
            </p:cNvSpPr>
            <p:nvPr/>
          </p:nvSpPr>
          <p:spPr bwMode="auto">
            <a:xfrm>
              <a:off x="4512"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7650" name="Rectangle 34"/>
            <p:cNvSpPr>
              <a:spLocks noChangeArrowheads="1"/>
            </p:cNvSpPr>
            <p:nvPr/>
          </p:nvSpPr>
          <p:spPr bwMode="auto">
            <a:xfrm>
              <a:off x="720" y="2352"/>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7651" name="Rectangle 35"/>
            <p:cNvSpPr>
              <a:spLocks noChangeArrowheads="1"/>
            </p:cNvSpPr>
            <p:nvPr/>
          </p:nvSpPr>
          <p:spPr bwMode="auto">
            <a:xfrm>
              <a:off x="576" y="2352"/>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7652" name="Rectangle 36"/>
            <p:cNvSpPr>
              <a:spLocks noChangeArrowheads="1"/>
            </p:cNvSpPr>
            <p:nvPr/>
          </p:nvSpPr>
          <p:spPr bwMode="auto">
            <a:xfrm>
              <a:off x="1344"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7653" name="Rectangle 37"/>
            <p:cNvSpPr>
              <a:spLocks noChangeArrowheads="1"/>
            </p:cNvSpPr>
            <p:nvPr/>
          </p:nvSpPr>
          <p:spPr bwMode="auto">
            <a:xfrm>
              <a:off x="2400"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7654" name="Rectangle 38"/>
            <p:cNvSpPr>
              <a:spLocks noChangeArrowheads="1"/>
            </p:cNvSpPr>
            <p:nvPr/>
          </p:nvSpPr>
          <p:spPr bwMode="auto">
            <a:xfrm>
              <a:off x="3456"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7655" name="Rectangle 39"/>
            <p:cNvSpPr>
              <a:spLocks noChangeArrowheads="1"/>
            </p:cNvSpPr>
            <p:nvPr/>
          </p:nvSpPr>
          <p:spPr bwMode="auto">
            <a:xfrm>
              <a:off x="4512"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7656" name="Rectangle 40"/>
            <p:cNvSpPr>
              <a:spLocks noChangeArrowheads="1"/>
            </p:cNvSpPr>
            <p:nvPr/>
          </p:nvSpPr>
          <p:spPr bwMode="auto">
            <a:xfrm>
              <a:off x="720" y="2544"/>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7657" name="Rectangle 41"/>
            <p:cNvSpPr>
              <a:spLocks noChangeArrowheads="1"/>
            </p:cNvSpPr>
            <p:nvPr/>
          </p:nvSpPr>
          <p:spPr bwMode="auto">
            <a:xfrm>
              <a:off x="576" y="2544"/>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7658" name="Rectangle 42"/>
            <p:cNvSpPr>
              <a:spLocks noChangeArrowheads="1"/>
            </p:cNvSpPr>
            <p:nvPr/>
          </p:nvSpPr>
          <p:spPr bwMode="auto">
            <a:xfrm>
              <a:off x="1344"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7659" name="Rectangle 43"/>
            <p:cNvSpPr>
              <a:spLocks noChangeArrowheads="1"/>
            </p:cNvSpPr>
            <p:nvPr/>
          </p:nvSpPr>
          <p:spPr bwMode="auto">
            <a:xfrm>
              <a:off x="2400"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7660" name="Rectangle 44"/>
            <p:cNvSpPr>
              <a:spLocks noChangeArrowheads="1"/>
            </p:cNvSpPr>
            <p:nvPr/>
          </p:nvSpPr>
          <p:spPr bwMode="auto">
            <a:xfrm>
              <a:off x="3456"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7661" name="Rectangle 45"/>
            <p:cNvSpPr>
              <a:spLocks noChangeArrowheads="1"/>
            </p:cNvSpPr>
            <p:nvPr/>
          </p:nvSpPr>
          <p:spPr bwMode="auto">
            <a:xfrm>
              <a:off x="4512"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7662" name="Rectangle 46"/>
            <p:cNvSpPr>
              <a:spLocks noChangeArrowheads="1"/>
            </p:cNvSpPr>
            <p:nvPr/>
          </p:nvSpPr>
          <p:spPr bwMode="auto">
            <a:xfrm>
              <a:off x="720" y="2736"/>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7663" name="Rectangle 47"/>
            <p:cNvSpPr>
              <a:spLocks noChangeArrowheads="1"/>
            </p:cNvSpPr>
            <p:nvPr/>
          </p:nvSpPr>
          <p:spPr bwMode="auto">
            <a:xfrm>
              <a:off x="576" y="2736"/>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7664" name="Rectangle 48"/>
            <p:cNvSpPr>
              <a:spLocks noChangeArrowheads="1"/>
            </p:cNvSpPr>
            <p:nvPr/>
          </p:nvSpPr>
          <p:spPr bwMode="auto">
            <a:xfrm>
              <a:off x="1344"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7665" name="Rectangle 49"/>
            <p:cNvSpPr>
              <a:spLocks noChangeArrowheads="1"/>
            </p:cNvSpPr>
            <p:nvPr/>
          </p:nvSpPr>
          <p:spPr bwMode="auto">
            <a:xfrm>
              <a:off x="2400"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7666" name="Rectangle 50"/>
            <p:cNvSpPr>
              <a:spLocks noChangeArrowheads="1"/>
            </p:cNvSpPr>
            <p:nvPr/>
          </p:nvSpPr>
          <p:spPr bwMode="auto">
            <a:xfrm>
              <a:off x="3456"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7667" name="Rectangle 51"/>
            <p:cNvSpPr>
              <a:spLocks noChangeArrowheads="1"/>
            </p:cNvSpPr>
            <p:nvPr/>
          </p:nvSpPr>
          <p:spPr bwMode="auto">
            <a:xfrm>
              <a:off x="4512"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7668" name="Rectangle 52"/>
            <p:cNvSpPr>
              <a:spLocks noChangeArrowheads="1"/>
            </p:cNvSpPr>
            <p:nvPr/>
          </p:nvSpPr>
          <p:spPr bwMode="auto">
            <a:xfrm>
              <a:off x="720" y="3360"/>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7669" name="Rectangle 53"/>
            <p:cNvSpPr>
              <a:spLocks noChangeArrowheads="1"/>
            </p:cNvSpPr>
            <p:nvPr/>
          </p:nvSpPr>
          <p:spPr bwMode="auto">
            <a:xfrm>
              <a:off x="576" y="3360"/>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7670" name="Rectangle 54"/>
            <p:cNvSpPr>
              <a:spLocks noChangeArrowheads="1"/>
            </p:cNvSpPr>
            <p:nvPr/>
          </p:nvSpPr>
          <p:spPr bwMode="auto">
            <a:xfrm>
              <a:off x="1344"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7671" name="Rectangle 55"/>
            <p:cNvSpPr>
              <a:spLocks noChangeArrowheads="1"/>
            </p:cNvSpPr>
            <p:nvPr/>
          </p:nvSpPr>
          <p:spPr bwMode="auto">
            <a:xfrm>
              <a:off x="2400"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7672" name="Rectangle 56"/>
            <p:cNvSpPr>
              <a:spLocks noChangeArrowheads="1"/>
            </p:cNvSpPr>
            <p:nvPr/>
          </p:nvSpPr>
          <p:spPr bwMode="auto">
            <a:xfrm>
              <a:off x="3456"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7673" name="Rectangle 57"/>
            <p:cNvSpPr>
              <a:spLocks noChangeArrowheads="1"/>
            </p:cNvSpPr>
            <p:nvPr/>
          </p:nvSpPr>
          <p:spPr bwMode="auto">
            <a:xfrm>
              <a:off x="4512"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7674" name="Rectangle 58"/>
            <p:cNvSpPr>
              <a:spLocks noChangeArrowheads="1"/>
            </p:cNvSpPr>
            <p:nvPr/>
          </p:nvSpPr>
          <p:spPr bwMode="auto">
            <a:xfrm>
              <a:off x="720" y="3552"/>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7675" name="Rectangle 59"/>
            <p:cNvSpPr>
              <a:spLocks noChangeArrowheads="1"/>
            </p:cNvSpPr>
            <p:nvPr/>
          </p:nvSpPr>
          <p:spPr bwMode="auto">
            <a:xfrm>
              <a:off x="576" y="3552"/>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7676" name="Rectangle 60"/>
            <p:cNvSpPr>
              <a:spLocks noChangeArrowheads="1"/>
            </p:cNvSpPr>
            <p:nvPr/>
          </p:nvSpPr>
          <p:spPr bwMode="auto">
            <a:xfrm>
              <a:off x="1344"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7677" name="Rectangle 61"/>
            <p:cNvSpPr>
              <a:spLocks noChangeArrowheads="1"/>
            </p:cNvSpPr>
            <p:nvPr/>
          </p:nvSpPr>
          <p:spPr bwMode="auto">
            <a:xfrm>
              <a:off x="2400"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7678" name="Rectangle 62"/>
            <p:cNvSpPr>
              <a:spLocks noChangeArrowheads="1"/>
            </p:cNvSpPr>
            <p:nvPr/>
          </p:nvSpPr>
          <p:spPr bwMode="auto">
            <a:xfrm>
              <a:off x="3456"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7679" name="Rectangle 63"/>
            <p:cNvSpPr>
              <a:spLocks noChangeArrowheads="1"/>
            </p:cNvSpPr>
            <p:nvPr/>
          </p:nvSpPr>
          <p:spPr bwMode="auto">
            <a:xfrm>
              <a:off x="4512"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7680" name="Text Box 64"/>
            <p:cNvSpPr txBox="1">
              <a:spLocks noChangeArrowheads="1"/>
            </p:cNvSpPr>
            <p:nvPr/>
          </p:nvSpPr>
          <p:spPr bwMode="auto">
            <a:xfrm>
              <a:off x="2390" y="3002"/>
              <a:ext cx="260" cy="288"/>
            </a:xfrm>
            <a:prstGeom prst="rect">
              <a:avLst/>
            </a:prstGeom>
            <a:noFill/>
            <a:ln w="9525">
              <a:noFill/>
              <a:miter lim="800000"/>
              <a:headEnd/>
              <a:tailEnd/>
            </a:ln>
            <a:effectLst/>
          </p:spPr>
          <p:txBody>
            <a:bodyPr wrap="none">
              <a:prstTxWarp prst="textNoShape">
                <a:avLst/>
              </a:prstTxWarp>
              <a:spAutoFit/>
            </a:bodyPr>
            <a:lstStyle/>
            <a:p>
              <a:r>
                <a:rPr lang="en-US" sz="2400" b="1">
                  <a:solidFill>
                    <a:schemeClr val="tx1"/>
                  </a:solidFill>
                  <a:latin typeface="Times" pitchFamily="-65" charset="0"/>
                </a:rPr>
                <a:t>...</a:t>
              </a:r>
              <a:endParaRPr lang="en-US" sz="2400">
                <a:solidFill>
                  <a:schemeClr val="tx1"/>
                </a:solidFill>
                <a:latin typeface="Times" pitchFamily="-65" charset="0"/>
              </a:endParaRPr>
            </a:p>
          </p:txBody>
        </p:sp>
        <p:grpSp>
          <p:nvGrpSpPr>
            <p:cNvPr id="3" name="Group 65"/>
            <p:cNvGrpSpPr>
              <a:grpSpLocks/>
            </p:cNvGrpSpPr>
            <p:nvPr/>
          </p:nvGrpSpPr>
          <p:grpSpPr bwMode="auto">
            <a:xfrm>
              <a:off x="336" y="880"/>
              <a:ext cx="969" cy="567"/>
              <a:chOff x="336" y="880"/>
              <a:chExt cx="969" cy="567"/>
            </a:xfrm>
          </p:grpSpPr>
          <p:sp>
            <p:nvSpPr>
              <p:cNvPr id="2927682" name="Text Box 66"/>
              <p:cNvSpPr txBox="1">
                <a:spLocks noChangeArrowheads="1"/>
              </p:cNvSpPr>
              <p:nvPr/>
            </p:nvSpPr>
            <p:spPr bwMode="auto">
              <a:xfrm>
                <a:off x="336" y="880"/>
                <a:ext cx="639"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Times" pitchFamily="-65" charset="0"/>
                  </a:rPr>
                  <a:t>Valid</a:t>
                </a:r>
              </a:p>
            </p:txBody>
          </p:sp>
          <p:sp>
            <p:nvSpPr>
              <p:cNvPr id="2927683" name="Text Box 67"/>
              <p:cNvSpPr txBox="1">
                <a:spLocks noChangeArrowheads="1"/>
              </p:cNvSpPr>
              <p:nvPr/>
            </p:nvSpPr>
            <p:spPr bwMode="auto">
              <a:xfrm>
                <a:off x="816" y="1120"/>
                <a:ext cx="489"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Times" pitchFamily="-65" charset="0"/>
                  </a:rPr>
                  <a:t>Tag</a:t>
                </a:r>
              </a:p>
            </p:txBody>
          </p:sp>
        </p:grpSp>
        <p:grpSp>
          <p:nvGrpSpPr>
            <p:cNvPr id="4" name="Group 72"/>
            <p:cNvGrpSpPr>
              <a:grpSpLocks/>
            </p:cNvGrpSpPr>
            <p:nvPr/>
          </p:nvGrpSpPr>
          <p:grpSpPr bwMode="auto">
            <a:xfrm>
              <a:off x="0" y="1335"/>
              <a:ext cx="654" cy="2484"/>
              <a:chOff x="0" y="1335"/>
              <a:chExt cx="654" cy="2484"/>
            </a:xfrm>
          </p:grpSpPr>
          <p:sp>
            <p:nvSpPr>
              <p:cNvPr id="2927689" name="Text Box 73"/>
              <p:cNvSpPr txBox="1">
                <a:spLocks noChangeArrowheads="1"/>
              </p:cNvSpPr>
              <p:nvPr/>
            </p:nvSpPr>
            <p:spPr bwMode="auto">
              <a:xfrm>
                <a:off x="192" y="1335"/>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0</a:t>
                </a:r>
                <a:endParaRPr lang="en-US" sz="2800">
                  <a:solidFill>
                    <a:schemeClr val="tx1"/>
                  </a:solidFill>
                  <a:latin typeface="Times" pitchFamily="-65" charset="0"/>
                </a:endParaRPr>
              </a:p>
            </p:txBody>
          </p:sp>
          <p:sp>
            <p:nvSpPr>
              <p:cNvPr id="2927690" name="Text Box 74"/>
              <p:cNvSpPr txBox="1">
                <a:spLocks noChangeArrowheads="1"/>
              </p:cNvSpPr>
              <p:nvPr/>
            </p:nvSpPr>
            <p:spPr bwMode="auto">
              <a:xfrm>
                <a:off x="192" y="1527"/>
                <a:ext cx="250" cy="327"/>
              </a:xfrm>
              <a:prstGeom prst="rect">
                <a:avLst/>
              </a:prstGeom>
              <a:noFill/>
              <a:ln w="9525">
                <a:noFill/>
                <a:miter lim="800000"/>
                <a:headEnd/>
                <a:tailEnd/>
              </a:ln>
              <a:effectLst/>
            </p:spPr>
            <p:txBody>
              <a:bodyPr wrap="none">
                <a:prstTxWarp prst="textNoShape">
                  <a:avLst/>
                </a:prstTxWarp>
                <a:spAutoFit/>
              </a:bodyPr>
              <a:lstStyle/>
              <a:p>
                <a:r>
                  <a:rPr lang="en-US" sz="2800" b="1" u="sng">
                    <a:solidFill>
                      <a:srgbClr val="FF0000"/>
                    </a:solidFill>
                    <a:latin typeface="Courier New" pitchFamily="-65" charset="0"/>
                  </a:rPr>
                  <a:t>1</a:t>
                </a:r>
                <a:endParaRPr lang="en-US" sz="2800">
                  <a:solidFill>
                    <a:schemeClr val="tx1"/>
                  </a:solidFill>
                  <a:latin typeface="Times" pitchFamily="-65" charset="0"/>
                </a:endParaRPr>
              </a:p>
            </p:txBody>
          </p:sp>
          <p:sp>
            <p:nvSpPr>
              <p:cNvPr id="2927691" name="Text Box 75"/>
              <p:cNvSpPr txBox="1">
                <a:spLocks noChangeArrowheads="1"/>
              </p:cNvSpPr>
              <p:nvPr/>
            </p:nvSpPr>
            <p:spPr bwMode="auto">
              <a:xfrm>
                <a:off x="192" y="1719"/>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2</a:t>
                </a:r>
                <a:endParaRPr lang="en-US" sz="2800">
                  <a:solidFill>
                    <a:schemeClr val="tx1"/>
                  </a:solidFill>
                  <a:latin typeface="Times" pitchFamily="-65" charset="0"/>
                </a:endParaRPr>
              </a:p>
            </p:txBody>
          </p:sp>
          <p:sp>
            <p:nvSpPr>
              <p:cNvPr id="2927692" name="Text Box 76"/>
              <p:cNvSpPr txBox="1">
                <a:spLocks noChangeArrowheads="1"/>
              </p:cNvSpPr>
              <p:nvPr/>
            </p:nvSpPr>
            <p:spPr bwMode="auto">
              <a:xfrm>
                <a:off x="192" y="1911"/>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3</a:t>
                </a:r>
                <a:endParaRPr lang="en-US" sz="2800">
                  <a:solidFill>
                    <a:schemeClr val="tx1"/>
                  </a:solidFill>
                  <a:latin typeface="Times" pitchFamily="-65" charset="0"/>
                </a:endParaRPr>
              </a:p>
            </p:txBody>
          </p:sp>
          <p:sp>
            <p:nvSpPr>
              <p:cNvPr id="2927693" name="Text Box 77"/>
              <p:cNvSpPr txBox="1">
                <a:spLocks noChangeArrowheads="1"/>
              </p:cNvSpPr>
              <p:nvPr/>
            </p:nvSpPr>
            <p:spPr bwMode="auto">
              <a:xfrm>
                <a:off x="192" y="2103"/>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4</a:t>
                </a:r>
                <a:endParaRPr lang="en-US" sz="2800">
                  <a:solidFill>
                    <a:schemeClr val="tx1"/>
                  </a:solidFill>
                  <a:latin typeface="Times" pitchFamily="-65" charset="0"/>
                </a:endParaRPr>
              </a:p>
            </p:txBody>
          </p:sp>
          <p:sp>
            <p:nvSpPr>
              <p:cNvPr id="2927694" name="Text Box 78"/>
              <p:cNvSpPr txBox="1">
                <a:spLocks noChangeArrowheads="1"/>
              </p:cNvSpPr>
              <p:nvPr/>
            </p:nvSpPr>
            <p:spPr bwMode="auto">
              <a:xfrm>
                <a:off x="192" y="2295"/>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5</a:t>
                </a:r>
                <a:endParaRPr lang="en-US" sz="2800">
                  <a:solidFill>
                    <a:schemeClr val="tx1"/>
                  </a:solidFill>
                  <a:latin typeface="Times" pitchFamily="-65" charset="0"/>
                </a:endParaRPr>
              </a:p>
            </p:txBody>
          </p:sp>
          <p:sp>
            <p:nvSpPr>
              <p:cNvPr id="2927695" name="Text Box 79"/>
              <p:cNvSpPr txBox="1">
                <a:spLocks noChangeArrowheads="1"/>
              </p:cNvSpPr>
              <p:nvPr/>
            </p:nvSpPr>
            <p:spPr bwMode="auto">
              <a:xfrm>
                <a:off x="192" y="2487"/>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6</a:t>
                </a:r>
                <a:endParaRPr lang="en-US" sz="2800">
                  <a:solidFill>
                    <a:schemeClr val="tx1"/>
                  </a:solidFill>
                  <a:latin typeface="Times" pitchFamily="-65" charset="0"/>
                </a:endParaRPr>
              </a:p>
            </p:txBody>
          </p:sp>
          <p:sp>
            <p:nvSpPr>
              <p:cNvPr id="2927696" name="Text Box 80"/>
              <p:cNvSpPr txBox="1">
                <a:spLocks noChangeArrowheads="1"/>
              </p:cNvSpPr>
              <p:nvPr/>
            </p:nvSpPr>
            <p:spPr bwMode="auto">
              <a:xfrm>
                <a:off x="192" y="2679"/>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7</a:t>
                </a:r>
                <a:endParaRPr lang="en-US" sz="2800">
                  <a:solidFill>
                    <a:schemeClr val="tx1"/>
                  </a:solidFill>
                  <a:latin typeface="Times" pitchFamily="-65" charset="0"/>
                </a:endParaRPr>
              </a:p>
            </p:txBody>
          </p:sp>
          <p:sp>
            <p:nvSpPr>
              <p:cNvPr id="2927697" name="Text Box 81"/>
              <p:cNvSpPr txBox="1">
                <a:spLocks noChangeArrowheads="1"/>
              </p:cNvSpPr>
              <p:nvPr/>
            </p:nvSpPr>
            <p:spPr bwMode="auto">
              <a:xfrm>
                <a:off x="0" y="3300"/>
                <a:ext cx="654"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1022</a:t>
                </a:r>
                <a:endParaRPr lang="en-US" sz="2800">
                  <a:solidFill>
                    <a:schemeClr val="tx1"/>
                  </a:solidFill>
                  <a:latin typeface="Times" pitchFamily="-65" charset="0"/>
                </a:endParaRPr>
              </a:p>
            </p:txBody>
          </p:sp>
          <p:sp>
            <p:nvSpPr>
              <p:cNvPr id="2927698" name="Text Box 82"/>
              <p:cNvSpPr txBox="1">
                <a:spLocks noChangeArrowheads="1"/>
              </p:cNvSpPr>
              <p:nvPr/>
            </p:nvSpPr>
            <p:spPr bwMode="auto">
              <a:xfrm>
                <a:off x="0" y="3492"/>
                <a:ext cx="654"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1023</a:t>
                </a:r>
                <a:endParaRPr lang="en-US" sz="2800">
                  <a:solidFill>
                    <a:schemeClr val="tx1"/>
                  </a:solidFill>
                  <a:latin typeface="Times" pitchFamily="-65" charset="0"/>
                </a:endParaRPr>
              </a:p>
            </p:txBody>
          </p:sp>
          <p:sp>
            <p:nvSpPr>
              <p:cNvPr id="2927699" name="Text Box 83"/>
              <p:cNvSpPr txBox="1">
                <a:spLocks noChangeArrowheads="1"/>
              </p:cNvSpPr>
              <p:nvPr/>
            </p:nvSpPr>
            <p:spPr bwMode="auto">
              <a:xfrm>
                <a:off x="192" y="3002"/>
                <a:ext cx="260" cy="288"/>
              </a:xfrm>
              <a:prstGeom prst="rect">
                <a:avLst/>
              </a:prstGeom>
              <a:noFill/>
              <a:ln w="9525">
                <a:noFill/>
                <a:miter lim="800000"/>
                <a:headEnd/>
                <a:tailEnd/>
              </a:ln>
              <a:effectLst/>
            </p:spPr>
            <p:txBody>
              <a:bodyPr wrap="none">
                <a:prstTxWarp prst="textNoShape">
                  <a:avLst/>
                </a:prstTxWarp>
                <a:spAutoFit/>
              </a:bodyPr>
              <a:lstStyle/>
              <a:p>
                <a:r>
                  <a:rPr lang="en-US" sz="2400" b="1">
                    <a:solidFill>
                      <a:schemeClr val="tx1"/>
                    </a:solidFill>
                    <a:latin typeface="Times" pitchFamily="-65" charset="0"/>
                  </a:rPr>
                  <a:t>...</a:t>
                </a:r>
                <a:endParaRPr lang="en-US" sz="2400">
                  <a:solidFill>
                    <a:schemeClr val="tx1"/>
                  </a:solidFill>
                  <a:latin typeface="Times" pitchFamily="-65" charset="0"/>
                </a:endParaRPr>
              </a:p>
            </p:txBody>
          </p:sp>
        </p:grpSp>
      </p:grpSp>
      <p:sp>
        <p:nvSpPr>
          <p:cNvPr id="2927700" name="Text Box 84"/>
          <p:cNvSpPr txBox="1">
            <a:spLocks noChangeArrowheads="1"/>
          </p:cNvSpPr>
          <p:nvPr/>
        </p:nvSpPr>
        <p:spPr bwMode="auto">
          <a:xfrm>
            <a:off x="841375" y="2420938"/>
            <a:ext cx="354013" cy="457200"/>
          </a:xfrm>
          <a:prstGeom prst="rect">
            <a:avLst/>
          </a:prstGeom>
          <a:noFill/>
          <a:ln w="12700">
            <a:noFill/>
            <a:miter lim="800000"/>
            <a:headEnd/>
            <a:tailEnd/>
          </a:ln>
          <a:effectLst/>
        </p:spPr>
        <p:txBody>
          <a:bodyPr wrap="none">
            <a:prstTxWarp prst="textNoShape">
              <a:avLst/>
            </a:prstTxWarp>
            <a:spAutoFit/>
          </a:bodyPr>
          <a:lstStyle/>
          <a:p>
            <a:r>
              <a:rPr lang="en-US" sz="2400" b="1" u="sng">
                <a:solidFill>
                  <a:srgbClr val="FF0000"/>
                </a:solidFill>
              </a:rPr>
              <a:t>1</a:t>
            </a:r>
            <a:endParaRPr lang="en-US" sz="2400" b="1">
              <a:solidFill>
                <a:schemeClr val="tx1"/>
              </a:solidFill>
            </a:endParaRPr>
          </a:p>
        </p:txBody>
      </p:sp>
      <p:sp>
        <p:nvSpPr>
          <p:cNvPr id="2927701" name="Text Box 85"/>
          <p:cNvSpPr txBox="1">
            <a:spLocks noChangeArrowheads="1"/>
          </p:cNvSpPr>
          <p:nvPr/>
        </p:nvSpPr>
        <p:spPr bwMode="auto">
          <a:xfrm>
            <a:off x="1470025" y="2439988"/>
            <a:ext cx="354013" cy="457200"/>
          </a:xfrm>
          <a:prstGeom prst="rect">
            <a:avLst/>
          </a:prstGeom>
          <a:noFill/>
          <a:ln w="12700">
            <a:noFill/>
            <a:miter lim="800000"/>
            <a:headEnd/>
            <a:tailEnd/>
          </a:ln>
          <a:effectLst/>
        </p:spPr>
        <p:txBody>
          <a:bodyPr wrap="none">
            <a:prstTxWarp prst="textNoShape">
              <a:avLst/>
            </a:prstTxWarp>
            <a:spAutoFit/>
          </a:bodyPr>
          <a:lstStyle/>
          <a:p>
            <a:r>
              <a:rPr lang="en-US" sz="2400" b="1">
                <a:solidFill>
                  <a:schemeClr val="tx1"/>
                </a:solidFill>
              </a:rPr>
              <a:t>0</a:t>
            </a:r>
          </a:p>
        </p:txBody>
      </p:sp>
      <p:sp>
        <p:nvSpPr>
          <p:cNvPr id="2927706" name="Rectangle 90"/>
          <p:cNvSpPr>
            <a:spLocks noGrp="1" noChangeArrowheads="1"/>
          </p:cNvSpPr>
          <p:nvPr>
            <p:ph type="body" idx="1"/>
          </p:nvPr>
        </p:nvSpPr>
        <p:spPr>
          <a:xfrm>
            <a:off x="381000" y="952500"/>
            <a:ext cx="8286750" cy="371475"/>
          </a:xfrm>
          <a:noFill/>
          <a:ln/>
        </p:spPr>
        <p:txBody>
          <a:bodyPr/>
          <a:lstStyle/>
          <a:p>
            <a:pPr marL="285750" indent="-285750"/>
            <a:r>
              <a:rPr lang="en-US" sz="2800">
                <a:latin typeface="Courier New" pitchFamily="-65" charset="0"/>
              </a:rPr>
              <a:t>000000000000000010 </a:t>
            </a:r>
            <a:r>
              <a:rPr lang="en-US" sz="2800" u="sng">
                <a:solidFill>
                  <a:srgbClr val="FF0000"/>
                </a:solidFill>
                <a:latin typeface="Courier New" pitchFamily="-65" charset="0"/>
              </a:rPr>
              <a:t>0000000001</a:t>
            </a:r>
            <a:r>
              <a:rPr lang="en-US" sz="2800">
                <a:latin typeface="Courier New" pitchFamily="-65" charset="0"/>
              </a:rPr>
              <a:t> 0100</a:t>
            </a:r>
            <a:endParaRPr lang="en-US"/>
          </a:p>
        </p:txBody>
      </p:sp>
      <p:sp>
        <p:nvSpPr>
          <p:cNvPr id="2927707" name="Text Box 91"/>
          <p:cNvSpPr txBox="1">
            <a:spLocks noChangeArrowheads="1"/>
          </p:cNvSpPr>
          <p:nvPr/>
        </p:nvSpPr>
        <p:spPr bwMode="auto">
          <a:xfrm>
            <a:off x="841375" y="3011488"/>
            <a:ext cx="354013" cy="457200"/>
          </a:xfrm>
          <a:prstGeom prst="rect">
            <a:avLst/>
          </a:prstGeom>
          <a:noFill/>
          <a:ln w="12700">
            <a:noFill/>
            <a:miter lim="800000"/>
            <a:headEnd/>
            <a:tailEnd/>
          </a:ln>
          <a:effectLst/>
        </p:spPr>
        <p:txBody>
          <a:bodyPr wrap="none">
            <a:prstTxWarp prst="textNoShape">
              <a:avLst/>
            </a:prstTxWarp>
            <a:spAutoFit/>
          </a:bodyPr>
          <a:lstStyle/>
          <a:p>
            <a:r>
              <a:rPr lang="en-US" sz="2400" b="1">
                <a:solidFill>
                  <a:schemeClr val="tx1"/>
                </a:solidFill>
              </a:rPr>
              <a:t>1</a:t>
            </a:r>
          </a:p>
        </p:txBody>
      </p:sp>
      <p:sp>
        <p:nvSpPr>
          <p:cNvPr id="2927708" name="Text Box 92"/>
          <p:cNvSpPr txBox="1">
            <a:spLocks noChangeArrowheads="1"/>
          </p:cNvSpPr>
          <p:nvPr/>
        </p:nvSpPr>
        <p:spPr bwMode="auto">
          <a:xfrm>
            <a:off x="1470025" y="3030538"/>
            <a:ext cx="354013" cy="457200"/>
          </a:xfrm>
          <a:prstGeom prst="rect">
            <a:avLst/>
          </a:prstGeom>
          <a:noFill/>
          <a:ln w="12700">
            <a:noFill/>
            <a:miter lim="800000"/>
            <a:headEnd/>
            <a:tailEnd/>
          </a:ln>
          <a:effectLst/>
        </p:spPr>
        <p:txBody>
          <a:bodyPr wrap="none">
            <a:prstTxWarp prst="textNoShape">
              <a:avLst/>
            </a:prstTxWarp>
            <a:spAutoFit/>
          </a:bodyPr>
          <a:lstStyle/>
          <a:p>
            <a:r>
              <a:rPr lang="en-US" sz="2400" b="1">
                <a:solidFill>
                  <a:schemeClr val="tx1"/>
                </a:solidFill>
              </a:rPr>
              <a:t>0</a:t>
            </a:r>
          </a:p>
        </p:txBody>
      </p:sp>
      <p:sp>
        <p:nvSpPr>
          <p:cNvPr id="2927713" name="Text Box 97"/>
          <p:cNvSpPr txBox="1">
            <a:spLocks noChangeArrowheads="1"/>
          </p:cNvSpPr>
          <p:nvPr/>
        </p:nvSpPr>
        <p:spPr bwMode="auto">
          <a:xfrm>
            <a:off x="0" y="1809750"/>
            <a:ext cx="1112838"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Index</a:t>
            </a:r>
          </a:p>
        </p:txBody>
      </p:sp>
      <p:sp>
        <p:nvSpPr>
          <p:cNvPr id="2927714" name="Text Box 98"/>
          <p:cNvSpPr txBox="1">
            <a:spLocks noChangeArrowheads="1"/>
          </p:cNvSpPr>
          <p:nvPr/>
        </p:nvSpPr>
        <p:spPr bwMode="auto">
          <a:xfrm>
            <a:off x="1981200" y="1174750"/>
            <a:ext cx="1646238"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Tag field</a:t>
            </a:r>
          </a:p>
        </p:txBody>
      </p:sp>
      <p:sp>
        <p:nvSpPr>
          <p:cNvPr id="2927715" name="Text Box 99"/>
          <p:cNvSpPr txBox="1">
            <a:spLocks noChangeArrowheads="1"/>
          </p:cNvSpPr>
          <p:nvPr/>
        </p:nvSpPr>
        <p:spPr bwMode="auto">
          <a:xfrm>
            <a:off x="4927600" y="1174750"/>
            <a:ext cx="1943100"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Index field</a:t>
            </a:r>
          </a:p>
        </p:txBody>
      </p:sp>
      <p:sp>
        <p:nvSpPr>
          <p:cNvPr id="2927716" name="Text Box 100"/>
          <p:cNvSpPr txBox="1">
            <a:spLocks noChangeArrowheads="1"/>
          </p:cNvSpPr>
          <p:nvPr/>
        </p:nvSpPr>
        <p:spPr bwMode="auto">
          <a:xfrm>
            <a:off x="7061200" y="1174750"/>
            <a:ext cx="1211263"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Offset</a:t>
            </a:r>
          </a:p>
        </p:txBody>
      </p:sp>
      <p:sp>
        <p:nvSpPr>
          <p:cNvPr id="2927717" name="Text Box 101"/>
          <p:cNvSpPr txBox="1">
            <a:spLocks noChangeArrowheads="1"/>
          </p:cNvSpPr>
          <p:nvPr/>
        </p:nvSpPr>
        <p:spPr bwMode="auto">
          <a:xfrm>
            <a:off x="874713" y="21415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27718" name="Text Box 102"/>
          <p:cNvSpPr txBox="1">
            <a:spLocks noChangeArrowheads="1"/>
          </p:cNvSpPr>
          <p:nvPr/>
        </p:nvSpPr>
        <p:spPr bwMode="auto">
          <a:xfrm>
            <a:off x="874713" y="27638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27719" name="Text Box 103"/>
          <p:cNvSpPr txBox="1">
            <a:spLocks noChangeArrowheads="1"/>
          </p:cNvSpPr>
          <p:nvPr/>
        </p:nvSpPr>
        <p:spPr bwMode="auto">
          <a:xfrm>
            <a:off x="887413" y="33861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27720" name="Text Box 104"/>
          <p:cNvSpPr txBox="1">
            <a:spLocks noChangeArrowheads="1"/>
          </p:cNvSpPr>
          <p:nvPr/>
        </p:nvSpPr>
        <p:spPr bwMode="auto">
          <a:xfrm>
            <a:off x="887413" y="36909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27721" name="Text Box 105"/>
          <p:cNvSpPr txBox="1">
            <a:spLocks noChangeArrowheads="1"/>
          </p:cNvSpPr>
          <p:nvPr/>
        </p:nvSpPr>
        <p:spPr bwMode="auto">
          <a:xfrm>
            <a:off x="887413" y="39957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27722" name="Text Box 106"/>
          <p:cNvSpPr txBox="1">
            <a:spLocks noChangeArrowheads="1"/>
          </p:cNvSpPr>
          <p:nvPr/>
        </p:nvSpPr>
        <p:spPr bwMode="auto">
          <a:xfrm>
            <a:off x="887413" y="43132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27723" name="Text Box 107"/>
          <p:cNvSpPr txBox="1">
            <a:spLocks noChangeArrowheads="1"/>
          </p:cNvSpPr>
          <p:nvPr/>
        </p:nvSpPr>
        <p:spPr bwMode="auto">
          <a:xfrm>
            <a:off x="887413" y="53038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27724" name="Text Box 108"/>
          <p:cNvSpPr txBox="1">
            <a:spLocks noChangeArrowheads="1"/>
          </p:cNvSpPr>
          <p:nvPr/>
        </p:nvSpPr>
        <p:spPr bwMode="auto">
          <a:xfrm>
            <a:off x="887413" y="56086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cxnSp>
        <p:nvCxnSpPr>
          <p:cNvPr id="2927725" name="AutoShape 109"/>
          <p:cNvCxnSpPr>
            <a:cxnSpLocks noChangeShapeType="1"/>
          </p:cNvCxnSpPr>
          <p:nvPr/>
        </p:nvCxnSpPr>
        <p:spPr bwMode="auto">
          <a:xfrm rot="10800000" flipV="1">
            <a:off x="304800" y="1435100"/>
            <a:ext cx="4838700" cy="1249363"/>
          </a:xfrm>
          <a:prstGeom prst="curvedConnector3">
            <a:avLst>
              <a:gd name="adj1" fmla="val 104852"/>
            </a:avLst>
          </a:prstGeom>
          <a:noFill/>
          <a:ln w="38100">
            <a:solidFill>
              <a:schemeClr val="accent1"/>
            </a:solidFill>
            <a:round/>
            <a:headEnd/>
            <a:tailEnd type="triangle" w="med" len="med"/>
          </a:ln>
          <a:effectLst/>
        </p:spPr>
      </p:cxnSp>
      <p:sp>
        <p:nvSpPr>
          <p:cNvPr id="110" name="Text Box 69"/>
          <p:cNvSpPr txBox="1">
            <a:spLocks noChangeArrowheads="1"/>
          </p:cNvSpPr>
          <p:nvPr/>
        </p:nvSpPr>
        <p:spPr bwMode="auto">
          <a:xfrm>
            <a:off x="2438400" y="17018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0xc-f</a:t>
            </a:r>
            <a:endParaRPr lang="en-US" sz="2800" b="1" dirty="0">
              <a:solidFill>
                <a:schemeClr val="tx1"/>
              </a:solidFill>
              <a:latin typeface="Times" pitchFamily="-65" charset="0"/>
            </a:endParaRPr>
          </a:p>
        </p:txBody>
      </p:sp>
      <p:sp>
        <p:nvSpPr>
          <p:cNvPr id="111" name="Text Box 70"/>
          <p:cNvSpPr txBox="1">
            <a:spLocks noChangeArrowheads="1"/>
          </p:cNvSpPr>
          <p:nvPr/>
        </p:nvSpPr>
        <p:spPr bwMode="auto">
          <a:xfrm>
            <a:off x="4114800" y="16764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0x8-b</a:t>
            </a:r>
            <a:endParaRPr lang="en-US" sz="2800" b="1" dirty="0">
              <a:solidFill>
                <a:schemeClr val="tx1"/>
              </a:solidFill>
              <a:latin typeface="Times" pitchFamily="-65" charset="0"/>
            </a:endParaRPr>
          </a:p>
        </p:txBody>
      </p:sp>
      <p:sp>
        <p:nvSpPr>
          <p:cNvPr id="112" name="Text Box 71"/>
          <p:cNvSpPr txBox="1">
            <a:spLocks noChangeArrowheads="1"/>
          </p:cNvSpPr>
          <p:nvPr/>
        </p:nvSpPr>
        <p:spPr bwMode="auto">
          <a:xfrm>
            <a:off x="5791200" y="16764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0x4-7</a:t>
            </a:r>
            <a:endParaRPr lang="en-US" sz="2800" b="1" dirty="0">
              <a:solidFill>
                <a:schemeClr val="tx1"/>
              </a:solidFill>
              <a:latin typeface="Times" pitchFamily="-65" charset="0"/>
            </a:endParaRPr>
          </a:p>
        </p:txBody>
      </p:sp>
      <p:sp>
        <p:nvSpPr>
          <p:cNvPr id="113" name="Text Box 72"/>
          <p:cNvSpPr txBox="1">
            <a:spLocks noChangeArrowheads="1"/>
          </p:cNvSpPr>
          <p:nvPr/>
        </p:nvSpPr>
        <p:spPr bwMode="auto">
          <a:xfrm>
            <a:off x="7391400" y="16764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0x0-3</a:t>
            </a:r>
            <a:endParaRPr lang="en-US" sz="2800" b="1" dirty="0">
              <a:solidFill>
                <a:schemeClr val="tx1"/>
              </a:solidFill>
              <a:latin typeface="Times" pitchFamily="-65" charset="0"/>
            </a:endParaRPr>
          </a:p>
        </p:txBody>
      </p:sp>
      <p:sp>
        <p:nvSpPr>
          <p:cNvPr id="114" name="Text Box 86"/>
          <p:cNvSpPr txBox="1">
            <a:spLocks noChangeArrowheads="1"/>
          </p:cNvSpPr>
          <p:nvPr/>
        </p:nvSpPr>
        <p:spPr bwMode="auto">
          <a:xfrm>
            <a:off x="2765425" y="2439988"/>
            <a:ext cx="338855" cy="461665"/>
          </a:xfrm>
          <a:prstGeom prst="rect">
            <a:avLst/>
          </a:prstGeom>
          <a:noFill/>
          <a:ln w="12700">
            <a:noFill/>
            <a:miter lim="800000"/>
            <a:headEnd/>
            <a:tailEnd/>
          </a:ln>
          <a:effectLst/>
        </p:spPr>
        <p:txBody>
          <a:bodyPr wrap="none">
            <a:prstTxWarp prst="textNoShape">
              <a:avLst/>
            </a:prstTxWarp>
            <a:spAutoFit/>
          </a:bodyPr>
          <a:lstStyle/>
          <a:p>
            <a:r>
              <a:rPr lang="en-US" sz="2400" b="1" dirty="0" err="1">
                <a:solidFill>
                  <a:schemeClr val="tx1"/>
                </a:solidFill>
              </a:rPr>
              <a:t>d</a:t>
            </a:r>
            <a:endParaRPr lang="en-US" sz="2400" b="1" dirty="0">
              <a:solidFill>
                <a:schemeClr val="tx1"/>
              </a:solidFill>
            </a:endParaRPr>
          </a:p>
        </p:txBody>
      </p:sp>
      <p:sp>
        <p:nvSpPr>
          <p:cNvPr id="115" name="Text Box 87"/>
          <p:cNvSpPr txBox="1">
            <a:spLocks noChangeArrowheads="1"/>
          </p:cNvSpPr>
          <p:nvPr/>
        </p:nvSpPr>
        <p:spPr bwMode="auto">
          <a:xfrm>
            <a:off x="4460875" y="2439988"/>
            <a:ext cx="325730"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solidFill>
                  <a:schemeClr val="tx1"/>
                </a:solidFill>
              </a:rPr>
              <a:t>c</a:t>
            </a:r>
            <a:endParaRPr lang="en-US" sz="2400" b="1" dirty="0">
              <a:solidFill>
                <a:schemeClr val="tx1"/>
              </a:solidFill>
            </a:endParaRPr>
          </a:p>
        </p:txBody>
      </p:sp>
      <p:sp>
        <p:nvSpPr>
          <p:cNvPr id="116" name="Text Box 88"/>
          <p:cNvSpPr txBox="1">
            <a:spLocks noChangeArrowheads="1"/>
          </p:cNvSpPr>
          <p:nvPr/>
        </p:nvSpPr>
        <p:spPr bwMode="auto">
          <a:xfrm>
            <a:off x="6175375" y="2439988"/>
            <a:ext cx="338855"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solidFill>
                  <a:schemeClr val="tx1"/>
                </a:solidFill>
              </a:rPr>
              <a:t>b</a:t>
            </a:r>
            <a:endParaRPr lang="en-US" sz="2400" b="1" dirty="0">
              <a:solidFill>
                <a:schemeClr val="tx1"/>
              </a:solidFill>
            </a:endParaRPr>
          </a:p>
        </p:txBody>
      </p:sp>
      <p:sp>
        <p:nvSpPr>
          <p:cNvPr id="117" name="Text Box 89"/>
          <p:cNvSpPr txBox="1">
            <a:spLocks noChangeArrowheads="1"/>
          </p:cNvSpPr>
          <p:nvPr/>
        </p:nvSpPr>
        <p:spPr bwMode="auto">
          <a:xfrm>
            <a:off x="7813675" y="2439988"/>
            <a:ext cx="325730" cy="461665"/>
          </a:xfrm>
          <a:prstGeom prst="rect">
            <a:avLst/>
          </a:prstGeom>
          <a:noFill/>
          <a:ln w="12700">
            <a:noFill/>
            <a:miter lim="800000"/>
            <a:headEnd/>
            <a:tailEnd/>
          </a:ln>
          <a:effectLst/>
        </p:spPr>
        <p:txBody>
          <a:bodyPr wrap="none">
            <a:prstTxWarp prst="textNoShape">
              <a:avLst/>
            </a:prstTxWarp>
            <a:spAutoFit/>
          </a:bodyPr>
          <a:lstStyle/>
          <a:p>
            <a:r>
              <a:rPr lang="en-US" sz="2400" b="1" dirty="0" smtClean="0">
                <a:solidFill>
                  <a:schemeClr val="tx1"/>
                </a:solidFill>
              </a:rPr>
              <a:t>a</a:t>
            </a:r>
            <a:endParaRPr lang="en-US" sz="2400" b="1" dirty="0">
              <a:solidFill>
                <a:schemeClr val="tx1"/>
              </a:solidFill>
            </a:endParaRPr>
          </a:p>
        </p:txBody>
      </p:sp>
      <p:sp>
        <p:nvSpPr>
          <p:cNvPr id="118" name="Text Box 93"/>
          <p:cNvSpPr txBox="1">
            <a:spLocks noChangeArrowheads="1"/>
          </p:cNvSpPr>
          <p:nvPr/>
        </p:nvSpPr>
        <p:spPr bwMode="auto">
          <a:xfrm>
            <a:off x="2765425" y="3030538"/>
            <a:ext cx="338855"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solidFill>
                  <a:schemeClr val="tx1"/>
                </a:solidFill>
              </a:rPr>
              <a:t>h</a:t>
            </a:r>
            <a:endParaRPr lang="en-US" sz="2400" b="1" dirty="0">
              <a:solidFill>
                <a:schemeClr val="tx1"/>
              </a:solidFill>
            </a:endParaRPr>
          </a:p>
        </p:txBody>
      </p:sp>
      <p:sp>
        <p:nvSpPr>
          <p:cNvPr id="119" name="Text Box 94"/>
          <p:cNvSpPr txBox="1">
            <a:spLocks noChangeArrowheads="1"/>
          </p:cNvSpPr>
          <p:nvPr/>
        </p:nvSpPr>
        <p:spPr bwMode="auto">
          <a:xfrm>
            <a:off x="4460875" y="3030538"/>
            <a:ext cx="338855"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solidFill>
                  <a:schemeClr val="tx1"/>
                </a:solidFill>
              </a:rPr>
              <a:t>g</a:t>
            </a:r>
            <a:endParaRPr lang="en-US" sz="2400" b="1" dirty="0">
              <a:solidFill>
                <a:schemeClr val="tx1"/>
              </a:solidFill>
            </a:endParaRPr>
          </a:p>
        </p:txBody>
      </p:sp>
      <p:sp>
        <p:nvSpPr>
          <p:cNvPr id="120" name="Text Box 95"/>
          <p:cNvSpPr txBox="1">
            <a:spLocks noChangeArrowheads="1"/>
          </p:cNvSpPr>
          <p:nvPr/>
        </p:nvSpPr>
        <p:spPr bwMode="auto">
          <a:xfrm>
            <a:off x="6175375" y="3030538"/>
            <a:ext cx="274434"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solidFill>
                  <a:schemeClr val="tx1"/>
                </a:solidFill>
              </a:rPr>
              <a:t>f</a:t>
            </a:r>
            <a:endParaRPr lang="en-US" sz="2400" b="1" dirty="0">
              <a:solidFill>
                <a:schemeClr val="tx1"/>
              </a:solidFill>
            </a:endParaRPr>
          </a:p>
        </p:txBody>
      </p:sp>
      <p:sp>
        <p:nvSpPr>
          <p:cNvPr id="121" name="Text Box 96"/>
          <p:cNvSpPr txBox="1">
            <a:spLocks noChangeArrowheads="1"/>
          </p:cNvSpPr>
          <p:nvPr/>
        </p:nvSpPr>
        <p:spPr bwMode="auto">
          <a:xfrm>
            <a:off x="7813675" y="3030538"/>
            <a:ext cx="325029"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solidFill>
                  <a:schemeClr val="tx1"/>
                </a:solidFill>
              </a:rPr>
              <a:t>e</a:t>
            </a:r>
            <a:endParaRPr lang="en-US" sz="2400" b="1" dirty="0">
              <a:solidFill>
                <a:schemeClr val="tx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29666" name="Rectangle 2"/>
          <p:cNvSpPr>
            <a:spLocks noGrp="1" noChangeArrowheads="1"/>
          </p:cNvSpPr>
          <p:nvPr>
            <p:ph type="title"/>
          </p:nvPr>
        </p:nvSpPr>
        <p:spPr>
          <a:xfrm>
            <a:off x="495300" y="215900"/>
            <a:ext cx="8275638" cy="474663"/>
          </a:xfrm>
        </p:spPr>
        <p:txBody>
          <a:bodyPr/>
          <a:lstStyle/>
          <a:p>
            <a:r>
              <a:rPr lang="en-US" sz="3600" dirty="0"/>
              <a:t>Cache Block 1 Tag does not match (0 != 2)</a:t>
            </a:r>
          </a:p>
        </p:txBody>
      </p:sp>
      <p:grpSp>
        <p:nvGrpSpPr>
          <p:cNvPr id="2" name="Group 3"/>
          <p:cNvGrpSpPr>
            <a:grpSpLocks/>
          </p:cNvGrpSpPr>
          <p:nvPr/>
        </p:nvGrpSpPr>
        <p:grpSpPr bwMode="auto">
          <a:xfrm>
            <a:off x="0" y="1397000"/>
            <a:ext cx="8839200" cy="4665663"/>
            <a:chOff x="0" y="880"/>
            <a:chExt cx="5568" cy="2939"/>
          </a:xfrm>
        </p:grpSpPr>
        <p:sp>
          <p:nvSpPr>
            <p:cNvPr id="2929668" name="Rectangle 4"/>
            <p:cNvSpPr>
              <a:spLocks noChangeArrowheads="1"/>
            </p:cNvSpPr>
            <p:nvPr/>
          </p:nvSpPr>
          <p:spPr bwMode="auto">
            <a:xfrm>
              <a:off x="720" y="1392"/>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9669" name="Rectangle 5"/>
            <p:cNvSpPr>
              <a:spLocks noChangeArrowheads="1"/>
            </p:cNvSpPr>
            <p:nvPr/>
          </p:nvSpPr>
          <p:spPr bwMode="auto">
            <a:xfrm>
              <a:off x="576" y="1392"/>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9670" name="Rectangle 6"/>
            <p:cNvSpPr>
              <a:spLocks noChangeArrowheads="1"/>
            </p:cNvSpPr>
            <p:nvPr/>
          </p:nvSpPr>
          <p:spPr bwMode="auto">
            <a:xfrm>
              <a:off x="1344"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9671" name="Rectangle 7"/>
            <p:cNvSpPr>
              <a:spLocks noChangeArrowheads="1"/>
            </p:cNvSpPr>
            <p:nvPr/>
          </p:nvSpPr>
          <p:spPr bwMode="auto">
            <a:xfrm>
              <a:off x="2400"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9672" name="Rectangle 8"/>
            <p:cNvSpPr>
              <a:spLocks noChangeArrowheads="1"/>
            </p:cNvSpPr>
            <p:nvPr/>
          </p:nvSpPr>
          <p:spPr bwMode="auto">
            <a:xfrm>
              <a:off x="3456"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9673" name="Rectangle 9"/>
            <p:cNvSpPr>
              <a:spLocks noChangeArrowheads="1"/>
            </p:cNvSpPr>
            <p:nvPr/>
          </p:nvSpPr>
          <p:spPr bwMode="auto">
            <a:xfrm>
              <a:off x="4512"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9674" name="Rectangle 10"/>
            <p:cNvSpPr>
              <a:spLocks noChangeArrowheads="1"/>
            </p:cNvSpPr>
            <p:nvPr/>
          </p:nvSpPr>
          <p:spPr bwMode="auto">
            <a:xfrm>
              <a:off x="720" y="1584"/>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9675" name="Rectangle 11"/>
            <p:cNvSpPr>
              <a:spLocks noChangeArrowheads="1"/>
            </p:cNvSpPr>
            <p:nvPr/>
          </p:nvSpPr>
          <p:spPr bwMode="auto">
            <a:xfrm>
              <a:off x="576" y="1584"/>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9676" name="Rectangle 12"/>
            <p:cNvSpPr>
              <a:spLocks noChangeArrowheads="1"/>
            </p:cNvSpPr>
            <p:nvPr/>
          </p:nvSpPr>
          <p:spPr bwMode="auto">
            <a:xfrm>
              <a:off x="1344"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9677" name="Rectangle 13"/>
            <p:cNvSpPr>
              <a:spLocks noChangeArrowheads="1"/>
            </p:cNvSpPr>
            <p:nvPr/>
          </p:nvSpPr>
          <p:spPr bwMode="auto">
            <a:xfrm>
              <a:off x="2400"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9678" name="Rectangle 14"/>
            <p:cNvSpPr>
              <a:spLocks noChangeArrowheads="1"/>
            </p:cNvSpPr>
            <p:nvPr/>
          </p:nvSpPr>
          <p:spPr bwMode="auto">
            <a:xfrm>
              <a:off x="3456"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9679" name="Rectangle 15"/>
            <p:cNvSpPr>
              <a:spLocks noChangeArrowheads="1"/>
            </p:cNvSpPr>
            <p:nvPr/>
          </p:nvSpPr>
          <p:spPr bwMode="auto">
            <a:xfrm>
              <a:off x="4512"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9680" name="Rectangle 16"/>
            <p:cNvSpPr>
              <a:spLocks noChangeArrowheads="1"/>
            </p:cNvSpPr>
            <p:nvPr/>
          </p:nvSpPr>
          <p:spPr bwMode="auto">
            <a:xfrm>
              <a:off x="720" y="1776"/>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9681" name="Rectangle 17"/>
            <p:cNvSpPr>
              <a:spLocks noChangeArrowheads="1"/>
            </p:cNvSpPr>
            <p:nvPr/>
          </p:nvSpPr>
          <p:spPr bwMode="auto">
            <a:xfrm>
              <a:off x="576" y="1776"/>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9682" name="Rectangle 18"/>
            <p:cNvSpPr>
              <a:spLocks noChangeArrowheads="1"/>
            </p:cNvSpPr>
            <p:nvPr/>
          </p:nvSpPr>
          <p:spPr bwMode="auto">
            <a:xfrm>
              <a:off x="1344"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9683" name="Rectangle 19"/>
            <p:cNvSpPr>
              <a:spLocks noChangeArrowheads="1"/>
            </p:cNvSpPr>
            <p:nvPr/>
          </p:nvSpPr>
          <p:spPr bwMode="auto">
            <a:xfrm>
              <a:off x="2400"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9684" name="Rectangle 20"/>
            <p:cNvSpPr>
              <a:spLocks noChangeArrowheads="1"/>
            </p:cNvSpPr>
            <p:nvPr/>
          </p:nvSpPr>
          <p:spPr bwMode="auto">
            <a:xfrm>
              <a:off x="3456"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9685" name="Rectangle 21"/>
            <p:cNvSpPr>
              <a:spLocks noChangeArrowheads="1"/>
            </p:cNvSpPr>
            <p:nvPr/>
          </p:nvSpPr>
          <p:spPr bwMode="auto">
            <a:xfrm>
              <a:off x="4512"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9686" name="Rectangle 22"/>
            <p:cNvSpPr>
              <a:spLocks noChangeArrowheads="1"/>
            </p:cNvSpPr>
            <p:nvPr/>
          </p:nvSpPr>
          <p:spPr bwMode="auto">
            <a:xfrm>
              <a:off x="720" y="1968"/>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9687" name="Rectangle 23"/>
            <p:cNvSpPr>
              <a:spLocks noChangeArrowheads="1"/>
            </p:cNvSpPr>
            <p:nvPr/>
          </p:nvSpPr>
          <p:spPr bwMode="auto">
            <a:xfrm>
              <a:off x="576" y="1968"/>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9688" name="Rectangle 24"/>
            <p:cNvSpPr>
              <a:spLocks noChangeArrowheads="1"/>
            </p:cNvSpPr>
            <p:nvPr/>
          </p:nvSpPr>
          <p:spPr bwMode="auto">
            <a:xfrm>
              <a:off x="1344"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9689" name="Rectangle 25"/>
            <p:cNvSpPr>
              <a:spLocks noChangeArrowheads="1"/>
            </p:cNvSpPr>
            <p:nvPr/>
          </p:nvSpPr>
          <p:spPr bwMode="auto">
            <a:xfrm>
              <a:off x="2400"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9690" name="Rectangle 26"/>
            <p:cNvSpPr>
              <a:spLocks noChangeArrowheads="1"/>
            </p:cNvSpPr>
            <p:nvPr/>
          </p:nvSpPr>
          <p:spPr bwMode="auto">
            <a:xfrm>
              <a:off x="3456"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9691" name="Rectangle 27"/>
            <p:cNvSpPr>
              <a:spLocks noChangeArrowheads="1"/>
            </p:cNvSpPr>
            <p:nvPr/>
          </p:nvSpPr>
          <p:spPr bwMode="auto">
            <a:xfrm>
              <a:off x="4512"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9692" name="Rectangle 28"/>
            <p:cNvSpPr>
              <a:spLocks noChangeArrowheads="1"/>
            </p:cNvSpPr>
            <p:nvPr/>
          </p:nvSpPr>
          <p:spPr bwMode="auto">
            <a:xfrm>
              <a:off x="720" y="2160"/>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9693" name="Rectangle 29"/>
            <p:cNvSpPr>
              <a:spLocks noChangeArrowheads="1"/>
            </p:cNvSpPr>
            <p:nvPr/>
          </p:nvSpPr>
          <p:spPr bwMode="auto">
            <a:xfrm>
              <a:off x="576" y="2160"/>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9694" name="Rectangle 30"/>
            <p:cNvSpPr>
              <a:spLocks noChangeArrowheads="1"/>
            </p:cNvSpPr>
            <p:nvPr/>
          </p:nvSpPr>
          <p:spPr bwMode="auto">
            <a:xfrm>
              <a:off x="1344"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9695" name="Rectangle 31"/>
            <p:cNvSpPr>
              <a:spLocks noChangeArrowheads="1"/>
            </p:cNvSpPr>
            <p:nvPr/>
          </p:nvSpPr>
          <p:spPr bwMode="auto">
            <a:xfrm>
              <a:off x="2400"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9696" name="Rectangle 32"/>
            <p:cNvSpPr>
              <a:spLocks noChangeArrowheads="1"/>
            </p:cNvSpPr>
            <p:nvPr/>
          </p:nvSpPr>
          <p:spPr bwMode="auto">
            <a:xfrm>
              <a:off x="3456"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9697" name="Rectangle 33"/>
            <p:cNvSpPr>
              <a:spLocks noChangeArrowheads="1"/>
            </p:cNvSpPr>
            <p:nvPr/>
          </p:nvSpPr>
          <p:spPr bwMode="auto">
            <a:xfrm>
              <a:off x="4512"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9698" name="Rectangle 34"/>
            <p:cNvSpPr>
              <a:spLocks noChangeArrowheads="1"/>
            </p:cNvSpPr>
            <p:nvPr/>
          </p:nvSpPr>
          <p:spPr bwMode="auto">
            <a:xfrm>
              <a:off x="720" y="2352"/>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9699" name="Rectangle 35"/>
            <p:cNvSpPr>
              <a:spLocks noChangeArrowheads="1"/>
            </p:cNvSpPr>
            <p:nvPr/>
          </p:nvSpPr>
          <p:spPr bwMode="auto">
            <a:xfrm>
              <a:off x="576" y="2352"/>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9700" name="Rectangle 36"/>
            <p:cNvSpPr>
              <a:spLocks noChangeArrowheads="1"/>
            </p:cNvSpPr>
            <p:nvPr/>
          </p:nvSpPr>
          <p:spPr bwMode="auto">
            <a:xfrm>
              <a:off x="1344"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9701" name="Rectangle 37"/>
            <p:cNvSpPr>
              <a:spLocks noChangeArrowheads="1"/>
            </p:cNvSpPr>
            <p:nvPr/>
          </p:nvSpPr>
          <p:spPr bwMode="auto">
            <a:xfrm>
              <a:off x="2400"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9702" name="Rectangle 38"/>
            <p:cNvSpPr>
              <a:spLocks noChangeArrowheads="1"/>
            </p:cNvSpPr>
            <p:nvPr/>
          </p:nvSpPr>
          <p:spPr bwMode="auto">
            <a:xfrm>
              <a:off x="3456"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9703" name="Rectangle 39"/>
            <p:cNvSpPr>
              <a:spLocks noChangeArrowheads="1"/>
            </p:cNvSpPr>
            <p:nvPr/>
          </p:nvSpPr>
          <p:spPr bwMode="auto">
            <a:xfrm>
              <a:off x="4512"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9704" name="Rectangle 40"/>
            <p:cNvSpPr>
              <a:spLocks noChangeArrowheads="1"/>
            </p:cNvSpPr>
            <p:nvPr/>
          </p:nvSpPr>
          <p:spPr bwMode="auto">
            <a:xfrm>
              <a:off x="720" y="2544"/>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9705" name="Rectangle 41"/>
            <p:cNvSpPr>
              <a:spLocks noChangeArrowheads="1"/>
            </p:cNvSpPr>
            <p:nvPr/>
          </p:nvSpPr>
          <p:spPr bwMode="auto">
            <a:xfrm>
              <a:off x="576" y="2544"/>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9706" name="Rectangle 42"/>
            <p:cNvSpPr>
              <a:spLocks noChangeArrowheads="1"/>
            </p:cNvSpPr>
            <p:nvPr/>
          </p:nvSpPr>
          <p:spPr bwMode="auto">
            <a:xfrm>
              <a:off x="1344"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9707" name="Rectangle 43"/>
            <p:cNvSpPr>
              <a:spLocks noChangeArrowheads="1"/>
            </p:cNvSpPr>
            <p:nvPr/>
          </p:nvSpPr>
          <p:spPr bwMode="auto">
            <a:xfrm>
              <a:off x="2400"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9708" name="Rectangle 44"/>
            <p:cNvSpPr>
              <a:spLocks noChangeArrowheads="1"/>
            </p:cNvSpPr>
            <p:nvPr/>
          </p:nvSpPr>
          <p:spPr bwMode="auto">
            <a:xfrm>
              <a:off x="3456"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9709" name="Rectangle 45"/>
            <p:cNvSpPr>
              <a:spLocks noChangeArrowheads="1"/>
            </p:cNvSpPr>
            <p:nvPr/>
          </p:nvSpPr>
          <p:spPr bwMode="auto">
            <a:xfrm>
              <a:off x="4512"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9710" name="Rectangle 46"/>
            <p:cNvSpPr>
              <a:spLocks noChangeArrowheads="1"/>
            </p:cNvSpPr>
            <p:nvPr/>
          </p:nvSpPr>
          <p:spPr bwMode="auto">
            <a:xfrm>
              <a:off x="720" y="2736"/>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9711" name="Rectangle 47"/>
            <p:cNvSpPr>
              <a:spLocks noChangeArrowheads="1"/>
            </p:cNvSpPr>
            <p:nvPr/>
          </p:nvSpPr>
          <p:spPr bwMode="auto">
            <a:xfrm>
              <a:off x="576" y="2736"/>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9712" name="Rectangle 48"/>
            <p:cNvSpPr>
              <a:spLocks noChangeArrowheads="1"/>
            </p:cNvSpPr>
            <p:nvPr/>
          </p:nvSpPr>
          <p:spPr bwMode="auto">
            <a:xfrm>
              <a:off x="1344"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9713" name="Rectangle 49"/>
            <p:cNvSpPr>
              <a:spLocks noChangeArrowheads="1"/>
            </p:cNvSpPr>
            <p:nvPr/>
          </p:nvSpPr>
          <p:spPr bwMode="auto">
            <a:xfrm>
              <a:off x="2400"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9714" name="Rectangle 50"/>
            <p:cNvSpPr>
              <a:spLocks noChangeArrowheads="1"/>
            </p:cNvSpPr>
            <p:nvPr/>
          </p:nvSpPr>
          <p:spPr bwMode="auto">
            <a:xfrm>
              <a:off x="3456"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9715" name="Rectangle 51"/>
            <p:cNvSpPr>
              <a:spLocks noChangeArrowheads="1"/>
            </p:cNvSpPr>
            <p:nvPr/>
          </p:nvSpPr>
          <p:spPr bwMode="auto">
            <a:xfrm>
              <a:off x="4512"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9716" name="Rectangle 52"/>
            <p:cNvSpPr>
              <a:spLocks noChangeArrowheads="1"/>
            </p:cNvSpPr>
            <p:nvPr/>
          </p:nvSpPr>
          <p:spPr bwMode="auto">
            <a:xfrm>
              <a:off x="720" y="3360"/>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9717" name="Rectangle 53"/>
            <p:cNvSpPr>
              <a:spLocks noChangeArrowheads="1"/>
            </p:cNvSpPr>
            <p:nvPr/>
          </p:nvSpPr>
          <p:spPr bwMode="auto">
            <a:xfrm>
              <a:off x="576" y="3360"/>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9718" name="Rectangle 54"/>
            <p:cNvSpPr>
              <a:spLocks noChangeArrowheads="1"/>
            </p:cNvSpPr>
            <p:nvPr/>
          </p:nvSpPr>
          <p:spPr bwMode="auto">
            <a:xfrm>
              <a:off x="1344"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9719" name="Rectangle 55"/>
            <p:cNvSpPr>
              <a:spLocks noChangeArrowheads="1"/>
            </p:cNvSpPr>
            <p:nvPr/>
          </p:nvSpPr>
          <p:spPr bwMode="auto">
            <a:xfrm>
              <a:off x="2400"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9720" name="Rectangle 56"/>
            <p:cNvSpPr>
              <a:spLocks noChangeArrowheads="1"/>
            </p:cNvSpPr>
            <p:nvPr/>
          </p:nvSpPr>
          <p:spPr bwMode="auto">
            <a:xfrm>
              <a:off x="3456"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9721" name="Rectangle 57"/>
            <p:cNvSpPr>
              <a:spLocks noChangeArrowheads="1"/>
            </p:cNvSpPr>
            <p:nvPr/>
          </p:nvSpPr>
          <p:spPr bwMode="auto">
            <a:xfrm>
              <a:off x="4512"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9722" name="Rectangle 58"/>
            <p:cNvSpPr>
              <a:spLocks noChangeArrowheads="1"/>
            </p:cNvSpPr>
            <p:nvPr/>
          </p:nvSpPr>
          <p:spPr bwMode="auto">
            <a:xfrm>
              <a:off x="720" y="3552"/>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9723" name="Rectangle 59"/>
            <p:cNvSpPr>
              <a:spLocks noChangeArrowheads="1"/>
            </p:cNvSpPr>
            <p:nvPr/>
          </p:nvSpPr>
          <p:spPr bwMode="auto">
            <a:xfrm>
              <a:off x="576" y="3552"/>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9724" name="Rectangle 60"/>
            <p:cNvSpPr>
              <a:spLocks noChangeArrowheads="1"/>
            </p:cNvSpPr>
            <p:nvPr/>
          </p:nvSpPr>
          <p:spPr bwMode="auto">
            <a:xfrm>
              <a:off x="1344"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9725" name="Rectangle 61"/>
            <p:cNvSpPr>
              <a:spLocks noChangeArrowheads="1"/>
            </p:cNvSpPr>
            <p:nvPr/>
          </p:nvSpPr>
          <p:spPr bwMode="auto">
            <a:xfrm>
              <a:off x="2400"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9726" name="Rectangle 62"/>
            <p:cNvSpPr>
              <a:spLocks noChangeArrowheads="1"/>
            </p:cNvSpPr>
            <p:nvPr/>
          </p:nvSpPr>
          <p:spPr bwMode="auto">
            <a:xfrm>
              <a:off x="3456"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9727" name="Rectangle 63"/>
            <p:cNvSpPr>
              <a:spLocks noChangeArrowheads="1"/>
            </p:cNvSpPr>
            <p:nvPr/>
          </p:nvSpPr>
          <p:spPr bwMode="auto">
            <a:xfrm>
              <a:off x="4512"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29728" name="Text Box 64"/>
            <p:cNvSpPr txBox="1">
              <a:spLocks noChangeArrowheads="1"/>
            </p:cNvSpPr>
            <p:nvPr/>
          </p:nvSpPr>
          <p:spPr bwMode="auto">
            <a:xfrm>
              <a:off x="2390" y="3002"/>
              <a:ext cx="260" cy="288"/>
            </a:xfrm>
            <a:prstGeom prst="rect">
              <a:avLst/>
            </a:prstGeom>
            <a:noFill/>
            <a:ln w="9525">
              <a:noFill/>
              <a:miter lim="800000"/>
              <a:headEnd/>
              <a:tailEnd/>
            </a:ln>
            <a:effectLst/>
          </p:spPr>
          <p:txBody>
            <a:bodyPr wrap="none">
              <a:prstTxWarp prst="textNoShape">
                <a:avLst/>
              </a:prstTxWarp>
              <a:spAutoFit/>
            </a:bodyPr>
            <a:lstStyle/>
            <a:p>
              <a:r>
                <a:rPr lang="en-US" sz="2400" b="1">
                  <a:solidFill>
                    <a:schemeClr val="tx1"/>
                  </a:solidFill>
                  <a:latin typeface="Times" pitchFamily="-65" charset="0"/>
                </a:rPr>
                <a:t>...</a:t>
              </a:r>
              <a:endParaRPr lang="en-US" sz="2400">
                <a:solidFill>
                  <a:schemeClr val="tx1"/>
                </a:solidFill>
                <a:latin typeface="Times" pitchFamily="-65" charset="0"/>
              </a:endParaRPr>
            </a:p>
          </p:txBody>
        </p:sp>
        <p:grpSp>
          <p:nvGrpSpPr>
            <p:cNvPr id="3" name="Group 65"/>
            <p:cNvGrpSpPr>
              <a:grpSpLocks/>
            </p:cNvGrpSpPr>
            <p:nvPr/>
          </p:nvGrpSpPr>
          <p:grpSpPr bwMode="auto">
            <a:xfrm>
              <a:off x="336" y="880"/>
              <a:ext cx="969" cy="567"/>
              <a:chOff x="336" y="880"/>
              <a:chExt cx="969" cy="567"/>
            </a:xfrm>
          </p:grpSpPr>
          <p:sp>
            <p:nvSpPr>
              <p:cNvPr id="2929730" name="Text Box 66"/>
              <p:cNvSpPr txBox="1">
                <a:spLocks noChangeArrowheads="1"/>
              </p:cNvSpPr>
              <p:nvPr/>
            </p:nvSpPr>
            <p:spPr bwMode="auto">
              <a:xfrm>
                <a:off x="336" y="880"/>
                <a:ext cx="639"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Times" pitchFamily="-65" charset="0"/>
                  </a:rPr>
                  <a:t>Valid</a:t>
                </a:r>
              </a:p>
            </p:txBody>
          </p:sp>
          <p:sp>
            <p:nvSpPr>
              <p:cNvPr id="2929731" name="Text Box 67"/>
              <p:cNvSpPr txBox="1">
                <a:spLocks noChangeArrowheads="1"/>
              </p:cNvSpPr>
              <p:nvPr/>
            </p:nvSpPr>
            <p:spPr bwMode="auto">
              <a:xfrm>
                <a:off x="816" y="1120"/>
                <a:ext cx="489"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Times" pitchFamily="-65" charset="0"/>
                  </a:rPr>
                  <a:t>Tag</a:t>
                </a:r>
              </a:p>
            </p:txBody>
          </p:sp>
        </p:grpSp>
        <p:grpSp>
          <p:nvGrpSpPr>
            <p:cNvPr id="4" name="Group 72"/>
            <p:cNvGrpSpPr>
              <a:grpSpLocks/>
            </p:cNvGrpSpPr>
            <p:nvPr/>
          </p:nvGrpSpPr>
          <p:grpSpPr bwMode="auto">
            <a:xfrm>
              <a:off x="0" y="1335"/>
              <a:ext cx="654" cy="2484"/>
              <a:chOff x="0" y="1335"/>
              <a:chExt cx="654" cy="2484"/>
            </a:xfrm>
          </p:grpSpPr>
          <p:sp>
            <p:nvSpPr>
              <p:cNvPr id="2929737" name="Text Box 73"/>
              <p:cNvSpPr txBox="1">
                <a:spLocks noChangeArrowheads="1"/>
              </p:cNvSpPr>
              <p:nvPr/>
            </p:nvSpPr>
            <p:spPr bwMode="auto">
              <a:xfrm>
                <a:off x="192" y="1335"/>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0</a:t>
                </a:r>
                <a:endParaRPr lang="en-US" sz="2800">
                  <a:solidFill>
                    <a:schemeClr val="tx1"/>
                  </a:solidFill>
                  <a:latin typeface="Times" pitchFamily="-65" charset="0"/>
                </a:endParaRPr>
              </a:p>
            </p:txBody>
          </p:sp>
          <p:sp>
            <p:nvSpPr>
              <p:cNvPr id="2929738" name="Text Box 74"/>
              <p:cNvSpPr txBox="1">
                <a:spLocks noChangeArrowheads="1"/>
              </p:cNvSpPr>
              <p:nvPr/>
            </p:nvSpPr>
            <p:spPr bwMode="auto">
              <a:xfrm>
                <a:off x="192" y="1527"/>
                <a:ext cx="250" cy="327"/>
              </a:xfrm>
              <a:prstGeom prst="rect">
                <a:avLst/>
              </a:prstGeom>
              <a:noFill/>
              <a:ln w="9525">
                <a:noFill/>
                <a:miter lim="800000"/>
                <a:headEnd/>
                <a:tailEnd/>
              </a:ln>
              <a:effectLst/>
            </p:spPr>
            <p:txBody>
              <a:bodyPr wrap="none">
                <a:prstTxWarp prst="textNoShape">
                  <a:avLst/>
                </a:prstTxWarp>
                <a:spAutoFit/>
              </a:bodyPr>
              <a:lstStyle/>
              <a:p>
                <a:r>
                  <a:rPr lang="en-US" sz="2800" b="1" u="sng">
                    <a:solidFill>
                      <a:srgbClr val="FF0000"/>
                    </a:solidFill>
                    <a:latin typeface="Courier New" pitchFamily="-65" charset="0"/>
                  </a:rPr>
                  <a:t>1</a:t>
                </a:r>
                <a:endParaRPr lang="en-US" sz="2800">
                  <a:solidFill>
                    <a:schemeClr val="tx1"/>
                  </a:solidFill>
                  <a:latin typeface="Times" pitchFamily="-65" charset="0"/>
                </a:endParaRPr>
              </a:p>
            </p:txBody>
          </p:sp>
          <p:sp>
            <p:nvSpPr>
              <p:cNvPr id="2929739" name="Text Box 75"/>
              <p:cNvSpPr txBox="1">
                <a:spLocks noChangeArrowheads="1"/>
              </p:cNvSpPr>
              <p:nvPr/>
            </p:nvSpPr>
            <p:spPr bwMode="auto">
              <a:xfrm>
                <a:off x="192" y="1719"/>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2</a:t>
                </a:r>
                <a:endParaRPr lang="en-US" sz="2800">
                  <a:solidFill>
                    <a:schemeClr val="tx1"/>
                  </a:solidFill>
                  <a:latin typeface="Times" pitchFamily="-65" charset="0"/>
                </a:endParaRPr>
              </a:p>
            </p:txBody>
          </p:sp>
          <p:sp>
            <p:nvSpPr>
              <p:cNvPr id="2929740" name="Text Box 76"/>
              <p:cNvSpPr txBox="1">
                <a:spLocks noChangeArrowheads="1"/>
              </p:cNvSpPr>
              <p:nvPr/>
            </p:nvSpPr>
            <p:spPr bwMode="auto">
              <a:xfrm>
                <a:off x="192" y="1911"/>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3</a:t>
                </a:r>
                <a:endParaRPr lang="en-US" sz="2800">
                  <a:solidFill>
                    <a:schemeClr val="tx1"/>
                  </a:solidFill>
                  <a:latin typeface="Times" pitchFamily="-65" charset="0"/>
                </a:endParaRPr>
              </a:p>
            </p:txBody>
          </p:sp>
          <p:sp>
            <p:nvSpPr>
              <p:cNvPr id="2929741" name="Text Box 77"/>
              <p:cNvSpPr txBox="1">
                <a:spLocks noChangeArrowheads="1"/>
              </p:cNvSpPr>
              <p:nvPr/>
            </p:nvSpPr>
            <p:spPr bwMode="auto">
              <a:xfrm>
                <a:off x="192" y="2103"/>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4</a:t>
                </a:r>
                <a:endParaRPr lang="en-US" sz="2800">
                  <a:solidFill>
                    <a:schemeClr val="tx1"/>
                  </a:solidFill>
                  <a:latin typeface="Times" pitchFamily="-65" charset="0"/>
                </a:endParaRPr>
              </a:p>
            </p:txBody>
          </p:sp>
          <p:sp>
            <p:nvSpPr>
              <p:cNvPr id="2929742" name="Text Box 78"/>
              <p:cNvSpPr txBox="1">
                <a:spLocks noChangeArrowheads="1"/>
              </p:cNvSpPr>
              <p:nvPr/>
            </p:nvSpPr>
            <p:spPr bwMode="auto">
              <a:xfrm>
                <a:off x="192" y="2295"/>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5</a:t>
                </a:r>
                <a:endParaRPr lang="en-US" sz="2800">
                  <a:solidFill>
                    <a:schemeClr val="tx1"/>
                  </a:solidFill>
                  <a:latin typeface="Times" pitchFamily="-65" charset="0"/>
                </a:endParaRPr>
              </a:p>
            </p:txBody>
          </p:sp>
          <p:sp>
            <p:nvSpPr>
              <p:cNvPr id="2929743" name="Text Box 79"/>
              <p:cNvSpPr txBox="1">
                <a:spLocks noChangeArrowheads="1"/>
              </p:cNvSpPr>
              <p:nvPr/>
            </p:nvSpPr>
            <p:spPr bwMode="auto">
              <a:xfrm>
                <a:off x="192" y="2487"/>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6</a:t>
                </a:r>
                <a:endParaRPr lang="en-US" sz="2800">
                  <a:solidFill>
                    <a:schemeClr val="tx1"/>
                  </a:solidFill>
                  <a:latin typeface="Times" pitchFamily="-65" charset="0"/>
                </a:endParaRPr>
              </a:p>
            </p:txBody>
          </p:sp>
          <p:sp>
            <p:nvSpPr>
              <p:cNvPr id="2929744" name="Text Box 80"/>
              <p:cNvSpPr txBox="1">
                <a:spLocks noChangeArrowheads="1"/>
              </p:cNvSpPr>
              <p:nvPr/>
            </p:nvSpPr>
            <p:spPr bwMode="auto">
              <a:xfrm>
                <a:off x="192" y="2679"/>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7</a:t>
                </a:r>
                <a:endParaRPr lang="en-US" sz="2800">
                  <a:solidFill>
                    <a:schemeClr val="tx1"/>
                  </a:solidFill>
                  <a:latin typeface="Times" pitchFamily="-65" charset="0"/>
                </a:endParaRPr>
              </a:p>
            </p:txBody>
          </p:sp>
          <p:sp>
            <p:nvSpPr>
              <p:cNvPr id="2929745" name="Text Box 81"/>
              <p:cNvSpPr txBox="1">
                <a:spLocks noChangeArrowheads="1"/>
              </p:cNvSpPr>
              <p:nvPr/>
            </p:nvSpPr>
            <p:spPr bwMode="auto">
              <a:xfrm>
                <a:off x="0" y="3300"/>
                <a:ext cx="654"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1022</a:t>
                </a:r>
                <a:endParaRPr lang="en-US" sz="2800">
                  <a:solidFill>
                    <a:schemeClr val="tx1"/>
                  </a:solidFill>
                  <a:latin typeface="Times" pitchFamily="-65" charset="0"/>
                </a:endParaRPr>
              </a:p>
            </p:txBody>
          </p:sp>
          <p:sp>
            <p:nvSpPr>
              <p:cNvPr id="2929746" name="Text Box 82"/>
              <p:cNvSpPr txBox="1">
                <a:spLocks noChangeArrowheads="1"/>
              </p:cNvSpPr>
              <p:nvPr/>
            </p:nvSpPr>
            <p:spPr bwMode="auto">
              <a:xfrm>
                <a:off x="0" y="3492"/>
                <a:ext cx="654"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1023</a:t>
                </a:r>
                <a:endParaRPr lang="en-US" sz="2800">
                  <a:solidFill>
                    <a:schemeClr val="tx1"/>
                  </a:solidFill>
                  <a:latin typeface="Times" pitchFamily="-65" charset="0"/>
                </a:endParaRPr>
              </a:p>
            </p:txBody>
          </p:sp>
          <p:sp>
            <p:nvSpPr>
              <p:cNvPr id="2929747" name="Text Box 83"/>
              <p:cNvSpPr txBox="1">
                <a:spLocks noChangeArrowheads="1"/>
              </p:cNvSpPr>
              <p:nvPr/>
            </p:nvSpPr>
            <p:spPr bwMode="auto">
              <a:xfrm>
                <a:off x="192" y="3002"/>
                <a:ext cx="260" cy="288"/>
              </a:xfrm>
              <a:prstGeom prst="rect">
                <a:avLst/>
              </a:prstGeom>
              <a:noFill/>
              <a:ln w="9525">
                <a:noFill/>
                <a:miter lim="800000"/>
                <a:headEnd/>
                <a:tailEnd/>
              </a:ln>
              <a:effectLst/>
            </p:spPr>
            <p:txBody>
              <a:bodyPr wrap="none">
                <a:prstTxWarp prst="textNoShape">
                  <a:avLst/>
                </a:prstTxWarp>
                <a:spAutoFit/>
              </a:bodyPr>
              <a:lstStyle/>
              <a:p>
                <a:r>
                  <a:rPr lang="en-US" sz="2400" b="1">
                    <a:solidFill>
                      <a:schemeClr val="tx1"/>
                    </a:solidFill>
                    <a:latin typeface="Times" pitchFamily="-65" charset="0"/>
                  </a:rPr>
                  <a:t>...</a:t>
                </a:r>
                <a:endParaRPr lang="en-US" sz="2400">
                  <a:solidFill>
                    <a:schemeClr val="tx1"/>
                  </a:solidFill>
                  <a:latin typeface="Times" pitchFamily="-65" charset="0"/>
                </a:endParaRPr>
              </a:p>
            </p:txBody>
          </p:sp>
        </p:grpSp>
      </p:grpSp>
      <p:sp>
        <p:nvSpPr>
          <p:cNvPr id="2929748" name="Text Box 84"/>
          <p:cNvSpPr txBox="1">
            <a:spLocks noChangeArrowheads="1"/>
          </p:cNvSpPr>
          <p:nvPr/>
        </p:nvSpPr>
        <p:spPr bwMode="auto">
          <a:xfrm>
            <a:off x="841375" y="2420938"/>
            <a:ext cx="354013" cy="457200"/>
          </a:xfrm>
          <a:prstGeom prst="rect">
            <a:avLst/>
          </a:prstGeom>
          <a:noFill/>
          <a:ln w="12700">
            <a:noFill/>
            <a:miter lim="800000"/>
            <a:headEnd/>
            <a:tailEnd/>
          </a:ln>
          <a:effectLst/>
        </p:spPr>
        <p:txBody>
          <a:bodyPr wrap="none">
            <a:prstTxWarp prst="textNoShape">
              <a:avLst/>
            </a:prstTxWarp>
            <a:spAutoFit/>
          </a:bodyPr>
          <a:lstStyle/>
          <a:p>
            <a:r>
              <a:rPr lang="en-US" sz="2400" b="1">
                <a:solidFill>
                  <a:schemeClr val="tx1"/>
                </a:solidFill>
              </a:rPr>
              <a:t>1</a:t>
            </a:r>
          </a:p>
        </p:txBody>
      </p:sp>
      <p:sp>
        <p:nvSpPr>
          <p:cNvPr id="2929749" name="Text Box 85"/>
          <p:cNvSpPr txBox="1">
            <a:spLocks noChangeArrowheads="1"/>
          </p:cNvSpPr>
          <p:nvPr/>
        </p:nvSpPr>
        <p:spPr bwMode="auto">
          <a:xfrm>
            <a:off x="1470025" y="2439988"/>
            <a:ext cx="354013" cy="457200"/>
          </a:xfrm>
          <a:prstGeom prst="rect">
            <a:avLst/>
          </a:prstGeom>
          <a:noFill/>
          <a:ln w="12700">
            <a:noFill/>
            <a:miter lim="800000"/>
            <a:headEnd/>
            <a:tailEnd/>
          </a:ln>
          <a:effectLst/>
        </p:spPr>
        <p:txBody>
          <a:bodyPr wrap="none">
            <a:prstTxWarp prst="textNoShape">
              <a:avLst/>
            </a:prstTxWarp>
            <a:spAutoFit/>
          </a:bodyPr>
          <a:lstStyle/>
          <a:p>
            <a:r>
              <a:rPr lang="en-US" sz="2400" b="1" u="sng">
                <a:solidFill>
                  <a:srgbClr val="FF0000"/>
                </a:solidFill>
              </a:rPr>
              <a:t>0</a:t>
            </a:r>
            <a:endParaRPr lang="en-US" sz="2400" b="1">
              <a:solidFill>
                <a:schemeClr val="tx1"/>
              </a:solidFill>
            </a:endParaRPr>
          </a:p>
        </p:txBody>
      </p:sp>
      <p:sp>
        <p:nvSpPr>
          <p:cNvPr id="2929754" name="Rectangle 90"/>
          <p:cNvSpPr>
            <a:spLocks noGrp="1" noChangeArrowheads="1"/>
          </p:cNvSpPr>
          <p:nvPr>
            <p:ph type="body" idx="1"/>
          </p:nvPr>
        </p:nvSpPr>
        <p:spPr>
          <a:xfrm>
            <a:off x="381000" y="952500"/>
            <a:ext cx="8286750" cy="371475"/>
          </a:xfrm>
          <a:noFill/>
          <a:ln/>
        </p:spPr>
        <p:txBody>
          <a:bodyPr/>
          <a:lstStyle/>
          <a:p>
            <a:pPr marL="285750" indent="-285750"/>
            <a:r>
              <a:rPr lang="en-US" sz="2800" u="sng">
                <a:solidFill>
                  <a:srgbClr val="FF0000"/>
                </a:solidFill>
                <a:latin typeface="Courier New" pitchFamily="-65" charset="0"/>
              </a:rPr>
              <a:t>000000000000000010</a:t>
            </a:r>
            <a:r>
              <a:rPr lang="en-US" sz="2800">
                <a:latin typeface="Courier New" pitchFamily="-65" charset="0"/>
              </a:rPr>
              <a:t> </a:t>
            </a:r>
            <a:r>
              <a:rPr lang="en-US" sz="2800" u="sng">
                <a:solidFill>
                  <a:srgbClr val="FF0000"/>
                </a:solidFill>
                <a:latin typeface="Courier New" pitchFamily="-65" charset="0"/>
              </a:rPr>
              <a:t>0000000001</a:t>
            </a:r>
            <a:r>
              <a:rPr lang="en-US" sz="2800">
                <a:latin typeface="Courier New" pitchFamily="-65" charset="0"/>
              </a:rPr>
              <a:t> 0100</a:t>
            </a:r>
            <a:endParaRPr lang="en-US"/>
          </a:p>
        </p:txBody>
      </p:sp>
      <p:sp>
        <p:nvSpPr>
          <p:cNvPr id="2929755" name="Text Box 91"/>
          <p:cNvSpPr txBox="1">
            <a:spLocks noChangeArrowheads="1"/>
          </p:cNvSpPr>
          <p:nvPr/>
        </p:nvSpPr>
        <p:spPr bwMode="auto">
          <a:xfrm>
            <a:off x="841375" y="3011488"/>
            <a:ext cx="354013" cy="457200"/>
          </a:xfrm>
          <a:prstGeom prst="rect">
            <a:avLst/>
          </a:prstGeom>
          <a:noFill/>
          <a:ln w="12700">
            <a:noFill/>
            <a:miter lim="800000"/>
            <a:headEnd/>
            <a:tailEnd/>
          </a:ln>
          <a:effectLst/>
        </p:spPr>
        <p:txBody>
          <a:bodyPr wrap="none">
            <a:prstTxWarp prst="textNoShape">
              <a:avLst/>
            </a:prstTxWarp>
            <a:spAutoFit/>
          </a:bodyPr>
          <a:lstStyle/>
          <a:p>
            <a:r>
              <a:rPr lang="en-US" sz="2400" b="1">
                <a:solidFill>
                  <a:schemeClr val="tx1"/>
                </a:solidFill>
              </a:rPr>
              <a:t>1</a:t>
            </a:r>
          </a:p>
        </p:txBody>
      </p:sp>
      <p:sp>
        <p:nvSpPr>
          <p:cNvPr id="2929756" name="Text Box 92"/>
          <p:cNvSpPr txBox="1">
            <a:spLocks noChangeArrowheads="1"/>
          </p:cNvSpPr>
          <p:nvPr/>
        </p:nvSpPr>
        <p:spPr bwMode="auto">
          <a:xfrm>
            <a:off x="1470025" y="3030538"/>
            <a:ext cx="354013" cy="457200"/>
          </a:xfrm>
          <a:prstGeom prst="rect">
            <a:avLst/>
          </a:prstGeom>
          <a:noFill/>
          <a:ln w="12700">
            <a:noFill/>
            <a:miter lim="800000"/>
            <a:headEnd/>
            <a:tailEnd/>
          </a:ln>
          <a:effectLst/>
        </p:spPr>
        <p:txBody>
          <a:bodyPr wrap="none">
            <a:prstTxWarp prst="textNoShape">
              <a:avLst/>
            </a:prstTxWarp>
            <a:spAutoFit/>
          </a:bodyPr>
          <a:lstStyle/>
          <a:p>
            <a:r>
              <a:rPr lang="en-US" sz="2400" b="1">
                <a:solidFill>
                  <a:schemeClr val="tx1"/>
                </a:solidFill>
              </a:rPr>
              <a:t>0</a:t>
            </a:r>
          </a:p>
        </p:txBody>
      </p:sp>
      <p:sp>
        <p:nvSpPr>
          <p:cNvPr id="2929761" name="Line 97"/>
          <p:cNvSpPr>
            <a:spLocks noChangeShapeType="1"/>
          </p:cNvSpPr>
          <p:nvPr/>
        </p:nvSpPr>
        <p:spPr bwMode="auto">
          <a:xfrm flipH="1">
            <a:off x="1809750" y="1295400"/>
            <a:ext cx="533400" cy="1314450"/>
          </a:xfrm>
          <a:prstGeom prst="line">
            <a:avLst/>
          </a:prstGeom>
          <a:noFill/>
          <a:ln w="38100">
            <a:solidFill>
              <a:srgbClr val="FF0000"/>
            </a:solidFill>
            <a:round/>
            <a:headEnd type="triangle" w="med" len="med"/>
            <a:tailEnd type="triangle" w="med" len="med"/>
          </a:ln>
          <a:effectLst/>
        </p:spPr>
        <p:txBody>
          <a:bodyPr wrap="none" anchor="ctr">
            <a:prstTxWarp prst="textNoShape">
              <a:avLst/>
            </a:prstTxWarp>
          </a:bodyPr>
          <a:lstStyle/>
          <a:p>
            <a:endParaRPr lang="en-US"/>
          </a:p>
        </p:txBody>
      </p:sp>
      <p:sp>
        <p:nvSpPr>
          <p:cNvPr id="2929762" name="Text Box 98"/>
          <p:cNvSpPr txBox="1">
            <a:spLocks noChangeArrowheads="1"/>
          </p:cNvSpPr>
          <p:nvPr/>
        </p:nvSpPr>
        <p:spPr bwMode="auto">
          <a:xfrm>
            <a:off x="0" y="1809750"/>
            <a:ext cx="1112838"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Index</a:t>
            </a:r>
          </a:p>
        </p:txBody>
      </p:sp>
      <p:sp>
        <p:nvSpPr>
          <p:cNvPr id="2929763" name="Text Box 99"/>
          <p:cNvSpPr txBox="1">
            <a:spLocks noChangeArrowheads="1"/>
          </p:cNvSpPr>
          <p:nvPr/>
        </p:nvSpPr>
        <p:spPr bwMode="auto">
          <a:xfrm>
            <a:off x="1981200" y="1174750"/>
            <a:ext cx="1646238"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Tag field</a:t>
            </a:r>
          </a:p>
        </p:txBody>
      </p:sp>
      <p:sp>
        <p:nvSpPr>
          <p:cNvPr id="2929764" name="Text Box 100"/>
          <p:cNvSpPr txBox="1">
            <a:spLocks noChangeArrowheads="1"/>
          </p:cNvSpPr>
          <p:nvPr/>
        </p:nvSpPr>
        <p:spPr bwMode="auto">
          <a:xfrm>
            <a:off x="4927600" y="1174750"/>
            <a:ext cx="1943100"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Index field</a:t>
            </a:r>
          </a:p>
        </p:txBody>
      </p:sp>
      <p:sp>
        <p:nvSpPr>
          <p:cNvPr id="2929765" name="Text Box 101"/>
          <p:cNvSpPr txBox="1">
            <a:spLocks noChangeArrowheads="1"/>
          </p:cNvSpPr>
          <p:nvPr/>
        </p:nvSpPr>
        <p:spPr bwMode="auto">
          <a:xfrm>
            <a:off x="7061200" y="1174750"/>
            <a:ext cx="1211263"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Offset</a:t>
            </a:r>
          </a:p>
        </p:txBody>
      </p:sp>
      <p:sp>
        <p:nvSpPr>
          <p:cNvPr id="2929766" name="Text Box 102"/>
          <p:cNvSpPr txBox="1">
            <a:spLocks noChangeArrowheads="1"/>
          </p:cNvSpPr>
          <p:nvPr/>
        </p:nvSpPr>
        <p:spPr bwMode="auto">
          <a:xfrm>
            <a:off x="874713" y="21415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29767" name="Text Box 103"/>
          <p:cNvSpPr txBox="1">
            <a:spLocks noChangeArrowheads="1"/>
          </p:cNvSpPr>
          <p:nvPr/>
        </p:nvSpPr>
        <p:spPr bwMode="auto">
          <a:xfrm>
            <a:off x="874713" y="27638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29768" name="Text Box 104"/>
          <p:cNvSpPr txBox="1">
            <a:spLocks noChangeArrowheads="1"/>
          </p:cNvSpPr>
          <p:nvPr/>
        </p:nvSpPr>
        <p:spPr bwMode="auto">
          <a:xfrm>
            <a:off x="887413" y="33861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29769" name="Text Box 105"/>
          <p:cNvSpPr txBox="1">
            <a:spLocks noChangeArrowheads="1"/>
          </p:cNvSpPr>
          <p:nvPr/>
        </p:nvSpPr>
        <p:spPr bwMode="auto">
          <a:xfrm>
            <a:off x="887413" y="36909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29770" name="Text Box 106"/>
          <p:cNvSpPr txBox="1">
            <a:spLocks noChangeArrowheads="1"/>
          </p:cNvSpPr>
          <p:nvPr/>
        </p:nvSpPr>
        <p:spPr bwMode="auto">
          <a:xfrm>
            <a:off x="887413" y="39957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29771" name="Text Box 107"/>
          <p:cNvSpPr txBox="1">
            <a:spLocks noChangeArrowheads="1"/>
          </p:cNvSpPr>
          <p:nvPr/>
        </p:nvSpPr>
        <p:spPr bwMode="auto">
          <a:xfrm>
            <a:off x="887413" y="43132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29772" name="Text Box 108"/>
          <p:cNvSpPr txBox="1">
            <a:spLocks noChangeArrowheads="1"/>
          </p:cNvSpPr>
          <p:nvPr/>
        </p:nvSpPr>
        <p:spPr bwMode="auto">
          <a:xfrm>
            <a:off x="887413" y="53038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29773" name="Text Box 109"/>
          <p:cNvSpPr txBox="1">
            <a:spLocks noChangeArrowheads="1"/>
          </p:cNvSpPr>
          <p:nvPr/>
        </p:nvSpPr>
        <p:spPr bwMode="auto">
          <a:xfrm>
            <a:off x="887413" y="56086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110" name="Text Box 69"/>
          <p:cNvSpPr txBox="1">
            <a:spLocks noChangeArrowheads="1"/>
          </p:cNvSpPr>
          <p:nvPr/>
        </p:nvSpPr>
        <p:spPr bwMode="auto">
          <a:xfrm>
            <a:off x="2438400" y="17018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0xc-f</a:t>
            </a:r>
            <a:endParaRPr lang="en-US" sz="2800" b="1" dirty="0">
              <a:solidFill>
                <a:schemeClr val="tx1"/>
              </a:solidFill>
              <a:latin typeface="Times" pitchFamily="-65" charset="0"/>
            </a:endParaRPr>
          </a:p>
        </p:txBody>
      </p:sp>
      <p:sp>
        <p:nvSpPr>
          <p:cNvPr id="111" name="Text Box 70"/>
          <p:cNvSpPr txBox="1">
            <a:spLocks noChangeArrowheads="1"/>
          </p:cNvSpPr>
          <p:nvPr/>
        </p:nvSpPr>
        <p:spPr bwMode="auto">
          <a:xfrm>
            <a:off x="4114800" y="16764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0x8-b</a:t>
            </a:r>
            <a:endParaRPr lang="en-US" sz="2800" b="1" dirty="0">
              <a:solidFill>
                <a:schemeClr val="tx1"/>
              </a:solidFill>
              <a:latin typeface="Times" pitchFamily="-65" charset="0"/>
            </a:endParaRPr>
          </a:p>
        </p:txBody>
      </p:sp>
      <p:sp>
        <p:nvSpPr>
          <p:cNvPr id="112" name="Text Box 71"/>
          <p:cNvSpPr txBox="1">
            <a:spLocks noChangeArrowheads="1"/>
          </p:cNvSpPr>
          <p:nvPr/>
        </p:nvSpPr>
        <p:spPr bwMode="auto">
          <a:xfrm>
            <a:off x="5791200" y="16764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0x4-7</a:t>
            </a:r>
            <a:endParaRPr lang="en-US" sz="2800" b="1" dirty="0">
              <a:solidFill>
                <a:schemeClr val="tx1"/>
              </a:solidFill>
              <a:latin typeface="Times" pitchFamily="-65" charset="0"/>
            </a:endParaRPr>
          </a:p>
        </p:txBody>
      </p:sp>
      <p:sp>
        <p:nvSpPr>
          <p:cNvPr id="113" name="Text Box 72"/>
          <p:cNvSpPr txBox="1">
            <a:spLocks noChangeArrowheads="1"/>
          </p:cNvSpPr>
          <p:nvPr/>
        </p:nvSpPr>
        <p:spPr bwMode="auto">
          <a:xfrm>
            <a:off x="7391400" y="16764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0x0-3</a:t>
            </a:r>
            <a:endParaRPr lang="en-US" sz="2800" b="1" dirty="0">
              <a:solidFill>
                <a:schemeClr val="tx1"/>
              </a:solidFill>
              <a:latin typeface="Times" pitchFamily="-65" charset="0"/>
            </a:endParaRPr>
          </a:p>
        </p:txBody>
      </p:sp>
      <p:sp>
        <p:nvSpPr>
          <p:cNvPr id="114" name="Text Box 86"/>
          <p:cNvSpPr txBox="1">
            <a:spLocks noChangeArrowheads="1"/>
          </p:cNvSpPr>
          <p:nvPr/>
        </p:nvSpPr>
        <p:spPr bwMode="auto">
          <a:xfrm>
            <a:off x="2765425" y="2439988"/>
            <a:ext cx="338855" cy="461665"/>
          </a:xfrm>
          <a:prstGeom prst="rect">
            <a:avLst/>
          </a:prstGeom>
          <a:noFill/>
          <a:ln w="12700">
            <a:noFill/>
            <a:miter lim="800000"/>
            <a:headEnd/>
            <a:tailEnd/>
          </a:ln>
          <a:effectLst/>
        </p:spPr>
        <p:txBody>
          <a:bodyPr wrap="none">
            <a:prstTxWarp prst="textNoShape">
              <a:avLst/>
            </a:prstTxWarp>
            <a:spAutoFit/>
          </a:bodyPr>
          <a:lstStyle/>
          <a:p>
            <a:r>
              <a:rPr lang="en-US" sz="2400" b="1" dirty="0" err="1">
                <a:solidFill>
                  <a:schemeClr val="tx1"/>
                </a:solidFill>
              </a:rPr>
              <a:t>d</a:t>
            </a:r>
            <a:endParaRPr lang="en-US" sz="2400" b="1" dirty="0">
              <a:solidFill>
                <a:schemeClr val="tx1"/>
              </a:solidFill>
            </a:endParaRPr>
          </a:p>
        </p:txBody>
      </p:sp>
      <p:sp>
        <p:nvSpPr>
          <p:cNvPr id="115" name="Text Box 87"/>
          <p:cNvSpPr txBox="1">
            <a:spLocks noChangeArrowheads="1"/>
          </p:cNvSpPr>
          <p:nvPr/>
        </p:nvSpPr>
        <p:spPr bwMode="auto">
          <a:xfrm>
            <a:off x="4460875" y="2439988"/>
            <a:ext cx="325730"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solidFill>
                  <a:schemeClr val="tx1"/>
                </a:solidFill>
              </a:rPr>
              <a:t>c</a:t>
            </a:r>
            <a:endParaRPr lang="en-US" sz="2400" b="1" dirty="0">
              <a:solidFill>
                <a:schemeClr val="tx1"/>
              </a:solidFill>
            </a:endParaRPr>
          </a:p>
        </p:txBody>
      </p:sp>
      <p:sp>
        <p:nvSpPr>
          <p:cNvPr id="116" name="Text Box 88"/>
          <p:cNvSpPr txBox="1">
            <a:spLocks noChangeArrowheads="1"/>
          </p:cNvSpPr>
          <p:nvPr/>
        </p:nvSpPr>
        <p:spPr bwMode="auto">
          <a:xfrm>
            <a:off x="6175375" y="2439988"/>
            <a:ext cx="338855"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solidFill>
                  <a:schemeClr val="tx1"/>
                </a:solidFill>
              </a:rPr>
              <a:t>b</a:t>
            </a:r>
            <a:endParaRPr lang="en-US" sz="2400" b="1" dirty="0">
              <a:solidFill>
                <a:schemeClr val="tx1"/>
              </a:solidFill>
            </a:endParaRPr>
          </a:p>
        </p:txBody>
      </p:sp>
      <p:sp>
        <p:nvSpPr>
          <p:cNvPr id="117" name="Text Box 89"/>
          <p:cNvSpPr txBox="1">
            <a:spLocks noChangeArrowheads="1"/>
          </p:cNvSpPr>
          <p:nvPr/>
        </p:nvSpPr>
        <p:spPr bwMode="auto">
          <a:xfrm>
            <a:off x="7813675" y="2439988"/>
            <a:ext cx="325730" cy="461665"/>
          </a:xfrm>
          <a:prstGeom prst="rect">
            <a:avLst/>
          </a:prstGeom>
          <a:noFill/>
          <a:ln w="12700">
            <a:noFill/>
            <a:miter lim="800000"/>
            <a:headEnd/>
            <a:tailEnd/>
          </a:ln>
          <a:effectLst/>
        </p:spPr>
        <p:txBody>
          <a:bodyPr wrap="none">
            <a:prstTxWarp prst="textNoShape">
              <a:avLst/>
            </a:prstTxWarp>
            <a:spAutoFit/>
          </a:bodyPr>
          <a:lstStyle/>
          <a:p>
            <a:r>
              <a:rPr lang="en-US" sz="2400" b="1" dirty="0" smtClean="0">
                <a:solidFill>
                  <a:schemeClr val="tx1"/>
                </a:solidFill>
              </a:rPr>
              <a:t>a</a:t>
            </a:r>
            <a:endParaRPr lang="en-US" sz="2400" b="1" dirty="0">
              <a:solidFill>
                <a:schemeClr val="tx1"/>
              </a:solidFill>
            </a:endParaRPr>
          </a:p>
        </p:txBody>
      </p:sp>
      <p:sp>
        <p:nvSpPr>
          <p:cNvPr id="118" name="Text Box 93"/>
          <p:cNvSpPr txBox="1">
            <a:spLocks noChangeArrowheads="1"/>
          </p:cNvSpPr>
          <p:nvPr/>
        </p:nvSpPr>
        <p:spPr bwMode="auto">
          <a:xfrm>
            <a:off x="2765425" y="3030538"/>
            <a:ext cx="338855"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solidFill>
                  <a:schemeClr val="tx1"/>
                </a:solidFill>
              </a:rPr>
              <a:t>h</a:t>
            </a:r>
            <a:endParaRPr lang="en-US" sz="2400" b="1" dirty="0">
              <a:solidFill>
                <a:schemeClr val="tx1"/>
              </a:solidFill>
            </a:endParaRPr>
          </a:p>
        </p:txBody>
      </p:sp>
      <p:sp>
        <p:nvSpPr>
          <p:cNvPr id="119" name="Text Box 94"/>
          <p:cNvSpPr txBox="1">
            <a:spLocks noChangeArrowheads="1"/>
          </p:cNvSpPr>
          <p:nvPr/>
        </p:nvSpPr>
        <p:spPr bwMode="auto">
          <a:xfrm>
            <a:off x="4460875" y="3030538"/>
            <a:ext cx="338855"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solidFill>
                  <a:schemeClr val="tx1"/>
                </a:solidFill>
              </a:rPr>
              <a:t>g</a:t>
            </a:r>
            <a:endParaRPr lang="en-US" sz="2400" b="1" dirty="0">
              <a:solidFill>
                <a:schemeClr val="tx1"/>
              </a:solidFill>
            </a:endParaRPr>
          </a:p>
        </p:txBody>
      </p:sp>
      <p:sp>
        <p:nvSpPr>
          <p:cNvPr id="120" name="Text Box 95"/>
          <p:cNvSpPr txBox="1">
            <a:spLocks noChangeArrowheads="1"/>
          </p:cNvSpPr>
          <p:nvPr/>
        </p:nvSpPr>
        <p:spPr bwMode="auto">
          <a:xfrm>
            <a:off x="6175375" y="3030538"/>
            <a:ext cx="274434"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solidFill>
                  <a:schemeClr val="tx1"/>
                </a:solidFill>
              </a:rPr>
              <a:t>f</a:t>
            </a:r>
            <a:endParaRPr lang="en-US" sz="2400" b="1" dirty="0">
              <a:solidFill>
                <a:schemeClr val="tx1"/>
              </a:solidFill>
            </a:endParaRPr>
          </a:p>
        </p:txBody>
      </p:sp>
      <p:sp>
        <p:nvSpPr>
          <p:cNvPr id="121" name="Text Box 96"/>
          <p:cNvSpPr txBox="1">
            <a:spLocks noChangeArrowheads="1"/>
          </p:cNvSpPr>
          <p:nvPr/>
        </p:nvSpPr>
        <p:spPr bwMode="auto">
          <a:xfrm>
            <a:off x="7813675" y="3030538"/>
            <a:ext cx="325029"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solidFill>
                  <a:schemeClr val="tx1"/>
                </a:solidFill>
              </a:rPr>
              <a:t>e</a:t>
            </a:r>
            <a:endParaRPr lang="en-US" sz="2400" b="1" dirty="0">
              <a:solidFill>
                <a:schemeClr val="tx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31714" name="Rectangle 2"/>
          <p:cNvSpPr>
            <a:spLocks noGrp="1" noChangeArrowheads="1"/>
          </p:cNvSpPr>
          <p:nvPr>
            <p:ph type="title"/>
          </p:nvPr>
        </p:nvSpPr>
        <p:spPr>
          <a:xfrm>
            <a:off x="309563" y="203200"/>
            <a:ext cx="8669337" cy="474663"/>
          </a:xfrm>
        </p:spPr>
        <p:txBody>
          <a:bodyPr/>
          <a:lstStyle/>
          <a:p>
            <a:r>
              <a:rPr lang="en-US" sz="3600" dirty="0"/>
              <a:t>Miss, so replace block 1 with new data &amp; tag</a:t>
            </a:r>
          </a:p>
        </p:txBody>
      </p:sp>
      <p:grpSp>
        <p:nvGrpSpPr>
          <p:cNvPr id="2" name="Group 3"/>
          <p:cNvGrpSpPr>
            <a:grpSpLocks/>
          </p:cNvGrpSpPr>
          <p:nvPr/>
        </p:nvGrpSpPr>
        <p:grpSpPr bwMode="auto">
          <a:xfrm>
            <a:off x="0" y="1397000"/>
            <a:ext cx="8839200" cy="4665663"/>
            <a:chOff x="0" y="880"/>
            <a:chExt cx="5568" cy="2939"/>
          </a:xfrm>
        </p:grpSpPr>
        <p:sp>
          <p:nvSpPr>
            <p:cNvPr id="2931716" name="Rectangle 4"/>
            <p:cNvSpPr>
              <a:spLocks noChangeArrowheads="1"/>
            </p:cNvSpPr>
            <p:nvPr/>
          </p:nvSpPr>
          <p:spPr bwMode="auto">
            <a:xfrm>
              <a:off x="720" y="1392"/>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1717" name="Rectangle 5"/>
            <p:cNvSpPr>
              <a:spLocks noChangeArrowheads="1"/>
            </p:cNvSpPr>
            <p:nvPr/>
          </p:nvSpPr>
          <p:spPr bwMode="auto">
            <a:xfrm>
              <a:off x="576" y="1392"/>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1718" name="Rectangle 6"/>
            <p:cNvSpPr>
              <a:spLocks noChangeArrowheads="1"/>
            </p:cNvSpPr>
            <p:nvPr/>
          </p:nvSpPr>
          <p:spPr bwMode="auto">
            <a:xfrm>
              <a:off x="1344"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1719" name="Rectangle 7"/>
            <p:cNvSpPr>
              <a:spLocks noChangeArrowheads="1"/>
            </p:cNvSpPr>
            <p:nvPr/>
          </p:nvSpPr>
          <p:spPr bwMode="auto">
            <a:xfrm>
              <a:off x="2400"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1720" name="Rectangle 8"/>
            <p:cNvSpPr>
              <a:spLocks noChangeArrowheads="1"/>
            </p:cNvSpPr>
            <p:nvPr/>
          </p:nvSpPr>
          <p:spPr bwMode="auto">
            <a:xfrm>
              <a:off x="3456"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1721" name="Rectangle 9"/>
            <p:cNvSpPr>
              <a:spLocks noChangeArrowheads="1"/>
            </p:cNvSpPr>
            <p:nvPr/>
          </p:nvSpPr>
          <p:spPr bwMode="auto">
            <a:xfrm>
              <a:off x="4512"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1722" name="Rectangle 10"/>
            <p:cNvSpPr>
              <a:spLocks noChangeArrowheads="1"/>
            </p:cNvSpPr>
            <p:nvPr/>
          </p:nvSpPr>
          <p:spPr bwMode="auto">
            <a:xfrm>
              <a:off x="720" y="1584"/>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1723" name="Rectangle 11"/>
            <p:cNvSpPr>
              <a:spLocks noChangeArrowheads="1"/>
            </p:cNvSpPr>
            <p:nvPr/>
          </p:nvSpPr>
          <p:spPr bwMode="auto">
            <a:xfrm>
              <a:off x="576" y="1584"/>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1724" name="Rectangle 12"/>
            <p:cNvSpPr>
              <a:spLocks noChangeArrowheads="1"/>
            </p:cNvSpPr>
            <p:nvPr/>
          </p:nvSpPr>
          <p:spPr bwMode="auto">
            <a:xfrm>
              <a:off x="1344"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1725" name="Rectangle 13"/>
            <p:cNvSpPr>
              <a:spLocks noChangeArrowheads="1"/>
            </p:cNvSpPr>
            <p:nvPr/>
          </p:nvSpPr>
          <p:spPr bwMode="auto">
            <a:xfrm>
              <a:off x="2400"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1726" name="Rectangle 14"/>
            <p:cNvSpPr>
              <a:spLocks noChangeArrowheads="1"/>
            </p:cNvSpPr>
            <p:nvPr/>
          </p:nvSpPr>
          <p:spPr bwMode="auto">
            <a:xfrm>
              <a:off x="3456"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1727" name="Rectangle 15"/>
            <p:cNvSpPr>
              <a:spLocks noChangeArrowheads="1"/>
            </p:cNvSpPr>
            <p:nvPr/>
          </p:nvSpPr>
          <p:spPr bwMode="auto">
            <a:xfrm>
              <a:off x="4512"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1728" name="Rectangle 16"/>
            <p:cNvSpPr>
              <a:spLocks noChangeArrowheads="1"/>
            </p:cNvSpPr>
            <p:nvPr/>
          </p:nvSpPr>
          <p:spPr bwMode="auto">
            <a:xfrm>
              <a:off x="720" y="1776"/>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1729" name="Rectangle 17"/>
            <p:cNvSpPr>
              <a:spLocks noChangeArrowheads="1"/>
            </p:cNvSpPr>
            <p:nvPr/>
          </p:nvSpPr>
          <p:spPr bwMode="auto">
            <a:xfrm>
              <a:off x="576" y="1776"/>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1730" name="Rectangle 18"/>
            <p:cNvSpPr>
              <a:spLocks noChangeArrowheads="1"/>
            </p:cNvSpPr>
            <p:nvPr/>
          </p:nvSpPr>
          <p:spPr bwMode="auto">
            <a:xfrm>
              <a:off x="1344"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1731" name="Rectangle 19"/>
            <p:cNvSpPr>
              <a:spLocks noChangeArrowheads="1"/>
            </p:cNvSpPr>
            <p:nvPr/>
          </p:nvSpPr>
          <p:spPr bwMode="auto">
            <a:xfrm>
              <a:off x="2400"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1732" name="Rectangle 20"/>
            <p:cNvSpPr>
              <a:spLocks noChangeArrowheads="1"/>
            </p:cNvSpPr>
            <p:nvPr/>
          </p:nvSpPr>
          <p:spPr bwMode="auto">
            <a:xfrm>
              <a:off x="3456"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1733" name="Rectangle 21"/>
            <p:cNvSpPr>
              <a:spLocks noChangeArrowheads="1"/>
            </p:cNvSpPr>
            <p:nvPr/>
          </p:nvSpPr>
          <p:spPr bwMode="auto">
            <a:xfrm>
              <a:off x="4512"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1734" name="Rectangle 22"/>
            <p:cNvSpPr>
              <a:spLocks noChangeArrowheads="1"/>
            </p:cNvSpPr>
            <p:nvPr/>
          </p:nvSpPr>
          <p:spPr bwMode="auto">
            <a:xfrm>
              <a:off x="720" y="1968"/>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1735" name="Rectangle 23"/>
            <p:cNvSpPr>
              <a:spLocks noChangeArrowheads="1"/>
            </p:cNvSpPr>
            <p:nvPr/>
          </p:nvSpPr>
          <p:spPr bwMode="auto">
            <a:xfrm>
              <a:off x="576" y="1968"/>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1736" name="Rectangle 24"/>
            <p:cNvSpPr>
              <a:spLocks noChangeArrowheads="1"/>
            </p:cNvSpPr>
            <p:nvPr/>
          </p:nvSpPr>
          <p:spPr bwMode="auto">
            <a:xfrm>
              <a:off x="1344"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1737" name="Rectangle 25"/>
            <p:cNvSpPr>
              <a:spLocks noChangeArrowheads="1"/>
            </p:cNvSpPr>
            <p:nvPr/>
          </p:nvSpPr>
          <p:spPr bwMode="auto">
            <a:xfrm>
              <a:off x="2400"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1738" name="Rectangle 26"/>
            <p:cNvSpPr>
              <a:spLocks noChangeArrowheads="1"/>
            </p:cNvSpPr>
            <p:nvPr/>
          </p:nvSpPr>
          <p:spPr bwMode="auto">
            <a:xfrm>
              <a:off x="3456"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1739" name="Rectangle 27"/>
            <p:cNvSpPr>
              <a:spLocks noChangeArrowheads="1"/>
            </p:cNvSpPr>
            <p:nvPr/>
          </p:nvSpPr>
          <p:spPr bwMode="auto">
            <a:xfrm>
              <a:off x="4512"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1740" name="Rectangle 28"/>
            <p:cNvSpPr>
              <a:spLocks noChangeArrowheads="1"/>
            </p:cNvSpPr>
            <p:nvPr/>
          </p:nvSpPr>
          <p:spPr bwMode="auto">
            <a:xfrm>
              <a:off x="720" y="2160"/>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1741" name="Rectangle 29"/>
            <p:cNvSpPr>
              <a:spLocks noChangeArrowheads="1"/>
            </p:cNvSpPr>
            <p:nvPr/>
          </p:nvSpPr>
          <p:spPr bwMode="auto">
            <a:xfrm>
              <a:off x="576" y="2160"/>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1742" name="Rectangle 30"/>
            <p:cNvSpPr>
              <a:spLocks noChangeArrowheads="1"/>
            </p:cNvSpPr>
            <p:nvPr/>
          </p:nvSpPr>
          <p:spPr bwMode="auto">
            <a:xfrm>
              <a:off x="1344"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1743" name="Rectangle 31"/>
            <p:cNvSpPr>
              <a:spLocks noChangeArrowheads="1"/>
            </p:cNvSpPr>
            <p:nvPr/>
          </p:nvSpPr>
          <p:spPr bwMode="auto">
            <a:xfrm>
              <a:off x="2400"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1744" name="Rectangle 32"/>
            <p:cNvSpPr>
              <a:spLocks noChangeArrowheads="1"/>
            </p:cNvSpPr>
            <p:nvPr/>
          </p:nvSpPr>
          <p:spPr bwMode="auto">
            <a:xfrm>
              <a:off x="3456"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1745" name="Rectangle 33"/>
            <p:cNvSpPr>
              <a:spLocks noChangeArrowheads="1"/>
            </p:cNvSpPr>
            <p:nvPr/>
          </p:nvSpPr>
          <p:spPr bwMode="auto">
            <a:xfrm>
              <a:off x="4512"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1746" name="Rectangle 34"/>
            <p:cNvSpPr>
              <a:spLocks noChangeArrowheads="1"/>
            </p:cNvSpPr>
            <p:nvPr/>
          </p:nvSpPr>
          <p:spPr bwMode="auto">
            <a:xfrm>
              <a:off x="720" y="2352"/>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1747" name="Rectangle 35"/>
            <p:cNvSpPr>
              <a:spLocks noChangeArrowheads="1"/>
            </p:cNvSpPr>
            <p:nvPr/>
          </p:nvSpPr>
          <p:spPr bwMode="auto">
            <a:xfrm>
              <a:off x="576" y="2352"/>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1748" name="Rectangle 36"/>
            <p:cNvSpPr>
              <a:spLocks noChangeArrowheads="1"/>
            </p:cNvSpPr>
            <p:nvPr/>
          </p:nvSpPr>
          <p:spPr bwMode="auto">
            <a:xfrm>
              <a:off x="1344"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1749" name="Rectangle 37"/>
            <p:cNvSpPr>
              <a:spLocks noChangeArrowheads="1"/>
            </p:cNvSpPr>
            <p:nvPr/>
          </p:nvSpPr>
          <p:spPr bwMode="auto">
            <a:xfrm>
              <a:off x="2400"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1750" name="Rectangle 38"/>
            <p:cNvSpPr>
              <a:spLocks noChangeArrowheads="1"/>
            </p:cNvSpPr>
            <p:nvPr/>
          </p:nvSpPr>
          <p:spPr bwMode="auto">
            <a:xfrm>
              <a:off x="3456"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1751" name="Rectangle 39"/>
            <p:cNvSpPr>
              <a:spLocks noChangeArrowheads="1"/>
            </p:cNvSpPr>
            <p:nvPr/>
          </p:nvSpPr>
          <p:spPr bwMode="auto">
            <a:xfrm>
              <a:off x="4512"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1752" name="Rectangle 40"/>
            <p:cNvSpPr>
              <a:spLocks noChangeArrowheads="1"/>
            </p:cNvSpPr>
            <p:nvPr/>
          </p:nvSpPr>
          <p:spPr bwMode="auto">
            <a:xfrm>
              <a:off x="720" y="2544"/>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1753" name="Rectangle 41"/>
            <p:cNvSpPr>
              <a:spLocks noChangeArrowheads="1"/>
            </p:cNvSpPr>
            <p:nvPr/>
          </p:nvSpPr>
          <p:spPr bwMode="auto">
            <a:xfrm>
              <a:off x="576" y="2544"/>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1754" name="Rectangle 42"/>
            <p:cNvSpPr>
              <a:spLocks noChangeArrowheads="1"/>
            </p:cNvSpPr>
            <p:nvPr/>
          </p:nvSpPr>
          <p:spPr bwMode="auto">
            <a:xfrm>
              <a:off x="1344"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1755" name="Rectangle 43"/>
            <p:cNvSpPr>
              <a:spLocks noChangeArrowheads="1"/>
            </p:cNvSpPr>
            <p:nvPr/>
          </p:nvSpPr>
          <p:spPr bwMode="auto">
            <a:xfrm>
              <a:off x="2400"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1756" name="Rectangle 44"/>
            <p:cNvSpPr>
              <a:spLocks noChangeArrowheads="1"/>
            </p:cNvSpPr>
            <p:nvPr/>
          </p:nvSpPr>
          <p:spPr bwMode="auto">
            <a:xfrm>
              <a:off x="3456"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1757" name="Rectangle 45"/>
            <p:cNvSpPr>
              <a:spLocks noChangeArrowheads="1"/>
            </p:cNvSpPr>
            <p:nvPr/>
          </p:nvSpPr>
          <p:spPr bwMode="auto">
            <a:xfrm>
              <a:off x="4512"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1758" name="Rectangle 46"/>
            <p:cNvSpPr>
              <a:spLocks noChangeArrowheads="1"/>
            </p:cNvSpPr>
            <p:nvPr/>
          </p:nvSpPr>
          <p:spPr bwMode="auto">
            <a:xfrm>
              <a:off x="720" y="2736"/>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1759" name="Rectangle 47"/>
            <p:cNvSpPr>
              <a:spLocks noChangeArrowheads="1"/>
            </p:cNvSpPr>
            <p:nvPr/>
          </p:nvSpPr>
          <p:spPr bwMode="auto">
            <a:xfrm>
              <a:off x="576" y="2736"/>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1760" name="Rectangle 48"/>
            <p:cNvSpPr>
              <a:spLocks noChangeArrowheads="1"/>
            </p:cNvSpPr>
            <p:nvPr/>
          </p:nvSpPr>
          <p:spPr bwMode="auto">
            <a:xfrm>
              <a:off x="1344"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1761" name="Rectangle 49"/>
            <p:cNvSpPr>
              <a:spLocks noChangeArrowheads="1"/>
            </p:cNvSpPr>
            <p:nvPr/>
          </p:nvSpPr>
          <p:spPr bwMode="auto">
            <a:xfrm>
              <a:off x="2400"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1762" name="Rectangle 50"/>
            <p:cNvSpPr>
              <a:spLocks noChangeArrowheads="1"/>
            </p:cNvSpPr>
            <p:nvPr/>
          </p:nvSpPr>
          <p:spPr bwMode="auto">
            <a:xfrm>
              <a:off x="3456"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1763" name="Rectangle 51"/>
            <p:cNvSpPr>
              <a:spLocks noChangeArrowheads="1"/>
            </p:cNvSpPr>
            <p:nvPr/>
          </p:nvSpPr>
          <p:spPr bwMode="auto">
            <a:xfrm>
              <a:off x="4512"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1764" name="Rectangle 52"/>
            <p:cNvSpPr>
              <a:spLocks noChangeArrowheads="1"/>
            </p:cNvSpPr>
            <p:nvPr/>
          </p:nvSpPr>
          <p:spPr bwMode="auto">
            <a:xfrm>
              <a:off x="720" y="3360"/>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1765" name="Rectangle 53"/>
            <p:cNvSpPr>
              <a:spLocks noChangeArrowheads="1"/>
            </p:cNvSpPr>
            <p:nvPr/>
          </p:nvSpPr>
          <p:spPr bwMode="auto">
            <a:xfrm>
              <a:off x="576" y="3360"/>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1766" name="Rectangle 54"/>
            <p:cNvSpPr>
              <a:spLocks noChangeArrowheads="1"/>
            </p:cNvSpPr>
            <p:nvPr/>
          </p:nvSpPr>
          <p:spPr bwMode="auto">
            <a:xfrm>
              <a:off x="1344"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1767" name="Rectangle 55"/>
            <p:cNvSpPr>
              <a:spLocks noChangeArrowheads="1"/>
            </p:cNvSpPr>
            <p:nvPr/>
          </p:nvSpPr>
          <p:spPr bwMode="auto">
            <a:xfrm>
              <a:off x="2400"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1768" name="Rectangle 56"/>
            <p:cNvSpPr>
              <a:spLocks noChangeArrowheads="1"/>
            </p:cNvSpPr>
            <p:nvPr/>
          </p:nvSpPr>
          <p:spPr bwMode="auto">
            <a:xfrm>
              <a:off x="3456"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1769" name="Rectangle 57"/>
            <p:cNvSpPr>
              <a:spLocks noChangeArrowheads="1"/>
            </p:cNvSpPr>
            <p:nvPr/>
          </p:nvSpPr>
          <p:spPr bwMode="auto">
            <a:xfrm>
              <a:off x="4512"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1770" name="Rectangle 58"/>
            <p:cNvSpPr>
              <a:spLocks noChangeArrowheads="1"/>
            </p:cNvSpPr>
            <p:nvPr/>
          </p:nvSpPr>
          <p:spPr bwMode="auto">
            <a:xfrm>
              <a:off x="720" y="3552"/>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1771" name="Rectangle 59"/>
            <p:cNvSpPr>
              <a:spLocks noChangeArrowheads="1"/>
            </p:cNvSpPr>
            <p:nvPr/>
          </p:nvSpPr>
          <p:spPr bwMode="auto">
            <a:xfrm>
              <a:off x="576" y="3552"/>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1772" name="Rectangle 60"/>
            <p:cNvSpPr>
              <a:spLocks noChangeArrowheads="1"/>
            </p:cNvSpPr>
            <p:nvPr/>
          </p:nvSpPr>
          <p:spPr bwMode="auto">
            <a:xfrm>
              <a:off x="1344"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1773" name="Rectangle 61"/>
            <p:cNvSpPr>
              <a:spLocks noChangeArrowheads="1"/>
            </p:cNvSpPr>
            <p:nvPr/>
          </p:nvSpPr>
          <p:spPr bwMode="auto">
            <a:xfrm>
              <a:off x="2400"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1774" name="Rectangle 62"/>
            <p:cNvSpPr>
              <a:spLocks noChangeArrowheads="1"/>
            </p:cNvSpPr>
            <p:nvPr/>
          </p:nvSpPr>
          <p:spPr bwMode="auto">
            <a:xfrm>
              <a:off x="3456"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1775" name="Rectangle 63"/>
            <p:cNvSpPr>
              <a:spLocks noChangeArrowheads="1"/>
            </p:cNvSpPr>
            <p:nvPr/>
          </p:nvSpPr>
          <p:spPr bwMode="auto">
            <a:xfrm>
              <a:off x="4512"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1776" name="Text Box 64"/>
            <p:cNvSpPr txBox="1">
              <a:spLocks noChangeArrowheads="1"/>
            </p:cNvSpPr>
            <p:nvPr/>
          </p:nvSpPr>
          <p:spPr bwMode="auto">
            <a:xfrm>
              <a:off x="2390" y="3002"/>
              <a:ext cx="260" cy="288"/>
            </a:xfrm>
            <a:prstGeom prst="rect">
              <a:avLst/>
            </a:prstGeom>
            <a:noFill/>
            <a:ln w="9525">
              <a:noFill/>
              <a:miter lim="800000"/>
              <a:headEnd/>
              <a:tailEnd/>
            </a:ln>
            <a:effectLst/>
          </p:spPr>
          <p:txBody>
            <a:bodyPr wrap="none">
              <a:prstTxWarp prst="textNoShape">
                <a:avLst/>
              </a:prstTxWarp>
              <a:spAutoFit/>
            </a:bodyPr>
            <a:lstStyle/>
            <a:p>
              <a:r>
                <a:rPr lang="en-US" sz="2400" b="1">
                  <a:solidFill>
                    <a:schemeClr val="tx1"/>
                  </a:solidFill>
                  <a:latin typeface="Times" pitchFamily="-65" charset="0"/>
                </a:rPr>
                <a:t>...</a:t>
              </a:r>
              <a:endParaRPr lang="en-US" sz="2400">
                <a:solidFill>
                  <a:schemeClr val="tx1"/>
                </a:solidFill>
                <a:latin typeface="Times" pitchFamily="-65" charset="0"/>
              </a:endParaRPr>
            </a:p>
          </p:txBody>
        </p:sp>
        <p:grpSp>
          <p:nvGrpSpPr>
            <p:cNvPr id="3" name="Group 65"/>
            <p:cNvGrpSpPr>
              <a:grpSpLocks/>
            </p:cNvGrpSpPr>
            <p:nvPr/>
          </p:nvGrpSpPr>
          <p:grpSpPr bwMode="auto">
            <a:xfrm>
              <a:off x="336" y="880"/>
              <a:ext cx="969" cy="567"/>
              <a:chOff x="336" y="880"/>
              <a:chExt cx="969" cy="567"/>
            </a:xfrm>
          </p:grpSpPr>
          <p:sp>
            <p:nvSpPr>
              <p:cNvPr id="2931778" name="Text Box 66"/>
              <p:cNvSpPr txBox="1">
                <a:spLocks noChangeArrowheads="1"/>
              </p:cNvSpPr>
              <p:nvPr/>
            </p:nvSpPr>
            <p:spPr bwMode="auto">
              <a:xfrm>
                <a:off x="336" y="880"/>
                <a:ext cx="639"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Times" pitchFamily="-65" charset="0"/>
                  </a:rPr>
                  <a:t>Valid</a:t>
                </a:r>
              </a:p>
            </p:txBody>
          </p:sp>
          <p:sp>
            <p:nvSpPr>
              <p:cNvPr id="2931779" name="Text Box 67"/>
              <p:cNvSpPr txBox="1">
                <a:spLocks noChangeArrowheads="1"/>
              </p:cNvSpPr>
              <p:nvPr/>
            </p:nvSpPr>
            <p:spPr bwMode="auto">
              <a:xfrm>
                <a:off x="816" y="1120"/>
                <a:ext cx="489"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Times" pitchFamily="-65" charset="0"/>
                  </a:rPr>
                  <a:t>Tag</a:t>
                </a:r>
              </a:p>
            </p:txBody>
          </p:sp>
        </p:grpSp>
        <p:grpSp>
          <p:nvGrpSpPr>
            <p:cNvPr id="4" name="Group 72"/>
            <p:cNvGrpSpPr>
              <a:grpSpLocks/>
            </p:cNvGrpSpPr>
            <p:nvPr/>
          </p:nvGrpSpPr>
          <p:grpSpPr bwMode="auto">
            <a:xfrm>
              <a:off x="0" y="1335"/>
              <a:ext cx="654" cy="2484"/>
              <a:chOff x="0" y="1335"/>
              <a:chExt cx="654" cy="2484"/>
            </a:xfrm>
          </p:grpSpPr>
          <p:sp>
            <p:nvSpPr>
              <p:cNvPr id="2931785" name="Text Box 73"/>
              <p:cNvSpPr txBox="1">
                <a:spLocks noChangeArrowheads="1"/>
              </p:cNvSpPr>
              <p:nvPr/>
            </p:nvSpPr>
            <p:spPr bwMode="auto">
              <a:xfrm>
                <a:off x="192" y="1335"/>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0</a:t>
                </a:r>
                <a:endParaRPr lang="en-US" sz="2800">
                  <a:solidFill>
                    <a:schemeClr val="tx1"/>
                  </a:solidFill>
                  <a:latin typeface="Times" pitchFamily="-65" charset="0"/>
                </a:endParaRPr>
              </a:p>
            </p:txBody>
          </p:sp>
          <p:sp>
            <p:nvSpPr>
              <p:cNvPr id="2931786" name="Text Box 74"/>
              <p:cNvSpPr txBox="1">
                <a:spLocks noChangeArrowheads="1"/>
              </p:cNvSpPr>
              <p:nvPr/>
            </p:nvSpPr>
            <p:spPr bwMode="auto">
              <a:xfrm>
                <a:off x="192" y="1527"/>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1</a:t>
                </a:r>
                <a:endParaRPr lang="en-US" sz="2800">
                  <a:solidFill>
                    <a:schemeClr val="tx1"/>
                  </a:solidFill>
                  <a:latin typeface="Times" pitchFamily="-65" charset="0"/>
                </a:endParaRPr>
              </a:p>
            </p:txBody>
          </p:sp>
          <p:sp>
            <p:nvSpPr>
              <p:cNvPr id="2931787" name="Text Box 75"/>
              <p:cNvSpPr txBox="1">
                <a:spLocks noChangeArrowheads="1"/>
              </p:cNvSpPr>
              <p:nvPr/>
            </p:nvSpPr>
            <p:spPr bwMode="auto">
              <a:xfrm>
                <a:off x="192" y="1719"/>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2</a:t>
                </a:r>
                <a:endParaRPr lang="en-US" sz="2800">
                  <a:solidFill>
                    <a:schemeClr val="tx1"/>
                  </a:solidFill>
                  <a:latin typeface="Times" pitchFamily="-65" charset="0"/>
                </a:endParaRPr>
              </a:p>
            </p:txBody>
          </p:sp>
          <p:sp>
            <p:nvSpPr>
              <p:cNvPr id="2931788" name="Text Box 76"/>
              <p:cNvSpPr txBox="1">
                <a:spLocks noChangeArrowheads="1"/>
              </p:cNvSpPr>
              <p:nvPr/>
            </p:nvSpPr>
            <p:spPr bwMode="auto">
              <a:xfrm>
                <a:off x="192" y="1911"/>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3</a:t>
                </a:r>
                <a:endParaRPr lang="en-US" sz="2800">
                  <a:solidFill>
                    <a:schemeClr val="tx1"/>
                  </a:solidFill>
                  <a:latin typeface="Times" pitchFamily="-65" charset="0"/>
                </a:endParaRPr>
              </a:p>
            </p:txBody>
          </p:sp>
          <p:sp>
            <p:nvSpPr>
              <p:cNvPr id="2931789" name="Text Box 77"/>
              <p:cNvSpPr txBox="1">
                <a:spLocks noChangeArrowheads="1"/>
              </p:cNvSpPr>
              <p:nvPr/>
            </p:nvSpPr>
            <p:spPr bwMode="auto">
              <a:xfrm>
                <a:off x="192" y="2103"/>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4</a:t>
                </a:r>
                <a:endParaRPr lang="en-US" sz="2800">
                  <a:solidFill>
                    <a:schemeClr val="tx1"/>
                  </a:solidFill>
                  <a:latin typeface="Times" pitchFamily="-65" charset="0"/>
                </a:endParaRPr>
              </a:p>
            </p:txBody>
          </p:sp>
          <p:sp>
            <p:nvSpPr>
              <p:cNvPr id="2931790" name="Text Box 78"/>
              <p:cNvSpPr txBox="1">
                <a:spLocks noChangeArrowheads="1"/>
              </p:cNvSpPr>
              <p:nvPr/>
            </p:nvSpPr>
            <p:spPr bwMode="auto">
              <a:xfrm>
                <a:off x="192" y="2295"/>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5</a:t>
                </a:r>
                <a:endParaRPr lang="en-US" sz="2800">
                  <a:solidFill>
                    <a:schemeClr val="tx1"/>
                  </a:solidFill>
                  <a:latin typeface="Times" pitchFamily="-65" charset="0"/>
                </a:endParaRPr>
              </a:p>
            </p:txBody>
          </p:sp>
          <p:sp>
            <p:nvSpPr>
              <p:cNvPr id="2931791" name="Text Box 79"/>
              <p:cNvSpPr txBox="1">
                <a:spLocks noChangeArrowheads="1"/>
              </p:cNvSpPr>
              <p:nvPr/>
            </p:nvSpPr>
            <p:spPr bwMode="auto">
              <a:xfrm>
                <a:off x="192" y="2487"/>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6</a:t>
                </a:r>
                <a:endParaRPr lang="en-US" sz="2800">
                  <a:solidFill>
                    <a:schemeClr val="tx1"/>
                  </a:solidFill>
                  <a:latin typeface="Times" pitchFamily="-65" charset="0"/>
                </a:endParaRPr>
              </a:p>
            </p:txBody>
          </p:sp>
          <p:sp>
            <p:nvSpPr>
              <p:cNvPr id="2931792" name="Text Box 80"/>
              <p:cNvSpPr txBox="1">
                <a:spLocks noChangeArrowheads="1"/>
              </p:cNvSpPr>
              <p:nvPr/>
            </p:nvSpPr>
            <p:spPr bwMode="auto">
              <a:xfrm>
                <a:off x="192" y="2679"/>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7</a:t>
                </a:r>
                <a:endParaRPr lang="en-US" sz="2800">
                  <a:solidFill>
                    <a:schemeClr val="tx1"/>
                  </a:solidFill>
                  <a:latin typeface="Times" pitchFamily="-65" charset="0"/>
                </a:endParaRPr>
              </a:p>
            </p:txBody>
          </p:sp>
          <p:sp>
            <p:nvSpPr>
              <p:cNvPr id="2931793" name="Text Box 81"/>
              <p:cNvSpPr txBox="1">
                <a:spLocks noChangeArrowheads="1"/>
              </p:cNvSpPr>
              <p:nvPr/>
            </p:nvSpPr>
            <p:spPr bwMode="auto">
              <a:xfrm>
                <a:off x="0" y="3300"/>
                <a:ext cx="654"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1022</a:t>
                </a:r>
                <a:endParaRPr lang="en-US" sz="2800">
                  <a:solidFill>
                    <a:schemeClr val="tx1"/>
                  </a:solidFill>
                  <a:latin typeface="Times" pitchFamily="-65" charset="0"/>
                </a:endParaRPr>
              </a:p>
            </p:txBody>
          </p:sp>
          <p:sp>
            <p:nvSpPr>
              <p:cNvPr id="2931794" name="Text Box 82"/>
              <p:cNvSpPr txBox="1">
                <a:spLocks noChangeArrowheads="1"/>
              </p:cNvSpPr>
              <p:nvPr/>
            </p:nvSpPr>
            <p:spPr bwMode="auto">
              <a:xfrm>
                <a:off x="0" y="3492"/>
                <a:ext cx="654"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1023</a:t>
                </a:r>
                <a:endParaRPr lang="en-US" sz="2800">
                  <a:solidFill>
                    <a:schemeClr val="tx1"/>
                  </a:solidFill>
                  <a:latin typeface="Times" pitchFamily="-65" charset="0"/>
                </a:endParaRPr>
              </a:p>
            </p:txBody>
          </p:sp>
          <p:sp>
            <p:nvSpPr>
              <p:cNvPr id="2931795" name="Text Box 83"/>
              <p:cNvSpPr txBox="1">
                <a:spLocks noChangeArrowheads="1"/>
              </p:cNvSpPr>
              <p:nvPr/>
            </p:nvSpPr>
            <p:spPr bwMode="auto">
              <a:xfrm>
                <a:off x="192" y="3002"/>
                <a:ext cx="260" cy="288"/>
              </a:xfrm>
              <a:prstGeom prst="rect">
                <a:avLst/>
              </a:prstGeom>
              <a:noFill/>
              <a:ln w="9525">
                <a:noFill/>
                <a:miter lim="800000"/>
                <a:headEnd/>
                <a:tailEnd/>
              </a:ln>
              <a:effectLst/>
            </p:spPr>
            <p:txBody>
              <a:bodyPr wrap="none">
                <a:prstTxWarp prst="textNoShape">
                  <a:avLst/>
                </a:prstTxWarp>
                <a:spAutoFit/>
              </a:bodyPr>
              <a:lstStyle/>
              <a:p>
                <a:r>
                  <a:rPr lang="en-US" sz="2400" b="1">
                    <a:solidFill>
                      <a:schemeClr val="tx1"/>
                    </a:solidFill>
                    <a:latin typeface="Times" pitchFamily="-65" charset="0"/>
                  </a:rPr>
                  <a:t>...</a:t>
                </a:r>
                <a:endParaRPr lang="en-US" sz="2400">
                  <a:solidFill>
                    <a:schemeClr val="tx1"/>
                  </a:solidFill>
                  <a:latin typeface="Times" pitchFamily="-65" charset="0"/>
                </a:endParaRPr>
              </a:p>
            </p:txBody>
          </p:sp>
        </p:grpSp>
      </p:grpSp>
      <p:sp>
        <p:nvSpPr>
          <p:cNvPr id="2931796" name="Text Box 84"/>
          <p:cNvSpPr txBox="1">
            <a:spLocks noChangeArrowheads="1"/>
          </p:cNvSpPr>
          <p:nvPr/>
        </p:nvSpPr>
        <p:spPr bwMode="auto">
          <a:xfrm>
            <a:off x="841375" y="2420938"/>
            <a:ext cx="354013" cy="457200"/>
          </a:xfrm>
          <a:prstGeom prst="rect">
            <a:avLst/>
          </a:prstGeom>
          <a:noFill/>
          <a:ln w="12700">
            <a:noFill/>
            <a:miter lim="800000"/>
            <a:headEnd/>
            <a:tailEnd/>
          </a:ln>
          <a:effectLst/>
        </p:spPr>
        <p:txBody>
          <a:bodyPr wrap="none">
            <a:prstTxWarp prst="textNoShape">
              <a:avLst/>
            </a:prstTxWarp>
            <a:spAutoFit/>
          </a:bodyPr>
          <a:lstStyle/>
          <a:p>
            <a:r>
              <a:rPr lang="en-US" sz="2400" b="1">
                <a:solidFill>
                  <a:schemeClr val="tx1"/>
                </a:solidFill>
              </a:rPr>
              <a:t>1</a:t>
            </a:r>
          </a:p>
        </p:txBody>
      </p:sp>
      <p:sp>
        <p:nvSpPr>
          <p:cNvPr id="2931797" name="Text Box 85"/>
          <p:cNvSpPr txBox="1">
            <a:spLocks noChangeArrowheads="1"/>
          </p:cNvSpPr>
          <p:nvPr/>
        </p:nvSpPr>
        <p:spPr bwMode="auto">
          <a:xfrm>
            <a:off x="1470025" y="2439988"/>
            <a:ext cx="354013" cy="457200"/>
          </a:xfrm>
          <a:prstGeom prst="rect">
            <a:avLst/>
          </a:prstGeom>
          <a:noFill/>
          <a:ln w="12700">
            <a:noFill/>
            <a:miter lim="800000"/>
            <a:headEnd/>
            <a:tailEnd/>
          </a:ln>
          <a:effectLst/>
        </p:spPr>
        <p:txBody>
          <a:bodyPr wrap="none">
            <a:prstTxWarp prst="textNoShape">
              <a:avLst/>
            </a:prstTxWarp>
            <a:spAutoFit/>
          </a:bodyPr>
          <a:lstStyle/>
          <a:p>
            <a:r>
              <a:rPr lang="en-US" sz="2400" b="1">
                <a:solidFill>
                  <a:srgbClr val="FF0000"/>
                </a:solidFill>
              </a:rPr>
              <a:t>2</a:t>
            </a:r>
          </a:p>
        </p:txBody>
      </p:sp>
      <p:sp>
        <p:nvSpPr>
          <p:cNvPr id="2931798" name="Text Box 86"/>
          <p:cNvSpPr txBox="1">
            <a:spLocks noChangeArrowheads="1"/>
          </p:cNvSpPr>
          <p:nvPr/>
        </p:nvSpPr>
        <p:spPr bwMode="auto">
          <a:xfrm>
            <a:off x="2765425" y="2439988"/>
            <a:ext cx="254847"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solidFill>
                  <a:srgbClr val="FF0000"/>
                </a:solidFill>
              </a:rPr>
              <a:t>l</a:t>
            </a:r>
            <a:endParaRPr lang="en-US" sz="2400" b="1" dirty="0">
              <a:solidFill>
                <a:srgbClr val="FF0000"/>
              </a:solidFill>
            </a:endParaRPr>
          </a:p>
        </p:txBody>
      </p:sp>
      <p:sp>
        <p:nvSpPr>
          <p:cNvPr id="2931799" name="Text Box 87"/>
          <p:cNvSpPr txBox="1">
            <a:spLocks noChangeArrowheads="1"/>
          </p:cNvSpPr>
          <p:nvPr/>
        </p:nvSpPr>
        <p:spPr bwMode="auto">
          <a:xfrm>
            <a:off x="4460875" y="2439988"/>
            <a:ext cx="325730"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solidFill>
                  <a:srgbClr val="FF0000"/>
                </a:solidFill>
              </a:rPr>
              <a:t>k</a:t>
            </a:r>
            <a:endParaRPr lang="en-US" sz="2400" b="1" dirty="0">
              <a:solidFill>
                <a:srgbClr val="FF0000"/>
              </a:solidFill>
            </a:endParaRPr>
          </a:p>
        </p:txBody>
      </p:sp>
      <p:sp>
        <p:nvSpPr>
          <p:cNvPr id="2931800" name="Text Box 88"/>
          <p:cNvSpPr txBox="1">
            <a:spLocks noChangeArrowheads="1"/>
          </p:cNvSpPr>
          <p:nvPr/>
        </p:nvSpPr>
        <p:spPr bwMode="auto">
          <a:xfrm>
            <a:off x="6175375" y="2439988"/>
            <a:ext cx="254847"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solidFill>
                  <a:srgbClr val="FF0000"/>
                </a:solidFill>
              </a:rPr>
              <a:t>j</a:t>
            </a:r>
            <a:endParaRPr lang="en-US" sz="2400" b="1" dirty="0">
              <a:solidFill>
                <a:srgbClr val="FF0000"/>
              </a:solidFill>
            </a:endParaRPr>
          </a:p>
        </p:txBody>
      </p:sp>
      <p:sp>
        <p:nvSpPr>
          <p:cNvPr id="2931801" name="Text Box 89"/>
          <p:cNvSpPr txBox="1">
            <a:spLocks noChangeArrowheads="1"/>
          </p:cNvSpPr>
          <p:nvPr/>
        </p:nvSpPr>
        <p:spPr bwMode="auto">
          <a:xfrm>
            <a:off x="7813675" y="2439988"/>
            <a:ext cx="254847"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solidFill>
                  <a:srgbClr val="FF0000"/>
                </a:solidFill>
              </a:rPr>
              <a:t>i</a:t>
            </a:r>
            <a:endParaRPr lang="en-US" sz="2400" b="1" dirty="0">
              <a:solidFill>
                <a:srgbClr val="FF0000"/>
              </a:solidFill>
            </a:endParaRPr>
          </a:p>
        </p:txBody>
      </p:sp>
      <p:sp>
        <p:nvSpPr>
          <p:cNvPr id="2931802" name="Rectangle 90"/>
          <p:cNvSpPr>
            <a:spLocks noGrp="1" noChangeArrowheads="1"/>
          </p:cNvSpPr>
          <p:nvPr>
            <p:ph type="body" idx="1"/>
          </p:nvPr>
        </p:nvSpPr>
        <p:spPr>
          <a:xfrm>
            <a:off x="381000" y="952500"/>
            <a:ext cx="8286750" cy="371475"/>
          </a:xfrm>
          <a:noFill/>
          <a:ln/>
        </p:spPr>
        <p:txBody>
          <a:bodyPr/>
          <a:lstStyle/>
          <a:p>
            <a:pPr marL="285750" indent="-285750"/>
            <a:r>
              <a:rPr lang="en-US" sz="2800" u="sng">
                <a:solidFill>
                  <a:srgbClr val="FF0000"/>
                </a:solidFill>
                <a:latin typeface="Courier New" pitchFamily="-65" charset="0"/>
              </a:rPr>
              <a:t>000000000000000010</a:t>
            </a:r>
            <a:r>
              <a:rPr lang="en-US" sz="2800">
                <a:latin typeface="Courier New" pitchFamily="-65" charset="0"/>
              </a:rPr>
              <a:t> </a:t>
            </a:r>
            <a:r>
              <a:rPr lang="en-US" sz="2800" u="sng">
                <a:solidFill>
                  <a:srgbClr val="FF0000"/>
                </a:solidFill>
                <a:latin typeface="Courier New" pitchFamily="-65" charset="0"/>
              </a:rPr>
              <a:t>0000000001</a:t>
            </a:r>
            <a:r>
              <a:rPr lang="en-US" sz="2800">
                <a:latin typeface="Courier New" pitchFamily="-65" charset="0"/>
              </a:rPr>
              <a:t> 0100</a:t>
            </a:r>
            <a:endParaRPr lang="en-US"/>
          </a:p>
        </p:txBody>
      </p:sp>
      <p:sp>
        <p:nvSpPr>
          <p:cNvPr id="2931803" name="Text Box 91"/>
          <p:cNvSpPr txBox="1">
            <a:spLocks noChangeArrowheads="1"/>
          </p:cNvSpPr>
          <p:nvPr/>
        </p:nvSpPr>
        <p:spPr bwMode="auto">
          <a:xfrm>
            <a:off x="841375" y="3011488"/>
            <a:ext cx="354013" cy="457200"/>
          </a:xfrm>
          <a:prstGeom prst="rect">
            <a:avLst/>
          </a:prstGeom>
          <a:noFill/>
          <a:ln w="12700">
            <a:noFill/>
            <a:miter lim="800000"/>
            <a:headEnd/>
            <a:tailEnd/>
          </a:ln>
          <a:effectLst/>
        </p:spPr>
        <p:txBody>
          <a:bodyPr wrap="none">
            <a:prstTxWarp prst="textNoShape">
              <a:avLst/>
            </a:prstTxWarp>
            <a:spAutoFit/>
          </a:bodyPr>
          <a:lstStyle/>
          <a:p>
            <a:r>
              <a:rPr lang="en-US" sz="2400" b="1">
                <a:solidFill>
                  <a:schemeClr val="tx1"/>
                </a:solidFill>
              </a:rPr>
              <a:t>1</a:t>
            </a:r>
          </a:p>
        </p:txBody>
      </p:sp>
      <p:sp>
        <p:nvSpPr>
          <p:cNvPr id="2931804" name="Text Box 92"/>
          <p:cNvSpPr txBox="1">
            <a:spLocks noChangeArrowheads="1"/>
          </p:cNvSpPr>
          <p:nvPr/>
        </p:nvSpPr>
        <p:spPr bwMode="auto">
          <a:xfrm>
            <a:off x="1470025" y="3030538"/>
            <a:ext cx="354013" cy="457200"/>
          </a:xfrm>
          <a:prstGeom prst="rect">
            <a:avLst/>
          </a:prstGeom>
          <a:noFill/>
          <a:ln w="12700">
            <a:noFill/>
            <a:miter lim="800000"/>
            <a:headEnd/>
            <a:tailEnd/>
          </a:ln>
          <a:effectLst/>
        </p:spPr>
        <p:txBody>
          <a:bodyPr wrap="none">
            <a:prstTxWarp prst="textNoShape">
              <a:avLst/>
            </a:prstTxWarp>
            <a:spAutoFit/>
          </a:bodyPr>
          <a:lstStyle/>
          <a:p>
            <a:r>
              <a:rPr lang="en-US" sz="2400" b="1">
                <a:solidFill>
                  <a:schemeClr val="tx1"/>
                </a:solidFill>
              </a:rPr>
              <a:t>0</a:t>
            </a:r>
          </a:p>
        </p:txBody>
      </p:sp>
      <p:sp>
        <p:nvSpPr>
          <p:cNvPr id="2931809" name="Text Box 97"/>
          <p:cNvSpPr txBox="1">
            <a:spLocks noChangeArrowheads="1"/>
          </p:cNvSpPr>
          <p:nvPr/>
        </p:nvSpPr>
        <p:spPr bwMode="auto">
          <a:xfrm>
            <a:off x="0" y="1809750"/>
            <a:ext cx="1112838"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Index</a:t>
            </a:r>
          </a:p>
        </p:txBody>
      </p:sp>
      <p:sp>
        <p:nvSpPr>
          <p:cNvPr id="2931810" name="Text Box 98"/>
          <p:cNvSpPr txBox="1">
            <a:spLocks noChangeArrowheads="1"/>
          </p:cNvSpPr>
          <p:nvPr/>
        </p:nvSpPr>
        <p:spPr bwMode="auto">
          <a:xfrm>
            <a:off x="1981200" y="1225550"/>
            <a:ext cx="1646238"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Tag field</a:t>
            </a:r>
          </a:p>
        </p:txBody>
      </p:sp>
      <p:sp>
        <p:nvSpPr>
          <p:cNvPr id="2931811" name="Text Box 99"/>
          <p:cNvSpPr txBox="1">
            <a:spLocks noChangeArrowheads="1"/>
          </p:cNvSpPr>
          <p:nvPr/>
        </p:nvSpPr>
        <p:spPr bwMode="auto">
          <a:xfrm>
            <a:off x="4927600" y="1225550"/>
            <a:ext cx="1943100"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Index field</a:t>
            </a:r>
          </a:p>
        </p:txBody>
      </p:sp>
      <p:sp>
        <p:nvSpPr>
          <p:cNvPr id="2931812" name="Text Box 100"/>
          <p:cNvSpPr txBox="1">
            <a:spLocks noChangeArrowheads="1"/>
          </p:cNvSpPr>
          <p:nvPr/>
        </p:nvSpPr>
        <p:spPr bwMode="auto">
          <a:xfrm>
            <a:off x="7061200" y="1225550"/>
            <a:ext cx="1211263"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Offset</a:t>
            </a:r>
          </a:p>
        </p:txBody>
      </p:sp>
      <p:sp>
        <p:nvSpPr>
          <p:cNvPr id="2931813" name="Text Box 101"/>
          <p:cNvSpPr txBox="1">
            <a:spLocks noChangeArrowheads="1"/>
          </p:cNvSpPr>
          <p:nvPr/>
        </p:nvSpPr>
        <p:spPr bwMode="auto">
          <a:xfrm>
            <a:off x="874713" y="21415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31814" name="Text Box 102"/>
          <p:cNvSpPr txBox="1">
            <a:spLocks noChangeArrowheads="1"/>
          </p:cNvSpPr>
          <p:nvPr/>
        </p:nvSpPr>
        <p:spPr bwMode="auto">
          <a:xfrm>
            <a:off x="874713" y="27638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31815" name="Text Box 103"/>
          <p:cNvSpPr txBox="1">
            <a:spLocks noChangeArrowheads="1"/>
          </p:cNvSpPr>
          <p:nvPr/>
        </p:nvSpPr>
        <p:spPr bwMode="auto">
          <a:xfrm>
            <a:off x="887413" y="33861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31816" name="Text Box 104"/>
          <p:cNvSpPr txBox="1">
            <a:spLocks noChangeArrowheads="1"/>
          </p:cNvSpPr>
          <p:nvPr/>
        </p:nvSpPr>
        <p:spPr bwMode="auto">
          <a:xfrm>
            <a:off x="887413" y="36909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31817" name="Text Box 105"/>
          <p:cNvSpPr txBox="1">
            <a:spLocks noChangeArrowheads="1"/>
          </p:cNvSpPr>
          <p:nvPr/>
        </p:nvSpPr>
        <p:spPr bwMode="auto">
          <a:xfrm>
            <a:off x="887413" y="39957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31818" name="Text Box 106"/>
          <p:cNvSpPr txBox="1">
            <a:spLocks noChangeArrowheads="1"/>
          </p:cNvSpPr>
          <p:nvPr/>
        </p:nvSpPr>
        <p:spPr bwMode="auto">
          <a:xfrm>
            <a:off x="887413" y="43132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31819" name="Text Box 107"/>
          <p:cNvSpPr txBox="1">
            <a:spLocks noChangeArrowheads="1"/>
          </p:cNvSpPr>
          <p:nvPr/>
        </p:nvSpPr>
        <p:spPr bwMode="auto">
          <a:xfrm>
            <a:off x="887413" y="53038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31820" name="Text Box 108"/>
          <p:cNvSpPr txBox="1">
            <a:spLocks noChangeArrowheads="1"/>
          </p:cNvSpPr>
          <p:nvPr/>
        </p:nvSpPr>
        <p:spPr bwMode="auto">
          <a:xfrm>
            <a:off x="887413" y="56086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109" name="Text Box 69"/>
          <p:cNvSpPr txBox="1">
            <a:spLocks noChangeArrowheads="1"/>
          </p:cNvSpPr>
          <p:nvPr/>
        </p:nvSpPr>
        <p:spPr bwMode="auto">
          <a:xfrm>
            <a:off x="2438400" y="17018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0xc-f</a:t>
            </a:r>
            <a:endParaRPr lang="en-US" sz="2800" b="1" dirty="0">
              <a:solidFill>
                <a:schemeClr val="tx1"/>
              </a:solidFill>
              <a:latin typeface="Times" pitchFamily="-65" charset="0"/>
            </a:endParaRPr>
          </a:p>
        </p:txBody>
      </p:sp>
      <p:sp>
        <p:nvSpPr>
          <p:cNvPr id="110" name="Text Box 70"/>
          <p:cNvSpPr txBox="1">
            <a:spLocks noChangeArrowheads="1"/>
          </p:cNvSpPr>
          <p:nvPr/>
        </p:nvSpPr>
        <p:spPr bwMode="auto">
          <a:xfrm>
            <a:off x="4114800" y="16764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0x8-b</a:t>
            </a:r>
            <a:endParaRPr lang="en-US" sz="2800" b="1" dirty="0">
              <a:solidFill>
                <a:schemeClr val="tx1"/>
              </a:solidFill>
              <a:latin typeface="Times" pitchFamily="-65" charset="0"/>
            </a:endParaRPr>
          </a:p>
        </p:txBody>
      </p:sp>
      <p:sp>
        <p:nvSpPr>
          <p:cNvPr id="111" name="Text Box 71"/>
          <p:cNvSpPr txBox="1">
            <a:spLocks noChangeArrowheads="1"/>
          </p:cNvSpPr>
          <p:nvPr/>
        </p:nvSpPr>
        <p:spPr bwMode="auto">
          <a:xfrm>
            <a:off x="5791200" y="16764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0x4-7</a:t>
            </a:r>
            <a:endParaRPr lang="en-US" sz="2800" b="1" dirty="0">
              <a:solidFill>
                <a:schemeClr val="tx1"/>
              </a:solidFill>
              <a:latin typeface="Times" pitchFamily="-65" charset="0"/>
            </a:endParaRPr>
          </a:p>
        </p:txBody>
      </p:sp>
      <p:sp>
        <p:nvSpPr>
          <p:cNvPr id="112" name="Text Box 72"/>
          <p:cNvSpPr txBox="1">
            <a:spLocks noChangeArrowheads="1"/>
          </p:cNvSpPr>
          <p:nvPr/>
        </p:nvSpPr>
        <p:spPr bwMode="auto">
          <a:xfrm>
            <a:off x="7391400" y="16764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0x0-3</a:t>
            </a:r>
            <a:endParaRPr lang="en-US" sz="2800" b="1" dirty="0">
              <a:solidFill>
                <a:schemeClr val="tx1"/>
              </a:solidFill>
              <a:latin typeface="Times" pitchFamily="-65" charset="0"/>
            </a:endParaRPr>
          </a:p>
        </p:txBody>
      </p:sp>
      <p:sp>
        <p:nvSpPr>
          <p:cNvPr id="113" name="Text Box 93"/>
          <p:cNvSpPr txBox="1">
            <a:spLocks noChangeArrowheads="1"/>
          </p:cNvSpPr>
          <p:nvPr/>
        </p:nvSpPr>
        <p:spPr bwMode="auto">
          <a:xfrm>
            <a:off x="2765425" y="3030538"/>
            <a:ext cx="338855"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solidFill>
                  <a:schemeClr val="tx1"/>
                </a:solidFill>
              </a:rPr>
              <a:t>h</a:t>
            </a:r>
            <a:endParaRPr lang="en-US" sz="2400" b="1" dirty="0">
              <a:solidFill>
                <a:schemeClr val="tx1"/>
              </a:solidFill>
            </a:endParaRPr>
          </a:p>
        </p:txBody>
      </p:sp>
      <p:sp>
        <p:nvSpPr>
          <p:cNvPr id="114" name="Text Box 94"/>
          <p:cNvSpPr txBox="1">
            <a:spLocks noChangeArrowheads="1"/>
          </p:cNvSpPr>
          <p:nvPr/>
        </p:nvSpPr>
        <p:spPr bwMode="auto">
          <a:xfrm>
            <a:off x="4460875" y="3030538"/>
            <a:ext cx="338855"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solidFill>
                  <a:schemeClr val="tx1"/>
                </a:solidFill>
              </a:rPr>
              <a:t>g</a:t>
            </a:r>
            <a:endParaRPr lang="en-US" sz="2400" b="1" dirty="0">
              <a:solidFill>
                <a:schemeClr val="tx1"/>
              </a:solidFill>
            </a:endParaRPr>
          </a:p>
        </p:txBody>
      </p:sp>
      <p:sp>
        <p:nvSpPr>
          <p:cNvPr id="115" name="Text Box 95"/>
          <p:cNvSpPr txBox="1">
            <a:spLocks noChangeArrowheads="1"/>
          </p:cNvSpPr>
          <p:nvPr/>
        </p:nvSpPr>
        <p:spPr bwMode="auto">
          <a:xfrm>
            <a:off x="6175375" y="3030538"/>
            <a:ext cx="274434"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solidFill>
                  <a:schemeClr val="tx1"/>
                </a:solidFill>
              </a:rPr>
              <a:t>f</a:t>
            </a:r>
            <a:endParaRPr lang="en-US" sz="2400" b="1" dirty="0">
              <a:solidFill>
                <a:schemeClr val="tx1"/>
              </a:solidFill>
            </a:endParaRPr>
          </a:p>
        </p:txBody>
      </p:sp>
      <p:sp>
        <p:nvSpPr>
          <p:cNvPr id="116" name="Text Box 96"/>
          <p:cNvSpPr txBox="1">
            <a:spLocks noChangeArrowheads="1"/>
          </p:cNvSpPr>
          <p:nvPr/>
        </p:nvSpPr>
        <p:spPr bwMode="auto">
          <a:xfrm>
            <a:off x="7813675" y="3030538"/>
            <a:ext cx="325029"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solidFill>
                  <a:schemeClr val="tx1"/>
                </a:solidFill>
              </a:rPr>
              <a:t>e</a:t>
            </a:r>
            <a:endParaRPr lang="en-US" sz="2400" b="1" dirty="0">
              <a:solidFill>
                <a:schemeClr val="tx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33762" name="Rectangle 2"/>
          <p:cNvSpPr>
            <a:spLocks noGrp="1" noChangeArrowheads="1"/>
          </p:cNvSpPr>
          <p:nvPr>
            <p:ph type="title"/>
          </p:nvPr>
        </p:nvSpPr>
        <p:spPr>
          <a:xfrm>
            <a:off x="635000" y="215900"/>
            <a:ext cx="5461000" cy="474663"/>
          </a:xfrm>
        </p:spPr>
        <p:txBody>
          <a:bodyPr/>
          <a:lstStyle/>
          <a:p>
            <a:r>
              <a:rPr lang="en-US" dirty="0"/>
              <a:t>And return word</a:t>
            </a:r>
            <a:r>
              <a:rPr lang="en-US" dirty="0" smtClean="0"/>
              <a:t> J</a:t>
            </a:r>
            <a:endParaRPr lang="en-US" dirty="0"/>
          </a:p>
        </p:txBody>
      </p:sp>
      <p:grpSp>
        <p:nvGrpSpPr>
          <p:cNvPr id="2" name="Group 3"/>
          <p:cNvGrpSpPr>
            <a:grpSpLocks/>
          </p:cNvGrpSpPr>
          <p:nvPr/>
        </p:nvGrpSpPr>
        <p:grpSpPr bwMode="auto">
          <a:xfrm>
            <a:off x="0" y="1397000"/>
            <a:ext cx="8839200" cy="4665663"/>
            <a:chOff x="0" y="880"/>
            <a:chExt cx="5568" cy="2939"/>
          </a:xfrm>
        </p:grpSpPr>
        <p:sp>
          <p:nvSpPr>
            <p:cNvPr id="2933764" name="Rectangle 4"/>
            <p:cNvSpPr>
              <a:spLocks noChangeArrowheads="1"/>
            </p:cNvSpPr>
            <p:nvPr/>
          </p:nvSpPr>
          <p:spPr bwMode="auto">
            <a:xfrm>
              <a:off x="720" y="1392"/>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3765" name="Rectangle 5"/>
            <p:cNvSpPr>
              <a:spLocks noChangeArrowheads="1"/>
            </p:cNvSpPr>
            <p:nvPr/>
          </p:nvSpPr>
          <p:spPr bwMode="auto">
            <a:xfrm>
              <a:off x="576" y="1392"/>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3766" name="Rectangle 6"/>
            <p:cNvSpPr>
              <a:spLocks noChangeArrowheads="1"/>
            </p:cNvSpPr>
            <p:nvPr/>
          </p:nvSpPr>
          <p:spPr bwMode="auto">
            <a:xfrm>
              <a:off x="1344"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3767" name="Rectangle 7"/>
            <p:cNvSpPr>
              <a:spLocks noChangeArrowheads="1"/>
            </p:cNvSpPr>
            <p:nvPr/>
          </p:nvSpPr>
          <p:spPr bwMode="auto">
            <a:xfrm>
              <a:off x="2400"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3768" name="Rectangle 8"/>
            <p:cNvSpPr>
              <a:spLocks noChangeArrowheads="1"/>
            </p:cNvSpPr>
            <p:nvPr/>
          </p:nvSpPr>
          <p:spPr bwMode="auto">
            <a:xfrm>
              <a:off x="3456"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3769" name="Rectangle 9"/>
            <p:cNvSpPr>
              <a:spLocks noChangeArrowheads="1"/>
            </p:cNvSpPr>
            <p:nvPr/>
          </p:nvSpPr>
          <p:spPr bwMode="auto">
            <a:xfrm>
              <a:off x="4512"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3770" name="Rectangle 10"/>
            <p:cNvSpPr>
              <a:spLocks noChangeArrowheads="1"/>
            </p:cNvSpPr>
            <p:nvPr/>
          </p:nvSpPr>
          <p:spPr bwMode="auto">
            <a:xfrm>
              <a:off x="720" y="1584"/>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3771" name="Rectangle 11"/>
            <p:cNvSpPr>
              <a:spLocks noChangeArrowheads="1"/>
            </p:cNvSpPr>
            <p:nvPr/>
          </p:nvSpPr>
          <p:spPr bwMode="auto">
            <a:xfrm>
              <a:off x="576" y="1584"/>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3772" name="Rectangle 12"/>
            <p:cNvSpPr>
              <a:spLocks noChangeArrowheads="1"/>
            </p:cNvSpPr>
            <p:nvPr/>
          </p:nvSpPr>
          <p:spPr bwMode="auto">
            <a:xfrm>
              <a:off x="1344"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3773" name="Rectangle 13"/>
            <p:cNvSpPr>
              <a:spLocks noChangeArrowheads="1"/>
            </p:cNvSpPr>
            <p:nvPr/>
          </p:nvSpPr>
          <p:spPr bwMode="auto">
            <a:xfrm>
              <a:off x="2400"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3774" name="Rectangle 14"/>
            <p:cNvSpPr>
              <a:spLocks noChangeArrowheads="1"/>
            </p:cNvSpPr>
            <p:nvPr/>
          </p:nvSpPr>
          <p:spPr bwMode="auto">
            <a:xfrm>
              <a:off x="3456"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3775" name="Rectangle 15"/>
            <p:cNvSpPr>
              <a:spLocks noChangeArrowheads="1"/>
            </p:cNvSpPr>
            <p:nvPr/>
          </p:nvSpPr>
          <p:spPr bwMode="auto">
            <a:xfrm>
              <a:off x="4512"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3776" name="Rectangle 16"/>
            <p:cNvSpPr>
              <a:spLocks noChangeArrowheads="1"/>
            </p:cNvSpPr>
            <p:nvPr/>
          </p:nvSpPr>
          <p:spPr bwMode="auto">
            <a:xfrm>
              <a:off x="720" y="1776"/>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3777" name="Rectangle 17"/>
            <p:cNvSpPr>
              <a:spLocks noChangeArrowheads="1"/>
            </p:cNvSpPr>
            <p:nvPr/>
          </p:nvSpPr>
          <p:spPr bwMode="auto">
            <a:xfrm>
              <a:off x="576" y="1776"/>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3778" name="Rectangle 18"/>
            <p:cNvSpPr>
              <a:spLocks noChangeArrowheads="1"/>
            </p:cNvSpPr>
            <p:nvPr/>
          </p:nvSpPr>
          <p:spPr bwMode="auto">
            <a:xfrm>
              <a:off x="1344"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3779" name="Rectangle 19"/>
            <p:cNvSpPr>
              <a:spLocks noChangeArrowheads="1"/>
            </p:cNvSpPr>
            <p:nvPr/>
          </p:nvSpPr>
          <p:spPr bwMode="auto">
            <a:xfrm>
              <a:off x="2400"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3780" name="Rectangle 20"/>
            <p:cNvSpPr>
              <a:spLocks noChangeArrowheads="1"/>
            </p:cNvSpPr>
            <p:nvPr/>
          </p:nvSpPr>
          <p:spPr bwMode="auto">
            <a:xfrm>
              <a:off x="3456"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3781" name="Rectangle 21"/>
            <p:cNvSpPr>
              <a:spLocks noChangeArrowheads="1"/>
            </p:cNvSpPr>
            <p:nvPr/>
          </p:nvSpPr>
          <p:spPr bwMode="auto">
            <a:xfrm>
              <a:off x="4512"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3782" name="Rectangle 22"/>
            <p:cNvSpPr>
              <a:spLocks noChangeArrowheads="1"/>
            </p:cNvSpPr>
            <p:nvPr/>
          </p:nvSpPr>
          <p:spPr bwMode="auto">
            <a:xfrm>
              <a:off x="720" y="1968"/>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3783" name="Rectangle 23"/>
            <p:cNvSpPr>
              <a:spLocks noChangeArrowheads="1"/>
            </p:cNvSpPr>
            <p:nvPr/>
          </p:nvSpPr>
          <p:spPr bwMode="auto">
            <a:xfrm>
              <a:off x="576" y="1968"/>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3784" name="Rectangle 24"/>
            <p:cNvSpPr>
              <a:spLocks noChangeArrowheads="1"/>
            </p:cNvSpPr>
            <p:nvPr/>
          </p:nvSpPr>
          <p:spPr bwMode="auto">
            <a:xfrm>
              <a:off x="1344"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3785" name="Rectangle 25"/>
            <p:cNvSpPr>
              <a:spLocks noChangeArrowheads="1"/>
            </p:cNvSpPr>
            <p:nvPr/>
          </p:nvSpPr>
          <p:spPr bwMode="auto">
            <a:xfrm>
              <a:off x="2400"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3786" name="Rectangle 26"/>
            <p:cNvSpPr>
              <a:spLocks noChangeArrowheads="1"/>
            </p:cNvSpPr>
            <p:nvPr/>
          </p:nvSpPr>
          <p:spPr bwMode="auto">
            <a:xfrm>
              <a:off x="3456"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3787" name="Rectangle 27"/>
            <p:cNvSpPr>
              <a:spLocks noChangeArrowheads="1"/>
            </p:cNvSpPr>
            <p:nvPr/>
          </p:nvSpPr>
          <p:spPr bwMode="auto">
            <a:xfrm>
              <a:off x="4512"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3788" name="Rectangle 28"/>
            <p:cNvSpPr>
              <a:spLocks noChangeArrowheads="1"/>
            </p:cNvSpPr>
            <p:nvPr/>
          </p:nvSpPr>
          <p:spPr bwMode="auto">
            <a:xfrm>
              <a:off x="720" y="2160"/>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3789" name="Rectangle 29"/>
            <p:cNvSpPr>
              <a:spLocks noChangeArrowheads="1"/>
            </p:cNvSpPr>
            <p:nvPr/>
          </p:nvSpPr>
          <p:spPr bwMode="auto">
            <a:xfrm>
              <a:off x="576" y="2160"/>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3790" name="Rectangle 30"/>
            <p:cNvSpPr>
              <a:spLocks noChangeArrowheads="1"/>
            </p:cNvSpPr>
            <p:nvPr/>
          </p:nvSpPr>
          <p:spPr bwMode="auto">
            <a:xfrm>
              <a:off x="1344"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3791" name="Rectangle 31"/>
            <p:cNvSpPr>
              <a:spLocks noChangeArrowheads="1"/>
            </p:cNvSpPr>
            <p:nvPr/>
          </p:nvSpPr>
          <p:spPr bwMode="auto">
            <a:xfrm>
              <a:off x="2400"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3792" name="Rectangle 32"/>
            <p:cNvSpPr>
              <a:spLocks noChangeArrowheads="1"/>
            </p:cNvSpPr>
            <p:nvPr/>
          </p:nvSpPr>
          <p:spPr bwMode="auto">
            <a:xfrm>
              <a:off x="3456"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3793" name="Rectangle 33"/>
            <p:cNvSpPr>
              <a:spLocks noChangeArrowheads="1"/>
            </p:cNvSpPr>
            <p:nvPr/>
          </p:nvSpPr>
          <p:spPr bwMode="auto">
            <a:xfrm>
              <a:off x="4512"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3794" name="Rectangle 34"/>
            <p:cNvSpPr>
              <a:spLocks noChangeArrowheads="1"/>
            </p:cNvSpPr>
            <p:nvPr/>
          </p:nvSpPr>
          <p:spPr bwMode="auto">
            <a:xfrm>
              <a:off x="720" y="2352"/>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3795" name="Rectangle 35"/>
            <p:cNvSpPr>
              <a:spLocks noChangeArrowheads="1"/>
            </p:cNvSpPr>
            <p:nvPr/>
          </p:nvSpPr>
          <p:spPr bwMode="auto">
            <a:xfrm>
              <a:off x="576" y="2352"/>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3796" name="Rectangle 36"/>
            <p:cNvSpPr>
              <a:spLocks noChangeArrowheads="1"/>
            </p:cNvSpPr>
            <p:nvPr/>
          </p:nvSpPr>
          <p:spPr bwMode="auto">
            <a:xfrm>
              <a:off x="1344"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3797" name="Rectangle 37"/>
            <p:cNvSpPr>
              <a:spLocks noChangeArrowheads="1"/>
            </p:cNvSpPr>
            <p:nvPr/>
          </p:nvSpPr>
          <p:spPr bwMode="auto">
            <a:xfrm>
              <a:off x="2400"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3798" name="Rectangle 38"/>
            <p:cNvSpPr>
              <a:spLocks noChangeArrowheads="1"/>
            </p:cNvSpPr>
            <p:nvPr/>
          </p:nvSpPr>
          <p:spPr bwMode="auto">
            <a:xfrm>
              <a:off x="3456"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3799" name="Rectangle 39"/>
            <p:cNvSpPr>
              <a:spLocks noChangeArrowheads="1"/>
            </p:cNvSpPr>
            <p:nvPr/>
          </p:nvSpPr>
          <p:spPr bwMode="auto">
            <a:xfrm>
              <a:off x="4512"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3800" name="Rectangle 40"/>
            <p:cNvSpPr>
              <a:spLocks noChangeArrowheads="1"/>
            </p:cNvSpPr>
            <p:nvPr/>
          </p:nvSpPr>
          <p:spPr bwMode="auto">
            <a:xfrm>
              <a:off x="720" y="2544"/>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3801" name="Rectangle 41"/>
            <p:cNvSpPr>
              <a:spLocks noChangeArrowheads="1"/>
            </p:cNvSpPr>
            <p:nvPr/>
          </p:nvSpPr>
          <p:spPr bwMode="auto">
            <a:xfrm>
              <a:off x="576" y="2544"/>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3802" name="Rectangle 42"/>
            <p:cNvSpPr>
              <a:spLocks noChangeArrowheads="1"/>
            </p:cNvSpPr>
            <p:nvPr/>
          </p:nvSpPr>
          <p:spPr bwMode="auto">
            <a:xfrm>
              <a:off x="1344"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3803" name="Rectangle 43"/>
            <p:cNvSpPr>
              <a:spLocks noChangeArrowheads="1"/>
            </p:cNvSpPr>
            <p:nvPr/>
          </p:nvSpPr>
          <p:spPr bwMode="auto">
            <a:xfrm>
              <a:off x="2400"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3804" name="Rectangle 44"/>
            <p:cNvSpPr>
              <a:spLocks noChangeArrowheads="1"/>
            </p:cNvSpPr>
            <p:nvPr/>
          </p:nvSpPr>
          <p:spPr bwMode="auto">
            <a:xfrm>
              <a:off x="3456"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3805" name="Rectangle 45"/>
            <p:cNvSpPr>
              <a:spLocks noChangeArrowheads="1"/>
            </p:cNvSpPr>
            <p:nvPr/>
          </p:nvSpPr>
          <p:spPr bwMode="auto">
            <a:xfrm>
              <a:off x="4512"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3806" name="Rectangle 46"/>
            <p:cNvSpPr>
              <a:spLocks noChangeArrowheads="1"/>
            </p:cNvSpPr>
            <p:nvPr/>
          </p:nvSpPr>
          <p:spPr bwMode="auto">
            <a:xfrm>
              <a:off x="720" y="2736"/>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3807" name="Rectangle 47"/>
            <p:cNvSpPr>
              <a:spLocks noChangeArrowheads="1"/>
            </p:cNvSpPr>
            <p:nvPr/>
          </p:nvSpPr>
          <p:spPr bwMode="auto">
            <a:xfrm>
              <a:off x="576" y="2736"/>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3808" name="Rectangle 48"/>
            <p:cNvSpPr>
              <a:spLocks noChangeArrowheads="1"/>
            </p:cNvSpPr>
            <p:nvPr/>
          </p:nvSpPr>
          <p:spPr bwMode="auto">
            <a:xfrm>
              <a:off x="1344"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3809" name="Rectangle 49"/>
            <p:cNvSpPr>
              <a:spLocks noChangeArrowheads="1"/>
            </p:cNvSpPr>
            <p:nvPr/>
          </p:nvSpPr>
          <p:spPr bwMode="auto">
            <a:xfrm>
              <a:off x="2400"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3810" name="Rectangle 50"/>
            <p:cNvSpPr>
              <a:spLocks noChangeArrowheads="1"/>
            </p:cNvSpPr>
            <p:nvPr/>
          </p:nvSpPr>
          <p:spPr bwMode="auto">
            <a:xfrm>
              <a:off x="3456"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3811" name="Rectangle 51"/>
            <p:cNvSpPr>
              <a:spLocks noChangeArrowheads="1"/>
            </p:cNvSpPr>
            <p:nvPr/>
          </p:nvSpPr>
          <p:spPr bwMode="auto">
            <a:xfrm>
              <a:off x="4512"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3812" name="Rectangle 52"/>
            <p:cNvSpPr>
              <a:spLocks noChangeArrowheads="1"/>
            </p:cNvSpPr>
            <p:nvPr/>
          </p:nvSpPr>
          <p:spPr bwMode="auto">
            <a:xfrm>
              <a:off x="720" y="3360"/>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3813" name="Rectangle 53"/>
            <p:cNvSpPr>
              <a:spLocks noChangeArrowheads="1"/>
            </p:cNvSpPr>
            <p:nvPr/>
          </p:nvSpPr>
          <p:spPr bwMode="auto">
            <a:xfrm>
              <a:off x="576" y="3360"/>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3814" name="Rectangle 54"/>
            <p:cNvSpPr>
              <a:spLocks noChangeArrowheads="1"/>
            </p:cNvSpPr>
            <p:nvPr/>
          </p:nvSpPr>
          <p:spPr bwMode="auto">
            <a:xfrm>
              <a:off x="1344"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3815" name="Rectangle 55"/>
            <p:cNvSpPr>
              <a:spLocks noChangeArrowheads="1"/>
            </p:cNvSpPr>
            <p:nvPr/>
          </p:nvSpPr>
          <p:spPr bwMode="auto">
            <a:xfrm>
              <a:off x="2400"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3816" name="Rectangle 56"/>
            <p:cNvSpPr>
              <a:spLocks noChangeArrowheads="1"/>
            </p:cNvSpPr>
            <p:nvPr/>
          </p:nvSpPr>
          <p:spPr bwMode="auto">
            <a:xfrm>
              <a:off x="3456"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3817" name="Rectangle 57"/>
            <p:cNvSpPr>
              <a:spLocks noChangeArrowheads="1"/>
            </p:cNvSpPr>
            <p:nvPr/>
          </p:nvSpPr>
          <p:spPr bwMode="auto">
            <a:xfrm>
              <a:off x="4512"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3818" name="Rectangle 58"/>
            <p:cNvSpPr>
              <a:spLocks noChangeArrowheads="1"/>
            </p:cNvSpPr>
            <p:nvPr/>
          </p:nvSpPr>
          <p:spPr bwMode="auto">
            <a:xfrm>
              <a:off x="720" y="3552"/>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3819" name="Rectangle 59"/>
            <p:cNvSpPr>
              <a:spLocks noChangeArrowheads="1"/>
            </p:cNvSpPr>
            <p:nvPr/>
          </p:nvSpPr>
          <p:spPr bwMode="auto">
            <a:xfrm>
              <a:off x="576" y="3552"/>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3820" name="Rectangle 60"/>
            <p:cNvSpPr>
              <a:spLocks noChangeArrowheads="1"/>
            </p:cNvSpPr>
            <p:nvPr/>
          </p:nvSpPr>
          <p:spPr bwMode="auto">
            <a:xfrm>
              <a:off x="1344"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3821" name="Rectangle 61"/>
            <p:cNvSpPr>
              <a:spLocks noChangeArrowheads="1"/>
            </p:cNvSpPr>
            <p:nvPr/>
          </p:nvSpPr>
          <p:spPr bwMode="auto">
            <a:xfrm>
              <a:off x="2400"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3822" name="Rectangle 62"/>
            <p:cNvSpPr>
              <a:spLocks noChangeArrowheads="1"/>
            </p:cNvSpPr>
            <p:nvPr/>
          </p:nvSpPr>
          <p:spPr bwMode="auto">
            <a:xfrm>
              <a:off x="3456"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3823" name="Rectangle 63"/>
            <p:cNvSpPr>
              <a:spLocks noChangeArrowheads="1"/>
            </p:cNvSpPr>
            <p:nvPr/>
          </p:nvSpPr>
          <p:spPr bwMode="auto">
            <a:xfrm>
              <a:off x="4512"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3824" name="Text Box 64"/>
            <p:cNvSpPr txBox="1">
              <a:spLocks noChangeArrowheads="1"/>
            </p:cNvSpPr>
            <p:nvPr/>
          </p:nvSpPr>
          <p:spPr bwMode="auto">
            <a:xfrm>
              <a:off x="2390" y="3002"/>
              <a:ext cx="260" cy="288"/>
            </a:xfrm>
            <a:prstGeom prst="rect">
              <a:avLst/>
            </a:prstGeom>
            <a:noFill/>
            <a:ln w="9525">
              <a:noFill/>
              <a:miter lim="800000"/>
              <a:headEnd/>
              <a:tailEnd/>
            </a:ln>
            <a:effectLst/>
          </p:spPr>
          <p:txBody>
            <a:bodyPr wrap="none">
              <a:prstTxWarp prst="textNoShape">
                <a:avLst/>
              </a:prstTxWarp>
              <a:spAutoFit/>
            </a:bodyPr>
            <a:lstStyle/>
            <a:p>
              <a:r>
                <a:rPr lang="en-US" sz="2400" b="1">
                  <a:solidFill>
                    <a:schemeClr val="tx1"/>
                  </a:solidFill>
                  <a:latin typeface="Times" pitchFamily="-65" charset="0"/>
                </a:rPr>
                <a:t>...</a:t>
              </a:r>
              <a:endParaRPr lang="en-US" sz="2400">
                <a:solidFill>
                  <a:schemeClr val="tx1"/>
                </a:solidFill>
                <a:latin typeface="Times" pitchFamily="-65" charset="0"/>
              </a:endParaRPr>
            </a:p>
          </p:txBody>
        </p:sp>
        <p:grpSp>
          <p:nvGrpSpPr>
            <p:cNvPr id="3" name="Group 65"/>
            <p:cNvGrpSpPr>
              <a:grpSpLocks/>
            </p:cNvGrpSpPr>
            <p:nvPr/>
          </p:nvGrpSpPr>
          <p:grpSpPr bwMode="auto">
            <a:xfrm>
              <a:off x="336" y="880"/>
              <a:ext cx="969" cy="567"/>
              <a:chOff x="336" y="880"/>
              <a:chExt cx="969" cy="567"/>
            </a:xfrm>
          </p:grpSpPr>
          <p:sp>
            <p:nvSpPr>
              <p:cNvPr id="2933826" name="Text Box 66"/>
              <p:cNvSpPr txBox="1">
                <a:spLocks noChangeArrowheads="1"/>
              </p:cNvSpPr>
              <p:nvPr/>
            </p:nvSpPr>
            <p:spPr bwMode="auto">
              <a:xfrm>
                <a:off x="336" y="880"/>
                <a:ext cx="639"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Times" pitchFamily="-65" charset="0"/>
                  </a:rPr>
                  <a:t>Valid</a:t>
                </a:r>
              </a:p>
            </p:txBody>
          </p:sp>
          <p:sp>
            <p:nvSpPr>
              <p:cNvPr id="2933827" name="Text Box 67"/>
              <p:cNvSpPr txBox="1">
                <a:spLocks noChangeArrowheads="1"/>
              </p:cNvSpPr>
              <p:nvPr/>
            </p:nvSpPr>
            <p:spPr bwMode="auto">
              <a:xfrm>
                <a:off x="816" y="1120"/>
                <a:ext cx="489"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Times" pitchFamily="-65" charset="0"/>
                  </a:rPr>
                  <a:t>Tag</a:t>
                </a:r>
              </a:p>
            </p:txBody>
          </p:sp>
        </p:grpSp>
        <p:grpSp>
          <p:nvGrpSpPr>
            <p:cNvPr id="4" name="Group 72"/>
            <p:cNvGrpSpPr>
              <a:grpSpLocks/>
            </p:cNvGrpSpPr>
            <p:nvPr/>
          </p:nvGrpSpPr>
          <p:grpSpPr bwMode="auto">
            <a:xfrm>
              <a:off x="0" y="1335"/>
              <a:ext cx="654" cy="2484"/>
              <a:chOff x="0" y="1335"/>
              <a:chExt cx="654" cy="2484"/>
            </a:xfrm>
          </p:grpSpPr>
          <p:sp>
            <p:nvSpPr>
              <p:cNvPr id="2933833" name="Text Box 73"/>
              <p:cNvSpPr txBox="1">
                <a:spLocks noChangeArrowheads="1"/>
              </p:cNvSpPr>
              <p:nvPr/>
            </p:nvSpPr>
            <p:spPr bwMode="auto">
              <a:xfrm>
                <a:off x="192" y="1335"/>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0</a:t>
                </a:r>
                <a:endParaRPr lang="en-US" sz="2800">
                  <a:solidFill>
                    <a:schemeClr val="tx1"/>
                  </a:solidFill>
                  <a:latin typeface="Times" pitchFamily="-65" charset="0"/>
                </a:endParaRPr>
              </a:p>
            </p:txBody>
          </p:sp>
          <p:sp>
            <p:nvSpPr>
              <p:cNvPr id="2933834" name="Text Box 74"/>
              <p:cNvSpPr txBox="1">
                <a:spLocks noChangeArrowheads="1"/>
              </p:cNvSpPr>
              <p:nvPr/>
            </p:nvSpPr>
            <p:spPr bwMode="auto">
              <a:xfrm>
                <a:off x="192" y="1527"/>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1</a:t>
                </a:r>
                <a:endParaRPr lang="en-US" sz="2800">
                  <a:solidFill>
                    <a:schemeClr val="tx1"/>
                  </a:solidFill>
                  <a:latin typeface="Times" pitchFamily="-65" charset="0"/>
                </a:endParaRPr>
              </a:p>
            </p:txBody>
          </p:sp>
          <p:sp>
            <p:nvSpPr>
              <p:cNvPr id="2933835" name="Text Box 75"/>
              <p:cNvSpPr txBox="1">
                <a:spLocks noChangeArrowheads="1"/>
              </p:cNvSpPr>
              <p:nvPr/>
            </p:nvSpPr>
            <p:spPr bwMode="auto">
              <a:xfrm>
                <a:off x="192" y="1719"/>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2</a:t>
                </a:r>
                <a:endParaRPr lang="en-US" sz="2800">
                  <a:solidFill>
                    <a:schemeClr val="tx1"/>
                  </a:solidFill>
                  <a:latin typeface="Times" pitchFamily="-65" charset="0"/>
                </a:endParaRPr>
              </a:p>
            </p:txBody>
          </p:sp>
          <p:sp>
            <p:nvSpPr>
              <p:cNvPr id="2933836" name="Text Box 76"/>
              <p:cNvSpPr txBox="1">
                <a:spLocks noChangeArrowheads="1"/>
              </p:cNvSpPr>
              <p:nvPr/>
            </p:nvSpPr>
            <p:spPr bwMode="auto">
              <a:xfrm>
                <a:off x="192" y="1911"/>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3</a:t>
                </a:r>
                <a:endParaRPr lang="en-US" sz="2800">
                  <a:solidFill>
                    <a:schemeClr val="tx1"/>
                  </a:solidFill>
                  <a:latin typeface="Times" pitchFamily="-65" charset="0"/>
                </a:endParaRPr>
              </a:p>
            </p:txBody>
          </p:sp>
          <p:sp>
            <p:nvSpPr>
              <p:cNvPr id="2933837" name="Text Box 77"/>
              <p:cNvSpPr txBox="1">
                <a:spLocks noChangeArrowheads="1"/>
              </p:cNvSpPr>
              <p:nvPr/>
            </p:nvSpPr>
            <p:spPr bwMode="auto">
              <a:xfrm>
                <a:off x="192" y="2103"/>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4</a:t>
                </a:r>
                <a:endParaRPr lang="en-US" sz="2800">
                  <a:solidFill>
                    <a:schemeClr val="tx1"/>
                  </a:solidFill>
                  <a:latin typeface="Times" pitchFamily="-65" charset="0"/>
                </a:endParaRPr>
              </a:p>
            </p:txBody>
          </p:sp>
          <p:sp>
            <p:nvSpPr>
              <p:cNvPr id="2933838" name="Text Box 78"/>
              <p:cNvSpPr txBox="1">
                <a:spLocks noChangeArrowheads="1"/>
              </p:cNvSpPr>
              <p:nvPr/>
            </p:nvSpPr>
            <p:spPr bwMode="auto">
              <a:xfrm>
                <a:off x="192" y="2295"/>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5</a:t>
                </a:r>
                <a:endParaRPr lang="en-US" sz="2800">
                  <a:solidFill>
                    <a:schemeClr val="tx1"/>
                  </a:solidFill>
                  <a:latin typeface="Times" pitchFamily="-65" charset="0"/>
                </a:endParaRPr>
              </a:p>
            </p:txBody>
          </p:sp>
          <p:sp>
            <p:nvSpPr>
              <p:cNvPr id="2933839" name="Text Box 79"/>
              <p:cNvSpPr txBox="1">
                <a:spLocks noChangeArrowheads="1"/>
              </p:cNvSpPr>
              <p:nvPr/>
            </p:nvSpPr>
            <p:spPr bwMode="auto">
              <a:xfrm>
                <a:off x="192" y="2487"/>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6</a:t>
                </a:r>
                <a:endParaRPr lang="en-US" sz="2800">
                  <a:solidFill>
                    <a:schemeClr val="tx1"/>
                  </a:solidFill>
                  <a:latin typeface="Times" pitchFamily="-65" charset="0"/>
                </a:endParaRPr>
              </a:p>
            </p:txBody>
          </p:sp>
          <p:sp>
            <p:nvSpPr>
              <p:cNvPr id="2933840" name="Text Box 80"/>
              <p:cNvSpPr txBox="1">
                <a:spLocks noChangeArrowheads="1"/>
              </p:cNvSpPr>
              <p:nvPr/>
            </p:nvSpPr>
            <p:spPr bwMode="auto">
              <a:xfrm>
                <a:off x="192" y="2679"/>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7</a:t>
                </a:r>
                <a:endParaRPr lang="en-US" sz="2800">
                  <a:solidFill>
                    <a:schemeClr val="tx1"/>
                  </a:solidFill>
                  <a:latin typeface="Times" pitchFamily="-65" charset="0"/>
                </a:endParaRPr>
              </a:p>
            </p:txBody>
          </p:sp>
          <p:sp>
            <p:nvSpPr>
              <p:cNvPr id="2933841" name="Text Box 81"/>
              <p:cNvSpPr txBox="1">
                <a:spLocks noChangeArrowheads="1"/>
              </p:cNvSpPr>
              <p:nvPr/>
            </p:nvSpPr>
            <p:spPr bwMode="auto">
              <a:xfrm>
                <a:off x="0" y="3300"/>
                <a:ext cx="654"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1022</a:t>
                </a:r>
                <a:endParaRPr lang="en-US" sz="2800">
                  <a:solidFill>
                    <a:schemeClr val="tx1"/>
                  </a:solidFill>
                  <a:latin typeface="Times" pitchFamily="-65" charset="0"/>
                </a:endParaRPr>
              </a:p>
            </p:txBody>
          </p:sp>
          <p:sp>
            <p:nvSpPr>
              <p:cNvPr id="2933842" name="Text Box 82"/>
              <p:cNvSpPr txBox="1">
                <a:spLocks noChangeArrowheads="1"/>
              </p:cNvSpPr>
              <p:nvPr/>
            </p:nvSpPr>
            <p:spPr bwMode="auto">
              <a:xfrm>
                <a:off x="0" y="3492"/>
                <a:ext cx="654"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1023</a:t>
                </a:r>
                <a:endParaRPr lang="en-US" sz="2800">
                  <a:solidFill>
                    <a:schemeClr val="tx1"/>
                  </a:solidFill>
                  <a:latin typeface="Times" pitchFamily="-65" charset="0"/>
                </a:endParaRPr>
              </a:p>
            </p:txBody>
          </p:sp>
          <p:sp>
            <p:nvSpPr>
              <p:cNvPr id="2933843" name="Text Box 83"/>
              <p:cNvSpPr txBox="1">
                <a:spLocks noChangeArrowheads="1"/>
              </p:cNvSpPr>
              <p:nvPr/>
            </p:nvSpPr>
            <p:spPr bwMode="auto">
              <a:xfrm>
                <a:off x="192" y="3002"/>
                <a:ext cx="260" cy="288"/>
              </a:xfrm>
              <a:prstGeom prst="rect">
                <a:avLst/>
              </a:prstGeom>
              <a:noFill/>
              <a:ln w="9525">
                <a:noFill/>
                <a:miter lim="800000"/>
                <a:headEnd/>
                <a:tailEnd/>
              </a:ln>
              <a:effectLst/>
            </p:spPr>
            <p:txBody>
              <a:bodyPr wrap="none">
                <a:prstTxWarp prst="textNoShape">
                  <a:avLst/>
                </a:prstTxWarp>
                <a:spAutoFit/>
              </a:bodyPr>
              <a:lstStyle/>
              <a:p>
                <a:r>
                  <a:rPr lang="en-US" sz="2400" b="1">
                    <a:solidFill>
                      <a:schemeClr val="tx1"/>
                    </a:solidFill>
                    <a:latin typeface="Times" pitchFamily="-65" charset="0"/>
                  </a:rPr>
                  <a:t>...</a:t>
                </a:r>
                <a:endParaRPr lang="en-US" sz="2400">
                  <a:solidFill>
                    <a:schemeClr val="tx1"/>
                  </a:solidFill>
                  <a:latin typeface="Times" pitchFamily="-65" charset="0"/>
                </a:endParaRPr>
              </a:p>
            </p:txBody>
          </p:sp>
        </p:grpSp>
      </p:grpSp>
      <p:sp>
        <p:nvSpPr>
          <p:cNvPr id="2933844" name="Text Box 84"/>
          <p:cNvSpPr txBox="1">
            <a:spLocks noChangeArrowheads="1"/>
          </p:cNvSpPr>
          <p:nvPr/>
        </p:nvSpPr>
        <p:spPr bwMode="auto">
          <a:xfrm>
            <a:off x="841375" y="2420938"/>
            <a:ext cx="354013" cy="457200"/>
          </a:xfrm>
          <a:prstGeom prst="rect">
            <a:avLst/>
          </a:prstGeom>
          <a:noFill/>
          <a:ln w="12700">
            <a:noFill/>
            <a:miter lim="800000"/>
            <a:headEnd/>
            <a:tailEnd/>
          </a:ln>
          <a:effectLst/>
        </p:spPr>
        <p:txBody>
          <a:bodyPr wrap="none">
            <a:prstTxWarp prst="textNoShape">
              <a:avLst/>
            </a:prstTxWarp>
            <a:spAutoFit/>
          </a:bodyPr>
          <a:lstStyle/>
          <a:p>
            <a:r>
              <a:rPr lang="en-US" sz="2400" b="1">
                <a:solidFill>
                  <a:schemeClr val="tx1"/>
                </a:solidFill>
              </a:rPr>
              <a:t>1</a:t>
            </a:r>
          </a:p>
        </p:txBody>
      </p:sp>
      <p:sp>
        <p:nvSpPr>
          <p:cNvPr id="2933845" name="Text Box 85"/>
          <p:cNvSpPr txBox="1">
            <a:spLocks noChangeArrowheads="1"/>
          </p:cNvSpPr>
          <p:nvPr/>
        </p:nvSpPr>
        <p:spPr bwMode="auto">
          <a:xfrm>
            <a:off x="1470025" y="2439988"/>
            <a:ext cx="354013" cy="457200"/>
          </a:xfrm>
          <a:prstGeom prst="rect">
            <a:avLst/>
          </a:prstGeom>
          <a:noFill/>
          <a:ln w="12700">
            <a:noFill/>
            <a:miter lim="800000"/>
            <a:headEnd/>
            <a:tailEnd/>
          </a:ln>
          <a:effectLst/>
        </p:spPr>
        <p:txBody>
          <a:bodyPr wrap="none">
            <a:prstTxWarp prst="textNoShape">
              <a:avLst/>
            </a:prstTxWarp>
            <a:spAutoFit/>
          </a:bodyPr>
          <a:lstStyle/>
          <a:p>
            <a:r>
              <a:rPr lang="en-US" sz="2400" b="1">
                <a:solidFill>
                  <a:schemeClr val="tx1"/>
                </a:solidFill>
              </a:rPr>
              <a:t>2</a:t>
            </a:r>
          </a:p>
        </p:txBody>
      </p:sp>
      <p:sp>
        <p:nvSpPr>
          <p:cNvPr id="2933850" name="Rectangle 90"/>
          <p:cNvSpPr>
            <a:spLocks noGrp="1" noChangeArrowheads="1"/>
          </p:cNvSpPr>
          <p:nvPr>
            <p:ph type="body" idx="1"/>
          </p:nvPr>
        </p:nvSpPr>
        <p:spPr>
          <a:xfrm>
            <a:off x="381000" y="952500"/>
            <a:ext cx="8286750" cy="371475"/>
          </a:xfrm>
          <a:noFill/>
          <a:ln/>
        </p:spPr>
        <p:txBody>
          <a:bodyPr/>
          <a:lstStyle/>
          <a:p>
            <a:pPr marL="285750" indent="-285750"/>
            <a:r>
              <a:rPr lang="en-US" sz="2800">
                <a:latin typeface="Courier New" pitchFamily="-65" charset="0"/>
              </a:rPr>
              <a:t>000000000000000010 </a:t>
            </a:r>
            <a:r>
              <a:rPr lang="en-US" sz="2800" u="sng">
                <a:latin typeface="Courier New" pitchFamily="-65" charset="0"/>
              </a:rPr>
              <a:t>0000000001</a:t>
            </a:r>
            <a:r>
              <a:rPr lang="en-US" sz="2800">
                <a:latin typeface="Courier New" pitchFamily="-65" charset="0"/>
              </a:rPr>
              <a:t> </a:t>
            </a:r>
            <a:r>
              <a:rPr lang="en-US" sz="2800" u="sng">
                <a:solidFill>
                  <a:srgbClr val="FF0000"/>
                </a:solidFill>
                <a:latin typeface="Courier New" pitchFamily="-65" charset="0"/>
              </a:rPr>
              <a:t>0100</a:t>
            </a:r>
            <a:endParaRPr lang="en-US"/>
          </a:p>
        </p:txBody>
      </p:sp>
      <p:sp>
        <p:nvSpPr>
          <p:cNvPr id="2933851" name="Text Box 91"/>
          <p:cNvSpPr txBox="1">
            <a:spLocks noChangeArrowheads="1"/>
          </p:cNvSpPr>
          <p:nvPr/>
        </p:nvSpPr>
        <p:spPr bwMode="auto">
          <a:xfrm>
            <a:off x="841375" y="3011488"/>
            <a:ext cx="354013" cy="457200"/>
          </a:xfrm>
          <a:prstGeom prst="rect">
            <a:avLst/>
          </a:prstGeom>
          <a:noFill/>
          <a:ln w="12700">
            <a:noFill/>
            <a:miter lim="800000"/>
            <a:headEnd/>
            <a:tailEnd/>
          </a:ln>
          <a:effectLst/>
        </p:spPr>
        <p:txBody>
          <a:bodyPr wrap="none">
            <a:prstTxWarp prst="textNoShape">
              <a:avLst/>
            </a:prstTxWarp>
            <a:spAutoFit/>
          </a:bodyPr>
          <a:lstStyle/>
          <a:p>
            <a:r>
              <a:rPr lang="en-US" sz="2400" b="1">
                <a:solidFill>
                  <a:schemeClr val="tx1"/>
                </a:solidFill>
              </a:rPr>
              <a:t>1</a:t>
            </a:r>
          </a:p>
        </p:txBody>
      </p:sp>
      <p:sp>
        <p:nvSpPr>
          <p:cNvPr id="2933852" name="Text Box 92"/>
          <p:cNvSpPr txBox="1">
            <a:spLocks noChangeArrowheads="1"/>
          </p:cNvSpPr>
          <p:nvPr/>
        </p:nvSpPr>
        <p:spPr bwMode="auto">
          <a:xfrm>
            <a:off x="1470025" y="3030538"/>
            <a:ext cx="354013" cy="457200"/>
          </a:xfrm>
          <a:prstGeom prst="rect">
            <a:avLst/>
          </a:prstGeom>
          <a:noFill/>
          <a:ln w="12700">
            <a:noFill/>
            <a:miter lim="800000"/>
            <a:headEnd/>
            <a:tailEnd/>
          </a:ln>
          <a:effectLst/>
        </p:spPr>
        <p:txBody>
          <a:bodyPr wrap="none">
            <a:prstTxWarp prst="textNoShape">
              <a:avLst/>
            </a:prstTxWarp>
            <a:spAutoFit/>
          </a:bodyPr>
          <a:lstStyle/>
          <a:p>
            <a:r>
              <a:rPr lang="en-US" sz="2400" b="1">
                <a:solidFill>
                  <a:schemeClr val="tx1"/>
                </a:solidFill>
              </a:rPr>
              <a:t>0</a:t>
            </a:r>
          </a:p>
        </p:txBody>
      </p:sp>
      <p:sp>
        <p:nvSpPr>
          <p:cNvPr id="2933857" name="Line 97"/>
          <p:cNvSpPr>
            <a:spLocks noChangeShapeType="1"/>
          </p:cNvSpPr>
          <p:nvPr/>
        </p:nvSpPr>
        <p:spPr bwMode="auto">
          <a:xfrm flipH="1">
            <a:off x="6934200" y="1295400"/>
            <a:ext cx="628650" cy="1143000"/>
          </a:xfrm>
          <a:prstGeom prst="line">
            <a:avLst/>
          </a:prstGeom>
          <a:noFill/>
          <a:ln w="38100">
            <a:solidFill>
              <a:srgbClr val="FF0000"/>
            </a:solidFill>
            <a:round/>
            <a:headEnd/>
            <a:tailEnd type="triangle" w="med" len="med"/>
          </a:ln>
          <a:effectLst/>
        </p:spPr>
        <p:txBody>
          <a:bodyPr wrap="none" anchor="ctr">
            <a:prstTxWarp prst="textNoShape">
              <a:avLst/>
            </a:prstTxWarp>
          </a:bodyPr>
          <a:lstStyle/>
          <a:p>
            <a:endParaRPr lang="en-US"/>
          </a:p>
        </p:txBody>
      </p:sp>
      <p:sp>
        <p:nvSpPr>
          <p:cNvPr id="2933858" name="Text Box 98"/>
          <p:cNvSpPr txBox="1">
            <a:spLocks noChangeArrowheads="1"/>
          </p:cNvSpPr>
          <p:nvPr/>
        </p:nvSpPr>
        <p:spPr bwMode="auto">
          <a:xfrm>
            <a:off x="0" y="1809750"/>
            <a:ext cx="1112838"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Index</a:t>
            </a:r>
          </a:p>
        </p:txBody>
      </p:sp>
      <p:sp>
        <p:nvSpPr>
          <p:cNvPr id="2933859" name="Text Box 99"/>
          <p:cNvSpPr txBox="1">
            <a:spLocks noChangeArrowheads="1"/>
          </p:cNvSpPr>
          <p:nvPr/>
        </p:nvSpPr>
        <p:spPr bwMode="auto">
          <a:xfrm>
            <a:off x="1981200" y="1225550"/>
            <a:ext cx="1646238"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Tag field</a:t>
            </a:r>
          </a:p>
        </p:txBody>
      </p:sp>
      <p:sp>
        <p:nvSpPr>
          <p:cNvPr id="2933860" name="Text Box 100"/>
          <p:cNvSpPr txBox="1">
            <a:spLocks noChangeArrowheads="1"/>
          </p:cNvSpPr>
          <p:nvPr/>
        </p:nvSpPr>
        <p:spPr bwMode="auto">
          <a:xfrm>
            <a:off x="4927600" y="1225550"/>
            <a:ext cx="1943100"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Index field</a:t>
            </a:r>
          </a:p>
        </p:txBody>
      </p:sp>
      <p:sp>
        <p:nvSpPr>
          <p:cNvPr id="2933861" name="Text Box 101"/>
          <p:cNvSpPr txBox="1">
            <a:spLocks noChangeArrowheads="1"/>
          </p:cNvSpPr>
          <p:nvPr/>
        </p:nvSpPr>
        <p:spPr bwMode="auto">
          <a:xfrm>
            <a:off x="7061200" y="1225550"/>
            <a:ext cx="1211263"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Offset</a:t>
            </a:r>
          </a:p>
        </p:txBody>
      </p:sp>
      <p:sp>
        <p:nvSpPr>
          <p:cNvPr id="2933862" name="Oval 102"/>
          <p:cNvSpPr>
            <a:spLocks noChangeArrowheads="1"/>
          </p:cNvSpPr>
          <p:nvPr/>
        </p:nvSpPr>
        <p:spPr bwMode="auto">
          <a:xfrm>
            <a:off x="5334000" y="2393950"/>
            <a:ext cx="1955800" cy="533400"/>
          </a:xfrm>
          <a:prstGeom prst="ellipse">
            <a:avLst/>
          </a:prstGeom>
          <a:noFill/>
          <a:ln w="38100">
            <a:solidFill>
              <a:srgbClr val="FF0000"/>
            </a:solidFill>
            <a:round/>
            <a:headEnd/>
            <a:tailEnd/>
          </a:ln>
          <a:effectLst/>
        </p:spPr>
        <p:txBody>
          <a:bodyPr wrap="none" anchor="ctr">
            <a:prstTxWarp prst="textNoShape">
              <a:avLst/>
            </a:prstTxWarp>
          </a:bodyPr>
          <a:lstStyle/>
          <a:p>
            <a:endParaRPr lang="en-US"/>
          </a:p>
        </p:txBody>
      </p:sp>
      <p:sp>
        <p:nvSpPr>
          <p:cNvPr id="2933863" name="Text Box 103"/>
          <p:cNvSpPr txBox="1">
            <a:spLocks noChangeArrowheads="1"/>
          </p:cNvSpPr>
          <p:nvPr/>
        </p:nvSpPr>
        <p:spPr bwMode="auto">
          <a:xfrm>
            <a:off x="874713" y="21415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33864" name="Text Box 104"/>
          <p:cNvSpPr txBox="1">
            <a:spLocks noChangeArrowheads="1"/>
          </p:cNvSpPr>
          <p:nvPr/>
        </p:nvSpPr>
        <p:spPr bwMode="auto">
          <a:xfrm>
            <a:off x="874713" y="27638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33865" name="Text Box 105"/>
          <p:cNvSpPr txBox="1">
            <a:spLocks noChangeArrowheads="1"/>
          </p:cNvSpPr>
          <p:nvPr/>
        </p:nvSpPr>
        <p:spPr bwMode="auto">
          <a:xfrm>
            <a:off x="887413" y="33861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33866" name="Text Box 106"/>
          <p:cNvSpPr txBox="1">
            <a:spLocks noChangeArrowheads="1"/>
          </p:cNvSpPr>
          <p:nvPr/>
        </p:nvSpPr>
        <p:spPr bwMode="auto">
          <a:xfrm>
            <a:off x="887413" y="36909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33867" name="Text Box 107"/>
          <p:cNvSpPr txBox="1">
            <a:spLocks noChangeArrowheads="1"/>
          </p:cNvSpPr>
          <p:nvPr/>
        </p:nvSpPr>
        <p:spPr bwMode="auto">
          <a:xfrm>
            <a:off x="887413" y="39957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33868" name="Text Box 108"/>
          <p:cNvSpPr txBox="1">
            <a:spLocks noChangeArrowheads="1"/>
          </p:cNvSpPr>
          <p:nvPr/>
        </p:nvSpPr>
        <p:spPr bwMode="auto">
          <a:xfrm>
            <a:off x="887413" y="43132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33869" name="Text Box 109"/>
          <p:cNvSpPr txBox="1">
            <a:spLocks noChangeArrowheads="1"/>
          </p:cNvSpPr>
          <p:nvPr/>
        </p:nvSpPr>
        <p:spPr bwMode="auto">
          <a:xfrm>
            <a:off x="887413" y="53038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33870" name="Text Box 110"/>
          <p:cNvSpPr txBox="1">
            <a:spLocks noChangeArrowheads="1"/>
          </p:cNvSpPr>
          <p:nvPr/>
        </p:nvSpPr>
        <p:spPr bwMode="auto">
          <a:xfrm>
            <a:off x="887413" y="5608638"/>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111" name="Text Box 86"/>
          <p:cNvSpPr txBox="1">
            <a:spLocks noChangeArrowheads="1"/>
          </p:cNvSpPr>
          <p:nvPr/>
        </p:nvSpPr>
        <p:spPr bwMode="auto">
          <a:xfrm>
            <a:off x="2765425" y="2439988"/>
            <a:ext cx="254847"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solidFill>
                  <a:srgbClr val="FF0000"/>
                </a:solidFill>
              </a:rPr>
              <a:t>l</a:t>
            </a:r>
            <a:endParaRPr lang="en-US" sz="2400" b="1" dirty="0">
              <a:solidFill>
                <a:srgbClr val="FF0000"/>
              </a:solidFill>
            </a:endParaRPr>
          </a:p>
        </p:txBody>
      </p:sp>
      <p:sp>
        <p:nvSpPr>
          <p:cNvPr id="112" name="Text Box 87"/>
          <p:cNvSpPr txBox="1">
            <a:spLocks noChangeArrowheads="1"/>
          </p:cNvSpPr>
          <p:nvPr/>
        </p:nvSpPr>
        <p:spPr bwMode="auto">
          <a:xfrm>
            <a:off x="4460875" y="2439988"/>
            <a:ext cx="325730"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solidFill>
                  <a:srgbClr val="FF0000"/>
                </a:solidFill>
              </a:rPr>
              <a:t>k</a:t>
            </a:r>
            <a:endParaRPr lang="en-US" sz="2400" b="1" dirty="0">
              <a:solidFill>
                <a:srgbClr val="FF0000"/>
              </a:solidFill>
            </a:endParaRPr>
          </a:p>
        </p:txBody>
      </p:sp>
      <p:sp>
        <p:nvSpPr>
          <p:cNvPr id="113" name="Text Box 88"/>
          <p:cNvSpPr txBox="1">
            <a:spLocks noChangeArrowheads="1"/>
          </p:cNvSpPr>
          <p:nvPr/>
        </p:nvSpPr>
        <p:spPr bwMode="auto">
          <a:xfrm>
            <a:off x="6175375" y="2439988"/>
            <a:ext cx="254847"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solidFill>
                  <a:srgbClr val="FF0000"/>
                </a:solidFill>
              </a:rPr>
              <a:t>j</a:t>
            </a:r>
            <a:endParaRPr lang="en-US" sz="2400" b="1" dirty="0">
              <a:solidFill>
                <a:srgbClr val="FF0000"/>
              </a:solidFill>
            </a:endParaRPr>
          </a:p>
        </p:txBody>
      </p:sp>
      <p:sp>
        <p:nvSpPr>
          <p:cNvPr id="114" name="Text Box 89"/>
          <p:cNvSpPr txBox="1">
            <a:spLocks noChangeArrowheads="1"/>
          </p:cNvSpPr>
          <p:nvPr/>
        </p:nvSpPr>
        <p:spPr bwMode="auto">
          <a:xfrm>
            <a:off x="7813675" y="2439988"/>
            <a:ext cx="254847"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solidFill>
                  <a:srgbClr val="FF0000"/>
                </a:solidFill>
              </a:rPr>
              <a:t>i</a:t>
            </a:r>
            <a:endParaRPr lang="en-US" sz="2400" b="1" dirty="0">
              <a:solidFill>
                <a:srgbClr val="FF0000"/>
              </a:solidFill>
            </a:endParaRPr>
          </a:p>
        </p:txBody>
      </p:sp>
      <p:sp>
        <p:nvSpPr>
          <p:cNvPr id="115" name="Text Box 69"/>
          <p:cNvSpPr txBox="1">
            <a:spLocks noChangeArrowheads="1"/>
          </p:cNvSpPr>
          <p:nvPr/>
        </p:nvSpPr>
        <p:spPr bwMode="auto">
          <a:xfrm>
            <a:off x="2438400" y="17018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0xc-f</a:t>
            </a:r>
            <a:endParaRPr lang="en-US" sz="2800" b="1" dirty="0">
              <a:solidFill>
                <a:schemeClr val="tx1"/>
              </a:solidFill>
              <a:latin typeface="Times" pitchFamily="-65" charset="0"/>
            </a:endParaRPr>
          </a:p>
        </p:txBody>
      </p:sp>
      <p:sp>
        <p:nvSpPr>
          <p:cNvPr id="116" name="Text Box 70"/>
          <p:cNvSpPr txBox="1">
            <a:spLocks noChangeArrowheads="1"/>
          </p:cNvSpPr>
          <p:nvPr/>
        </p:nvSpPr>
        <p:spPr bwMode="auto">
          <a:xfrm>
            <a:off x="4114800" y="16764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0x8-b</a:t>
            </a:r>
            <a:endParaRPr lang="en-US" sz="2800" b="1" dirty="0">
              <a:solidFill>
                <a:schemeClr val="tx1"/>
              </a:solidFill>
              <a:latin typeface="Times" pitchFamily="-65" charset="0"/>
            </a:endParaRPr>
          </a:p>
        </p:txBody>
      </p:sp>
      <p:sp>
        <p:nvSpPr>
          <p:cNvPr id="117" name="Text Box 71"/>
          <p:cNvSpPr txBox="1">
            <a:spLocks noChangeArrowheads="1"/>
          </p:cNvSpPr>
          <p:nvPr/>
        </p:nvSpPr>
        <p:spPr bwMode="auto">
          <a:xfrm>
            <a:off x="5791200" y="16764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u="sng" dirty="0" smtClean="0">
                <a:solidFill>
                  <a:srgbClr val="FF0000"/>
                </a:solidFill>
                <a:latin typeface="Courier New" pitchFamily="-65" charset="0"/>
              </a:rPr>
              <a:t>0x4-7</a:t>
            </a:r>
            <a:endParaRPr lang="en-US" sz="2800" b="1" u="sng" dirty="0">
              <a:solidFill>
                <a:srgbClr val="FF0000"/>
              </a:solidFill>
              <a:latin typeface="Times" pitchFamily="-65" charset="0"/>
            </a:endParaRPr>
          </a:p>
        </p:txBody>
      </p:sp>
      <p:sp>
        <p:nvSpPr>
          <p:cNvPr id="118" name="Text Box 72"/>
          <p:cNvSpPr txBox="1">
            <a:spLocks noChangeArrowheads="1"/>
          </p:cNvSpPr>
          <p:nvPr/>
        </p:nvSpPr>
        <p:spPr bwMode="auto">
          <a:xfrm>
            <a:off x="7391400" y="16764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0x0-3</a:t>
            </a:r>
            <a:endParaRPr lang="en-US" sz="2800" b="1" dirty="0">
              <a:solidFill>
                <a:schemeClr val="tx1"/>
              </a:solidFill>
              <a:latin typeface="Times" pitchFamily="-65" charset="0"/>
            </a:endParaRPr>
          </a:p>
        </p:txBody>
      </p:sp>
      <p:sp>
        <p:nvSpPr>
          <p:cNvPr id="119" name="Text Box 93"/>
          <p:cNvSpPr txBox="1">
            <a:spLocks noChangeArrowheads="1"/>
          </p:cNvSpPr>
          <p:nvPr/>
        </p:nvSpPr>
        <p:spPr bwMode="auto">
          <a:xfrm>
            <a:off x="2765425" y="3030538"/>
            <a:ext cx="338855"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solidFill>
                  <a:schemeClr val="tx1"/>
                </a:solidFill>
              </a:rPr>
              <a:t>h</a:t>
            </a:r>
            <a:endParaRPr lang="en-US" sz="2400" b="1" dirty="0">
              <a:solidFill>
                <a:schemeClr val="tx1"/>
              </a:solidFill>
            </a:endParaRPr>
          </a:p>
        </p:txBody>
      </p:sp>
      <p:sp>
        <p:nvSpPr>
          <p:cNvPr id="120" name="Text Box 94"/>
          <p:cNvSpPr txBox="1">
            <a:spLocks noChangeArrowheads="1"/>
          </p:cNvSpPr>
          <p:nvPr/>
        </p:nvSpPr>
        <p:spPr bwMode="auto">
          <a:xfrm>
            <a:off x="4460875" y="3030538"/>
            <a:ext cx="338855"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solidFill>
                  <a:schemeClr val="tx1"/>
                </a:solidFill>
              </a:rPr>
              <a:t>g</a:t>
            </a:r>
            <a:endParaRPr lang="en-US" sz="2400" b="1" dirty="0">
              <a:solidFill>
                <a:schemeClr val="tx1"/>
              </a:solidFill>
            </a:endParaRPr>
          </a:p>
        </p:txBody>
      </p:sp>
      <p:sp>
        <p:nvSpPr>
          <p:cNvPr id="121" name="Text Box 95"/>
          <p:cNvSpPr txBox="1">
            <a:spLocks noChangeArrowheads="1"/>
          </p:cNvSpPr>
          <p:nvPr/>
        </p:nvSpPr>
        <p:spPr bwMode="auto">
          <a:xfrm>
            <a:off x="6175375" y="3030538"/>
            <a:ext cx="274434"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solidFill>
                  <a:schemeClr val="tx1"/>
                </a:solidFill>
              </a:rPr>
              <a:t>f</a:t>
            </a:r>
            <a:endParaRPr lang="en-US" sz="2400" b="1" dirty="0">
              <a:solidFill>
                <a:schemeClr val="tx1"/>
              </a:solidFill>
            </a:endParaRPr>
          </a:p>
        </p:txBody>
      </p:sp>
      <p:sp>
        <p:nvSpPr>
          <p:cNvPr id="122" name="Text Box 96"/>
          <p:cNvSpPr txBox="1">
            <a:spLocks noChangeArrowheads="1"/>
          </p:cNvSpPr>
          <p:nvPr/>
        </p:nvSpPr>
        <p:spPr bwMode="auto">
          <a:xfrm>
            <a:off x="7813675" y="3030538"/>
            <a:ext cx="325029"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solidFill>
                  <a:schemeClr val="tx1"/>
                </a:solidFill>
              </a:rPr>
              <a:t>e</a:t>
            </a:r>
            <a:endParaRPr lang="en-US" sz="2400" b="1" dirty="0">
              <a:solidFill>
                <a:schemeClr val="tx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35810" name="Rectangle 2"/>
          <p:cNvSpPr>
            <a:spLocks noGrp="1" noChangeArrowheads="1"/>
          </p:cNvSpPr>
          <p:nvPr>
            <p:ph type="title"/>
          </p:nvPr>
        </p:nvSpPr>
        <p:spPr>
          <a:xfrm>
            <a:off x="611188" y="211138"/>
            <a:ext cx="8532812" cy="474662"/>
          </a:xfrm>
        </p:spPr>
        <p:txBody>
          <a:bodyPr/>
          <a:lstStyle/>
          <a:p>
            <a:r>
              <a:rPr lang="en-US" sz="3600" dirty="0"/>
              <a:t>Do an example yourself. What happens?</a:t>
            </a:r>
          </a:p>
        </p:txBody>
      </p:sp>
      <p:sp>
        <p:nvSpPr>
          <p:cNvPr id="2935811" name="Rectangle 3"/>
          <p:cNvSpPr>
            <a:spLocks noGrp="1" noChangeArrowheads="1"/>
          </p:cNvSpPr>
          <p:nvPr>
            <p:ph type="body" idx="1"/>
          </p:nvPr>
        </p:nvSpPr>
        <p:spPr>
          <a:xfrm>
            <a:off x="0" y="762000"/>
            <a:ext cx="8915400" cy="2400300"/>
          </a:xfrm>
        </p:spPr>
        <p:txBody>
          <a:bodyPr/>
          <a:lstStyle/>
          <a:p>
            <a:pPr>
              <a:spcBef>
                <a:spcPct val="30000"/>
              </a:spcBef>
              <a:tabLst>
                <a:tab pos="2292350" algn="l"/>
              </a:tabLst>
            </a:pPr>
            <a:r>
              <a:rPr lang="en-US" sz="2000" dirty="0"/>
              <a:t>Chose from: Cache:	 Hit, Miss, Miss </a:t>
            </a:r>
            <a:r>
              <a:rPr lang="en-US" sz="2000" dirty="0" err="1"/>
              <a:t>w</a:t>
            </a:r>
            <a:r>
              <a:rPr lang="en-US" sz="2000" dirty="0"/>
              <a:t>. replace</a:t>
            </a:r>
            <a:br>
              <a:rPr lang="en-US" sz="2000" dirty="0"/>
            </a:br>
            <a:r>
              <a:rPr lang="en-US" sz="2000" dirty="0"/>
              <a:t>	 Values returned:	a ,</a:t>
            </a:r>
            <a:r>
              <a:rPr lang="en-US" sz="2000" dirty="0" err="1"/>
              <a:t>b</a:t>
            </a:r>
            <a:r>
              <a:rPr lang="en-US" sz="2000" dirty="0"/>
              <a:t>, </a:t>
            </a:r>
            <a:r>
              <a:rPr lang="en-US" sz="2000" dirty="0" err="1"/>
              <a:t>c</a:t>
            </a:r>
            <a:r>
              <a:rPr lang="en-US" sz="2000" dirty="0"/>
              <a:t>, </a:t>
            </a:r>
            <a:r>
              <a:rPr lang="en-US" sz="2000" dirty="0" err="1"/>
              <a:t>d</a:t>
            </a:r>
            <a:r>
              <a:rPr lang="en-US" sz="2000" dirty="0"/>
              <a:t>, </a:t>
            </a:r>
            <a:r>
              <a:rPr lang="en-US" sz="2000" dirty="0" err="1"/>
              <a:t>e</a:t>
            </a:r>
            <a:r>
              <a:rPr lang="en-US" sz="2000" dirty="0"/>
              <a:t>, ..., </a:t>
            </a:r>
            <a:r>
              <a:rPr lang="en-US" sz="2000" dirty="0" err="1"/>
              <a:t>k</a:t>
            </a:r>
            <a:r>
              <a:rPr lang="en-US" sz="2000" dirty="0"/>
              <a:t>, </a:t>
            </a:r>
            <a:r>
              <a:rPr lang="en-US" sz="2000" dirty="0" err="1"/>
              <a:t>l</a:t>
            </a:r>
            <a:endParaRPr lang="en-US" sz="2000" dirty="0"/>
          </a:p>
          <a:p>
            <a:pPr>
              <a:spcBef>
                <a:spcPct val="30000"/>
              </a:spcBef>
              <a:tabLst>
                <a:tab pos="2292350" algn="l"/>
              </a:tabLst>
            </a:pPr>
            <a:r>
              <a:rPr lang="en-US" sz="2000" dirty="0"/>
              <a:t>Read address</a:t>
            </a:r>
            <a:r>
              <a:rPr lang="en-US" sz="2000" dirty="0">
                <a:latin typeface="Courier New" pitchFamily="-65" charset="0"/>
              </a:rPr>
              <a:t> </a:t>
            </a:r>
            <a:r>
              <a:rPr lang="en-US" sz="2400" dirty="0">
                <a:solidFill>
                  <a:srgbClr val="FFFF00"/>
                </a:solidFill>
              </a:rPr>
              <a:t>0x00000030 </a:t>
            </a:r>
            <a:r>
              <a:rPr lang="en-US" sz="2400" dirty="0"/>
              <a:t>?</a:t>
            </a:r>
            <a:r>
              <a:rPr lang="en-US" sz="2000" dirty="0" smtClean="0">
                <a:latin typeface="Courier New" pitchFamily="-65" charset="0"/>
              </a:rPr>
              <a:t> </a:t>
            </a:r>
            <a:br>
              <a:rPr lang="en-US" sz="2000" dirty="0" smtClean="0">
                <a:latin typeface="Courier New" pitchFamily="-65" charset="0"/>
              </a:rPr>
            </a:br>
            <a:r>
              <a:rPr lang="en-US" sz="2000" dirty="0" smtClean="0">
                <a:latin typeface="Courier New" pitchFamily="-65" charset="0"/>
              </a:rPr>
              <a:t>000000000000000000 </a:t>
            </a:r>
            <a:r>
              <a:rPr lang="en-US" sz="2000" dirty="0">
                <a:latin typeface="Courier New" pitchFamily="-65" charset="0"/>
              </a:rPr>
              <a:t>0000000011 0000</a:t>
            </a:r>
          </a:p>
          <a:p>
            <a:pPr>
              <a:spcBef>
                <a:spcPct val="30000"/>
              </a:spcBef>
              <a:tabLst>
                <a:tab pos="2292350" algn="l"/>
              </a:tabLst>
            </a:pPr>
            <a:r>
              <a:rPr lang="en-US" sz="2000" dirty="0"/>
              <a:t>Read address</a:t>
            </a:r>
            <a:r>
              <a:rPr lang="en-US" sz="2000" dirty="0">
                <a:latin typeface="Courier New" pitchFamily="-65" charset="0"/>
              </a:rPr>
              <a:t> </a:t>
            </a:r>
            <a:r>
              <a:rPr lang="en-US" sz="2400" dirty="0">
                <a:solidFill>
                  <a:srgbClr val="FFFF00"/>
                </a:solidFill>
              </a:rPr>
              <a:t>0x0000001c</a:t>
            </a:r>
            <a:r>
              <a:rPr lang="en-US" sz="2400" dirty="0"/>
              <a:t> ?</a:t>
            </a:r>
            <a:br>
              <a:rPr lang="en-US" sz="2400" dirty="0"/>
            </a:br>
            <a:r>
              <a:rPr lang="en-US" sz="2400" dirty="0"/>
              <a:t> </a:t>
            </a:r>
            <a:r>
              <a:rPr lang="en-US" sz="2000" dirty="0">
                <a:latin typeface="Courier New" pitchFamily="-65" charset="0"/>
              </a:rPr>
              <a:t>000000000000000000 0000000001 1100</a:t>
            </a:r>
          </a:p>
        </p:txBody>
      </p:sp>
      <p:sp>
        <p:nvSpPr>
          <p:cNvPr id="2935812" name="Freeform 4"/>
          <p:cNvSpPr>
            <a:spLocks/>
          </p:cNvSpPr>
          <p:nvPr/>
        </p:nvSpPr>
        <p:spPr bwMode="auto">
          <a:xfrm>
            <a:off x="5727700" y="4210050"/>
            <a:ext cx="122238" cy="139700"/>
          </a:xfrm>
          <a:custGeom>
            <a:avLst/>
            <a:gdLst/>
            <a:ahLst/>
            <a:cxnLst>
              <a:cxn ang="0">
                <a:pos x="3" y="88"/>
              </a:cxn>
              <a:cxn ang="0">
                <a:pos x="14" y="10"/>
              </a:cxn>
              <a:cxn ang="0">
                <a:pos x="47" y="21"/>
              </a:cxn>
              <a:cxn ang="0">
                <a:pos x="69" y="88"/>
              </a:cxn>
            </a:cxnLst>
            <a:rect l="0" t="0" r="r" b="b"/>
            <a:pathLst>
              <a:path w="75" h="88">
                <a:moveTo>
                  <a:pt x="3" y="88"/>
                </a:moveTo>
                <a:cubicBezTo>
                  <a:pt x="7" y="62"/>
                  <a:pt x="0" y="32"/>
                  <a:pt x="14" y="10"/>
                </a:cubicBezTo>
                <a:cubicBezTo>
                  <a:pt x="20" y="0"/>
                  <a:pt x="38" y="14"/>
                  <a:pt x="47" y="21"/>
                </a:cubicBezTo>
                <a:cubicBezTo>
                  <a:pt x="75" y="44"/>
                  <a:pt x="69" y="58"/>
                  <a:pt x="69" y="88"/>
                </a:cubicBezTo>
              </a:path>
            </a:pathLst>
          </a:custGeom>
          <a:noFill/>
          <a:ln w="12700" cap="flat" cmpd="sng">
            <a:solidFill>
              <a:schemeClr val="bg1"/>
            </a:solidFill>
            <a:prstDash val="solid"/>
            <a:round/>
            <a:headEnd type="none" w="med" len="med"/>
            <a:tailEnd type="none" w="med" len="med"/>
          </a:ln>
          <a:effectLst/>
        </p:spPr>
        <p:txBody>
          <a:bodyPr wrap="none" anchor="ctr">
            <a:prstTxWarp prst="textNoShape">
              <a:avLst/>
            </a:prstTxWarp>
          </a:bodyPr>
          <a:lstStyle/>
          <a:p>
            <a:endParaRPr lang="en-US"/>
          </a:p>
        </p:txBody>
      </p:sp>
      <p:sp>
        <p:nvSpPr>
          <p:cNvPr id="2935813" name="Rectangle 5"/>
          <p:cNvSpPr>
            <a:spLocks noChangeArrowheads="1"/>
          </p:cNvSpPr>
          <p:nvPr/>
        </p:nvSpPr>
        <p:spPr bwMode="auto">
          <a:xfrm>
            <a:off x="1143000" y="3754438"/>
            <a:ext cx="990600" cy="304800"/>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5814" name="Rectangle 6"/>
          <p:cNvSpPr>
            <a:spLocks noChangeArrowheads="1"/>
          </p:cNvSpPr>
          <p:nvPr/>
        </p:nvSpPr>
        <p:spPr bwMode="auto">
          <a:xfrm>
            <a:off x="914400" y="3754438"/>
            <a:ext cx="228600" cy="304800"/>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5815" name="Rectangle 7"/>
          <p:cNvSpPr>
            <a:spLocks noChangeArrowheads="1"/>
          </p:cNvSpPr>
          <p:nvPr/>
        </p:nvSpPr>
        <p:spPr bwMode="auto">
          <a:xfrm>
            <a:off x="2133600" y="3754438"/>
            <a:ext cx="1676400" cy="304800"/>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5816" name="Rectangle 8"/>
          <p:cNvSpPr>
            <a:spLocks noChangeArrowheads="1"/>
          </p:cNvSpPr>
          <p:nvPr/>
        </p:nvSpPr>
        <p:spPr bwMode="auto">
          <a:xfrm>
            <a:off x="3810000" y="3754438"/>
            <a:ext cx="1676400" cy="304800"/>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5817" name="Rectangle 9"/>
          <p:cNvSpPr>
            <a:spLocks noChangeArrowheads="1"/>
          </p:cNvSpPr>
          <p:nvPr/>
        </p:nvSpPr>
        <p:spPr bwMode="auto">
          <a:xfrm>
            <a:off x="5486400" y="3754438"/>
            <a:ext cx="1676400" cy="304800"/>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5818" name="Rectangle 10"/>
          <p:cNvSpPr>
            <a:spLocks noChangeArrowheads="1"/>
          </p:cNvSpPr>
          <p:nvPr/>
        </p:nvSpPr>
        <p:spPr bwMode="auto">
          <a:xfrm>
            <a:off x="7162800" y="3754438"/>
            <a:ext cx="1676400" cy="304800"/>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5819" name="Rectangle 11"/>
          <p:cNvSpPr>
            <a:spLocks noChangeArrowheads="1"/>
          </p:cNvSpPr>
          <p:nvPr/>
        </p:nvSpPr>
        <p:spPr bwMode="auto">
          <a:xfrm>
            <a:off x="1143000" y="4059238"/>
            <a:ext cx="990600" cy="304800"/>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5820" name="Rectangle 12"/>
          <p:cNvSpPr>
            <a:spLocks noChangeArrowheads="1"/>
          </p:cNvSpPr>
          <p:nvPr/>
        </p:nvSpPr>
        <p:spPr bwMode="auto">
          <a:xfrm>
            <a:off x="914400" y="4059238"/>
            <a:ext cx="228600" cy="304800"/>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5821" name="Rectangle 13"/>
          <p:cNvSpPr>
            <a:spLocks noChangeArrowheads="1"/>
          </p:cNvSpPr>
          <p:nvPr/>
        </p:nvSpPr>
        <p:spPr bwMode="auto">
          <a:xfrm>
            <a:off x="2133600" y="4059238"/>
            <a:ext cx="1676400" cy="304800"/>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5822" name="Rectangle 14"/>
          <p:cNvSpPr>
            <a:spLocks noChangeArrowheads="1"/>
          </p:cNvSpPr>
          <p:nvPr/>
        </p:nvSpPr>
        <p:spPr bwMode="auto">
          <a:xfrm>
            <a:off x="3810000" y="4059238"/>
            <a:ext cx="1676400" cy="304800"/>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5823" name="Rectangle 15"/>
          <p:cNvSpPr>
            <a:spLocks noChangeArrowheads="1"/>
          </p:cNvSpPr>
          <p:nvPr/>
        </p:nvSpPr>
        <p:spPr bwMode="auto">
          <a:xfrm>
            <a:off x="5486400" y="4059238"/>
            <a:ext cx="1676400" cy="304800"/>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5824" name="Rectangle 16"/>
          <p:cNvSpPr>
            <a:spLocks noChangeArrowheads="1"/>
          </p:cNvSpPr>
          <p:nvPr/>
        </p:nvSpPr>
        <p:spPr bwMode="auto">
          <a:xfrm>
            <a:off x="7162800" y="4059238"/>
            <a:ext cx="1676400" cy="304800"/>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5825" name="Rectangle 17"/>
          <p:cNvSpPr>
            <a:spLocks noChangeArrowheads="1"/>
          </p:cNvSpPr>
          <p:nvPr/>
        </p:nvSpPr>
        <p:spPr bwMode="auto">
          <a:xfrm>
            <a:off x="1143000" y="4364038"/>
            <a:ext cx="990600" cy="304800"/>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5826" name="Rectangle 18"/>
          <p:cNvSpPr>
            <a:spLocks noChangeArrowheads="1"/>
          </p:cNvSpPr>
          <p:nvPr/>
        </p:nvSpPr>
        <p:spPr bwMode="auto">
          <a:xfrm>
            <a:off x="914400" y="4364038"/>
            <a:ext cx="228600" cy="304800"/>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5827" name="Rectangle 19"/>
          <p:cNvSpPr>
            <a:spLocks noChangeArrowheads="1"/>
          </p:cNvSpPr>
          <p:nvPr/>
        </p:nvSpPr>
        <p:spPr bwMode="auto">
          <a:xfrm>
            <a:off x="2133600" y="4364038"/>
            <a:ext cx="1676400" cy="304800"/>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5828" name="Rectangle 20"/>
          <p:cNvSpPr>
            <a:spLocks noChangeArrowheads="1"/>
          </p:cNvSpPr>
          <p:nvPr/>
        </p:nvSpPr>
        <p:spPr bwMode="auto">
          <a:xfrm>
            <a:off x="3810000" y="4364038"/>
            <a:ext cx="1676400" cy="304800"/>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5829" name="Rectangle 21"/>
          <p:cNvSpPr>
            <a:spLocks noChangeArrowheads="1"/>
          </p:cNvSpPr>
          <p:nvPr/>
        </p:nvSpPr>
        <p:spPr bwMode="auto">
          <a:xfrm>
            <a:off x="5486400" y="4364038"/>
            <a:ext cx="1676400" cy="304800"/>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5830" name="Rectangle 22"/>
          <p:cNvSpPr>
            <a:spLocks noChangeArrowheads="1"/>
          </p:cNvSpPr>
          <p:nvPr/>
        </p:nvSpPr>
        <p:spPr bwMode="auto">
          <a:xfrm>
            <a:off x="7162800" y="4364038"/>
            <a:ext cx="1676400" cy="304800"/>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5831" name="Rectangle 23"/>
          <p:cNvSpPr>
            <a:spLocks noChangeArrowheads="1"/>
          </p:cNvSpPr>
          <p:nvPr/>
        </p:nvSpPr>
        <p:spPr bwMode="auto">
          <a:xfrm>
            <a:off x="1143000" y="4668838"/>
            <a:ext cx="990600" cy="304800"/>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5832" name="Rectangle 24"/>
          <p:cNvSpPr>
            <a:spLocks noChangeArrowheads="1"/>
          </p:cNvSpPr>
          <p:nvPr/>
        </p:nvSpPr>
        <p:spPr bwMode="auto">
          <a:xfrm>
            <a:off x="914400" y="4668838"/>
            <a:ext cx="228600" cy="304800"/>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5833" name="Rectangle 25"/>
          <p:cNvSpPr>
            <a:spLocks noChangeArrowheads="1"/>
          </p:cNvSpPr>
          <p:nvPr/>
        </p:nvSpPr>
        <p:spPr bwMode="auto">
          <a:xfrm>
            <a:off x="2133600" y="4668838"/>
            <a:ext cx="1676400" cy="304800"/>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5834" name="Rectangle 26"/>
          <p:cNvSpPr>
            <a:spLocks noChangeArrowheads="1"/>
          </p:cNvSpPr>
          <p:nvPr/>
        </p:nvSpPr>
        <p:spPr bwMode="auto">
          <a:xfrm>
            <a:off x="3810000" y="4668838"/>
            <a:ext cx="1676400" cy="304800"/>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5835" name="Rectangle 27"/>
          <p:cNvSpPr>
            <a:spLocks noChangeArrowheads="1"/>
          </p:cNvSpPr>
          <p:nvPr/>
        </p:nvSpPr>
        <p:spPr bwMode="auto">
          <a:xfrm>
            <a:off x="5486400" y="4668838"/>
            <a:ext cx="1676400" cy="304800"/>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5836" name="Rectangle 28"/>
          <p:cNvSpPr>
            <a:spLocks noChangeArrowheads="1"/>
          </p:cNvSpPr>
          <p:nvPr/>
        </p:nvSpPr>
        <p:spPr bwMode="auto">
          <a:xfrm>
            <a:off x="7162800" y="4668838"/>
            <a:ext cx="1676400" cy="304800"/>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5837" name="Rectangle 29"/>
          <p:cNvSpPr>
            <a:spLocks noChangeArrowheads="1"/>
          </p:cNvSpPr>
          <p:nvPr/>
        </p:nvSpPr>
        <p:spPr bwMode="auto">
          <a:xfrm>
            <a:off x="1143000" y="4973638"/>
            <a:ext cx="990600" cy="304800"/>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5838" name="Rectangle 30"/>
          <p:cNvSpPr>
            <a:spLocks noChangeArrowheads="1"/>
          </p:cNvSpPr>
          <p:nvPr/>
        </p:nvSpPr>
        <p:spPr bwMode="auto">
          <a:xfrm>
            <a:off x="914400" y="4973638"/>
            <a:ext cx="228600" cy="304800"/>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5839" name="Rectangle 31"/>
          <p:cNvSpPr>
            <a:spLocks noChangeArrowheads="1"/>
          </p:cNvSpPr>
          <p:nvPr/>
        </p:nvSpPr>
        <p:spPr bwMode="auto">
          <a:xfrm>
            <a:off x="2133600" y="4973638"/>
            <a:ext cx="1676400" cy="304800"/>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5840" name="Rectangle 32"/>
          <p:cNvSpPr>
            <a:spLocks noChangeArrowheads="1"/>
          </p:cNvSpPr>
          <p:nvPr/>
        </p:nvSpPr>
        <p:spPr bwMode="auto">
          <a:xfrm>
            <a:off x="3810000" y="4973638"/>
            <a:ext cx="1676400" cy="304800"/>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5841" name="Rectangle 33"/>
          <p:cNvSpPr>
            <a:spLocks noChangeArrowheads="1"/>
          </p:cNvSpPr>
          <p:nvPr/>
        </p:nvSpPr>
        <p:spPr bwMode="auto">
          <a:xfrm>
            <a:off x="5486400" y="4973638"/>
            <a:ext cx="1676400" cy="304800"/>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5842" name="Rectangle 34"/>
          <p:cNvSpPr>
            <a:spLocks noChangeArrowheads="1"/>
          </p:cNvSpPr>
          <p:nvPr/>
        </p:nvSpPr>
        <p:spPr bwMode="auto">
          <a:xfrm>
            <a:off x="7162800" y="4973638"/>
            <a:ext cx="1676400" cy="304800"/>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5843" name="Rectangle 35"/>
          <p:cNvSpPr>
            <a:spLocks noChangeArrowheads="1"/>
          </p:cNvSpPr>
          <p:nvPr/>
        </p:nvSpPr>
        <p:spPr bwMode="auto">
          <a:xfrm>
            <a:off x="1143000" y="5278438"/>
            <a:ext cx="990600" cy="304800"/>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5844" name="Rectangle 36"/>
          <p:cNvSpPr>
            <a:spLocks noChangeArrowheads="1"/>
          </p:cNvSpPr>
          <p:nvPr/>
        </p:nvSpPr>
        <p:spPr bwMode="auto">
          <a:xfrm>
            <a:off x="914400" y="5278438"/>
            <a:ext cx="228600" cy="304800"/>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5845" name="Rectangle 37"/>
          <p:cNvSpPr>
            <a:spLocks noChangeArrowheads="1"/>
          </p:cNvSpPr>
          <p:nvPr/>
        </p:nvSpPr>
        <p:spPr bwMode="auto">
          <a:xfrm>
            <a:off x="2133600" y="5278438"/>
            <a:ext cx="1676400" cy="304800"/>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5846" name="Rectangle 38"/>
          <p:cNvSpPr>
            <a:spLocks noChangeArrowheads="1"/>
          </p:cNvSpPr>
          <p:nvPr/>
        </p:nvSpPr>
        <p:spPr bwMode="auto">
          <a:xfrm>
            <a:off x="3810000" y="5278438"/>
            <a:ext cx="1676400" cy="304800"/>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5847" name="Rectangle 39"/>
          <p:cNvSpPr>
            <a:spLocks noChangeArrowheads="1"/>
          </p:cNvSpPr>
          <p:nvPr/>
        </p:nvSpPr>
        <p:spPr bwMode="auto">
          <a:xfrm>
            <a:off x="5486400" y="5278438"/>
            <a:ext cx="1676400" cy="304800"/>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5848" name="Rectangle 40"/>
          <p:cNvSpPr>
            <a:spLocks noChangeArrowheads="1"/>
          </p:cNvSpPr>
          <p:nvPr/>
        </p:nvSpPr>
        <p:spPr bwMode="auto">
          <a:xfrm>
            <a:off x="7162800" y="5278438"/>
            <a:ext cx="1676400" cy="304800"/>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5849" name="Rectangle 41"/>
          <p:cNvSpPr>
            <a:spLocks noChangeArrowheads="1"/>
          </p:cNvSpPr>
          <p:nvPr/>
        </p:nvSpPr>
        <p:spPr bwMode="auto">
          <a:xfrm>
            <a:off x="1143000" y="5583238"/>
            <a:ext cx="990600" cy="304800"/>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5850" name="Rectangle 42"/>
          <p:cNvSpPr>
            <a:spLocks noChangeArrowheads="1"/>
          </p:cNvSpPr>
          <p:nvPr/>
        </p:nvSpPr>
        <p:spPr bwMode="auto">
          <a:xfrm>
            <a:off x="914400" y="5583238"/>
            <a:ext cx="228600" cy="304800"/>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5851" name="Rectangle 43"/>
          <p:cNvSpPr>
            <a:spLocks noChangeArrowheads="1"/>
          </p:cNvSpPr>
          <p:nvPr/>
        </p:nvSpPr>
        <p:spPr bwMode="auto">
          <a:xfrm>
            <a:off x="2133600" y="5583238"/>
            <a:ext cx="1676400" cy="304800"/>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5852" name="Rectangle 44"/>
          <p:cNvSpPr>
            <a:spLocks noChangeArrowheads="1"/>
          </p:cNvSpPr>
          <p:nvPr/>
        </p:nvSpPr>
        <p:spPr bwMode="auto">
          <a:xfrm>
            <a:off x="3810000" y="5583238"/>
            <a:ext cx="1676400" cy="304800"/>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5853" name="Rectangle 45"/>
          <p:cNvSpPr>
            <a:spLocks noChangeArrowheads="1"/>
          </p:cNvSpPr>
          <p:nvPr/>
        </p:nvSpPr>
        <p:spPr bwMode="auto">
          <a:xfrm>
            <a:off x="5486400" y="5583238"/>
            <a:ext cx="1676400" cy="304800"/>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5854" name="Rectangle 46"/>
          <p:cNvSpPr>
            <a:spLocks noChangeArrowheads="1"/>
          </p:cNvSpPr>
          <p:nvPr/>
        </p:nvSpPr>
        <p:spPr bwMode="auto">
          <a:xfrm>
            <a:off x="7162800" y="5583238"/>
            <a:ext cx="1676400" cy="304800"/>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5855" name="Rectangle 47"/>
          <p:cNvSpPr>
            <a:spLocks noChangeArrowheads="1"/>
          </p:cNvSpPr>
          <p:nvPr/>
        </p:nvSpPr>
        <p:spPr bwMode="auto">
          <a:xfrm>
            <a:off x="1143000" y="5888038"/>
            <a:ext cx="990600" cy="304800"/>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5856" name="Rectangle 48"/>
          <p:cNvSpPr>
            <a:spLocks noChangeArrowheads="1"/>
          </p:cNvSpPr>
          <p:nvPr/>
        </p:nvSpPr>
        <p:spPr bwMode="auto">
          <a:xfrm>
            <a:off x="914400" y="5888038"/>
            <a:ext cx="228600" cy="304800"/>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5857" name="Rectangle 49"/>
          <p:cNvSpPr>
            <a:spLocks noChangeArrowheads="1"/>
          </p:cNvSpPr>
          <p:nvPr/>
        </p:nvSpPr>
        <p:spPr bwMode="auto">
          <a:xfrm>
            <a:off x="2133600" y="5888038"/>
            <a:ext cx="1676400" cy="304800"/>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5858" name="Rectangle 50"/>
          <p:cNvSpPr>
            <a:spLocks noChangeArrowheads="1"/>
          </p:cNvSpPr>
          <p:nvPr/>
        </p:nvSpPr>
        <p:spPr bwMode="auto">
          <a:xfrm>
            <a:off x="3810000" y="5888038"/>
            <a:ext cx="1676400" cy="304800"/>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5859" name="Rectangle 51"/>
          <p:cNvSpPr>
            <a:spLocks noChangeArrowheads="1"/>
          </p:cNvSpPr>
          <p:nvPr/>
        </p:nvSpPr>
        <p:spPr bwMode="auto">
          <a:xfrm>
            <a:off x="5486400" y="5888038"/>
            <a:ext cx="1676400" cy="304800"/>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5860" name="Rectangle 52"/>
          <p:cNvSpPr>
            <a:spLocks noChangeArrowheads="1"/>
          </p:cNvSpPr>
          <p:nvPr/>
        </p:nvSpPr>
        <p:spPr bwMode="auto">
          <a:xfrm>
            <a:off x="7162800" y="5888038"/>
            <a:ext cx="1676400" cy="304800"/>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35861" name="Text Box 53"/>
          <p:cNvSpPr txBox="1">
            <a:spLocks noChangeArrowheads="1"/>
          </p:cNvSpPr>
          <p:nvPr/>
        </p:nvSpPr>
        <p:spPr bwMode="auto">
          <a:xfrm>
            <a:off x="3733800" y="6040438"/>
            <a:ext cx="412750" cy="457200"/>
          </a:xfrm>
          <a:prstGeom prst="rect">
            <a:avLst/>
          </a:prstGeom>
          <a:noFill/>
          <a:ln w="9525">
            <a:noFill/>
            <a:miter lim="800000"/>
            <a:headEnd/>
            <a:tailEnd/>
          </a:ln>
          <a:effectLst/>
        </p:spPr>
        <p:txBody>
          <a:bodyPr wrap="none">
            <a:prstTxWarp prst="textNoShape">
              <a:avLst/>
            </a:prstTxWarp>
            <a:spAutoFit/>
          </a:bodyPr>
          <a:lstStyle/>
          <a:p>
            <a:r>
              <a:rPr lang="en-US" sz="2400" b="1">
                <a:solidFill>
                  <a:schemeClr val="tx1"/>
                </a:solidFill>
                <a:latin typeface="Times" pitchFamily="-65" charset="0"/>
              </a:rPr>
              <a:t>...</a:t>
            </a:r>
            <a:endParaRPr lang="en-US" sz="2400">
              <a:solidFill>
                <a:schemeClr val="tx1"/>
              </a:solidFill>
              <a:latin typeface="Times" pitchFamily="-65" charset="0"/>
            </a:endParaRPr>
          </a:p>
        </p:txBody>
      </p:sp>
      <p:sp>
        <p:nvSpPr>
          <p:cNvPr id="2935862" name="Text Box 54"/>
          <p:cNvSpPr txBox="1">
            <a:spLocks noChangeArrowheads="1"/>
          </p:cNvSpPr>
          <p:nvPr/>
        </p:nvSpPr>
        <p:spPr bwMode="auto">
          <a:xfrm>
            <a:off x="533400" y="3144838"/>
            <a:ext cx="1014413" cy="519112"/>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Times" pitchFamily="-65" charset="0"/>
              </a:rPr>
              <a:t>Valid</a:t>
            </a:r>
          </a:p>
        </p:txBody>
      </p:sp>
      <p:sp>
        <p:nvSpPr>
          <p:cNvPr id="2935863" name="Text Box 55"/>
          <p:cNvSpPr txBox="1">
            <a:spLocks noChangeArrowheads="1"/>
          </p:cNvSpPr>
          <p:nvPr/>
        </p:nvSpPr>
        <p:spPr bwMode="auto">
          <a:xfrm>
            <a:off x="1295400" y="3322638"/>
            <a:ext cx="776288" cy="519112"/>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Times" pitchFamily="-65" charset="0"/>
              </a:rPr>
              <a:t>Tag</a:t>
            </a:r>
          </a:p>
        </p:txBody>
      </p:sp>
      <p:sp>
        <p:nvSpPr>
          <p:cNvPr id="2935864" name="Text Box 56"/>
          <p:cNvSpPr txBox="1">
            <a:spLocks noChangeArrowheads="1"/>
          </p:cNvSpPr>
          <p:nvPr/>
        </p:nvSpPr>
        <p:spPr bwMode="auto">
          <a:xfrm>
            <a:off x="2438400" y="3276600"/>
            <a:ext cx="1250950" cy="519113"/>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0x0-3</a:t>
            </a:r>
            <a:endParaRPr lang="en-US" sz="2800" b="1">
              <a:solidFill>
                <a:schemeClr val="tx1"/>
              </a:solidFill>
              <a:latin typeface="Times" pitchFamily="-65" charset="0"/>
            </a:endParaRPr>
          </a:p>
        </p:txBody>
      </p:sp>
      <p:sp>
        <p:nvSpPr>
          <p:cNvPr id="2935865" name="Text Box 57"/>
          <p:cNvSpPr txBox="1">
            <a:spLocks noChangeArrowheads="1"/>
          </p:cNvSpPr>
          <p:nvPr/>
        </p:nvSpPr>
        <p:spPr bwMode="auto">
          <a:xfrm>
            <a:off x="4114800" y="3251200"/>
            <a:ext cx="1250950" cy="519113"/>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0x4-7</a:t>
            </a:r>
            <a:endParaRPr lang="en-US" sz="2800" b="1">
              <a:solidFill>
                <a:schemeClr val="tx1"/>
              </a:solidFill>
              <a:latin typeface="Times" pitchFamily="-65" charset="0"/>
            </a:endParaRPr>
          </a:p>
        </p:txBody>
      </p:sp>
      <p:sp>
        <p:nvSpPr>
          <p:cNvPr id="2935866" name="Text Box 58"/>
          <p:cNvSpPr txBox="1">
            <a:spLocks noChangeArrowheads="1"/>
          </p:cNvSpPr>
          <p:nvPr/>
        </p:nvSpPr>
        <p:spPr bwMode="auto">
          <a:xfrm>
            <a:off x="5791200" y="3251200"/>
            <a:ext cx="1250950" cy="519113"/>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0x8-b</a:t>
            </a:r>
            <a:endParaRPr lang="en-US" sz="2800" b="1">
              <a:solidFill>
                <a:schemeClr val="tx1"/>
              </a:solidFill>
              <a:latin typeface="Times" pitchFamily="-65" charset="0"/>
            </a:endParaRPr>
          </a:p>
        </p:txBody>
      </p:sp>
      <p:sp>
        <p:nvSpPr>
          <p:cNvPr id="2935867" name="Text Box 59"/>
          <p:cNvSpPr txBox="1">
            <a:spLocks noChangeArrowheads="1"/>
          </p:cNvSpPr>
          <p:nvPr/>
        </p:nvSpPr>
        <p:spPr bwMode="auto">
          <a:xfrm>
            <a:off x="7391400" y="3251200"/>
            <a:ext cx="1250950" cy="519113"/>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0xc-f</a:t>
            </a:r>
            <a:endParaRPr lang="en-US" sz="2800" b="1">
              <a:solidFill>
                <a:schemeClr val="tx1"/>
              </a:solidFill>
              <a:latin typeface="Times" pitchFamily="-65" charset="0"/>
            </a:endParaRPr>
          </a:p>
        </p:txBody>
      </p:sp>
      <p:sp>
        <p:nvSpPr>
          <p:cNvPr id="2935868" name="Text Box 60"/>
          <p:cNvSpPr txBox="1">
            <a:spLocks noChangeArrowheads="1"/>
          </p:cNvSpPr>
          <p:nvPr/>
        </p:nvSpPr>
        <p:spPr bwMode="auto">
          <a:xfrm>
            <a:off x="304800" y="3663950"/>
            <a:ext cx="396875" cy="519113"/>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0</a:t>
            </a:r>
            <a:endParaRPr lang="en-US" sz="2800">
              <a:solidFill>
                <a:schemeClr val="tx1"/>
              </a:solidFill>
              <a:latin typeface="Times" pitchFamily="-65" charset="0"/>
            </a:endParaRPr>
          </a:p>
        </p:txBody>
      </p:sp>
      <p:sp>
        <p:nvSpPr>
          <p:cNvPr id="2935869" name="Text Box 61"/>
          <p:cNvSpPr txBox="1">
            <a:spLocks noChangeArrowheads="1"/>
          </p:cNvSpPr>
          <p:nvPr/>
        </p:nvSpPr>
        <p:spPr bwMode="auto">
          <a:xfrm>
            <a:off x="304800" y="3968750"/>
            <a:ext cx="396875" cy="519113"/>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1</a:t>
            </a:r>
            <a:endParaRPr lang="en-US" sz="2800">
              <a:solidFill>
                <a:schemeClr val="tx1"/>
              </a:solidFill>
              <a:latin typeface="Times" pitchFamily="-65" charset="0"/>
            </a:endParaRPr>
          </a:p>
        </p:txBody>
      </p:sp>
      <p:sp>
        <p:nvSpPr>
          <p:cNvPr id="2935870" name="Text Box 62"/>
          <p:cNvSpPr txBox="1">
            <a:spLocks noChangeArrowheads="1"/>
          </p:cNvSpPr>
          <p:nvPr/>
        </p:nvSpPr>
        <p:spPr bwMode="auto">
          <a:xfrm>
            <a:off x="304800" y="4273550"/>
            <a:ext cx="396875" cy="519113"/>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2</a:t>
            </a:r>
            <a:endParaRPr lang="en-US" sz="2800">
              <a:solidFill>
                <a:schemeClr val="tx1"/>
              </a:solidFill>
              <a:latin typeface="Times" pitchFamily="-65" charset="0"/>
            </a:endParaRPr>
          </a:p>
        </p:txBody>
      </p:sp>
      <p:sp>
        <p:nvSpPr>
          <p:cNvPr id="2935871" name="Text Box 63"/>
          <p:cNvSpPr txBox="1">
            <a:spLocks noChangeArrowheads="1"/>
          </p:cNvSpPr>
          <p:nvPr/>
        </p:nvSpPr>
        <p:spPr bwMode="auto">
          <a:xfrm>
            <a:off x="304800" y="4578350"/>
            <a:ext cx="396875" cy="519113"/>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3</a:t>
            </a:r>
            <a:endParaRPr lang="en-US" sz="2800">
              <a:solidFill>
                <a:schemeClr val="tx1"/>
              </a:solidFill>
              <a:latin typeface="Times" pitchFamily="-65" charset="0"/>
            </a:endParaRPr>
          </a:p>
        </p:txBody>
      </p:sp>
      <p:sp>
        <p:nvSpPr>
          <p:cNvPr id="2935872" name="Text Box 64"/>
          <p:cNvSpPr txBox="1">
            <a:spLocks noChangeArrowheads="1"/>
          </p:cNvSpPr>
          <p:nvPr/>
        </p:nvSpPr>
        <p:spPr bwMode="auto">
          <a:xfrm>
            <a:off x="304800" y="4883150"/>
            <a:ext cx="396875" cy="519113"/>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4</a:t>
            </a:r>
            <a:endParaRPr lang="en-US" sz="2800">
              <a:solidFill>
                <a:schemeClr val="tx1"/>
              </a:solidFill>
              <a:latin typeface="Times" pitchFamily="-65" charset="0"/>
            </a:endParaRPr>
          </a:p>
        </p:txBody>
      </p:sp>
      <p:sp>
        <p:nvSpPr>
          <p:cNvPr id="2935873" name="Text Box 65"/>
          <p:cNvSpPr txBox="1">
            <a:spLocks noChangeArrowheads="1"/>
          </p:cNvSpPr>
          <p:nvPr/>
        </p:nvSpPr>
        <p:spPr bwMode="auto">
          <a:xfrm>
            <a:off x="304800" y="5187950"/>
            <a:ext cx="396875" cy="519113"/>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5</a:t>
            </a:r>
            <a:endParaRPr lang="en-US" sz="2800">
              <a:solidFill>
                <a:schemeClr val="tx1"/>
              </a:solidFill>
              <a:latin typeface="Times" pitchFamily="-65" charset="0"/>
            </a:endParaRPr>
          </a:p>
        </p:txBody>
      </p:sp>
      <p:sp>
        <p:nvSpPr>
          <p:cNvPr id="2935874" name="Text Box 66"/>
          <p:cNvSpPr txBox="1">
            <a:spLocks noChangeArrowheads="1"/>
          </p:cNvSpPr>
          <p:nvPr/>
        </p:nvSpPr>
        <p:spPr bwMode="auto">
          <a:xfrm>
            <a:off x="304800" y="5492750"/>
            <a:ext cx="396875" cy="519113"/>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6</a:t>
            </a:r>
            <a:endParaRPr lang="en-US" sz="2800">
              <a:solidFill>
                <a:schemeClr val="tx1"/>
              </a:solidFill>
              <a:latin typeface="Times" pitchFamily="-65" charset="0"/>
            </a:endParaRPr>
          </a:p>
        </p:txBody>
      </p:sp>
      <p:sp>
        <p:nvSpPr>
          <p:cNvPr id="2935875" name="Text Box 67"/>
          <p:cNvSpPr txBox="1">
            <a:spLocks noChangeArrowheads="1"/>
          </p:cNvSpPr>
          <p:nvPr/>
        </p:nvSpPr>
        <p:spPr bwMode="auto">
          <a:xfrm>
            <a:off x="304800" y="5797550"/>
            <a:ext cx="396875" cy="519113"/>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7</a:t>
            </a:r>
            <a:endParaRPr lang="en-US" sz="2800">
              <a:solidFill>
                <a:schemeClr val="tx1"/>
              </a:solidFill>
              <a:latin typeface="Times" pitchFamily="-65" charset="0"/>
            </a:endParaRPr>
          </a:p>
        </p:txBody>
      </p:sp>
      <p:sp>
        <p:nvSpPr>
          <p:cNvPr id="2935876" name="Text Box 68"/>
          <p:cNvSpPr txBox="1">
            <a:spLocks noChangeArrowheads="1"/>
          </p:cNvSpPr>
          <p:nvPr/>
        </p:nvSpPr>
        <p:spPr bwMode="auto">
          <a:xfrm>
            <a:off x="304800" y="6040438"/>
            <a:ext cx="412750" cy="457200"/>
          </a:xfrm>
          <a:prstGeom prst="rect">
            <a:avLst/>
          </a:prstGeom>
          <a:noFill/>
          <a:ln w="9525">
            <a:noFill/>
            <a:miter lim="800000"/>
            <a:headEnd/>
            <a:tailEnd/>
          </a:ln>
          <a:effectLst/>
        </p:spPr>
        <p:txBody>
          <a:bodyPr wrap="none">
            <a:prstTxWarp prst="textNoShape">
              <a:avLst/>
            </a:prstTxWarp>
            <a:spAutoFit/>
          </a:bodyPr>
          <a:lstStyle/>
          <a:p>
            <a:r>
              <a:rPr lang="en-US" sz="2400" b="1">
                <a:solidFill>
                  <a:schemeClr val="tx1"/>
                </a:solidFill>
                <a:latin typeface="Times" pitchFamily="-65" charset="0"/>
              </a:rPr>
              <a:t>...</a:t>
            </a:r>
            <a:endParaRPr lang="en-US" sz="2400">
              <a:solidFill>
                <a:schemeClr val="tx1"/>
              </a:solidFill>
              <a:latin typeface="Times" pitchFamily="-65" charset="0"/>
            </a:endParaRPr>
          </a:p>
        </p:txBody>
      </p:sp>
      <p:sp>
        <p:nvSpPr>
          <p:cNvPr id="2935877" name="Text Box 69"/>
          <p:cNvSpPr txBox="1">
            <a:spLocks noChangeArrowheads="1"/>
          </p:cNvSpPr>
          <p:nvPr/>
        </p:nvSpPr>
        <p:spPr bwMode="auto">
          <a:xfrm>
            <a:off x="841375" y="3965575"/>
            <a:ext cx="354013" cy="457200"/>
          </a:xfrm>
          <a:prstGeom prst="rect">
            <a:avLst/>
          </a:prstGeom>
          <a:noFill/>
          <a:ln w="12700">
            <a:noFill/>
            <a:miter lim="800000"/>
            <a:headEnd/>
            <a:tailEnd/>
          </a:ln>
          <a:effectLst/>
        </p:spPr>
        <p:txBody>
          <a:bodyPr wrap="none">
            <a:prstTxWarp prst="textNoShape">
              <a:avLst/>
            </a:prstTxWarp>
            <a:spAutoFit/>
          </a:bodyPr>
          <a:lstStyle/>
          <a:p>
            <a:r>
              <a:rPr lang="en-US" sz="2400" b="1">
                <a:solidFill>
                  <a:schemeClr val="tx1"/>
                </a:solidFill>
              </a:rPr>
              <a:t>1</a:t>
            </a:r>
          </a:p>
        </p:txBody>
      </p:sp>
      <p:sp>
        <p:nvSpPr>
          <p:cNvPr id="2935878" name="Text Box 70"/>
          <p:cNvSpPr txBox="1">
            <a:spLocks noChangeArrowheads="1"/>
          </p:cNvSpPr>
          <p:nvPr/>
        </p:nvSpPr>
        <p:spPr bwMode="auto">
          <a:xfrm>
            <a:off x="1470025" y="3984625"/>
            <a:ext cx="354013" cy="457200"/>
          </a:xfrm>
          <a:prstGeom prst="rect">
            <a:avLst/>
          </a:prstGeom>
          <a:noFill/>
          <a:ln w="12700">
            <a:noFill/>
            <a:miter lim="800000"/>
            <a:headEnd/>
            <a:tailEnd/>
          </a:ln>
          <a:effectLst/>
        </p:spPr>
        <p:txBody>
          <a:bodyPr wrap="none">
            <a:prstTxWarp prst="textNoShape">
              <a:avLst/>
            </a:prstTxWarp>
            <a:spAutoFit/>
          </a:bodyPr>
          <a:lstStyle/>
          <a:p>
            <a:r>
              <a:rPr lang="en-US" sz="2400" b="1">
                <a:solidFill>
                  <a:schemeClr val="tx1"/>
                </a:solidFill>
              </a:rPr>
              <a:t>2</a:t>
            </a:r>
          </a:p>
        </p:txBody>
      </p:sp>
      <p:sp>
        <p:nvSpPr>
          <p:cNvPr id="2935879" name="Text Box 71"/>
          <p:cNvSpPr txBox="1">
            <a:spLocks noChangeArrowheads="1"/>
          </p:cNvSpPr>
          <p:nvPr/>
        </p:nvSpPr>
        <p:spPr bwMode="auto">
          <a:xfrm>
            <a:off x="2765425" y="3984625"/>
            <a:ext cx="254847"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solidFill>
                  <a:schemeClr val="tx1"/>
                </a:solidFill>
              </a:rPr>
              <a:t>l</a:t>
            </a:r>
            <a:endParaRPr lang="en-US" sz="2400" b="1" dirty="0">
              <a:solidFill>
                <a:schemeClr val="tx1"/>
              </a:solidFill>
            </a:endParaRPr>
          </a:p>
        </p:txBody>
      </p:sp>
      <p:sp>
        <p:nvSpPr>
          <p:cNvPr id="2935880" name="Text Box 72"/>
          <p:cNvSpPr txBox="1">
            <a:spLocks noChangeArrowheads="1"/>
          </p:cNvSpPr>
          <p:nvPr/>
        </p:nvSpPr>
        <p:spPr bwMode="auto">
          <a:xfrm>
            <a:off x="4460875" y="3984625"/>
            <a:ext cx="325730"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solidFill>
                  <a:schemeClr val="tx1"/>
                </a:solidFill>
              </a:rPr>
              <a:t>k</a:t>
            </a:r>
            <a:endParaRPr lang="en-US" sz="2400" b="1" dirty="0">
              <a:solidFill>
                <a:schemeClr val="tx1"/>
              </a:solidFill>
            </a:endParaRPr>
          </a:p>
        </p:txBody>
      </p:sp>
      <p:sp>
        <p:nvSpPr>
          <p:cNvPr id="2935881" name="Text Box 73"/>
          <p:cNvSpPr txBox="1">
            <a:spLocks noChangeArrowheads="1"/>
          </p:cNvSpPr>
          <p:nvPr/>
        </p:nvSpPr>
        <p:spPr bwMode="auto">
          <a:xfrm>
            <a:off x="6175375" y="3984625"/>
            <a:ext cx="254847"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solidFill>
                  <a:schemeClr val="tx1"/>
                </a:solidFill>
              </a:rPr>
              <a:t>j</a:t>
            </a:r>
            <a:endParaRPr lang="en-US" sz="2400" b="1" dirty="0">
              <a:solidFill>
                <a:schemeClr val="tx1"/>
              </a:solidFill>
            </a:endParaRPr>
          </a:p>
        </p:txBody>
      </p:sp>
      <p:sp>
        <p:nvSpPr>
          <p:cNvPr id="2935882" name="Text Box 74"/>
          <p:cNvSpPr txBox="1">
            <a:spLocks noChangeArrowheads="1"/>
          </p:cNvSpPr>
          <p:nvPr/>
        </p:nvSpPr>
        <p:spPr bwMode="auto">
          <a:xfrm>
            <a:off x="7813675" y="3984625"/>
            <a:ext cx="254847"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solidFill>
                  <a:schemeClr val="tx1"/>
                </a:solidFill>
              </a:rPr>
              <a:t>i</a:t>
            </a:r>
            <a:endParaRPr lang="en-US" sz="2400" b="1" dirty="0">
              <a:solidFill>
                <a:schemeClr val="tx1"/>
              </a:solidFill>
            </a:endParaRPr>
          </a:p>
        </p:txBody>
      </p:sp>
      <p:sp>
        <p:nvSpPr>
          <p:cNvPr id="2935883" name="Text Box 75"/>
          <p:cNvSpPr txBox="1">
            <a:spLocks noChangeArrowheads="1"/>
          </p:cNvSpPr>
          <p:nvPr/>
        </p:nvSpPr>
        <p:spPr bwMode="auto">
          <a:xfrm>
            <a:off x="841375" y="4556125"/>
            <a:ext cx="354013" cy="457200"/>
          </a:xfrm>
          <a:prstGeom prst="rect">
            <a:avLst/>
          </a:prstGeom>
          <a:noFill/>
          <a:ln w="12700">
            <a:noFill/>
            <a:miter lim="800000"/>
            <a:headEnd/>
            <a:tailEnd/>
          </a:ln>
          <a:effectLst/>
        </p:spPr>
        <p:txBody>
          <a:bodyPr wrap="none">
            <a:prstTxWarp prst="textNoShape">
              <a:avLst/>
            </a:prstTxWarp>
            <a:spAutoFit/>
          </a:bodyPr>
          <a:lstStyle/>
          <a:p>
            <a:r>
              <a:rPr lang="en-US" sz="2400" b="1">
                <a:solidFill>
                  <a:schemeClr val="tx1"/>
                </a:solidFill>
              </a:rPr>
              <a:t>1</a:t>
            </a:r>
          </a:p>
        </p:txBody>
      </p:sp>
      <p:sp>
        <p:nvSpPr>
          <p:cNvPr id="2935884" name="Text Box 76"/>
          <p:cNvSpPr txBox="1">
            <a:spLocks noChangeArrowheads="1"/>
          </p:cNvSpPr>
          <p:nvPr/>
        </p:nvSpPr>
        <p:spPr bwMode="auto">
          <a:xfrm>
            <a:off x="1470025" y="4575175"/>
            <a:ext cx="354013" cy="457200"/>
          </a:xfrm>
          <a:prstGeom prst="rect">
            <a:avLst/>
          </a:prstGeom>
          <a:noFill/>
          <a:ln w="12700">
            <a:noFill/>
            <a:miter lim="800000"/>
            <a:headEnd/>
            <a:tailEnd/>
          </a:ln>
          <a:effectLst/>
        </p:spPr>
        <p:txBody>
          <a:bodyPr wrap="none">
            <a:prstTxWarp prst="textNoShape">
              <a:avLst/>
            </a:prstTxWarp>
            <a:spAutoFit/>
          </a:bodyPr>
          <a:lstStyle/>
          <a:p>
            <a:r>
              <a:rPr lang="en-US" sz="2400" b="1">
                <a:solidFill>
                  <a:schemeClr val="tx1"/>
                </a:solidFill>
              </a:rPr>
              <a:t>0</a:t>
            </a:r>
          </a:p>
        </p:txBody>
      </p:sp>
      <p:sp>
        <p:nvSpPr>
          <p:cNvPr id="2935885" name="Text Box 77"/>
          <p:cNvSpPr txBox="1">
            <a:spLocks noChangeArrowheads="1"/>
          </p:cNvSpPr>
          <p:nvPr/>
        </p:nvSpPr>
        <p:spPr bwMode="auto">
          <a:xfrm>
            <a:off x="2765425" y="4575175"/>
            <a:ext cx="338855"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solidFill>
                  <a:schemeClr val="tx1"/>
                </a:solidFill>
              </a:rPr>
              <a:t>h</a:t>
            </a:r>
            <a:endParaRPr lang="en-US" sz="2400" b="1" dirty="0">
              <a:solidFill>
                <a:schemeClr val="tx1"/>
              </a:solidFill>
            </a:endParaRPr>
          </a:p>
        </p:txBody>
      </p:sp>
      <p:sp>
        <p:nvSpPr>
          <p:cNvPr id="2935886" name="Text Box 78"/>
          <p:cNvSpPr txBox="1">
            <a:spLocks noChangeArrowheads="1"/>
          </p:cNvSpPr>
          <p:nvPr/>
        </p:nvSpPr>
        <p:spPr bwMode="auto">
          <a:xfrm>
            <a:off x="4460875" y="4575175"/>
            <a:ext cx="338855"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solidFill>
                  <a:schemeClr val="tx1"/>
                </a:solidFill>
              </a:rPr>
              <a:t>g</a:t>
            </a:r>
            <a:endParaRPr lang="en-US" sz="2400" b="1" dirty="0">
              <a:solidFill>
                <a:schemeClr val="tx1"/>
              </a:solidFill>
            </a:endParaRPr>
          </a:p>
        </p:txBody>
      </p:sp>
      <p:sp>
        <p:nvSpPr>
          <p:cNvPr id="2935887" name="Text Box 79"/>
          <p:cNvSpPr txBox="1">
            <a:spLocks noChangeArrowheads="1"/>
          </p:cNvSpPr>
          <p:nvPr/>
        </p:nvSpPr>
        <p:spPr bwMode="auto">
          <a:xfrm>
            <a:off x="6175375" y="4575175"/>
            <a:ext cx="274434"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solidFill>
                  <a:schemeClr val="tx1"/>
                </a:solidFill>
              </a:rPr>
              <a:t>f</a:t>
            </a:r>
            <a:endParaRPr lang="en-US" sz="2400" b="1" dirty="0">
              <a:solidFill>
                <a:schemeClr val="tx1"/>
              </a:solidFill>
            </a:endParaRPr>
          </a:p>
        </p:txBody>
      </p:sp>
      <p:sp>
        <p:nvSpPr>
          <p:cNvPr id="2935888" name="Text Box 80"/>
          <p:cNvSpPr txBox="1">
            <a:spLocks noChangeArrowheads="1"/>
          </p:cNvSpPr>
          <p:nvPr/>
        </p:nvSpPr>
        <p:spPr bwMode="auto">
          <a:xfrm>
            <a:off x="7813675" y="4575175"/>
            <a:ext cx="325029" cy="461665"/>
          </a:xfrm>
          <a:prstGeom prst="rect">
            <a:avLst/>
          </a:prstGeom>
          <a:noFill/>
          <a:ln w="12700">
            <a:noFill/>
            <a:miter lim="800000"/>
            <a:headEnd/>
            <a:tailEnd/>
          </a:ln>
          <a:effectLst/>
        </p:spPr>
        <p:txBody>
          <a:bodyPr wrap="none">
            <a:prstTxWarp prst="textNoShape">
              <a:avLst/>
            </a:prstTxWarp>
            <a:spAutoFit/>
          </a:bodyPr>
          <a:lstStyle/>
          <a:p>
            <a:r>
              <a:rPr lang="en-US" sz="2400" b="1" dirty="0" err="1" smtClean="0">
                <a:solidFill>
                  <a:schemeClr val="tx1"/>
                </a:solidFill>
              </a:rPr>
              <a:t>e</a:t>
            </a:r>
            <a:endParaRPr lang="en-US" sz="2400" b="1" dirty="0">
              <a:solidFill>
                <a:schemeClr val="tx1"/>
              </a:solidFill>
            </a:endParaRPr>
          </a:p>
        </p:txBody>
      </p:sp>
      <p:sp>
        <p:nvSpPr>
          <p:cNvPr id="2935889" name="Text Box 81"/>
          <p:cNvSpPr txBox="1">
            <a:spLocks noChangeArrowheads="1"/>
          </p:cNvSpPr>
          <p:nvPr/>
        </p:nvSpPr>
        <p:spPr bwMode="auto">
          <a:xfrm>
            <a:off x="0" y="3354388"/>
            <a:ext cx="1112838" cy="519112"/>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Index</a:t>
            </a:r>
          </a:p>
        </p:txBody>
      </p:sp>
      <p:sp>
        <p:nvSpPr>
          <p:cNvPr id="2935890" name="Text Box 82"/>
          <p:cNvSpPr txBox="1">
            <a:spLocks noChangeArrowheads="1"/>
          </p:cNvSpPr>
          <p:nvPr/>
        </p:nvSpPr>
        <p:spPr bwMode="auto">
          <a:xfrm>
            <a:off x="874713" y="3686175"/>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35891" name="Text Box 83"/>
          <p:cNvSpPr txBox="1">
            <a:spLocks noChangeArrowheads="1"/>
          </p:cNvSpPr>
          <p:nvPr/>
        </p:nvSpPr>
        <p:spPr bwMode="auto">
          <a:xfrm>
            <a:off x="874713" y="4308475"/>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35892" name="Text Box 84"/>
          <p:cNvSpPr txBox="1">
            <a:spLocks noChangeArrowheads="1"/>
          </p:cNvSpPr>
          <p:nvPr/>
        </p:nvSpPr>
        <p:spPr bwMode="auto">
          <a:xfrm>
            <a:off x="887413" y="4930775"/>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35893" name="Text Box 85"/>
          <p:cNvSpPr txBox="1">
            <a:spLocks noChangeArrowheads="1"/>
          </p:cNvSpPr>
          <p:nvPr/>
        </p:nvSpPr>
        <p:spPr bwMode="auto">
          <a:xfrm>
            <a:off x="887413" y="5235575"/>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35894" name="Text Box 86"/>
          <p:cNvSpPr txBox="1">
            <a:spLocks noChangeArrowheads="1"/>
          </p:cNvSpPr>
          <p:nvPr/>
        </p:nvSpPr>
        <p:spPr bwMode="auto">
          <a:xfrm>
            <a:off x="887413" y="5540375"/>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35895" name="Text Box 87"/>
          <p:cNvSpPr txBox="1">
            <a:spLocks noChangeArrowheads="1"/>
          </p:cNvSpPr>
          <p:nvPr/>
        </p:nvSpPr>
        <p:spPr bwMode="auto">
          <a:xfrm>
            <a:off x="887413" y="5857875"/>
            <a:ext cx="325437" cy="396875"/>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35896" name="Text Box 88"/>
          <p:cNvSpPr txBox="1">
            <a:spLocks noChangeArrowheads="1"/>
          </p:cNvSpPr>
          <p:nvPr/>
        </p:nvSpPr>
        <p:spPr bwMode="auto">
          <a:xfrm>
            <a:off x="0" y="2895600"/>
            <a:ext cx="1250950"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hlink"/>
                </a:solidFill>
              </a:rPr>
              <a:t>Cache</a:t>
            </a:r>
            <a:endParaRPr lang="en-US" sz="2800" b="1"/>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37858" name="Rectangle 2"/>
          <p:cNvSpPr>
            <a:spLocks noGrp="1" noChangeArrowheads="1"/>
          </p:cNvSpPr>
          <p:nvPr>
            <p:ph type="title"/>
          </p:nvPr>
        </p:nvSpPr>
        <p:spPr>
          <a:xfrm>
            <a:off x="762000" y="152400"/>
            <a:ext cx="3352800" cy="474663"/>
          </a:xfrm>
        </p:spPr>
        <p:txBody>
          <a:bodyPr/>
          <a:lstStyle/>
          <a:p>
            <a:r>
              <a:rPr lang="en-US" dirty="0"/>
              <a:t>Answers</a:t>
            </a:r>
          </a:p>
        </p:txBody>
      </p:sp>
      <p:sp>
        <p:nvSpPr>
          <p:cNvPr id="2937859" name="Rectangle 3"/>
          <p:cNvSpPr>
            <a:spLocks noGrp="1" noChangeArrowheads="1"/>
          </p:cNvSpPr>
          <p:nvPr>
            <p:ph type="body" idx="1"/>
          </p:nvPr>
        </p:nvSpPr>
        <p:spPr>
          <a:xfrm>
            <a:off x="457200" y="1116013"/>
            <a:ext cx="4648200" cy="5741987"/>
          </a:xfrm>
        </p:spPr>
        <p:txBody>
          <a:bodyPr/>
          <a:lstStyle/>
          <a:p>
            <a:r>
              <a:rPr lang="en-US" sz="2800" dirty="0">
                <a:latin typeface="Courier New" pitchFamily="-65" charset="0"/>
              </a:rPr>
              <a:t>0x00000030</a:t>
            </a:r>
            <a:r>
              <a:rPr lang="en-US" sz="2800" dirty="0"/>
              <a:t> a </a:t>
            </a:r>
            <a:r>
              <a:rPr lang="en-US" sz="2800" u="sng" dirty="0">
                <a:solidFill>
                  <a:schemeClr val="accent1"/>
                </a:solidFill>
              </a:rPr>
              <a:t>hit</a:t>
            </a:r>
          </a:p>
          <a:p>
            <a:pPr lvl="1">
              <a:buFontTx/>
              <a:buNone/>
            </a:pPr>
            <a:r>
              <a:rPr lang="en-US" sz="2400" dirty="0"/>
              <a:t>Index = 3, Tag matches,</a:t>
            </a:r>
            <a:r>
              <a:rPr lang="en-US" sz="2400" dirty="0" smtClean="0"/>
              <a:t> </a:t>
            </a:r>
            <a:br>
              <a:rPr lang="en-US" sz="2400" dirty="0" smtClean="0"/>
            </a:br>
            <a:r>
              <a:rPr lang="en-US" sz="2400" dirty="0" smtClean="0"/>
              <a:t>Offset </a:t>
            </a:r>
            <a:r>
              <a:rPr lang="en-US" sz="2400" dirty="0"/>
              <a:t>= 0, value = </a:t>
            </a:r>
            <a:r>
              <a:rPr lang="en-US" sz="2400" dirty="0" err="1">
                <a:solidFill>
                  <a:schemeClr val="accent1"/>
                </a:solidFill>
              </a:rPr>
              <a:t>e</a:t>
            </a:r>
            <a:endParaRPr lang="en-US" sz="2400" u="sng" dirty="0">
              <a:solidFill>
                <a:schemeClr val="accent1"/>
              </a:solidFill>
            </a:endParaRPr>
          </a:p>
          <a:p>
            <a:r>
              <a:rPr lang="en-US" sz="2800" dirty="0">
                <a:latin typeface="Courier New" pitchFamily="-65" charset="0"/>
              </a:rPr>
              <a:t>0x0000001c</a:t>
            </a:r>
            <a:r>
              <a:rPr lang="en-US" sz="2800" dirty="0"/>
              <a:t> a </a:t>
            </a:r>
            <a:r>
              <a:rPr lang="en-US" sz="2800" u="sng" dirty="0">
                <a:solidFill>
                  <a:schemeClr val="accent1"/>
                </a:solidFill>
              </a:rPr>
              <a:t>miss</a:t>
            </a:r>
          </a:p>
          <a:p>
            <a:pPr lvl="1">
              <a:buFontTx/>
              <a:buNone/>
            </a:pPr>
            <a:r>
              <a:rPr lang="en-US" sz="2400" dirty="0"/>
              <a:t>Index = 1, Tag mismatch, so replace from memory, </a:t>
            </a:r>
            <a:br>
              <a:rPr lang="en-US" sz="2400" dirty="0"/>
            </a:br>
            <a:r>
              <a:rPr lang="en-US" sz="2400" dirty="0"/>
              <a:t>Offset = </a:t>
            </a:r>
            <a:r>
              <a:rPr lang="en-US" sz="2400" dirty="0">
                <a:latin typeface="Courier New" pitchFamily="-65" charset="0"/>
              </a:rPr>
              <a:t>0xc</a:t>
            </a:r>
            <a:r>
              <a:rPr lang="en-US" sz="2400" dirty="0"/>
              <a:t>, value = </a:t>
            </a:r>
            <a:r>
              <a:rPr lang="en-US" sz="2400" dirty="0" err="1">
                <a:solidFill>
                  <a:schemeClr val="accent1"/>
                </a:solidFill>
              </a:rPr>
              <a:t>d</a:t>
            </a:r>
            <a:endParaRPr lang="en-US" sz="2400" dirty="0"/>
          </a:p>
          <a:p>
            <a:r>
              <a:rPr lang="en-US" sz="2800" dirty="0"/>
              <a:t>Since reads, values </a:t>
            </a:r>
            <a:br>
              <a:rPr lang="en-US" sz="2800" dirty="0"/>
            </a:br>
            <a:r>
              <a:rPr lang="en-US" sz="2800" dirty="0"/>
              <a:t>must = memory values </a:t>
            </a:r>
            <a:br>
              <a:rPr lang="en-US" sz="2800" dirty="0"/>
            </a:br>
            <a:r>
              <a:rPr lang="en-US" sz="2800" dirty="0"/>
              <a:t>whether or not cached:</a:t>
            </a:r>
          </a:p>
          <a:p>
            <a:pPr lvl="1"/>
            <a:r>
              <a:rPr lang="en-US" sz="2400" dirty="0">
                <a:latin typeface="Courier New" pitchFamily="-65" charset="0"/>
              </a:rPr>
              <a:t>0x00000030</a:t>
            </a:r>
            <a:r>
              <a:rPr lang="en-US" sz="2400" dirty="0"/>
              <a:t> = </a:t>
            </a:r>
            <a:r>
              <a:rPr lang="en-US" sz="2400" dirty="0" err="1">
                <a:solidFill>
                  <a:schemeClr val="accent1"/>
                </a:solidFill>
              </a:rPr>
              <a:t>e</a:t>
            </a:r>
            <a:endParaRPr lang="en-US" sz="2400" dirty="0"/>
          </a:p>
          <a:p>
            <a:pPr lvl="1"/>
            <a:r>
              <a:rPr lang="en-US" sz="2400" dirty="0">
                <a:latin typeface="Courier New" pitchFamily="-65" charset="0"/>
              </a:rPr>
              <a:t>0x0000001c</a:t>
            </a:r>
            <a:r>
              <a:rPr lang="en-US" sz="2400" dirty="0"/>
              <a:t> = </a:t>
            </a:r>
            <a:r>
              <a:rPr lang="en-US" sz="2400" dirty="0" err="1">
                <a:solidFill>
                  <a:schemeClr val="accent1"/>
                </a:solidFill>
              </a:rPr>
              <a:t>d</a:t>
            </a:r>
            <a:endParaRPr lang="en-US" sz="2400" dirty="0">
              <a:solidFill>
                <a:schemeClr val="accent1"/>
              </a:solidFill>
              <a:latin typeface="Courier New" pitchFamily="-65" charset="0"/>
            </a:endParaRPr>
          </a:p>
        </p:txBody>
      </p:sp>
      <p:sp>
        <p:nvSpPr>
          <p:cNvPr id="56" name="Text Box 4"/>
          <p:cNvSpPr txBox="1">
            <a:spLocks noChangeArrowheads="1"/>
          </p:cNvSpPr>
          <p:nvPr/>
        </p:nvSpPr>
        <p:spPr bwMode="auto">
          <a:xfrm>
            <a:off x="4627563" y="1384300"/>
            <a:ext cx="1992853" cy="461665"/>
          </a:xfrm>
          <a:prstGeom prst="rect">
            <a:avLst/>
          </a:prstGeom>
          <a:noFill/>
          <a:ln w="12700">
            <a:noFill/>
            <a:miter lim="800000"/>
            <a:headEnd/>
            <a:tailEnd/>
          </a:ln>
          <a:effectLst/>
        </p:spPr>
        <p:txBody>
          <a:bodyPr wrap="none">
            <a:prstTxWarp prst="textNoShape">
              <a:avLst/>
            </a:prstTxWarp>
            <a:spAutoFit/>
          </a:bodyPr>
          <a:lstStyle/>
          <a:p>
            <a:r>
              <a:rPr lang="en-US" sz="2400" b="1" dirty="0">
                <a:solidFill>
                  <a:schemeClr val="accent4"/>
                </a:solidFill>
                <a:latin typeface="18 VAG Rounded Bold   07390"/>
              </a:rPr>
              <a:t>Address (hex)</a:t>
            </a:r>
          </a:p>
        </p:txBody>
      </p:sp>
      <p:sp>
        <p:nvSpPr>
          <p:cNvPr id="57" name="Text Box 5"/>
          <p:cNvSpPr txBox="1">
            <a:spLocks noChangeArrowheads="1"/>
          </p:cNvSpPr>
          <p:nvPr/>
        </p:nvSpPr>
        <p:spPr bwMode="auto">
          <a:xfrm>
            <a:off x="6684963" y="1371600"/>
            <a:ext cx="2071335" cy="461665"/>
          </a:xfrm>
          <a:prstGeom prst="rect">
            <a:avLst/>
          </a:prstGeom>
          <a:noFill/>
          <a:ln w="12700">
            <a:noFill/>
            <a:miter lim="800000"/>
            <a:headEnd/>
            <a:tailEnd/>
          </a:ln>
          <a:effectLst/>
        </p:spPr>
        <p:txBody>
          <a:bodyPr wrap="none">
            <a:prstTxWarp prst="textNoShape">
              <a:avLst/>
            </a:prstTxWarp>
            <a:spAutoFit/>
          </a:bodyPr>
          <a:lstStyle/>
          <a:p>
            <a:r>
              <a:rPr lang="en-US" sz="2400" b="1" dirty="0">
                <a:solidFill>
                  <a:schemeClr val="accent4"/>
                </a:solidFill>
                <a:latin typeface="18 VAG Rounded Bold   07390"/>
              </a:rPr>
              <a:t>Value of Word</a:t>
            </a:r>
          </a:p>
        </p:txBody>
      </p:sp>
      <p:sp>
        <p:nvSpPr>
          <p:cNvPr id="58" name="Text Box 6"/>
          <p:cNvSpPr txBox="1">
            <a:spLocks noChangeArrowheads="1"/>
          </p:cNvSpPr>
          <p:nvPr/>
        </p:nvSpPr>
        <p:spPr bwMode="auto">
          <a:xfrm>
            <a:off x="5999163" y="1066800"/>
            <a:ext cx="1547812" cy="519113"/>
          </a:xfrm>
          <a:prstGeom prst="rect">
            <a:avLst/>
          </a:prstGeom>
          <a:noFill/>
          <a:ln w="12700">
            <a:noFill/>
            <a:miter lim="800000"/>
            <a:headEnd/>
            <a:tailEnd/>
          </a:ln>
          <a:effectLst/>
        </p:spPr>
        <p:txBody>
          <a:bodyPr wrap="none">
            <a:prstTxWarp prst="textNoShape">
              <a:avLst/>
            </a:prstTxWarp>
            <a:spAutoFit/>
          </a:bodyPr>
          <a:lstStyle/>
          <a:p>
            <a:r>
              <a:rPr lang="en-US" sz="2800" b="1" dirty="0">
                <a:solidFill>
                  <a:schemeClr val="accent2"/>
                </a:solidFill>
                <a:latin typeface="18 VAG Rounded Bold   07390"/>
              </a:rPr>
              <a:t>Memory</a:t>
            </a:r>
            <a:endParaRPr lang="en-US" sz="2000" b="1" dirty="0">
              <a:latin typeface="18 VAG Rounded Bold   07390"/>
            </a:endParaRPr>
          </a:p>
        </p:txBody>
      </p:sp>
      <p:grpSp>
        <p:nvGrpSpPr>
          <p:cNvPr id="59" name="Group 7"/>
          <p:cNvGrpSpPr>
            <a:grpSpLocks/>
          </p:cNvGrpSpPr>
          <p:nvPr/>
        </p:nvGrpSpPr>
        <p:grpSpPr bwMode="auto">
          <a:xfrm>
            <a:off x="4856163" y="1509713"/>
            <a:ext cx="3581400" cy="5257800"/>
            <a:chOff x="2880" y="912"/>
            <a:chExt cx="2256" cy="3312"/>
          </a:xfrm>
        </p:grpSpPr>
        <p:grpSp>
          <p:nvGrpSpPr>
            <p:cNvPr id="60" name="Group 8"/>
            <p:cNvGrpSpPr>
              <a:grpSpLocks/>
            </p:cNvGrpSpPr>
            <p:nvPr/>
          </p:nvGrpSpPr>
          <p:grpSpPr bwMode="auto">
            <a:xfrm>
              <a:off x="2880" y="1152"/>
              <a:ext cx="2256" cy="1153"/>
              <a:chOff x="240" y="1631"/>
              <a:chExt cx="2256" cy="1153"/>
            </a:xfrm>
          </p:grpSpPr>
          <p:sp>
            <p:nvSpPr>
              <p:cNvPr id="94" name="Rectangle 9"/>
              <p:cNvSpPr>
                <a:spLocks noChangeArrowheads="1"/>
              </p:cNvSpPr>
              <p:nvPr/>
            </p:nvSpPr>
            <p:spPr bwMode="auto">
              <a:xfrm>
                <a:off x="1440" y="168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95" name="Rectangle 10"/>
              <p:cNvSpPr>
                <a:spLocks noChangeArrowheads="1"/>
              </p:cNvSpPr>
              <p:nvPr/>
            </p:nvSpPr>
            <p:spPr bwMode="auto">
              <a:xfrm>
                <a:off x="1440" y="187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96" name="Rectangle 11"/>
              <p:cNvSpPr>
                <a:spLocks noChangeArrowheads="1"/>
              </p:cNvSpPr>
              <p:nvPr/>
            </p:nvSpPr>
            <p:spPr bwMode="auto">
              <a:xfrm>
                <a:off x="1440" y="206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97" name="Rectangle 12"/>
              <p:cNvSpPr>
                <a:spLocks noChangeArrowheads="1"/>
              </p:cNvSpPr>
              <p:nvPr/>
            </p:nvSpPr>
            <p:spPr bwMode="auto">
              <a:xfrm>
                <a:off x="1440" y="225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98" name="Text Box 13"/>
              <p:cNvSpPr txBox="1">
                <a:spLocks noChangeArrowheads="1"/>
              </p:cNvSpPr>
              <p:nvPr/>
            </p:nvSpPr>
            <p:spPr bwMode="auto">
              <a:xfrm>
                <a:off x="240" y="1631"/>
                <a:ext cx="1191"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00000010</a:t>
                </a:r>
                <a:endParaRPr lang="en-US" sz="2800">
                  <a:solidFill>
                    <a:schemeClr val="tx1"/>
                  </a:solidFill>
                  <a:latin typeface="Times" pitchFamily="-65" charset="0"/>
                </a:endParaRPr>
              </a:p>
            </p:txBody>
          </p:sp>
          <p:sp>
            <p:nvSpPr>
              <p:cNvPr id="99" name="Text Box 14"/>
              <p:cNvSpPr txBox="1">
                <a:spLocks noChangeArrowheads="1"/>
              </p:cNvSpPr>
              <p:nvPr/>
            </p:nvSpPr>
            <p:spPr bwMode="auto">
              <a:xfrm>
                <a:off x="240" y="1823"/>
                <a:ext cx="1191" cy="327"/>
              </a:xfrm>
              <a:prstGeom prst="rect">
                <a:avLst/>
              </a:prstGeom>
              <a:noFill/>
              <a:ln w="9525">
                <a:noFill/>
                <a:miter lim="800000"/>
                <a:headEnd/>
                <a:tailEnd/>
              </a:ln>
              <a:effectLst/>
            </p:spPr>
            <p:txBody>
              <a:bodyPr wrap="none">
                <a:prstTxWarp prst="textNoShape">
                  <a:avLst/>
                </a:prstTxWarp>
                <a:spAutoFit/>
              </a:bodyPr>
              <a:lstStyle/>
              <a:p>
                <a:r>
                  <a:rPr lang="en-US" sz="2800" b="1" u="sng">
                    <a:latin typeface="Courier New" pitchFamily="-65" charset="0"/>
                  </a:rPr>
                  <a:t>00000014</a:t>
                </a:r>
                <a:endParaRPr lang="en-US" sz="2800" b="1">
                  <a:solidFill>
                    <a:schemeClr val="tx1"/>
                  </a:solidFill>
                  <a:latin typeface="Courier New" pitchFamily="-65" charset="0"/>
                </a:endParaRPr>
              </a:p>
            </p:txBody>
          </p:sp>
          <p:sp>
            <p:nvSpPr>
              <p:cNvPr id="100" name="Text Box 15"/>
              <p:cNvSpPr txBox="1">
                <a:spLocks noChangeArrowheads="1"/>
              </p:cNvSpPr>
              <p:nvPr/>
            </p:nvSpPr>
            <p:spPr bwMode="auto">
              <a:xfrm>
                <a:off x="240" y="2015"/>
                <a:ext cx="1191"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00000018</a:t>
                </a:r>
              </a:p>
            </p:txBody>
          </p:sp>
          <p:sp>
            <p:nvSpPr>
              <p:cNvPr id="101" name="Text Box 16"/>
              <p:cNvSpPr txBox="1">
                <a:spLocks noChangeArrowheads="1"/>
              </p:cNvSpPr>
              <p:nvPr/>
            </p:nvSpPr>
            <p:spPr bwMode="auto">
              <a:xfrm>
                <a:off x="240" y="2207"/>
                <a:ext cx="1191" cy="327"/>
              </a:xfrm>
              <a:prstGeom prst="rect">
                <a:avLst/>
              </a:prstGeom>
              <a:noFill/>
              <a:ln w="9525">
                <a:noFill/>
                <a:miter lim="800000"/>
                <a:headEnd/>
                <a:tailEnd/>
              </a:ln>
              <a:effectLst/>
            </p:spPr>
            <p:txBody>
              <a:bodyPr wrap="none">
                <a:prstTxWarp prst="textNoShape">
                  <a:avLst/>
                </a:prstTxWarp>
                <a:spAutoFit/>
              </a:bodyPr>
              <a:lstStyle/>
              <a:p>
                <a:r>
                  <a:rPr lang="en-US" sz="2800" b="1" u="sng">
                    <a:latin typeface="Courier New" pitchFamily="-65" charset="0"/>
                  </a:rPr>
                  <a:t>0000001C</a:t>
                </a:r>
                <a:endParaRPr lang="en-US" sz="2800" b="1">
                  <a:solidFill>
                    <a:schemeClr val="tx1"/>
                  </a:solidFill>
                  <a:latin typeface="Courier New" pitchFamily="-65" charset="0"/>
                </a:endParaRPr>
              </a:p>
            </p:txBody>
          </p:sp>
          <p:sp>
            <p:nvSpPr>
              <p:cNvPr id="102" name="Text Box 17"/>
              <p:cNvSpPr txBox="1">
                <a:spLocks noChangeArrowheads="1"/>
              </p:cNvSpPr>
              <p:nvPr/>
            </p:nvSpPr>
            <p:spPr bwMode="auto">
              <a:xfrm>
                <a:off x="1872" y="1632"/>
                <a:ext cx="223" cy="288"/>
              </a:xfrm>
              <a:prstGeom prst="rect">
                <a:avLst/>
              </a:prstGeom>
              <a:noFill/>
              <a:ln w="12700">
                <a:noFill/>
                <a:miter lim="800000"/>
                <a:headEnd/>
                <a:tailEnd/>
              </a:ln>
              <a:effectLst/>
            </p:spPr>
            <p:txBody>
              <a:bodyPr wrap="none">
                <a:prstTxWarp prst="textNoShape">
                  <a:avLst/>
                </a:prstTxWarp>
                <a:spAutoFit/>
              </a:bodyPr>
              <a:lstStyle/>
              <a:p>
                <a:r>
                  <a:rPr lang="en-US" sz="2400" b="1"/>
                  <a:t>a</a:t>
                </a:r>
              </a:p>
            </p:txBody>
          </p:sp>
          <p:sp>
            <p:nvSpPr>
              <p:cNvPr id="103" name="Text Box 18"/>
              <p:cNvSpPr txBox="1">
                <a:spLocks noChangeArrowheads="1"/>
              </p:cNvSpPr>
              <p:nvPr/>
            </p:nvSpPr>
            <p:spPr bwMode="auto">
              <a:xfrm>
                <a:off x="1872" y="1824"/>
                <a:ext cx="233" cy="288"/>
              </a:xfrm>
              <a:prstGeom prst="rect">
                <a:avLst/>
              </a:prstGeom>
              <a:noFill/>
              <a:ln w="12700">
                <a:noFill/>
                <a:miter lim="800000"/>
                <a:headEnd/>
                <a:tailEnd/>
              </a:ln>
              <a:effectLst/>
            </p:spPr>
            <p:txBody>
              <a:bodyPr wrap="none">
                <a:prstTxWarp prst="textNoShape">
                  <a:avLst/>
                </a:prstTxWarp>
                <a:spAutoFit/>
              </a:bodyPr>
              <a:lstStyle/>
              <a:p>
                <a:r>
                  <a:rPr lang="en-US" sz="2400" b="1"/>
                  <a:t>b</a:t>
                </a:r>
              </a:p>
            </p:txBody>
          </p:sp>
          <p:sp>
            <p:nvSpPr>
              <p:cNvPr id="104" name="Text Box 19"/>
              <p:cNvSpPr txBox="1">
                <a:spLocks noChangeArrowheads="1"/>
              </p:cNvSpPr>
              <p:nvPr/>
            </p:nvSpPr>
            <p:spPr bwMode="auto">
              <a:xfrm>
                <a:off x="1872" y="2016"/>
                <a:ext cx="223" cy="288"/>
              </a:xfrm>
              <a:prstGeom prst="rect">
                <a:avLst/>
              </a:prstGeom>
              <a:noFill/>
              <a:ln w="12700">
                <a:noFill/>
                <a:miter lim="800000"/>
                <a:headEnd/>
                <a:tailEnd/>
              </a:ln>
              <a:effectLst/>
            </p:spPr>
            <p:txBody>
              <a:bodyPr wrap="none">
                <a:prstTxWarp prst="textNoShape">
                  <a:avLst/>
                </a:prstTxWarp>
                <a:spAutoFit/>
              </a:bodyPr>
              <a:lstStyle/>
              <a:p>
                <a:r>
                  <a:rPr lang="en-US" sz="2400" b="1"/>
                  <a:t>c</a:t>
                </a:r>
              </a:p>
            </p:txBody>
          </p:sp>
          <p:sp>
            <p:nvSpPr>
              <p:cNvPr id="105" name="Text Box 20"/>
              <p:cNvSpPr txBox="1">
                <a:spLocks noChangeArrowheads="1"/>
              </p:cNvSpPr>
              <p:nvPr/>
            </p:nvSpPr>
            <p:spPr bwMode="auto">
              <a:xfrm>
                <a:off x="1872" y="2208"/>
                <a:ext cx="233" cy="288"/>
              </a:xfrm>
              <a:prstGeom prst="rect">
                <a:avLst/>
              </a:prstGeom>
              <a:noFill/>
              <a:ln w="12700">
                <a:noFill/>
                <a:miter lim="800000"/>
                <a:headEnd/>
                <a:tailEnd/>
              </a:ln>
              <a:effectLst/>
            </p:spPr>
            <p:txBody>
              <a:bodyPr wrap="none">
                <a:prstTxWarp prst="textNoShape">
                  <a:avLst/>
                </a:prstTxWarp>
                <a:spAutoFit/>
              </a:bodyPr>
              <a:lstStyle/>
              <a:p>
                <a:r>
                  <a:rPr lang="en-US" sz="2400" b="1"/>
                  <a:t>d</a:t>
                </a:r>
              </a:p>
            </p:txBody>
          </p:sp>
          <p:sp>
            <p:nvSpPr>
              <p:cNvPr id="106" name="Text Box 21"/>
              <p:cNvSpPr txBox="1">
                <a:spLocks noChangeArrowheads="1"/>
              </p:cNvSpPr>
              <p:nvPr/>
            </p:nvSpPr>
            <p:spPr bwMode="auto">
              <a:xfrm>
                <a:off x="672" y="2496"/>
                <a:ext cx="260" cy="288"/>
              </a:xfrm>
              <a:prstGeom prst="rect">
                <a:avLst/>
              </a:prstGeom>
              <a:noFill/>
              <a:ln w="9525">
                <a:noFill/>
                <a:miter lim="800000"/>
                <a:headEnd/>
                <a:tailEnd/>
              </a:ln>
              <a:effectLst/>
            </p:spPr>
            <p:txBody>
              <a:bodyPr wrap="none">
                <a:prstTxWarp prst="textNoShape">
                  <a:avLst/>
                </a:prstTxWarp>
                <a:spAutoFit/>
              </a:bodyPr>
              <a:lstStyle/>
              <a:p>
                <a:r>
                  <a:rPr lang="en-US" sz="2400" b="1">
                    <a:solidFill>
                      <a:schemeClr val="tx1"/>
                    </a:solidFill>
                    <a:latin typeface="Times" pitchFamily="-65" charset="0"/>
                  </a:rPr>
                  <a:t>...</a:t>
                </a:r>
                <a:endParaRPr lang="en-US" sz="2400">
                  <a:solidFill>
                    <a:schemeClr val="tx1"/>
                  </a:solidFill>
                  <a:latin typeface="Times" pitchFamily="-65" charset="0"/>
                </a:endParaRPr>
              </a:p>
            </p:txBody>
          </p:sp>
          <p:sp>
            <p:nvSpPr>
              <p:cNvPr id="107" name="Text Box 22"/>
              <p:cNvSpPr txBox="1">
                <a:spLocks noChangeArrowheads="1"/>
              </p:cNvSpPr>
              <p:nvPr/>
            </p:nvSpPr>
            <p:spPr bwMode="auto">
              <a:xfrm>
                <a:off x="1824" y="2496"/>
                <a:ext cx="260" cy="288"/>
              </a:xfrm>
              <a:prstGeom prst="rect">
                <a:avLst/>
              </a:prstGeom>
              <a:noFill/>
              <a:ln w="9525">
                <a:noFill/>
                <a:miter lim="800000"/>
                <a:headEnd/>
                <a:tailEnd/>
              </a:ln>
              <a:effectLst/>
            </p:spPr>
            <p:txBody>
              <a:bodyPr wrap="none">
                <a:prstTxWarp prst="textNoShape">
                  <a:avLst/>
                </a:prstTxWarp>
                <a:spAutoFit/>
              </a:bodyPr>
              <a:lstStyle/>
              <a:p>
                <a:r>
                  <a:rPr lang="en-US" sz="2400" b="1">
                    <a:solidFill>
                      <a:schemeClr val="tx1"/>
                    </a:solidFill>
                    <a:latin typeface="Times" pitchFamily="-65" charset="0"/>
                  </a:rPr>
                  <a:t>...</a:t>
                </a:r>
                <a:endParaRPr lang="en-US" sz="2400">
                  <a:solidFill>
                    <a:schemeClr val="tx1"/>
                  </a:solidFill>
                  <a:latin typeface="Times" pitchFamily="-65" charset="0"/>
                </a:endParaRPr>
              </a:p>
            </p:txBody>
          </p:sp>
        </p:grpSp>
        <p:sp>
          <p:nvSpPr>
            <p:cNvPr id="61" name="Rectangle 23"/>
            <p:cNvSpPr>
              <a:spLocks noChangeArrowheads="1"/>
            </p:cNvSpPr>
            <p:nvPr/>
          </p:nvSpPr>
          <p:spPr bwMode="auto">
            <a:xfrm>
              <a:off x="4080" y="230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62" name="Rectangle 24"/>
            <p:cNvSpPr>
              <a:spLocks noChangeArrowheads="1"/>
            </p:cNvSpPr>
            <p:nvPr/>
          </p:nvSpPr>
          <p:spPr bwMode="auto">
            <a:xfrm>
              <a:off x="4080" y="249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63" name="Rectangle 25"/>
            <p:cNvSpPr>
              <a:spLocks noChangeArrowheads="1"/>
            </p:cNvSpPr>
            <p:nvPr/>
          </p:nvSpPr>
          <p:spPr bwMode="auto">
            <a:xfrm>
              <a:off x="4080" y="268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64" name="Rectangle 26"/>
            <p:cNvSpPr>
              <a:spLocks noChangeArrowheads="1"/>
            </p:cNvSpPr>
            <p:nvPr/>
          </p:nvSpPr>
          <p:spPr bwMode="auto">
            <a:xfrm>
              <a:off x="4080" y="288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65" name="Text Box 27"/>
            <p:cNvSpPr txBox="1">
              <a:spLocks noChangeArrowheads="1"/>
            </p:cNvSpPr>
            <p:nvPr/>
          </p:nvSpPr>
          <p:spPr bwMode="auto">
            <a:xfrm>
              <a:off x="2880" y="2255"/>
              <a:ext cx="1191"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00000030</a:t>
              </a:r>
              <a:endParaRPr lang="en-US" sz="2800">
                <a:solidFill>
                  <a:schemeClr val="tx1"/>
                </a:solidFill>
                <a:latin typeface="Times" pitchFamily="-65" charset="0"/>
              </a:endParaRPr>
            </a:p>
          </p:txBody>
        </p:sp>
        <p:sp>
          <p:nvSpPr>
            <p:cNvPr id="66" name="Text Box 28"/>
            <p:cNvSpPr txBox="1">
              <a:spLocks noChangeArrowheads="1"/>
            </p:cNvSpPr>
            <p:nvPr/>
          </p:nvSpPr>
          <p:spPr bwMode="auto">
            <a:xfrm>
              <a:off x="2880" y="2447"/>
              <a:ext cx="1191" cy="327"/>
            </a:xfrm>
            <a:prstGeom prst="rect">
              <a:avLst/>
            </a:prstGeom>
            <a:noFill/>
            <a:ln w="9525">
              <a:noFill/>
              <a:miter lim="800000"/>
              <a:headEnd/>
              <a:tailEnd/>
            </a:ln>
            <a:effectLst/>
          </p:spPr>
          <p:txBody>
            <a:bodyPr wrap="none">
              <a:prstTxWarp prst="textNoShape">
                <a:avLst/>
              </a:prstTxWarp>
              <a:spAutoFit/>
            </a:bodyPr>
            <a:lstStyle/>
            <a:p>
              <a:r>
                <a:rPr lang="en-US" sz="2800" b="1" u="sng">
                  <a:latin typeface="Courier New" pitchFamily="-65" charset="0"/>
                </a:rPr>
                <a:t>00000034</a:t>
              </a:r>
              <a:endParaRPr lang="en-US" sz="2800" b="1">
                <a:solidFill>
                  <a:schemeClr val="tx1"/>
                </a:solidFill>
                <a:latin typeface="Courier New" pitchFamily="-65" charset="0"/>
              </a:endParaRPr>
            </a:p>
          </p:txBody>
        </p:sp>
        <p:sp>
          <p:nvSpPr>
            <p:cNvPr id="67" name="Text Box 29"/>
            <p:cNvSpPr txBox="1">
              <a:spLocks noChangeArrowheads="1"/>
            </p:cNvSpPr>
            <p:nvPr/>
          </p:nvSpPr>
          <p:spPr bwMode="auto">
            <a:xfrm>
              <a:off x="2880" y="2639"/>
              <a:ext cx="1191"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00000038</a:t>
              </a:r>
            </a:p>
          </p:txBody>
        </p:sp>
        <p:sp>
          <p:nvSpPr>
            <p:cNvPr id="68" name="Text Box 30"/>
            <p:cNvSpPr txBox="1">
              <a:spLocks noChangeArrowheads="1"/>
            </p:cNvSpPr>
            <p:nvPr/>
          </p:nvSpPr>
          <p:spPr bwMode="auto">
            <a:xfrm>
              <a:off x="2880" y="2831"/>
              <a:ext cx="1191"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0000003C</a:t>
              </a:r>
            </a:p>
          </p:txBody>
        </p:sp>
        <p:sp>
          <p:nvSpPr>
            <p:cNvPr id="69" name="Text Box 31"/>
            <p:cNvSpPr txBox="1">
              <a:spLocks noChangeArrowheads="1"/>
            </p:cNvSpPr>
            <p:nvPr/>
          </p:nvSpPr>
          <p:spPr bwMode="auto">
            <a:xfrm>
              <a:off x="4512" y="2256"/>
              <a:ext cx="223" cy="288"/>
            </a:xfrm>
            <a:prstGeom prst="rect">
              <a:avLst/>
            </a:prstGeom>
            <a:noFill/>
            <a:ln w="12700">
              <a:noFill/>
              <a:miter lim="800000"/>
              <a:headEnd/>
              <a:tailEnd/>
            </a:ln>
            <a:effectLst/>
          </p:spPr>
          <p:txBody>
            <a:bodyPr wrap="none">
              <a:prstTxWarp prst="textNoShape">
                <a:avLst/>
              </a:prstTxWarp>
              <a:spAutoFit/>
            </a:bodyPr>
            <a:lstStyle/>
            <a:p>
              <a:r>
                <a:rPr lang="en-US" sz="2400" b="1"/>
                <a:t>e</a:t>
              </a:r>
            </a:p>
          </p:txBody>
        </p:sp>
        <p:sp>
          <p:nvSpPr>
            <p:cNvPr id="70" name="Text Box 32"/>
            <p:cNvSpPr txBox="1">
              <a:spLocks noChangeArrowheads="1"/>
            </p:cNvSpPr>
            <p:nvPr/>
          </p:nvSpPr>
          <p:spPr bwMode="auto">
            <a:xfrm>
              <a:off x="4512" y="2448"/>
              <a:ext cx="180" cy="288"/>
            </a:xfrm>
            <a:prstGeom prst="rect">
              <a:avLst/>
            </a:prstGeom>
            <a:noFill/>
            <a:ln w="12700">
              <a:noFill/>
              <a:miter lim="800000"/>
              <a:headEnd/>
              <a:tailEnd/>
            </a:ln>
            <a:effectLst/>
          </p:spPr>
          <p:txBody>
            <a:bodyPr wrap="none">
              <a:prstTxWarp prst="textNoShape">
                <a:avLst/>
              </a:prstTxWarp>
              <a:spAutoFit/>
            </a:bodyPr>
            <a:lstStyle/>
            <a:p>
              <a:r>
                <a:rPr lang="en-US" sz="2400" b="1"/>
                <a:t>f</a:t>
              </a:r>
            </a:p>
          </p:txBody>
        </p:sp>
        <p:sp>
          <p:nvSpPr>
            <p:cNvPr id="71" name="Text Box 33"/>
            <p:cNvSpPr txBox="1">
              <a:spLocks noChangeArrowheads="1"/>
            </p:cNvSpPr>
            <p:nvPr/>
          </p:nvSpPr>
          <p:spPr bwMode="auto">
            <a:xfrm>
              <a:off x="4512" y="2640"/>
              <a:ext cx="233" cy="288"/>
            </a:xfrm>
            <a:prstGeom prst="rect">
              <a:avLst/>
            </a:prstGeom>
            <a:noFill/>
            <a:ln w="12700">
              <a:noFill/>
              <a:miter lim="800000"/>
              <a:headEnd/>
              <a:tailEnd/>
            </a:ln>
            <a:effectLst/>
          </p:spPr>
          <p:txBody>
            <a:bodyPr wrap="none">
              <a:prstTxWarp prst="textNoShape">
                <a:avLst/>
              </a:prstTxWarp>
              <a:spAutoFit/>
            </a:bodyPr>
            <a:lstStyle/>
            <a:p>
              <a:r>
                <a:rPr lang="en-US" sz="2400" b="1"/>
                <a:t>g</a:t>
              </a:r>
            </a:p>
          </p:txBody>
        </p:sp>
        <p:sp>
          <p:nvSpPr>
            <p:cNvPr id="72" name="Text Box 34"/>
            <p:cNvSpPr txBox="1">
              <a:spLocks noChangeArrowheads="1"/>
            </p:cNvSpPr>
            <p:nvPr/>
          </p:nvSpPr>
          <p:spPr bwMode="auto">
            <a:xfrm>
              <a:off x="4512" y="2832"/>
              <a:ext cx="233" cy="288"/>
            </a:xfrm>
            <a:prstGeom prst="rect">
              <a:avLst/>
            </a:prstGeom>
            <a:noFill/>
            <a:ln w="12700">
              <a:noFill/>
              <a:miter lim="800000"/>
              <a:headEnd/>
              <a:tailEnd/>
            </a:ln>
            <a:effectLst/>
          </p:spPr>
          <p:txBody>
            <a:bodyPr wrap="none">
              <a:prstTxWarp prst="textNoShape">
                <a:avLst/>
              </a:prstTxWarp>
              <a:spAutoFit/>
            </a:bodyPr>
            <a:lstStyle/>
            <a:p>
              <a:r>
                <a:rPr lang="en-US" sz="2400" b="1"/>
                <a:t>h</a:t>
              </a:r>
            </a:p>
          </p:txBody>
        </p:sp>
        <p:sp>
          <p:nvSpPr>
            <p:cNvPr id="73" name="Rectangle 35"/>
            <p:cNvSpPr>
              <a:spLocks noChangeArrowheads="1"/>
            </p:cNvSpPr>
            <p:nvPr/>
          </p:nvSpPr>
          <p:spPr bwMode="auto">
            <a:xfrm>
              <a:off x="4080" y="3241"/>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74" name="Rectangle 36"/>
            <p:cNvSpPr>
              <a:spLocks noChangeArrowheads="1"/>
            </p:cNvSpPr>
            <p:nvPr/>
          </p:nvSpPr>
          <p:spPr bwMode="auto">
            <a:xfrm>
              <a:off x="4080" y="3433"/>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75" name="Rectangle 37"/>
            <p:cNvSpPr>
              <a:spLocks noChangeArrowheads="1"/>
            </p:cNvSpPr>
            <p:nvPr/>
          </p:nvSpPr>
          <p:spPr bwMode="auto">
            <a:xfrm>
              <a:off x="4080" y="3625"/>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76" name="Rectangle 38"/>
            <p:cNvSpPr>
              <a:spLocks noChangeArrowheads="1"/>
            </p:cNvSpPr>
            <p:nvPr/>
          </p:nvSpPr>
          <p:spPr bwMode="auto">
            <a:xfrm>
              <a:off x="4080" y="3817"/>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77" name="Text Box 39"/>
            <p:cNvSpPr txBox="1">
              <a:spLocks noChangeArrowheads="1"/>
            </p:cNvSpPr>
            <p:nvPr/>
          </p:nvSpPr>
          <p:spPr bwMode="auto">
            <a:xfrm>
              <a:off x="2880" y="3192"/>
              <a:ext cx="1191"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00008010</a:t>
              </a:r>
              <a:endParaRPr lang="en-US" sz="2800">
                <a:solidFill>
                  <a:schemeClr val="tx1"/>
                </a:solidFill>
                <a:latin typeface="Times" pitchFamily="-65" charset="0"/>
              </a:endParaRPr>
            </a:p>
          </p:txBody>
        </p:sp>
        <p:sp>
          <p:nvSpPr>
            <p:cNvPr id="78" name="Text Box 40"/>
            <p:cNvSpPr txBox="1">
              <a:spLocks noChangeArrowheads="1"/>
            </p:cNvSpPr>
            <p:nvPr/>
          </p:nvSpPr>
          <p:spPr bwMode="auto">
            <a:xfrm>
              <a:off x="2880" y="3384"/>
              <a:ext cx="1191" cy="327"/>
            </a:xfrm>
            <a:prstGeom prst="rect">
              <a:avLst/>
            </a:prstGeom>
            <a:noFill/>
            <a:ln w="9525">
              <a:noFill/>
              <a:miter lim="800000"/>
              <a:headEnd/>
              <a:tailEnd/>
            </a:ln>
            <a:effectLst/>
          </p:spPr>
          <p:txBody>
            <a:bodyPr wrap="none">
              <a:prstTxWarp prst="textNoShape">
                <a:avLst/>
              </a:prstTxWarp>
              <a:spAutoFit/>
            </a:bodyPr>
            <a:lstStyle/>
            <a:p>
              <a:r>
                <a:rPr lang="en-US" sz="2800" b="1" u="sng">
                  <a:latin typeface="Courier New" pitchFamily="-65" charset="0"/>
                </a:rPr>
                <a:t>00008014</a:t>
              </a:r>
              <a:endParaRPr lang="en-US" sz="2800" b="1">
                <a:solidFill>
                  <a:schemeClr val="tx1"/>
                </a:solidFill>
                <a:latin typeface="Courier New" pitchFamily="-65" charset="0"/>
              </a:endParaRPr>
            </a:p>
          </p:txBody>
        </p:sp>
        <p:sp>
          <p:nvSpPr>
            <p:cNvPr id="79" name="Text Box 41"/>
            <p:cNvSpPr txBox="1">
              <a:spLocks noChangeArrowheads="1"/>
            </p:cNvSpPr>
            <p:nvPr/>
          </p:nvSpPr>
          <p:spPr bwMode="auto">
            <a:xfrm>
              <a:off x="2880" y="3576"/>
              <a:ext cx="1191"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00008018</a:t>
              </a:r>
            </a:p>
          </p:txBody>
        </p:sp>
        <p:sp>
          <p:nvSpPr>
            <p:cNvPr id="80" name="Text Box 42"/>
            <p:cNvSpPr txBox="1">
              <a:spLocks noChangeArrowheads="1"/>
            </p:cNvSpPr>
            <p:nvPr/>
          </p:nvSpPr>
          <p:spPr bwMode="auto">
            <a:xfrm>
              <a:off x="2880" y="3768"/>
              <a:ext cx="1191"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0000801C</a:t>
              </a:r>
            </a:p>
          </p:txBody>
        </p:sp>
        <p:sp>
          <p:nvSpPr>
            <p:cNvPr id="81" name="Text Box 43"/>
            <p:cNvSpPr txBox="1">
              <a:spLocks noChangeArrowheads="1"/>
            </p:cNvSpPr>
            <p:nvPr/>
          </p:nvSpPr>
          <p:spPr bwMode="auto">
            <a:xfrm>
              <a:off x="4512" y="3193"/>
              <a:ext cx="169" cy="288"/>
            </a:xfrm>
            <a:prstGeom prst="rect">
              <a:avLst/>
            </a:prstGeom>
            <a:noFill/>
            <a:ln w="12700">
              <a:noFill/>
              <a:miter lim="800000"/>
              <a:headEnd/>
              <a:tailEnd/>
            </a:ln>
            <a:effectLst/>
          </p:spPr>
          <p:txBody>
            <a:bodyPr wrap="none">
              <a:prstTxWarp prst="textNoShape">
                <a:avLst/>
              </a:prstTxWarp>
              <a:spAutoFit/>
            </a:bodyPr>
            <a:lstStyle/>
            <a:p>
              <a:r>
                <a:rPr lang="en-US" sz="2400" b="1"/>
                <a:t>i</a:t>
              </a:r>
            </a:p>
          </p:txBody>
        </p:sp>
        <p:sp>
          <p:nvSpPr>
            <p:cNvPr id="82" name="Text Box 44"/>
            <p:cNvSpPr txBox="1">
              <a:spLocks noChangeArrowheads="1"/>
            </p:cNvSpPr>
            <p:nvPr/>
          </p:nvSpPr>
          <p:spPr bwMode="auto">
            <a:xfrm>
              <a:off x="4512" y="3385"/>
              <a:ext cx="169" cy="288"/>
            </a:xfrm>
            <a:prstGeom prst="rect">
              <a:avLst/>
            </a:prstGeom>
            <a:noFill/>
            <a:ln w="12700">
              <a:noFill/>
              <a:miter lim="800000"/>
              <a:headEnd/>
              <a:tailEnd/>
            </a:ln>
            <a:effectLst/>
          </p:spPr>
          <p:txBody>
            <a:bodyPr wrap="none">
              <a:prstTxWarp prst="textNoShape">
                <a:avLst/>
              </a:prstTxWarp>
              <a:spAutoFit/>
            </a:bodyPr>
            <a:lstStyle/>
            <a:p>
              <a:r>
                <a:rPr lang="en-US" sz="2400" b="1"/>
                <a:t>j</a:t>
              </a:r>
            </a:p>
          </p:txBody>
        </p:sp>
        <p:sp>
          <p:nvSpPr>
            <p:cNvPr id="83" name="Text Box 45"/>
            <p:cNvSpPr txBox="1">
              <a:spLocks noChangeArrowheads="1"/>
            </p:cNvSpPr>
            <p:nvPr/>
          </p:nvSpPr>
          <p:spPr bwMode="auto">
            <a:xfrm>
              <a:off x="4512" y="3577"/>
              <a:ext cx="223" cy="288"/>
            </a:xfrm>
            <a:prstGeom prst="rect">
              <a:avLst/>
            </a:prstGeom>
            <a:noFill/>
            <a:ln w="12700">
              <a:noFill/>
              <a:miter lim="800000"/>
              <a:headEnd/>
              <a:tailEnd/>
            </a:ln>
            <a:effectLst/>
          </p:spPr>
          <p:txBody>
            <a:bodyPr wrap="none">
              <a:prstTxWarp prst="textNoShape">
                <a:avLst/>
              </a:prstTxWarp>
              <a:spAutoFit/>
            </a:bodyPr>
            <a:lstStyle/>
            <a:p>
              <a:r>
                <a:rPr lang="en-US" sz="2400" b="1"/>
                <a:t>k</a:t>
              </a:r>
            </a:p>
          </p:txBody>
        </p:sp>
        <p:sp>
          <p:nvSpPr>
            <p:cNvPr id="84" name="Text Box 46"/>
            <p:cNvSpPr txBox="1">
              <a:spLocks noChangeArrowheads="1"/>
            </p:cNvSpPr>
            <p:nvPr/>
          </p:nvSpPr>
          <p:spPr bwMode="auto">
            <a:xfrm>
              <a:off x="4512" y="3769"/>
              <a:ext cx="169" cy="288"/>
            </a:xfrm>
            <a:prstGeom prst="rect">
              <a:avLst/>
            </a:prstGeom>
            <a:noFill/>
            <a:ln w="12700">
              <a:noFill/>
              <a:miter lim="800000"/>
              <a:headEnd/>
              <a:tailEnd/>
            </a:ln>
            <a:effectLst/>
          </p:spPr>
          <p:txBody>
            <a:bodyPr wrap="none">
              <a:prstTxWarp prst="textNoShape">
                <a:avLst/>
              </a:prstTxWarp>
              <a:spAutoFit/>
            </a:bodyPr>
            <a:lstStyle/>
            <a:p>
              <a:r>
                <a:rPr lang="en-US" sz="2400" b="1"/>
                <a:t>l</a:t>
              </a:r>
            </a:p>
          </p:txBody>
        </p:sp>
        <p:grpSp>
          <p:nvGrpSpPr>
            <p:cNvPr id="85" name="Group 47"/>
            <p:cNvGrpSpPr>
              <a:grpSpLocks/>
            </p:cNvGrpSpPr>
            <p:nvPr/>
          </p:nvGrpSpPr>
          <p:grpSpPr bwMode="auto">
            <a:xfrm>
              <a:off x="3312" y="3936"/>
              <a:ext cx="1412" cy="288"/>
              <a:chOff x="3312" y="3936"/>
              <a:chExt cx="1412" cy="288"/>
            </a:xfrm>
          </p:grpSpPr>
          <p:sp>
            <p:nvSpPr>
              <p:cNvPr id="92" name="Text Box 48"/>
              <p:cNvSpPr txBox="1">
                <a:spLocks noChangeArrowheads="1"/>
              </p:cNvSpPr>
              <p:nvPr/>
            </p:nvSpPr>
            <p:spPr bwMode="auto">
              <a:xfrm>
                <a:off x="3312" y="3936"/>
                <a:ext cx="260" cy="288"/>
              </a:xfrm>
              <a:prstGeom prst="rect">
                <a:avLst/>
              </a:prstGeom>
              <a:noFill/>
              <a:ln w="9525">
                <a:noFill/>
                <a:miter lim="800000"/>
                <a:headEnd/>
                <a:tailEnd/>
              </a:ln>
              <a:effectLst/>
            </p:spPr>
            <p:txBody>
              <a:bodyPr wrap="none">
                <a:prstTxWarp prst="textNoShape">
                  <a:avLst/>
                </a:prstTxWarp>
                <a:spAutoFit/>
              </a:bodyPr>
              <a:lstStyle/>
              <a:p>
                <a:r>
                  <a:rPr lang="en-US" sz="2400" b="1">
                    <a:solidFill>
                      <a:schemeClr val="tx1"/>
                    </a:solidFill>
                    <a:latin typeface="Times" pitchFamily="-65" charset="0"/>
                  </a:rPr>
                  <a:t>...</a:t>
                </a:r>
                <a:endParaRPr lang="en-US" sz="2400">
                  <a:solidFill>
                    <a:schemeClr val="tx1"/>
                  </a:solidFill>
                  <a:latin typeface="Times" pitchFamily="-65" charset="0"/>
                </a:endParaRPr>
              </a:p>
            </p:txBody>
          </p:sp>
          <p:sp>
            <p:nvSpPr>
              <p:cNvPr id="93" name="Text Box 49"/>
              <p:cNvSpPr txBox="1">
                <a:spLocks noChangeArrowheads="1"/>
              </p:cNvSpPr>
              <p:nvPr/>
            </p:nvSpPr>
            <p:spPr bwMode="auto">
              <a:xfrm>
                <a:off x="4464" y="3936"/>
                <a:ext cx="260" cy="288"/>
              </a:xfrm>
              <a:prstGeom prst="rect">
                <a:avLst/>
              </a:prstGeom>
              <a:noFill/>
              <a:ln w="9525">
                <a:noFill/>
                <a:miter lim="800000"/>
                <a:headEnd/>
                <a:tailEnd/>
              </a:ln>
              <a:effectLst/>
            </p:spPr>
            <p:txBody>
              <a:bodyPr wrap="none">
                <a:prstTxWarp prst="textNoShape">
                  <a:avLst/>
                </a:prstTxWarp>
                <a:spAutoFit/>
              </a:bodyPr>
              <a:lstStyle/>
              <a:p>
                <a:r>
                  <a:rPr lang="en-US" sz="2400" b="1">
                    <a:solidFill>
                      <a:schemeClr val="tx1"/>
                    </a:solidFill>
                    <a:latin typeface="Times" pitchFamily="-65" charset="0"/>
                  </a:rPr>
                  <a:t>...</a:t>
                </a:r>
                <a:endParaRPr lang="en-US" sz="2400">
                  <a:solidFill>
                    <a:schemeClr val="tx1"/>
                  </a:solidFill>
                  <a:latin typeface="Times" pitchFamily="-65" charset="0"/>
                </a:endParaRPr>
              </a:p>
            </p:txBody>
          </p:sp>
        </p:grpSp>
        <p:grpSp>
          <p:nvGrpSpPr>
            <p:cNvPr id="86" name="Group 50"/>
            <p:cNvGrpSpPr>
              <a:grpSpLocks/>
            </p:cNvGrpSpPr>
            <p:nvPr/>
          </p:nvGrpSpPr>
          <p:grpSpPr bwMode="auto">
            <a:xfrm>
              <a:off x="3360" y="2976"/>
              <a:ext cx="1334" cy="288"/>
              <a:chOff x="3312" y="3936"/>
              <a:chExt cx="1431" cy="288"/>
            </a:xfrm>
          </p:grpSpPr>
          <p:sp>
            <p:nvSpPr>
              <p:cNvPr id="90" name="Text Box 51"/>
              <p:cNvSpPr txBox="1">
                <a:spLocks noChangeArrowheads="1"/>
              </p:cNvSpPr>
              <p:nvPr/>
            </p:nvSpPr>
            <p:spPr bwMode="auto">
              <a:xfrm>
                <a:off x="3312" y="3936"/>
                <a:ext cx="279" cy="288"/>
              </a:xfrm>
              <a:prstGeom prst="rect">
                <a:avLst/>
              </a:prstGeom>
              <a:noFill/>
              <a:ln w="9525">
                <a:noFill/>
                <a:miter lim="800000"/>
                <a:headEnd/>
                <a:tailEnd/>
              </a:ln>
              <a:effectLst/>
            </p:spPr>
            <p:txBody>
              <a:bodyPr wrap="none">
                <a:prstTxWarp prst="textNoShape">
                  <a:avLst/>
                </a:prstTxWarp>
                <a:spAutoFit/>
              </a:bodyPr>
              <a:lstStyle/>
              <a:p>
                <a:r>
                  <a:rPr lang="en-US" sz="2400" b="1">
                    <a:solidFill>
                      <a:schemeClr val="tx1"/>
                    </a:solidFill>
                    <a:latin typeface="Times" pitchFamily="-65" charset="0"/>
                  </a:rPr>
                  <a:t>...</a:t>
                </a:r>
                <a:endParaRPr lang="en-US" sz="2400">
                  <a:solidFill>
                    <a:schemeClr val="tx1"/>
                  </a:solidFill>
                  <a:latin typeface="Times" pitchFamily="-65" charset="0"/>
                </a:endParaRPr>
              </a:p>
            </p:txBody>
          </p:sp>
          <p:sp>
            <p:nvSpPr>
              <p:cNvPr id="91" name="Text Box 52"/>
              <p:cNvSpPr txBox="1">
                <a:spLocks noChangeArrowheads="1"/>
              </p:cNvSpPr>
              <p:nvPr/>
            </p:nvSpPr>
            <p:spPr bwMode="auto">
              <a:xfrm>
                <a:off x="4464" y="3936"/>
                <a:ext cx="279" cy="288"/>
              </a:xfrm>
              <a:prstGeom prst="rect">
                <a:avLst/>
              </a:prstGeom>
              <a:noFill/>
              <a:ln w="9525">
                <a:noFill/>
                <a:miter lim="800000"/>
                <a:headEnd/>
                <a:tailEnd/>
              </a:ln>
              <a:effectLst/>
            </p:spPr>
            <p:txBody>
              <a:bodyPr wrap="none">
                <a:prstTxWarp prst="textNoShape">
                  <a:avLst/>
                </a:prstTxWarp>
                <a:spAutoFit/>
              </a:bodyPr>
              <a:lstStyle/>
              <a:p>
                <a:r>
                  <a:rPr lang="en-US" sz="2400" b="1">
                    <a:solidFill>
                      <a:schemeClr val="tx1"/>
                    </a:solidFill>
                    <a:latin typeface="Times" pitchFamily="-65" charset="0"/>
                  </a:rPr>
                  <a:t>...</a:t>
                </a:r>
                <a:endParaRPr lang="en-US" sz="2400">
                  <a:solidFill>
                    <a:schemeClr val="tx1"/>
                  </a:solidFill>
                  <a:latin typeface="Times" pitchFamily="-65" charset="0"/>
                </a:endParaRPr>
              </a:p>
            </p:txBody>
          </p:sp>
        </p:grpSp>
        <p:grpSp>
          <p:nvGrpSpPr>
            <p:cNvPr id="87" name="Group 53"/>
            <p:cNvGrpSpPr>
              <a:grpSpLocks/>
            </p:cNvGrpSpPr>
            <p:nvPr/>
          </p:nvGrpSpPr>
          <p:grpSpPr bwMode="auto">
            <a:xfrm>
              <a:off x="3312" y="912"/>
              <a:ext cx="1412" cy="288"/>
              <a:chOff x="3312" y="3936"/>
              <a:chExt cx="1412" cy="288"/>
            </a:xfrm>
          </p:grpSpPr>
          <p:sp>
            <p:nvSpPr>
              <p:cNvPr id="88" name="Text Box 54"/>
              <p:cNvSpPr txBox="1">
                <a:spLocks noChangeArrowheads="1"/>
              </p:cNvSpPr>
              <p:nvPr/>
            </p:nvSpPr>
            <p:spPr bwMode="auto">
              <a:xfrm>
                <a:off x="3312" y="3936"/>
                <a:ext cx="260" cy="288"/>
              </a:xfrm>
              <a:prstGeom prst="rect">
                <a:avLst/>
              </a:prstGeom>
              <a:noFill/>
              <a:ln w="9525">
                <a:noFill/>
                <a:miter lim="800000"/>
                <a:headEnd/>
                <a:tailEnd/>
              </a:ln>
              <a:effectLst/>
            </p:spPr>
            <p:txBody>
              <a:bodyPr wrap="none">
                <a:prstTxWarp prst="textNoShape">
                  <a:avLst/>
                </a:prstTxWarp>
                <a:spAutoFit/>
              </a:bodyPr>
              <a:lstStyle/>
              <a:p>
                <a:r>
                  <a:rPr lang="en-US" sz="2400" b="1">
                    <a:solidFill>
                      <a:schemeClr val="tx1"/>
                    </a:solidFill>
                    <a:latin typeface="Times" pitchFamily="-65" charset="0"/>
                  </a:rPr>
                  <a:t>...</a:t>
                </a:r>
                <a:endParaRPr lang="en-US" sz="2400">
                  <a:solidFill>
                    <a:schemeClr val="tx1"/>
                  </a:solidFill>
                  <a:latin typeface="Times" pitchFamily="-65" charset="0"/>
                </a:endParaRPr>
              </a:p>
            </p:txBody>
          </p:sp>
          <p:sp>
            <p:nvSpPr>
              <p:cNvPr id="89" name="Text Box 55"/>
              <p:cNvSpPr txBox="1">
                <a:spLocks noChangeArrowheads="1"/>
              </p:cNvSpPr>
              <p:nvPr/>
            </p:nvSpPr>
            <p:spPr bwMode="auto">
              <a:xfrm>
                <a:off x="4464" y="3936"/>
                <a:ext cx="260" cy="288"/>
              </a:xfrm>
              <a:prstGeom prst="rect">
                <a:avLst/>
              </a:prstGeom>
              <a:noFill/>
              <a:ln w="9525">
                <a:noFill/>
                <a:miter lim="800000"/>
                <a:headEnd/>
                <a:tailEnd/>
              </a:ln>
              <a:effectLst/>
            </p:spPr>
            <p:txBody>
              <a:bodyPr wrap="none">
                <a:prstTxWarp prst="textNoShape">
                  <a:avLst/>
                </a:prstTxWarp>
                <a:spAutoFit/>
              </a:bodyPr>
              <a:lstStyle/>
              <a:p>
                <a:r>
                  <a:rPr lang="en-US" sz="2400" b="1">
                    <a:solidFill>
                      <a:schemeClr val="tx1"/>
                    </a:solidFill>
                    <a:latin typeface="Times" pitchFamily="-65" charset="0"/>
                  </a:rPr>
                  <a:t>...</a:t>
                </a:r>
                <a:endParaRPr lang="en-US" sz="2400">
                  <a:solidFill>
                    <a:schemeClr val="tx1"/>
                  </a:solidFill>
                  <a:latin typeface="Times" pitchFamily="-65" charset="0"/>
                </a:endParaRPr>
              </a:p>
            </p:txBody>
          </p:sp>
        </p:grpSp>
      </p:gr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939906" name="Rectangle 2"/>
          <p:cNvSpPr>
            <a:spLocks noGrp="1" noChangeArrowheads="1"/>
          </p:cNvSpPr>
          <p:nvPr>
            <p:ph type="title"/>
          </p:nvPr>
        </p:nvSpPr>
        <p:spPr/>
        <p:txBody>
          <a:bodyPr/>
          <a:lstStyle/>
          <a:p>
            <a:r>
              <a:rPr lang="en-US" smtClean="0"/>
              <a:t>Administrivia</a:t>
            </a:r>
            <a:endParaRPr lang="en-US" dirty="0"/>
          </a:p>
        </p:txBody>
      </p:sp>
      <p:sp>
        <p:nvSpPr>
          <p:cNvPr id="2939907" name="Rectangle 3"/>
          <p:cNvSpPr>
            <a:spLocks noGrp="1" noChangeArrowheads="1"/>
          </p:cNvSpPr>
          <p:nvPr>
            <p:ph type="body" idx="1"/>
          </p:nvPr>
        </p:nvSpPr>
        <p:spPr/>
        <p:txBody>
          <a:bodyPr/>
          <a:lstStyle/>
          <a:p>
            <a:r>
              <a:rPr lang="en-US" dirty="0" smtClean="0"/>
              <a:t>Faux Exam 3 in one week</a:t>
            </a:r>
          </a:p>
          <a:p>
            <a:r>
              <a:rPr lang="en-US" dirty="0" smtClean="0"/>
              <a:t>Performance competition went up today!</a:t>
            </a:r>
            <a:endParaRPr lang="en-US"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50146" name="Rectangle 2"/>
          <p:cNvSpPr>
            <a:spLocks noGrp="1" noChangeArrowheads="1"/>
          </p:cNvSpPr>
          <p:nvPr>
            <p:ph type="title"/>
          </p:nvPr>
        </p:nvSpPr>
        <p:spPr>
          <a:xfrm>
            <a:off x="762000" y="152400"/>
            <a:ext cx="6019800" cy="474663"/>
          </a:xfrm>
        </p:spPr>
        <p:txBody>
          <a:bodyPr/>
          <a:lstStyle/>
          <a:p>
            <a:r>
              <a:rPr lang="en-US" dirty="0"/>
              <a:t>Peer Instruction</a:t>
            </a:r>
          </a:p>
        </p:txBody>
      </p:sp>
      <p:sp>
        <p:nvSpPr>
          <p:cNvPr id="2950147" name="Rectangle 3"/>
          <p:cNvSpPr>
            <a:spLocks noGrp="1" noChangeArrowheads="1"/>
          </p:cNvSpPr>
          <p:nvPr>
            <p:ph type="body" idx="1"/>
          </p:nvPr>
        </p:nvSpPr>
        <p:spPr>
          <a:xfrm>
            <a:off x="76200" y="3733800"/>
            <a:ext cx="7391400" cy="2355850"/>
          </a:xfrm>
          <a:noFill/>
        </p:spPr>
        <p:txBody>
          <a:bodyPr/>
          <a:lstStyle/>
          <a:p>
            <a:pPr marL="803275" lvl="1" indent="-688975">
              <a:lnSpc>
                <a:spcPct val="75000"/>
              </a:lnSpc>
              <a:buFont typeface="Times" pitchFamily="-65" charset="0"/>
              <a:buAutoNum type="alphaUcPeriod"/>
              <a:tabLst>
                <a:tab pos="738188" algn="l"/>
              </a:tabLst>
            </a:pPr>
            <a:r>
              <a:rPr lang="en-US" sz="2500" dirty="0" err="1"/>
              <a:t>Mem</a:t>
            </a:r>
            <a:r>
              <a:rPr lang="en-US" sz="2500" dirty="0"/>
              <a:t> hierarchies</a:t>
            </a:r>
            <a:r>
              <a:rPr lang="en-US" sz="2500" dirty="0">
                <a:solidFill>
                  <a:srgbClr val="800080"/>
                </a:solidFill>
              </a:rPr>
              <a:t> </a:t>
            </a:r>
            <a:r>
              <a:rPr lang="en-US" sz="2500" dirty="0">
                <a:solidFill>
                  <a:schemeClr val="accent2"/>
                </a:solidFill>
              </a:rPr>
              <a:t>were invented before 1950. </a:t>
            </a:r>
            <a:r>
              <a:rPr lang="en-US" sz="2500" dirty="0"/>
              <a:t>(UNIVAC I wasn’t delivered ‘til 1951)</a:t>
            </a:r>
          </a:p>
          <a:p>
            <a:pPr marL="803275" lvl="1" indent="-688975">
              <a:lnSpc>
                <a:spcPct val="75000"/>
              </a:lnSpc>
              <a:buFont typeface="Times" pitchFamily="-65" charset="0"/>
              <a:buAutoNum type="alphaUcPeriod"/>
              <a:tabLst>
                <a:tab pos="738188" algn="l"/>
              </a:tabLst>
            </a:pPr>
            <a:r>
              <a:rPr lang="en-US" sz="2500" dirty="0"/>
              <a:t>If you know your computer’s cache size, you can often </a:t>
            </a:r>
            <a:r>
              <a:rPr lang="en-US" sz="2500" dirty="0">
                <a:solidFill>
                  <a:schemeClr val="accent2"/>
                </a:solidFill>
              </a:rPr>
              <a:t>make your code run faster</a:t>
            </a:r>
            <a:r>
              <a:rPr lang="en-US" sz="2500" dirty="0"/>
              <a:t>.</a:t>
            </a:r>
          </a:p>
          <a:p>
            <a:pPr marL="803275" lvl="1" indent="-688975">
              <a:lnSpc>
                <a:spcPct val="75000"/>
              </a:lnSpc>
              <a:buFont typeface="Times" pitchFamily="-65" charset="0"/>
              <a:buAutoNum type="alphaUcPeriod"/>
              <a:tabLst>
                <a:tab pos="738188" algn="l"/>
              </a:tabLst>
            </a:pPr>
            <a:r>
              <a:rPr lang="en-US" sz="2500" dirty="0"/>
              <a:t>Memory hierarchies take advantage of </a:t>
            </a:r>
            <a:r>
              <a:rPr lang="en-US" sz="2500" dirty="0">
                <a:solidFill>
                  <a:schemeClr val="accent2"/>
                </a:solidFill>
              </a:rPr>
              <a:t>spatial locality </a:t>
            </a:r>
            <a:r>
              <a:rPr lang="en-US" sz="2500" dirty="0"/>
              <a:t>by keeping the most recent data items </a:t>
            </a:r>
            <a:r>
              <a:rPr lang="en-US" sz="2500" dirty="0">
                <a:solidFill>
                  <a:schemeClr val="accent2"/>
                </a:solidFill>
              </a:rPr>
              <a:t>closer </a:t>
            </a:r>
            <a:r>
              <a:rPr lang="en-US" sz="2500" dirty="0"/>
              <a:t>to the processor.</a:t>
            </a:r>
          </a:p>
        </p:txBody>
      </p:sp>
      <p:sp>
        <p:nvSpPr>
          <p:cNvPr id="2950148" name="Rectangle 4"/>
          <p:cNvSpPr>
            <a:spLocks noChangeArrowheads="1"/>
          </p:cNvSpPr>
          <p:nvPr/>
        </p:nvSpPr>
        <p:spPr bwMode="auto">
          <a:xfrm>
            <a:off x="7556500" y="3706813"/>
            <a:ext cx="1371600" cy="2895600"/>
          </a:xfrm>
          <a:prstGeom prst="rect">
            <a:avLst/>
          </a:prstGeom>
          <a:noFill/>
          <a:ln w="12700">
            <a:solidFill>
              <a:schemeClr val="tx1"/>
            </a:solidFill>
            <a:miter lim="800000"/>
            <a:headEnd/>
            <a:tailEnd/>
          </a:ln>
          <a:effectLst/>
        </p:spPr>
        <p:txBody>
          <a:bodyPr lIns="90487" tIns="44450" rIns="90487" bIns="44450">
            <a:prstTxWarp prst="textNoShape">
              <a:avLst/>
            </a:prstTxWarp>
          </a:bodyPr>
          <a:lstStyle/>
          <a:p>
            <a:pPr marL="203200" indent="-203200">
              <a:lnSpc>
                <a:spcPct val="85000"/>
              </a:lnSpc>
              <a:buSzPct val="100000"/>
              <a:buFont typeface="Times" pitchFamily="-65" charset="0"/>
              <a:buNone/>
            </a:pPr>
            <a:r>
              <a:rPr lang="en-US" sz="2400" b="1">
                <a:solidFill>
                  <a:schemeClr val="tx1"/>
                </a:solidFill>
                <a:latin typeface="Courier New" pitchFamily="-65" charset="0"/>
              </a:rPr>
              <a:t>   ABC</a:t>
            </a:r>
          </a:p>
          <a:p>
            <a:pPr marL="203200" indent="-203200">
              <a:lnSpc>
                <a:spcPct val="85000"/>
              </a:lnSpc>
              <a:buSzPct val="100000"/>
              <a:buFont typeface="Times" pitchFamily="-65" charset="0"/>
              <a:buNone/>
            </a:pPr>
            <a:r>
              <a:rPr lang="en-US" sz="2400" b="1">
                <a:solidFill>
                  <a:schemeClr val="tx1"/>
                </a:solidFill>
                <a:latin typeface="Courier New" pitchFamily="-65" charset="0"/>
              </a:rPr>
              <a:t>0: </a:t>
            </a:r>
            <a:r>
              <a:rPr lang="en-US" sz="2400" b="1">
                <a:latin typeface="Courier New" pitchFamily="-65" charset="0"/>
              </a:rPr>
              <a:t>FFF</a:t>
            </a:r>
            <a:endParaRPr lang="en-US" sz="2400" b="1">
              <a:solidFill>
                <a:schemeClr val="tx1"/>
              </a:solidFill>
              <a:latin typeface="Courier New" pitchFamily="-65" charset="0"/>
            </a:endParaRPr>
          </a:p>
          <a:p>
            <a:pPr marL="203200" indent="-203200">
              <a:lnSpc>
                <a:spcPct val="85000"/>
              </a:lnSpc>
              <a:buSzPct val="100000"/>
              <a:buFont typeface="Times" pitchFamily="-65" charset="0"/>
              <a:buNone/>
            </a:pPr>
            <a:r>
              <a:rPr lang="en-US" sz="2400" b="1">
                <a:solidFill>
                  <a:schemeClr val="tx1"/>
                </a:solidFill>
                <a:latin typeface="Courier New" pitchFamily="-65" charset="0"/>
              </a:rPr>
              <a:t>1: </a:t>
            </a:r>
            <a:r>
              <a:rPr lang="en-US" sz="2400" b="1">
                <a:latin typeface="Courier New" pitchFamily="-65" charset="0"/>
              </a:rPr>
              <a:t>FF</a:t>
            </a:r>
            <a:r>
              <a:rPr lang="en-US" sz="2400" b="1">
                <a:solidFill>
                  <a:schemeClr val="tx1"/>
                </a:solidFill>
                <a:latin typeface="Courier New" pitchFamily="-65" charset="0"/>
              </a:rPr>
              <a:t>T</a:t>
            </a:r>
          </a:p>
          <a:p>
            <a:pPr marL="203200" indent="-203200">
              <a:lnSpc>
                <a:spcPct val="85000"/>
              </a:lnSpc>
              <a:buSzPct val="100000"/>
              <a:buFont typeface="Times" pitchFamily="-65" charset="0"/>
              <a:buNone/>
            </a:pPr>
            <a:r>
              <a:rPr lang="en-US" sz="2400" b="1">
                <a:solidFill>
                  <a:schemeClr val="tx1"/>
                </a:solidFill>
                <a:latin typeface="Courier New" pitchFamily="-65" charset="0"/>
              </a:rPr>
              <a:t>2: </a:t>
            </a:r>
            <a:r>
              <a:rPr lang="en-US" sz="2400" b="1">
                <a:latin typeface="Courier New" pitchFamily="-65" charset="0"/>
              </a:rPr>
              <a:t>F</a:t>
            </a:r>
            <a:r>
              <a:rPr lang="en-US" sz="2400" b="1">
                <a:solidFill>
                  <a:schemeClr val="tx1"/>
                </a:solidFill>
                <a:latin typeface="Courier New" pitchFamily="-65" charset="0"/>
              </a:rPr>
              <a:t>T</a:t>
            </a:r>
            <a:r>
              <a:rPr lang="en-US" sz="2400" b="1">
                <a:latin typeface="Courier New" pitchFamily="-65" charset="0"/>
              </a:rPr>
              <a:t>F</a:t>
            </a:r>
            <a:endParaRPr lang="en-US" sz="2400" b="1">
              <a:solidFill>
                <a:schemeClr val="tx1"/>
              </a:solidFill>
              <a:latin typeface="Courier New" pitchFamily="-65" charset="0"/>
            </a:endParaRPr>
          </a:p>
          <a:p>
            <a:pPr marL="203200" indent="-203200">
              <a:lnSpc>
                <a:spcPct val="85000"/>
              </a:lnSpc>
              <a:buSzPct val="100000"/>
              <a:buFont typeface="Times" pitchFamily="-65" charset="0"/>
              <a:buNone/>
            </a:pPr>
            <a:r>
              <a:rPr lang="en-US" sz="2400" b="1">
                <a:solidFill>
                  <a:schemeClr val="tx1"/>
                </a:solidFill>
                <a:latin typeface="Courier New" pitchFamily="-65" charset="0"/>
              </a:rPr>
              <a:t>3: </a:t>
            </a:r>
            <a:r>
              <a:rPr lang="en-US" sz="2400" b="1">
                <a:latin typeface="Courier New" pitchFamily="-65" charset="0"/>
              </a:rPr>
              <a:t>F</a:t>
            </a:r>
            <a:r>
              <a:rPr lang="en-US" sz="2400" b="1">
                <a:solidFill>
                  <a:schemeClr val="tx1"/>
                </a:solidFill>
                <a:latin typeface="Courier New" pitchFamily="-65" charset="0"/>
              </a:rPr>
              <a:t>TT</a:t>
            </a:r>
          </a:p>
          <a:p>
            <a:pPr marL="203200" indent="-203200">
              <a:lnSpc>
                <a:spcPct val="85000"/>
              </a:lnSpc>
              <a:buSzPct val="100000"/>
              <a:buFont typeface="Times" pitchFamily="-65" charset="0"/>
              <a:buNone/>
            </a:pPr>
            <a:r>
              <a:rPr lang="en-US" sz="2400" b="1">
                <a:solidFill>
                  <a:schemeClr val="tx1"/>
                </a:solidFill>
                <a:latin typeface="Courier New" pitchFamily="-65" charset="0"/>
              </a:rPr>
              <a:t>4: T</a:t>
            </a:r>
            <a:r>
              <a:rPr lang="en-US" sz="2400" b="1">
                <a:latin typeface="Courier New" pitchFamily="-65" charset="0"/>
              </a:rPr>
              <a:t>FF</a:t>
            </a:r>
            <a:endParaRPr lang="en-US" sz="2400" b="1">
              <a:solidFill>
                <a:schemeClr val="tx1"/>
              </a:solidFill>
              <a:latin typeface="Courier New" pitchFamily="-65" charset="0"/>
            </a:endParaRPr>
          </a:p>
          <a:p>
            <a:pPr marL="203200" indent="-203200">
              <a:lnSpc>
                <a:spcPct val="85000"/>
              </a:lnSpc>
              <a:buSzPct val="100000"/>
              <a:buFont typeface="Times" pitchFamily="-65" charset="0"/>
              <a:buNone/>
            </a:pPr>
            <a:r>
              <a:rPr lang="en-US" sz="2400" b="1">
                <a:solidFill>
                  <a:schemeClr val="tx1"/>
                </a:solidFill>
                <a:latin typeface="Courier New" pitchFamily="-65" charset="0"/>
              </a:rPr>
              <a:t>5: T</a:t>
            </a:r>
            <a:r>
              <a:rPr lang="en-US" sz="2400" b="1">
                <a:latin typeface="Courier New" pitchFamily="-65" charset="0"/>
              </a:rPr>
              <a:t>F</a:t>
            </a:r>
            <a:r>
              <a:rPr lang="en-US" sz="2400" b="1">
                <a:solidFill>
                  <a:schemeClr val="tx1"/>
                </a:solidFill>
                <a:latin typeface="Courier New" pitchFamily="-65" charset="0"/>
              </a:rPr>
              <a:t>T</a:t>
            </a:r>
          </a:p>
          <a:p>
            <a:pPr marL="203200" indent="-203200">
              <a:lnSpc>
                <a:spcPct val="85000"/>
              </a:lnSpc>
              <a:buSzPct val="100000"/>
              <a:buFont typeface="Times" pitchFamily="-65" charset="0"/>
              <a:buNone/>
            </a:pPr>
            <a:r>
              <a:rPr lang="en-US" sz="2400" b="1">
                <a:solidFill>
                  <a:schemeClr val="tx1"/>
                </a:solidFill>
                <a:latin typeface="Courier New" pitchFamily="-65" charset="0"/>
              </a:rPr>
              <a:t>6: TT</a:t>
            </a:r>
            <a:r>
              <a:rPr lang="en-US" sz="2400" b="1">
                <a:latin typeface="Courier New" pitchFamily="-65" charset="0"/>
              </a:rPr>
              <a:t>F</a:t>
            </a:r>
            <a:endParaRPr lang="en-US" sz="2400" b="1">
              <a:solidFill>
                <a:schemeClr val="tx1"/>
              </a:solidFill>
              <a:latin typeface="Courier New" pitchFamily="-65" charset="0"/>
            </a:endParaRPr>
          </a:p>
          <a:p>
            <a:pPr marL="203200" indent="-203200">
              <a:lnSpc>
                <a:spcPct val="85000"/>
              </a:lnSpc>
              <a:buSzPct val="100000"/>
              <a:buFont typeface="Times" pitchFamily="-65" charset="0"/>
              <a:buNone/>
            </a:pPr>
            <a:r>
              <a:rPr lang="en-US" sz="2400" b="1">
                <a:solidFill>
                  <a:schemeClr val="tx1"/>
                </a:solidFill>
                <a:latin typeface="Courier New" pitchFamily="-65" charset="0"/>
              </a:rPr>
              <a:t>7: TTT</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4131" name="Rectangle 3"/>
          <p:cNvSpPr>
            <a:spLocks noGrp="1" noChangeArrowheads="1"/>
          </p:cNvSpPr>
          <p:nvPr>
            <p:ph type="body" idx="1"/>
          </p:nvPr>
        </p:nvSpPr>
        <p:spPr>
          <a:xfrm>
            <a:off x="685800" y="1143000"/>
            <a:ext cx="7848600" cy="1146175"/>
          </a:xfrm>
        </p:spPr>
        <p:txBody>
          <a:bodyPr/>
          <a:lstStyle/>
          <a:p>
            <a:pPr>
              <a:buFont typeface="Times" pitchFamily="-65" charset="0"/>
              <a:buNone/>
            </a:pPr>
            <a:r>
              <a:rPr lang="en-US" dirty="0"/>
              <a:t>AREA (cache size, B)</a:t>
            </a:r>
            <a:br>
              <a:rPr lang="en-US" dirty="0"/>
            </a:br>
            <a:r>
              <a:rPr lang="en-US" dirty="0"/>
              <a:t>= </a:t>
            </a:r>
            <a:r>
              <a:rPr lang="en-US" dirty="0">
                <a:solidFill>
                  <a:schemeClr val="accent1"/>
                </a:solidFill>
              </a:rPr>
              <a:t>HEIGHT (# of blocks)</a:t>
            </a:r>
            <a:r>
              <a:rPr lang="en-US" dirty="0"/>
              <a:t> </a:t>
            </a:r>
            <a:br>
              <a:rPr lang="en-US" dirty="0"/>
            </a:br>
            <a:r>
              <a:rPr lang="en-US" dirty="0"/>
              <a:t>   * </a:t>
            </a:r>
            <a:r>
              <a:rPr lang="en-US" dirty="0">
                <a:solidFill>
                  <a:schemeClr val="accent4"/>
                </a:solidFill>
              </a:rPr>
              <a:t>WIDTH (size of one block, B/block)</a:t>
            </a:r>
          </a:p>
        </p:txBody>
      </p:sp>
      <p:sp>
        <p:nvSpPr>
          <p:cNvPr id="2864132" name="Rectangle 4"/>
          <p:cNvSpPr>
            <a:spLocks noChangeArrowheads="1"/>
          </p:cNvSpPr>
          <p:nvPr/>
        </p:nvSpPr>
        <p:spPr bwMode="auto">
          <a:xfrm>
            <a:off x="4265613" y="3733800"/>
            <a:ext cx="4114800" cy="2895600"/>
          </a:xfrm>
          <a:prstGeom prst="rect">
            <a:avLst/>
          </a:prstGeom>
          <a:noFill/>
          <a:ln w="38100">
            <a:solidFill>
              <a:schemeClr val="tx1"/>
            </a:solidFill>
            <a:miter lim="800000"/>
            <a:headEnd/>
            <a:tailEnd/>
          </a:ln>
          <a:effectLst/>
        </p:spPr>
        <p:txBody>
          <a:bodyPr wrap="none" anchor="ctr">
            <a:prstTxWarp prst="textNoShape">
              <a:avLst/>
            </a:prstTxWarp>
            <a:spAutoFit/>
          </a:bodyPr>
          <a:lstStyle/>
          <a:p>
            <a:endParaRPr lang="en-US"/>
          </a:p>
        </p:txBody>
      </p:sp>
      <p:sp>
        <p:nvSpPr>
          <p:cNvPr id="2864133" name="Line 5"/>
          <p:cNvSpPr>
            <a:spLocks noChangeShapeType="1"/>
          </p:cNvSpPr>
          <p:nvPr/>
        </p:nvSpPr>
        <p:spPr bwMode="auto">
          <a:xfrm>
            <a:off x="4265613" y="3505200"/>
            <a:ext cx="4114800" cy="0"/>
          </a:xfrm>
          <a:prstGeom prst="line">
            <a:avLst/>
          </a:prstGeom>
          <a:noFill/>
          <a:ln w="12700">
            <a:solidFill>
              <a:schemeClr val="accent4"/>
            </a:solidFill>
            <a:round/>
            <a:headEnd type="triangle" w="med" len="med"/>
            <a:tailEnd type="triangle" w="med" len="med"/>
          </a:ln>
          <a:effectLst/>
        </p:spPr>
        <p:txBody>
          <a:bodyPr wrap="none" anchor="ctr">
            <a:prstTxWarp prst="textNoShape">
              <a:avLst/>
            </a:prstTxWarp>
            <a:spAutoFit/>
          </a:bodyPr>
          <a:lstStyle/>
          <a:p>
            <a:endParaRPr lang="en-US"/>
          </a:p>
        </p:txBody>
      </p:sp>
      <p:sp>
        <p:nvSpPr>
          <p:cNvPr id="2864134" name="Line 6"/>
          <p:cNvSpPr>
            <a:spLocks noChangeShapeType="1"/>
          </p:cNvSpPr>
          <p:nvPr/>
        </p:nvSpPr>
        <p:spPr bwMode="auto">
          <a:xfrm>
            <a:off x="4086492" y="3733800"/>
            <a:ext cx="0" cy="2895600"/>
          </a:xfrm>
          <a:prstGeom prst="line">
            <a:avLst/>
          </a:prstGeom>
          <a:noFill/>
          <a:ln w="12700">
            <a:solidFill>
              <a:schemeClr val="accent1"/>
            </a:solidFill>
            <a:round/>
            <a:headEnd type="triangle" w="med" len="med"/>
            <a:tailEnd type="triangle" w="med" len="med"/>
          </a:ln>
          <a:effectLst/>
        </p:spPr>
        <p:txBody>
          <a:bodyPr anchor="ctr">
            <a:prstTxWarp prst="textNoShape">
              <a:avLst/>
            </a:prstTxWarp>
            <a:spAutoFit/>
          </a:bodyPr>
          <a:lstStyle/>
          <a:p>
            <a:endParaRPr lang="en-US"/>
          </a:p>
        </p:txBody>
      </p:sp>
      <p:sp>
        <p:nvSpPr>
          <p:cNvPr id="2864135" name="Rectangle 7"/>
          <p:cNvSpPr>
            <a:spLocks noChangeArrowheads="1"/>
          </p:cNvSpPr>
          <p:nvPr/>
        </p:nvSpPr>
        <p:spPr bwMode="auto">
          <a:xfrm>
            <a:off x="4267200" y="2590800"/>
            <a:ext cx="4114800" cy="830997"/>
          </a:xfrm>
          <a:prstGeom prst="rect">
            <a:avLst/>
          </a:prstGeom>
          <a:noFill/>
          <a:ln w="12700">
            <a:noFill/>
            <a:miter lim="800000"/>
            <a:headEnd/>
            <a:tailEnd/>
          </a:ln>
          <a:effectLst/>
        </p:spPr>
        <p:txBody>
          <a:bodyPr wrap="square">
            <a:prstTxWarp prst="textNoShape">
              <a:avLst/>
            </a:prstTxWarp>
            <a:spAutoFit/>
          </a:bodyPr>
          <a:lstStyle/>
          <a:p>
            <a:pPr algn="ctr"/>
            <a:r>
              <a:rPr lang="en-US" sz="2400" b="1" dirty="0">
                <a:solidFill>
                  <a:schemeClr val="accent4"/>
                </a:solidFill>
                <a:latin typeface="18 VAG Rounded Bold   07390"/>
              </a:rPr>
              <a:t>WIDTH </a:t>
            </a:r>
            <a:br>
              <a:rPr lang="en-US" sz="2400" b="1" dirty="0">
                <a:solidFill>
                  <a:schemeClr val="accent4"/>
                </a:solidFill>
                <a:latin typeface="18 VAG Rounded Bold   07390"/>
              </a:rPr>
            </a:br>
            <a:r>
              <a:rPr lang="en-US" sz="2400" b="1" dirty="0">
                <a:solidFill>
                  <a:schemeClr val="accent4"/>
                </a:solidFill>
                <a:latin typeface="18 VAG Rounded Bold   07390"/>
              </a:rPr>
              <a:t>(size of one block, B/block)</a:t>
            </a:r>
          </a:p>
        </p:txBody>
      </p:sp>
      <p:sp>
        <p:nvSpPr>
          <p:cNvPr id="2864136" name="Rectangle 8"/>
          <p:cNvSpPr>
            <a:spLocks noChangeArrowheads="1"/>
          </p:cNvSpPr>
          <p:nvPr/>
        </p:nvSpPr>
        <p:spPr bwMode="auto">
          <a:xfrm>
            <a:off x="2133600" y="4572000"/>
            <a:ext cx="1800493" cy="830997"/>
          </a:xfrm>
          <a:prstGeom prst="rect">
            <a:avLst/>
          </a:prstGeom>
          <a:noFill/>
          <a:ln w="12700">
            <a:noFill/>
            <a:miter lim="800000"/>
            <a:headEnd/>
            <a:tailEnd/>
          </a:ln>
          <a:effectLst/>
        </p:spPr>
        <p:txBody>
          <a:bodyPr wrap="none">
            <a:prstTxWarp prst="textNoShape">
              <a:avLst/>
            </a:prstTxWarp>
            <a:spAutoFit/>
          </a:bodyPr>
          <a:lstStyle/>
          <a:p>
            <a:pPr algn="r"/>
            <a:r>
              <a:rPr lang="en-US" sz="2400" b="1" dirty="0">
                <a:latin typeface="18 VAG Rounded Bold   07390"/>
              </a:rPr>
              <a:t>HEIGHT</a:t>
            </a:r>
            <a:br>
              <a:rPr lang="en-US" sz="2400" b="1" dirty="0">
                <a:latin typeface="18 VAG Rounded Bold   07390"/>
              </a:rPr>
            </a:br>
            <a:r>
              <a:rPr lang="en-US" sz="2400" b="1" dirty="0">
                <a:latin typeface="18 VAG Rounded Bold   07390"/>
              </a:rPr>
              <a:t>(# of blocks)</a:t>
            </a:r>
          </a:p>
        </p:txBody>
      </p:sp>
      <p:sp>
        <p:nvSpPr>
          <p:cNvPr id="2864137" name="Line 9"/>
          <p:cNvSpPr>
            <a:spLocks noChangeShapeType="1"/>
          </p:cNvSpPr>
          <p:nvPr/>
        </p:nvSpPr>
        <p:spPr bwMode="auto">
          <a:xfrm>
            <a:off x="6323012" y="3733800"/>
            <a:ext cx="1587" cy="914400"/>
          </a:xfrm>
          <a:prstGeom prst="line">
            <a:avLst/>
          </a:prstGeom>
          <a:noFill/>
          <a:ln w="12700">
            <a:solidFill>
              <a:schemeClr val="tx1"/>
            </a:solidFill>
            <a:round/>
            <a:headEnd/>
            <a:tailEnd/>
          </a:ln>
          <a:effectLst/>
        </p:spPr>
        <p:txBody>
          <a:bodyPr wrap="square" anchor="ctr">
            <a:prstTxWarp prst="textNoShape">
              <a:avLst/>
            </a:prstTxWarp>
            <a:spAutoFit/>
          </a:bodyPr>
          <a:lstStyle/>
          <a:p>
            <a:endParaRPr lang="en-US"/>
          </a:p>
        </p:txBody>
      </p:sp>
      <p:sp>
        <p:nvSpPr>
          <p:cNvPr id="2864138" name="Line 10"/>
          <p:cNvSpPr>
            <a:spLocks noChangeShapeType="1"/>
          </p:cNvSpPr>
          <p:nvPr/>
        </p:nvSpPr>
        <p:spPr bwMode="auto">
          <a:xfrm>
            <a:off x="7389812" y="3733800"/>
            <a:ext cx="1587" cy="1371600"/>
          </a:xfrm>
          <a:prstGeom prst="line">
            <a:avLst/>
          </a:prstGeom>
          <a:noFill/>
          <a:ln w="12700">
            <a:solidFill>
              <a:schemeClr val="tx1"/>
            </a:solidFill>
            <a:round/>
            <a:headEnd/>
            <a:tailEnd/>
          </a:ln>
          <a:effectLst/>
        </p:spPr>
        <p:txBody>
          <a:bodyPr wrap="square" anchor="ctr">
            <a:prstTxWarp prst="textNoShape">
              <a:avLst/>
            </a:prstTxWarp>
            <a:spAutoFit/>
          </a:bodyPr>
          <a:lstStyle/>
          <a:p>
            <a:endParaRPr lang="en-US"/>
          </a:p>
        </p:txBody>
      </p:sp>
      <p:sp>
        <p:nvSpPr>
          <p:cNvPr id="2864139" name="Line 11"/>
          <p:cNvSpPr>
            <a:spLocks noChangeShapeType="1"/>
          </p:cNvSpPr>
          <p:nvPr/>
        </p:nvSpPr>
        <p:spPr bwMode="auto">
          <a:xfrm flipH="1">
            <a:off x="5256212" y="5638800"/>
            <a:ext cx="1587" cy="990600"/>
          </a:xfrm>
          <a:prstGeom prst="line">
            <a:avLst/>
          </a:prstGeom>
          <a:noFill/>
          <a:ln w="12700">
            <a:solidFill>
              <a:schemeClr val="tx1"/>
            </a:solidFill>
            <a:round/>
            <a:headEnd/>
            <a:tailEnd/>
          </a:ln>
          <a:effectLst/>
        </p:spPr>
        <p:txBody>
          <a:bodyPr wrap="square" anchor="ctr">
            <a:prstTxWarp prst="textNoShape">
              <a:avLst/>
            </a:prstTxWarp>
            <a:spAutoFit/>
          </a:bodyPr>
          <a:lstStyle/>
          <a:p>
            <a:endParaRPr lang="en-US"/>
          </a:p>
        </p:txBody>
      </p:sp>
      <p:sp>
        <p:nvSpPr>
          <p:cNvPr id="2864140" name="Rectangle 12"/>
          <p:cNvSpPr>
            <a:spLocks noChangeArrowheads="1"/>
          </p:cNvSpPr>
          <p:nvPr/>
        </p:nvSpPr>
        <p:spPr bwMode="auto">
          <a:xfrm>
            <a:off x="4876800" y="4572000"/>
            <a:ext cx="2895600" cy="1077218"/>
          </a:xfrm>
          <a:prstGeom prst="rect">
            <a:avLst/>
          </a:prstGeom>
          <a:noFill/>
          <a:ln w="12700">
            <a:noFill/>
            <a:miter lim="800000"/>
            <a:headEnd/>
            <a:tailEnd/>
          </a:ln>
          <a:effectLst/>
        </p:spPr>
        <p:txBody>
          <a:bodyPr wrap="square">
            <a:prstTxWarp prst="textNoShape">
              <a:avLst/>
            </a:prstTxWarp>
            <a:spAutoFit/>
          </a:bodyPr>
          <a:lstStyle/>
          <a:p>
            <a:pPr algn="ctr"/>
            <a:r>
              <a:rPr lang="en-US" sz="3200" b="1" dirty="0">
                <a:solidFill>
                  <a:schemeClr val="tx1"/>
                </a:solidFill>
                <a:latin typeface="18 VAG Rounded Bold   07390"/>
              </a:rPr>
              <a:t>AREA</a:t>
            </a:r>
            <a:br>
              <a:rPr lang="en-US" sz="3200" b="1" dirty="0">
                <a:solidFill>
                  <a:schemeClr val="tx1"/>
                </a:solidFill>
                <a:latin typeface="18 VAG Rounded Bold   07390"/>
              </a:rPr>
            </a:br>
            <a:r>
              <a:rPr lang="en-US" sz="3200" b="1" dirty="0">
                <a:solidFill>
                  <a:schemeClr val="tx1"/>
                </a:solidFill>
                <a:latin typeface="18 VAG Rounded Bold   07390"/>
              </a:rPr>
              <a:t>(cache size, B)</a:t>
            </a:r>
          </a:p>
        </p:txBody>
      </p:sp>
      <p:sp>
        <p:nvSpPr>
          <p:cNvPr id="2864141" name="Rectangle 13"/>
          <p:cNvSpPr>
            <a:spLocks noChangeArrowheads="1"/>
          </p:cNvSpPr>
          <p:nvPr/>
        </p:nvSpPr>
        <p:spPr bwMode="auto">
          <a:xfrm>
            <a:off x="5410200" y="1382713"/>
            <a:ext cx="2951162" cy="598487"/>
          </a:xfrm>
          <a:prstGeom prst="rect">
            <a:avLst/>
          </a:prstGeom>
          <a:solidFill>
            <a:schemeClr val="bg1">
              <a:lumMod val="85000"/>
              <a:lumOff val="15000"/>
            </a:schemeClr>
          </a:solidFill>
          <a:ln w="19050">
            <a:solidFill>
              <a:srgbClr val="800080"/>
            </a:solidFill>
            <a:miter lim="800000"/>
            <a:headEnd/>
            <a:tailEnd/>
          </a:ln>
          <a:effectLst/>
        </p:spPr>
        <p:txBody>
          <a:bodyPr wrap="none">
            <a:prstTxWarp prst="textNoShape">
              <a:avLst/>
            </a:prstTxWarp>
            <a:spAutoFit/>
          </a:bodyPr>
          <a:lstStyle/>
          <a:p>
            <a:r>
              <a:rPr lang="en-US" sz="3200" b="1" dirty="0">
                <a:solidFill>
                  <a:schemeClr val="tx1"/>
                </a:solidFill>
                <a:latin typeface="18 VAG Rounded Bold   07390"/>
              </a:rPr>
              <a:t>2</a:t>
            </a:r>
            <a:r>
              <a:rPr lang="en-US" sz="3200" b="1" baseline="30000" dirty="0">
                <a:solidFill>
                  <a:schemeClr val="tx1"/>
                </a:solidFill>
                <a:latin typeface="18 VAG Rounded Bold   07390"/>
              </a:rPr>
              <a:t>(H+W)</a:t>
            </a:r>
            <a:r>
              <a:rPr lang="en-US" sz="3200" b="1" dirty="0">
                <a:solidFill>
                  <a:schemeClr val="tx1"/>
                </a:solidFill>
                <a:latin typeface="18 VAG Rounded Bold   07390"/>
              </a:rPr>
              <a:t> = </a:t>
            </a:r>
            <a:r>
              <a:rPr lang="en-US" sz="3200" b="1" dirty="0">
                <a:latin typeface="18 VAG Rounded Bold   07390"/>
              </a:rPr>
              <a:t>2</a:t>
            </a:r>
            <a:r>
              <a:rPr lang="en-US" sz="3200" b="1" baseline="30000" dirty="0">
                <a:latin typeface="18 VAG Rounded Bold   07390"/>
              </a:rPr>
              <a:t>H</a:t>
            </a:r>
            <a:r>
              <a:rPr lang="en-US" sz="3200" b="1" dirty="0">
                <a:solidFill>
                  <a:schemeClr val="tx1"/>
                </a:solidFill>
                <a:latin typeface="18 VAG Rounded Bold   07390"/>
              </a:rPr>
              <a:t> * </a:t>
            </a:r>
            <a:r>
              <a:rPr lang="en-US" sz="3200" b="1" dirty="0">
                <a:solidFill>
                  <a:schemeClr val="accent4"/>
                </a:solidFill>
                <a:latin typeface="18 VAG Rounded Bold   07390"/>
              </a:rPr>
              <a:t>2</a:t>
            </a:r>
            <a:r>
              <a:rPr lang="en-US" sz="3200" b="1" baseline="30000" dirty="0">
                <a:solidFill>
                  <a:schemeClr val="accent4"/>
                </a:solidFill>
                <a:latin typeface="18 VAG Rounded Bold   07390"/>
              </a:rPr>
              <a:t>W</a:t>
            </a:r>
          </a:p>
        </p:txBody>
      </p:sp>
      <p:grpSp>
        <p:nvGrpSpPr>
          <p:cNvPr id="2" name="Group 14"/>
          <p:cNvGrpSpPr>
            <a:grpSpLocks/>
          </p:cNvGrpSpPr>
          <p:nvPr/>
        </p:nvGrpSpPr>
        <p:grpSpPr bwMode="auto">
          <a:xfrm>
            <a:off x="685800" y="2971800"/>
            <a:ext cx="2646363" cy="476250"/>
            <a:chOff x="3840" y="288"/>
            <a:chExt cx="1667" cy="300"/>
          </a:xfrm>
        </p:grpSpPr>
        <p:sp>
          <p:nvSpPr>
            <p:cNvPr id="2864143" name="Rectangle 15"/>
            <p:cNvSpPr>
              <a:spLocks noChangeArrowheads="1"/>
            </p:cNvSpPr>
            <p:nvPr/>
          </p:nvSpPr>
          <p:spPr bwMode="auto">
            <a:xfrm>
              <a:off x="3840" y="288"/>
              <a:ext cx="1667" cy="291"/>
            </a:xfrm>
            <a:prstGeom prst="rect">
              <a:avLst/>
            </a:prstGeom>
            <a:solidFill>
              <a:schemeClr val="bg1">
                <a:lumMod val="85000"/>
                <a:lumOff val="15000"/>
              </a:schemeClr>
            </a:solidFill>
            <a:ln w="19050">
              <a:solidFill>
                <a:srgbClr val="800080"/>
              </a:solidFill>
              <a:miter lim="800000"/>
              <a:headEnd/>
              <a:tailEnd/>
            </a:ln>
            <a:effectLst/>
          </p:spPr>
          <p:txBody>
            <a:bodyPr wrap="none">
              <a:prstTxWarp prst="textNoShape">
                <a:avLst/>
              </a:prstTxWarp>
              <a:spAutoFit/>
            </a:bodyPr>
            <a:lstStyle/>
            <a:p>
              <a:r>
                <a:rPr lang="en-US" sz="2400" b="1" u="sng" dirty="0">
                  <a:solidFill>
                    <a:schemeClr val="accent2"/>
                  </a:solidFill>
                  <a:latin typeface="18 VAG Rounded Bold   07390"/>
                </a:rPr>
                <a:t>T</a:t>
              </a:r>
              <a:r>
                <a:rPr lang="en-US" sz="2400" b="1" dirty="0">
                  <a:solidFill>
                    <a:schemeClr val="accent2"/>
                  </a:solidFill>
                  <a:latin typeface="18 VAG Rounded Bold   07390"/>
                </a:rPr>
                <a:t>ag</a:t>
              </a:r>
              <a:r>
                <a:rPr lang="en-US" sz="2400" b="1" dirty="0">
                  <a:solidFill>
                    <a:schemeClr val="tx1"/>
                  </a:solidFill>
                  <a:latin typeface="18 VAG Rounded Bold   07390"/>
                </a:rPr>
                <a:t>  </a:t>
              </a:r>
              <a:r>
                <a:rPr lang="en-US" sz="2400" b="1" u="sng" dirty="0">
                  <a:latin typeface="18 VAG Rounded Bold   07390"/>
                </a:rPr>
                <a:t>I</a:t>
              </a:r>
              <a:r>
                <a:rPr lang="en-US" sz="2400" b="1" dirty="0">
                  <a:latin typeface="18 VAG Rounded Bold   07390"/>
                </a:rPr>
                <a:t>ndex</a:t>
              </a:r>
              <a:r>
                <a:rPr lang="en-US" sz="2400" b="1" dirty="0">
                  <a:solidFill>
                    <a:schemeClr val="tx1"/>
                  </a:solidFill>
                  <a:latin typeface="18 VAG Rounded Bold   07390"/>
                </a:rPr>
                <a:t> </a:t>
              </a:r>
              <a:r>
                <a:rPr lang="en-US" sz="2400" b="1" dirty="0" smtClean="0">
                  <a:solidFill>
                    <a:schemeClr val="tx1"/>
                  </a:solidFill>
                  <a:latin typeface="18 VAG Rounded Bold   07390"/>
                </a:rPr>
                <a:t>  </a:t>
              </a:r>
              <a:r>
                <a:rPr lang="en-US" sz="2400" b="1" u="sng" dirty="0" smtClean="0">
                  <a:solidFill>
                    <a:schemeClr val="accent4"/>
                  </a:solidFill>
                  <a:latin typeface="18 VAG Rounded Bold   07390"/>
                </a:rPr>
                <a:t>O</a:t>
              </a:r>
              <a:r>
                <a:rPr lang="en-US" sz="2400" b="1" dirty="0" smtClean="0">
                  <a:solidFill>
                    <a:schemeClr val="accent4"/>
                  </a:solidFill>
                  <a:latin typeface="18 VAG Rounded Bold   07390"/>
                </a:rPr>
                <a:t>ffset</a:t>
              </a:r>
              <a:endParaRPr lang="en-US" sz="2400" b="1" baseline="30000" dirty="0">
                <a:solidFill>
                  <a:schemeClr val="accent4"/>
                </a:solidFill>
                <a:latin typeface="18 VAG Rounded Bold   07390"/>
              </a:endParaRPr>
            </a:p>
          </p:txBody>
        </p:sp>
        <p:sp>
          <p:nvSpPr>
            <p:cNvPr id="2864144" name="Line 16"/>
            <p:cNvSpPr>
              <a:spLocks noChangeShapeType="1"/>
            </p:cNvSpPr>
            <p:nvPr/>
          </p:nvSpPr>
          <p:spPr bwMode="auto">
            <a:xfrm>
              <a:off x="4239" y="288"/>
              <a:ext cx="0" cy="294"/>
            </a:xfrm>
            <a:prstGeom prst="line">
              <a:avLst/>
            </a:prstGeom>
            <a:noFill/>
            <a:ln w="19050">
              <a:solidFill>
                <a:srgbClr val="800080"/>
              </a:solidFill>
              <a:round/>
              <a:headEnd/>
              <a:tailEnd/>
            </a:ln>
            <a:effectLst/>
          </p:spPr>
          <p:txBody>
            <a:bodyPr anchor="ctr">
              <a:prstTxWarp prst="textNoShape">
                <a:avLst/>
              </a:prstTxWarp>
              <a:spAutoFit/>
            </a:bodyPr>
            <a:lstStyle/>
            <a:p>
              <a:endParaRPr lang="en-US">
                <a:latin typeface="18 VAG Rounded Bold   07390"/>
              </a:endParaRPr>
            </a:p>
          </p:txBody>
        </p:sp>
        <p:sp>
          <p:nvSpPr>
            <p:cNvPr id="2864145" name="Line 17"/>
            <p:cNvSpPr>
              <a:spLocks noChangeShapeType="1"/>
            </p:cNvSpPr>
            <p:nvPr/>
          </p:nvSpPr>
          <p:spPr bwMode="auto">
            <a:xfrm>
              <a:off x="4816" y="288"/>
              <a:ext cx="0" cy="300"/>
            </a:xfrm>
            <a:prstGeom prst="line">
              <a:avLst/>
            </a:prstGeom>
            <a:noFill/>
            <a:ln w="19050">
              <a:solidFill>
                <a:srgbClr val="800080"/>
              </a:solidFill>
              <a:round/>
              <a:headEnd/>
              <a:tailEnd/>
            </a:ln>
            <a:effectLst/>
          </p:spPr>
          <p:txBody>
            <a:bodyPr anchor="ctr">
              <a:prstTxWarp prst="textNoShape">
                <a:avLst/>
              </a:prstTxWarp>
              <a:spAutoFit/>
            </a:bodyPr>
            <a:lstStyle/>
            <a:p>
              <a:endParaRPr lang="en-US">
                <a:latin typeface="18 VAG Rounded Bold   07390"/>
              </a:endParaRPr>
            </a:p>
          </p:txBody>
        </p:sp>
      </p:grpSp>
      <p:sp>
        <p:nvSpPr>
          <p:cNvPr id="18" name="Title 17"/>
          <p:cNvSpPr>
            <a:spLocks noGrp="1"/>
          </p:cNvSpPr>
          <p:nvPr>
            <p:ph type="title"/>
          </p:nvPr>
        </p:nvSpPr>
        <p:spPr/>
        <p:txBody>
          <a:bodyPr/>
          <a:lstStyle/>
          <a:p>
            <a:r>
              <a:rPr lang="en-US" u="sng" dirty="0" smtClean="0">
                <a:solidFill>
                  <a:schemeClr val="accent2"/>
                </a:solidFill>
              </a:rPr>
              <a:t>T</a:t>
            </a:r>
            <a:r>
              <a:rPr lang="en-US" u="sng" dirty="0" smtClean="0">
                <a:solidFill>
                  <a:schemeClr val="accent1"/>
                </a:solidFill>
              </a:rPr>
              <a:t>I</a:t>
            </a:r>
            <a:r>
              <a:rPr lang="en-US" u="sng" dirty="0" smtClean="0">
                <a:solidFill>
                  <a:schemeClr val="accent4"/>
                </a:solidFill>
              </a:rPr>
              <a:t>O</a:t>
            </a:r>
            <a:r>
              <a:rPr lang="en-US" dirty="0" smtClean="0"/>
              <a:t> </a:t>
            </a:r>
            <a:r>
              <a:rPr lang="en-US" dirty="0" smtClean="0">
                <a:solidFill>
                  <a:schemeClr val="tx1"/>
                </a:solidFill>
              </a:rPr>
              <a:t>Dan’s great cache mnemonic</a:t>
            </a:r>
            <a:endParaRPr lang="en-US" dirty="0"/>
          </a:p>
        </p:txBody>
      </p:sp>
      <p:sp>
        <p:nvSpPr>
          <p:cNvPr id="19" name="Line 11"/>
          <p:cNvSpPr>
            <a:spLocks noChangeShapeType="1"/>
          </p:cNvSpPr>
          <p:nvPr/>
        </p:nvSpPr>
        <p:spPr bwMode="auto">
          <a:xfrm>
            <a:off x="5257800" y="3733800"/>
            <a:ext cx="0" cy="1371600"/>
          </a:xfrm>
          <a:prstGeom prst="line">
            <a:avLst/>
          </a:prstGeom>
          <a:noFill/>
          <a:ln w="12700">
            <a:solidFill>
              <a:schemeClr val="tx1"/>
            </a:solidFill>
            <a:round/>
            <a:headEnd/>
            <a:tailEnd/>
          </a:ln>
          <a:effectLst/>
        </p:spPr>
        <p:txBody>
          <a:bodyPr wrap="square" anchor="ctr">
            <a:prstTxWarp prst="textNoShape">
              <a:avLst/>
            </a:prstTxWarp>
            <a:spAutoFit/>
          </a:bodyPr>
          <a:lstStyle/>
          <a:p>
            <a:endParaRPr lang="en-US"/>
          </a:p>
        </p:txBody>
      </p:sp>
      <p:sp>
        <p:nvSpPr>
          <p:cNvPr id="20" name="Line 9"/>
          <p:cNvSpPr>
            <a:spLocks noChangeShapeType="1"/>
          </p:cNvSpPr>
          <p:nvPr/>
        </p:nvSpPr>
        <p:spPr bwMode="auto">
          <a:xfrm>
            <a:off x="6324600" y="5638800"/>
            <a:ext cx="0" cy="990600"/>
          </a:xfrm>
          <a:prstGeom prst="line">
            <a:avLst/>
          </a:prstGeom>
          <a:noFill/>
          <a:ln w="12700">
            <a:solidFill>
              <a:schemeClr val="tx1"/>
            </a:solidFill>
            <a:round/>
            <a:headEnd/>
            <a:tailEnd/>
          </a:ln>
          <a:effectLst/>
        </p:spPr>
        <p:txBody>
          <a:bodyPr wrap="square" anchor="ctr">
            <a:prstTxWarp prst="textNoShape">
              <a:avLst/>
            </a:prstTxWarp>
            <a:spAutoFit/>
          </a:bodyPr>
          <a:lstStyle/>
          <a:p>
            <a:endParaRPr lang="en-US"/>
          </a:p>
        </p:txBody>
      </p:sp>
      <p:sp>
        <p:nvSpPr>
          <p:cNvPr id="21" name="Line 10"/>
          <p:cNvSpPr>
            <a:spLocks noChangeShapeType="1"/>
          </p:cNvSpPr>
          <p:nvPr/>
        </p:nvSpPr>
        <p:spPr bwMode="auto">
          <a:xfrm>
            <a:off x="7391400" y="5638800"/>
            <a:ext cx="0" cy="990600"/>
          </a:xfrm>
          <a:prstGeom prst="line">
            <a:avLst/>
          </a:prstGeom>
          <a:noFill/>
          <a:ln w="12700">
            <a:solidFill>
              <a:schemeClr val="tx1"/>
            </a:solidFill>
            <a:round/>
            <a:headEnd/>
            <a:tailEnd/>
          </a:ln>
          <a:effectLst/>
        </p:spPr>
        <p:txBody>
          <a:bodyPr wrap="square" anchor="ctr">
            <a:prstTxWarp prst="textNoShape">
              <a:avLst/>
            </a:prstTxWarp>
            <a:spAutoFit/>
          </a:bodyPr>
          <a:lstStyle/>
          <a:p>
            <a:endParaRPr lang="en-US"/>
          </a:p>
        </p:txBody>
      </p:sp>
    </p:spTree>
  </p:cSld>
  <p:clrMapOvr>
    <a:masterClrMapping/>
  </p:clrMapOvr>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52194" name="Rectangle 2"/>
          <p:cNvSpPr>
            <a:spLocks noGrp="1" noChangeArrowheads="1"/>
          </p:cNvSpPr>
          <p:nvPr>
            <p:ph type="title"/>
          </p:nvPr>
        </p:nvSpPr>
        <p:spPr>
          <a:xfrm>
            <a:off x="762000" y="152400"/>
            <a:ext cx="7391400" cy="474663"/>
          </a:xfrm>
        </p:spPr>
        <p:txBody>
          <a:bodyPr/>
          <a:lstStyle/>
          <a:p>
            <a:r>
              <a:rPr lang="en-US" dirty="0"/>
              <a:t>Peer Instruction Answer</a:t>
            </a:r>
          </a:p>
        </p:txBody>
      </p:sp>
      <p:sp>
        <p:nvSpPr>
          <p:cNvPr id="2952196" name="Rectangle 4"/>
          <p:cNvSpPr>
            <a:spLocks noChangeArrowheads="1"/>
          </p:cNvSpPr>
          <p:nvPr/>
        </p:nvSpPr>
        <p:spPr bwMode="auto">
          <a:xfrm>
            <a:off x="7556500" y="3706813"/>
            <a:ext cx="1371600" cy="2895600"/>
          </a:xfrm>
          <a:prstGeom prst="rect">
            <a:avLst/>
          </a:prstGeom>
          <a:noFill/>
          <a:ln w="12700">
            <a:solidFill>
              <a:schemeClr val="tx1"/>
            </a:solidFill>
            <a:miter lim="800000"/>
            <a:headEnd/>
            <a:tailEnd/>
          </a:ln>
          <a:effectLst/>
        </p:spPr>
        <p:txBody>
          <a:bodyPr lIns="90487" tIns="44450" rIns="90487" bIns="44450">
            <a:prstTxWarp prst="textNoShape">
              <a:avLst/>
            </a:prstTxWarp>
          </a:bodyPr>
          <a:lstStyle/>
          <a:p>
            <a:pPr marL="203200" indent="-203200">
              <a:lnSpc>
                <a:spcPct val="85000"/>
              </a:lnSpc>
              <a:buSzPct val="100000"/>
              <a:buFont typeface="Times" pitchFamily="-65" charset="0"/>
              <a:buNone/>
            </a:pPr>
            <a:r>
              <a:rPr lang="en-US" sz="2400" b="1">
                <a:solidFill>
                  <a:schemeClr val="tx1"/>
                </a:solidFill>
                <a:latin typeface="Courier New" pitchFamily="-65" charset="0"/>
              </a:rPr>
              <a:t>   ABC</a:t>
            </a:r>
          </a:p>
          <a:p>
            <a:pPr marL="203200" indent="-203200">
              <a:lnSpc>
                <a:spcPct val="85000"/>
              </a:lnSpc>
              <a:buSzPct val="100000"/>
              <a:buFont typeface="Times" pitchFamily="-65" charset="0"/>
              <a:buNone/>
            </a:pPr>
            <a:r>
              <a:rPr lang="en-US" sz="2400" b="1">
                <a:solidFill>
                  <a:schemeClr val="tx1"/>
                </a:solidFill>
                <a:latin typeface="Courier New" pitchFamily="-65" charset="0"/>
              </a:rPr>
              <a:t>0: </a:t>
            </a:r>
            <a:r>
              <a:rPr lang="en-US" sz="2400" b="1">
                <a:latin typeface="Courier New" pitchFamily="-65" charset="0"/>
              </a:rPr>
              <a:t>FFF</a:t>
            </a:r>
            <a:endParaRPr lang="en-US" sz="2400" b="1">
              <a:solidFill>
                <a:schemeClr val="tx1"/>
              </a:solidFill>
              <a:latin typeface="Courier New" pitchFamily="-65" charset="0"/>
            </a:endParaRPr>
          </a:p>
          <a:p>
            <a:pPr marL="203200" indent="-203200">
              <a:lnSpc>
                <a:spcPct val="85000"/>
              </a:lnSpc>
              <a:buSzPct val="100000"/>
              <a:buFont typeface="Times" pitchFamily="-65" charset="0"/>
              <a:buNone/>
            </a:pPr>
            <a:r>
              <a:rPr lang="en-US" sz="2400" b="1">
                <a:solidFill>
                  <a:schemeClr val="tx1"/>
                </a:solidFill>
                <a:latin typeface="Courier New" pitchFamily="-65" charset="0"/>
              </a:rPr>
              <a:t>1: </a:t>
            </a:r>
            <a:r>
              <a:rPr lang="en-US" sz="2400" b="1">
                <a:latin typeface="Courier New" pitchFamily="-65" charset="0"/>
              </a:rPr>
              <a:t>FF</a:t>
            </a:r>
            <a:r>
              <a:rPr lang="en-US" sz="2400" b="1">
                <a:solidFill>
                  <a:schemeClr val="tx1"/>
                </a:solidFill>
                <a:latin typeface="Courier New" pitchFamily="-65" charset="0"/>
              </a:rPr>
              <a:t>T</a:t>
            </a:r>
          </a:p>
          <a:p>
            <a:pPr marL="203200" indent="-203200">
              <a:lnSpc>
                <a:spcPct val="85000"/>
              </a:lnSpc>
              <a:buSzPct val="100000"/>
              <a:buFont typeface="Times" pitchFamily="-65" charset="0"/>
              <a:buNone/>
            </a:pPr>
            <a:r>
              <a:rPr lang="en-US" sz="2400" b="1">
                <a:solidFill>
                  <a:schemeClr val="tx1"/>
                </a:solidFill>
                <a:latin typeface="Courier New" pitchFamily="-65" charset="0"/>
              </a:rPr>
              <a:t>2: </a:t>
            </a:r>
            <a:r>
              <a:rPr lang="en-US" sz="2400" b="1">
                <a:latin typeface="Courier New" pitchFamily="-65" charset="0"/>
              </a:rPr>
              <a:t>F</a:t>
            </a:r>
            <a:r>
              <a:rPr lang="en-US" sz="2400" b="1">
                <a:solidFill>
                  <a:schemeClr val="tx1"/>
                </a:solidFill>
                <a:latin typeface="Courier New" pitchFamily="-65" charset="0"/>
              </a:rPr>
              <a:t>T</a:t>
            </a:r>
            <a:r>
              <a:rPr lang="en-US" sz="2400" b="1">
                <a:latin typeface="Courier New" pitchFamily="-65" charset="0"/>
              </a:rPr>
              <a:t>F</a:t>
            </a:r>
            <a:endParaRPr lang="en-US" sz="2400" b="1">
              <a:solidFill>
                <a:schemeClr val="tx1"/>
              </a:solidFill>
              <a:latin typeface="Courier New" pitchFamily="-65" charset="0"/>
            </a:endParaRPr>
          </a:p>
          <a:p>
            <a:pPr marL="203200" indent="-203200">
              <a:lnSpc>
                <a:spcPct val="85000"/>
              </a:lnSpc>
              <a:buSzPct val="100000"/>
              <a:buFont typeface="Times" pitchFamily="-65" charset="0"/>
              <a:buNone/>
            </a:pPr>
            <a:r>
              <a:rPr lang="en-US" sz="2400" b="1">
                <a:solidFill>
                  <a:schemeClr val="tx1"/>
                </a:solidFill>
                <a:latin typeface="Courier New" pitchFamily="-65" charset="0"/>
              </a:rPr>
              <a:t>3: </a:t>
            </a:r>
            <a:r>
              <a:rPr lang="en-US" sz="2400" b="1">
                <a:latin typeface="Courier New" pitchFamily="-65" charset="0"/>
              </a:rPr>
              <a:t>F</a:t>
            </a:r>
            <a:r>
              <a:rPr lang="en-US" sz="2400" b="1">
                <a:solidFill>
                  <a:schemeClr val="tx1"/>
                </a:solidFill>
                <a:latin typeface="Courier New" pitchFamily="-65" charset="0"/>
              </a:rPr>
              <a:t>TT</a:t>
            </a:r>
          </a:p>
          <a:p>
            <a:pPr marL="203200" indent="-203200">
              <a:lnSpc>
                <a:spcPct val="85000"/>
              </a:lnSpc>
              <a:buSzPct val="100000"/>
              <a:buFont typeface="Times" pitchFamily="-65" charset="0"/>
              <a:buNone/>
            </a:pPr>
            <a:r>
              <a:rPr lang="en-US" sz="2400" b="1">
                <a:solidFill>
                  <a:schemeClr val="tx1"/>
                </a:solidFill>
                <a:latin typeface="Courier New" pitchFamily="-65" charset="0"/>
              </a:rPr>
              <a:t>4: T</a:t>
            </a:r>
            <a:r>
              <a:rPr lang="en-US" sz="2400" b="1">
                <a:latin typeface="Courier New" pitchFamily="-65" charset="0"/>
              </a:rPr>
              <a:t>FF</a:t>
            </a:r>
            <a:endParaRPr lang="en-US" sz="2400" b="1">
              <a:solidFill>
                <a:schemeClr val="tx1"/>
              </a:solidFill>
              <a:latin typeface="Courier New" pitchFamily="-65" charset="0"/>
            </a:endParaRPr>
          </a:p>
          <a:p>
            <a:pPr marL="203200" indent="-203200">
              <a:lnSpc>
                <a:spcPct val="85000"/>
              </a:lnSpc>
              <a:buSzPct val="100000"/>
              <a:buFont typeface="Times" pitchFamily="-65" charset="0"/>
              <a:buNone/>
            </a:pPr>
            <a:r>
              <a:rPr lang="en-US" sz="2400" b="1">
                <a:solidFill>
                  <a:schemeClr val="tx1"/>
                </a:solidFill>
                <a:latin typeface="Courier New" pitchFamily="-65" charset="0"/>
              </a:rPr>
              <a:t>5: T</a:t>
            </a:r>
            <a:r>
              <a:rPr lang="en-US" sz="2400" b="1">
                <a:latin typeface="Courier New" pitchFamily="-65" charset="0"/>
              </a:rPr>
              <a:t>F</a:t>
            </a:r>
            <a:r>
              <a:rPr lang="en-US" sz="2400" b="1">
                <a:solidFill>
                  <a:schemeClr val="tx1"/>
                </a:solidFill>
                <a:latin typeface="Courier New" pitchFamily="-65" charset="0"/>
              </a:rPr>
              <a:t>T</a:t>
            </a:r>
          </a:p>
          <a:p>
            <a:pPr marL="203200" indent="-203200">
              <a:lnSpc>
                <a:spcPct val="85000"/>
              </a:lnSpc>
              <a:buSzPct val="100000"/>
              <a:buFont typeface="Times" pitchFamily="-65" charset="0"/>
              <a:buNone/>
            </a:pPr>
            <a:r>
              <a:rPr lang="en-US" sz="2400" b="1">
                <a:solidFill>
                  <a:schemeClr val="tx1"/>
                </a:solidFill>
                <a:latin typeface="Courier New" pitchFamily="-65" charset="0"/>
              </a:rPr>
              <a:t>6: TT</a:t>
            </a:r>
            <a:r>
              <a:rPr lang="en-US" sz="2400" b="1">
                <a:latin typeface="Courier New" pitchFamily="-65" charset="0"/>
              </a:rPr>
              <a:t>F</a:t>
            </a:r>
            <a:endParaRPr lang="en-US" sz="2400" b="1">
              <a:solidFill>
                <a:schemeClr val="tx1"/>
              </a:solidFill>
              <a:latin typeface="Courier New" pitchFamily="-65" charset="0"/>
            </a:endParaRPr>
          </a:p>
          <a:p>
            <a:pPr marL="203200" indent="-203200">
              <a:lnSpc>
                <a:spcPct val="85000"/>
              </a:lnSpc>
              <a:buSzPct val="100000"/>
              <a:buFont typeface="Times" pitchFamily="-65" charset="0"/>
              <a:buNone/>
            </a:pPr>
            <a:r>
              <a:rPr lang="en-US" sz="2400" b="1">
                <a:solidFill>
                  <a:schemeClr val="tx1"/>
                </a:solidFill>
                <a:latin typeface="Courier New" pitchFamily="-65" charset="0"/>
              </a:rPr>
              <a:t>7: TTT</a:t>
            </a:r>
          </a:p>
        </p:txBody>
      </p:sp>
      <p:sp>
        <p:nvSpPr>
          <p:cNvPr id="2952197" name="Rectangle 5"/>
          <p:cNvSpPr>
            <a:spLocks noChangeArrowheads="1"/>
          </p:cNvSpPr>
          <p:nvPr/>
        </p:nvSpPr>
        <p:spPr bwMode="auto">
          <a:xfrm>
            <a:off x="76200" y="1143000"/>
            <a:ext cx="8915400" cy="2124075"/>
          </a:xfrm>
          <a:prstGeom prst="rect">
            <a:avLst/>
          </a:prstGeom>
          <a:solidFill>
            <a:schemeClr val="bg1"/>
          </a:solidFill>
          <a:ln w="12700">
            <a:noFill/>
            <a:miter lim="800000"/>
            <a:headEnd/>
            <a:tailEnd/>
          </a:ln>
          <a:effectLst/>
        </p:spPr>
        <p:txBody>
          <a:bodyPr lIns="63500" tIns="25400" rIns="63500" bIns="25400">
            <a:prstTxWarp prst="textNoShape">
              <a:avLst/>
            </a:prstTxWarp>
            <a:spAutoFit/>
          </a:bodyPr>
          <a:lstStyle/>
          <a:p>
            <a:pPr marL="803275" lvl="1" indent="-688975">
              <a:lnSpc>
                <a:spcPct val="75000"/>
              </a:lnSpc>
              <a:spcBef>
                <a:spcPct val="40000"/>
              </a:spcBef>
              <a:buSzPct val="100000"/>
              <a:buFont typeface="Arial" pitchFamily="-65" charset="0"/>
              <a:buAutoNum type="alphaUcPeriod"/>
              <a:tabLst>
                <a:tab pos="738188" algn="l"/>
              </a:tabLst>
            </a:pPr>
            <a:r>
              <a:rPr lang="en-US" sz="2500" b="1" dirty="0">
                <a:solidFill>
                  <a:schemeClr val="accent2"/>
                </a:solidFill>
                <a:ea typeface="ＭＳ Ｐゴシック" pitchFamily="-65" charset="-128"/>
              </a:rPr>
              <a:t>“We are…forced to recognize the possibility of constructing a hierarchy of memories, each of which has greater capacity than the preceding but which is less accessible.” – von Neumann, 1946</a:t>
            </a:r>
          </a:p>
          <a:p>
            <a:pPr marL="803275" lvl="1" indent="-688975">
              <a:lnSpc>
                <a:spcPct val="75000"/>
              </a:lnSpc>
              <a:spcBef>
                <a:spcPct val="40000"/>
              </a:spcBef>
              <a:buSzPct val="100000"/>
              <a:buFont typeface="Arial" pitchFamily="-65" charset="0"/>
              <a:buAutoNum type="alphaUcPeriod"/>
              <a:tabLst>
                <a:tab pos="738188" algn="l"/>
              </a:tabLst>
            </a:pPr>
            <a:r>
              <a:rPr lang="en-US" sz="2500" b="1" dirty="0">
                <a:solidFill>
                  <a:schemeClr val="accent2"/>
                </a:solidFill>
                <a:ea typeface="ＭＳ Ｐゴシック" pitchFamily="-65" charset="-128"/>
              </a:rPr>
              <a:t>Certainly! That’s call “tuning”</a:t>
            </a:r>
            <a:endParaRPr lang="en-US" sz="2500" b="1" dirty="0">
              <a:solidFill>
                <a:srgbClr val="0D407F"/>
              </a:solidFill>
              <a:ea typeface="ＭＳ Ｐゴシック" pitchFamily="-65" charset="-128"/>
            </a:endParaRPr>
          </a:p>
          <a:p>
            <a:pPr marL="803275" lvl="1" indent="-688975">
              <a:lnSpc>
                <a:spcPct val="75000"/>
              </a:lnSpc>
              <a:spcBef>
                <a:spcPct val="40000"/>
              </a:spcBef>
              <a:buSzPct val="100000"/>
              <a:buFontTx/>
              <a:buAutoNum type="alphaUcPeriod"/>
              <a:tabLst>
                <a:tab pos="738188" algn="l"/>
              </a:tabLst>
            </a:pPr>
            <a:r>
              <a:rPr lang="en-US" sz="2500" b="1" dirty="0">
                <a:ea typeface="ＭＳ Ｐゴシック" pitchFamily="-65" charset="-128"/>
              </a:rPr>
              <a:t>“Most Recent” items </a:t>
            </a:r>
            <a:r>
              <a:rPr lang="en-US" sz="2800" b="1" dirty="0" err="1">
                <a:latin typeface="Symbol" pitchFamily="-65" charset="2"/>
                <a:ea typeface="ＭＳ Ｐゴシック" pitchFamily="-65" charset="-128"/>
              </a:rPr>
              <a:t></a:t>
            </a:r>
            <a:r>
              <a:rPr lang="en-US" sz="2500" b="1" dirty="0">
                <a:ea typeface="ＭＳ Ｐゴシック" pitchFamily="-65" charset="-128"/>
              </a:rPr>
              <a:t> </a:t>
            </a:r>
            <a:r>
              <a:rPr lang="en-US" sz="2500" b="1" u="sng" dirty="0">
                <a:ea typeface="ＭＳ Ｐゴシック" pitchFamily="-65" charset="-128"/>
              </a:rPr>
              <a:t>Temporal</a:t>
            </a:r>
            <a:r>
              <a:rPr lang="en-US" sz="2500" b="1" dirty="0">
                <a:ea typeface="ＭＳ Ｐゴシック" pitchFamily="-65" charset="-128"/>
              </a:rPr>
              <a:t> locality</a:t>
            </a:r>
          </a:p>
        </p:txBody>
      </p:sp>
      <p:sp>
        <p:nvSpPr>
          <p:cNvPr id="2952198" name="AutoShape 6"/>
          <p:cNvSpPr>
            <a:spLocks noChangeArrowheads="1"/>
          </p:cNvSpPr>
          <p:nvPr/>
        </p:nvSpPr>
        <p:spPr bwMode="auto">
          <a:xfrm>
            <a:off x="7467600" y="5943600"/>
            <a:ext cx="1455738" cy="381000"/>
          </a:xfrm>
          <a:prstGeom prst="roundRect">
            <a:avLst>
              <a:gd name="adj" fmla="val 44583"/>
            </a:avLst>
          </a:prstGeom>
          <a:noFill/>
          <a:ln w="76200">
            <a:solidFill>
              <a:schemeClr val="tx1"/>
            </a:solidFill>
            <a:round/>
            <a:headEnd/>
            <a:tailEnd/>
          </a:ln>
          <a:effectLst/>
        </p:spPr>
        <p:txBody>
          <a:bodyPr anchor="ctr">
            <a:prstTxWarp prst="textNoShape">
              <a:avLst/>
            </a:prstTxWarp>
            <a:spAutoFit/>
          </a:bodyPr>
          <a:lstStyle/>
          <a:p>
            <a:endParaRPr lang="en-US"/>
          </a:p>
        </p:txBody>
      </p:sp>
      <p:sp>
        <p:nvSpPr>
          <p:cNvPr id="8" name="Rectangle 3"/>
          <p:cNvSpPr txBox="1">
            <a:spLocks noChangeArrowheads="1"/>
          </p:cNvSpPr>
          <p:nvPr/>
        </p:nvSpPr>
        <p:spPr bwMode="auto">
          <a:xfrm>
            <a:off x="76200" y="3733800"/>
            <a:ext cx="7391400" cy="23558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803275" marR="0" lvl="1" indent="-688975" algn="l" defTabSz="914400" rtl="0" eaLnBrk="0" fontAlgn="base" latinLnBrk="0" hangingPunct="0">
              <a:lnSpc>
                <a:spcPct val="75000"/>
              </a:lnSpc>
              <a:spcBef>
                <a:spcPct val="20000"/>
              </a:spcBef>
              <a:spcAft>
                <a:spcPct val="0"/>
              </a:spcAft>
              <a:buClrTx/>
              <a:buSzPct val="90000"/>
              <a:buFont typeface="Times" pitchFamily="-65" charset="0"/>
              <a:buAutoNum type="alphaUcPeriod"/>
              <a:tabLst>
                <a:tab pos="738188" algn="l"/>
              </a:tabLst>
              <a:defRPr/>
            </a:pPr>
            <a:r>
              <a:rPr kumimoji="0" lang="en-US" sz="2500" b="1" i="0" u="none" strike="noStrike" kern="1200" cap="none" spc="0" normalizeH="0" baseline="0" noProof="0" smtClean="0">
                <a:ln>
                  <a:noFill/>
                </a:ln>
                <a:solidFill>
                  <a:schemeClr val="accent3">
                    <a:lumMod val="40000"/>
                    <a:lumOff val="60000"/>
                  </a:schemeClr>
                </a:solidFill>
                <a:effectLst/>
                <a:uLnTx/>
                <a:uFillTx/>
                <a:latin typeface="18 VAG Rounded Bold   07390"/>
                <a:ea typeface="ＭＳ Ｐゴシック" charset="-128"/>
                <a:cs typeface="+mn-cs"/>
              </a:rPr>
              <a:t>Mem hierarchies</a:t>
            </a:r>
            <a:r>
              <a:rPr kumimoji="0" lang="en-US" sz="2500" b="1" i="0" u="none" strike="noStrike" kern="1200" cap="none" spc="0" normalizeH="0" baseline="0" noProof="0" smtClean="0">
                <a:ln>
                  <a:noFill/>
                </a:ln>
                <a:solidFill>
                  <a:srgbClr val="800080"/>
                </a:solidFill>
                <a:effectLst/>
                <a:uLnTx/>
                <a:uFillTx/>
                <a:latin typeface="18 VAG Rounded Bold   07390"/>
                <a:ea typeface="ＭＳ Ｐゴシック" charset="-128"/>
                <a:cs typeface="+mn-cs"/>
              </a:rPr>
              <a:t> </a:t>
            </a:r>
            <a:r>
              <a:rPr kumimoji="0" lang="en-US" sz="2500" b="1" i="0" u="none" strike="noStrike" kern="1200" cap="none" spc="0" normalizeH="0" baseline="0" noProof="0" smtClean="0">
                <a:ln>
                  <a:noFill/>
                </a:ln>
                <a:solidFill>
                  <a:schemeClr val="accent2"/>
                </a:solidFill>
                <a:effectLst/>
                <a:uLnTx/>
                <a:uFillTx/>
                <a:latin typeface="18 VAG Rounded Bold   07390"/>
                <a:ea typeface="ＭＳ Ｐゴシック" charset="-128"/>
                <a:cs typeface="+mn-cs"/>
              </a:rPr>
              <a:t>were invented before 1950. </a:t>
            </a:r>
            <a:r>
              <a:rPr kumimoji="0" lang="en-US" sz="2500" b="1" i="0" u="none" strike="noStrike" kern="1200" cap="none" spc="0" normalizeH="0" baseline="0" noProof="0" smtClean="0">
                <a:ln>
                  <a:noFill/>
                </a:ln>
                <a:solidFill>
                  <a:schemeClr val="accent3">
                    <a:lumMod val="40000"/>
                    <a:lumOff val="60000"/>
                  </a:schemeClr>
                </a:solidFill>
                <a:effectLst/>
                <a:uLnTx/>
                <a:uFillTx/>
                <a:latin typeface="18 VAG Rounded Bold   07390"/>
                <a:ea typeface="ＭＳ Ｐゴシック" charset="-128"/>
                <a:cs typeface="+mn-cs"/>
              </a:rPr>
              <a:t>(UNIVAC I wasn’t delivered ‘til 1951)</a:t>
            </a:r>
          </a:p>
          <a:p>
            <a:pPr marL="803275" marR="0" lvl="1" indent="-688975" algn="l" defTabSz="914400" rtl="0" eaLnBrk="0" fontAlgn="base" latinLnBrk="0" hangingPunct="0">
              <a:lnSpc>
                <a:spcPct val="75000"/>
              </a:lnSpc>
              <a:spcBef>
                <a:spcPct val="20000"/>
              </a:spcBef>
              <a:spcAft>
                <a:spcPct val="0"/>
              </a:spcAft>
              <a:buClrTx/>
              <a:buSzPct val="90000"/>
              <a:buFont typeface="Times" pitchFamily="-65" charset="0"/>
              <a:buAutoNum type="alphaUcPeriod"/>
              <a:tabLst>
                <a:tab pos="738188" algn="l"/>
              </a:tabLst>
              <a:defRPr/>
            </a:pPr>
            <a:r>
              <a:rPr kumimoji="0" lang="en-US" sz="2500" b="1" i="0" u="none" strike="noStrike" kern="1200" cap="none" spc="0" normalizeH="0" baseline="0" noProof="0" smtClean="0">
                <a:ln>
                  <a:noFill/>
                </a:ln>
                <a:solidFill>
                  <a:schemeClr val="accent3">
                    <a:lumMod val="40000"/>
                    <a:lumOff val="60000"/>
                  </a:schemeClr>
                </a:solidFill>
                <a:effectLst/>
                <a:uLnTx/>
                <a:uFillTx/>
                <a:latin typeface="18 VAG Rounded Bold   07390"/>
                <a:ea typeface="ＭＳ Ｐゴシック" charset="-128"/>
                <a:cs typeface="+mn-cs"/>
              </a:rPr>
              <a:t>If you know your computer’s cache size, you can often </a:t>
            </a:r>
            <a:r>
              <a:rPr kumimoji="0" lang="en-US" sz="2500" b="1" i="0" u="none" strike="noStrike" kern="1200" cap="none" spc="0" normalizeH="0" baseline="0" noProof="0" smtClean="0">
                <a:ln>
                  <a:noFill/>
                </a:ln>
                <a:solidFill>
                  <a:schemeClr val="accent2"/>
                </a:solidFill>
                <a:effectLst/>
                <a:uLnTx/>
                <a:uFillTx/>
                <a:latin typeface="18 VAG Rounded Bold   07390"/>
                <a:ea typeface="ＭＳ Ｐゴシック" charset="-128"/>
                <a:cs typeface="+mn-cs"/>
              </a:rPr>
              <a:t>make your code run faster</a:t>
            </a:r>
            <a:r>
              <a:rPr kumimoji="0" lang="en-US" sz="2500" b="1" i="0" u="none" strike="noStrike" kern="1200" cap="none" spc="0" normalizeH="0" baseline="0" noProof="0" smtClean="0">
                <a:ln>
                  <a:noFill/>
                </a:ln>
                <a:solidFill>
                  <a:schemeClr val="accent3">
                    <a:lumMod val="40000"/>
                    <a:lumOff val="60000"/>
                  </a:schemeClr>
                </a:solidFill>
                <a:effectLst/>
                <a:uLnTx/>
                <a:uFillTx/>
                <a:latin typeface="18 VAG Rounded Bold   07390"/>
                <a:ea typeface="ＭＳ Ｐゴシック" charset="-128"/>
                <a:cs typeface="+mn-cs"/>
              </a:rPr>
              <a:t>.</a:t>
            </a:r>
          </a:p>
          <a:p>
            <a:pPr marL="803275" marR="0" lvl="1" indent="-688975" algn="l" defTabSz="914400" rtl="0" eaLnBrk="0" fontAlgn="base" latinLnBrk="0" hangingPunct="0">
              <a:lnSpc>
                <a:spcPct val="75000"/>
              </a:lnSpc>
              <a:spcBef>
                <a:spcPct val="20000"/>
              </a:spcBef>
              <a:spcAft>
                <a:spcPct val="0"/>
              </a:spcAft>
              <a:buClrTx/>
              <a:buSzPct val="90000"/>
              <a:buFont typeface="Times" pitchFamily="-65" charset="0"/>
              <a:buAutoNum type="alphaUcPeriod"/>
              <a:tabLst>
                <a:tab pos="738188" algn="l"/>
              </a:tabLst>
              <a:defRPr/>
            </a:pPr>
            <a:r>
              <a:rPr kumimoji="0" lang="en-US" sz="2500" b="1" i="0" u="none" strike="noStrike" kern="1200" cap="none" spc="0" normalizeH="0" baseline="0" noProof="0" smtClean="0">
                <a:ln>
                  <a:noFill/>
                </a:ln>
                <a:solidFill>
                  <a:schemeClr val="accent3">
                    <a:lumMod val="40000"/>
                    <a:lumOff val="60000"/>
                  </a:schemeClr>
                </a:solidFill>
                <a:effectLst/>
                <a:uLnTx/>
                <a:uFillTx/>
                <a:latin typeface="18 VAG Rounded Bold   07390"/>
                <a:ea typeface="ＭＳ Ｐゴシック" charset="-128"/>
                <a:cs typeface="+mn-cs"/>
              </a:rPr>
              <a:t>Memory hierarchies take advantage of </a:t>
            </a:r>
            <a:r>
              <a:rPr kumimoji="0" lang="en-US" sz="2500" b="1" i="0" u="none" strike="noStrike" kern="1200" cap="none" spc="0" normalizeH="0" baseline="0" noProof="0" smtClean="0">
                <a:ln>
                  <a:noFill/>
                </a:ln>
                <a:solidFill>
                  <a:schemeClr val="accent2"/>
                </a:solidFill>
                <a:effectLst/>
                <a:uLnTx/>
                <a:uFillTx/>
                <a:latin typeface="18 VAG Rounded Bold   07390"/>
                <a:ea typeface="ＭＳ Ｐゴシック" charset="-128"/>
                <a:cs typeface="+mn-cs"/>
              </a:rPr>
              <a:t>spatial locality </a:t>
            </a:r>
            <a:r>
              <a:rPr kumimoji="0" lang="en-US" sz="2500" b="1" i="0" u="none" strike="noStrike" kern="1200" cap="none" spc="0" normalizeH="0" baseline="0" noProof="0" smtClean="0">
                <a:ln>
                  <a:noFill/>
                </a:ln>
                <a:solidFill>
                  <a:schemeClr val="accent3">
                    <a:lumMod val="40000"/>
                    <a:lumOff val="60000"/>
                  </a:schemeClr>
                </a:solidFill>
                <a:effectLst/>
                <a:uLnTx/>
                <a:uFillTx/>
                <a:latin typeface="18 VAG Rounded Bold   07390"/>
                <a:ea typeface="ＭＳ Ｐゴシック" charset="-128"/>
                <a:cs typeface="+mn-cs"/>
              </a:rPr>
              <a:t>by keeping the most recent data items </a:t>
            </a:r>
            <a:r>
              <a:rPr kumimoji="0" lang="en-US" sz="2500" b="1" i="0" u="none" strike="noStrike" kern="1200" cap="none" spc="0" normalizeH="0" baseline="0" noProof="0" smtClean="0">
                <a:ln>
                  <a:noFill/>
                </a:ln>
                <a:solidFill>
                  <a:schemeClr val="accent2"/>
                </a:solidFill>
                <a:effectLst/>
                <a:uLnTx/>
                <a:uFillTx/>
                <a:latin typeface="18 VAG Rounded Bold   07390"/>
                <a:ea typeface="ＭＳ Ｐゴシック" charset="-128"/>
                <a:cs typeface="+mn-cs"/>
              </a:rPr>
              <a:t>closer </a:t>
            </a:r>
            <a:r>
              <a:rPr kumimoji="0" lang="en-US" sz="2500" b="1" i="0" u="none" strike="noStrike" kern="1200" cap="none" spc="0" normalizeH="0" baseline="0" noProof="0" smtClean="0">
                <a:ln>
                  <a:noFill/>
                </a:ln>
                <a:solidFill>
                  <a:schemeClr val="accent3">
                    <a:lumMod val="40000"/>
                    <a:lumOff val="60000"/>
                  </a:schemeClr>
                </a:solidFill>
                <a:effectLst/>
                <a:uLnTx/>
                <a:uFillTx/>
                <a:latin typeface="18 VAG Rounded Bold   07390"/>
                <a:ea typeface="ＭＳ Ｐゴシック" charset="-128"/>
                <a:cs typeface="+mn-cs"/>
              </a:rPr>
              <a:t>to the processor.</a:t>
            </a:r>
            <a:endParaRPr kumimoji="0" lang="en-US" sz="2500" b="1" i="0" u="none" strike="noStrike" kern="1200" cap="none" spc="0" normalizeH="0" baseline="0" noProof="0" dirty="0">
              <a:ln>
                <a:noFill/>
              </a:ln>
              <a:solidFill>
                <a:schemeClr val="accent3">
                  <a:lumMod val="40000"/>
                  <a:lumOff val="60000"/>
                </a:schemeClr>
              </a:solidFill>
              <a:effectLst/>
              <a:uLnTx/>
              <a:uFillTx/>
              <a:latin typeface="18 VAG Rounded Bold   07390"/>
              <a:ea typeface="ＭＳ Ｐゴシック" charset="-128"/>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952197">
                                            <p:txEl>
                                              <p:pRg st="0" end="0"/>
                                            </p:txEl>
                                          </p:spTgt>
                                        </p:tgtEl>
                                        <p:attrNameLst>
                                          <p:attrName>style.visibility</p:attrName>
                                        </p:attrNameLst>
                                      </p:cBhvr>
                                      <p:to>
                                        <p:strVal val="visible"/>
                                      </p:to>
                                    </p:set>
                                    <p:anim calcmode="lin" valueType="num">
                                      <p:cBhvr>
                                        <p:cTn id="7" dur="1000" fill="hold"/>
                                        <p:tgtEl>
                                          <p:spTgt spid="2952197">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952197">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952197">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95219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iterate type="lt">
                                    <p:tmPct val="5000"/>
                                  </p:iterate>
                                  <p:childTnLst>
                                    <p:set>
                                      <p:cBhvr>
                                        <p:cTn id="14" dur="1" fill="hold">
                                          <p:stCondLst>
                                            <p:cond delay="0"/>
                                          </p:stCondLst>
                                        </p:cTn>
                                        <p:tgtEl>
                                          <p:spTgt spid="2952197">
                                            <p:txEl>
                                              <p:pRg st="1" end="1"/>
                                            </p:txEl>
                                          </p:spTgt>
                                        </p:tgtEl>
                                        <p:attrNameLst>
                                          <p:attrName>style.visibility</p:attrName>
                                        </p:attrNameLst>
                                      </p:cBhvr>
                                      <p:to>
                                        <p:strVal val="visible"/>
                                      </p:to>
                                    </p:set>
                                    <p:anim calcmode="lin" valueType="num">
                                      <p:cBhvr>
                                        <p:cTn id="15" dur="1000" fill="hold"/>
                                        <p:tgtEl>
                                          <p:spTgt spid="2952197">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952197">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952197">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2952197">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iterate type="lt">
                                    <p:tmPct val="5000"/>
                                  </p:iterate>
                                  <p:childTnLst>
                                    <p:set>
                                      <p:cBhvr>
                                        <p:cTn id="22" dur="1" fill="hold">
                                          <p:stCondLst>
                                            <p:cond delay="0"/>
                                          </p:stCondLst>
                                        </p:cTn>
                                        <p:tgtEl>
                                          <p:spTgt spid="2952197">
                                            <p:txEl>
                                              <p:pRg st="2" end="2"/>
                                            </p:txEl>
                                          </p:spTgt>
                                        </p:tgtEl>
                                        <p:attrNameLst>
                                          <p:attrName>style.visibility</p:attrName>
                                        </p:attrNameLst>
                                      </p:cBhvr>
                                      <p:to>
                                        <p:strVal val="visible"/>
                                      </p:to>
                                    </p:set>
                                    <p:anim calcmode="lin" valueType="num">
                                      <p:cBhvr>
                                        <p:cTn id="23" dur="1000" fill="hold"/>
                                        <p:tgtEl>
                                          <p:spTgt spid="2952197">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2952197">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2952197">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2952197">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grpId="0" nodeType="clickEffect">
                                  <p:stCondLst>
                                    <p:cond delay="0"/>
                                  </p:stCondLst>
                                  <p:childTnLst>
                                    <p:set>
                                      <p:cBhvr>
                                        <p:cTn id="30" dur="1" fill="hold">
                                          <p:stCondLst>
                                            <p:cond delay="0"/>
                                          </p:stCondLst>
                                        </p:cTn>
                                        <p:tgtEl>
                                          <p:spTgt spid="2952198"/>
                                        </p:tgtEl>
                                        <p:attrNameLst>
                                          <p:attrName>style.visibility</p:attrName>
                                        </p:attrNameLst>
                                      </p:cBhvr>
                                      <p:to>
                                        <p:strVal val="visible"/>
                                      </p:to>
                                    </p:set>
                                    <p:anim calcmode="lin" valueType="num">
                                      <p:cBhvr>
                                        <p:cTn id="31" dur="500" fill="hold"/>
                                        <p:tgtEl>
                                          <p:spTgt spid="2952198"/>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2952198"/>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2952198"/>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295219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2197" grpId="0" build="p"/>
      <p:bldP spid="2952198" grpId="0" animBg="1"/>
    </p:bld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41954" name="Rectangle 2"/>
          <p:cNvSpPr>
            <a:spLocks noGrp="1" noChangeArrowheads="1"/>
          </p:cNvSpPr>
          <p:nvPr>
            <p:ph type="title"/>
          </p:nvPr>
        </p:nvSpPr>
        <p:spPr>
          <a:xfrm>
            <a:off x="762000" y="152400"/>
            <a:ext cx="6629400" cy="474663"/>
          </a:xfrm>
        </p:spPr>
        <p:txBody>
          <a:bodyPr/>
          <a:lstStyle/>
          <a:p>
            <a:r>
              <a:rPr lang="en-US" dirty="0"/>
              <a:t>Peer </a:t>
            </a:r>
            <a:r>
              <a:rPr lang="en-US" dirty="0" smtClean="0"/>
              <a:t>Instruction</a:t>
            </a:r>
            <a:endParaRPr lang="en-US" dirty="0"/>
          </a:p>
        </p:txBody>
      </p:sp>
      <p:sp>
        <p:nvSpPr>
          <p:cNvPr id="2941955" name="Rectangle 3"/>
          <p:cNvSpPr>
            <a:spLocks noGrp="1" noChangeArrowheads="1"/>
          </p:cNvSpPr>
          <p:nvPr>
            <p:ph type="body" idx="1"/>
          </p:nvPr>
        </p:nvSpPr>
        <p:spPr>
          <a:xfrm>
            <a:off x="228600" y="3784600"/>
            <a:ext cx="7162800" cy="2393950"/>
          </a:xfrm>
          <a:noFill/>
        </p:spPr>
        <p:txBody>
          <a:bodyPr/>
          <a:lstStyle/>
          <a:p>
            <a:pPr marL="609600" indent="-609600">
              <a:lnSpc>
                <a:spcPct val="85000"/>
              </a:lnSpc>
              <a:buFont typeface="Times" pitchFamily="-65" charset="0"/>
              <a:buAutoNum type="arabicPeriod"/>
              <a:tabLst>
                <a:tab pos="738188" algn="l"/>
              </a:tabLst>
            </a:pPr>
            <a:r>
              <a:rPr lang="en-US" sz="2800" dirty="0">
                <a:solidFill>
                  <a:schemeClr val="accent2"/>
                </a:solidFill>
              </a:rPr>
              <a:t>All caches </a:t>
            </a:r>
            <a:r>
              <a:rPr lang="en-US" sz="2800" dirty="0"/>
              <a:t>take advantage of </a:t>
            </a:r>
            <a:br>
              <a:rPr lang="en-US" sz="2800" dirty="0"/>
            </a:br>
            <a:r>
              <a:rPr lang="en-US" sz="2800" dirty="0">
                <a:solidFill>
                  <a:schemeClr val="accent2"/>
                </a:solidFill>
              </a:rPr>
              <a:t>spatial locality</a:t>
            </a:r>
            <a:r>
              <a:rPr lang="en-US" sz="2800" dirty="0"/>
              <a:t>.</a:t>
            </a:r>
          </a:p>
          <a:p>
            <a:pPr marL="609600" indent="-609600">
              <a:lnSpc>
                <a:spcPct val="85000"/>
              </a:lnSpc>
              <a:buFont typeface="Times" pitchFamily="-65" charset="0"/>
              <a:buAutoNum type="arabicPeriod"/>
              <a:tabLst>
                <a:tab pos="738188" algn="l"/>
              </a:tabLst>
            </a:pPr>
            <a:r>
              <a:rPr lang="en-US" sz="2800" dirty="0">
                <a:solidFill>
                  <a:schemeClr val="accent2"/>
                </a:solidFill>
              </a:rPr>
              <a:t>All caches </a:t>
            </a:r>
            <a:r>
              <a:rPr lang="en-US" sz="2800" dirty="0"/>
              <a:t>take advantage </a:t>
            </a:r>
            <a:r>
              <a:rPr lang="en-US" sz="2800" dirty="0" smtClean="0"/>
              <a:t>of</a:t>
            </a:r>
            <a:r>
              <a:rPr lang="en-US" sz="2800" dirty="0" smtClean="0"/>
              <a:t/>
            </a:r>
            <a:br>
              <a:rPr lang="en-US" sz="2800" dirty="0" smtClean="0"/>
            </a:br>
            <a:r>
              <a:rPr lang="en-US" sz="2800" dirty="0" smtClean="0">
                <a:solidFill>
                  <a:schemeClr val="accent2"/>
                </a:solidFill>
              </a:rPr>
              <a:t>temporal </a:t>
            </a:r>
            <a:r>
              <a:rPr lang="en-US" sz="2800" dirty="0">
                <a:solidFill>
                  <a:schemeClr val="accent2"/>
                </a:solidFill>
              </a:rPr>
              <a:t>locality</a:t>
            </a:r>
            <a:r>
              <a:rPr lang="en-US" sz="2800" dirty="0"/>
              <a:t>.</a:t>
            </a:r>
          </a:p>
          <a:p>
            <a:pPr marL="609600" indent="-609600">
              <a:lnSpc>
                <a:spcPct val="85000"/>
              </a:lnSpc>
              <a:buFont typeface="Times" pitchFamily="-65" charset="0"/>
              <a:buAutoNum type="arabicPeriod"/>
              <a:tabLst>
                <a:tab pos="738188" algn="l"/>
              </a:tabLst>
            </a:pPr>
            <a:r>
              <a:rPr lang="en-US" sz="2800" dirty="0"/>
              <a:t>On a read, the </a:t>
            </a:r>
            <a:r>
              <a:rPr lang="en-US" sz="2800" dirty="0">
                <a:solidFill>
                  <a:schemeClr val="accent2"/>
                </a:solidFill>
              </a:rPr>
              <a:t>return value will depend on what is in the cache</a:t>
            </a:r>
            <a:r>
              <a:rPr lang="en-US" sz="2800" dirty="0"/>
              <a:t>.</a:t>
            </a:r>
          </a:p>
        </p:txBody>
      </p:sp>
      <p:sp>
        <p:nvSpPr>
          <p:cNvPr id="2941957" name="Rectangle 5"/>
          <p:cNvSpPr>
            <a:spLocks noChangeArrowheads="1"/>
          </p:cNvSpPr>
          <p:nvPr/>
        </p:nvSpPr>
        <p:spPr bwMode="auto">
          <a:xfrm>
            <a:off x="7556500" y="3706813"/>
            <a:ext cx="1371600" cy="2895600"/>
          </a:xfrm>
          <a:prstGeom prst="rect">
            <a:avLst/>
          </a:prstGeom>
          <a:noFill/>
          <a:ln w="12700">
            <a:solidFill>
              <a:schemeClr val="tx1"/>
            </a:solidFill>
            <a:miter lim="800000"/>
            <a:headEnd/>
            <a:tailEnd/>
          </a:ln>
          <a:effectLst/>
        </p:spPr>
        <p:txBody>
          <a:bodyPr lIns="90487" tIns="44450" rIns="90487" bIns="44450">
            <a:prstTxWarp prst="textNoShape">
              <a:avLst/>
            </a:prstTxWarp>
          </a:bodyPr>
          <a:lstStyle/>
          <a:p>
            <a:pPr marL="203200" indent="-203200">
              <a:lnSpc>
                <a:spcPct val="85000"/>
              </a:lnSpc>
              <a:buSzPct val="100000"/>
              <a:buFont typeface="Times" pitchFamily="-65" charset="0"/>
              <a:buNone/>
            </a:pPr>
            <a:r>
              <a:rPr lang="en-US" sz="2400" b="1">
                <a:solidFill>
                  <a:schemeClr val="tx1"/>
                </a:solidFill>
                <a:latin typeface="Courier New" pitchFamily="-65" charset="0"/>
              </a:rPr>
              <a:t>   ABC</a:t>
            </a:r>
          </a:p>
          <a:p>
            <a:pPr marL="203200" indent="-203200">
              <a:lnSpc>
                <a:spcPct val="85000"/>
              </a:lnSpc>
              <a:buSzPct val="100000"/>
              <a:buFont typeface="Times" pitchFamily="-65" charset="0"/>
              <a:buNone/>
            </a:pPr>
            <a:r>
              <a:rPr lang="en-US" sz="2400" b="1">
                <a:solidFill>
                  <a:schemeClr val="tx1"/>
                </a:solidFill>
                <a:latin typeface="Courier New" pitchFamily="-65" charset="0"/>
              </a:rPr>
              <a:t>0: </a:t>
            </a:r>
            <a:r>
              <a:rPr lang="en-US" sz="2400" b="1">
                <a:latin typeface="Courier New" pitchFamily="-65" charset="0"/>
              </a:rPr>
              <a:t>FFF</a:t>
            </a:r>
            <a:endParaRPr lang="en-US" sz="2400" b="1">
              <a:solidFill>
                <a:schemeClr val="tx1"/>
              </a:solidFill>
              <a:latin typeface="Courier New" pitchFamily="-65" charset="0"/>
            </a:endParaRPr>
          </a:p>
          <a:p>
            <a:pPr marL="203200" indent="-203200">
              <a:lnSpc>
                <a:spcPct val="85000"/>
              </a:lnSpc>
              <a:buSzPct val="100000"/>
              <a:buFont typeface="Times" pitchFamily="-65" charset="0"/>
              <a:buNone/>
            </a:pPr>
            <a:r>
              <a:rPr lang="en-US" sz="2400" b="1">
                <a:solidFill>
                  <a:schemeClr val="tx1"/>
                </a:solidFill>
                <a:latin typeface="Courier New" pitchFamily="-65" charset="0"/>
              </a:rPr>
              <a:t>1: </a:t>
            </a:r>
            <a:r>
              <a:rPr lang="en-US" sz="2400" b="1">
                <a:latin typeface="Courier New" pitchFamily="-65" charset="0"/>
              </a:rPr>
              <a:t>FF</a:t>
            </a:r>
            <a:r>
              <a:rPr lang="en-US" sz="2400" b="1">
                <a:solidFill>
                  <a:schemeClr val="tx1"/>
                </a:solidFill>
                <a:latin typeface="Courier New" pitchFamily="-65" charset="0"/>
              </a:rPr>
              <a:t>T</a:t>
            </a:r>
          </a:p>
          <a:p>
            <a:pPr marL="203200" indent="-203200">
              <a:lnSpc>
                <a:spcPct val="85000"/>
              </a:lnSpc>
              <a:buSzPct val="100000"/>
              <a:buFont typeface="Times" pitchFamily="-65" charset="0"/>
              <a:buNone/>
            </a:pPr>
            <a:r>
              <a:rPr lang="en-US" sz="2400" b="1">
                <a:solidFill>
                  <a:schemeClr val="tx1"/>
                </a:solidFill>
                <a:latin typeface="Courier New" pitchFamily="-65" charset="0"/>
              </a:rPr>
              <a:t>2: </a:t>
            </a:r>
            <a:r>
              <a:rPr lang="en-US" sz="2400" b="1">
                <a:latin typeface="Courier New" pitchFamily="-65" charset="0"/>
              </a:rPr>
              <a:t>F</a:t>
            </a:r>
            <a:r>
              <a:rPr lang="en-US" sz="2400" b="1">
                <a:solidFill>
                  <a:schemeClr val="tx1"/>
                </a:solidFill>
                <a:latin typeface="Courier New" pitchFamily="-65" charset="0"/>
              </a:rPr>
              <a:t>T</a:t>
            </a:r>
            <a:r>
              <a:rPr lang="en-US" sz="2400" b="1">
                <a:latin typeface="Courier New" pitchFamily="-65" charset="0"/>
              </a:rPr>
              <a:t>F</a:t>
            </a:r>
            <a:endParaRPr lang="en-US" sz="2400" b="1">
              <a:solidFill>
                <a:schemeClr val="tx1"/>
              </a:solidFill>
              <a:latin typeface="Courier New" pitchFamily="-65" charset="0"/>
            </a:endParaRPr>
          </a:p>
          <a:p>
            <a:pPr marL="203200" indent="-203200">
              <a:lnSpc>
                <a:spcPct val="85000"/>
              </a:lnSpc>
              <a:buSzPct val="100000"/>
              <a:buFont typeface="Times" pitchFamily="-65" charset="0"/>
              <a:buNone/>
            </a:pPr>
            <a:r>
              <a:rPr lang="en-US" sz="2400" b="1">
                <a:solidFill>
                  <a:schemeClr val="tx1"/>
                </a:solidFill>
                <a:latin typeface="Courier New" pitchFamily="-65" charset="0"/>
              </a:rPr>
              <a:t>3: </a:t>
            </a:r>
            <a:r>
              <a:rPr lang="en-US" sz="2400" b="1">
                <a:latin typeface="Courier New" pitchFamily="-65" charset="0"/>
              </a:rPr>
              <a:t>F</a:t>
            </a:r>
            <a:r>
              <a:rPr lang="en-US" sz="2400" b="1">
                <a:solidFill>
                  <a:schemeClr val="tx1"/>
                </a:solidFill>
                <a:latin typeface="Courier New" pitchFamily="-65" charset="0"/>
              </a:rPr>
              <a:t>TT</a:t>
            </a:r>
          </a:p>
          <a:p>
            <a:pPr marL="203200" indent="-203200">
              <a:lnSpc>
                <a:spcPct val="85000"/>
              </a:lnSpc>
              <a:buSzPct val="100000"/>
              <a:buFont typeface="Times" pitchFamily="-65" charset="0"/>
              <a:buNone/>
            </a:pPr>
            <a:r>
              <a:rPr lang="en-US" sz="2400" b="1">
                <a:solidFill>
                  <a:schemeClr val="tx1"/>
                </a:solidFill>
                <a:latin typeface="Courier New" pitchFamily="-65" charset="0"/>
              </a:rPr>
              <a:t>4: T</a:t>
            </a:r>
            <a:r>
              <a:rPr lang="en-US" sz="2400" b="1">
                <a:latin typeface="Courier New" pitchFamily="-65" charset="0"/>
              </a:rPr>
              <a:t>FF</a:t>
            </a:r>
            <a:endParaRPr lang="en-US" sz="2400" b="1">
              <a:solidFill>
                <a:schemeClr val="tx1"/>
              </a:solidFill>
              <a:latin typeface="Courier New" pitchFamily="-65" charset="0"/>
            </a:endParaRPr>
          </a:p>
          <a:p>
            <a:pPr marL="203200" indent="-203200">
              <a:lnSpc>
                <a:spcPct val="85000"/>
              </a:lnSpc>
              <a:buSzPct val="100000"/>
              <a:buFont typeface="Times" pitchFamily="-65" charset="0"/>
              <a:buNone/>
            </a:pPr>
            <a:r>
              <a:rPr lang="en-US" sz="2400" b="1">
                <a:solidFill>
                  <a:schemeClr val="tx1"/>
                </a:solidFill>
                <a:latin typeface="Courier New" pitchFamily="-65" charset="0"/>
              </a:rPr>
              <a:t>5: T</a:t>
            </a:r>
            <a:r>
              <a:rPr lang="en-US" sz="2400" b="1">
                <a:latin typeface="Courier New" pitchFamily="-65" charset="0"/>
              </a:rPr>
              <a:t>F</a:t>
            </a:r>
            <a:r>
              <a:rPr lang="en-US" sz="2400" b="1">
                <a:solidFill>
                  <a:schemeClr val="tx1"/>
                </a:solidFill>
                <a:latin typeface="Courier New" pitchFamily="-65" charset="0"/>
              </a:rPr>
              <a:t>T</a:t>
            </a:r>
          </a:p>
          <a:p>
            <a:pPr marL="203200" indent="-203200">
              <a:lnSpc>
                <a:spcPct val="85000"/>
              </a:lnSpc>
              <a:buSzPct val="100000"/>
              <a:buFont typeface="Times" pitchFamily="-65" charset="0"/>
              <a:buNone/>
            </a:pPr>
            <a:r>
              <a:rPr lang="en-US" sz="2400" b="1">
                <a:solidFill>
                  <a:schemeClr val="tx1"/>
                </a:solidFill>
                <a:latin typeface="Courier New" pitchFamily="-65" charset="0"/>
              </a:rPr>
              <a:t>6: TT</a:t>
            </a:r>
            <a:r>
              <a:rPr lang="en-US" sz="2400" b="1">
                <a:latin typeface="Courier New" pitchFamily="-65" charset="0"/>
              </a:rPr>
              <a:t>F</a:t>
            </a:r>
            <a:endParaRPr lang="en-US" sz="2400" b="1">
              <a:solidFill>
                <a:schemeClr val="tx1"/>
              </a:solidFill>
              <a:latin typeface="Courier New" pitchFamily="-65" charset="0"/>
            </a:endParaRPr>
          </a:p>
          <a:p>
            <a:pPr marL="203200" indent="-203200">
              <a:lnSpc>
                <a:spcPct val="85000"/>
              </a:lnSpc>
              <a:buSzPct val="100000"/>
              <a:buFont typeface="Times" pitchFamily="-65" charset="0"/>
              <a:buNone/>
            </a:pPr>
            <a:r>
              <a:rPr lang="en-US" sz="2400" b="1">
                <a:solidFill>
                  <a:schemeClr val="tx1"/>
                </a:solidFill>
                <a:latin typeface="Courier New" pitchFamily="-65" charset="0"/>
              </a:rPr>
              <a:t>7: TTT</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44002" name="Rectangle 2"/>
          <p:cNvSpPr>
            <a:spLocks noGrp="1" noChangeArrowheads="1"/>
          </p:cNvSpPr>
          <p:nvPr>
            <p:ph type="title"/>
          </p:nvPr>
        </p:nvSpPr>
        <p:spPr>
          <a:xfrm>
            <a:off x="609600" y="211138"/>
            <a:ext cx="7620000" cy="474662"/>
          </a:xfrm>
        </p:spPr>
        <p:txBody>
          <a:bodyPr/>
          <a:lstStyle/>
          <a:p>
            <a:r>
              <a:rPr lang="en-US" dirty="0"/>
              <a:t>Peer Instruction Answer</a:t>
            </a:r>
          </a:p>
        </p:txBody>
      </p:sp>
      <p:sp>
        <p:nvSpPr>
          <p:cNvPr id="2944003" name="Rectangle 3"/>
          <p:cNvSpPr>
            <a:spLocks noChangeArrowheads="1"/>
          </p:cNvSpPr>
          <p:nvPr/>
        </p:nvSpPr>
        <p:spPr bwMode="auto">
          <a:xfrm>
            <a:off x="381000" y="914400"/>
            <a:ext cx="8534400" cy="3213100"/>
          </a:xfrm>
          <a:prstGeom prst="rect">
            <a:avLst/>
          </a:prstGeom>
          <a:noFill/>
          <a:ln w="9525">
            <a:noFill/>
            <a:miter lim="800000"/>
            <a:headEnd/>
            <a:tailEnd/>
          </a:ln>
          <a:effectLst/>
        </p:spPr>
        <p:txBody>
          <a:bodyPr>
            <a:prstTxWarp prst="textNoShape">
              <a:avLst/>
            </a:prstTxWarp>
            <a:spAutoFit/>
          </a:bodyPr>
          <a:lstStyle/>
          <a:p>
            <a:pPr marL="457200" indent="-457200">
              <a:lnSpc>
                <a:spcPct val="85000"/>
              </a:lnSpc>
              <a:spcBef>
                <a:spcPct val="65000"/>
              </a:spcBef>
              <a:buSzPct val="100000"/>
              <a:buFont typeface="Times" pitchFamily="-65" charset="0"/>
              <a:buAutoNum type="arabicPeriod"/>
            </a:pPr>
            <a:r>
              <a:rPr lang="en-US" sz="3200" b="1">
                <a:solidFill>
                  <a:schemeClr val="tx1"/>
                </a:solidFill>
              </a:rPr>
              <a:t>All caches take advantage of spatial locality.</a:t>
            </a:r>
          </a:p>
          <a:p>
            <a:pPr marL="457200" indent="-457200">
              <a:lnSpc>
                <a:spcPct val="85000"/>
              </a:lnSpc>
              <a:spcBef>
                <a:spcPct val="65000"/>
              </a:spcBef>
              <a:buSzPct val="100000"/>
              <a:buFont typeface="Times" pitchFamily="-65" charset="0"/>
              <a:buAutoNum type="arabicPeriod"/>
            </a:pPr>
            <a:r>
              <a:rPr lang="en-US" sz="3200" b="1">
                <a:solidFill>
                  <a:schemeClr val="tx1"/>
                </a:solidFill>
              </a:rPr>
              <a:t>All caches take advantage of temporal locality.</a:t>
            </a:r>
          </a:p>
          <a:p>
            <a:pPr marL="457200" indent="-457200">
              <a:lnSpc>
                <a:spcPct val="85000"/>
              </a:lnSpc>
              <a:spcBef>
                <a:spcPct val="65000"/>
              </a:spcBef>
              <a:buSzPct val="100000"/>
              <a:buFont typeface="Times" pitchFamily="-65" charset="0"/>
              <a:buAutoNum type="arabicPeriod"/>
            </a:pPr>
            <a:r>
              <a:rPr lang="en-US" sz="3200" b="1">
                <a:solidFill>
                  <a:schemeClr val="tx1"/>
                </a:solidFill>
              </a:rPr>
              <a:t>On a read, the return value will depend on what is in the cache.</a:t>
            </a:r>
          </a:p>
        </p:txBody>
      </p:sp>
      <p:sp>
        <p:nvSpPr>
          <p:cNvPr id="2944004" name="Text Box 4"/>
          <p:cNvSpPr txBox="1">
            <a:spLocks noChangeArrowheads="1"/>
          </p:cNvSpPr>
          <p:nvPr/>
        </p:nvSpPr>
        <p:spPr bwMode="auto">
          <a:xfrm>
            <a:off x="990600" y="1371600"/>
            <a:ext cx="2652326" cy="1107996"/>
          </a:xfrm>
          <a:prstGeom prst="rect">
            <a:avLst/>
          </a:prstGeom>
          <a:noFill/>
          <a:ln w="127000">
            <a:noFill/>
            <a:miter lim="800000"/>
            <a:headEnd/>
            <a:tailEnd/>
          </a:ln>
          <a:effectLst/>
        </p:spPr>
        <p:txBody>
          <a:bodyPr wrap="none">
            <a:prstTxWarp prst="textNoShape">
              <a:avLst/>
            </a:prstTxWarp>
            <a:spAutoFit/>
          </a:bodyPr>
          <a:lstStyle/>
          <a:p>
            <a:r>
              <a:rPr lang="en-US" sz="6600" b="1" dirty="0">
                <a:solidFill>
                  <a:schemeClr val="accent2"/>
                </a:solidFill>
              </a:rPr>
              <a:t>T R U E</a:t>
            </a:r>
            <a:endParaRPr lang="en-US" sz="6600" b="1" dirty="0"/>
          </a:p>
        </p:txBody>
      </p:sp>
      <p:sp>
        <p:nvSpPr>
          <p:cNvPr id="2944005" name="Text Box 5"/>
          <p:cNvSpPr txBox="1">
            <a:spLocks noChangeArrowheads="1"/>
          </p:cNvSpPr>
          <p:nvPr/>
        </p:nvSpPr>
        <p:spPr bwMode="auto">
          <a:xfrm>
            <a:off x="990600" y="609600"/>
            <a:ext cx="3231323" cy="1107996"/>
          </a:xfrm>
          <a:prstGeom prst="rect">
            <a:avLst/>
          </a:prstGeom>
          <a:noFill/>
          <a:ln w="127000">
            <a:noFill/>
            <a:miter lim="800000"/>
            <a:headEnd/>
            <a:tailEnd/>
          </a:ln>
          <a:effectLst/>
        </p:spPr>
        <p:txBody>
          <a:bodyPr wrap="none">
            <a:prstTxWarp prst="textNoShape">
              <a:avLst/>
            </a:prstTxWarp>
            <a:spAutoFit/>
          </a:bodyPr>
          <a:lstStyle/>
          <a:p>
            <a:r>
              <a:rPr lang="en-US" sz="6600" b="1" dirty="0"/>
              <a:t>F A L S E</a:t>
            </a:r>
          </a:p>
        </p:txBody>
      </p:sp>
      <p:sp>
        <p:nvSpPr>
          <p:cNvPr id="2944006" name="Text Box 6"/>
          <p:cNvSpPr txBox="1">
            <a:spLocks noChangeArrowheads="1"/>
          </p:cNvSpPr>
          <p:nvPr/>
        </p:nvSpPr>
        <p:spPr bwMode="auto">
          <a:xfrm>
            <a:off x="1828800" y="3657600"/>
            <a:ext cx="4959350" cy="519112"/>
          </a:xfrm>
          <a:prstGeom prst="rect">
            <a:avLst/>
          </a:prstGeom>
          <a:noFill/>
          <a:ln w="12700">
            <a:noFill/>
            <a:miter lim="800000"/>
            <a:headEnd/>
            <a:tailEnd/>
          </a:ln>
          <a:effectLst/>
        </p:spPr>
        <p:txBody>
          <a:bodyPr wrap="none">
            <a:prstTxWarp prst="textNoShape">
              <a:avLst/>
            </a:prstTxWarp>
            <a:spAutoFit/>
          </a:bodyPr>
          <a:lstStyle/>
          <a:p>
            <a:pPr marL="457200" indent="-457200">
              <a:buFont typeface="Times" pitchFamily="-65" charset="0"/>
              <a:buAutoNum type="arabicPeriod"/>
            </a:pPr>
            <a:r>
              <a:rPr lang="en-US" sz="2800" b="1"/>
              <a:t>Block size = 1, no spatial!</a:t>
            </a:r>
          </a:p>
        </p:txBody>
      </p:sp>
      <p:sp>
        <p:nvSpPr>
          <p:cNvPr id="2944007" name="Rectangle 7"/>
          <p:cNvSpPr>
            <a:spLocks noChangeArrowheads="1"/>
          </p:cNvSpPr>
          <p:nvPr/>
        </p:nvSpPr>
        <p:spPr bwMode="auto">
          <a:xfrm>
            <a:off x="1828800" y="4114800"/>
            <a:ext cx="5105400" cy="946150"/>
          </a:xfrm>
          <a:prstGeom prst="rect">
            <a:avLst/>
          </a:prstGeom>
          <a:noFill/>
          <a:ln w="12700">
            <a:noFill/>
            <a:miter lim="800000"/>
            <a:headEnd/>
            <a:tailEnd/>
          </a:ln>
          <a:effectLst/>
        </p:spPr>
        <p:txBody>
          <a:bodyPr>
            <a:prstTxWarp prst="textNoShape">
              <a:avLst/>
            </a:prstTxWarp>
            <a:spAutoFit/>
          </a:bodyPr>
          <a:lstStyle/>
          <a:p>
            <a:pPr marL="457200" indent="-457200">
              <a:buFont typeface="Times" pitchFamily="-65" charset="0"/>
              <a:buAutoNum type="arabicPeriod" startAt="2"/>
            </a:pPr>
            <a:r>
              <a:rPr lang="en-US" sz="2800" b="1" dirty="0">
                <a:solidFill>
                  <a:schemeClr val="accent2"/>
                </a:solidFill>
              </a:rPr>
              <a:t>That’s the </a:t>
            </a:r>
            <a:r>
              <a:rPr lang="en-US" sz="2800" b="1" u="sng" dirty="0">
                <a:solidFill>
                  <a:schemeClr val="accent2"/>
                </a:solidFill>
              </a:rPr>
              <a:t>idea</a:t>
            </a:r>
            <a:r>
              <a:rPr lang="en-US" sz="2800" b="1" dirty="0">
                <a:solidFill>
                  <a:schemeClr val="accent2"/>
                </a:solidFill>
              </a:rPr>
              <a:t> of caches; We’ll need it again soon.</a:t>
            </a:r>
          </a:p>
        </p:txBody>
      </p:sp>
      <p:sp>
        <p:nvSpPr>
          <p:cNvPr id="2944008" name="Rectangle 8"/>
          <p:cNvSpPr>
            <a:spLocks noChangeArrowheads="1"/>
          </p:cNvSpPr>
          <p:nvPr/>
        </p:nvSpPr>
        <p:spPr bwMode="auto">
          <a:xfrm>
            <a:off x="1828800" y="5059362"/>
            <a:ext cx="4929188" cy="946150"/>
          </a:xfrm>
          <a:prstGeom prst="rect">
            <a:avLst/>
          </a:prstGeom>
          <a:noFill/>
          <a:ln w="12700">
            <a:noFill/>
            <a:miter lim="800000"/>
            <a:headEnd/>
            <a:tailEnd/>
          </a:ln>
          <a:effectLst/>
        </p:spPr>
        <p:txBody>
          <a:bodyPr wrap="none">
            <a:prstTxWarp prst="textNoShape">
              <a:avLst/>
            </a:prstTxWarp>
            <a:spAutoFit/>
          </a:bodyPr>
          <a:lstStyle/>
          <a:p>
            <a:pPr marL="457200" indent="-457200">
              <a:buFont typeface="Times" pitchFamily="-65" charset="0"/>
              <a:buAutoNum type="arabicPeriod" startAt="3"/>
            </a:pPr>
            <a:r>
              <a:rPr lang="en-US" sz="2800" b="1"/>
              <a:t>It better not! If it’s there,</a:t>
            </a:r>
            <a:br>
              <a:rPr lang="en-US" sz="2800" b="1"/>
            </a:br>
            <a:r>
              <a:rPr lang="en-US" sz="2800" b="1"/>
              <a:t>use it. Oth, get from mem</a:t>
            </a:r>
          </a:p>
        </p:txBody>
      </p:sp>
      <p:sp>
        <p:nvSpPr>
          <p:cNvPr id="2944009" name="AutoShape 9"/>
          <p:cNvSpPr>
            <a:spLocks noChangeArrowheads="1"/>
          </p:cNvSpPr>
          <p:nvPr/>
        </p:nvSpPr>
        <p:spPr bwMode="auto">
          <a:xfrm>
            <a:off x="7391400" y="4689475"/>
            <a:ext cx="1600200" cy="339725"/>
          </a:xfrm>
          <a:prstGeom prst="roundRect">
            <a:avLst>
              <a:gd name="adj" fmla="val 16667"/>
            </a:avLst>
          </a:prstGeom>
          <a:noFill/>
          <a:ln w="63500">
            <a:solidFill>
              <a:schemeClr val="tx1"/>
            </a:solidFill>
            <a:round/>
            <a:headEnd/>
            <a:tailEnd/>
          </a:ln>
          <a:effectLst/>
        </p:spPr>
        <p:txBody>
          <a:bodyPr wrap="none" anchor="ctr">
            <a:prstTxWarp prst="textNoShape">
              <a:avLst/>
            </a:prstTxWarp>
          </a:bodyPr>
          <a:lstStyle/>
          <a:p>
            <a:endParaRPr lang="en-US"/>
          </a:p>
        </p:txBody>
      </p:sp>
      <p:sp>
        <p:nvSpPr>
          <p:cNvPr id="2944010" name="Text Box 10"/>
          <p:cNvSpPr txBox="1">
            <a:spLocks noChangeArrowheads="1"/>
          </p:cNvSpPr>
          <p:nvPr/>
        </p:nvSpPr>
        <p:spPr bwMode="auto">
          <a:xfrm>
            <a:off x="990600" y="2438400"/>
            <a:ext cx="3231323" cy="1107996"/>
          </a:xfrm>
          <a:prstGeom prst="rect">
            <a:avLst/>
          </a:prstGeom>
          <a:noFill/>
          <a:ln w="127000">
            <a:noFill/>
            <a:miter lim="800000"/>
            <a:headEnd/>
            <a:tailEnd/>
          </a:ln>
          <a:effectLst/>
        </p:spPr>
        <p:txBody>
          <a:bodyPr wrap="none">
            <a:prstTxWarp prst="textNoShape">
              <a:avLst/>
            </a:prstTxWarp>
            <a:spAutoFit/>
          </a:bodyPr>
          <a:lstStyle/>
          <a:p>
            <a:r>
              <a:rPr lang="en-US" sz="6600" b="1" dirty="0"/>
              <a:t>F A L S E</a:t>
            </a:r>
          </a:p>
        </p:txBody>
      </p:sp>
      <p:sp>
        <p:nvSpPr>
          <p:cNvPr id="2944014" name="Rectangle 14"/>
          <p:cNvSpPr>
            <a:spLocks noChangeArrowheads="1"/>
          </p:cNvSpPr>
          <p:nvPr/>
        </p:nvSpPr>
        <p:spPr bwMode="auto">
          <a:xfrm>
            <a:off x="7556500" y="3706813"/>
            <a:ext cx="1371600" cy="2895600"/>
          </a:xfrm>
          <a:prstGeom prst="rect">
            <a:avLst/>
          </a:prstGeom>
          <a:noFill/>
          <a:ln w="12700">
            <a:solidFill>
              <a:schemeClr val="tx1"/>
            </a:solidFill>
            <a:miter lim="800000"/>
            <a:headEnd/>
            <a:tailEnd/>
          </a:ln>
          <a:effectLst/>
        </p:spPr>
        <p:txBody>
          <a:bodyPr lIns="90487" tIns="44450" rIns="90487" bIns="44450">
            <a:prstTxWarp prst="textNoShape">
              <a:avLst/>
            </a:prstTxWarp>
          </a:bodyPr>
          <a:lstStyle/>
          <a:p>
            <a:pPr marL="203200" indent="-203200">
              <a:lnSpc>
                <a:spcPct val="85000"/>
              </a:lnSpc>
              <a:buSzPct val="100000"/>
              <a:buFont typeface="Times" pitchFamily="-65" charset="0"/>
              <a:buNone/>
            </a:pPr>
            <a:r>
              <a:rPr lang="en-US" sz="2400" b="1">
                <a:solidFill>
                  <a:schemeClr val="tx1"/>
                </a:solidFill>
                <a:latin typeface="Courier New" pitchFamily="-65" charset="0"/>
              </a:rPr>
              <a:t>   ABC</a:t>
            </a:r>
          </a:p>
          <a:p>
            <a:pPr marL="203200" indent="-203200">
              <a:lnSpc>
                <a:spcPct val="85000"/>
              </a:lnSpc>
              <a:buSzPct val="100000"/>
              <a:buFont typeface="Times" pitchFamily="-65" charset="0"/>
              <a:buNone/>
            </a:pPr>
            <a:r>
              <a:rPr lang="en-US" sz="2400" b="1">
                <a:solidFill>
                  <a:schemeClr val="tx1"/>
                </a:solidFill>
                <a:latin typeface="Courier New" pitchFamily="-65" charset="0"/>
              </a:rPr>
              <a:t>0: </a:t>
            </a:r>
            <a:r>
              <a:rPr lang="en-US" sz="2400" b="1">
                <a:latin typeface="Courier New" pitchFamily="-65" charset="0"/>
              </a:rPr>
              <a:t>FFF</a:t>
            </a:r>
            <a:endParaRPr lang="en-US" sz="2400" b="1">
              <a:solidFill>
                <a:schemeClr val="tx1"/>
              </a:solidFill>
              <a:latin typeface="Courier New" pitchFamily="-65" charset="0"/>
            </a:endParaRPr>
          </a:p>
          <a:p>
            <a:pPr marL="203200" indent="-203200">
              <a:lnSpc>
                <a:spcPct val="85000"/>
              </a:lnSpc>
              <a:buSzPct val="100000"/>
              <a:buFont typeface="Times" pitchFamily="-65" charset="0"/>
              <a:buNone/>
            </a:pPr>
            <a:r>
              <a:rPr lang="en-US" sz="2400" b="1">
                <a:solidFill>
                  <a:schemeClr val="tx1"/>
                </a:solidFill>
                <a:latin typeface="Courier New" pitchFamily="-65" charset="0"/>
              </a:rPr>
              <a:t>1: </a:t>
            </a:r>
            <a:r>
              <a:rPr lang="en-US" sz="2400" b="1">
                <a:latin typeface="Courier New" pitchFamily="-65" charset="0"/>
              </a:rPr>
              <a:t>FF</a:t>
            </a:r>
            <a:r>
              <a:rPr lang="en-US" sz="2400" b="1">
                <a:solidFill>
                  <a:schemeClr val="tx1"/>
                </a:solidFill>
                <a:latin typeface="Courier New" pitchFamily="-65" charset="0"/>
              </a:rPr>
              <a:t>T</a:t>
            </a:r>
          </a:p>
          <a:p>
            <a:pPr marL="203200" indent="-203200">
              <a:lnSpc>
                <a:spcPct val="85000"/>
              </a:lnSpc>
              <a:buSzPct val="100000"/>
              <a:buFont typeface="Times" pitchFamily="-65" charset="0"/>
              <a:buNone/>
            </a:pPr>
            <a:r>
              <a:rPr lang="en-US" sz="2400" b="1">
                <a:solidFill>
                  <a:schemeClr val="tx1"/>
                </a:solidFill>
                <a:latin typeface="Courier New" pitchFamily="-65" charset="0"/>
              </a:rPr>
              <a:t>2: </a:t>
            </a:r>
            <a:r>
              <a:rPr lang="en-US" sz="2400" b="1">
                <a:latin typeface="Courier New" pitchFamily="-65" charset="0"/>
              </a:rPr>
              <a:t>F</a:t>
            </a:r>
            <a:r>
              <a:rPr lang="en-US" sz="2400" b="1">
                <a:solidFill>
                  <a:schemeClr val="tx1"/>
                </a:solidFill>
                <a:latin typeface="Courier New" pitchFamily="-65" charset="0"/>
              </a:rPr>
              <a:t>T</a:t>
            </a:r>
            <a:r>
              <a:rPr lang="en-US" sz="2400" b="1">
                <a:latin typeface="Courier New" pitchFamily="-65" charset="0"/>
              </a:rPr>
              <a:t>F</a:t>
            </a:r>
            <a:endParaRPr lang="en-US" sz="2400" b="1">
              <a:solidFill>
                <a:schemeClr val="tx1"/>
              </a:solidFill>
              <a:latin typeface="Courier New" pitchFamily="-65" charset="0"/>
            </a:endParaRPr>
          </a:p>
          <a:p>
            <a:pPr marL="203200" indent="-203200">
              <a:lnSpc>
                <a:spcPct val="85000"/>
              </a:lnSpc>
              <a:buSzPct val="100000"/>
              <a:buFont typeface="Times" pitchFamily="-65" charset="0"/>
              <a:buNone/>
            </a:pPr>
            <a:r>
              <a:rPr lang="en-US" sz="2400" b="1">
                <a:solidFill>
                  <a:schemeClr val="tx1"/>
                </a:solidFill>
                <a:latin typeface="Courier New" pitchFamily="-65" charset="0"/>
              </a:rPr>
              <a:t>3: </a:t>
            </a:r>
            <a:r>
              <a:rPr lang="en-US" sz="2400" b="1">
                <a:latin typeface="Courier New" pitchFamily="-65" charset="0"/>
              </a:rPr>
              <a:t>F</a:t>
            </a:r>
            <a:r>
              <a:rPr lang="en-US" sz="2400" b="1">
                <a:solidFill>
                  <a:schemeClr val="tx1"/>
                </a:solidFill>
                <a:latin typeface="Courier New" pitchFamily="-65" charset="0"/>
              </a:rPr>
              <a:t>TT</a:t>
            </a:r>
          </a:p>
          <a:p>
            <a:pPr marL="203200" indent="-203200">
              <a:lnSpc>
                <a:spcPct val="85000"/>
              </a:lnSpc>
              <a:buSzPct val="100000"/>
              <a:buFont typeface="Times" pitchFamily="-65" charset="0"/>
              <a:buNone/>
            </a:pPr>
            <a:r>
              <a:rPr lang="en-US" sz="2400" b="1">
                <a:solidFill>
                  <a:schemeClr val="tx1"/>
                </a:solidFill>
                <a:latin typeface="Courier New" pitchFamily="-65" charset="0"/>
              </a:rPr>
              <a:t>4: T</a:t>
            </a:r>
            <a:r>
              <a:rPr lang="en-US" sz="2400" b="1">
                <a:latin typeface="Courier New" pitchFamily="-65" charset="0"/>
              </a:rPr>
              <a:t>FF</a:t>
            </a:r>
            <a:endParaRPr lang="en-US" sz="2400" b="1">
              <a:solidFill>
                <a:schemeClr val="tx1"/>
              </a:solidFill>
              <a:latin typeface="Courier New" pitchFamily="-65" charset="0"/>
            </a:endParaRPr>
          </a:p>
          <a:p>
            <a:pPr marL="203200" indent="-203200">
              <a:lnSpc>
                <a:spcPct val="85000"/>
              </a:lnSpc>
              <a:buSzPct val="100000"/>
              <a:buFont typeface="Times" pitchFamily="-65" charset="0"/>
              <a:buNone/>
            </a:pPr>
            <a:r>
              <a:rPr lang="en-US" sz="2400" b="1">
                <a:solidFill>
                  <a:schemeClr val="tx1"/>
                </a:solidFill>
                <a:latin typeface="Courier New" pitchFamily="-65" charset="0"/>
              </a:rPr>
              <a:t>5: T</a:t>
            </a:r>
            <a:r>
              <a:rPr lang="en-US" sz="2400" b="1">
                <a:latin typeface="Courier New" pitchFamily="-65" charset="0"/>
              </a:rPr>
              <a:t>F</a:t>
            </a:r>
            <a:r>
              <a:rPr lang="en-US" sz="2400" b="1">
                <a:solidFill>
                  <a:schemeClr val="tx1"/>
                </a:solidFill>
                <a:latin typeface="Courier New" pitchFamily="-65" charset="0"/>
              </a:rPr>
              <a:t>T</a:t>
            </a:r>
          </a:p>
          <a:p>
            <a:pPr marL="203200" indent="-203200">
              <a:lnSpc>
                <a:spcPct val="85000"/>
              </a:lnSpc>
              <a:buSzPct val="100000"/>
              <a:buFont typeface="Times" pitchFamily="-65" charset="0"/>
              <a:buNone/>
            </a:pPr>
            <a:r>
              <a:rPr lang="en-US" sz="2400" b="1">
                <a:solidFill>
                  <a:schemeClr val="tx1"/>
                </a:solidFill>
                <a:latin typeface="Courier New" pitchFamily="-65" charset="0"/>
              </a:rPr>
              <a:t>6: TT</a:t>
            </a:r>
            <a:r>
              <a:rPr lang="en-US" sz="2400" b="1">
                <a:latin typeface="Courier New" pitchFamily="-65" charset="0"/>
              </a:rPr>
              <a:t>F</a:t>
            </a:r>
            <a:endParaRPr lang="en-US" sz="2400" b="1">
              <a:solidFill>
                <a:schemeClr val="tx1"/>
              </a:solidFill>
              <a:latin typeface="Courier New" pitchFamily="-65" charset="0"/>
            </a:endParaRPr>
          </a:p>
          <a:p>
            <a:pPr marL="203200" indent="-203200">
              <a:lnSpc>
                <a:spcPct val="85000"/>
              </a:lnSpc>
              <a:buSzPct val="100000"/>
              <a:buFont typeface="Times" pitchFamily="-65" charset="0"/>
              <a:buNone/>
            </a:pPr>
            <a:r>
              <a:rPr lang="en-US" sz="2400" b="1">
                <a:solidFill>
                  <a:schemeClr val="tx1"/>
                </a:solidFill>
                <a:latin typeface="Courier New" pitchFamily="-65" charset="0"/>
              </a:rPr>
              <a:t>7: TTT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94400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94400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94400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94400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94400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9440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9440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44004" grpId="0" autoUpdateAnimBg="0"/>
      <p:bldP spid="2944005" grpId="0" autoUpdateAnimBg="0"/>
      <p:bldP spid="2944006" grpId="0" autoUpdateAnimBg="0"/>
      <p:bldP spid="2944007" grpId="0" autoUpdateAnimBg="0"/>
      <p:bldP spid="2944008" grpId="0" autoUpdateAnimBg="0"/>
      <p:bldP spid="2944009" grpId="0" animBg="1"/>
      <p:bldP spid="2944010" grpId="0" autoUpdateAnimBg="0"/>
    </p:bld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46050" name="Rectangle 2"/>
          <p:cNvSpPr>
            <a:spLocks noGrp="1" noChangeArrowheads="1"/>
          </p:cNvSpPr>
          <p:nvPr>
            <p:ph type="title"/>
          </p:nvPr>
        </p:nvSpPr>
        <p:spPr>
          <a:xfrm>
            <a:off x="762000" y="152400"/>
            <a:ext cx="7010400" cy="474663"/>
          </a:xfrm>
        </p:spPr>
        <p:txBody>
          <a:bodyPr/>
          <a:lstStyle/>
          <a:p>
            <a:r>
              <a:rPr lang="en-US" dirty="0"/>
              <a:t>And in Conclusion…</a:t>
            </a:r>
          </a:p>
        </p:txBody>
      </p:sp>
      <p:sp>
        <p:nvSpPr>
          <p:cNvPr id="2946051" name="Rectangle 3"/>
          <p:cNvSpPr>
            <a:spLocks noGrp="1" noChangeArrowheads="1"/>
          </p:cNvSpPr>
          <p:nvPr>
            <p:ph type="body" idx="1"/>
          </p:nvPr>
        </p:nvSpPr>
        <p:spPr>
          <a:xfrm>
            <a:off x="457200" y="1143000"/>
            <a:ext cx="8296275" cy="2597150"/>
          </a:xfrm>
        </p:spPr>
        <p:txBody>
          <a:bodyPr/>
          <a:lstStyle/>
          <a:p>
            <a:r>
              <a:rPr lang="en-US" dirty="0"/>
              <a:t>Mechanism for transparent movement of data among levels of a storage hierarchy</a:t>
            </a:r>
          </a:p>
          <a:p>
            <a:pPr lvl="1">
              <a:lnSpc>
                <a:spcPct val="45000"/>
              </a:lnSpc>
            </a:pPr>
            <a:r>
              <a:rPr lang="en-US" dirty="0"/>
              <a:t>set of address/value bindings</a:t>
            </a:r>
          </a:p>
          <a:p>
            <a:pPr lvl="1">
              <a:lnSpc>
                <a:spcPct val="45000"/>
              </a:lnSpc>
            </a:pPr>
            <a:r>
              <a:rPr lang="en-US" dirty="0"/>
              <a:t>address </a:t>
            </a:r>
            <a:r>
              <a:rPr lang="en-US" sz="3200" dirty="0" err="1">
                <a:solidFill>
                  <a:schemeClr val="accent3">
                    <a:lumMod val="20000"/>
                    <a:lumOff val="80000"/>
                  </a:schemeClr>
                </a:solidFill>
                <a:latin typeface="Symbol" pitchFamily="-65" charset="2"/>
              </a:rPr>
              <a:t></a:t>
            </a:r>
            <a:r>
              <a:rPr lang="en-US" dirty="0">
                <a:solidFill>
                  <a:schemeClr val="accent3">
                    <a:lumMod val="20000"/>
                    <a:lumOff val="80000"/>
                  </a:schemeClr>
                </a:solidFill>
              </a:rPr>
              <a:t> </a:t>
            </a:r>
            <a:r>
              <a:rPr lang="en-US" dirty="0"/>
              <a:t>index to set of candidates</a:t>
            </a:r>
          </a:p>
          <a:p>
            <a:pPr lvl="1">
              <a:lnSpc>
                <a:spcPct val="45000"/>
              </a:lnSpc>
            </a:pPr>
            <a:r>
              <a:rPr lang="en-US" dirty="0"/>
              <a:t>compare desired address with tag</a:t>
            </a:r>
          </a:p>
          <a:p>
            <a:pPr lvl="1">
              <a:lnSpc>
                <a:spcPct val="45000"/>
              </a:lnSpc>
            </a:pPr>
            <a:r>
              <a:rPr lang="en-US" dirty="0"/>
              <a:t>service hit or miss</a:t>
            </a:r>
          </a:p>
          <a:p>
            <a:pPr lvl="2">
              <a:lnSpc>
                <a:spcPct val="45000"/>
              </a:lnSpc>
            </a:pPr>
            <a:r>
              <a:rPr lang="en-US" dirty="0"/>
              <a:t>load new block and binding on miss</a:t>
            </a:r>
          </a:p>
        </p:txBody>
      </p:sp>
      <p:grpSp>
        <p:nvGrpSpPr>
          <p:cNvPr id="2" name="Group 4"/>
          <p:cNvGrpSpPr>
            <a:grpSpLocks/>
          </p:cNvGrpSpPr>
          <p:nvPr/>
        </p:nvGrpSpPr>
        <p:grpSpPr bwMode="auto">
          <a:xfrm>
            <a:off x="276225" y="3581400"/>
            <a:ext cx="8581962" cy="2832100"/>
            <a:chOff x="192" y="691"/>
            <a:chExt cx="5400" cy="2154"/>
          </a:xfrm>
        </p:grpSpPr>
        <p:sp>
          <p:nvSpPr>
            <p:cNvPr id="2946053" name="Rectangle 5"/>
            <p:cNvSpPr>
              <a:spLocks noChangeArrowheads="1"/>
            </p:cNvSpPr>
            <p:nvPr/>
          </p:nvSpPr>
          <p:spPr bwMode="auto">
            <a:xfrm>
              <a:off x="720" y="1722"/>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46054" name="Rectangle 6"/>
            <p:cNvSpPr>
              <a:spLocks noChangeArrowheads="1"/>
            </p:cNvSpPr>
            <p:nvPr/>
          </p:nvSpPr>
          <p:spPr bwMode="auto">
            <a:xfrm>
              <a:off x="576" y="1722"/>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46055" name="Rectangle 7"/>
            <p:cNvSpPr>
              <a:spLocks noChangeArrowheads="1"/>
            </p:cNvSpPr>
            <p:nvPr/>
          </p:nvSpPr>
          <p:spPr bwMode="auto">
            <a:xfrm>
              <a:off x="1344" y="172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46056" name="Rectangle 8"/>
            <p:cNvSpPr>
              <a:spLocks noChangeArrowheads="1"/>
            </p:cNvSpPr>
            <p:nvPr/>
          </p:nvSpPr>
          <p:spPr bwMode="auto">
            <a:xfrm>
              <a:off x="2400" y="172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46057" name="Rectangle 9"/>
            <p:cNvSpPr>
              <a:spLocks noChangeArrowheads="1"/>
            </p:cNvSpPr>
            <p:nvPr/>
          </p:nvSpPr>
          <p:spPr bwMode="auto">
            <a:xfrm>
              <a:off x="3456" y="172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46058" name="Rectangle 10"/>
            <p:cNvSpPr>
              <a:spLocks noChangeArrowheads="1"/>
            </p:cNvSpPr>
            <p:nvPr/>
          </p:nvSpPr>
          <p:spPr bwMode="auto">
            <a:xfrm>
              <a:off x="4512" y="172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46059" name="Rectangle 11"/>
            <p:cNvSpPr>
              <a:spLocks noChangeArrowheads="1"/>
            </p:cNvSpPr>
            <p:nvPr/>
          </p:nvSpPr>
          <p:spPr bwMode="auto">
            <a:xfrm>
              <a:off x="720" y="1914"/>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46060" name="Rectangle 12"/>
            <p:cNvSpPr>
              <a:spLocks noChangeArrowheads="1"/>
            </p:cNvSpPr>
            <p:nvPr/>
          </p:nvSpPr>
          <p:spPr bwMode="auto">
            <a:xfrm>
              <a:off x="576" y="1914"/>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46061" name="Rectangle 13"/>
            <p:cNvSpPr>
              <a:spLocks noChangeArrowheads="1"/>
            </p:cNvSpPr>
            <p:nvPr/>
          </p:nvSpPr>
          <p:spPr bwMode="auto">
            <a:xfrm>
              <a:off x="1344" y="191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46062" name="Rectangle 14"/>
            <p:cNvSpPr>
              <a:spLocks noChangeArrowheads="1"/>
            </p:cNvSpPr>
            <p:nvPr/>
          </p:nvSpPr>
          <p:spPr bwMode="auto">
            <a:xfrm>
              <a:off x="2400" y="191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46063" name="Rectangle 15"/>
            <p:cNvSpPr>
              <a:spLocks noChangeArrowheads="1"/>
            </p:cNvSpPr>
            <p:nvPr/>
          </p:nvSpPr>
          <p:spPr bwMode="auto">
            <a:xfrm>
              <a:off x="3456" y="191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46064" name="Rectangle 16"/>
            <p:cNvSpPr>
              <a:spLocks noChangeArrowheads="1"/>
            </p:cNvSpPr>
            <p:nvPr/>
          </p:nvSpPr>
          <p:spPr bwMode="auto">
            <a:xfrm>
              <a:off x="4512" y="191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46065" name="Rectangle 17"/>
            <p:cNvSpPr>
              <a:spLocks noChangeArrowheads="1"/>
            </p:cNvSpPr>
            <p:nvPr/>
          </p:nvSpPr>
          <p:spPr bwMode="auto">
            <a:xfrm>
              <a:off x="720" y="2106"/>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46066" name="Rectangle 18"/>
            <p:cNvSpPr>
              <a:spLocks noChangeArrowheads="1"/>
            </p:cNvSpPr>
            <p:nvPr/>
          </p:nvSpPr>
          <p:spPr bwMode="auto">
            <a:xfrm>
              <a:off x="576" y="2106"/>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46067" name="Rectangle 19"/>
            <p:cNvSpPr>
              <a:spLocks noChangeArrowheads="1"/>
            </p:cNvSpPr>
            <p:nvPr/>
          </p:nvSpPr>
          <p:spPr bwMode="auto">
            <a:xfrm>
              <a:off x="1344" y="210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46068" name="Rectangle 20"/>
            <p:cNvSpPr>
              <a:spLocks noChangeArrowheads="1"/>
            </p:cNvSpPr>
            <p:nvPr/>
          </p:nvSpPr>
          <p:spPr bwMode="auto">
            <a:xfrm>
              <a:off x="2400" y="210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46069" name="Rectangle 21"/>
            <p:cNvSpPr>
              <a:spLocks noChangeArrowheads="1"/>
            </p:cNvSpPr>
            <p:nvPr/>
          </p:nvSpPr>
          <p:spPr bwMode="auto">
            <a:xfrm>
              <a:off x="3456" y="210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46070" name="Rectangle 22"/>
            <p:cNvSpPr>
              <a:spLocks noChangeArrowheads="1"/>
            </p:cNvSpPr>
            <p:nvPr/>
          </p:nvSpPr>
          <p:spPr bwMode="auto">
            <a:xfrm>
              <a:off x="4512" y="210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46071" name="Rectangle 23"/>
            <p:cNvSpPr>
              <a:spLocks noChangeArrowheads="1"/>
            </p:cNvSpPr>
            <p:nvPr/>
          </p:nvSpPr>
          <p:spPr bwMode="auto">
            <a:xfrm>
              <a:off x="720" y="2298"/>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46072" name="Rectangle 24"/>
            <p:cNvSpPr>
              <a:spLocks noChangeArrowheads="1"/>
            </p:cNvSpPr>
            <p:nvPr/>
          </p:nvSpPr>
          <p:spPr bwMode="auto">
            <a:xfrm>
              <a:off x="576" y="2298"/>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46073" name="Rectangle 25"/>
            <p:cNvSpPr>
              <a:spLocks noChangeArrowheads="1"/>
            </p:cNvSpPr>
            <p:nvPr/>
          </p:nvSpPr>
          <p:spPr bwMode="auto">
            <a:xfrm>
              <a:off x="1344" y="229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46074" name="Rectangle 26"/>
            <p:cNvSpPr>
              <a:spLocks noChangeArrowheads="1"/>
            </p:cNvSpPr>
            <p:nvPr/>
          </p:nvSpPr>
          <p:spPr bwMode="auto">
            <a:xfrm>
              <a:off x="2400" y="229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46075" name="Rectangle 27"/>
            <p:cNvSpPr>
              <a:spLocks noChangeArrowheads="1"/>
            </p:cNvSpPr>
            <p:nvPr/>
          </p:nvSpPr>
          <p:spPr bwMode="auto">
            <a:xfrm>
              <a:off x="3456" y="229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46076" name="Rectangle 28"/>
            <p:cNvSpPr>
              <a:spLocks noChangeArrowheads="1"/>
            </p:cNvSpPr>
            <p:nvPr/>
          </p:nvSpPr>
          <p:spPr bwMode="auto">
            <a:xfrm>
              <a:off x="4512" y="229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46077" name="Rectangle 29"/>
            <p:cNvSpPr>
              <a:spLocks noChangeArrowheads="1"/>
            </p:cNvSpPr>
            <p:nvPr/>
          </p:nvSpPr>
          <p:spPr bwMode="auto">
            <a:xfrm>
              <a:off x="720" y="2490"/>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46078" name="Rectangle 30"/>
            <p:cNvSpPr>
              <a:spLocks noChangeArrowheads="1"/>
            </p:cNvSpPr>
            <p:nvPr/>
          </p:nvSpPr>
          <p:spPr bwMode="auto">
            <a:xfrm>
              <a:off x="576" y="2490"/>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46079" name="Rectangle 31"/>
            <p:cNvSpPr>
              <a:spLocks noChangeArrowheads="1"/>
            </p:cNvSpPr>
            <p:nvPr/>
          </p:nvSpPr>
          <p:spPr bwMode="auto">
            <a:xfrm>
              <a:off x="1344" y="249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46080" name="Rectangle 32"/>
            <p:cNvSpPr>
              <a:spLocks noChangeArrowheads="1"/>
            </p:cNvSpPr>
            <p:nvPr/>
          </p:nvSpPr>
          <p:spPr bwMode="auto">
            <a:xfrm>
              <a:off x="2400" y="249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46081" name="Rectangle 33"/>
            <p:cNvSpPr>
              <a:spLocks noChangeArrowheads="1"/>
            </p:cNvSpPr>
            <p:nvPr/>
          </p:nvSpPr>
          <p:spPr bwMode="auto">
            <a:xfrm>
              <a:off x="3456" y="249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46082" name="Rectangle 34"/>
            <p:cNvSpPr>
              <a:spLocks noChangeArrowheads="1"/>
            </p:cNvSpPr>
            <p:nvPr/>
          </p:nvSpPr>
          <p:spPr bwMode="auto">
            <a:xfrm>
              <a:off x="4512" y="249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grpSp>
          <p:nvGrpSpPr>
            <p:cNvPr id="3" name="Group 35"/>
            <p:cNvGrpSpPr>
              <a:grpSpLocks/>
            </p:cNvGrpSpPr>
            <p:nvPr/>
          </p:nvGrpSpPr>
          <p:grpSpPr bwMode="auto">
            <a:xfrm>
              <a:off x="336" y="1168"/>
              <a:ext cx="5114" cy="635"/>
              <a:chOff x="336" y="880"/>
              <a:chExt cx="5114" cy="635"/>
            </a:xfrm>
          </p:grpSpPr>
          <p:sp>
            <p:nvSpPr>
              <p:cNvPr id="2946084" name="Text Box 36"/>
              <p:cNvSpPr txBox="1">
                <a:spLocks noChangeArrowheads="1"/>
              </p:cNvSpPr>
              <p:nvPr/>
            </p:nvSpPr>
            <p:spPr bwMode="auto">
              <a:xfrm>
                <a:off x="336" y="880"/>
                <a:ext cx="638" cy="395"/>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Times" pitchFamily="-65" charset="0"/>
                  </a:rPr>
                  <a:t>Valid</a:t>
                </a:r>
              </a:p>
            </p:txBody>
          </p:sp>
          <p:sp>
            <p:nvSpPr>
              <p:cNvPr id="2946085" name="Text Box 37"/>
              <p:cNvSpPr txBox="1">
                <a:spLocks noChangeArrowheads="1"/>
              </p:cNvSpPr>
              <p:nvPr/>
            </p:nvSpPr>
            <p:spPr bwMode="auto">
              <a:xfrm>
                <a:off x="816" y="1120"/>
                <a:ext cx="489" cy="395"/>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Times" pitchFamily="-65" charset="0"/>
                  </a:rPr>
                  <a:t>Tag</a:t>
                </a:r>
              </a:p>
            </p:txBody>
          </p:sp>
          <p:sp>
            <p:nvSpPr>
              <p:cNvPr id="2946086" name="Text Box 38"/>
              <p:cNvSpPr txBox="1">
                <a:spLocks noChangeArrowheads="1"/>
              </p:cNvSpPr>
              <p:nvPr/>
            </p:nvSpPr>
            <p:spPr bwMode="auto">
              <a:xfrm>
                <a:off x="1536" y="1091"/>
                <a:ext cx="794" cy="398"/>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rgbClr val="FF0000"/>
                    </a:solidFill>
                    <a:latin typeface="Courier New" pitchFamily="-65" charset="0"/>
                  </a:rPr>
                  <a:t>0xc-f</a:t>
                </a:r>
                <a:endParaRPr lang="en-US" sz="2800" b="1" dirty="0">
                  <a:solidFill>
                    <a:srgbClr val="FF0000"/>
                  </a:solidFill>
                  <a:latin typeface="Times" pitchFamily="-65" charset="0"/>
                </a:endParaRPr>
              </a:p>
            </p:txBody>
          </p:sp>
          <p:sp>
            <p:nvSpPr>
              <p:cNvPr id="2946087" name="Text Box 39"/>
              <p:cNvSpPr txBox="1">
                <a:spLocks noChangeArrowheads="1"/>
              </p:cNvSpPr>
              <p:nvPr/>
            </p:nvSpPr>
            <p:spPr bwMode="auto">
              <a:xfrm>
                <a:off x="2592" y="1076"/>
                <a:ext cx="794" cy="398"/>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0x8-b</a:t>
                </a:r>
                <a:endParaRPr lang="en-US" sz="2800" b="1" dirty="0">
                  <a:solidFill>
                    <a:schemeClr val="tx1"/>
                  </a:solidFill>
                  <a:latin typeface="Times" pitchFamily="-65" charset="0"/>
                </a:endParaRPr>
              </a:p>
            </p:txBody>
          </p:sp>
          <p:sp>
            <p:nvSpPr>
              <p:cNvPr id="2946088" name="Text Box 40"/>
              <p:cNvSpPr txBox="1">
                <a:spLocks noChangeArrowheads="1"/>
              </p:cNvSpPr>
              <p:nvPr/>
            </p:nvSpPr>
            <p:spPr bwMode="auto">
              <a:xfrm>
                <a:off x="3648" y="1076"/>
                <a:ext cx="794" cy="398"/>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0x4-7</a:t>
                </a:r>
                <a:endParaRPr lang="en-US" sz="2800" b="1" dirty="0">
                  <a:solidFill>
                    <a:schemeClr val="tx1"/>
                  </a:solidFill>
                  <a:latin typeface="Times" pitchFamily="-65" charset="0"/>
                </a:endParaRPr>
              </a:p>
            </p:txBody>
          </p:sp>
          <p:sp>
            <p:nvSpPr>
              <p:cNvPr id="2946089" name="Text Box 41"/>
              <p:cNvSpPr txBox="1">
                <a:spLocks noChangeArrowheads="1"/>
              </p:cNvSpPr>
              <p:nvPr/>
            </p:nvSpPr>
            <p:spPr bwMode="auto">
              <a:xfrm>
                <a:off x="4656" y="1076"/>
                <a:ext cx="794" cy="398"/>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0x0-3</a:t>
                </a:r>
                <a:endParaRPr lang="en-US" sz="2800" b="1" u="sng" dirty="0">
                  <a:solidFill>
                    <a:schemeClr val="tx1"/>
                  </a:solidFill>
                  <a:latin typeface="Times" pitchFamily="-65" charset="0"/>
                </a:endParaRPr>
              </a:p>
            </p:txBody>
          </p:sp>
        </p:grpSp>
        <p:sp>
          <p:nvSpPr>
            <p:cNvPr id="2946090" name="Text Box 42"/>
            <p:cNvSpPr txBox="1">
              <a:spLocks noChangeArrowheads="1"/>
            </p:cNvSpPr>
            <p:nvPr/>
          </p:nvSpPr>
          <p:spPr bwMode="auto">
            <a:xfrm>
              <a:off x="192" y="1665"/>
              <a:ext cx="250" cy="395"/>
            </a:xfrm>
            <a:prstGeom prst="rect">
              <a:avLst/>
            </a:prstGeom>
            <a:noFill/>
            <a:ln w="9525">
              <a:noFill/>
              <a:miter lim="800000"/>
              <a:headEnd/>
              <a:tailEnd/>
            </a:ln>
            <a:effectLst/>
          </p:spPr>
          <p:txBody>
            <a:bodyPr wrap="none">
              <a:prstTxWarp prst="textNoShape">
                <a:avLst/>
              </a:prstTxWarp>
              <a:spAutoFit/>
            </a:bodyPr>
            <a:lstStyle/>
            <a:p>
              <a:r>
                <a:rPr lang="en-US" sz="2800" b="1" dirty="0">
                  <a:solidFill>
                    <a:schemeClr val="tx1"/>
                  </a:solidFill>
                  <a:latin typeface="Courier New" pitchFamily="-65" charset="0"/>
                </a:rPr>
                <a:t>0</a:t>
              </a:r>
              <a:endParaRPr lang="en-US" sz="2800" dirty="0">
                <a:solidFill>
                  <a:schemeClr val="tx1"/>
                </a:solidFill>
                <a:latin typeface="Times" pitchFamily="-65" charset="0"/>
              </a:endParaRPr>
            </a:p>
          </p:txBody>
        </p:sp>
        <p:sp>
          <p:nvSpPr>
            <p:cNvPr id="2946091" name="Text Box 43"/>
            <p:cNvSpPr txBox="1">
              <a:spLocks noChangeArrowheads="1"/>
            </p:cNvSpPr>
            <p:nvPr/>
          </p:nvSpPr>
          <p:spPr bwMode="auto">
            <a:xfrm>
              <a:off x="192" y="1857"/>
              <a:ext cx="250" cy="395"/>
            </a:xfrm>
            <a:prstGeom prst="rect">
              <a:avLst/>
            </a:prstGeom>
            <a:noFill/>
            <a:ln w="9525">
              <a:noFill/>
              <a:miter lim="800000"/>
              <a:headEnd/>
              <a:tailEnd/>
            </a:ln>
            <a:effectLst/>
          </p:spPr>
          <p:txBody>
            <a:bodyPr wrap="none">
              <a:prstTxWarp prst="textNoShape">
                <a:avLst/>
              </a:prstTxWarp>
              <a:spAutoFit/>
            </a:bodyPr>
            <a:lstStyle/>
            <a:p>
              <a:r>
                <a:rPr lang="en-US" sz="2800" b="1">
                  <a:solidFill>
                    <a:srgbClr val="FF0000"/>
                  </a:solidFill>
                  <a:latin typeface="Courier New" pitchFamily="-65" charset="0"/>
                </a:rPr>
                <a:t>1</a:t>
              </a:r>
              <a:endParaRPr lang="en-US" sz="2800">
                <a:solidFill>
                  <a:schemeClr val="tx1"/>
                </a:solidFill>
                <a:latin typeface="Times" pitchFamily="-65" charset="0"/>
              </a:endParaRPr>
            </a:p>
          </p:txBody>
        </p:sp>
        <p:sp>
          <p:nvSpPr>
            <p:cNvPr id="2946092" name="Text Box 44"/>
            <p:cNvSpPr txBox="1">
              <a:spLocks noChangeArrowheads="1"/>
            </p:cNvSpPr>
            <p:nvPr/>
          </p:nvSpPr>
          <p:spPr bwMode="auto">
            <a:xfrm>
              <a:off x="192" y="2049"/>
              <a:ext cx="250" cy="395"/>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2</a:t>
              </a:r>
              <a:endParaRPr lang="en-US" sz="2800">
                <a:solidFill>
                  <a:schemeClr val="tx1"/>
                </a:solidFill>
                <a:latin typeface="Times" pitchFamily="-65" charset="0"/>
              </a:endParaRPr>
            </a:p>
          </p:txBody>
        </p:sp>
        <p:sp>
          <p:nvSpPr>
            <p:cNvPr id="2946093" name="Text Box 45"/>
            <p:cNvSpPr txBox="1">
              <a:spLocks noChangeArrowheads="1"/>
            </p:cNvSpPr>
            <p:nvPr/>
          </p:nvSpPr>
          <p:spPr bwMode="auto">
            <a:xfrm>
              <a:off x="192" y="2241"/>
              <a:ext cx="250" cy="395"/>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3</a:t>
              </a:r>
              <a:endParaRPr lang="en-US" sz="2800">
                <a:solidFill>
                  <a:schemeClr val="tx1"/>
                </a:solidFill>
                <a:latin typeface="Times" pitchFamily="-65" charset="0"/>
              </a:endParaRPr>
            </a:p>
          </p:txBody>
        </p:sp>
        <p:sp>
          <p:nvSpPr>
            <p:cNvPr id="2946094" name="Text Box 46"/>
            <p:cNvSpPr txBox="1">
              <a:spLocks noChangeArrowheads="1"/>
            </p:cNvSpPr>
            <p:nvPr/>
          </p:nvSpPr>
          <p:spPr bwMode="auto">
            <a:xfrm>
              <a:off x="192" y="2416"/>
              <a:ext cx="116" cy="395"/>
            </a:xfrm>
            <a:prstGeom prst="rect">
              <a:avLst/>
            </a:prstGeom>
            <a:noFill/>
            <a:ln w="9525">
              <a:noFill/>
              <a:miter lim="800000"/>
              <a:headEnd/>
              <a:tailEnd/>
            </a:ln>
            <a:effectLst/>
          </p:spPr>
          <p:txBody>
            <a:bodyPr wrap="none">
              <a:prstTxWarp prst="textNoShape">
                <a:avLst/>
              </a:prstTxWarp>
              <a:spAutoFit/>
            </a:bodyPr>
            <a:lstStyle/>
            <a:p>
              <a:endParaRPr lang="en-US" sz="2800">
                <a:solidFill>
                  <a:schemeClr val="tx1"/>
                </a:solidFill>
                <a:latin typeface="Times" pitchFamily="-65" charset="0"/>
              </a:endParaRPr>
            </a:p>
          </p:txBody>
        </p:sp>
        <p:sp>
          <p:nvSpPr>
            <p:cNvPr id="2946095" name="Text Box 47"/>
            <p:cNvSpPr txBox="1">
              <a:spLocks noChangeArrowheads="1"/>
            </p:cNvSpPr>
            <p:nvPr/>
          </p:nvSpPr>
          <p:spPr bwMode="auto">
            <a:xfrm>
              <a:off x="192" y="2497"/>
              <a:ext cx="260" cy="348"/>
            </a:xfrm>
            <a:prstGeom prst="rect">
              <a:avLst/>
            </a:prstGeom>
            <a:noFill/>
            <a:ln w="9525">
              <a:noFill/>
              <a:miter lim="800000"/>
              <a:headEnd/>
              <a:tailEnd/>
            </a:ln>
            <a:effectLst/>
          </p:spPr>
          <p:txBody>
            <a:bodyPr wrap="none">
              <a:prstTxWarp prst="textNoShape">
                <a:avLst/>
              </a:prstTxWarp>
              <a:spAutoFit/>
            </a:bodyPr>
            <a:lstStyle/>
            <a:p>
              <a:r>
                <a:rPr lang="en-US" sz="2400" b="1">
                  <a:solidFill>
                    <a:schemeClr val="tx1"/>
                  </a:solidFill>
                  <a:latin typeface="Times" pitchFamily="-65" charset="0"/>
                </a:rPr>
                <a:t>...</a:t>
              </a:r>
              <a:endParaRPr lang="en-US" sz="2400">
                <a:solidFill>
                  <a:schemeClr val="tx1"/>
                </a:solidFill>
                <a:latin typeface="Times" pitchFamily="-65" charset="0"/>
              </a:endParaRPr>
            </a:p>
          </p:txBody>
        </p:sp>
        <p:sp>
          <p:nvSpPr>
            <p:cNvPr id="2946096" name="Text Box 48"/>
            <p:cNvSpPr txBox="1">
              <a:spLocks noChangeArrowheads="1"/>
            </p:cNvSpPr>
            <p:nvPr/>
          </p:nvSpPr>
          <p:spPr bwMode="auto">
            <a:xfrm>
              <a:off x="546" y="1855"/>
              <a:ext cx="182" cy="281"/>
            </a:xfrm>
            <a:prstGeom prst="rect">
              <a:avLst/>
            </a:prstGeom>
            <a:noFill/>
            <a:ln w="12700">
              <a:noFill/>
              <a:miter lim="800000"/>
              <a:headEnd/>
              <a:tailEnd/>
            </a:ln>
            <a:effectLst/>
          </p:spPr>
          <p:txBody>
            <a:bodyPr wrap="none">
              <a:prstTxWarp prst="textNoShape">
                <a:avLst/>
              </a:prstTxWarp>
              <a:spAutoFit/>
            </a:bodyPr>
            <a:lstStyle/>
            <a:p>
              <a:r>
                <a:rPr lang="en-US" sz="1800" b="1" dirty="0">
                  <a:solidFill>
                    <a:srgbClr val="FF0000"/>
                  </a:solidFill>
                </a:rPr>
                <a:t>1</a:t>
              </a:r>
              <a:endParaRPr lang="en-US" sz="1800" b="1" dirty="0">
                <a:solidFill>
                  <a:schemeClr val="tx1"/>
                </a:solidFill>
              </a:endParaRPr>
            </a:p>
          </p:txBody>
        </p:sp>
        <p:sp>
          <p:nvSpPr>
            <p:cNvPr id="2946097" name="Text Box 49"/>
            <p:cNvSpPr txBox="1">
              <a:spLocks noChangeArrowheads="1"/>
            </p:cNvSpPr>
            <p:nvPr/>
          </p:nvSpPr>
          <p:spPr bwMode="auto">
            <a:xfrm>
              <a:off x="926" y="1836"/>
              <a:ext cx="190" cy="304"/>
            </a:xfrm>
            <a:prstGeom prst="rect">
              <a:avLst/>
            </a:prstGeom>
            <a:noFill/>
            <a:ln w="12700">
              <a:noFill/>
              <a:miter lim="800000"/>
              <a:headEnd/>
              <a:tailEnd/>
            </a:ln>
            <a:effectLst/>
          </p:spPr>
          <p:txBody>
            <a:bodyPr wrap="none">
              <a:prstTxWarp prst="textNoShape">
                <a:avLst/>
              </a:prstTxWarp>
              <a:spAutoFit/>
            </a:bodyPr>
            <a:lstStyle/>
            <a:p>
              <a:r>
                <a:rPr lang="en-US" sz="2000" b="1" dirty="0">
                  <a:solidFill>
                    <a:srgbClr val="FF0000"/>
                  </a:solidFill>
                </a:rPr>
                <a:t>0</a:t>
              </a:r>
              <a:endParaRPr lang="en-US" sz="2000" b="1" dirty="0">
                <a:solidFill>
                  <a:schemeClr val="tx1"/>
                </a:solidFill>
              </a:endParaRPr>
            </a:p>
          </p:txBody>
        </p:sp>
        <p:sp>
          <p:nvSpPr>
            <p:cNvPr id="2946098" name="Text Box 50"/>
            <p:cNvSpPr txBox="1">
              <a:spLocks noChangeArrowheads="1"/>
            </p:cNvSpPr>
            <p:nvPr/>
          </p:nvSpPr>
          <p:spPr bwMode="auto">
            <a:xfrm>
              <a:off x="1742" y="1836"/>
              <a:ext cx="197" cy="304"/>
            </a:xfrm>
            <a:prstGeom prst="rect">
              <a:avLst/>
            </a:prstGeom>
            <a:noFill/>
            <a:ln w="12700">
              <a:noFill/>
              <a:miter lim="800000"/>
              <a:headEnd/>
              <a:tailEnd/>
            </a:ln>
            <a:effectLst/>
          </p:spPr>
          <p:txBody>
            <a:bodyPr wrap="none">
              <a:prstTxWarp prst="textNoShape">
                <a:avLst/>
              </a:prstTxWarp>
              <a:spAutoFit/>
            </a:bodyPr>
            <a:lstStyle/>
            <a:p>
              <a:r>
                <a:rPr lang="en-US" sz="2000" b="1" dirty="0" err="1" smtClean="0">
                  <a:solidFill>
                    <a:srgbClr val="FFFF00"/>
                  </a:solidFill>
                </a:rPr>
                <a:t>d</a:t>
              </a:r>
              <a:endParaRPr lang="en-US" sz="2000" b="1" dirty="0">
                <a:solidFill>
                  <a:srgbClr val="FFFF00"/>
                </a:solidFill>
              </a:endParaRPr>
            </a:p>
          </p:txBody>
        </p:sp>
        <p:sp>
          <p:nvSpPr>
            <p:cNvPr id="2946099" name="Text Box 51"/>
            <p:cNvSpPr txBox="1">
              <a:spLocks noChangeArrowheads="1"/>
            </p:cNvSpPr>
            <p:nvPr/>
          </p:nvSpPr>
          <p:spPr bwMode="auto">
            <a:xfrm>
              <a:off x="2810" y="1836"/>
              <a:ext cx="197" cy="304"/>
            </a:xfrm>
            <a:prstGeom prst="rect">
              <a:avLst/>
            </a:prstGeom>
            <a:noFill/>
            <a:ln w="12700">
              <a:noFill/>
              <a:miter lim="800000"/>
              <a:headEnd/>
              <a:tailEnd/>
            </a:ln>
            <a:effectLst/>
          </p:spPr>
          <p:txBody>
            <a:bodyPr wrap="none">
              <a:prstTxWarp prst="textNoShape">
                <a:avLst/>
              </a:prstTxWarp>
              <a:spAutoFit/>
            </a:bodyPr>
            <a:lstStyle/>
            <a:p>
              <a:r>
                <a:rPr lang="en-US" sz="2000" b="1" dirty="0" err="1" smtClean="0">
                  <a:solidFill>
                    <a:schemeClr val="tx1"/>
                  </a:solidFill>
                </a:rPr>
                <a:t>c</a:t>
              </a:r>
              <a:endParaRPr lang="en-US" sz="2000" b="1" dirty="0">
                <a:solidFill>
                  <a:schemeClr val="tx1"/>
                </a:solidFill>
              </a:endParaRPr>
            </a:p>
          </p:txBody>
        </p:sp>
        <p:sp>
          <p:nvSpPr>
            <p:cNvPr id="2946100" name="Text Box 52"/>
            <p:cNvSpPr txBox="1">
              <a:spLocks noChangeArrowheads="1"/>
            </p:cNvSpPr>
            <p:nvPr/>
          </p:nvSpPr>
          <p:spPr bwMode="auto">
            <a:xfrm>
              <a:off x="3890" y="1836"/>
              <a:ext cx="197" cy="304"/>
            </a:xfrm>
            <a:prstGeom prst="rect">
              <a:avLst/>
            </a:prstGeom>
            <a:noFill/>
            <a:ln w="12700">
              <a:noFill/>
              <a:miter lim="800000"/>
              <a:headEnd/>
              <a:tailEnd/>
            </a:ln>
            <a:effectLst/>
          </p:spPr>
          <p:txBody>
            <a:bodyPr wrap="none">
              <a:prstTxWarp prst="textNoShape">
                <a:avLst/>
              </a:prstTxWarp>
              <a:spAutoFit/>
            </a:bodyPr>
            <a:lstStyle/>
            <a:p>
              <a:r>
                <a:rPr lang="en-US" sz="2000" b="1" dirty="0" err="1" smtClean="0">
                  <a:solidFill>
                    <a:schemeClr val="tx1"/>
                  </a:solidFill>
                </a:rPr>
                <a:t>b</a:t>
              </a:r>
              <a:endParaRPr lang="en-US" sz="2000" b="1" dirty="0">
                <a:solidFill>
                  <a:schemeClr val="tx1"/>
                </a:solidFill>
              </a:endParaRPr>
            </a:p>
          </p:txBody>
        </p:sp>
        <p:sp>
          <p:nvSpPr>
            <p:cNvPr id="2946101" name="Text Box 53"/>
            <p:cNvSpPr txBox="1">
              <a:spLocks noChangeArrowheads="1"/>
            </p:cNvSpPr>
            <p:nvPr/>
          </p:nvSpPr>
          <p:spPr bwMode="auto">
            <a:xfrm>
              <a:off x="4922" y="1836"/>
              <a:ext cx="197" cy="304"/>
            </a:xfrm>
            <a:prstGeom prst="rect">
              <a:avLst/>
            </a:prstGeom>
            <a:noFill/>
            <a:ln w="12700">
              <a:noFill/>
              <a:miter lim="800000"/>
              <a:headEnd/>
              <a:tailEnd/>
            </a:ln>
            <a:effectLst/>
          </p:spPr>
          <p:txBody>
            <a:bodyPr wrap="none">
              <a:prstTxWarp prst="textNoShape">
                <a:avLst/>
              </a:prstTxWarp>
              <a:spAutoFit/>
            </a:bodyPr>
            <a:lstStyle/>
            <a:p>
              <a:r>
                <a:rPr lang="en-US" sz="2000" b="1" dirty="0" smtClean="0">
                  <a:solidFill>
                    <a:schemeClr val="tx1"/>
                  </a:solidFill>
                </a:rPr>
                <a:t>a</a:t>
              </a:r>
              <a:endParaRPr lang="en-US" sz="2000" b="1" dirty="0">
                <a:solidFill>
                  <a:schemeClr val="tx1"/>
                </a:solidFill>
              </a:endParaRPr>
            </a:p>
          </p:txBody>
        </p:sp>
        <p:sp>
          <p:nvSpPr>
            <p:cNvPr id="2946102" name="Rectangle 54"/>
            <p:cNvSpPr>
              <a:spLocks noChangeArrowheads="1"/>
            </p:cNvSpPr>
            <p:nvPr/>
          </p:nvSpPr>
          <p:spPr bwMode="auto">
            <a:xfrm>
              <a:off x="372" y="966"/>
              <a:ext cx="5220" cy="298"/>
            </a:xfrm>
            <a:prstGeom prst="rect">
              <a:avLst/>
            </a:prstGeom>
            <a:noFill/>
            <a:ln w="12700">
              <a:noFill/>
              <a:miter lim="800000"/>
              <a:headEnd/>
              <a:tailEnd/>
            </a:ln>
            <a:effectLst/>
          </p:spPr>
          <p:txBody>
            <a:bodyPr lIns="63500" tIns="25400" rIns="63500" bIns="25400">
              <a:prstTxWarp prst="textNoShape">
                <a:avLst/>
              </a:prstTxWarp>
              <a:spAutoFit/>
            </a:bodyPr>
            <a:lstStyle/>
            <a:p>
              <a:pPr marL="285750" indent="-285750">
                <a:lnSpc>
                  <a:spcPct val="75000"/>
                </a:lnSpc>
                <a:spcBef>
                  <a:spcPct val="65000"/>
                </a:spcBef>
                <a:buSzPct val="100000"/>
                <a:buFont typeface="Times" pitchFamily="-65" charset="0"/>
                <a:buNone/>
              </a:pPr>
              <a:r>
                <a:rPr lang="en-US" sz="2800" b="1" dirty="0">
                  <a:solidFill>
                    <a:schemeClr val="accent2"/>
                  </a:solidFill>
                  <a:latin typeface="Courier New" pitchFamily="-65" charset="0"/>
                </a:rPr>
                <a:t>000000000000000000</a:t>
              </a:r>
              <a:r>
                <a:rPr lang="en-US" sz="2800" b="1" dirty="0">
                  <a:solidFill>
                    <a:schemeClr val="tx1"/>
                  </a:solidFill>
                  <a:latin typeface="Courier New" pitchFamily="-65" charset="0"/>
                </a:rPr>
                <a:t> </a:t>
              </a:r>
              <a:r>
                <a:rPr lang="en-US" sz="2800" b="1" dirty="0">
                  <a:latin typeface="Courier New" pitchFamily="-65" charset="0"/>
                </a:rPr>
                <a:t>0000000001 </a:t>
              </a:r>
              <a:r>
                <a:rPr lang="en-US" sz="2800" b="1" dirty="0">
                  <a:solidFill>
                    <a:schemeClr val="accent4"/>
                  </a:solidFill>
                  <a:latin typeface="Courier New" pitchFamily="-65" charset="0"/>
                </a:rPr>
                <a:t>1100</a:t>
              </a:r>
              <a:endParaRPr lang="en-US" sz="3200" b="1" dirty="0">
                <a:solidFill>
                  <a:schemeClr val="accent4"/>
                </a:solidFill>
              </a:endParaRPr>
            </a:p>
          </p:txBody>
        </p:sp>
        <p:sp>
          <p:nvSpPr>
            <p:cNvPr id="2946103" name="Line 55"/>
            <p:cNvSpPr>
              <a:spLocks noChangeShapeType="1"/>
            </p:cNvSpPr>
            <p:nvPr/>
          </p:nvSpPr>
          <p:spPr bwMode="auto">
            <a:xfrm flipH="1">
              <a:off x="2416" y="1329"/>
              <a:ext cx="2254" cy="522"/>
            </a:xfrm>
            <a:prstGeom prst="line">
              <a:avLst/>
            </a:prstGeom>
            <a:noFill/>
            <a:ln w="38100">
              <a:solidFill>
                <a:srgbClr val="FF0000"/>
              </a:solidFill>
              <a:round/>
              <a:headEnd/>
              <a:tailEnd type="triangle" w="med" len="med"/>
            </a:ln>
            <a:effectLst/>
          </p:spPr>
          <p:txBody>
            <a:bodyPr wrap="none" anchor="ctr">
              <a:prstTxWarp prst="textNoShape">
                <a:avLst/>
              </a:prstTxWarp>
            </a:bodyPr>
            <a:lstStyle/>
            <a:p>
              <a:endParaRPr lang="en-US"/>
            </a:p>
          </p:txBody>
        </p:sp>
        <p:sp>
          <p:nvSpPr>
            <p:cNvPr id="2946104" name="Line 56"/>
            <p:cNvSpPr>
              <a:spLocks noChangeShapeType="1"/>
            </p:cNvSpPr>
            <p:nvPr/>
          </p:nvSpPr>
          <p:spPr bwMode="auto">
            <a:xfrm flipH="1">
              <a:off x="1140" y="1329"/>
              <a:ext cx="460" cy="645"/>
            </a:xfrm>
            <a:prstGeom prst="line">
              <a:avLst/>
            </a:prstGeom>
            <a:noFill/>
            <a:ln w="38100">
              <a:solidFill>
                <a:srgbClr val="FF0000"/>
              </a:solidFill>
              <a:round/>
              <a:headEnd type="triangle" w="med" len="med"/>
              <a:tailEnd type="triangle" w="med" len="med"/>
            </a:ln>
            <a:effectLst/>
          </p:spPr>
          <p:txBody>
            <a:bodyPr wrap="none" anchor="ctr">
              <a:prstTxWarp prst="textNoShape">
                <a:avLst/>
              </a:prstTxWarp>
            </a:bodyPr>
            <a:lstStyle/>
            <a:p>
              <a:endParaRPr lang="en-US"/>
            </a:p>
          </p:txBody>
        </p:sp>
        <p:cxnSp>
          <p:nvCxnSpPr>
            <p:cNvPr id="2946105" name="AutoShape 57"/>
            <p:cNvCxnSpPr>
              <a:cxnSpLocks noChangeShapeType="1"/>
              <a:endCxn id="2946091" idx="1"/>
            </p:cNvCxnSpPr>
            <p:nvPr/>
          </p:nvCxnSpPr>
          <p:spPr bwMode="auto">
            <a:xfrm rot="10800000" flipV="1">
              <a:off x="192" y="1329"/>
              <a:ext cx="3422" cy="726"/>
            </a:xfrm>
            <a:prstGeom prst="curvedConnector3">
              <a:avLst>
                <a:gd name="adj1" fmla="val 104203"/>
              </a:avLst>
            </a:prstGeom>
            <a:noFill/>
            <a:ln w="38100">
              <a:solidFill>
                <a:schemeClr val="accent1"/>
              </a:solidFill>
              <a:round/>
              <a:headEnd/>
              <a:tailEnd type="triangle" w="med" len="med"/>
            </a:ln>
            <a:effectLst/>
          </p:spPr>
        </p:cxnSp>
        <p:sp>
          <p:nvSpPr>
            <p:cNvPr id="2946106" name="Oval 58"/>
            <p:cNvSpPr>
              <a:spLocks noChangeArrowheads="1"/>
            </p:cNvSpPr>
            <p:nvPr/>
          </p:nvSpPr>
          <p:spPr bwMode="auto">
            <a:xfrm>
              <a:off x="1265" y="1838"/>
              <a:ext cx="1232" cy="336"/>
            </a:xfrm>
            <a:prstGeom prst="ellipse">
              <a:avLst/>
            </a:prstGeom>
            <a:noFill/>
            <a:ln w="38100">
              <a:solidFill>
                <a:srgbClr val="FF0000"/>
              </a:solidFill>
              <a:round/>
              <a:headEnd/>
              <a:tailEnd/>
            </a:ln>
            <a:effectLst/>
          </p:spPr>
          <p:txBody>
            <a:bodyPr wrap="none" anchor="ctr">
              <a:prstTxWarp prst="textNoShape">
                <a:avLst/>
              </a:prstTxWarp>
            </a:bodyPr>
            <a:lstStyle/>
            <a:p>
              <a:endParaRPr lang="en-US"/>
            </a:p>
          </p:txBody>
        </p:sp>
        <p:sp>
          <p:nvSpPr>
            <p:cNvPr id="2946107" name="Text Box 59"/>
            <p:cNvSpPr txBox="1">
              <a:spLocks noChangeArrowheads="1"/>
            </p:cNvSpPr>
            <p:nvPr/>
          </p:nvSpPr>
          <p:spPr bwMode="auto">
            <a:xfrm>
              <a:off x="374" y="691"/>
              <a:ext cx="4554" cy="304"/>
            </a:xfrm>
            <a:prstGeom prst="rect">
              <a:avLst/>
            </a:prstGeom>
            <a:noFill/>
            <a:ln w="12700">
              <a:noFill/>
              <a:miter lim="800000"/>
              <a:headEnd/>
              <a:tailEnd/>
            </a:ln>
            <a:effectLst/>
          </p:spPr>
          <p:txBody>
            <a:bodyPr wrap="none">
              <a:prstTxWarp prst="textNoShape">
                <a:avLst/>
              </a:prstTxWarp>
              <a:spAutoFit/>
            </a:bodyPr>
            <a:lstStyle/>
            <a:p>
              <a:r>
                <a:rPr lang="en-US" sz="2000" b="1" dirty="0">
                  <a:solidFill>
                    <a:schemeClr val="tx1"/>
                  </a:solidFill>
                  <a:latin typeface="18 VAG Rounded Bold   07390"/>
                </a:rPr>
                <a:t>address:</a:t>
              </a:r>
              <a:r>
                <a:rPr lang="en-US" sz="2000" b="1" dirty="0">
                  <a:latin typeface="18 VAG Rounded Bold   07390"/>
                </a:rPr>
                <a:t>            </a:t>
              </a:r>
              <a:r>
                <a:rPr lang="en-US" sz="2000" b="1" dirty="0">
                  <a:solidFill>
                    <a:schemeClr val="accent2"/>
                  </a:solidFill>
                  <a:latin typeface="18 VAG Rounded Bold   07390"/>
                </a:rPr>
                <a:t>tag</a:t>
              </a:r>
              <a:r>
                <a:rPr lang="en-US" sz="2000" b="1" dirty="0">
                  <a:solidFill>
                    <a:schemeClr val="hlink"/>
                  </a:solidFill>
                  <a:latin typeface="18 VAG Rounded Bold   07390"/>
                </a:rPr>
                <a:t> </a:t>
              </a:r>
              <a:r>
                <a:rPr lang="en-US" sz="2000" b="1" dirty="0">
                  <a:latin typeface="18 VAG Rounded Bold   07390"/>
                </a:rPr>
                <a:t>                               index                 </a:t>
              </a:r>
              <a:r>
                <a:rPr lang="en-US" sz="2000" b="1" dirty="0" smtClean="0">
                  <a:latin typeface="18 VAG Rounded Bold   07390"/>
                </a:rPr>
                <a:t>     </a:t>
              </a:r>
              <a:r>
                <a:rPr lang="en-US" sz="2000" b="1" dirty="0" smtClean="0">
                  <a:solidFill>
                    <a:schemeClr val="accent4"/>
                  </a:solidFill>
                  <a:latin typeface="18 VAG Rounded Bold   07390"/>
                </a:rPr>
                <a:t>offset</a:t>
              </a:r>
              <a:r>
                <a:rPr lang="en-US" sz="2000" dirty="0" smtClean="0">
                  <a:solidFill>
                    <a:schemeClr val="accent4"/>
                  </a:solidFill>
                  <a:latin typeface="18 VAG Rounded Bold   07390"/>
                </a:rPr>
                <a:t>  </a:t>
              </a:r>
              <a:endParaRPr lang="en-US" sz="2000" dirty="0">
                <a:solidFill>
                  <a:schemeClr val="accent4"/>
                </a:solidFill>
                <a:latin typeface="18 VAG Rounded Bold   07390"/>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48098" name="Rectangle 2"/>
          <p:cNvSpPr>
            <a:spLocks noGrp="1" noChangeArrowheads="1"/>
          </p:cNvSpPr>
          <p:nvPr>
            <p:ph type="title"/>
          </p:nvPr>
        </p:nvSpPr>
        <p:spPr/>
        <p:txBody>
          <a:bodyPr/>
          <a:lstStyle/>
          <a:p>
            <a:r>
              <a:rPr lang="en-US" smtClean="0"/>
              <a:t>Caching Terminology</a:t>
            </a:r>
            <a:endParaRPr lang="en-US"/>
          </a:p>
        </p:txBody>
      </p:sp>
      <p:sp>
        <p:nvSpPr>
          <p:cNvPr id="2948099" name="Rectangle 3"/>
          <p:cNvSpPr>
            <a:spLocks noGrp="1" noChangeArrowheads="1"/>
          </p:cNvSpPr>
          <p:nvPr>
            <p:ph type="body" idx="1"/>
          </p:nvPr>
        </p:nvSpPr>
        <p:spPr/>
        <p:txBody>
          <a:bodyPr/>
          <a:lstStyle/>
          <a:p>
            <a:r>
              <a:rPr lang="en-US" dirty="0" smtClean="0"/>
              <a:t>When reading memory, 3 things can happen: </a:t>
            </a:r>
          </a:p>
          <a:p>
            <a:pPr lvl="1"/>
            <a:r>
              <a:rPr lang="en-US" dirty="0" smtClean="0">
                <a:solidFill>
                  <a:schemeClr val="accent1"/>
                </a:solidFill>
              </a:rPr>
              <a:t>cache hit: </a:t>
            </a:r>
            <a:r>
              <a:rPr lang="en-US" dirty="0" smtClean="0"/>
              <a:t/>
            </a:r>
            <a:br>
              <a:rPr lang="en-US" dirty="0" smtClean="0"/>
            </a:br>
            <a:r>
              <a:rPr lang="en-US" dirty="0" smtClean="0"/>
              <a:t>cache block is valid and contains proper address, so read desired word</a:t>
            </a:r>
          </a:p>
          <a:p>
            <a:pPr lvl="1"/>
            <a:r>
              <a:rPr lang="en-US" dirty="0" smtClean="0">
                <a:solidFill>
                  <a:schemeClr val="accent1"/>
                </a:solidFill>
              </a:rPr>
              <a:t>cache miss: </a:t>
            </a:r>
            <a:r>
              <a:rPr lang="en-US" dirty="0" smtClean="0"/>
              <a:t/>
            </a:r>
            <a:br>
              <a:rPr lang="en-US" dirty="0" smtClean="0"/>
            </a:br>
            <a:r>
              <a:rPr lang="en-US" dirty="0" smtClean="0"/>
              <a:t>nothing in cache in appropriate block, so fetch from memory</a:t>
            </a:r>
          </a:p>
          <a:p>
            <a:pPr lvl="1"/>
            <a:r>
              <a:rPr lang="en-US" dirty="0" smtClean="0">
                <a:solidFill>
                  <a:schemeClr val="accent1"/>
                </a:solidFill>
              </a:rPr>
              <a:t>cache miss, block replacement: </a:t>
            </a:r>
            <a:r>
              <a:rPr lang="en-US" dirty="0" smtClean="0"/>
              <a:t/>
            </a:r>
            <a:br>
              <a:rPr lang="en-US" dirty="0" smtClean="0"/>
            </a:br>
            <a:r>
              <a:rPr lang="en-US" dirty="0" smtClean="0"/>
              <a:t>wrong data is in cache at appropriate block, so discard it and fetch desired data from memory (cache always copy)</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92803" name="Rectangle 3"/>
          <p:cNvSpPr>
            <a:spLocks noGrp="1" noChangeArrowheads="1"/>
          </p:cNvSpPr>
          <p:nvPr>
            <p:ph type="body" idx="1"/>
          </p:nvPr>
        </p:nvSpPr>
        <p:spPr>
          <a:xfrm>
            <a:off x="457200" y="1143000"/>
            <a:ext cx="4191000" cy="5210175"/>
          </a:xfrm>
        </p:spPr>
        <p:txBody>
          <a:bodyPr/>
          <a:lstStyle/>
          <a:p>
            <a:pPr marL="609600" indent="-609600">
              <a:tabLst>
                <a:tab pos="2057400" algn="ctr"/>
                <a:tab pos="5308600" algn="ctr"/>
                <a:tab pos="7086600" algn="ctr"/>
              </a:tabLst>
            </a:pPr>
            <a:r>
              <a:rPr lang="en-US" dirty="0"/>
              <a:t>Ex.: 16KB of data, direct-mapped, </a:t>
            </a:r>
            <a:br>
              <a:rPr lang="en-US" dirty="0"/>
            </a:br>
            <a:r>
              <a:rPr lang="en-US" dirty="0"/>
              <a:t>4 word </a:t>
            </a:r>
            <a:r>
              <a:rPr lang="en-US" dirty="0" smtClean="0"/>
              <a:t>blocks</a:t>
            </a:r>
          </a:p>
          <a:p>
            <a:pPr marL="938212" lvl="1" indent="-609600">
              <a:tabLst>
                <a:tab pos="2057400" algn="ctr"/>
                <a:tab pos="5308600" algn="ctr"/>
                <a:tab pos="7086600" algn="ctr"/>
              </a:tabLst>
            </a:pPr>
            <a:r>
              <a:rPr lang="en-US" dirty="0" smtClean="0"/>
              <a:t>Can you work out height, width, area?</a:t>
            </a:r>
          </a:p>
          <a:p>
            <a:pPr marL="609600" indent="-609600">
              <a:tabLst>
                <a:tab pos="2057400" algn="ctr"/>
                <a:tab pos="5308600" algn="ctr"/>
                <a:tab pos="7086600" algn="ctr"/>
              </a:tabLst>
            </a:pPr>
            <a:r>
              <a:rPr lang="en-US" dirty="0"/>
              <a:t>Read 4 addresses</a:t>
            </a:r>
          </a:p>
          <a:p>
            <a:pPr marL="850900" lvl="1" indent="-533400">
              <a:lnSpc>
                <a:spcPct val="75000"/>
              </a:lnSpc>
              <a:buFontTx/>
              <a:buAutoNum type="arabicPeriod"/>
              <a:tabLst>
                <a:tab pos="2057400" algn="ctr"/>
                <a:tab pos="5308600" algn="ctr"/>
                <a:tab pos="7086600" algn="ctr"/>
              </a:tabLst>
            </a:pPr>
            <a:r>
              <a:rPr lang="en-US" dirty="0">
                <a:latin typeface="Courier New" pitchFamily="-65" charset="0"/>
              </a:rPr>
              <a:t>0x00000014</a:t>
            </a:r>
          </a:p>
          <a:p>
            <a:pPr marL="850900" lvl="1" indent="-533400">
              <a:lnSpc>
                <a:spcPct val="75000"/>
              </a:lnSpc>
              <a:buFontTx/>
              <a:buAutoNum type="arabicPeriod"/>
              <a:tabLst>
                <a:tab pos="2057400" algn="ctr"/>
                <a:tab pos="5308600" algn="ctr"/>
                <a:tab pos="7086600" algn="ctr"/>
              </a:tabLst>
            </a:pPr>
            <a:r>
              <a:rPr lang="en-US" dirty="0">
                <a:latin typeface="Courier New" pitchFamily="-65" charset="0"/>
              </a:rPr>
              <a:t>0x0000001C</a:t>
            </a:r>
          </a:p>
          <a:p>
            <a:pPr marL="850900" lvl="1" indent="-533400">
              <a:lnSpc>
                <a:spcPct val="75000"/>
              </a:lnSpc>
              <a:buFontTx/>
              <a:buAutoNum type="arabicPeriod"/>
              <a:tabLst>
                <a:tab pos="2057400" algn="ctr"/>
                <a:tab pos="5308600" algn="ctr"/>
                <a:tab pos="7086600" algn="ctr"/>
              </a:tabLst>
            </a:pPr>
            <a:r>
              <a:rPr lang="en-US" dirty="0">
                <a:latin typeface="Courier New" pitchFamily="-65" charset="0"/>
              </a:rPr>
              <a:t>0x00000034</a:t>
            </a:r>
          </a:p>
          <a:p>
            <a:pPr marL="850900" lvl="1" indent="-533400">
              <a:lnSpc>
                <a:spcPct val="75000"/>
              </a:lnSpc>
              <a:buFontTx/>
              <a:buAutoNum type="arabicPeriod"/>
              <a:tabLst>
                <a:tab pos="2057400" algn="ctr"/>
                <a:tab pos="5308600" algn="ctr"/>
                <a:tab pos="7086600" algn="ctr"/>
              </a:tabLst>
            </a:pPr>
            <a:r>
              <a:rPr lang="en-US" dirty="0">
                <a:latin typeface="Courier New" pitchFamily="-65" charset="0"/>
              </a:rPr>
              <a:t>0x00008014</a:t>
            </a:r>
            <a:endParaRPr lang="en-US" dirty="0"/>
          </a:p>
          <a:p>
            <a:pPr marL="609600" indent="-609600">
              <a:tabLst>
                <a:tab pos="2057400" algn="ctr"/>
                <a:tab pos="5308600" algn="ctr"/>
                <a:tab pos="7086600" algn="ctr"/>
              </a:tabLst>
            </a:pPr>
            <a:r>
              <a:rPr lang="en-US" dirty="0"/>
              <a:t>Memory </a:t>
            </a:r>
            <a:r>
              <a:rPr lang="en-US" dirty="0" err="1" smtClean="0"/>
              <a:t>vals</a:t>
            </a:r>
            <a:r>
              <a:rPr lang="en-US" dirty="0" smtClean="0"/>
              <a:t> here:</a:t>
            </a:r>
            <a:endParaRPr lang="en-US" dirty="0"/>
          </a:p>
        </p:txBody>
      </p:sp>
      <p:sp>
        <p:nvSpPr>
          <p:cNvPr id="2892804" name="Text Box 4"/>
          <p:cNvSpPr txBox="1">
            <a:spLocks noChangeArrowheads="1"/>
          </p:cNvSpPr>
          <p:nvPr/>
        </p:nvSpPr>
        <p:spPr bwMode="auto">
          <a:xfrm>
            <a:off x="4627563" y="1384300"/>
            <a:ext cx="1992853" cy="461665"/>
          </a:xfrm>
          <a:prstGeom prst="rect">
            <a:avLst/>
          </a:prstGeom>
          <a:noFill/>
          <a:ln w="12700">
            <a:noFill/>
            <a:miter lim="800000"/>
            <a:headEnd/>
            <a:tailEnd/>
          </a:ln>
          <a:effectLst/>
        </p:spPr>
        <p:txBody>
          <a:bodyPr wrap="none">
            <a:prstTxWarp prst="textNoShape">
              <a:avLst/>
            </a:prstTxWarp>
            <a:spAutoFit/>
          </a:bodyPr>
          <a:lstStyle/>
          <a:p>
            <a:r>
              <a:rPr lang="en-US" sz="2400" b="1" dirty="0">
                <a:solidFill>
                  <a:schemeClr val="accent4"/>
                </a:solidFill>
                <a:latin typeface="18 VAG Rounded Bold   07390"/>
              </a:rPr>
              <a:t>Address (hex)</a:t>
            </a:r>
          </a:p>
        </p:txBody>
      </p:sp>
      <p:sp>
        <p:nvSpPr>
          <p:cNvPr id="2892805" name="Text Box 5"/>
          <p:cNvSpPr txBox="1">
            <a:spLocks noChangeArrowheads="1"/>
          </p:cNvSpPr>
          <p:nvPr/>
        </p:nvSpPr>
        <p:spPr bwMode="auto">
          <a:xfrm>
            <a:off x="6684963" y="1371600"/>
            <a:ext cx="2071335" cy="461665"/>
          </a:xfrm>
          <a:prstGeom prst="rect">
            <a:avLst/>
          </a:prstGeom>
          <a:noFill/>
          <a:ln w="12700">
            <a:noFill/>
            <a:miter lim="800000"/>
            <a:headEnd/>
            <a:tailEnd/>
          </a:ln>
          <a:effectLst/>
        </p:spPr>
        <p:txBody>
          <a:bodyPr wrap="none">
            <a:prstTxWarp prst="textNoShape">
              <a:avLst/>
            </a:prstTxWarp>
            <a:spAutoFit/>
          </a:bodyPr>
          <a:lstStyle/>
          <a:p>
            <a:r>
              <a:rPr lang="en-US" sz="2400" b="1" dirty="0">
                <a:solidFill>
                  <a:schemeClr val="accent4"/>
                </a:solidFill>
                <a:latin typeface="18 VAG Rounded Bold   07390"/>
              </a:rPr>
              <a:t>Value of Word</a:t>
            </a:r>
          </a:p>
        </p:txBody>
      </p:sp>
      <p:sp>
        <p:nvSpPr>
          <p:cNvPr id="2892806" name="Text Box 6"/>
          <p:cNvSpPr txBox="1">
            <a:spLocks noChangeArrowheads="1"/>
          </p:cNvSpPr>
          <p:nvPr/>
        </p:nvSpPr>
        <p:spPr bwMode="auto">
          <a:xfrm>
            <a:off x="5999163" y="1066800"/>
            <a:ext cx="1547812" cy="519113"/>
          </a:xfrm>
          <a:prstGeom prst="rect">
            <a:avLst/>
          </a:prstGeom>
          <a:noFill/>
          <a:ln w="12700">
            <a:noFill/>
            <a:miter lim="800000"/>
            <a:headEnd/>
            <a:tailEnd/>
          </a:ln>
          <a:effectLst/>
        </p:spPr>
        <p:txBody>
          <a:bodyPr wrap="none">
            <a:prstTxWarp prst="textNoShape">
              <a:avLst/>
            </a:prstTxWarp>
            <a:spAutoFit/>
          </a:bodyPr>
          <a:lstStyle/>
          <a:p>
            <a:r>
              <a:rPr lang="en-US" sz="2800" b="1" dirty="0">
                <a:solidFill>
                  <a:schemeClr val="accent2"/>
                </a:solidFill>
                <a:latin typeface="18 VAG Rounded Bold   07390"/>
              </a:rPr>
              <a:t>Memory</a:t>
            </a:r>
            <a:endParaRPr lang="en-US" sz="2000" b="1" dirty="0">
              <a:latin typeface="18 VAG Rounded Bold   07390"/>
            </a:endParaRPr>
          </a:p>
        </p:txBody>
      </p:sp>
      <p:grpSp>
        <p:nvGrpSpPr>
          <p:cNvPr id="2" name="Group 7"/>
          <p:cNvGrpSpPr>
            <a:grpSpLocks/>
          </p:cNvGrpSpPr>
          <p:nvPr/>
        </p:nvGrpSpPr>
        <p:grpSpPr bwMode="auto">
          <a:xfrm>
            <a:off x="4856163" y="1509713"/>
            <a:ext cx="3581400" cy="5257800"/>
            <a:chOff x="2880" y="912"/>
            <a:chExt cx="2256" cy="3312"/>
          </a:xfrm>
        </p:grpSpPr>
        <p:grpSp>
          <p:nvGrpSpPr>
            <p:cNvPr id="3" name="Group 8"/>
            <p:cNvGrpSpPr>
              <a:grpSpLocks/>
            </p:cNvGrpSpPr>
            <p:nvPr/>
          </p:nvGrpSpPr>
          <p:grpSpPr bwMode="auto">
            <a:xfrm>
              <a:off x="2880" y="1152"/>
              <a:ext cx="2256" cy="1153"/>
              <a:chOff x="240" y="1631"/>
              <a:chExt cx="2256" cy="1153"/>
            </a:xfrm>
          </p:grpSpPr>
          <p:sp>
            <p:nvSpPr>
              <p:cNvPr id="2892809" name="Rectangle 9"/>
              <p:cNvSpPr>
                <a:spLocks noChangeArrowheads="1"/>
              </p:cNvSpPr>
              <p:nvPr/>
            </p:nvSpPr>
            <p:spPr bwMode="auto">
              <a:xfrm>
                <a:off x="1440" y="168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2810" name="Rectangle 10"/>
              <p:cNvSpPr>
                <a:spLocks noChangeArrowheads="1"/>
              </p:cNvSpPr>
              <p:nvPr/>
            </p:nvSpPr>
            <p:spPr bwMode="auto">
              <a:xfrm>
                <a:off x="1440" y="187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2811" name="Rectangle 11"/>
              <p:cNvSpPr>
                <a:spLocks noChangeArrowheads="1"/>
              </p:cNvSpPr>
              <p:nvPr/>
            </p:nvSpPr>
            <p:spPr bwMode="auto">
              <a:xfrm>
                <a:off x="1440" y="206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2812" name="Rectangle 12"/>
              <p:cNvSpPr>
                <a:spLocks noChangeArrowheads="1"/>
              </p:cNvSpPr>
              <p:nvPr/>
            </p:nvSpPr>
            <p:spPr bwMode="auto">
              <a:xfrm>
                <a:off x="1440" y="225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2813" name="Text Box 13"/>
              <p:cNvSpPr txBox="1">
                <a:spLocks noChangeArrowheads="1"/>
              </p:cNvSpPr>
              <p:nvPr/>
            </p:nvSpPr>
            <p:spPr bwMode="auto">
              <a:xfrm>
                <a:off x="240" y="1631"/>
                <a:ext cx="1191"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00000010</a:t>
                </a:r>
                <a:endParaRPr lang="en-US" sz="2800">
                  <a:solidFill>
                    <a:schemeClr val="tx1"/>
                  </a:solidFill>
                  <a:latin typeface="Times" pitchFamily="-65" charset="0"/>
                </a:endParaRPr>
              </a:p>
            </p:txBody>
          </p:sp>
          <p:sp>
            <p:nvSpPr>
              <p:cNvPr id="2892814" name="Text Box 14"/>
              <p:cNvSpPr txBox="1">
                <a:spLocks noChangeArrowheads="1"/>
              </p:cNvSpPr>
              <p:nvPr/>
            </p:nvSpPr>
            <p:spPr bwMode="auto">
              <a:xfrm>
                <a:off x="240" y="1823"/>
                <a:ext cx="1191" cy="327"/>
              </a:xfrm>
              <a:prstGeom prst="rect">
                <a:avLst/>
              </a:prstGeom>
              <a:noFill/>
              <a:ln w="9525">
                <a:noFill/>
                <a:miter lim="800000"/>
                <a:headEnd/>
                <a:tailEnd/>
              </a:ln>
              <a:effectLst/>
            </p:spPr>
            <p:txBody>
              <a:bodyPr wrap="none">
                <a:prstTxWarp prst="textNoShape">
                  <a:avLst/>
                </a:prstTxWarp>
                <a:spAutoFit/>
              </a:bodyPr>
              <a:lstStyle/>
              <a:p>
                <a:r>
                  <a:rPr lang="en-US" sz="2800" b="1" u="sng">
                    <a:latin typeface="Courier New" pitchFamily="-65" charset="0"/>
                  </a:rPr>
                  <a:t>00000014</a:t>
                </a:r>
                <a:endParaRPr lang="en-US" sz="2800" b="1">
                  <a:solidFill>
                    <a:schemeClr val="tx1"/>
                  </a:solidFill>
                  <a:latin typeface="Courier New" pitchFamily="-65" charset="0"/>
                </a:endParaRPr>
              </a:p>
            </p:txBody>
          </p:sp>
          <p:sp>
            <p:nvSpPr>
              <p:cNvPr id="2892815" name="Text Box 15"/>
              <p:cNvSpPr txBox="1">
                <a:spLocks noChangeArrowheads="1"/>
              </p:cNvSpPr>
              <p:nvPr/>
            </p:nvSpPr>
            <p:spPr bwMode="auto">
              <a:xfrm>
                <a:off x="240" y="2015"/>
                <a:ext cx="1191"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00000018</a:t>
                </a:r>
              </a:p>
            </p:txBody>
          </p:sp>
          <p:sp>
            <p:nvSpPr>
              <p:cNvPr id="2892816" name="Text Box 16"/>
              <p:cNvSpPr txBox="1">
                <a:spLocks noChangeArrowheads="1"/>
              </p:cNvSpPr>
              <p:nvPr/>
            </p:nvSpPr>
            <p:spPr bwMode="auto">
              <a:xfrm>
                <a:off x="240" y="2207"/>
                <a:ext cx="1191" cy="327"/>
              </a:xfrm>
              <a:prstGeom prst="rect">
                <a:avLst/>
              </a:prstGeom>
              <a:noFill/>
              <a:ln w="9525">
                <a:noFill/>
                <a:miter lim="800000"/>
                <a:headEnd/>
                <a:tailEnd/>
              </a:ln>
              <a:effectLst/>
            </p:spPr>
            <p:txBody>
              <a:bodyPr wrap="none">
                <a:prstTxWarp prst="textNoShape">
                  <a:avLst/>
                </a:prstTxWarp>
                <a:spAutoFit/>
              </a:bodyPr>
              <a:lstStyle/>
              <a:p>
                <a:r>
                  <a:rPr lang="en-US" sz="2800" b="1" u="sng">
                    <a:latin typeface="Courier New" pitchFamily="-65" charset="0"/>
                  </a:rPr>
                  <a:t>0000001C</a:t>
                </a:r>
                <a:endParaRPr lang="en-US" sz="2800" b="1">
                  <a:solidFill>
                    <a:schemeClr val="tx1"/>
                  </a:solidFill>
                  <a:latin typeface="Courier New" pitchFamily="-65" charset="0"/>
                </a:endParaRPr>
              </a:p>
            </p:txBody>
          </p:sp>
          <p:sp>
            <p:nvSpPr>
              <p:cNvPr id="2892817" name="Text Box 17"/>
              <p:cNvSpPr txBox="1">
                <a:spLocks noChangeArrowheads="1"/>
              </p:cNvSpPr>
              <p:nvPr/>
            </p:nvSpPr>
            <p:spPr bwMode="auto">
              <a:xfrm>
                <a:off x="1872" y="1632"/>
                <a:ext cx="223" cy="288"/>
              </a:xfrm>
              <a:prstGeom prst="rect">
                <a:avLst/>
              </a:prstGeom>
              <a:noFill/>
              <a:ln w="12700">
                <a:noFill/>
                <a:miter lim="800000"/>
                <a:headEnd/>
                <a:tailEnd/>
              </a:ln>
              <a:effectLst/>
            </p:spPr>
            <p:txBody>
              <a:bodyPr wrap="none">
                <a:prstTxWarp prst="textNoShape">
                  <a:avLst/>
                </a:prstTxWarp>
                <a:spAutoFit/>
              </a:bodyPr>
              <a:lstStyle/>
              <a:p>
                <a:r>
                  <a:rPr lang="en-US" sz="2400" b="1"/>
                  <a:t>a</a:t>
                </a:r>
              </a:p>
            </p:txBody>
          </p:sp>
          <p:sp>
            <p:nvSpPr>
              <p:cNvPr id="2892818" name="Text Box 18"/>
              <p:cNvSpPr txBox="1">
                <a:spLocks noChangeArrowheads="1"/>
              </p:cNvSpPr>
              <p:nvPr/>
            </p:nvSpPr>
            <p:spPr bwMode="auto">
              <a:xfrm>
                <a:off x="1872" y="1824"/>
                <a:ext cx="233" cy="288"/>
              </a:xfrm>
              <a:prstGeom prst="rect">
                <a:avLst/>
              </a:prstGeom>
              <a:noFill/>
              <a:ln w="12700">
                <a:noFill/>
                <a:miter lim="800000"/>
                <a:headEnd/>
                <a:tailEnd/>
              </a:ln>
              <a:effectLst/>
            </p:spPr>
            <p:txBody>
              <a:bodyPr wrap="none">
                <a:prstTxWarp prst="textNoShape">
                  <a:avLst/>
                </a:prstTxWarp>
                <a:spAutoFit/>
              </a:bodyPr>
              <a:lstStyle/>
              <a:p>
                <a:r>
                  <a:rPr lang="en-US" sz="2400" b="1"/>
                  <a:t>b</a:t>
                </a:r>
              </a:p>
            </p:txBody>
          </p:sp>
          <p:sp>
            <p:nvSpPr>
              <p:cNvPr id="2892819" name="Text Box 19"/>
              <p:cNvSpPr txBox="1">
                <a:spLocks noChangeArrowheads="1"/>
              </p:cNvSpPr>
              <p:nvPr/>
            </p:nvSpPr>
            <p:spPr bwMode="auto">
              <a:xfrm>
                <a:off x="1872" y="2016"/>
                <a:ext cx="223" cy="288"/>
              </a:xfrm>
              <a:prstGeom prst="rect">
                <a:avLst/>
              </a:prstGeom>
              <a:noFill/>
              <a:ln w="12700">
                <a:noFill/>
                <a:miter lim="800000"/>
                <a:headEnd/>
                <a:tailEnd/>
              </a:ln>
              <a:effectLst/>
            </p:spPr>
            <p:txBody>
              <a:bodyPr wrap="none">
                <a:prstTxWarp prst="textNoShape">
                  <a:avLst/>
                </a:prstTxWarp>
                <a:spAutoFit/>
              </a:bodyPr>
              <a:lstStyle/>
              <a:p>
                <a:r>
                  <a:rPr lang="en-US" sz="2400" b="1"/>
                  <a:t>c</a:t>
                </a:r>
              </a:p>
            </p:txBody>
          </p:sp>
          <p:sp>
            <p:nvSpPr>
              <p:cNvPr id="2892820" name="Text Box 20"/>
              <p:cNvSpPr txBox="1">
                <a:spLocks noChangeArrowheads="1"/>
              </p:cNvSpPr>
              <p:nvPr/>
            </p:nvSpPr>
            <p:spPr bwMode="auto">
              <a:xfrm>
                <a:off x="1872" y="2208"/>
                <a:ext cx="233" cy="288"/>
              </a:xfrm>
              <a:prstGeom prst="rect">
                <a:avLst/>
              </a:prstGeom>
              <a:noFill/>
              <a:ln w="12700">
                <a:noFill/>
                <a:miter lim="800000"/>
                <a:headEnd/>
                <a:tailEnd/>
              </a:ln>
              <a:effectLst/>
            </p:spPr>
            <p:txBody>
              <a:bodyPr wrap="none">
                <a:prstTxWarp prst="textNoShape">
                  <a:avLst/>
                </a:prstTxWarp>
                <a:spAutoFit/>
              </a:bodyPr>
              <a:lstStyle/>
              <a:p>
                <a:r>
                  <a:rPr lang="en-US" sz="2400" b="1"/>
                  <a:t>d</a:t>
                </a:r>
              </a:p>
            </p:txBody>
          </p:sp>
          <p:sp>
            <p:nvSpPr>
              <p:cNvPr id="2892821" name="Text Box 21"/>
              <p:cNvSpPr txBox="1">
                <a:spLocks noChangeArrowheads="1"/>
              </p:cNvSpPr>
              <p:nvPr/>
            </p:nvSpPr>
            <p:spPr bwMode="auto">
              <a:xfrm>
                <a:off x="672" y="2496"/>
                <a:ext cx="260" cy="288"/>
              </a:xfrm>
              <a:prstGeom prst="rect">
                <a:avLst/>
              </a:prstGeom>
              <a:noFill/>
              <a:ln w="9525">
                <a:noFill/>
                <a:miter lim="800000"/>
                <a:headEnd/>
                <a:tailEnd/>
              </a:ln>
              <a:effectLst/>
            </p:spPr>
            <p:txBody>
              <a:bodyPr wrap="none">
                <a:prstTxWarp prst="textNoShape">
                  <a:avLst/>
                </a:prstTxWarp>
                <a:spAutoFit/>
              </a:bodyPr>
              <a:lstStyle/>
              <a:p>
                <a:r>
                  <a:rPr lang="en-US" sz="2400" b="1">
                    <a:solidFill>
                      <a:schemeClr val="tx1"/>
                    </a:solidFill>
                    <a:latin typeface="Times" pitchFamily="-65" charset="0"/>
                  </a:rPr>
                  <a:t>...</a:t>
                </a:r>
                <a:endParaRPr lang="en-US" sz="2400">
                  <a:solidFill>
                    <a:schemeClr val="tx1"/>
                  </a:solidFill>
                  <a:latin typeface="Times" pitchFamily="-65" charset="0"/>
                </a:endParaRPr>
              </a:p>
            </p:txBody>
          </p:sp>
          <p:sp>
            <p:nvSpPr>
              <p:cNvPr id="2892822" name="Text Box 22"/>
              <p:cNvSpPr txBox="1">
                <a:spLocks noChangeArrowheads="1"/>
              </p:cNvSpPr>
              <p:nvPr/>
            </p:nvSpPr>
            <p:spPr bwMode="auto">
              <a:xfrm>
                <a:off x="1824" y="2496"/>
                <a:ext cx="260" cy="288"/>
              </a:xfrm>
              <a:prstGeom prst="rect">
                <a:avLst/>
              </a:prstGeom>
              <a:noFill/>
              <a:ln w="9525">
                <a:noFill/>
                <a:miter lim="800000"/>
                <a:headEnd/>
                <a:tailEnd/>
              </a:ln>
              <a:effectLst/>
            </p:spPr>
            <p:txBody>
              <a:bodyPr wrap="none">
                <a:prstTxWarp prst="textNoShape">
                  <a:avLst/>
                </a:prstTxWarp>
                <a:spAutoFit/>
              </a:bodyPr>
              <a:lstStyle/>
              <a:p>
                <a:r>
                  <a:rPr lang="en-US" sz="2400" b="1">
                    <a:solidFill>
                      <a:schemeClr val="tx1"/>
                    </a:solidFill>
                    <a:latin typeface="Times" pitchFamily="-65" charset="0"/>
                  </a:rPr>
                  <a:t>...</a:t>
                </a:r>
                <a:endParaRPr lang="en-US" sz="2400">
                  <a:solidFill>
                    <a:schemeClr val="tx1"/>
                  </a:solidFill>
                  <a:latin typeface="Times" pitchFamily="-65" charset="0"/>
                </a:endParaRPr>
              </a:p>
            </p:txBody>
          </p:sp>
        </p:grpSp>
        <p:sp>
          <p:nvSpPr>
            <p:cNvPr id="2892823" name="Rectangle 23"/>
            <p:cNvSpPr>
              <a:spLocks noChangeArrowheads="1"/>
            </p:cNvSpPr>
            <p:nvPr/>
          </p:nvSpPr>
          <p:spPr bwMode="auto">
            <a:xfrm>
              <a:off x="4080" y="230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2824" name="Rectangle 24"/>
            <p:cNvSpPr>
              <a:spLocks noChangeArrowheads="1"/>
            </p:cNvSpPr>
            <p:nvPr/>
          </p:nvSpPr>
          <p:spPr bwMode="auto">
            <a:xfrm>
              <a:off x="4080" y="249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2825" name="Rectangle 25"/>
            <p:cNvSpPr>
              <a:spLocks noChangeArrowheads="1"/>
            </p:cNvSpPr>
            <p:nvPr/>
          </p:nvSpPr>
          <p:spPr bwMode="auto">
            <a:xfrm>
              <a:off x="4080" y="268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2826" name="Rectangle 26"/>
            <p:cNvSpPr>
              <a:spLocks noChangeArrowheads="1"/>
            </p:cNvSpPr>
            <p:nvPr/>
          </p:nvSpPr>
          <p:spPr bwMode="auto">
            <a:xfrm>
              <a:off x="4080" y="288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2827" name="Text Box 27"/>
            <p:cNvSpPr txBox="1">
              <a:spLocks noChangeArrowheads="1"/>
            </p:cNvSpPr>
            <p:nvPr/>
          </p:nvSpPr>
          <p:spPr bwMode="auto">
            <a:xfrm>
              <a:off x="2880" y="2255"/>
              <a:ext cx="1191"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00000030</a:t>
              </a:r>
              <a:endParaRPr lang="en-US" sz="2800">
                <a:solidFill>
                  <a:schemeClr val="tx1"/>
                </a:solidFill>
                <a:latin typeface="Times" pitchFamily="-65" charset="0"/>
              </a:endParaRPr>
            </a:p>
          </p:txBody>
        </p:sp>
        <p:sp>
          <p:nvSpPr>
            <p:cNvPr id="2892828" name="Text Box 28"/>
            <p:cNvSpPr txBox="1">
              <a:spLocks noChangeArrowheads="1"/>
            </p:cNvSpPr>
            <p:nvPr/>
          </p:nvSpPr>
          <p:spPr bwMode="auto">
            <a:xfrm>
              <a:off x="2880" y="2447"/>
              <a:ext cx="1191" cy="327"/>
            </a:xfrm>
            <a:prstGeom prst="rect">
              <a:avLst/>
            </a:prstGeom>
            <a:noFill/>
            <a:ln w="9525">
              <a:noFill/>
              <a:miter lim="800000"/>
              <a:headEnd/>
              <a:tailEnd/>
            </a:ln>
            <a:effectLst/>
          </p:spPr>
          <p:txBody>
            <a:bodyPr wrap="none">
              <a:prstTxWarp prst="textNoShape">
                <a:avLst/>
              </a:prstTxWarp>
              <a:spAutoFit/>
            </a:bodyPr>
            <a:lstStyle/>
            <a:p>
              <a:r>
                <a:rPr lang="en-US" sz="2800" b="1" u="sng">
                  <a:latin typeface="Courier New" pitchFamily="-65" charset="0"/>
                </a:rPr>
                <a:t>00000034</a:t>
              </a:r>
              <a:endParaRPr lang="en-US" sz="2800" b="1">
                <a:solidFill>
                  <a:schemeClr val="tx1"/>
                </a:solidFill>
                <a:latin typeface="Courier New" pitchFamily="-65" charset="0"/>
              </a:endParaRPr>
            </a:p>
          </p:txBody>
        </p:sp>
        <p:sp>
          <p:nvSpPr>
            <p:cNvPr id="2892829" name="Text Box 29"/>
            <p:cNvSpPr txBox="1">
              <a:spLocks noChangeArrowheads="1"/>
            </p:cNvSpPr>
            <p:nvPr/>
          </p:nvSpPr>
          <p:spPr bwMode="auto">
            <a:xfrm>
              <a:off x="2880" y="2639"/>
              <a:ext cx="1191"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00000038</a:t>
              </a:r>
            </a:p>
          </p:txBody>
        </p:sp>
        <p:sp>
          <p:nvSpPr>
            <p:cNvPr id="2892830" name="Text Box 30"/>
            <p:cNvSpPr txBox="1">
              <a:spLocks noChangeArrowheads="1"/>
            </p:cNvSpPr>
            <p:nvPr/>
          </p:nvSpPr>
          <p:spPr bwMode="auto">
            <a:xfrm>
              <a:off x="2880" y="2831"/>
              <a:ext cx="1191"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0000003C</a:t>
              </a:r>
            </a:p>
          </p:txBody>
        </p:sp>
        <p:sp>
          <p:nvSpPr>
            <p:cNvPr id="2892831" name="Text Box 31"/>
            <p:cNvSpPr txBox="1">
              <a:spLocks noChangeArrowheads="1"/>
            </p:cNvSpPr>
            <p:nvPr/>
          </p:nvSpPr>
          <p:spPr bwMode="auto">
            <a:xfrm>
              <a:off x="4512" y="2256"/>
              <a:ext cx="223" cy="288"/>
            </a:xfrm>
            <a:prstGeom prst="rect">
              <a:avLst/>
            </a:prstGeom>
            <a:noFill/>
            <a:ln w="12700">
              <a:noFill/>
              <a:miter lim="800000"/>
              <a:headEnd/>
              <a:tailEnd/>
            </a:ln>
            <a:effectLst/>
          </p:spPr>
          <p:txBody>
            <a:bodyPr wrap="none">
              <a:prstTxWarp prst="textNoShape">
                <a:avLst/>
              </a:prstTxWarp>
              <a:spAutoFit/>
            </a:bodyPr>
            <a:lstStyle/>
            <a:p>
              <a:r>
                <a:rPr lang="en-US" sz="2400" b="1"/>
                <a:t>e</a:t>
              </a:r>
            </a:p>
          </p:txBody>
        </p:sp>
        <p:sp>
          <p:nvSpPr>
            <p:cNvPr id="2892832" name="Text Box 32"/>
            <p:cNvSpPr txBox="1">
              <a:spLocks noChangeArrowheads="1"/>
            </p:cNvSpPr>
            <p:nvPr/>
          </p:nvSpPr>
          <p:spPr bwMode="auto">
            <a:xfrm>
              <a:off x="4512" y="2448"/>
              <a:ext cx="180" cy="288"/>
            </a:xfrm>
            <a:prstGeom prst="rect">
              <a:avLst/>
            </a:prstGeom>
            <a:noFill/>
            <a:ln w="12700">
              <a:noFill/>
              <a:miter lim="800000"/>
              <a:headEnd/>
              <a:tailEnd/>
            </a:ln>
            <a:effectLst/>
          </p:spPr>
          <p:txBody>
            <a:bodyPr wrap="none">
              <a:prstTxWarp prst="textNoShape">
                <a:avLst/>
              </a:prstTxWarp>
              <a:spAutoFit/>
            </a:bodyPr>
            <a:lstStyle/>
            <a:p>
              <a:r>
                <a:rPr lang="en-US" sz="2400" b="1"/>
                <a:t>f</a:t>
              </a:r>
            </a:p>
          </p:txBody>
        </p:sp>
        <p:sp>
          <p:nvSpPr>
            <p:cNvPr id="2892833" name="Text Box 33"/>
            <p:cNvSpPr txBox="1">
              <a:spLocks noChangeArrowheads="1"/>
            </p:cNvSpPr>
            <p:nvPr/>
          </p:nvSpPr>
          <p:spPr bwMode="auto">
            <a:xfrm>
              <a:off x="4512" y="2640"/>
              <a:ext cx="233" cy="288"/>
            </a:xfrm>
            <a:prstGeom prst="rect">
              <a:avLst/>
            </a:prstGeom>
            <a:noFill/>
            <a:ln w="12700">
              <a:noFill/>
              <a:miter lim="800000"/>
              <a:headEnd/>
              <a:tailEnd/>
            </a:ln>
            <a:effectLst/>
          </p:spPr>
          <p:txBody>
            <a:bodyPr wrap="none">
              <a:prstTxWarp prst="textNoShape">
                <a:avLst/>
              </a:prstTxWarp>
              <a:spAutoFit/>
            </a:bodyPr>
            <a:lstStyle/>
            <a:p>
              <a:r>
                <a:rPr lang="en-US" sz="2400" b="1"/>
                <a:t>g</a:t>
              </a:r>
            </a:p>
          </p:txBody>
        </p:sp>
        <p:sp>
          <p:nvSpPr>
            <p:cNvPr id="2892834" name="Text Box 34"/>
            <p:cNvSpPr txBox="1">
              <a:spLocks noChangeArrowheads="1"/>
            </p:cNvSpPr>
            <p:nvPr/>
          </p:nvSpPr>
          <p:spPr bwMode="auto">
            <a:xfrm>
              <a:off x="4512" y="2832"/>
              <a:ext cx="233" cy="288"/>
            </a:xfrm>
            <a:prstGeom prst="rect">
              <a:avLst/>
            </a:prstGeom>
            <a:noFill/>
            <a:ln w="12700">
              <a:noFill/>
              <a:miter lim="800000"/>
              <a:headEnd/>
              <a:tailEnd/>
            </a:ln>
            <a:effectLst/>
          </p:spPr>
          <p:txBody>
            <a:bodyPr wrap="none">
              <a:prstTxWarp prst="textNoShape">
                <a:avLst/>
              </a:prstTxWarp>
              <a:spAutoFit/>
            </a:bodyPr>
            <a:lstStyle/>
            <a:p>
              <a:r>
                <a:rPr lang="en-US" sz="2400" b="1"/>
                <a:t>h</a:t>
              </a:r>
            </a:p>
          </p:txBody>
        </p:sp>
        <p:sp>
          <p:nvSpPr>
            <p:cNvPr id="2892835" name="Rectangle 35"/>
            <p:cNvSpPr>
              <a:spLocks noChangeArrowheads="1"/>
            </p:cNvSpPr>
            <p:nvPr/>
          </p:nvSpPr>
          <p:spPr bwMode="auto">
            <a:xfrm>
              <a:off x="4080" y="3241"/>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2836" name="Rectangle 36"/>
            <p:cNvSpPr>
              <a:spLocks noChangeArrowheads="1"/>
            </p:cNvSpPr>
            <p:nvPr/>
          </p:nvSpPr>
          <p:spPr bwMode="auto">
            <a:xfrm>
              <a:off x="4080" y="3433"/>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2837" name="Rectangle 37"/>
            <p:cNvSpPr>
              <a:spLocks noChangeArrowheads="1"/>
            </p:cNvSpPr>
            <p:nvPr/>
          </p:nvSpPr>
          <p:spPr bwMode="auto">
            <a:xfrm>
              <a:off x="4080" y="3625"/>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2838" name="Rectangle 38"/>
            <p:cNvSpPr>
              <a:spLocks noChangeArrowheads="1"/>
            </p:cNvSpPr>
            <p:nvPr/>
          </p:nvSpPr>
          <p:spPr bwMode="auto">
            <a:xfrm>
              <a:off x="4080" y="3817"/>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2839" name="Text Box 39"/>
            <p:cNvSpPr txBox="1">
              <a:spLocks noChangeArrowheads="1"/>
            </p:cNvSpPr>
            <p:nvPr/>
          </p:nvSpPr>
          <p:spPr bwMode="auto">
            <a:xfrm>
              <a:off x="2880" y="3192"/>
              <a:ext cx="1191"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00008010</a:t>
              </a:r>
              <a:endParaRPr lang="en-US" sz="2800">
                <a:solidFill>
                  <a:schemeClr val="tx1"/>
                </a:solidFill>
                <a:latin typeface="Times" pitchFamily="-65" charset="0"/>
              </a:endParaRPr>
            </a:p>
          </p:txBody>
        </p:sp>
        <p:sp>
          <p:nvSpPr>
            <p:cNvPr id="2892840" name="Text Box 40"/>
            <p:cNvSpPr txBox="1">
              <a:spLocks noChangeArrowheads="1"/>
            </p:cNvSpPr>
            <p:nvPr/>
          </p:nvSpPr>
          <p:spPr bwMode="auto">
            <a:xfrm>
              <a:off x="2880" y="3384"/>
              <a:ext cx="1191" cy="327"/>
            </a:xfrm>
            <a:prstGeom prst="rect">
              <a:avLst/>
            </a:prstGeom>
            <a:noFill/>
            <a:ln w="9525">
              <a:noFill/>
              <a:miter lim="800000"/>
              <a:headEnd/>
              <a:tailEnd/>
            </a:ln>
            <a:effectLst/>
          </p:spPr>
          <p:txBody>
            <a:bodyPr wrap="none">
              <a:prstTxWarp prst="textNoShape">
                <a:avLst/>
              </a:prstTxWarp>
              <a:spAutoFit/>
            </a:bodyPr>
            <a:lstStyle/>
            <a:p>
              <a:r>
                <a:rPr lang="en-US" sz="2800" b="1" u="sng">
                  <a:latin typeface="Courier New" pitchFamily="-65" charset="0"/>
                </a:rPr>
                <a:t>00008014</a:t>
              </a:r>
              <a:endParaRPr lang="en-US" sz="2800" b="1">
                <a:solidFill>
                  <a:schemeClr val="tx1"/>
                </a:solidFill>
                <a:latin typeface="Courier New" pitchFamily="-65" charset="0"/>
              </a:endParaRPr>
            </a:p>
          </p:txBody>
        </p:sp>
        <p:sp>
          <p:nvSpPr>
            <p:cNvPr id="2892841" name="Text Box 41"/>
            <p:cNvSpPr txBox="1">
              <a:spLocks noChangeArrowheads="1"/>
            </p:cNvSpPr>
            <p:nvPr/>
          </p:nvSpPr>
          <p:spPr bwMode="auto">
            <a:xfrm>
              <a:off x="2880" y="3576"/>
              <a:ext cx="1191"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00008018</a:t>
              </a:r>
            </a:p>
          </p:txBody>
        </p:sp>
        <p:sp>
          <p:nvSpPr>
            <p:cNvPr id="2892842" name="Text Box 42"/>
            <p:cNvSpPr txBox="1">
              <a:spLocks noChangeArrowheads="1"/>
            </p:cNvSpPr>
            <p:nvPr/>
          </p:nvSpPr>
          <p:spPr bwMode="auto">
            <a:xfrm>
              <a:off x="2880" y="3768"/>
              <a:ext cx="1191"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0000801C</a:t>
              </a:r>
            </a:p>
          </p:txBody>
        </p:sp>
        <p:sp>
          <p:nvSpPr>
            <p:cNvPr id="2892843" name="Text Box 43"/>
            <p:cNvSpPr txBox="1">
              <a:spLocks noChangeArrowheads="1"/>
            </p:cNvSpPr>
            <p:nvPr/>
          </p:nvSpPr>
          <p:spPr bwMode="auto">
            <a:xfrm>
              <a:off x="4512" y="3193"/>
              <a:ext cx="169" cy="288"/>
            </a:xfrm>
            <a:prstGeom prst="rect">
              <a:avLst/>
            </a:prstGeom>
            <a:noFill/>
            <a:ln w="12700">
              <a:noFill/>
              <a:miter lim="800000"/>
              <a:headEnd/>
              <a:tailEnd/>
            </a:ln>
            <a:effectLst/>
          </p:spPr>
          <p:txBody>
            <a:bodyPr wrap="none">
              <a:prstTxWarp prst="textNoShape">
                <a:avLst/>
              </a:prstTxWarp>
              <a:spAutoFit/>
            </a:bodyPr>
            <a:lstStyle/>
            <a:p>
              <a:r>
                <a:rPr lang="en-US" sz="2400" b="1"/>
                <a:t>i</a:t>
              </a:r>
            </a:p>
          </p:txBody>
        </p:sp>
        <p:sp>
          <p:nvSpPr>
            <p:cNvPr id="2892844" name="Text Box 44"/>
            <p:cNvSpPr txBox="1">
              <a:spLocks noChangeArrowheads="1"/>
            </p:cNvSpPr>
            <p:nvPr/>
          </p:nvSpPr>
          <p:spPr bwMode="auto">
            <a:xfrm>
              <a:off x="4512" y="3385"/>
              <a:ext cx="169" cy="288"/>
            </a:xfrm>
            <a:prstGeom prst="rect">
              <a:avLst/>
            </a:prstGeom>
            <a:noFill/>
            <a:ln w="12700">
              <a:noFill/>
              <a:miter lim="800000"/>
              <a:headEnd/>
              <a:tailEnd/>
            </a:ln>
            <a:effectLst/>
          </p:spPr>
          <p:txBody>
            <a:bodyPr wrap="none">
              <a:prstTxWarp prst="textNoShape">
                <a:avLst/>
              </a:prstTxWarp>
              <a:spAutoFit/>
            </a:bodyPr>
            <a:lstStyle/>
            <a:p>
              <a:r>
                <a:rPr lang="en-US" sz="2400" b="1"/>
                <a:t>j</a:t>
              </a:r>
            </a:p>
          </p:txBody>
        </p:sp>
        <p:sp>
          <p:nvSpPr>
            <p:cNvPr id="2892845" name="Text Box 45"/>
            <p:cNvSpPr txBox="1">
              <a:spLocks noChangeArrowheads="1"/>
            </p:cNvSpPr>
            <p:nvPr/>
          </p:nvSpPr>
          <p:spPr bwMode="auto">
            <a:xfrm>
              <a:off x="4512" y="3577"/>
              <a:ext cx="223" cy="288"/>
            </a:xfrm>
            <a:prstGeom prst="rect">
              <a:avLst/>
            </a:prstGeom>
            <a:noFill/>
            <a:ln w="12700">
              <a:noFill/>
              <a:miter lim="800000"/>
              <a:headEnd/>
              <a:tailEnd/>
            </a:ln>
            <a:effectLst/>
          </p:spPr>
          <p:txBody>
            <a:bodyPr wrap="none">
              <a:prstTxWarp prst="textNoShape">
                <a:avLst/>
              </a:prstTxWarp>
              <a:spAutoFit/>
            </a:bodyPr>
            <a:lstStyle/>
            <a:p>
              <a:r>
                <a:rPr lang="en-US" sz="2400" b="1"/>
                <a:t>k</a:t>
              </a:r>
            </a:p>
          </p:txBody>
        </p:sp>
        <p:sp>
          <p:nvSpPr>
            <p:cNvPr id="2892846" name="Text Box 46"/>
            <p:cNvSpPr txBox="1">
              <a:spLocks noChangeArrowheads="1"/>
            </p:cNvSpPr>
            <p:nvPr/>
          </p:nvSpPr>
          <p:spPr bwMode="auto">
            <a:xfrm>
              <a:off x="4512" y="3769"/>
              <a:ext cx="169" cy="288"/>
            </a:xfrm>
            <a:prstGeom prst="rect">
              <a:avLst/>
            </a:prstGeom>
            <a:noFill/>
            <a:ln w="12700">
              <a:noFill/>
              <a:miter lim="800000"/>
              <a:headEnd/>
              <a:tailEnd/>
            </a:ln>
            <a:effectLst/>
          </p:spPr>
          <p:txBody>
            <a:bodyPr wrap="none">
              <a:prstTxWarp prst="textNoShape">
                <a:avLst/>
              </a:prstTxWarp>
              <a:spAutoFit/>
            </a:bodyPr>
            <a:lstStyle/>
            <a:p>
              <a:r>
                <a:rPr lang="en-US" sz="2400" b="1"/>
                <a:t>l</a:t>
              </a:r>
            </a:p>
          </p:txBody>
        </p:sp>
        <p:grpSp>
          <p:nvGrpSpPr>
            <p:cNvPr id="4" name="Group 47"/>
            <p:cNvGrpSpPr>
              <a:grpSpLocks/>
            </p:cNvGrpSpPr>
            <p:nvPr/>
          </p:nvGrpSpPr>
          <p:grpSpPr bwMode="auto">
            <a:xfrm>
              <a:off x="3312" y="3936"/>
              <a:ext cx="1412" cy="288"/>
              <a:chOff x="3312" y="3936"/>
              <a:chExt cx="1412" cy="288"/>
            </a:xfrm>
          </p:grpSpPr>
          <p:sp>
            <p:nvSpPr>
              <p:cNvPr id="2892848" name="Text Box 48"/>
              <p:cNvSpPr txBox="1">
                <a:spLocks noChangeArrowheads="1"/>
              </p:cNvSpPr>
              <p:nvPr/>
            </p:nvSpPr>
            <p:spPr bwMode="auto">
              <a:xfrm>
                <a:off x="3312" y="3936"/>
                <a:ext cx="260" cy="288"/>
              </a:xfrm>
              <a:prstGeom prst="rect">
                <a:avLst/>
              </a:prstGeom>
              <a:noFill/>
              <a:ln w="9525">
                <a:noFill/>
                <a:miter lim="800000"/>
                <a:headEnd/>
                <a:tailEnd/>
              </a:ln>
              <a:effectLst/>
            </p:spPr>
            <p:txBody>
              <a:bodyPr wrap="none">
                <a:prstTxWarp prst="textNoShape">
                  <a:avLst/>
                </a:prstTxWarp>
                <a:spAutoFit/>
              </a:bodyPr>
              <a:lstStyle/>
              <a:p>
                <a:r>
                  <a:rPr lang="en-US" sz="2400" b="1">
                    <a:solidFill>
                      <a:schemeClr val="tx1"/>
                    </a:solidFill>
                    <a:latin typeface="Times" pitchFamily="-65" charset="0"/>
                  </a:rPr>
                  <a:t>...</a:t>
                </a:r>
                <a:endParaRPr lang="en-US" sz="2400">
                  <a:solidFill>
                    <a:schemeClr val="tx1"/>
                  </a:solidFill>
                  <a:latin typeface="Times" pitchFamily="-65" charset="0"/>
                </a:endParaRPr>
              </a:p>
            </p:txBody>
          </p:sp>
          <p:sp>
            <p:nvSpPr>
              <p:cNvPr id="2892849" name="Text Box 49"/>
              <p:cNvSpPr txBox="1">
                <a:spLocks noChangeArrowheads="1"/>
              </p:cNvSpPr>
              <p:nvPr/>
            </p:nvSpPr>
            <p:spPr bwMode="auto">
              <a:xfrm>
                <a:off x="4464" y="3936"/>
                <a:ext cx="260" cy="288"/>
              </a:xfrm>
              <a:prstGeom prst="rect">
                <a:avLst/>
              </a:prstGeom>
              <a:noFill/>
              <a:ln w="9525">
                <a:noFill/>
                <a:miter lim="800000"/>
                <a:headEnd/>
                <a:tailEnd/>
              </a:ln>
              <a:effectLst/>
            </p:spPr>
            <p:txBody>
              <a:bodyPr wrap="none">
                <a:prstTxWarp prst="textNoShape">
                  <a:avLst/>
                </a:prstTxWarp>
                <a:spAutoFit/>
              </a:bodyPr>
              <a:lstStyle/>
              <a:p>
                <a:r>
                  <a:rPr lang="en-US" sz="2400" b="1">
                    <a:solidFill>
                      <a:schemeClr val="tx1"/>
                    </a:solidFill>
                    <a:latin typeface="Times" pitchFamily="-65" charset="0"/>
                  </a:rPr>
                  <a:t>...</a:t>
                </a:r>
                <a:endParaRPr lang="en-US" sz="2400">
                  <a:solidFill>
                    <a:schemeClr val="tx1"/>
                  </a:solidFill>
                  <a:latin typeface="Times" pitchFamily="-65" charset="0"/>
                </a:endParaRPr>
              </a:p>
            </p:txBody>
          </p:sp>
        </p:grpSp>
        <p:grpSp>
          <p:nvGrpSpPr>
            <p:cNvPr id="5" name="Group 50"/>
            <p:cNvGrpSpPr>
              <a:grpSpLocks/>
            </p:cNvGrpSpPr>
            <p:nvPr/>
          </p:nvGrpSpPr>
          <p:grpSpPr bwMode="auto">
            <a:xfrm>
              <a:off x="3360" y="2976"/>
              <a:ext cx="1334" cy="288"/>
              <a:chOff x="3312" y="3936"/>
              <a:chExt cx="1431" cy="288"/>
            </a:xfrm>
          </p:grpSpPr>
          <p:sp>
            <p:nvSpPr>
              <p:cNvPr id="2892851" name="Text Box 51"/>
              <p:cNvSpPr txBox="1">
                <a:spLocks noChangeArrowheads="1"/>
              </p:cNvSpPr>
              <p:nvPr/>
            </p:nvSpPr>
            <p:spPr bwMode="auto">
              <a:xfrm>
                <a:off x="3312" y="3936"/>
                <a:ext cx="279" cy="288"/>
              </a:xfrm>
              <a:prstGeom prst="rect">
                <a:avLst/>
              </a:prstGeom>
              <a:noFill/>
              <a:ln w="9525">
                <a:noFill/>
                <a:miter lim="800000"/>
                <a:headEnd/>
                <a:tailEnd/>
              </a:ln>
              <a:effectLst/>
            </p:spPr>
            <p:txBody>
              <a:bodyPr wrap="none">
                <a:prstTxWarp prst="textNoShape">
                  <a:avLst/>
                </a:prstTxWarp>
                <a:spAutoFit/>
              </a:bodyPr>
              <a:lstStyle/>
              <a:p>
                <a:r>
                  <a:rPr lang="en-US" sz="2400" b="1">
                    <a:solidFill>
                      <a:schemeClr val="tx1"/>
                    </a:solidFill>
                    <a:latin typeface="Times" pitchFamily="-65" charset="0"/>
                  </a:rPr>
                  <a:t>...</a:t>
                </a:r>
                <a:endParaRPr lang="en-US" sz="2400">
                  <a:solidFill>
                    <a:schemeClr val="tx1"/>
                  </a:solidFill>
                  <a:latin typeface="Times" pitchFamily="-65" charset="0"/>
                </a:endParaRPr>
              </a:p>
            </p:txBody>
          </p:sp>
          <p:sp>
            <p:nvSpPr>
              <p:cNvPr id="2892852" name="Text Box 52"/>
              <p:cNvSpPr txBox="1">
                <a:spLocks noChangeArrowheads="1"/>
              </p:cNvSpPr>
              <p:nvPr/>
            </p:nvSpPr>
            <p:spPr bwMode="auto">
              <a:xfrm>
                <a:off x="4464" y="3936"/>
                <a:ext cx="279" cy="288"/>
              </a:xfrm>
              <a:prstGeom prst="rect">
                <a:avLst/>
              </a:prstGeom>
              <a:noFill/>
              <a:ln w="9525">
                <a:noFill/>
                <a:miter lim="800000"/>
                <a:headEnd/>
                <a:tailEnd/>
              </a:ln>
              <a:effectLst/>
            </p:spPr>
            <p:txBody>
              <a:bodyPr wrap="none">
                <a:prstTxWarp prst="textNoShape">
                  <a:avLst/>
                </a:prstTxWarp>
                <a:spAutoFit/>
              </a:bodyPr>
              <a:lstStyle/>
              <a:p>
                <a:r>
                  <a:rPr lang="en-US" sz="2400" b="1">
                    <a:solidFill>
                      <a:schemeClr val="tx1"/>
                    </a:solidFill>
                    <a:latin typeface="Times" pitchFamily="-65" charset="0"/>
                  </a:rPr>
                  <a:t>...</a:t>
                </a:r>
                <a:endParaRPr lang="en-US" sz="2400">
                  <a:solidFill>
                    <a:schemeClr val="tx1"/>
                  </a:solidFill>
                  <a:latin typeface="Times" pitchFamily="-65" charset="0"/>
                </a:endParaRPr>
              </a:p>
            </p:txBody>
          </p:sp>
        </p:grpSp>
        <p:grpSp>
          <p:nvGrpSpPr>
            <p:cNvPr id="6" name="Group 53"/>
            <p:cNvGrpSpPr>
              <a:grpSpLocks/>
            </p:cNvGrpSpPr>
            <p:nvPr/>
          </p:nvGrpSpPr>
          <p:grpSpPr bwMode="auto">
            <a:xfrm>
              <a:off x="3312" y="912"/>
              <a:ext cx="1412" cy="288"/>
              <a:chOff x="3312" y="3936"/>
              <a:chExt cx="1412" cy="288"/>
            </a:xfrm>
          </p:grpSpPr>
          <p:sp>
            <p:nvSpPr>
              <p:cNvPr id="2892854" name="Text Box 54"/>
              <p:cNvSpPr txBox="1">
                <a:spLocks noChangeArrowheads="1"/>
              </p:cNvSpPr>
              <p:nvPr/>
            </p:nvSpPr>
            <p:spPr bwMode="auto">
              <a:xfrm>
                <a:off x="3312" y="3936"/>
                <a:ext cx="260" cy="288"/>
              </a:xfrm>
              <a:prstGeom prst="rect">
                <a:avLst/>
              </a:prstGeom>
              <a:noFill/>
              <a:ln w="9525">
                <a:noFill/>
                <a:miter lim="800000"/>
                <a:headEnd/>
                <a:tailEnd/>
              </a:ln>
              <a:effectLst/>
            </p:spPr>
            <p:txBody>
              <a:bodyPr wrap="none">
                <a:prstTxWarp prst="textNoShape">
                  <a:avLst/>
                </a:prstTxWarp>
                <a:spAutoFit/>
              </a:bodyPr>
              <a:lstStyle/>
              <a:p>
                <a:r>
                  <a:rPr lang="en-US" sz="2400" b="1">
                    <a:solidFill>
                      <a:schemeClr val="tx1"/>
                    </a:solidFill>
                    <a:latin typeface="Times" pitchFamily="-65" charset="0"/>
                  </a:rPr>
                  <a:t>...</a:t>
                </a:r>
                <a:endParaRPr lang="en-US" sz="2400">
                  <a:solidFill>
                    <a:schemeClr val="tx1"/>
                  </a:solidFill>
                  <a:latin typeface="Times" pitchFamily="-65" charset="0"/>
                </a:endParaRPr>
              </a:p>
            </p:txBody>
          </p:sp>
          <p:sp>
            <p:nvSpPr>
              <p:cNvPr id="2892855" name="Text Box 55"/>
              <p:cNvSpPr txBox="1">
                <a:spLocks noChangeArrowheads="1"/>
              </p:cNvSpPr>
              <p:nvPr/>
            </p:nvSpPr>
            <p:spPr bwMode="auto">
              <a:xfrm>
                <a:off x="4464" y="3936"/>
                <a:ext cx="260" cy="288"/>
              </a:xfrm>
              <a:prstGeom prst="rect">
                <a:avLst/>
              </a:prstGeom>
              <a:noFill/>
              <a:ln w="9525">
                <a:noFill/>
                <a:miter lim="800000"/>
                <a:headEnd/>
                <a:tailEnd/>
              </a:ln>
              <a:effectLst/>
            </p:spPr>
            <p:txBody>
              <a:bodyPr wrap="none">
                <a:prstTxWarp prst="textNoShape">
                  <a:avLst/>
                </a:prstTxWarp>
                <a:spAutoFit/>
              </a:bodyPr>
              <a:lstStyle/>
              <a:p>
                <a:r>
                  <a:rPr lang="en-US" sz="2400" b="1">
                    <a:solidFill>
                      <a:schemeClr val="tx1"/>
                    </a:solidFill>
                    <a:latin typeface="Times" pitchFamily="-65" charset="0"/>
                  </a:rPr>
                  <a:t>...</a:t>
                </a:r>
                <a:endParaRPr lang="en-US" sz="2400">
                  <a:solidFill>
                    <a:schemeClr val="tx1"/>
                  </a:solidFill>
                  <a:latin typeface="Times" pitchFamily="-65" charset="0"/>
                </a:endParaRPr>
              </a:p>
            </p:txBody>
          </p:sp>
        </p:grpSp>
      </p:grpSp>
      <p:sp>
        <p:nvSpPr>
          <p:cNvPr id="56" name="Title 55"/>
          <p:cNvSpPr>
            <a:spLocks noGrp="1"/>
          </p:cNvSpPr>
          <p:nvPr>
            <p:ph type="title"/>
          </p:nvPr>
        </p:nvSpPr>
        <p:spPr/>
        <p:txBody>
          <a:bodyPr/>
          <a:lstStyle/>
          <a:p>
            <a:r>
              <a:rPr lang="en-US" sz="3600" dirty="0" smtClean="0"/>
              <a:t>Accessing data in a direct mapped cache</a:t>
            </a:r>
            <a:endParaRPr lang="en-US" sz="3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94851" name="Rectangle 3"/>
          <p:cNvSpPr>
            <a:spLocks noGrp="1" noChangeArrowheads="1"/>
          </p:cNvSpPr>
          <p:nvPr>
            <p:ph type="body" idx="1"/>
          </p:nvPr>
        </p:nvSpPr>
        <p:spPr>
          <a:xfrm>
            <a:off x="457200" y="1143000"/>
            <a:ext cx="7848600" cy="2362200"/>
          </a:xfrm>
        </p:spPr>
        <p:txBody>
          <a:bodyPr/>
          <a:lstStyle/>
          <a:p>
            <a:pPr>
              <a:tabLst>
                <a:tab pos="2057400" algn="ctr"/>
                <a:tab pos="5308600" algn="ctr"/>
                <a:tab pos="7086600" algn="ctr"/>
              </a:tabLst>
            </a:pPr>
            <a:r>
              <a:rPr lang="en-US" dirty="0"/>
              <a:t>4 Addresses:</a:t>
            </a:r>
          </a:p>
          <a:p>
            <a:pPr marL="508000" lvl="1">
              <a:tabLst>
                <a:tab pos="2057400" algn="ctr"/>
                <a:tab pos="5308600" algn="ctr"/>
                <a:tab pos="7086600" algn="ctr"/>
              </a:tabLst>
            </a:pPr>
            <a:r>
              <a:rPr lang="en-US" dirty="0">
                <a:latin typeface="Courier New" pitchFamily="-65" charset="0"/>
              </a:rPr>
              <a:t>0x00000014, 0x0000001C, </a:t>
            </a:r>
            <a:br>
              <a:rPr lang="en-US" dirty="0">
                <a:latin typeface="Courier New" pitchFamily="-65" charset="0"/>
              </a:rPr>
            </a:br>
            <a:r>
              <a:rPr lang="en-US" dirty="0">
                <a:latin typeface="Courier New" pitchFamily="-65" charset="0"/>
              </a:rPr>
              <a:t>0x00000034, 0x00008014</a:t>
            </a:r>
            <a:endParaRPr lang="en-US" dirty="0"/>
          </a:p>
          <a:p>
            <a:pPr>
              <a:tabLst>
                <a:tab pos="2057400" algn="ctr"/>
                <a:tab pos="5308600" algn="ctr"/>
                <a:tab pos="7086600" algn="ctr"/>
              </a:tabLst>
            </a:pPr>
            <a:r>
              <a:rPr lang="en-US" dirty="0"/>
              <a:t>4 Addresses divided (for convenience) into </a:t>
            </a:r>
            <a:r>
              <a:rPr lang="en-US" dirty="0">
                <a:solidFill>
                  <a:schemeClr val="accent2"/>
                </a:solidFill>
              </a:rPr>
              <a:t>Tag</a:t>
            </a:r>
            <a:r>
              <a:rPr lang="en-US" dirty="0"/>
              <a:t>, </a:t>
            </a:r>
            <a:r>
              <a:rPr lang="en-US" dirty="0">
                <a:solidFill>
                  <a:schemeClr val="accent1"/>
                </a:solidFill>
              </a:rPr>
              <a:t>Index</a:t>
            </a:r>
            <a:r>
              <a:rPr lang="en-US" dirty="0"/>
              <a:t>, </a:t>
            </a:r>
            <a:r>
              <a:rPr lang="en-US" dirty="0">
                <a:solidFill>
                  <a:schemeClr val="accent4"/>
                </a:solidFill>
              </a:rPr>
              <a:t>Byte Offset </a:t>
            </a:r>
            <a:r>
              <a:rPr lang="en-US" dirty="0"/>
              <a:t>fields</a:t>
            </a:r>
          </a:p>
        </p:txBody>
      </p:sp>
      <p:sp>
        <p:nvSpPr>
          <p:cNvPr id="2894852" name="Rectangle 4"/>
          <p:cNvSpPr>
            <a:spLocks noChangeArrowheads="1"/>
          </p:cNvSpPr>
          <p:nvPr/>
        </p:nvSpPr>
        <p:spPr bwMode="auto">
          <a:xfrm>
            <a:off x="873125" y="3624263"/>
            <a:ext cx="7848600" cy="2790097"/>
          </a:xfrm>
          <a:prstGeom prst="rect">
            <a:avLst/>
          </a:prstGeom>
          <a:noFill/>
          <a:ln w="12700">
            <a:noFill/>
            <a:miter lim="800000"/>
            <a:headEnd/>
            <a:tailEnd/>
          </a:ln>
          <a:effectLst/>
        </p:spPr>
        <p:txBody>
          <a:bodyPr lIns="63500" tIns="25400" rIns="63500" bIns="25400">
            <a:prstTxWarp prst="textNoShape">
              <a:avLst/>
            </a:prstTxWarp>
            <a:spAutoFit/>
          </a:bodyPr>
          <a:lstStyle/>
          <a:p>
            <a:pPr marL="203200" indent="-203200">
              <a:lnSpc>
                <a:spcPct val="75000"/>
              </a:lnSpc>
              <a:spcBef>
                <a:spcPct val="65000"/>
              </a:spcBef>
              <a:buSzPct val="100000"/>
              <a:buFont typeface="Times" pitchFamily="-65" charset="0"/>
              <a:buNone/>
              <a:tabLst>
                <a:tab pos="2057400" algn="ctr"/>
                <a:tab pos="5308600" algn="ctr"/>
                <a:tab pos="7086600" algn="ctr"/>
              </a:tabLst>
            </a:pPr>
            <a:r>
              <a:rPr lang="en-US" sz="2800" b="1" dirty="0">
                <a:solidFill>
                  <a:schemeClr val="tx1"/>
                </a:solidFill>
                <a:latin typeface="Courier New" pitchFamily="-65" charset="0"/>
              </a:rPr>
              <a:t>000000000000000000 0000000001 0100</a:t>
            </a:r>
          </a:p>
          <a:p>
            <a:pPr marL="203200" indent="-203200">
              <a:lnSpc>
                <a:spcPct val="75000"/>
              </a:lnSpc>
              <a:spcBef>
                <a:spcPct val="65000"/>
              </a:spcBef>
              <a:buSzPct val="100000"/>
              <a:buFont typeface="Times" pitchFamily="-65" charset="0"/>
              <a:buNone/>
              <a:tabLst>
                <a:tab pos="2057400" algn="ctr"/>
                <a:tab pos="5308600" algn="ctr"/>
                <a:tab pos="7086600" algn="ctr"/>
              </a:tabLst>
            </a:pPr>
            <a:r>
              <a:rPr lang="en-US" sz="2800" b="1" dirty="0">
                <a:solidFill>
                  <a:schemeClr val="tx1"/>
                </a:solidFill>
                <a:latin typeface="Courier New" pitchFamily="-65" charset="0"/>
              </a:rPr>
              <a:t>000000000000000000 0000000001 1100</a:t>
            </a:r>
          </a:p>
          <a:p>
            <a:pPr marL="203200" indent="-203200">
              <a:lnSpc>
                <a:spcPct val="75000"/>
              </a:lnSpc>
              <a:spcBef>
                <a:spcPct val="65000"/>
              </a:spcBef>
              <a:buSzPct val="100000"/>
              <a:buFont typeface="Times" pitchFamily="-65" charset="0"/>
              <a:buNone/>
              <a:tabLst>
                <a:tab pos="2057400" algn="ctr"/>
                <a:tab pos="5308600" algn="ctr"/>
                <a:tab pos="7086600" algn="ctr"/>
              </a:tabLst>
            </a:pPr>
            <a:r>
              <a:rPr lang="en-US" sz="2800" b="1" dirty="0">
                <a:solidFill>
                  <a:schemeClr val="tx1"/>
                </a:solidFill>
                <a:latin typeface="Courier New" pitchFamily="-65" charset="0"/>
              </a:rPr>
              <a:t>000000000000000000 0000000011 0100</a:t>
            </a:r>
          </a:p>
          <a:p>
            <a:pPr marL="203200" indent="-203200">
              <a:lnSpc>
                <a:spcPct val="75000"/>
              </a:lnSpc>
              <a:spcBef>
                <a:spcPct val="65000"/>
              </a:spcBef>
              <a:buSzPct val="100000"/>
              <a:buFont typeface="Times" pitchFamily="-65" charset="0"/>
              <a:buNone/>
              <a:tabLst>
                <a:tab pos="2057400" algn="ctr"/>
                <a:tab pos="5308600" algn="ctr"/>
                <a:tab pos="7086600" algn="ctr"/>
              </a:tabLst>
            </a:pPr>
            <a:r>
              <a:rPr lang="en-US" sz="2800" b="1" dirty="0">
                <a:solidFill>
                  <a:schemeClr val="tx1"/>
                </a:solidFill>
                <a:latin typeface="Courier New" pitchFamily="-65" charset="0"/>
              </a:rPr>
              <a:t>000000000000000010 0000000001 </a:t>
            </a:r>
            <a:r>
              <a:rPr lang="en-US" sz="2800" b="1" dirty="0" smtClean="0">
                <a:solidFill>
                  <a:schemeClr val="tx1"/>
                </a:solidFill>
                <a:latin typeface="Courier New" pitchFamily="-65" charset="0"/>
              </a:rPr>
              <a:t>0100</a:t>
            </a:r>
            <a:br>
              <a:rPr lang="en-US" sz="2800" b="1" dirty="0" smtClean="0">
                <a:solidFill>
                  <a:schemeClr val="tx1"/>
                </a:solidFill>
                <a:latin typeface="Courier New" pitchFamily="-65" charset="0"/>
              </a:rPr>
            </a:br>
            <a:r>
              <a:rPr lang="en-US" sz="2800" b="1" dirty="0" smtClean="0">
                <a:solidFill>
                  <a:schemeClr val="tx1"/>
                </a:solidFill>
                <a:latin typeface="Courier New" pitchFamily="-65" charset="0"/>
              </a:rPr>
              <a:t>       </a:t>
            </a:r>
            <a:r>
              <a:rPr lang="en-US" sz="2800" b="1" dirty="0" smtClean="0">
                <a:solidFill>
                  <a:schemeClr val="accent2"/>
                </a:solidFill>
                <a:latin typeface="18 VAG Rounded Bold   07390"/>
              </a:rPr>
              <a:t>Tag                          </a:t>
            </a:r>
            <a:r>
              <a:rPr lang="en-US" sz="2800" b="1" dirty="0" smtClean="0">
                <a:latin typeface="18 VAG Rounded Bold   07390"/>
              </a:rPr>
              <a:t>Index</a:t>
            </a:r>
            <a:r>
              <a:rPr lang="en-US" sz="2800" b="1" dirty="0" smtClean="0">
                <a:solidFill>
                  <a:schemeClr val="tx1"/>
                </a:solidFill>
                <a:latin typeface="18 VAG Rounded Bold   07390"/>
              </a:rPr>
              <a:t>        </a:t>
            </a:r>
            <a:r>
              <a:rPr lang="en-US" sz="2800" b="1" dirty="0" smtClean="0">
                <a:solidFill>
                  <a:schemeClr val="accent4"/>
                </a:solidFill>
                <a:latin typeface="18 VAG Rounded Bold   07390"/>
              </a:rPr>
              <a:t>Offset</a:t>
            </a:r>
            <a:endParaRPr lang="en-US" sz="2800" b="1" dirty="0">
              <a:solidFill>
                <a:schemeClr val="tx1"/>
              </a:solidFill>
              <a:latin typeface="Courier New" pitchFamily="-65" charset="0"/>
            </a:endParaRPr>
          </a:p>
        </p:txBody>
      </p:sp>
      <p:sp>
        <p:nvSpPr>
          <p:cNvPr id="5" name="Title 4"/>
          <p:cNvSpPr>
            <a:spLocks noGrp="1"/>
          </p:cNvSpPr>
          <p:nvPr>
            <p:ph type="title"/>
          </p:nvPr>
        </p:nvSpPr>
        <p:spPr/>
        <p:txBody>
          <a:bodyPr/>
          <a:lstStyle/>
          <a:p>
            <a:r>
              <a:rPr lang="en-US" sz="3600" dirty="0" smtClean="0"/>
              <a:t>Accessing data in a direct mapped cache</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8948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94852" grpId="0" autoUpdateAnimBg="0"/>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96898" name="Rectangle 2"/>
          <p:cNvSpPr>
            <a:spLocks noGrp="1" noChangeArrowheads="1"/>
          </p:cNvSpPr>
          <p:nvPr>
            <p:ph type="title"/>
          </p:nvPr>
        </p:nvSpPr>
        <p:spPr>
          <a:xfrm>
            <a:off x="596900" y="241300"/>
            <a:ext cx="7883525" cy="474663"/>
          </a:xfrm>
        </p:spPr>
        <p:txBody>
          <a:bodyPr/>
          <a:lstStyle/>
          <a:p>
            <a:r>
              <a:rPr lang="en-US" sz="3600" dirty="0"/>
              <a:t>16 KB Direct Mapped Cache, 16B blocks</a:t>
            </a:r>
          </a:p>
        </p:txBody>
      </p:sp>
      <p:sp>
        <p:nvSpPr>
          <p:cNvPr id="2896899" name="Rectangle 3"/>
          <p:cNvSpPr>
            <a:spLocks noGrp="1" noChangeArrowheads="1"/>
          </p:cNvSpPr>
          <p:nvPr>
            <p:ph type="body" idx="1"/>
          </p:nvPr>
        </p:nvSpPr>
        <p:spPr>
          <a:xfrm>
            <a:off x="454025" y="911225"/>
            <a:ext cx="8226425" cy="1146175"/>
          </a:xfrm>
          <a:noFill/>
          <a:ln/>
        </p:spPr>
        <p:txBody>
          <a:bodyPr/>
          <a:lstStyle/>
          <a:p>
            <a:pPr marL="285750" indent="-285750"/>
            <a:r>
              <a:rPr lang="en-US" sz="2400" u="sng" dirty="0">
                <a:solidFill>
                  <a:srgbClr val="FF0000"/>
                </a:solidFill>
              </a:rPr>
              <a:t>Valid bit:</a:t>
            </a:r>
            <a:r>
              <a:rPr lang="en-US" sz="2400" dirty="0">
                <a:solidFill>
                  <a:srgbClr val="FF0000"/>
                </a:solidFill>
              </a:rPr>
              <a:t> </a:t>
            </a:r>
            <a:r>
              <a:rPr lang="en-US" sz="2400" dirty="0"/>
              <a:t>determines whether anything is stored in that row (when computer initially turned on, all entries invalid)</a:t>
            </a:r>
            <a:r>
              <a:rPr lang="en-US" sz="2400" dirty="0">
                <a:solidFill>
                  <a:srgbClr val="FF0000"/>
                </a:solidFill>
              </a:rPr>
              <a:t> </a:t>
            </a:r>
            <a:endParaRPr lang="en-US" sz="2400" dirty="0"/>
          </a:p>
        </p:txBody>
      </p:sp>
      <p:grpSp>
        <p:nvGrpSpPr>
          <p:cNvPr id="2" name="Group 4"/>
          <p:cNvGrpSpPr>
            <a:grpSpLocks/>
          </p:cNvGrpSpPr>
          <p:nvPr/>
        </p:nvGrpSpPr>
        <p:grpSpPr bwMode="auto">
          <a:xfrm>
            <a:off x="0" y="1778000"/>
            <a:ext cx="8839200" cy="4665663"/>
            <a:chOff x="0" y="1120"/>
            <a:chExt cx="5568" cy="2939"/>
          </a:xfrm>
        </p:grpSpPr>
        <p:sp>
          <p:nvSpPr>
            <p:cNvPr id="2896901" name="Rectangle 5"/>
            <p:cNvSpPr>
              <a:spLocks noChangeArrowheads="1"/>
            </p:cNvSpPr>
            <p:nvPr/>
          </p:nvSpPr>
          <p:spPr bwMode="auto">
            <a:xfrm>
              <a:off x="720" y="1632"/>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6902" name="Rectangle 6"/>
            <p:cNvSpPr>
              <a:spLocks noChangeArrowheads="1"/>
            </p:cNvSpPr>
            <p:nvPr/>
          </p:nvSpPr>
          <p:spPr bwMode="auto">
            <a:xfrm>
              <a:off x="576" y="1632"/>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6903" name="Rectangle 7"/>
            <p:cNvSpPr>
              <a:spLocks noChangeArrowheads="1"/>
            </p:cNvSpPr>
            <p:nvPr/>
          </p:nvSpPr>
          <p:spPr bwMode="auto">
            <a:xfrm>
              <a:off x="1344" y="163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6904" name="Rectangle 8"/>
            <p:cNvSpPr>
              <a:spLocks noChangeArrowheads="1"/>
            </p:cNvSpPr>
            <p:nvPr/>
          </p:nvSpPr>
          <p:spPr bwMode="auto">
            <a:xfrm>
              <a:off x="2400" y="163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6905" name="Rectangle 9"/>
            <p:cNvSpPr>
              <a:spLocks noChangeArrowheads="1"/>
            </p:cNvSpPr>
            <p:nvPr/>
          </p:nvSpPr>
          <p:spPr bwMode="auto">
            <a:xfrm>
              <a:off x="3456" y="163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6906" name="Rectangle 10"/>
            <p:cNvSpPr>
              <a:spLocks noChangeArrowheads="1"/>
            </p:cNvSpPr>
            <p:nvPr/>
          </p:nvSpPr>
          <p:spPr bwMode="auto">
            <a:xfrm>
              <a:off x="4512" y="163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6907" name="Rectangle 11"/>
            <p:cNvSpPr>
              <a:spLocks noChangeArrowheads="1"/>
            </p:cNvSpPr>
            <p:nvPr/>
          </p:nvSpPr>
          <p:spPr bwMode="auto">
            <a:xfrm>
              <a:off x="720" y="1824"/>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6908" name="Rectangle 12"/>
            <p:cNvSpPr>
              <a:spLocks noChangeArrowheads="1"/>
            </p:cNvSpPr>
            <p:nvPr/>
          </p:nvSpPr>
          <p:spPr bwMode="auto">
            <a:xfrm>
              <a:off x="576" y="1824"/>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6909" name="Rectangle 13"/>
            <p:cNvSpPr>
              <a:spLocks noChangeArrowheads="1"/>
            </p:cNvSpPr>
            <p:nvPr/>
          </p:nvSpPr>
          <p:spPr bwMode="auto">
            <a:xfrm>
              <a:off x="1344" y="182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6910" name="Rectangle 14"/>
            <p:cNvSpPr>
              <a:spLocks noChangeArrowheads="1"/>
            </p:cNvSpPr>
            <p:nvPr/>
          </p:nvSpPr>
          <p:spPr bwMode="auto">
            <a:xfrm>
              <a:off x="2400" y="182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6911" name="Rectangle 15"/>
            <p:cNvSpPr>
              <a:spLocks noChangeArrowheads="1"/>
            </p:cNvSpPr>
            <p:nvPr/>
          </p:nvSpPr>
          <p:spPr bwMode="auto">
            <a:xfrm>
              <a:off x="3456" y="182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6912" name="Rectangle 16"/>
            <p:cNvSpPr>
              <a:spLocks noChangeArrowheads="1"/>
            </p:cNvSpPr>
            <p:nvPr/>
          </p:nvSpPr>
          <p:spPr bwMode="auto">
            <a:xfrm>
              <a:off x="4512" y="182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6913" name="Rectangle 17"/>
            <p:cNvSpPr>
              <a:spLocks noChangeArrowheads="1"/>
            </p:cNvSpPr>
            <p:nvPr/>
          </p:nvSpPr>
          <p:spPr bwMode="auto">
            <a:xfrm>
              <a:off x="720" y="2016"/>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6914" name="Rectangle 18"/>
            <p:cNvSpPr>
              <a:spLocks noChangeArrowheads="1"/>
            </p:cNvSpPr>
            <p:nvPr/>
          </p:nvSpPr>
          <p:spPr bwMode="auto">
            <a:xfrm>
              <a:off x="576" y="2016"/>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6915" name="Rectangle 19"/>
            <p:cNvSpPr>
              <a:spLocks noChangeArrowheads="1"/>
            </p:cNvSpPr>
            <p:nvPr/>
          </p:nvSpPr>
          <p:spPr bwMode="auto">
            <a:xfrm>
              <a:off x="1344" y="201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6916" name="Rectangle 20"/>
            <p:cNvSpPr>
              <a:spLocks noChangeArrowheads="1"/>
            </p:cNvSpPr>
            <p:nvPr/>
          </p:nvSpPr>
          <p:spPr bwMode="auto">
            <a:xfrm>
              <a:off x="2400" y="201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6917" name="Rectangle 21"/>
            <p:cNvSpPr>
              <a:spLocks noChangeArrowheads="1"/>
            </p:cNvSpPr>
            <p:nvPr/>
          </p:nvSpPr>
          <p:spPr bwMode="auto">
            <a:xfrm>
              <a:off x="3456" y="201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6918" name="Rectangle 22"/>
            <p:cNvSpPr>
              <a:spLocks noChangeArrowheads="1"/>
            </p:cNvSpPr>
            <p:nvPr/>
          </p:nvSpPr>
          <p:spPr bwMode="auto">
            <a:xfrm>
              <a:off x="4512" y="201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6919" name="Rectangle 23"/>
            <p:cNvSpPr>
              <a:spLocks noChangeArrowheads="1"/>
            </p:cNvSpPr>
            <p:nvPr/>
          </p:nvSpPr>
          <p:spPr bwMode="auto">
            <a:xfrm>
              <a:off x="720" y="2208"/>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6920" name="Rectangle 24"/>
            <p:cNvSpPr>
              <a:spLocks noChangeArrowheads="1"/>
            </p:cNvSpPr>
            <p:nvPr/>
          </p:nvSpPr>
          <p:spPr bwMode="auto">
            <a:xfrm>
              <a:off x="576" y="2208"/>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6921" name="Rectangle 25"/>
            <p:cNvSpPr>
              <a:spLocks noChangeArrowheads="1"/>
            </p:cNvSpPr>
            <p:nvPr/>
          </p:nvSpPr>
          <p:spPr bwMode="auto">
            <a:xfrm>
              <a:off x="1344" y="220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6922" name="Rectangle 26"/>
            <p:cNvSpPr>
              <a:spLocks noChangeArrowheads="1"/>
            </p:cNvSpPr>
            <p:nvPr/>
          </p:nvSpPr>
          <p:spPr bwMode="auto">
            <a:xfrm>
              <a:off x="2400" y="220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6923" name="Rectangle 27"/>
            <p:cNvSpPr>
              <a:spLocks noChangeArrowheads="1"/>
            </p:cNvSpPr>
            <p:nvPr/>
          </p:nvSpPr>
          <p:spPr bwMode="auto">
            <a:xfrm>
              <a:off x="3456" y="220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6924" name="Rectangle 28"/>
            <p:cNvSpPr>
              <a:spLocks noChangeArrowheads="1"/>
            </p:cNvSpPr>
            <p:nvPr/>
          </p:nvSpPr>
          <p:spPr bwMode="auto">
            <a:xfrm>
              <a:off x="4512" y="220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6925" name="Rectangle 29"/>
            <p:cNvSpPr>
              <a:spLocks noChangeArrowheads="1"/>
            </p:cNvSpPr>
            <p:nvPr/>
          </p:nvSpPr>
          <p:spPr bwMode="auto">
            <a:xfrm>
              <a:off x="720" y="2400"/>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6926" name="Rectangle 30"/>
            <p:cNvSpPr>
              <a:spLocks noChangeArrowheads="1"/>
            </p:cNvSpPr>
            <p:nvPr/>
          </p:nvSpPr>
          <p:spPr bwMode="auto">
            <a:xfrm>
              <a:off x="576" y="2400"/>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6927" name="Rectangle 31"/>
            <p:cNvSpPr>
              <a:spLocks noChangeArrowheads="1"/>
            </p:cNvSpPr>
            <p:nvPr/>
          </p:nvSpPr>
          <p:spPr bwMode="auto">
            <a:xfrm>
              <a:off x="1344" y="240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6928" name="Rectangle 32"/>
            <p:cNvSpPr>
              <a:spLocks noChangeArrowheads="1"/>
            </p:cNvSpPr>
            <p:nvPr/>
          </p:nvSpPr>
          <p:spPr bwMode="auto">
            <a:xfrm>
              <a:off x="2400" y="240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6929" name="Rectangle 33"/>
            <p:cNvSpPr>
              <a:spLocks noChangeArrowheads="1"/>
            </p:cNvSpPr>
            <p:nvPr/>
          </p:nvSpPr>
          <p:spPr bwMode="auto">
            <a:xfrm>
              <a:off x="3456" y="240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6930" name="Rectangle 34"/>
            <p:cNvSpPr>
              <a:spLocks noChangeArrowheads="1"/>
            </p:cNvSpPr>
            <p:nvPr/>
          </p:nvSpPr>
          <p:spPr bwMode="auto">
            <a:xfrm>
              <a:off x="4512" y="240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6931" name="Rectangle 35"/>
            <p:cNvSpPr>
              <a:spLocks noChangeArrowheads="1"/>
            </p:cNvSpPr>
            <p:nvPr/>
          </p:nvSpPr>
          <p:spPr bwMode="auto">
            <a:xfrm>
              <a:off x="720" y="2592"/>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6932" name="Rectangle 36"/>
            <p:cNvSpPr>
              <a:spLocks noChangeArrowheads="1"/>
            </p:cNvSpPr>
            <p:nvPr/>
          </p:nvSpPr>
          <p:spPr bwMode="auto">
            <a:xfrm>
              <a:off x="576" y="2592"/>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6933" name="Rectangle 37"/>
            <p:cNvSpPr>
              <a:spLocks noChangeArrowheads="1"/>
            </p:cNvSpPr>
            <p:nvPr/>
          </p:nvSpPr>
          <p:spPr bwMode="auto">
            <a:xfrm>
              <a:off x="1344" y="25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6934" name="Rectangle 38"/>
            <p:cNvSpPr>
              <a:spLocks noChangeArrowheads="1"/>
            </p:cNvSpPr>
            <p:nvPr/>
          </p:nvSpPr>
          <p:spPr bwMode="auto">
            <a:xfrm>
              <a:off x="2400" y="25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6935" name="Rectangle 39"/>
            <p:cNvSpPr>
              <a:spLocks noChangeArrowheads="1"/>
            </p:cNvSpPr>
            <p:nvPr/>
          </p:nvSpPr>
          <p:spPr bwMode="auto">
            <a:xfrm>
              <a:off x="3456" y="25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6936" name="Rectangle 40"/>
            <p:cNvSpPr>
              <a:spLocks noChangeArrowheads="1"/>
            </p:cNvSpPr>
            <p:nvPr/>
          </p:nvSpPr>
          <p:spPr bwMode="auto">
            <a:xfrm>
              <a:off x="4512" y="25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6937" name="Rectangle 41"/>
            <p:cNvSpPr>
              <a:spLocks noChangeArrowheads="1"/>
            </p:cNvSpPr>
            <p:nvPr/>
          </p:nvSpPr>
          <p:spPr bwMode="auto">
            <a:xfrm>
              <a:off x="720" y="2784"/>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6938" name="Rectangle 42"/>
            <p:cNvSpPr>
              <a:spLocks noChangeArrowheads="1"/>
            </p:cNvSpPr>
            <p:nvPr/>
          </p:nvSpPr>
          <p:spPr bwMode="auto">
            <a:xfrm>
              <a:off x="576" y="2784"/>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6939" name="Rectangle 43"/>
            <p:cNvSpPr>
              <a:spLocks noChangeArrowheads="1"/>
            </p:cNvSpPr>
            <p:nvPr/>
          </p:nvSpPr>
          <p:spPr bwMode="auto">
            <a:xfrm>
              <a:off x="1344" y="27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6940" name="Rectangle 44"/>
            <p:cNvSpPr>
              <a:spLocks noChangeArrowheads="1"/>
            </p:cNvSpPr>
            <p:nvPr/>
          </p:nvSpPr>
          <p:spPr bwMode="auto">
            <a:xfrm>
              <a:off x="2400" y="27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6941" name="Rectangle 45"/>
            <p:cNvSpPr>
              <a:spLocks noChangeArrowheads="1"/>
            </p:cNvSpPr>
            <p:nvPr/>
          </p:nvSpPr>
          <p:spPr bwMode="auto">
            <a:xfrm>
              <a:off x="3456" y="27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6942" name="Rectangle 46"/>
            <p:cNvSpPr>
              <a:spLocks noChangeArrowheads="1"/>
            </p:cNvSpPr>
            <p:nvPr/>
          </p:nvSpPr>
          <p:spPr bwMode="auto">
            <a:xfrm>
              <a:off x="4512" y="27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6943" name="Rectangle 47"/>
            <p:cNvSpPr>
              <a:spLocks noChangeArrowheads="1"/>
            </p:cNvSpPr>
            <p:nvPr/>
          </p:nvSpPr>
          <p:spPr bwMode="auto">
            <a:xfrm>
              <a:off x="720" y="2976"/>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6944" name="Rectangle 48"/>
            <p:cNvSpPr>
              <a:spLocks noChangeArrowheads="1"/>
            </p:cNvSpPr>
            <p:nvPr/>
          </p:nvSpPr>
          <p:spPr bwMode="auto">
            <a:xfrm>
              <a:off x="576" y="2976"/>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6945" name="Rectangle 49"/>
            <p:cNvSpPr>
              <a:spLocks noChangeArrowheads="1"/>
            </p:cNvSpPr>
            <p:nvPr/>
          </p:nvSpPr>
          <p:spPr bwMode="auto">
            <a:xfrm>
              <a:off x="1344" y="29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6946" name="Rectangle 50"/>
            <p:cNvSpPr>
              <a:spLocks noChangeArrowheads="1"/>
            </p:cNvSpPr>
            <p:nvPr/>
          </p:nvSpPr>
          <p:spPr bwMode="auto">
            <a:xfrm>
              <a:off x="2400" y="29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6947" name="Rectangle 51"/>
            <p:cNvSpPr>
              <a:spLocks noChangeArrowheads="1"/>
            </p:cNvSpPr>
            <p:nvPr/>
          </p:nvSpPr>
          <p:spPr bwMode="auto">
            <a:xfrm>
              <a:off x="3456" y="29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6948" name="Rectangle 52"/>
            <p:cNvSpPr>
              <a:spLocks noChangeArrowheads="1"/>
            </p:cNvSpPr>
            <p:nvPr/>
          </p:nvSpPr>
          <p:spPr bwMode="auto">
            <a:xfrm>
              <a:off x="4512" y="29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6949" name="Rectangle 53"/>
            <p:cNvSpPr>
              <a:spLocks noChangeArrowheads="1"/>
            </p:cNvSpPr>
            <p:nvPr/>
          </p:nvSpPr>
          <p:spPr bwMode="auto">
            <a:xfrm>
              <a:off x="720" y="3600"/>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6950" name="Rectangle 54"/>
            <p:cNvSpPr>
              <a:spLocks noChangeArrowheads="1"/>
            </p:cNvSpPr>
            <p:nvPr/>
          </p:nvSpPr>
          <p:spPr bwMode="auto">
            <a:xfrm>
              <a:off x="576" y="3600"/>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6951" name="Rectangle 55"/>
            <p:cNvSpPr>
              <a:spLocks noChangeArrowheads="1"/>
            </p:cNvSpPr>
            <p:nvPr/>
          </p:nvSpPr>
          <p:spPr bwMode="auto">
            <a:xfrm>
              <a:off x="1344" y="360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6952" name="Rectangle 56"/>
            <p:cNvSpPr>
              <a:spLocks noChangeArrowheads="1"/>
            </p:cNvSpPr>
            <p:nvPr/>
          </p:nvSpPr>
          <p:spPr bwMode="auto">
            <a:xfrm>
              <a:off x="2400" y="360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6953" name="Rectangle 57"/>
            <p:cNvSpPr>
              <a:spLocks noChangeArrowheads="1"/>
            </p:cNvSpPr>
            <p:nvPr/>
          </p:nvSpPr>
          <p:spPr bwMode="auto">
            <a:xfrm>
              <a:off x="3456" y="360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6954" name="Rectangle 58"/>
            <p:cNvSpPr>
              <a:spLocks noChangeArrowheads="1"/>
            </p:cNvSpPr>
            <p:nvPr/>
          </p:nvSpPr>
          <p:spPr bwMode="auto">
            <a:xfrm>
              <a:off x="4512" y="360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6955" name="Rectangle 59"/>
            <p:cNvSpPr>
              <a:spLocks noChangeArrowheads="1"/>
            </p:cNvSpPr>
            <p:nvPr/>
          </p:nvSpPr>
          <p:spPr bwMode="auto">
            <a:xfrm>
              <a:off x="720" y="3792"/>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6956" name="Rectangle 60"/>
            <p:cNvSpPr>
              <a:spLocks noChangeArrowheads="1"/>
            </p:cNvSpPr>
            <p:nvPr/>
          </p:nvSpPr>
          <p:spPr bwMode="auto">
            <a:xfrm>
              <a:off x="576" y="3792"/>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6957" name="Rectangle 61"/>
            <p:cNvSpPr>
              <a:spLocks noChangeArrowheads="1"/>
            </p:cNvSpPr>
            <p:nvPr/>
          </p:nvSpPr>
          <p:spPr bwMode="auto">
            <a:xfrm>
              <a:off x="1344" y="37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6958" name="Rectangle 62"/>
            <p:cNvSpPr>
              <a:spLocks noChangeArrowheads="1"/>
            </p:cNvSpPr>
            <p:nvPr/>
          </p:nvSpPr>
          <p:spPr bwMode="auto">
            <a:xfrm>
              <a:off x="2400" y="37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6959" name="Rectangle 63"/>
            <p:cNvSpPr>
              <a:spLocks noChangeArrowheads="1"/>
            </p:cNvSpPr>
            <p:nvPr/>
          </p:nvSpPr>
          <p:spPr bwMode="auto">
            <a:xfrm>
              <a:off x="3456" y="37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6960" name="Rectangle 64"/>
            <p:cNvSpPr>
              <a:spLocks noChangeArrowheads="1"/>
            </p:cNvSpPr>
            <p:nvPr/>
          </p:nvSpPr>
          <p:spPr bwMode="auto">
            <a:xfrm>
              <a:off x="4512" y="37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6961" name="Text Box 65"/>
            <p:cNvSpPr txBox="1">
              <a:spLocks noChangeArrowheads="1"/>
            </p:cNvSpPr>
            <p:nvPr/>
          </p:nvSpPr>
          <p:spPr bwMode="auto">
            <a:xfrm>
              <a:off x="2390" y="3242"/>
              <a:ext cx="260" cy="288"/>
            </a:xfrm>
            <a:prstGeom prst="rect">
              <a:avLst/>
            </a:prstGeom>
            <a:noFill/>
            <a:ln w="9525">
              <a:noFill/>
              <a:miter lim="800000"/>
              <a:headEnd/>
              <a:tailEnd/>
            </a:ln>
            <a:effectLst/>
          </p:spPr>
          <p:txBody>
            <a:bodyPr wrap="none">
              <a:prstTxWarp prst="textNoShape">
                <a:avLst/>
              </a:prstTxWarp>
              <a:spAutoFit/>
            </a:bodyPr>
            <a:lstStyle/>
            <a:p>
              <a:r>
                <a:rPr lang="en-US" sz="2400" b="1">
                  <a:solidFill>
                    <a:schemeClr val="tx1"/>
                  </a:solidFill>
                  <a:latin typeface="Times" pitchFamily="-65" charset="0"/>
                </a:rPr>
                <a:t>...</a:t>
              </a:r>
              <a:endParaRPr lang="en-US" sz="2400">
                <a:solidFill>
                  <a:schemeClr val="tx1"/>
                </a:solidFill>
                <a:latin typeface="Times" pitchFamily="-65" charset="0"/>
              </a:endParaRPr>
            </a:p>
          </p:txBody>
        </p:sp>
        <p:grpSp>
          <p:nvGrpSpPr>
            <p:cNvPr id="3" name="Group 66"/>
            <p:cNvGrpSpPr>
              <a:grpSpLocks/>
            </p:cNvGrpSpPr>
            <p:nvPr/>
          </p:nvGrpSpPr>
          <p:grpSpPr bwMode="auto">
            <a:xfrm>
              <a:off x="336" y="1120"/>
              <a:ext cx="5115" cy="566"/>
              <a:chOff x="336" y="880"/>
              <a:chExt cx="5115" cy="566"/>
            </a:xfrm>
          </p:grpSpPr>
          <p:sp>
            <p:nvSpPr>
              <p:cNvPr id="2896963" name="Text Box 67"/>
              <p:cNvSpPr txBox="1">
                <a:spLocks noChangeArrowheads="1"/>
              </p:cNvSpPr>
              <p:nvPr/>
            </p:nvSpPr>
            <p:spPr bwMode="auto">
              <a:xfrm>
                <a:off x="336" y="880"/>
                <a:ext cx="639" cy="327"/>
              </a:xfrm>
              <a:prstGeom prst="rect">
                <a:avLst/>
              </a:prstGeom>
              <a:noFill/>
              <a:ln w="9525">
                <a:noFill/>
                <a:miter lim="800000"/>
                <a:headEnd/>
                <a:tailEnd/>
              </a:ln>
              <a:effectLst/>
            </p:spPr>
            <p:txBody>
              <a:bodyPr wrap="none">
                <a:prstTxWarp prst="textNoShape">
                  <a:avLst/>
                </a:prstTxWarp>
                <a:spAutoFit/>
              </a:bodyPr>
              <a:lstStyle/>
              <a:p>
                <a:r>
                  <a:rPr lang="en-US" sz="2800" b="1" u="sng">
                    <a:solidFill>
                      <a:srgbClr val="FF0000"/>
                    </a:solidFill>
                    <a:latin typeface="Times" pitchFamily="-65" charset="0"/>
                  </a:rPr>
                  <a:t>Valid</a:t>
                </a:r>
                <a:endParaRPr lang="en-US" sz="2800" b="1">
                  <a:solidFill>
                    <a:schemeClr val="tx1"/>
                  </a:solidFill>
                  <a:latin typeface="Times" pitchFamily="-65" charset="0"/>
                </a:endParaRPr>
              </a:p>
            </p:txBody>
          </p:sp>
          <p:sp>
            <p:nvSpPr>
              <p:cNvPr id="2896964" name="Text Box 68"/>
              <p:cNvSpPr txBox="1">
                <a:spLocks noChangeArrowheads="1"/>
              </p:cNvSpPr>
              <p:nvPr/>
            </p:nvSpPr>
            <p:spPr bwMode="auto">
              <a:xfrm>
                <a:off x="816" y="1119"/>
                <a:ext cx="514"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rPr>
                  <a:t>Tag</a:t>
                </a:r>
                <a:endParaRPr lang="en-US" sz="2800" b="1">
                  <a:solidFill>
                    <a:schemeClr val="tx1"/>
                  </a:solidFill>
                  <a:latin typeface="Times" pitchFamily="-65" charset="0"/>
                </a:endParaRPr>
              </a:p>
            </p:txBody>
          </p:sp>
          <p:sp>
            <p:nvSpPr>
              <p:cNvPr id="2896965" name="Text Box 69"/>
              <p:cNvSpPr txBox="1">
                <a:spLocks noChangeArrowheads="1"/>
              </p:cNvSpPr>
              <p:nvPr/>
            </p:nvSpPr>
            <p:spPr bwMode="auto">
              <a:xfrm>
                <a:off x="1536" y="1091"/>
                <a:ext cx="795" cy="33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0xc-f</a:t>
                </a:r>
                <a:endParaRPr lang="en-US" sz="2800" b="1" dirty="0">
                  <a:solidFill>
                    <a:schemeClr val="tx1"/>
                  </a:solidFill>
                  <a:latin typeface="Times" pitchFamily="-65" charset="0"/>
                </a:endParaRPr>
              </a:p>
            </p:txBody>
          </p:sp>
          <p:sp>
            <p:nvSpPr>
              <p:cNvPr id="2896966" name="Text Box 70"/>
              <p:cNvSpPr txBox="1">
                <a:spLocks noChangeArrowheads="1"/>
              </p:cNvSpPr>
              <p:nvPr/>
            </p:nvSpPr>
            <p:spPr bwMode="auto">
              <a:xfrm>
                <a:off x="2592" y="1075"/>
                <a:ext cx="795" cy="33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0x8-b</a:t>
                </a:r>
                <a:endParaRPr lang="en-US" sz="2800" b="1" dirty="0">
                  <a:solidFill>
                    <a:schemeClr val="tx1"/>
                  </a:solidFill>
                  <a:latin typeface="Times" pitchFamily="-65" charset="0"/>
                </a:endParaRPr>
              </a:p>
            </p:txBody>
          </p:sp>
          <p:sp>
            <p:nvSpPr>
              <p:cNvPr id="2896967" name="Text Box 71"/>
              <p:cNvSpPr txBox="1">
                <a:spLocks noChangeArrowheads="1"/>
              </p:cNvSpPr>
              <p:nvPr/>
            </p:nvSpPr>
            <p:spPr bwMode="auto">
              <a:xfrm>
                <a:off x="3648" y="1075"/>
                <a:ext cx="795" cy="33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0x4-7</a:t>
                </a:r>
                <a:endParaRPr lang="en-US" sz="2800" b="1" dirty="0">
                  <a:solidFill>
                    <a:schemeClr val="tx1"/>
                  </a:solidFill>
                  <a:latin typeface="Times" pitchFamily="-65" charset="0"/>
                </a:endParaRPr>
              </a:p>
            </p:txBody>
          </p:sp>
          <p:sp>
            <p:nvSpPr>
              <p:cNvPr id="2896968" name="Text Box 72"/>
              <p:cNvSpPr txBox="1">
                <a:spLocks noChangeArrowheads="1"/>
              </p:cNvSpPr>
              <p:nvPr/>
            </p:nvSpPr>
            <p:spPr bwMode="auto">
              <a:xfrm>
                <a:off x="4656" y="1075"/>
                <a:ext cx="795" cy="33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0x0-3</a:t>
                </a:r>
                <a:endParaRPr lang="en-US" sz="2800" b="1" dirty="0">
                  <a:solidFill>
                    <a:schemeClr val="tx1"/>
                  </a:solidFill>
                  <a:latin typeface="Times" pitchFamily="-65" charset="0"/>
                </a:endParaRPr>
              </a:p>
            </p:txBody>
          </p:sp>
        </p:grpSp>
        <p:grpSp>
          <p:nvGrpSpPr>
            <p:cNvPr id="4" name="Group 73"/>
            <p:cNvGrpSpPr>
              <a:grpSpLocks/>
            </p:cNvGrpSpPr>
            <p:nvPr/>
          </p:nvGrpSpPr>
          <p:grpSpPr bwMode="auto">
            <a:xfrm>
              <a:off x="0" y="1575"/>
              <a:ext cx="654" cy="2484"/>
              <a:chOff x="0" y="1335"/>
              <a:chExt cx="654" cy="2484"/>
            </a:xfrm>
          </p:grpSpPr>
          <p:sp>
            <p:nvSpPr>
              <p:cNvPr id="2896970" name="Text Box 74"/>
              <p:cNvSpPr txBox="1">
                <a:spLocks noChangeArrowheads="1"/>
              </p:cNvSpPr>
              <p:nvPr/>
            </p:nvSpPr>
            <p:spPr bwMode="auto">
              <a:xfrm>
                <a:off x="192" y="1335"/>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0</a:t>
                </a:r>
                <a:endParaRPr lang="en-US" sz="2800">
                  <a:solidFill>
                    <a:schemeClr val="tx1"/>
                  </a:solidFill>
                  <a:latin typeface="Times" pitchFamily="-65" charset="0"/>
                </a:endParaRPr>
              </a:p>
            </p:txBody>
          </p:sp>
          <p:sp>
            <p:nvSpPr>
              <p:cNvPr id="2896971" name="Text Box 75"/>
              <p:cNvSpPr txBox="1">
                <a:spLocks noChangeArrowheads="1"/>
              </p:cNvSpPr>
              <p:nvPr/>
            </p:nvSpPr>
            <p:spPr bwMode="auto">
              <a:xfrm>
                <a:off x="192" y="1527"/>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1</a:t>
                </a:r>
                <a:endParaRPr lang="en-US" sz="2800">
                  <a:solidFill>
                    <a:schemeClr val="tx1"/>
                  </a:solidFill>
                  <a:latin typeface="Times" pitchFamily="-65" charset="0"/>
                </a:endParaRPr>
              </a:p>
            </p:txBody>
          </p:sp>
          <p:sp>
            <p:nvSpPr>
              <p:cNvPr id="2896972" name="Text Box 76"/>
              <p:cNvSpPr txBox="1">
                <a:spLocks noChangeArrowheads="1"/>
              </p:cNvSpPr>
              <p:nvPr/>
            </p:nvSpPr>
            <p:spPr bwMode="auto">
              <a:xfrm>
                <a:off x="192" y="1719"/>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2</a:t>
                </a:r>
                <a:endParaRPr lang="en-US" sz="2800">
                  <a:solidFill>
                    <a:schemeClr val="tx1"/>
                  </a:solidFill>
                  <a:latin typeface="Times" pitchFamily="-65" charset="0"/>
                </a:endParaRPr>
              </a:p>
            </p:txBody>
          </p:sp>
          <p:sp>
            <p:nvSpPr>
              <p:cNvPr id="2896973" name="Text Box 77"/>
              <p:cNvSpPr txBox="1">
                <a:spLocks noChangeArrowheads="1"/>
              </p:cNvSpPr>
              <p:nvPr/>
            </p:nvSpPr>
            <p:spPr bwMode="auto">
              <a:xfrm>
                <a:off x="192" y="1911"/>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3</a:t>
                </a:r>
                <a:endParaRPr lang="en-US" sz="2800">
                  <a:solidFill>
                    <a:schemeClr val="tx1"/>
                  </a:solidFill>
                  <a:latin typeface="Times" pitchFamily="-65" charset="0"/>
                </a:endParaRPr>
              </a:p>
            </p:txBody>
          </p:sp>
          <p:sp>
            <p:nvSpPr>
              <p:cNvPr id="2896974" name="Text Box 78"/>
              <p:cNvSpPr txBox="1">
                <a:spLocks noChangeArrowheads="1"/>
              </p:cNvSpPr>
              <p:nvPr/>
            </p:nvSpPr>
            <p:spPr bwMode="auto">
              <a:xfrm>
                <a:off x="192" y="2103"/>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4</a:t>
                </a:r>
                <a:endParaRPr lang="en-US" sz="2800">
                  <a:solidFill>
                    <a:schemeClr val="tx1"/>
                  </a:solidFill>
                  <a:latin typeface="Times" pitchFamily="-65" charset="0"/>
                </a:endParaRPr>
              </a:p>
            </p:txBody>
          </p:sp>
          <p:sp>
            <p:nvSpPr>
              <p:cNvPr id="2896975" name="Text Box 79"/>
              <p:cNvSpPr txBox="1">
                <a:spLocks noChangeArrowheads="1"/>
              </p:cNvSpPr>
              <p:nvPr/>
            </p:nvSpPr>
            <p:spPr bwMode="auto">
              <a:xfrm>
                <a:off x="192" y="2295"/>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5</a:t>
                </a:r>
                <a:endParaRPr lang="en-US" sz="2800">
                  <a:solidFill>
                    <a:schemeClr val="tx1"/>
                  </a:solidFill>
                  <a:latin typeface="Times" pitchFamily="-65" charset="0"/>
                </a:endParaRPr>
              </a:p>
            </p:txBody>
          </p:sp>
          <p:sp>
            <p:nvSpPr>
              <p:cNvPr id="2896976" name="Text Box 80"/>
              <p:cNvSpPr txBox="1">
                <a:spLocks noChangeArrowheads="1"/>
              </p:cNvSpPr>
              <p:nvPr/>
            </p:nvSpPr>
            <p:spPr bwMode="auto">
              <a:xfrm>
                <a:off x="192" y="2487"/>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6</a:t>
                </a:r>
                <a:endParaRPr lang="en-US" sz="2800">
                  <a:solidFill>
                    <a:schemeClr val="tx1"/>
                  </a:solidFill>
                  <a:latin typeface="Times" pitchFamily="-65" charset="0"/>
                </a:endParaRPr>
              </a:p>
            </p:txBody>
          </p:sp>
          <p:sp>
            <p:nvSpPr>
              <p:cNvPr id="2896977" name="Text Box 81"/>
              <p:cNvSpPr txBox="1">
                <a:spLocks noChangeArrowheads="1"/>
              </p:cNvSpPr>
              <p:nvPr/>
            </p:nvSpPr>
            <p:spPr bwMode="auto">
              <a:xfrm>
                <a:off x="192" y="2679"/>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7</a:t>
                </a:r>
                <a:endParaRPr lang="en-US" sz="2800">
                  <a:solidFill>
                    <a:schemeClr val="tx1"/>
                  </a:solidFill>
                  <a:latin typeface="Times" pitchFamily="-65" charset="0"/>
                </a:endParaRPr>
              </a:p>
            </p:txBody>
          </p:sp>
          <p:sp>
            <p:nvSpPr>
              <p:cNvPr id="2896978" name="Text Box 82"/>
              <p:cNvSpPr txBox="1">
                <a:spLocks noChangeArrowheads="1"/>
              </p:cNvSpPr>
              <p:nvPr/>
            </p:nvSpPr>
            <p:spPr bwMode="auto">
              <a:xfrm>
                <a:off x="0" y="3300"/>
                <a:ext cx="654"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1022</a:t>
                </a:r>
                <a:endParaRPr lang="en-US" sz="2800">
                  <a:solidFill>
                    <a:schemeClr val="tx1"/>
                  </a:solidFill>
                  <a:latin typeface="Times" pitchFamily="-65" charset="0"/>
                </a:endParaRPr>
              </a:p>
            </p:txBody>
          </p:sp>
          <p:sp>
            <p:nvSpPr>
              <p:cNvPr id="2896979" name="Text Box 83"/>
              <p:cNvSpPr txBox="1">
                <a:spLocks noChangeArrowheads="1"/>
              </p:cNvSpPr>
              <p:nvPr/>
            </p:nvSpPr>
            <p:spPr bwMode="auto">
              <a:xfrm>
                <a:off x="0" y="3492"/>
                <a:ext cx="654"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1023</a:t>
                </a:r>
                <a:endParaRPr lang="en-US" sz="2800">
                  <a:solidFill>
                    <a:schemeClr val="tx1"/>
                  </a:solidFill>
                  <a:latin typeface="Times" pitchFamily="-65" charset="0"/>
                </a:endParaRPr>
              </a:p>
            </p:txBody>
          </p:sp>
          <p:sp>
            <p:nvSpPr>
              <p:cNvPr id="2896980" name="Text Box 84"/>
              <p:cNvSpPr txBox="1">
                <a:spLocks noChangeArrowheads="1"/>
              </p:cNvSpPr>
              <p:nvPr/>
            </p:nvSpPr>
            <p:spPr bwMode="auto">
              <a:xfrm>
                <a:off x="192" y="3002"/>
                <a:ext cx="260" cy="288"/>
              </a:xfrm>
              <a:prstGeom prst="rect">
                <a:avLst/>
              </a:prstGeom>
              <a:noFill/>
              <a:ln w="9525">
                <a:noFill/>
                <a:miter lim="800000"/>
                <a:headEnd/>
                <a:tailEnd/>
              </a:ln>
              <a:effectLst/>
            </p:spPr>
            <p:txBody>
              <a:bodyPr wrap="none">
                <a:prstTxWarp prst="textNoShape">
                  <a:avLst/>
                </a:prstTxWarp>
                <a:spAutoFit/>
              </a:bodyPr>
              <a:lstStyle/>
              <a:p>
                <a:r>
                  <a:rPr lang="en-US" sz="2400" b="1">
                    <a:solidFill>
                      <a:schemeClr val="tx1"/>
                    </a:solidFill>
                    <a:latin typeface="Times" pitchFamily="-65" charset="0"/>
                  </a:rPr>
                  <a:t>...</a:t>
                </a:r>
                <a:endParaRPr lang="en-US" sz="2400">
                  <a:solidFill>
                    <a:schemeClr val="tx1"/>
                  </a:solidFill>
                  <a:latin typeface="Times" pitchFamily="-65" charset="0"/>
                </a:endParaRPr>
              </a:p>
            </p:txBody>
          </p:sp>
        </p:grpSp>
      </p:grpSp>
      <p:sp>
        <p:nvSpPr>
          <p:cNvPr id="2896981" name="Text Box 85"/>
          <p:cNvSpPr txBox="1">
            <a:spLocks noChangeArrowheads="1"/>
          </p:cNvSpPr>
          <p:nvPr/>
        </p:nvSpPr>
        <p:spPr bwMode="auto">
          <a:xfrm>
            <a:off x="0" y="2165350"/>
            <a:ext cx="1112838"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Index</a:t>
            </a:r>
          </a:p>
        </p:txBody>
      </p:sp>
      <p:grpSp>
        <p:nvGrpSpPr>
          <p:cNvPr id="5" name="Group 86"/>
          <p:cNvGrpSpPr>
            <a:grpSpLocks/>
          </p:cNvGrpSpPr>
          <p:nvPr/>
        </p:nvGrpSpPr>
        <p:grpSpPr bwMode="auto">
          <a:xfrm>
            <a:off x="874713" y="2522538"/>
            <a:ext cx="338137" cy="3863975"/>
            <a:chOff x="551" y="1589"/>
            <a:chExt cx="213" cy="2434"/>
          </a:xfrm>
        </p:grpSpPr>
        <p:sp>
          <p:nvSpPr>
            <p:cNvPr id="2896983" name="Text Box 87"/>
            <p:cNvSpPr txBox="1">
              <a:spLocks noChangeArrowheads="1"/>
            </p:cNvSpPr>
            <p:nvPr/>
          </p:nvSpPr>
          <p:spPr bwMode="auto">
            <a:xfrm>
              <a:off x="551" y="1589"/>
              <a:ext cx="205" cy="250"/>
            </a:xfrm>
            <a:prstGeom prst="rect">
              <a:avLst/>
            </a:prstGeom>
            <a:noFill/>
            <a:ln w="12700">
              <a:noFill/>
              <a:miter lim="800000"/>
              <a:headEnd/>
              <a:tailEnd/>
            </a:ln>
            <a:effectLst/>
          </p:spPr>
          <p:txBody>
            <a:bodyPr wrap="none">
              <a:prstTxWarp prst="textNoShape">
                <a:avLst/>
              </a:prstTxWarp>
              <a:spAutoFit/>
            </a:bodyPr>
            <a:lstStyle/>
            <a:p>
              <a:r>
                <a:rPr lang="en-US" sz="2000"/>
                <a:t>0</a:t>
              </a:r>
            </a:p>
          </p:txBody>
        </p:sp>
        <p:sp>
          <p:nvSpPr>
            <p:cNvPr id="2896984" name="Text Box 88"/>
            <p:cNvSpPr txBox="1">
              <a:spLocks noChangeArrowheads="1"/>
            </p:cNvSpPr>
            <p:nvPr/>
          </p:nvSpPr>
          <p:spPr bwMode="auto">
            <a:xfrm>
              <a:off x="551" y="1789"/>
              <a:ext cx="205" cy="250"/>
            </a:xfrm>
            <a:prstGeom prst="rect">
              <a:avLst/>
            </a:prstGeom>
            <a:noFill/>
            <a:ln w="12700">
              <a:noFill/>
              <a:miter lim="800000"/>
              <a:headEnd/>
              <a:tailEnd/>
            </a:ln>
            <a:effectLst/>
          </p:spPr>
          <p:txBody>
            <a:bodyPr wrap="none">
              <a:prstTxWarp prst="textNoShape">
                <a:avLst/>
              </a:prstTxWarp>
              <a:spAutoFit/>
            </a:bodyPr>
            <a:lstStyle/>
            <a:p>
              <a:r>
                <a:rPr lang="en-US" sz="2000"/>
                <a:t>0</a:t>
              </a:r>
            </a:p>
          </p:txBody>
        </p:sp>
        <p:sp>
          <p:nvSpPr>
            <p:cNvPr id="2896985" name="Text Box 89"/>
            <p:cNvSpPr txBox="1">
              <a:spLocks noChangeArrowheads="1"/>
            </p:cNvSpPr>
            <p:nvPr/>
          </p:nvSpPr>
          <p:spPr bwMode="auto">
            <a:xfrm>
              <a:off x="551" y="1981"/>
              <a:ext cx="205" cy="250"/>
            </a:xfrm>
            <a:prstGeom prst="rect">
              <a:avLst/>
            </a:prstGeom>
            <a:noFill/>
            <a:ln w="12700">
              <a:noFill/>
              <a:miter lim="800000"/>
              <a:headEnd/>
              <a:tailEnd/>
            </a:ln>
            <a:effectLst/>
          </p:spPr>
          <p:txBody>
            <a:bodyPr wrap="none">
              <a:prstTxWarp prst="textNoShape">
                <a:avLst/>
              </a:prstTxWarp>
              <a:spAutoFit/>
            </a:bodyPr>
            <a:lstStyle/>
            <a:p>
              <a:r>
                <a:rPr lang="en-US" sz="2000"/>
                <a:t>0</a:t>
              </a:r>
            </a:p>
          </p:txBody>
        </p:sp>
        <p:sp>
          <p:nvSpPr>
            <p:cNvPr id="2896986" name="Text Box 90"/>
            <p:cNvSpPr txBox="1">
              <a:spLocks noChangeArrowheads="1"/>
            </p:cNvSpPr>
            <p:nvPr/>
          </p:nvSpPr>
          <p:spPr bwMode="auto">
            <a:xfrm>
              <a:off x="551" y="2173"/>
              <a:ext cx="205" cy="250"/>
            </a:xfrm>
            <a:prstGeom prst="rect">
              <a:avLst/>
            </a:prstGeom>
            <a:noFill/>
            <a:ln w="12700">
              <a:noFill/>
              <a:miter lim="800000"/>
              <a:headEnd/>
              <a:tailEnd/>
            </a:ln>
            <a:effectLst/>
          </p:spPr>
          <p:txBody>
            <a:bodyPr wrap="none">
              <a:prstTxWarp prst="textNoShape">
                <a:avLst/>
              </a:prstTxWarp>
              <a:spAutoFit/>
            </a:bodyPr>
            <a:lstStyle/>
            <a:p>
              <a:r>
                <a:rPr lang="en-US" sz="2000"/>
                <a:t>0</a:t>
              </a:r>
            </a:p>
          </p:txBody>
        </p:sp>
        <p:sp>
          <p:nvSpPr>
            <p:cNvPr id="2896987" name="Text Box 91"/>
            <p:cNvSpPr txBox="1">
              <a:spLocks noChangeArrowheads="1"/>
            </p:cNvSpPr>
            <p:nvPr/>
          </p:nvSpPr>
          <p:spPr bwMode="auto">
            <a:xfrm>
              <a:off x="559" y="2373"/>
              <a:ext cx="205" cy="250"/>
            </a:xfrm>
            <a:prstGeom prst="rect">
              <a:avLst/>
            </a:prstGeom>
            <a:noFill/>
            <a:ln w="12700">
              <a:noFill/>
              <a:miter lim="800000"/>
              <a:headEnd/>
              <a:tailEnd/>
            </a:ln>
            <a:effectLst/>
          </p:spPr>
          <p:txBody>
            <a:bodyPr wrap="none">
              <a:prstTxWarp prst="textNoShape">
                <a:avLst/>
              </a:prstTxWarp>
              <a:spAutoFit/>
            </a:bodyPr>
            <a:lstStyle/>
            <a:p>
              <a:r>
                <a:rPr lang="en-US" sz="2000"/>
                <a:t>0</a:t>
              </a:r>
            </a:p>
          </p:txBody>
        </p:sp>
        <p:sp>
          <p:nvSpPr>
            <p:cNvPr id="2896988" name="Text Box 92"/>
            <p:cNvSpPr txBox="1">
              <a:spLocks noChangeArrowheads="1"/>
            </p:cNvSpPr>
            <p:nvPr/>
          </p:nvSpPr>
          <p:spPr bwMode="auto">
            <a:xfrm>
              <a:off x="559" y="2565"/>
              <a:ext cx="205" cy="250"/>
            </a:xfrm>
            <a:prstGeom prst="rect">
              <a:avLst/>
            </a:prstGeom>
            <a:noFill/>
            <a:ln w="12700">
              <a:noFill/>
              <a:miter lim="800000"/>
              <a:headEnd/>
              <a:tailEnd/>
            </a:ln>
            <a:effectLst/>
          </p:spPr>
          <p:txBody>
            <a:bodyPr wrap="none">
              <a:prstTxWarp prst="textNoShape">
                <a:avLst/>
              </a:prstTxWarp>
              <a:spAutoFit/>
            </a:bodyPr>
            <a:lstStyle/>
            <a:p>
              <a:r>
                <a:rPr lang="en-US" sz="2000"/>
                <a:t>0</a:t>
              </a:r>
            </a:p>
          </p:txBody>
        </p:sp>
        <p:sp>
          <p:nvSpPr>
            <p:cNvPr id="2896989" name="Text Box 93"/>
            <p:cNvSpPr txBox="1">
              <a:spLocks noChangeArrowheads="1"/>
            </p:cNvSpPr>
            <p:nvPr/>
          </p:nvSpPr>
          <p:spPr bwMode="auto">
            <a:xfrm>
              <a:off x="559" y="2757"/>
              <a:ext cx="205" cy="250"/>
            </a:xfrm>
            <a:prstGeom prst="rect">
              <a:avLst/>
            </a:prstGeom>
            <a:noFill/>
            <a:ln w="12700">
              <a:noFill/>
              <a:miter lim="800000"/>
              <a:headEnd/>
              <a:tailEnd/>
            </a:ln>
            <a:effectLst/>
          </p:spPr>
          <p:txBody>
            <a:bodyPr wrap="none">
              <a:prstTxWarp prst="textNoShape">
                <a:avLst/>
              </a:prstTxWarp>
              <a:spAutoFit/>
            </a:bodyPr>
            <a:lstStyle/>
            <a:p>
              <a:r>
                <a:rPr lang="en-US" sz="2000"/>
                <a:t>0</a:t>
              </a:r>
            </a:p>
          </p:txBody>
        </p:sp>
        <p:sp>
          <p:nvSpPr>
            <p:cNvPr id="2896990" name="Text Box 94"/>
            <p:cNvSpPr txBox="1">
              <a:spLocks noChangeArrowheads="1"/>
            </p:cNvSpPr>
            <p:nvPr/>
          </p:nvSpPr>
          <p:spPr bwMode="auto">
            <a:xfrm>
              <a:off x="559" y="2957"/>
              <a:ext cx="205" cy="250"/>
            </a:xfrm>
            <a:prstGeom prst="rect">
              <a:avLst/>
            </a:prstGeom>
            <a:noFill/>
            <a:ln w="12700">
              <a:noFill/>
              <a:miter lim="800000"/>
              <a:headEnd/>
              <a:tailEnd/>
            </a:ln>
            <a:effectLst/>
          </p:spPr>
          <p:txBody>
            <a:bodyPr wrap="none">
              <a:prstTxWarp prst="textNoShape">
                <a:avLst/>
              </a:prstTxWarp>
              <a:spAutoFit/>
            </a:bodyPr>
            <a:lstStyle/>
            <a:p>
              <a:r>
                <a:rPr lang="en-US" sz="2000"/>
                <a:t>0</a:t>
              </a:r>
            </a:p>
          </p:txBody>
        </p:sp>
        <p:sp>
          <p:nvSpPr>
            <p:cNvPr id="2896991" name="Text Box 95"/>
            <p:cNvSpPr txBox="1">
              <a:spLocks noChangeArrowheads="1"/>
            </p:cNvSpPr>
            <p:nvPr/>
          </p:nvSpPr>
          <p:spPr bwMode="auto">
            <a:xfrm>
              <a:off x="559" y="3581"/>
              <a:ext cx="205" cy="250"/>
            </a:xfrm>
            <a:prstGeom prst="rect">
              <a:avLst/>
            </a:prstGeom>
            <a:noFill/>
            <a:ln w="12700">
              <a:noFill/>
              <a:miter lim="800000"/>
              <a:headEnd/>
              <a:tailEnd/>
            </a:ln>
            <a:effectLst/>
          </p:spPr>
          <p:txBody>
            <a:bodyPr wrap="none">
              <a:prstTxWarp prst="textNoShape">
                <a:avLst/>
              </a:prstTxWarp>
              <a:spAutoFit/>
            </a:bodyPr>
            <a:lstStyle/>
            <a:p>
              <a:r>
                <a:rPr lang="en-US" sz="2000"/>
                <a:t>0</a:t>
              </a:r>
            </a:p>
          </p:txBody>
        </p:sp>
        <p:sp>
          <p:nvSpPr>
            <p:cNvPr id="2896992" name="Text Box 96"/>
            <p:cNvSpPr txBox="1">
              <a:spLocks noChangeArrowheads="1"/>
            </p:cNvSpPr>
            <p:nvPr/>
          </p:nvSpPr>
          <p:spPr bwMode="auto">
            <a:xfrm>
              <a:off x="559" y="3773"/>
              <a:ext cx="205" cy="250"/>
            </a:xfrm>
            <a:prstGeom prst="rect">
              <a:avLst/>
            </a:prstGeom>
            <a:noFill/>
            <a:ln w="12700">
              <a:noFill/>
              <a:miter lim="800000"/>
              <a:headEnd/>
              <a:tailEnd/>
            </a:ln>
            <a:effectLst/>
          </p:spPr>
          <p:txBody>
            <a:bodyPr wrap="none">
              <a:prstTxWarp prst="textNoShape">
                <a:avLst/>
              </a:prstTxWarp>
              <a:spAutoFit/>
            </a:bodyPr>
            <a:lstStyle/>
            <a:p>
              <a:r>
                <a:rPr lang="en-US" sz="2000"/>
                <a:t>0</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8968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96899" grpId="0" build="p" autoUpdateAnimBg="0"/>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98946" name="Rectangle 2"/>
          <p:cNvSpPr>
            <a:spLocks noGrp="1" noChangeArrowheads="1"/>
          </p:cNvSpPr>
          <p:nvPr>
            <p:ph type="title"/>
          </p:nvPr>
        </p:nvSpPr>
        <p:spPr>
          <a:xfrm>
            <a:off x="635000" y="215900"/>
            <a:ext cx="6299200" cy="474663"/>
          </a:xfrm>
        </p:spPr>
        <p:txBody>
          <a:bodyPr/>
          <a:lstStyle/>
          <a:p>
            <a:r>
              <a:rPr lang="en-US" dirty="0"/>
              <a:t>1. Read 0x00000014</a:t>
            </a:r>
          </a:p>
        </p:txBody>
      </p:sp>
      <p:grpSp>
        <p:nvGrpSpPr>
          <p:cNvPr id="2" name="Group 3"/>
          <p:cNvGrpSpPr>
            <a:grpSpLocks/>
          </p:cNvGrpSpPr>
          <p:nvPr/>
        </p:nvGrpSpPr>
        <p:grpSpPr bwMode="auto">
          <a:xfrm>
            <a:off x="0" y="1397000"/>
            <a:ext cx="8839200" cy="4665663"/>
            <a:chOff x="0" y="880"/>
            <a:chExt cx="5568" cy="2939"/>
          </a:xfrm>
        </p:grpSpPr>
        <p:sp>
          <p:nvSpPr>
            <p:cNvPr id="2898948" name="Rectangle 4"/>
            <p:cNvSpPr>
              <a:spLocks noChangeArrowheads="1"/>
            </p:cNvSpPr>
            <p:nvPr/>
          </p:nvSpPr>
          <p:spPr bwMode="auto">
            <a:xfrm>
              <a:off x="720" y="1392"/>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8949" name="Rectangle 5"/>
            <p:cNvSpPr>
              <a:spLocks noChangeArrowheads="1"/>
            </p:cNvSpPr>
            <p:nvPr/>
          </p:nvSpPr>
          <p:spPr bwMode="auto">
            <a:xfrm>
              <a:off x="576" y="1392"/>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8950" name="Rectangle 6"/>
            <p:cNvSpPr>
              <a:spLocks noChangeArrowheads="1"/>
            </p:cNvSpPr>
            <p:nvPr/>
          </p:nvSpPr>
          <p:spPr bwMode="auto">
            <a:xfrm>
              <a:off x="1344"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8951" name="Rectangle 7"/>
            <p:cNvSpPr>
              <a:spLocks noChangeArrowheads="1"/>
            </p:cNvSpPr>
            <p:nvPr/>
          </p:nvSpPr>
          <p:spPr bwMode="auto">
            <a:xfrm>
              <a:off x="2400"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8952" name="Rectangle 8"/>
            <p:cNvSpPr>
              <a:spLocks noChangeArrowheads="1"/>
            </p:cNvSpPr>
            <p:nvPr/>
          </p:nvSpPr>
          <p:spPr bwMode="auto">
            <a:xfrm>
              <a:off x="3456"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8953" name="Rectangle 9"/>
            <p:cNvSpPr>
              <a:spLocks noChangeArrowheads="1"/>
            </p:cNvSpPr>
            <p:nvPr/>
          </p:nvSpPr>
          <p:spPr bwMode="auto">
            <a:xfrm>
              <a:off x="4512"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8954" name="Rectangle 10"/>
            <p:cNvSpPr>
              <a:spLocks noChangeArrowheads="1"/>
            </p:cNvSpPr>
            <p:nvPr/>
          </p:nvSpPr>
          <p:spPr bwMode="auto">
            <a:xfrm>
              <a:off x="720" y="1584"/>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8955" name="Rectangle 11"/>
            <p:cNvSpPr>
              <a:spLocks noChangeArrowheads="1"/>
            </p:cNvSpPr>
            <p:nvPr/>
          </p:nvSpPr>
          <p:spPr bwMode="auto">
            <a:xfrm>
              <a:off x="576" y="1584"/>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8956" name="Rectangle 12"/>
            <p:cNvSpPr>
              <a:spLocks noChangeArrowheads="1"/>
            </p:cNvSpPr>
            <p:nvPr/>
          </p:nvSpPr>
          <p:spPr bwMode="auto">
            <a:xfrm>
              <a:off x="1344"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8957" name="Rectangle 13"/>
            <p:cNvSpPr>
              <a:spLocks noChangeArrowheads="1"/>
            </p:cNvSpPr>
            <p:nvPr/>
          </p:nvSpPr>
          <p:spPr bwMode="auto">
            <a:xfrm>
              <a:off x="2400"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8958" name="Rectangle 14"/>
            <p:cNvSpPr>
              <a:spLocks noChangeArrowheads="1"/>
            </p:cNvSpPr>
            <p:nvPr/>
          </p:nvSpPr>
          <p:spPr bwMode="auto">
            <a:xfrm>
              <a:off x="3456"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8959" name="Rectangle 15"/>
            <p:cNvSpPr>
              <a:spLocks noChangeArrowheads="1"/>
            </p:cNvSpPr>
            <p:nvPr/>
          </p:nvSpPr>
          <p:spPr bwMode="auto">
            <a:xfrm>
              <a:off x="4512"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8960" name="Rectangle 16"/>
            <p:cNvSpPr>
              <a:spLocks noChangeArrowheads="1"/>
            </p:cNvSpPr>
            <p:nvPr/>
          </p:nvSpPr>
          <p:spPr bwMode="auto">
            <a:xfrm>
              <a:off x="720" y="1776"/>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8961" name="Rectangle 17"/>
            <p:cNvSpPr>
              <a:spLocks noChangeArrowheads="1"/>
            </p:cNvSpPr>
            <p:nvPr/>
          </p:nvSpPr>
          <p:spPr bwMode="auto">
            <a:xfrm>
              <a:off x="576" y="1776"/>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8962" name="Rectangle 18"/>
            <p:cNvSpPr>
              <a:spLocks noChangeArrowheads="1"/>
            </p:cNvSpPr>
            <p:nvPr/>
          </p:nvSpPr>
          <p:spPr bwMode="auto">
            <a:xfrm>
              <a:off x="1344"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8963" name="Rectangle 19"/>
            <p:cNvSpPr>
              <a:spLocks noChangeArrowheads="1"/>
            </p:cNvSpPr>
            <p:nvPr/>
          </p:nvSpPr>
          <p:spPr bwMode="auto">
            <a:xfrm>
              <a:off x="2400"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8964" name="Rectangle 20"/>
            <p:cNvSpPr>
              <a:spLocks noChangeArrowheads="1"/>
            </p:cNvSpPr>
            <p:nvPr/>
          </p:nvSpPr>
          <p:spPr bwMode="auto">
            <a:xfrm>
              <a:off x="3456"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8965" name="Rectangle 21"/>
            <p:cNvSpPr>
              <a:spLocks noChangeArrowheads="1"/>
            </p:cNvSpPr>
            <p:nvPr/>
          </p:nvSpPr>
          <p:spPr bwMode="auto">
            <a:xfrm>
              <a:off x="4512"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8966" name="Rectangle 22"/>
            <p:cNvSpPr>
              <a:spLocks noChangeArrowheads="1"/>
            </p:cNvSpPr>
            <p:nvPr/>
          </p:nvSpPr>
          <p:spPr bwMode="auto">
            <a:xfrm>
              <a:off x="720" y="1968"/>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8967" name="Rectangle 23"/>
            <p:cNvSpPr>
              <a:spLocks noChangeArrowheads="1"/>
            </p:cNvSpPr>
            <p:nvPr/>
          </p:nvSpPr>
          <p:spPr bwMode="auto">
            <a:xfrm>
              <a:off x="576" y="1968"/>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8968" name="Rectangle 24"/>
            <p:cNvSpPr>
              <a:spLocks noChangeArrowheads="1"/>
            </p:cNvSpPr>
            <p:nvPr/>
          </p:nvSpPr>
          <p:spPr bwMode="auto">
            <a:xfrm>
              <a:off x="1344"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8969" name="Rectangle 25"/>
            <p:cNvSpPr>
              <a:spLocks noChangeArrowheads="1"/>
            </p:cNvSpPr>
            <p:nvPr/>
          </p:nvSpPr>
          <p:spPr bwMode="auto">
            <a:xfrm>
              <a:off x="2400"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8970" name="Rectangle 26"/>
            <p:cNvSpPr>
              <a:spLocks noChangeArrowheads="1"/>
            </p:cNvSpPr>
            <p:nvPr/>
          </p:nvSpPr>
          <p:spPr bwMode="auto">
            <a:xfrm>
              <a:off x="3456"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8971" name="Rectangle 27"/>
            <p:cNvSpPr>
              <a:spLocks noChangeArrowheads="1"/>
            </p:cNvSpPr>
            <p:nvPr/>
          </p:nvSpPr>
          <p:spPr bwMode="auto">
            <a:xfrm>
              <a:off x="4512"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8972" name="Rectangle 28"/>
            <p:cNvSpPr>
              <a:spLocks noChangeArrowheads="1"/>
            </p:cNvSpPr>
            <p:nvPr/>
          </p:nvSpPr>
          <p:spPr bwMode="auto">
            <a:xfrm>
              <a:off x="720" y="2160"/>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8973" name="Rectangle 29"/>
            <p:cNvSpPr>
              <a:spLocks noChangeArrowheads="1"/>
            </p:cNvSpPr>
            <p:nvPr/>
          </p:nvSpPr>
          <p:spPr bwMode="auto">
            <a:xfrm>
              <a:off x="576" y="2160"/>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8974" name="Rectangle 30"/>
            <p:cNvSpPr>
              <a:spLocks noChangeArrowheads="1"/>
            </p:cNvSpPr>
            <p:nvPr/>
          </p:nvSpPr>
          <p:spPr bwMode="auto">
            <a:xfrm>
              <a:off x="1344"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8975" name="Rectangle 31"/>
            <p:cNvSpPr>
              <a:spLocks noChangeArrowheads="1"/>
            </p:cNvSpPr>
            <p:nvPr/>
          </p:nvSpPr>
          <p:spPr bwMode="auto">
            <a:xfrm>
              <a:off x="2400"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8976" name="Rectangle 32"/>
            <p:cNvSpPr>
              <a:spLocks noChangeArrowheads="1"/>
            </p:cNvSpPr>
            <p:nvPr/>
          </p:nvSpPr>
          <p:spPr bwMode="auto">
            <a:xfrm>
              <a:off x="3456"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8977" name="Rectangle 33"/>
            <p:cNvSpPr>
              <a:spLocks noChangeArrowheads="1"/>
            </p:cNvSpPr>
            <p:nvPr/>
          </p:nvSpPr>
          <p:spPr bwMode="auto">
            <a:xfrm>
              <a:off x="4512"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8978" name="Rectangle 34"/>
            <p:cNvSpPr>
              <a:spLocks noChangeArrowheads="1"/>
            </p:cNvSpPr>
            <p:nvPr/>
          </p:nvSpPr>
          <p:spPr bwMode="auto">
            <a:xfrm>
              <a:off x="720" y="2352"/>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8979" name="Rectangle 35"/>
            <p:cNvSpPr>
              <a:spLocks noChangeArrowheads="1"/>
            </p:cNvSpPr>
            <p:nvPr/>
          </p:nvSpPr>
          <p:spPr bwMode="auto">
            <a:xfrm>
              <a:off x="576" y="2352"/>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8980" name="Rectangle 36"/>
            <p:cNvSpPr>
              <a:spLocks noChangeArrowheads="1"/>
            </p:cNvSpPr>
            <p:nvPr/>
          </p:nvSpPr>
          <p:spPr bwMode="auto">
            <a:xfrm>
              <a:off x="1344"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8981" name="Rectangle 37"/>
            <p:cNvSpPr>
              <a:spLocks noChangeArrowheads="1"/>
            </p:cNvSpPr>
            <p:nvPr/>
          </p:nvSpPr>
          <p:spPr bwMode="auto">
            <a:xfrm>
              <a:off x="2400"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8982" name="Rectangle 38"/>
            <p:cNvSpPr>
              <a:spLocks noChangeArrowheads="1"/>
            </p:cNvSpPr>
            <p:nvPr/>
          </p:nvSpPr>
          <p:spPr bwMode="auto">
            <a:xfrm>
              <a:off x="3456"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8983" name="Rectangle 39"/>
            <p:cNvSpPr>
              <a:spLocks noChangeArrowheads="1"/>
            </p:cNvSpPr>
            <p:nvPr/>
          </p:nvSpPr>
          <p:spPr bwMode="auto">
            <a:xfrm>
              <a:off x="4512"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8984" name="Rectangle 40"/>
            <p:cNvSpPr>
              <a:spLocks noChangeArrowheads="1"/>
            </p:cNvSpPr>
            <p:nvPr/>
          </p:nvSpPr>
          <p:spPr bwMode="auto">
            <a:xfrm>
              <a:off x="720" y="2544"/>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8985" name="Rectangle 41"/>
            <p:cNvSpPr>
              <a:spLocks noChangeArrowheads="1"/>
            </p:cNvSpPr>
            <p:nvPr/>
          </p:nvSpPr>
          <p:spPr bwMode="auto">
            <a:xfrm>
              <a:off x="576" y="2544"/>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8986" name="Rectangle 42"/>
            <p:cNvSpPr>
              <a:spLocks noChangeArrowheads="1"/>
            </p:cNvSpPr>
            <p:nvPr/>
          </p:nvSpPr>
          <p:spPr bwMode="auto">
            <a:xfrm>
              <a:off x="1344"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8987" name="Rectangle 43"/>
            <p:cNvSpPr>
              <a:spLocks noChangeArrowheads="1"/>
            </p:cNvSpPr>
            <p:nvPr/>
          </p:nvSpPr>
          <p:spPr bwMode="auto">
            <a:xfrm>
              <a:off x="2400"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8988" name="Rectangle 44"/>
            <p:cNvSpPr>
              <a:spLocks noChangeArrowheads="1"/>
            </p:cNvSpPr>
            <p:nvPr/>
          </p:nvSpPr>
          <p:spPr bwMode="auto">
            <a:xfrm>
              <a:off x="3456"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8989" name="Rectangle 45"/>
            <p:cNvSpPr>
              <a:spLocks noChangeArrowheads="1"/>
            </p:cNvSpPr>
            <p:nvPr/>
          </p:nvSpPr>
          <p:spPr bwMode="auto">
            <a:xfrm>
              <a:off x="4512"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8990" name="Rectangle 46"/>
            <p:cNvSpPr>
              <a:spLocks noChangeArrowheads="1"/>
            </p:cNvSpPr>
            <p:nvPr/>
          </p:nvSpPr>
          <p:spPr bwMode="auto">
            <a:xfrm>
              <a:off x="720" y="2736"/>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8991" name="Rectangle 47"/>
            <p:cNvSpPr>
              <a:spLocks noChangeArrowheads="1"/>
            </p:cNvSpPr>
            <p:nvPr/>
          </p:nvSpPr>
          <p:spPr bwMode="auto">
            <a:xfrm>
              <a:off x="576" y="2736"/>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8992" name="Rectangle 48"/>
            <p:cNvSpPr>
              <a:spLocks noChangeArrowheads="1"/>
            </p:cNvSpPr>
            <p:nvPr/>
          </p:nvSpPr>
          <p:spPr bwMode="auto">
            <a:xfrm>
              <a:off x="1344"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8993" name="Rectangle 49"/>
            <p:cNvSpPr>
              <a:spLocks noChangeArrowheads="1"/>
            </p:cNvSpPr>
            <p:nvPr/>
          </p:nvSpPr>
          <p:spPr bwMode="auto">
            <a:xfrm>
              <a:off x="2400"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8994" name="Rectangle 50"/>
            <p:cNvSpPr>
              <a:spLocks noChangeArrowheads="1"/>
            </p:cNvSpPr>
            <p:nvPr/>
          </p:nvSpPr>
          <p:spPr bwMode="auto">
            <a:xfrm>
              <a:off x="3456"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8995" name="Rectangle 51"/>
            <p:cNvSpPr>
              <a:spLocks noChangeArrowheads="1"/>
            </p:cNvSpPr>
            <p:nvPr/>
          </p:nvSpPr>
          <p:spPr bwMode="auto">
            <a:xfrm>
              <a:off x="4512"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8996" name="Rectangle 52"/>
            <p:cNvSpPr>
              <a:spLocks noChangeArrowheads="1"/>
            </p:cNvSpPr>
            <p:nvPr/>
          </p:nvSpPr>
          <p:spPr bwMode="auto">
            <a:xfrm>
              <a:off x="720" y="3360"/>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8997" name="Rectangle 53"/>
            <p:cNvSpPr>
              <a:spLocks noChangeArrowheads="1"/>
            </p:cNvSpPr>
            <p:nvPr/>
          </p:nvSpPr>
          <p:spPr bwMode="auto">
            <a:xfrm>
              <a:off x="576" y="3360"/>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8998" name="Rectangle 54"/>
            <p:cNvSpPr>
              <a:spLocks noChangeArrowheads="1"/>
            </p:cNvSpPr>
            <p:nvPr/>
          </p:nvSpPr>
          <p:spPr bwMode="auto">
            <a:xfrm>
              <a:off x="1344"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8999" name="Rectangle 55"/>
            <p:cNvSpPr>
              <a:spLocks noChangeArrowheads="1"/>
            </p:cNvSpPr>
            <p:nvPr/>
          </p:nvSpPr>
          <p:spPr bwMode="auto">
            <a:xfrm>
              <a:off x="2400"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9000" name="Rectangle 56"/>
            <p:cNvSpPr>
              <a:spLocks noChangeArrowheads="1"/>
            </p:cNvSpPr>
            <p:nvPr/>
          </p:nvSpPr>
          <p:spPr bwMode="auto">
            <a:xfrm>
              <a:off x="3456"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9001" name="Rectangle 57"/>
            <p:cNvSpPr>
              <a:spLocks noChangeArrowheads="1"/>
            </p:cNvSpPr>
            <p:nvPr/>
          </p:nvSpPr>
          <p:spPr bwMode="auto">
            <a:xfrm>
              <a:off x="4512"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9002" name="Rectangle 58"/>
            <p:cNvSpPr>
              <a:spLocks noChangeArrowheads="1"/>
            </p:cNvSpPr>
            <p:nvPr/>
          </p:nvSpPr>
          <p:spPr bwMode="auto">
            <a:xfrm>
              <a:off x="720" y="3552"/>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9003" name="Rectangle 59"/>
            <p:cNvSpPr>
              <a:spLocks noChangeArrowheads="1"/>
            </p:cNvSpPr>
            <p:nvPr/>
          </p:nvSpPr>
          <p:spPr bwMode="auto">
            <a:xfrm>
              <a:off x="576" y="3552"/>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9004" name="Rectangle 60"/>
            <p:cNvSpPr>
              <a:spLocks noChangeArrowheads="1"/>
            </p:cNvSpPr>
            <p:nvPr/>
          </p:nvSpPr>
          <p:spPr bwMode="auto">
            <a:xfrm>
              <a:off x="1344"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9005" name="Rectangle 61"/>
            <p:cNvSpPr>
              <a:spLocks noChangeArrowheads="1"/>
            </p:cNvSpPr>
            <p:nvPr/>
          </p:nvSpPr>
          <p:spPr bwMode="auto">
            <a:xfrm>
              <a:off x="2400"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9006" name="Rectangle 62"/>
            <p:cNvSpPr>
              <a:spLocks noChangeArrowheads="1"/>
            </p:cNvSpPr>
            <p:nvPr/>
          </p:nvSpPr>
          <p:spPr bwMode="auto">
            <a:xfrm>
              <a:off x="3456"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9007" name="Rectangle 63"/>
            <p:cNvSpPr>
              <a:spLocks noChangeArrowheads="1"/>
            </p:cNvSpPr>
            <p:nvPr/>
          </p:nvSpPr>
          <p:spPr bwMode="auto">
            <a:xfrm>
              <a:off x="4512"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899008" name="Text Box 64"/>
            <p:cNvSpPr txBox="1">
              <a:spLocks noChangeArrowheads="1"/>
            </p:cNvSpPr>
            <p:nvPr/>
          </p:nvSpPr>
          <p:spPr bwMode="auto">
            <a:xfrm>
              <a:off x="2390" y="3002"/>
              <a:ext cx="260" cy="288"/>
            </a:xfrm>
            <a:prstGeom prst="rect">
              <a:avLst/>
            </a:prstGeom>
            <a:noFill/>
            <a:ln w="9525">
              <a:noFill/>
              <a:miter lim="800000"/>
              <a:headEnd/>
              <a:tailEnd/>
            </a:ln>
            <a:effectLst/>
          </p:spPr>
          <p:txBody>
            <a:bodyPr wrap="none">
              <a:prstTxWarp prst="textNoShape">
                <a:avLst/>
              </a:prstTxWarp>
              <a:spAutoFit/>
            </a:bodyPr>
            <a:lstStyle/>
            <a:p>
              <a:r>
                <a:rPr lang="en-US" sz="2400" b="1">
                  <a:solidFill>
                    <a:schemeClr val="tx1"/>
                  </a:solidFill>
                  <a:latin typeface="Times" pitchFamily="-65" charset="0"/>
                </a:rPr>
                <a:t>...</a:t>
              </a:r>
              <a:endParaRPr lang="en-US" sz="2400">
                <a:solidFill>
                  <a:schemeClr val="tx1"/>
                </a:solidFill>
                <a:latin typeface="Times" pitchFamily="-65" charset="0"/>
              </a:endParaRPr>
            </a:p>
          </p:txBody>
        </p:sp>
        <p:grpSp>
          <p:nvGrpSpPr>
            <p:cNvPr id="3" name="Group 65"/>
            <p:cNvGrpSpPr>
              <a:grpSpLocks/>
            </p:cNvGrpSpPr>
            <p:nvPr/>
          </p:nvGrpSpPr>
          <p:grpSpPr bwMode="auto">
            <a:xfrm>
              <a:off x="336" y="880"/>
              <a:ext cx="969" cy="567"/>
              <a:chOff x="336" y="880"/>
              <a:chExt cx="969" cy="567"/>
            </a:xfrm>
          </p:grpSpPr>
          <p:sp>
            <p:nvSpPr>
              <p:cNvPr id="2899010" name="Text Box 66"/>
              <p:cNvSpPr txBox="1">
                <a:spLocks noChangeArrowheads="1"/>
              </p:cNvSpPr>
              <p:nvPr/>
            </p:nvSpPr>
            <p:spPr bwMode="auto">
              <a:xfrm>
                <a:off x="336" y="880"/>
                <a:ext cx="639"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Times" pitchFamily="-65" charset="0"/>
                  </a:rPr>
                  <a:t>Valid</a:t>
                </a:r>
              </a:p>
            </p:txBody>
          </p:sp>
          <p:sp>
            <p:nvSpPr>
              <p:cNvPr id="2899011" name="Text Box 67"/>
              <p:cNvSpPr txBox="1">
                <a:spLocks noChangeArrowheads="1"/>
              </p:cNvSpPr>
              <p:nvPr/>
            </p:nvSpPr>
            <p:spPr bwMode="auto">
              <a:xfrm>
                <a:off x="816" y="1120"/>
                <a:ext cx="489"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Times" pitchFamily="-65" charset="0"/>
                  </a:rPr>
                  <a:t>Tag</a:t>
                </a:r>
              </a:p>
            </p:txBody>
          </p:sp>
        </p:grpSp>
        <p:grpSp>
          <p:nvGrpSpPr>
            <p:cNvPr id="4" name="Group 72"/>
            <p:cNvGrpSpPr>
              <a:grpSpLocks/>
            </p:cNvGrpSpPr>
            <p:nvPr/>
          </p:nvGrpSpPr>
          <p:grpSpPr bwMode="auto">
            <a:xfrm>
              <a:off x="0" y="1335"/>
              <a:ext cx="654" cy="2484"/>
              <a:chOff x="0" y="1335"/>
              <a:chExt cx="654" cy="2484"/>
            </a:xfrm>
          </p:grpSpPr>
          <p:sp>
            <p:nvSpPr>
              <p:cNvPr id="2899017" name="Text Box 73"/>
              <p:cNvSpPr txBox="1">
                <a:spLocks noChangeArrowheads="1"/>
              </p:cNvSpPr>
              <p:nvPr/>
            </p:nvSpPr>
            <p:spPr bwMode="auto">
              <a:xfrm>
                <a:off x="192" y="1335"/>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0</a:t>
                </a:r>
                <a:endParaRPr lang="en-US" sz="2800">
                  <a:solidFill>
                    <a:schemeClr val="tx1"/>
                  </a:solidFill>
                  <a:latin typeface="Times" pitchFamily="-65" charset="0"/>
                </a:endParaRPr>
              </a:p>
            </p:txBody>
          </p:sp>
          <p:sp>
            <p:nvSpPr>
              <p:cNvPr id="2899018" name="Text Box 74"/>
              <p:cNvSpPr txBox="1">
                <a:spLocks noChangeArrowheads="1"/>
              </p:cNvSpPr>
              <p:nvPr/>
            </p:nvSpPr>
            <p:spPr bwMode="auto">
              <a:xfrm>
                <a:off x="192" y="1531"/>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1</a:t>
                </a:r>
              </a:p>
            </p:txBody>
          </p:sp>
          <p:sp>
            <p:nvSpPr>
              <p:cNvPr id="2899019" name="Text Box 75"/>
              <p:cNvSpPr txBox="1">
                <a:spLocks noChangeArrowheads="1"/>
              </p:cNvSpPr>
              <p:nvPr/>
            </p:nvSpPr>
            <p:spPr bwMode="auto">
              <a:xfrm>
                <a:off x="192" y="1719"/>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2</a:t>
                </a:r>
                <a:endParaRPr lang="en-US" sz="2800">
                  <a:solidFill>
                    <a:schemeClr val="tx1"/>
                  </a:solidFill>
                  <a:latin typeface="Times" pitchFamily="-65" charset="0"/>
                </a:endParaRPr>
              </a:p>
            </p:txBody>
          </p:sp>
          <p:sp>
            <p:nvSpPr>
              <p:cNvPr id="2899020" name="Text Box 76"/>
              <p:cNvSpPr txBox="1">
                <a:spLocks noChangeArrowheads="1"/>
              </p:cNvSpPr>
              <p:nvPr/>
            </p:nvSpPr>
            <p:spPr bwMode="auto">
              <a:xfrm>
                <a:off x="192" y="1911"/>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3</a:t>
                </a:r>
                <a:endParaRPr lang="en-US" sz="2800">
                  <a:solidFill>
                    <a:schemeClr val="tx1"/>
                  </a:solidFill>
                  <a:latin typeface="Times" pitchFamily="-65" charset="0"/>
                </a:endParaRPr>
              </a:p>
            </p:txBody>
          </p:sp>
          <p:sp>
            <p:nvSpPr>
              <p:cNvPr id="2899021" name="Text Box 77"/>
              <p:cNvSpPr txBox="1">
                <a:spLocks noChangeArrowheads="1"/>
              </p:cNvSpPr>
              <p:nvPr/>
            </p:nvSpPr>
            <p:spPr bwMode="auto">
              <a:xfrm>
                <a:off x="192" y="2103"/>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4</a:t>
                </a:r>
                <a:endParaRPr lang="en-US" sz="2800">
                  <a:solidFill>
                    <a:schemeClr val="tx1"/>
                  </a:solidFill>
                  <a:latin typeface="Times" pitchFamily="-65" charset="0"/>
                </a:endParaRPr>
              </a:p>
            </p:txBody>
          </p:sp>
          <p:sp>
            <p:nvSpPr>
              <p:cNvPr id="2899022" name="Text Box 78"/>
              <p:cNvSpPr txBox="1">
                <a:spLocks noChangeArrowheads="1"/>
              </p:cNvSpPr>
              <p:nvPr/>
            </p:nvSpPr>
            <p:spPr bwMode="auto">
              <a:xfrm>
                <a:off x="192" y="2295"/>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5</a:t>
                </a:r>
                <a:endParaRPr lang="en-US" sz="2800">
                  <a:solidFill>
                    <a:schemeClr val="tx1"/>
                  </a:solidFill>
                  <a:latin typeface="Times" pitchFamily="-65" charset="0"/>
                </a:endParaRPr>
              </a:p>
            </p:txBody>
          </p:sp>
          <p:sp>
            <p:nvSpPr>
              <p:cNvPr id="2899023" name="Text Box 79"/>
              <p:cNvSpPr txBox="1">
                <a:spLocks noChangeArrowheads="1"/>
              </p:cNvSpPr>
              <p:nvPr/>
            </p:nvSpPr>
            <p:spPr bwMode="auto">
              <a:xfrm>
                <a:off x="192" y="2487"/>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6</a:t>
                </a:r>
                <a:endParaRPr lang="en-US" sz="2800">
                  <a:solidFill>
                    <a:schemeClr val="tx1"/>
                  </a:solidFill>
                  <a:latin typeface="Times" pitchFamily="-65" charset="0"/>
                </a:endParaRPr>
              </a:p>
            </p:txBody>
          </p:sp>
          <p:sp>
            <p:nvSpPr>
              <p:cNvPr id="2899024" name="Text Box 80"/>
              <p:cNvSpPr txBox="1">
                <a:spLocks noChangeArrowheads="1"/>
              </p:cNvSpPr>
              <p:nvPr/>
            </p:nvSpPr>
            <p:spPr bwMode="auto">
              <a:xfrm>
                <a:off x="192" y="2679"/>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7</a:t>
                </a:r>
                <a:endParaRPr lang="en-US" sz="2800">
                  <a:solidFill>
                    <a:schemeClr val="tx1"/>
                  </a:solidFill>
                  <a:latin typeface="Times" pitchFamily="-65" charset="0"/>
                </a:endParaRPr>
              </a:p>
            </p:txBody>
          </p:sp>
          <p:sp>
            <p:nvSpPr>
              <p:cNvPr id="2899025" name="Text Box 81"/>
              <p:cNvSpPr txBox="1">
                <a:spLocks noChangeArrowheads="1"/>
              </p:cNvSpPr>
              <p:nvPr/>
            </p:nvSpPr>
            <p:spPr bwMode="auto">
              <a:xfrm>
                <a:off x="0" y="3300"/>
                <a:ext cx="654"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1022</a:t>
                </a:r>
                <a:endParaRPr lang="en-US" sz="2800">
                  <a:solidFill>
                    <a:schemeClr val="tx1"/>
                  </a:solidFill>
                  <a:latin typeface="Times" pitchFamily="-65" charset="0"/>
                </a:endParaRPr>
              </a:p>
            </p:txBody>
          </p:sp>
          <p:sp>
            <p:nvSpPr>
              <p:cNvPr id="2899026" name="Text Box 82"/>
              <p:cNvSpPr txBox="1">
                <a:spLocks noChangeArrowheads="1"/>
              </p:cNvSpPr>
              <p:nvPr/>
            </p:nvSpPr>
            <p:spPr bwMode="auto">
              <a:xfrm>
                <a:off x="0" y="3492"/>
                <a:ext cx="654"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1023</a:t>
                </a:r>
                <a:endParaRPr lang="en-US" sz="2800">
                  <a:solidFill>
                    <a:schemeClr val="tx1"/>
                  </a:solidFill>
                  <a:latin typeface="Times" pitchFamily="-65" charset="0"/>
                </a:endParaRPr>
              </a:p>
            </p:txBody>
          </p:sp>
          <p:sp>
            <p:nvSpPr>
              <p:cNvPr id="2899027" name="Text Box 83"/>
              <p:cNvSpPr txBox="1">
                <a:spLocks noChangeArrowheads="1"/>
              </p:cNvSpPr>
              <p:nvPr/>
            </p:nvSpPr>
            <p:spPr bwMode="auto">
              <a:xfrm>
                <a:off x="192" y="3002"/>
                <a:ext cx="260" cy="288"/>
              </a:xfrm>
              <a:prstGeom prst="rect">
                <a:avLst/>
              </a:prstGeom>
              <a:noFill/>
              <a:ln w="9525">
                <a:noFill/>
                <a:miter lim="800000"/>
                <a:headEnd/>
                <a:tailEnd/>
              </a:ln>
              <a:effectLst/>
            </p:spPr>
            <p:txBody>
              <a:bodyPr wrap="none">
                <a:prstTxWarp prst="textNoShape">
                  <a:avLst/>
                </a:prstTxWarp>
                <a:spAutoFit/>
              </a:bodyPr>
              <a:lstStyle/>
              <a:p>
                <a:r>
                  <a:rPr lang="en-US" sz="2400" b="1">
                    <a:solidFill>
                      <a:schemeClr val="tx1"/>
                    </a:solidFill>
                    <a:latin typeface="Times" pitchFamily="-65" charset="0"/>
                  </a:rPr>
                  <a:t>...</a:t>
                </a:r>
                <a:endParaRPr lang="en-US" sz="2400">
                  <a:solidFill>
                    <a:schemeClr val="tx1"/>
                  </a:solidFill>
                  <a:latin typeface="Times" pitchFamily="-65" charset="0"/>
                </a:endParaRPr>
              </a:p>
            </p:txBody>
          </p:sp>
        </p:grpSp>
      </p:grpSp>
      <p:sp>
        <p:nvSpPr>
          <p:cNvPr id="2899028" name="Rectangle 84"/>
          <p:cNvSpPr>
            <a:spLocks noGrp="1" noChangeArrowheads="1"/>
          </p:cNvSpPr>
          <p:nvPr>
            <p:ph type="body" idx="1"/>
          </p:nvPr>
        </p:nvSpPr>
        <p:spPr>
          <a:xfrm>
            <a:off x="628650" y="857250"/>
            <a:ext cx="8286750" cy="371475"/>
          </a:xfrm>
          <a:noFill/>
          <a:ln/>
        </p:spPr>
        <p:txBody>
          <a:bodyPr/>
          <a:lstStyle/>
          <a:p>
            <a:pPr marL="285750" indent="-285750"/>
            <a:r>
              <a:rPr lang="en-US" sz="2800">
                <a:latin typeface="Courier New" pitchFamily="-65" charset="0"/>
              </a:rPr>
              <a:t>000000000000000000 0000000001 0100</a:t>
            </a:r>
            <a:endParaRPr lang="en-US"/>
          </a:p>
        </p:txBody>
      </p:sp>
      <p:sp>
        <p:nvSpPr>
          <p:cNvPr id="2899029" name="Text Box 85"/>
          <p:cNvSpPr txBox="1">
            <a:spLocks noChangeArrowheads="1"/>
          </p:cNvSpPr>
          <p:nvPr/>
        </p:nvSpPr>
        <p:spPr bwMode="auto">
          <a:xfrm>
            <a:off x="0" y="1809750"/>
            <a:ext cx="1112838"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Index</a:t>
            </a:r>
          </a:p>
        </p:txBody>
      </p:sp>
      <p:sp>
        <p:nvSpPr>
          <p:cNvPr id="2899030" name="Text Box 86"/>
          <p:cNvSpPr txBox="1">
            <a:spLocks noChangeArrowheads="1"/>
          </p:cNvSpPr>
          <p:nvPr/>
        </p:nvSpPr>
        <p:spPr bwMode="auto">
          <a:xfrm>
            <a:off x="2286000" y="1123950"/>
            <a:ext cx="1646238"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Tag field</a:t>
            </a:r>
          </a:p>
        </p:txBody>
      </p:sp>
      <p:sp>
        <p:nvSpPr>
          <p:cNvPr id="2899031" name="Text Box 87"/>
          <p:cNvSpPr txBox="1">
            <a:spLocks noChangeArrowheads="1"/>
          </p:cNvSpPr>
          <p:nvPr/>
        </p:nvSpPr>
        <p:spPr bwMode="auto">
          <a:xfrm>
            <a:off x="5232400" y="1123950"/>
            <a:ext cx="1943100"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Index field</a:t>
            </a:r>
          </a:p>
        </p:txBody>
      </p:sp>
      <p:sp>
        <p:nvSpPr>
          <p:cNvPr id="2899032" name="Text Box 88"/>
          <p:cNvSpPr txBox="1">
            <a:spLocks noChangeArrowheads="1"/>
          </p:cNvSpPr>
          <p:nvPr/>
        </p:nvSpPr>
        <p:spPr bwMode="auto">
          <a:xfrm>
            <a:off x="7289800" y="1123950"/>
            <a:ext cx="1211263"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Offset</a:t>
            </a:r>
          </a:p>
        </p:txBody>
      </p:sp>
      <p:grpSp>
        <p:nvGrpSpPr>
          <p:cNvPr id="5" name="Group 89"/>
          <p:cNvGrpSpPr>
            <a:grpSpLocks/>
          </p:cNvGrpSpPr>
          <p:nvPr/>
        </p:nvGrpSpPr>
        <p:grpSpPr bwMode="auto">
          <a:xfrm>
            <a:off x="874713" y="2154238"/>
            <a:ext cx="338137" cy="3863975"/>
            <a:chOff x="551" y="1589"/>
            <a:chExt cx="213" cy="2434"/>
          </a:xfrm>
        </p:grpSpPr>
        <p:sp>
          <p:nvSpPr>
            <p:cNvPr id="2899034" name="Text Box 90"/>
            <p:cNvSpPr txBox="1">
              <a:spLocks noChangeArrowheads="1"/>
            </p:cNvSpPr>
            <p:nvPr/>
          </p:nvSpPr>
          <p:spPr bwMode="auto">
            <a:xfrm>
              <a:off x="551" y="1589"/>
              <a:ext cx="205" cy="250"/>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899035" name="Text Box 91"/>
            <p:cNvSpPr txBox="1">
              <a:spLocks noChangeArrowheads="1"/>
            </p:cNvSpPr>
            <p:nvPr/>
          </p:nvSpPr>
          <p:spPr bwMode="auto">
            <a:xfrm>
              <a:off x="551" y="1789"/>
              <a:ext cx="205" cy="250"/>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899036" name="Text Box 92"/>
            <p:cNvSpPr txBox="1">
              <a:spLocks noChangeArrowheads="1"/>
            </p:cNvSpPr>
            <p:nvPr/>
          </p:nvSpPr>
          <p:spPr bwMode="auto">
            <a:xfrm>
              <a:off x="551" y="1981"/>
              <a:ext cx="205" cy="250"/>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899037" name="Text Box 93"/>
            <p:cNvSpPr txBox="1">
              <a:spLocks noChangeArrowheads="1"/>
            </p:cNvSpPr>
            <p:nvPr/>
          </p:nvSpPr>
          <p:spPr bwMode="auto">
            <a:xfrm>
              <a:off x="551" y="2173"/>
              <a:ext cx="205" cy="250"/>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899038" name="Text Box 94"/>
            <p:cNvSpPr txBox="1">
              <a:spLocks noChangeArrowheads="1"/>
            </p:cNvSpPr>
            <p:nvPr/>
          </p:nvSpPr>
          <p:spPr bwMode="auto">
            <a:xfrm>
              <a:off x="559" y="2373"/>
              <a:ext cx="205" cy="250"/>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899039" name="Text Box 95"/>
            <p:cNvSpPr txBox="1">
              <a:spLocks noChangeArrowheads="1"/>
            </p:cNvSpPr>
            <p:nvPr/>
          </p:nvSpPr>
          <p:spPr bwMode="auto">
            <a:xfrm>
              <a:off x="559" y="2565"/>
              <a:ext cx="205" cy="250"/>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899040" name="Text Box 96"/>
            <p:cNvSpPr txBox="1">
              <a:spLocks noChangeArrowheads="1"/>
            </p:cNvSpPr>
            <p:nvPr/>
          </p:nvSpPr>
          <p:spPr bwMode="auto">
            <a:xfrm>
              <a:off x="559" y="2757"/>
              <a:ext cx="205" cy="250"/>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899041" name="Text Box 97"/>
            <p:cNvSpPr txBox="1">
              <a:spLocks noChangeArrowheads="1"/>
            </p:cNvSpPr>
            <p:nvPr/>
          </p:nvSpPr>
          <p:spPr bwMode="auto">
            <a:xfrm>
              <a:off x="559" y="2957"/>
              <a:ext cx="205" cy="250"/>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899042" name="Text Box 98"/>
            <p:cNvSpPr txBox="1">
              <a:spLocks noChangeArrowheads="1"/>
            </p:cNvSpPr>
            <p:nvPr/>
          </p:nvSpPr>
          <p:spPr bwMode="auto">
            <a:xfrm>
              <a:off x="559" y="3581"/>
              <a:ext cx="205" cy="250"/>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899043" name="Text Box 99"/>
            <p:cNvSpPr txBox="1">
              <a:spLocks noChangeArrowheads="1"/>
            </p:cNvSpPr>
            <p:nvPr/>
          </p:nvSpPr>
          <p:spPr bwMode="auto">
            <a:xfrm>
              <a:off x="559" y="3773"/>
              <a:ext cx="205" cy="250"/>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grpSp>
      <p:sp>
        <p:nvSpPr>
          <p:cNvPr id="100" name="Text Box 69"/>
          <p:cNvSpPr txBox="1">
            <a:spLocks noChangeArrowheads="1"/>
          </p:cNvSpPr>
          <p:nvPr/>
        </p:nvSpPr>
        <p:spPr bwMode="auto">
          <a:xfrm>
            <a:off x="2438400" y="17018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0xc-f</a:t>
            </a:r>
            <a:endParaRPr lang="en-US" sz="2800" b="1" dirty="0">
              <a:solidFill>
                <a:schemeClr val="tx1"/>
              </a:solidFill>
              <a:latin typeface="Times" pitchFamily="-65" charset="0"/>
            </a:endParaRPr>
          </a:p>
        </p:txBody>
      </p:sp>
      <p:sp>
        <p:nvSpPr>
          <p:cNvPr id="101" name="Text Box 70"/>
          <p:cNvSpPr txBox="1">
            <a:spLocks noChangeArrowheads="1"/>
          </p:cNvSpPr>
          <p:nvPr/>
        </p:nvSpPr>
        <p:spPr bwMode="auto">
          <a:xfrm>
            <a:off x="4114800" y="16764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0x8-b</a:t>
            </a:r>
            <a:endParaRPr lang="en-US" sz="2800" b="1" dirty="0">
              <a:solidFill>
                <a:schemeClr val="tx1"/>
              </a:solidFill>
              <a:latin typeface="Times" pitchFamily="-65" charset="0"/>
            </a:endParaRPr>
          </a:p>
        </p:txBody>
      </p:sp>
      <p:sp>
        <p:nvSpPr>
          <p:cNvPr id="102" name="Text Box 71"/>
          <p:cNvSpPr txBox="1">
            <a:spLocks noChangeArrowheads="1"/>
          </p:cNvSpPr>
          <p:nvPr/>
        </p:nvSpPr>
        <p:spPr bwMode="auto">
          <a:xfrm>
            <a:off x="5791200" y="16764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0x4-7</a:t>
            </a:r>
            <a:endParaRPr lang="en-US" sz="2800" b="1" dirty="0">
              <a:solidFill>
                <a:schemeClr val="tx1"/>
              </a:solidFill>
              <a:latin typeface="Times" pitchFamily="-65" charset="0"/>
            </a:endParaRPr>
          </a:p>
        </p:txBody>
      </p:sp>
      <p:sp>
        <p:nvSpPr>
          <p:cNvPr id="103" name="Text Box 72"/>
          <p:cNvSpPr txBox="1">
            <a:spLocks noChangeArrowheads="1"/>
          </p:cNvSpPr>
          <p:nvPr/>
        </p:nvSpPr>
        <p:spPr bwMode="auto">
          <a:xfrm>
            <a:off x="7391400" y="16764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0x0-3</a:t>
            </a:r>
            <a:endParaRPr lang="en-US" sz="2800" b="1" dirty="0">
              <a:solidFill>
                <a:schemeClr val="tx1"/>
              </a:solidFill>
              <a:latin typeface="Times" pitchFamily="-65"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00994" name="Rectangle 2"/>
          <p:cNvSpPr>
            <a:spLocks noGrp="1" noChangeArrowheads="1"/>
          </p:cNvSpPr>
          <p:nvPr>
            <p:ph type="title"/>
          </p:nvPr>
        </p:nvSpPr>
        <p:spPr>
          <a:xfrm>
            <a:off x="635000" y="215900"/>
            <a:ext cx="8509000" cy="474663"/>
          </a:xfrm>
        </p:spPr>
        <p:txBody>
          <a:bodyPr/>
          <a:lstStyle/>
          <a:p>
            <a:r>
              <a:rPr lang="en-US" dirty="0"/>
              <a:t>So we read block 1 (0000000001)</a:t>
            </a:r>
          </a:p>
        </p:txBody>
      </p:sp>
      <p:grpSp>
        <p:nvGrpSpPr>
          <p:cNvPr id="2" name="Group 3"/>
          <p:cNvGrpSpPr>
            <a:grpSpLocks/>
          </p:cNvGrpSpPr>
          <p:nvPr/>
        </p:nvGrpSpPr>
        <p:grpSpPr bwMode="auto">
          <a:xfrm>
            <a:off x="0" y="1397000"/>
            <a:ext cx="8839200" cy="4665663"/>
            <a:chOff x="0" y="880"/>
            <a:chExt cx="5568" cy="2939"/>
          </a:xfrm>
        </p:grpSpPr>
        <p:sp>
          <p:nvSpPr>
            <p:cNvPr id="2900996" name="Rectangle 4"/>
            <p:cNvSpPr>
              <a:spLocks noChangeArrowheads="1"/>
            </p:cNvSpPr>
            <p:nvPr/>
          </p:nvSpPr>
          <p:spPr bwMode="auto">
            <a:xfrm>
              <a:off x="720" y="1392"/>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0997" name="Rectangle 5"/>
            <p:cNvSpPr>
              <a:spLocks noChangeArrowheads="1"/>
            </p:cNvSpPr>
            <p:nvPr/>
          </p:nvSpPr>
          <p:spPr bwMode="auto">
            <a:xfrm>
              <a:off x="576" y="1392"/>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0998" name="Rectangle 6"/>
            <p:cNvSpPr>
              <a:spLocks noChangeArrowheads="1"/>
            </p:cNvSpPr>
            <p:nvPr/>
          </p:nvSpPr>
          <p:spPr bwMode="auto">
            <a:xfrm>
              <a:off x="1344"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0999" name="Rectangle 7"/>
            <p:cNvSpPr>
              <a:spLocks noChangeArrowheads="1"/>
            </p:cNvSpPr>
            <p:nvPr/>
          </p:nvSpPr>
          <p:spPr bwMode="auto">
            <a:xfrm>
              <a:off x="2400"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1000" name="Rectangle 8"/>
            <p:cNvSpPr>
              <a:spLocks noChangeArrowheads="1"/>
            </p:cNvSpPr>
            <p:nvPr/>
          </p:nvSpPr>
          <p:spPr bwMode="auto">
            <a:xfrm>
              <a:off x="3456"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1001" name="Rectangle 9"/>
            <p:cNvSpPr>
              <a:spLocks noChangeArrowheads="1"/>
            </p:cNvSpPr>
            <p:nvPr/>
          </p:nvSpPr>
          <p:spPr bwMode="auto">
            <a:xfrm>
              <a:off x="4512" y="139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1002" name="Rectangle 10"/>
            <p:cNvSpPr>
              <a:spLocks noChangeArrowheads="1"/>
            </p:cNvSpPr>
            <p:nvPr/>
          </p:nvSpPr>
          <p:spPr bwMode="auto">
            <a:xfrm>
              <a:off x="720" y="1584"/>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1003" name="Rectangle 11"/>
            <p:cNvSpPr>
              <a:spLocks noChangeArrowheads="1"/>
            </p:cNvSpPr>
            <p:nvPr/>
          </p:nvSpPr>
          <p:spPr bwMode="auto">
            <a:xfrm>
              <a:off x="576" y="1584"/>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1004" name="Rectangle 12"/>
            <p:cNvSpPr>
              <a:spLocks noChangeArrowheads="1"/>
            </p:cNvSpPr>
            <p:nvPr/>
          </p:nvSpPr>
          <p:spPr bwMode="auto">
            <a:xfrm>
              <a:off x="1344"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1005" name="Rectangle 13"/>
            <p:cNvSpPr>
              <a:spLocks noChangeArrowheads="1"/>
            </p:cNvSpPr>
            <p:nvPr/>
          </p:nvSpPr>
          <p:spPr bwMode="auto">
            <a:xfrm>
              <a:off x="2400"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1006" name="Rectangle 14"/>
            <p:cNvSpPr>
              <a:spLocks noChangeArrowheads="1"/>
            </p:cNvSpPr>
            <p:nvPr/>
          </p:nvSpPr>
          <p:spPr bwMode="auto">
            <a:xfrm>
              <a:off x="3456"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1007" name="Rectangle 15"/>
            <p:cNvSpPr>
              <a:spLocks noChangeArrowheads="1"/>
            </p:cNvSpPr>
            <p:nvPr/>
          </p:nvSpPr>
          <p:spPr bwMode="auto">
            <a:xfrm>
              <a:off x="4512" y="158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1008" name="Rectangle 16"/>
            <p:cNvSpPr>
              <a:spLocks noChangeArrowheads="1"/>
            </p:cNvSpPr>
            <p:nvPr/>
          </p:nvSpPr>
          <p:spPr bwMode="auto">
            <a:xfrm>
              <a:off x="720" y="1776"/>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1009" name="Rectangle 17"/>
            <p:cNvSpPr>
              <a:spLocks noChangeArrowheads="1"/>
            </p:cNvSpPr>
            <p:nvPr/>
          </p:nvSpPr>
          <p:spPr bwMode="auto">
            <a:xfrm>
              <a:off x="576" y="1776"/>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1010" name="Rectangle 18"/>
            <p:cNvSpPr>
              <a:spLocks noChangeArrowheads="1"/>
            </p:cNvSpPr>
            <p:nvPr/>
          </p:nvSpPr>
          <p:spPr bwMode="auto">
            <a:xfrm>
              <a:off x="1344"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1011" name="Rectangle 19"/>
            <p:cNvSpPr>
              <a:spLocks noChangeArrowheads="1"/>
            </p:cNvSpPr>
            <p:nvPr/>
          </p:nvSpPr>
          <p:spPr bwMode="auto">
            <a:xfrm>
              <a:off x="2400"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1012" name="Rectangle 20"/>
            <p:cNvSpPr>
              <a:spLocks noChangeArrowheads="1"/>
            </p:cNvSpPr>
            <p:nvPr/>
          </p:nvSpPr>
          <p:spPr bwMode="auto">
            <a:xfrm>
              <a:off x="3456"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1013" name="Rectangle 21"/>
            <p:cNvSpPr>
              <a:spLocks noChangeArrowheads="1"/>
            </p:cNvSpPr>
            <p:nvPr/>
          </p:nvSpPr>
          <p:spPr bwMode="auto">
            <a:xfrm>
              <a:off x="4512" y="177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1014" name="Rectangle 22"/>
            <p:cNvSpPr>
              <a:spLocks noChangeArrowheads="1"/>
            </p:cNvSpPr>
            <p:nvPr/>
          </p:nvSpPr>
          <p:spPr bwMode="auto">
            <a:xfrm>
              <a:off x="720" y="1968"/>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1015" name="Rectangle 23"/>
            <p:cNvSpPr>
              <a:spLocks noChangeArrowheads="1"/>
            </p:cNvSpPr>
            <p:nvPr/>
          </p:nvSpPr>
          <p:spPr bwMode="auto">
            <a:xfrm>
              <a:off x="576" y="1968"/>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1016" name="Rectangle 24"/>
            <p:cNvSpPr>
              <a:spLocks noChangeArrowheads="1"/>
            </p:cNvSpPr>
            <p:nvPr/>
          </p:nvSpPr>
          <p:spPr bwMode="auto">
            <a:xfrm>
              <a:off x="1344"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1017" name="Rectangle 25"/>
            <p:cNvSpPr>
              <a:spLocks noChangeArrowheads="1"/>
            </p:cNvSpPr>
            <p:nvPr/>
          </p:nvSpPr>
          <p:spPr bwMode="auto">
            <a:xfrm>
              <a:off x="2400"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1018" name="Rectangle 26"/>
            <p:cNvSpPr>
              <a:spLocks noChangeArrowheads="1"/>
            </p:cNvSpPr>
            <p:nvPr/>
          </p:nvSpPr>
          <p:spPr bwMode="auto">
            <a:xfrm>
              <a:off x="3456"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1019" name="Rectangle 27"/>
            <p:cNvSpPr>
              <a:spLocks noChangeArrowheads="1"/>
            </p:cNvSpPr>
            <p:nvPr/>
          </p:nvSpPr>
          <p:spPr bwMode="auto">
            <a:xfrm>
              <a:off x="4512" y="1968"/>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1020" name="Rectangle 28"/>
            <p:cNvSpPr>
              <a:spLocks noChangeArrowheads="1"/>
            </p:cNvSpPr>
            <p:nvPr/>
          </p:nvSpPr>
          <p:spPr bwMode="auto">
            <a:xfrm>
              <a:off x="720" y="2160"/>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1021" name="Rectangle 29"/>
            <p:cNvSpPr>
              <a:spLocks noChangeArrowheads="1"/>
            </p:cNvSpPr>
            <p:nvPr/>
          </p:nvSpPr>
          <p:spPr bwMode="auto">
            <a:xfrm>
              <a:off x="576" y="2160"/>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1022" name="Rectangle 30"/>
            <p:cNvSpPr>
              <a:spLocks noChangeArrowheads="1"/>
            </p:cNvSpPr>
            <p:nvPr/>
          </p:nvSpPr>
          <p:spPr bwMode="auto">
            <a:xfrm>
              <a:off x="1344"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1023" name="Rectangle 31"/>
            <p:cNvSpPr>
              <a:spLocks noChangeArrowheads="1"/>
            </p:cNvSpPr>
            <p:nvPr/>
          </p:nvSpPr>
          <p:spPr bwMode="auto">
            <a:xfrm>
              <a:off x="2400"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1024" name="Rectangle 32"/>
            <p:cNvSpPr>
              <a:spLocks noChangeArrowheads="1"/>
            </p:cNvSpPr>
            <p:nvPr/>
          </p:nvSpPr>
          <p:spPr bwMode="auto">
            <a:xfrm>
              <a:off x="3456"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1025" name="Rectangle 33"/>
            <p:cNvSpPr>
              <a:spLocks noChangeArrowheads="1"/>
            </p:cNvSpPr>
            <p:nvPr/>
          </p:nvSpPr>
          <p:spPr bwMode="auto">
            <a:xfrm>
              <a:off x="4512" y="21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1026" name="Rectangle 34"/>
            <p:cNvSpPr>
              <a:spLocks noChangeArrowheads="1"/>
            </p:cNvSpPr>
            <p:nvPr/>
          </p:nvSpPr>
          <p:spPr bwMode="auto">
            <a:xfrm>
              <a:off x="720" y="2352"/>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1027" name="Rectangle 35"/>
            <p:cNvSpPr>
              <a:spLocks noChangeArrowheads="1"/>
            </p:cNvSpPr>
            <p:nvPr/>
          </p:nvSpPr>
          <p:spPr bwMode="auto">
            <a:xfrm>
              <a:off x="576" y="2352"/>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1028" name="Rectangle 36"/>
            <p:cNvSpPr>
              <a:spLocks noChangeArrowheads="1"/>
            </p:cNvSpPr>
            <p:nvPr/>
          </p:nvSpPr>
          <p:spPr bwMode="auto">
            <a:xfrm>
              <a:off x="1344"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1029" name="Rectangle 37"/>
            <p:cNvSpPr>
              <a:spLocks noChangeArrowheads="1"/>
            </p:cNvSpPr>
            <p:nvPr/>
          </p:nvSpPr>
          <p:spPr bwMode="auto">
            <a:xfrm>
              <a:off x="2400"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1030" name="Rectangle 38"/>
            <p:cNvSpPr>
              <a:spLocks noChangeArrowheads="1"/>
            </p:cNvSpPr>
            <p:nvPr/>
          </p:nvSpPr>
          <p:spPr bwMode="auto">
            <a:xfrm>
              <a:off x="3456"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1031" name="Rectangle 39"/>
            <p:cNvSpPr>
              <a:spLocks noChangeArrowheads="1"/>
            </p:cNvSpPr>
            <p:nvPr/>
          </p:nvSpPr>
          <p:spPr bwMode="auto">
            <a:xfrm>
              <a:off x="4512" y="23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1032" name="Rectangle 40"/>
            <p:cNvSpPr>
              <a:spLocks noChangeArrowheads="1"/>
            </p:cNvSpPr>
            <p:nvPr/>
          </p:nvSpPr>
          <p:spPr bwMode="auto">
            <a:xfrm>
              <a:off x="720" y="2544"/>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1033" name="Rectangle 41"/>
            <p:cNvSpPr>
              <a:spLocks noChangeArrowheads="1"/>
            </p:cNvSpPr>
            <p:nvPr/>
          </p:nvSpPr>
          <p:spPr bwMode="auto">
            <a:xfrm>
              <a:off x="576" y="2544"/>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1034" name="Rectangle 42"/>
            <p:cNvSpPr>
              <a:spLocks noChangeArrowheads="1"/>
            </p:cNvSpPr>
            <p:nvPr/>
          </p:nvSpPr>
          <p:spPr bwMode="auto">
            <a:xfrm>
              <a:off x="1344"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1035" name="Rectangle 43"/>
            <p:cNvSpPr>
              <a:spLocks noChangeArrowheads="1"/>
            </p:cNvSpPr>
            <p:nvPr/>
          </p:nvSpPr>
          <p:spPr bwMode="auto">
            <a:xfrm>
              <a:off x="2400"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1036" name="Rectangle 44"/>
            <p:cNvSpPr>
              <a:spLocks noChangeArrowheads="1"/>
            </p:cNvSpPr>
            <p:nvPr/>
          </p:nvSpPr>
          <p:spPr bwMode="auto">
            <a:xfrm>
              <a:off x="3456"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1037" name="Rectangle 45"/>
            <p:cNvSpPr>
              <a:spLocks noChangeArrowheads="1"/>
            </p:cNvSpPr>
            <p:nvPr/>
          </p:nvSpPr>
          <p:spPr bwMode="auto">
            <a:xfrm>
              <a:off x="4512" y="2544"/>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1038" name="Rectangle 46"/>
            <p:cNvSpPr>
              <a:spLocks noChangeArrowheads="1"/>
            </p:cNvSpPr>
            <p:nvPr/>
          </p:nvSpPr>
          <p:spPr bwMode="auto">
            <a:xfrm>
              <a:off x="720" y="2736"/>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1039" name="Rectangle 47"/>
            <p:cNvSpPr>
              <a:spLocks noChangeArrowheads="1"/>
            </p:cNvSpPr>
            <p:nvPr/>
          </p:nvSpPr>
          <p:spPr bwMode="auto">
            <a:xfrm>
              <a:off x="576" y="2736"/>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1040" name="Rectangle 48"/>
            <p:cNvSpPr>
              <a:spLocks noChangeArrowheads="1"/>
            </p:cNvSpPr>
            <p:nvPr/>
          </p:nvSpPr>
          <p:spPr bwMode="auto">
            <a:xfrm>
              <a:off x="1344"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1041" name="Rectangle 49"/>
            <p:cNvSpPr>
              <a:spLocks noChangeArrowheads="1"/>
            </p:cNvSpPr>
            <p:nvPr/>
          </p:nvSpPr>
          <p:spPr bwMode="auto">
            <a:xfrm>
              <a:off x="2400"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1042" name="Rectangle 50"/>
            <p:cNvSpPr>
              <a:spLocks noChangeArrowheads="1"/>
            </p:cNvSpPr>
            <p:nvPr/>
          </p:nvSpPr>
          <p:spPr bwMode="auto">
            <a:xfrm>
              <a:off x="3456"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1043" name="Rectangle 51"/>
            <p:cNvSpPr>
              <a:spLocks noChangeArrowheads="1"/>
            </p:cNvSpPr>
            <p:nvPr/>
          </p:nvSpPr>
          <p:spPr bwMode="auto">
            <a:xfrm>
              <a:off x="4512" y="2736"/>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1044" name="Rectangle 52"/>
            <p:cNvSpPr>
              <a:spLocks noChangeArrowheads="1"/>
            </p:cNvSpPr>
            <p:nvPr/>
          </p:nvSpPr>
          <p:spPr bwMode="auto">
            <a:xfrm>
              <a:off x="720" y="3360"/>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1045" name="Rectangle 53"/>
            <p:cNvSpPr>
              <a:spLocks noChangeArrowheads="1"/>
            </p:cNvSpPr>
            <p:nvPr/>
          </p:nvSpPr>
          <p:spPr bwMode="auto">
            <a:xfrm>
              <a:off x="576" y="3360"/>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1046" name="Rectangle 54"/>
            <p:cNvSpPr>
              <a:spLocks noChangeArrowheads="1"/>
            </p:cNvSpPr>
            <p:nvPr/>
          </p:nvSpPr>
          <p:spPr bwMode="auto">
            <a:xfrm>
              <a:off x="1344"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1047" name="Rectangle 55"/>
            <p:cNvSpPr>
              <a:spLocks noChangeArrowheads="1"/>
            </p:cNvSpPr>
            <p:nvPr/>
          </p:nvSpPr>
          <p:spPr bwMode="auto">
            <a:xfrm>
              <a:off x="2400"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1048" name="Rectangle 56"/>
            <p:cNvSpPr>
              <a:spLocks noChangeArrowheads="1"/>
            </p:cNvSpPr>
            <p:nvPr/>
          </p:nvSpPr>
          <p:spPr bwMode="auto">
            <a:xfrm>
              <a:off x="3456"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1049" name="Rectangle 57"/>
            <p:cNvSpPr>
              <a:spLocks noChangeArrowheads="1"/>
            </p:cNvSpPr>
            <p:nvPr/>
          </p:nvSpPr>
          <p:spPr bwMode="auto">
            <a:xfrm>
              <a:off x="4512" y="3360"/>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1050" name="Rectangle 58"/>
            <p:cNvSpPr>
              <a:spLocks noChangeArrowheads="1"/>
            </p:cNvSpPr>
            <p:nvPr/>
          </p:nvSpPr>
          <p:spPr bwMode="auto">
            <a:xfrm>
              <a:off x="720" y="3552"/>
              <a:ext cx="62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1051" name="Rectangle 59"/>
            <p:cNvSpPr>
              <a:spLocks noChangeArrowheads="1"/>
            </p:cNvSpPr>
            <p:nvPr/>
          </p:nvSpPr>
          <p:spPr bwMode="auto">
            <a:xfrm>
              <a:off x="576" y="3552"/>
              <a:ext cx="144"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1052" name="Rectangle 60"/>
            <p:cNvSpPr>
              <a:spLocks noChangeArrowheads="1"/>
            </p:cNvSpPr>
            <p:nvPr/>
          </p:nvSpPr>
          <p:spPr bwMode="auto">
            <a:xfrm>
              <a:off x="1344"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1053" name="Rectangle 61"/>
            <p:cNvSpPr>
              <a:spLocks noChangeArrowheads="1"/>
            </p:cNvSpPr>
            <p:nvPr/>
          </p:nvSpPr>
          <p:spPr bwMode="auto">
            <a:xfrm>
              <a:off x="2400"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1054" name="Rectangle 62"/>
            <p:cNvSpPr>
              <a:spLocks noChangeArrowheads="1"/>
            </p:cNvSpPr>
            <p:nvPr/>
          </p:nvSpPr>
          <p:spPr bwMode="auto">
            <a:xfrm>
              <a:off x="3456"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1055" name="Rectangle 63"/>
            <p:cNvSpPr>
              <a:spLocks noChangeArrowheads="1"/>
            </p:cNvSpPr>
            <p:nvPr/>
          </p:nvSpPr>
          <p:spPr bwMode="auto">
            <a:xfrm>
              <a:off x="4512" y="3552"/>
              <a:ext cx="1056" cy="192"/>
            </a:xfrm>
            <a:prstGeom prst="rect">
              <a:avLst/>
            </a:prstGeom>
            <a:noFill/>
            <a:ln w="38100">
              <a:solidFill>
                <a:schemeClr val="tx1"/>
              </a:solidFill>
              <a:miter lim="800000"/>
              <a:headEnd/>
              <a:tailEnd/>
            </a:ln>
            <a:effectLst/>
          </p:spPr>
          <p:txBody>
            <a:bodyPr wrap="none" anchor="ctr">
              <a:prstTxWarp prst="textNoShape">
                <a:avLst/>
              </a:prstTxWarp>
            </a:bodyPr>
            <a:lstStyle/>
            <a:p>
              <a:pPr algn="ctr"/>
              <a:endParaRPr lang="en-US" sz="2000" b="1">
                <a:solidFill>
                  <a:schemeClr val="tx1"/>
                </a:solidFill>
                <a:latin typeface="Courier New" pitchFamily="-65" charset="0"/>
              </a:endParaRPr>
            </a:p>
          </p:txBody>
        </p:sp>
        <p:sp>
          <p:nvSpPr>
            <p:cNvPr id="2901056" name="Text Box 64"/>
            <p:cNvSpPr txBox="1">
              <a:spLocks noChangeArrowheads="1"/>
            </p:cNvSpPr>
            <p:nvPr/>
          </p:nvSpPr>
          <p:spPr bwMode="auto">
            <a:xfrm>
              <a:off x="2390" y="3002"/>
              <a:ext cx="260" cy="288"/>
            </a:xfrm>
            <a:prstGeom prst="rect">
              <a:avLst/>
            </a:prstGeom>
            <a:noFill/>
            <a:ln w="9525">
              <a:noFill/>
              <a:miter lim="800000"/>
              <a:headEnd/>
              <a:tailEnd/>
            </a:ln>
            <a:effectLst/>
          </p:spPr>
          <p:txBody>
            <a:bodyPr wrap="none">
              <a:prstTxWarp prst="textNoShape">
                <a:avLst/>
              </a:prstTxWarp>
              <a:spAutoFit/>
            </a:bodyPr>
            <a:lstStyle/>
            <a:p>
              <a:r>
                <a:rPr lang="en-US" sz="2400" b="1">
                  <a:solidFill>
                    <a:schemeClr val="tx1"/>
                  </a:solidFill>
                  <a:latin typeface="Times" pitchFamily="-65" charset="0"/>
                </a:rPr>
                <a:t>...</a:t>
              </a:r>
              <a:endParaRPr lang="en-US" sz="2400">
                <a:solidFill>
                  <a:schemeClr val="tx1"/>
                </a:solidFill>
                <a:latin typeface="Times" pitchFamily="-65" charset="0"/>
              </a:endParaRPr>
            </a:p>
          </p:txBody>
        </p:sp>
        <p:grpSp>
          <p:nvGrpSpPr>
            <p:cNvPr id="3" name="Group 65"/>
            <p:cNvGrpSpPr>
              <a:grpSpLocks/>
            </p:cNvGrpSpPr>
            <p:nvPr/>
          </p:nvGrpSpPr>
          <p:grpSpPr bwMode="auto">
            <a:xfrm>
              <a:off x="336" y="880"/>
              <a:ext cx="969" cy="567"/>
              <a:chOff x="336" y="880"/>
              <a:chExt cx="969" cy="567"/>
            </a:xfrm>
          </p:grpSpPr>
          <p:sp>
            <p:nvSpPr>
              <p:cNvPr id="2901058" name="Text Box 66"/>
              <p:cNvSpPr txBox="1">
                <a:spLocks noChangeArrowheads="1"/>
              </p:cNvSpPr>
              <p:nvPr/>
            </p:nvSpPr>
            <p:spPr bwMode="auto">
              <a:xfrm>
                <a:off x="336" y="880"/>
                <a:ext cx="639"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Times" pitchFamily="-65" charset="0"/>
                  </a:rPr>
                  <a:t>Valid</a:t>
                </a:r>
              </a:p>
            </p:txBody>
          </p:sp>
          <p:sp>
            <p:nvSpPr>
              <p:cNvPr id="2901059" name="Text Box 67"/>
              <p:cNvSpPr txBox="1">
                <a:spLocks noChangeArrowheads="1"/>
              </p:cNvSpPr>
              <p:nvPr/>
            </p:nvSpPr>
            <p:spPr bwMode="auto">
              <a:xfrm>
                <a:off x="816" y="1120"/>
                <a:ext cx="489"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Times" pitchFamily="-65" charset="0"/>
                  </a:rPr>
                  <a:t>Tag</a:t>
                </a:r>
              </a:p>
            </p:txBody>
          </p:sp>
        </p:grpSp>
        <p:grpSp>
          <p:nvGrpSpPr>
            <p:cNvPr id="4" name="Group 72"/>
            <p:cNvGrpSpPr>
              <a:grpSpLocks/>
            </p:cNvGrpSpPr>
            <p:nvPr/>
          </p:nvGrpSpPr>
          <p:grpSpPr bwMode="auto">
            <a:xfrm>
              <a:off x="0" y="1335"/>
              <a:ext cx="654" cy="2484"/>
              <a:chOff x="0" y="1335"/>
              <a:chExt cx="654" cy="2484"/>
            </a:xfrm>
          </p:grpSpPr>
          <p:sp>
            <p:nvSpPr>
              <p:cNvPr id="2901065" name="Text Box 73"/>
              <p:cNvSpPr txBox="1">
                <a:spLocks noChangeArrowheads="1"/>
              </p:cNvSpPr>
              <p:nvPr/>
            </p:nvSpPr>
            <p:spPr bwMode="auto">
              <a:xfrm>
                <a:off x="192" y="1335"/>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0</a:t>
                </a:r>
                <a:endParaRPr lang="en-US" sz="2800">
                  <a:solidFill>
                    <a:schemeClr val="tx1"/>
                  </a:solidFill>
                  <a:latin typeface="Times" pitchFamily="-65" charset="0"/>
                </a:endParaRPr>
              </a:p>
            </p:txBody>
          </p:sp>
          <p:sp>
            <p:nvSpPr>
              <p:cNvPr id="2901066" name="Text Box 74"/>
              <p:cNvSpPr txBox="1">
                <a:spLocks noChangeArrowheads="1"/>
              </p:cNvSpPr>
              <p:nvPr/>
            </p:nvSpPr>
            <p:spPr bwMode="auto">
              <a:xfrm>
                <a:off x="192" y="1527"/>
                <a:ext cx="250" cy="327"/>
              </a:xfrm>
              <a:prstGeom prst="rect">
                <a:avLst/>
              </a:prstGeom>
              <a:noFill/>
              <a:ln w="9525">
                <a:noFill/>
                <a:miter lim="800000"/>
                <a:headEnd/>
                <a:tailEnd/>
              </a:ln>
              <a:effectLst/>
            </p:spPr>
            <p:txBody>
              <a:bodyPr wrap="none">
                <a:prstTxWarp prst="textNoShape">
                  <a:avLst/>
                </a:prstTxWarp>
                <a:spAutoFit/>
              </a:bodyPr>
              <a:lstStyle/>
              <a:p>
                <a:r>
                  <a:rPr lang="en-US" sz="2800" b="1" u="sng">
                    <a:solidFill>
                      <a:srgbClr val="FF0000"/>
                    </a:solidFill>
                    <a:latin typeface="Courier New" pitchFamily="-65" charset="0"/>
                  </a:rPr>
                  <a:t>1</a:t>
                </a:r>
                <a:endParaRPr lang="en-US" sz="2800">
                  <a:solidFill>
                    <a:schemeClr val="tx1"/>
                  </a:solidFill>
                  <a:latin typeface="Times" pitchFamily="-65" charset="0"/>
                </a:endParaRPr>
              </a:p>
            </p:txBody>
          </p:sp>
          <p:sp>
            <p:nvSpPr>
              <p:cNvPr id="2901067" name="Text Box 75"/>
              <p:cNvSpPr txBox="1">
                <a:spLocks noChangeArrowheads="1"/>
              </p:cNvSpPr>
              <p:nvPr/>
            </p:nvSpPr>
            <p:spPr bwMode="auto">
              <a:xfrm>
                <a:off x="192" y="1719"/>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2</a:t>
                </a:r>
                <a:endParaRPr lang="en-US" sz="2800">
                  <a:solidFill>
                    <a:schemeClr val="tx1"/>
                  </a:solidFill>
                  <a:latin typeface="Times" pitchFamily="-65" charset="0"/>
                </a:endParaRPr>
              </a:p>
            </p:txBody>
          </p:sp>
          <p:sp>
            <p:nvSpPr>
              <p:cNvPr id="2901068" name="Text Box 76"/>
              <p:cNvSpPr txBox="1">
                <a:spLocks noChangeArrowheads="1"/>
              </p:cNvSpPr>
              <p:nvPr/>
            </p:nvSpPr>
            <p:spPr bwMode="auto">
              <a:xfrm>
                <a:off x="192" y="1911"/>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3</a:t>
                </a:r>
                <a:endParaRPr lang="en-US" sz="2800">
                  <a:solidFill>
                    <a:schemeClr val="tx1"/>
                  </a:solidFill>
                  <a:latin typeface="Times" pitchFamily="-65" charset="0"/>
                </a:endParaRPr>
              </a:p>
            </p:txBody>
          </p:sp>
          <p:sp>
            <p:nvSpPr>
              <p:cNvPr id="2901069" name="Text Box 77"/>
              <p:cNvSpPr txBox="1">
                <a:spLocks noChangeArrowheads="1"/>
              </p:cNvSpPr>
              <p:nvPr/>
            </p:nvSpPr>
            <p:spPr bwMode="auto">
              <a:xfrm>
                <a:off x="192" y="2103"/>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4</a:t>
                </a:r>
                <a:endParaRPr lang="en-US" sz="2800">
                  <a:solidFill>
                    <a:schemeClr val="tx1"/>
                  </a:solidFill>
                  <a:latin typeface="Times" pitchFamily="-65" charset="0"/>
                </a:endParaRPr>
              </a:p>
            </p:txBody>
          </p:sp>
          <p:sp>
            <p:nvSpPr>
              <p:cNvPr id="2901070" name="Text Box 78"/>
              <p:cNvSpPr txBox="1">
                <a:spLocks noChangeArrowheads="1"/>
              </p:cNvSpPr>
              <p:nvPr/>
            </p:nvSpPr>
            <p:spPr bwMode="auto">
              <a:xfrm>
                <a:off x="192" y="2295"/>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5</a:t>
                </a:r>
                <a:endParaRPr lang="en-US" sz="2800">
                  <a:solidFill>
                    <a:schemeClr val="tx1"/>
                  </a:solidFill>
                  <a:latin typeface="Times" pitchFamily="-65" charset="0"/>
                </a:endParaRPr>
              </a:p>
            </p:txBody>
          </p:sp>
          <p:sp>
            <p:nvSpPr>
              <p:cNvPr id="2901071" name="Text Box 79"/>
              <p:cNvSpPr txBox="1">
                <a:spLocks noChangeArrowheads="1"/>
              </p:cNvSpPr>
              <p:nvPr/>
            </p:nvSpPr>
            <p:spPr bwMode="auto">
              <a:xfrm>
                <a:off x="192" y="2487"/>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6</a:t>
                </a:r>
                <a:endParaRPr lang="en-US" sz="2800">
                  <a:solidFill>
                    <a:schemeClr val="tx1"/>
                  </a:solidFill>
                  <a:latin typeface="Times" pitchFamily="-65" charset="0"/>
                </a:endParaRPr>
              </a:p>
            </p:txBody>
          </p:sp>
          <p:sp>
            <p:nvSpPr>
              <p:cNvPr id="2901072" name="Text Box 80"/>
              <p:cNvSpPr txBox="1">
                <a:spLocks noChangeArrowheads="1"/>
              </p:cNvSpPr>
              <p:nvPr/>
            </p:nvSpPr>
            <p:spPr bwMode="auto">
              <a:xfrm>
                <a:off x="192" y="2679"/>
                <a:ext cx="250"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7</a:t>
                </a:r>
                <a:endParaRPr lang="en-US" sz="2800">
                  <a:solidFill>
                    <a:schemeClr val="tx1"/>
                  </a:solidFill>
                  <a:latin typeface="Times" pitchFamily="-65" charset="0"/>
                </a:endParaRPr>
              </a:p>
            </p:txBody>
          </p:sp>
          <p:sp>
            <p:nvSpPr>
              <p:cNvPr id="2901073" name="Text Box 81"/>
              <p:cNvSpPr txBox="1">
                <a:spLocks noChangeArrowheads="1"/>
              </p:cNvSpPr>
              <p:nvPr/>
            </p:nvSpPr>
            <p:spPr bwMode="auto">
              <a:xfrm>
                <a:off x="0" y="3300"/>
                <a:ext cx="654"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1022</a:t>
                </a:r>
                <a:endParaRPr lang="en-US" sz="2800">
                  <a:solidFill>
                    <a:schemeClr val="tx1"/>
                  </a:solidFill>
                  <a:latin typeface="Times" pitchFamily="-65" charset="0"/>
                </a:endParaRPr>
              </a:p>
            </p:txBody>
          </p:sp>
          <p:sp>
            <p:nvSpPr>
              <p:cNvPr id="2901074" name="Text Box 82"/>
              <p:cNvSpPr txBox="1">
                <a:spLocks noChangeArrowheads="1"/>
              </p:cNvSpPr>
              <p:nvPr/>
            </p:nvSpPr>
            <p:spPr bwMode="auto">
              <a:xfrm>
                <a:off x="0" y="3492"/>
                <a:ext cx="654" cy="327"/>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1023</a:t>
                </a:r>
                <a:endParaRPr lang="en-US" sz="2800">
                  <a:solidFill>
                    <a:schemeClr val="tx1"/>
                  </a:solidFill>
                  <a:latin typeface="Times" pitchFamily="-65" charset="0"/>
                </a:endParaRPr>
              </a:p>
            </p:txBody>
          </p:sp>
          <p:sp>
            <p:nvSpPr>
              <p:cNvPr id="2901075" name="Text Box 83"/>
              <p:cNvSpPr txBox="1">
                <a:spLocks noChangeArrowheads="1"/>
              </p:cNvSpPr>
              <p:nvPr/>
            </p:nvSpPr>
            <p:spPr bwMode="auto">
              <a:xfrm>
                <a:off x="192" y="3002"/>
                <a:ext cx="260" cy="288"/>
              </a:xfrm>
              <a:prstGeom prst="rect">
                <a:avLst/>
              </a:prstGeom>
              <a:noFill/>
              <a:ln w="9525">
                <a:noFill/>
                <a:miter lim="800000"/>
                <a:headEnd/>
                <a:tailEnd/>
              </a:ln>
              <a:effectLst/>
            </p:spPr>
            <p:txBody>
              <a:bodyPr wrap="none">
                <a:prstTxWarp prst="textNoShape">
                  <a:avLst/>
                </a:prstTxWarp>
                <a:spAutoFit/>
              </a:bodyPr>
              <a:lstStyle/>
              <a:p>
                <a:r>
                  <a:rPr lang="en-US" sz="2400" b="1">
                    <a:solidFill>
                      <a:schemeClr val="tx1"/>
                    </a:solidFill>
                    <a:latin typeface="Times" pitchFamily="-65" charset="0"/>
                  </a:rPr>
                  <a:t>...</a:t>
                </a:r>
                <a:endParaRPr lang="en-US" sz="2400">
                  <a:solidFill>
                    <a:schemeClr val="tx1"/>
                  </a:solidFill>
                  <a:latin typeface="Times" pitchFamily="-65" charset="0"/>
                </a:endParaRPr>
              </a:p>
            </p:txBody>
          </p:sp>
        </p:grpSp>
      </p:grpSp>
      <p:sp>
        <p:nvSpPr>
          <p:cNvPr id="2901076" name="Rectangle 84"/>
          <p:cNvSpPr>
            <a:spLocks noGrp="1" noChangeArrowheads="1"/>
          </p:cNvSpPr>
          <p:nvPr>
            <p:ph type="body" idx="1"/>
          </p:nvPr>
        </p:nvSpPr>
        <p:spPr>
          <a:xfrm>
            <a:off x="628650" y="857250"/>
            <a:ext cx="8286750" cy="371475"/>
          </a:xfrm>
          <a:noFill/>
          <a:ln/>
        </p:spPr>
        <p:txBody>
          <a:bodyPr/>
          <a:lstStyle/>
          <a:p>
            <a:pPr marL="285750" indent="-285750"/>
            <a:r>
              <a:rPr lang="en-US" sz="2800">
                <a:latin typeface="Courier New" pitchFamily="-65" charset="0"/>
              </a:rPr>
              <a:t>000000000000000000 </a:t>
            </a:r>
            <a:r>
              <a:rPr lang="en-US" sz="2800" u="sng">
                <a:solidFill>
                  <a:srgbClr val="FF0000"/>
                </a:solidFill>
                <a:latin typeface="Courier New" pitchFamily="-65" charset="0"/>
              </a:rPr>
              <a:t>0000000001</a:t>
            </a:r>
            <a:r>
              <a:rPr lang="en-US" sz="2800">
                <a:latin typeface="Courier New" pitchFamily="-65" charset="0"/>
              </a:rPr>
              <a:t> 0100</a:t>
            </a:r>
            <a:endParaRPr lang="en-US"/>
          </a:p>
        </p:txBody>
      </p:sp>
      <p:sp>
        <p:nvSpPr>
          <p:cNvPr id="2901077" name="Text Box 85"/>
          <p:cNvSpPr txBox="1">
            <a:spLocks noChangeArrowheads="1"/>
          </p:cNvSpPr>
          <p:nvPr/>
        </p:nvSpPr>
        <p:spPr bwMode="auto">
          <a:xfrm>
            <a:off x="0" y="1809750"/>
            <a:ext cx="1112838"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Index</a:t>
            </a:r>
          </a:p>
        </p:txBody>
      </p:sp>
      <p:sp>
        <p:nvSpPr>
          <p:cNvPr id="2901078" name="Text Box 86"/>
          <p:cNvSpPr txBox="1">
            <a:spLocks noChangeArrowheads="1"/>
          </p:cNvSpPr>
          <p:nvPr/>
        </p:nvSpPr>
        <p:spPr bwMode="auto">
          <a:xfrm>
            <a:off x="2286000" y="1123950"/>
            <a:ext cx="1646238"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Tag field</a:t>
            </a:r>
          </a:p>
        </p:txBody>
      </p:sp>
      <p:sp>
        <p:nvSpPr>
          <p:cNvPr id="2901079" name="Text Box 87"/>
          <p:cNvSpPr txBox="1">
            <a:spLocks noChangeArrowheads="1"/>
          </p:cNvSpPr>
          <p:nvPr/>
        </p:nvSpPr>
        <p:spPr bwMode="auto">
          <a:xfrm>
            <a:off x="5232400" y="1123950"/>
            <a:ext cx="1943100"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Index field</a:t>
            </a:r>
          </a:p>
        </p:txBody>
      </p:sp>
      <p:sp>
        <p:nvSpPr>
          <p:cNvPr id="2901080" name="Text Box 88"/>
          <p:cNvSpPr txBox="1">
            <a:spLocks noChangeArrowheads="1"/>
          </p:cNvSpPr>
          <p:nvPr/>
        </p:nvSpPr>
        <p:spPr bwMode="auto">
          <a:xfrm>
            <a:off x="7289800" y="1123950"/>
            <a:ext cx="1211263"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Offset</a:t>
            </a:r>
          </a:p>
        </p:txBody>
      </p:sp>
      <p:cxnSp>
        <p:nvCxnSpPr>
          <p:cNvPr id="2901081" name="AutoShape 89"/>
          <p:cNvCxnSpPr>
            <a:cxnSpLocks noChangeShapeType="1"/>
          </p:cNvCxnSpPr>
          <p:nvPr/>
        </p:nvCxnSpPr>
        <p:spPr bwMode="auto">
          <a:xfrm rot="10800000" flipV="1">
            <a:off x="304800" y="1435100"/>
            <a:ext cx="4838700" cy="1249363"/>
          </a:xfrm>
          <a:prstGeom prst="curvedConnector3">
            <a:avLst>
              <a:gd name="adj1" fmla="val 104852"/>
            </a:avLst>
          </a:prstGeom>
          <a:noFill/>
          <a:ln w="38100">
            <a:solidFill>
              <a:schemeClr val="accent1"/>
            </a:solidFill>
            <a:round/>
            <a:headEnd/>
            <a:tailEnd type="triangle" w="med" len="med"/>
          </a:ln>
          <a:effectLst/>
        </p:spPr>
      </p:cxnSp>
      <p:grpSp>
        <p:nvGrpSpPr>
          <p:cNvPr id="5" name="Group 90"/>
          <p:cNvGrpSpPr>
            <a:grpSpLocks/>
          </p:cNvGrpSpPr>
          <p:nvPr/>
        </p:nvGrpSpPr>
        <p:grpSpPr bwMode="auto">
          <a:xfrm>
            <a:off x="874713" y="2154238"/>
            <a:ext cx="338137" cy="3863975"/>
            <a:chOff x="551" y="1589"/>
            <a:chExt cx="213" cy="2434"/>
          </a:xfrm>
        </p:grpSpPr>
        <p:sp>
          <p:nvSpPr>
            <p:cNvPr id="2901083" name="Text Box 91"/>
            <p:cNvSpPr txBox="1">
              <a:spLocks noChangeArrowheads="1"/>
            </p:cNvSpPr>
            <p:nvPr/>
          </p:nvSpPr>
          <p:spPr bwMode="auto">
            <a:xfrm>
              <a:off x="551" y="1589"/>
              <a:ext cx="205" cy="250"/>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01084" name="Text Box 92"/>
            <p:cNvSpPr txBox="1">
              <a:spLocks noChangeArrowheads="1"/>
            </p:cNvSpPr>
            <p:nvPr/>
          </p:nvSpPr>
          <p:spPr bwMode="auto">
            <a:xfrm>
              <a:off x="551" y="1789"/>
              <a:ext cx="205" cy="250"/>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01085" name="Text Box 93"/>
            <p:cNvSpPr txBox="1">
              <a:spLocks noChangeArrowheads="1"/>
            </p:cNvSpPr>
            <p:nvPr/>
          </p:nvSpPr>
          <p:spPr bwMode="auto">
            <a:xfrm>
              <a:off x="551" y="1981"/>
              <a:ext cx="205" cy="250"/>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01086" name="Text Box 94"/>
            <p:cNvSpPr txBox="1">
              <a:spLocks noChangeArrowheads="1"/>
            </p:cNvSpPr>
            <p:nvPr/>
          </p:nvSpPr>
          <p:spPr bwMode="auto">
            <a:xfrm>
              <a:off x="551" y="2173"/>
              <a:ext cx="205" cy="250"/>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01087" name="Text Box 95"/>
            <p:cNvSpPr txBox="1">
              <a:spLocks noChangeArrowheads="1"/>
            </p:cNvSpPr>
            <p:nvPr/>
          </p:nvSpPr>
          <p:spPr bwMode="auto">
            <a:xfrm>
              <a:off x="559" y="2373"/>
              <a:ext cx="205" cy="250"/>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01088" name="Text Box 96"/>
            <p:cNvSpPr txBox="1">
              <a:spLocks noChangeArrowheads="1"/>
            </p:cNvSpPr>
            <p:nvPr/>
          </p:nvSpPr>
          <p:spPr bwMode="auto">
            <a:xfrm>
              <a:off x="559" y="2565"/>
              <a:ext cx="205" cy="250"/>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01089" name="Text Box 97"/>
            <p:cNvSpPr txBox="1">
              <a:spLocks noChangeArrowheads="1"/>
            </p:cNvSpPr>
            <p:nvPr/>
          </p:nvSpPr>
          <p:spPr bwMode="auto">
            <a:xfrm>
              <a:off x="559" y="2757"/>
              <a:ext cx="205" cy="250"/>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01090" name="Text Box 98"/>
            <p:cNvSpPr txBox="1">
              <a:spLocks noChangeArrowheads="1"/>
            </p:cNvSpPr>
            <p:nvPr/>
          </p:nvSpPr>
          <p:spPr bwMode="auto">
            <a:xfrm>
              <a:off x="559" y="2957"/>
              <a:ext cx="205" cy="250"/>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01091" name="Text Box 99"/>
            <p:cNvSpPr txBox="1">
              <a:spLocks noChangeArrowheads="1"/>
            </p:cNvSpPr>
            <p:nvPr/>
          </p:nvSpPr>
          <p:spPr bwMode="auto">
            <a:xfrm>
              <a:off x="559" y="3581"/>
              <a:ext cx="205" cy="250"/>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sp>
          <p:nvSpPr>
            <p:cNvPr id="2901092" name="Text Box 100"/>
            <p:cNvSpPr txBox="1">
              <a:spLocks noChangeArrowheads="1"/>
            </p:cNvSpPr>
            <p:nvPr/>
          </p:nvSpPr>
          <p:spPr bwMode="auto">
            <a:xfrm>
              <a:off x="559" y="3773"/>
              <a:ext cx="205" cy="250"/>
            </a:xfrm>
            <a:prstGeom prst="rect">
              <a:avLst/>
            </a:prstGeom>
            <a:noFill/>
            <a:ln w="12700">
              <a:noFill/>
              <a:miter lim="800000"/>
              <a:headEnd/>
              <a:tailEnd/>
            </a:ln>
            <a:effectLst/>
          </p:spPr>
          <p:txBody>
            <a:bodyPr wrap="none">
              <a:prstTxWarp prst="textNoShape">
                <a:avLst/>
              </a:prstTxWarp>
              <a:spAutoFit/>
            </a:bodyPr>
            <a:lstStyle/>
            <a:p>
              <a:r>
                <a:rPr lang="en-US" sz="2000">
                  <a:solidFill>
                    <a:schemeClr val="tx1"/>
                  </a:solidFill>
                </a:rPr>
                <a:t>0</a:t>
              </a:r>
            </a:p>
          </p:txBody>
        </p:sp>
      </p:grpSp>
      <p:sp>
        <p:nvSpPr>
          <p:cNvPr id="101" name="Text Box 69"/>
          <p:cNvSpPr txBox="1">
            <a:spLocks noChangeArrowheads="1"/>
          </p:cNvSpPr>
          <p:nvPr/>
        </p:nvSpPr>
        <p:spPr bwMode="auto">
          <a:xfrm>
            <a:off x="2438400" y="17018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0xc-f</a:t>
            </a:r>
            <a:endParaRPr lang="en-US" sz="2800" b="1" dirty="0">
              <a:solidFill>
                <a:schemeClr val="tx1"/>
              </a:solidFill>
              <a:latin typeface="Times" pitchFamily="-65" charset="0"/>
            </a:endParaRPr>
          </a:p>
        </p:txBody>
      </p:sp>
      <p:sp>
        <p:nvSpPr>
          <p:cNvPr id="102" name="Text Box 70"/>
          <p:cNvSpPr txBox="1">
            <a:spLocks noChangeArrowheads="1"/>
          </p:cNvSpPr>
          <p:nvPr/>
        </p:nvSpPr>
        <p:spPr bwMode="auto">
          <a:xfrm>
            <a:off x="4114800" y="16764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0x8-b</a:t>
            </a:r>
            <a:endParaRPr lang="en-US" sz="2800" b="1" dirty="0">
              <a:solidFill>
                <a:schemeClr val="tx1"/>
              </a:solidFill>
              <a:latin typeface="Times" pitchFamily="-65" charset="0"/>
            </a:endParaRPr>
          </a:p>
        </p:txBody>
      </p:sp>
      <p:sp>
        <p:nvSpPr>
          <p:cNvPr id="103" name="Text Box 71"/>
          <p:cNvSpPr txBox="1">
            <a:spLocks noChangeArrowheads="1"/>
          </p:cNvSpPr>
          <p:nvPr/>
        </p:nvSpPr>
        <p:spPr bwMode="auto">
          <a:xfrm>
            <a:off x="5791200" y="16764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0x4-7</a:t>
            </a:r>
            <a:endParaRPr lang="en-US" sz="2800" b="1" dirty="0">
              <a:solidFill>
                <a:schemeClr val="tx1"/>
              </a:solidFill>
              <a:latin typeface="Times" pitchFamily="-65" charset="0"/>
            </a:endParaRPr>
          </a:p>
        </p:txBody>
      </p:sp>
      <p:sp>
        <p:nvSpPr>
          <p:cNvPr id="104" name="Text Box 72"/>
          <p:cNvSpPr txBox="1">
            <a:spLocks noChangeArrowheads="1"/>
          </p:cNvSpPr>
          <p:nvPr/>
        </p:nvSpPr>
        <p:spPr bwMode="auto">
          <a:xfrm>
            <a:off x="7391400" y="1676400"/>
            <a:ext cx="1262059" cy="523220"/>
          </a:xfrm>
          <a:prstGeom prst="rect">
            <a:avLst/>
          </a:prstGeom>
          <a:noFill/>
          <a:ln w="9525">
            <a:noFill/>
            <a:miter lim="800000"/>
            <a:headEnd/>
            <a:tailEnd/>
          </a:ln>
          <a:effectLst/>
        </p:spPr>
        <p:txBody>
          <a:bodyPr wrap="none">
            <a:prstTxWarp prst="textNoShape">
              <a:avLst/>
            </a:prstTxWarp>
            <a:spAutoFit/>
          </a:bodyPr>
          <a:lstStyle/>
          <a:p>
            <a:r>
              <a:rPr lang="en-US" sz="2800" b="1" dirty="0" smtClean="0">
                <a:solidFill>
                  <a:schemeClr val="tx1"/>
                </a:solidFill>
                <a:latin typeface="Courier New" pitchFamily="-65" charset="0"/>
              </a:rPr>
              <a:t>0x0-3</a:t>
            </a:r>
            <a:endParaRPr lang="en-US" sz="2800" b="1" dirty="0">
              <a:solidFill>
                <a:schemeClr val="tx1"/>
              </a:solidFill>
              <a:latin typeface="Times" pitchFamily="-65"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ヒラギノ丸ゴ Pro W4"/>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31699</TotalTime>
  <Pages>47</Pages>
  <Words>2563</Words>
  <Application>Microsoft PowerPoint 4.0</Application>
  <PresentationFormat>Letter Paper (8.5x11 in)</PresentationFormat>
  <Paragraphs>1005</Paragraphs>
  <Slides>33</Slides>
  <Notes>32</Notes>
  <HiddenSlides>1</HiddenSlides>
  <MMClips>0</MMClips>
  <ScaleCrop>false</ScaleCrop>
  <HeadingPairs>
    <vt:vector size="4" baseType="variant">
      <vt:variant>
        <vt:lpstr>Design Template</vt:lpstr>
      </vt:variant>
      <vt:variant>
        <vt:i4>1</vt:i4>
      </vt:variant>
      <vt:variant>
        <vt:lpstr>Slide Titles</vt:lpstr>
      </vt:variant>
      <vt:variant>
        <vt:i4>33</vt:i4>
      </vt:variant>
    </vt:vector>
  </HeadingPairs>
  <TitlesOfParts>
    <vt:vector size="34" baseType="lpstr">
      <vt:lpstr>Metro</vt:lpstr>
      <vt:lpstr>Ibm’s “racetrack memory”</vt:lpstr>
      <vt:lpstr>Direct-Mapped Cache Terminology</vt:lpstr>
      <vt:lpstr>TIO Dan’s great cache mnemonic</vt:lpstr>
      <vt:lpstr>Caching Terminology</vt:lpstr>
      <vt:lpstr>Accessing data in a direct mapped cache</vt:lpstr>
      <vt:lpstr>Accessing data in a direct mapped cache</vt:lpstr>
      <vt:lpstr>16 KB Direct Mapped Cache, 16B blocks</vt:lpstr>
      <vt:lpstr>1. Read 0x00000014</vt:lpstr>
      <vt:lpstr>So we read block 1 (0000000001)</vt:lpstr>
      <vt:lpstr>No valid data</vt:lpstr>
      <vt:lpstr>So load that data into cache, setting tag, valid</vt:lpstr>
      <vt:lpstr>Read from cache at offset, return word b</vt:lpstr>
      <vt:lpstr>2. Read 0x0000001C = 0…00 0..001 1100</vt:lpstr>
      <vt:lpstr>Index is Valid</vt:lpstr>
      <vt:lpstr>Index valid, Tag Matches</vt:lpstr>
      <vt:lpstr>Index Valid, Tag Matches, return d</vt:lpstr>
      <vt:lpstr>3. Read 0x00000034 = 0…00 0..011 0100</vt:lpstr>
      <vt:lpstr>So read block 3</vt:lpstr>
      <vt:lpstr>No valid data</vt:lpstr>
      <vt:lpstr>Load that cache block, return word f</vt:lpstr>
      <vt:lpstr>4. Read 0x00008014 = 0…10 0..001 0100</vt:lpstr>
      <vt:lpstr>So read Cache Block 1, Data is Valid</vt:lpstr>
      <vt:lpstr>Cache Block 1 Tag does not match (0 != 2)</vt:lpstr>
      <vt:lpstr>Miss, so replace block 1 with new data &amp; tag</vt:lpstr>
      <vt:lpstr>And return word J</vt:lpstr>
      <vt:lpstr>Do an example yourself. What happens?</vt:lpstr>
      <vt:lpstr>Answers</vt:lpstr>
      <vt:lpstr>Administrivia</vt:lpstr>
      <vt:lpstr>Peer Instruction</vt:lpstr>
      <vt:lpstr>Peer Instruction Answer</vt:lpstr>
      <vt:lpstr>Peer Instruction</vt:lpstr>
      <vt:lpstr>Peer Instruction Answer</vt:lpstr>
      <vt:lpstr>And in Conclusion…</vt:lpstr>
    </vt:vector>
  </TitlesOfParts>
  <LinksUpToDate>false</LinksUpToDate>
  <SharedDoc>false</SharedDoc>
  <HyperlinksChanged>false</HyperlinksChanged>
  <AppVersion>12.0001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CS61C - Lecture 13</dc:title>
  <dc:subject/>
  <dc:creator>John Wawrzynek</dc:creator>
  <cp:keywords/>
  <dc:description/>
  <cp:lastModifiedBy>Dan Garcia</cp:lastModifiedBy>
  <cp:revision>2139</cp:revision>
  <cp:lastPrinted>2008-04-14T07:13:48Z</cp:lastPrinted>
  <dcterms:created xsi:type="dcterms:W3CDTF">2008-04-13T06:38:30Z</dcterms:created>
  <dcterms:modified xsi:type="dcterms:W3CDTF">2008-04-14T07:14:16Z</dcterms:modified>
</cp:coreProperties>
</file>