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32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notesSlides/notesSlide33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39"/>
  </p:notesMasterIdLst>
  <p:handoutMasterIdLst>
    <p:handoutMasterId r:id="rId40"/>
  </p:handoutMasterIdLst>
  <p:sldIdLst>
    <p:sldId id="933" r:id="rId2"/>
    <p:sldId id="958" r:id="rId3"/>
    <p:sldId id="951" r:id="rId4"/>
    <p:sldId id="952" r:id="rId5"/>
    <p:sldId id="953" r:id="rId6"/>
    <p:sldId id="954" r:id="rId7"/>
    <p:sldId id="955" r:id="rId8"/>
    <p:sldId id="962" r:id="rId9"/>
    <p:sldId id="963" r:id="rId10"/>
    <p:sldId id="964" r:id="rId11"/>
    <p:sldId id="965" r:id="rId12"/>
    <p:sldId id="966" r:id="rId13"/>
    <p:sldId id="967" r:id="rId14"/>
    <p:sldId id="968" r:id="rId15"/>
    <p:sldId id="969" r:id="rId16"/>
    <p:sldId id="970" r:id="rId17"/>
    <p:sldId id="971" r:id="rId18"/>
    <p:sldId id="972" r:id="rId19"/>
    <p:sldId id="973" r:id="rId20"/>
    <p:sldId id="974" r:id="rId21"/>
    <p:sldId id="975" r:id="rId22"/>
    <p:sldId id="976" r:id="rId23"/>
    <p:sldId id="977" r:id="rId24"/>
    <p:sldId id="978" r:id="rId25"/>
    <p:sldId id="989" r:id="rId26"/>
    <p:sldId id="990" r:id="rId27"/>
    <p:sldId id="979" r:id="rId28"/>
    <p:sldId id="981" r:id="rId29"/>
    <p:sldId id="982" r:id="rId30"/>
    <p:sldId id="983" r:id="rId31"/>
    <p:sldId id="984" r:id="rId32"/>
    <p:sldId id="956" r:id="rId33"/>
    <p:sldId id="957" r:id="rId34"/>
    <p:sldId id="985" r:id="rId35"/>
    <p:sldId id="986" r:id="rId36"/>
    <p:sldId id="987" r:id="rId37"/>
    <p:sldId id="988" r:id="rId38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showPr showNarration="1" useTimings="0">
    <p:present/>
    <p:sldAll/>
    <p:penClr>
      <a:schemeClr val="tx1"/>
    </p:penClr>
  </p:showPr>
  <p:clrMru>
    <a:srgbClr val="94F0E4"/>
    <a:srgbClr val="5771A0"/>
    <a:srgbClr val="800080"/>
    <a:srgbClr val="66FF33"/>
    <a:srgbClr val="FF0000"/>
    <a:srgbClr val="3333CC"/>
    <a:srgbClr val="FF8DA0"/>
    <a:srgbClr val="008000"/>
    <a:srgbClr val="810A52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howOutlineIcons="0">
    <p:restoredLeft sz="15620"/>
    <p:restoredTop sz="81191" autoAdjust="0"/>
  </p:normalViewPr>
  <p:slideViewPr>
    <p:cSldViewPr>
      <p:cViewPr varScale="1">
        <p:scale>
          <a:sx n="169" d="100"/>
          <a:sy n="169" d="100"/>
        </p:scale>
        <p:origin x="-2536" y="-104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tableStyles" Target="tableStyle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presProps" Target="presProp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theme" Target="theme/theme1.xml"/><Relationship Id="rId41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6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8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88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94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947" name="Rectangle 3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29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29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r>
              <a:rPr lang="en-US" dirty="0" smtClean="0"/>
              <a:t>An engineer, a physicist and a mathematicians have to build a fence around</a:t>
            </a:r>
          </a:p>
          <a:p>
            <a:r>
              <a:rPr lang="en-US" dirty="0" smtClean="0"/>
              <a:t>a flock of sheep, using as little material as possible.</a:t>
            </a:r>
          </a:p>
          <a:p>
            <a:endParaRPr lang="en-US" dirty="0" smtClean="0"/>
          </a:p>
          <a:p>
            <a:r>
              <a:rPr lang="en-US" dirty="0" smtClean="0"/>
              <a:t>The engineer forms the flock into a circular shape and constructs a fence</a:t>
            </a:r>
          </a:p>
          <a:p>
            <a:r>
              <a:rPr lang="en-US" dirty="0" smtClean="0"/>
              <a:t>around it.</a:t>
            </a:r>
          </a:p>
          <a:p>
            <a:endParaRPr lang="en-US" dirty="0" smtClean="0"/>
          </a:p>
          <a:p>
            <a:r>
              <a:rPr lang="en-US" dirty="0" smtClean="0"/>
              <a:t>The physicist builds a fence with an infinite diameter and pulls it together</a:t>
            </a:r>
          </a:p>
          <a:p>
            <a:r>
              <a:rPr lang="en-US" dirty="0" smtClean="0"/>
              <a:t>until it fits around the flock.</a:t>
            </a:r>
          </a:p>
          <a:p>
            <a:endParaRPr lang="en-US" dirty="0" smtClean="0"/>
          </a:p>
          <a:p>
            <a:r>
              <a:rPr lang="en-US" dirty="0" smtClean="0"/>
              <a:t>The mathematicians thinks for a while, then builds a fence around himself</a:t>
            </a:r>
          </a:p>
          <a:p>
            <a:r>
              <a:rPr lang="en-US" dirty="0" smtClean="0"/>
              <a:t>and defines himself as being outside. </a:t>
            </a:r>
          </a:p>
          <a:p>
            <a:endParaRPr lang="en-US" dirty="0" smtClean="0"/>
          </a:p>
          <a:p>
            <a:r>
              <a:rPr lang="en-US" dirty="0" smtClean="0"/>
              <a:t>SUMMARY? Redefine</a:t>
            </a:r>
            <a:r>
              <a:rPr lang="en-US" baseline="0" dirty="0" smtClean="0"/>
              <a:t> the problem!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70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70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91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91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118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1187" name="Rectangle 3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323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530225" y="4425950"/>
            <a:ext cx="6046788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57" tIns="45368" rIns="92357" bIns="45368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3235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28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530225" y="4425950"/>
            <a:ext cx="6046788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57" tIns="45368" rIns="92357" bIns="45368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5283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733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530225" y="4425950"/>
            <a:ext cx="6046788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57" tIns="45368" rIns="92357" bIns="45368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7331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937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530225" y="4425950"/>
            <a:ext cx="6046788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57" tIns="45368" rIns="92357" bIns="45368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9379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14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14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34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34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80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80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75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75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16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16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37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37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432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78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78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98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98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19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19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39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39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275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2755" name="Rectangle 3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8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68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CS61C </a:t>
            </a:r>
            <a:r>
              <a:rPr lang="en-US" sz="1000" b="1" dirty="0" smtClean="0">
                <a:solidFill>
                  <a:srgbClr val="FFFF00"/>
                </a:solidFill>
                <a:latin typeface="18 VAG Rounded Black   09390"/>
              </a:rPr>
              <a:t>L29 </a:t>
            </a:r>
            <a:r>
              <a:rPr lang="en-US" sz="1000" b="1" dirty="0" smtClean="0">
                <a:solidFill>
                  <a:srgbClr val="FFFF00"/>
                </a:solidFill>
                <a:latin typeface="18 VAG Rounded Black   09390"/>
              </a:rPr>
              <a:t>CPU Design</a:t>
            </a:r>
            <a:r>
              <a:rPr lang="en-US" sz="1000" b="1" baseline="0" dirty="0" smtClean="0">
                <a:solidFill>
                  <a:srgbClr val="FFFF00"/>
                </a:solidFill>
                <a:latin typeface="18 VAG Rounded Black   09390"/>
              </a:rPr>
              <a:t> : Pipelining to Improve Performance </a:t>
            </a:r>
            <a:r>
              <a:rPr lang="en-US" sz="1000" b="1" baseline="0" dirty="0" smtClean="0">
                <a:solidFill>
                  <a:srgbClr val="FFFF00"/>
                </a:solidFill>
                <a:latin typeface="18 VAG Rounded Black   09390"/>
              </a:rPr>
              <a:t>II 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18 VAG Rounded Black   09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454404" y="6651625"/>
            <a:ext cx="1692771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lack   09390"/>
              </a:rPr>
              <a:t>Garcia, Spring 2008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11414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1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1" kern="1200">
          <a:solidFill>
            <a:schemeClr val="accent3">
              <a:lumMod val="40000"/>
              <a:lumOff val="60000"/>
            </a:schemeClr>
          </a:solidFill>
          <a:latin typeface="18 VAG Rounded Bold   07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1" kern="1200">
          <a:solidFill>
            <a:schemeClr val="tx2">
              <a:lumMod val="90000"/>
            </a:schemeClr>
          </a:solidFill>
          <a:latin typeface="18 VAG Rounded Bold   07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1" kern="1200">
          <a:solidFill>
            <a:srgbClr val="F273AF"/>
          </a:solidFill>
          <a:latin typeface="18 VAG Rounded Bold   07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1" kern="1200">
          <a:solidFill>
            <a:schemeClr val="tx1"/>
          </a:solidFill>
          <a:latin typeface="18 VAG Rounded Bold   07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0"/>
            <a:ext cx="7162800" cy="2392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</a:t>
            </a:r>
            <a:r>
              <a:rPr lang="en-US" sz="3200" b="1" dirty="0" smtClean="0">
                <a:latin typeface="18 VAG Rounded Bold   07390"/>
                <a:cs typeface=""/>
              </a:rPr>
              <a:t>29 </a:t>
            </a:r>
            <a:r>
              <a:rPr lang="en-US" sz="3200" b="1" dirty="0" smtClean="0">
                <a:latin typeface="18 VAG Rounded Bold   07390"/>
                <a:cs typeface=""/>
              </a:rPr>
              <a:t>– CPU Design : </a:t>
            </a:r>
            <a:br>
              <a:rPr lang="en-US" sz="3200" b="1" dirty="0" smtClean="0">
                <a:latin typeface="18 VAG Rounded Bold   07390"/>
                <a:cs typeface=""/>
              </a:rPr>
            </a:br>
            <a:r>
              <a:rPr lang="en-US" sz="3200" b="1" dirty="0" smtClean="0">
                <a:latin typeface="18 VAG Rounded Bold   07390"/>
                <a:cs typeface=""/>
              </a:rPr>
              <a:t>Pipelining to Improve </a:t>
            </a:r>
            <a:r>
              <a:rPr lang="en-US" sz="3200" b="1" dirty="0" smtClean="0">
                <a:latin typeface="18 VAG Rounded Bold   07390"/>
                <a:cs typeface=""/>
              </a:rPr>
              <a:t>Performance II 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2008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-04-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09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Intel’s new chip: the atom processor!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599" y="3886200"/>
            <a:ext cx="65532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Designed for the “mobile internet” (i.e., handheld devices), it has 45 million transistors, is as fast as the CPU in a 4 year old laptop, but uses only ~0.2 watts! The chips in today’s laptops use 35 watts. The key is its adaptive power states and the ability to adjust the clock speed and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CPU voltage depending on usage. Very cool!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 </a:t>
            </a:r>
            <a:endParaRPr lang="en-US" i="1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609600" y="61722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4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www.technologyreview.com/Infotech/20525/</a:t>
            </a:r>
            <a:endParaRPr lang="en-US" sz="24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7010400" y="5700252"/>
            <a:ext cx="20574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2667000"/>
            <a:ext cx="5486400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18 VAG Rounded Bold   07390"/>
                <a:cs typeface="B VAG Rounded Bold"/>
              </a:rPr>
              <a:t>Hi to</a:t>
            </a:r>
            <a:r>
              <a:rPr lang="en-US" sz="1600" dirty="0" smtClean="0">
                <a:latin typeface="18 VAG Rounded Bold   07390"/>
                <a:cs typeface="B VAG Rounded Bold"/>
              </a:rPr>
              <a:t> Kyle </a:t>
            </a:r>
            <a:r>
              <a:rPr lang="en-US" sz="1600" dirty="0" err="1" smtClean="0">
                <a:latin typeface="18 VAG Rounded Bold   07390"/>
                <a:cs typeface="B VAG Rounded Bold"/>
              </a:rPr>
              <a:t>Ledoux</a:t>
            </a:r>
            <a:r>
              <a:rPr lang="en-US" sz="1600" dirty="0" smtClean="0">
                <a:latin typeface="18 VAG Rounded Bold   07390"/>
                <a:cs typeface="B VAG Rounded Bold"/>
              </a:rPr>
              <a:t> from Worcester, MA !</a:t>
            </a:r>
            <a:endParaRPr lang="en-US" sz="1600" dirty="0">
              <a:latin typeface="18 VAG Rounded Bold   07390"/>
              <a:cs typeface="B VAG Rounded Bold"/>
            </a:endParaRPr>
          </a:p>
        </p:txBody>
      </p:sp>
      <p:pic>
        <p:nvPicPr>
          <p:cNvPr id="13" name="Picture 12" descr="Nehalem_x2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6913" y="3947652"/>
            <a:ext cx="1622287" cy="169602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Hazard: Branching (3/8)</a:t>
            </a:r>
            <a:endParaRPr lang="en-US"/>
          </a:p>
        </p:txBody>
      </p:sp>
      <p:sp>
        <p:nvSpPr>
          <p:cNvPr id="276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Initial Solution: Stall until decision is made</a:t>
            </a:r>
          </a:p>
          <a:p>
            <a:pPr lvl="1"/>
            <a:r>
              <a:rPr lang="en-US" smtClean="0"/>
              <a:t>insert “no-op” instructions (those that accomplish nothing, just take time) or hold up the fetch of the next instruction (for 2 cycles).</a:t>
            </a:r>
          </a:p>
          <a:p>
            <a:pPr lvl="1"/>
            <a:r>
              <a:rPr lang="en-US" smtClean="0"/>
              <a:t>Drawback: branches take 3 clock cycles each (assuming comparator is put in ALU stage)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Hazard: Branching (4/8)</a:t>
            </a:r>
            <a:endParaRPr lang="en-US"/>
          </a:p>
        </p:txBody>
      </p:sp>
      <p:sp>
        <p:nvSpPr>
          <p:cNvPr id="276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Optimization #1:</a:t>
            </a:r>
          </a:p>
          <a:p>
            <a:pPr lvl="1"/>
            <a:r>
              <a:rPr lang="en-US" dirty="0" smtClean="0"/>
              <a:t>insert </a:t>
            </a:r>
            <a:r>
              <a:rPr lang="en-US" dirty="0" smtClean="0">
                <a:solidFill>
                  <a:schemeClr val="accent1"/>
                </a:solidFill>
              </a:rPr>
              <a:t>special branch comparator </a:t>
            </a:r>
            <a:r>
              <a:rPr lang="en-US" dirty="0" smtClean="0"/>
              <a:t>in Stage 2</a:t>
            </a:r>
          </a:p>
          <a:p>
            <a:pPr lvl="1"/>
            <a:r>
              <a:rPr lang="en-US" dirty="0" smtClean="0"/>
              <a:t>as soon as instruction is decoded (</a:t>
            </a:r>
            <a:r>
              <a:rPr lang="en-US" dirty="0" err="1" smtClean="0"/>
              <a:t>Opcode</a:t>
            </a:r>
            <a:r>
              <a:rPr lang="en-US" dirty="0" smtClean="0"/>
              <a:t> identifies it as a branch), immediately make a decision and set the new value of the PC</a:t>
            </a:r>
          </a:p>
          <a:p>
            <a:pPr lvl="1"/>
            <a:r>
              <a:rPr lang="en-US" dirty="0" smtClean="0"/>
              <a:t>Benefit: since branch is complete in Stage 2, only one unnecessary instruction is fetched, so only one no-op is needed</a:t>
            </a:r>
          </a:p>
          <a:p>
            <a:pPr lvl="1"/>
            <a:r>
              <a:rPr lang="en-US" dirty="0" smtClean="0"/>
              <a:t>Side Note: This means that branches are idle in Stages 3, 4 and 5.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Hazard: Branching (5/8)</a:t>
            </a:r>
            <a:endParaRPr lang="en-US"/>
          </a:p>
        </p:txBody>
      </p:sp>
      <p:sp>
        <p:nvSpPr>
          <p:cNvPr id="2769923" name="Rectangle 3"/>
          <p:cNvSpPr>
            <a:spLocks noChangeArrowheads="1"/>
          </p:cNvSpPr>
          <p:nvPr/>
        </p:nvSpPr>
        <p:spPr bwMode="auto">
          <a:xfrm>
            <a:off x="1066800" y="6096000"/>
            <a:ext cx="713336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18 VAG Rounded Bold   07390"/>
              </a:rPr>
              <a:t>Branch comparator moved to Decode stage.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0938" y="1116058"/>
            <a:ext cx="7797800" cy="5302250"/>
            <a:chOff x="216" y="551"/>
            <a:chExt cx="4912" cy="334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9926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27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9929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30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31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9932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3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4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1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9935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9936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9937" name="Rectangle 17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69938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9939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0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1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2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3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4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5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6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9948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49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9951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9953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54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9955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9957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58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59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0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1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2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9963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9965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66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67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8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9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0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1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9974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75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9977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9979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9980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9981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9983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84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85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6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7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8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9990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1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2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9994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5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6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7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8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9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00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70003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04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70006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70008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09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10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70012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13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14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5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6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7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70019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0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1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70023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4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5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6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7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8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9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70031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2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70033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70035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6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37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8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9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0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70042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3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4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70046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7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8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9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0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1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2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70055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56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70058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70060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61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62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9989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70064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65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66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7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8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9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9993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70071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2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3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70001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70075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6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7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8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9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0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1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82" name="Rectangle 162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70083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70084" name="Line 164"/>
          <p:cNvSpPr>
            <a:spLocks noChangeShapeType="1"/>
          </p:cNvSpPr>
          <p:nvPr/>
        </p:nvSpPr>
        <p:spPr bwMode="auto">
          <a:xfrm>
            <a:off x="3610838" y="2603545"/>
            <a:ext cx="76200" cy="1066800"/>
          </a:xfrm>
          <a:prstGeom prst="line">
            <a:avLst/>
          </a:prstGeom>
          <a:noFill/>
          <a:ln w="3810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7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923" grpId="0" autoUpdateAnimBg="0"/>
      <p:bldP spid="27700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1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Hazard: Branching (6a/8)</a:t>
            </a:r>
            <a:endParaRPr lang="en-US" dirty="0"/>
          </a:p>
        </p:txBody>
      </p:sp>
      <p:sp>
        <p:nvSpPr>
          <p:cNvPr id="27719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User inserting no-op instruction</a:t>
            </a:r>
            <a:endParaRPr lang="en-US"/>
          </a:p>
        </p:txBody>
      </p:sp>
      <p:sp>
        <p:nvSpPr>
          <p:cNvPr id="2771972" name="Freeform 4" descr="25%"/>
          <p:cNvSpPr>
            <a:spLocks/>
          </p:cNvSpPr>
          <p:nvPr/>
        </p:nvSpPr>
        <p:spPr bwMode="auto">
          <a:xfrm>
            <a:off x="3775075" y="3068638"/>
            <a:ext cx="234950" cy="458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7" y="0"/>
              </a:cxn>
              <a:cxn ang="0">
                <a:pos x="147" y="288"/>
              </a:cxn>
              <a:cxn ang="0">
                <a:pos x="0" y="288"/>
              </a:cxn>
            </a:cxnLst>
            <a:rect l="0" t="0" r="r" b="b"/>
            <a:pathLst>
              <a:path w="148" h="289">
                <a:moveTo>
                  <a:pt x="0" y="0"/>
                </a:moveTo>
                <a:lnTo>
                  <a:pt x="147" y="0"/>
                </a:lnTo>
                <a:lnTo>
                  <a:pt x="147" y="288"/>
                </a:lnTo>
                <a:lnTo>
                  <a:pt x="0" y="288"/>
                </a:lnTo>
              </a:path>
            </a:pathLst>
          </a:custGeom>
          <a:pattFill prst="pct25">
            <a:fgClr>
              <a:schemeClr val="accent1"/>
            </a:fgClr>
            <a:bgClr>
              <a:srgbClr val="FFFFFF"/>
            </a:bgClr>
          </a:patt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73" name="Line 5"/>
          <p:cNvSpPr>
            <a:spLocks noChangeShapeType="1"/>
          </p:cNvSpPr>
          <p:nvPr/>
        </p:nvSpPr>
        <p:spPr bwMode="auto">
          <a:xfrm>
            <a:off x="4017963" y="3449638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74" name="Freeform 6"/>
          <p:cNvSpPr>
            <a:spLocks/>
          </p:cNvSpPr>
          <p:nvPr/>
        </p:nvSpPr>
        <p:spPr bwMode="auto">
          <a:xfrm>
            <a:off x="3540125" y="3068638"/>
            <a:ext cx="236538" cy="458787"/>
          </a:xfrm>
          <a:custGeom>
            <a:avLst/>
            <a:gdLst/>
            <a:ahLst/>
            <a:cxnLst>
              <a:cxn ang="0">
                <a:pos x="148" y="0"/>
              </a:cxn>
              <a:cxn ang="0">
                <a:pos x="0" y="0"/>
              </a:cxn>
              <a:cxn ang="0">
                <a:pos x="0" y="288"/>
              </a:cxn>
              <a:cxn ang="0">
                <a:pos x="148" y="288"/>
              </a:cxn>
            </a:cxnLst>
            <a:rect l="0" t="0" r="r" b="b"/>
            <a:pathLst>
              <a:path w="149" h="289">
                <a:moveTo>
                  <a:pt x="148" y="0"/>
                </a:moveTo>
                <a:lnTo>
                  <a:pt x="0" y="0"/>
                </a:lnTo>
                <a:lnTo>
                  <a:pt x="0" y="288"/>
                </a:lnTo>
                <a:lnTo>
                  <a:pt x="148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210050" y="2357438"/>
            <a:ext cx="515938" cy="458787"/>
            <a:chOff x="2652" y="1632"/>
            <a:chExt cx="325" cy="289"/>
          </a:xfrm>
        </p:grpSpPr>
        <p:sp>
          <p:nvSpPr>
            <p:cNvPr id="2771976" name="Freeform 8"/>
            <p:cNvSpPr>
              <a:spLocks/>
            </p:cNvSpPr>
            <p:nvPr/>
          </p:nvSpPr>
          <p:spPr bwMode="auto">
            <a:xfrm>
              <a:off x="2652" y="1632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1977" name="Freeform 9"/>
            <p:cNvSpPr>
              <a:spLocks/>
            </p:cNvSpPr>
            <p:nvPr/>
          </p:nvSpPr>
          <p:spPr bwMode="auto">
            <a:xfrm>
              <a:off x="2813" y="1632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1978" name="Line 10"/>
          <p:cNvSpPr>
            <a:spLocks noChangeShapeType="1"/>
          </p:cNvSpPr>
          <p:nvPr/>
        </p:nvSpPr>
        <p:spPr bwMode="auto">
          <a:xfrm>
            <a:off x="927100" y="1785938"/>
            <a:ext cx="0" cy="322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79" name="Line 11"/>
          <p:cNvSpPr>
            <a:spLocks noChangeShapeType="1"/>
          </p:cNvSpPr>
          <p:nvPr/>
        </p:nvSpPr>
        <p:spPr bwMode="auto">
          <a:xfrm>
            <a:off x="1562100" y="2166938"/>
            <a:ext cx="6311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0" name="Rectangle 12"/>
          <p:cNvSpPr>
            <a:spLocks noChangeArrowheads="1"/>
          </p:cNvSpPr>
          <p:nvPr/>
        </p:nvSpPr>
        <p:spPr bwMode="auto">
          <a:xfrm>
            <a:off x="919163" y="2443163"/>
            <a:ext cx="820737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add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1981" name="Rectangle 13"/>
          <p:cNvSpPr>
            <a:spLocks noChangeArrowheads="1"/>
          </p:cNvSpPr>
          <p:nvPr/>
        </p:nvSpPr>
        <p:spPr bwMode="auto">
          <a:xfrm>
            <a:off x="893763" y="3103563"/>
            <a:ext cx="820737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beq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1982" name="Rectangle 14"/>
          <p:cNvSpPr>
            <a:spLocks noChangeArrowheads="1"/>
          </p:cNvSpPr>
          <p:nvPr/>
        </p:nvSpPr>
        <p:spPr bwMode="auto">
          <a:xfrm>
            <a:off x="885825" y="3311525"/>
            <a:ext cx="12509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3" name="Rectangle 15"/>
          <p:cNvSpPr>
            <a:spLocks noChangeArrowheads="1"/>
          </p:cNvSpPr>
          <p:nvPr/>
        </p:nvSpPr>
        <p:spPr bwMode="auto">
          <a:xfrm>
            <a:off x="949325" y="3760788"/>
            <a:ext cx="820738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nop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1984" name="Line 16"/>
          <p:cNvSpPr>
            <a:spLocks noChangeShapeType="1"/>
          </p:cNvSpPr>
          <p:nvPr/>
        </p:nvSpPr>
        <p:spPr bwMode="auto">
          <a:xfrm>
            <a:off x="27432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5" name="Line 17"/>
          <p:cNvSpPr>
            <a:spLocks noChangeShapeType="1"/>
          </p:cNvSpPr>
          <p:nvPr/>
        </p:nvSpPr>
        <p:spPr bwMode="auto">
          <a:xfrm>
            <a:off x="34290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6" name="Line 18"/>
          <p:cNvSpPr>
            <a:spLocks noChangeShapeType="1"/>
          </p:cNvSpPr>
          <p:nvPr/>
        </p:nvSpPr>
        <p:spPr bwMode="auto">
          <a:xfrm>
            <a:off x="41148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7" name="Line 19"/>
          <p:cNvSpPr>
            <a:spLocks noChangeShapeType="1"/>
          </p:cNvSpPr>
          <p:nvPr/>
        </p:nvSpPr>
        <p:spPr bwMode="auto">
          <a:xfrm>
            <a:off x="48006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8" name="Line 20"/>
          <p:cNvSpPr>
            <a:spLocks noChangeShapeType="1"/>
          </p:cNvSpPr>
          <p:nvPr/>
        </p:nvSpPr>
        <p:spPr bwMode="auto">
          <a:xfrm>
            <a:off x="54864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9" name="Line 21"/>
          <p:cNvSpPr>
            <a:spLocks noChangeShapeType="1"/>
          </p:cNvSpPr>
          <p:nvPr/>
        </p:nvSpPr>
        <p:spPr bwMode="auto">
          <a:xfrm>
            <a:off x="61722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90" name="Line 22"/>
          <p:cNvSpPr>
            <a:spLocks noChangeShapeType="1"/>
          </p:cNvSpPr>
          <p:nvPr/>
        </p:nvSpPr>
        <p:spPr bwMode="auto">
          <a:xfrm>
            <a:off x="6858000" y="2446338"/>
            <a:ext cx="0" cy="2489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91" name="Line 23"/>
          <p:cNvSpPr>
            <a:spLocks noChangeShapeType="1"/>
          </p:cNvSpPr>
          <p:nvPr/>
        </p:nvSpPr>
        <p:spPr bwMode="auto">
          <a:xfrm>
            <a:off x="7543800" y="2370138"/>
            <a:ext cx="0" cy="2565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582988" y="2205038"/>
            <a:ext cx="357187" cy="763587"/>
            <a:chOff x="2257" y="1536"/>
            <a:chExt cx="225" cy="481"/>
          </a:xfrm>
        </p:grpSpPr>
        <p:sp>
          <p:nvSpPr>
            <p:cNvPr id="2771993" name="Freeform 25"/>
            <p:cNvSpPr>
              <a:spLocks/>
            </p:cNvSpPr>
            <p:nvPr/>
          </p:nvSpPr>
          <p:spPr bwMode="auto">
            <a:xfrm>
              <a:off x="2269" y="1536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1994" name="Rectangle 26"/>
            <p:cNvSpPr>
              <a:spLocks noChangeArrowheads="1"/>
            </p:cNvSpPr>
            <p:nvPr/>
          </p:nvSpPr>
          <p:spPr bwMode="auto">
            <a:xfrm rot="5400000">
              <a:off x="2170" y="1658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101850" y="2357438"/>
            <a:ext cx="569913" cy="458787"/>
            <a:chOff x="1324" y="1632"/>
            <a:chExt cx="359" cy="289"/>
          </a:xfrm>
        </p:grpSpPr>
        <p:sp>
          <p:nvSpPr>
            <p:cNvPr id="2771996" name="Rectangle 28"/>
            <p:cNvSpPr>
              <a:spLocks noChangeArrowheads="1"/>
            </p:cNvSpPr>
            <p:nvPr/>
          </p:nvSpPr>
          <p:spPr bwMode="auto">
            <a:xfrm>
              <a:off x="1324" y="163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343" y="1632"/>
              <a:ext cx="340" cy="289"/>
              <a:chOff x="1343" y="1632"/>
              <a:chExt cx="340" cy="289"/>
            </a:xfrm>
          </p:grpSpPr>
          <p:sp>
            <p:nvSpPr>
              <p:cNvPr id="2771998" name="Freeform 30"/>
              <p:cNvSpPr>
                <a:spLocks/>
              </p:cNvSpPr>
              <p:nvPr/>
            </p:nvSpPr>
            <p:spPr bwMode="auto">
              <a:xfrm>
                <a:off x="1343" y="163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999" name="Freeform 31"/>
              <p:cNvSpPr>
                <a:spLocks/>
              </p:cNvSpPr>
              <p:nvPr/>
            </p:nvSpPr>
            <p:spPr bwMode="auto">
              <a:xfrm>
                <a:off x="1512" y="163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72000" name="Rectangle 32"/>
          <p:cNvSpPr>
            <a:spLocks noChangeArrowheads="1"/>
          </p:cNvSpPr>
          <p:nvPr/>
        </p:nvSpPr>
        <p:spPr bwMode="auto">
          <a:xfrm>
            <a:off x="2832100" y="2368550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2862263" y="2357438"/>
            <a:ext cx="469900" cy="458787"/>
            <a:chOff x="1803" y="1632"/>
            <a:chExt cx="296" cy="289"/>
          </a:xfrm>
        </p:grpSpPr>
        <p:sp>
          <p:nvSpPr>
            <p:cNvPr id="2772002" name="Freeform 34"/>
            <p:cNvSpPr>
              <a:spLocks/>
            </p:cNvSpPr>
            <p:nvPr/>
          </p:nvSpPr>
          <p:spPr bwMode="auto">
            <a:xfrm>
              <a:off x="1803" y="163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03" name="Freeform 35"/>
            <p:cNvSpPr>
              <a:spLocks/>
            </p:cNvSpPr>
            <p:nvPr/>
          </p:nvSpPr>
          <p:spPr bwMode="auto">
            <a:xfrm>
              <a:off x="1951" y="163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04" name="Line 36"/>
          <p:cNvSpPr>
            <a:spLocks noChangeShapeType="1"/>
          </p:cNvSpPr>
          <p:nvPr/>
        </p:nvSpPr>
        <p:spPr bwMode="auto">
          <a:xfrm>
            <a:off x="2679700" y="258603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05" name="Freeform 37"/>
          <p:cNvSpPr>
            <a:spLocks/>
          </p:cNvSpPr>
          <p:nvPr/>
        </p:nvSpPr>
        <p:spPr bwMode="auto">
          <a:xfrm>
            <a:off x="2778125" y="2433638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06" name="Line 38"/>
          <p:cNvSpPr>
            <a:spLocks noChangeShapeType="1"/>
          </p:cNvSpPr>
          <p:nvPr/>
        </p:nvSpPr>
        <p:spPr bwMode="auto">
          <a:xfrm>
            <a:off x="3340100" y="2433638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07" name="Rectangle 39"/>
          <p:cNvSpPr>
            <a:spLocks noChangeArrowheads="1"/>
          </p:cNvSpPr>
          <p:nvPr/>
        </p:nvSpPr>
        <p:spPr bwMode="auto">
          <a:xfrm>
            <a:off x="4129088" y="2360613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sp>
        <p:nvSpPr>
          <p:cNvPr id="2772008" name="Rectangle 40"/>
          <p:cNvSpPr>
            <a:spLocks noChangeArrowheads="1"/>
          </p:cNvSpPr>
          <p:nvPr/>
        </p:nvSpPr>
        <p:spPr bwMode="auto">
          <a:xfrm>
            <a:off x="4910138" y="2360613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4953000" y="2357438"/>
            <a:ext cx="450850" cy="458787"/>
            <a:chOff x="3120" y="1632"/>
            <a:chExt cx="284" cy="289"/>
          </a:xfrm>
        </p:grpSpPr>
        <p:sp>
          <p:nvSpPr>
            <p:cNvPr id="2772010" name="Freeform 42"/>
            <p:cNvSpPr>
              <a:spLocks/>
            </p:cNvSpPr>
            <p:nvPr/>
          </p:nvSpPr>
          <p:spPr bwMode="auto">
            <a:xfrm>
              <a:off x="3120" y="1632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11" name="Freeform 43"/>
            <p:cNvSpPr>
              <a:spLocks/>
            </p:cNvSpPr>
            <p:nvPr/>
          </p:nvSpPr>
          <p:spPr bwMode="auto">
            <a:xfrm>
              <a:off x="3261" y="1632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12" name="Line 44"/>
          <p:cNvSpPr>
            <a:spLocks noChangeShapeType="1"/>
          </p:cNvSpPr>
          <p:nvPr/>
        </p:nvSpPr>
        <p:spPr bwMode="auto">
          <a:xfrm>
            <a:off x="4719638" y="2586038"/>
            <a:ext cx="220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13" name="Line 45"/>
          <p:cNvSpPr>
            <a:spLocks noChangeShapeType="1"/>
          </p:cNvSpPr>
          <p:nvPr/>
        </p:nvSpPr>
        <p:spPr bwMode="auto">
          <a:xfrm>
            <a:off x="3951288" y="2586038"/>
            <a:ext cx="246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14" name="Freeform 46"/>
          <p:cNvSpPr>
            <a:spLocks/>
          </p:cNvSpPr>
          <p:nvPr/>
        </p:nvSpPr>
        <p:spPr bwMode="auto">
          <a:xfrm>
            <a:off x="4143375" y="2586038"/>
            <a:ext cx="684213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15" name="Line 47"/>
          <p:cNvSpPr>
            <a:spLocks noChangeShapeType="1"/>
          </p:cNvSpPr>
          <p:nvPr/>
        </p:nvSpPr>
        <p:spPr bwMode="auto">
          <a:xfrm>
            <a:off x="3340100" y="2738438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16" name="Freeform 48"/>
          <p:cNvSpPr>
            <a:spLocks/>
          </p:cNvSpPr>
          <p:nvPr/>
        </p:nvSpPr>
        <p:spPr bwMode="auto">
          <a:xfrm>
            <a:off x="3487738" y="2578100"/>
            <a:ext cx="534987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4260850" y="2916238"/>
            <a:ext cx="357188" cy="763587"/>
            <a:chOff x="2684" y="1984"/>
            <a:chExt cx="225" cy="481"/>
          </a:xfrm>
        </p:grpSpPr>
        <p:sp>
          <p:nvSpPr>
            <p:cNvPr id="2772018" name="Freeform 50"/>
            <p:cNvSpPr>
              <a:spLocks/>
            </p:cNvSpPr>
            <p:nvPr/>
          </p:nvSpPr>
          <p:spPr bwMode="auto">
            <a:xfrm>
              <a:off x="2696" y="1984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19" name="Rectangle 51"/>
            <p:cNvSpPr>
              <a:spLocks noChangeArrowheads="1"/>
            </p:cNvSpPr>
            <p:nvPr/>
          </p:nvSpPr>
          <p:spPr bwMode="auto">
            <a:xfrm rot="5400000">
              <a:off x="2597" y="2106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2779713" y="3068638"/>
            <a:ext cx="569912" cy="458787"/>
            <a:chOff x="1751" y="2080"/>
            <a:chExt cx="359" cy="289"/>
          </a:xfrm>
        </p:grpSpPr>
        <p:sp>
          <p:nvSpPr>
            <p:cNvPr id="2772021" name="Rectangle 53"/>
            <p:cNvSpPr>
              <a:spLocks noChangeArrowheads="1"/>
            </p:cNvSpPr>
            <p:nvPr/>
          </p:nvSpPr>
          <p:spPr bwMode="auto">
            <a:xfrm>
              <a:off x="1751" y="2082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10" name="Group 54"/>
            <p:cNvGrpSpPr>
              <a:grpSpLocks/>
            </p:cNvGrpSpPr>
            <p:nvPr/>
          </p:nvGrpSpPr>
          <p:grpSpPr bwMode="auto">
            <a:xfrm>
              <a:off x="1770" y="2080"/>
              <a:ext cx="340" cy="289"/>
              <a:chOff x="1770" y="2080"/>
              <a:chExt cx="340" cy="289"/>
            </a:xfrm>
          </p:grpSpPr>
          <p:sp>
            <p:nvSpPr>
              <p:cNvPr id="2772023" name="Freeform 55"/>
              <p:cNvSpPr>
                <a:spLocks/>
              </p:cNvSpPr>
              <p:nvPr/>
            </p:nvSpPr>
            <p:spPr bwMode="auto">
              <a:xfrm>
                <a:off x="1770" y="208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2024" name="Freeform 56"/>
              <p:cNvSpPr>
                <a:spLocks/>
              </p:cNvSpPr>
              <p:nvPr/>
            </p:nvSpPr>
            <p:spPr bwMode="auto">
              <a:xfrm>
                <a:off x="1939" y="208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72025" name="Rectangle 57"/>
          <p:cNvSpPr>
            <a:spLocks noChangeArrowheads="1"/>
          </p:cNvSpPr>
          <p:nvPr/>
        </p:nvSpPr>
        <p:spPr bwMode="auto">
          <a:xfrm>
            <a:off x="3509963" y="3079750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sp>
        <p:nvSpPr>
          <p:cNvPr id="2772026" name="Line 58"/>
          <p:cNvSpPr>
            <a:spLocks noChangeShapeType="1"/>
          </p:cNvSpPr>
          <p:nvPr/>
        </p:nvSpPr>
        <p:spPr bwMode="auto">
          <a:xfrm>
            <a:off x="3357563" y="329723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27" name="Freeform 59"/>
          <p:cNvSpPr>
            <a:spLocks/>
          </p:cNvSpPr>
          <p:nvPr/>
        </p:nvSpPr>
        <p:spPr bwMode="auto">
          <a:xfrm>
            <a:off x="3455988" y="3144838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28" name="Line 60"/>
          <p:cNvSpPr>
            <a:spLocks noChangeShapeType="1"/>
          </p:cNvSpPr>
          <p:nvPr/>
        </p:nvSpPr>
        <p:spPr bwMode="auto">
          <a:xfrm>
            <a:off x="4017963" y="3144838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29" name="Rectangle 61"/>
          <p:cNvSpPr>
            <a:spLocks noChangeArrowheads="1"/>
          </p:cNvSpPr>
          <p:nvPr/>
        </p:nvSpPr>
        <p:spPr bwMode="auto">
          <a:xfrm>
            <a:off x="4806950" y="3071813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4887913" y="3068638"/>
            <a:ext cx="515937" cy="458787"/>
            <a:chOff x="3079" y="2080"/>
            <a:chExt cx="325" cy="289"/>
          </a:xfrm>
        </p:grpSpPr>
        <p:sp>
          <p:nvSpPr>
            <p:cNvPr id="2772031" name="Freeform 63"/>
            <p:cNvSpPr>
              <a:spLocks/>
            </p:cNvSpPr>
            <p:nvPr/>
          </p:nvSpPr>
          <p:spPr bwMode="auto">
            <a:xfrm>
              <a:off x="3079" y="2080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32" name="Freeform 64"/>
            <p:cNvSpPr>
              <a:spLocks/>
            </p:cNvSpPr>
            <p:nvPr/>
          </p:nvSpPr>
          <p:spPr bwMode="auto">
            <a:xfrm>
              <a:off x="3240" y="2080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33" name="Rectangle 65"/>
          <p:cNvSpPr>
            <a:spLocks noChangeArrowheads="1"/>
          </p:cNvSpPr>
          <p:nvPr/>
        </p:nvSpPr>
        <p:spPr bwMode="auto">
          <a:xfrm>
            <a:off x="5588000" y="3071813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5630863" y="3068638"/>
            <a:ext cx="450850" cy="458787"/>
            <a:chOff x="3547" y="2080"/>
            <a:chExt cx="284" cy="289"/>
          </a:xfrm>
        </p:grpSpPr>
        <p:sp>
          <p:nvSpPr>
            <p:cNvPr id="2772035" name="Freeform 67"/>
            <p:cNvSpPr>
              <a:spLocks/>
            </p:cNvSpPr>
            <p:nvPr/>
          </p:nvSpPr>
          <p:spPr bwMode="auto">
            <a:xfrm>
              <a:off x="3547" y="2080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36" name="Freeform 68"/>
            <p:cNvSpPr>
              <a:spLocks/>
            </p:cNvSpPr>
            <p:nvPr/>
          </p:nvSpPr>
          <p:spPr bwMode="auto">
            <a:xfrm>
              <a:off x="3688" y="2080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37" name="Line 69"/>
          <p:cNvSpPr>
            <a:spLocks noChangeShapeType="1"/>
          </p:cNvSpPr>
          <p:nvPr/>
        </p:nvSpPr>
        <p:spPr bwMode="auto">
          <a:xfrm>
            <a:off x="5397500" y="329723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38" name="Line 70"/>
          <p:cNvSpPr>
            <a:spLocks noChangeShapeType="1"/>
          </p:cNvSpPr>
          <p:nvPr/>
        </p:nvSpPr>
        <p:spPr bwMode="auto">
          <a:xfrm>
            <a:off x="4629150" y="3297238"/>
            <a:ext cx="246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39" name="Freeform 71"/>
          <p:cNvSpPr>
            <a:spLocks/>
          </p:cNvSpPr>
          <p:nvPr/>
        </p:nvSpPr>
        <p:spPr bwMode="auto">
          <a:xfrm>
            <a:off x="4821238" y="3297238"/>
            <a:ext cx="684212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40" name="Freeform 72"/>
          <p:cNvSpPr>
            <a:spLocks/>
          </p:cNvSpPr>
          <p:nvPr/>
        </p:nvSpPr>
        <p:spPr bwMode="auto">
          <a:xfrm>
            <a:off x="4165600" y="3289300"/>
            <a:ext cx="534988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73"/>
          <p:cNvGrpSpPr>
            <a:grpSpLocks/>
          </p:cNvGrpSpPr>
          <p:nvPr/>
        </p:nvGrpSpPr>
        <p:grpSpPr bwMode="auto">
          <a:xfrm>
            <a:off x="5616575" y="4438650"/>
            <a:ext cx="357188" cy="763588"/>
            <a:chOff x="3538" y="2496"/>
            <a:chExt cx="225" cy="481"/>
          </a:xfrm>
        </p:grpSpPr>
        <p:sp>
          <p:nvSpPr>
            <p:cNvPr id="2772042" name="Freeform 74"/>
            <p:cNvSpPr>
              <a:spLocks/>
            </p:cNvSpPr>
            <p:nvPr/>
          </p:nvSpPr>
          <p:spPr bwMode="auto">
            <a:xfrm>
              <a:off x="3550" y="2496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43" name="Rectangle 75"/>
            <p:cNvSpPr>
              <a:spLocks noChangeArrowheads="1"/>
            </p:cNvSpPr>
            <p:nvPr/>
          </p:nvSpPr>
          <p:spPr bwMode="auto">
            <a:xfrm rot="5400000">
              <a:off x="3451" y="2618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sp>
        <p:nvSpPr>
          <p:cNvPr id="2772044" name="Rectangle 76"/>
          <p:cNvSpPr>
            <a:spLocks noChangeArrowheads="1"/>
          </p:cNvSpPr>
          <p:nvPr/>
        </p:nvSpPr>
        <p:spPr bwMode="auto">
          <a:xfrm>
            <a:off x="4865688" y="4606925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4895850" y="4595813"/>
            <a:ext cx="469900" cy="458787"/>
            <a:chOff x="3084" y="2592"/>
            <a:chExt cx="296" cy="289"/>
          </a:xfrm>
        </p:grpSpPr>
        <p:sp>
          <p:nvSpPr>
            <p:cNvPr id="2772046" name="Freeform 78"/>
            <p:cNvSpPr>
              <a:spLocks/>
            </p:cNvSpPr>
            <p:nvPr/>
          </p:nvSpPr>
          <p:spPr bwMode="auto">
            <a:xfrm>
              <a:off x="3084" y="259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47" name="Freeform 79"/>
            <p:cNvSpPr>
              <a:spLocks/>
            </p:cNvSpPr>
            <p:nvPr/>
          </p:nvSpPr>
          <p:spPr bwMode="auto">
            <a:xfrm>
              <a:off x="3232" y="259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48" name="Line 80"/>
          <p:cNvSpPr>
            <a:spLocks noChangeShapeType="1"/>
          </p:cNvSpPr>
          <p:nvPr/>
        </p:nvSpPr>
        <p:spPr bwMode="auto">
          <a:xfrm>
            <a:off x="4713288" y="4824413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49" name="Freeform 81"/>
          <p:cNvSpPr>
            <a:spLocks/>
          </p:cNvSpPr>
          <p:nvPr/>
        </p:nvSpPr>
        <p:spPr bwMode="auto">
          <a:xfrm>
            <a:off x="4811713" y="4672013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50" name="Line 82"/>
          <p:cNvSpPr>
            <a:spLocks noChangeShapeType="1"/>
          </p:cNvSpPr>
          <p:nvPr/>
        </p:nvSpPr>
        <p:spPr bwMode="auto">
          <a:xfrm>
            <a:off x="5373688" y="4672013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51" name="Rectangle 83"/>
          <p:cNvSpPr>
            <a:spLocks noChangeArrowheads="1"/>
          </p:cNvSpPr>
          <p:nvPr/>
        </p:nvSpPr>
        <p:spPr bwMode="auto">
          <a:xfrm>
            <a:off x="6162675" y="4598988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grpSp>
        <p:nvGrpSpPr>
          <p:cNvPr id="15" name="Group 84"/>
          <p:cNvGrpSpPr>
            <a:grpSpLocks/>
          </p:cNvGrpSpPr>
          <p:nvPr/>
        </p:nvGrpSpPr>
        <p:grpSpPr bwMode="auto">
          <a:xfrm>
            <a:off x="6243638" y="4595813"/>
            <a:ext cx="515937" cy="458787"/>
            <a:chOff x="3933" y="2592"/>
            <a:chExt cx="325" cy="289"/>
          </a:xfrm>
        </p:grpSpPr>
        <p:sp>
          <p:nvSpPr>
            <p:cNvPr id="2772053" name="Freeform 85"/>
            <p:cNvSpPr>
              <a:spLocks/>
            </p:cNvSpPr>
            <p:nvPr/>
          </p:nvSpPr>
          <p:spPr bwMode="auto">
            <a:xfrm>
              <a:off x="3933" y="2592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54" name="Freeform 86"/>
            <p:cNvSpPr>
              <a:spLocks/>
            </p:cNvSpPr>
            <p:nvPr/>
          </p:nvSpPr>
          <p:spPr bwMode="auto">
            <a:xfrm>
              <a:off x="4094" y="2592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55" name="Rectangle 87"/>
          <p:cNvSpPr>
            <a:spLocks noChangeArrowheads="1"/>
          </p:cNvSpPr>
          <p:nvPr/>
        </p:nvSpPr>
        <p:spPr bwMode="auto">
          <a:xfrm>
            <a:off x="6943725" y="4598988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6" name="Group 88"/>
          <p:cNvGrpSpPr>
            <a:grpSpLocks/>
          </p:cNvGrpSpPr>
          <p:nvPr/>
        </p:nvGrpSpPr>
        <p:grpSpPr bwMode="auto">
          <a:xfrm>
            <a:off x="6986588" y="4595813"/>
            <a:ext cx="450850" cy="458787"/>
            <a:chOff x="4401" y="2592"/>
            <a:chExt cx="284" cy="289"/>
          </a:xfrm>
        </p:grpSpPr>
        <p:sp>
          <p:nvSpPr>
            <p:cNvPr id="2772057" name="Freeform 89"/>
            <p:cNvSpPr>
              <a:spLocks/>
            </p:cNvSpPr>
            <p:nvPr/>
          </p:nvSpPr>
          <p:spPr bwMode="auto">
            <a:xfrm>
              <a:off x="4401" y="2592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58" name="Freeform 90"/>
            <p:cNvSpPr>
              <a:spLocks/>
            </p:cNvSpPr>
            <p:nvPr/>
          </p:nvSpPr>
          <p:spPr bwMode="auto">
            <a:xfrm>
              <a:off x="4542" y="2592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59" name="Line 91"/>
          <p:cNvSpPr>
            <a:spLocks noChangeShapeType="1"/>
          </p:cNvSpPr>
          <p:nvPr/>
        </p:nvSpPr>
        <p:spPr bwMode="auto">
          <a:xfrm>
            <a:off x="6753225" y="4824413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60" name="Line 92"/>
          <p:cNvSpPr>
            <a:spLocks noChangeShapeType="1"/>
          </p:cNvSpPr>
          <p:nvPr/>
        </p:nvSpPr>
        <p:spPr bwMode="auto">
          <a:xfrm>
            <a:off x="5984875" y="4824413"/>
            <a:ext cx="246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61" name="Freeform 93"/>
          <p:cNvSpPr>
            <a:spLocks/>
          </p:cNvSpPr>
          <p:nvPr/>
        </p:nvSpPr>
        <p:spPr bwMode="auto">
          <a:xfrm>
            <a:off x="6176963" y="4824413"/>
            <a:ext cx="684212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62" name="Line 94"/>
          <p:cNvSpPr>
            <a:spLocks noChangeShapeType="1"/>
          </p:cNvSpPr>
          <p:nvPr/>
        </p:nvSpPr>
        <p:spPr bwMode="auto">
          <a:xfrm>
            <a:off x="5373688" y="4976813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63" name="Freeform 95"/>
          <p:cNvSpPr>
            <a:spLocks/>
          </p:cNvSpPr>
          <p:nvPr/>
        </p:nvSpPr>
        <p:spPr bwMode="auto">
          <a:xfrm>
            <a:off x="5521325" y="4816475"/>
            <a:ext cx="534988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" name="Group 96"/>
          <p:cNvGrpSpPr>
            <a:grpSpLocks/>
          </p:cNvGrpSpPr>
          <p:nvPr/>
        </p:nvGrpSpPr>
        <p:grpSpPr bwMode="auto">
          <a:xfrm>
            <a:off x="4165600" y="4595813"/>
            <a:ext cx="539750" cy="458787"/>
            <a:chOff x="2624" y="2592"/>
            <a:chExt cx="340" cy="289"/>
          </a:xfrm>
        </p:grpSpPr>
        <p:sp>
          <p:nvSpPr>
            <p:cNvPr id="2772065" name="Freeform 97"/>
            <p:cNvSpPr>
              <a:spLocks/>
            </p:cNvSpPr>
            <p:nvPr/>
          </p:nvSpPr>
          <p:spPr bwMode="auto">
            <a:xfrm>
              <a:off x="2624" y="2592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66" name="Freeform 98"/>
            <p:cNvSpPr>
              <a:spLocks/>
            </p:cNvSpPr>
            <p:nvPr/>
          </p:nvSpPr>
          <p:spPr bwMode="auto">
            <a:xfrm>
              <a:off x="2793" y="2592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67" name="Rectangle 99"/>
          <p:cNvSpPr>
            <a:spLocks noChangeArrowheads="1"/>
          </p:cNvSpPr>
          <p:nvPr/>
        </p:nvSpPr>
        <p:spPr bwMode="auto">
          <a:xfrm>
            <a:off x="4135438" y="4675188"/>
            <a:ext cx="4635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I$</a:t>
            </a:r>
          </a:p>
        </p:txBody>
      </p:sp>
      <p:sp>
        <p:nvSpPr>
          <p:cNvPr id="2772068" name="Rectangle 100"/>
          <p:cNvSpPr>
            <a:spLocks noChangeArrowheads="1"/>
          </p:cNvSpPr>
          <p:nvPr/>
        </p:nvSpPr>
        <p:spPr bwMode="auto">
          <a:xfrm>
            <a:off x="161925" y="1157288"/>
            <a:ext cx="457200" cy="4786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I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n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s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t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r.</a:t>
            </a:r>
          </a:p>
          <a:p>
            <a:pPr algn="ctr"/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O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d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e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</a:t>
            </a:r>
          </a:p>
        </p:txBody>
      </p:sp>
      <p:sp>
        <p:nvSpPr>
          <p:cNvPr id="2772069" name="Rectangle 101"/>
          <p:cNvSpPr>
            <a:spLocks noChangeArrowheads="1"/>
          </p:cNvSpPr>
          <p:nvPr/>
        </p:nvSpPr>
        <p:spPr bwMode="auto">
          <a:xfrm>
            <a:off x="2778125" y="1746250"/>
            <a:ext cx="34417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Time (clock cycles)</a:t>
            </a:r>
          </a:p>
        </p:txBody>
      </p:sp>
      <p:grpSp>
        <p:nvGrpSpPr>
          <p:cNvPr id="18" name="Group 102"/>
          <p:cNvGrpSpPr>
            <a:grpSpLocks/>
          </p:cNvGrpSpPr>
          <p:nvPr/>
        </p:nvGrpSpPr>
        <p:grpSpPr bwMode="auto">
          <a:xfrm>
            <a:off x="3357563" y="3810000"/>
            <a:ext cx="788987" cy="661988"/>
            <a:chOff x="2115" y="2560"/>
            <a:chExt cx="497" cy="417"/>
          </a:xfrm>
        </p:grpSpPr>
        <p:sp>
          <p:nvSpPr>
            <p:cNvPr id="2772071" name="AutoShape 103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2072" name="Text Box 104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sp>
        <p:nvSpPr>
          <p:cNvPr id="2772073" name="Rectangle 105"/>
          <p:cNvSpPr>
            <a:spLocks noChangeArrowheads="1"/>
          </p:cNvSpPr>
          <p:nvPr/>
        </p:nvSpPr>
        <p:spPr bwMode="auto">
          <a:xfrm>
            <a:off x="609600" y="5334000"/>
            <a:ext cx="8478837" cy="3924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800" b="1" dirty="0">
                <a:latin typeface="18 VAG Rounded Bold   07390"/>
              </a:rPr>
              <a:t>Impact: 2 clock cycles per branch instruction </a:t>
            </a:r>
            <a:r>
              <a:rPr lang="en-US" sz="2800" dirty="0" err="1">
                <a:latin typeface="18 VAG Rounded Bold   07390"/>
              </a:rPr>
              <a:t></a:t>
            </a:r>
            <a:r>
              <a:rPr lang="en-US" sz="2800" b="1" dirty="0">
                <a:latin typeface="18 VAG Rounded Bold   07390"/>
              </a:rPr>
              <a:t> slow</a:t>
            </a:r>
          </a:p>
        </p:txBody>
      </p:sp>
      <p:sp>
        <p:nvSpPr>
          <p:cNvPr id="2772074" name="Rectangle 106"/>
          <p:cNvSpPr>
            <a:spLocks noChangeArrowheads="1"/>
          </p:cNvSpPr>
          <p:nvPr/>
        </p:nvSpPr>
        <p:spPr bwMode="auto">
          <a:xfrm>
            <a:off x="914400" y="4589463"/>
            <a:ext cx="608013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lw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grpSp>
        <p:nvGrpSpPr>
          <p:cNvPr id="19" name="Group 107"/>
          <p:cNvGrpSpPr>
            <a:grpSpLocks/>
          </p:cNvGrpSpPr>
          <p:nvPr/>
        </p:nvGrpSpPr>
        <p:grpSpPr bwMode="auto">
          <a:xfrm>
            <a:off x="4038600" y="3813175"/>
            <a:ext cx="788988" cy="661988"/>
            <a:chOff x="2115" y="2560"/>
            <a:chExt cx="497" cy="417"/>
          </a:xfrm>
        </p:grpSpPr>
        <p:sp>
          <p:nvSpPr>
            <p:cNvPr id="2772076" name="AutoShape 108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2077" name="Text Box 109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grpSp>
        <p:nvGrpSpPr>
          <p:cNvPr id="20" name="Group 110"/>
          <p:cNvGrpSpPr>
            <a:grpSpLocks/>
          </p:cNvGrpSpPr>
          <p:nvPr/>
        </p:nvGrpSpPr>
        <p:grpSpPr bwMode="auto">
          <a:xfrm>
            <a:off x="4719638" y="3816350"/>
            <a:ext cx="788987" cy="661988"/>
            <a:chOff x="2115" y="2560"/>
            <a:chExt cx="497" cy="417"/>
          </a:xfrm>
        </p:grpSpPr>
        <p:sp>
          <p:nvSpPr>
            <p:cNvPr id="2772079" name="AutoShape 111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2080" name="Text Box 112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grpSp>
        <p:nvGrpSpPr>
          <p:cNvPr id="21" name="Group 113"/>
          <p:cNvGrpSpPr>
            <a:grpSpLocks/>
          </p:cNvGrpSpPr>
          <p:nvPr/>
        </p:nvGrpSpPr>
        <p:grpSpPr bwMode="auto">
          <a:xfrm>
            <a:off x="5400675" y="3819525"/>
            <a:ext cx="788988" cy="661988"/>
            <a:chOff x="2115" y="2560"/>
            <a:chExt cx="497" cy="417"/>
          </a:xfrm>
        </p:grpSpPr>
        <p:sp>
          <p:nvSpPr>
            <p:cNvPr id="2772082" name="AutoShape 114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2083" name="Text Box 115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grpSp>
        <p:nvGrpSpPr>
          <p:cNvPr id="22" name="Group 116"/>
          <p:cNvGrpSpPr>
            <a:grpSpLocks/>
          </p:cNvGrpSpPr>
          <p:nvPr/>
        </p:nvGrpSpPr>
        <p:grpSpPr bwMode="auto">
          <a:xfrm>
            <a:off x="6081713" y="3822700"/>
            <a:ext cx="788987" cy="661988"/>
            <a:chOff x="2115" y="2560"/>
            <a:chExt cx="497" cy="417"/>
          </a:xfrm>
        </p:grpSpPr>
        <p:sp>
          <p:nvSpPr>
            <p:cNvPr id="2772085" name="AutoShape 117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2086" name="Text Box 118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4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Hazard: Branching (6b/8)</a:t>
            </a:r>
            <a:endParaRPr lang="en-US"/>
          </a:p>
        </p:txBody>
      </p:sp>
      <p:sp>
        <p:nvSpPr>
          <p:cNvPr id="27740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Controller inserting a single bubble</a:t>
            </a:r>
            <a:endParaRPr lang="en-US"/>
          </a:p>
        </p:txBody>
      </p:sp>
      <p:sp>
        <p:nvSpPr>
          <p:cNvPr id="2774020" name="Freeform 4" descr="25%"/>
          <p:cNvSpPr>
            <a:spLocks/>
          </p:cNvSpPr>
          <p:nvPr/>
        </p:nvSpPr>
        <p:spPr bwMode="auto">
          <a:xfrm>
            <a:off x="3775075" y="3068638"/>
            <a:ext cx="234950" cy="458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7" y="0"/>
              </a:cxn>
              <a:cxn ang="0">
                <a:pos x="147" y="288"/>
              </a:cxn>
              <a:cxn ang="0">
                <a:pos x="0" y="288"/>
              </a:cxn>
            </a:cxnLst>
            <a:rect l="0" t="0" r="r" b="b"/>
            <a:pathLst>
              <a:path w="148" h="289">
                <a:moveTo>
                  <a:pt x="0" y="0"/>
                </a:moveTo>
                <a:lnTo>
                  <a:pt x="147" y="0"/>
                </a:lnTo>
                <a:lnTo>
                  <a:pt x="147" y="288"/>
                </a:lnTo>
                <a:lnTo>
                  <a:pt x="0" y="288"/>
                </a:lnTo>
              </a:path>
            </a:pathLst>
          </a:custGeom>
          <a:pattFill prst="pct25">
            <a:fgClr>
              <a:schemeClr val="accent1"/>
            </a:fgClr>
            <a:bgClr>
              <a:srgbClr val="FFFFFF"/>
            </a:bgClr>
          </a:patt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21" name="Line 5"/>
          <p:cNvSpPr>
            <a:spLocks noChangeShapeType="1"/>
          </p:cNvSpPr>
          <p:nvPr/>
        </p:nvSpPr>
        <p:spPr bwMode="auto">
          <a:xfrm>
            <a:off x="4017963" y="3449638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22" name="Freeform 6"/>
          <p:cNvSpPr>
            <a:spLocks/>
          </p:cNvSpPr>
          <p:nvPr/>
        </p:nvSpPr>
        <p:spPr bwMode="auto">
          <a:xfrm>
            <a:off x="3540125" y="3068638"/>
            <a:ext cx="236538" cy="458787"/>
          </a:xfrm>
          <a:custGeom>
            <a:avLst/>
            <a:gdLst/>
            <a:ahLst/>
            <a:cxnLst>
              <a:cxn ang="0">
                <a:pos x="148" y="0"/>
              </a:cxn>
              <a:cxn ang="0">
                <a:pos x="0" y="0"/>
              </a:cxn>
              <a:cxn ang="0">
                <a:pos x="0" y="288"/>
              </a:cxn>
              <a:cxn ang="0">
                <a:pos x="148" y="288"/>
              </a:cxn>
            </a:cxnLst>
            <a:rect l="0" t="0" r="r" b="b"/>
            <a:pathLst>
              <a:path w="149" h="289">
                <a:moveTo>
                  <a:pt x="148" y="0"/>
                </a:moveTo>
                <a:lnTo>
                  <a:pt x="0" y="0"/>
                </a:lnTo>
                <a:lnTo>
                  <a:pt x="0" y="288"/>
                </a:lnTo>
                <a:lnTo>
                  <a:pt x="148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210050" y="2357438"/>
            <a:ext cx="515938" cy="458787"/>
            <a:chOff x="2652" y="1632"/>
            <a:chExt cx="325" cy="289"/>
          </a:xfrm>
        </p:grpSpPr>
        <p:sp>
          <p:nvSpPr>
            <p:cNvPr id="2774024" name="Freeform 8"/>
            <p:cNvSpPr>
              <a:spLocks/>
            </p:cNvSpPr>
            <p:nvPr/>
          </p:nvSpPr>
          <p:spPr bwMode="auto">
            <a:xfrm>
              <a:off x="2652" y="1632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25" name="Freeform 9"/>
            <p:cNvSpPr>
              <a:spLocks/>
            </p:cNvSpPr>
            <p:nvPr/>
          </p:nvSpPr>
          <p:spPr bwMode="auto">
            <a:xfrm>
              <a:off x="2813" y="1632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26" name="Line 10"/>
          <p:cNvSpPr>
            <a:spLocks noChangeShapeType="1"/>
          </p:cNvSpPr>
          <p:nvPr/>
        </p:nvSpPr>
        <p:spPr bwMode="auto">
          <a:xfrm>
            <a:off x="927100" y="1785938"/>
            <a:ext cx="0" cy="322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27" name="Line 11"/>
          <p:cNvSpPr>
            <a:spLocks noChangeShapeType="1"/>
          </p:cNvSpPr>
          <p:nvPr/>
        </p:nvSpPr>
        <p:spPr bwMode="auto">
          <a:xfrm>
            <a:off x="1562100" y="2166938"/>
            <a:ext cx="6311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28" name="Rectangle 12"/>
          <p:cNvSpPr>
            <a:spLocks noChangeArrowheads="1"/>
          </p:cNvSpPr>
          <p:nvPr/>
        </p:nvSpPr>
        <p:spPr bwMode="auto">
          <a:xfrm>
            <a:off x="919163" y="2443163"/>
            <a:ext cx="820737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add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4029" name="Rectangle 13"/>
          <p:cNvSpPr>
            <a:spLocks noChangeArrowheads="1"/>
          </p:cNvSpPr>
          <p:nvPr/>
        </p:nvSpPr>
        <p:spPr bwMode="auto">
          <a:xfrm>
            <a:off x="893763" y="3103563"/>
            <a:ext cx="820737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beq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4030" name="Rectangle 14"/>
          <p:cNvSpPr>
            <a:spLocks noChangeArrowheads="1"/>
          </p:cNvSpPr>
          <p:nvPr/>
        </p:nvSpPr>
        <p:spPr bwMode="auto">
          <a:xfrm>
            <a:off x="885825" y="3311525"/>
            <a:ext cx="12509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1" name="Rectangle 15"/>
          <p:cNvSpPr>
            <a:spLocks noChangeArrowheads="1"/>
          </p:cNvSpPr>
          <p:nvPr/>
        </p:nvSpPr>
        <p:spPr bwMode="auto">
          <a:xfrm>
            <a:off x="949325" y="3760788"/>
            <a:ext cx="608013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lw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4032" name="Line 16"/>
          <p:cNvSpPr>
            <a:spLocks noChangeShapeType="1"/>
          </p:cNvSpPr>
          <p:nvPr/>
        </p:nvSpPr>
        <p:spPr bwMode="auto">
          <a:xfrm>
            <a:off x="27432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3" name="Line 17"/>
          <p:cNvSpPr>
            <a:spLocks noChangeShapeType="1"/>
          </p:cNvSpPr>
          <p:nvPr/>
        </p:nvSpPr>
        <p:spPr bwMode="auto">
          <a:xfrm>
            <a:off x="34290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4" name="Line 18"/>
          <p:cNvSpPr>
            <a:spLocks noChangeShapeType="1"/>
          </p:cNvSpPr>
          <p:nvPr/>
        </p:nvSpPr>
        <p:spPr bwMode="auto">
          <a:xfrm>
            <a:off x="41148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5" name="Line 19"/>
          <p:cNvSpPr>
            <a:spLocks noChangeShapeType="1"/>
          </p:cNvSpPr>
          <p:nvPr/>
        </p:nvSpPr>
        <p:spPr bwMode="auto">
          <a:xfrm>
            <a:off x="48006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6" name="Line 20"/>
          <p:cNvSpPr>
            <a:spLocks noChangeShapeType="1"/>
          </p:cNvSpPr>
          <p:nvPr/>
        </p:nvSpPr>
        <p:spPr bwMode="auto">
          <a:xfrm>
            <a:off x="54864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7" name="Line 21"/>
          <p:cNvSpPr>
            <a:spLocks noChangeShapeType="1"/>
          </p:cNvSpPr>
          <p:nvPr/>
        </p:nvSpPr>
        <p:spPr bwMode="auto">
          <a:xfrm>
            <a:off x="61722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8" name="Line 22"/>
          <p:cNvSpPr>
            <a:spLocks noChangeShapeType="1"/>
          </p:cNvSpPr>
          <p:nvPr/>
        </p:nvSpPr>
        <p:spPr bwMode="auto">
          <a:xfrm>
            <a:off x="6858000" y="2446338"/>
            <a:ext cx="0" cy="2489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9" name="Line 23"/>
          <p:cNvSpPr>
            <a:spLocks noChangeShapeType="1"/>
          </p:cNvSpPr>
          <p:nvPr/>
        </p:nvSpPr>
        <p:spPr bwMode="auto">
          <a:xfrm>
            <a:off x="7543800" y="2370138"/>
            <a:ext cx="0" cy="2565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582988" y="2205038"/>
            <a:ext cx="357187" cy="763587"/>
            <a:chOff x="2257" y="1536"/>
            <a:chExt cx="225" cy="481"/>
          </a:xfrm>
        </p:grpSpPr>
        <p:sp>
          <p:nvSpPr>
            <p:cNvPr id="2774041" name="Freeform 25"/>
            <p:cNvSpPr>
              <a:spLocks/>
            </p:cNvSpPr>
            <p:nvPr/>
          </p:nvSpPr>
          <p:spPr bwMode="auto">
            <a:xfrm>
              <a:off x="2269" y="1536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42" name="Rectangle 26"/>
            <p:cNvSpPr>
              <a:spLocks noChangeArrowheads="1"/>
            </p:cNvSpPr>
            <p:nvPr/>
          </p:nvSpPr>
          <p:spPr bwMode="auto">
            <a:xfrm rot="5400000">
              <a:off x="2170" y="1658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101850" y="2357438"/>
            <a:ext cx="569913" cy="458787"/>
            <a:chOff x="1324" y="1632"/>
            <a:chExt cx="359" cy="289"/>
          </a:xfrm>
        </p:grpSpPr>
        <p:sp>
          <p:nvSpPr>
            <p:cNvPr id="2774044" name="Rectangle 28"/>
            <p:cNvSpPr>
              <a:spLocks noChangeArrowheads="1"/>
            </p:cNvSpPr>
            <p:nvPr/>
          </p:nvSpPr>
          <p:spPr bwMode="auto">
            <a:xfrm>
              <a:off x="1324" y="163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343" y="1632"/>
              <a:ext cx="340" cy="289"/>
              <a:chOff x="1343" y="1632"/>
              <a:chExt cx="340" cy="289"/>
            </a:xfrm>
          </p:grpSpPr>
          <p:sp>
            <p:nvSpPr>
              <p:cNvPr id="2774046" name="Freeform 30"/>
              <p:cNvSpPr>
                <a:spLocks/>
              </p:cNvSpPr>
              <p:nvPr/>
            </p:nvSpPr>
            <p:spPr bwMode="auto">
              <a:xfrm>
                <a:off x="1343" y="163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4047" name="Freeform 31"/>
              <p:cNvSpPr>
                <a:spLocks/>
              </p:cNvSpPr>
              <p:nvPr/>
            </p:nvSpPr>
            <p:spPr bwMode="auto">
              <a:xfrm>
                <a:off x="1512" y="163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74048" name="Rectangle 32"/>
          <p:cNvSpPr>
            <a:spLocks noChangeArrowheads="1"/>
          </p:cNvSpPr>
          <p:nvPr/>
        </p:nvSpPr>
        <p:spPr bwMode="auto">
          <a:xfrm>
            <a:off x="2832100" y="2368550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2862263" y="2357438"/>
            <a:ext cx="469900" cy="458787"/>
            <a:chOff x="1803" y="1632"/>
            <a:chExt cx="296" cy="289"/>
          </a:xfrm>
        </p:grpSpPr>
        <p:sp>
          <p:nvSpPr>
            <p:cNvPr id="2774050" name="Freeform 34"/>
            <p:cNvSpPr>
              <a:spLocks/>
            </p:cNvSpPr>
            <p:nvPr/>
          </p:nvSpPr>
          <p:spPr bwMode="auto">
            <a:xfrm>
              <a:off x="1803" y="163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51" name="Freeform 35"/>
            <p:cNvSpPr>
              <a:spLocks/>
            </p:cNvSpPr>
            <p:nvPr/>
          </p:nvSpPr>
          <p:spPr bwMode="auto">
            <a:xfrm>
              <a:off x="1951" y="163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52" name="Line 36"/>
          <p:cNvSpPr>
            <a:spLocks noChangeShapeType="1"/>
          </p:cNvSpPr>
          <p:nvPr/>
        </p:nvSpPr>
        <p:spPr bwMode="auto">
          <a:xfrm>
            <a:off x="2679700" y="258603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53" name="Freeform 37"/>
          <p:cNvSpPr>
            <a:spLocks/>
          </p:cNvSpPr>
          <p:nvPr/>
        </p:nvSpPr>
        <p:spPr bwMode="auto">
          <a:xfrm>
            <a:off x="2778125" y="2433638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54" name="Line 38"/>
          <p:cNvSpPr>
            <a:spLocks noChangeShapeType="1"/>
          </p:cNvSpPr>
          <p:nvPr/>
        </p:nvSpPr>
        <p:spPr bwMode="auto">
          <a:xfrm>
            <a:off x="3340100" y="2433638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55" name="Rectangle 39"/>
          <p:cNvSpPr>
            <a:spLocks noChangeArrowheads="1"/>
          </p:cNvSpPr>
          <p:nvPr/>
        </p:nvSpPr>
        <p:spPr bwMode="auto">
          <a:xfrm>
            <a:off x="4129088" y="2360613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sp>
        <p:nvSpPr>
          <p:cNvPr id="2774056" name="Rectangle 40"/>
          <p:cNvSpPr>
            <a:spLocks noChangeArrowheads="1"/>
          </p:cNvSpPr>
          <p:nvPr/>
        </p:nvSpPr>
        <p:spPr bwMode="auto">
          <a:xfrm>
            <a:off x="4910138" y="2360613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4953000" y="2357438"/>
            <a:ext cx="450850" cy="458787"/>
            <a:chOff x="3120" y="1632"/>
            <a:chExt cx="284" cy="289"/>
          </a:xfrm>
        </p:grpSpPr>
        <p:sp>
          <p:nvSpPr>
            <p:cNvPr id="2774058" name="Freeform 42"/>
            <p:cNvSpPr>
              <a:spLocks/>
            </p:cNvSpPr>
            <p:nvPr/>
          </p:nvSpPr>
          <p:spPr bwMode="auto">
            <a:xfrm>
              <a:off x="3120" y="1632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59" name="Freeform 43"/>
            <p:cNvSpPr>
              <a:spLocks/>
            </p:cNvSpPr>
            <p:nvPr/>
          </p:nvSpPr>
          <p:spPr bwMode="auto">
            <a:xfrm>
              <a:off x="3261" y="1632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60" name="Line 44"/>
          <p:cNvSpPr>
            <a:spLocks noChangeShapeType="1"/>
          </p:cNvSpPr>
          <p:nvPr/>
        </p:nvSpPr>
        <p:spPr bwMode="auto">
          <a:xfrm>
            <a:off x="4719638" y="2586038"/>
            <a:ext cx="220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61" name="Line 45"/>
          <p:cNvSpPr>
            <a:spLocks noChangeShapeType="1"/>
          </p:cNvSpPr>
          <p:nvPr/>
        </p:nvSpPr>
        <p:spPr bwMode="auto">
          <a:xfrm>
            <a:off x="3951288" y="2586038"/>
            <a:ext cx="246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62" name="Freeform 46"/>
          <p:cNvSpPr>
            <a:spLocks/>
          </p:cNvSpPr>
          <p:nvPr/>
        </p:nvSpPr>
        <p:spPr bwMode="auto">
          <a:xfrm>
            <a:off x="4143375" y="2586038"/>
            <a:ext cx="684213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63" name="Line 47"/>
          <p:cNvSpPr>
            <a:spLocks noChangeShapeType="1"/>
          </p:cNvSpPr>
          <p:nvPr/>
        </p:nvSpPr>
        <p:spPr bwMode="auto">
          <a:xfrm>
            <a:off x="3340100" y="2738438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64" name="Freeform 48"/>
          <p:cNvSpPr>
            <a:spLocks/>
          </p:cNvSpPr>
          <p:nvPr/>
        </p:nvSpPr>
        <p:spPr bwMode="auto">
          <a:xfrm>
            <a:off x="3487738" y="2578100"/>
            <a:ext cx="534987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4260850" y="2916238"/>
            <a:ext cx="357188" cy="763587"/>
            <a:chOff x="2684" y="1984"/>
            <a:chExt cx="225" cy="481"/>
          </a:xfrm>
        </p:grpSpPr>
        <p:sp>
          <p:nvSpPr>
            <p:cNvPr id="2774066" name="Freeform 50"/>
            <p:cNvSpPr>
              <a:spLocks/>
            </p:cNvSpPr>
            <p:nvPr/>
          </p:nvSpPr>
          <p:spPr bwMode="auto">
            <a:xfrm>
              <a:off x="2696" y="1984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67" name="Rectangle 51"/>
            <p:cNvSpPr>
              <a:spLocks noChangeArrowheads="1"/>
            </p:cNvSpPr>
            <p:nvPr/>
          </p:nvSpPr>
          <p:spPr bwMode="auto">
            <a:xfrm rot="5400000">
              <a:off x="2597" y="2106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2779713" y="3068638"/>
            <a:ext cx="569912" cy="458787"/>
            <a:chOff x="1751" y="2080"/>
            <a:chExt cx="359" cy="289"/>
          </a:xfrm>
        </p:grpSpPr>
        <p:sp>
          <p:nvSpPr>
            <p:cNvPr id="2774069" name="Rectangle 53"/>
            <p:cNvSpPr>
              <a:spLocks noChangeArrowheads="1"/>
            </p:cNvSpPr>
            <p:nvPr/>
          </p:nvSpPr>
          <p:spPr bwMode="auto">
            <a:xfrm>
              <a:off x="1751" y="2082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10" name="Group 54"/>
            <p:cNvGrpSpPr>
              <a:grpSpLocks/>
            </p:cNvGrpSpPr>
            <p:nvPr/>
          </p:nvGrpSpPr>
          <p:grpSpPr bwMode="auto">
            <a:xfrm>
              <a:off x="1770" y="2080"/>
              <a:ext cx="340" cy="289"/>
              <a:chOff x="1770" y="2080"/>
              <a:chExt cx="340" cy="289"/>
            </a:xfrm>
          </p:grpSpPr>
          <p:sp>
            <p:nvSpPr>
              <p:cNvPr id="2774071" name="Freeform 55"/>
              <p:cNvSpPr>
                <a:spLocks/>
              </p:cNvSpPr>
              <p:nvPr/>
            </p:nvSpPr>
            <p:spPr bwMode="auto">
              <a:xfrm>
                <a:off x="1770" y="208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4072" name="Freeform 56"/>
              <p:cNvSpPr>
                <a:spLocks/>
              </p:cNvSpPr>
              <p:nvPr/>
            </p:nvSpPr>
            <p:spPr bwMode="auto">
              <a:xfrm>
                <a:off x="1939" y="208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74073" name="Rectangle 57"/>
          <p:cNvSpPr>
            <a:spLocks noChangeArrowheads="1"/>
          </p:cNvSpPr>
          <p:nvPr/>
        </p:nvSpPr>
        <p:spPr bwMode="auto">
          <a:xfrm>
            <a:off x="3509963" y="3079750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sp>
        <p:nvSpPr>
          <p:cNvPr id="2774074" name="Line 58"/>
          <p:cNvSpPr>
            <a:spLocks noChangeShapeType="1"/>
          </p:cNvSpPr>
          <p:nvPr/>
        </p:nvSpPr>
        <p:spPr bwMode="auto">
          <a:xfrm>
            <a:off x="3357563" y="329723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75" name="Freeform 59"/>
          <p:cNvSpPr>
            <a:spLocks/>
          </p:cNvSpPr>
          <p:nvPr/>
        </p:nvSpPr>
        <p:spPr bwMode="auto">
          <a:xfrm>
            <a:off x="3455988" y="3144838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76" name="Line 60"/>
          <p:cNvSpPr>
            <a:spLocks noChangeShapeType="1"/>
          </p:cNvSpPr>
          <p:nvPr/>
        </p:nvSpPr>
        <p:spPr bwMode="auto">
          <a:xfrm>
            <a:off x="4017963" y="3144838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77" name="Rectangle 61"/>
          <p:cNvSpPr>
            <a:spLocks noChangeArrowheads="1"/>
          </p:cNvSpPr>
          <p:nvPr/>
        </p:nvSpPr>
        <p:spPr bwMode="auto">
          <a:xfrm>
            <a:off x="4806950" y="3071813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4887913" y="3068638"/>
            <a:ext cx="515937" cy="458787"/>
            <a:chOff x="3079" y="2080"/>
            <a:chExt cx="325" cy="289"/>
          </a:xfrm>
        </p:grpSpPr>
        <p:sp>
          <p:nvSpPr>
            <p:cNvPr id="2774079" name="Freeform 63"/>
            <p:cNvSpPr>
              <a:spLocks/>
            </p:cNvSpPr>
            <p:nvPr/>
          </p:nvSpPr>
          <p:spPr bwMode="auto">
            <a:xfrm>
              <a:off x="3079" y="2080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80" name="Freeform 64"/>
            <p:cNvSpPr>
              <a:spLocks/>
            </p:cNvSpPr>
            <p:nvPr/>
          </p:nvSpPr>
          <p:spPr bwMode="auto">
            <a:xfrm>
              <a:off x="3240" y="2080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81" name="Rectangle 65"/>
          <p:cNvSpPr>
            <a:spLocks noChangeArrowheads="1"/>
          </p:cNvSpPr>
          <p:nvPr/>
        </p:nvSpPr>
        <p:spPr bwMode="auto">
          <a:xfrm>
            <a:off x="5588000" y="3071813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5630863" y="3068638"/>
            <a:ext cx="450850" cy="458787"/>
            <a:chOff x="3547" y="2080"/>
            <a:chExt cx="284" cy="289"/>
          </a:xfrm>
        </p:grpSpPr>
        <p:sp>
          <p:nvSpPr>
            <p:cNvPr id="2774083" name="Freeform 67"/>
            <p:cNvSpPr>
              <a:spLocks/>
            </p:cNvSpPr>
            <p:nvPr/>
          </p:nvSpPr>
          <p:spPr bwMode="auto">
            <a:xfrm>
              <a:off x="3547" y="2080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84" name="Freeform 68"/>
            <p:cNvSpPr>
              <a:spLocks/>
            </p:cNvSpPr>
            <p:nvPr/>
          </p:nvSpPr>
          <p:spPr bwMode="auto">
            <a:xfrm>
              <a:off x="3688" y="2080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85" name="Line 69"/>
          <p:cNvSpPr>
            <a:spLocks noChangeShapeType="1"/>
          </p:cNvSpPr>
          <p:nvPr/>
        </p:nvSpPr>
        <p:spPr bwMode="auto">
          <a:xfrm>
            <a:off x="5397500" y="329723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86" name="Line 70"/>
          <p:cNvSpPr>
            <a:spLocks noChangeShapeType="1"/>
          </p:cNvSpPr>
          <p:nvPr/>
        </p:nvSpPr>
        <p:spPr bwMode="auto">
          <a:xfrm>
            <a:off x="4629150" y="3297238"/>
            <a:ext cx="246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87" name="Freeform 71"/>
          <p:cNvSpPr>
            <a:spLocks/>
          </p:cNvSpPr>
          <p:nvPr/>
        </p:nvSpPr>
        <p:spPr bwMode="auto">
          <a:xfrm>
            <a:off x="4821238" y="3297238"/>
            <a:ext cx="684212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88" name="Freeform 72"/>
          <p:cNvSpPr>
            <a:spLocks/>
          </p:cNvSpPr>
          <p:nvPr/>
        </p:nvSpPr>
        <p:spPr bwMode="auto">
          <a:xfrm>
            <a:off x="4165600" y="3289300"/>
            <a:ext cx="534988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73"/>
          <p:cNvGrpSpPr>
            <a:grpSpLocks/>
          </p:cNvGrpSpPr>
          <p:nvPr/>
        </p:nvGrpSpPr>
        <p:grpSpPr bwMode="auto">
          <a:xfrm>
            <a:off x="5616575" y="3733800"/>
            <a:ext cx="357188" cy="763588"/>
            <a:chOff x="3538" y="2496"/>
            <a:chExt cx="225" cy="481"/>
          </a:xfrm>
        </p:grpSpPr>
        <p:sp>
          <p:nvSpPr>
            <p:cNvPr id="2774090" name="Freeform 74"/>
            <p:cNvSpPr>
              <a:spLocks/>
            </p:cNvSpPr>
            <p:nvPr/>
          </p:nvSpPr>
          <p:spPr bwMode="auto">
            <a:xfrm>
              <a:off x="3550" y="2496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91" name="Rectangle 75"/>
            <p:cNvSpPr>
              <a:spLocks noChangeArrowheads="1"/>
            </p:cNvSpPr>
            <p:nvPr/>
          </p:nvSpPr>
          <p:spPr bwMode="auto">
            <a:xfrm rot="5400000">
              <a:off x="3451" y="2618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sp>
        <p:nvSpPr>
          <p:cNvPr id="2774092" name="Rectangle 76"/>
          <p:cNvSpPr>
            <a:spLocks noChangeArrowheads="1"/>
          </p:cNvSpPr>
          <p:nvPr/>
        </p:nvSpPr>
        <p:spPr bwMode="auto">
          <a:xfrm>
            <a:off x="4865688" y="3902075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4895850" y="3890963"/>
            <a:ext cx="469900" cy="458787"/>
            <a:chOff x="3084" y="2592"/>
            <a:chExt cx="296" cy="289"/>
          </a:xfrm>
        </p:grpSpPr>
        <p:sp>
          <p:nvSpPr>
            <p:cNvPr id="2774094" name="Freeform 78"/>
            <p:cNvSpPr>
              <a:spLocks/>
            </p:cNvSpPr>
            <p:nvPr/>
          </p:nvSpPr>
          <p:spPr bwMode="auto">
            <a:xfrm>
              <a:off x="3084" y="259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95" name="Freeform 79"/>
            <p:cNvSpPr>
              <a:spLocks/>
            </p:cNvSpPr>
            <p:nvPr/>
          </p:nvSpPr>
          <p:spPr bwMode="auto">
            <a:xfrm>
              <a:off x="3232" y="259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96" name="Line 80"/>
          <p:cNvSpPr>
            <a:spLocks noChangeShapeType="1"/>
          </p:cNvSpPr>
          <p:nvPr/>
        </p:nvSpPr>
        <p:spPr bwMode="auto">
          <a:xfrm>
            <a:off x="4713288" y="4119563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97" name="Freeform 81"/>
          <p:cNvSpPr>
            <a:spLocks/>
          </p:cNvSpPr>
          <p:nvPr/>
        </p:nvSpPr>
        <p:spPr bwMode="auto">
          <a:xfrm>
            <a:off x="4811713" y="3967163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98" name="Line 82"/>
          <p:cNvSpPr>
            <a:spLocks noChangeShapeType="1"/>
          </p:cNvSpPr>
          <p:nvPr/>
        </p:nvSpPr>
        <p:spPr bwMode="auto">
          <a:xfrm>
            <a:off x="5373688" y="3967163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99" name="Rectangle 83"/>
          <p:cNvSpPr>
            <a:spLocks noChangeArrowheads="1"/>
          </p:cNvSpPr>
          <p:nvPr/>
        </p:nvSpPr>
        <p:spPr bwMode="auto">
          <a:xfrm>
            <a:off x="6162675" y="3894138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grpSp>
        <p:nvGrpSpPr>
          <p:cNvPr id="15" name="Group 84"/>
          <p:cNvGrpSpPr>
            <a:grpSpLocks/>
          </p:cNvGrpSpPr>
          <p:nvPr/>
        </p:nvGrpSpPr>
        <p:grpSpPr bwMode="auto">
          <a:xfrm>
            <a:off x="6243638" y="3890963"/>
            <a:ext cx="515937" cy="458787"/>
            <a:chOff x="3933" y="2592"/>
            <a:chExt cx="325" cy="289"/>
          </a:xfrm>
        </p:grpSpPr>
        <p:sp>
          <p:nvSpPr>
            <p:cNvPr id="2774101" name="Freeform 85"/>
            <p:cNvSpPr>
              <a:spLocks/>
            </p:cNvSpPr>
            <p:nvPr/>
          </p:nvSpPr>
          <p:spPr bwMode="auto">
            <a:xfrm>
              <a:off x="3933" y="2592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102" name="Freeform 86"/>
            <p:cNvSpPr>
              <a:spLocks/>
            </p:cNvSpPr>
            <p:nvPr/>
          </p:nvSpPr>
          <p:spPr bwMode="auto">
            <a:xfrm>
              <a:off x="4094" y="2592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103" name="Rectangle 87"/>
          <p:cNvSpPr>
            <a:spLocks noChangeArrowheads="1"/>
          </p:cNvSpPr>
          <p:nvPr/>
        </p:nvSpPr>
        <p:spPr bwMode="auto">
          <a:xfrm>
            <a:off x="6943725" y="3894138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6" name="Group 88"/>
          <p:cNvGrpSpPr>
            <a:grpSpLocks/>
          </p:cNvGrpSpPr>
          <p:nvPr/>
        </p:nvGrpSpPr>
        <p:grpSpPr bwMode="auto">
          <a:xfrm>
            <a:off x="6986588" y="3890963"/>
            <a:ext cx="450850" cy="458787"/>
            <a:chOff x="4401" y="2592"/>
            <a:chExt cx="284" cy="289"/>
          </a:xfrm>
        </p:grpSpPr>
        <p:sp>
          <p:nvSpPr>
            <p:cNvPr id="2774105" name="Freeform 89"/>
            <p:cNvSpPr>
              <a:spLocks/>
            </p:cNvSpPr>
            <p:nvPr/>
          </p:nvSpPr>
          <p:spPr bwMode="auto">
            <a:xfrm>
              <a:off x="4401" y="2592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106" name="Freeform 90"/>
            <p:cNvSpPr>
              <a:spLocks/>
            </p:cNvSpPr>
            <p:nvPr/>
          </p:nvSpPr>
          <p:spPr bwMode="auto">
            <a:xfrm>
              <a:off x="4542" y="2592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107" name="Line 91"/>
          <p:cNvSpPr>
            <a:spLocks noChangeShapeType="1"/>
          </p:cNvSpPr>
          <p:nvPr/>
        </p:nvSpPr>
        <p:spPr bwMode="auto">
          <a:xfrm>
            <a:off x="6753225" y="4119563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108" name="Line 92"/>
          <p:cNvSpPr>
            <a:spLocks noChangeShapeType="1"/>
          </p:cNvSpPr>
          <p:nvPr/>
        </p:nvSpPr>
        <p:spPr bwMode="auto">
          <a:xfrm>
            <a:off x="5984875" y="4119563"/>
            <a:ext cx="246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109" name="Freeform 93"/>
          <p:cNvSpPr>
            <a:spLocks/>
          </p:cNvSpPr>
          <p:nvPr/>
        </p:nvSpPr>
        <p:spPr bwMode="auto">
          <a:xfrm>
            <a:off x="6176963" y="4119563"/>
            <a:ext cx="684212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110" name="Line 94"/>
          <p:cNvSpPr>
            <a:spLocks noChangeShapeType="1"/>
          </p:cNvSpPr>
          <p:nvPr/>
        </p:nvSpPr>
        <p:spPr bwMode="auto">
          <a:xfrm>
            <a:off x="5373688" y="4271963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111" name="Freeform 95"/>
          <p:cNvSpPr>
            <a:spLocks/>
          </p:cNvSpPr>
          <p:nvPr/>
        </p:nvSpPr>
        <p:spPr bwMode="auto">
          <a:xfrm>
            <a:off x="5521325" y="4111625"/>
            <a:ext cx="534988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" name="Group 96"/>
          <p:cNvGrpSpPr>
            <a:grpSpLocks/>
          </p:cNvGrpSpPr>
          <p:nvPr/>
        </p:nvGrpSpPr>
        <p:grpSpPr bwMode="auto">
          <a:xfrm>
            <a:off x="4165600" y="3890963"/>
            <a:ext cx="539750" cy="458787"/>
            <a:chOff x="2624" y="2592"/>
            <a:chExt cx="340" cy="289"/>
          </a:xfrm>
        </p:grpSpPr>
        <p:sp>
          <p:nvSpPr>
            <p:cNvPr id="2774113" name="Freeform 97"/>
            <p:cNvSpPr>
              <a:spLocks/>
            </p:cNvSpPr>
            <p:nvPr/>
          </p:nvSpPr>
          <p:spPr bwMode="auto">
            <a:xfrm>
              <a:off x="2624" y="2592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114" name="Freeform 98"/>
            <p:cNvSpPr>
              <a:spLocks/>
            </p:cNvSpPr>
            <p:nvPr/>
          </p:nvSpPr>
          <p:spPr bwMode="auto">
            <a:xfrm>
              <a:off x="2793" y="2592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115" name="Rectangle 99"/>
          <p:cNvSpPr>
            <a:spLocks noChangeArrowheads="1"/>
          </p:cNvSpPr>
          <p:nvPr/>
        </p:nvSpPr>
        <p:spPr bwMode="auto">
          <a:xfrm>
            <a:off x="4135438" y="3970338"/>
            <a:ext cx="4635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I$</a:t>
            </a:r>
          </a:p>
        </p:txBody>
      </p:sp>
      <p:sp>
        <p:nvSpPr>
          <p:cNvPr id="2774116" name="Rectangle 100"/>
          <p:cNvSpPr>
            <a:spLocks noChangeArrowheads="1"/>
          </p:cNvSpPr>
          <p:nvPr/>
        </p:nvSpPr>
        <p:spPr bwMode="auto">
          <a:xfrm>
            <a:off x="161925" y="1157288"/>
            <a:ext cx="457200" cy="4786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I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n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s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t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r.</a:t>
            </a:r>
          </a:p>
          <a:p>
            <a:pPr algn="ctr"/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O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d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e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</a:t>
            </a:r>
          </a:p>
        </p:txBody>
      </p:sp>
      <p:sp>
        <p:nvSpPr>
          <p:cNvPr id="2774117" name="Rectangle 101"/>
          <p:cNvSpPr>
            <a:spLocks noChangeArrowheads="1"/>
          </p:cNvSpPr>
          <p:nvPr/>
        </p:nvSpPr>
        <p:spPr bwMode="auto">
          <a:xfrm>
            <a:off x="2778125" y="1746250"/>
            <a:ext cx="34417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Time (clock cycles)</a:t>
            </a:r>
          </a:p>
        </p:txBody>
      </p:sp>
      <p:grpSp>
        <p:nvGrpSpPr>
          <p:cNvPr id="18" name="Group 102"/>
          <p:cNvGrpSpPr>
            <a:grpSpLocks/>
          </p:cNvGrpSpPr>
          <p:nvPr/>
        </p:nvGrpSpPr>
        <p:grpSpPr bwMode="auto">
          <a:xfrm>
            <a:off x="3357563" y="3810000"/>
            <a:ext cx="788987" cy="661988"/>
            <a:chOff x="2115" y="2560"/>
            <a:chExt cx="497" cy="417"/>
          </a:xfrm>
        </p:grpSpPr>
        <p:sp>
          <p:nvSpPr>
            <p:cNvPr id="2774119" name="AutoShape 103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4120" name="Text Box 104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sp>
        <p:nvSpPr>
          <p:cNvPr id="109" name="Rectangle 105"/>
          <p:cNvSpPr>
            <a:spLocks noChangeArrowheads="1"/>
          </p:cNvSpPr>
          <p:nvPr/>
        </p:nvSpPr>
        <p:spPr bwMode="auto">
          <a:xfrm>
            <a:off x="609600" y="5334000"/>
            <a:ext cx="8478837" cy="12319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800" b="1" dirty="0">
                <a:latin typeface="18 VAG Rounded Bold   07390"/>
              </a:rPr>
              <a:t>Impact: 2 clock cycles per branch instruction </a:t>
            </a:r>
            <a:r>
              <a:rPr lang="en-US" sz="2800" dirty="0" err="1">
                <a:latin typeface="18 VAG Rounded Bold   07390"/>
              </a:rPr>
              <a:t></a:t>
            </a:r>
            <a:r>
              <a:rPr lang="en-US" sz="2800" b="1" dirty="0">
                <a:latin typeface="18 VAG Rounded Bold   07390"/>
              </a:rPr>
              <a:t> </a:t>
            </a:r>
            <a:r>
              <a:rPr lang="en-US" sz="2800" b="1" dirty="0" smtClean="0">
                <a:latin typeface="18 VAG Rounded Bold   07390"/>
              </a:rPr>
              <a:t>slow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smtClean="0">
                <a:latin typeface="18 VAG Rounded Bold   07390"/>
              </a:rPr>
              <a:t>…story about engineer, physicist, mathematician asked to build a fence around a flock of sheep using minimal fence…</a:t>
            </a:r>
            <a:endParaRPr lang="en-US" sz="2400" b="1" dirty="0">
              <a:latin typeface="18 VAG Rounded Bold   07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Hazard: Branching (7/8)</a:t>
            </a:r>
            <a:endParaRPr lang="en-US"/>
          </a:p>
        </p:txBody>
      </p:sp>
      <p:sp>
        <p:nvSpPr>
          <p:cNvPr id="277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Optimization #2: Redefine branches</a:t>
            </a:r>
          </a:p>
          <a:p>
            <a:pPr lvl="1"/>
            <a:r>
              <a:rPr lang="en-US" dirty="0" smtClean="0"/>
              <a:t>Old definition: if we take the branch, none of the instructions after the branch get executed by accident</a:t>
            </a:r>
          </a:p>
          <a:p>
            <a:pPr lvl="1"/>
            <a:r>
              <a:rPr lang="en-US" dirty="0" smtClean="0"/>
              <a:t>New definition: whether or not we take the branch, the single instruction immediately following the branch gets executed (called the </a:t>
            </a:r>
            <a:r>
              <a:rPr lang="en-US" dirty="0" smtClean="0">
                <a:solidFill>
                  <a:schemeClr val="accent2"/>
                </a:solidFill>
              </a:rPr>
              <a:t>branch-delay slot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term </a:t>
            </a:r>
            <a:r>
              <a:rPr lang="en-US" dirty="0" smtClean="0">
                <a:solidFill>
                  <a:schemeClr val="accent2"/>
                </a:solidFill>
              </a:rPr>
              <a:t>“Delayed Branch”</a:t>
            </a:r>
            <a:r>
              <a:rPr lang="en-US" dirty="0" smtClean="0"/>
              <a:t> means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we always execute inst after branch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This optimization is used with MIPS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Hazard: Branching (8/8)</a:t>
            </a:r>
            <a:endParaRPr lang="en-US"/>
          </a:p>
        </p:txBody>
      </p:sp>
      <p:sp>
        <p:nvSpPr>
          <p:cNvPr id="277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Notes on </a:t>
            </a:r>
            <a:r>
              <a:rPr lang="en-US" dirty="0" smtClean="0">
                <a:solidFill>
                  <a:schemeClr val="accent2"/>
                </a:solidFill>
              </a:rPr>
              <a:t>Branch-Delay Slot</a:t>
            </a:r>
          </a:p>
          <a:p>
            <a:pPr lvl="1"/>
            <a:r>
              <a:rPr lang="en-US" dirty="0" smtClean="0"/>
              <a:t>Worst-Case Scenario: can always put a no-op in the branch-delay slot</a:t>
            </a:r>
          </a:p>
          <a:p>
            <a:pPr lvl="1"/>
            <a:r>
              <a:rPr lang="en-US" dirty="0" smtClean="0"/>
              <a:t>Better Case: can find an instruction preceding the branch which can be placed in the branch-delay slot without affecting flow of the program</a:t>
            </a:r>
          </a:p>
          <a:p>
            <a:pPr lvl="2"/>
            <a:r>
              <a:rPr lang="en-US" dirty="0" smtClean="0"/>
              <a:t>re-ordering instructions is a common method of speeding up programs</a:t>
            </a:r>
          </a:p>
          <a:p>
            <a:pPr lvl="2"/>
            <a:r>
              <a:rPr lang="en-US" dirty="0" smtClean="0"/>
              <a:t>compiler must be very smart in order to find instructions to do this</a:t>
            </a:r>
          </a:p>
          <a:p>
            <a:pPr lvl="2"/>
            <a:r>
              <a:rPr lang="en-US" dirty="0" smtClean="0"/>
              <a:t>usually can find such an instruction at least 50% of the time</a:t>
            </a:r>
          </a:p>
          <a:p>
            <a:pPr lvl="2"/>
            <a:r>
              <a:rPr lang="en-US" dirty="0" smtClean="0"/>
              <a:t>Jumps also have a delay slot…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</a:t>
            </a:r>
            <a:r>
              <a:rPr lang="en-US" sz="3600" dirty="0" err="1" smtClean="0"/>
              <a:t>Nondelayed</a:t>
            </a:r>
            <a:r>
              <a:rPr lang="en-US" sz="3600" dirty="0" smtClean="0"/>
              <a:t> vs. Delayed Branch</a:t>
            </a:r>
            <a:endParaRPr lang="en-US" sz="36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44613" y="1677987"/>
            <a:ext cx="3595687" cy="3511550"/>
            <a:chOff x="507" y="854"/>
            <a:chExt cx="2265" cy="2212"/>
          </a:xfrm>
        </p:grpSpPr>
        <p:sp>
          <p:nvSpPr>
            <p:cNvPr id="2780164" name="Rectangle 4"/>
            <p:cNvSpPr>
              <a:spLocks noChangeArrowheads="1"/>
            </p:cNvSpPr>
            <p:nvPr/>
          </p:nvSpPr>
          <p:spPr bwMode="auto">
            <a:xfrm>
              <a:off x="507" y="1342"/>
              <a:ext cx="18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add $1 ,$2,$3</a:t>
              </a:r>
            </a:p>
          </p:txBody>
        </p:sp>
        <p:sp>
          <p:nvSpPr>
            <p:cNvPr id="2780165" name="Rectangle 5"/>
            <p:cNvSpPr>
              <a:spLocks noChangeArrowheads="1"/>
            </p:cNvSpPr>
            <p:nvPr/>
          </p:nvSpPr>
          <p:spPr bwMode="auto">
            <a:xfrm>
              <a:off x="507" y="1798"/>
              <a:ext cx="18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sub $4, $5,$6</a:t>
              </a:r>
            </a:p>
          </p:txBody>
        </p:sp>
        <p:sp>
          <p:nvSpPr>
            <p:cNvPr id="2780166" name="Rectangle 6"/>
            <p:cNvSpPr>
              <a:spLocks noChangeArrowheads="1"/>
            </p:cNvSpPr>
            <p:nvPr/>
          </p:nvSpPr>
          <p:spPr bwMode="auto">
            <a:xfrm>
              <a:off x="507" y="2254"/>
              <a:ext cx="226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beq $1, $4, Exit</a:t>
              </a:r>
            </a:p>
          </p:txBody>
        </p:sp>
        <p:sp>
          <p:nvSpPr>
            <p:cNvPr id="2780167" name="Rectangle 7"/>
            <p:cNvSpPr>
              <a:spLocks noChangeArrowheads="1"/>
            </p:cNvSpPr>
            <p:nvPr/>
          </p:nvSpPr>
          <p:spPr bwMode="auto">
            <a:xfrm>
              <a:off x="507" y="8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 New" pitchFamily="-65" charset="0"/>
                </a:rPr>
                <a:t>or </a:t>
              </a:r>
              <a:r>
                <a:rPr lang="en-US" sz="2800" b="1" dirty="0" smtClean="0">
                  <a:solidFill>
                    <a:schemeClr val="tx1"/>
                  </a:solidFill>
                  <a:latin typeface="Courier New" pitchFamily="-65" charset="0"/>
                </a:rPr>
                <a:t> $</a:t>
              </a:r>
              <a:r>
                <a:rPr lang="en-US" sz="2800" b="1" dirty="0">
                  <a:solidFill>
                    <a:schemeClr val="tx1"/>
                  </a:solidFill>
                  <a:latin typeface="Courier New" pitchFamily="-65" charset="0"/>
                </a:rPr>
                <a:t>8, $9 ,$10</a:t>
              </a:r>
            </a:p>
          </p:txBody>
        </p:sp>
        <p:sp>
          <p:nvSpPr>
            <p:cNvPr id="2780168" name="Rectangle 8"/>
            <p:cNvSpPr>
              <a:spLocks noChangeArrowheads="1"/>
            </p:cNvSpPr>
            <p:nvPr/>
          </p:nvSpPr>
          <p:spPr bwMode="auto">
            <a:xfrm>
              <a:off x="507" y="2741"/>
              <a:ext cx="2130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xor $10, $1,$11</a:t>
              </a:r>
            </a:p>
          </p:txBody>
        </p:sp>
      </p:grpSp>
      <p:sp>
        <p:nvSpPr>
          <p:cNvPr id="2780169" name="Text Box 9"/>
          <p:cNvSpPr txBox="1">
            <a:spLocks noChangeArrowheads="1"/>
          </p:cNvSpPr>
          <p:nvPr/>
        </p:nvSpPr>
        <p:spPr bwMode="auto">
          <a:xfrm>
            <a:off x="1214438" y="1206500"/>
            <a:ext cx="32880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err="1">
                <a:latin typeface="18 VAG Rounded Bold   07390"/>
              </a:rPr>
              <a:t>Nondelayed</a:t>
            </a:r>
            <a:r>
              <a:rPr lang="en-US" sz="2800" b="1" dirty="0">
                <a:latin typeface="18 VAG Rounded Bold   07390"/>
              </a:rPr>
              <a:t> Branch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72113" y="1725612"/>
            <a:ext cx="3595687" cy="3463925"/>
            <a:chOff x="3107" y="884"/>
            <a:chExt cx="2265" cy="2182"/>
          </a:xfrm>
        </p:grpSpPr>
        <p:sp>
          <p:nvSpPr>
            <p:cNvPr id="2780171" name="Rectangle 11"/>
            <p:cNvSpPr>
              <a:spLocks noChangeArrowheads="1"/>
            </p:cNvSpPr>
            <p:nvPr/>
          </p:nvSpPr>
          <p:spPr bwMode="auto">
            <a:xfrm>
              <a:off x="3107" y="884"/>
              <a:ext cx="18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add $1 ,$2,$3</a:t>
              </a:r>
            </a:p>
          </p:txBody>
        </p:sp>
        <p:sp>
          <p:nvSpPr>
            <p:cNvPr id="2780172" name="Rectangle 12"/>
            <p:cNvSpPr>
              <a:spLocks noChangeArrowheads="1"/>
            </p:cNvSpPr>
            <p:nvPr/>
          </p:nvSpPr>
          <p:spPr bwMode="auto">
            <a:xfrm>
              <a:off x="3107" y="1340"/>
              <a:ext cx="18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sub $4, $5,$6</a:t>
              </a:r>
            </a:p>
          </p:txBody>
        </p:sp>
        <p:sp>
          <p:nvSpPr>
            <p:cNvPr id="2780173" name="Rectangle 13"/>
            <p:cNvSpPr>
              <a:spLocks noChangeArrowheads="1"/>
            </p:cNvSpPr>
            <p:nvPr/>
          </p:nvSpPr>
          <p:spPr bwMode="auto">
            <a:xfrm>
              <a:off x="3107" y="1796"/>
              <a:ext cx="226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beq $1, $4, Exit</a:t>
              </a:r>
            </a:p>
          </p:txBody>
        </p:sp>
        <p:sp>
          <p:nvSpPr>
            <p:cNvPr id="2780174" name="Rectangle 14"/>
            <p:cNvSpPr>
              <a:spLocks noChangeArrowheads="1"/>
            </p:cNvSpPr>
            <p:nvPr/>
          </p:nvSpPr>
          <p:spPr bwMode="auto">
            <a:xfrm>
              <a:off x="3107" y="22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u="sng" dirty="0">
                  <a:latin typeface="Courier New" pitchFamily="-65" charset="0"/>
                </a:rPr>
                <a:t>or </a:t>
              </a:r>
              <a:r>
                <a:rPr lang="en-US" sz="2800" b="1" u="sng" dirty="0" smtClean="0">
                  <a:latin typeface="Courier New" pitchFamily="-65" charset="0"/>
                </a:rPr>
                <a:t> $</a:t>
              </a:r>
              <a:r>
                <a:rPr lang="en-US" sz="2800" b="1" u="sng" dirty="0">
                  <a:latin typeface="Courier New" pitchFamily="-65" charset="0"/>
                </a:rPr>
                <a:t>8, $9 ,$10</a:t>
              </a:r>
            </a:p>
          </p:txBody>
        </p:sp>
        <p:sp>
          <p:nvSpPr>
            <p:cNvPr id="2780175" name="Rectangle 15"/>
            <p:cNvSpPr>
              <a:spLocks noChangeArrowheads="1"/>
            </p:cNvSpPr>
            <p:nvPr/>
          </p:nvSpPr>
          <p:spPr bwMode="auto">
            <a:xfrm>
              <a:off x="3107" y="2741"/>
              <a:ext cx="2130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xor $10, $1,$11</a:t>
              </a:r>
            </a:p>
          </p:txBody>
        </p:sp>
      </p:grpSp>
      <p:sp>
        <p:nvSpPr>
          <p:cNvPr id="2780176" name="Text Box 16"/>
          <p:cNvSpPr txBox="1">
            <a:spLocks noChangeArrowheads="1"/>
          </p:cNvSpPr>
          <p:nvPr/>
        </p:nvSpPr>
        <p:spPr bwMode="auto">
          <a:xfrm>
            <a:off x="5667375" y="1206500"/>
            <a:ext cx="267252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latin typeface="18 VAG Rounded Bold   07390"/>
              </a:rPr>
              <a:t>Delayed Branch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9750" y="1879600"/>
            <a:ext cx="1247775" cy="4749800"/>
            <a:chOff x="0" y="981"/>
            <a:chExt cx="786" cy="2992"/>
          </a:xfrm>
        </p:grpSpPr>
        <p:sp>
          <p:nvSpPr>
            <p:cNvPr id="2780178" name="Rectangle 18"/>
            <p:cNvSpPr>
              <a:spLocks noChangeArrowheads="1"/>
            </p:cNvSpPr>
            <p:nvPr/>
          </p:nvSpPr>
          <p:spPr bwMode="auto">
            <a:xfrm>
              <a:off x="0" y="364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79" name="Freeform 19"/>
            <p:cNvSpPr>
              <a:spLocks/>
            </p:cNvSpPr>
            <p:nvPr/>
          </p:nvSpPr>
          <p:spPr bwMode="auto">
            <a:xfrm>
              <a:off x="21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716463" y="1879600"/>
            <a:ext cx="1247775" cy="4749800"/>
            <a:chOff x="2631" y="981"/>
            <a:chExt cx="786" cy="2992"/>
          </a:xfrm>
        </p:grpSpPr>
        <p:sp>
          <p:nvSpPr>
            <p:cNvPr id="2780181" name="Rectangle 21"/>
            <p:cNvSpPr>
              <a:spLocks noChangeArrowheads="1"/>
            </p:cNvSpPr>
            <p:nvPr/>
          </p:nvSpPr>
          <p:spPr bwMode="auto">
            <a:xfrm>
              <a:off x="2631" y="364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82" name="Freeform 22"/>
            <p:cNvSpPr>
              <a:spLocks/>
            </p:cNvSpPr>
            <p:nvPr/>
          </p:nvSpPr>
          <p:spPr bwMode="auto">
            <a:xfrm>
              <a:off x="2640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0183" name="Line 23"/>
          <p:cNvSpPr>
            <a:spLocks noChangeShapeType="1"/>
          </p:cNvSpPr>
          <p:nvPr/>
        </p:nvSpPr>
        <p:spPr bwMode="auto">
          <a:xfrm>
            <a:off x="4522788" y="2193925"/>
            <a:ext cx="1082675" cy="179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0184" name="Line 24"/>
          <p:cNvSpPr>
            <a:spLocks noChangeShapeType="1"/>
          </p:cNvSpPr>
          <p:nvPr/>
        </p:nvSpPr>
        <p:spPr bwMode="auto">
          <a:xfrm flipV="1">
            <a:off x="4930775" y="3627437"/>
            <a:ext cx="747713" cy="509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8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8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0169" grpId="0" autoUpdateAnimBg="0"/>
      <p:bldP spid="2780176" grpId="0" autoUpdateAnimBg="0"/>
      <p:bldP spid="2780183" grpId="0" animBg="1"/>
      <p:bldP spid="278018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Hazards (1/2)</a:t>
            </a:r>
            <a:endParaRPr lang="en-US"/>
          </a:p>
        </p:txBody>
      </p:sp>
      <p:sp>
        <p:nvSpPr>
          <p:cNvPr id="278221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Consider the following sequence of instructions</a:t>
            </a: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0" y="2438400"/>
            <a:ext cx="4048125" cy="3411538"/>
            <a:chOff x="624" y="1536"/>
            <a:chExt cx="2550" cy="2149"/>
          </a:xfrm>
        </p:grpSpPr>
        <p:sp>
          <p:nvSpPr>
            <p:cNvPr id="2782212" name="Rectangle 4"/>
            <p:cNvSpPr>
              <a:spLocks noChangeArrowheads="1"/>
            </p:cNvSpPr>
            <p:nvPr/>
          </p:nvSpPr>
          <p:spPr bwMode="auto">
            <a:xfrm>
              <a:off x="672" y="1536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add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 $t1, $t2</a:t>
              </a:r>
            </a:p>
          </p:txBody>
        </p:sp>
        <p:sp>
          <p:nvSpPr>
            <p:cNvPr id="2782213" name="Rectangle 5"/>
            <p:cNvSpPr>
              <a:spLocks noChangeArrowheads="1"/>
            </p:cNvSpPr>
            <p:nvPr/>
          </p:nvSpPr>
          <p:spPr bwMode="auto">
            <a:xfrm>
              <a:off x="656" y="1992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sub $t4,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solidFill>
                    <a:schemeClr val="hlink"/>
                  </a:solidFill>
                  <a:latin typeface="Courier New" pitchFamily="-65" charset="0"/>
                </a:rPr>
                <a:t> 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,$t3</a:t>
              </a:r>
            </a:p>
          </p:txBody>
        </p:sp>
        <p:sp>
          <p:nvSpPr>
            <p:cNvPr id="2782214" name="Rectangle 6"/>
            <p:cNvSpPr>
              <a:spLocks noChangeArrowheads="1"/>
            </p:cNvSpPr>
            <p:nvPr/>
          </p:nvSpPr>
          <p:spPr bwMode="auto">
            <a:xfrm>
              <a:off x="640" y="2448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and $t5,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solidFill>
                    <a:schemeClr val="hlink"/>
                  </a:solidFill>
                  <a:latin typeface="Courier New" pitchFamily="-65" charset="0"/>
                </a:rPr>
                <a:t> 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,$t6</a:t>
              </a:r>
            </a:p>
          </p:txBody>
        </p:sp>
        <p:sp>
          <p:nvSpPr>
            <p:cNvPr id="2782215" name="Rectangle 7"/>
            <p:cNvSpPr>
              <a:spLocks noChangeArrowheads="1"/>
            </p:cNvSpPr>
            <p:nvPr/>
          </p:nvSpPr>
          <p:spPr bwMode="auto">
            <a:xfrm>
              <a:off x="624" y="2904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or  $t7,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solidFill>
                    <a:schemeClr val="hlink"/>
                  </a:solidFill>
                  <a:latin typeface="Courier New" pitchFamily="-65" charset="0"/>
                </a:rPr>
                <a:t> 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,$t8</a:t>
              </a:r>
            </a:p>
          </p:txBody>
        </p:sp>
        <p:sp>
          <p:nvSpPr>
            <p:cNvPr id="2782216" name="Rectangle 8"/>
            <p:cNvSpPr>
              <a:spLocks noChangeArrowheads="1"/>
            </p:cNvSpPr>
            <p:nvPr/>
          </p:nvSpPr>
          <p:spPr bwMode="auto">
            <a:xfrm>
              <a:off x="640" y="3360"/>
              <a:ext cx="2534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xor $t9,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latin typeface="Courier New" pitchFamily="-65" charset="0"/>
                </a:rPr>
                <a:t> 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,$t10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42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Hazards (2/2)</a:t>
            </a:r>
            <a:endParaRPr lang="en-US" dirty="0"/>
          </a:p>
        </p:txBody>
      </p:sp>
      <p:sp>
        <p:nvSpPr>
          <p:cNvPr id="170" name="Content Placeholder 16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Data-flow backward in time are hazards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63938" y="2311400"/>
            <a:ext cx="4800600" cy="4470400"/>
            <a:chOff x="2245" y="1216"/>
            <a:chExt cx="3024" cy="2816"/>
          </a:xfrm>
        </p:grpSpPr>
        <p:sp>
          <p:nvSpPr>
            <p:cNvPr id="2784261" name="Line 5"/>
            <p:cNvSpPr>
              <a:spLocks noChangeShapeType="1"/>
            </p:cNvSpPr>
            <p:nvPr/>
          </p:nvSpPr>
          <p:spPr bwMode="auto">
            <a:xfrm>
              <a:off x="2245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2" name="Line 6"/>
            <p:cNvSpPr>
              <a:spLocks noChangeShapeType="1"/>
            </p:cNvSpPr>
            <p:nvPr/>
          </p:nvSpPr>
          <p:spPr bwMode="auto">
            <a:xfrm>
              <a:off x="2677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3" name="Line 7"/>
            <p:cNvSpPr>
              <a:spLocks noChangeShapeType="1"/>
            </p:cNvSpPr>
            <p:nvPr/>
          </p:nvSpPr>
          <p:spPr bwMode="auto">
            <a:xfrm>
              <a:off x="3109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4" name="Line 8"/>
            <p:cNvSpPr>
              <a:spLocks noChangeShapeType="1"/>
            </p:cNvSpPr>
            <p:nvPr/>
          </p:nvSpPr>
          <p:spPr bwMode="auto">
            <a:xfrm>
              <a:off x="3541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5" name="Line 9"/>
            <p:cNvSpPr>
              <a:spLocks noChangeShapeType="1"/>
            </p:cNvSpPr>
            <p:nvPr/>
          </p:nvSpPr>
          <p:spPr bwMode="auto">
            <a:xfrm>
              <a:off x="3973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6" name="Line 10"/>
            <p:cNvSpPr>
              <a:spLocks noChangeShapeType="1"/>
            </p:cNvSpPr>
            <p:nvPr/>
          </p:nvSpPr>
          <p:spPr bwMode="auto">
            <a:xfrm>
              <a:off x="4405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7" name="Line 11"/>
            <p:cNvSpPr>
              <a:spLocks noChangeShapeType="1"/>
            </p:cNvSpPr>
            <p:nvPr/>
          </p:nvSpPr>
          <p:spPr bwMode="auto">
            <a:xfrm>
              <a:off x="4837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8" name="Line 12"/>
            <p:cNvSpPr>
              <a:spLocks noChangeShapeType="1"/>
            </p:cNvSpPr>
            <p:nvPr/>
          </p:nvSpPr>
          <p:spPr bwMode="auto">
            <a:xfrm>
              <a:off x="5269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36600" y="3390900"/>
            <a:ext cx="6191250" cy="814388"/>
            <a:chOff x="464" y="1896"/>
            <a:chExt cx="3900" cy="513"/>
          </a:xfrm>
        </p:grpSpPr>
        <p:sp>
          <p:nvSpPr>
            <p:cNvPr id="2784270" name="Freeform 14" descr="25%"/>
            <p:cNvSpPr>
              <a:spLocks/>
            </p:cNvSpPr>
            <p:nvPr/>
          </p:nvSpPr>
          <p:spPr bwMode="auto">
            <a:xfrm>
              <a:off x="2895" y="199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71" name="Rectangle 15"/>
            <p:cNvSpPr>
              <a:spLocks noChangeArrowheads="1"/>
            </p:cNvSpPr>
            <p:nvPr/>
          </p:nvSpPr>
          <p:spPr bwMode="auto">
            <a:xfrm>
              <a:off x="464" y="1993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sub $t4,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,$t3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203" y="1896"/>
              <a:ext cx="223" cy="481"/>
              <a:chOff x="3278" y="1701"/>
              <a:chExt cx="223" cy="481"/>
            </a:xfrm>
          </p:grpSpPr>
          <p:sp>
            <p:nvSpPr>
              <p:cNvPr id="2784273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274" name="Rectangle 18"/>
              <p:cNvSpPr>
                <a:spLocks noChangeArrowheads="1"/>
              </p:cNvSpPr>
              <p:nvPr/>
            </p:nvSpPr>
            <p:spPr bwMode="auto">
              <a:xfrm rot="5400000">
                <a:off x="3191" y="182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287" y="1992"/>
              <a:ext cx="340" cy="289"/>
              <a:chOff x="2362" y="1797"/>
              <a:chExt cx="340" cy="289"/>
            </a:xfrm>
          </p:grpSpPr>
          <p:sp>
            <p:nvSpPr>
              <p:cNvPr id="2784276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</p:grpSpPr>
            <p:sp>
              <p:nvSpPr>
                <p:cNvPr id="2784278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279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4280" name="Rectangle 24"/>
            <p:cNvSpPr>
              <a:spLocks noChangeArrowheads="1"/>
            </p:cNvSpPr>
            <p:nvPr/>
          </p:nvSpPr>
          <p:spPr bwMode="auto">
            <a:xfrm>
              <a:off x="2728" y="19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281" name="Freeform 25"/>
            <p:cNvSpPr>
              <a:spLocks/>
            </p:cNvSpPr>
            <p:nvPr/>
          </p:nvSpPr>
          <p:spPr bwMode="auto">
            <a:xfrm>
              <a:off x="2747" y="199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82" name="Line 26"/>
            <p:cNvSpPr>
              <a:spLocks noChangeShapeType="1"/>
            </p:cNvSpPr>
            <p:nvPr/>
          </p:nvSpPr>
          <p:spPr bwMode="auto">
            <a:xfrm>
              <a:off x="2632" y="21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83" name="Freeform 27"/>
            <p:cNvSpPr>
              <a:spLocks/>
            </p:cNvSpPr>
            <p:nvPr/>
          </p:nvSpPr>
          <p:spPr bwMode="auto">
            <a:xfrm>
              <a:off x="2694" y="20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84" name="Line 28"/>
            <p:cNvSpPr>
              <a:spLocks noChangeShapeType="1"/>
            </p:cNvSpPr>
            <p:nvPr/>
          </p:nvSpPr>
          <p:spPr bwMode="auto">
            <a:xfrm>
              <a:off x="3048" y="20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85" name="Rectangle 29"/>
            <p:cNvSpPr>
              <a:spLocks noChangeArrowheads="1"/>
            </p:cNvSpPr>
            <p:nvPr/>
          </p:nvSpPr>
          <p:spPr bwMode="auto">
            <a:xfrm>
              <a:off x="3545" y="1994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596" y="1992"/>
              <a:ext cx="325" cy="289"/>
              <a:chOff x="3671" y="1797"/>
              <a:chExt cx="325" cy="289"/>
            </a:xfrm>
          </p:grpSpPr>
          <p:sp>
            <p:nvSpPr>
              <p:cNvPr id="2784287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288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289" name="Rectangle 33"/>
            <p:cNvSpPr>
              <a:spLocks noChangeArrowheads="1"/>
            </p:cNvSpPr>
            <p:nvPr/>
          </p:nvSpPr>
          <p:spPr bwMode="auto">
            <a:xfrm>
              <a:off x="4037" y="19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064" y="1992"/>
              <a:ext cx="284" cy="289"/>
              <a:chOff x="4139" y="1797"/>
              <a:chExt cx="284" cy="289"/>
            </a:xfrm>
          </p:grpSpPr>
          <p:sp>
            <p:nvSpPr>
              <p:cNvPr id="2784291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292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293" name="Line 37"/>
            <p:cNvSpPr>
              <a:spLocks noChangeShapeType="1"/>
            </p:cNvSpPr>
            <p:nvPr/>
          </p:nvSpPr>
          <p:spPr bwMode="auto">
            <a:xfrm>
              <a:off x="3917" y="21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94" name="Line 38"/>
            <p:cNvSpPr>
              <a:spLocks noChangeShapeType="1"/>
            </p:cNvSpPr>
            <p:nvPr/>
          </p:nvSpPr>
          <p:spPr bwMode="auto">
            <a:xfrm>
              <a:off x="3433" y="21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95" name="Freeform 39"/>
            <p:cNvSpPr>
              <a:spLocks/>
            </p:cNvSpPr>
            <p:nvPr/>
          </p:nvSpPr>
          <p:spPr bwMode="auto">
            <a:xfrm>
              <a:off x="3554" y="21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96" name="Line 40"/>
            <p:cNvSpPr>
              <a:spLocks noChangeShapeType="1"/>
            </p:cNvSpPr>
            <p:nvPr/>
          </p:nvSpPr>
          <p:spPr bwMode="auto">
            <a:xfrm>
              <a:off x="3048" y="22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97" name="Freeform 41"/>
            <p:cNvSpPr>
              <a:spLocks/>
            </p:cNvSpPr>
            <p:nvPr/>
          </p:nvSpPr>
          <p:spPr bwMode="auto">
            <a:xfrm>
              <a:off x="3141" y="21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711200" y="4102100"/>
            <a:ext cx="6894513" cy="814388"/>
            <a:chOff x="448" y="2344"/>
            <a:chExt cx="4343" cy="513"/>
          </a:xfrm>
        </p:grpSpPr>
        <p:sp>
          <p:nvSpPr>
            <p:cNvPr id="2784299" name="Line 43"/>
            <p:cNvSpPr>
              <a:spLocks noChangeShapeType="1"/>
            </p:cNvSpPr>
            <p:nvPr/>
          </p:nvSpPr>
          <p:spPr bwMode="auto">
            <a:xfrm>
              <a:off x="3475" y="2488"/>
              <a:ext cx="1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00" name="Freeform 44" descr="25%"/>
            <p:cNvSpPr>
              <a:spLocks/>
            </p:cNvSpPr>
            <p:nvPr/>
          </p:nvSpPr>
          <p:spPr bwMode="auto">
            <a:xfrm>
              <a:off x="3322" y="2440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01" name="Rectangle 45"/>
            <p:cNvSpPr>
              <a:spLocks noChangeArrowheads="1"/>
            </p:cNvSpPr>
            <p:nvPr/>
          </p:nvSpPr>
          <p:spPr bwMode="auto">
            <a:xfrm>
              <a:off x="448" y="2449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and $t5,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,$t6</a:t>
              </a:r>
            </a:p>
          </p:txBody>
        </p:sp>
        <p:sp>
          <p:nvSpPr>
            <p:cNvPr id="2784302" name="Freeform 46"/>
            <p:cNvSpPr>
              <a:spLocks/>
            </p:cNvSpPr>
            <p:nvPr/>
          </p:nvSpPr>
          <p:spPr bwMode="auto">
            <a:xfrm>
              <a:off x="3981" y="2584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630" y="2344"/>
              <a:ext cx="223" cy="481"/>
              <a:chOff x="3705" y="2149"/>
              <a:chExt cx="223" cy="481"/>
            </a:xfrm>
          </p:grpSpPr>
          <p:sp>
            <p:nvSpPr>
              <p:cNvPr id="2784304" name="Freeform 48"/>
              <p:cNvSpPr>
                <a:spLocks/>
              </p:cNvSpPr>
              <p:nvPr/>
            </p:nvSpPr>
            <p:spPr bwMode="auto">
              <a:xfrm>
                <a:off x="3715" y="2149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05" name="Rectangle 49"/>
              <p:cNvSpPr>
                <a:spLocks noChangeArrowheads="1"/>
              </p:cNvSpPr>
              <p:nvPr/>
            </p:nvSpPr>
            <p:spPr bwMode="auto">
              <a:xfrm rot="5400000">
                <a:off x="3618" y="2272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11" name="Group 50"/>
            <p:cNvGrpSpPr>
              <a:grpSpLocks/>
            </p:cNvGrpSpPr>
            <p:nvPr/>
          </p:nvGrpSpPr>
          <p:grpSpPr bwMode="auto">
            <a:xfrm>
              <a:off x="2714" y="2440"/>
              <a:ext cx="340" cy="289"/>
              <a:chOff x="2789" y="2245"/>
              <a:chExt cx="340" cy="289"/>
            </a:xfrm>
          </p:grpSpPr>
          <p:sp>
            <p:nvSpPr>
              <p:cNvPr id="2784307" name="Rectangle 51"/>
              <p:cNvSpPr>
                <a:spLocks noChangeArrowheads="1"/>
              </p:cNvSpPr>
              <p:nvPr/>
            </p:nvSpPr>
            <p:spPr bwMode="auto">
              <a:xfrm>
                <a:off x="2795" y="2247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12" name="Group 52"/>
              <p:cNvGrpSpPr>
                <a:grpSpLocks/>
              </p:cNvGrpSpPr>
              <p:nvPr/>
            </p:nvGrpSpPr>
            <p:grpSpPr bwMode="auto">
              <a:xfrm>
                <a:off x="2789" y="2245"/>
                <a:ext cx="340" cy="289"/>
                <a:chOff x="2789" y="2245"/>
                <a:chExt cx="340" cy="289"/>
              </a:xfrm>
            </p:grpSpPr>
            <p:sp>
              <p:nvSpPr>
                <p:cNvPr id="2784309" name="Freeform 53"/>
                <p:cNvSpPr>
                  <a:spLocks/>
                </p:cNvSpPr>
                <p:nvPr/>
              </p:nvSpPr>
              <p:spPr bwMode="auto">
                <a:xfrm>
                  <a:off x="2789" y="2245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10" name="Freeform 54"/>
                <p:cNvSpPr>
                  <a:spLocks/>
                </p:cNvSpPr>
                <p:nvPr/>
              </p:nvSpPr>
              <p:spPr bwMode="auto">
                <a:xfrm>
                  <a:off x="2958" y="2245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4311" name="Rectangle 55"/>
            <p:cNvSpPr>
              <a:spLocks noChangeArrowheads="1"/>
            </p:cNvSpPr>
            <p:nvPr/>
          </p:nvSpPr>
          <p:spPr bwMode="auto">
            <a:xfrm>
              <a:off x="3155" y="2447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312" name="Freeform 56"/>
            <p:cNvSpPr>
              <a:spLocks/>
            </p:cNvSpPr>
            <p:nvPr/>
          </p:nvSpPr>
          <p:spPr bwMode="auto">
            <a:xfrm>
              <a:off x="3174" y="2440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13" name="Line 57"/>
            <p:cNvSpPr>
              <a:spLocks noChangeShapeType="1"/>
            </p:cNvSpPr>
            <p:nvPr/>
          </p:nvSpPr>
          <p:spPr bwMode="auto">
            <a:xfrm>
              <a:off x="3059" y="2584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14" name="Freeform 58"/>
            <p:cNvSpPr>
              <a:spLocks/>
            </p:cNvSpPr>
            <p:nvPr/>
          </p:nvSpPr>
          <p:spPr bwMode="auto">
            <a:xfrm>
              <a:off x="3121" y="2488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15" name="Rectangle 59"/>
            <p:cNvSpPr>
              <a:spLocks noChangeArrowheads="1"/>
            </p:cNvSpPr>
            <p:nvPr/>
          </p:nvSpPr>
          <p:spPr bwMode="auto">
            <a:xfrm>
              <a:off x="3972" y="2442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>
              <a:off x="4023" y="2440"/>
              <a:ext cx="325" cy="289"/>
              <a:chOff x="4098" y="2245"/>
              <a:chExt cx="325" cy="289"/>
            </a:xfrm>
          </p:grpSpPr>
          <p:sp>
            <p:nvSpPr>
              <p:cNvPr id="2784317" name="Freeform 61"/>
              <p:cNvSpPr>
                <a:spLocks/>
              </p:cNvSpPr>
              <p:nvPr/>
            </p:nvSpPr>
            <p:spPr bwMode="auto">
              <a:xfrm>
                <a:off x="4098" y="2245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18" name="Freeform 62"/>
              <p:cNvSpPr>
                <a:spLocks/>
              </p:cNvSpPr>
              <p:nvPr/>
            </p:nvSpPr>
            <p:spPr bwMode="auto">
              <a:xfrm>
                <a:off x="4259" y="2245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319" name="Rectangle 63"/>
            <p:cNvSpPr>
              <a:spLocks noChangeArrowheads="1"/>
            </p:cNvSpPr>
            <p:nvPr/>
          </p:nvSpPr>
          <p:spPr bwMode="auto">
            <a:xfrm>
              <a:off x="4464" y="2442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4" name="Group 64"/>
            <p:cNvGrpSpPr>
              <a:grpSpLocks/>
            </p:cNvGrpSpPr>
            <p:nvPr/>
          </p:nvGrpSpPr>
          <p:grpSpPr bwMode="auto">
            <a:xfrm>
              <a:off x="4491" y="2440"/>
              <a:ext cx="284" cy="289"/>
              <a:chOff x="4566" y="2245"/>
              <a:chExt cx="284" cy="289"/>
            </a:xfrm>
          </p:grpSpPr>
          <p:sp>
            <p:nvSpPr>
              <p:cNvPr id="2784321" name="Freeform 65"/>
              <p:cNvSpPr>
                <a:spLocks/>
              </p:cNvSpPr>
              <p:nvPr/>
            </p:nvSpPr>
            <p:spPr bwMode="auto">
              <a:xfrm>
                <a:off x="4566" y="2245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22" name="Freeform 66"/>
              <p:cNvSpPr>
                <a:spLocks/>
              </p:cNvSpPr>
              <p:nvPr/>
            </p:nvSpPr>
            <p:spPr bwMode="auto">
              <a:xfrm>
                <a:off x="4707" y="2245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323" name="Line 67"/>
            <p:cNvSpPr>
              <a:spLocks noChangeShapeType="1"/>
            </p:cNvSpPr>
            <p:nvPr/>
          </p:nvSpPr>
          <p:spPr bwMode="auto">
            <a:xfrm>
              <a:off x="4344" y="2584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24" name="Line 68"/>
            <p:cNvSpPr>
              <a:spLocks noChangeShapeType="1"/>
            </p:cNvSpPr>
            <p:nvPr/>
          </p:nvSpPr>
          <p:spPr bwMode="auto">
            <a:xfrm>
              <a:off x="3860" y="2584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25" name="Line 69"/>
            <p:cNvSpPr>
              <a:spLocks noChangeShapeType="1"/>
            </p:cNvSpPr>
            <p:nvPr/>
          </p:nvSpPr>
          <p:spPr bwMode="auto">
            <a:xfrm>
              <a:off x="3475" y="268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26" name="Freeform 70"/>
            <p:cNvSpPr>
              <a:spLocks/>
            </p:cNvSpPr>
            <p:nvPr/>
          </p:nvSpPr>
          <p:spPr bwMode="auto">
            <a:xfrm>
              <a:off x="3568" y="2579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71"/>
          <p:cNvGrpSpPr>
            <a:grpSpLocks/>
          </p:cNvGrpSpPr>
          <p:nvPr/>
        </p:nvGrpSpPr>
        <p:grpSpPr bwMode="auto">
          <a:xfrm>
            <a:off x="685800" y="4813300"/>
            <a:ext cx="7597775" cy="814388"/>
            <a:chOff x="432" y="2792"/>
            <a:chExt cx="4786" cy="513"/>
          </a:xfrm>
        </p:grpSpPr>
        <p:sp>
          <p:nvSpPr>
            <p:cNvPr id="2784328" name="Line 72"/>
            <p:cNvSpPr>
              <a:spLocks noChangeShapeType="1"/>
            </p:cNvSpPr>
            <p:nvPr/>
          </p:nvSpPr>
          <p:spPr bwMode="auto">
            <a:xfrm>
              <a:off x="3902" y="293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29" name="Freeform 73" descr="25%"/>
            <p:cNvSpPr>
              <a:spLocks/>
            </p:cNvSpPr>
            <p:nvPr/>
          </p:nvSpPr>
          <p:spPr bwMode="auto">
            <a:xfrm>
              <a:off x="3749" y="2888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0" name="Rectangle 74"/>
            <p:cNvSpPr>
              <a:spLocks noChangeArrowheads="1"/>
            </p:cNvSpPr>
            <p:nvPr/>
          </p:nvSpPr>
          <p:spPr bwMode="auto">
            <a:xfrm>
              <a:off x="432" y="2905"/>
              <a:ext cx="141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or   $t7,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,$t8</a:t>
              </a:r>
            </a:p>
          </p:txBody>
        </p:sp>
        <p:sp>
          <p:nvSpPr>
            <p:cNvPr id="2784331" name="Freeform 75"/>
            <p:cNvSpPr>
              <a:spLocks/>
            </p:cNvSpPr>
            <p:nvPr/>
          </p:nvSpPr>
          <p:spPr bwMode="auto">
            <a:xfrm>
              <a:off x="4067" y="279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2" name="Freeform 76"/>
            <p:cNvSpPr>
              <a:spLocks/>
            </p:cNvSpPr>
            <p:nvPr/>
          </p:nvSpPr>
          <p:spPr bwMode="auto">
            <a:xfrm>
              <a:off x="4408" y="303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3" name="Freeform 77"/>
            <p:cNvSpPr>
              <a:spLocks/>
            </p:cNvSpPr>
            <p:nvPr/>
          </p:nvSpPr>
          <p:spPr bwMode="auto">
            <a:xfrm>
              <a:off x="3141" y="2888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4" name="Freeform 78"/>
            <p:cNvSpPr>
              <a:spLocks/>
            </p:cNvSpPr>
            <p:nvPr/>
          </p:nvSpPr>
          <p:spPr bwMode="auto">
            <a:xfrm>
              <a:off x="3310" y="2888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5" name="Rectangle 79"/>
            <p:cNvSpPr>
              <a:spLocks noChangeArrowheads="1"/>
            </p:cNvSpPr>
            <p:nvPr/>
          </p:nvSpPr>
          <p:spPr bwMode="auto">
            <a:xfrm>
              <a:off x="3122" y="2890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sp>
          <p:nvSpPr>
            <p:cNvPr id="2784336" name="Rectangle 80"/>
            <p:cNvSpPr>
              <a:spLocks noChangeArrowheads="1"/>
            </p:cNvSpPr>
            <p:nvPr/>
          </p:nvSpPr>
          <p:spPr bwMode="auto">
            <a:xfrm rot="5400000">
              <a:off x="3970" y="2915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84337" name="Rectangle 81"/>
            <p:cNvSpPr>
              <a:spLocks noChangeArrowheads="1"/>
            </p:cNvSpPr>
            <p:nvPr/>
          </p:nvSpPr>
          <p:spPr bwMode="auto">
            <a:xfrm>
              <a:off x="3582" y="289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338" name="Freeform 82"/>
            <p:cNvSpPr>
              <a:spLocks/>
            </p:cNvSpPr>
            <p:nvPr/>
          </p:nvSpPr>
          <p:spPr bwMode="auto">
            <a:xfrm>
              <a:off x="3601" y="2888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9" name="Line 83"/>
            <p:cNvSpPr>
              <a:spLocks noChangeShapeType="1"/>
            </p:cNvSpPr>
            <p:nvPr/>
          </p:nvSpPr>
          <p:spPr bwMode="auto">
            <a:xfrm>
              <a:off x="3486" y="303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0" name="Freeform 84"/>
            <p:cNvSpPr>
              <a:spLocks/>
            </p:cNvSpPr>
            <p:nvPr/>
          </p:nvSpPr>
          <p:spPr bwMode="auto">
            <a:xfrm>
              <a:off x="3548" y="293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1" name="Rectangle 85"/>
            <p:cNvSpPr>
              <a:spLocks noChangeArrowheads="1"/>
            </p:cNvSpPr>
            <p:nvPr/>
          </p:nvSpPr>
          <p:spPr bwMode="auto">
            <a:xfrm>
              <a:off x="4399" y="2890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84342" name="Freeform 86"/>
            <p:cNvSpPr>
              <a:spLocks/>
            </p:cNvSpPr>
            <p:nvPr/>
          </p:nvSpPr>
          <p:spPr bwMode="auto">
            <a:xfrm>
              <a:off x="4450" y="2888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3" name="Freeform 87"/>
            <p:cNvSpPr>
              <a:spLocks/>
            </p:cNvSpPr>
            <p:nvPr/>
          </p:nvSpPr>
          <p:spPr bwMode="auto">
            <a:xfrm>
              <a:off x="4611" y="2888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4" name="Rectangle 88"/>
            <p:cNvSpPr>
              <a:spLocks noChangeArrowheads="1"/>
            </p:cNvSpPr>
            <p:nvPr/>
          </p:nvSpPr>
          <p:spPr bwMode="auto">
            <a:xfrm>
              <a:off x="4891" y="289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345" name="Freeform 89"/>
            <p:cNvSpPr>
              <a:spLocks/>
            </p:cNvSpPr>
            <p:nvPr/>
          </p:nvSpPr>
          <p:spPr bwMode="auto">
            <a:xfrm>
              <a:off x="4918" y="2888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6" name="Freeform 90"/>
            <p:cNvSpPr>
              <a:spLocks/>
            </p:cNvSpPr>
            <p:nvPr/>
          </p:nvSpPr>
          <p:spPr bwMode="auto">
            <a:xfrm>
              <a:off x="5059" y="2888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7" name="Line 91"/>
            <p:cNvSpPr>
              <a:spLocks noChangeShapeType="1"/>
            </p:cNvSpPr>
            <p:nvPr/>
          </p:nvSpPr>
          <p:spPr bwMode="auto">
            <a:xfrm>
              <a:off x="4771" y="303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8" name="Line 92"/>
            <p:cNvSpPr>
              <a:spLocks noChangeShapeType="1"/>
            </p:cNvSpPr>
            <p:nvPr/>
          </p:nvSpPr>
          <p:spPr bwMode="auto">
            <a:xfrm>
              <a:off x="4287" y="303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9" name="Line 93"/>
            <p:cNvSpPr>
              <a:spLocks noChangeShapeType="1"/>
            </p:cNvSpPr>
            <p:nvPr/>
          </p:nvSpPr>
          <p:spPr bwMode="auto">
            <a:xfrm>
              <a:off x="3902" y="312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50" name="Freeform 94"/>
            <p:cNvSpPr>
              <a:spLocks/>
            </p:cNvSpPr>
            <p:nvPr/>
          </p:nvSpPr>
          <p:spPr bwMode="auto">
            <a:xfrm>
              <a:off x="3995" y="302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5"/>
          <p:cNvGrpSpPr>
            <a:grpSpLocks/>
          </p:cNvGrpSpPr>
          <p:nvPr/>
        </p:nvGrpSpPr>
        <p:grpSpPr bwMode="auto">
          <a:xfrm>
            <a:off x="711200" y="5524500"/>
            <a:ext cx="8250238" cy="814388"/>
            <a:chOff x="448" y="3240"/>
            <a:chExt cx="5197" cy="513"/>
          </a:xfrm>
        </p:grpSpPr>
        <p:sp>
          <p:nvSpPr>
            <p:cNvPr id="2784352" name="Rectangle 96"/>
            <p:cNvSpPr>
              <a:spLocks noChangeArrowheads="1"/>
            </p:cNvSpPr>
            <p:nvPr/>
          </p:nvSpPr>
          <p:spPr bwMode="auto">
            <a:xfrm>
              <a:off x="448" y="3361"/>
              <a:ext cx="151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xor $t9,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,$t10</a:t>
              </a:r>
            </a:p>
          </p:txBody>
        </p:sp>
        <p:grpSp>
          <p:nvGrpSpPr>
            <p:cNvPr id="17" name="Group 97"/>
            <p:cNvGrpSpPr>
              <a:grpSpLocks/>
            </p:cNvGrpSpPr>
            <p:nvPr/>
          </p:nvGrpSpPr>
          <p:grpSpPr bwMode="auto">
            <a:xfrm>
              <a:off x="3568" y="3240"/>
              <a:ext cx="2077" cy="513"/>
              <a:chOff x="3643" y="3045"/>
              <a:chExt cx="2077" cy="513"/>
            </a:xfrm>
          </p:grpSpPr>
          <p:grpSp>
            <p:nvGrpSpPr>
              <p:cNvPr id="18" name="Group 98"/>
              <p:cNvGrpSpPr>
                <a:grpSpLocks/>
              </p:cNvGrpSpPr>
              <p:nvPr/>
            </p:nvGrpSpPr>
            <p:grpSpPr bwMode="auto">
              <a:xfrm>
                <a:off x="4559" y="3045"/>
                <a:ext cx="223" cy="481"/>
                <a:chOff x="4559" y="3045"/>
                <a:chExt cx="223" cy="481"/>
              </a:xfrm>
            </p:grpSpPr>
            <p:sp>
              <p:nvSpPr>
                <p:cNvPr id="2784355" name="Freeform 99"/>
                <p:cNvSpPr>
                  <a:spLocks/>
                </p:cNvSpPr>
                <p:nvPr/>
              </p:nvSpPr>
              <p:spPr bwMode="auto">
                <a:xfrm>
                  <a:off x="4569" y="3045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56" name="Rectangle 100"/>
                <p:cNvSpPr>
                  <a:spLocks noChangeArrowheads="1"/>
                </p:cNvSpPr>
                <p:nvPr/>
              </p:nvSpPr>
              <p:spPr bwMode="auto">
                <a:xfrm rot="5400000">
                  <a:off x="4472" y="3168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101"/>
              <p:cNvGrpSpPr>
                <a:grpSpLocks/>
              </p:cNvGrpSpPr>
              <p:nvPr/>
            </p:nvGrpSpPr>
            <p:grpSpPr bwMode="auto">
              <a:xfrm>
                <a:off x="3643" y="3141"/>
                <a:ext cx="340" cy="289"/>
                <a:chOff x="3643" y="3141"/>
                <a:chExt cx="340" cy="289"/>
              </a:xfrm>
            </p:grpSpPr>
            <p:sp>
              <p:nvSpPr>
                <p:cNvPr id="2784358" name="Rectangle 102"/>
                <p:cNvSpPr>
                  <a:spLocks noChangeArrowheads="1"/>
                </p:cNvSpPr>
                <p:nvPr/>
              </p:nvSpPr>
              <p:spPr bwMode="auto">
                <a:xfrm>
                  <a:off x="3649" y="3143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I$</a:t>
                  </a:r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3643" y="3141"/>
                  <a:ext cx="340" cy="289"/>
                  <a:chOff x="3643" y="3141"/>
                  <a:chExt cx="340" cy="289"/>
                </a:xfrm>
              </p:grpSpPr>
              <p:sp>
                <p:nvSpPr>
                  <p:cNvPr id="2784360" name="Freeform 104"/>
                  <p:cNvSpPr>
                    <a:spLocks/>
                  </p:cNvSpPr>
                  <p:nvPr/>
                </p:nvSpPr>
                <p:spPr bwMode="auto">
                  <a:xfrm>
                    <a:off x="3643" y="3141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84361" name="Freeform 105"/>
                  <p:cNvSpPr>
                    <a:spLocks/>
                  </p:cNvSpPr>
                  <p:nvPr/>
                </p:nvSpPr>
                <p:spPr bwMode="auto">
                  <a:xfrm>
                    <a:off x="3812" y="3141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84362" name="Rectangle 106"/>
              <p:cNvSpPr>
                <a:spLocks noChangeArrowheads="1"/>
              </p:cNvSpPr>
              <p:nvPr/>
            </p:nvSpPr>
            <p:spPr bwMode="auto">
              <a:xfrm>
                <a:off x="4084" y="314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107"/>
              <p:cNvGrpSpPr>
                <a:grpSpLocks/>
              </p:cNvGrpSpPr>
              <p:nvPr/>
            </p:nvGrpSpPr>
            <p:grpSpPr bwMode="auto">
              <a:xfrm>
                <a:off x="4103" y="3141"/>
                <a:ext cx="296" cy="289"/>
                <a:chOff x="4103" y="3141"/>
                <a:chExt cx="296" cy="289"/>
              </a:xfrm>
            </p:grpSpPr>
            <p:sp>
              <p:nvSpPr>
                <p:cNvPr id="2784364" name="Freeform 108"/>
                <p:cNvSpPr>
                  <a:spLocks/>
                </p:cNvSpPr>
                <p:nvPr/>
              </p:nvSpPr>
              <p:spPr bwMode="auto">
                <a:xfrm>
                  <a:off x="4103" y="3141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65" name="Freeform 109"/>
                <p:cNvSpPr>
                  <a:spLocks/>
                </p:cNvSpPr>
                <p:nvPr/>
              </p:nvSpPr>
              <p:spPr bwMode="auto">
                <a:xfrm>
                  <a:off x="4251" y="3141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4366" name="Line 110"/>
              <p:cNvSpPr>
                <a:spLocks noChangeShapeType="1"/>
              </p:cNvSpPr>
              <p:nvPr/>
            </p:nvSpPr>
            <p:spPr bwMode="auto">
              <a:xfrm>
                <a:off x="3988" y="3285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67" name="Freeform 111"/>
              <p:cNvSpPr>
                <a:spLocks/>
              </p:cNvSpPr>
              <p:nvPr/>
            </p:nvSpPr>
            <p:spPr bwMode="auto">
              <a:xfrm>
                <a:off x="4050" y="3189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68" name="Line 112"/>
              <p:cNvSpPr>
                <a:spLocks noChangeShapeType="1"/>
              </p:cNvSpPr>
              <p:nvPr/>
            </p:nvSpPr>
            <p:spPr bwMode="auto">
              <a:xfrm>
                <a:off x="4404" y="3189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69" name="Rectangle 113"/>
              <p:cNvSpPr>
                <a:spLocks noChangeArrowheads="1"/>
              </p:cNvSpPr>
              <p:nvPr/>
            </p:nvSpPr>
            <p:spPr bwMode="auto">
              <a:xfrm>
                <a:off x="4901" y="3143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D$</a:t>
                </a:r>
              </a:p>
            </p:txBody>
          </p:sp>
          <p:grpSp>
            <p:nvGrpSpPr>
              <p:cNvPr id="22" name="Group 114"/>
              <p:cNvGrpSpPr>
                <a:grpSpLocks/>
              </p:cNvGrpSpPr>
              <p:nvPr/>
            </p:nvGrpSpPr>
            <p:grpSpPr bwMode="auto">
              <a:xfrm>
                <a:off x="4952" y="3141"/>
                <a:ext cx="325" cy="289"/>
                <a:chOff x="4952" y="3141"/>
                <a:chExt cx="325" cy="289"/>
              </a:xfrm>
            </p:grpSpPr>
            <p:sp>
              <p:nvSpPr>
                <p:cNvPr id="2784371" name="Freeform 115"/>
                <p:cNvSpPr>
                  <a:spLocks/>
                </p:cNvSpPr>
                <p:nvPr/>
              </p:nvSpPr>
              <p:spPr bwMode="auto">
                <a:xfrm>
                  <a:off x="4952" y="3141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72" name="Freeform 116"/>
                <p:cNvSpPr>
                  <a:spLocks/>
                </p:cNvSpPr>
                <p:nvPr/>
              </p:nvSpPr>
              <p:spPr bwMode="auto">
                <a:xfrm>
                  <a:off x="5113" y="3141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4373" name="Rectangle 117"/>
              <p:cNvSpPr>
                <a:spLocks noChangeArrowheads="1"/>
              </p:cNvSpPr>
              <p:nvPr/>
            </p:nvSpPr>
            <p:spPr bwMode="auto">
              <a:xfrm>
                <a:off x="5393" y="314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18"/>
              <p:cNvGrpSpPr>
                <a:grpSpLocks/>
              </p:cNvGrpSpPr>
              <p:nvPr/>
            </p:nvGrpSpPr>
            <p:grpSpPr bwMode="auto">
              <a:xfrm>
                <a:off x="5420" y="3141"/>
                <a:ext cx="284" cy="289"/>
                <a:chOff x="5420" y="3141"/>
                <a:chExt cx="284" cy="289"/>
              </a:xfrm>
            </p:grpSpPr>
            <p:sp>
              <p:nvSpPr>
                <p:cNvPr id="2784375" name="Freeform 119"/>
                <p:cNvSpPr>
                  <a:spLocks/>
                </p:cNvSpPr>
                <p:nvPr/>
              </p:nvSpPr>
              <p:spPr bwMode="auto">
                <a:xfrm>
                  <a:off x="5420" y="3141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76" name="Freeform 120"/>
                <p:cNvSpPr>
                  <a:spLocks/>
                </p:cNvSpPr>
                <p:nvPr/>
              </p:nvSpPr>
              <p:spPr bwMode="auto">
                <a:xfrm>
                  <a:off x="5561" y="3141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4377" name="Line 121"/>
              <p:cNvSpPr>
                <a:spLocks noChangeShapeType="1"/>
              </p:cNvSpPr>
              <p:nvPr/>
            </p:nvSpPr>
            <p:spPr bwMode="auto">
              <a:xfrm>
                <a:off x="5273" y="3285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78" name="Line 122"/>
              <p:cNvSpPr>
                <a:spLocks noChangeShapeType="1"/>
              </p:cNvSpPr>
              <p:nvPr/>
            </p:nvSpPr>
            <p:spPr bwMode="auto">
              <a:xfrm>
                <a:off x="4789" y="3285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79" name="Freeform 123"/>
              <p:cNvSpPr>
                <a:spLocks/>
              </p:cNvSpPr>
              <p:nvPr/>
            </p:nvSpPr>
            <p:spPr bwMode="auto">
              <a:xfrm>
                <a:off x="4910" y="3285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80" name="Line 124"/>
              <p:cNvSpPr>
                <a:spLocks noChangeShapeType="1"/>
              </p:cNvSpPr>
              <p:nvPr/>
            </p:nvSpPr>
            <p:spPr bwMode="auto">
              <a:xfrm>
                <a:off x="4404" y="3381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81" name="Freeform 125"/>
              <p:cNvSpPr>
                <a:spLocks/>
              </p:cNvSpPr>
              <p:nvPr/>
            </p:nvSpPr>
            <p:spPr bwMode="auto">
              <a:xfrm>
                <a:off x="4497" y="3280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84382" name="Line 126"/>
          <p:cNvSpPr>
            <a:spLocks noChangeShapeType="1"/>
          </p:cNvSpPr>
          <p:nvPr/>
        </p:nvSpPr>
        <p:spPr bwMode="auto">
          <a:xfrm flipH="1">
            <a:off x="5214938" y="3276600"/>
            <a:ext cx="1033462" cy="987425"/>
          </a:xfrm>
          <a:prstGeom prst="line">
            <a:avLst/>
          </a:prstGeom>
          <a:noFill/>
          <a:ln w="5715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4383" name="Line 127"/>
          <p:cNvSpPr>
            <a:spLocks noChangeShapeType="1"/>
          </p:cNvSpPr>
          <p:nvPr/>
        </p:nvSpPr>
        <p:spPr bwMode="auto">
          <a:xfrm flipH="1">
            <a:off x="5943600" y="3276600"/>
            <a:ext cx="381000" cy="1698625"/>
          </a:xfrm>
          <a:prstGeom prst="line">
            <a:avLst/>
          </a:prstGeom>
          <a:noFill/>
          <a:ln w="5715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4384" name="Line 128"/>
          <p:cNvSpPr>
            <a:spLocks noChangeShapeType="1"/>
          </p:cNvSpPr>
          <p:nvPr/>
        </p:nvSpPr>
        <p:spPr bwMode="auto">
          <a:xfrm>
            <a:off x="6400800" y="3200400"/>
            <a:ext cx="177800" cy="2435225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129"/>
          <p:cNvGrpSpPr>
            <a:grpSpLocks/>
          </p:cNvGrpSpPr>
          <p:nvPr/>
        </p:nvGrpSpPr>
        <p:grpSpPr bwMode="auto">
          <a:xfrm>
            <a:off x="719138" y="2505075"/>
            <a:ext cx="5761037" cy="989013"/>
            <a:chOff x="453" y="1338"/>
            <a:chExt cx="3629" cy="623"/>
          </a:xfrm>
        </p:grpSpPr>
        <p:sp>
          <p:nvSpPr>
            <p:cNvPr id="2784386" name="Freeform 130" descr="25%"/>
            <p:cNvSpPr>
              <a:spLocks/>
            </p:cNvSpPr>
            <p:nvPr/>
          </p:nvSpPr>
          <p:spPr bwMode="auto">
            <a:xfrm>
              <a:off x="3637" y="1544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87" name="Rectangle 131"/>
            <p:cNvSpPr>
              <a:spLocks noChangeArrowheads="1"/>
            </p:cNvSpPr>
            <p:nvPr/>
          </p:nvSpPr>
          <p:spPr bwMode="auto">
            <a:xfrm>
              <a:off x="453" y="1537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add 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,$t1,$t2</a:t>
              </a:r>
            </a:p>
          </p:txBody>
        </p:sp>
        <p:sp>
          <p:nvSpPr>
            <p:cNvPr id="2784388" name="Rectangle 132"/>
            <p:cNvSpPr>
              <a:spLocks noChangeArrowheads="1"/>
            </p:cNvSpPr>
            <p:nvPr/>
          </p:nvSpPr>
          <p:spPr bwMode="auto">
            <a:xfrm>
              <a:off x="1896" y="1338"/>
              <a:ext cx="2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IF</a:t>
              </a:r>
            </a:p>
          </p:txBody>
        </p:sp>
        <p:sp>
          <p:nvSpPr>
            <p:cNvPr id="2784389" name="Rectangle 133"/>
            <p:cNvSpPr>
              <a:spLocks noChangeArrowheads="1"/>
            </p:cNvSpPr>
            <p:nvPr/>
          </p:nvSpPr>
          <p:spPr bwMode="auto">
            <a:xfrm>
              <a:off x="2280" y="1338"/>
              <a:ext cx="49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ID/RF</a:t>
              </a:r>
            </a:p>
          </p:txBody>
        </p:sp>
        <p:sp>
          <p:nvSpPr>
            <p:cNvPr id="2784390" name="Rectangle 134"/>
            <p:cNvSpPr>
              <a:spLocks noChangeArrowheads="1"/>
            </p:cNvSpPr>
            <p:nvPr/>
          </p:nvSpPr>
          <p:spPr bwMode="auto">
            <a:xfrm>
              <a:off x="2808" y="1338"/>
              <a:ext cx="3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EX</a:t>
              </a:r>
            </a:p>
          </p:txBody>
        </p:sp>
        <p:sp>
          <p:nvSpPr>
            <p:cNvPr id="2784391" name="Rectangle 135"/>
            <p:cNvSpPr>
              <a:spLocks noChangeArrowheads="1"/>
            </p:cNvSpPr>
            <p:nvPr/>
          </p:nvSpPr>
          <p:spPr bwMode="auto">
            <a:xfrm>
              <a:off x="3232" y="1338"/>
              <a:ext cx="4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MEM</a:t>
              </a:r>
            </a:p>
          </p:txBody>
        </p:sp>
        <p:sp>
          <p:nvSpPr>
            <p:cNvPr id="2784392" name="Rectangle 136"/>
            <p:cNvSpPr>
              <a:spLocks noChangeArrowheads="1"/>
            </p:cNvSpPr>
            <p:nvPr/>
          </p:nvSpPr>
          <p:spPr bwMode="auto">
            <a:xfrm>
              <a:off x="3720" y="1338"/>
              <a:ext cx="36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WB</a:t>
              </a:r>
            </a:p>
          </p:txBody>
        </p:sp>
        <p:sp>
          <p:nvSpPr>
            <p:cNvPr id="2784393" name="Freeform 137"/>
            <p:cNvSpPr>
              <a:spLocks/>
            </p:cNvSpPr>
            <p:nvPr/>
          </p:nvSpPr>
          <p:spPr bwMode="auto">
            <a:xfrm>
              <a:off x="3169" y="1544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94" name="Freeform 138"/>
            <p:cNvSpPr>
              <a:spLocks/>
            </p:cNvSpPr>
            <p:nvPr/>
          </p:nvSpPr>
          <p:spPr bwMode="auto">
            <a:xfrm>
              <a:off x="3330" y="1544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95" name="Freeform 139"/>
            <p:cNvSpPr>
              <a:spLocks/>
            </p:cNvSpPr>
            <p:nvPr/>
          </p:nvSpPr>
          <p:spPr bwMode="auto">
            <a:xfrm>
              <a:off x="2786" y="1448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96" name="Rectangle 140"/>
            <p:cNvSpPr>
              <a:spLocks noChangeArrowheads="1"/>
            </p:cNvSpPr>
            <p:nvPr/>
          </p:nvSpPr>
          <p:spPr bwMode="auto">
            <a:xfrm rot="5400000">
              <a:off x="2689" y="1571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84397" name="Rectangle 141"/>
            <p:cNvSpPr>
              <a:spLocks noChangeArrowheads="1"/>
            </p:cNvSpPr>
            <p:nvPr/>
          </p:nvSpPr>
          <p:spPr bwMode="auto">
            <a:xfrm>
              <a:off x="1920" y="1578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25" name="Group 142"/>
            <p:cNvGrpSpPr>
              <a:grpSpLocks/>
            </p:cNvGrpSpPr>
            <p:nvPr/>
          </p:nvGrpSpPr>
          <p:grpSpPr bwMode="auto">
            <a:xfrm>
              <a:off x="1860" y="1544"/>
              <a:ext cx="340" cy="289"/>
              <a:chOff x="1935" y="1349"/>
              <a:chExt cx="340" cy="289"/>
            </a:xfrm>
          </p:grpSpPr>
          <p:sp>
            <p:nvSpPr>
              <p:cNvPr id="2784399" name="Freeform 143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400" name="Freeform 144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401" name="Rectangle 145"/>
            <p:cNvSpPr>
              <a:spLocks noChangeArrowheads="1"/>
            </p:cNvSpPr>
            <p:nvPr/>
          </p:nvSpPr>
          <p:spPr bwMode="auto">
            <a:xfrm>
              <a:off x="2301" y="1551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402" name="Freeform 146"/>
            <p:cNvSpPr>
              <a:spLocks/>
            </p:cNvSpPr>
            <p:nvPr/>
          </p:nvSpPr>
          <p:spPr bwMode="auto">
            <a:xfrm>
              <a:off x="2320" y="1544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3" name="Freeform 147"/>
            <p:cNvSpPr>
              <a:spLocks/>
            </p:cNvSpPr>
            <p:nvPr/>
          </p:nvSpPr>
          <p:spPr bwMode="auto">
            <a:xfrm>
              <a:off x="2468" y="1544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4" name="Line 148"/>
            <p:cNvSpPr>
              <a:spLocks noChangeShapeType="1"/>
            </p:cNvSpPr>
            <p:nvPr/>
          </p:nvSpPr>
          <p:spPr bwMode="auto">
            <a:xfrm>
              <a:off x="2205" y="168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5" name="Freeform 149"/>
            <p:cNvSpPr>
              <a:spLocks/>
            </p:cNvSpPr>
            <p:nvPr/>
          </p:nvSpPr>
          <p:spPr bwMode="auto">
            <a:xfrm>
              <a:off x="2267" y="1592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6" name="Line 150"/>
            <p:cNvSpPr>
              <a:spLocks noChangeShapeType="1"/>
            </p:cNvSpPr>
            <p:nvPr/>
          </p:nvSpPr>
          <p:spPr bwMode="auto">
            <a:xfrm>
              <a:off x="2621" y="159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7" name="Rectangle 151"/>
            <p:cNvSpPr>
              <a:spLocks noChangeArrowheads="1"/>
            </p:cNvSpPr>
            <p:nvPr/>
          </p:nvSpPr>
          <p:spPr bwMode="auto">
            <a:xfrm>
              <a:off x="3150" y="1588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84408" name="Rectangle 152"/>
            <p:cNvSpPr>
              <a:spLocks noChangeArrowheads="1"/>
            </p:cNvSpPr>
            <p:nvPr/>
          </p:nvSpPr>
          <p:spPr bwMode="auto">
            <a:xfrm>
              <a:off x="3610" y="154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409" name="Freeform 153"/>
            <p:cNvSpPr>
              <a:spLocks/>
            </p:cNvSpPr>
            <p:nvPr/>
          </p:nvSpPr>
          <p:spPr bwMode="auto">
            <a:xfrm>
              <a:off x="3778" y="1544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0" name="Line 154"/>
            <p:cNvSpPr>
              <a:spLocks noChangeShapeType="1"/>
            </p:cNvSpPr>
            <p:nvPr/>
          </p:nvSpPr>
          <p:spPr bwMode="auto">
            <a:xfrm>
              <a:off x="3490" y="168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1" name="Line 155"/>
            <p:cNvSpPr>
              <a:spLocks noChangeShapeType="1"/>
            </p:cNvSpPr>
            <p:nvPr/>
          </p:nvSpPr>
          <p:spPr bwMode="auto">
            <a:xfrm>
              <a:off x="3006" y="168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2" name="Freeform 156"/>
            <p:cNvSpPr>
              <a:spLocks/>
            </p:cNvSpPr>
            <p:nvPr/>
          </p:nvSpPr>
          <p:spPr bwMode="auto">
            <a:xfrm>
              <a:off x="3127" y="1688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3" name="Line 157"/>
            <p:cNvSpPr>
              <a:spLocks noChangeShapeType="1"/>
            </p:cNvSpPr>
            <p:nvPr/>
          </p:nvSpPr>
          <p:spPr bwMode="auto">
            <a:xfrm>
              <a:off x="2621" y="178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4" name="Freeform 158"/>
            <p:cNvSpPr>
              <a:spLocks/>
            </p:cNvSpPr>
            <p:nvPr/>
          </p:nvSpPr>
          <p:spPr bwMode="auto">
            <a:xfrm>
              <a:off x="2714" y="1683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4415" name="Oval 159"/>
          <p:cNvSpPr>
            <a:spLocks noChangeArrowheads="1"/>
          </p:cNvSpPr>
          <p:nvPr/>
        </p:nvSpPr>
        <p:spPr bwMode="auto">
          <a:xfrm>
            <a:off x="6327775" y="3032125"/>
            <a:ext cx="93663" cy="9366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6" name="Group 160"/>
          <p:cNvGrpSpPr>
            <a:grpSpLocks/>
          </p:cNvGrpSpPr>
          <p:nvPr/>
        </p:nvGrpSpPr>
        <p:grpSpPr bwMode="auto">
          <a:xfrm>
            <a:off x="161925" y="1771650"/>
            <a:ext cx="569913" cy="4786313"/>
            <a:chOff x="102" y="876"/>
            <a:chExt cx="359" cy="3015"/>
          </a:xfrm>
        </p:grpSpPr>
        <p:sp>
          <p:nvSpPr>
            <p:cNvPr id="2784417" name="Line 161"/>
            <p:cNvSpPr>
              <a:spLocks noChangeShapeType="1"/>
            </p:cNvSpPr>
            <p:nvPr/>
          </p:nvSpPr>
          <p:spPr bwMode="auto">
            <a:xfrm>
              <a:off x="461" y="1659"/>
              <a:ext cx="0" cy="20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8" name="Rectangle 162"/>
            <p:cNvSpPr>
              <a:spLocks noChangeArrowheads="1"/>
            </p:cNvSpPr>
            <p:nvPr/>
          </p:nvSpPr>
          <p:spPr bwMode="auto">
            <a:xfrm>
              <a:off x="102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</p:grpSp>
      <p:grpSp>
        <p:nvGrpSpPr>
          <p:cNvPr id="27" name="Group 163"/>
          <p:cNvGrpSpPr>
            <a:grpSpLocks/>
          </p:cNvGrpSpPr>
          <p:nvPr/>
        </p:nvGrpSpPr>
        <p:grpSpPr bwMode="auto">
          <a:xfrm>
            <a:off x="1131888" y="1679575"/>
            <a:ext cx="7707312" cy="515938"/>
            <a:chOff x="713" y="818"/>
            <a:chExt cx="4855" cy="325"/>
          </a:xfrm>
        </p:grpSpPr>
        <p:sp>
          <p:nvSpPr>
            <p:cNvPr id="2784420" name="Line 164"/>
            <p:cNvSpPr>
              <a:spLocks noChangeShapeType="1"/>
            </p:cNvSpPr>
            <p:nvPr/>
          </p:nvSpPr>
          <p:spPr bwMode="auto">
            <a:xfrm>
              <a:off x="764" y="1143"/>
              <a:ext cx="48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21" name="Rectangle 165"/>
            <p:cNvSpPr>
              <a:spLocks noChangeArrowheads="1"/>
            </p:cNvSpPr>
            <p:nvPr/>
          </p:nvSpPr>
          <p:spPr bwMode="auto">
            <a:xfrm>
              <a:off x="713" y="818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84422" name="Line 166"/>
          <p:cNvSpPr>
            <a:spLocks noChangeShapeType="1"/>
          </p:cNvSpPr>
          <p:nvPr/>
        </p:nvSpPr>
        <p:spPr bwMode="auto">
          <a:xfrm flipH="1">
            <a:off x="4587875" y="3124200"/>
            <a:ext cx="1660525" cy="461963"/>
          </a:xfrm>
          <a:prstGeom prst="line">
            <a:avLst/>
          </a:prstGeom>
          <a:noFill/>
          <a:ln w="5715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275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Pipelining is a BIG idea</a:t>
            </a:r>
          </a:p>
          <a:p>
            <a:r>
              <a:rPr lang="en-US" dirty="0" smtClean="0"/>
              <a:t>Optimal </a:t>
            </a:r>
            <a:r>
              <a:rPr lang="en-US" dirty="0" smtClean="0"/>
              <a:t>Pipeline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Each stage is executing part of an instruction each clock cycle.</a:t>
            </a:r>
          </a:p>
          <a:p>
            <a:pPr lvl="1"/>
            <a:r>
              <a:rPr lang="en-US" dirty="0" smtClean="0"/>
              <a:t>One instruction finishes during each clock cycle.</a:t>
            </a:r>
          </a:p>
          <a:p>
            <a:pPr lvl="1"/>
            <a:r>
              <a:rPr lang="en-US" dirty="0" smtClean="0"/>
              <a:t>On average, execute far more quickly.</a:t>
            </a:r>
          </a:p>
          <a:p>
            <a:r>
              <a:rPr lang="en-US" dirty="0" smtClean="0"/>
              <a:t>What makes this work?</a:t>
            </a:r>
          </a:p>
          <a:p>
            <a:pPr lvl="1"/>
            <a:r>
              <a:rPr lang="en-US" dirty="0" smtClean="0"/>
              <a:t>Similarities between instructions allow us to use same stages for all instructions (generally).</a:t>
            </a:r>
          </a:p>
          <a:p>
            <a:pPr lvl="1"/>
            <a:r>
              <a:rPr lang="en-US" dirty="0" smtClean="0"/>
              <a:t>Each stage takes about the same amount of time as all others: little wasted time.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241518"/>
            <a:ext cx="3962400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>
                <a:latin typeface="18 VAG Rounded Bold   07390"/>
                <a:cs typeface="B VAG Rounded Bold"/>
              </a:rPr>
              <a:t>Correction to the Pipelining Demo</a:t>
            </a:r>
          </a:p>
          <a:p>
            <a:pPr algn="ctr"/>
            <a:endParaRPr lang="en-US" sz="1600" dirty="0" smtClean="0">
              <a:latin typeface="18 VAG Rounded Bold   07390"/>
              <a:cs typeface="B VAG Rounded Bold"/>
            </a:endParaRPr>
          </a:p>
          <a:p>
            <a:pPr algn="ctr"/>
            <a:r>
              <a:rPr lang="en-US" sz="1600" dirty="0" smtClean="0">
                <a:latin typeface="18 VAG Rounded Bold   07390"/>
                <a:cs typeface="B VAG Rounded Bold"/>
              </a:rPr>
              <a:t>At one point I asked ALU what he was doing (after the pipeline had drained) and he said “something”, and I made him say “nothing”. David was right; the ALU is </a:t>
            </a:r>
            <a:r>
              <a:rPr lang="en-US" sz="1600" u="sng" dirty="0" smtClean="0">
                <a:latin typeface="18 VAG Rounded Bold   07390"/>
                <a:cs typeface="B VAG Rounded Bold"/>
              </a:rPr>
              <a:t>always </a:t>
            </a:r>
            <a:r>
              <a:rPr lang="en-US" sz="1600" dirty="0" smtClean="0">
                <a:latin typeface="18 VAG Rounded Bold   07390"/>
                <a:cs typeface="B VAG Rounded Bold"/>
              </a:rPr>
              <a:t>doing something, it’s hardware!</a:t>
            </a:r>
            <a:endParaRPr lang="en-US" sz="1600" dirty="0">
              <a:latin typeface="18 VAG Rounded Bold   07390"/>
              <a:cs typeface="B VAG Rounded Bol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63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 Solution: Forwarding</a:t>
            </a:r>
            <a:endParaRPr lang="en-US" dirty="0"/>
          </a:p>
        </p:txBody>
      </p:sp>
      <p:sp>
        <p:nvSpPr>
          <p:cNvPr id="164" name="Content Placeholder 16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 Forward result from one stage to </a:t>
            </a:r>
            <a:r>
              <a:rPr lang="en-US" sz="2800" dirty="0" smtClean="0"/>
              <a:t>another</a:t>
            </a:r>
            <a:endParaRPr lang="en-US" sz="2000" dirty="0" smtClean="0">
              <a:latin typeface="Times" pitchFamily="-65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17900" y="1617662"/>
            <a:ext cx="4800600" cy="4310063"/>
            <a:chOff x="2149" y="960"/>
            <a:chExt cx="3024" cy="2715"/>
          </a:xfrm>
        </p:grpSpPr>
        <p:sp>
          <p:nvSpPr>
            <p:cNvPr id="2786309" name="Line 5"/>
            <p:cNvSpPr>
              <a:spLocks noChangeShapeType="1"/>
            </p:cNvSpPr>
            <p:nvPr/>
          </p:nvSpPr>
          <p:spPr bwMode="auto">
            <a:xfrm>
              <a:off x="2149" y="960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0" name="Line 6"/>
            <p:cNvSpPr>
              <a:spLocks noChangeShapeType="1"/>
            </p:cNvSpPr>
            <p:nvPr/>
          </p:nvSpPr>
          <p:spPr bwMode="auto">
            <a:xfrm>
              <a:off x="2581" y="960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1" name="Line 7"/>
            <p:cNvSpPr>
              <a:spLocks noChangeShapeType="1"/>
            </p:cNvSpPr>
            <p:nvPr/>
          </p:nvSpPr>
          <p:spPr bwMode="auto">
            <a:xfrm>
              <a:off x="3013" y="960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2" name="Line 8"/>
            <p:cNvSpPr>
              <a:spLocks noChangeShapeType="1"/>
            </p:cNvSpPr>
            <p:nvPr/>
          </p:nvSpPr>
          <p:spPr bwMode="auto">
            <a:xfrm>
              <a:off x="3445" y="960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3" name="Line 9"/>
            <p:cNvSpPr>
              <a:spLocks noChangeShapeType="1"/>
            </p:cNvSpPr>
            <p:nvPr/>
          </p:nvSpPr>
          <p:spPr bwMode="auto">
            <a:xfrm>
              <a:off x="3877" y="960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4" name="Line 10"/>
            <p:cNvSpPr>
              <a:spLocks noChangeShapeType="1"/>
            </p:cNvSpPr>
            <p:nvPr/>
          </p:nvSpPr>
          <p:spPr bwMode="auto">
            <a:xfrm>
              <a:off x="4309" y="960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5" name="Line 11"/>
            <p:cNvSpPr>
              <a:spLocks noChangeShapeType="1"/>
            </p:cNvSpPr>
            <p:nvPr/>
          </p:nvSpPr>
          <p:spPr bwMode="auto">
            <a:xfrm flipH="1">
              <a:off x="4725" y="960"/>
              <a:ext cx="16" cy="27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6" name="Line 12"/>
            <p:cNvSpPr>
              <a:spLocks noChangeShapeType="1"/>
            </p:cNvSpPr>
            <p:nvPr/>
          </p:nvSpPr>
          <p:spPr bwMode="auto">
            <a:xfrm flipH="1">
              <a:off x="5157" y="960"/>
              <a:ext cx="16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90562" y="2697162"/>
            <a:ext cx="6191250" cy="814388"/>
            <a:chOff x="368" y="1640"/>
            <a:chExt cx="3900" cy="513"/>
          </a:xfrm>
        </p:grpSpPr>
        <p:sp>
          <p:nvSpPr>
            <p:cNvPr id="2786318" name="Freeform 14" descr="25%"/>
            <p:cNvSpPr>
              <a:spLocks/>
            </p:cNvSpPr>
            <p:nvPr/>
          </p:nvSpPr>
          <p:spPr bwMode="auto">
            <a:xfrm>
              <a:off x="2799" y="173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9" name="Rectangle 15"/>
            <p:cNvSpPr>
              <a:spLocks noChangeArrowheads="1"/>
            </p:cNvSpPr>
            <p:nvPr/>
          </p:nvSpPr>
          <p:spPr bwMode="auto">
            <a:xfrm>
              <a:off x="368" y="1737"/>
              <a:ext cx="144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sub $t4,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,$t3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107" y="1640"/>
              <a:ext cx="223" cy="481"/>
              <a:chOff x="3278" y="1701"/>
              <a:chExt cx="223" cy="481"/>
            </a:xfrm>
          </p:grpSpPr>
          <p:sp>
            <p:nvSpPr>
              <p:cNvPr id="2786321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22" name="Rectangle 18"/>
              <p:cNvSpPr>
                <a:spLocks noChangeArrowheads="1"/>
              </p:cNvSpPr>
              <p:nvPr/>
            </p:nvSpPr>
            <p:spPr bwMode="auto">
              <a:xfrm rot="5400000">
                <a:off x="3191" y="182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191" y="1736"/>
              <a:ext cx="340" cy="289"/>
              <a:chOff x="2362" y="1797"/>
              <a:chExt cx="340" cy="289"/>
            </a:xfrm>
          </p:grpSpPr>
          <p:sp>
            <p:nvSpPr>
              <p:cNvPr id="2786324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</p:grpSpPr>
            <p:sp>
              <p:nvSpPr>
                <p:cNvPr id="2786326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327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6328" name="Rectangle 24"/>
            <p:cNvSpPr>
              <a:spLocks noChangeArrowheads="1"/>
            </p:cNvSpPr>
            <p:nvPr/>
          </p:nvSpPr>
          <p:spPr bwMode="auto">
            <a:xfrm>
              <a:off x="2632" y="1743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329" name="Freeform 25"/>
            <p:cNvSpPr>
              <a:spLocks/>
            </p:cNvSpPr>
            <p:nvPr/>
          </p:nvSpPr>
          <p:spPr bwMode="auto">
            <a:xfrm>
              <a:off x="2651" y="1736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30" name="Line 26"/>
            <p:cNvSpPr>
              <a:spLocks noChangeShapeType="1"/>
            </p:cNvSpPr>
            <p:nvPr/>
          </p:nvSpPr>
          <p:spPr bwMode="auto">
            <a:xfrm>
              <a:off x="2536" y="188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31" name="Freeform 27"/>
            <p:cNvSpPr>
              <a:spLocks/>
            </p:cNvSpPr>
            <p:nvPr/>
          </p:nvSpPr>
          <p:spPr bwMode="auto">
            <a:xfrm>
              <a:off x="2598" y="1784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32" name="Line 28"/>
            <p:cNvSpPr>
              <a:spLocks noChangeShapeType="1"/>
            </p:cNvSpPr>
            <p:nvPr/>
          </p:nvSpPr>
          <p:spPr bwMode="auto">
            <a:xfrm>
              <a:off x="2952" y="178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33" name="Rectangle 29"/>
            <p:cNvSpPr>
              <a:spLocks noChangeArrowheads="1"/>
            </p:cNvSpPr>
            <p:nvPr/>
          </p:nvSpPr>
          <p:spPr bwMode="auto">
            <a:xfrm>
              <a:off x="3449" y="1738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500" y="1736"/>
              <a:ext cx="325" cy="289"/>
              <a:chOff x="3671" y="1797"/>
              <a:chExt cx="325" cy="289"/>
            </a:xfrm>
          </p:grpSpPr>
          <p:sp>
            <p:nvSpPr>
              <p:cNvPr id="2786335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36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337" name="Rectangle 33"/>
            <p:cNvSpPr>
              <a:spLocks noChangeArrowheads="1"/>
            </p:cNvSpPr>
            <p:nvPr/>
          </p:nvSpPr>
          <p:spPr bwMode="auto">
            <a:xfrm>
              <a:off x="3941" y="1738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3968" y="1736"/>
              <a:ext cx="284" cy="289"/>
              <a:chOff x="4139" y="1797"/>
              <a:chExt cx="284" cy="289"/>
            </a:xfrm>
          </p:grpSpPr>
          <p:sp>
            <p:nvSpPr>
              <p:cNvPr id="2786339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40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341" name="Line 37"/>
            <p:cNvSpPr>
              <a:spLocks noChangeShapeType="1"/>
            </p:cNvSpPr>
            <p:nvPr/>
          </p:nvSpPr>
          <p:spPr bwMode="auto">
            <a:xfrm>
              <a:off x="3821" y="1880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2" name="Line 38"/>
            <p:cNvSpPr>
              <a:spLocks noChangeShapeType="1"/>
            </p:cNvSpPr>
            <p:nvPr/>
          </p:nvSpPr>
          <p:spPr bwMode="auto">
            <a:xfrm>
              <a:off x="3337" y="1880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3" name="Freeform 39"/>
            <p:cNvSpPr>
              <a:spLocks/>
            </p:cNvSpPr>
            <p:nvPr/>
          </p:nvSpPr>
          <p:spPr bwMode="auto">
            <a:xfrm>
              <a:off x="3458" y="1880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4" name="Line 40"/>
            <p:cNvSpPr>
              <a:spLocks noChangeShapeType="1"/>
            </p:cNvSpPr>
            <p:nvPr/>
          </p:nvSpPr>
          <p:spPr bwMode="auto">
            <a:xfrm>
              <a:off x="2952" y="197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5" name="Freeform 41"/>
            <p:cNvSpPr>
              <a:spLocks/>
            </p:cNvSpPr>
            <p:nvPr/>
          </p:nvSpPr>
          <p:spPr bwMode="auto">
            <a:xfrm>
              <a:off x="3045" y="1875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665162" y="3408362"/>
            <a:ext cx="6894513" cy="814388"/>
            <a:chOff x="352" y="2088"/>
            <a:chExt cx="4343" cy="513"/>
          </a:xfrm>
        </p:grpSpPr>
        <p:sp>
          <p:nvSpPr>
            <p:cNvPr id="2786347" name="Freeform 43" descr="25%"/>
            <p:cNvSpPr>
              <a:spLocks/>
            </p:cNvSpPr>
            <p:nvPr/>
          </p:nvSpPr>
          <p:spPr bwMode="auto">
            <a:xfrm>
              <a:off x="3226" y="2184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8" name="Rectangle 44"/>
            <p:cNvSpPr>
              <a:spLocks noChangeArrowheads="1"/>
            </p:cNvSpPr>
            <p:nvPr/>
          </p:nvSpPr>
          <p:spPr bwMode="auto">
            <a:xfrm>
              <a:off x="352" y="2193"/>
              <a:ext cx="144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and $t5,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,$t6</a:t>
              </a:r>
            </a:p>
          </p:txBody>
        </p:sp>
        <p:sp>
          <p:nvSpPr>
            <p:cNvPr id="2786349" name="Freeform 45"/>
            <p:cNvSpPr>
              <a:spLocks/>
            </p:cNvSpPr>
            <p:nvPr/>
          </p:nvSpPr>
          <p:spPr bwMode="auto">
            <a:xfrm>
              <a:off x="3885" y="2328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6"/>
            <p:cNvGrpSpPr>
              <a:grpSpLocks/>
            </p:cNvGrpSpPr>
            <p:nvPr/>
          </p:nvGrpSpPr>
          <p:grpSpPr bwMode="auto">
            <a:xfrm>
              <a:off x="3534" y="2088"/>
              <a:ext cx="223" cy="481"/>
              <a:chOff x="3705" y="2149"/>
              <a:chExt cx="223" cy="481"/>
            </a:xfrm>
          </p:grpSpPr>
          <p:sp>
            <p:nvSpPr>
              <p:cNvPr id="2786351" name="Freeform 47"/>
              <p:cNvSpPr>
                <a:spLocks/>
              </p:cNvSpPr>
              <p:nvPr/>
            </p:nvSpPr>
            <p:spPr bwMode="auto">
              <a:xfrm>
                <a:off x="3715" y="2149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52" name="Rectangle 48"/>
              <p:cNvSpPr>
                <a:spLocks noChangeArrowheads="1"/>
              </p:cNvSpPr>
              <p:nvPr/>
            </p:nvSpPr>
            <p:spPr bwMode="auto">
              <a:xfrm rot="5400000">
                <a:off x="3618" y="2272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11" name="Group 49"/>
            <p:cNvGrpSpPr>
              <a:grpSpLocks/>
            </p:cNvGrpSpPr>
            <p:nvPr/>
          </p:nvGrpSpPr>
          <p:grpSpPr bwMode="auto">
            <a:xfrm>
              <a:off x="2618" y="2184"/>
              <a:ext cx="340" cy="289"/>
              <a:chOff x="2789" y="2245"/>
              <a:chExt cx="340" cy="289"/>
            </a:xfrm>
          </p:grpSpPr>
          <p:sp>
            <p:nvSpPr>
              <p:cNvPr id="2786354" name="Rectangle 50"/>
              <p:cNvSpPr>
                <a:spLocks noChangeArrowheads="1"/>
              </p:cNvSpPr>
              <p:nvPr/>
            </p:nvSpPr>
            <p:spPr bwMode="auto">
              <a:xfrm>
                <a:off x="2795" y="2247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12" name="Group 51"/>
              <p:cNvGrpSpPr>
                <a:grpSpLocks/>
              </p:cNvGrpSpPr>
              <p:nvPr/>
            </p:nvGrpSpPr>
            <p:grpSpPr bwMode="auto">
              <a:xfrm>
                <a:off x="2789" y="2245"/>
                <a:ext cx="340" cy="289"/>
                <a:chOff x="2789" y="2245"/>
                <a:chExt cx="340" cy="289"/>
              </a:xfrm>
            </p:grpSpPr>
            <p:sp>
              <p:nvSpPr>
                <p:cNvPr id="2786356" name="Freeform 52"/>
                <p:cNvSpPr>
                  <a:spLocks/>
                </p:cNvSpPr>
                <p:nvPr/>
              </p:nvSpPr>
              <p:spPr bwMode="auto">
                <a:xfrm>
                  <a:off x="2789" y="2245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357" name="Freeform 53"/>
                <p:cNvSpPr>
                  <a:spLocks/>
                </p:cNvSpPr>
                <p:nvPr/>
              </p:nvSpPr>
              <p:spPr bwMode="auto">
                <a:xfrm>
                  <a:off x="2958" y="2245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6358" name="Rectangle 54"/>
            <p:cNvSpPr>
              <a:spLocks noChangeArrowheads="1"/>
            </p:cNvSpPr>
            <p:nvPr/>
          </p:nvSpPr>
          <p:spPr bwMode="auto">
            <a:xfrm>
              <a:off x="3059" y="2191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359" name="Freeform 55"/>
            <p:cNvSpPr>
              <a:spLocks/>
            </p:cNvSpPr>
            <p:nvPr/>
          </p:nvSpPr>
          <p:spPr bwMode="auto">
            <a:xfrm>
              <a:off x="3078" y="2184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60" name="Line 56"/>
            <p:cNvSpPr>
              <a:spLocks noChangeShapeType="1"/>
            </p:cNvSpPr>
            <p:nvPr/>
          </p:nvSpPr>
          <p:spPr bwMode="auto">
            <a:xfrm>
              <a:off x="2963" y="232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61" name="Freeform 57"/>
            <p:cNvSpPr>
              <a:spLocks/>
            </p:cNvSpPr>
            <p:nvPr/>
          </p:nvSpPr>
          <p:spPr bwMode="auto">
            <a:xfrm>
              <a:off x="3025" y="2232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62" name="Line 58"/>
            <p:cNvSpPr>
              <a:spLocks noChangeShapeType="1"/>
            </p:cNvSpPr>
            <p:nvPr/>
          </p:nvSpPr>
          <p:spPr bwMode="auto">
            <a:xfrm>
              <a:off x="3379" y="22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63" name="Rectangle 59"/>
            <p:cNvSpPr>
              <a:spLocks noChangeArrowheads="1"/>
            </p:cNvSpPr>
            <p:nvPr/>
          </p:nvSpPr>
          <p:spPr bwMode="auto">
            <a:xfrm>
              <a:off x="3876" y="2186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>
              <a:off x="3927" y="2184"/>
              <a:ext cx="325" cy="289"/>
              <a:chOff x="4098" y="2245"/>
              <a:chExt cx="325" cy="289"/>
            </a:xfrm>
          </p:grpSpPr>
          <p:sp>
            <p:nvSpPr>
              <p:cNvPr id="2786365" name="Freeform 61"/>
              <p:cNvSpPr>
                <a:spLocks/>
              </p:cNvSpPr>
              <p:nvPr/>
            </p:nvSpPr>
            <p:spPr bwMode="auto">
              <a:xfrm>
                <a:off x="4098" y="2245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66" name="Freeform 62"/>
              <p:cNvSpPr>
                <a:spLocks/>
              </p:cNvSpPr>
              <p:nvPr/>
            </p:nvSpPr>
            <p:spPr bwMode="auto">
              <a:xfrm>
                <a:off x="4259" y="2245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367" name="Rectangle 63"/>
            <p:cNvSpPr>
              <a:spLocks noChangeArrowheads="1"/>
            </p:cNvSpPr>
            <p:nvPr/>
          </p:nvSpPr>
          <p:spPr bwMode="auto">
            <a:xfrm>
              <a:off x="4368" y="218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4" name="Group 64"/>
            <p:cNvGrpSpPr>
              <a:grpSpLocks/>
            </p:cNvGrpSpPr>
            <p:nvPr/>
          </p:nvGrpSpPr>
          <p:grpSpPr bwMode="auto">
            <a:xfrm>
              <a:off x="4395" y="2184"/>
              <a:ext cx="284" cy="289"/>
              <a:chOff x="4566" y="2245"/>
              <a:chExt cx="284" cy="289"/>
            </a:xfrm>
          </p:grpSpPr>
          <p:sp>
            <p:nvSpPr>
              <p:cNvPr id="2786369" name="Freeform 65"/>
              <p:cNvSpPr>
                <a:spLocks/>
              </p:cNvSpPr>
              <p:nvPr/>
            </p:nvSpPr>
            <p:spPr bwMode="auto">
              <a:xfrm>
                <a:off x="4566" y="2245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70" name="Freeform 66"/>
              <p:cNvSpPr>
                <a:spLocks/>
              </p:cNvSpPr>
              <p:nvPr/>
            </p:nvSpPr>
            <p:spPr bwMode="auto">
              <a:xfrm>
                <a:off x="4707" y="2245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371" name="Line 67"/>
            <p:cNvSpPr>
              <a:spLocks noChangeShapeType="1"/>
            </p:cNvSpPr>
            <p:nvPr/>
          </p:nvSpPr>
          <p:spPr bwMode="auto">
            <a:xfrm>
              <a:off x="4248" y="232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2" name="Line 68"/>
            <p:cNvSpPr>
              <a:spLocks noChangeShapeType="1"/>
            </p:cNvSpPr>
            <p:nvPr/>
          </p:nvSpPr>
          <p:spPr bwMode="auto">
            <a:xfrm>
              <a:off x="3764" y="232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3" name="Line 69"/>
            <p:cNvSpPr>
              <a:spLocks noChangeShapeType="1"/>
            </p:cNvSpPr>
            <p:nvPr/>
          </p:nvSpPr>
          <p:spPr bwMode="auto">
            <a:xfrm>
              <a:off x="3379" y="242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4" name="Freeform 70"/>
            <p:cNvSpPr>
              <a:spLocks/>
            </p:cNvSpPr>
            <p:nvPr/>
          </p:nvSpPr>
          <p:spPr bwMode="auto">
            <a:xfrm>
              <a:off x="3472" y="2323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71"/>
          <p:cNvGrpSpPr>
            <a:grpSpLocks/>
          </p:cNvGrpSpPr>
          <p:nvPr/>
        </p:nvGrpSpPr>
        <p:grpSpPr bwMode="auto">
          <a:xfrm>
            <a:off x="639762" y="4119562"/>
            <a:ext cx="7597775" cy="814388"/>
            <a:chOff x="336" y="2536"/>
            <a:chExt cx="4786" cy="513"/>
          </a:xfrm>
        </p:grpSpPr>
        <p:sp>
          <p:nvSpPr>
            <p:cNvPr id="2786376" name="Freeform 72"/>
            <p:cNvSpPr>
              <a:spLocks/>
            </p:cNvSpPr>
            <p:nvPr/>
          </p:nvSpPr>
          <p:spPr bwMode="auto">
            <a:xfrm>
              <a:off x="3971" y="2536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7" name="Freeform 73" descr="25%"/>
            <p:cNvSpPr>
              <a:spLocks/>
            </p:cNvSpPr>
            <p:nvPr/>
          </p:nvSpPr>
          <p:spPr bwMode="auto">
            <a:xfrm>
              <a:off x="3653" y="263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8" name="Rectangle 74"/>
            <p:cNvSpPr>
              <a:spLocks noChangeArrowheads="1"/>
            </p:cNvSpPr>
            <p:nvPr/>
          </p:nvSpPr>
          <p:spPr bwMode="auto">
            <a:xfrm>
              <a:off x="336" y="2649"/>
              <a:ext cx="140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or   $t7,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,$t8</a:t>
              </a:r>
            </a:p>
          </p:txBody>
        </p:sp>
        <p:sp>
          <p:nvSpPr>
            <p:cNvPr id="2786379" name="Freeform 75"/>
            <p:cNvSpPr>
              <a:spLocks/>
            </p:cNvSpPr>
            <p:nvPr/>
          </p:nvSpPr>
          <p:spPr bwMode="auto">
            <a:xfrm>
              <a:off x="4312" y="277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0" name="Freeform 76"/>
            <p:cNvSpPr>
              <a:spLocks/>
            </p:cNvSpPr>
            <p:nvPr/>
          </p:nvSpPr>
          <p:spPr bwMode="auto">
            <a:xfrm>
              <a:off x="3045" y="2632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1" name="Freeform 77"/>
            <p:cNvSpPr>
              <a:spLocks/>
            </p:cNvSpPr>
            <p:nvPr/>
          </p:nvSpPr>
          <p:spPr bwMode="auto">
            <a:xfrm>
              <a:off x="3214" y="2632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2" name="Rectangle 78"/>
            <p:cNvSpPr>
              <a:spLocks noChangeArrowheads="1"/>
            </p:cNvSpPr>
            <p:nvPr/>
          </p:nvSpPr>
          <p:spPr bwMode="auto">
            <a:xfrm>
              <a:off x="3026" y="2634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sp>
          <p:nvSpPr>
            <p:cNvPr id="2786383" name="Rectangle 79"/>
            <p:cNvSpPr>
              <a:spLocks noChangeArrowheads="1"/>
            </p:cNvSpPr>
            <p:nvPr/>
          </p:nvSpPr>
          <p:spPr bwMode="auto">
            <a:xfrm rot="5400000">
              <a:off x="3874" y="2659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86384" name="Rectangle 80"/>
            <p:cNvSpPr>
              <a:spLocks noChangeArrowheads="1"/>
            </p:cNvSpPr>
            <p:nvPr/>
          </p:nvSpPr>
          <p:spPr bwMode="auto">
            <a:xfrm>
              <a:off x="3486" y="263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385" name="Freeform 81"/>
            <p:cNvSpPr>
              <a:spLocks/>
            </p:cNvSpPr>
            <p:nvPr/>
          </p:nvSpPr>
          <p:spPr bwMode="auto">
            <a:xfrm>
              <a:off x="3505" y="263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6" name="Line 82"/>
            <p:cNvSpPr>
              <a:spLocks noChangeShapeType="1"/>
            </p:cNvSpPr>
            <p:nvPr/>
          </p:nvSpPr>
          <p:spPr bwMode="auto">
            <a:xfrm>
              <a:off x="3390" y="277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7" name="Freeform 83"/>
            <p:cNvSpPr>
              <a:spLocks/>
            </p:cNvSpPr>
            <p:nvPr/>
          </p:nvSpPr>
          <p:spPr bwMode="auto">
            <a:xfrm>
              <a:off x="3452" y="268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8" name="Line 84"/>
            <p:cNvSpPr>
              <a:spLocks noChangeShapeType="1"/>
            </p:cNvSpPr>
            <p:nvPr/>
          </p:nvSpPr>
          <p:spPr bwMode="auto">
            <a:xfrm>
              <a:off x="3806" y="268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9" name="Rectangle 85"/>
            <p:cNvSpPr>
              <a:spLocks noChangeArrowheads="1"/>
            </p:cNvSpPr>
            <p:nvPr/>
          </p:nvSpPr>
          <p:spPr bwMode="auto">
            <a:xfrm>
              <a:off x="4303" y="2634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86390" name="Freeform 86"/>
            <p:cNvSpPr>
              <a:spLocks/>
            </p:cNvSpPr>
            <p:nvPr/>
          </p:nvSpPr>
          <p:spPr bwMode="auto">
            <a:xfrm>
              <a:off x="4354" y="2632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1" name="Freeform 87"/>
            <p:cNvSpPr>
              <a:spLocks/>
            </p:cNvSpPr>
            <p:nvPr/>
          </p:nvSpPr>
          <p:spPr bwMode="auto">
            <a:xfrm>
              <a:off x="4515" y="2632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2" name="Rectangle 88"/>
            <p:cNvSpPr>
              <a:spLocks noChangeArrowheads="1"/>
            </p:cNvSpPr>
            <p:nvPr/>
          </p:nvSpPr>
          <p:spPr bwMode="auto">
            <a:xfrm>
              <a:off x="4795" y="263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393" name="Freeform 89"/>
            <p:cNvSpPr>
              <a:spLocks/>
            </p:cNvSpPr>
            <p:nvPr/>
          </p:nvSpPr>
          <p:spPr bwMode="auto">
            <a:xfrm>
              <a:off x="4822" y="2632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4" name="Freeform 90"/>
            <p:cNvSpPr>
              <a:spLocks/>
            </p:cNvSpPr>
            <p:nvPr/>
          </p:nvSpPr>
          <p:spPr bwMode="auto">
            <a:xfrm>
              <a:off x="4963" y="2632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5" name="Line 91"/>
            <p:cNvSpPr>
              <a:spLocks noChangeShapeType="1"/>
            </p:cNvSpPr>
            <p:nvPr/>
          </p:nvSpPr>
          <p:spPr bwMode="auto">
            <a:xfrm>
              <a:off x="4675" y="277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6" name="Line 92"/>
            <p:cNvSpPr>
              <a:spLocks noChangeShapeType="1"/>
            </p:cNvSpPr>
            <p:nvPr/>
          </p:nvSpPr>
          <p:spPr bwMode="auto">
            <a:xfrm>
              <a:off x="4191" y="277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7" name="Line 93"/>
            <p:cNvSpPr>
              <a:spLocks noChangeShapeType="1"/>
            </p:cNvSpPr>
            <p:nvPr/>
          </p:nvSpPr>
          <p:spPr bwMode="auto">
            <a:xfrm>
              <a:off x="3806" y="287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8" name="Freeform 94"/>
            <p:cNvSpPr>
              <a:spLocks/>
            </p:cNvSpPr>
            <p:nvPr/>
          </p:nvSpPr>
          <p:spPr bwMode="auto">
            <a:xfrm>
              <a:off x="3899" y="277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5"/>
          <p:cNvGrpSpPr>
            <a:grpSpLocks/>
          </p:cNvGrpSpPr>
          <p:nvPr/>
        </p:nvGrpSpPr>
        <p:grpSpPr bwMode="auto">
          <a:xfrm>
            <a:off x="665162" y="4830762"/>
            <a:ext cx="8250238" cy="814388"/>
            <a:chOff x="352" y="2984"/>
            <a:chExt cx="5197" cy="513"/>
          </a:xfrm>
        </p:grpSpPr>
        <p:sp>
          <p:nvSpPr>
            <p:cNvPr id="2786400" name="Rectangle 96"/>
            <p:cNvSpPr>
              <a:spLocks noChangeArrowheads="1"/>
            </p:cNvSpPr>
            <p:nvPr/>
          </p:nvSpPr>
          <p:spPr bwMode="auto">
            <a:xfrm>
              <a:off x="352" y="3105"/>
              <a:ext cx="151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xor $t9,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,$t10</a:t>
              </a:r>
            </a:p>
          </p:txBody>
        </p:sp>
        <p:grpSp>
          <p:nvGrpSpPr>
            <p:cNvPr id="17" name="Group 97"/>
            <p:cNvGrpSpPr>
              <a:grpSpLocks/>
            </p:cNvGrpSpPr>
            <p:nvPr/>
          </p:nvGrpSpPr>
          <p:grpSpPr bwMode="auto">
            <a:xfrm>
              <a:off x="3472" y="2984"/>
              <a:ext cx="2077" cy="513"/>
              <a:chOff x="3643" y="3045"/>
              <a:chExt cx="2077" cy="513"/>
            </a:xfrm>
          </p:grpSpPr>
          <p:grpSp>
            <p:nvGrpSpPr>
              <p:cNvPr id="18" name="Group 98"/>
              <p:cNvGrpSpPr>
                <a:grpSpLocks/>
              </p:cNvGrpSpPr>
              <p:nvPr/>
            </p:nvGrpSpPr>
            <p:grpSpPr bwMode="auto">
              <a:xfrm>
                <a:off x="4559" y="3045"/>
                <a:ext cx="223" cy="481"/>
                <a:chOff x="4559" y="3045"/>
                <a:chExt cx="223" cy="481"/>
              </a:xfrm>
            </p:grpSpPr>
            <p:sp>
              <p:nvSpPr>
                <p:cNvPr id="2786403" name="Freeform 99"/>
                <p:cNvSpPr>
                  <a:spLocks/>
                </p:cNvSpPr>
                <p:nvPr/>
              </p:nvSpPr>
              <p:spPr bwMode="auto">
                <a:xfrm>
                  <a:off x="4569" y="3045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404" name="Rectangle 100"/>
                <p:cNvSpPr>
                  <a:spLocks noChangeArrowheads="1"/>
                </p:cNvSpPr>
                <p:nvPr/>
              </p:nvSpPr>
              <p:spPr bwMode="auto">
                <a:xfrm rot="5400000">
                  <a:off x="4472" y="3168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101"/>
              <p:cNvGrpSpPr>
                <a:grpSpLocks/>
              </p:cNvGrpSpPr>
              <p:nvPr/>
            </p:nvGrpSpPr>
            <p:grpSpPr bwMode="auto">
              <a:xfrm>
                <a:off x="3643" y="3141"/>
                <a:ext cx="340" cy="289"/>
                <a:chOff x="3643" y="3141"/>
                <a:chExt cx="340" cy="289"/>
              </a:xfrm>
            </p:grpSpPr>
            <p:sp>
              <p:nvSpPr>
                <p:cNvPr id="2786406" name="Rectangle 102"/>
                <p:cNvSpPr>
                  <a:spLocks noChangeArrowheads="1"/>
                </p:cNvSpPr>
                <p:nvPr/>
              </p:nvSpPr>
              <p:spPr bwMode="auto">
                <a:xfrm>
                  <a:off x="3649" y="3143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I$</a:t>
                  </a:r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3643" y="3141"/>
                  <a:ext cx="340" cy="289"/>
                  <a:chOff x="3643" y="3141"/>
                  <a:chExt cx="340" cy="289"/>
                </a:xfrm>
              </p:grpSpPr>
              <p:sp>
                <p:nvSpPr>
                  <p:cNvPr id="2786408" name="Freeform 104"/>
                  <p:cNvSpPr>
                    <a:spLocks/>
                  </p:cNvSpPr>
                  <p:nvPr/>
                </p:nvSpPr>
                <p:spPr bwMode="auto">
                  <a:xfrm>
                    <a:off x="3643" y="3141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86409" name="Freeform 105"/>
                  <p:cNvSpPr>
                    <a:spLocks/>
                  </p:cNvSpPr>
                  <p:nvPr/>
                </p:nvSpPr>
                <p:spPr bwMode="auto">
                  <a:xfrm>
                    <a:off x="3812" y="3141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86410" name="Rectangle 106"/>
              <p:cNvSpPr>
                <a:spLocks noChangeArrowheads="1"/>
              </p:cNvSpPr>
              <p:nvPr/>
            </p:nvSpPr>
            <p:spPr bwMode="auto">
              <a:xfrm>
                <a:off x="4084" y="314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107"/>
              <p:cNvGrpSpPr>
                <a:grpSpLocks/>
              </p:cNvGrpSpPr>
              <p:nvPr/>
            </p:nvGrpSpPr>
            <p:grpSpPr bwMode="auto">
              <a:xfrm>
                <a:off x="4103" y="3141"/>
                <a:ext cx="296" cy="289"/>
                <a:chOff x="4103" y="3141"/>
                <a:chExt cx="296" cy="289"/>
              </a:xfrm>
            </p:grpSpPr>
            <p:sp>
              <p:nvSpPr>
                <p:cNvPr id="2786412" name="Freeform 108"/>
                <p:cNvSpPr>
                  <a:spLocks/>
                </p:cNvSpPr>
                <p:nvPr/>
              </p:nvSpPr>
              <p:spPr bwMode="auto">
                <a:xfrm>
                  <a:off x="4103" y="3141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413" name="Freeform 109"/>
                <p:cNvSpPr>
                  <a:spLocks/>
                </p:cNvSpPr>
                <p:nvPr/>
              </p:nvSpPr>
              <p:spPr bwMode="auto">
                <a:xfrm>
                  <a:off x="4251" y="3141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6414" name="Line 110"/>
              <p:cNvSpPr>
                <a:spLocks noChangeShapeType="1"/>
              </p:cNvSpPr>
              <p:nvPr/>
            </p:nvSpPr>
            <p:spPr bwMode="auto">
              <a:xfrm>
                <a:off x="3988" y="3285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15" name="Freeform 111"/>
              <p:cNvSpPr>
                <a:spLocks/>
              </p:cNvSpPr>
              <p:nvPr/>
            </p:nvSpPr>
            <p:spPr bwMode="auto">
              <a:xfrm>
                <a:off x="4050" y="3189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16" name="Line 112"/>
              <p:cNvSpPr>
                <a:spLocks noChangeShapeType="1"/>
              </p:cNvSpPr>
              <p:nvPr/>
            </p:nvSpPr>
            <p:spPr bwMode="auto">
              <a:xfrm>
                <a:off x="4404" y="3189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17" name="Rectangle 113"/>
              <p:cNvSpPr>
                <a:spLocks noChangeArrowheads="1"/>
              </p:cNvSpPr>
              <p:nvPr/>
            </p:nvSpPr>
            <p:spPr bwMode="auto">
              <a:xfrm>
                <a:off x="4901" y="3143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D$</a:t>
                </a:r>
              </a:p>
            </p:txBody>
          </p:sp>
          <p:grpSp>
            <p:nvGrpSpPr>
              <p:cNvPr id="22" name="Group 114"/>
              <p:cNvGrpSpPr>
                <a:grpSpLocks/>
              </p:cNvGrpSpPr>
              <p:nvPr/>
            </p:nvGrpSpPr>
            <p:grpSpPr bwMode="auto">
              <a:xfrm>
                <a:off x="4952" y="3141"/>
                <a:ext cx="325" cy="289"/>
                <a:chOff x="4952" y="3141"/>
                <a:chExt cx="325" cy="289"/>
              </a:xfrm>
            </p:grpSpPr>
            <p:sp>
              <p:nvSpPr>
                <p:cNvPr id="2786419" name="Freeform 115"/>
                <p:cNvSpPr>
                  <a:spLocks/>
                </p:cNvSpPr>
                <p:nvPr/>
              </p:nvSpPr>
              <p:spPr bwMode="auto">
                <a:xfrm>
                  <a:off x="4952" y="3141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420" name="Freeform 116"/>
                <p:cNvSpPr>
                  <a:spLocks/>
                </p:cNvSpPr>
                <p:nvPr/>
              </p:nvSpPr>
              <p:spPr bwMode="auto">
                <a:xfrm>
                  <a:off x="5113" y="3141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6421" name="Rectangle 117"/>
              <p:cNvSpPr>
                <a:spLocks noChangeArrowheads="1"/>
              </p:cNvSpPr>
              <p:nvPr/>
            </p:nvSpPr>
            <p:spPr bwMode="auto">
              <a:xfrm>
                <a:off x="5393" y="314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18"/>
              <p:cNvGrpSpPr>
                <a:grpSpLocks/>
              </p:cNvGrpSpPr>
              <p:nvPr/>
            </p:nvGrpSpPr>
            <p:grpSpPr bwMode="auto">
              <a:xfrm>
                <a:off x="5420" y="3141"/>
                <a:ext cx="284" cy="289"/>
                <a:chOff x="5420" y="3141"/>
                <a:chExt cx="284" cy="289"/>
              </a:xfrm>
            </p:grpSpPr>
            <p:sp>
              <p:nvSpPr>
                <p:cNvPr id="2786423" name="Freeform 119"/>
                <p:cNvSpPr>
                  <a:spLocks/>
                </p:cNvSpPr>
                <p:nvPr/>
              </p:nvSpPr>
              <p:spPr bwMode="auto">
                <a:xfrm>
                  <a:off x="5420" y="3141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424" name="Freeform 120"/>
                <p:cNvSpPr>
                  <a:spLocks/>
                </p:cNvSpPr>
                <p:nvPr/>
              </p:nvSpPr>
              <p:spPr bwMode="auto">
                <a:xfrm>
                  <a:off x="5561" y="3141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6425" name="Line 121"/>
              <p:cNvSpPr>
                <a:spLocks noChangeShapeType="1"/>
              </p:cNvSpPr>
              <p:nvPr/>
            </p:nvSpPr>
            <p:spPr bwMode="auto">
              <a:xfrm>
                <a:off x="5273" y="3285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26" name="Line 122"/>
              <p:cNvSpPr>
                <a:spLocks noChangeShapeType="1"/>
              </p:cNvSpPr>
              <p:nvPr/>
            </p:nvSpPr>
            <p:spPr bwMode="auto">
              <a:xfrm>
                <a:off x="4789" y="3285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27" name="Freeform 123"/>
              <p:cNvSpPr>
                <a:spLocks/>
              </p:cNvSpPr>
              <p:nvPr/>
            </p:nvSpPr>
            <p:spPr bwMode="auto">
              <a:xfrm>
                <a:off x="4910" y="3285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28" name="Line 124"/>
              <p:cNvSpPr>
                <a:spLocks noChangeShapeType="1"/>
              </p:cNvSpPr>
              <p:nvPr/>
            </p:nvSpPr>
            <p:spPr bwMode="auto">
              <a:xfrm>
                <a:off x="4404" y="3381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29" name="Freeform 125"/>
              <p:cNvSpPr>
                <a:spLocks/>
              </p:cNvSpPr>
              <p:nvPr/>
            </p:nvSpPr>
            <p:spPr bwMode="auto">
              <a:xfrm>
                <a:off x="4497" y="3280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86430" name="Line 126"/>
          <p:cNvSpPr>
            <a:spLocks noChangeShapeType="1"/>
          </p:cNvSpPr>
          <p:nvPr/>
        </p:nvSpPr>
        <p:spPr bwMode="auto">
          <a:xfrm>
            <a:off x="5930900" y="2384425"/>
            <a:ext cx="601662" cy="2674937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6431" name="Line 127"/>
          <p:cNvSpPr>
            <a:spLocks noChangeShapeType="1"/>
          </p:cNvSpPr>
          <p:nvPr/>
        </p:nvSpPr>
        <p:spPr bwMode="auto">
          <a:xfrm>
            <a:off x="4813300" y="2384425"/>
            <a:ext cx="101600" cy="5588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6432" name="Line 128"/>
          <p:cNvSpPr>
            <a:spLocks noChangeShapeType="1"/>
          </p:cNvSpPr>
          <p:nvPr/>
        </p:nvSpPr>
        <p:spPr bwMode="auto">
          <a:xfrm>
            <a:off x="4813300" y="2384425"/>
            <a:ext cx="787400" cy="12446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129"/>
          <p:cNvGrpSpPr>
            <a:grpSpLocks/>
          </p:cNvGrpSpPr>
          <p:nvPr/>
        </p:nvGrpSpPr>
        <p:grpSpPr bwMode="auto">
          <a:xfrm>
            <a:off x="673100" y="1811337"/>
            <a:ext cx="5570537" cy="989013"/>
            <a:chOff x="357" y="1082"/>
            <a:chExt cx="3509" cy="623"/>
          </a:xfrm>
        </p:grpSpPr>
        <p:sp>
          <p:nvSpPr>
            <p:cNvPr id="2786434" name="Freeform 130"/>
            <p:cNvSpPr>
              <a:spLocks/>
            </p:cNvSpPr>
            <p:nvPr/>
          </p:nvSpPr>
          <p:spPr bwMode="auto">
            <a:xfrm>
              <a:off x="2618" y="142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35" name="Freeform 131" descr="25%"/>
            <p:cNvSpPr>
              <a:spLocks/>
            </p:cNvSpPr>
            <p:nvPr/>
          </p:nvSpPr>
          <p:spPr bwMode="auto">
            <a:xfrm>
              <a:off x="3541" y="1288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36" name="Rectangle 132"/>
            <p:cNvSpPr>
              <a:spLocks noChangeArrowheads="1"/>
            </p:cNvSpPr>
            <p:nvPr/>
          </p:nvSpPr>
          <p:spPr bwMode="auto">
            <a:xfrm>
              <a:off x="357" y="1281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add 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,$t1,$t2</a:t>
              </a:r>
            </a:p>
          </p:txBody>
        </p:sp>
        <p:sp>
          <p:nvSpPr>
            <p:cNvPr id="2786437" name="Rectangle 133"/>
            <p:cNvSpPr>
              <a:spLocks noChangeArrowheads="1"/>
            </p:cNvSpPr>
            <p:nvPr/>
          </p:nvSpPr>
          <p:spPr bwMode="auto">
            <a:xfrm>
              <a:off x="1800" y="1082"/>
              <a:ext cx="2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IF</a:t>
              </a:r>
            </a:p>
          </p:txBody>
        </p:sp>
        <p:sp>
          <p:nvSpPr>
            <p:cNvPr id="2786438" name="Rectangle 134"/>
            <p:cNvSpPr>
              <a:spLocks noChangeArrowheads="1"/>
            </p:cNvSpPr>
            <p:nvPr/>
          </p:nvSpPr>
          <p:spPr bwMode="auto">
            <a:xfrm>
              <a:off x="2112" y="1082"/>
              <a:ext cx="49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ID/RF</a:t>
              </a:r>
            </a:p>
          </p:txBody>
        </p:sp>
        <p:sp>
          <p:nvSpPr>
            <p:cNvPr id="2786439" name="Rectangle 135"/>
            <p:cNvSpPr>
              <a:spLocks noChangeArrowheads="1"/>
            </p:cNvSpPr>
            <p:nvPr/>
          </p:nvSpPr>
          <p:spPr bwMode="auto">
            <a:xfrm>
              <a:off x="2710" y="1082"/>
              <a:ext cx="3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EX</a:t>
              </a:r>
            </a:p>
          </p:txBody>
        </p:sp>
        <p:sp>
          <p:nvSpPr>
            <p:cNvPr id="2786440" name="Rectangle 136"/>
            <p:cNvSpPr>
              <a:spLocks noChangeArrowheads="1"/>
            </p:cNvSpPr>
            <p:nvPr/>
          </p:nvSpPr>
          <p:spPr bwMode="auto">
            <a:xfrm>
              <a:off x="3024" y="1082"/>
              <a:ext cx="4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MEM</a:t>
              </a:r>
            </a:p>
          </p:txBody>
        </p:sp>
        <p:sp>
          <p:nvSpPr>
            <p:cNvPr id="2786441" name="Rectangle 137"/>
            <p:cNvSpPr>
              <a:spLocks noChangeArrowheads="1"/>
            </p:cNvSpPr>
            <p:nvPr/>
          </p:nvSpPr>
          <p:spPr bwMode="auto">
            <a:xfrm>
              <a:off x="3504" y="1082"/>
              <a:ext cx="36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WB</a:t>
              </a:r>
            </a:p>
          </p:txBody>
        </p:sp>
        <p:sp>
          <p:nvSpPr>
            <p:cNvPr id="2786442" name="Freeform 138"/>
            <p:cNvSpPr>
              <a:spLocks/>
            </p:cNvSpPr>
            <p:nvPr/>
          </p:nvSpPr>
          <p:spPr bwMode="auto">
            <a:xfrm>
              <a:off x="3073" y="1288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43" name="Freeform 139"/>
            <p:cNvSpPr>
              <a:spLocks/>
            </p:cNvSpPr>
            <p:nvPr/>
          </p:nvSpPr>
          <p:spPr bwMode="auto">
            <a:xfrm>
              <a:off x="3234" y="1288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44" name="Freeform 140"/>
            <p:cNvSpPr>
              <a:spLocks/>
            </p:cNvSpPr>
            <p:nvPr/>
          </p:nvSpPr>
          <p:spPr bwMode="auto">
            <a:xfrm>
              <a:off x="2690" y="119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45" name="Rectangle 141"/>
            <p:cNvSpPr>
              <a:spLocks noChangeArrowheads="1"/>
            </p:cNvSpPr>
            <p:nvPr/>
          </p:nvSpPr>
          <p:spPr bwMode="auto">
            <a:xfrm rot="5400000">
              <a:off x="2593" y="1315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86446" name="Rectangle 142"/>
            <p:cNvSpPr>
              <a:spLocks noChangeArrowheads="1"/>
            </p:cNvSpPr>
            <p:nvPr/>
          </p:nvSpPr>
          <p:spPr bwMode="auto">
            <a:xfrm>
              <a:off x="1824" y="1322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25" name="Group 143"/>
            <p:cNvGrpSpPr>
              <a:grpSpLocks/>
            </p:cNvGrpSpPr>
            <p:nvPr/>
          </p:nvGrpSpPr>
          <p:grpSpPr bwMode="auto">
            <a:xfrm>
              <a:off x="1764" y="1288"/>
              <a:ext cx="340" cy="289"/>
              <a:chOff x="1935" y="1349"/>
              <a:chExt cx="340" cy="289"/>
            </a:xfrm>
          </p:grpSpPr>
          <p:sp>
            <p:nvSpPr>
              <p:cNvPr id="2786448" name="Freeform 144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49" name="Freeform 145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450" name="Rectangle 146"/>
            <p:cNvSpPr>
              <a:spLocks noChangeArrowheads="1"/>
            </p:cNvSpPr>
            <p:nvPr/>
          </p:nvSpPr>
          <p:spPr bwMode="auto">
            <a:xfrm>
              <a:off x="2205" y="129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451" name="Freeform 147"/>
            <p:cNvSpPr>
              <a:spLocks/>
            </p:cNvSpPr>
            <p:nvPr/>
          </p:nvSpPr>
          <p:spPr bwMode="auto">
            <a:xfrm>
              <a:off x="2224" y="1288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2" name="Freeform 148"/>
            <p:cNvSpPr>
              <a:spLocks/>
            </p:cNvSpPr>
            <p:nvPr/>
          </p:nvSpPr>
          <p:spPr bwMode="auto">
            <a:xfrm>
              <a:off x="2372" y="1288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3" name="Line 149"/>
            <p:cNvSpPr>
              <a:spLocks noChangeShapeType="1"/>
            </p:cNvSpPr>
            <p:nvPr/>
          </p:nvSpPr>
          <p:spPr bwMode="auto">
            <a:xfrm>
              <a:off x="2109" y="143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4" name="Freeform 150"/>
            <p:cNvSpPr>
              <a:spLocks/>
            </p:cNvSpPr>
            <p:nvPr/>
          </p:nvSpPr>
          <p:spPr bwMode="auto">
            <a:xfrm>
              <a:off x="2171" y="133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5" name="Line 151"/>
            <p:cNvSpPr>
              <a:spLocks noChangeShapeType="1"/>
            </p:cNvSpPr>
            <p:nvPr/>
          </p:nvSpPr>
          <p:spPr bwMode="auto">
            <a:xfrm>
              <a:off x="2525" y="133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6" name="Rectangle 152"/>
            <p:cNvSpPr>
              <a:spLocks noChangeArrowheads="1"/>
            </p:cNvSpPr>
            <p:nvPr/>
          </p:nvSpPr>
          <p:spPr bwMode="auto">
            <a:xfrm>
              <a:off x="3054" y="1332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86457" name="Rectangle 153"/>
            <p:cNvSpPr>
              <a:spLocks noChangeArrowheads="1"/>
            </p:cNvSpPr>
            <p:nvPr/>
          </p:nvSpPr>
          <p:spPr bwMode="auto">
            <a:xfrm>
              <a:off x="3514" y="129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458" name="Freeform 154"/>
            <p:cNvSpPr>
              <a:spLocks/>
            </p:cNvSpPr>
            <p:nvPr/>
          </p:nvSpPr>
          <p:spPr bwMode="auto">
            <a:xfrm>
              <a:off x="3682" y="1288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9" name="Line 155"/>
            <p:cNvSpPr>
              <a:spLocks noChangeShapeType="1"/>
            </p:cNvSpPr>
            <p:nvPr/>
          </p:nvSpPr>
          <p:spPr bwMode="auto">
            <a:xfrm>
              <a:off x="3394" y="143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60" name="Line 156"/>
            <p:cNvSpPr>
              <a:spLocks noChangeShapeType="1"/>
            </p:cNvSpPr>
            <p:nvPr/>
          </p:nvSpPr>
          <p:spPr bwMode="auto">
            <a:xfrm>
              <a:off x="2910" y="143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61" name="Freeform 157"/>
            <p:cNvSpPr>
              <a:spLocks/>
            </p:cNvSpPr>
            <p:nvPr/>
          </p:nvSpPr>
          <p:spPr bwMode="auto">
            <a:xfrm>
              <a:off x="3031" y="143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62" name="Line 158"/>
            <p:cNvSpPr>
              <a:spLocks noChangeShapeType="1"/>
            </p:cNvSpPr>
            <p:nvPr/>
          </p:nvSpPr>
          <p:spPr bwMode="auto">
            <a:xfrm>
              <a:off x="2525" y="152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6463" name="Oval 159"/>
          <p:cNvSpPr>
            <a:spLocks noChangeArrowheads="1"/>
          </p:cNvSpPr>
          <p:nvPr/>
        </p:nvSpPr>
        <p:spPr bwMode="auto">
          <a:xfrm>
            <a:off x="4757737" y="2338387"/>
            <a:ext cx="93663" cy="93663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6464" name="Oval 160"/>
          <p:cNvSpPr>
            <a:spLocks noChangeArrowheads="1"/>
          </p:cNvSpPr>
          <p:nvPr/>
        </p:nvSpPr>
        <p:spPr bwMode="auto">
          <a:xfrm>
            <a:off x="5900737" y="2338387"/>
            <a:ext cx="93663" cy="93663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6465" name="Rectangle 161"/>
          <p:cNvSpPr>
            <a:spLocks noChangeArrowheads="1"/>
          </p:cNvSpPr>
          <p:nvPr/>
        </p:nvSpPr>
        <p:spPr bwMode="auto">
          <a:xfrm>
            <a:off x="258762" y="6113462"/>
            <a:ext cx="794543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 	“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or</a:t>
            </a:r>
            <a:r>
              <a:rPr lang="en-US" sz="2800" b="1">
                <a:solidFill>
                  <a:schemeClr val="tx1"/>
                </a:solidFill>
              </a:rPr>
              <a:t>” hazard solved by register hardware</a:t>
            </a:r>
            <a:endParaRPr lang="en-US" sz="2400" b="1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786466" name="Line 162"/>
          <p:cNvSpPr>
            <a:spLocks noChangeShapeType="1"/>
          </p:cNvSpPr>
          <p:nvPr/>
        </p:nvSpPr>
        <p:spPr bwMode="auto">
          <a:xfrm>
            <a:off x="5930900" y="2384425"/>
            <a:ext cx="0" cy="21590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8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Hazard: Loads (1/4)</a:t>
            </a:r>
            <a:endParaRPr lang="en-US" dirty="0"/>
          </a:p>
        </p:txBody>
      </p:sp>
      <p:sp>
        <p:nvSpPr>
          <p:cNvPr id="76" name="Content Placeholder 7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Dataflow backwards in time are </a:t>
            </a:r>
            <a:r>
              <a:rPr lang="en-US" sz="2800" dirty="0" smtClean="0"/>
              <a:t>hazards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Tx/>
              <a:buChar char="•"/>
            </a:pPr>
            <a:r>
              <a:rPr lang="en-US" sz="2800" dirty="0" smtClean="0"/>
              <a:t>Can’t solve all cases with forwarding</a:t>
            </a:r>
            <a:endParaRPr lang="en-US" sz="2800" dirty="0" smtClean="0"/>
          </a:p>
          <a:p>
            <a:pPr>
              <a:buFontTx/>
              <a:buChar char="•"/>
            </a:pPr>
            <a:r>
              <a:rPr lang="en-US" sz="2800" dirty="0" smtClean="0"/>
              <a:t>Must </a:t>
            </a:r>
            <a:r>
              <a:rPr lang="en-US" sz="2800" dirty="0" smtClean="0"/>
              <a:t>stall instruction dependent on load, then forward (more hardware)</a:t>
            </a:r>
            <a:endParaRPr lang="en-US" sz="2000" dirty="0" smtClean="0">
              <a:latin typeface="Times" pitchFamily="-65" charset="0"/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83000" y="2108200"/>
            <a:ext cx="4800600" cy="2481263"/>
            <a:chOff x="2320" y="1021"/>
            <a:chExt cx="3024" cy="1563"/>
          </a:xfrm>
        </p:grpSpPr>
        <p:sp>
          <p:nvSpPr>
            <p:cNvPr id="2788357" name="Line 5"/>
            <p:cNvSpPr>
              <a:spLocks noChangeShapeType="1"/>
            </p:cNvSpPr>
            <p:nvPr/>
          </p:nvSpPr>
          <p:spPr bwMode="auto">
            <a:xfrm>
              <a:off x="2320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58" name="Line 6"/>
            <p:cNvSpPr>
              <a:spLocks noChangeShapeType="1"/>
            </p:cNvSpPr>
            <p:nvPr/>
          </p:nvSpPr>
          <p:spPr bwMode="auto">
            <a:xfrm>
              <a:off x="2752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59" name="Line 7"/>
            <p:cNvSpPr>
              <a:spLocks noChangeShapeType="1"/>
            </p:cNvSpPr>
            <p:nvPr/>
          </p:nvSpPr>
          <p:spPr bwMode="auto">
            <a:xfrm>
              <a:off x="3184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0" name="Line 8"/>
            <p:cNvSpPr>
              <a:spLocks noChangeShapeType="1"/>
            </p:cNvSpPr>
            <p:nvPr/>
          </p:nvSpPr>
          <p:spPr bwMode="auto">
            <a:xfrm>
              <a:off x="3616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1" name="Line 9"/>
            <p:cNvSpPr>
              <a:spLocks noChangeShapeType="1"/>
            </p:cNvSpPr>
            <p:nvPr/>
          </p:nvSpPr>
          <p:spPr bwMode="auto">
            <a:xfrm>
              <a:off x="4048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2" name="Line 10"/>
            <p:cNvSpPr>
              <a:spLocks noChangeShapeType="1"/>
            </p:cNvSpPr>
            <p:nvPr/>
          </p:nvSpPr>
          <p:spPr bwMode="auto">
            <a:xfrm>
              <a:off x="4480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3" name="Line 11"/>
            <p:cNvSpPr>
              <a:spLocks noChangeShapeType="1"/>
            </p:cNvSpPr>
            <p:nvPr/>
          </p:nvSpPr>
          <p:spPr bwMode="auto">
            <a:xfrm>
              <a:off x="4912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4" name="Line 12"/>
            <p:cNvSpPr>
              <a:spLocks noChangeShapeType="1"/>
            </p:cNvSpPr>
            <p:nvPr/>
          </p:nvSpPr>
          <p:spPr bwMode="auto">
            <a:xfrm>
              <a:off x="5344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855663" y="3187700"/>
            <a:ext cx="6191250" cy="814388"/>
            <a:chOff x="539" y="2008"/>
            <a:chExt cx="3900" cy="513"/>
          </a:xfrm>
        </p:grpSpPr>
        <p:sp>
          <p:nvSpPr>
            <p:cNvPr id="2788366" name="Freeform 14" descr="25%"/>
            <p:cNvSpPr>
              <a:spLocks/>
            </p:cNvSpPr>
            <p:nvPr/>
          </p:nvSpPr>
          <p:spPr bwMode="auto">
            <a:xfrm>
              <a:off x="2970" y="2104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7" name="Rectangle 15"/>
            <p:cNvSpPr>
              <a:spLocks noChangeArrowheads="1"/>
            </p:cNvSpPr>
            <p:nvPr/>
          </p:nvSpPr>
          <p:spPr bwMode="auto">
            <a:xfrm>
              <a:off x="539" y="2105"/>
              <a:ext cx="1686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sub $t3,</a:t>
              </a:r>
              <a:r>
                <a:rPr lang="en-US" sz="28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,$t2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278" y="2008"/>
              <a:ext cx="223" cy="481"/>
              <a:chOff x="3278" y="1701"/>
              <a:chExt cx="223" cy="481"/>
            </a:xfrm>
          </p:grpSpPr>
          <p:sp>
            <p:nvSpPr>
              <p:cNvPr id="2788369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8370" name="Rectangle 18"/>
              <p:cNvSpPr>
                <a:spLocks noChangeArrowheads="1"/>
              </p:cNvSpPr>
              <p:nvPr/>
            </p:nvSpPr>
            <p:spPr bwMode="auto">
              <a:xfrm rot="5400000">
                <a:off x="3191" y="182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362" y="2104"/>
              <a:ext cx="340" cy="289"/>
              <a:chOff x="2362" y="1797"/>
              <a:chExt cx="340" cy="289"/>
            </a:xfrm>
          </p:grpSpPr>
          <p:sp>
            <p:nvSpPr>
              <p:cNvPr id="2788372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</p:grpSpPr>
            <p:sp>
              <p:nvSpPr>
                <p:cNvPr id="2788374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8375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8376" name="Rectangle 24"/>
            <p:cNvSpPr>
              <a:spLocks noChangeArrowheads="1"/>
            </p:cNvSpPr>
            <p:nvPr/>
          </p:nvSpPr>
          <p:spPr bwMode="auto">
            <a:xfrm>
              <a:off x="2803" y="2111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8377" name="Freeform 25"/>
            <p:cNvSpPr>
              <a:spLocks/>
            </p:cNvSpPr>
            <p:nvPr/>
          </p:nvSpPr>
          <p:spPr bwMode="auto">
            <a:xfrm>
              <a:off x="2822" y="2104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78" name="Line 26"/>
            <p:cNvSpPr>
              <a:spLocks noChangeShapeType="1"/>
            </p:cNvSpPr>
            <p:nvPr/>
          </p:nvSpPr>
          <p:spPr bwMode="auto">
            <a:xfrm>
              <a:off x="2707" y="224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79" name="Freeform 27"/>
            <p:cNvSpPr>
              <a:spLocks/>
            </p:cNvSpPr>
            <p:nvPr/>
          </p:nvSpPr>
          <p:spPr bwMode="auto">
            <a:xfrm>
              <a:off x="2769" y="2152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80" name="Line 28"/>
            <p:cNvSpPr>
              <a:spLocks noChangeShapeType="1"/>
            </p:cNvSpPr>
            <p:nvPr/>
          </p:nvSpPr>
          <p:spPr bwMode="auto">
            <a:xfrm>
              <a:off x="3123" y="215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81" name="Rectangle 29"/>
            <p:cNvSpPr>
              <a:spLocks noChangeArrowheads="1"/>
            </p:cNvSpPr>
            <p:nvPr/>
          </p:nvSpPr>
          <p:spPr bwMode="auto">
            <a:xfrm>
              <a:off x="3620" y="2106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671" y="2104"/>
              <a:ext cx="325" cy="289"/>
              <a:chOff x="3671" y="1797"/>
              <a:chExt cx="325" cy="289"/>
            </a:xfrm>
          </p:grpSpPr>
          <p:sp>
            <p:nvSpPr>
              <p:cNvPr id="2788383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8384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8385" name="Rectangle 33"/>
            <p:cNvSpPr>
              <a:spLocks noChangeArrowheads="1"/>
            </p:cNvSpPr>
            <p:nvPr/>
          </p:nvSpPr>
          <p:spPr bwMode="auto">
            <a:xfrm>
              <a:off x="4112" y="210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139" y="2104"/>
              <a:ext cx="284" cy="289"/>
              <a:chOff x="4139" y="1797"/>
              <a:chExt cx="284" cy="289"/>
            </a:xfrm>
          </p:grpSpPr>
          <p:sp>
            <p:nvSpPr>
              <p:cNvPr id="2788387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8388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8389" name="Line 37"/>
            <p:cNvSpPr>
              <a:spLocks noChangeShapeType="1"/>
            </p:cNvSpPr>
            <p:nvPr/>
          </p:nvSpPr>
          <p:spPr bwMode="auto">
            <a:xfrm>
              <a:off x="3992" y="224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90" name="Line 38"/>
            <p:cNvSpPr>
              <a:spLocks noChangeShapeType="1"/>
            </p:cNvSpPr>
            <p:nvPr/>
          </p:nvSpPr>
          <p:spPr bwMode="auto">
            <a:xfrm>
              <a:off x="3508" y="224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91" name="Freeform 39"/>
            <p:cNvSpPr>
              <a:spLocks/>
            </p:cNvSpPr>
            <p:nvPr/>
          </p:nvSpPr>
          <p:spPr bwMode="auto">
            <a:xfrm>
              <a:off x="3629" y="2248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92" name="Line 40"/>
            <p:cNvSpPr>
              <a:spLocks noChangeShapeType="1"/>
            </p:cNvSpPr>
            <p:nvPr/>
          </p:nvSpPr>
          <p:spPr bwMode="auto">
            <a:xfrm>
              <a:off x="3123" y="234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93" name="Freeform 41"/>
            <p:cNvSpPr>
              <a:spLocks/>
            </p:cNvSpPr>
            <p:nvPr/>
          </p:nvSpPr>
          <p:spPr bwMode="auto">
            <a:xfrm>
              <a:off x="3216" y="2243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8394" name="Line 42"/>
          <p:cNvSpPr>
            <a:spLocks noChangeShapeType="1"/>
          </p:cNvSpPr>
          <p:nvPr/>
        </p:nvSpPr>
        <p:spPr bwMode="auto">
          <a:xfrm flipH="1">
            <a:off x="5029200" y="2951163"/>
            <a:ext cx="685800" cy="482600"/>
          </a:xfrm>
          <a:prstGeom prst="line">
            <a:avLst/>
          </a:prstGeom>
          <a:noFill/>
          <a:ln w="5080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395" name="Oval 43"/>
          <p:cNvSpPr>
            <a:spLocks noChangeArrowheads="1"/>
          </p:cNvSpPr>
          <p:nvPr/>
        </p:nvSpPr>
        <p:spPr bwMode="auto">
          <a:xfrm>
            <a:off x="5684838" y="2828925"/>
            <a:ext cx="93662" cy="9366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396" name="Freeform 44" descr="25%"/>
          <p:cNvSpPr>
            <a:spLocks/>
          </p:cNvSpPr>
          <p:nvPr/>
        </p:nvSpPr>
        <p:spPr bwMode="auto">
          <a:xfrm>
            <a:off x="5892800" y="2628900"/>
            <a:ext cx="225425" cy="458788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0" y="0"/>
              </a:cxn>
              <a:cxn ang="0">
                <a:pos x="0" y="288"/>
              </a:cxn>
              <a:cxn ang="0">
                <a:pos x="141" y="288"/>
              </a:cxn>
            </a:cxnLst>
            <a:rect l="0" t="0" r="r" b="b"/>
            <a:pathLst>
              <a:path w="142" h="289">
                <a:moveTo>
                  <a:pt x="141" y="0"/>
                </a:moveTo>
                <a:lnTo>
                  <a:pt x="0" y="0"/>
                </a:lnTo>
                <a:lnTo>
                  <a:pt x="0" y="288"/>
                </a:lnTo>
                <a:lnTo>
                  <a:pt x="141" y="288"/>
                </a:lnTo>
              </a:path>
            </a:pathLst>
          </a:custGeom>
          <a:pattFill prst="pct25">
            <a:fgClr>
              <a:schemeClr val="accent1"/>
            </a:fgClr>
            <a:bgClr>
              <a:srgbClr val="FFFFFF"/>
            </a:bgClr>
          </a:patt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397" name="Rectangle 45"/>
          <p:cNvSpPr>
            <a:spLocks noChangeArrowheads="1"/>
          </p:cNvSpPr>
          <p:nvPr/>
        </p:nvSpPr>
        <p:spPr bwMode="auto">
          <a:xfrm>
            <a:off x="881063" y="2617788"/>
            <a:ext cx="2238117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Arial" pitchFamily="-65" charset="0"/>
              </a:rPr>
              <a:t>lw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2800" b="1" u="sng" dirty="0">
                <a:solidFill>
                  <a:schemeClr val="accent2"/>
                </a:solidFill>
                <a:latin typeface="Arial" pitchFamily="-65" charset="0"/>
              </a:rPr>
              <a:t>$t0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,0($t1)</a:t>
            </a:r>
          </a:p>
        </p:txBody>
      </p:sp>
      <p:sp>
        <p:nvSpPr>
          <p:cNvPr id="2788398" name="Rectangle 46"/>
          <p:cNvSpPr>
            <a:spLocks noChangeArrowheads="1"/>
          </p:cNvSpPr>
          <p:nvPr/>
        </p:nvSpPr>
        <p:spPr bwMode="auto">
          <a:xfrm>
            <a:off x="3128963" y="2301875"/>
            <a:ext cx="396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IF</a:t>
            </a:r>
          </a:p>
        </p:txBody>
      </p:sp>
      <p:sp>
        <p:nvSpPr>
          <p:cNvPr id="2788399" name="Rectangle 47"/>
          <p:cNvSpPr>
            <a:spLocks noChangeArrowheads="1"/>
          </p:cNvSpPr>
          <p:nvPr/>
        </p:nvSpPr>
        <p:spPr bwMode="auto">
          <a:xfrm>
            <a:off x="3738563" y="2301875"/>
            <a:ext cx="790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ID/RF</a:t>
            </a:r>
          </a:p>
        </p:txBody>
      </p:sp>
      <p:sp>
        <p:nvSpPr>
          <p:cNvPr id="2788400" name="Rectangle 48"/>
          <p:cNvSpPr>
            <a:spLocks noChangeArrowheads="1"/>
          </p:cNvSpPr>
          <p:nvPr/>
        </p:nvSpPr>
        <p:spPr bwMode="auto">
          <a:xfrm>
            <a:off x="4576763" y="2301875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EX</a:t>
            </a:r>
          </a:p>
        </p:txBody>
      </p:sp>
      <p:sp>
        <p:nvSpPr>
          <p:cNvPr id="2788401" name="Rectangle 49"/>
          <p:cNvSpPr>
            <a:spLocks noChangeArrowheads="1"/>
          </p:cNvSpPr>
          <p:nvPr/>
        </p:nvSpPr>
        <p:spPr bwMode="auto">
          <a:xfrm>
            <a:off x="5249863" y="2301875"/>
            <a:ext cx="727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MEM</a:t>
            </a:r>
          </a:p>
        </p:txBody>
      </p:sp>
      <p:sp>
        <p:nvSpPr>
          <p:cNvPr id="2788402" name="Rectangle 50"/>
          <p:cNvSpPr>
            <a:spLocks noChangeArrowheads="1"/>
          </p:cNvSpPr>
          <p:nvPr/>
        </p:nvSpPr>
        <p:spPr bwMode="auto">
          <a:xfrm>
            <a:off x="6024563" y="2301875"/>
            <a:ext cx="574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WB</a:t>
            </a:r>
          </a:p>
        </p:txBody>
      </p:sp>
      <p:sp>
        <p:nvSpPr>
          <p:cNvPr id="2788403" name="Freeform 51"/>
          <p:cNvSpPr>
            <a:spLocks/>
          </p:cNvSpPr>
          <p:nvPr/>
        </p:nvSpPr>
        <p:spPr bwMode="auto">
          <a:xfrm>
            <a:off x="4541838" y="2476500"/>
            <a:ext cx="338137" cy="763588"/>
          </a:xfrm>
          <a:custGeom>
            <a:avLst/>
            <a:gdLst/>
            <a:ahLst/>
            <a:cxnLst>
              <a:cxn ang="0">
                <a:pos x="0" y="320"/>
              </a:cxn>
              <a:cxn ang="0">
                <a:pos x="71" y="240"/>
              </a:cxn>
              <a:cxn ang="0">
                <a:pos x="0" y="160"/>
              </a:cxn>
              <a:cxn ang="0">
                <a:pos x="0" y="0"/>
              </a:cxn>
              <a:cxn ang="0">
                <a:pos x="212" y="160"/>
              </a:cxn>
              <a:cxn ang="0">
                <a:pos x="212" y="320"/>
              </a:cxn>
              <a:cxn ang="0">
                <a:pos x="0" y="480"/>
              </a:cxn>
              <a:cxn ang="0">
                <a:pos x="0" y="320"/>
              </a:cxn>
            </a:cxnLst>
            <a:rect l="0" t="0" r="r" b="b"/>
            <a:pathLst>
              <a:path w="213" h="481">
                <a:moveTo>
                  <a:pt x="0" y="320"/>
                </a:moveTo>
                <a:lnTo>
                  <a:pt x="71" y="240"/>
                </a:lnTo>
                <a:lnTo>
                  <a:pt x="0" y="160"/>
                </a:lnTo>
                <a:lnTo>
                  <a:pt x="0" y="0"/>
                </a:lnTo>
                <a:lnTo>
                  <a:pt x="212" y="160"/>
                </a:lnTo>
                <a:lnTo>
                  <a:pt x="212" y="320"/>
                </a:lnTo>
                <a:lnTo>
                  <a:pt x="0" y="480"/>
                </a:lnTo>
                <a:lnTo>
                  <a:pt x="0" y="32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04" name="Rectangle 52"/>
          <p:cNvSpPr>
            <a:spLocks noChangeArrowheads="1"/>
          </p:cNvSpPr>
          <p:nvPr/>
        </p:nvSpPr>
        <p:spPr bwMode="auto">
          <a:xfrm rot="5400000">
            <a:off x="4387851" y="2671762"/>
            <a:ext cx="609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ALU</a:t>
            </a:r>
          </a:p>
        </p:txBody>
      </p:sp>
      <p:sp>
        <p:nvSpPr>
          <p:cNvPr id="2788405" name="Rectangle 53"/>
          <p:cNvSpPr>
            <a:spLocks noChangeArrowheads="1"/>
          </p:cNvSpPr>
          <p:nvPr/>
        </p:nvSpPr>
        <p:spPr bwMode="auto">
          <a:xfrm>
            <a:off x="3167063" y="2682875"/>
            <a:ext cx="3619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I$</a:t>
            </a:r>
          </a:p>
        </p:txBody>
      </p: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3071813" y="2628900"/>
            <a:ext cx="539750" cy="458788"/>
            <a:chOff x="1935" y="1349"/>
            <a:chExt cx="340" cy="289"/>
          </a:xfrm>
        </p:grpSpPr>
        <p:sp>
          <p:nvSpPr>
            <p:cNvPr id="2788407" name="Freeform 55"/>
            <p:cNvSpPr>
              <a:spLocks/>
            </p:cNvSpPr>
            <p:nvPr/>
          </p:nvSpPr>
          <p:spPr bwMode="auto">
            <a:xfrm>
              <a:off x="1935" y="1349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408" name="Freeform 56"/>
            <p:cNvSpPr>
              <a:spLocks/>
            </p:cNvSpPr>
            <p:nvPr/>
          </p:nvSpPr>
          <p:spPr bwMode="auto">
            <a:xfrm>
              <a:off x="2104" y="1349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8409" name="Rectangle 57"/>
          <p:cNvSpPr>
            <a:spLocks noChangeArrowheads="1"/>
          </p:cNvSpPr>
          <p:nvPr/>
        </p:nvSpPr>
        <p:spPr bwMode="auto">
          <a:xfrm>
            <a:off x="3771900" y="2640013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sp>
        <p:nvSpPr>
          <p:cNvPr id="2788410" name="Freeform 58"/>
          <p:cNvSpPr>
            <a:spLocks/>
          </p:cNvSpPr>
          <p:nvPr/>
        </p:nvSpPr>
        <p:spPr bwMode="auto">
          <a:xfrm>
            <a:off x="3802063" y="2628900"/>
            <a:ext cx="236537" cy="458788"/>
          </a:xfrm>
          <a:custGeom>
            <a:avLst/>
            <a:gdLst/>
            <a:ahLst/>
            <a:cxnLst>
              <a:cxn ang="0">
                <a:pos x="148" y="0"/>
              </a:cxn>
              <a:cxn ang="0">
                <a:pos x="0" y="0"/>
              </a:cxn>
              <a:cxn ang="0">
                <a:pos x="0" y="288"/>
              </a:cxn>
              <a:cxn ang="0">
                <a:pos x="148" y="288"/>
              </a:cxn>
            </a:cxnLst>
            <a:rect l="0" t="0" r="r" b="b"/>
            <a:pathLst>
              <a:path w="149" h="289">
                <a:moveTo>
                  <a:pt x="148" y="0"/>
                </a:moveTo>
                <a:lnTo>
                  <a:pt x="0" y="0"/>
                </a:lnTo>
                <a:lnTo>
                  <a:pt x="0" y="288"/>
                </a:lnTo>
                <a:lnTo>
                  <a:pt x="148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1" name="Freeform 59"/>
          <p:cNvSpPr>
            <a:spLocks/>
          </p:cNvSpPr>
          <p:nvPr/>
        </p:nvSpPr>
        <p:spPr bwMode="auto">
          <a:xfrm>
            <a:off x="4037013" y="2628900"/>
            <a:ext cx="234950" cy="458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7" y="0"/>
              </a:cxn>
              <a:cxn ang="0">
                <a:pos x="147" y="288"/>
              </a:cxn>
              <a:cxn ang="0">
                <a:pos x="0" y="288"/>
              </a:cxn>
            </a:cxnLst>
            <a:rect l="0" t="0" r="r" b="b"/>
            <a:pathLst>
              <a:path w="148" h="289">
                <a:moveTo>
                  <a:pt x="0" y="0"/>
                </a:moveTo>
                <a:lnTo>
                  <a:pt x="147" y="0"/>
                </a:lnTo>
                <a:lnTo>
                  <a:pt x="147" y="288"/>
                </a:lnTo>
                <a:lnTo>
                  <a:pt x="0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2" name="Line 60"/>
          <p:cNvSpPr>
            <a:spLocks noChangeShapeType="1"/>
          </p:cNvSpPr>
          <p:nvPr/>
        </p:nvSpPr>
        <p:spPr bwMode="auto">
          <a:xfrm>
            <a:off x="3619500" y="28575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3" name="Freeform 61"/>
          <p:cNvSpPr>
            <a:spLocks/>
          </p:cNvSpPr>
          <p:nvPr/>
        </p:nvSpPr>
        <p:spPr bwMode="auto">
          <a:xfrm>
            <a:off x="3717925" y="2705100"/>
            <a:ext cx="76200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4" name="Line 62"/>
          <p:cNvSpPr>
            <a:spLocks noChangeShapeType="1"/>
          </p:cNvSpPr>
          <p:nvPr/>
        </p:nvSpPr>
        <p:spPr bwMode="auto">
          <a:xfrm>
            <a:off x="4279900" y="2705100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5" name="Rectangle 63"/>
          <p:cNvSpPr>
            <a:spLocks noChangeArrowheads="1"/>
          </p:cNvSpPr>
          <p:nvPr/>
        </p:nvSpPr>
        <p:spPr bwMode="auto">
          <a:xfrm>
            <a:off x="5119688" y="2698750"/>
            <a:ext cx="4794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D$</a:t>
            </a:r>
          </a:p>
        </p:txBody>
      </p:sp>
      <p:sp>
        <p:nvSpPr>
          <p:cNvPr id="2788416" name="Rectangle 64"/>
          <p:cNvSpPr>
            <a:spLocks noChangeArrowheads="1"/>
          </p:cNvSpPr>
          <p:nvPr/>
        </p:nvSpPr>
        <p:spPr bwMode="auto">
          <a:xfrm>
            <a:off x="5849938" y="2632075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sp>
        <p:nvSpPr>
          <p:cNvPr id="2788417" name="Freeform 65"/>
          <p:cNvSpPr>
            <a:spLocks/>
          </p:cNvSpPr>
          <p:nvPr/>
        </p:nvSpPr>
        <p:spPr bwMode="auto">
          <a:xfrm>
            <a:off x="6116638" y="2628900"/>
            <a:ext cx="227012" cy="458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2" y="0"/>
              </a:cxn>
              <a:cxn ang="0">
                <a:pos x="142" y="288"/>
              </a:cxn>
              <a:cxn ang="0">
                <a:pos x="0" y="288"/>
              </a:cxn>
            </a:cxnLst>
            <a:rect l="0" t="0" r="r" b="b"/>
            <a:pathLst>
              <a:path w="143" h="289">
                <a:moveTo>
                  <a:pt x="0" y="0"/>
                </a:moveTo>
                <a:lnTo>
                  <a:pt x="142" y="0"/>
                </a:lnTo>
                <a:lnTo>
                  <a:pt x="142" y="288"/>
                </a:lnTo>
                <a:lnTo>
                  <a:pt x="0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8" name="Line 66"/>
          <p:cNvSpPr>
            <a:spLocks noChangeShapeType="1"/>
          </p:cNvSpPr>
          <p:nvPr/>
        </p:nvSpPr>
        <p:spPr bwMode="auto">
          <a:xfrm>
            <a:off x="5659438" y="2857500"/>
            <a:ext cx="220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9" name="Line 67"/>
          <p:cNvSpPr>
            <a:spLocks noChangeShapeType="1"/>
          </p:cNvSpPr>
          <p:nvPr/>
        </p:nvSpPr>
        <p:spPr bwMode="auto">
          <a:xfrm>
            <a:off x="4891088" y="2857500"/>
            <a:ext cx="246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20" name="Freeform 68"/>
          <p:cNvSpPr>
            <a:spLocks/>
          </p:cNvSpPr>
          <p:nvPr/>
        </p:nvSpPr>
        <p:spPr bwMode="auto">
          <a:xfrm>
            <a:off x="5083175" y="2857500"/>
            <a:ext cx="684213" cy="306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21" name="Line 69"/>
          <p:cNvSpPr>
            <a:spLocks noChangeShapeType="1"/>
          </p:cNvSpPr>
          <p:nvPr/>
        </p:nvSpPr>
        <p:spPr bwMode="auto">
          <a:xfrm>
            <a:off x="4279900" y="3009900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22" name="Freeform 70"/>
          <p:cNvSpPr>
            <a:spLocks/>
          </p:cNvSpPr>
          <p:nvPr/>
        </p:nvSpPr>
        <p:spPr bwMode="auto">
          <a:xfrm>
            <a:off x="4427538" y="2849563"/>
            <a:ext cx="534987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5122863" y="2665413"/>
            <a:ext cx="515937" cy="458787"/>
            <a:chOff x="3671" y="1797"/>
            <a:chExt cx="325" cy="289"/>
          </a:xfrm>
        </p:grpSpPr>
        <p:sp>
          <p:nvSpPr>
            <p:cNvPr id="2788424" name="Freeform 72"/>
            <p:cNvSpPr>
              <a:spLocks/>
            </p:cNvSpPr>
            <p:nvPr/>
          </p:nvSpPr>
          <p:spPr bwMode="auto">
            <a:xfrm>
              <a:off x="3671" y="1797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425" name="Freeform 73"/>
            <p:cNvSpPr>
              <a:spLocks/>
            </p:cNvSpPr>
            <p:nvPr/>
          </p:nvSpPr>
          <p:spPr bwMode="auto">
            <a:xfrm>
              <a:off x="3832" y="1797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0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Hazard: Loads (2/4)</a:t>
            </a:r>
            <a:endParaRPr lang="en-US" dirty="0"/>
          </a:p>
        </p:txBody>
      </p:sp>
      <p:sp>
        <p:nvSpPr>
          <p:cNvPr id="135" name="Content Placeholder 1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2800" dirty="0" smtClean="0">
                <a:solidFill>
                  <a:srgbClr val="800080"/>
                </a:solidFill>
              </a:rPr>
              <a:t>Hardware</a:t>
            </a:r>
            <a:r>
              <a:rPr lang="en-US" sz="2800" dirty="0" smtClean="0"/>
              <a:t> stalls </a:t>
            </a:r>
            <a:r>
              <a:rPr lang="en-US" sz="2800" dirty="0" smtClean="0"/>
              <a:t>pipeline</a:t>
            </a:r>
            <a:endParaRPr lang="en-US" sz="2800" dirty="0" smtClean="0"/>
          </a:p>
          <a:p>
            <a:pPr lvl="1">
              <a:buFontTx/>
              <a:buChar char="•"/>
            </a:pPr>
            <a:r>
              <a:rPr lang="en-US" sz="2400" dirty="0" smtClean="0"/>
              <a:t>Called </a:t>
            </a:r>
            <a:r>
              <a:rPr lang="en-US" sz="2400" dirty="0" smtClean="0"/>
              <a:t>“</a:t>
            </a:r>
            <a:r>
              <a:rPr lang="en-US" sz="2400" u="sng" dirty="0" smtClean="0"/>
              <a:t>interlock</a:t>
            </a:r>
            <a:r>
              <a:rPr lang="en-US" sz="2400" dirty="0" smtClean="0"/>
              <a:t>”</a:t>
            </a:r>
            <a:endParaRPr lang="en-US" sz="1600" dirty="0" smtClean="0">
              <a:latin typeface="Times" pitchFamily="-65" charset="0"/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11512" y="2243137"/>
            <a:ext cx="4800600" cy="4310063"/>
            <a:chOff x="1934" y="1056"/>
            <a:chExt cx="3024" cy="2715"/>
          </a:xfrm>
        </p:grpSpPr>
        <p:sp>
          <p:nvSpPr>
            <p:cNvPr id="2790405" name="Line 5"/>
            <p:cNvSpPr>
              <a:spLocks noChangeShapeType="1"/>
            </p:cNvSpPr>
            <p:nvPr/>
          </p:nvSpPr>
          <p:spPr bwMode="auto">
            <a:xfrm>
              <a:off x="193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06" name="Line 6"/>
            <p:cNvSpPr>
              <a:spLocks noChangeShapeType="1"/>
            </p:cNvSpPr>
            <p:nvPr/>
          </p:nvSpPr>
          <p:spPr bwMode="auto">
            <a:xfrm>
              <a:off x="2366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07" name="Line 7"/>
            <p:cNvSpPr>
              <a:spLocks noChangeShapeType="1"/>
            </p:cNvSpPr>
            <p:nvPr/>
          </p:nvSpPr>
          <p:spPr bwMode="auto">
            <a:xfrm>
              <a:off x="2798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08" name="Line 8"/>
            <p:cNvSpPr>
              <a:spLocks noChangeShapeType="1"/>
            </p:cNvSpPr>
            <p:nvPr/>
          </p:nvSpPr>
          <p:spPr bwMode="auto">
            <a:xfrm>
              <a:off x="3230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09" name="Line 9"/>
            <p:cNvSpPr>
              <a:spLocks noChangeShapeType="1"/>
            </p:cNvSpPr>
            <p:nvPr/>
          </p:nvSpPr>
          <p:spPr bwMode="auto">
            <a:xfrm>
              <a:off x="3662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10" name="Line 10"/>
            <p:cNvSpPr>
              <a:spLocks noChangeShapeType="1"/>
            </p:cNvSpPr>
            <p:nvPr/>
          </p:nvSpPr>
          <p:spPr bwMode="auto">
            <a:xfrm>
              <a:off x="409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11" name="Line 11"/>
            <p:cNvSpPr>
              <a:spLocks noChangeShapeType="1"/>
            </p:cNvSpPr>
            <p:nvPr/>
          </p:nvSpPr>
          <p:spPr bwMode="auto">
            <a:xfrm flipH="1">
              <a:off x="4510" y="1056"/>
              <a:ext cx="16" cy="27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12" name="Line 12"/>
            <p:cNvSpPr>
              <a:spLocks noChangeShapeType="1"/>
            </p:cNvSpPr>
            <p:nvPr/>
          </p:nvSpPr>
          <p:spPr bwMode="auto">
            <a:xfrm flipH="1">
              <a:off x="4942" y="1056"/>
              <a:ext cx="16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31812" y="3578227"/>
            <a:ext cx="7458075" cy="823913"/>
            <a:chOff x="246" y="1897"/>
            <a:chExt cx="4698" cy="519"/>
          </a:xfrm>
          <a:noFill/>
        </p:grpSpPr>
        <p:sp>
          <p:nvSpPr>
            <p:cNvPr id="2790414" name="Rectangle 14"/>
            <p:cNvSpPr>
              <a:spLocks noChangeArrowheads="1"/>
            </p:cNvSpPr>
            <p:nvPr/>
          </p:nvSpPr>
          <p:spPr bwMode="auto">
            <a:xfrm>
              <a:off x="246" y="1961"/>
              <a:ext cx="168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sub $t3,</a:t>
              </a:r>
              <a:r>
                <a:rPr lang="en-US" sz="2800" b="1" dirty="0"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,$t2</a:t>
              </a:r>
            </a:p>
            <a:p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90415" name="Freeform 15" descr="25%"/>
            <p:cNvSpPr>
              <a:spLocks/>
            </p:cNvSpPr>
            <p:nvPr/>
          </p:nvSpPr>
          <p:spPr bwMode="auto">
            <a:xfrm>
              <a:off x="2995" y="1999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782" y="1897"/>
              <a:ext cx="225" cy="481"/>
              <a:chOff x="3276" y="1701"/>
              <a:chExt cx="225" cy="481"/>
            </a:xfrm>
            <a:grpFill/>
          </p:grpSpPr>
          <p:sp>
            <p:nvSpPr>
              <p:cNvPr id="2790417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18" name="Rectangle 18"/>
              <p:cNvSpPr>
                <a:spLocks noChangeArrowheads="1"/>
              </p:cNvSpPr>
              <p:nvPr/>
            </p:nvSpPr>
            <p:spPr bwMode="auto">
              <a:xfrm rot="5400000">
                <a:off x="3189" y="1823"/>
                <a:ext cx="384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387" y="1999"/>
              <a:ext cx="340" cy="289"/>
              <a:chOff x="2362" y="1797"/>
              <a:chExt cx="340" cy="289"/>
            </a:xfrm>
            <a:grpFill/>
          </p:grpSpPr>
          <p:sp>
            <p:nvSpPr>
              <p:cNvPr id="2790420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  <a:grpFill/>
            </p:grpSpPr>
            <p:sp>
              <p:nvSpPr>
                <p:cNvPr id="2790422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0423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90424" name="Rectangle 24"/>
            <p:cNvSpPr>
              <a:spLocks noChangeArrowheads="1"/>
            </p:cNvSpPr>
            <p:nvPr/>
          </p:nvSpPr>
          <p:spPr bwMode="auto">
            <a:xfrm>
              <a:off x="2828" y="2006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425" name="Freeform 25"/>
            <p:cNvSpPr>
              <a:spLocks/>
            </p:cNvSpPr>
            <p:nvPr/>
          </p:nvSpPr>
          <p:spPr bwMode="auto">
            <a:xfrm>
              <a:off x="2847" y="1999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26" name="Line 26"/>
            <p:cNvSpPr>
              <a:spLocks noChangeShapeType="1"/>
            </p:cNvSpPr>
            <p:nvPr/>
          </p:nvSpPr>
          <p:spPr bwMode="auto">
            <a:xfrm>
              <a:off x="2732" y="2143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27" name="Freeform 27"/>
            <p:cNvSpPr>
              <a:spLocks/>
            </p:cNvSpPr>
            <p:nvPr/>
          </p:nvSpPr>
          <p:spPr bwMode="auto">
            <a:xfrm>
              <a:off x="2794" y="2047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28" name="Line 28"/>
            <p:cNvSpPr>
              <a:spLocks noChangeShapeType="1"/>
            </p:cNvSpPr>
            <p:nvPr/>
          </p:nvSpPr>
          <p:spPr bwMode="auto">
            <a:xfrm>
              <a:off x="3628" y="2047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29" name="Rectangle 29"/>
            <p:cNvSpPr>
              <a:spLocks noChangeArrowheads="1"/>
            </p:cNvSpPr>
            <p:nvPr/>
          </p:nvSpPr>
          <p:spPr bwMode="auto">
            <a:xfrm>
              <a:off x="4125" y="2001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4176" y="1999"/>
              <a:ext cx="325" cy="289"/>
              <a:chOff x="3671" y="1797"/>
              <a:chExt cx="325" cy="289"/>
            </a:xfrm>
            <a:grpFill/>
          </p:grpSpPr>
          <p:sp>
            <p:nvSpPr>
              <p:cNvPr id="2790431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32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433" name="Rectangle 33"/>
            <p:cNvSpPr>
              <a:spLocks noChangeArrowheads="1"/>
            </p:cNvSpPr>
            <p:nvPr/>
          </p:nvSpPr>
          <p:spPr bwMode="auto">
            <a:xfrm>
              <a:off x="4617" y="2001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644" y="1999"/>
              <a:ext cx="284" cy="289"/>
              <a:chOff x="4139" y="1797"/>
              <a:chExt cx="284" cy="289"/>
            </a:xfrm>
            <a:grpFill/>
          </p:grpSpPr>
          <p:sp>
            <p:nvSpPr>
              <p:cNvPr id="2790435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36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437" name="Line 37"/>
            <p:cNvSpPr>
              <a:spLocks noChangeShapeType="1"/>
            </p:cNvSpPr>
            <p:nvPr/>
          </p:nvSpPr>
          <p:spPr bwMode="auto">
            <a:xfrm>
              <a:off x="4497" y="2143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38" name="Line 38"/>
            <p:cNvSpPr>
              <a:spLocks noChangeShapeType="1"/>
            </p:cNvSpPr>
            <p:nvPr/>
          </p:nvSpPr>
          <p:spPr bwMode="auto">
            <a:xfrm>
              <a:off x="4013" y="2143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39" name="Freeform 39"/>
            <p:cNvSpPr>
              <a:spLocks/>
            </p:cNvSpPr>
            <p:nvPr/>
          </p:nvSpPr>
          <p:spPr bwMode="auto">
            <a:xfrm>
              <a:off x="4134" y="2143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40" name="Line 40"/>
            <p:cNvSpPr>
              <a:spLocks noChangeShapeType="1"/>
            </p:cNvSpPr>
            <p:nvPr/>
          </p:nvSpPr>
          <p:spPr bwMode="auto">
            <a:xfrm>
              <a:off x="3628" y="2239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41" name="Freeform 41"/>
            <p:cNvSpPr>
              <a:spLocks/>
            </p:cNvSpPr>
            <p:nvPr/>
          </p:nvSpPr>
          <p:spPr bwMode="auto">
            <a:xfrm>
              <a:off x="3721" y="2138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3155" y="1899"/>
              <a:ext cx="497" cy="417"/>
              <a:chOff x="2115" y="2560"/>
              <a:chExt cx="497" cy="417"/>
            </a:xfrm>
            <a:grpFill/>
          </p:grpSpPr>
          <p:sp>
            <p:nvSpPr>
              <p:cNvPr id="2790443" name="AutoShape 43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0444" name="Text Box 44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522287" y="4440237"/>
            <a:ext cx="8104188" cy="814388"/>
            <a:chOff x="240" y="2440"/>
            <a:chExt cx="5105" cy="513"/>
          </a:xfrm>
          <a:noFill/>
        </p:grpSpPr>
        <p:sp>
          <p:nvSpPr>
            <p:cNvPr id="2790446" name="Rectangle 46"/>
            <p:cNvSpPr>
              <a:spLocks noChangeArrowheads="1"/>
            </p:cNvSpPr>
            <p:nvPr/>
          </p:nvSpPr>
          <p:spPr bwMode="auto">
            <a:xfrm>
              <a:off x="240" y="2549"/>
              <a:ext cx="168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and $t5,</a:t>
              </a:r>
              <a:r>
                <a:rPr lang="en-US" sz="2800" b="1" dirty="0"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,$t4</a:t>
              </a:r>
            </a:p>
          </p:txBody>
        </p:sp>
        <p:sp>
          <p:nvSpPr>
            <p:cNvPr id="2790447" name="Freeform 47" descr="25%"/>
            <p:cNvSpPr>
              <a:spLocks/>
            </p:cNvSpPr>
            <p:nvPr/>
          </p:nvSpPr>
          <p:spPr bwMode="auto">
            <a:xfrm>
              <a:off x="3876" y="253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48" name="Freeform 48"/>
            <p:cNvSpPr>
              <a:spLocks/>
            </p:cNvSpPr>
            <p:nvPr/>
          </p:nvSpPr>
          <p:spPr bwMode="auto">
            <a:xfrm>
              <a:off x="4535" y="2680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49"/>
            <p:cNvGrpSpPr>
              <a:grpSpLocks/>
            </p:cNvGrpSpPr>
            <p:nvPr/>
          </p:nvGrpSpPr>
          <p:grpSpPr bwMode="auto">
            <a:xfrm>
              <a:off x="4182" y="2440"/>
              <a:ext cx="225" cy="481"/>
              <a:chOff x="3703" y="2149"/>
              <a:chExt cx="225" cy="481"/>
            </a:xfrm>
            <a:grpFill/>
          </p:grpSpPr>
          <p:sp>
            <p:nvSpPr>
              <p:cNvPr id="2790450" name="Freeform 50"/>
              <p:cNvSpPr>
                <a:spLocks/>
              </p:cNvSpPr>
              <p:nvPr/>
            </p:nvSpPr>
            <p:spPr bwMode="auto">
              <a:xfrm>
                <a:off x="3715" y="2149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51" name="Rectangle 51"/>
              <p:cNvSpPr>
                <a:spLocks noChangeArrowheads="1"/>
              </p:cNvSpPr>
              <p:nvPr/>
            </p:nvSpPr>
            <p:spPr bwMode="auto">
              <a:xfrm rot="5400000">
                <a:off x="3616" y="2271"/>
                <a:ext cx="384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12" name="Group 52"/>
            <p:cNvGrpSpPr>
              <a:grpSpLocks/>
            </p:cNvGrpSpPr>
            <p:nvPr/>
          </p:nvGrpSpPr>
          <p:grpSpPr bwMode="auto">
            <a:xfrm>
              <a:off x="2863" y="2536"/>
              <a:ext cx="340" cy="289"/>
              <a:chOff x="2789" y="2245"/>
              <a:chExt cx="340" cy="289"/>
            </a:xfrm>
            <a:grpFill/>
          </p:grpSpPr>
          <p:sp>
            <p:nvSpPr>
              <p:cNvPr id="2790453" name="Rectangle 53"/>
              <p:cNvSpPr>
                <a:spLocks noChangeArrowheads="1"/>
              </p:cNvSpPr>
              <p:nvPr/>
            </p:nvSpPr>
            <p:spPr bwMode="auto">
              <a:xfrm>
                <a:off x="2795" y="2247"/>
                <a:ext cx="228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13" name="Group 54"/>
              <p:cNvGrpSpPr>
                <a:grpSpLocks/>
              </p:cNvGrpSpPr>
              <p:nvPr/>
            </p:nvGrpSpPr>
            <p:grpSpPr bwMode="auto">
              <a:xfrm>
                <a:off x="2789" y="2245"/>
                <a:ext cx="340" cy="289"/>
                <a:chOff x="2789" y="2245"/>
                <a:chExt cx="340" cy="289"/>
              </a:xfrm>
              <a:grpFill/>
            </p:grpSpPr>
            <p:sp>
              <p:nvSpPr>
                <p:cNvPr id="2790455" name="Freeform 55"/>
                <p:cNvSpPr>
                  <a:spLocks/>
                </p:cNvSpPr>
                <p:nvPr/>
              </p:nvSpPr>
              <p:spPr bwMode="auto">
                <a:xfrm>
                  <a:off x="2789" y="2245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0456" name="Freeform 56"/>
                <p:cNvSpPr>
                  <a:spLocks/>
                </p:cNvSpPr>
                <p:nvPr/>
              </p:nvSpPr>
              <p:spPr bwMode="auto">
                <a:xfrm>
                  <a:off x="2958" y="2245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90457" name="Rectangle 57"/>
            <p:cNvSpPr>
              <a:spLocks noChangeArrowheads="1"/>
            </p:cNvSpPr>
            <p:nvPr/>
          </p:nvSpPr>
          <p:spPr bwMode="auto">
            <a:xfrm>
              <a:off x="3709" y="2543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458" name="Freeform 58"/>
            <p:cNvSpPr>
              <a:spLocks/>
            </p:cNvSpPr>
            <p:nvPr/>
          </p:nvSpPr>
          <p:spPr bwMode="auto">
            <a:xfrm>
              <a:off x="3728" y="2536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59" name="Line 59"/>
            <p:cNvSpPr>
              <a:spLocks noChangeShapeType="1"/>
            </p:cNvSpPr>
            <p:nvPr/>
          </p:nvSpPr>
          <p:spPr bwMode="auto">
            <a:xfrm>
              <a:off x="3613" y="2680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60" name="Freeform 60"/>
            <p:cNvSpPr>
              <a:spLocks/>
            </p:cNvSpPr>
            <p:nvPr/>
          </p:nvSpPr>
          <p:spPr bwMode="auto">
            <a:xfrm>
              <a:off x="3675" y="2584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61" name="Line 61"/>
            <p:cNvSpPr>
              <a:spLocks noChangeShapeType="1"/>
            </p:cNvSpPr>
            <p:nvPr/>
          </p:nvSpPr>
          <p:spPr bwMode="auto">
            <a:xfrm>
              <a:off x="4029" y="2584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62" name="Rectangle 62"/>
            <p:cNvSpPr>
              <a:spLocks noChangeArrowheads="1"/>
            </p:cNvSpPr>
            <p:nvPr/>
          </p:nvSpPr>
          <p:spPr bwMode="auto">
            <a:xfrm>
              <a:off x="4526" y="2538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14" name="Group 63"/>
            <p:cNvGrpSpPr>
              <a:grpSpLocks/>
            </p:cNvGrpSpPr>
            <p:nvPr/>
          </p:nvGrpSpPr>
          <p:grpSpPr bwMode="auto">
            <a:xfrm>
              <a:off x="4577" y="2536"/>
              <a:ext cx="325" cy="289"/>
              <a:chOff x="4098" y="2245"/>
              <a:chExt cx="325" cy="289"/>
            </a:xfrm>
            <a:grpFill/>
          </p:grpSpPr>
          <p:sp>
            <p:nvSpPr>
              <p:cNvPr id="2790464" name="Freeform 64"/>
              <p:cNvSpPr>
                <a:spLocks/>
              </p:cNvSpPr>
              <p:nvPr/>
            </p:nvSpPr>
            <p:spPr bwMode="auto">
              <a:xfrm>
                <a:off x="4098" y="2245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65" name="Freeform 65"/>
              <p:cNvSpPr>
                <a:spLocks/>
              </p:cNvSpPr>
              <p:nvPr/>
            </p:nvSpPr>
            <p:spPr bwMode="auto">
              <a:xfrm>
                <a:off x="4259" y="2245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466" name="Rectangle 66"/>
            <p:cNvSpPr>
              <a:spLocks noChangeArrowheads="1"/>
            </p:cNvSpPr>
            <p:nvPr/>
          </p:nvSpPr>
          <p:spPr bwMode="auto">
            <a:xfrm>
              <a:off x="5018" y="2538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5" name="Group 67"/>
            <p:cNvGrpSpPr>
              <a:grpSpLocks/>
            </p:cNvGrpSpPr>
            <p:nvPr/>
          </p:nvGrpSpPr>
          <p:grpSpPr bwMode="auto">
            <a:xfrm>
              <a:off x="5045" y="2536"/>
              <a:ext cx="284" cy="289"/>
              <a:chOff x="4566" y="2245"/>
              <a:chExt cx="284" cy="289"/>
            </a:xfrm>
            <a:grpFill/>
          </p:grpSpPr>
          <p:sp>
            <p:nvSpPr>
              <p:cNvPr id="2790468" name="Freeform 68"/>
              <p:cNvSpPr>
                <a:spLocks/>
              </p:cNvSpPr>
              <p:nvPr/>
            </p:nvSpPr>
            <p:spPr bwMode="auto">
              <a:xfrm>
                <a:off x="4566" y="2245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69" name="Freeform 69"/>
              <p:cNvSpPr>
                <a:spLocks/>
              </p:cNvSpPr>
              <p:nvPr/>
            </p:nvSpPr>
            <p:spPr bwMode="auto">
              <a:xfrm>
                <a:off x="4707" y="2245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470" name="Line 70"/>
            <p:cNvSpPr>
              <a:spLocks noChangeShapeType="1"/>
            </p:cNvSpPr>
            <p:nvPr/>
          </p:nvSpPr>
          <p:spPr bwMode="auto">
            <a:xfrm>
              <a:off x="4898" y="2680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71" name="Line 71"/>
            <p:cNvSpPr>
              <a:spLocks noChangeShapeType="1"/>
            </p:cNvSpPr>
            <p:nvPr/>
          </p:nvSpPr>
          <p:spPr bwMode="auto">
            <a:xfrm>
              <a:off x="4414" y="2680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72" name="Line 72"/>
            <p:cNvSpPr>
              <a:spLocks noChangeShapeType="1"/>
            </p:cNvSpPr>
            <p:nvPr/>
          </p:nvSpPr>
          <p:spPr bwMode="auto">
            <a:xfrm>
              <a:off x="4029" y="2776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73" name="Freeform 73"/>
            <p:cNvSpPr>
              <a:spLocks/>
            </p:cNvSpPr>
            <p:nvPr/>
          </p:nvSpPr>
          <p:spPr bwMode="auto">
            <a:xfrm>
              <a:off x="4122" y="2675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74"/>
            <p:cNvGrpSpPr>
              <a:grpSpLocks/>
            </p:cNvGrpSpPr>
            <p:nvPr/>
          </p:nvGrpSpPr>
          <p:grpSpPr bwMode="auto">
            <a:xfrm>
              <a:off x="3202" y="2476"/>
              <a:ext cx="497" cy="417"/>
              <a:chOff x="2115" y="2560"/>
              <a:chExt cx="497" cy="417"/>
            </a:xfrm>
            <a:grpFill/>
          </p:grpSpPr>
          <p:sp>
            <p:nvSpPr>
              <p:cNvPr id="2790475" name="AutoShape 75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0476" name="Text Box 76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</p:grpSp>
      <p:grpSp>
        <p:nvGrpSpPr>
          <p:cNvPr id="17" name="Group 77"/>
          <p:cNvGrpSpPr>
            <a:grpSpLocks/>
          </p:cNvGrpSpPr>
          <p:nvPr/>
        </p:nvGrpSpPr>
        <p:grpSpPr bwMode="auto">
          <a:xfrm>
            <a:off x="522287" y="5432425"/>
            <a:ext cx="8316913" cy="814387"/>
            <a:chOff x="240" y="3065"/>
            <a:chExt cx="5239" cy="513"/>
          </a:xfrm>
          <a:noFill/>
        </p:grpSpPr>
        <p:sp>
          <p:nvSpPr>
            <p:cNvPr id="2790478" name="Rectangle 78"/>
            <p:cNvSpPr>
              <a:spLocks noChangeArrowheads="1"/>
            </p:cNvSpPr>
            <p:nvPr/>
          </p:nvSpPr>
          <p:spPr bwMode="auto">
            <a:xfrm>
              <a:off x="240" y="3125"/>
              <a:ext cx="163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or   $t7,</a:t>
              </a:r>
              <a:r>
                <a:rPr lang="en-US" sz="2800" b="1" dirty="0"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,$t6</a:t>
              </a:r>
            </a:p>
          </p:txBody>
        </p:sp>
        <p:sp>
          <p:nvSpPr>
            <p:cNvPr id="2790479" name="Freeform 79" descr="25%"/>
            <p:cNvSpPr>
              <a:spLocks/>
            </p:cNvSpPr>
            <p:nvPr/>
          </p:nvSpPr>
          <p:spPr bwMode="auto">
            <a:xfrm>
              <a:off x="4318" y="3161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0" name="Freeform 80"/>
            <p:cNvSpPr>
              <a:spLocks/>
            </p:cNvSpPr>
            <p:nvPr/>
          </p:nvSpPr>
          <p:spPr bwMode="auto">
            <a:xfrm>
              <a:off x="4636" y="3065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1" name="Freeform 81"/>
            <p:cNvSpPr>
              <a:spLocks/>
            </p:cNvSpPr>
            <p:nvPr/>
          </p:nvSpPr>
          <p:spPr bwMode="auto">
            <a:xfrm>
              <a:off x="4977" y="3305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2" name="Freeform 82"/>
            <p:cNvSpPr>
              <a:spLocks/>
            </p:cNvSpPr>
            <p:nvPr/>
          </p:nvSpPr>
          <p:spPr bwMode="auto">
            <a:xfrm>
              <a:off x="3710" y="3161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3" name="Freeform 83"/>
            <p:cNvSpPr>
              <a:spLocks/>
            </p:cNvSpPr>
            <p:nvPr/>
          </p:nvSpPr>
          <p:spPr bwMode="auto">
            <a:xfrm>
              <a:off x="3868" y="3155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4" name="Rectangle 84"/>
            <p:cNvSpPr>
              <a:spLocks noChangeArrowheads="1"/>
            </p:cNvSpPr>
            <p:nvPr/>
          </p:nvSpPr>
          <p:spPr bwMode="auto">
            <a:xfrm>
              <a:off x="3691" y="3163"/>
              <a:ext cx="228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sp>
          <p:nvSpPr>
            <p:cNvPr id="2790485" name="Rectangle 85"/>
            <p:cNvSpPr>
              <a:spLocks noChangeArrowheads="1"/>
            </p:cNvSpPr>
            <p:nvPr/>
          </p:nvSpPr>
          <p:spPr bwMode="auto">
            <a:xfrm rot="5400000">
              <a:off x="4537" y="3187"/>
              <a:ext cx="384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0486" name="Rectangle 86"/>
            <p:cNvSpPr>
              <a:spLocks noChangeArrowheads="1"/>
            </p:cNvSpPr>
            <p:nvPr/>
          </p:nvSpPr>
          <p:spPr bwMode="auto">
            <a:xfrm>
              <a:off x="4151" y="3168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487" name="Freeform 87"/>
            <p:cNvSpPr>
              <a:spLocks/>
            </p:cNvSpPr>
            <p:nvPr/>
          </p:nvSpPr>
          <p:spPr bwMode="auto">
            <a:xfrm>
              <a:off x="4170" y="3161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8" name="Line 88"/>
            <p:cNvSpPr>
              <a:spLocks noChangeShapeType="1"/>
            </p:cNvSpPr>
            <p:nvPr/>
          </p:nvSpPr>
          <p:spPr bwMode="auto">
            <a:xfrm>
              <a:off x="4055" y="3305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9" name="Freeform 89"/>
            <p:cNvSpPr>
              <a:spLocks/>
            </p:cNvSpPr>
            <p:nvPr/>
          </p:nvSpPr>
          <p:spPr bwMode="auto">
            <a:xfrm>
              <a:off x="4117" y="3209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0" name="Line 90"/>
            <p:cNvSpPr>
              <a:spLocks noChangeShapeType="1"/>
            </p:cNvSpPr>
            <p:nvPr/>
          </p:nvSpPr>
          <p:spPr bwMode="auto">
            <a:xfrm>
              <a:off x="4471" y="3209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1" name="Rectangle 91"/>
            <p:cNvSpPr>
              <a:spLocks noChangeArrowheads="1"/>
            </p:cNvSpPr>
            <p:nvPr/>
          </p:nvSpPr>
          <p:spPr bwMode="auto">
            <a:xfrm>
              <a:off x="4968" y="3163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0492" name="Freeform 92"/>
            <p:cNvSpPr>
              <a:spLocks/>
            </p:cNvSpPr>
            <p:nvPr/>
          </p:nvSpPr>
          <p:spPr bwMode="auto">
            <a:xfrm>
              <a:off x="5019" y="3161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3" name="Freeform 93"/>
            <p:cNvSpPr>
              <a:spLocks/>
            </p:cNvSpPr>
            <p:nvPr/>
          </p:nvSpPr>
          <p:spPr bwMode="auto">
            <a:xfrm>
              <a:off x="5180" y="3161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4" name="Line 94"/>
            <p:cNvSpPr>
              <a:spLocks noChangeShapeType="1"/>
            </p:cNvSpPr>
            <p:nvPr/>
          </p:nvSpPr>
          <p:spPr bwMode="auto">
            <a:xfrm>
              <a:off x="5340" y="3305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5" name="Line 95"/>
            <p:cNvSpPr>
              <a:spLocks noChangeShapeType="1"/>
            </p:cNvSpPr>
            <p:nvPr/>
          </p:nvSpPr>
          <p:spPr bwMode="auto">
            <a:xfrm>
              <a:off x="4856" y="3305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6" name="Line 96"/>
            <p:cNvSpPr>
              <a:spLocks noChangeShapeType="1"/>
            </p:cNvSpPr>
            <p:nvPr/>
          </p:nvSpPr>
          <p:spPr bwMode="auto">
            <a:xfrm>
              <a:off x="4471" y="3401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7" name="Freeform 97"/>
            <p:cNvSpPr>
              <a:spLocks/>
            </p:cNvSpPr>
            <p:nvPr/>
          </p:nvSpPr>
          <p:spPr bwMode="auto">
            <a:xfrm>
              <a:off x="4564" y="3300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8"/>
            <p:cNvGrpSpPr>
              <a:grpSpLocks/>
            </p:cNvGrpSpPr>
            <p:nvPr/>
          </p:nvGrpSpPr>
          <p:grpSpPr bwMode="auto">
            <a:xfrm>
              <a:off x="3202" y="3065"/>
              <a:ext cx="497" cy="417"/>
              <a:chOff x="2115" y="2560"/>
              <a:chExt cx="497" cy="417"/>
            </a:xfrm>
            <a:grpFill/>
          </p:grpSpPr>
          <p:sp>
            <p:nvSpPr>
              <p:cNvPr id="2790499" name="AutoShape 99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0500" name="Text Box 100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</p:grpSp>
      <p:sp>
        <p:nvSpPr>
          <p:cNvPr id="2790501" name="Line 101"/>
          <p:cNvSpPr>
            <a:spLocks noChangeShapeType="1"/>
          </p:cNvSpPr>
          <p:nvPr/>
        </p:nvSpPr>
        <p:spPr bwMode="auto">
          <a:xfrm>
            <a:off x="5954712" y="3100387"/>
            <a:ext cx="168275" cy="71596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102"/>
          <p:cNvGrpSpPr>
            <a:grpSpLocks/>
          </p:cNvGrpSpPr>
          <p:nvPr/>
        </p:nvGrpSpPr>
        <p:grpSpPr bwMode="auto">
          <a:xfrm>
            <a:off x="674687" y="2552701"/>
            <a:ext cx="6113463" cy="989013"/>
            <a:chOff x="336" y="1251"/>
            <a:chExt cx="3851" cy="623"/>
          </a:xfrm>
          <a:noFill/>
        </p:grpSpPr>
        <p:sp>
          <p:nvSpPr>
            <p:cNvPr id="2790503" name="Rectangle 103"/>
            <p:cNvSpPr>
              <a:spLocks noChangeArrowheads="1"/>
            </p:cNvSpPr>
            <p:nvPr/>
          </p:nvSpPr>
          <p:spPr bwMode="auto">
            <a:xfrm>
              <a:off x="336" y="1337"/>
              <a:ext cx="1473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lw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 </a:t>
              </a:r>
              <a:r>
                <a:rPr lang="en-US" sz="2800" b="1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 0($t1)</a:t>
              </a:r>
            </a:p>
            <a:p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90504" name="Freeform 104" descr="25%"/>
            <p:cNvSpPr>
              <a:spLocks/>
            </p:cNvSpPr>
            <p:nvPr/>
          </p:nvSpPr>
          <p:spPr bwMode="auto">
            <a:xfrm>
              <a:off x="3742" y="1457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05" name="Rectangle 105"/>
            <p:cNvSpPr>
              <a:spLocks noChangeArrowheads="1"/>
            </p:cNvSpPr>
            <p:nvPr/>
          </p:nvSpPr>
          <p:spPr bwMode="auto">
            <a:xfrm>
              <a:off x="2001" y="1251"/>
              <a:ext cx="250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IF</a:t>
              </a:r>
            </a:p>
          </p:txBody>
        </p:sp>
        <p:sp>
          <p:nvSpPr>
            <p:cNvPr id="2790506" name="Rectangle 106"/>
            <p:cNvSpPr>
              <a:spLocks noChangeArrowheads="1"/>
            </p:cNvSpPr>
            <p:nvPr/>
          </p:nvSpPr>
          <p:spPr bwMode="auto">
            <a:xfrm>
              <a:off x="2385" y="1251"/>
              <a:ext cx="498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ID/RF</a:t>
              </a:r>
            </a:p>
          </p:txBody>
        </p:sp>
        <p:sp>
          <p:nvSpPr>
            <p:cNvPr id="2790507" name="Rectangle 107"/>
            <p:cNvSpPr>
              <a:spLocks noChangeArrowheads="1"/>
            </p:cNvSpPr>
            <p:nvPr/>
          </p:nvSpPr>
          <p:spPr bwMode="auto">
            <a:xfrm>
              <a:off x="2913" y="1251"/>
              <a:ext cx="314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EX</a:t>
              </a:r>
            </a:p>
          </p:txBody>
        </p:sp>
        <p:sp>
          <p:nvSpPr>
            <p:cNvPr id="2790508" name="Rectangle 108"/>
            <p:cNvSpPr>
              <a:spLocks noChangeArrowheads="1"/>
            </p:cNvSpPr>
            <p:nvPr/>
          </p:nvSpPr>
          <p:spPr bwMode="auto">
            <a:xfrm>
              <a:off x="3337" y="1251"/>
              <a:ext cx="458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MEM</a:t>
              </a:r>
            </a:p>
          </p:txBody>
        </p:sp>
        <p:sp>
          <p:nvSpPr>
            <p:cNvPr id="2790509" name="Rectangle 109"/>
            <p:cNvSpPr>
              <a:spLocks noChangeArrowheads="1"/>
            </p:cNvSpPr>
            <p:nvPr/>
          </p:nvSpPr>
          <p:spPr bwMode="auto">
            <a:xfrm>
              <a:off x="3825" y="1251"/>
              <a:ext cx="362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WB</a:t>
              </a:r>
            </a:p>
          </p:txBody>
        </p:sp>
        <p:sp>
          <p:nvSpPr>
            <p:cNvPr id="2790510" name="Freeform 110"/>
            <p:cNvSpPr>
              <a:spLocks/>
            </p:cNvSpPr>
            <p:nvPr/>
          </p:nvSpPr>
          <p:spPr bwMode="auto">
            <a:xfrm>
              <a:off x="2891" y="136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11" name="Rectangle 111"/>
            <p:cNvSpPr>
              <a:spLocks noChangeArrowheads="1"/>
            </p:cNvSpPr>
            <p:nvPr/>
          </p:nvSpPr>
          <p:spPr bwMode="auto">
            <a:xfrm rot="5400000">
              <a:off x="2792" y="1483"/>
              <a:ext cx="384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0512" name="Rectangle 112"/>
            <p:cNvSpPr>
              <a:spLocks noChangeArrowheads="1"/>
            </p:cNvSpPr>
            <p:nvPr/>
          </p:nvSpPr>
          <p:spPr bwMode="auto">
            <a:xfrm>
              <a:off x="2025" y="1491"/>
              <a:ext cx="228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20" name="Group 113"/>
            <p:cNvGrpSpPr>
              <a:grpSpLocks/>
            </p:cNvGrpSpPr>
            <p:nvPr/>
          </p:nvGrpSpPr>
          <p:grpSpPr bwMode="auto">
            <a:xfrm>
              <a:off x="1965" y="1457"/>
              <a:ext cx="340" cy="289"/>
              <a:chOff x="1935" y="1349"/>
              <a:chExt cx="340" cy="289"/>
            </a:xfrm>
            <a:grpFill/>
          </p:grpSpPr>
          <p:sp>
            <p:nvSpPr>
              <p:cNvPr id="2790514" name="Freeform 114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515" name="Freeform 115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516" name="Rectangle 116"/>
            <p:cNvSpPr>
              <a:spLocks noChangeArrowheads="1"/>
            </p:cNvSpPr>
            <p:nvPr/>
          </p:nvSpPr>
          <p:spPr bwMode="auto">
            <a:xfrm>
              <a:off x="2406" y="1464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517" name="Freeform 117"/>
            <p:cNvSpPr>
              <a:spLocks/>
            </p:cNvSpPr>
            <p:nvPr/>
          </p:nvSpPr>
          <p:spPr bwMode="auto">
            <a:xfrm>
              <a:off x="2425" y="145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18" name="Freeform 118"/>
            <p:cNvSpPr>
              <a:spLocks/>
            </p:cNvSpPr>
            <p:nvPr/>
          </p:nvSpPr>
          <p:spPr bwMode="auto">
            <a:xfrm>
              <a:off x="2573" y="145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19" name="Line 119"/>
            <p:cNvSpPr>
              <a:spLocks noChangeShapeType="1"/>
            </p:cNvSpPr>
            <p:nvPr/>
          </p:nvSpPr>
          <p:spPr bwMode="auto">
            <a:xfrm>
              <a:off x="2310" y="1601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0" name="Freeform 120"/>
            <p:cNvSpPr>
              <a:spLocks/>
            </p:cNvSpPr>
            <p:nvPr/>
          </p:nvSpPr>
          <p:spPr bwMode="auto">
            <a:xfrm>
              <a:off x="2372" y="150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1" name="Line 121"/>
            <p:cNvSpPr>
              <a:spLocks noChangeShapeType="1"/>
            </p:cNvSpPr>
            <p:nvPr/>
          </p:nvSpPr>
          <p:spPr bwMode="auto">
            <a:xfrm>
              <a:off x="2726" y="1505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2" name="Rectangle 122"/>
            <p:cNvSpPr>
              <a:spLocks noChangeArrowheads="1"/>
            </p:cNvSpPr>
            <p:nvPr/>
          </p:nvSpPr>
          <p:spPr bwMode="auto">
            <a:xfrm>
              <a:off x="3255" y="1501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0523" name="Rectangle 123"/>
            <p:cNvSpPr>
              <a:spLocks noChangeArrowheads="1"/>
            </p:cNvSpPr>
            <p:nvPr/>
          </p:nvSpPr>
          <p:spPr bwMode="auto">
            <a:xfrm>
              <a:off x="3715" y="1459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524" name="Freeform 124"/>
            <p:cNvSpPr>
              <a:spLocks/>
            </p:cNvSpPr>
            <p:nvPr/>
          </p:nvSpPr>
          <p:spPr bwMode="auto">
            <a:xfrm>
              <a:off x="3883" y="1457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5" name="Line 125"/>
            <p:cNvSpPr>
              <a:spLocks noChangeShapeType="1"/>
            </p:cNvSpPr>
            <p:nvPr/>
          </p:nvSpPr>
          <p:spPr bwMode="auto">
            <a:xfrm>
              <a:off x="3595" y="1601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6" name="Line 126"/>
            <p:cNvSpPr>
              <a:spLocks noChangeShapeType="1"/>
            </p:cNvSpPr>
            <p:nvPr/>
          </p:nvSpPr>
          <p:spPr bwMode="auto">
            <a:xfrm>
              <a:off x="3111" y="1601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7" name="Freeform 127"/>
            <p:cNvSpPr>
              <a:spLocks/>
            </p:cNvSpPr>
            <p:nvPr/>
          </p:nvSpPr>
          <p:spPr bwMode="auto">
            <a:xfrm>
              <a:off x="3232" y="160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8" name="Line 128"/>
            <p:cNvSpPr>
              <a:spLocks noChangeShapeType="1"/>
            </p:cNvSpPr>
            <p:nvPr/>
          </p:nvSpPr>
          <p:spPr bwMode="auto">
            <a:xfrm>
              <a:off x="2726" y="1697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9" name="Freeform 129"/>
            <p:cNvSpPr>
              <a:spLocks/>
            </p:cNvSpPr>
            <p:nvPr/>
          </p:nvSpPr>
          <p:spPr bwMode="auto">
            <a:xfrm>
              <a:off x="2819" y="159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130"/>
            <p:cNvGrpSpPr>
              <a:grpSpLocks/>
            </p:cNvGrpSpPr>
            <p:nvPr/>
          </p:nvGrpSpPr>
          <p:grpSpPr bwMode="auto">
            <a:xfrm>
              <a:off x="3265" y="1435"/>
              <a:ext cx="325" cy="289"/>
              <a:chOff x="3671" y="1797"/>
              <a:chExt cx="325" cy="289"/>
            </a:xfrm>
            <a:grpFill/>
          </p:grpSpPr>
          <p:sp>
            <p:nvSpPr>
              <p:cNvPr id="2790531" name="Freeform 1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532" name="Freeform 1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90533" name="Oval 133"/>
          <p:cNvSpPr>
            <a:spLocks noChangeArrowheads="1"/>
          </p:cNvSpPr>
          <p:nvPr/>
        </p:nvSpPr>
        <p:spPr bwMode="auto">
          <a:xfrm>
            <a:off x="5170487" y="3462337"/>
            <a:ext cx="884238" cy="2859088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304800"/>
          </a:xfrm>
          <a:solidFill>
            <a:schemeClr val="bg1"/>
          </a:solidFill>
          <a:ln/>
        </p:spPr>
        <p:txBody>
          <a:bodyPr wrap="square" lIns="90487" tIns="44450" rIns="90487" bIns="44450" anchor="ctr"/>
          <a:lstStyle/>
          <a:p>
            <a:r>
              <a:rPr lang="en-US"/>
              <a:t>Data Hazard: Loads (3/4)</a:t>
            </a:r>
          </a:p>
        </p:txBody>
      </p:sp>
      <p:sp>
        <p:nvSpPr>
          <p:cNvPr id="279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5019675"/>
          </a:xfrm>
        </p:spPr>
        <p:txBody>
          <a:bodyPr/>
          <a:lstStyle/>
          <a:p>
            <a:r>
              <a:rPr lang="en-US"/>
              <a:t>Instruction slot after a load is called “</a:t>
            </a:r>
            <a:r>
              <a:rPr lang="en-US" u="sng">
                <a:solidFill>
                  <a:schemeClr val="accent1"/>
                </a:solidFill>
              </a:rPr>
              <a:t>load delay slot</a:t>
            </a:r>
            <a:r>
              <a:rPr lang="en-US"/>
              <a:t>”</a:t>
            </a:r>
          </a:p>
          <a:p>
            <a:r>
              <a:rPr lang="en-US"/>
              <a:t>If that instruction uses the result of the load, then the hardware interlock will stall it for one cycle.</a:t>
            </a:r>
          </a:p>
          <a:p>
            <a:r>
              <a:rPr lang="en-US"/>
              <a:t>If the compiler puts an unrelated instruction in that slot, then no stall</a:t>
            </a:r>
          </a:p>
          <a:p>
            <a:r>
              <a:rPr lang="en-US"/>
              <a:t>Letting the hardware stall the instruction in the delay slot is equivalent to putting a nop in the slot  (except the latter uses more code space)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Hazard: Loads (4/4)</a:t>
            </a:r>
            <a:endParaRPr lang="en-US"/>
          </a:p>
        </p:txBody>
      </p:sp>
      <p:sp>
        <p:nvSpPr>
          <p:cNvPr id="279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Stall is equivalent to nop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0" y="1822450"/>
            <a:ext cx="4800600" cy="4310063"/>
            <a:chOff x="1934" y="1056"/>
            <a:chExt cx="3024" cy="2715"/>
          </a:xfrm>
        </p:grpSpPr>
        <p:sp>
          <p:nvSpPr>
            <p:cNvPr id="2794501" name="Line 5"/>
            <p:cNvSpPr>
              <a:spLocks noChangeShapeType="1"/>
            </p:cNvSpPr>
            <p:nvPr/>
          </p:nvSpPr>
          <p:spPr bwMode="auto">
            <a:xfrm>
              <a:off x="193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2" name="Line 6"/>
            <p:cNvSpPr>
              <a:spLocks noChangeShapeType="1"/>
            </p:cNvSpPr>
            <p:nvPr/>
          </p:nvSpPr>
          <p:spPr bwMode="auto">
            <a:xfrm>
              <a:off x="2366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3" name="Line 7"/>
            <p:cNvSpPr>
              <a:spLocks noChangeShapeType="1"/>
            </p:cNvSpPr>
            <p:nvPr/>
          </p:nvSpPr>
          <p:spPr bwMode="auto">
            <a:xfrm>
              <a:off x="2798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4" name="Line 8"/>
            <p:cNvSpPr>
              <a:spLocks noChangeShapeType="1"/>
            </p:cNvSpPr>
            <p:nvPr/>
          </p:nvSpPr>
          <p:spPr bwMode="auto">
            <a:xfrm>
              <a:off x="3230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5" name="Line 9"/>
            <p:cNvSpPr>
              <a:spLocks noChangeShapeType="1"/>
            </p:cNvSpPr>
            <p:nvPr/>
          </p:nvSpPr>
          <p:spPr bwMode="auto">
            <a:xfrm>
              <a:off x="3662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6" name="Line 10"/>
            <p:cNvSpPr>
              <a:spLocks noChangeShapeType="1"/>
            </p:cNvSpPr>
            <p:nvPr/>
          </p:nvSpPr>
          <p:spPr bwMode="auto">
            <a:xfrm>
              <a:off x="409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7" name="Line 11"/>
            <p:cNvSpPr>
              <a:spLocks noChangeShapeType="1"/>
            </p:cNvSpPr>
            <p:nvPr/>
          </p:nvSpPr>
          <p:spPr bwMode="auto">
            <a:xfrm flipH="1">
              <a:off x="4510" y="1056"/>
              <a:ext cx="16" cy="27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8" name="Line 12"/>
            <p:cNvSpPr>
              <a:spLocks noChangeShapeType="1"/>
            </p:cNvSpPr>
            <p:nvPr/>
          </p:nvSpPr>
          <p:spPr bwMode="auto">
            <a:xfrm flipH="1">
              <a:off x="4942" y="1056"/>
              <a:ext cx="16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94509" name="Rectangle 13"/>
          <p:cNvSpPr>
            <a:spLocks noChangeArrowheads="1"/>
          </p:cNvSpPr>
          <p:nvPr/>
        </p:nvSpPr>
        <p:spPr bwMode="auto">
          <a:xfrm>
            <a:off x="390525" y="3851275"/>
            <a:ext cx="2657475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sub $t3,</a:t>
            </a:r>
            <a:r>
              <a:rPr lang="en-US" sz="2800" b="1" dirty="0">
                <a:solidFill>
                  <a:schemeClr val="accent2"/>
                </a:solidFill>
                <a:latin typeface="Arial" pitchFamily="-65" charset="0"/>
              </a:rPr>
              <a:t>$t0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,$t2</a:t>
            </a:r>
          </a:p>
          <a:p>
            <a:endParaRPr lang="en-US" sz="2800" b="1" dirty="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94510" name="Rectangle 14"/>
          <p:cNvSpPr>
            <a:spLocks noChangeArrowheads="1"/>
          </p:cNvSpPr>
          <p:nvPr/>
        </p:nvSpPr>
        <p:spPr bwMode="auto">
          <a:xfrm>
            <a:off x="381000" y="4565650"/>
            <a:ext cx="2677315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and $t5,</a:t>
            </a:r>
            <a:r>
              <a:rPr lang="en-US" sz="2800" b="1" dirty="0">
                <a:latin typeface="Arial" pitchFamily="-65" charset="0"/>
              </a:rPr>
              <a:t>$t0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,$t4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81000" y="5275263"/>
            <a:ext cx="8316913" cy="814387"/>
            <a:chOff x="240" y="2991"/>
            <a:chExt cx="5239" cy="513"/>
          </a:xfrm>
          <a:noFill/>
        </p:grpSpPr>
        <p:sp>
          <p:nvSpPr>
            <p:cNvPr id="2794512" name="Rectangle 16"/>
            <p:cNvSpPr>
              <a:spLocks noChangeArrowheads="1"/>
            </p:cNvSpPr>
            <p:nvPr/>
          </p:nvSpPr>
          <p:spPr bwMode="auto">
            <a:xfrm>
              <a:off x="240" y="3051"/>
              <a:ext cx="163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or   $t7,</a:t>
              </a:r>
              <a:r>
                <a:rPr lang="en-US" sz="2800" b="1" dirty="0"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,$t6</a:t>
              </a:r>
            </a:p>
          </p:txBody>
        </p:sp>
        <p:sp>
          <p:nvSpPr>
            <p:cNvPr id="2794513" name="Freeform 17" descr="25%"/>
            <p:cNvSpPr>
              <a:spLocks/>
            </p:cNvSpPr>
            <p:nvPr/>
          </p:nvSpPr>
          <p:spPr bwMode="auto">
            <a:xfrm>
              <a:off x="4318" y="308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4" name="Freeform 18"/>
            <p:cNvSpPr>
              <a:spLocks/>
            </p:cNvSpPr>
            <p:nvPr/>
          </p:nvSpPr>
          <p:spPr bwMode="auto">
            <a:xfrm>
              <a:off x="4636" y="299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5" name="Freeform 19"/>
            <p:cNvSpPr>
              <a:spLocks/>
            </p:cNvSpPr>
            <p:nvPr/>
          </p:nvSpPr>
          <p:spPr bwMode="auto">
            <a:xfrm>
              <a:off x="4977" y="323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6" name="Freeform 20"/>
            <p:cNvSpPr>
              <a:spLocks/>
            </p:cNvSpPr>
            <p:nvPr/>
          </p:nvSpPr>
          <p:spPr bwMode="auto">
            <a:xfrm>
              <a:off x="3710" y="3087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7" name="Freeform 21"/>
            <p:cNvSpPr>
              <a:spLocks/>
            </p:cNvSpPr>
            <p:nvPr/>
          </p:nvSpPr>
          <p:spPr bwMode="auto">
            <a:xfrm>
              <a:off x="3868" y="3081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8" name="Rectangle 22"/>
            <p:cNvSpPr>
              <a:spLocks noChangeArrowheads="1"/>
            </p:cNvSpPr>
            <p:nvPr/>
          </p:nvSpPr>
          <p:spPr bwMode="auto">
            <a:xfrm>
              <a:off x="3691" y="3089"/>
              <a:ext cx="228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sp>
          <p:nvSpPr>
            <p:cNvPr id="2794519" name="Rectangle 23"/>
            <p:cNvSpPr>
              <a:spLocks noChangeArrowheads="1"/>
            </p:cNvSpPr>
            <p:nvPr/>
          </p:nvSpPr>
          <p:spPr bwMode="auto">
            <a:xfrm rot="5400000">
              <a:off x="4537" y="3114"/>
              <a:ext cx="384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4520" name="Rectangle 24"/>
            <p:cNvSpPr>
              <a:spLocks noChangeArrowheads="1"/>
            </p:cNvSpPr>
            <p:nvPr/>
          </p:nvSpPr>
          <p:spPr bwMode="auto">
            <a:xfrm>
              <a:off x="4151" y="3094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21" name="Freeform 25"/>
            <p:cNvSpPr>
              <a:spLocks/>
            </p:cNvSpPr>
            <p:nvPr/>
          </p:nvSpPr>
          <p:spPr bwMode="auto">
            <a:xfrm>
              <a:off x="4170" y="308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2" name="Line 26"/>
            <p:cNvSpPr>
              <a:spLocks noChangeShapeType="1"/>
            </p:cNvSpPr>
            <p:nvPr/>
          </p:nvSpPr>
          <p:spPr bwMode="auto">
            <a:xfrm>
              <a:off x="4055" y="3231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3" name="Freeform 27"/>
            <p:cNvSpPr>
              <a:spLocks/>
            </p:cNvSpPr>
            <p:nvPr/>
          </p:nvSpPr>
          <p:spPr bwMode="auto">
            <a:xfrm>
              <a:off x="4117" y="313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4" name="Line 28"/>
            <p:cNvSpPr>
              <a:spLocks noChangeShapeType="1"/>
            </p:cNvSpPr>
            <p:nvPr/>
          </p:nvSpPr>
          <p:spPr bwMode="auto">
            <a:xfrm>
              <a:off x="4471" y="3135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5" name="Rectangle 29"/>
            <p:cNvSpPr>
              <a:spLocks noChangeArrowheads="1"/>
            </p:cNvSpPr>
            <p:nvPr/>
          </p:nvSpPr>
          <p:spPr bwMode="auto">
            <a:xfrm>
              <a:off x="4968" y="3089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4526" name="Freeform 30"/>
            <p:cNvSpPr>
              <a:spLocks/>
            </p:cNvSpPr>
            <p:nvPr/>
          </p:nvSpPr>
          <p:spPr bwMode="auto">
            <a:xfrm>
              <a:off x="5019" y="3087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7" name="Freeform 31"/>
            <p:cNvSpPr>
              <a:spLocks/>
            </p:cNvSpPr>
            <p:nvPr/>
          </p:nvSpPr>
          <p:spPr bwMode="auto">
            <a:xfrm>
              <a:off x="5180" y="3087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8" name="Line 32"/>
            <p:cNvSpPr>
              <a:spLocks noChangeShapeType="1"/>
            </p:cNvSpPr>
            <p:nvPr/>
          </p:nvSpPr>
          <p:spPr bwMode="auto">
            <a:xfrm>
              <a:off x="5340" y="3231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9" name="Line 33"/>
            <p:cNvSpPr>
              <a:spLocks noChangeShapeType="1"/>
            </p:cNvSpPr>
            <p:nvPr/>
          </p:nvSpPr>
          <p:spPr bwMode="auto">
            <a:xfrm>
              <a:off x="4856" y="3231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30" name="Line 34"/>
            <p:cNvSpPr>
              <a:spLocks noChangeShapeType="1"/>
            </p:cNvSpPr>
            <p:nvPr/>
          </p:nvSpPr>
          <p:spPr bwMode="auto">
            <a:xfrm>
              <a:off x="4471" y="3327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31" name="Freeform 35"/>
            <p:cNvSpPr>
              <a:spLocks/>
            </p:cNvSpPr>
            <p:nvPr/>
          </p:nvSpPr>
          <p:spPr bwMode="auto">
            <a:xfrm>
              <a:off x="4564" y="322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94532" name="Rectangle 36"/>
          <p:cNvSpPr>
            <a:spLocks noChangeArrowheads="1"/>
          </p:cNvSpPr>
          <p:nvPr/>
        </p:nvSpPr>
        <p:spPr bwMode="auto">
          <a:xfrm>
            <a:off x="533400" y="1887538"/>
            <a:ext cx="233787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Arial" pitchFamily="-65" charset="0"/>
              </a:rPr>
              <a:t>lw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Arial" pitchFamily="-65" charset="0"/>
              </a:rPr>
              <a:t>$t0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, 0($t1)</a:t>
            </a:r>
          </a:p>
          <a:p>
            <a:endParaRPr lang="en-US" sz="2800" b="1" dirty="0">
              <a:solidFill>
                <a:schemeClr val="tx1"/>
              </a:solidFill>
              <a:latin typeface="Arial" pitchFamily="-65" charset="0"/>
            </a:endParaRP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3119438" y="1925638"/>
            <a:ext cx="3297237" cy="814387"/>
            <a:chOff x="1965" y="881"/>
            <a:chExt cx="2077" cy="513"/>
          </a:xfrm>
        </p:grpSpPr>
        <p:sp>
          <p:nvSpPr>
            <p:cNvPr id="2794534" name="Freeform 38" descr="25%"/>
            <p:cNvSpPr>
              <a:spLocks/>
            </p:cNvSpPr>
            <p:nvPr/>
          </p:nvSpPr>
          <p:spPr bwMode="auto">
            <a:xfrm>
              <a:off x="3742" y="977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35" name="Freeform 39"/>
            <p:cNvSpPr>
              <a:spLocks/>
            </p:cNvSpPr>
            <p:nvPr/>
          </p:nvSpPr>
          <p:spPr bwMode="auto">
            <a:xfrm>
              <a:off x="2891" y="88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36" name="Rectangle 40"/>
            <p:cNvSpPr>
              <a:spLocks noChangeArrowheads="1"/>
            </p:cNvSpPr>
            <p:nvPr/>
          </p:nvSpPr>
          <p:spPr bwMode="auto">
            <a:xfrm rot="5400000">
              <a:off x="2792" y="1004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4537" name="Rectangle 41"/>
            <p:cNvSpPr>
              <a:spLocks noChangeArrowheads="1"/>
            </p:cNvSpPr>
            <p:nvPr/>
          </p:nvSpPr>
          <p:spPr bwMode="auto">
            <a:xfrm>
              <a:off x="2025" y="1011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1965" y="977"/>
              <a:ext cx="340" cy="289"/>
              <a:chOff x="1935" y="1349"/>
              <a:chExt cx="340" cy="289"/>
            </a:xfrm>
          </p:grpSpPr>
          <p:sp>
            <p:nvSpPr>
              <p:cNvPr id="2794539" name="Freeform 43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540" name="Freeform 44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4541" name="Rectangle 45"/>
            <p:cNvSpPr>
              <a:spLocks noChangeArrowheads="1"/>
            </p:cNvSpPr>
            <p:nvPr/>
          </p:nvSpPr>
          <p:spPr bwMode="auto">
            <a:xfrm>
              <a:off x="2406" y="9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42" name="Freeform 46"/>
            <p:cNvSpPr>
              <a:spLocks/>
            </p:cNvSpPr>
            <p:nvPr/>
          </p:nvSpPr>
          <p:spPr bwMode="auto">
            <a:xfrm>
              <a:off x="2425" y="97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3" name="Freeform 47"/>
            <p:cNvSpPr>
              <a:spLocks/>
            </p:cNvSpPr>
            <p:nvPr/>
          </p:nvSpPr>
          <p:spPr bwMode="auto">
            <a:xfrm>
              <a:off x="2573" y="97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4" name="Line 48"/>
            <p:cNvSpPr>
              <a:spLocks noChangeShapeType="1"/>
            </p:cNvSpPr>
            <p:nvPr/>
          </p:nvSpPr>
          <p:spPr bwMode="auto">
            <a:xfrm>
              <a:off x="2310" y="11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5" name="Freeform 49"/>
            <p:cNvSpPr>
              <a:spLocks/>
            </p:cNvSpPr>
            <p:nvPr/>
          </p:nvSpPr>
          <p:spPr bwMode="auto">
            <a:xfrm>
              <a:off x="2372" y="10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6" name="Line 50"/>
            <p:cNvSpPr>
              <a:spLocks noChangeShapeType="1"/>
            </p:cNvSpPr>
            <p:nvPr/>
          </p:nvSpPr>
          <p:spPr bwMode="auto">
            <a:xfrm>
              <a:off x="2726" y="10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7" name="Rectangle 51"/>
            <p:cNvSpPr>
              <a:spLocks noChangeArrowheads="1"/>
            </p:cNvSpPr>
            <p:nvPr/>
          </p:nvSpPr>
          <p:spPr bwMode="auto">
            <a:xfrm>
              <a:off x="3255" y="1021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4548" name="Rectangle 52"/>
            <p:cNvSpPr>
              <a:spLocks noChangeArrowheads="1"/>
            </p:cNvSpPr>
            <p:nvPr/>
          </p:nvSpPr>
          <p:spPr bwMode="auto">
            <a:xfrm>
              <a:off x="3715" y="97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49" name="Freeform 53"/>
            <p:cNvSpPr>
              <a:spLocks/>
            </p:cNvSpPr>
            <p:nvPr/>
          </p:nvSpPr>
          <p:spPr bwMode="auto">
            <a:xfrm>
              <a:off x="3883" y="977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0" name="Line 54"/>
            <p:cNvSpPr>
              <a:spLocks noChangeShapeType="1"/>
            </p:cNvSpPr>
            <p:nvPr/>
          </p:nvSpPr>
          <p:spPr bwMode="auto">
            <a:xfrm>
              <a:off x="3595" y="1121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1" name="Line 55"/>
            <p:cNvSpPr>
              <a:spLocks noChangeShapeType="1"/>
            </p:cNvSpPr>
            <p:nvPr/>
          </p:nvSpPr>
          <p:spPr bwMode="auto">
            <a:xfrm>
              <a:off x="3111" y="1121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2" name="Freeform 56"/>
            <p:cNvSpPr>
              <a:spLocks/>
            </p:cNvSpPr>
            <p:nvPr/>
          </p:nvSpPr>
          <p:spPr bwMode="auto">
            <a:xfrm>
              <a:off x="3232" y="112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3" name="Line 57"/>
            <p:cNvSpPr>
              <a:spLocks noChangeShapeType="1"/>
            </p:cNvSpPr>
            <p:nvPr/>
          </p:nvSpPr>
          <p:spPr bwMode="auto">
            <a:xfrm>
              <a:off x="2726" y="12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4" name="Freeform 58"/>
            <p:cNvSpPr>
              <a:spLocks/>
            </p:cNvSpPr>
            <p:nvPr/>
          </p:nvSpPr>
          <p:spPr bwMode="auto">
            <a:xfrm>
              <a:off x="2819" y="111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3265" y="955"/>
              <a:ext cx="325" cy="289"/>
              <a:chOff x="3671" y="1797"/>
              <a:chExt cx="325" cy="289"/>
            </a:xfrm>
          </p:grpSpPr>
          <p:sp>
            <p:nvSpPr>
              <p:cNvPr id="2794556" name="Freeform 60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557" name="Freeform 61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3657600" y="2813050"/>
            <a:ext cx="3527425" cy="685800"/>
            <a:chOff x="3202" y="2544"/>
            <a:chExt cx="2222" cy="432"/>
          </a:xfrm>
        </p:grpSpPr>
        <p:grpSp>
          <p:nvGrpSpPr>
            <p:cNvPr id="8" name="Group 63"/>
            <p:cNvGrpSpPr>
              <a:grpSpLocks/>
            </p:cNvGrpSpPr>
            <p:nvPr/>
          </p:nvGrpSpPr>
          <p:grpSpPr bwMode="auto">
            <a:xfrm>
              <a:off x="3202" y="2559"/>
              <a:ext cx="497" cy="417"/>
              <a:chOff x="2115" y="2560"/>
              <a:chExt cx="497" cy="417"/>
            </a:xfrm>
          </p:grpSpPr>
          <p:sp>
            <p:nvSpPr>
              <p:cNvPr id="2794560" name="AutoShape 64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61" name="Text Box 65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>
              <a:off x="3600" y="2544"/>
              <a:ext cx="497" cy="417"/>
              <a:chOff x="2115" y="2560"/>
              <a:chExt cx="497" cy="417"/>
            </a:xfrm>
          </p:grpSpPr>
          <p:sp>
            <p:nvSpPr>
              <p:cNvPr id="2794563" name="AutoShape 67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64" name="Text Box 68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4032" y="2544"/>
              <a:ext cx="497" cy="417"/>
              <a:chOff x="2115" y="2560"/>
              <a:chExt cx="497" cy="417"/>
            </a:xfrm>
          </p:grpSpPr>
          <p:sp>
            <p:nvSpPr>
              <p:cNvPr id="2794566" name="AutoShape 70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67" name="Text Box 71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  <p:grpSp>
          <p:nvGrpSpPr>
            <p:cNvPr id="11" name="Group 72"/>
            <p:cNvGrpSpPr>
              <a:grpSpLocks/>
            </p:cNvGrpSpPr>
            <p:nvPr/>
          </p:nvGrpSpPr>
          <p:grpSpPr bwMode="auto">
            <a:xfrm>
              <a:off x="4495" y="2544"/>
              <a:ext cx="497" cy="417"/>
              <a:chOff x="2115" y="2560"/>
              <a:chExt cx="497" cy="417"/>
            </a:xfrm>
          </p:grpSpPr>
          <p:sp>
            <p:nvSpPr>
              <p:cNvPr id="2794569" name="AutoShape 73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70" name="Text Box 74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  <p:grpSp>
          <p:nvGrpSpPr>
            <p:cNvPr id="12" name="Group 75"/>
            <p:cNvGrpSpPr>
              <a:grpSpLocks/>
            </p:cNvGrpSpPr>
            <p:nvPr/>
          </p:nvGrpSpPr>
          <p:grpSpPr bwMode="auto">
            <a:xfrm>
              <a:off x="4927" y="2544"/>
              <a:ext cx="497" cy="417"/>
              <a:chOff x="2115" y="2560"/>
              <a:chExt cx="497" cy="417"/>
            </a:xfrm>
          </p:grpSpPr>
          <p:sp>
            <p:nvSpPr>
              <p:cNvPr id="2794572" name="AutoShape 76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73" name="Text Box 77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</p:grpSp>
      <p:sp>
        <p:nvSpPr>
          <p:cNvPr id="2794574" name="Freeform 78"/>
          <p:cNvSpPr>
            <a:spLocks/>
          </p:cNvSpPr>
          <p:nvPr/>
        </p:nvSpPr>
        <p:spPr bwMode="auto">
          <a:xfrm>
            <a:off x="2909888" y="1851025"/>
            <a:ext cx="3733800" cy="4321175"/>
          </a:xfrm>
          <a:custGeom>
            <a:avLst/>
            <a:gdLst/>
            <a:ahLst/>
            <a:cxnLst>
              <a:cxn ang="0">
                <a:pos x="11" y="255"/>
              </a:cxn>
              <a:cxn ang="0">
                <a:pos x="182" y="625"/>
              </a:cxn>
              <a:cxn ang="0">
                <a:pos x="315" y="818"/>
              </a:cxn>
              <a:cxn ang="0">
                <a:pos x="382" y="907"/>
              </a:cxn>
              <a:cxn ang="0">
                <a:pos x="515" y="1033"/>
              </a:cxn>
              <a:cxn ang="0">
                <a:pos x="589" y="1107"/>
              </a:cxn>
              <a:cxn ang="0">
                <a:pos x="722" y="1255"/>
              </a:cxn>
              <a:cxn ang="0">
                <a:pos x="774" y="1314"/>
              </a:cxn>
              <a:cxn ang="0">
                <a:pos x="863" y="1411"/>
              </a:cxn>
              <a:cxn ang="0">
                <a:pos x="885" y="1455"/>
              </a:cxn>
              <a:cxn ang="0">
                <a:pos x="989" y="1611"/>
              </a:cxn>
              <a:cxn ang="0">
                <a:pos x="1122" y="1788"/>
              </a:cxn>
              <a:cxn ang="0">
                <a:pos x="1337" y="2018"/>
              </a:cxn>
              <a:cxn ang="0">
                <a:pos x="1544" y="2225"/>
              </a:cxn>
              <a:cxn ang="0">
                <a:pos x="1641" y="2337"/>
              </a:cxn>
              <a:cxn ang="0">
                <a:pos x="1707" y="2396"/>
              </a:cxn>
              <a:cxn ang="0">
                <a:pos x="1767" y="2448"/>
              </a:cxn>
              <a:cxn ang="0">
                <a:pos x="1856" y="2551"/>
              </a:cxn>
              <a:cxn ang="0">
                <a:pos x="1981" y="2640"/>
              </a:cxn>
              <a:cxn ang="0">
                <a:pos x="2226" y="2714"/>
              </a:cxn>
              <a:cxn ang="0">
                <a:pos x="2330" y="2670"/>
              </a:cxn>
              <a:cxn ang="0">
                <a:pos x="2315" y="2351"/>
              </a:cxn>
              <a:cxn ang="0">
                <a:pos x="2233" y="2255"/>
              </a:cxn>
              <a:cxn ang="0">
                <a:pos x="2026" y="2077"/>
              </a:cxn>
              <a:cxn ang="0">
                <a:pos x="1804" y="1848"/>
              </a:cxn>
              <a:cxn ang="0">
                <a:pos x="1567" y="1603"/>
              </a:cxn>
              <a:cxn ang="0">
                <a:pos x="1485" y="1485"/>
              </a:cxn>
              <a:cxn ang="0">
                <a:pos x="1396" y="1351"/>
              </a:cxn>
              <a:cxn ang="0">
                <a:pos x="1300" y="1188"/>
              </a:cxn>
              <a:cxn ang="0">
                <a:pos x="1263" y="1144"/>
              </a:cxn>
              <a:cxn ang="0">
                <a:pos x="1011" y="855"/>
              </a:cxn>
              <a:cxn ang="0">
                <a:pos x="945" y="788"/>
              </a:cxn>
              <a:cxn ang="0">
                <a:pos x="604" y="485"/>
              </a:cxn>
              <a:cxn ang="0">
                <a:pos x="463" y="240"/>
              </a:cxn>
              <a:cxn ang="0">
                <a:pos x="315" y="62"/>
              </a:cxn>
              <a:cxn ang="0">
                <a:pos x="167" y="3"/>
              </a:cxn>
              <a:cxn ang="0">
                <a:pos x="34" y="159"/>
              </a:cxn>
            </a:cxnLst>
            <a:rect l="0" t="0" r="r" b="b"/>
            <a:pathLst>
              <a:path w="2352" h="2722">
                <a:moveTo>
                  <a:pt x="34" y="159"/>
                </a:moveTo>
                <a:cubicBezTo>
                  <a:pt x="22" y="193"/>
                  <a:pt x="17" y="218"/>
                  <a:pt x="11" y="255"/>
                </a:cubicBezTo>
                <a:cubicBezTo>
                  <a:pt x="19" y="384"/>
                  <a:pt x="13" y="432"/>
                  <a:pt x="100" y="522"/>
                </a:cubicBezTo>
                <a:cubicBezTo>
                  <a:pt x="115" y="562"/>
                  <a:pt x="146" y="603"/>
                  <a:pt x="182" y="625"/>
                </a:cubicBezTo>
                <a:cubicBezTo>
                  <a:pt x="213" y="675"/>
                  <a:pt x="233" y="740"/>
                  <a:pt x="285" y="773"/>
                </a:cubicBezTo>
                <a:cubicBezTo>
                  <a:pt x="295" y="788"/>
                  <a:pt x="302" y="805"/>
                  <a:pt x="315" y="818"/>
                </a:cubicBezTo>
                <a:cubicBezTo>
                  <a:pt x="322" y="825"/>
                  <a:pt x="331" y="832"/>
                  <a:pt x="337" y="840"/>
                </a:cubicBezTo>
                <a:cubicBezTo>
                  <a:pt x="353" y="861"/>
                  <a:pt x="361" y="891"/>
                  <a:pt x="382" y="907"/>
                </a:cubicBezTo>
                <a:cubicBezTo>
                  <a:pt x="402" y="922"/>
                  <a:pt x="417" y="931"/>
                  <a:pt x="433" y="951"/>
                </a:cubicBezTo>
                <a:cubicBezTo>
                  <a:pt x="458" y="982"/>
                  <a:pt x="482" y="1010"/>
                  <a:pt x="515" y="1033"/>
                </a:cubicBezTo>
                <a:cubicBezTo>
                  <a:pt x="561" y="1100"/>
                  <a:pt x="499" y="1019"/>
                  <a:pt x="552" y="1062"/>
                </a:cubicBezTo>
                <a:cubicBezTo>
                  <a:pt x="567" y="1074"/>
                  <a:pt x="577" y="1092"/>
                  <a:pt x="589" y="1107"/>
                </a:cubicBezTo>
                <a:cubicBezTo>
                  <a:pt x="602" y="1122"/>
                  <a:pt x="648" y="1190"/>
                  <a:pt x="656" y="1196"/>
                </a:cubicBezTo>
                <a:cubicBezTo>
                  <a:pt x="695" y="1223"/>
                  <a:pt x="672" y="1205"/>
                  <a:pt x="722" y="1255"/>
                </a:cubicBezTo>
                <a:cubicBezTo>
                  <a:pt x="771" y="1304"/>
                  <a:pt x="700" y="1252"/>
                  <a:pt x="759" y="1292"/>
                </a:cubicBezTo>
                <a:cubicBezTo>
                  <a:pt x="764" y="1299"/>
                  <a:pt x="768" y="1308"/>
                  <a:pt x="774" y="1314"/>
                </a:cubicBezTo>
                <a:cubicBezTo>
                  <a:pt x="780" y="1320"/>
                  <a:pt x="790" y="1322"/>
                  <a:pt x="796" y="1329"/>
                </a:cubicBezTo>
                <a:cubicBezTo>
                  <a:pt x="825" y="1362"/>
                  <a:pt x="829" y="1388"/>
                  <a:pt x="863" y="1411"/>
                </a:cubicBezTo>
                <a:cubicBezTo>
                  <a:pt x="868" y="1418"/>
                  <a:pt x="874" y="1425"/>
                  <a:pt x="878" y="1433"/>
                </a:cubicBezTo>
                <a:cubicBezTo>
                  <a:pt x="881" y="1440"/>
                  <a:pt x="881" y="1448"/>
                  <a:pt x="885" y="1455"/>
                </a:cubicBezTo>
                <a:cubicBezTo>
                  <a:pt x="894" y="1470"/>
                  <a:pt x="915" y="1499"/>
                  <a:pt x="915" y="1499"/>
                </a:cubicBezTo>
                <a:cubicBezTo>
                  <a:pt x="924" y="1529"/>
                  <a:pt x="968" y="1584"/>
                  <a:pt x="989" y="1611"/>
                </a:cubicBezTo>
                <a:cubicBezTo>
                  <a:pt x="1020" y="1651"/>
                  <a:pt x="1042" y="1708"/>
                  <a:pt x="1078" y="1744"/>
                </a:cubicBezTo>
                <a:cubicBezTo>
                  <a:pt x="1093" y="1759"/>
                  <a:pt x="1111" y="1771"/>
                  <a:pt x="1122" y="1788"/>
                </a:cubicBezTo>
                <a:cubicBezTo>
                  <a:pt x="1145" y="1823"/>
                  <a:pt x="1184" y="1869"/>
                  <a:pt x="1219" y="1892"/>
                </a:cubicBezTo>
                <a:cubicBezTo>
                  <a:pt x="1252" y="1943"/>
                  <a:pt x="1293" y="1974"/>
                  <a:pt x="1337" y="2018"/>
                </a:cubicBezTo>
                <a:cubicBezTo>
                  <a:pt x="1350" y="2031"/>
                  <a:pt x="1352" y="2052"/>
                  <a:pt x="1367" y="2062"/>
                </a:cubicBezTo>
                <a:cubicBezTo>
                  <a:pt x="1433" y="2107"/>
                  <a:pt x="1476" y="2182"/>
                  <a:pt x="1544" y="2225"/>
                </a:cubicBezTo>
                <a:cubicBezTo>
                  <a:pt x="1566" y="2259"/>
                  <a:pt x="1597" y="2285"/>
                  <a:pt x="1626" y="2314"/>
                </a:cubicBezTo>
                <a:cubicBezTo>
                  <a:pt x="1632" y="2320"/>
                  <a:pt x="1635" y="2331"/>
                  <a:pt x="1641" y="2337"/>
                </a:cubicBezTo>
                <a:cubicBezTo>
                  <a:pt x="1647" y="2343"/>
                  <a:pt x="1657" y="2345"/>
                  <a:pt x="1663" y="2351"/>
                </a:cubicBezTo>
                <a:lnTo>
                  <a:pt x="1707" y="2396"/>
                </a:lnTo>
                <a:cubicBezTo>
                  <a:pt x="1707" y="2396"/>
                  <a:pt x="1707" y="2396"/>
                  <a:pt x="1707" y="2396"/>
                </a:cubicBezTo>
                <a:cubicBezTo>
                  <a:pt x="1722" y="2418"/>
                  <a:pt x="1767" y="2448"/>
                  <a:pt x="1767" y="2448"/>
                </a:cubicBezTo>
                <a:cubicBezTo>
                  <a:pt x="1787" y="2478"/>
                  <a:pt x="1811" y="2509"/>
                  <a:pt x="1841" y="2529"/>
                </a:cubicBezTo>
                <a:cubicBezTo>
                  <a:pt x="1846" y="2536"/>
                  <a:pt x="1849" y="2545"/>
                  <a:pt x="1856" y="2551"/>
                </a:cubicBezTo>
                <a:cubicBezTo>
                  <a:pt x="1869" y="2563"/>
                  <a:pt x="1900" y="2581"/>
                  <a:pt x="1900" y="2581"/>
                </a:cubicBezTo>
                <a:cubicBezTo>
                  <a:pt x="1920" y="2611"/>
                  <a:pt x="1950" y="2619"/>
                  <a:pt x="1981" y="2640"/>
                </a:cubicBezTo>
                <a:cubicBezTo>
                  <a:pt x="2034" y="2675"/>
                  <a:pt x="2075" y="2711"/>
                  <a:pt x="2137" y="2722"/>
                </a:cubicBezTo>
                <a:cubicBezTo>
                  <a:pt x="2167" y="2719"/>
                  <a:pt x="2197" y="2718"/>
                  <a:pt x="2226" y="2714"/>
                </a:cubicBezTo>
                <a:cubicBezTo>
                  <a:pt x="2246" y="2711"/>
                  <a:pt x="2285" y="2700"/>
                  <a:pt x="2285" y="2700"/>
                </a:cubicBezTo>
                <a:cubicBezTo>
                  <a:pt x="2300" y="2690"/>
                  <a:pt x="2325" y="2687"/>
                  <a:pt x="2330" y="2670"/>
                </a:cubicBezTo>
                <a:cubicBezTo>
                  <a:pt x="2347" y="2615"/>
                  <a:pt x="2340" y="2640"/>
                  <a:pt x="2352" y="2596"/>
                </a:cubicBezTo>
                <a:cubicBezTo>
                  <a:pt x="2346" y="2506"/>
                  <a:pt x="2343" y="2434"/>
                  <a:pt x="2315" y="2351"/>
                </a:cubicBezTo>
                <a:cubicBezTo>
                  <a:pt x="2308" y="2330"/>
                  <a:pt x="2296" y="2297"/>
                  <a:pt x="2278" y="2285"/>
                </a:cubicBezTo>
                <a:cubicBezTo>
                  <a:pt x="2263" y="2275"/>
                  <a:pt x="2233" y="2255"/>
                  <a:pt x="2233" y="2255"/>
                </a:cubicBezTo>
                <a:cubicBezTo>
                  <a:pt x="2198" y="2200"/>
                  <a:pt x="2138" y="2158"/>
                  <a:pt x="2085" y="2122"/>
                </a:cubicBezTo>
                <a:cubicBezTo>
                  <a:pt x="2068" y="2097"/>
                  <a:pt x="2055" y="2087"/>
                  <a:pt x="2026" y="2077"/>
                </a:cubicBezTo>
                <a:cubicBezTo>
                  <a:pt x="1978" y="2029"/>
                  <a:pt x="1935" y="1974"/>
                  <a:pt x="1885" y="1929"/>
                </a:cubicBezTo>
                <a:cubicBezTo>
                  <a:pt x="1857" y="1904"/>
                  <a:pt x="1835" y="1868"/>
                  <a:pt x="1804" y="1848"/>
                </a:cubicBezTo>
                <a:cubicBezTo>
                  <a:pt x="1773" y="1800"/>
                  <a:pt x="1721" y="1772"/>
                  <a:pt x="1685" y="1729"/>
                </a:cubicBezTo>
                <a:cubicBezTo>
                  <a:pt x="1651" y="1689"/>
                  <a:pt x="1611" y="1633"/>
                  <a:pt x="1567" y="1603"/>
                </a:cubicBezTo>
                <a:cubicBezTo>
                  <a:pt x="1546" y="1573"/>
                  <a:pt x="1528" y="1537"/>
                  <a:pt x="1507" y="1507"/>
                </a:cubicBezTo>
                <a:cubicBezTo>
                  <a:pt x="1501" y="1499"/>
                  <a:pt x="1492" y="1493"/>
                  <a:pt x="1485" y="1485"/>
                </a:cubicBezTo>
                <a:cubicBezTo>
                  <a:pt x="1479" y="1478"/>
                  <a:pt x="1475" y="1470"/>
                  <a:pt x="1470" y="1462"/>
                </a:cubicBezTo>
                <a:cubicBezTo>
                  <a:pt x="1455" y="1416"/>
                  <a:pt x="1424" y="1387"/>
                  <a:pt x="1396" y="1351"/>
                </a:cubicBezTo>
                <a:cubicBezTo>
                  <a:pt x="1372" y="1320"/>
                  <a:pt x="1365" y="1293"/>
                  <a:pt x="1345" y="1262"/>
                </a:cubicBezTo>
                <a:cubicBezTo>
                  <a:pt x="1329" y="1238"/>
                  <a:pt x="1317" y="1212"/>
                  <a:pt x="1300" y="1188"/>
                </a:cubicBezTo>
                <a:cubicBezTo>
                  <a:pt x="1294" y="1180"/>
                  <a:pt x="1285" y="1174"/>
                  <a:pt x="1278" y="1166"/>
                </a:cubicBezTo>
                <a:cubicBezTo>
                  <a:pt x="1272" y="1159"/>
                  <a:pt x="1268" y="1151"/>
                  <a:pt x="1263" y="1144"/>
                </a:cubicBezTo>
                <a:cubicBezTo>
                  <a:pt x="1250" y="1103"/>
                  <a:pt x="1216" y="1046"/>
                  <a:pt x="1174" y="1033"/>
                </a:cubicBezTo>
                <a:cubicBezTo>
                  <a:pt x="1136" y="979"/>
                  <a:pt x="1066" y="893"/>
                  <a:pt x="1011" y="855"/>
                </a:cubicBezTo>
                <a:cubicBezTo>
                  <a:pt x="995" y="832"/>
                  <a:pt x="961" y="795"/>
                  <a:pt x="937" y="781"/>
                </a:cubicBezTo>
                <a:cubicBezTo>
                  <a:pt x="934" y="779"/>
                  <a:pt x="948" y="791"/>
                  <a:pt x="945" y="788"/>
                </a:cubicBezTo>
                <a:cubicBezTo>
                  <a:pt x="887" y="730"/>
                  <a:pt x="798" y="703"/>
                  <a:pt x="745" y="640"/>
                </a:cubicBezTo>
                <a:cubicBezTo>
                  <a:pt x="700" y="587"/>
                  <a:pt x="647" y="540"/>
                  <a:pt x="604" y="485"/>
                </a:cubicBezTo>
                <a:cubicBezTo>
                  <a:pt x="561" y="429"/>
                  <a:pt x="531" y="365"/>
                  <a:pt x="493" y="307"/>
                </a:cubicBezTo>
                <a:cubicBezTo>
                  <a:pt x="479" y="286"/>
                  <a:pt x="478" y="262"/>
                  <a:pt x="463" y="240"/>
                </a:cubicBezTo>
                <a:cubicBezTo>
                  <a:pt x="445" y="185"/>
                  <a:pt x="401" y="125"/>
                  <a:pt x="352" y="92"/>
                </a:cubicBezTo>
                <a:cubicBezTo>
                  <a:pt x="325" y="53"/>
                  <a:pt x="352" y="83"/>
                  <a:pt x="315" y="62"/>
                </a:cubicBezTo>
                <a:cubicBezTo>
                  <a:pt x="300" y="53"/>
                  <a:pt x="288" y="39"/>
                  <a:pt x="271" y="33"/>
                </a:cubicBezTo>
                <a:cubicBezTo>
                  <a:pt x="236" y="21"/>
                  <a:pt x="202" y="14"/>
                  <a:pt x="167" y="3"/>
                </a:cubicBezTo>
                <a:cubicBezTo>
                  <a:pt x="87" y="9"/>
                  <a:pt x="61" y="0"/>
                  <a:pt x="19" y="62"/>
                </a:cubicBezTo>
                <a:cubicBezTo>
                  <a:pt x="26" y="170"/>
                  <a:pt x="0" y="189"/>
                  <a:pt x="34" y="159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79"/>
          <p:cNvGrpSpPr>
            <a:grpSpLocks/>
          </p:cNvGrpSpPr>
          <p:nvPr/>
        </p:nvGrpSpPr>
        <p:grpSpPr bwMode="auto">
          <a:xfrm>
            <a:off x="4495800" y="3651250"/>
            <a:ext cx="3297238" cy="814388"/>
            <a:chOff x="1965" y="881"/>
            <a:chExt cx="2077" cy="513"/>
          </a:xfrm>
        </p:grpSpPr>
        <p:sp>
          <p:nvSpPr>
            <p:cNvPr id="2794576" name="Freeform 80" descr="25%"/>
            <p:cNvSpPr>
              <a:spLocks/>
            </p:cNvSpPr>
            <p:nvPr/>
          </p:nvSpPr>
          <p:spPr bwMode="auto">
            <a:xfrm>
              <a:off x="3742" y="977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77" name="Freeform 81"/>
            <p:cNvSpPr>
              <a:spLocks/>
            </p:cNvSpPr>
            <p:nvPr/>
          </p:nvSpPr>
          <p:spPr bwMode="auto">
            <a:xfrm>
              <a:off x="2891" y="88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78" name="Rectangle 82"/>
            <p:cNvSpPr>
              <a:spLocks noChangeArrowheads="1"/>
            </p:cNvSpPr>
            <p:nvPr/>
          </p:nvSpPr>
          <p:spPr bwMode="auto">
            <a:xfrm rot="5400000">
              <a:off x="2792" y="1004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4579" name="Rectangle 83"/>
            <p:cNvSpPr>
              <a:spLocks noChangeArrowheads="1"/>
            </p:cNvSpPr>
            <p:nvPr/>
          </p:nvSpPr>
          <p:spPr bwMode="auto">
            <a:xfrm>
              <a:off x="2025" y="1011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14" name="Group 84"/>
            <p:cNvGrpSpPr>
              <a:grpSpLocks/>
            </p:cNvGrpSpPr>
            <p:nvPr/>
          </p:nvGrpSpPr>
          <p:grpSpPr bwMode="auto">
            <a:xfrm>
              <a:off x="1965" y="977"/>
              <a:ext cx="340" cy="289"/>
              <a:chOff x="1935" y="1349"/>
              <a:chExt cx="340" cy="289"/>
            </a:xfrm>
          </p:grpSpPr>
          <p:sp>
            <p:nvSpPr>
              <p:cNvPr id="2794581" name="Freeform 85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582" name="Freeform 86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4583" name="Rectangle 87"/>
            <p:cNvSpPr>
              <a:spLocks noChangeArrowheads="1"/>
            </p:cNvSpPr>
            <p:nvPr/>
          </p:nvSpPr>
          <p:spPr bwMode="auto">
            <a:xfrm>
              <a:off x="2406" y="9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84" name="Freeform 88"/>
            <p:cNvSpPr>
              <a:spLocks/>
            </p:cNvSpPr>
            <p:nvPr/>
          </p:nvSpPr>
          <p:spPr bwMode="auto">
            <a:xfrm>
              <a:off x="2425" y="97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5" name="Freeform 89"/>
            <p:cNvSpPr>
              <a:spLocks/>
            </p:cNvSpPr>
            <p:nvPr/>
          </p:nvSpPr>
          <p:spPr bwMode="auto">
            <a:xfrm>
              <a:off x="2573" y="97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6" name="Line 90"/>
            <p:cNvSpPr>
              <a:spLocks noChangeShapeType="1"/>
            </p:cNvSpPr>
            <p:nvPr/>
          </p:nvSpPr>
          <p:spPr bwMode="auto">
            <a:xfrm>
              <a:off x="2310" y="11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7" name="Freeform 91"/>
            <p:cNvSpPr>
              <a:spLocks/>
            </p:cNvSpPr>
            <p:nvPr/>
          </p:nvSpPr>
          <p:spPr bwMode="auto">
            <a:xfrm>
              <a:off x="2372" y="10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8" name="Line 92"/>
            <p:cNvSpPr>
              <a:spLocks noChangeShapeType="1"/>
            </p:cNvSpPr>
            <p:nvPr/>
          </p:nvSpPr>
          <p:spPr bwMode="auto">
            <a:xfrm>
              <a:off x="2726" y="10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9" name="Rectangle 93"/>
            <p:cNvSpPr>
              <a:spLocks noChangeArrowheads="1"/>
            </p:cNvSpPr>
            <p:nvPr/>
          </p:nvSpPr>
          <p:spPr bwMode="auto">
            <a:xfrm>
              <a:off x="3255" y="1021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4590" name="Rectangle 94"/>
            <p:cNvSpPr>
              <a:spLocks noChangeArrowheads="1"/>
            </p:cNvSpPr>
            <p:nvPr/>
          </p:nvSpPr>
          <p:spPr bwMode="auto">
            <a:xfrm>
              <a:off x="3715" y="97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91" name="Freeform 95"/>
            <p:cNvSpPr>
              <a:spLocks/>
            </p:cNvSpPr>
            <p:nvPr/>
          </p:nvSpPr>
          <p:spPr bwMode="auto">
            <a:xfrm>
              <a:off x="3883" y="977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2" name="Line 96"/>
            <p:cNvSpPr>
              <a:spLocks noChangeShapeType="1"/>
            </p:cNvSpPr>
            <p:nvPr/>
          </p:nvSpPr>
          <p:spPr bwMode="auto">
            <a:xfrm>
              <a:off x="3595" y="1121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3" name="Line 97"/>
            <p:cNvSpPr>
              <a:spLocks noChangeShapeType="1"/>
            </p:cNvSpPr>
            <p:nvPr/>
          </p:nvSpPr>
          <p:spPr bwMode="auto">
            <a:xfrm>
              <a:off x="3111" y="1121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4" name="Freeform 98"/>
            <p:cNvSpPr>
              <a:spLocks/>
            </p:cNvSpPr>
            <p:nvPr/>
          </p:nvSpPr>
          <p:spPr bwMode="auto">
            <a:xfrm>
              <a:off x="3232" y="112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5" name="Line 99"/>
            <p:cNvSpPr>
              <a:spLocks noChangeShapeType="1"/>
            </p:cNvSpPr>
            <p:nvPr/>
          </p:nvSpPr>
          <p:spPr bwMode="auto">
            <a:xfrm>
              <a:off x="2726" y="12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6" name="Freeform 100"/>
            <p:cNvSpPr>
              <a:spLocks/>
            </p:cNvSpPr>
            <p:nvPr/>
          </p:nvSpPr>
          <p:spPr bwMode="auto">
            <a:xfrm>
              <a:off x="2819" y="111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>
              <a:off x="3265" y="955"/>
              <a:ext cx="325" cy="289"/>
              <a:chOff x="3671" y="1797"/>
              <a:chExt cx="325" cy="289"/>
            </a:xfrm>
          </p:grpSpPr>
          <p:sp>
            <p:nvSpPr>
              <p:cNvPr id="2794598" name="Freeform 102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599" name="Freeform 103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" name="Group 104"/>
          <p:cNvGrpSpPr>
            <a:grpSpLocks/>
          </p:cNvGrpSpPr>
          <p:nvPr/>
        </p:nvGrpSpPr>
        <p:grpSpPr bwMode="auto">
          <a:xfrm>
            <a:off x="5181600" y="4489450"/>
            <a:ext cx="3297238" cy="814388"/>
            <a:chOff x="1965" y="881"/>
            <a:chExt cx="2077" cy="513"/>
          </a:xfrm>
        </p:grpSpPr>
        <p:sp>
          <p:nvSpPr>
            <p:cNvPr id="2794601" name="Freeform 105" descr="25%"/>
            <p:cNvSpPr>
              <a:spLocks/>
            </p:cNvSpPr>
            <p:nvPr/>
          </p:nvSpPr>
          <p:spPr bwMode="auto">
            <a:xfrm>
              <a:off x="3742" y="977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02" name="Freeform 106"/>
            <p:cNvSpPr>
              <a:spLocks/>
            </p:cNvSpPr>
            <p:nvPr/>
          </p:nvSpPr>
          <p:spPr bwMode="auto">
            <a:xfrm>
              <a:off x="2891" y="88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03" name="Rectangle 107"/>
            <p:cNvSpPr>
              <a:spLocks noChangeArrowheads="1"/>
            </p:cNvSpPr>
            <p:nvPr/>
          </p:nvSpPr>
          <p:spPr bwMode="auto">
            <a:xfrm rot="5400000">
              <a:off x="2792" y="1004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4604" name="Rectangle 108"/>
            <p:cNvSpPr>
              <a:spLocks noChangeArrowheads="1"/>
            </p:cNvSpPr>
            <p:nvPr/>
          </p:nvSpPr>
          <p:spPr bwMode="auto">
            <a:xfrm>
              <a:off x="2025" y="1011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17" name="Group 109"/>
            <p:cNvGrpSpPr>
              <a:grpSpLocks/>
            </p:cNvGrpSpPr>
            <p:nvPr/>
          </p:nvGrpSpPr>
          <p:grpSpPr bwMode="auto">
            <a:xfrm>
              <a:off x="1965" y="977"/>
              <a:ext cx="340" cy="289"/>
              <a:chOff x="1935" y="1349"/>
              <a:chExt cx="340" cy="289"/>
            </a:xfrm>
          </p:grpSpPr>
          <p:sp>
            <p:nvSpPr>
              <p:cNvPr id="2794606" name="Freeform 110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607" name="Freeform 111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4608" name="Rectangle 112"/>
            <p:cNvSpPr>
              <a:spLocks noChangeArrowheads="1"/>
            </p:cNvSpPr>
            <p:nvPr/>
          </p:nvSpPr>
          <p:spPr bwMode="auto">
            <a:xfrm>
              <a:off x="2406" y="9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609" name="Freeform 113"/>
            <p:cNvSpPr>
              <a:spLocks/>
            </p:cNvSpPr>
            <p:nvPr/>
          </p:nvSpPr>
          <p:spPr bwMode="auto">
            <a:xfrm>
              <a:off x="2425" y="97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0" name="Freeform 114"/>
            <p:cNvSpPr>
              <a:spLocks/>
            </p:cNvSpPr>
            <p:nvPr/>
          </p:nvSpPr>
          <p:spPr bwMode="auto">
            <a:xfrm>
              <a:off x="2573" y="97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1" name="Line 115"/>
            <p:cNvSpPr>
              <a:spLocks noChangeShapeType="1"/>
            </p:cNvSpPr>
            <p:nvPr/>
          </p:nvSpPr>
          <p:spPr bwMode="auto">
            <a:xfrm>
              <a:off x="2310" y="11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2" name="Freeform 116"/>
            <p:cNvSpPr>
              <a:spLocks/>
            </p:cNvSpPr>
            <p:nvPr/>
          </p:nvSpPr>
          <p:spPr bwMode="auto">
            <a:xfrm>
              <a:off x="2372" y="10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3" name="Line 117"/>
            <p:cNvSpPr>
              <a:spLocks noChangeShapeType="1"/>
            </p:cNvSpPr>
            <p:nvPr/>
          </p:nvSpPr>
          <p:spPr bwMode="auto">
            <a:xfrm>
              <a:off x="2726" y="10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4" name="Rectangle 118"/>
            <p:cNvSpPr>
              <a:spLocks noChangeArrowheads="1"/>
            </p:cNvSpPr>
            <p:nvPr/>
          </p:nvSpPr>
          <p:spPr bwMode="auto">
            <a:xfrm>
              <a:off x="3255" y="1021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4615" name="Rectangle 119"/>
            <p:cNvSpPr>
              <a:spLocks noChangeArrowheads="1"/>
            </p:cNvSpPr>
            <p:nvPr/>
          </p:nvSpPr>
          <p:spPr bwMode="auto">
            <a:xfrm>
              <a:off x="3715" y="97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616" name="Freeform 120"/>
            <p:cNvSpPr>
              <a:spLocks/>
            </p:cNvSpPr>
            <p:nvPr/>
          </p:nvSpPr>
          <p:spPr bwMode="auto">
            <a:xfrm>
              <a:off x="3883" y="977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7" name="Line 121"/>
            <p:cNvSpPr>
              <a:spLocks noChangeShapeType="1"/>
            </p:cNvSpPr>
            <p:nvPr/>
          </p:nvSpPr>
          <p:spPr bwMode="auto">
            <a:xfrm>
              <a:off x="3595" y="1121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8" name="Line 122"/>
            <p:cNvSpPr>
              <a:spLocks noChangeShapeType="1"/>
            </p:cNvSpPr>
            <p:nvPr/>
          </p:nvSpPr>
          <p:spPr bwMode="auto">
            <a:xfrm>
              <a:off x="3111" y="1121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9" name="Freeform 123"/>
            <p:cNvSpPr>
              <a:spLocks/>
            </p:cNvSpPr>
            <p:nvPr/>
          </p:nvSpPr>
          <p:spPr bwMode="auto">
            <a:xfrm>
              <a:off x="3232" y="112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20" name="Line 124"/>
            <p:cNvSpPr>
              <a:spLocks noChangeShapeType="1"/>
            </p:cNvSpPr>
            <p:nvPr/>
          </p:nvSpPr>
          <p:spPr bwMode="auto">
            <a:xfrm>
              <a:off x="2726" y="12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21" name="Freeform 125"/>
            <p:cNvSpPr>
              <a:spLocks/>
            </p:cNvSpPr>
            <p:nvPr/>
          </p:nvSpPr>
          <p:spPr bwMode="auto">
            <a:xfrm>
              <a:off x="2819" y="111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126"/>
            <p:cNvGrpSpPr>
              <a:grpSpLocks/>
            </p:cNvGrpSpPr>
            <p:nvPr/>
          </p:nvGrpSpPr>
          <p:grpSpPr bwMode="auto">
            <a:xfrm>
              <a:off x="3265" y="955"/>
              <a:ext cx="325" cy="289"/>
              <a:chOff x="3671" y="1797"/>
              <a:chExt cx="325" cy="289"/>
            </a:xfrm>
          </p:grpSpPr>
          <p:sp>
            <p:nvSpPr>
              <p:cNvPr id="2794623" name="Freeform 127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624" name="Freeform 128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94625" name="Rectangle 129"/>
          <p:cNvSpPr>
            <a:spLocks noChangeArrowheads="1"/>
          </p:cNvSpPr>
          <p:nvPr/>
        </p:nvSpPr>
        <p:spPr bwMode="auto">
          <a:xfrm>
            <a:off x="457200" y="2889250"/>
            <a:ext cx="8318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nop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“And in Conclusion..”</a:t>
            </a:r>
            <a:endParaRPr lang="en-US"/>
          </a:p>
        </p:txBody>
      </p:sp>
      <p:sp>
        <p:nvSpPr>
          <p:cNvPr id="281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Pipeline challenge is hazards</a:t>
            </a:r>
          </a:p>
          <a:p>
            <a:pPr lvl="1"/>
            <a:r>
              <a:rPr lang="en-US" smtClean="0"/>
              <a:t>Forwarding helps w/many data hazards</a:t>
            </a:r>
          </a:p>
          <a:p>
            <a:pPr lvl="1"/>
            <a:r>
              <a:rPr lang="en-US" smtClean="0"/>
              <a:t>Delayed branch helps with control hazard in 5 stage pipeline</a:t>
            </a:r>
          </a:p>
          <a:p>
            <a:pPr lvl="1"/>
            <a:r>
              <a:rPr lang="en-US" smtClean="0"/>
              <a:t>Load delay slot / interlock necessary</a:t>
            </a:r>
          </a:p>
          <a:p>
            <a:r>
              <a:rPr lang="en-US" smtClean="0"/>
              <a:t>More aggressive performance: </a:t>
            </a:r>
          </a:p>
          <a:p>
            <a:pPr lvl="1"/>
            <a:r>
              <a:rPr lang="en-US" smtClean="0"/>
              <a:t>Superscalar</a:t>
            </a:r>
          </a:p>
          <a:p>
            <a:pPr lvl="1"/>
            <a:r>
              <a:rPr lang="en-US" smtClean="0"/>
              <a:t>Out-of-order execution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Bonus slides</a:t>
            </a:r>
            <a:endParaRPr lang="en-US"/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These are extra slides that used to be included in lecture notes, but have been moved to this, the “bonus” area to serve as a supplement.</a:t>
            </a:r>
          </a:p>
          <a:p>
            <a:r>
              <a:rPr lang="en-US" smtClean="0"/>
              <a:t>The slides will appear in the order they would have in the normal presentation</a:t>
            </a:r>
            <a:endParaRPr lang="en-US"/>
          </a:p>
        </p:txBody>
      </p:sp>
      <p:sp>
        <p:nvSpPr>
          <p:cNvPr id="2228228" name="WordArt 4"/>
          <p:cNvSpPr>
            <a:spLocks noChangeArrowheads="1" noChangeShapeType="1" noTextEdit="1"/>
          </p:cNvSpPr>
          <p:nvPr/>
        </p:nvSpPr>
        <p:spPr bwMode="auto">
          <a:xfrm>
            <a:off x="2438400" y="4343400"/>
            <a:ext cx="4267200" cy="2018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Historical Trivia</a:t>
            </a:r>
            <a:endParaRPr lang="en-US"/>
          </a:p>
        </p:txBody>
      </p:sp>
      <p:sp>
        <p:nvSpPr>
          <p:cNvPr id="279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MIPS design did not interlock and stall on load-use data hazard</a:t>
            </a:r>
          </a:p>
          <a:p>
            <a:r>
              <a:rPr lang="en-US" dirty="0" smtClean="0"/>
              <a:t>Real reason for name behind MIPS: </a:t>
            </a:r>
            <a:r>
              <a:rPr lang="en-US" u="sng" dirty="0" smtClean="0">
                <a:solidFill>
                  <a:schemeClr val="accent1"/>
                </a:solidFill>
              </a:rPr>
              <a:t>M</a:t>
            </a:r>
            <a:r>
              <a:rPr lang="en-US" dirty="0" smtClean="0"/>
              <a:t>icroprocessor without </a:t>
            </a:r>
            <a:br>
              <a:rPr lang="en-US" dirty="0" smtClean="0"/>
            </a:br>
            <a:r>
              <a:rPr lang="en-US" u="sng" dirty="0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nterlocked </a:t>
            </a:r>
            <a:br>
              <a:rPr lang="en-US" dirty="0" smtClean="0"/>
            </a:br>
            <a:r>
              <a:rPr lang="en-US" u="sng" dirty="0" smtClean="0">
                <a:solidFill>
                  <a:schemeClr val="accent1"/>
                </a:solidFill>
              </a:rPr>
              <a:t>P</a:t>
            </a:r>
            <a:r>
              <a:rPr lang="en-US" dirty="0" smtClean="0"/>
              <a:t>ipeline </a:t>
            </a:r>
            <a:br>
              <a:rPr lang="en-US" dirty="0" smtClean="0"/>
            </a:br>
            <a:r>
              <a:rPr lang="en-US" u="sng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tages</a:t>
            </a:r>
          </a:p>
          <a:p>
            <a:pPr lvl="1"/>
            <a:r>
              <a:rPr lang="en-US" dirty="0" smtClean="0"/>
              <a:t>Word Play on acronym for </a:t>
            </a:r>
            <a:br>
              <a:rPr lang="en-US" dirty="0" smtClean="0"/>
            </a:br>
            <a:r>
              <a:rPr lang="en-US" dirty="0" smtClean="0"/>
              <a:t>Millions of Instructions Per Second, </a:t>
            </a:r>
            <a:br>
              <a:rPr lang="en-US" dirty="0" smtClean="0"/>
            </a:br>
            <a:r>
              <a:rPr lang="en-US" dirty="0" smtClean="0"/>
              <a:t>also called MIPS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Pipeline Hazard: Matching socks in later load</a:t>
            </a:r>
            <a:endParaRPr lang="en-US" sz="3200" dirty="0"/>
          </a:p>
        </p:txBody>
      </p:sp>
      <p:sp>
        <p:nvSpPr>
          <p:cNvPr id="280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 depends on D; stall since folder tied up; Note this is much different from processor cases so far.  We have not had a earlier instruction depend on a later one.</a:t>
            </a:r>
            <a:endParaRPr lang="en-US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1863" y="1865313"/>
            <a:ext cx="930275" cy="3740150"/>
            <a:chOff x="587" y="1175"/>
            <a:chExt cx="586" cy="2356"/>
          </a:xfrm>
        </p:grpSpPr>
        <p:sp>
          <p:nvSpPr>
            <p:cNvPr id="2800645" name="Rectangle 5"/>
            <p:cNvSpPr>
              <a:spLocks noChangeArrowheads="1"/>
            </p:cNvSpPr>
            <p:nvPr/>
          </p:nvSpPr>
          <p:spPr bwMode="auto">
            <a:xfrm>
              <a:off x="587" y="1175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800646" name="Line 6"/>
            <p:cNvSpPr>
              <a:spLocks noChangeShapeType="1"/>
            </p:cNvSpPr>
            <p:nvPr/>
          </p:nvSpPr>
          <p:spPr bwMode="auto">
            <a:xfrm flipH="1">
              <a:off x="827" y="1366"/>
              <a:ext cx="24" cy="206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47" name="Freeform 7"/>
            <p:cNvSpPr>
              <a:spLocks/>
            </p:cNvSpPr>
            <p:nvPr/>
          </p:nvSpPr>
          <p:spPr bwMode="auto">
            <a:xfrm>
              <a:off x="926" y="1854"/>
              <a:ext cx="211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48" name="Rectangle 8"/>
            <p:cNvSpPr>
              <a:spLocks noChangeArrowheads="1"/>
            </p:cNvSpPr>
            <p:nvPr/>
          </p:nvSpPr>
          <p:spPr bwMode="auto">
            <a:xfrm>
              <a:off x="915" y="181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  <p:sp>
          <p:nvSpPr>
            <p:cNvPr id="2800649" name="Freeform 9"/>
            <p:cNvSpPr>
              <a:spLocks/>
            </p:cNvSpPr>
            <p:nvPr/>
          </p:nvSpPr>
          <p:spPr bwMode="auto">
            <a:xfrm>
              <a:off x="932" y="2165"/>
              <a:ext cx="210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0" name="Rectangle 10"/>
            <p:cNvSpPr>
              <a:spLocks noChangeArrowheads="1"/>
            </p:cNvSpPr>
            <p:nvPr/>
          </p:nvSpPr>
          <p:spPr bwMode="auto">
            <a:xfrm>
              <a:off x="919" y="212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20" y="2445"/>
              <a:ext cx="253" cy="286"/>
              <a:chOff x="1034" y="2602"/>
              <a:chExt cx="286" cy="286"/>
            </a:xfrm>
          </p:grpSpPr>
          <p:sp>
            <p:nvSpPr>
              <p:cNvPr id="2800652" name="Freeform 12"/>
              <p:cNvSpPr>
                <a:spLocks/>
              </p:cNvSpPr>
              <p:nvPr/>
            </p:nvSpPr>
            <p:spPr bwMode="auto">
              <a:xfrm>
                <a:off x="1048" y="2646"/>
                <a:ext cx="237" cy="212"/>
              </a:xfrm>
              <a:custGeom>
                <a:avLst/>
                <a:gdLst/>
                <a:ahLst/>
                <a:cxnLst>
                  <a:cxn ang="0">
                    <a:pos x="67" y="10"/>
                  </a:cxn>
                  <a:cxn ang="0">
                    <a:pos x="112" y="11"/>
                  </a:cxn>
                  <a:cxn ang="0">
                    <a:pos x="161" y="0"/>
                  </a:cxn>
                  <a:cxn ang="0">
                    <a:pos x="219" y="0"/>
                  </a:cxn>
                  <a:cxn ang="0">
                    <a:pos x="155" y="60"/>
                  </a:cxn>
                  <a:cxn ang="0">
                    <a:pos x="172" y="64"/>
                  </a:cxn>
                  <a:cxn ang="0">
                    <a:pos x="189" y="71"/>
                  </a:cxn>
                  <a:cxn ang="0">
                    <a:pos x="205" y="80"/>
                  </a:cxn>
                  <a:cxn ang="0">
                    <a:pos x="217" y="90"/>
                  </a:cxn>
                  <a:cxn ang="0">
                    <a:pos x="227" y="103"/>
                  </a:cxn>
                  <a:cxn ang="0">
                    <a:pos x="234" y="118"/>
                  </a:cxn>
                  <a:cxn ang="0">
                    <a:pos x="236" y="134"/>
                  </a:cxn>
                  <a:cxn ang="0">
                    <a:pos x="233" y="151"/>
                  </a:cxn>
                  <a:cxn ang="0">
                    <a:pos x="228" y="164"/>
                  </a:cxn>
                  <a:cxn ang="0">
                    <a:pos x="218" y="177"/>
                  </a:cxn>
                  <a:cxn ang="0">
                    <a:pos x="201" y="192"/>
                  </a:cxn>
                  <a:cxn ang="0">
                    <a:pos x="185" y="200"/>
                  </a:cxn>
                  <a:cxn ang="0">
                    <a:pos x="170" y="206"/>
                  </a:cxn>
                  <a:cxn ang="0">
                    <a:pos x="155" y="210"/>
                  </a:cxn>
                  <a:cxn ang="0">
                    <a:pos x="136" y="211"/>
                  </a:cxn>
                  <a:cxn ang="0">
                    <a:pos x="88" y="210"/>
                  </a:cxn>
                  <a:cxn ang="0">
                    <a:pos x="65" y="206"/>
                  </a:cxn>
                  <a:cxn ang="0">
                    <a:pos x="40" y="195"/>
                  </a:cxn>
                  <a:cxn ang="0">
                    <a:pos x="22" y="182"/>
                  </a:cxn>
                  <a:cxn ang="0">
                    <a:pos x="9" y="167"/>
                  </a:cxn>
                  <a:cxn ang="0">
                    <a:pos x="3" y="151"/>
                  </a:cxn>
                  <a:cxn ang="0">
                    <a:pos x="0" y="137"/>
                  </a:cxn>
                  <a:cxn ang="0">
                    <a:pos x="2" y="121"/>
                  </a:cxn>
                  <a:cxn ang="0">
                    <a:pos x="10" y="101"/>
                  </a:cxn>
                  <a:cxn ang="0">
                    <a:pos x="25" y="85"/>
                  </a:cxn>
                  <a:cxn ang="0">
                    <a:pos x="45" y="71"/>
                  </a:cxn>
                  <a:cxn ang="0">
                    <a:pos x="73" y="62"/>
                  </a:cxn>
                  <a:cxn ang="0">
                    <a:pos x="29" y="3"/>
                  </a:cxn>
                </a:cxnLst>
                <a:rect l="0" t="0" r="r" b="b"/>
                <a:pathLst>
                  <a:path w="237" h="212">
                    <a:moveTo>
                      <a:pt x="29" y="3"/>
                    </a:moveTo>
                    <a:lnTo>
                      <a:pt x="67" y="10"/>
                    </a:lnTo>
                    <a:lnTo>
                      <a:pt x="66" y="0"/>
                    </a:lnTo>
                    <a:lnTo>
                      <a:pt x="112" y="11"/>
                    </a:lnTo>
                    <a:lnTo>
                      <a:pt x="112" y="0"/>
                    </a:lnTo>
                    <a:lnTo>
                      <a:pt x="161" y="0"/>
                    </a:lnTo>
                    <a:lnTo>
                      <a:pt x="160" y="11"/>
                    </a:lnTo>
                    <a:lnTo>
                      <a:pt x="219" y="0"/>
                    </a:lnTo>
                    <a:lnTo>
                      <a:pt x="148" y="60"/>
                    </a:lnTo>
                    <a:lnTo>
                      <a:pt x="155" y="60"/>
                    </a:lnTo>
                    <a:lnTo>
                      <a:pt x="163" y="62"/>
                    </a:lnTo>
                    <a:lnTo>
                      <a:pt x="172" y="64"/>
                    </a:lnTo>
                    <a:lnTo>
                      <a:pt x="180" y="67"/>
                    </a:lnTo>
                    <a:lnTo>
                      <a:pt x="189" y="71"/>
                    </a:lnTo>
                    <a:lnTo>
                      <a:pt x="197" y="75"/>
                    </a:lnTo>
                    <a:lnTo>
                      <a:pt x="205" y="80"/>
                    </a:lnTo>
                    <a:lnTo>
                      <a:pt x="212" y="85"/>
                    </a:lnTo>
                    <a:lnTo>
                      <a:pt x="217" y="90"/>
                    </a:lnTo>
                    <a:lnTo>
                      <a:pt x="222" y="97"/>
                    </a:lnTo>
                    <a:lnTo>
                      <a:pt x="227" y="103"/>
                    </a:lnTo>
                    <a:lnTo>
                      <a:pt x="231" y="111"/>
                    </a:lnTo>
                    <a:lnTo>
                      <a:pt x="234" y="118"/>
                    </a:lnTo>
                    <a:lnTo>
                      <a:pt x="235" y="125"/>
                    </a:lnTo>
                    <a:lnTo>
                      <a:pt x="236" y="134"/>
                    </a:lnTo>
                    <a:lnTo>
                      <a:pt x="235" y="144"/>
                    </a:lnTo>
                    <a:lnTo>
                      <a:pt x="233" y="151"/>
                    </a:lnTo>
                    <a:lnTo>
                      <a:pt x="231" y="158"/>
                    </a:lnTo>
                    <a:lnTo>
                      <a:pt x="228" y="164"/>
                    </a:lnTo>
                    <a:lnTo>
                      <a:pt x="224" y="170"/>
                    </a:lnTo>
                    <a:lnTo>
                      <a:pt x="218" y="177"/>
                    </a:lnTo>
                    <a:lnTo>
                      <a:pt x="210" y="185"/>
                    </a:lnTo>
                    <a:lnTo>
                      <a:pt x="201" y="192"/>
                    </a:lnTo>
                    <a:lnTo>
                      <a:pt x="193" y="197"/>
                    </a:lnTo>
                    <a:lnTo>
                      <a:pt x="185" y="200"/>
                    </a:lnTo>
                    <a:lnTo>
                      <a:pt x="177" y="204"/>
                    </a:lnTo>
                    <a:lnTo>
                      <a:pt x="170" y="206"/>
                    </a:lnTo>
                    <a:lnTo>
                      <a:pt x="161" y="208"/>
                    </a:lnTo>
                    <a:lnTo>
                      <a:pt x="155" y="210"/>
                    </a:lnTo>
                    <a:lnTo>
                      <a:pt x="145" y="210"/>
                    </a:lnTo>
                    <a:lnTo>
                      <a:pt x="136" y="211"/>
                    </a:lnTo>
                    <a:lnTo>
                      <a:pt x="96" y="211"/>
                    </a:lnTo>
                    <a:lnTo>
                      <a:pt x="88" y="210"/>
                    </a:lnTo>
                    <a:lnTo>
                      <a:pt x="78" y="209"/>
                    </a:lnTo>
                    <a:lnTo>
                      <a:pt x="65" y="206"/>
                    </a:lnTo>
                    <a:lnTo>
                      <a:pt x="53" y="201"/>
                    </a:lnTo>
                    <a:lnTo>
                      <a:pt x="40" y="195"/>
                    </a:lnTo>
                    <a:lnTo>
                      <a:pt x="30" y="188"/>
                    </a:lnTo>
                    <a:lnTo>
                      <a:pt x="22" y="182"/>
                    </a:lnTo>
                    <a:lnTo>
                      <a:pt x="15" y="175"/>
                    </a:lnTo>
                    <a:lnTo>
                      <a:pt x="9" y="167"/>
                    </a:lnTo>
                    <a:lnTo>
                      <a:pt x="5" y="157"/>
                    </a:lnTo>
                    <a:lnTo>
                      <a:pt x="3" y="151"/>
                    </a:lnTo>
                    <a:lnTo>
                      <a:pt x="1" y="144"/>
                    </a:lnTo>
                    <a:lnTo>
                      <a:pt x="0" y="137"/>
                    </a:lnTo>
                    <a:lnTo>
                      <a:pt x="1" y="131"/>
                    </a:lnTo>
                    <a:lnTo>
                      <a:pt x="2" y="121"/>
                    </a:lnTo>
                    <a:lnTo>
                      <a:pt x="5" y="112"/>
                    </a:lnTo>
                    <a:lnTo>
                      <a:pt x="10" y="101"/>
                    </a:lnTo>
                    <a:lnTo>
                      <a:pt x="17" y="93"/>
                    </a:lnTo>
                    <a:lnTo>
                      <a:pt x="25" y="85"/>
                    </a:lnTo>
                    <a:lnTo>
                      <a:pt x="35" y="77"/>
                    </a:lnTo>
                    <a:lnTo>
                      <a:pt x="45" y="71"/>
                    </a:lnTo>
                    <a:lnTo>
                      <a:pt x="59" y="65"/>
                    </a:lnTo>
                    <a:lnTo>
                      <a:pt x="73" y="62"/>
                    </a:lnTo>
                    <a:lnTo>
                      <a:pt x="83" y="60"/>
                    </a:lnTo>
                    <a:lnTo>
                      <a:pt x="29" y="3"/>
                    </a:lnTo>
                  </a:path>
                </a:pathLst>
              </a:custGeom>
              <a:solidFill>
                <a:schemeClr val="hlink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53" name="Rectangle 13"/>
              <p:cNvSpPr>
                <a:spLocks noChangeArrowheads="1"/>
              </p:cNvSpPr>
              <p:nvPr/>
            </p:nvSpPr>
            <p:spPr bwMode="auto">
              <a:xfrm>
                <a:off x="1034" y="2602"/>
                <a:ext cx="286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latin typeface="FranklinGothic" charset="0"/>
                  </a:rPr>
                  <a:t>D</a:t>
                </a:r>
              </a:p>
            </p:txBody>
          </p:sp>
        </p:grpSp>
        <p:sp>
          <p:nvSpPr>
            <p:cNvPr id="2800654" name="Freeform 14"/>
            <p:cNvSpPr>
              <a:spLocks/>
            </p:cNvSpPr>
            <p:nvPr/>
          </p:nvSpPr>
          <p:spPr bwMode="auto">
            <a:xfrm>
              <a:off x="926" y="1460"/>
              <a:ext cx="211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5" name="Rectangle 15"/>
            <p:cNvSpPr>
              <a:spLocks noChangeArrowheads="1"/>
            </p:cNvSpPr>
            <p:nvPr/>
          </p:nvSpPr>
          <p:spPr bwMode="auto">
            <a:xfrm>
              <a:off x="914" y="1416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A</a:t>
              </a:r>
            </a:p>
          </p:txBody>
        </p:sp>
        <p:sp>
          <p:nvSpPr>
            <p:cNvPr id="2800656" name="Freeform 16"/>
            <p:cNvSpPr>
              <a:spLocks/>
            </p:cNvSpPr>
            <p:nvPr/>
          </p:nvSpPr>
          <p:spPr bwMode="auto">
            <a:xfrm>
              <a:off x="932" y="2849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7" name="Rectangle 17"/>
            <p:cNvSpPr>
              <a:spLocks noChangeArrowheads="1"/>
            </p:cNvSpPr>
            <p:nvPr/>
          </p:nvSpPr>
          <p:spPr bwMode="auto">
            <a:xfrm>
              <a:off x="926" y="2805"/>
              <a:ext cx="24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E</a:t>
              </a:r>
            </a:p>
          </p:txBody>
        </p:sp>
        <p:sp>
          <p:nvSpPr>
            <p:cNvPr id="2800658" name="Freeform 18"/>
            <p:cNvSpPr>
              <a:spLocks/>
            </p:cNvSpPr>
            <p:nvPr/>
          </p:nvSpPr>
          <p:spPr bwMode="auto">
            <a:xfrm>
              <a:off x="932" y="3209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9" name="Rectangle 19"/>
            <p:cNvSpPr>
              <a:spLocks noChangeArrowheads="1"/>
            </p:cNvSpPr>
            <p:nvPr/>
          </p:nvSpPr>
          <p:spPr bwMode="auto">
            <a:xfrm>
              <a:off x="930" y="3165"/>
              <a:ext cx="23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F</a:t>
              </a:r>
            </a:p>
          </p:txBody>
        </p:sp>
      </p:grpSp>
      <p:sp>
        <p:nvSpPr>
          <p:cNvPr id="2800660" name="AutoShape 20"/>
          <p:cNvSpPr>
            <a:spLocks noChangeArrowheads="1"/>
          </p:cNvSpPr>
          <p:nvPr/>
        </p:nvSpPr>
        <p:spPr bwMode="auto">
          <a:xfrm>
            <a:off x="2352675" y="2854325"/>
            <a:ext cx="293688" cy="411163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61" name="AutoShape 21"/>
          <p:cNvSpPr>
            <a:spLocks noChangeArrowheads="1"/>
          </p:cNvSpPr>
          <p:nvPr/>
        </p:nvSpPr>
        <p:spPr bwMode="auto">
          <a:xfrm>
            <a:off x="2424113" y="2771775"/>
            <a:ext cx="222250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62" name="AutoShape 22"/>
          <p:cNvSpPr>
            <a:spLocks noChangeArrowheads="1"/>
          </p:cNvSpPr>
          <p:nvPr/>
        </p:nvSpPr>
        <p:spPr bwMode="auto">
          <a:xfrm>
            <a:off x="2411413" y="2886075"/>
            <a:ext cx="150812" cy="23813"/>
          </a:xfrm>
          <a:prstGeom prst="parallelogram">
            <a:avLst>
              <a:gd name="adj" fmla="val 158300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367213" y="2827338"/>
            <a:ext cx="284162" cy="407987"/>
            <a:chOff x="3095" y="1938"/>
            <a:chExt cx="201" cy="257"/>
          </a:xfrm>
        </p:grpSpPr>
        <p:sp>
          <p:nvSpPr>
            <p:cNvPr id="2800664" name="Freeform 24"/>
            <p:cNvSpPr>
              <a:spLocks/>
            </p:cNvSpPr>
            <p:nvPr/>
          </p:nvSpPr>
          <p:spPr bwMode="auto">
            <a:xfrm>
              <a:off x="3224" y="2057"/>
              <a:ext cx="60" cy="13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9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3" y="0"/>
                </a:cxn>
              </a:cxnLst>
              <a:rect l="0" t="0" r="r" b="b"/>
              <a:pathLst>
                <a:path w="60" h="138">
                  <a:moveTo>
                    <a:pt x="43" y="0"/>
                  </a:moveTo>
                  <a:lnTo>
                    <a:pt x="59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3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5" name="Rectangle 25"/>
            <p:cNvSpPr>
              <a:spLocks noChangeArrowheads="1"/>
            </p:cNvSpPr>
            <p:nvPr/>
          </p:nvSpPr>
          <p:spPr bwMode="auto">
            <a:xfrm>
              <a:off x="3220" y="2057"/>
              <a:ext cx="76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6" name="Rectangle 26"/>
            <p:cNvSpPr>
              <a:spLocks noChangeArrowheads="1"/>
            </p:cNvSpPr>
            <p:nvPr/>
          </p:nvSpPr>
          <p:spPr bwMode="auto">
            <a:xfrm>
              <a:off x="3226" y="2115"/>
              <a:ext cx="57" cy="11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7" name="Rectangle 27"/>
            <p:cNvSpPr>
              <a:spLocks noChangeArrowheads="1"/>
            </p:cNvSpPr>
            <p:nvPr/>
          </p:nvSpPr>
          <p:spPr bwMode="auto">
            <a:xfrm>
              <a:off x="3095" y="2115"/>
              <a:ext cx="75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8" name="Oval 28"/>
            <p:cNvSpPr>
              <a:spLocks noChangeArrowheads="1"/>
            </p:cNvSpPr>
            <p:nvPr/>
          </p:nvSpPr>
          <p:spPr bwMode="auto">
            <a:xfrm>
              <a:off x="3154" y="1938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9" name="Freeform 29"/>
            <p:cNvSpPr>
              <a:spLocks/>
            </p:cNvSpPr>
            <p:nvPr/>
          </p:nvSpPr>
          <p:spPr bwMode="auto">
            <a:xfrm>
              <a:off x="3095" y="1983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70" name="Freeform 30"/>
          <p:cNvSpPr>
            <a:spLocks/>
          </p:cNvSpPr>
          <p:nvPr/>
        </p:nvSpPr>
        <p:spPr bwMode="auto">
          <a:xfrm>
            <a:off x="4737100" y="2787650"/>
            <a:ext cx="282575" cy="463550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30"/>
              </a:cxn>
              <a:cxn ang="0">
                <a:pos x="121" y="169"/>
              </a:cxn>
              <a:cxn ang="0">
                <a:pos x="111" y="142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7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2"/>
              </a:cxn>
              <a:cxn ang="0">
                <a:pos x="40" y="146"/>
              </a:cxn>
              <a:cxn ang="0">
                <a:pos x="41" y="158"/>
              </a:cxn>
              <a:cxn ang="0">
                <a:pos x="49" y="162"/>
              </a:cxn>
              <a:cxn ang="0">
                <a:pos x="53" y="158"/>
              </a:cxn>
              <a:cxn ang="0">
                <a:pos x="53" y="133"/>
              </a:cxn>
              <a:cxn ang="0">
                <a:pos x="55" y="117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7"/>
              </a:cxn>
              <a:cxn ang="0">
                <a:pos x="53" y="197"/>
              </a:cxn>
              <a:cxn ang="0">
                <a:pos x="33" y="226"/>
              </a:cxn>
              <a:cxn ang="0">
                <a:pos x="8" y="256"/>
              </a:cxn>
              <a:cxn ang="0">
                <a:pos x="0" y="272"/>
              </a:cxn>
              <a:cxn ang="0">
                <a:pos x="19" y="291"/>
              </a:cxn>
              <a:cxn ang="0">
                <a:pos x="33" y="288"/>
              </a:cxn>
              <a:cxn ang="0">
                <a:pos x="23" y="276"/>
              </a:cxn>
              <a:cxn ang="0">
                <a:pos x="30" y="260"/>
              </a:cxn>
              <a:cxn ang="0">
                <a:pos x="61" y="223"/>
              </a:cxn>
              <a:cxn ang="0">
                <a:pos x="84" y="197"/>
              </a:cxn>
              <a:cxn ang="0">
                <a:pos x="95" y="191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1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2">
                <a:moveTo>
                  <a:pt x="198" y="268"/>
                </a:moveTo>
                <a:lnTo>
                  <a:pt x="199" y="263"/>
                </a:lnTo>
                <a:lnTo>
                  <a:pt x="191" y="265"/>
                </a:lnTo>
                <a:lnTo>
                  <a:pt x="184" y="263"/>
                </a:lnTo>
                <a:lnTo>
                  <a:pt x="174" y="256"/>
                </a:lnTo>
                <a:lnTo>
                  <a:pt x="158" y="230"/>
                </a:lnTo>
                <a:lnTo>
                  <a:pt x="134" y="191"/>
                </a:lnTo>
                <a:lnTo>
                  <a:pt x="121" y="169"/>
                </a:lnTo>
                <a:lnTo>
                  <a:pt x="113" y="152"/>
                </a:lnTo>
                <a:lnTo>
                  <a:pt x="111" y="142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2"/>
                </a:lnTo>
                <a:lnTo>
                  <a:pt x="136" y="129"/>
                </a:lnTo>
                <a:lnTo>
                  <a:pt x="148" y="137"/>
                </a:lnTo>
                <a:lnTo>
                  <a:pt x="155" y="140"/>
                </a:lnTo>
                <a:lnTo>
                  <a:pt x="160" y="142"/>
                </a:lnTo>
                <a:lnTo>
                  <a:pt x="164" y="140"/>
                </a:lnTo>
                <a:lnTo>
                  <a:pt x="166" y="137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7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7"/>
                </a:lnTo>
                <a:lnTo>
                  <a:pt x="46" y="99"/>
                </a:lnTo>
                <a:lnTo>
                  <a:pt x="43" y="109"/>
                </a:lnTo>
                <a:lnTo>
                  <a:pt x="41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3"/>
                </a:lnTo>
                <a:lnTo>
                  <a:pt x="41" y="158"/>
                </a:lnTo>
                <a:lnTo>
                  <a:pt x="44" y="161"/>
                </a:lnTo>
                <a:lnTo>
                  <a:pt x="49" y="162"/>
                </a:lnTo>
                <a:lnTo>
                  <a:pt x="51" y="161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7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7"/>
                </a:lnTo>
                <a:lnTo>
                  <a:pt x="58" y="183"/>
                </a:lnTo>
                <a:lnTo>
                  <a:pt x="53" y="197"/>
                </a:lnTo>
                <a:lnTo>
                  <a:pt x="41" y="214"/>
                </a:lnTo>
                <a:lnTo>
                  <a:pt x="33" y="226"/>
                </a:lnTo>
                <a:lnTo>
                  <a:pt x="18" y="243"/>
                </a:lnTo>
                <a:lnTo>
                  <a:pt x="8" y="256"/>
                </a:lnTo>
                <a:lnTo>
                  <a:pt x="0" y="267"/>
                </a:lnTo>
                <a:lnTo>
                  <a:pt x="0" y="272"/>
                </a:lnTo>
                <a:lnTo>
                  <a:pt x="8" y="281"/>
                </a:lnTo>
                <a:lnTo>
                  <a:pt x="19" y="291"/>
                </a:lnTo>
                <a:lnTo>
                  <a:pt x="30" y="291"/>
                </a:lnTo>
                <a:lnTo>
                  <a:pt x="33" y="288"/>
                </a:lnTo>
                <a:lnTo>
                  <a:pt x="28" y="282"/>
                </a:lnTo>
                <a:lnTo>
                  <a:pt x="23" y="276"/>
                </a:lnTo>
                <a:lnTo>
                  <a:pt x="23" y="271"/>
                </a:lnTo>
                <a:lnTo>
                  <a:pt x="30" y="260"/>
                </a:lnTo>
                <a:lnTo>
                  <a:pt x="43" y="247"/>
                </a:lnTo>
                <a:lnTo>
                  <a:pt x="61" y="223"/>
                </a:lnTo>
                <a:lnTo>
                  <a:pt x="78" y="203"/>
                </a:lnTo>
                <a:lnTo>
                  <a:pt x="84" y="197"/>
                </a:lnTo>
                <a:lnTo>
                  <a:pt x="88" y="192"/>
                </a:lnTo>
                <a:lnTo>
                  <a:pt x="95" y="191"/>
                </a:lnTo>
                <a:lnTo>
                  <a:pt x="101" y="194"/>
                </a:lnTo>
                <a:lnTo>
                  <a:pt x="109" y="199"/>
                </a:lnTo>
                <a:lnTo>
                  <a:pt x="124" y="220"/>
                </a:lnTo>
                <a:lnTo>
                  <a:pt x="141" y="243"/>
                </a:lnTo>
                <a:lnTo>
                  <a:pt x="158" y="267"/>
                </a:lnTo>
                <a:lnTo>
                  <a:pt x="168" y="281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654300" y="2771775"/>
            <a:ext cx="366713" cy="493713"/>
            <a:chOff x="1881" y="1903"/>
            <a:chExt cx="260" cy="311"/>
          </a:xfrm>
        </p:grpSpPr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1881" y="1903"/>
              <a:ext cx="260" cy="311"/>
              <a:chOff x="1881" y="1903"/>
              <a:chExt cx="260" cy="311"/>
            </a:xfrm>
          </p:grpSpPr>
          <p:sp>
            <p:nvSpPr>
              <p:cNvPr id="2800673" name="AutoShape 33"/>
              <p:cNvSpPr>
                <a:spLocks noChangeArrowheads="1"/>
              </p:cNvSpPr>
              <p:nvPr/>
            </p:nvSpPr>
            <p:spPr bwMode="auto">
              <a:xfrm>
                <a:off x="1881" y="1955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74" name="AutoShape 34"/>
              <p:cNvSpPr>
                <a:spLocks noChangeArrowheads="1"/>
              </p:cNvSpPr>
              <p:nvPr/>
            </p:nvSpPr>
            <p:spPr bwMode="auto">
              <a:xfrm>
                <a:off x="1944" y="1903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675" name="Oval 35"/>
            <p:cNvSpPr>
              <a:spLocks noChangeArrowheads="1"/>
            </p:cNvSpPr>
            <p:nvPr/>
          </p:nvSpPr>
          <p:spPr bwMode="auto">
            <a:xfrm>
              <a:off x="1964" y="1930"/>
              <a:ext cx="25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76" name="AutoShape 36"/>
            <p:cNvSpPr>
              <a:spLocks noChangeArrowheads="1"/>
            </p:cNvSpPr>
            <p:nvPr/>
          </p:nvSpPr>
          <p:spPr bwMode="auto">
            <a:xfrm>
              <a:off x="1912" y="2077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77" name="AutoShape 37"/>
          <p:cNvSpPr>
            <a:spLocks noChangeArrowheads="1"/>
          </p:cNvSpPr>
          <p:nvPr/>
        </p:nvSpPr>
        <p:spPr bwMode="auto">
          <a:xfrm>
            <a:off x="2754313" y="3382963"/>
            <a:ext cx="290512" cy="411162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78" name="AutoShape 38"/>
          <p:cNvSpPr>
            <a:spLocks noChangeArrowheads="1"/>
          </p:cNvSpPr>
          <p:nvPr/>
        </p:nvSpPr>
        <p:spPr bwMode="auto">
          <a:xfrm>
            <a:off x="2825750" y="3302000"/>
            <a:ext cx="219075" cy="71438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79" name="AutoShape 39"/>
          <p:cNvSpPr>
            <a:spLocks noChangeArrowheads="1"/>
          </p:cNvSpPr>
          <p:nvPr/>
        </p:nvSpPr>
        <p:spPr bwMode="auto">
          <a:xfrm>
            <a:off x="2813050" y="3414713"/>
            <a:ext cx="149225" cy="23812"/>
          </a:xfrm>
          <a:prstGeom prst="parallelogram">
            <a:avLst>
              <a:gd name="adj" fmla="val 156641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4816475" y="3365500"/>
            <a:ext cx="284163" cy="407988"/>
            <a:chOff x="3413" y="2277"/>
            <a:chExt cx="202" cy="257"/>
          </a:xfrm>
        </p:grpSpPr>
        <p:sp>
          <p:nvSpPr>
            <p:cNvPr id="2800681" name="Freeform 41"/>
            <p:cNvSpPr>
              <a:spLocks/>
            </p:cNvSpPr>
            <p:nvPr/>
          </p:nvSpPr>
          <p:spPr bwMode="auto">
            <a:xfrm>
              <a:off x="3543" y="2396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2" name="Rectangle 42"/>
            <p:cNvSpPr>
              <a:spLocks noChangeArrowheads="1"/>
            </p:cNvSpPr>
            <p:nvPr/>
          </p:nvSpPr>
          <p:spPr bwMode="auto">
            <a:xfrm>
              <a:off x="3538" y="2396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3" name="Rectangle 43"/>
            <p:cNvSpPr>
              <a:spLocks noChangeArrowheads="1"/>
            </p:cNvSpPr>
            <p:nvPr/>
          </p:nvSpPr>
          <p:spPr bwMode="auto">
            <a:xfrm>
              <a:off x="3546" y="2453"/>
              <a:ext cx="5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4" name="Rectangle 44"/>
            <p:cNvSpPr>
              <a:spLocks noChangeArrowheads="1"/>
            </p:cNvSpPr>
            <p:nvPr/>
          </p:nvSpPr>
          <p:spPr bwMode="auto">
            <a:xfrm>
              <a:off x="3415" y="2453"/>
              <a:ext cx="73" cy="8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5" name="Oval 45"/>
            <p:cNvSpPr>
              <a:spLocks noChangeArrowheads="1"/>
            </p:cNvSpPr>
            <p:nvPr/>
          </p:nvSpPr>
          <p:spPr bwMode="auto">
            <a:xfrm>
              <a:off x="3473" y="2277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6" name="Freeform 46"/>
            <p:cNvSpPr>
              <a:spLocks/>
            </p:cNvSpPr>
            <p:nvPr/>
          </p:nvSpPr>
          <p:spPr bwMode="auto">
            <a:xfrm>
              <a:off x="3413" y="2322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87" name="Freeform 47"/>
          <p:cNvSpPr>
            <a:spLocks/>
          </p:cNvSpPr>
          <p:nvPr/>
        </p:nvSpPr>
        <p:spPr bwMode="auto">
          <a:xfrm>
            <a:off x="5170488" y="3317875"/>
            <a:ext cx="284162" cy="461963"/>
          </a:xfrm>
          <a:custGeom>
            <a:avLst/>
            <a:gdLst/>
            <a:ahLst/>
            <a:cxnLst>
              <a:cxn ang="0">
                <a:pos x="200" y="263"/>
              </a:cxn>
              <a:cxn ang="0">
                <a:pos x="185" y="263"/>
              </a:cxn>
              <a:cxn ang="0">
                <a:pos x="158" y="229"/>
              </a:cxn>
              <a:cxn ang="0">
                <a:pos x="122" y="169"/>
              </a:cxn>
              <a:cxn ang="0">
                <a:pos x="112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7" y="129"/>
              </a:cxn>
              <a:cxn ang="0">
                <a:pos x="156" y="140"/>
              </a:cxn>
              <a:cxn ang="0">
                <a:pos x="165" y="140"/>
              </a:cxn>
              <a:cxn ang="0">
                <a:pos x="166" y="134"/>
              </a:cxn>
              <a:cxn ang="0">
                <a:pos x="157" y="123"/>
              </a:cxn>
              <a:cxn ang="0">
                <a:pos x="136" y="108"/>
              </a:cxn>
              <a:cxn ang="0">
                <a:pos x="127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7" y="99"/>
              </a:cxn>
              <a:cxn ang="0">
                <a:pos x="42" y="121"/>
              </a:cxn>
              <a:cxn ang="0">
                <a:pos x="40" y="145"/>
              </a:cxn>
              <a:cxn ang="0">
                <a:pos x="42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2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2" y="223"/>
              </a:cxn>
              <a:cxn ang="0">
                <a:pos x="84" y="196"/>
              </a:cxn>
              <a:cxn ang="0">
                <a:pos x="96" y="190"/>
              </a:cxn>
              <a:cxn ang="0">
                <a:pos x="109" y="199"/>
              </a:cxn>
              <a:cxn ang="0">
                <a:pos x="142" y="243"/>
              </a:cxn>
              <a:cxn ang="0">
                <a:pos x="169" y="280"/>
              </a:cxn>
              <a:cxn ang="0">
                <a:pos x="179" y="283"/>
              </a:cxn>
              <a:cxn ang="0">
                <a:pos x="192" y="273"/>
              </a:cxn>
            </a:cxnLst>
            <a:rect l="0" t="0" r="r" b="b"/>
            <a:pathLst>
              <a:path w="201" h="291">
                <a:moveTo>
                  <a:pt x="199" y="268"/>
                </a:moveTo>
                <a:lnTo>
                  <a:pt x="200" y="263"/>
                </a:lnTo>
                <a:lnTo>
                  <a:pt x="192" y="264"/>
                </a:lnTo>
                <a:lnTo>
                  <a:pt x="185" y="263"/>
                </a:lnTo>
                <a:lnTo>
                  <a:pt x="175" y="255"/>
                </a:lnTo>
                <a:lnTo>
                  <a:pt x="158" y="229"/>
                </a:lnTo>
                <a:lnTo>
                  <a:pt x="135" y="190"/>
                </a:lnTo>
                <a:lnTo>
                  <a:pt x="122" y="169"/>
                </a:lnTo>
                <a:lnTo>
                  <a:pt x="113" y="151"/>
                </a:lnTo>
                <a:lnTo>
                  <a:pt x="112" y="141"/>
                </a:lnTo>
                <a:lnTo>
                  <a:pt x="112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7" y="129"/>
                </a:lnTo>
                <a:lnTo>
                  <a:pt x="148" y="136"/>
                </a:lnTo>
                <a:lnTo>
                  <a:pt x="156" y="140"/>
                </a:lnTo>
                <a:lnTo>
                  <a:pt x="161" y="141"/>
                </a:lnTo>
                <a:lnTo>
                  <a:pt x="165" y="140"/>
                </a:lnTo>
                <a:lnTo>
                  <a:pt x="167" y="136"/>
                </a:lnTo>
                <a:lnTo>
                  <a:pt x="166" y="134"/>
                </a:lnTo>
                <a:lnTo>
                  <a:pt x="165" y="130"/>
                </a:lnTo>
                <a:lnTo>
                  <a:pt x="157" y="123"/>
                </a:lnTo>
                <a:lnTo>
                  <a:pt x="143" y="114"/>
                </a:lnTo>
                <a:lnTo>
                  <a:pt x="136" y="108"/>
                </a:lnTo>
                <a:lnTo>
                  <a:pt x="131" y="99"/>
                </a:lnTo>
                <a:lnTo>
                  <a:pt x="127" y="86"/>
                </a:lnTo>
                <a:lnTo>
                  <a:pt x="126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2" y="40"/>
                </a:lnTo>
                <a:lnTo>
                  <a:pt x="114" y="36"/>
                </a:lnTo>
                <a:lnTo>
                  <a:pt x="117" y="31"/>
                </a:lnTo>
                <a:lnTo>
                  <a:pt x="119" y="24"/>
                </a:lnTo>
                <a:lnTo>
                  <a:pt x="117" y="15"/>
                </a:lnTo>
                <a:lnTo>
                  <a:pt x="116" y="9"/>
                </a:lnTo>
                <a:lnTo>
                  <a:pt x="112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7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7" y="99"/>
                </a:lnTo>
                <a:lnTo>
                  <a:pt x="43" y="109"/>
                </a:lnTo>
                <a:lnTo>
                  <a:pt x="42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2" y="158"/>
                </a:lnTo>
                <a:lnTo>
                  <a:pt x="44" y="160"/>
                </a:lnTo>
                <a:lnTo>
                  <a:pt x="49" y="161"/>
                </a:lnTo>
                <a:lnTo>
                  <a:pt x="52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2" y="166"/>
                </a:lnTo>
                <a:lnTo>
                  <a:pt x="58" y="183"/>
                </a:lnTo>
                <a:lnTo>
                  <a:pt x="53" y="196"/>
                </a:lnTo>
                <a:lnTo>
                  <a:pt x="42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2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6" y="190"/>
                </a:lnTo>
                <a:lnTo>
                  <a:pt x="102" y="194"/>
                </a:lnTo>
                <a:lnTo>
                  <a:pt x="109" y="199"/>
                </a:lnTo>
                <a:lnTo>
                  <a:pt x="125" y="219"/>
                </a:lnTo>
                <a:lnTo>
                  <a:pt x="142" y="243"/>
                </a:lnTo>
                <a:lnTo>
                  <a:pt x="158" y="266"/>
                </a:lnTo>
                <a:lnTo>
                  <a:pt x="169" y="280"/>
                </a:lnTo>
                <a:lnTo>
                  <a:pt x="172" y="283"/>
                </a:lnTo>
                <a:lnTo>
                  <a:pt x="179" y="283"/>
                </a:lnTo>
                <a:lnTo>
                  <a:pt x="185" y="278"/>
                </a:lnTo>
                <a:lnTo>
                  <a:pt x="192" y="273"/>
                </a:lnTo>
                <a:lnTo>
                  <a:pt x="199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3054350" y="3302000"/>
            <a:ext cx="368300" cy="492125"/>
            <a:chOff x="2165" y="2237"/>
            <a:chExt cx="260" cy="310"/>
          </a:xfrm>
        </p:grpSpPr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2165" y="2237"/>
              <a:ext cx="260" cy="310"/>
              <a:chOff x="2165" y="2237"/>
              <a:chExt cx="260" cy="310"/>
            </a:xfrm>
          </p:grpSpPr>
          <p:sp>
            <p:nvSpPr>
              <p:cNvPr id="2800690" name="AutoShape 50"/>
              <p:cNvSpPr>
                <a:spLocks noChangeArrowheads="1"/>
              </p:cNvSpPr>
              <p:nvPr/>
            </p:nvSpPr>
            <p:spPr bwMode="auto">
              <a:xfrm>
                <a:off x="2165" y="2288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91" name="AutoShape 51"/>
              <p:cNvSpPr>
                <a:spLocks noChangeArrowheads="1"/>
              </p:cNvSpPr>
              <p:nvPr/>
            </p:nvSpPr>
            <p:spPr bwMode="auto">
              <a:xfrm>
                <a:off x="2227" y="2237"/>
                <a:ext cx="198" cy="45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692" name="Oval 52"/>
            <p:cNvSpPr>
              <a:spLocks noChangeArrowheads="1"/>
            </p:cNvSpPr>
            <p:nvPr/>
          </p:nvSpPr>
          <p:spPr bwMode="auto">
            <a:xfrm>
              <a:off x="2246" y="2263"/>
              <a:ext cx="27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93" name="AutoShape 53"/>
            <p:cNvSpPr>
              <a:spLocks noChangeArrowheads="1"/>
            </p:cNvSpPr>
            <p:nvPr/>
          </p:nvSpPr>
          <p:spPr bwMode="auto">
            <a:xfrm>
              <a:off x="2196" y="2410"/>
              <a:ext cx="138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94" name="AutoShape 54"/>
          <p:cNvSpPr>
            <a:spLocks noChangeArrowheads="1"/>
          </p:cNvSpPr>
          <p:nvPr/>
        </p:nvSpPr>
        <p:spPr bwMode="auto">
          <a:xfrm>
            <a:off x="3232150" y="3838575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95" name="AutoShape 55"/>
          <p:cNvSpPr>
            <a:spLocks noChangeArrowheads="1"/>
          </p:cNvSpPr>
          <p:nvPr/>
        </p:nvSpPr>
        <p:spPr bwMode="auto">
          <a:xfrm>
            <a:off x="3221038" y="3952875"/>
            <a:ext cx="150812" cy="23813"/>
          </a:xfrm>
          <a:prstGeom prst="parallelogram">
            <a:avLst>
              <a:gd name="adj" fmla="val 158300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96" name="AutoShape 56"/>
          <p:cNvSpPr>
            <a:spLocks noChangeArrowheads="1"/>
          </p:cNvSpPr>
          <p:nvPr/>
        </p:nvSpPr>
        <p:spPr bwMode="auto">
          <a:xfrm>
            <a:off x="3163888" y="3919538"/>
            <a:ext cx="292100" cy="412750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5254625" y="3903663"/>
            <a:ext cx="285750" cy="407987"/>
            <a:chOff x="3724" y="2616"/>
            <a:chExt cx="202" cy="257"/>
          </a:xfrm>
        </p:grpSpPr>
        <p:sp>
          <p:nvSpPr>
            <p:cNvPr id="2800698" name="Freeform 58"/>
            <p:cNvSpPr>
              <a:spLocks/>
            </p:cNvSpPr>
            <p:nvPr/>
          </p:nvSpPr>
          <p:spPr bwMode="auto">
            <a:xfrm>
              <a:off x="3854" y="2735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99" name="Rectangle 59"/>
            <p:cNvSpPr>
              <a:spLocks noChangeArrowheads="1"/>
            </p:cNvSpPr>
            <p:nvPr/>
          </p:nvSpPr>
          <p:spPr bwMode="auto">
            <a:xfrm>
              <a:off x="3849" y="2735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0" name="Rectangle 60"/>
            <p:cNvSpPr>
              <a:spLocks noChangeArrowheads="1"/>
            </p:cNvSpPr>
            <p:nvPr/>
          </p:nvSpPr>
          <p:spPr bwMode="auto">
            <a:xfrm>
              <a:off x="3857" y="2791"/>
              <a:ext cx="57" cy="13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1" name="Rectangle 61"/>
            <p:cNvSpPr>
              <a:spLocks noChangeArrowheads="1"/>
            </p:cNvSpPr>
            <p:nvPr/>
          </p:nvSpPr>
          <p:spPr bwMode="auto">
            <a:xfrm>
              <a:off x="3726" y="2791"/>
              <a:ext cx="73" cy="9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2" name="Oval 62"/>
            <p:cNvSpPr>
              <a:spLocks noChangeArrowheads="1"/>
            </p:cNvSpPr>
            <p:nvPr/>
          </p:nvSpPr>
          <p:spPr bwMode="auto">
            <a:xfrm>
              <a:off x="3784" y="2616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3" name="Freeform 63"/>
            <p:cNvSpPr>
              <a:spLocks/>
            </p:cNvSpPr>
            <p:nvPr/>
          </p:nvSpPr>
          <p:spPr bwMode="auto">
            <a:xfrm>
              <a:off x="3724" y="2660"/>
              <a:ext cx="140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1" y="212"/>
                </a:cxn>
                <a:cxn ang="0">
                  <a:pos x="115" y="102"/>
                </a:cxn>
                <a:cxn ang="0">
                  <a:pos x="114" y="99"/>
                </a:cxn>
                <a:cxn ang="0">
                  <a:pos x="113" y="98"/>
                </a:cxn>
                <a:cxn ang="0">
                  <a:pos x="111" y="96"/>
                </a:cxn>
                <a:cxn ang="0">
                  <a:pos x="109" y="94"/>
                </a:cxn>
                <a:cxn ang="0">
                  <a:pos x="107" y="93"/>
                </a:cxn>
                <a:cxn ang="0">
                  <a:pos x="104" y="93"/>
                </a:cxn>
                <a:cxn ang="0">
                  <a:pos x="101" y="93"/>
                </a:cxn>
                <a:cxn ang="0">
                  <a:pos x="99" y="93"/>
                </a:cxn>
                <a:cxn ang="0">
                  <a:pos x="67" y="54"/>
                </a:cxn>
                <a:cxn ang="0">
                  <a:pos x="129" y="67"/>
                </a:cxn>
                <a:cxn ang="0">
                  <a:pos x="132" y="66"/>
                </a:cxn>
                <a:cxn ang="0">
                  <a:pos x="133" y="66"/>
                </a:cxn>
                <a:cxn ang="0">
                  <a:pos x="136" y="64"/>
                </a:cxn>
                <a:cxn ang="0">
                  <a:pos x="138" y="62"/>
                </a:cxn>
                <a:cxn ang="0">
                  <a:pos x="138" y="59"/>
                </a:cxn>
                <a:cxn ang="0">
                  <a:pos x="139" y="56"/>
                </a:cxn>
                <a:cxn ang="0">
                  <a:pos x="138" y="53"/>
                </a:cxn>
                <a:cxn ang="0">
                  <a:pos x="137" y="51"/>
                </a:cxn>
                <a:cxn ang="0">
                  <a:pos x="135" y="49"/>
                </a:cxn>
                <a:cxn ang="0">
                  <a:pos x="133" y="47"/>
                </a:cxn>
                <a:cxn ang="0">
                  <a:pos x="130" y="46"/>
                </a:cxn>
                <a:cxn ang="0">
                  <a:pos x="88" y="46"/>
                </a:cxn>
                <a:cxn ang="0">
                  <a:pos x="81" y="30"/>
                </a:cxn>
                <a:cxn ang="0">
                  <a:pos x="81" y="26"/>
                </a:cxn>
                <a:cxn ang="0">
                  <a:pos x="82" y="22"/>
                </a:cxn>
                <a:cxn ang="0">
                  <a:pos x="82" y="18"/>
                </a:cxn>
                <a:cxn ang="0">
                  <a:pos x="81" y="14"/>
                </a:cxn>
                <a:cxn ang="0">
                  <a:pos x="79" y="11"/>
                </a:cxn>
                <a:cxn ang="0">
                  <a:pos x="77" y="8"/>
                </a:cxn>
                <a:cxn ang="0">
                  <a:pos x="74" y="5"/>
                </a:cxn>
                <a:cxn ang="0">
                  <a:pos x="71" y="3"/>
                </a:cxn>
                <a:cxn ang="0">
                  <a:pos x="67" y="1"/>
                </a:cxn>
                <a:cxn ang="0">
                  <a:pos x="63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50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40" y="12"/>
                </a:cxn>
                <a:cxn ang="0">
                  <a:pos x="38" y="16"/>
                </a:cxn>
              </a:cxnLst>
              <a:rect l="0" t="0" r="r" b="b"/>
              <a:pathLst>
                <a:path w="140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1" y="119"/>
                  </a:lnTo>
                  <a:lnTo>
                    <a:pt x="91" y="212"/>
                  </a:lnTo>
                  <a:lnTo>
                    <a:pt x="115" y="212"/>
                  </a:lnTo>
                  <a:lnTo>
                    <a:pt x="115" y="102"/>
                  </a:lnTo>
                  <a:lnTo>
                    <a:pt x="115" y="101"/>
                  </a:lnTo>
                  <a:lnTo>
                    <a:pt x="114" y="99"/>
                  </a:lnTo>
                  <a:lnTo>
                    <a:pt x="114" y="98"/>
                  </a:lnTo>
                  <a:lnTo>
                    <a:pt x="113" y="98"/>
                  </a:lnTo>
                  <a:lnTo>
                    <a:pt x="112" y="97"/>
                  </a:lnTo>
                  <a:lnTo>
                    <a:pt x="111" y="96"/>
                  </a:lnTo>
                  <a:lnTo>
                    <a:pt x="110" y="95"/>
                  </a:lnTo>
                  <a:lnTo>
                    <a:pt x="109" y="94"/>
                  </a:lnTo>
                  <a:lnTo>
                    <a:pt x="108" y="94"/>
                  </a:lnTo>
                  <a:lnTo>
                    <a:pt x="107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3"/>
                  </a:lnTo>
                  <a:lnTo>
                    <a:pt x="101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55" y="90"/>
                  </a:lnTo>
                  <a:lnTo>
                    <a:pt x="67" y="54"/>
                  </a:lnTo>
                  <a:lnTo>
                    <a:pt x="76" y="67"/>
                  </a:lnTo>
                  <a:lnTo>
                    <a:pt x="129" y="67"/>
                  </a:lnTo>
                  <a:lnTo>
                    <a:pt x="130" y="66"/>
                  </a:lnTo>
                  <a:lnTo>
                    <a:pt x="132" y="66"/>
                  </a:lnTo>
                  <a:lnTo>
                    <a:pt x="133" y="66"/>
                  </a:lnTo>
                  <a:lnTo>
                    <a:pt x="133" y="66"/>
                  </a:lnTo>
                  <a:lnTo>
                    <a:pt x="135" y="64"/>
                  </a:lnTo>
                  <a:lnTo>
                    <a:pt x="136" y="64"/>
                  </a:lnTo>
                  <a:lnTo>
                    <a:pt x="137" y="63"/>
                  </a:lnTo>
                  <a:lnTo>
                    <a:pt x="138" y="62"/>
                  </a:lnTo>
                  <a:lnTo>
                    <a:pt x="138" y="61"/>
                  </a:lnTo>
                  <a:lnTo>
                    <a:pt x="138" y="59"/>
                  </a:lnTo>
                  <a:lnTo>
                    <a:pt x="139" y="58"/>
                  </a:lnTo>
                  <a:lnTo>
                    <a:pt x="139" y="56"/>
                  </a:lnTo>
                  <a:lnTo>
                    <a:pt x="139" y="54"/>
                  </a:lnTo>
                  <a:lnTo>
                    <a:pt x="138" y="53"/>
                  </a:lnTo>
                  <a:lnTo>
                    <a:pt x="138" y="52"/>
                  </a:lnTo>
                  <a:lnTo>
                    <a:pt x="137" y="51"/>
                  </a:lnTo>
                  <a:lnTo>
                    <a:pt x="136" y="49"/>
                  </a:lnTo>
                  <a:lnTo>
                    <a:pt x="135" y="49"/>
                  </a:lnTo>
                  <a:lnTo>
                    <a:pt x="134" y="48"/>
                  </a:lnTo>
                  <a:lnTo>
                    <a:pt x="133" y="47"/>
                  </a:lnTo>
                  <a:lnTo>
                    <a:pt x="132" y="46"/>
                  </a:lnTo>
                  <a:lnTo>
                    <a:pt x="130" y="46"/>
                  </a:lnTo>
                  <a:lnTo>
                    <a:pt x="129" y="46"/>
                  </a:lnTo>
                  <a:lnTo>
                    <a:pt x="88" y="46"/>
                  </a:lnTo>
                  <a:lnTo>
                    <a:pt x="79" y="31"/>
                  </a:lnTo>
                  <a:lnTo>
                    <a:pt x="81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2" y="24"/>
                  </a:lnTo>
                  <a:lnTo>
                    <a:pt x="82" y="22"/>
                  </a:lnTo>
                  <a:lnTo>
                    <a:pt x="82" y="20"/>
                  </a:lnTo>
                  <a:lnTo>
                    <a:pt x="82" y="18"/>
                  </a:lnTo>
                  <a:lnTo>
                    <a:pt x="81" y="16"/>
                  </a:lnTo>
                  <a:lnTo>
                    <a:pt x="81" y="14"/>
                  </a:lnTo>
                  <a:lnTo>
                    <a:pt x="80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7" y="8"/>
                  </a:lnTo>
                  <a:lnTo>
                    <a:pt x="76" y="6"/>
                  </a:lnTo>
                  <a:lnTo>
                    <a:pt x="74" y="5"/>
                  </a:lnTo>
                  <a:lnTo>
                    <a:pt x="73" y="4"/>
                  </a:lnTo>
                  <a:lnTo>
                    <a:pt x="71" y="3"/>
                  </a:lnTo>
                  <a:lnTo>
                    <a:pt x="69" y="2"/>
                  </a:lnTo>
                  <a:lnTo>
                    <a:pt x="67" y="1"/>
                  </a:lnTo>
                  <a:lnTo>
                    <a:pt x="65" y="1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50" y="2"/>
                  </a:lnTo>
                  <a:lnTo>
                    <a:pt x="48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40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704" name="Freeform 64"/>
          <p:cNvSpPr>
            <a:spLocks/>
          </p:cNvSpPr>
          <p:nvPr/>
        </p:nvSpPr>
        <p:spPr bwMode="auto">
          <a:xfrm>
            <a:off x="5594350" y="3836988"/>
            <a:ext cx="284163" cy="465137"/>
          </a:xfrm>
          <a:custGeom>
            <a:avLst/>
            <a:gdLst/>
            <a:ahLst/>
            <a:cxnLst>
              <a:cxn ang="0">
                <a:pos x="201" y="264"/>
              </a:cxn>
              <a:cxn ang="0">
                <a:pos x="186" y="264"/>
              </a:cxn>
              <a:cxn ang="0">
                <a:pos x="159" y="230"/>
              </a:cxn>
              <a:cxn ang="0">
                <a:pos x="123" y="170"/>
              </a:cxn>
              <a:cxn ang="0">
                <a:pos x="113" y="142"/>
              </a:cxn>
              <a:cxn ang="0">
                <a:pos x="115" y="123"/>
              </a:cxn>
              <a:cxn ang="0">
                <a:pos x="124" y="120"/>
              </a:cxn>
              <a:cxn ang="0">
                <a:pos x="138" y="130"/>
              </a:cxn>
              <a:cxn ang="0">
                <a:pos x="157" y="141"/>
              </a:cxn>
              <a:cxn ang="0">
                <a:pos x="166" y="141"/>
              </a:cxn>
              <a:cxn ang="0">
                <a:pos x="167" y="135"/>
              </a:cxn>
              <a:cxn ang="0">
                <a:pos x="158" y="123"/>
              </a:cxn>
              <a:cxn ang="0">
                <a:pos x="137" y="108"/>
              </a:cxn>
              <a:cxn ang="0">
                <a:pos x="128" y="87"/>
              </a:cxn>
              <a:cxn ang="0">
                <a:pos x="124" y="69"/>
              </a:cxn>
              <a:cxn ang="0">
                <a:pos x="114" y="57"/>
              </a:cxn>
              <a:cxn ang="0">
                <a:pos x="110" y="48"/>
              </a:cxn>
              <a:cxn ang="0">
                <a:pos x="115" y="37"/>
              </a:cxn>
              <a:cxn ang="0">
                <a:pos x="120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5" y="13"/>
              </a:cxn>
              <a:cxn ang="0">
                <a:pos x="85" y="23"/>
              </a:cxn>
              <a:cxn ang="0">
                <a:pos x="88" y="35"/>
              </a:cxn>
              <a:cxn ang="0">
                <a:pos x="88" y="47"/>
              </a:cxn>
              <a:cxn ang="0">
                <a:pos x="78" y="57"/>
              </a:cxn>
              <a:cxn ang="0">
                <a:pos x="66" y="64"/>
              </a:cxn>
              <a:cxn ang="0">
                <a:pos x="56" y="76"/>
              </a:cxn>
              <a:cxn ang="0">
                <a:pos x="47" y="99"/>
              </a:cxn>
              <a:cxn ang="0">
                <a:pos x="42" y="122"/>
              </a:cxn>
              <a:cxn ang="0">
                <a:pos x="40" y="146"/>
              </a:cxn>
              <a:cxn ang="0">
                <a:pos x="42" y="159"/>
              </a:cxn>
              <a:cxn ang="0">
                <a:pos x="49" y="162"/>
              </a:cxn>
              <a:cxn ang="0">
                <a:pos x="53" y="159"/>
              </a:cxn>
              <a:cxn ang="0">
                <a:pos x="53" y="133"/>
              </a:cxn>
              <a:cxn ang="0">
                <a:pos x="56" y="117"/>
              </a:cxn>
              <a:cxn ang="0">
                <a:pos x="64" y="110"/>
              </a:cxn>
              <a:cxn ang="0">
                <a:pos x="71" y="115"/>
              </a:cxn>
              <a:cxn ang="0">
                <a:pos x="68" y="141"/>
              </a:cxn>
              <a:cxn ang="0">
                <a:pos x="62" y="167"/>
              </a:cxn>
              <a:cxn ang="0">
                <a:pos x="53" y="198"/>
              </a:cxn>
              <a:cxn ang="0">
                <a:pos x="33" y="227"/>
              </a:cxn>
              <a:cxn ang="0">
                <a:pos x="8" y="257"/>
              </a:cxn>
              <a:cxn ang="0">
                <a:pos x="0" y="273"/>
              </a:cxn>
              <a:cxn ang="0">
                <a:pos x="19" y="292"/>
              </a:cxn>
              <a:cxn ang="0">
                <a:pos x="33" y="289"/>
              </a:cxn>
              <a:cxn ang="0">
                <a:pos x="23" y="277"/>
              </a:cxn>
              <a:cxn ang="0">
                <a:pos x="30" y="261"/>
              </a:cxn>
              <a:cxn ang="0">
                <a:pos x="62" y="224"/>
              </a:cxn>
              <a:cxn ang="0">
                <a:pos x="85" y="198"/>
              </a:cxn>
              <a:cxn ang="0">
                <a:pos x="96" y="191"/>
              </a:cxn>
              <a:cxn ang="0">
                <a:pos x="110" y="200"/>
              </a:cxn>
              <a:cxn ang="0">
                <a:pos x="143" y="244"/>
              </a:cxn>
              <a:cxn ang="0">
                <a:pos x="169" y="282"/>
              </a:cxn>
              <a:cxn ang="0">
                <a:pos x="180" y="284"/>
              </a:cxn>
              <a:cxn ang="0">
                <a:pos x="193" y="274"/>
              </a:cxn>
            </a:cxnLst>
            <a:rect l="0" t="0" r="r" b="b"/>
            <a:pathLst>
              <a:path w="202" h="293">
                <a:moveTo>
                  <a:pt x="200" y="269"/>
                </a:moveTo>
                <a:lnTo>
                  <a:pt x="201" y="264"/>
                </a:lnTo>
                <a:lnTo>
                  <a:pt x="193" y="266"/>
                </a:lnTo>
                <a:lnTo>
                  <a:pt x="186" y="264"/>
                </a:lnTo>
                <a:lnTo>
                  <a:pt x="176" y="257"/>
                </a:lnTo>
                <a:lnTo>
                  <a:pt x="159" y="230"/>
                </a:lnTo>
                <a:lnTo>
                  <a:pt x="135" y="191"/>
                </a:lnTo>
                <a:lnTo>
                  <a:pt x="123" y="170"/>
                </a:lnTo>
                <a:lnTo>
                  <a:pt x="114" y="152"/>
                </a:lnTo>
                <a:lnTo>
                  <a:pt x="113" y="142"/>
                </a:lnTo>
                <a:lnTo>
                  <a:pt x="113" y="131"/>
                </a:lnTo>
                <a:lnTo>
                  <a:pt x="115" y="123"/>
                </a:lnTo>
                <a:lnTo>
                  <a:pt x="120" y="120"/>
                </a:lnTo>
                <a:lnTo>
                  <a:pt x="124" y="120"/>
                </a:lnTo>
                <a:lnTo>
                  <a:pt x="129" y="122"/>
                </a:lnTo>
                <a:lnTo>
                  <a:pt x="138" y="130"/>
                </a:lnTo>
                <a:lnTo>
                  <a:pt x="149" y="137"/>
                </a:lnTo>
                <a:lnTo>
                  <a:pt x="157" y="141"/>
                </a:lnTo>
                <a:lnTo>
                  <a:pt x="162" y="142"/>
                </a:lnTo>
                <a:lnTo>
                  <a:pt x="166" y="141"/>
                </a:lnTo>
                <a:lnTo>
                  <a:pt x="168" y="137"/>
                </a:lnTo>
                <a:lnTo>
                  <a:pt x="167" y="135"/>
                </a:lnTo>
                <a:lnTo>
                  <a:pt x="166" y="131"/>
                </a:lnTo>
                <a:lnTo>
                  <a:pt x="158" y="123"/>
                </a:lnTo>
                <a:lnTo>
                  <a:pt x="144" y="115"/>
                </a:lnTo>
                <a:lnTo>
                  <a:pt x="137" y="108"/>
                </a:lnTo>
                <a:lnTo>
                  <a:pt x="131" y="99"/>
                </a:lnTo>
                <a:lnTo>
                  <a:pt x="128" y="87"/>
                </a:lnTo>
                <a:lnTo>
                  <a:pt x="126" y="74"/>
                </a:lnTo>
                <a:lnTo>
                  <a:pt x="124" y="69"/>
                </a:lnTo>
                <a:lnTo>
                  <a:pt x="120" y="63"/>
                </a:lnTo>
                <a:lnTo>
                  <a:pt x="114" y="57"/>
                </a:lnTo>
                <a:lnTo>
                  <a:pt x="110" y="53"/>
                </a:lnTo>
                <a:lnTo>
                  <a:pt x="110" y="48"/>
                </a:lnTo>
                <a:lnTo>
                  <a:pt x="113" y="40"/>
                </a:lnTo>
                <a:lnTo>
                  <a:pt x="115" y="37"/>
                </a:lnTo>
                <a:lnTo>
                  <a:pt x="118" y="31"/>
                </a:lnTo>
                <a:lnTo>
                  <a:pt x="120" y="24"/>
                </a:lnTo>
                <a:lnTo>
                  <a:pt x="118" y="15"/>
                </a:lnTo>
                <a:lnTo>
                  <a:pt x="116" y="9"/>
                </a:lnTo>
                <a:lnTo>
                  <a:pt x="113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5" y="13"/>
                </a:lnTo>
                <a:lnTo>
                  <a:pt x="83" y="18"/>
                </a:lnTo>
                <a:lnTo>
                  <a:pt x="85" y="23"/>
                </a:lnTo>
                <a:lnTo>
                  <a:pt x="87" y="30"/>
                </a:lnTo>
                <a:lnTo>
                  <a:pt x="88" y="35"/>
                </a:lnTo>
                <a:lnTo>
                  <a:pt x="90" y="40"/>
                </a:lnTo>
                <a:lnTo>
                  <a:pt x="88" y="47"/>
                </a:lnTo>
                <a:lnTo>
                  <a:pt x="85" y="52"/>
                </a:lnTo>
                <a:lnTo>
                  <a:pt x="78" y="57"/>
                </a:lnTo>
                <a:lnTo>
                  <a:pt x="71" y="60"/>
                </a:lnTo>
                <a:lnTo>
                  <a:pt x="66" y="64"/>
                </a:lnTo>
                <a:lnTo>
                  <a:pt x="61" y="69"/>
                </a:lnTo>
                <a:lnTo>
                  <a:pt x="56" y="76"/>
                </a:lnTo>
                <a:lnTo>
                  <a:pt x="51" y="87"/>
                </a:lnTo>
                <a:lnTo>
                  <a:pt x="47" y="99"/>
                </a:lnTo>
                <a:lnTo>
                  <a:pt x="43" y="110"/>
                </a:lnTo>
                <a:lnTo>
                  <a:pt x="42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4"/>
                </a:lnTo>
                <a:lnTo>
                  <a:pt x="42" y="159"/>
                </a:lnTo>
                <a:lnTo>
                  <a:pt x="44" y="161"/>
                </a:lnTo>
                <a:lnTo>
                  <a:pt x="49" y="162"/>
                </a:lnTo>
                <a:lnTo>
                  <a:pt x="52" y="161"/>
                </a:lnTo>
                <a:lnTo>
                  <a:pt x="53" y="159"/>
                </a:lnTo>
                <a:lnTo>
                  <a:pt x="53" y="149"/>
                </a:lnTo>
                <a:lnTo>
                  <a:pt x="53" y="133"/>
                </a:lnTo>
                <a:lnTo>
                  <a:pt x="54" y="123"/>
                </a:lnTo>
                <a:lnTo>
                  <a:pt x="56" y="117"/>
                </a:lnTo>
                <a:lnTo>
                  <a:pt x="59" y="111"/>
                </a:lnTo>
                <a:lnTo>
                  <a:pt x="64" y="110"/>
                </a:lnTo>
                <a:lnTo>
                  <a:pt x="70" y="111"/>
                </a:lnTo>
                <a:lnTo>
                  <a:pt x="71" y="115"/>
                </a:lnTo>
                <a:lnTo>
                  <a:pt x="70" y="126"/>
                </a:lnTo>
                <a:lnTo>
                  <a:pt x="68" y="141"/>
                </a:lnTo>
                <a:lnTo>
                  <a:pt x="66" y="155"/>
                </a:lnTo>
                <a:lnTo>
                  <a:pt x="62" y="167"/>
                </a:lnTo>
                <a:lnTo>
                  <a:pt x="58" y="184"/>
                </a:lnTo>
                <a:lnTo>
                  <a:pt x="53" y="198"/>
                </a:lnTo>
                <a:lnTo>
                  <a:pt x="42" y="215"/>
                </a:lnTo>
                <a:lnTo>
                  <a:pt x="33" y="227"/>
                </a:lnTo>
                <a:lnTo>
                  <a:pt x="18" y="244"/>
                </a:lnTo>
                <a:lnTo>
                  <a:pt x="8" y="257"/>
                </a:lnTo>
                <a:lnTo>
                  <a:pt x="0" y="268"/>
                </a:lnTo>
                <a:lnTo>
                  <a:pt x="0" y="273"/>
                </a:lnTo>
                <a:lnTo>
                  <a:pt x="8" y="282"/>
                </a:lnTo>
                <a:lnTo>
                  <a:pt x="19" y="292"/>
                </a:lnTo>
                <a:lnTo>
                  <a:pt x="30" y="292"/>
                </a:lnTo>
                <a:lnTo>
                  <a:pt x="33" y="289"/>
                </a:lnTo>
                <a:lnTo>
                  <a:pt x="28" y="283"/>
                </a:lnTo>
                <a:lnTo>
                  <a:pt x="23" y="277"/>
                </a:lnTo>
                <a:lnTo>
                  <a:pt x="23" y="272"/>
                </a:lnTo>
                <a:lnTo>
                  <a:pt x="30" y="261"/>
                </a:lnTo>
                <a:lnTo>
                  <a:pt x="43" y="248"/>
                </a:lnTo>
                <a:lnTo>
                  <a:pt x="62" y="224"/>
                </a:lnTo>
                <a:lnTo>
                  <a:pt x="78" y="204"/>
                </a:lnTo>
                <a:lnTo>
                  <a:pt x="85" y="198"/>
                </a:lnTo>
                <a:lnTo>
                  <a:pt x="88" y="193"/>
                </a:lnTo>
                <a:lnTo>
                  <a:pt x="96" y="191"/>
                </a:lnTo>
                <a:lnTo>
                  <a:pt x="102" y="195"/>
                </a:lnTo>
                <a:lnTo>
                  <a:pt x="110" y="200"/>
                </a:lnTo>
                <a:lnTo>
                  <a:pt x="125" y="220"/>
                </a:lnTo>
                <a:lnTo>
                  <a:pt x="143" y="244"/>
                </a:lnTo>
                <a:lnTo>
                  <a:pt x="159" y="268"/>
                </a:lnTo>
                <a:lnTo>
                  <a:pt x="169" y="282"/>
                </a:lnTo>
                <a:lnTo>
                  <a:pt x="173" y="284"/>
                </a:lnTo>
                <a:lnTo>
                  <a:pt x="180" y="284"/>
                </a:lnTo>
                <a:lnTo>
                  <a:pt x="186" y="279"/>
                </a:lnTo>
                <a:lnTo>
                  <a:pt x="193" y="274"/>
                </a:lnTo>
                <a:lnTo>
                  <a:pt x="200" y="269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3462338" y="3838575"/>
            <a:ext cx="368300" cy="493713"/>
            <a:chOff x="2454" y="2575"/>
            <a:chExt cx="261" cy="311"/>
          </a:xfrm>
        </p:grpSpPr>
        <p:grpSp>
          <p:nvGrpSpPr>
            <p:cNvPr id="12" name="Group 66"/>
            <p:cNvGrpSpPr>
              <a:grpSpLocks/>
            </p:cNvGrpSpPr>
            <p:nvPr/>
          </p:nvGrpSpPr>
          <p:grpSpPr bwMode="auto">
            <a:xfrm>
              <a:off x="2454" y="2575"/>
              <a:ext cx="261" cy="311"/>
              <a:chOff x="2454" y="2575"/>
              <a:chExt cx="261" cy="311"/>
            </a:xfrm>
          </p:grpSpPr>
          <p:sp>
            <p:nvSpPr>
              <p:cNvPr id="2800707" name="AutoShape 67"/>
              <p:cNvSpPr>
                <a:spLocks noChangeArrowheads="1"/>
              </p:cNvSpPr>
              <p:nvPr/>
            </p:nvSpPr>
            <p:spPr bwMode="auto">
              <a:xfrm>
                <a:off x="2454" y="2626"/>
                <a:ext cx="261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08" name="AutoShape 68"/>
              <p:cNvSpPr>
                <a:spLocks noChangeArrowheads="1"/>
              </p:cNvSpPr>
              <p:nvPr/>
            </p:nvSpPr>
            <p:spPr bwMode="auto">
              <a:xfrm>
                <a:off x="2518" y="2575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09" name="Oval 69"/>
            <p:cNvSpPr>
              <a:spLocks noChangeArrowheads="1"/>
            </p:cNvSpPr>
            <p:nvPr/>
          </p:nvSpPr>
          <p:spPr bwMode="auto">
            <a:xfrm>
              <a:off x="2537" y="2601"/>
              <a:ext cx="26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0" name="AutoShape 70"/>
            <p:cNvSpPr>
              <a:spLocks noChangeArrowheads="1"/>
            </p:cNvSpPr>
            <p:nvPr/>
          </p:nvSpPr>
          <p:spPr bwMode="auto">
            <a:xfrm>
              <a:off x="2487" y="2749"/>
              <a:ext cx="137" cy="54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71"/>
          <p:cNvGrpSpPr>
            <a:grpSpLocks/>
          </p:cNvGrpSpPr>
          <p:nvPr/>
        </p:nvGrpSpPr>
        <p:grpSpPr bwMode="auto">
          <a:xfrm>
            <a:off x="1954213" y="2252663"/>
            <a:ext cx="290512" cy="492125"/>
            <a:chOff x="1385" y="1576"/>
            <a:chExt cx="206" cy="310"/>
          </a:xfrm>
        </p:grpSpPr>
        <p:sp>
          <p:nvSpPr>
            <p:cNvPr id="2800712" name="AutoShape 72"/>
            <p:cNvSpPr>
              <a:spLocks noChangeArrowheads="1"/>
            </p:cNvSpPr>
            <p:nvPr/>
          </p:nvSpPr>
          <p:spPr bwMode="auto">
            <a:xfrm>
              <a:off x="1385" y="1626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3" name="AutoShape 73"/>
            <p:cNvSpPr>
              <a:spLocks noChangeArrowheads="1"/>
            </p:cNvSpPr>
            <p:nvPr/>
          </p:nvSpPr>
          <p:spPr bwMode="auto">
            <a:xfrm>
              <a:off x="1433" y="1576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4" name="AutoShape 74"/>
            <p:cNvSpPr>
              <a:spLocks noChangeArrowheads="1"/>
            </p:cNvSpPr>
            <p:nvPr/>
          </p:nvSpPr>
          <p:spPr bwMode="auto">
            <a:xfrm>
              <a:off x="1424" y="1647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3956050" y="2317750"/>
            <a:ext cx="285750" cy="407988"/>
            <a:chOff x="2803" y="1617"/>
            <a:chExt cx="203" cy="257"/>
          </a:xfrm>
        </p:grpSpPr>
        <p:sp>
          <p:nvSpPr>
            <p:cNvPr id="2800716" name="Freeform 76"/>
            <p:cNvSpPr>
              <a:spLocks/>
            </p:cNvSpPr>
            <p:nvPr/>
          </p:nvSpPr>
          <p:spPr bwMode="auto">
            <a:xfrm>
              <a:off x="2932" y="1734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7" name="Rectangle 77"/>
            <p:cNvSpPr>
              <a:spLocks noChangeArrowheads="1"/>
            </p:cNvSpPr>
            <p:nvPr/>
          </p:nvSpPr>
          <p:spPr bwMode="auto">
            <a:xfrm>
              <a:off x="2929" y="1734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8" name="Rectangle 78"/>
            <p:cNvSpPr>
              <a:spLocks noChangeArrowheads="1"/>
            </p:cNvSpPr>
            <p:nvPr/>
          </p:nvSpPr>
          <p:spPr bwMode="auto">
            <a:xfrm>
              <a:off x="2935" y="1792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9" name="Rectangle 79"/>
            <p:cNvSpPr>
              <a:spLocks noChangeArrowheads="1"/>
            </p:cNvSpPr>
            <p:nvPr/>
          </p:nvSpPr>
          <p:spPr bwMode="auto">
            <a:xfrm>
              <a:off x="2804" y="1792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0" name="Oval 80"/>
            <p:cNvSpPr>
              <a:spLocks noChangeArrowheads="1"/>
            </p:cNvSpPr>
            <p:nvPr/>
          </p:nvSpPr>
          <p:spPr bwMode="auto">
            <a:xfrm>
              <a:off x="2864" y="1617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1" name="Freeform 81"/>
            <p:cNvSpPr>
              <a:spLocks/>
            </p:cNvSpPr>
            <p:nvPr/>
          </p:nvSpPr>
          <p:spPr bwMode="auto">
            <a:xfrm>
              <a:off x="2803" y="1661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722" name="Freeform 82"/>
          <p:cNvSpPr>
            <a:spLocks/>
          </p:cNvSpPr>
          <p:nvPr/>
        </p:nvSpPr>
        <p:spPr bwMode="auto">
          <a:xfrm>
            <a:off x="4318000" y="2268538"/>
            <a:ext cx="282575" cy="461962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83"/>
          <p:cNvGrpSpPr>
            <a:grpSpLocks/>
          </p:cNvGrpSpPr>
          <p:nvPr/>
        </p:nvGrpSpPr>
        <p:grpSpPr bwMode="auto">
          <a:xfrm>
            <a:off x="2254250" y="2252663"/>
            <a:ext cx="365125" cy="492125"/>
            <a:chOff x="1597" y="1576"/>
            <a:chExt cx="259" cy="310"/>
          </a:xfrm>
        </p:grpSpPr>
        <p:grpSp>
          <p:nvGrpSpPr>
            <p:cNvPr id="16" name="Group 84"/>
            <p:cNvGrpSpPr>
              <a:grpSpLocks/>
            </p:cNvGrpSpPr>
            <p:nvPr/>
          </p:nvGrpSpPr>
          <p:grpSpPr bwMode="auto">
            <a:xfrm>
              <a:off x="1597" y="1576"/>
              <a:ext cx="259" cy="310"/>
              <a:chOff x="1597" y="1576"/>
              <a:chExt cx="259" cy="310"/>
            </a:xfrm>
          </p:grpSpPr>
          <p:sp>
            <p:nvSpPr>
              <p:cNvPr id="2800725" name="AutoShape 85"/>
              <p:cNvSpPr>
                <a:spLocks noChangeArrowheads="1"/>
              </p:cNvSpPr>
              <p:nvPr/>
            </p:nvSpPr>
            <p:spPr bwMode="auto">
              <a:xfrm>
                <a:off x="1597" y="1626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26" name="AutoShape 86"/>
              <p:cNvSpPr>
                <a:spLocks noChangeArrowheads="1"/>
              </p:cNvSpPr>
              <p:nvPr/>
            </p:nvSpPr>
            <p:spPr bwMode="auto">
              <a:xfrm>
                <a:off x="1660" y="1576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27" name="Oval 87"/>
            <p:cNvSpPr>
              <a:spLocks noChangeArrowheads="1"/>
            </p:cNvSpPr>
            <p:nvPr/>
          </p:nvSpPr>
          <p:spPr bwMode="auto">
            <a:xfrm>
              <a:off x="1679" y="1602"/>
              <a:ext cx="27" cy="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8" name="AutoShape 88"/>
            <p:cNvSpPr>
              <a:spLocks noChangeArrowheads="1"/>
            </p:cNvSpPr>
            <p:nvPr/>
          </p:nvSpPr>
          <p:spPr bwMode="auto">
            <a:xfrm>
              <a:off x="1628" y="1750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89"/>
          <p:cNvGrpSpPr>
            <a:grpSpLocks/>
          </p:cNvGrpSpPr>
          <p:nvPr/>
        </p:nvGrpSpPr>
        <p:grpSpPr bwMode="auto">
          <a:xfrm>
            <a:off x="4840288" y="4313238"/>
            <a:ext cx="1393825" cy="495300"/>
            <a:chOff x="3430" y="2874"/>
            <a:chExt cx="988" cy="312"/>
          </a:xfrm>
        </p:grpSpPr>
        <p:sp>
          <p:nvSpPr>
            <p:cNvPr id="2800730" name="AutoShape 90"/>
            <p:cNvSpPr>
              <a:spLocks noChangeArrowheads="1"/>
            </p:cNvSpPr>
            <p:nvPr/>
          </p:nvSpPr>
          <p:spPr bwMode="auto">
            <a:xfrm>
              <a:off x="3430" y="29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1"/>
            <p:cNvGrpSpPr>
              <a:grpSpLocks/>
            </p:cNvGrpSpPr>
            <p:nvPr/>
          </p:nvGrpSpPr>
          <p:grpSpPr bwMode="auto">
            <a:xfrm>
              <a:off x="3976" y="2916"/>
              <a:ext cx="202" cy="257"/>
              <a:chOff x="3976" y="2916"/>
              <a:chExt cx="202" cy="257"/>
            </a:xfrm>
          </p:grpSpPr>
          <p:sp>
            <p:nvSpPr>
              <p:cNvPr id="2800732" name="Freeform 92"/>
              <p:cNvSpPr>
                <a:spLocks/>
              </p:cNvSpPr>
              <p:nvPr/>
            </p:nvSpPr>
            <p:spPr bwMode="auto">
              <a:xfrm>
                <a:off x="4106" y="30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3" name="Rectangle 93"/>
              <p:cNvSpPr>
                <a:spLocks noChangeArrowheads="1"/>
              </p:cNvSpPr>
              <p:nvPr/>
            </p:nvSpPr>
            <p:spPr bwMode="auto">
              <a:xfrm>
                <a:off x="4101" y="30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4" name="Rectangle 94"/>
              <p:cNvSpPr>
                <a:spLocks noChangeArrowheads="1"/>
              </p:cNvSpPr>
              <p:nvPr/>
            </p:nvSpPr>
            <p:spPr bwMode="auto">
              <a:xfrm>
                <a:off x="4109" y="30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5" name="Rectangle 95"/>
              <p:cNvSpPr>
                <a:spLocks noChangeArrowheads="1"/>
              </p:cNvSpPr>
              <p:nvPr/>
            </p:nvSpPr>
            <p:spPr bwMode="auto">
              <a:xfrm>
                <a:off x="3978" y="30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6" name="Oval 96"/>
              <p:cNvSpPr>
                <a:spLocks noChangeArrowheads="1"/>
              </p:cNvSpPr>
              <p:nvPr/>
            </p:nvSpPr>
            <p:spPr bwMode="auto">
              <a:xfrm>
                <a:off x="4036" y="29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7" name="Freeform 97"/>
              <p:cNvSpPr>
                <a:spLocks/>
              </p:cNvSpPr>
              <p:nvPr/>
            </p:nvSpPr>
            <p:spPr bwMode="auto">
              <a:xfrm>
                <a:off x="3976" y="29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38" name="Freeform 98"/>
            <p:cNvSpPr>
              <a:spLocks/>
            </p:cNvSpPr>
            <p:nvPr/>
          </p:nvSpPr>
          <p:spPr bwMode="auto">
            <a:xfrm>
              <a:off x="4216" y="28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99"/>
            <p:cNvGrpSpPr>
              <a:grpSpLocks/>
            </p:cNvGrpSpPr>
            <p:nvPr/>
          </p:nvGrpSpPr>
          <p:grpSpPr bwMode="auto">
            <a:xfrm>
              <a:off x="3642" y="2875"/>
              <a:ext cx="261" cy="311"/>
              <a:chOff x="3642" y="2875"/>
              <a:chExt cx="261" cy="311"/>
            </a:xfrm>
          </p:grpSpPr>
          <p:grpSp>
            <p:nvGrpSpPr>
              <p:cNvPr id="20" name="Group 100"/>
              <p:cNvGrpSpPr>
                <a:grpSpLocks/>
              </p:cNvGrpSpPr>
              <p:nvPr/>
            </p:nvGrpSpPr>
            <p:grpSpPr bwMode="auto">
              <a:xfrm>
                <a:off x="3642" y="2875"/>
                <a:ext cx="261" cy="311"/>
                <a:chOff x="3642" y="2875"/>
                <a:chExt cx="261" cy="311"/>
              </a:xfrm>
            </p:grpSpPr>
            <p:sp>
              <p:nvSpPr>
                <p:cNvPr id="2800741" name="AutoShape 101"/>
                <p:cNvSpPr>
                  <a:spLocks noChangeArrowheads="1"/>
                </p:cNvSpPr>
                <p:nvPr/>
              </p:nvSpPr>
              <p:spPr bwMode="auto">
                <a:xfrm>
                  <a:off x="3642" y="29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0742" name="AutoShape 102"/>
                <p:cNvSpPr>
                  <a:spLocks noChangeArrowheads="1"/>
                </p:cNvSpPr>
                <p:nvPr/>
              </p:nvSpPr>
              <p:spPr bwMode="auto">
                <a:xfrm>
                  <a:off x="3706" y="28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0743" name="Oval 103"/>
              <p:cNvSpPr>
                <a:spLocks noChangeArrowheads="1"/>
              </p:cNvSpPr>
              <p:nvPr/>
            </p:nvSpPr>
            <p:spPr bwMode="auto">
              <a:xfrm>
                <a:off x="3725" y="29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44" name="AutoShape 104"/>
              <p:cNvSpPr>
                <a:spLocks noChangeArrowheads="1"/>
              </p:cNvSpPr>
              <p:nvPr/>
            </p:nvSpPr>
            <p:spPr bwMode="auto">
              <a:xfrm>
                <a:off x="3675" y="30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1" name="Group 105"/>
          <p:cNvGrpSpPr>
            <a:grpSpLocks/>
          </p:cNvGrpSpPr>
          <p:nvPr/>
        </p:nvGrpSpPr>
        <p:grpSpPr bwMode="auto">
          <a:xfrm>
            <a:off x="5145088" y="4789488"/>
            <a:ext cx="1393825" cy="495300"/>
            <a:chOff x="3646" y="3174"/>
            <a:chExt cx="988" cy="312"/>
          </a:xfrm>
        </p:grpSpPr>
        <p:sp>
          <p:nvSpPr>
            <p:cNvPr id="2800746" name="AutoShape 106"/>
            <p:cNvSpPr>
              <a:spLocks noChangeArrowheads="1"/>
            </p:cNvSpPr>
            <p:nvPr/>
          </p:nvSpPr>
          <p:spPr bwMode="auto">
            <a:xfrm>
              <a:off x="3646" y="32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07"/>
            <p:cNvGrpSpPr>
              <a:grpSpLocks/>
            </p:cNvGrpSpPr>
            <p:nvPr/>
          </p:nvGrpSpPr>
          <p:grpSpPr bwMode="auto">
            <a:xfrm>
              <a:off x="4192" y="3216"/>
              <a:ext cx="202" cy="257"/>
              <a:chOff x="4192" y="3216"/>
              <a:chExt cx="202" cy="257"/>
            </a:xfrm>
          </p:grpSpPr>
          <p:sp>
            <p:nvSpPr>
              <p:cNvPr id="2800748" name="Freeform 108"/>
              <p:cNvSpPr>
                <a:spLocks/>
              </p:cNvSpPr>
              <p:nvPr/>
            </p:nvSpPr>
            <p:spPr bwMode="auto">
              <a:xfrm>
                <a:off x="4322" y="33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49" name="Rectangle 109"/>
              <p:cNvSpPr>
                <a:spLocks noChangeArrowheads="1"/>
              </p:cNvSpPr>
              <p:nvPr/>
            </p:nvSpPr>
            <p:spPr bwMode="auto">
              <a:xfrm>
                <a:off x="4317" y="33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0" name="Rectangle 110"/>
              <p:cNvSpPr>
                <a:spLocks noChangeArrowheads="1"/>
              </p:cNvSpPr>
              <p:nvPr/>
            </p:nvSpPr>
            <p:spPr bwMode="auto">
              <a:xfrm>
                <a:off x="4325" y="33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1" name="Rectangle 111"/>
              <p:cNvSpPr>
                <a:spLocks noChangeArrowheads="1"/>
              </p:cNvSpPr>
              <p:nvPr/>
            </p:nvSpPr>
            <p:spPr bwMode="auto">
              <a:xfrm>
                <a:off x="4194" y="33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2" name="Oval 112"/>
              <p:cNvSpPr>
                <a:spLocks noChangeArrowheads="1"/>
              </p:cNvSpPr>
              <p:nvPr/>
            </p:nvSpPr>
            <p:spPr bwMode="auto">
              <a:xfrm>
                <a:off x="4252" y="32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3" name="Freeform 113"/>
              <p:cNvSpPr>
                <a:spLocks/>
              </p:cNvSpPr>
              <p:nvPr/>
            </p:nvSpPr>
            <p:spPr bwMode="auto">
              <a:xfrm>
                <a:off x="4192" y="32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54" name="Freeform 114"/>
            <p:cNvSpPr>
              <a:spLocks/>
            </p:cNvSpPr>
            <p:nvPr/>
          </p:nvSpPr>
          <p:spPr bwMode="auto">
            <a:xfrm>
              <a:off x="4432" y="31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115"/>
            <p:cNvGrpSpPr>
              <a:grpSpLocks/>
            </p:cNvGrpSpPr>
            <p:nvPr/>
          </p:nvGrpSpPr>
          <p:grpSpPr bwMode="auto">
            <a:xfrm>
              <a:off x="3858" y="3175"/>
              <a:ext cx="261" cy="311"/>
              <a:chOff x="3858" y="3175"/>
              <a:chExt cx="261" cy="311"/>
            </a:xfrm>
          </p:grpSpPr>
          <p:grpSp>
            <p:nvGrpSpPr>
              <p:cNvPr id="24" name="Group 116"/>
              <p:cNvGrpSpPr>
                <a:grpSpLocks/>
              </p:cNvGrpSpPr>
              <p:nvPr/>
            </p:nvGrpSpPr>
            <p:grpSpPr bwMode="auto">
              <a:xfrm>
                <a:off x="3858" y="3175"/>
                <a:ext cx="261" cy="311"/>
                <a:chOff x="3858" y="3175"/>
                <a:chExt cx="261" cy="311"/>
              </a:xfrm>
            </p:grpSpPr>
            <p:sp>
              <p:nvSpPr>
                <p:cNvPr id="2800757" name="AutoShape 117"/>
                <p:cNvSpPr>
                  <a:spLocks noChangeArrowheads="1"/>
                </p:cNvSpPr>
                <p:nvPr/>
              </p:nvSpPr>
              <p:spPr bwMode="auto">
                <a:xfrm>
                  <a:off x="3858" y="32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0758" name="AutoShape 118"/>
                <p:cNvSpPr>
                  <a:spLocks noChangeArrowheads="1"/>
                </p:cNvSpPr>
                <p:nvPr/>
              </p:nvSpPr>
              <p:spPr bwMode="auto">
                <a:xfrm>
                  <a:off x="3922" y="31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0759" name="Oval 119"/>
              <p:cNvSpPr>
                <a:spLocks noChangeArrowheads="1"/>
              </p:cNvSpPr>
              <p:nvPr/>
            </p:nvSpPr>
            <p:spPr bwMode="auto">
              <a:xfrm>
                <a:off x="3941" y="32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60" name="AutoShape 120"/>
              <p:cNvSpPr>
                <a:spLocks noChangeArrowheads="1"/>
              </p:cNvSpPr>
              <p:nvPr/>
            </p:nvSpPr>
            <p:spPr bwMode="auto">
              <a:xfrm>
                <a:off x="3891" y="33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0761" name="Arc 121"/>
          <p:cNvSpPr>
            <a:spLocks/>
          </p:cNvSpPr>
          <p:nvPr/>
        </p:nvSpPr>
        <p:spPr bwMode="auto">
          <a:xfrm>
            <a:off x="3944938" y="2741613"/>
            <a:ext cx="90487" cy="1244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38100" cap="rnd">
            <a:solidFill>
              <a:srgbClr val="00DFCA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762" name="Line 122"/>
          <p:cNvSpPr>
            <a:spLocks noChangeShapeType="1"/>
          </p:cNvSpPr>
          <p:nvPr/>
        </p:nvSpPr>
        <p:spPr bwMode="auto">
          <a:xfrm>
            <a:off x="3956050" y="4132263"/>
            <a:ext cx="1231900" cy="0"/>
          </a:xfrm>
          <a:prstGeom prst="line">
            <a:avLst/>
          </a:prstGeom>
          <a:noFill/>
          <a:ln w="38100">
            <a:solidFill>
              <a:srgbClr val="00DFC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" name="Group 123"/>
          <p:cNvGrpSpPr>
            <a:grpSpLocks/>
          </p:cNvGrpSpPr>
          <p:nvPr/>
        </p:nvGrpSpPr>
        <p:grpSpPr bwMode="auto">
          <a:xfrm>
            <a:off x="2709863" y="2189163"/>
            <a:ext cx="1331912" cy="457200"/>
            <a:chOff x="1920" y="1536"/>
            <a:chExt cx="864" cy="288"/>
          </a:xfrm>
        </p:grpSpPr>
        <p:sp>
          <p:nvSpPr>
            <p:cNvPr id="2800764" name="AutoShape 124"/>
            <p:cNvSpPr>
              <a:spLocks noChangeArrowheads="1"/>
            </p:cNvSpPr>
            <p:nvPr/>
          </p:nvSpPr>
          <p:spPr bwMode="auto">
            <a:xfrm>
              <a:off x="1920" y="1536"/>
              <a:ext cx="864" cy="288"/>
            </a:xfrm>
            <a:prstGeom prst="cloudCallout">
              <a:avLst>
                <a:gd name="adj1" fmla="val -28472"/>
                <a:gd name="adj2" fmla="val 83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800765" name="Text Box 125"/>
            <p:cNvSpPr txBox="1">
              <a:spLocks noChangeArrowheads="1"/>
            </p:cNvSpPr>
            <p:nvPr/>
          </p:nvSpPr>
          <p:spPr bwMode="auto">
            <a:xfrm>
              <a:off x="2064" y="1584"/>
              <a:ext cx="6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grpSp>
        <p:nvGrpSpPr>
          <p:cNvPr id="26" name="Group 126"/>
          <p:cNvGrpSpPr>
            <a:grpSpLocks/>
          </p:cNvGrpSpPr>
          <p:nvPr/>
        </p:nvGrpSpPr>
        <p:grpSpPr bwMode="auto">
          <a:xfrm>
            <a:off x="1581150" y="990600"/>
            <a:ext cx="7113588" cy="1268413"/>
            <a:chOff x="996" y="624"/>
            <a:chExt cx="4481" cy="799"/>
          </a:xfrm>
        </p:grpSpPr>
        <p:sp>
          <p:nvSpPr>
            <p:cNvPr id="2800767" name="Rectangle 127"/>
            <p:cNvSpPr>
              <a:spLocks noChangeArrowheads="1"/>
            </p:cNvSpPr>
            <p:nvPr/>
          </p:nvSpPr>
          <p:spPr bwMode="auto">
            <a:xfrm>
              <a:off x="4026" y="630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12</a:t>
              </a:r>
            </a:p>
          </p:txBody>
        </p:sp>
        <p:sp>
          <p:nvSpPr>
            <p:cNvPr id="2800768" name="Rectangle 128"/>
            <p:cNvSpPr>
              <a:spLocks noChangeArrowheads="1"/>
            </p:cNvSpPr>
            <p:nvPr/>
          </p:nvSpPr>
          <p:spPr bwMode="auto">
            <a:xfrm>
              <a:off x="4904" y="624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2 AM</a:t>
              </a:r>
            </a:p>
          </p:txBody>
        </p:sp>
        <p:sp>
          <p:nvSpPr>
            <p:cNvPr id="2800769" name="Rectangle 129"/>
            <p:cNvSpPr>
              <a:spLocks noChangeArrowheads="1"/>
            </p:cNvSpPr>
            <p:nvPr/>
          </p:nvSpPr>
          <p:spPr bwMode="auto">
            <a:xfrm>
              <a:off x="996" y="634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6 PM</a:t>
              </a:r>
            </a:p>
          </p:txBody>
        </p:sp>
        <p:sp>
          <p:nvSpPr>
            <p:cNvPr id="2800770" name="Line 130"/>
            <p:cNvSpPr>
              <a:spLocks noChangeShapeType="1"/>
            </p:cNvSpPr>
            <p:nvPr/>
          </p:nvSpPr>
          <p:spPr bwMode="auto">
            <a:xfrm>
              <a:off x="1181" y="858"/>
              <a:ext cx="0" cy="1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71" name="Rectangle 131"/>
            <p:cNvSpPr>
              <a:spLocks noChangeArrowheads="1"/>
            </p:cNvSpPr>
            <p:nvPr/>
          </p:nvSpPr>
          <p:spPr bwMode="auto">
            <a:xfrm>
              <a:off x="1604" y="647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7</a:t>
              </a:r>
            </a:p>
          </p:txBody>
        </p:sp>
        <p:sp>
          <p:nvSpPr>
            <p:cNvPr id="2800772" name="Rectangle 132"/>
            <p:cNvSpPr>
              <a:spLocks noChangeArrowheads="1"/>
            </p:cNvSpPr>
            <p:nvPr/>
          </p:nvSpPr>
          <p:spPr bwMode="auto">
            <a:xfrm>
              <a:off x="2092" y="641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8</a:t>
              </a:r>
            </a:p>
          </p:txBody>
        </p:sp>
        <p:sp>
          <p:nvSpPr>
            <p:cNvPr id="2800773" name="Rectangle 133"/>
            <p:cNvSpPr>
              <a:spLocks noChangeArrowheads="1"/>
            </p:cNvSpPr>
            <p:nvPr/>
          </p:nvSpPr>
          <p:spPr bwMode="auto">
            <a:xfrm>
              <a:off x="2604" y="658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9</a:t>
              </a:r>
            </a:p>
          </p:txBody>
        </p:sp>
        <p:sp>
          <p:nvSpPr>
            <p:cNvPr id="2800774" name="Rectangle 134"/>
            <p:cNvSpPr>
              <a:spLocks noChangeArrowheads="1"/>
            </p:cNvSpPr>
            <p:nvPr/>
          </p:nvSpPr>
          <p:spPr bwMode="auto">
            <a:xfrm>
              <a:off x="3065" y="64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10</a:t>
              </a:r>
            </a:p>
          </p:txBody>
        </p:sp>
        <p:sp>
          <p:nvSpPr>
            <p:cNvPr id="2800775" name="Rectangle 135"/>
            <p:cNvSpPr>
              <a:spLocks noChangeArrowheads="1"/>
            </p:cNvSpPr>
            <p:nvPr/>
          </p:nvSpPr>
          <p:spPr bwMode="auto">
            <a:xfrm>
              <a:off x="3570" y="64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11</a:t>
              </a:r>
            </a:p>
          </p:txBody>
        </p:sp>
        <p:sp>
          <p:nvSpPr>
            <p:cNvPr id="2800776" name="Rectangle 136"/>
            <p:cNvSpPr>
              <a:spLocks noChangeArrowheads="1"/>
            </p:cNvSpPr>
            <p:nvPr/>
          </p:nvSpPr>
          <p:spPr bwMode="auto">
            <a:xfrm>
              <a:off x="4592" y="640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</a:t>
              </a:r>
            </a:p>
          </p:txBody>
        </p:sp>
        <p:sp>
          <p:nvSpPr>
            <p:cNvPr id="2800777" name="Line 137"/>
            <p:cNvSpPr>
              <a:spLocks noChangeShapeType="1"/>
            </p:cNvSpPr>
            <p:nvPr/>
          </p:nvSpPr>
          <p:spPr bwMode="auto">
            <a:xfrm>
              <a:off x="1188" y="951"/>
              <a:ext cx="40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78" name="Rectangle 138"/>
            <p:cNvSpPr>
              <a:spLocks noChangeArrowheads="1"/>
            </p:cNvSpPr>
            <p:nvPr/>
          </p:nvSpPr>
          <p:spPr bwMode="auto">
            <a:xfrm>
              <a:off x="3512" y="1045"/>
              <a:ext cx="5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Time</a:t>
              </a:r>
            </a:p>
          </p:txBody>
        </p:sp>
        <p:grpSp>
          <p:nvGrpSpPr>
            <p:cNvPr id="27" name="Group 139"/>
            <p:cNvGrpSpPr>
              <a:grpSpLocks/>
            </p:cNvGrpSpPr>
            <p:nvPr/>
          </p:nvGrpSpPr>
          <p:grpSpPr bwMode="auto">
            <a:xfrm>
              <a:off x="1160" y="1024"/>
              <a:ext cx="1823" cy="399"/>
              <a:chOff x="1305" y="1181"/>
              <a:chExt cx="2050" cy="399"/>
            </a:xfrm>
          </p:grpSpPr>
          <p:sp>
            <p:nvSpPr>
              <p:cNvPr id="2800780" name="Line 140"/>
              <p:cNvSpPr>
                <a:spLocks noChangeShapeType="1"/>
              </p:cNvSpPr>
              <p:nvPr/>
            </p:nvSpPr>
            <p:spPr bwMode="auto">
              <a:xfrm flipH="1">
                <a:off x="1884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1" name="Line 141"/>
              <p:cNvSpPr>
                <a:spLocks noChangeShapeType="1"/>
              </p:cNvSpPr>
              <p:nvPr/>
            </p:nvSpPr>
            <p:spPr bwMode="auto">
              <a:xfrm flipH="1">
                <a:off x="2169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2" name="Line 142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3" name="Line 143"/>
              <p:cNvSpPr>
                <a:spLocks noChangeShapeType="1"/>
              </p:cNvSpPr>
              <p:nvPr/>
            </p:nvSpPr>
            <p:spPr bwMode="auto">
              <a:xfrm>
                <a:off x="1902" y="125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4" name="Line 144"/>
              <p:cNvSpPr>
                <a:spLocks noChangeShapeType="1"/>
              </p:cNvSpPr>
              <p:nvPr/>
            </p:nvSpPr>
            <p:spPr bwMode="auto">
              <a:xfrm flipH="1">
                <a:off x="2169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5" name="Line 145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6" name="Rectangle 146"/>
              <p:cNvSpPr>
                <a:spLocks noChangeArrowheads="1"/>
              </p:cNvSpPr>
              <p:nvPr/>
            </p:nvSpPr>
            <p:spPr bwMode="auto">
              <a:xfrm>
                <a:off x="2428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87" name="Line 147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8" name="Line 148"/>
              <p:cNvSpPr>
                <a:spLocks noChangeShapeType="1"/>
              </p:cNvSpPr>
              <p:nvPr/>
            </p:nvSpPr>
            <p:spPr bwMode="auto">
              <a:xfrm>
                <a:off x="2185" y="1253"/>
                <a:ext cx="2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9" name="Line 149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0" name="Line 150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1" name="Line 151"/>
              <p:cNvSpPr>
                <a:spLocks noChangeShapeType="1"/>
              </p:cNvSpPr>
              <p:nvPr/>
            </p:nvSpPr>
            <p:spPr bwMode="auto">
              <a:xfrm>
                <a:off x="2469" y="125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2" name="Line 152"/>
              <p:cNvSpPr>
                <a:spLocks noChangeShapeType="1"/>
              </p:cNvSpPr>
              <p:nvPr/>
            </p:nvSpPr>
            <p:spPr bwMode="auto">
              <a:xfrm>
                <a:off x="1906" y="120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3" name="Line 153"/>
              <p:cNvSpPr>
                <a:spLocks noChangeShapeType="1"/>
              </p:cNvSpPr>
              <p:nvPr/>
            </p:nvSpPr>
            <p:spPr bwMode="auto">
              <a:xfrm>
                <a:off x="2191" y="120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4" name="Line 154"/>
              <p:cNvSpPr>
                <a:spLocks noChangeShapeType="1"/>
              </p:cNvSpPr>
              <p:nvPr/>
            </p:nvSpPr>
            <p:spPr bwMode="auto">
              <a:xfrm>
                <a:off x="1337" y="1208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5" name="Rectangle 155"/>
              <p:cNvSpPr>
                <a:spLocks noChangeArrowheads="1"/>
              </p:cNvSpPr>
              <p:nvPr/>
            </p:nvSpPr>
            <p:spPr bwMode="auto">
              <a:xfrm>
                <a:off x="1305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6" name="Rectangle 156"/>
              <p:cNvSpPr>
                <a:spLocks noChangeArrowheads="1"/>
              </p:cNvSpPr>
              <p:nvPr/>
            </p:nvSpPr>
            <p:spPr bwMode="auto">
              <a:xfrm>
                <a:off x="1561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7" name="Line 157"/>
              <p:cNvSpPr>
                <a:spLocks noChangeShapeType="1"/>
              </p:cNvSpPr>
              <p:nvPr/>
            </p:nvSpPr>
            <p:spPr bwMode="auto">
              <a:xfrm>
                <a:off x="1617" y="1253"/>
                <a:ext cx="2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8" name="Rectangle 158"/>
              <p:cNvSpPr>
                <a:spLocks noChangeArrowheads="1"/>
              </p:cNvSpPr>
              <p:nvPr/>
            </p:nvSpPr>
            <p:spPr bwMode="auto">
              <a:xfrm>
                <a:off x="2146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9" name="Rectangle 159"/>
              <p:cNvSpPr>
                <a:spLocks noChangeArrowheads="1"/>
              </p:cNvSpPr>
              <p:nvPr/>
            </p:nvSpPr>
            <p:spPr bwMode="auto">
              <a:xfrm>
                <a:off x="1856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00" name="Line 160"/>
              <p:cNvSpPr>
                <a:spLocks noChangeShapeType="1"/>
              </p:cNvSpPr>
              <p:nvPr/>
            </p:nvSpPr>
            <p:spPr bwMode="auto">
              <a:xfrm>
                <a:off x="1909" y="1303"/>
                <a:ext cx="248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1" name="Line 161"/>
              <p:cNvSpPr>
                <a:spLocks noChangeShapeType="1"/>
              </p:cNvSpPr>
              <p:nvPr/>
            </p:nvSpPr>
            <p:spPr bwMode="auto">
              <a:xfrm>
                <a:off x="2191" y="134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2" name="Line 162"/>
              <p:cNvSpPr>
                <a:spLocks noChangeShapeType="1"/>
              </p:cNvSpPr>
              <p:nvPr/>
            </p:nvSpPr>
            <p:spPr bwMode="auto">
              <a:xfrm>
                <a:off x="2191" y="1304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3" name="Line 163"/>
              <p:cNvSpPr>
                <a:spLocks noChangeShapeType="1"/>
              </p:cNvSpPr>
              <p:nvPr/>
            </p:nvSpPr>
            <p:spPr bwMode="auto">
              <a:xfrm>
                <a:off x="2476" y="1303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4" name="Line 164"/>
              <p:cNvSpPr>
                <a:spLocks noChangeShapeType="1"/>
              </p:cNvSpPr>
              <p:nvPr/>
            </p:nvSpPr>
            <p:spPr bwMode="auto">
              <a:xfrm>
                <a:off x="2475" y="134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5" name="Line 165"/>
              <p:cNvSpPr>
                <a:spLocks noChangeShapeType="1"/>
              </p:cNvSpPr>
              <p:nvPr/>
            </p:nvSpPr>
            <p:spPr bwMode="auto">
              <a:xfrm>
                <a:off x="2761" y="1303"/>
                <a:ext cx="249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6" name="Line 166"/>
              <p:cNvSpPr>
                <a:spLocks noChangeShapeType="1"/>
              </p:cNvSpPr>
              <p:nvPr/>
            </p:nvSpPr>
            <p:spPr bwMode="auto">
              <a:xfrm>
                <a:off x="2759" y="134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7" name="Line 167"/>
              <p:cNvSpPr>
                <a:spLocks noChangeShapeType="1"/>
              </p:cNvSpPr>
              <p:nvPr/>
            </p:nvSpPr>
            <p:spPr bwMode="auto">
              <a:xfrm>
                <a:off x="3044" y="134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8" name="Line 168"/>
              <p:cNvSpPr>
                <a:spLocks noChangeShapeType="1"/>
              </p:cNvSpPr>
              <p:nvPr/>
            </p:nvSpPr>
            <p:spPr bwMode="auto">
              <a:xfrm>
                <a:off x="1622" y="1208"/>
                <a:ext cx="253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9" name="Rectangle 169"/>
              <p:cNvSpPr>
                <a:spLocks noChangeArrowheads="1"/>
              </p:cNvSpPr>
              <p:nvPr/>
            </p:nvSpPr>
            <p:spPr bwMode="auto">
              <a:xfrm>
                <a:off x="2703" y="1294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10" name="Rectangle 170"/>
              <p:cNvSpPr>
                <a:spLocks noChangeArrowheads="1"/>
              </p:cNvSpPr>
              <p:nvPr/>
            </p:nvSpPr>
            <p:spPr bwMode="auto">
              <a:xfrm>
                <a:off x="2986" y="1294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11" name="Line 171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2" name="Line 172"/>
              <p:cNvSpPr>
                <a:spLocks noChangeShapeType="1"/>
              </p:cNvSpPr>
              <p:nvPr/>
            </p:nvSpPr>
            <p:spPr bwMode="auto">
              <a:xfrm>
                <a:off x="1609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3" name="Line 173"/>
              <p:cNvSpPr>
                <a:spLocks noChangeShapeType="1"/>
              </p:cNvSpPr>
              <p:nvPr/>
            </p:nvSpPr>
            <p:spPr bwMode="auto">
              <a:xfrm>
                <a:off x="1894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4" name="Line 174"/>
              <p:cNvSpPr>
                <a:spLocks noChangeShapeType="1"/>
              </p:cNvSpPr>
              <p:nvPr/>
            </p:nvSpPr>
            <p:spPr bwMode="auto">
              <a:xfrm>
                <a:off x="2178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5" name="Line 175"/>
              <p:cNvSpPr>
                <a:spLocks noChangeShapeType="1"/>
              </p:cNvSpPr>
              <p:nvPr/>
            </p:nvSpPr>
            <p:spPr bwMode="auto">
              <a:xfrm>
                <a:off x="2462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6" name="Line 176"/>
              <p:cNvSpPr>
                <a:spLocks noChangeShapeType="1"/>
              </p:cNvSpPr>
              <p:nvPr/>
            </p:nvSpPr>
            <p:spPr bwMode="auto">
              <a:xfrm flipH="1">
                <a:off x="3020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7" name="Line 177"/>
              <p:cNvSpPr>
                <a:spLocks noChangeShapeType="1"/>
              </p:cNvSpPr>
              <p:nvPr/>
            </p:nvSpPr>
            <p:spPr bwMode="auto">
              <a:xfrm flipH="1">
                <a:off x="3305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2690" name="Arc 2"/>
          <p:cNvSpPr>
            <a:spLocks/>
          </p:cNvSpPr>
          <p:nvPr/>
        </p:nvSpPr>
        <p:spPr bwMode="auto">
          <a:xfrm>
            <a:off x="3944938" y="2990850"/>
            <a:ext cx="90487" cy="1244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38100" cap="rnd">
            <a:solidFill>
              <a:srgbClr val="00DFCA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Out-of-Order Laundry: Don’t Wait</a:t>
            </a:r>
            <a:endParaRPr lang="en-US"/>
          </a:p>
        </p:txBody>
      </p:sp>
      <p:sp>
        <p:nvSpPr>
          <p:cNvPr id="28026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 depends on D; rest continue; need more resources to allow out-of-order</a:t>
            </a:r>
            <a:endParaRPr lang="en-US" sz="2800" dirty="0"/>
          </a:p>
        </p:txBody>
      </p:sp>
      <p:sp>
        <p:nvSpPr>
          <p:cNvPr id="2802693" name="Rectangle 5"/>
          <p:cNvSpPr>
            <a:spLocks noChangeArrowheads="1"/>
          </p:cNvSpPr>
          <p:nvPr/>
        </p:nvSpPr>
        <p:spPr bwMode="auto">
          <a:xfrm>
            <a:off x="931863" y="2114550"/>
            <a:ext cx="417512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2694" name="Rectangle 6"/>
          <p:cNvSpPr>
            <a:spLocks noChangeArrowheads="1"/>
          </p:cNvSpPr>
          <p:nvPr/>
        </p:nvSpPr>
        <p:spPr bwMode="auto">
          <a:xfrm>
            <a:off x="6391275" y="12493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2695" name="Rectangle 7"/>
          <p:cNvSpPr>
            <a:spLocks noChangeArrowheads="1"/>
          </p:cNvSpPr>
          <p:nvPr/>
        </p:nvSpPr>
        <p:spPr bwMode="auto">
          <a:xfrm>
            <a:off x="7786688" y="12398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2696" name="Rectangle 8"/>
          <p:cNvSpPr>
            <a:spLocks noChangeArrowheads="1"/>
          </p:cNvSpPr>
          <p:nvPr/>
        </p:nvSpPr>
        <p:spPr bwMode="auto">
          <a:xfrm>
            <a:off x="1581150" y="1255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2697" name="Line 9"/>
          <p:cNvSpPr>
            <a:spLocks noChangeShapeType="1"/>
          </p:cNvSpPr>
          <p:nvPr/>
        </p:nvSpPr>
        <p:spPr bwMode="auto">
          <a:xfrm>
            <a:off x="1874838" y="1611313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698" name="Rectangle 10"/>
          <p:cNvSpPr>
            <a:spLocks noChangeArrowheads="1"/>
          </p:cNvSpPr>
          <p:nvPr/>
        </p:nvSpPr>
        <p:spPr bwMode="auto">
          <a:xfrm>
            <a:off x="2546350" y="127635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2699" name="Rectangle 11"/>
          <p:cNvSpPr>
            <a:spLocks noChangeArrowheads="1"/>
          </p:cNvSpPr>
          <p:nvPr/>
        </p:nvSpPr>
        <p:spPr bwMode="auto">
          <a:xfrm>
            <a:off x="3321050" y="126682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2700" name="Rectangle 12"/>
          <p:cNvSpPr>
            <a:spLocks noChangeArrowheads="1"/>
          </p:cNvSpPr>
          <p:nvPr/>
        </p:nvSpPr>
        <p:spPr bwMode="auto">
          <a:xfrm>
            <a:off x="4133850" y="1293813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2701" name="Rectangle 13"/>
          <p:cNvSpPr>
            <a:spLocks noChangeArrowheads="1"/>
          </p:cNvSpPr>
          <p:nvPr/>
        </p:nvSpPr>
        <p:spPr bwMode="auto">
          <a:xfrm>
            <a:off x="4865688" y="12795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2702" name="Rectangle 14"/>
          <p:cNvSpPr>
            <a:spLocks noChangeArrowheads="1"/>
          </p:cNvSpPr>
          <p:nvPr/>
        </p:nvSpPr>
        <p:spPr bwMode="auto">
          <a:xfrm>
            <a:off x="5667375" y="12763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2703" name="Rectangle 15"/>
          <p:cNvSpPr>
            <a:spLocks noChangeArrowheads="1"/>
          </p:cNvSpPr>
          <p:nvPr/>
        </p:nvSpPr>
        <p:spPr bwMode="auto">
          <a:xfrm>
            <a:off x="7288213" y="1265238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2704" name="Line 16"/>
          <p:cNvSpPr>
            <a:spLocks noChangeShapeType="1"/>
          </p:cNvSpPr>
          <p:nvPr/>
        </p:nvSpPr>
        <p:spPr bwMode="auto">
          <a:xfrm>
            <a:off x="1885950" y="1758950"/>
            <a:ext cx="6370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5" name="Line 17"/>
          <p:cNvSpPr>
            <a:spLocks noChangeShapeType="1"/>
          </p:cNvSpPr>
          <p:nvPr/>
        </p:nvSpPr>
        <p:spPr bwMode="auto">
          <a:xfrm flipH="1">
            <a:off x="1312863" y="2417763"/>
            <a:ext cx="38100" cy="3284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6" name="Rectangle 18"/>
          <p:cNvSpPr>
            <a:spLocks noChangeArrowheads="1"/>
          </p:cNvSpPr>
          <p:nvPr/>
        </p:nvSpPr>
        <p:spPr bwMode="auto">
          <a:xfrm>
            <a:off x="5575300" y="1908175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sp>
        <p:nvSpPr>
          <p:cNvPr id="2802707" name="Freeform 19"/>
          <p:cNvSpPr>
            <a:spLocks/>
          </p:cNvSpPr>
          <p:nvPr/>
        </p:nvSpPr>
        <p:spPr bwMode="auto">
          <a:xfrm>
            <a:off x="1470025" y="3192463"/>
            <a:ext cx="334963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8" name="Rectangle 20"/>
          <p:cNvSpPr>
            <a:spLocks noChangeArrowheads="1"/>
          </p:cNvSpPr>
          <p:nvPr/>
        </p:nvSpPr>
        <p:spPr bwMode="auto">
          <a:xfrm>
            <a:off x="1450975" y="3124200"/>
            <a:ext cx="4016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B</a:t>
            </a:r>
          </a:p>
        </p:txBody>
      </p:sp>
      <p:sp>
        <p:nvSpPr>
          <p:cNvPr id="2802709" name="Freeform 21"/>
          <p:cNvSpPr>
            <a:spLocks/>
          </p:cNvSpPr>
          <p:nvPr/>
        </p:nvSpPr>
        <p:spPr bwMode="auto">
          <a:xfrm>
            <a:off x="1479550" y="3686175"/>
            <a:ext cx="333375" cy="334963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79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0"/>
              </a:cxn>
              <a:cxn ang="0">
                <a:pos x="228" y="163"/>
              </a:cxn>
              <a:cxn ang="0">
                <a:pos x="218" y="176"/>
              </a:cxn>
              <a:cxn ang="0">
                <a:pos x="201" y="191"/>
              </a:cxn>
              <a:cxn ang="0">
                <a:pos x="185" y="199"/>
              </a:cxn>
              <a:cxn ang="0">
                <a:pos x="170" y="205"/>
              </a:cxn>
              <a:cxn ang="0">
                <a:pos x="155" y="209"/>
              </a:cxn>
              <a:cxn ang="0">
                <a:pos x="136" y="210"/>
              </a:cxn>
              <a:cxn ang="0">
                <a:pos x="88" y="209"/>
              </a:cxn>
              <a:cxn ang="0">
                <a:pos x="65" y="205"/>
              </a:cxn>
              <a:cxn ang="0">
                <a:pos x="40" y="194"/>
              </a:cxn>
              <a:cxn ang="0">
                <a:pos x="22" y="181"/>
              </a:cxn>
              <a:cxn ang="0">
                <a:pos x="9" y="166"/>
              </a:cxn>
              <a:cxn ang="0">
                <a:pos x="3" y="150"/>
              </a:cxn>
              <a:cxn ang="0">
                <a:pos x="0" y="136"/>
              </a:cxn>
              <a:cxn ang="0">
                <a:pos x="2" y="121"/>
              </a:cxn>
              <a:cxn ang="0">
                <a:pos x="10" y="101"/>
              </a:cxn>
              <a:cxn ang="0">
                <a:pos x="25" y="84"/>
              </a:cxn>
              <a:cxn ang="0">
                <a:pos x="45" y="71"/>
              </a:cxn>
              <a:cxn ang="0">
                <a:pos x="73" y="61"/>
              </a:cxn>
              <a:cxn ang="0">
                <a:pos x="29" y="3"/>
              </a:cxn>
            </a:cxnLst>
            <a:rect l="0" t="0" r="r" b="b"/>
            <a:pathLst>
              <a:path w="237" h="211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59"/>
                </a:lnTo>
                <a:lnTo>
                  <a:pt x="155" y="60"/>
                </a:lnTo>
                <a:lnTo>
                  <a:pt x="163" y="61"/>
                </a:lnTo>
                <a:lnTo>
                  <a:pt x="172" y="64"/>
                </a:lnTo>
                <a:lnTo>
                  <a:pt x="180" y="66"/>
                </a:lnTo>
                <a:lnTo>
                  <a:pt x="189" y="71"/>
                </a:lnTo>
                <a:lnTo>
                  <a:pt x="197" y="74"/>
                </a:lnTo>
                <a:lnTo>
                  <a:pt x="205" y="79"/>
                </a:lnTo>
                <a:lnTo>
                  <a:pt x="212" y="85"/>
                </a:lnTo>
                <a:lnTo>
                  <a:pt x="217" y="90"/>
                </a:lnTo>
                <a:lnTo>
                  <a:pt x="222" y="96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4"/>
                </a:lnTo>
                <a:lnTo>
                  <a:pt x="236" y="134"/>
                </a:lnTo>
                <a:lnTo>
                  <a:pt x="235" y="143"/>
                </a:lnTo>
                <a:lnTo>
                  <a:pt x="233" y="150"/>
                </a:lnTo>
                <a:lnTo>
                  <a:pt x="231" y="157"/>
                </a:lnTo>
                <a:lnTo>
                  <a:pt x="228" y="163"/>
                </a:lnTo>
                <a:lnTo>
                  <a:pt x="224" y="169"/>
                </a:lnTo>
                <a:lnTo>
                  <a:pt x="218" y="176"/>
                </a:lnTo>
                <a:lnTo>
                  <a:pt x="210" y="184"/>
                </a:lnTo>
                <a:lnTo>
                  <a:pt x="201" y="191"/>
                </a:lnTo>
                <a:lnTo>
                  <a:pt x="193" y="196"/>
                </a:lnTo>
                <a:lnTo>
                  <a:pt x="185" y="199"/>
                </a:lnTo>
                <a:lnTo>
                  <a:pt x="177" y="203"/>
                </a:lnTo>
                <a:lnTo>
                  <a:pt x="170" y="205"/>
                </a:lnTo>
                <a:lnTo>
                  <a:pt x="161" y="207"/>
                </a:lnTo>
                <a:lnTo>
                  <a:pt x="155" y="209"/>
                </a:lnTo>
                <a:lnTo>
                  <a:pt x="145" y="209"/>
                </a:lnTo>
                <a:lnTo>
                  <a:pt x="136" y="210"/>
                </a:lnTo>
                <a:lnTo>
                  <a:pt x="96" y="210"/>
                </a:lnTo>
                <a:lnTo>
                  <a:pt x="88" y="209"/>
                </a:lnTo>
                <a:lnTo>
                  <a:pt x="78" y="208"/>
                </a:lnTo>
                <a:lnTo>
                  <a:pt x="65" y="205"/>
                </a:lnTo>
                <a:lnTo>
                  <a:pt x="53" y="200"/>
                </a:lnTo>
                <a:lnTo>
                  <a:pt x="40" y="194"/>
                </a:lnTo>
                <a:lnTo>
                  <a:pt x="30" y="187"/>
                </a:lnTo>
                <a:lnTo>
                  <a:pt x="22" y="181"/>
                </a:lnTo>
                <a:lnTo>
                  <a:pt x="15" y="174"/>
                </a:lnTo>
                <a:lnTo>
                  <a:pt x="9" y="166"/>
                </a:lnTo>
                <a:lnTo>
                  <a:pt x="5" y="156"/>
                </a:lnTo>
                <a:lnTo>
                  <a:pt x="3" y="150"/>
                </a:lnTo>
                <a:lnTo>
                  <a:pt x="1" y="144"/>
                </a:lnTo>
                <a:lnTo>
                  <a:pt x="0" y="136"/>
                </a:lnTo>
                <a:lnTo>
                  <a:pt x="1" y="131"/>
                </a:lnTo>
                <a:lnTo>
                  <a:pt x="2" y="121"/>
                </a:lnTo>
                <a:lnTo>
                  <a:pt x="5" y="111"/>
                </a:lnTo>
                <a:lnTo>
                  <a:pt x="10" y="101"/>
                </a:lnTo>
                <a:lnTo>
                  <a:pt x="17" y="92"/>
                </a:lnTo>
                <a:lnTo>
                  <a:pt x="25" y="84"/>
                </a:lnTo>
                <a:lnTo>
                  <a:pt x="35" y="76"/>
                </a:lnTo>
                <a:lnTo>
                  <a:pt x="45" y="71"/>
                </a:lnTo>
                <a:lnTo>
                  <a:pt x="59" y="65"/>
                </a:lnTo>
                <a:lnTo>
                  <a:pt x="73" y="61"/>
                </a:lnTo>
                <a:lnTo>
                  <a:pt x="83" y="59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0" name="Rectangle 22"/>
          <p:cNvSpPr>
            <a:spLocks noChangeArrowheads="1"/>
          </p:cNvSpPr>
          <p:nvPr/>
        </p:nvSpPr>
        <p:spPr bwMode="auto">
          <a:xfrm>
            <a:off x="1458913" y="361632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C</a:t>
            </a:r>
          </a:p>
        </p:txBody>
      </p:sp>
      <p:sp>
        <p:nvSpPr>
          <p:cNvPr id="2802711" name="Freeform 23"/>
          <p:cNvSpPr>
            <a:spLocks/>
          </p:cNvSpPr>
          <p:nvPr/>
        </p:nvSpPr>
        <p:spPr bwMode="auto">
          <a:xfrm>
            <a:off x="1479550" y="4200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2" name="Rectangle 24"/>
          <p:cNvSpPr>
            <a:spLocks noChangeArrowheads="1"/>
          </p:cNvSpPr>
          <p:nvPr/>
        </p:nvSpPr>
        <p:spPr bwMode="auto">
          <a:xfrm>
            <a:off x="1458913" y="413067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D</a:t>
            </a:r>
          </a:p>
        </p:txBody>
      </p:sp>
      <p:sp>
        <p:nvSpPr>
          <p:cNvPr id="2802713" name="Freeform 25"/>
          <p:cNvSpPr>
            <a:spLocks/>
          </p:cNvSpPr>
          <p:nvPr/>
        </p:nvSpPr>
        <p:spPr bwMode="auto">
          <a:xfrm>
            <a:off x="1470025" y="2566988"/>
            <a:ext cx="334963" cy="334962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79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0"/>
              </a:cxn>
              <a:cxn ang="0">
                <a:pos x="228" y="163"/>
              </a:cxn>
              <a:cxn ang="0">
                <a:pos x="218" y="176"/>
              </a:cxn>
              <a:cxn ang="0">
                <a:pos x="201" y="191"/>
              </a:cxn>
              <a:cxn ang="0">
                <a:pos x="185" y="199"/>
              </a:cxn>
              <a:cxn ang="0">
                <a:pos x="170" y="205"/>
              </a:cxn>
              <a:cxn ang="0">
                <a:pos x="155" y="209"/>
              </a:cxn>
              <a:cxn ang="0">
                <a:pos x="136" y="210"/>
              </a:cxn>
              <a:cxn ang="0">
                <a:pos x="88" y="209"/>
              </a:cxn>
              <a:cxn ang="0">
                <a:pos x="65" y="205"/>
              </a:cxn>
              <a:cxn ang="0">
                <a:pos x="40" y="194"/>
              </a:cxn>
              <a:cxn ang="0">
                <a:pos x="22" y="181"/>
              </a:cxn>
              <a:cxn ang="0">
                <a:pos x="9" y="166"/>
              </a:cxn>
              <a:cxn ang="0">
                <a:pos x="3" y="150"/>
              </a:cxn>
              <a:cxn ang="0">
                <a:pos x="0" y="136"/>
              </a:cxn>
              <a:cxn ang="0">
                <a:pos x="2" y="121"/>
              </a:cxn>
              <a:cxn ang="0">
                <a:pos x="10" y="101"/>
              </a:cxn>
              <a:cxn ang="0">
                <a:pos x="25" y="84"/>
              </a:cxn>
              <a:cxn ang="0">
                <a:pos x="45" y="71"/>
              </a:cxn>
              <a:cxn ang="0">
                <a:pos x="73" y="61"/>
              </a:cxn>
              <a:cxn ang="0">
                <a:pos x="29" y="3"/>
              </a:cxn>
            </a:cxnLst>
            <a:rect l="0" t="0" r="r" b="b"/>
            <a:pathLst>
              <a:path w="237" h="211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59"/>
                </a:lnTo>
                <a:lnTo>
                  <a:pt x="155" y="60"/>
                </a:lnTo>
                <a:lnTo>
                  <a:pt x="163" y="61"/>
                </a:lnTo>
                <a:lnTo>
                  <a:pt x="172" y="64"/>
                </a:lnTo>
                <a:lnTo>
                  <a:pt x="180" y="66"/>
                </a:lnTo>
                <a:lnTo>
                  <a:pt x="189" y="71"/>
                </a:lnTo>
                <a:lnTo>
                  <a:pt x="197" y="74"/>
                </a:lnTo>
                <a:lnTo>
                  <a:pt x="205" y="79"/>
                </a:lnTo>
                <a:lnTo>
                  <a:pt x="212" y="85"/>
                </a:lnTo>
                <a:lnTo>
                  <a:pt x="217" y="90"/>
                </a:lnTo>
                <a:lnTo>
                  <a:pt x="222" y="96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4"/>
                </a:lnTo>
                <a:lnTo>
                  <a:pt x="236" y="134"/>
                </a:lnTo>
                <a:lnTo>
                  <a:pt x="235" y="143"/>
                </a:lnTo>
                <a:lnTo>
                  <a:pt x="233" y="150"/>
                </a:lnTo>
                <a:lnTo>
                  <a:pt x="231" y="157"/>
                </a:lnTo>
                <a:lnTo>
                  <a:pt x="228" y="163"/>
                </a:lnTo>
                <a:lnTo>
                  <a:pt x="224" y="169"/>
                </a:lnTo>
                <a:lnTo>
                  <a:pt x="218" y="176"/>
                </a:lnTo>
                <a:lnTo>
                  <a:pt x="210" y="184"/>
                </a:lnTo>
                <a:lnTo>
                  <a:pt x="201" y="191"/>
                </a:lnTo>
                <a:lnTo>
                  <a:pt x="193" y="196"/>
                </a:lnTo>
                <a:lnTo>
                  <a:pt x="185" y="199"/>
                </a:lnTo>
                <a:lnTo>
                  <a:pt x="177" y="203"/>
                </a:lnTo>
                <a:lnTo>
                  <a:pt x="170" y="205"/>
                </a:lnTo>
                <a:lnTo>
                  <a:pt x="161" y="207"/>
                </a:lnTo>
                <a:lnTo>
                  <a:pt x="155" y="209"/>
                </a:lnTo>
                <a:lnTo>
                  <a:pt x="145" y="209"/>
                </a:lnTo>
                <a:lnTo>
                  <a:pt x="136" y="210"/>
                </a:lnTo>
                <a:lnTo>
                  <a:pt x="96" y="210"/>
                </a:lnTo>
                <a:lnTo>
                  <a:pt x="88" y="209"/>
                </a:lnTo>
                <a:lnTo>
                  <a:pt x="78" y="208"/>
                </a:lnTo>
                <a:lnTo>
                  <a:pt x="65" y="205"/>
                </a:lnTo>
                <a:lnTo>
                  <a:pt x="53" y="200"/>
                </a:lnTo>
                <a:lnTo>
                  <a:pt x="40" y="194"/>
                </a:lnTo>
                <a:lnTo>
                  <a:pt x="30" y="187"/>
                </a:lnTo>
                <a:lnTo>
                  <a:pt x="22" y="181"/>
                </a:lnTo>
                <a:lnTo>
                  <a:pt x="15" y="174"/>
                </a:lnTo>
                <a:lnTo>
                  <a:pt x="9" y="166"/>
                </a:lnTo>
                <a:lnTo>
                  <a:pt x="5" y="156"/>
                </a:lnTo>
                <a:lnTo>
                  <a:pt x="3" y="150"/>
                </a:lnTo>
                <a:lnTo>
                  <a:pt x="1" y="144"/>
                </a:lnTo>
                <a:lnTo>
                  <a:pt x="0" y="136"/>
                </a:lnTo>
                <a:lnTo>
                  <a:pt x="1" y="131"/>
                </a:lnTo>
                <a:lnTo>
                  <a:pt x="2" y="121"/>
                </a:lnTo>
                <a:lnTo>
                  <a:pt x="5" y="111"/>
                </a:lnTo>
                <a:lnTo>
                  <a:pt x="10" y="101"/>
                </a:lnTo>
                <a:lnTo>
                  <a:pt x="17" y="92"/>
                </a:lnTo>
                <a:lnTo>
                  <a:pt x="25" y="84"/>
                </a:lnTo>
                <a:lnTo>
                  <a:pt x="35" y="76"/>
                </a:lnTo>
                <a:lnTo>
                  <a:pt x="45" y="71"/>
                </a:lnTo>
                <a:lnTo>
                  <a:pt x="59" y="65"/>
                </a:lnTo>
                <a:lnTo>
                  <a:pt x="73" y="61"/>
                </a:lnTo>
                <a:lnTo>
                  <a:pt x="83" y="59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4" name="Rectangle 26"/>
          <p:cNvSpPr>
            <a:spLocks noChangeArrowheads="1"/>
          </p:cNvSpPr>
          <p:nvPr/>
        </p:nvSpPr>
        <p:spPr bwMode="auto">
          <a:xfrm>
            <a:off x="1450975" y="2497138"/>
            <a:ext cx="4016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A</a:t>
            </a:r>
          </a:p>
        </p:txBody>
      </p:sp>
      <p:sp>
        <p:nvSpPr>
          <p:cNvPr id="2802715" name="Line 27"/>
          <p:cNvSpPr>
            <a:spLocks noChangeShapeType="1"/>
          </p:cNvSpPr>
          <p:nvPr/>
        </p:nvSpPr>
        <p:spPr bwMode="auto">
          <a:xfrm flipH="1">
            <a:off x="2659063" y="1874838"/>
            <a:ext cx="26987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6" name="Line 28"/>
          <p:cNvSpPr>
            <a:spLocks noChangeShapeType="1"/>
          </p:cNvSpPr>
          <p:nvPr/>
        </p:nvSpPr>
        <p:spPr bwMode="auto">
          <a:xfrm flipH="1">
            <a:off x="30607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7" name="Line 29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8" name="AutoShape 30"/>
          <p:cNvSpPr>
            <a:spLocks noChangeArrowheads="1"/>
          </p:cNvSpPr>
          <p:nvPr/>
        </p:nvSpPr>
        <p:spPr bwMode="auto">
          <a:xfrm>
            <a:off x="2352675" y="3103563"/>
            <a:ext cx="293688" cy="411162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9" name="AutoShape 31"/>
          <p:cNvSpPr>
            <a:spLocks noChangeArrowheads="1"/>
          </p:cNvSpPr>
          <p:nvPr/>
        </p:nvSpPr>
        <p:spPr bwMode="auto">
          <a:xfrm>
            <a:off x="2424113" y="3021013"/>
            <a:ext cx="222250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20" name="AutoShape 32"/>
          <p:cNvSpPr>
            <a:spLocks noChangeArrowheads="1"/>
          </p:cNvSpPr>
          <p:nvPr/>
        </p:nvSpPr>
        <p:spPr bwMode="auto">
          <a:xfrm>
            <a:off x="2411413" y="3135313"/>
            <a:ext cx="150812" cy="23812"/>
          </a:xfrm>
          <a:prstGeom prst="parallelogram">
            <a:avLst>
              <a:gd name="adj" fmla="val 158307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097213" y="3076575"/>
            <a:ext cx="284162" cy="407988"/>
            <a:chOff x="2195" y="1938"/>
            <a:chExt cx="201" cy="257"/>
          </a:xfrm>
        </p:grpSpPr>
        <p:sp>
          <p:nvSpPr>
            <p:cNvPr id="2802722" name="Freeform 34"/>
            <p:cNvSpPr>
              <a:spLocks/>
            </p:cNvSpPr>
            <p:nvPr/>
          </p:nvSpPr>
          <p:spPr bwMode="auto">
            <a:xfrm>
              <a:off x="2324" y="2057"/>
              <a:ext cx="60" cy="13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9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3" y="0"/>
                </a:cxn>
              </a:cxnLst>
              <a:rect l="0" t="0" r="r" b="b"/>
              <a:pathLst>
                <a:path w="60" h="138">
                  <a:moveTo>
                    <a:pt x="43" y="0"/>
                  </a:moveTo>
                  <a:lnTo>
                    <a:pt x="59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3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3" name="Rectangle 35"/>
            <p:cNvSpPr>
              <a:spLocks noChangeArrowheads="1"/>
            </p:cNvSpPr>
            <p:nvPr/>
          </p:nvSpPr>
          <p:spPr bwMode="auto">
            <a:xfrm>
              <a:off x="2320" y="2057"/>
              <a:ext cx="76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4" name="Rectangle 36"/>
            <p:cNvSpPr>
              <a:spLocks noChangeArrowheads="1"/>
            </p:cNvSpPr>
            <p:nvPr/>
          </p:nvSpPr>
          <p:spPr bwMode="auto">
            <a:xfrm>
              <a:off x="2326" y="2115"/>
              <a:ext cx="57" cy="11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5" name="Rectangle 37"/>
            <p:cNvSpPr>
              <a:spLocks noChangeArrowheads="1"/>
            </p:cNvSpPr>
            <p:nvPr/>
          </p:nvSpPr>
          <p:spPr bwMode="auto">
            <a:xfrm>
              <a:off x="2195" y="2115"/>
              <a:ext cx="75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6" name="Oval 38"/>
            <p:cNvSpPr>
              <a:spLocks noChangeArrowheads="1"/>
            </p:cNvSpPr>
            <p:nvPr/>
          </p:nvSpPr>
          <p:spPr bwMode="auto">
            <a:xfrm>
              <a:off x="2254" y="1938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7" name="Freeform 39"/>
            <p:cNvSpPr>
              <a:spLocks/>
            </p:cNvSpPr>
            <p:nvPr/>
          </p:nvSpPr>
          <p:spPr bwMode="auto">
            <a:xfrm>
              <a:off x="2195" y="1983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28" name="Freeform 40"/>
          <p:cNvSpPr>
            <a:spLocks/>
          </p:cNvSpPr>
          <p:nvPr/>
        </p:nvSpPr>
        <p:spPr bwMode="auto">
          <a:xfrm>
            <a:off x="3467100" y="3036888"/>
            <a:ext cx="282575" cy="463550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30"/>
              </a:cxn>
              <a:cxn ang="0">
                <a:pos x="121" y="169"/>
              </a:cxn>
              <a:cxn ang="0">
                <a:pos x="111" y="142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7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2"/>
              </a:cxn>
              <a:cxn ang="0">
                <a:pos x="40" y="146"/>
              </a:cxn>
              <a:cxn ang="0">
                <a:pos x="41" y="158"/>
              </a:cxn>
              <a:cxn ang="0">
                <a:pos x="49" y="162"/>
              </a:cxn>
              <a:cxn ang="0">
                <a:pos x="53" y="158"/>
              </a:cxn>
              <a:cxn ang="0">
                <a:pos x="53" y="133"/>
              </a:cxn>
              <a:cxn ang="0">
                <a:pos x="55" y="117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7"/>
              </a:cxn>
              <a:cxn ang="0">
                <a:pos x="53" y="197"/>
              </a:cxn>
              <a:cxn ang="0">
                <a:pos x="33" y="226"/>
              </a:cxn>
              <a:cxn ang="0">
                <a:pos x="8" y="256"/>
              </a:cxn>
              <a:cxn ang="0">
                <a:pos x="0" y="272"/>
              </a:cxn>
              <a:cxn ang="0">
                <a:pos x="19" y="291"/>
              </a:cxn>
              <a:cxn ang="0">
                <a:pos x="33" y="288"/>
              </a:cxn>
              <a:cxn ang="0">
                <a:pos x="23" y="276"/>
              </a:cxn>
              <a:cxn ang="0">
                <a:pos x="30" y="260"/>
              </a:cxn>
              <a:cxn ang="0">
                <a:pos x="61" y="223"/>
              </a:cxn>
              <a:cxn ang="0">
                <a:pos x="84" y="197"/>
              </a:cxn>
              <a:cxn ang="0">
                <a:pos x="95" y="191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1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2">
                <a:moveTo>
                  <a:pt x="198" y="268"/>
                </a:moveTo>
                <a:lnTo>
                  <a:pt x="199" y="263"/>
                </a:lnTo>
                <a:lnTo>
                  <a:pt x="191" y="265"/>
                </a:lnTo>
                <a:lnTo>
                  <a:pt x="184" y="263"/>
                </a:lnTo>
                <a:lnTo>
                  <a:pt x="174" y="256"/>
                </a:lnTo>
                <a:lnTo>
                  <a:pt x="158" y="230"/>
                </a:lnTo>
                <a:lnTo>
                  <a:pt x="134" y="191"/>
                </a:lnTo>
                <a:lnTo>
                  <a:pt x="121" y="169"/>
                </a:lnTo>
                <a:lnTo>
                  <a:pt x="113" y="152"/>
                </a:lnTo>
                <a:lnTo>
                  <a:pt x="111" y="142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2"/>
                </a:lnTo>
                <a:lnTo>
                  <a:pt x="136" y="129"/>
                </a:lnTo>
                <a:lnTo>
                  <a:pt x="148" y="137"/>
                </a:lnTo>
                <a:lnTo>
                  <a:pt x="155" y="140"/>
                </a:lnTo>
                <a:lnTo>
                  <a:pt x="160" y="142"/>
                </a:lnTo>
                <a:lnTo>
                  <a:pt x="164" y="140"/>
                </a:lnTo>
                <a:lnTo>
                  <a:pt x="166" y="137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7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7"/>
                </a:lnTo>
                <a:lnTo>
                  <a:pt x="46" y="99"/>
                </a:lnTo>
                <a:lnTo>
                  <a:pt x="43" y="109"/>
                </a:lnTo>
                <a:lnTo>
                  <a:pt x="41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3"/>
                </a:lnTo>
                <a:lnTo>
                  <a:pt x="41" y="158"/>
                </a:lnTo>
                <a:lnTo>
                  <a:pt x="44" y="161"/>
                </a:lnTo>
                <a:lnTo>
                  <a:pt x="49" y="162"/>
                </a:lnTo>
                <a:lnTo>
                  <a:pt x="51" y="161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7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7"/>
                </a:lnTo>
                <a:lnTo>
                  <a:pt x="58" y="183"/>
                </a:lnTo>
                <a:lnTo>
                  <a:pt x="53" y="197"/>
                </a:lnTo>
                <a:lnTo>
                  <a:pt x="41" y="214"/>
                </a:lnTo>
                <a:lnTo>
                  <a:pt x="33" y="226"/>
                </a:lnTo>
                <a:lnTo>
                  <a:pt x="18" y="243"/>
                </a:lnTo>
                <a:lnTo>
                  <a:pt x="8" y="256"/>
                </a:lnTo>
                <a:lnTo>
                  <a:pt x="0" y="267"/>
                </a:lnTo>
                <a:lnTo>
                  <a:pt x="0" y="272"/>
                </a:lnTo>
                <a:lnTo>
                  <a:pt x="8" y="281"/>
                </a:lnTo>
                <a:lnTo>
                  <a:pt x="19" y="291"/>
                </a:lnTo>
                <a:lnTo>
                  <a:pt x="30" y="291"/>
                </a:lnTo>
                <a:lnTo>
                  <a:pt x="33" y="288"/>
                </a:lnTo>
                <a:lnTo>
                  <a:pt x="28" y="282"/>
                </a:lnTo>
                <a:lnTo>
                  <a:pt x="23" y="276"/>
                </a:lnTo>
                <a:lnTo>
                  <a:pt x="23" y="271"/>
                </a:lnTo>
                <a:lnTo>
                  <a:pt x="30" y="260"/>
                </a:lnTo>
                <a:lnTo>
                  <a:pt x="43" y="247"/>
                </a:lnTo>
                <a:lnTo>
                  <a:pt x="61" y="223"/>
                </a:lnTo>
                <a:lnTo>
                  <a:pt x="78" y="203"/>
                </a:lnTo>
                <a:lnTo>
                  <a:pt x="84" y="197"/>
                </a:lnTo>
                <a:lnTo>
                  <a:pt x="88" y="192"/>
                </a:lnTo>
                <a:lnTo>
                  <a:pt x="95" y="191"/>
                </a:lnTo>
                <a:lnTo>
                  <a:pt x="101" y="194"/>
                </a:lnTo>
                <a:lnTo>
                  <a:pt x="109" y="199"/>
                </a:lnTo>
                <a:lnTo>
                  <a:pt x="124" y="220"/>
                </a:lnTo>
                <a:lnTo>
                  <a:pt x="141" y="243"/>
                </a:lnTo>
                <a:lnTo>
                  <a:pt x="158" y="267"/>
                </a:lnTo>
                <a:lnTo>
                  <a:pt x="168" y="281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654300" y="3021013"/>
            <a:ext cx="366713" cy="493712"/>
            <a:chOff x="1881" y="1903"/>
            <a:chExt cx="260" cy="311"/>
          </a:xfrm>
        </p:grpSpPr>
        <p:grpSp>
          <p:nvGrpSpPr>
            <p:cNvPr id="4" name="Group 42"/>
            <p:cNvGrpSpPr>
              <a:grpSpLocks/>
            </p:cNvGrpSpPr>
            <p:nvPr/>
          </p:nvGrpSpPr>
          <p:grpSpPr bwMode="auto">
            <a:xfrm>
              <a:off x="1881" y="1903"/>
              <a:ext cx="260" cy="311"/>
              <a:chOff x="1881" y="1903"/>
              <a:chExt cx="260" cy="311"/>
            </a:xfrm>
          </p:grpSpPr>
          <p:sp>
            <p:nvSpPr>
              <p:cNvPr id="2802731" name="AutoShape 43"/>
              <p:cNvSpPr>
                <a:spLocks noChangeArrowheads="1"/>
              </p:cNvSpPr>
              <p:nvPr/>
            </p:nvSpPr>
            <p:spPr bwMode="auto">
              <a:xfrm>
                <a:off x="1881" y="1955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32" name="AutoShape 44"/>
              <p:cNvSpPr>
                <a:spLocks noChangeArrowheads="1"/>
              </p:cNvSpPr>
              <p:nvPr/>
            </p:nvSpPr>
            <p:spPr bwMode="auto">
              <a:xfrm>
                <a:off x="1944" y="1903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33" name="Oval 45"/>
            <p:cNvSpPr>
              <a:spLocks noChangeArrowheads="1"/>
            </p:cNvSpPr>
            <p:nvPr/>
          </p:nvSpPr>
          <p:spPr bwMode="auto">
            <a:xfrm>
              <a:off x="1964" y="1930"/>
              <a:ext cx="25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34" name="AutoShape 46"/>
            <p:cNvSpPr>
              <a:spLocks noChangeArrowheads="1"/>
            </p:cNvSpPr>
            <p:nvPr/>
          </p:nvSpPr>
          <p:spPr bwMode="auto">
            <a:xfrm>
              <a:off x="1912" y="2077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35" name="Line 47"/>
          <p:cNvSpPr>
            <a:spLocks noChangeShapeType="1"/>
          </p:cNvSpPr>
          <p:nvPr/>
        </p:nvSpPr>
        <p:spPr bwMode="auto">
          <a:xfrm>
            <a:off x="2684463" y="1989138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6" name="Line 48"/>
          <p:cNvSpPr>
            <a:spLocks noChangeShapeType="1"/>
          </p:cNvSpPr>
          <p:nvPr/>
        </p:nvSpPr>
        <p:spPr bwMode="auto">
          <a:xfrm flipH="1">
            <a:off x="30607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7" name="Line 49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8" name="Rectangle 50"/>
          <p:cNvSpPr>
            <a:spLocks noChangeArrowheads="1"/>
          </p:cNvSpPr>
          <p:nvPr/>
        </p:nvSpPr>
        <p:spPr bwMode="auto">
          <a:xfrm>
            <a:off x="342741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739" name="Line 51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0" name="AutoShape 52"/>
          <p:cNvSpPr>
            <a:spLocks noChangeArrowheads="1"/>
          </p:cNvSpPr>
          <p:nvPr/>
        </p:nvSpPr>
        <p:spPr bwMode="auto">
          <a:xfrm>
            <a:off x="2754313" y="3632200"/>
            <a:ext cx="290512" cy="411163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1" name="AutoShape 53"/>
          <p:cNvSpPr>
            <a:spLocks noChangeArrowheads="1"/>
          </p:cNvSpPr>
          <p:nvPr/>
        </p:nvSpPr>
        <p:spPr bwMode="auto">
          <a:xfrm>
            <a:off x="2825750" y="3551238"/>
            <a:ext cx="219075" cy="71437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2" name="AutoShape 54"/>
          <p:cNvSpPr>
            <a:spLocks noChangeArrowheads="1"/>
          </p:cNvSpPr>
          <p:nvPr/>
        </p:nvSpPr>
        <p:spPr bwMode="auto">
          <a:xfrm>
            <a:off x="2813050" y="3663950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3495675" y="3614738"/>
            <a:ext cx="284163" cy="407987"/>
            <a:chOff x="2477" y="2277"/>
            <a:chExt cx="202" cy="257"/>
          </a:xfrm>
        </p:grpSpPr>
        <p:sp>
          <p:nvSpPr>
            <p:cNvPr id="2802744" name="Freeform 56"/>
            <p:cNvSpPr>
              <a:spLocks/>
            </p:cNvSpPr>
            <p:nvPr/>
          </p:nvSpPr>
          <p:spPr bwMode="auto">
            <a:xfrm>
              <a:off x="2607" y="2396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5" name="Rectangle 57"/>
            <p:cNvSpPr>
              <a:spLocks noChangeArrowheads="1"/>
            </p:cNvSpPr>
            <p:nvPr/>
          </p:nvSpPr>
          <p:spPr bwMode="auto">
            <a:xfrm>
              <a:off x="2602" y="2396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6" name="Rectangle 58"/>
            <p:cNvSpPr>
              <a:spLocks noChangeArrowheads="1"/>
            </p:cNvSpPr>
            <p:nvPr/>
          </p:nvSpPr>
          <p:spPr bwMode="auto">
            <a:xfrm>
              <a:off x="2610" y="2453"/>
              <a:ext cx="5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7" name="Rectangle 59"/>
            <p:cNvSpPr>
              <a:spLocks noChangeArrowheads="1"/>
            </p:cNvSpPr>
            <p:nvPr/>
          </p:nvSpPr>
          <p:spPr bwMode="auto">
            <a:xfrm>
              <a:off x="2479" y="2453"/>
              <a:ext cx="73" cy="8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8" name="Oval 60"/>
            <p:cNvSpPr>
              <a:spLocks noChangeArrowheads="1"/>
            </p:cNvSpPr>
            <p:nvPr/>
          </p:nvSpPr>
          <p:spPr bwMode="auto">
            <a:xfrm>
              <a:off x="2537" y="2277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9" name="Freeform 61"/>
            <p:cNvSpPr>
              <a:spLocks/>
            </p:cNvSpPr>
            <p:nvPr/>
          </p:nvSpPr>
          <p:spPr bwMode="auto">
            <a:xfrm>
              <a:off x="2477" y="2322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50" name="Freeform 62"/>
          <p:cNvSpPr>
            <a:spLocks/>
          </p:cNvSpPr>
          <p:nvPr/>
        </p:nvSpPr>
        <p:spPr bwMode="auto">
          <a:xfrm>
            <a:off x="3849688" y="3567113"/>
            <a:ext cx="284162" cy="461962"/>
          </a:xfrm>
          <a:custGeom>
            <a:avLst/>
            <a:gdLst/>
            <a:ahLst/>
            <a:cxnLst>
              <a:cxn ang="0">
                <a:pos x="200" y="263"/>
              </a:cxn>
              <a:cxn ang="0">
                <a:pos x="185" y="263"/>
              </a:cxn>
              <a:cxn ang="0">
                <a:pos x="158" y="229"/>
              </a:cxn>
              <a:cxn ang="0">
                <a:pos x="122" y="169"/>
              </a:cxn>
              <a:cxn ang="0">
                <a:pos x="112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7" y="129"/>
              </a:cxn>
              <a:cxn ang="0">
                <a:pos x="156" y="140"/>
              </a:cxn>
              <a:cxn ang="0">
                <a:pos x="165" y="140"/>
              </a:cxn>
              <a:cxn ang="0">
                <a:pos x="166" y="134"/>
              </a:cxn>
              <a:cxn ang="0">
                <a:pos x="157" y="123"/>
              </a:cxn>
              <a:cxn ang="0">
                <a:pos x="136" y="108"/>
              </a:cxn>
              <a:cxn ang="0">
                <a:pos x="127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7" y="99"/>
              </a:cxn>
              <a:cxn ang="0">
                <a:pos x="42" y="121"/>
              </a:cxn>
              <a:cxn ang="0">
                <a:pos x="40" y="145"/>
              </a:cxn>
              <a:cxn ang="0">
                <a:pos x="42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2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2" y="223"/>
              </a:cxn>
              <a:cxn ang="0">
                <a:pos x="84" y="196"/>
              </a:cxn>
              <a:cxn ang="0">
                <a:pos x="96" y="190"/>
              </a:cxn>
              <a:cxn ang="0">
                <a:pos x="109" y="199"/>
              </a:cxn>
              <a:cxn ang="0">
                <a:pos x="142" y="243"/>
              </a:cxn>
              <a:cxn ang="0">
                <a:pos x="169" y="280"/>
              </a:cxn>
              <a:cxn ang="0">
                <a:pos x="179" y="283"/>
              </a:cxn>
              <a:cxn ang="0">
                <a:pos x="192" y="273"/>
              </a:cxn>
            </a:cxnLst>
            <a:rect l="0" t="0" r="r" b="b"/>
            <a:pathLst>
              <a:path w="201" h="291">
                <a:moveTo>
                  <a:pt x="199" y="268"/>
                </a:moveTo>
                <a:lnTo>
                  <a:pt x="200" y="263"/>
                </a:lnTo>
                <a:lnTo>
                  <a:pt x="192" y="264"/>
                </a:lnTo>
                <a:lnTo>
                  <a:pt x="185" y="263"/>
                </a:lnTo>
                <a:lnTo>
                  <a:pt x="175" y="255"/>
                </a:lnTo>
                <a:lnTo>
                  <a:pt x="158" y="229"/>
                </a:lnTo>
                <a:lnTo>
                  <a:pt x="135" y="190"/>
                </a:lnTo>
                <a:lnTo>
                  <a:pt x="122" y="169"/>
                </a:lnTo>
                <a:lnTo>
                  <a:pt x="113" y="151"/>
                </a:lnTo>
                <a:lnTo>
                  <a:pt x="112" y="141"/>
                </a:lnTo>
                <a:lnTo>
                  <a:pt x="112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7" y="129"/>
                </a:lnTo>
                <a:lnTo>
                  <a:pt x="148" y="136"/>
                </a:lnTo>
                <a:lnTo>
                  <a:pt x="156" y="140"/>
                </a:lnTo>
                <a:lnTo>
                  <a:pt x="161" y="141"/>
                </a:lnTo>
                <a:lnTo>
                  <a:pt x="165" y="140"/>
                </a:lnTo>
                <a:lnTo>
                  <a:pt x="167" y="136"/>
                </a:lnTo>
                <a:lnTo>
                  <a:pt x="166" y="134"/>
                </a:lnTo>
                <a:lnTo>
                  <a:pt x="165" y="130"/>
                </a:lnTo>
                <a:lnTo>
                  <a:pt x="157" y="123"/>
                </a:lnTo>
                <a:lnTo>
                  <a:pt x="143" y="114"/>
                </a:lnTo>
                <a:lnTo>
                  <a:pt x="136" y="108"/>
                </a:lnTo>
                <a:lnTo>
                  <a:pt x="131" y="99"/>
                </a:lnTo>
                <a:lnTo>
                  <a:pt x="127" y="86"/>
                </a:lnTo>
                <a:lnTo>
                  <a:pt x="126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2" y="40"/>
                </a:lnTo>
                <a:lnTo>
                  <a:pt x="114" y="36"/>
                </a:lnTo>
                <a:lnTo>
                  <a:pt x="117" y="31"/>
                </a:lnTo>
                <a:lnTo>
                  <a:pt x="119" y="24"/>
                </a:lnTo>
                <a:lnTo>
                  <a:pt x="117" y="15"/>
                </a:lnTo>
                <a:lnTo>
                  <a:pt x="116" y="9"/>
                </a:lnTo>
                <a:lnTo>
                  <a:pt x="112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7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7" y="99"/>
                </a:lnTo>
                <a:lnTo>
                  <a:pt x="43" y="109"/>
                </a:lnTo>
                <a:lnTo>
                  <a:pt x="42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2" y="158"/>
                </a:lnTo>
                <a:lnTo>
                  <a:pt x="44" y="160"/>
                </a:lnTo>
                <a:lnTo>
                  <a:pt x="49" y="161"/>
                </a:lnTo>
                <a:lnTo>
                  <a:pt x="52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2" y="166"/>
                </a:lnTo>
                <a:lnTo>
                  <a:pt x="58" y="183"/>
                </a:lnTo>
                <a:lnTo>
                  <a:pt x="53" y="196"/>
                </a:lnTo>
                <a:lnTo>
                  <a:pt x="42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2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6" y="190"/>
                </a:lnTo>
                <a:lnTo>
                  <a:pt x="102" y="194"/>
                </a:lnTo>
                <a:lnTo>
                  <a:pt x="109" y="199"/>
                </a:lnTo>
                <a:lnTo>
                  <a:pt x="125" y="219"/>
                </a:lnTo>
                <a:lnTo>
                  <a:pt x="142" y="243"/>
                </a:lnTo>
                <a:lnTo>
                  <a:pt x="158" y="266"/>
                </a:lnTo>
                <a:lnTo>
                  <a:pt x="169" y="280"/>
                </a:lnTo>
                <a:lnTo>
                  <a:pt x="172" y="283"/>
                </a:lnTo>
                <a:lnTo>
                  <a:pt x="179" y="283"/>
                </a:lnTo>
                <a:lnTo>
                  <a:pt x="185" y="278"/>
                </a:lnTo>
                <a:lnTo>
                  <a:pt x="192" y="273"/>
                </a:lnTo>
                <a:lnTo>
                  <a:pt x="199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3054350" y="3551238"/>
            <a:ext cx="368300" cy="492125"/>
            <a:chOff x="2165" y="2237"/>
            <a:chExt cx="260" cy="310"/>
          </a:xfrm>
        </p:grpSpPr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2165" y="2237"/>
              <a:ext cx="260" cy="310"/>
              <a:chOff x="2165" y="2237"/>
              <a:chExt cx="260" cy="310"/>
            </a:xfrm>
          </p:grpSpPr>
          <p:sp>
            <p:nvSpPr>
              <p:cNvPr id="2802753" name="AutoShape 65"/>
              <p:cNvSpPr>
                <a:spLocks noChangeArrowheads="1"/>
              </p:cNvSpPr>
              <p:nvPr/>
            </p:nvSpPr>
            <p:spPr bwMode="auto">
              <a:xfrm>
                <a:off x="2165" y="2288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54" name="AutoShape 66"/>
              <p:cNvSpPr>
                <a:spLocks noChangeArrowheads="1"/>
              </p:cNvSpPr>
              <p:nvPr/>
            </p:nvSpPr>
            <p:spPr bwMode="auto">
              <a:xfrm>
                <a:off x="2227" y="2237"/>
                <a:ext cx="198" cy="45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55" name="Oval 67"/>
            <p:cNvSpPr>
              <a:spLocks noChangeArrowheads="1"/>
            </p:cNvSpPr>
            <p:nvPr/>
          </p:nvSpPr>
          <p:spPr bwMode="auto">
            <a:xfrm>
              <a:off x="2246" y="2263"/>
              <a:ext cx="27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56" name="AutoShape 68"/>
            <p:cNvSpPr>
              <a:spLocks noChangeArrowheads="1"/>
            </p:cNvSpPr>
            <p:nvPr/>
          </p:nvSpPr>
          <p:spPr bwMode="auto">
            <a:xfrm>
              <a:off x="2196" y="2410"/>
              <a:ext cx="138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57" name="Line 69"/>
          <p:cNvSpPr>
            <a:spLocks noChangeShapeType="1"/>
          </p:cNvSpPr>
          <p:nvPr/>
        </p:nvSpPr>
        <p:spPr bwMode="auto">
          <a:xfrm>
            <a:off x="3082925" y="1989138"/>
            <a:ext cx="373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58" name="Line 70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59" name="Line 71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60" name="AutoShape 72"/>
          <p:cNvSpPr>
            <a:spLocks noChangeArrowheads="1"/>
          </p:cNvSpPr>
          <p:nvPr/>
        </p:nvSpPr>
        <p:spPr bwMode="auto">
          <a:xfrm>
            <a:off x="3232150" y="40878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61" name="AutoShape 73"/>
          <p:cNvSpPr>
            <a:spLocks noChangeArrowheads="1"/>
          </p:cNvSpPr>
          <p:nvPr/>
        </p:nvSpPr>
        <p:spPr bwMode="auto">
          <a:xfrm>
            <a:off x="3221038" y="4202113"/>
            <a:ext cx="150812" cy="23812"/>
          </a:xfrm>
          <a:prstGeom prst="parallelogram">
            <a:avLst>
              <a:gd name="adj" fmla="val 158307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3163888" y="4086225"/>
            <a:ext cx="1393825" cy="495300"/>
            <a:chOff x="2242" y="2574"/>
            <a:chExt cx="988" cy="312"/>
          </a:xfrm>
        </p:grpSpPr>
        <p:sp>
          <p:nvSpPr>
            <p:cNvPr id="2802763" name="AutoShape 75"/>
            <p:cNvSpPr>
              <a:spLocks noChangeArrowheads="1"/>
            </p:cNvSpPr>
            <p:nvPr/>
          </p:nvSpPr>
          <p:spPr bwMode="auto">
            <a:xfrm>
              <a:off x="2242" y="26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76"/>
            <p:cNvGrpSpPr>
              <a:grpSpLocks/>
            </p:cNvGrpSpPr>
            <p:nvPr/>
          </p:nvGrpSpPr>
          <p:grpSpPr bwMode="auto">
            <a:xfrm>
              <a:off x="2788" y="2616"/>
              <a:ext cx="202" cy="257"/>
              <a:chOff x="2788" y="2616"/>
              <a:chExt cx="202" cy="257"/>
            </a:xfrm>
          </p:grpSpPr>
          <p:sp>
            <p:nvSpPr>
              <p:cNvPr id="2802765" name="Freeform 77"/>
              <p:cNvSpPr>
                <a:spLocks/>
              </p:cNvSpPr>
              <p:nvPr/>
            </p:nvSpPr>
            <p:spPr bwMode="auto">
              <a:xfrm>
                <a:off x="2918" y="27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6" name="Rectangle 78"/>
              <p:cNvSpPr>
                <a:spLocks noChangeArrowheads="1"/>
              </p:cNvSpPr>
              <p:nvPr/>
            </p:nvSpPr>
            <p:spPr bwMode="auto">
              <a:xfrm>
                <a:off x="2913" y="27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7" name="Rectangle 79"/>
              <p:cNvSpPr>
                <a:spLocks noChangeArrowheads="1"/>
              </p:cNvSpPr>
              <p:nvPr/>
            </p:nvSpPr>
            <p:spPr bwMode="auto">
              <a:xfrm>
                <a:off x="2921" y="27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8" name="Rectangle 80"/>
              <p:cNvSpPr>
                <a:spLocks noChangeArrowheads="1"/>
              </p:cNvSpPr>
              <p:nvPr/>
            </p:nvSpPr>
            <p:spPr bwMode="auto">
              <a:xfrm>
                <a:off x="2790" y="27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9" name="Oval 81"/>
              <p:cNvSpPr>
                <a:spLocks noChangeArrowheads="1"/>
              </p:cNvSpPr>
              <p:nvPr/>
            </p:nvSpPr>
            <p:spPr bwMode="auto">
              <a:xfrm>
                <a:off x="2848" y="26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70" name="Freeform 82"/>
              <p:cNvSpPr>
                <a:spLocks/>
              </p:cNvSpPr>
              <p:nvPr/>
            </p:nvSpPr>
            <p:spPr bwMode="auto">
              <a:xfrm>
                <a:off x="2788" y="26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71" name="Freeform 83"/>
            <p:cNvSpPr>
              <a:spLocks/>
            </p:cNvSpPr>
            <p:nvPr/>
          </p:nvSpPr>
          <p:spPr bwMode="auto">
            <a:xfrm>
              <a:off x="3028" y="25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84"/>
            <p:cNvGrpSpPr>
              <a:grpSpLocks/>
            </p:cNvGrpSpPr>
            <p:nvPr/>
          </p:nvGrpSpPr>
          <p:grpSpPr bwMode="auto">
            <a:xfrm>
              <a:off x="2454" y="2575"/>
              <a:ext cx="261" cy="311"/>
              <a:chOff x="2454" y="2575"/>
              <a:chExt cx="261" cy="311"/>
            </a:xfrm>
          </p:grpSpPr>
          <p:grpSp>
            <p:nvGrpSpPr>
              <p:cNvPr id="11" name="Group 85"/>
              <p:cNvGrpSpPr>
                <a:grpSpLocks/>
              </p:cNvGrpSpPr>
              <p:nvPr/>
            </p:nvGrpSpPr>
            <p:grpSpPr bwMode="auto">
              <a:xfrm>
                <a:off x="2454" y="2575"/>
                <a:ext cx="261" cy="311"/>
                <a:chOff x="2454" y="2575"/>
                <a:chExt cx="261" cy="311"/>
              </a:xfrm>
            </p:grpSpPr>
            <p:sp>
              <p:nvSpPr>
                <p:cNvPr id="2802774" name="AutoShape 86"/>
                <p:cNvSpPr>
                  <a:spLocks noChangeArrowheads="1"/>
                </p:cNvSpPr>
                <p:nvPr/>
              </p:nvSpPr>
              <p:spPr bwMode="auto">
                <a:xfrm>
                  <a:off x="2454" y="26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775" name="AutoShape 87"/>
                <p:cNvSpPr>
                  <a:spLocks noChangeArrowheads="1"/>
                </p:cNvSpPr>
                <p:nvPr/>
              </p:nvSpPr>
              <p:spPr bwMode="auto">
                <a:xfrm>
                  <a:off x="2518" y="25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776" name="Oval 88"/>
              <p:cNvSpPr>
                <a:spLocks noChangeArrowheads="1"/>
              </p:cNvSpPr>
              <p:nvPr/>
            </p:nvSpPr>
            <p:spPr bwMode="auto">
              <a:xfrm>
                <a:off x="2537" y="26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77" name="AutoShape 89"/>
              <p:cNvSpPr>
                <a:spLocks noChangeArrowheads="1"/>
              </p:cNvSpPr>
              <p:nvPr/>
            </p:nvSpPr>
            <p:spPr bwMode="auto">
              <a:xfrm>
                <a:off x="2487" y="27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2778" name="Line 90"/>
          <p:cNvSpPr>
            <a:spLocks noChangeShapeType="1"/>
          </p:cNvSpPr>
          <p:nvPr/>
        </p:nvSpPr>
        <p:spPr bwMode="auto">
          <a:xfrm>
            <a:off x="3484563" y="1989138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79" name="Line 91"/>
          <p:cNvSpPr>
            <a:spLocks noChangeShapeType="1"/>
          </p:cNvSpPr>
          <p:nvPr/>
        </p:nvSpPr>
        <p:spPr bwMode="auto">
          <a:xfrm>
            <a:off x="2689225" y="1917700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80" name="Line 92"/>
          <p:cNvSpPr>
            <a:spLocks noChangeShapeType="1"/>
          </p:cNvSpPr>
          <p:nvPr/>
        </p:nvSpPr>
        <p:spPr bwMode="auto">
          <a:xfrm>
            <a:off x="3092450" y="1917700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1954213" y="2501900"/>
            <a:ext cx="290512" cy="492125"/>
            <a:chOff x="1385" y="1576"/>
            <a:chExt cx="206" cy="310"/>
          </a:xfrm>
        </p:grpSpPr>
        <p:sp>
          <p:nvSpPr>
            <p:cNvPr id="2802782" name="AutoShape 94"/>
            <p:cNvSpPr>
              <a:spLocks noChangeArrowheads="1"/>
            </p:cNvSpPr>
            <p:nvPr/>
          </p:nvSpPr>
          <p:spPr bwMode="auto">
            <a:xfrm>
              <a:off x="1385" y="1626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3" name="AutoShape 95"/>
            <p:cNvSpPr>
              <a:spLocks noChangeArrowheads="1"/>
            </p:cNvSpPr>
            <p:nvPr/>
          </p:nvSpPr>
          <p:spPr bwMode="auto">
            <a:xfrm>
              <a:off x="1433" y="1576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4" name="AutoShape 96"/>
            <p:cNvSpPr>
              <a:spLocks noChangeArrowheads="1"/>
            </p:cNvSpPr>
            <p:nvPr/>
          </p:nvSpPr>
          <p:spPr bwMode="auto">
            <a:xfrm>
              <a:off x="1424" y="1647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97"/>
          <p:cNvGrpSpPr>
            <a:grpSpLocks/>
          </p:cNvGrpSpPr>
          <p:nvPr/>
        </p:nvGrpSpPr>
        <p:grpSpPr bwMode="auto">
          <a:xfrm>
            <a:off x="3956050" y="2566988"/>
            <a:ext cx="285750" cy="407987"/>
            <a:chOff x="2803" y="1617"/>
            <a:chExt cx="203" cy="257"/>
          </a:xfrm>
        </p:grpSpPr>
        <p:sp>
          <p:nvSpPr>
            <p:cNvPr id="2802786" name="Freeform 98"/>
            <p:cNvSpPr>
              <a:spLocks/>
            </p:cNvSpPr>
            <p:nvPr/>
          </p:nvSpPr>
          <p:spPr bwMode="auto">
            <a:xfrm>
              <a:off x="2932" y="1734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7" name="Rectangle 99"/>
            <p:cNvSpPr>
              <a:spLocks noChangeArrowheads="1"/>
            </p:cNvSpPr>
            <p:nvPr/>
          </p:nvSpPr>
          <p:spPr bwMode="auto">
            <a:xfrm>
              <a:off x="2929" y="1734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8" name="Rectangle 100"/>
            <p:cNvSpPr>
              <a:spLocks noChangeArrowheads="1"/>
            </p:cNvSpPr>
            <p:nvPr/>
          </p:nvSpPr>
          <p:spPr bwMode="auto">
            <a:xfrm>
              <a:off x="2935" y="1792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9" name="Rectangle 101"/>
            <p:cNvSpPr>
              <a:spLocks noChangeArrowheads="1"/>
            </p:cNvSpPr>
            <p:nvPr/>
          </p:nvSpPr>
          <p:spPr bwMode="auto">
            <a:xfrm>
              <a:off x="2804" y="1792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0" name="Oval 102"/>
            <p:cNvSpPr>
              <a:spLocks noChangeArrowheads="1"/>
            </p:cNvSpPr>
            <p:nvPr/>
          </p:nvSpPr>
          <p:spPr bwMode="auto">
            <a:xfrm>
              <a:off x="2864" y="1617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1" name="Freeform 103"/>
            <p:cNvSpPr>
              <a:spLocks/>
            </p:cNvSpPr>
            <p:nvPr/>
          </p:nvSpPr>
          <p:spPr bwMode="auto">
            <a:xfrm>
              <a:off x="2803" y="1661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92" name="Freeform 104"/>
          <p:cNvSpPr>
            <a:spLocks/>
          </p:cNvSpPr>
          <p:nvPr/>
        </p:nvSpPr>
        <p:spPr bwMode="auto">
          <a:xfrm>
            <a:off x="4318000" y="2517775"/>
            <a:ext cx="282575" cy="461963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05"/>
          <p:cNvGrpSpPr>
            <a:grpSpLocks/>
          </p:cNvGrpSpPr>
          <p:nvPr/>
        </p:nvGrpSpPr>
        <p:grpSpPr bwMode="auto">
          <a:xfrm>
            <a:off x="2254250" y="2501900"/>
            <a:ext cx="365125" cy="492125"/>
            <a:chOff x="1597" y="1576"/>
            <a:chExt cx="259" cy="310"/>
          </a:xfrm>
        </p:grpSpPr>
        <p:grpSp>
          <p:nvGrpSpPr>
            <p:cNvPr id="15" name="Group 106"/>
            <p:cNvGrpSpPr>
              <a:grpSpLocks/>
            </p:cNvGrpSpPr>
            <p:nvPr/>
          </p:nvGrpSpPr>
          <p:grpSpPr bwMode="auto">
            <a:xfrm>
              <a:off x="1597" y="1576"/>
              <a:ext cx="259" cy="310"/>
              <a:chOff x="1597" y="1576"/>
              <a:chExt cx="259" cy="310"/>
            </a:xfrm>
          </p:grpSpPr>
          <p:sp>
            <p:nvSpPr>
              <p:cNvPr id="2802795" name="AutoShape 107"/>
              <p:cNvSpPr>
                <a:spLocks noChangeArrowheads="1"/>
              </p:cNvSpPr>
              <p:nvPr/>
            </p:nvSpPr>
            <p:spPr bwMode="auto">
              <a:xfrm>
                <a:off x="1597" y="1626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96" name="AutoShape 108"/>
              <p:cNvSpPr>
                <a:spLocks noChangeArrowheads="1"/>
              </p:cNvSpPr>
              <p:nvPr/>
            </p:nvSpPr>
            <p:spPr bwMode="auto">
              <a:xfrm>
                <a:off x="1660" y="1576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97" name="Oval 109"/>
            <p:cNvSpPr>
              <a:spLocks noChangeArrowheads="1"/>
            </p:cNvSpPr>
            <p:nvPr/>
          </p:nvSpPr>
          <p:spPr bwMode="auto">
            <a:xfrm>
              <a:off x="1679" y="1602"/>
              <a:ext cx="27" cy="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8" name="AutoShape 110"/>
            <p:cNvSpPr>
              <a:spLocks noChangeArrowheads="1"/>
            </p:cNvSpPr>
            <p:nvPr/>
          </p:nvSpPr>
          <p:spPr bwMode="auto">
            <a:xfrm>
              <a:off x="1628" y="1750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99" name="Line 111"/>
          <p:cNvSpPr>
            <a:spLocks noChangeShapeType="1"/>
          </p:cNvSpPr>
          <p:nvPr/>
        </p:nvSpPr>
        <p:spPr bwMode="auto">
          <a:xfrm>
            <a:off x="1885950" y="1917700"/>
            <a:ext cx="358775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0" name="Rectangle 112"/>
          <p:cNvSpPr>
            <a:spLocks noChangeArrowheads="1"/>
          </p:cNvSpPr>
          <p:nvPr/>
        </p:nvSpPr>
        <p:spPr bwMode="auto">
          <a:xfrm>
            <a:off x="1841500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1" name="Rectangle 113"/>
          <p:cNvSpPr>
            <a:spLocks noChangeArrowheads="1"/>
          </p:cNvSpPr>
          <p:nvPr/>
        </p:nvSpPr>
        <p:spPr bwMode="auto">
          <a:xfrm>
            <a:off x="220186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2" name="Line 114"/>
          <p:cNvSpPr>
            <a:spLocks noChangeShapeType="1"/>
          </p:cNvSpPr>
          <p:nvPr/>
        </p:nvSpPr>
        <p:spPr bwMode="auto">
          <a:xfrm>
            <a:off x="2281238" y="1989138"/>
            <a:ext cx="371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3" name="Rectangle 115"/>
          <p:cNvSpPr>
            <a:spLocks noChangeArrowheads="1"/>
          </p:cNvSpPr>
          <p:nvPr/>
        </p:nvSpPr>
        <p:spPr bwMode="auto">
          <a:xfrm>
            <a:off x="302736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4" name="Rectangle 116"/>
          <p:cNvSpPr>
            <a:spLocks noChangeArrowheads="1"/>
          </p:cNvSpPr>
          <p:nvPr/>
        </p:nvSpPr>
        <p:spPr bwMode="auto">
          <a:xfrm>
            <a:off x="2617788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5" name="Line 117"/>
          <p:cNvSpPr>
            <a:spLocks noChangeShapeType="1"/>
          </p:cNvSpPr>
          <p:nvPr/>
        </p:nvSpPr>
        <p:spPr bwMode="auto">
          <a:xfrm>
            <a:off x="2693988" y="2068513"/>
            <a:ext cx="349250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6" name="Line 118"/>
          <p:cNvSpPr>
            <a:spLocks noChangeShapeType="1"/>
          </p:cNvSpPr>
          <p:nvPr/>
        </p:nvSpPr>
        <p:spPr bwMode="auto">
          <a:xfrm>
            <a:off x="3092450" y="2138363"/>
            <a:ext cx="352425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7" name="Line 119"/>
          <p:cNvSpPr>
            <a:spLocks noChangeShapeType="1"/>
          </p:cNvSpPr>
          <p:nvPr/>
        </p:nvSpPr>
        <p:spPr bwMode="auto">
          <a:xfrm>
            <a:off x="3092450" y="2070100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8" name="Line 120"/>
          <p:cNvSpPr>
            <a:spLocks noChangeShapeType="1"/>
          </p:cNvSpPr>
          <p:nvPr/>
        </p:nvSpPr>
        <p:spPr bwMode="auto">
          <a:xfrm>
            <a:off x="3494088" y="2068513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9" name="Line 121"/>
          <p:cNvSpPr>
            <a:spLocks noChangeShapeType="1"/>
          </p:cNvSpPr>
          <p:nvPr/>
        </p:nvSpPr>
        <p:spPr bwMode="auto">
          <a:xfrm>
            <a:off x="3492500" y="2138363"/>
            <a:ext cx="354013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0" name="Line 122"/>
          <p:cNvSpPr>
            <a:spLocks noChangeShapeType="1"/>
          </p:cNvSpPr>
          <p:nvPr/>
        </p:nvSpPr>
        <p:spPr bwMode="auto">
          <a:xfrm>
            <a:off x="3895725" y="2068513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1" name="Line 123"/>
          <p:cNvSpPr>
            <a:spLocks noChangeShapeType="1"/>
          </p:cNvSpPr>
          <p:nvPr/>
        </p:nvSpPr>
        <p:spPr bwMode="auto">
          <a:xfrm>
            <a:off x="3892550" y="2138363"/>
            <a:ext cx="355600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2" name="Line 124"/>
          <p:cNvSpPr>
            <a:spLocks noChangeShapeType="1"/>
          </p:cNvSpPr>
          <p:nvPr/>
        </p:nvSpPr>
        <p:spPr bwMode="auto">
          <a:xfrm>
            <a:off x="4295775" y="2138363"/>
            <a:ext cx="352425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3" name="Line 125"/>
          <p:cNvSpPr>
            <a:spLocks noChangeShapeType="1"/>
          </p:cNvSpPr>
          <p:nvPr/>
        </p:nvSpPr>
        <p:spPr bwMode="auto">
          <a:xfrm>
            <a:off x="2289175" y="1917700"/>
            <a:ext cx="357188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4" name="Rectangle 126"/>
          <p:cNvSpPr>
            <a:spLocks noChangeArrowheads="1"/>
          </p:cNvSpPr>
          <p:nvPr/>
        </p:nvSpPr>
        <p:spPr bwMode="auto">
          <a:xfrm>
            <a:off x="3813175" y="20542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15" name="Rectangle 127"/>
          <p:cNvSpPr>
            <a:spLocks noChangeArrowheads="1"/>
          </p:cNvSpPr>
          <p:nvPr/>
        </p:nvSpPr>
        <p:spPr bwMode="auto">
          <a:xfrm>
            <a:off x="4214813" y="20542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16" name="Line 128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7" name="Line 129"/>
          <p:cNvSpPr>
            <a:spLocks noChangeShapeType="1"/>
          </p:cNvSpPr>
          <p:nvPr/>
        </p:nvSpPr>
        <p:spPr bwMode="auto">
          <a:xfrm>
            <a:off x="2270125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8" name="Line 130"/>
          <p:cNvSpPr>
            <a:spLocks noChangeShapeType="1"/>
          </p:cNvSpPr>
          <p:nvPr/>
        </p:nvSpPr>
        <p:spPr bwMode="auto">
          <a:xfrm>
            <a:off x="267335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9" name="Line 131"/>
          <p:cNvSpPr>
            <a:spLocks noChangeShapeType="1"/>
          </p:cNvSpPr>
          <p:nvPr/>
        </p:nvSpPr>
        <p:spPr bwMode="auto">
          <a:xfrm>
            <a:off x="307340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0" name="Line 132"/>
          <p:cNvSpPr>
            <a:spLocks noChangeShapeType="1"/>
          </p:cNvSpPr>
          <p:nvPr/>
        </p:nvSpPr>
        <p:spPr bwMode="auto">
          <a:xfrm>
            <a:off x="347345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1" name="Line 133"/>
          <p:cNvSpPr>
            <a:spLocks noChangeShapeType="1"/>
          </p:cNvSpPr>
          <p:nvPr/>
        </p:nvSpPr>
        <p:spPr bwMode="auto">
          <a:xfrm flipH="1">
            <a:off x="42608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2" name="Line 134"/>
          <p:cNvSpPr>
            <a:spLocks noChangeShapeType="1"/>
          </p:cNvSpPr>
          <p:nvPr/>
        </p:nvSpPr>
        <p:spPr bwMode="auto">
          <a:xfrm flipH="1">
            <a:off x="4664075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3" name="Freeform 135"/>
          <p:cNvSpPr>
            <a:spLocks/>
          </p:cNvSpPr>
          <p:nvPr/>
        </p:nvSpPr>
        <p:spPr bwMode="auto">
          <a:xfrm>
            <a:off x="1479550" y="47720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4" name="Rectangle 136"/>
          <p:cNvSpPr>
            <a:spLocks noChangeArrowheads="1"/>
          </p:cNvSpPr>
          <p:nvPr/>
        </p:nvSpPr>
        <p:spPr bwMode="auto">
          <a:xfrm>
            <a:off x="1470025" y="47021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E</a:t>
            </a:r>
          </a:p>
        </p:txBody>
      </p:sp>
      <p:sp>
        <p:nvSpPr>
          <p:cNvPr id="2802825" name="Freeform 137"/>
          <p:cNvSpPr>
            <a:spLocks/>
          </p:cNvSpPr>
          <p:nvPr/>
        </p:nvSpPr>
        <p:spPr bwMode="auto">
          <a:xfrm>
            <a:off x="1479550" y="5343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6" name="Rectangle 138"/>
          <p:cNvSpPr>
            <a:spLocks noChangeArrowheads="1"/>
          </p:cNvSpPr>
          <p:nvPr/>
        </p:nvSpPr>
        <p:spPr bwMode="auto">
          <a:xfrm>
            <a:off x="1476375" y="5273675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F</a:t>
            </a:r>
          </a:p>
        </p:txBody>
      </p:sp>
      <p:grpSp>
        <p:nvGrpSpPr>
          <p:cNvPr id="16" name="Group 139"/>
          <p:cNvGrpSpPr>
            <a:grpSpLocks/>
          </p:cNvGrpSpPr>
          <p:nvPr/>
        </p:nvGrpSpPr>
        <p:grpSpPr bwMode="auto">
          <a:xfrm>
            <a:off x="3468688" y="4562475"/>
            <a:ext cx="1393825" cy="495300"/>
            <a:chOff x="2458" y="2874"/>
            <a:chExt cx="988" cy="312"/>
          </a:xfrm>
        </p:grpSpPr>
        <p:sp>
          <p:nvSpPr>
            <p:cNvPr id="2802828" name="AutoShape 140"/>
            <p:cNvSpPr>
              <a:spLocks noChangeArrowheads="1"/>
            </p:cNvSpPr>
            <p:nvPr/>
          </p:nvSpPr>
          <p:spPr bwMode="auto">
            <a:xfrm>
              <a:off x="2458" y="29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141"/>
            <p:cNvGrpSpPr>
              <a:grpSpLocks/>
            </p:cNvGrpSpPr>
            <p:nvPr/>
          </p:nvGrpSpPr>
          <p:grpSpPr bwMode="auto">
            <a:xfrm>
              <a:off x="3004" y="2916"/>
              <a:ext cx="202" cy="257"/>
              <a:chOff x="3004" y="2916"/>
              <a:chExt cx="202" cy="257"/>
            </a:xfrm>
          </p:grpSpPr>
          <p:sp>
            <p:nvSpPr>
              <p:cNvPr id="2802830" name="Freeform 142"/>
              <p:cNvSpPr>
                <a:spLocks/>
              </p:cNvSpPr>
              <p:nvPr/>
            </p:nvSpPr>
            <p:spPr bwMode="auto">
              <a:xfrm>
                <a:off x="3134" y="30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1" name="Rectangle 143"/>
              <p:cNvSpPr>
                <a:spLocks noChangeArrowheads="1"/>
              </p:cNvSpPr>
              <p:nvPr/>
            </p:nvSpPr>
            <p:spPr bwMode="auto">
              <a:xfrm>
                <a:off x="3129" y="30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2" name="Rectangle 144"/>
              <p:cNvSpPr>
                <a:spLocks noChangeArrowheads="1"/>
              </p:cNvSpPr>
              <p:nvPr/>
            </p:nvSpPr>
            <p:spPr bwMode="auto">
              <a:xfrm>
                <a:off x="3137" y="30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3" name="Rectangle 145"/>
              <p:cNvSpPr>
                <a:spLocks noChangeArrowheads="1"/>
              </p:cNvSpPr>
              <p:nvPr/>
            </p:nvSpPr>
            <p:spPr bwMode="auto">
              <a:xfrm>
                <a:off x="3006" y="30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4" name="Oval 146"/>
              <p:cNvSpPr>
                <a:spLocks noChangeArrowheads="1"/>
              </p:cNvSpPr>
              <p:nvPr/>
            </p:nvSpPr>
            <p:spPr bwMode="auto">
              <a:xfrm>
                <a:off x="3064" y="29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5" name="Freeform 147"/>
              <p:cNvSpPr>
                <a:spLocks/>
              </p:cNvSpPr>
              <p:nvPr/>
            </p:nvSpPr>
            <p:spPr bwMode="auto">
              <a:xfrm>
                <a:off x="3004" y="29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836" name="Freeform 148"/>
            <p:cNvSpPr>
              <a:spLocks/>
            </p:cNvSpPr>
            <p:nvPr/>
          </p:nvSpPr>
          <p:spPr bwMode="auto">
            <a:xfrm>
              <a:off x="3244" y="28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149"/>
            <p:cNvGrpSpPr>
              <a:grpSpLocks/>
            </p:cNvGrpSpPr>
            <p:nvPr/>
          </p:nvGrpSpPr>
          <p:grpSpPr bwMode="auto">
            <a:xfrm>
              <a:off x="2670" y="2875"/>
              <a:ext cx="261" cy="311"/>
              <a:chOff x="2670" y="2875"/>
              <a:chExt cx="261" cy="311"/>
            </a:xfrm>
          </p:grpSpPr>
          <p:grpSp>
            <p:nvGrpSpPr>
              <p:cNvPr id="19" name="Group 150"/>
              <p:cNvGrpSpPr>
                <a:grpSpLocks/>
              </p:cNvGrpSpPr>
              <p:nvPr/>
            </p:nvGrpSpPr>
            <p:grpSpPr bwMode="auto">
              <a:xfrm>
                <a:off x="2670" y="2875"/>
                <a:ext cx="261" cy="311"/>
                <a:chOff x="2670" y="2875"/>
                <a:chExt cx="261" cy="311"/>
              </a:xfrm>
            </p:grpSpPr>
            <p:sp>
              <p:nvSpPr>
                <p:cNvPr id="2802839" name="AutoShape 151"/>
                <p:cNvSpPr>
                  <a:spLocks noChangeArrowheads="1"/>
                </p:cNvSpPr>
                <p:nvPr/>
              </p:nvSpPr>
              <p:spPr bwMode="auto">
                <a:xfrm>
                  <a:off x="2670" y="29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840" name="AutoShape 152"/>
                <p:cNvSpPr>
                  <a:spLocks noChangeArrowheads="1"/>
                </p:cNvSpPr>
                <p:nvPr/>
              </p:nvSpPr>
              <p:spPr bwMode="auto">
                <a:xfrm>
                  <a:off x="2734" y="28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841" name="Oval 153"/>
              <p:cNvSpPr>
                <a:spLocks noChangeArrowheads="1"/>
              </p:cNvSpPr>
              <p:nvPr/>
            </p:nvSpPr>
            <p:spPr bwMode="auto">
              <a:xfrm>
                <a:off x="2753" y="29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2" name="AutoShape 154"/>
              <p:cNvSpPr>
                <a:spLocks noChangeArrowheads="1"/>
              </p:cNvSpPr>
              <p:nvPr/>
            </p:nvSpPr>
            <p:spPr bwMode="auto">
              <a:xfrm>
                <a:off x="2703" y="30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" name="Group 155"/>
          <p:cNvGrpSpPr>
            <a:grpSpLocks/>
          </p:cNvGrpSpPr>
          <p:nvPr/>
        </p:nvGrpSpPr>
        <p:grpSpPr bwMode="auto">
          <a:xfrm>
            <a:off x="3773488" y="5038725"/>
            <a:ext cx="1393825" cy="495300"/>
            <a:chOff x="2674" y="3174"/>
            <a:chExt cx="988" cy="312"/>
          </a:xfrm>
        </p:grpSpPr>
        <p:sp>
          <p:nvSpPr>
            <p:cNvPr id="2802844" name="AutoShape 156"/>
            <p:cNvSpPr>
              <a:spLocks noChangeArrowheads="1"/>
            </p:cNvSpPr>
            <p:nvPr/>
          </p:nvSpPr>
          <p:spPr bwMode="auto">
            <a:xfrm>
              <a:off x="2674" y="32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157"/>
            <p:cNvGrpSpPr>
              <a:grpSpLocks/>
            </p:cNvGrpSpPr>
            <p:nvPr/>
          </p:nvGrpSpPr>
          <p:grpSpPr bwMode="auto">
            <a:xfrm>
              <a:off x="3220" y="3216"/>
              <a:ext cx="202" cy="257"/>
              <a:chOff x="3220" y="3216"/>
              <a:chExt cx="202" cy="257"/>
            </a:xfrm>
          </p:grpSpPr>
          <p:sp>
            <p:nvSpPr>
              <p:cNvPr id="2802846" name="Freeform 158"/>
              <p:cNvSpPr>
                <a:spLocks/>
              </p:cNvSpPr>
              <p:nvPr/>
            </p:nvSpPr>
            <p:spPr bwMode="auto">
              <a:xfrm>
                <a:off x="3350" y="33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7" name="Rectangle 159"/>
              <p:cNvSpPr>
                <a:spLocks noChangeArrowheads="1"/>
              </p:cNvSpPr>
              <p:nvPr/>
            </p:nvSpPr>
            <p:spPr bwMode="auto">
              <a:xfrm>
                <a:off x="3345" y="33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8" name="Rectangle 160"/>
              <p:cNvSpPr>
                <a:spLocks noChangeArrowheads="1"/>
              </p:cNvSpPr>
              <p:nvPr/>
            </p:nvSpPr>
            <p:spPr bwMode="auto">
              <a:xfrm>
                <a:off x="3353" y="33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9" name="Rectangle 161"/>
              <p:cNvSpPr>
                <a:spLocks noChangeArrowheads="1"/>
              </p:cNvSpPr>
              <p:nvPr/>
            </p:nvSpPr>
            <p:spPr bwMode="auto">
              <a:xfrm>
                <a:off x="3222" y="33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0" name="Oval 162"/>
              <p:cNvSpPr>
                <a:spLocks noChangeArrowheads="1"/>
              </p:cNvSpPr>
              <p:nvPr/>
            </p:nvSpPr>
            <p:spPr bwMode="auto">
              <a:xfrm>
                <a:off x="3280" y="32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1" name="Freeform 163"/>
              <p:cNvSpPr>
                <a:spLocks/>
              </p:cNvSpPr>
              <p:nvPr/>
            </p:nvSpPr>
            <p:spPr bwMode="auto">
              <a:xfrm>
                <a:off x="3220" y="32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852" name="Freeform 164"/>
            <p:cNvSpPr>
              <a:spLocks/>
            </p:cNvSpPr>
            <p:nvPr/>
          </p:nvSpPr>
          <p:spPr bwMode="auto">
            <a:xfrm>
              <a:off x="3460" y="31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65"/>
            <p:cNvGrpSpPr>
              <a:grpSpLocks/>
            </p:cNvGrpSpPr>
            <p:nvPr/>
          </p:nvGrpSpPr>
          <p:grpSpPr bwMode="auto">
            <a:xfrm>
              <a:off x="2886" y="3175"/>
              <a:ext cx="261" cy="311"/>
              <a:chOff x="2886" y="3175"/>
              <a:chExt cx="261" cy="311"/>
            </a:xfrm>
          </p:grpSpPr>
          <p:grpSp>
            <p:nvGrpSpPr>
              <p:cNvPr id="23" name="Group 166"/>
              <p:cNvGrpSpPr>
                <a:grpSpLocks/>
              </p:cNvGrpSpPr>
              <p:nvPr/>
            </p:nvGrpSpPr>
            <p:grpSpPr bwMode="auto">
              <a:xfrm>
                <a:off x="2886" y="3175"/>
                <a:ext cx="261" cy="311"/>
                <a:chOff x="2886" y="3175"/>
                <a:chExt cx="261" cy="311"/>
              </a:xfrm>
            </p:grpSpPr>
            <p:sp>
              <p:nvSpPr>
                <p:cNvPr id="2802855" name="AutoShape 167"/>
                <p:cNvSpPr>
                  <a:spLocks noChangeArrowheads="1"/>
                </p:cNvSpPr>
                <p:nvPr/>
              </p:nvSpPr>
              <p:spPr bwMode="auto">
                <a:xfrm>
                  <a:off x="2886" y="32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856" name="AutoShape 168"/>
                <p:cNvSpPr>
                  <a:spLocks noChangeArrowheads="1"/>
                </p:cNvSpPr>
                <p:nvPr/>
              </p:nvSpPr>
              <p:spPr bwMode="auto">
                <a:xfrm>
                  <a:off x="2950" y="31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857" name="Oval 169"/>
              <p:cNvSpPr>
                <a:spLocks noChangeArrowheads="1"/>
              </p:cNvSpPr>
              <p:nvPr/>
            </p:nvSpPr>
            <p:spPr bwMode="auto">
              <a:xfrm>
                <a:off x="2969" y="32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8" name="AutoShape 170"/>
              <p:cNvSpPr>
                <a:spLocks noChangeArrowheads="1"/>
              </p:cNvSpPr>
              <p:nvPr/>
            </p:nvSpPr>
            <p:spPr bwMode="auto">
              <a:xfrm>
                <a:off x="2919" y="33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4" name="Group 171"/>
          <p:cNvGrpSpPr>
            <a:grpSpLocks/>
          </p:cNvGrpSpPr>
          <p:nvPr/>
        </p:nvGrpSpPr>
        <p:grpSpPr bwMode="auto">
          <a:xfrm>
            <a:off x="2709863" y="2438400"/>
            <a:ext cx="1296987" cy="457200"/>
            <a:chOff x="1920" y="1536"/>
            <a:chExt cx="864" cy="288"/>
          </a:xfrm>
        </p:grpSpPr>
        <p:sp>
          <p:nvSpPr>
            <p:cNvPr id="2802860" name="AutoShape 172"/>
            <p:cNvSpPr>
              <a:spLocks noChangeArrowheads="1"/>
            </p:cNvSpPr>
            <p:nvPr/>
          </p:nvSpPr>
          <p:spPr bwMode="auto">
            <a:xfrm>
              <a:off x="1920" y="1536"/>
              <a:ext cx="864" cy="288"/>
            </a:xfrm>
            <a:prstGeom prst="cloudCallout">
              <a:avLst>
                <a:gd name="adj1" fmla="val -28472"/>
                <a:gd name="adj2" fmla="val 83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802861" name="Text Box 173"/>
            <p:cNvSpPr txBox="1">
              <a:spLocks noChangeArrowheads="1"/>
            </p:cNvSpPr>
            <p:nvPr/>
          </p:nvSpPr>
          <p:spPr bwMode="auto">
            <a:xfrm>
              <a:off x="2064" y="1584"/>
              <a:ext cx="6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sp>
        <p:nvSpPr>
          <p:cNvPr id="2802862" name="AutoShape 174"/>
          <p:cNvSpPr>
            <a:spLocks noChangeArrowheads="1"/>
          </p:cNvSpPr>
          <p:nvPr/>
        </p:nvSpPr>
        <p:spPr bwMode="auto">
          <a:xfrm>
            <a:off x="3222625" y="4200525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3" name="AutoShape 175"/>
          <p:cNvSpPr>
            <a:spLocks noChangeArrowheads="1"/>
          </p:cNvSpPr>
          <p:nvPr/>
        </p:nvSpPr>
        <p:spPr bwMode="auto">
          <a:xfrm>
            <a:off x="3530600" y="4670425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4" name="AutoShape 176"/>
          <p:cNvSpPr>
            <a:spLocks noChangeArrowheads="1"/>
          </p:cNvSpPr>
          <p:nvPr/>
        </p:nvSpPr>
        <p:spPr bwMode="auto">
          <a:xfrm>
            <a:off x="3838575" y="5149850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5" name="AutoShape 177"/>
          <p:cNvSpPr>
            <a:spLocks noChangeArrowheads="1"/>
          </p:cNvSpPr>
          <p:nvPr/>
        </p:nvSpPr>
        <p:spPr bwMode="auto">
          <a:xfrm>
            <a:off x="3533775" y="45704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6" name="AutoShape 178"/>
          <p:cNvSpPr>
            <a:spLocks noChangeArrowheads="1"/>
          </p:cNvSpPr>
          <p:nvPr/>
        </p:nvSpPr>
        <p:spPr bwMode="auto">
          <a:xfrm>
            <a:off x="3841750" y="50530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620000" cy="474662"/>
          </a:xfrm>
          <a:noFill/>
          <a:ln/>
        </p:spPr>
        <p:txBody>
          <a:bodyPr wrap="square" lIns="90487" tIns="44450" rIns="90487" bIns="44450" anchor="ctr"/>
          <a:lstStyle/>
          <a:p>
            <a:r>
              <a:rPr lang="en-US"/>
              <a:t>Problems for Pipelining CPUs</a:t>
            </a:r>
          </a:p>
        </p:txBody>
      </p:sp>
      <p:sp>
        <p:nvSpPr>
          <p:cNvPr id="274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39100" cy="5257800"/>
          </a:xfrm>
          <a:noFill/>
          <a:ln/>
        </p:spPr>
        <p:txBody>
          <a:bodyPr lIns="90487" tIns="44450" rIns="90487" bIns="44450"/>
          <a:lstStyle/>
          <a:p>
            <a:r>
              <a:rPr lang="en-US" sz="2800" dirty="0"/>
              <a:t>Limits to pipelining: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u="sng" dirty="0">
                <a:solidFill>
                  <a:schemeClr val="accent1"/>
                </a:solidFill>
              </a:rPr>
              <a:t>Hazards</a:t>
            </a:r>
            <a:r>
              <a:rPr lang="en-US" sz="2800" dirty="0"/>
              <a:t> prevent next instruction from executing during its designated clock cycle</a:t>
            </a:r>
          </a:p>
          <a:p>
            <a:pPr lvl="1"/>
            <a:r>
              <a:rPr lang="en-US" sz="2400" u="sng" dirty="0">
                <a:solidFill>
                  <a:schemeClr val="accent1"/>
                </a:solidFill>
              </a:rPr>
              <a:t>Structural hazards</a:t>
            </a:r>
            <a:r>
              <a:rPr lang="en-US" sz="2400" dirty="0"/>
              <a:t>: HW cannot support some combination of instructions (single person to fold and put clothes away)</a:t>
            </a:r>
          </a:p>
          <a:p>
            <a:pPr lvl="1"/>
            <a:r>
              <a:rPr lang="en-US" sz="2400" u="sng" dirty="0">
                <a:solidFill>
                  <a:schemeClr val="accent1"/>
                </a:solidFill>
              </a:rPr>
              <a:t>Control hazards</a:t>
            </a:r>
            <a:r>
              <a:rPr lang="en-US" sz="2400" dirty="0"/>
              <a:t>: Pipelining of branches causes later instruction fetches to wait for the result of the branch</a:t>
            </a:r>
          </a:p>
          <a:p>
            <a:pPr lvl="1"/>
            <a:r>
              <a:rPr lang="en-US" sz="2400" u="sng" dirty="0">
                <a:solidFill>
                  <a:schemeClr val="accent1"/>
                </a:solidFill>
              </a:rPr>
              <a:t>Data hazards</a:t>
            </a:r>
            <a:r>
              <a:rPr lang="en-US" sz="2400" dirty="0"/>
              <a:t>: Instruction depends on result of prior instruction still in the pipeline (missing sock)</a:t>
            </a:r>
          </a:p>
          <a:p>
            <a:r>
              <a:rPr lang="en-US" sz="2800" dirty="0"/>
              <a:t>These might result in pipeline </a:t>
            </a:r>
            <a:r>
              <a:rPr lang="en-US" sz="2800" dirty="0">
                <a:solidFill>
                  <a:schemeClr val="accent1"/>
                </a:solidFill>
              </a:rPr>
              <a:t>stalls</a:t>
            </a:r>
            <a:r>
              <a:rPr lang="en-US" sz="2800" dirty="0"/>
              <a:t> or </a:t>
            </a:r>
            <a:r>
              <a:rPr lang="en-US" sz="2800" dirty="0">
                <a:solidFill>
                  <a:schemeClr val="accent1"/>
                </a:solidFill>
              </a:rPr>
              <a:t>“bubbles”</a:t>
            </a:r>
            <a:r>
              <a:rPr lang="en-US" sz="2800" dirty="0"/>
              <a:t> in the pipeline.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Superscalar Laundry: Parallel per stage</a:t>
            </a:r>
            <a:endParaRPr lang="en-US" sz="3600" dirty="0"/>
          </a:p>
        </p:txBody>
      </p:sp>
      <p:sp>
        <p:nvSpPr>
          <p:cNvPr id="280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More resources, HW to match mix of parallel tasks?</a:t>
            </a:r>
            <a:endParaRPr lang="en-US" sz="2800" dirty="0"/>
          </a:p>
        </p:txBody>
      </p:sp>
      <p:sp>
        <p:nvSpPr>
          <p:cNvPr id="2804740" name="Rectangle 4"/>
          <p:cNvSpPr>
            <a:spLocks noChangeArrowheads="1"/>
          </p:cNvSpPr>
          <p:nvPr/>
        </p:nvSpPr>
        <p:spPr bwMode="auto">
          <a:xfrm>
            <a:off x="931863" y="2114550"/>
            <a:ext cx="417512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4741" name="Rectangle 5"/>
          <p:cNvSpPr>
            <a:spLocks noChangeArrowheads="1"/>
          </p:cNvSpPr>
          <p:nvPr/>
        </p:nvSpPr>
        <p:spPr bwMode="auto">
          <a:xfrm>
            <a:off x="6391275" y="12493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4742" name="Rectangle 6"/>
          <p:cNvSpPr>
            <a:spLocks noChangeArrowheads="1"/>
          </p:cNvSpPr>
          <p:nvPr/>
        </p:nvSpPr>
        <p:spPr bwMode="auto">
          <a:xfrm>
            <a:off x="7786688" y="12398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4743" name="Rectangle 7"/>
          <p:cNvSpPr>
            <a:spLocks noChangeArrowheads="1"/>
          </p:cNvSpPr>
          <p:nvPr/>
        </p:nvSpPr>
        <p:spPr bwMode="auto">
          <a:xfrm>
            <a:off x="1581150" y="1255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4744" name="Line 8"/>
          <p:cNvSpPr>
            <a:spLocks noChangeShapeType="1"/>
          </p:cNvSpPr>
          <p:nvPr/>
        </p:nvSpPr>
        <p:spPr bwMode="auto">
          <a:xfrm>
            <a:off x="1874838" y="1611313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45" name="Rectangle 9"/>
          <p:cNvSpPr>
            <a:spLocks noChangeArrowheads="1"/>
          </p:cNvSpPr>
          <p:nvPr/>
        </p:nvSpPr>
        <p:spPr bwMode="auto">
          <a:xfrm>
            <a:off x="2546350" y="127635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4746" name="Rectangle 10"/>
          <p:cNvSpPr>
            <a:spLocks noChangeArrowheads="1"/>
          </p:cNvSpPr>
          <p:nvPr/>
        </p:nvSpPr>
        <p:spPr bwMode="auto">
          <a:xfrm>
            <a:off x="3321050" y="126682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4747" name="Rectangle 11"/>
          <p:cNvSpPr>
            <a:spLocks noChangeArrowheads="1"/>
          </p:cNvSpPr>
          <p:nvPr/>
        </p:nvSpPr>
        <p:spPr bwMode="auto">
          <a:xfrm>
            <a:off x="4133850" y="1293813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4748" name="Rectangle 12"/>
          <p:cNvSpPr>
            <a:spLocks noChangeArrowheads="1"/>
          </p:cNvSpPr>
          <p:nvPr/>
        </p:nvSpPr>
        <p:spPr bwMode="auto">
          <a:xfrm>
            <a:off x="4865688" y="12795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4749" name="Rectangle 13"/>
          <p:cNvSpPr>
            <a:spLocks noChangeArrowheads="1"/>
          </p:cNvSpPr>
          <p:nvPr/>
        </p:nvSpPr>
        <p:spPr bwMode="auto">
          <a:xfrm>
            <a:off x="5667375" y="12763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4750" name="Rectangle 14"/>
          <p:cNvSpPr>
            <a:spLocks noChangeArrowheads="1"/>
          </p:cNvSpPr>
          <p:nvPr/>
        </p:nvSpPr>
        <p:spPr bwMode="auto">
          <a:xfrm>
            <a:off x="7288213" y="1265238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4751" name="Line 15"/>
          <p:cNvSpPr>
            <a:spLocks noChangeShapeType="1"/>
          </p:cNvSpPr>
          <p:nvPr/>
        </p:nvSpPr>
        <p:spPr bwMode="auto">
          <a:xfrm>
            <a:off x="1885950" y="1758950"/>
            <a:ext cx="6370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2" name="Line 16"/>
          <p:cNvSpPr>
            <a:spLocks noChangeShapeType="1"/>
          </p:cNvSpPr>
          <p:nvPr/>
        </p:nvSpPr>
        <p:spPr bwMode="auto">
          <a:xfrm>
            <a:off x="1339850" y="2417763"/>
            <a:ext cx="14288" cy="3303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3" name="Rectangle 17"/>
          <p:cNvSpPr>
            <a:spLocks noChangeArrowheads="1"/>
          </p:cNvSpPr>
          <p:nvPr/>
        </p:nvSpPr>
        <p:spPr bwMode="auto">
          <a:xfrm>
            <a:off x="5575300" y="1908175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450975" y="3124200"/>
            <a:ext cx="401638" cy="454025"/>
            <a:chOff x="1028" y="1968"/>
            <a:chExt cx="285" cy="286"/>
          </a:xfrm>
        </p:grpSpPr>
        <p:sp>
          <p:nvSpPr>
            <p:cNvPr id="2804755" name="Freeform 19"/>
            <p:cNvSpPr>
              <a:spLocks/>
            </p:cNvSpPr>
            <p:nvPr/>
          </p:nvSpPr>
          <p:spPr bwMode="auto">
            <a:xfrm>
              <a:off x="1042" y="2011"/>
              <a:ext cx="237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rgbClr val="FC0128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6" name="Rectangle 20"/>
            <p:cNvSpPr>
              <a:spLocks noChangeArrowheads="1"/>
            </p:cNvSpPr>
            <p:nvPr/>
          </p:nvSpPr>
          <p:spPr bwMode="auto">
            <a:xfrm>
              <a:off x="1028" y="1968"/>
              <a:ext cx="28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60500" y="3616325"/>
            <a:ext cx="401638" cy="454025"/>
            <a:chOff x="1034" y="2278"/>
            <a:chExt cx="286" cy="286"/>
          </a:xfrm>
        </p:grpSpPr>
        <p:sp>
          <p:nvSpPr>
            <p:cNvPr id="2804758" name="Freeform 22"/>
            <p:cNvSpPr>
              <a:spLocks/>
            </p:cNvSpPr>
            <p:nvPr/>
          </p:nvSpPr>
          <p:spPr bwMode="auto">
            <a:xfrm>
              <a:off x="1048" y="2322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rgbClr val="88680E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9" name="Rectangle 23"/>
            <p:cNvSpPr>
              <a:spLocks noChangeArrowheads="1"/>
            </p:cNvSpPr>
            <p:nvPr/>
          </p:nvSpPr>
          <p:spPr bwMode="auto">
            <a:xfrm>
              <a:off x="1034" y="2278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</p:grpSp>
      <p:sp>
        <p:nvSpPr>
          <p:cNvPr id="2804760" name="Freeform 24"/>
          <p:cNvSpPr>
            <a:spLocks/>
          </p:cNvSpPr>
          <p:nvPr/>
        </p:nvSpPr>
        <p:spPr bwMode="auto">
          <a:xfrm>
            <a:off x="1479550" y="4200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1" name="Rectangle 25"/>
          <p:cNvSpPr>
            <a:spLocks noChangeArrowheads="1"/>
          </p:cNvSpPr>
          <p:nvPr/>
        </p:nvSpPr>
        <p:spPr bwMode="auto">
          <a:xfrm>
            <a:off x="1458913" y="413067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D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450975" y="2497138"/>
            <a:ext cx="401638" cy="454025"/>
            <a:chOff x="1029" y="1573"/>
            <a:chExt cx="284" cy="286"/>
          </a:xfrm>
        </p:grpSpPr>
        <p:sp>
          <p:nvSpPr>
            <p:cNvPr id="2804763" name="Freeform 27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64" name="Rectangle 28"/>
            <p:cNvSpPr>
              <a:spLocks noChangeArrowheads="1"/>
            </p:cNvSpPr>
            <p:nvPr/>
          </p:nvSpPr>
          <p:spPr bwMode="auto">
            <a:xfrm>
              <a:off x="1029" y="1573"/>
              <a:ext cx="28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</p:txBody>
        </p:sp>
      </p:grpSp>
      <p:sp>
        <p:nvSpPr>
          <p:cNvPr id="2804765" name="Freeform 29"/>
          <p:cNvSpPr>
            <a:spLocks/>
          </p:cNvSpPr>
          <p:nvPr/>
        </p:nvSpPr>
        <p:spPr bwMode="auto">
          <a:xfrm>
            <a:off x="1479550" y="47720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FC0128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6" name="Rectangle 30"/>
          <p:cNvSpPr>
            <a:spLocks noChangeArrowheads="1"/>
          </p:cNvSpPr>
          <p:nvPr/>
        </p:nvSpPr>
        <p:spPr bwMode="auto">
          <a:xfrm>
            <a:off x="1470025" y="47021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E</a:t>
            </a:r>
          </a:p>
        </p:txBody>
      </p:sp>
      <p:sp>
        <p:nvSpPr>
          <p:cNvPr id="2804767" name="Freeform 31"/>
          <p:cNvSpPr>
            <a:spLocks/>
          </p:cNvSpPr>
          <p:nvPr/>
        </p:nvSpPr>
        <p:spPr bwMode="auto">
          <a:xfrm>
            <a:off x="1479550" y="5343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88680E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8" name="Rectangle 32"/>
          <p:cNvSpPr>
            <a:spLocks noChangeArrowheads="1"/>
          </p:cNvSpPr>
          <p:nvPr/>
        </p:nvSpPr>
        <p:spPr bwMode="auto">
          <a:xfrm>
            <a:off x="1476375" y="5273675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F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920875" y="2501900"/>
            <a:ext cx="1392238" cy="1539875"/>
            <a:chOff x="1361" y="1576"/>
            <a:chExt cx="987" cy="970"/>
          </a:xfrm>
        </p:grpSpPr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1373" y="1576"/>
              <a:ext cx="975" cy="310"/>
              <a:chOff x="1373" y="1576"/>
              <a:chExt cx="975" cy="310"/>
            </a:xfrm>
          </p:grpSpPr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1373" y="1576"/>
                <a:ext cx="206" cy="310"/>
                <a:chOff x="1373" y="1576"/>
                <a:chExt cx="206" cy="310"/>
              </a:xfrm>
            </p:grpSpPr>
            <p:sp>
              <p:nvSpPr>
                <p:cNvPr id="2804772" name="AutoShape 36"/>
                <p:cNvSpPr>
                  <a:spLocks noChangeArrowheads="1"/>
                </p:cNvSpPr>
                <p:nvPr/>
              </p:nvSpPr>
              <p:spPr bwMode="auto">
                <a:xfrm>
                  <a:off x="1373" y="1626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3" name="AutoShape 37"/>
                <p:cNvSpPr>
                  <a:spLocks noChangeArrowheads="1"/>
                </p:cNvSpPr>
                <p:nvPr/>
              </p:nvSpPr>
              <p:spPr bwMode="auto">
                <a:xfrm>
                  <a:off x="1421" y="1576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4" name="AutoShape 38"/>
                <p:cNvSpPr>
                  <a:spLocks noChangeArrowheads="1"/>
                </p:cNvSpPr>
                <p:nvPr/>
              </p:nvSpPr>
              <p:spPr bwMode="auto">
                <a:xfrm>
                  <a:off x="1412" y="1647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9"/>
              <p:cNvGrpSpPr>
                <a:grpSpLocks/>
              </p:cNvGrpSpPr>
              <p:nvPr/>
            </p:nvGrpSpPr>
            <p:grpSpPr bwMode="auto">
              <a:xfrm>
                <a:off x="1891" y="1617"/>
                <a:ext cx="203" cy="257"/>
                <a:chOff x="1891" y="1617"/>
                <a:chExt cx="203" cy="257"/>
              </a:xfrm>
            </p:grpSpPr>
            <p:sp>
              <p:nvSpPr>
                <p:cNvPr id="2804776" name="Freeform 40"/>
                <p:cNvSpPr>
                  <a:spLocks/>
                </p:cNvSpPr>
                <p:nvPr/>
              </p:nvSpPr>
              <p:spPr bwMode="auto">
                <a:xfrm>
                  <a:off x="2020" y="1734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7" name="Rectangle 41"/>
                <p:cNvSpPr>
                  <a:spLocks noChangeArrowheads="1"/>
                </p:cNvSpPr>
                <p:nvPr/>
              </p:nvSpPr>
              <p:spPr bwMode="auto">
                <a:xfrm>
                  <a:off x="2017" y="1734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8" name="Rectangle 42"/>
                <p:cNvSpPr>
                  <a:spLocks noChangeArrowheads="1"/>
                </p:cNvSpPr>
                <p:nvPr/>
              </p:nvSpPr>
              <p:spPr bwMode="auto">
                <a:xfrm>
                  <a:off x="2023" y="1792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9" name="Rectangle 43"/>
                <p:cNvSpPr>
                  <a:spLocks noChangeArrowheads="1"/>
                </p:cNvSpPr>
                <p:nvPr/>
              </p:nvSpPr>
              <p:spPr bwMode="auto">
                <a:xfrm>
                  <a:off x="1892" y="1792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0" name="Oval 44"/>
                <p:cNvSpPr>
                  <a:spLocks noChangeArrowheads="1"/>
                </p:cNvSpPr>
                <p:nvPr/>
              </p:nvSpPr>
              <p:spPr bwMode="auto">
                <a:xfrm>
                  <a:off x="1952" y="1617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1" name="Freeform 45"/>
                <p:cNvSpPr>
                  <a:spLocks/>
                </p:cNvSpPr>
                <p:nvPr/>
              </p:nvSpPr>
              <p:spPr bwMode="auto">
                <a:xfrm>
                  <a:off x="1891" y="1661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782" name="Freeform 46"/>
              <p:cNvSpPr>
                <a:spLocks/>
              </p:cNvSpPr>
              <p:nvPr/>
            </p:nvSpPr>
            <p:spPr bwMode="auto">
              <a:xfrm>
                <a:off x="2148" y="1586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47"/>
              <p:cNvGrpSpPr>
                <a:grpSpLocks/>
              </p:cNvGrpSpPr>
              <p:nvPr/>
            </p:nvGrpSpPr>
            <p:grpSpPr bwMode="auto">
              <a:xfrm>
                <a:off x="1585" y="1576"/>
                <a:ext cx="259" cy="310"/>
                <a:chOff x="1585" y="1576"/>
                <a:chExt cx="259" cy="310"/>
              </a:xfrm>
            </p:grpSpPr>
            <p:grpSp>
              <p:nvGrpSpPr>
                <p:cNvPr id="10" name="Group 48"/>
                <p:cNvGrpSpPr>
                  <a:grpSpLocks/>
                </p:cNvGrpSpPr>
                <p:nvPr/>
              </p:nvGrpSpPr>
              <p:grpSpPr bwMode="auto">
                <a:xfrm>
                  <a:off x="1585" y="1576"/>
                  <a:ext cx="259" cy="310"/>
                  <a:chOff x="1585" y="1576"/>
                  <a:chExt cx="259" cy="310"/>
                </a:xfrm>
              </p:grpSpPr>
              <p:sp>
                <p:nvSpPr>
                  <p:cNvPr id="2804785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1585" y="1626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786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1648" y="1576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787" name="Oval 51"/>
                <p:cNvSpPr>
                  <a:spLocks noChangeArrowheads="1"/>
                </p:cNvSpPr>
                <p:nvPr/>
              </p:nvSpPr>
              <p:spPr bwMode="auto">
                <a:xfrm>
                  <a:off x="1667" y="1602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8" name="AutoShape 52"/>
                <p:cNvSpPr>
                  <a:spLocks noChangeArrowheads="1"/>
                </p:cNvSpPr>
                <p:nvPr/>
              </p:nvSpPr>
              <p:spPr bwMode="auto">
                <a:xfrm>
                  <a:off x="1616" y="1750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1361" y="1900"/>
              <a:ext cx="206" cy="310"/>
              <a:chOff x="1361" y="1900"/>
              <a:chExt cx="206" cy="310"/>
            </a:xfrm>
          </p:grpSpPr>
          <p:sp>
            <p:nvSpPr>
              <p:cNvPr id="2804790" name="AutoShape 54"/>
              <p:cNvSpPr>
                <a:spLocks noChangeArrowheads="1"/>
              </p:cNvSpPr>
              <p:nvPr/>
            </p:nvSpPr>
            <p:spPr bwMode="auto">
              <a:xfrm>
                <a:off x="1361" y="1950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1" name="AutoShape 55"/>
              <p:cNvSpPr>
                <a:spLocks noChangeArrowheads="1"/>
              </p:cNvSpPr>
              <p:nvPr/>
            </p:nvSpPr>
            <p:spPr bwMode="auto">
              <a:xfrm>
                <a:off x="1409" y="1900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2" name="AutoShape 56"/>
              <p:cNvSpPr>
                <a:spLocks noChangeArrowheads="1"/>
              </p:cNvSpPr>
              <p:nvPr/>
            </p:nvSpPr>
            <p:spPr bwMode="auto">
              <a:xfrm>
                <a:off x="1400" y="1971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57"/>
            <p:cNvGrpSpPr>
              <a:grpSpLocks/>
            </p:cNvGrpSpPr>
            <p:nvPr/>
          </p:nvGrpSpPr>
          <p:grpSpPr bwMode="auto">
            <a:xfrm>
              <a:off x="1879" y="1941"/>
              <a:ext cx="203" cy="257"/>
              <a:chOff x="1879" y="1941"/>
              <a:chExt cx="203" cy="257"/>
            </a:xfrm>
          </p:grpSpPr>
          <p:sp>
            <p:nvSpPr>
              <p:cNvPr id="2804794" name="Freeform 58"/>
              <p:cNvSpPr>
                <a:spLocks/>
              </p:cNvSpPr>
              <p:nvPr/>
            </p:nvSpPr>
            <p:spPr bwMode="auto">
              <a:xfrm>
                <a:off x="2008" y="2058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5" name="Rectangle 59"/>
              <p:cNvSpPr>
                <a:spLocks noChangeArrowheads="1"/>
              </p:cNvSpPr>
              <p:nvPr/>
            </p:nvSpPr>
            <p:spPr bwMode="auto">
              <a:xfrm>
                <a:off x="2005" y="2058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6" name="Rectangle 60"/>
              <p:cNvSpPr>
                <a:spLocks noChangeArrowheads="1"/>
              </p:cNvSpPr>
              <p:nvPr/>
            </p:nvSpPr>
            <p:spPr bwMode="auto">
              <a:xfrm>
                <a:off x="2011" y="2116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7" name="Rectangle 61"/>
              <p:cNvSpPr>
                <a:spLocks noChangeArrowheads="1"/>
              </p:cNvSpPr>
              <p:nvPr/>
            </p:nvSpPr>
            <p:spPr bwMode="auto">
              <a:xfrm>
                <a:off x="1880" y="2116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8" name="Oval 62"/>
              <p:cNvSpPr>
                <a:spLocks noChangeArrowheads="1"/>
              </p:cNvSpPr>
              <p:nvPr/>
            </p:nvSpPr>
            <p:spPr bwMode="auto">
              <a:xfrm>
                <a:off x="1940" y="1941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9" name="Freeform 63"/>
              <p:cNvSpPr>
                <a:spLocks/>
              </p:cNvSpPr>
              <p:nvPr/>
            </p:nvSpPr>
            <p:spPr bwMode="auto">
              <a:xfrm>
                <a:off x="1879" y="1985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00" name="Freeform 64"/>
            <p:cNvSpPr>
              <a:spLocks/>
            </p:cNvSpPr>
            <p:nvPr/>
          </p:nvSpPr>
          <p:spPr bwMode="auto">
            <a:xfrm>
              <a:off x="2136" y="1910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" name="Group 65"/>
            <p:cNvGrpSpPr>
              <a:grpSpLocks/>
            </p:cNvGrpSpPr>
            <p:nvPr/>
          </p:nvGrpSpPr>
          <p:grpSpPr bwMode="auto">
            <a:xfrm>
              <a:off x="1573" y="1900"/>
              <a:ext cx="259" cy="310"/>
              <a:chOff x="1573" y="1900"/>
              <a:chExt cx="259" cy="310"/>
            </a:xfrm>
          </p:grpSpPr>
          <p:grpSp>
            <p:nvGrpSpPr>
              <p:cNvPr id="14" name="Group 66"/>
              <p:cNvGrpSpPr>
                <a:grpSpLocks/>
              </p:cNvGrpSpPr>
              <p:nvPr/>
            </p:nvGrpSpPr>
            <p:grpSpPr bwMode="auto">
              <a:xfrm>
                <a:off x="1573" y="1900"/>
                <a:ext cx="259" cy="310"/>
                <a:chOff x="1573" y="1900"/>
                <a:chExt cx="259" cy="310"/>
              </a:xfrm>
            </p:grpSpPr>
            <p:sp>
              <p:nvSpPr>
                <p:cNvPr id="2804803" name="AutoShape 67"/>
                <p:cNvSpPr>
                  <a:spLocks noChangeArrowheads="1"/>
                </p:cNvSpPr>
                <p:nvPr/>
              </p:nvSpPr>
              <p:spPr bwMode="auto">
                <a:xfrm>
                  <a:off x="1573" y="1950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04" name="AutoShape 68"/>
                <p:cNvSpPr>
                  <a:spLocks noChangeArrowheads="1"/>
                </p:cNvSpPr>
                <p:nvPr/>
              </p:nvSpPr>
              <p:spPr bwMode="auto">
                <a:xfrm>
                  <a:off x="1636" y="1900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05" name="Oval 69"/>
              <p:cNvSpPr>
                <a:spLocks noChangeArrowheads="1"/>
              </p:cNvSpPr>
              <p:nvPr/>
            </p:nvSpPr>
            <p:spPr bwMode="auto">
              <a:xfrm>
                <a:off x="1655" y="1926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6" name="AutoShape 70"/>
              <p:cNvSpPr>
                <a:spLocks noChangeArrowheads="1"/>
              </p:cNvSpPr>
              <p:nvPr/>
            </p:nvSpPr>
            <p:spPr bwMode="auto">
              <a:xfrm>
                <a:off x="1604" y="2074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1"/>
            <p:cNvGrpSpPr>
              <a:grpSpLocks/>
            </p:cNvGrpSpPr>
            <p:nvPr/>
          </p:nvGrpSpPr>
          <p:grpSpPr bwMode="auto">
            <a:xfrm>
              <a:off x="1373" y="2236"/>
              <a:ext cx="206" cy="310"/>
              <a:chOff x="1373" y="2236"/>
              <a:chExt cx="206" cy="310"/>
            </a:xfrm>
          </p:grpSpPr>
          <p:sp>
            <p:nvSpPr>
              <p:cNvPr id="2804808" name="AutoShape 72"/>
              <p:cNvSpPr>
                <a:spLocks noChangeArrowheads="1"/>
              </p:cNvSpPr>
              <p:nvPr/>
            </p:nvSpPr>
            <p:spPr bwMode="auto">
              <a:xfrm>
                <a:off x="1373" y="2286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9" name="AutoShape 73"/>
              <p:cNvSpPr>
                <a:spLocks noChangeArrowheads="1"/>
              </p:cNvSpPr>
              <p:nvPr/>
            </p:nvSpPr>
            <p:spPr bwMode="auto">
              <a:xfrm>
                <a:off x="1421" y="2236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0" name="AutoShape 74"/>
              <p:cNvSpPr>
                <a:spLocks noChangeArrowheads="1"/>
              </p:cNvSpPr>
              <p:nvPr/>
            </p:nvSpPr>
            <p:spPr bwMode="auto">
              <a:xfrm>
                <a:off x="1412" y="2307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75"/>
            <p:cNvGrpSpPr>
              <a:grpSpLocks/>
            </p:cNvGrpSpPr>
            <p:nvPr/>
          </p:nvGrpSpPr>
          <p:grpSpPr bwMode="auto">
            <a:xfrm>
              <a:off x="1891" y="2277"/>
              <a:ext cx="203" cy="257"/>
              <a:chOff x="1891" y="2277"/>
              <a:chExt cx="203" cy="257"/>
            </a:xfrm>
          </p:grpSpPr>
          <p:sp>
            <p:nvSpPr>
              <p:cNvPr id="2804812" name="Freeform 76"/>
              <p:cNvSpPr>
                <a:spLocks/>
              </p:cNvSpPr>
              <p:nvPr/>
            </p:nvSpPr>
            <p:spPr bwMode="auto">
              <a:xfrm>
                <a:off x="2020" y="2394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3" name="Rectangle 77"/>
              <p:cNvSpPr>
                <a:spLocks noChangeArrowheads="1"/>
              </p:cNvSpPr>
              <p:nvPr/>
            </p:nvSpPr>
            <p:spPr bwMode="auto">
              <a:xfrm>
                <a:off x="2017" y="2394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4" name="Rectangle 78"/>
              <p:cNvSpPr>
                <a:spLocks noChangeArrowheads="1"/>
              </p:cNvSpPr>
              <p:nvPr/>
            </p:nvSpPr>
            <p:spPr bwMode="auto">
              <a:xfrm>
                <a:off x="2023" y="2452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5" name="Rectangle 79"/>
              <p:cNvSpPr>
                <a:spLocks noChangeArrowheads="1"/>
              </p:cNvSpPr>
              <p:nvPr/>
            </p:nvSpPr>
            <p:spPr bwMode="auto">
              <a:xfrm>
                <a:off x="1892" y="2452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6" name="Oval 80"/>
              <p:cNvSpPr>
                <a:spLocks noChangeArrowheads="1"/>
              </p:cNvSpPr>
              <p:nvPr/>
            </p:nvSpPr>
            <p:spPr bwMode="auto">
              <a:xfrm>
                <a:off x="1952" y="2277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7" name="Freeform 81"/>
              <p:cNvSpPr>
                <a:spLocks/>
              </p:cNvSpPr>
              <p:nvPr/>
            </p:nvSpPr>
            <p:spPr bwMode="auto">
              <a:xfrm>
                <a:off x="1891" y="2321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18" name="Freeform 82"/>
            <p:cNvSpPr>
              <a:spLocks/>
            </p:cNvSpPr>
            <p:nvPr/>
          </p:nvSpPr>
          <p:spPr bwMode="auto">
            <a:xfrm>
              <a:off x="2148" y="2246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83"/>
            <p:cNvGrpSpPr>
              <a:grpSpLocks/>
            </p:cNvGrpSpPr>
            <p:nvPr/>
          </p:nvGrpSpPr>
          <p:grpSpPr bwMode="auto">
            <a:xfrm>
              <a:off x="1585" y="2236"/>
              <a:ext cx="259" cy="310"/>
              <a:chOff x="1585" y="2236"/>
              <a:chExt cx="259" cy="310"/>
            </a:xfrm>
          </p:grpSpPr>
          <p:grpSp>
            <p:nvGrpSpPr>
              <p:cNvPr id="18" name="Group 84"/>
              <p:cNvGrpSpPr>
                <a:grpSpLocks/>
              </p:cNvGrpSpPr>
              <p:nvPr/>
            </p:nvGrpSpPr>
            <p:grpSpPr bwMode="auto">
              <a:xfrm>
                <a:off x="1585" y="2236"/>
                <a:ext cx="259" cy="310"/>
                <a:chOff x="1585" y="2236"/>
                <a:chExt cx="259" cy="310"/>
              </a:xfrm>
            </p:grpSpPr>
            <p:sp>
              <p:nvSpPr>
                <p:cNvPr id="2804821" name="AutoShape 85"/>
                <p:cNvSpPr>
                  <a:spLocks noChangeArrowheads="1"/>
                </p:cNvSpPr>
                <p:nvPr/>
              </p:nvSpPr>
              <p:spPr bwMode="auto">
                <a:xfrm>
                  <a:off x="1585" y="2286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2" name="AutoShape 86"/>
                <p:cNvSpPr>
                  <a:spLocks noChangeArrowheads="1"/>
                </p:cNvSpPr>
                <p:nvPr/>
              </p:nvSpPr>
              <p:spPr bwMode="auto">
                <a:xfrm>
                  <a:off x="1648" y="2236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23" name="Oval 87"/>
              <p:cNvSpPr>
                <a:spLocks noChangeArrowheads="1"/>
              </p:cNvSpPr>
              <p:nvPr/>
            </p:nvSpPr>
            <p:spPr bwMode="auto">
              <a:xfrm>
                <a:off x="1667" y="2262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24" name="AutoShape 88"/>
              <p:cNvSpPr>
                <a:spLocks noChangeArrowheads="1"/>
              </p:cNvSpPr>
              <p:nvPr/>
            </p:nvSpPr>
            <p:spPr bwMode="auto">
              <a:xfrm>
                <a:off x="1616" y="2410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89"/>
          <p:cNvGrpSpPr>
            <a:grpSpLocks/>
          </p:cNvGrpSpPr>
          <p:nvPr/>
        </p:nvGrpSpPr>
        <p:grpSpPr bwMode="auto">
          <a:xfrm>
            <a:off x="2225675" y="4140200"/>
            <a:ext cx="1392238" cy="1539875"/>
            <a:chOff x="1577" y="2608"/>
            <a:chExt cx="987" cy="970"/>
          </a:xfrm>
        </p:grpSpPr>
        <p:grpSp>
          <p:nvGrpSpPr>
            <p:cNvPr id="20" name="Group 90"/>
            <p:cNvGrpSpPr>
              <a:grpSpLocks/>
            </p:cNvGrpSpPr>
            <p:nvPr/>
          </p:nvGrpSpPr>
          <p:grpSpPr bwMode="auto">
            <a:xfrm>
              <a:off x="1589" y="2608"/>
              <a:ext cx="975" cy="310"/>
              <a:chOff x="1589" y="2608"/>
              <a:chExt cx="975" cy="310"/>
            </a:xfrm>
          </p:grpSpPr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1589" y="2608"/>
                <a:ext cx="206" cy="310"/>
                <a:chOff x="1589" y="2608"/>
                <a:chExt cx="206" cy="310"/>
              </a:xfrm>
            </p:grpSpPr>
            <p:sp>
              <p:nvSpPr>
                <p:cNvPr id="2804828" name="AutoShape 92"/>
                <p:cNvSpPr>
                  <a:spLocks noChangeArrowheads="1"/>
                </p:cNvSpPr>
                <p:nvPr/>
              </p:nvSpPr>
              <p:spPr bwMode="auto">
                <a:xfrm>
                  <a:off x="1589" y="2658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9" name="AutoShape 93"/>
                <p:cNvSpPr>
                  <a:spLocks noChangeArrowheads="1"/>
                </p:cNvSpPr>
                <p:nvPr/>
              </p:nvSpPr>
              <p:spPr bwMode="auto">
                <a:xfrm>
                  <a:off x="1637" y="2608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0" name="AutoShape 94"/>
                <p:cNvSpPr>
                  <a:spLocks noChangeArrowheads="1"/>
                </p:cNvSpPr>
                <p:nvPr/>
              </p:nvSpPr>
              <p:spPr bwMode="auto">
                <a:xfrm>
                  <a:off x="1628" y="2679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95"/>
              <p:cNvGrpSpPr>
                <a:grpSpLocks/>
              </p:cNvGrpSpPr>
              <p:nvPr/>
            </p:nvGrpSpPr>
            <p:grpSpPr bwMode="auto">
              <a:xfrm>
                <a:off x="2107" y="2649"/>
                <a:ext cx="203" cy="257"/>
                <a:chOff x="2107" y="2649"/>
                <a:chExt cx="203" cy="257"/>
              </a:xfrm>
            </p:grpSpPr>
            <p:sp>
              <p:nvSpPr>
                <p:cNvPr id="2804832" name="Freeform 96"/>
                <p:cNvSpPr>
                  <a:spLocks/>
                </p:cNvSpPr>
                <p:nvPr/>
              </p:nvSpPr>
              <p:spPr bwMode="auto">
                <a:xfrm>
                  <a:off x="2236" y="2766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3" name="Rectangle 97"/>
                <p:cNvSpPr>
                  <a:spLocks noChangeArrowheads="1"/>
                </p:cNvSpPr>
                <p:nvPr/>
              </p:nvSpPr>
              <p:spPr bwMode="auto">
                <a:xfrm>
                  <a:off x="2233" y="276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4" name="Rectangle 98"/>
                <p:cNvSpPr>
                  <a:spLocks noChangeArrowheads="1"/>
                </p:cNvSpPr>
                <p:nvPr/>
              </p:nvSpPr>
              <p:spPr bwMode="auto">
                <a:xfrm>
                  <a:off x="2239" y="2824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5" name="Rectangle 99"/>
                <p:cNvSpPr>
                  <a:spLocks noChangeArrowheads="1"/>
                </p:cNvSpPr>
                <p:nvPr/>
              </p:nvSpPr>
              <p:spPr bwMode="auto">
                <a:xfrm>
                  <a:off x="2108" y="2824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6" name="Oval 100"/>
                <p:cNvSpPr>
                  <a:spLocks noChangeArrowheads="1"/>
                </p:cNvSpPr>
                <p:nvPr/>
              </p:nvSpPr>
              <p:spPr bwMode="auto">
                <a:xfrm>
                  <a:off x="2168" y="2649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7" name="Freeform 101"/>
                <p:cNvSpPr>
                  <a:spLocks/>
                </p:cNvSpPr>
                <p:nvPr/>
              </p:nvSpPr>
              <p:spPr bwMode="auto">
                <a:xfrm>
                  <a:off x="2107" y="2693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38" name="Freeform 102"/>
              <p:cNvSpPr>
                <a:spLocks/>
              </p:cNvSpPr>
              <p:nvPr/>
            </p:nvSpPr>
            <p:spPr bwMode="auto">
              <a:xfrm>
                <a:off x="2364" y="2618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103"/>
              <p:cNvGrpSpPr>
                <a:grpSpLocks/>
              </p:cNvGrpSpPr>
              <p:nvPr/>
            </p:nvGrpSpPr>
            <p:grpSpPr bwMode="auto">
              <a:xfrm>
                <a:off x="1801" y="2608"/>
                <a:ext cx="259" cy="310"/>
                <a:chOff x="1801" y="2608"/>
                <a:chExt cx="259" cy="310"/>
              </a:xfrm>
            </p:grpSpPr>
            <p:grpSp>
              <p:nvGrpSpPr>
                <p:cNvPr id="24" name="Group 104"/>
                <p:cNvGrpSpPr>
                  <a:grpSpLocks/>
                </p:cNvGrpSpPr>
                <p:nvPr/>
              </p:nvGrpSpPr>
              <p:grpSpPr bwMode="auto">
                <a:xfrm>
                  <a:off x="1801" y="2608"/>
                  <a:ext cx="259" cy="310"/>
                  <a:chOff x="1801" y="2608"/>
                  <a:chExt cx="259" cy="310"/>
                </a:xfrm>
              </p:grpSpPr>
              <p:sp>
                <p:nvSpPr>
                  <p:cNvPr id="2804841" name="AutoShape 105"/>
                  <p:cNvSpPr>
                    <a:spLocks noChangeArrowheads="1"/>
                  </p:cNvSpPr>
                  <p:nvPr/>
                </p:nvSpPr>
                <p:spPr bwMode="auto">
                  <a:xfrm>
                    <a:off x="1801" y="2658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842" name="AutoShape 106"/>
                  <p:cNvSpPr>
                    <a:spLocks noChangeArrowheads="1"/>
                  </p:cNvSpPr>
                  <p:nvPr/>
                </p:nvSpPr>
                <p:spPr bwMode="auto">
                  <a:xfrm>
                    <a:off x="1864" y="2608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843" name="Oval 107"/>
                <p:cNvSpPr>
                  <a:spLocks noChangeArrowheads="1"/>
                </p:cNvSpPr>
                <p:nvPr/>
              </p:nvSpPr>
              <p:spPr bwMode="auto">
                <a:xfrm>
                  <a:off x="1883" y="2634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44" name="AutoShape 108"/>
                <p:cNvSpPr>
                  <a:spLocks noChangeArrowheads="1"/>
                </p:cNvSpPr>
                <p:nvPr/>
              </p:nvSpPr>
              <p:spPr bwMode="auto">
                <a:xfrm>
                  <a:off x="1832" y="2782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5" name="Group 109"/>
            <p:cNvGrpSpPr>
              <a:grpSpLocks/>
            </p:cNvGrpSpPr>
            <p:nvPr/>
          </p:nvGrpSpPr>
          <p:grpSpPr bwMode="auto">
            <a:xfrm>
              <a:off x="1577" y="2932"/>
              <a:ext cx="206" cy="310"/>
              <a:chOff x="1577" y="2932"/>
              <a:chExt cx="206" cy="310"/>
            </a:xfrm>
          </p:grpSpPr>
          <p:sp>
            <p:nvSpPr>
              <p:cNvPr id="2804846" name="AutoShape 110"/>
              <p:cNvSpPr>
                <a:spLocks noChangeArrowheads="1"/>
              </p:cNvSpPr>
              <p:nvPr/>
            </p:nvSpPr>
            <p:spPr bwMode="auto">
              <a:xfrm>
                <a:off x="1577" y="2982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7" name="AutoShape 111"/>
              <p:cNvSpPr>
                <a:spLocks noChangeArrowheads="1"/>
              </p:cNvSpPr>
              <p:nvPr/>
            </p:nvSpPr>
            <p:spPr bwMode="auto">
              <a:xfrm>
                <a:off x="1625" y="2932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8" name="AutoShape 112"/>
              <p:cNvSpPr>
                <a:spLocks noChangeArrowheads="1"/>
              </p:cNvSpPr>
              <p:nvPr/>
            </p:nvSpPr>
            <p:spPr bwMode="auto">
              <a:xfrm>
                <a:off x="1616" y="3003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113"/>
            <p:cNvGrpSpPr>
              <a:grpSpLocks/>
            </p:cNvGrpSpPr>
            <p:nvPr/>
          </p:nvGrpSpPr>
          <p:grpSpPr bwMode="auto">
            <a:xfrm>
              <a:off x="2095" y="2973"/>
              <a:ext cx="203" cy="257"/>
              <a:chOff x="2095" y="2973"/>
              <a:chExt cx="203" cy="257"/>
            </a:xfrm>
          </p:grpSpPr>
          <p:sp>
            <p:nvSpPr>
              <p:cNvPr id="2804850" name="Freeform 114"/>
              <p:cNvSpPr>
                <a:spLocks/>
              </p:cNvSpPr>
              <p:nvPr/>
            </p:nvSpPr>
            <p:spPr bwMode="auto">
              <a:xfrm>
                <a:off x="2224" y="3090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1" name="Rectangle 115"/>
              <p:cNvSpPr>
                <a:spLocks noChangeArrowheads="1"/>
              </p:cNvSpPr>
              <p:nvPr/>
            </p:nvSpPr>
            <p:spPr bwMode="auto">
              <a:xfrm>
                <a:off x="2221" y="3090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2" name="Rectangle 116"/>
              <p:cNvSpPr>
                <a:spLocks noChangeArrowheads="1"/>
              </p:cNvSpPr>
              <p:nvPr/>
            </p:nvSpPr>
            <p:spPr bwMode="auto">
              <a:xfrm>
                <a:off x="2227" y="3148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3" name="Rectangle 117"/>
              <p:cNvSpPr>
                <a:spLocks noChangeArrowheads="1"/>
              </p:cNvSpPr>
              <p:nvPr/>
            </p:nvSpPr>
            <p:spPr bwMode="auto">
              <a:xfrm>
                <a:off x="2096" y="3148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4" name="Oval 118"/>
              <p:cNvSpPr>
                <a:spLocks noChangeArrowheads="1"/>
              </p:cNvSpPr>
              <p:nvPr/>
            </p:nvSpPr>
            <p:spPr bwMode="auto">
              <a:xfrm>
                <a:off x="2156" y="2973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5" name="Freeform 119"/>
              <p:cNvSpPr>
                <a:spLocks/>
              </p:cNvSpPr>
              <p:nvPr/>
            </p:nvSpPr>
            <p:spPr bwMode="auto">
              <a:xfrm>
                <a:off x="2095" y="3017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56" name="Freeform 120"/>
            <p:cNvSpPr>
              <a:spLocks/>
            </p:cNvSpPr>
            <p:nvPr/>
          </p:nvSpPr>
          <p:spPr bwMode="auto">
            <a:xfrm>
              <a:off x="2352" y="2942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" name="Group 121"/>
            <p:cNvGrpSpPr>
              <a:grpSpLocks/>
            </p:cNvGrpSpPr>
            <p:nvPr/>
          </p:nvGrpSpPr>
          <p:grpSpPr bwMode="auto">
            <a:xfrm>
              <a:off x="1789" y="2932"/>
              <a:ext cx="259" cy="310"/>
              <a:chOff x="1789" y="2932"/>
              <a:chExt cx="259" cy="310"/>
            </a:xfrm>
          </p:grpSpPr>
          <p:grpSp>
            <p:nvGrpSpPr>
              <p:cNvPr id="28" name="Group 122"/>
              <p:cNvGrpSpPr>
                <a:grpSpLocks/>
              </p:cNvGrpSpPr>
              <p:nvPr/>
            </p:nvGrpSpPr>
            <p:grpSpPr bwMode="auto">
              <a:xfrm>
                <a:off x="1789" y="2932"/>
                <a:ext cx="259" cy="310"/>
                <a:chOff x="1789" y="2932"/>
                <a:chExt cx="259" cy="310"/>
              </a:xfrm>
            </p:grpSpPr>
            <p:sp>
              <p:nvSpPr>
                <p:cNvPr id="2804859" name="AutoShape 123"/>
                <p:cNvSpPr>
                  <a:spLocks noChangeArrowheads="1"/>
                </p:cNvSpPr>
                <p:nvPr/>
              </p:nvSpPr>
              <p:spPr bwMode="auto">
                <a:xfrm>
                  <a:off x="1789" y="2982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60" name="AutoShape 124"/>
                <p:cNvSpPr>
                  <a:spLocks noChangeArrowheads="1"/>
                </p:cNvSpPr>
                <p:nvPr/>
              </p:nvSpPr>
              <p:spPr bwMode="auto">
                <a:xfrm>
                  <a:off x="1852" y="2932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61" name="Oval 125"/>
              <p:cNvSpPr>
                <a:spLocks noChangeArrowheads="1"/>
              </p:cNvSpPr>
              <p:nvPr/>
            </p:nvSpPr>
            <p:spPr bwMode="auto">
              <a:xfrm>
                <a:off x="1871" y="2958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2" name="AutoShape 126"/>
              <p:cNvSpPr>
                <a:spLocks noChangeArrowheads="1"/>
              </p:cNvSpPr>
              <p:nvPr/>
            </p:nvSpPr>
            <p:spPr bwMode="auto">
              <a:xfrm>
                <a:off x="1820" y="3106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127"/>
            <p:cNvGrpSpPr>
              <a:grpSpLocks/>
            </p:cNvGrpSpPr>
            <p:nvPr/>
          </p:nvGrpSpPr>
          <p:grpSpPr bwMode="auto">
            <a:xfrm>
              <a:off x="1589" y="3268"/>
              <a:ext cx="206" cy="310"/>
              <a:chOff x="1589" y="3268"/>
              <a:chExt cx="206" cy="310"/>
            </a:xfrm>
          </p:grpSpPr>
          <p:sp>
            <p:nvSpPr>
              <p:cNvPr id="2804864" name="AutoShape 128"/>
              <p:cNvSpPr>
                <a:spLocks noChangeArrowheads="1"/>
              </p:cNvSpPr>
              <p:nvPr/>
            </p:nvSpPr>
            <p:spPr bwMode="auto">
              <a:xfrm>
                <a:off x="1589" y="3318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5" name="AutoShape 129"/>
              <p:cNvSpPr>
                <a:spLocks noChangeArrowheads="1"/>
              </p:cNvSpPr>
              <p:nvPr/>
            </p:nvSpPr>
            <p:spPr bwMode="auto">
              <a:xfrm>
                <a:off x="1637" y="3268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6" name="AutoShape 130"/>
              <p:cNvSpPr>
                <a:spLocks noChangeArrowheads="1"/>
              </p:cNvSpPr>
              <p:nvPr/>
            </p:nvSpPr>
            <p:spPr bwMode="auto">
              <a:xfrm>
                <a:off x="1628" y="3339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131"/>
            <p:cNvGrpSpPr>
              <a:grpSpLocks/>
            </p:cNvGrpSpPr>
            <p:nvPr/>
          </p:nvGrpSpPr>
          <p:grpSpPr bwMode="auto">
            <a:xfrm>
              <a:off x="2107" y="3309"/>
              <a:ext cx="203" cy="257"/>
              <a:chOff x="2107" y="3309"/>
              <a:chExt cx="203" cy="257"/>
            </a:xfrm>
          </p:grpSpPr>
          <p:sp>
            <p:nvSpPr>
              <p:cNvPr id="2804868" name="Freeform 132"/>
              <p:cNvSpPr>
                <a:spLocks/>
              </p:cNvSpPr>
              <p:nvPr/>
            </p:nvSpPr>
            <p:spPr bwMode="auto">
              <a:xfrm>
                <a:off x="2236" y="3426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9" name="Rectangle 133"/>
              <p:cNvSpPr>
                <a:spLocks noChangeArrowheads="1"/>
              </p:cNvSpPr>
              <p:nvPr/>
            </p:nvSpPr>
            <p:spPr bwMode="auto">
              <a:xfrm>
                <a:off x="2233" y="342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0" name="Rectangle 134"/>
              <p:cNvSpPr>
                <a:spLocks noChangeArrowheads="1"/>
              </p:cNvSpPr>
              <p:nvPr/>
            </p:nvSpPr>
            <p:spPr bwMode="auto">
              <a:xfrm>
                <a:off x="2239" y="3484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1" name="Rectangle 135"/>
              <p:cNvSpPr>
                <a:spLocks noChangeArrowheads="1"/>
              </p:cNvSpPr>
              <p:nvPr/>
            </p:nvSpPr>
            <p:spPr bwMode="auto">
              <a:xfrm>
                <a:off x="2108" y="3484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2" name="Oval 136"/>
              <p:cNvSpPr>
                <a:spLocks noChangeArrowheads="1"/>
              </p:cNvSpPr>
              <p:nvPr/>
            </p:nvSpPr>
            <p:spPr bwMode="auto">
              <a:xfrm>
                <a:off x="2168" y="3309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3" name="Freeform 137"/>
              <p:cNvSpPr>
                <a:spLocks/>
              </p:cNvSpPr>
              <p:nvPr/>
            </p:nvSpPr>
            <p:spPr bwMode="auto">
              <a:xfrm>
                <a:off x="2107" y="3353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74" name="Freeform 138"/>
            <p:cNvSpPr>
              <a:spLocks/>
            </p:cNvSpPr>
            <p:nvPr/>
          </p:nvSpPr>
          <p:spPr bwMode="auto">
            <a:xfrm>
              <a:off x="2364" y="3278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139"/>
            <p:cNvGrpSpPr>
              <a:grpSpLocks/>
            </p:cNvGrpSpPr>
            <p:nvPr/>
          </p:nvGrpSpPr>
          <p:grpSpPr bwMode="auto">
            <a:xfrm>
              <a:off x="1801" y="3268"/>
              <a:ext cx="259" cy="310"/>
              <a:chOff x="1801" y="3268"/>
              <a:chExt cx="259" cy="310"/>
            </a:xfrm>
          </p:grpSpPr>
          <p:grpSp>
            <p:nvGrpSpPr>
              <p:cNvPr id="2804736" name="Group 140"/>
              <p:cNvGrpSpPr>
                <a:grpSpLocks/>
              </p:cNvGrpSpPr>
              <p:nvPr/>
            </p:nvGrpSpPr>
            <p:grpSpPr bwMode="auto">
              <a:xfrm>
                <a:off x="1801" y="3268"/>
                <a:ext cx="259" cy="310"/>
                <a:chOff x="1801" y="3268"/>
                <a:chExt cx="259" cy="310"/>
              </a:xfrm>
            </p:grpSpPr>
            <p:sp>
              <p:nvSpPr>
                <p:cNvPr id="2804877" name="AutoShape 141"/>
                <p:cNvSpPr>
                  <a:spLocks noChangeArrowheads="1"/>
                </p:cNvSpPr>
                <p:nvPr/>
              </p:nvSpPr>
              <p:spPr bwMode="auto">
                <a:xfrm>
                  <a:off x="1801" y="3318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78" name="AutoShape 142"/>
                <p:cNvSpPr>
                  <a:spLocks noChangeArrowheads="1"/>
                </p:cNvSpPr>
                <p:nvPr/>
              </p:nvSpPr>
              <p:spPr bwMode="auto">
                <a:xfrm>
                  <a:off x="1864" y="3268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79" name="Oval 143"/>
              <p:cNvSpPr>
                <a:spLocks noChangeArrowheads="1"/>
              </p:cNvSpPr>
              <p:nvPr/>
            </p:nvSpPr>
            <p:spPr bwMode="auto">
              <a:xfrm>
                <a:off x="1883" y="3294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80" name="AutoShape 144"/>
              <p:cNvSpPr>
                <a:spLocks noChangeArrowheads="1"/>
              </p:cNvSpPr>
              <p:nvPr/>
            </p:nvSpPr>
            <p:spPr bwMode="auto">
              <a:xfrm>
                <a:off x="1832" y="3442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804737" name="Group 145"/>
          <p:cNvGrpSpPr>
            <a:grpSpLocks/>
          </p:cNvGrpSpPr>
          <p:nvPr/>
        </p:nvGrpSpPr>
        <p:grpSpPr bwMode="auto">
          <a:xfrm>
            <a:off x="3470275" y="2422525"/>
            <a:ext cx="3760788" cy="1547813"/>
            <a:chOff x="2459" y="1526"/>
            <a:chExt cx="2664" cy="975"/>
          </a:xfrm>
        </p:grpSpPr>
        <p:sp>
          <p:nvSpPr>
            <p:cNvPr id="2804882" name="Rectangle 146"/>
            <p:cNvSpPr>
              <a:spLocks noChangeArrowheads="1"/>
            </p:cNvSpPr>
            <p:nvPr/>
          </p:nvSpPr>
          <p:spPr bwMode="auto">
            <a:xfrm>
              <a:off x="2459" y="1526"/>
              <a:ext cx="200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3" name="Rectangle 147"/>
            <p:cNvSpPr>
              <a:spLocks noChangeArrowheads="1"/>
            </p:cNvSpPr>
            <p:nvPr/>
          </p:nvSpPr>
          <p:spPr bwMode="auto">
            <a:xfrm>
              <a:off x="2483" y="1814"/>
              <a:ext cx="203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4" name="Rectangle 148"/>
            <p:cNvSpPr>
              <a:spLocks noChangeArrowheads="1"/>
            </p:cNvSpPr>
            <p:nvPr/>
          </p:nvSpPr>
          <p:spPr bwMode="auto">
            <a:xfrm>
              <a:off x="2483" y="2138"/>
              <a:ext cx="264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4" name="Group 149"/>
          <p:cNvGrpSpPr>
            <a:grpSpLocks/>
          </p:cNvGrpSpPr>
          <p:nvPr/>
        </p:nvGrpSpPr>
        <p:grpSpPr bwMode="auto">
          <a:xfrm>
            <a:off x="4029075" y="4060825"/>
            <a:ext cx="3760788" cy="1547813"/>
            <a:chOff x="2855" y="2558"/>
            <a:chExt cx="2664" cy="975"/>
          </a:xfrm>
        </p:grpSpPr>
        <p:sp>
          <p:nvSpPr>
            <p:cNvPr id="2804886" name="Rectangle 150"/>
            <p:cNvSpPr>
              <a:spLocks noChangeArrowheads="1"/>
            </p:cNvSpPr>
            <p:nvPr/>
          </p:nvSpPr>
          <p:spPr bwMode="auto">
            <a:xfrm>
              <a:off x="2855" y="2558"/>
              <a:ext cx="200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7" name="Rectangle 151"/>
            <p:cNvSpPr>
              <a:spLocks noChangeArrowheads="1"/>
            </p:cNvSpPr>
            <p:nvPr/>
          </p:nvSpPr>
          <p:spPr bwMode="auto">
            <a:xfrm>
              <a:off x="2879" y="2846"/>
              <a:ext cx="203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8" name="Rectangle 152"/>
            <p:cNvSpPr>
              <a:spLocks noChangeArrowheads="1"/>
            </p:cNvSpPr>
            <p:nvPr/>
          </p:nvSpPr>
          <p:spPr bwMode="auto">
            <a:xfrm>
              <a:off x="2879" y="3170"/>
              <a:ext cx="264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7" name="Group 153"/>
          <p:cNvGrpSpPr>
            <a:grpSpLocks/>
          </p:cNvGrpSpPr>
          <p:nvPr/>
        </p:nvGrpSpPr>
        <p:grpSpPr bwMode="auto">
          <a:xfrm>
            <a:off x="1852613" y="1752600"/>
            <a:ext cx="2105025" cy="623888"/>
            <a:chOff x="1304" y="1181"/>
            <a:chExt cx="1493" cy="393"/>
          </a:xfrm>
        </p:grpSpPr>
        <p:sp>
          <p:nvSpPr>
            <p:cNvPr id="2804890" name="Line 154"/>
            <p:cNvSpPr>
              <a:spLocks noChangeShapeType="1"/>
            </p:cNvSpPr>
            <p:nvPr/>
          </p:nvSpPr>
          <p:spPr bwMode="auto">
            <a:xfrm flipH="1">
              <a:off x="1884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1" name="Line 155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2" name="Line 156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3" name="Line 157"/>
            <p:cNvSpPr>
              <a:spLocks noChangeShapeType="1"/>
            </p:cNvSpPr>
            <p:nvPr/>
          </p:nvSpPr>
          <p:spPr bwMode="auto">
            <a:xfrm>
              <a:off x="1902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4" name="Line 158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5" name="Line 159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6" name="Rectangle 160"/>
            <p:cNvSpPr>
              <a:spLocks noChangeArrowheads="1"/>
            </p:cNvSpPr>
            <p:nvPr/>
          </p:nvSpPr>
          <p:spPr bwMode="auto">
            <a:xfrm>
              <a:off x="2428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897" name="Line 161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8" name="Line 162"/>
            <p:cNvSpPr>
              <a:spLocks noChangeShapeType="1"/>
            </p:cNvSpPr>
            <p:nvPr/>
          </p:nvSpPr>
          <p:spPr bwMode="auto">
            <a:xfrm>
              <a:off x="2185" y="1253"/>
              <a:ext cx="2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9" name="Line 163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0" name="Line 164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1" name="Line 165"/>
            <p:cNvSpPr>
              <a:spLocks noChangeShapeType="1"/>
            </p:cNvSpPr>
            <p:nvPr/>
          </p:nvSpPr>
          <p:spPr bwMode="auto">
            <a:xfrm>
              <a:off x="2469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2" name="Line 166"/>
            <p:cNvSpPr>
              <a:spLocks noChangeShapeType="1"/>
            </p:cNvSpPr>
            <p:nvPr/>
          </p:nvSpPr>
          <p:spPr bwMode="auto">
            <a:xfrm>
              <a:off x="1906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3" name="Line 167"/>
            <p:cNvSpPr>
              <a:spLocks noChangeShapeType="1"/>
            </p:cNvSpPr>
            <p:nvPr/>
          </p:nvSpPr>
          <p:spPr bwMode="auto">
            <a:xfrm>
              <a:off x="2191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4" name="Line 168"/>
            <p:cNvSpPr>
              <a:spLocks noChangeShapeType="1"/>
            </p:cNvSpPr>
            <p:nvPr/>
          </p:nvSpPr>
          <p:spPr bwMode="auto">
            <a:xfrm>
              <a:off x="1337" y="1208"/>
              <a:ext cx="254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5" name="Rectangle 169"/>
            <p:cNvSpPr>
              <a:spLocks noChangeArrowheads="1"/>
            </p:cNvSpPr>
            <p:nvPr/>
          </p:nvSpPr>
          <p:spPr bwMode="auto">
            <a:xfrm>
              <a:off x="1304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6" name="Rectangle 170"/>
            <p:cNvSpPr>
              <a:spLocks noChangeArrowheads="1"/>
            </p:cNvSpPr>
            <p:nvPr/>
          </p:nvSpPr>
          <p:spPr bwMode="auto">
            <a:xfrm>
              <a:off x="1561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7" name="Line 171"/>
            <p:cNvSpPr>
              <a:spLocks noChangeShapeType="1"/>
            </p:cNvSpPr>
            <p:nvPr/>
          </p:nvSpPr>
          <p:spPr bwMode="auto">
            <a:xfrm>
              <a:off x="1617" y="1253"/>
              <a:ext cx="2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8" name="Rectangle 172"/>
            <p:cNvSpPr>
              <a:spLocks noChangeArrowheads="1"/>
            </p:cNvSpPr>
            <p:nvPr/>
          </p:nvSpPr>
          <p:spPr bwMode="auto">
            <a:xfrm>
              <a:off x="2145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9" name="Rectangle 173"/>
            <p:cNvSpPr>
              <a:spLocks noChangeArrowheads="1"/>
            </p:cNvSpPr>
            <p:nvPr/>
          </p:nvSpPr>
          <p:spPr bwMode="auto">
            <a:xfrm>
              <a:off x="1856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10" name="Line 174"/>
            <p:cNvSpPr>
              <a:spLocks noChangeShapeType="1"/>
            </p:cNvSpPr>
            <p:nvPr/>
          </p:nvSpPr>
          <p:spPr bwMode="auto">
            <a:xfrm>
              <a:off x="1909" y="1303"/>
              <a:ext cx="248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1" name="Line 175"/>
            <p:cNvSpPr>
              <a:spLocks noChangeShapeType="1"/>
            </p:cNvSpPr>
            <p:nvPr/>
          </p:nvSpPr>
          <p:spPr bwMode="auto">
            <a:xfrm>
              <a:off x="2191" y="1347"/>
              <a:ext cx="250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2" name="Line 176"/>
            <p:cNvSpPr>
              <a:spLocks noChangeShapeType="1"/>
            </p:cNvSpPr>
            <p:nvPr/>
          </p:nvSpPr>
          <p:spPr bwMode="auto">
            <a:xfrm>
              <a:off x="2191" y="1304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3" name="Line 177"/>
            <p:cNvSpPr>
              <a:spLocks noChangeShapeType="1"/>
            </p:cNvSpPr>
            <p:nvPr/>
          </p:nvSpPr>
          <p:spPr bwMode="auto">
            <a:xfrm>
              <a:off x="2476" y="1303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4" name="Line 178"/>
            <p:cNvSpPr>
              <a:spLocks noChangeShapeType="1"/>
            </p:cNvSpPr>
            <p:nvPr/>
          </p:nvSpPr>
          <p:spPr bwMode="auto">
            <a:xfrm>
              <a:off x="2475" y="1347"/>
              <a:ext cx="251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5" name="Line 179"/>
            <p:cNvSpPr>
              <a:spLocks noChangeShapeType="1"/>
            </p:cNvSpPr>
            <p:nvPr/>
          </p:nvSpPr>
          <p:spPr bwMode="auto">
            <a:xfrm>
              <a:off x="1622" y="1208"/>
              <a:ext cx="253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6" name="Line 180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7" name="Line 181"/>
            <p:cNvSpPr>
              <a:spLocks noChangeShapeType="1"/>
            </p:cNvSpPr>
            <p:nvPr/>
          </p:nvSpPr>
          <p:spPr bwMode="auto">
            <a:xfrm>
              <a:off x="1609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8" name="Line 182"/>
            <p:cNvSpPr>
              <a:spLocks noChangeShapeType="1"/>
            </p:cNvSpPr>
            <p:nvPr/>
          </p:nvSpPr>
          <p:spPr bwMode="auto">
            <a:xfrm>
              <a:off x="1894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9" name="Line 183"/>
            <p:cNvSpPr>
              <a:spLocks noChangeShapeType="1"/>
            </p:cNvSpPr>
            <p:nvPr/>
          </p:nvSpPr>
          <p:spPr bwMode="auto">
            <a:xfrm>
              <a:off x="2178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20" name="Line 184"/>
            <p:cNvSpPr>
              <a:spLocks noChangeShapeType="1"/>
            </p:cNvSpPr>
            <p:nvPr/>
          </p:nvSpPr>
          <p:spPr bwMode="auto">
            <a:xfrm>
              <a:off x="2462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Superscalar Laundry: Mismatch Mix</a:t>
            </a:r>
            <a:endParaRPr lang="en-US"/>
          </a:p>
        </p:txBody>
      </p:sp>
      <p:sp>
        <p:nvSpPr>
          <p:cNvPr id="280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Task mix underutilizes extra resources</a:t>
            </a:r>
            <a:endParaRPr lang="en-US" dirty="0"/>
          </a:p>
        </p:txBody>
      </p:sp>
      <p:sp>
        <p:nvSpPr>
          <p:cNvPr id="2806788" name="Rectangle 4"/>
          <p:cNvSpPr>
            <a:spLocks noChangeArrowheads="1"/>
          </p:cNvSpPr>
          <p:nvPr/>
        </p:nvSpPr>
        <p:spPr bwMode="auto">
          <a:xfrm>
            <a:off x="608013" y="1658938"/>
            <a:ext cx="417512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6789" name="Rectangle 5"/>
          <p:cNvSpPr>
            <a:spLocks noChangeArrowheads="1"/>
          </p:cNvSpPr>
          <p:nvPr/>
        </p:nvSpPr>
        <p:spPr bwMode="auto">
          <a:xfrm>
            <a:off x="6067425" y="7937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6790" name="Rectangle 6"/>
          <p:cNvSpPr>
            <a:spLocks noChangeArrowheads="1"/>
          </p:cNvSpPr>
          <p:nvPr/>
        </p:nvSpPr>
        <p:spPr bwMode="auto">
          <a:xfrm>
            <a:off x="7462838" y="784225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6791" name="Rectangle 7"/>
          <p:cNvSpPr>
            <a:spLocks noChangeArrowheads="1"/>
          </p:cNvSpPr>
          <p:nvPr/>
        </p:nvSpPr>
        <p:spPr bwMode="auto">
          <a:xfrm>
            <a:off x="1257300" y="800100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6792" name="Line 8"/>
          <p:cNvSpPr>
            <a:spLocks noChangeShapeType="1"/>
          </p:cNvSpPr>
          <p:nvPr/>
        </p:nvSpPr>
        <p:spPr bwMode="auto">
          <a:xfrm>
            <a:off x="1550988" y="1155700"/>
            <a:ext cx="0" cy="252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793" name="Rectangle 9"/>
          <p:cNvSpPr>
            <a:spLocks noChangeArrowheads="1"/>
          </p:cNvSpPr>
          <p:nvPr/>
        </p:nvSpPr>
        <p:spPr bwMode="auto">
          <a:xfrm>
            <a:off x="2222500" y="820738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6794" name="Rectangle 10"/>
          <p:cNvSpPr>
            <a:spLocks noChangeArrowheads="1"/>
          </p:cNvSpPr>
          <p:nvPr/>
        </p:nvSpPr>
        <p:spPr bwMode="auto">
          <a:xfrm>
            <a:off x="2997200" y="811213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6795" name="Rectangle 11"/>
          <p:cNvSpPr>
            <a:spLocks noChangeArrowheads="1"/>
          </p:cNvSpPr>
          <p:nvPr/>
        </p:nvSpPr>
        <p:spPr bwMode="auto">
          <a:xfrm>
            <a:off x="3810000" y="83820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6796" name="Rectangle 12"/>
          <p:cNvSpPr>
            <a:spLocks noChangeArrowheads="1"/>
          </p:cNvSpPr>
          <p:nvPr/>
        </p:nvSpPr>
        <p:spPr bwMode="auto">
          <a:xfrm>
            <a:off x="4541838" y="8239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6797" name="Rectangle 13"/>
          <p:cNvSpPr>
            <a:spLocks noChangeArrowheads="1"/>
          </p:cNvSpPr>
          <p:nvPr/>
        </p:nvSpPr>
        <p:spPr bwMode="auto">
          <a:xfrm>
            <a:off x="5343525" y="82073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6798" name="Rectangle 14"/>
          <p:cNvSpPr>
            <a:spLocks noChangeArrowheads="1"/>
          </p:cNvSpPr>
          <p:nvPr/>
        </p:nvSpPr>
        <p:spPr bwMode="auto">
          <a:xfrm>
            <a:off x="6964363" y="809625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6799" name="Line 15"/>
          <p:cNvSpPr>
            <a:spLocks noChangeShapeType="1"/>
          </p:cNvSpPr>
          <p:nvPr/>
        </p:nvSpPr>
        <p:spPr bwMode="auto">
          <a:xfrm>
            <a:off x="1562100" y="1303338"/>
            <a:ext cx="6370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0" name="Line 16"/>
          <p:cNvSpPr>
            <a:spLocks noChangeShapeType="1"/>
          </p:cNvSpPr>
          <p:nvPr/>
        </p:nvSpPr>
        <p:spPr bwMode="auto">
          <a:xfrm>
            <a:off x="1030288" y="2211388"/>
            <a:ext cx="15875" cy="350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1" name="Rectangle 17"/>
          <p:cNvSpPr>
            <a:spLocks noChangeArrowheads="1"/>
          </p:cNvSpPr>
          <p:nvPr/>
        </p:nvSpPr>
        <p:spPr bwMode="auto">
          <a:xfrm>
            <a:off x="5251450" y="1452563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sp>
        <p:nvSpPr>
          <p:cNvPr id="2806802" name="Line 18"/>
          <p:cNvSpPr>
            <a:spLocks noChangeShapeType="1"/>
          </p:cNvSpPr>
          <p:nvPr/>
        </p:nvSpPr>
        <p:spPr bwMode="auto">
          <a:xfrm flipH="1">
            <a:off x="2335213" y="1419225"/>
            <a:ext cx="26987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3" name="Line 19"/>
          <p:cNvSpPr>
            <a:spLocks noChangeShapeType="1"/>
          </p:cNvSpPr>
          <p:nvPr/>
        </p:nvSpPr>
        <p:spPr bwMode="auto">
          <a:xfrm flipH="1">
            <a:off x="273685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4" name="Line 20"/>
          <p:cNvSpPr>
            <a:spLocks noChangeShapeType="1"/>
          </p:cNvSpPr>
          <p:nvPr/>
        </p:nvSpPr>
        <p:spPr bwMode="auto">
          <a:xfrm flipH="1">
            <a:off x="313690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5" name="Line 21"/>
          <p:cNvSpPr>
            <a:spLocks noChangeShapeType="1"/>
          </p:cNvSpPr>
          <p:nvPr/>
        </p:nvSpPr>
        <p:spPr bwMode="auto">
          <a:xfrm>
            <a:off x="2360613" y="1533525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6" name="Line 22"/>
          <p:cNvSpPr>
            <a:spLocks noChangeShapeType="1"/>
          </p:cNvSpPr>
          <p:nvPr/>
        </p:nvSpPr>
        <p:spPr bwMode="auto">
          <a:xfrm flipH="1">
            <a:off x="273685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7" name="Line 23"/>
          <p:cNvSpPr>
            <a:spLocks noChangeShapeType="1"/>
          </p:cNvSpPr>
          <p:nvPr/>
        </p:nvSpPr>
        <p:spPr bwMode="auto">
          <a:xfrm flipH="1">
            <a:off x="313690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8" name="Rectangle 24"/>
          <p:cNvSpPr>
            <a:spLocks noChangeArrowheads="1"/>
          </p:cNvSpPr>
          <p:nvPr/>
        </p:nvSpPr>
        <p:spPr bwMode="auto">
          <a:xfrm>
            <a:off x="3103563" y="15890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09" name="Line 25"/>
          <p:cNvSpPr>
            <a:spLocks noChangeShapeType="1"/>
          </p:cNvSpPr>
          <p:nvPr/>
        </p:nvSpPr>
        <p:spPr bwMode="auto">
          <a:xfrm flipH="1">
            <a:off x="353695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0" name="Line 26"/>
          <p:cNvSpPr>
            <a:spLocks noChangeShapeType="1"/>
          </p:cNvSpPr>
          <p:nvPr/>
        </p:nvSpPr>
        <p:spPr bwMode="auto">
          <a:xfrm>
            <a:off x="2759075" y="1533525"/>
            <a:ext cx="373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1" name="Line 27"/>
          <p:cNvSpPr>
            <a:spLocks noChangeShapeType="1"/>
          </p:cNvSpPr>
          <p:nvPr/>
        </p:nvSpPr>
        <p:spPr bwMode="auto">
          <a:xfrm flipH="1">
            <a:off x="313690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2" name="Line 28"/>
          <p:cNvSpPr>
            <a:spLocks noChangeShapeType="1"/>
          </p:cNvSpPr>
          <p:nvPr/>
        </p:nvSpPr>
        <p:spPr bwMode="auto">
          <a:xfrm flipH="1">
            <a:off x="353695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3" name="Line 29"/>
          <p:cNvSpPr>
            <a:spLocks noChangeShapeType="1"/>
          </p:cNvSpPr>
          <p:nvPr/>
        </p:nvSpPr>
        <p:spPr bwMode="auto">
          <a:xfrm>
            <a:off x="3160713" y="1533525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4" name="Line 30"/>
          <p:cNvSpPr>
            <a:spLocks noChangeShapeType="1"/>
          </p:cNvSpPr>
          <p:nvPr/>
        </p:nvSpPr>
        <p:spPr bwMode="auto">
          <a:xfrm>
            <a:off x="2365375" y="1462088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5" name="Line 31"/>
          <p:cNvSpPr>
            <a:spLocks noChangeShapeType="1"/>
          </p:cNvSpPr>
          <p:nvPr/>
        </p:nvSpPr>
        <p:spPr bwMode="auto">
          <a:xfrm>
            <a:off x="2768600" y="1462088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6" name="Line 32"/>
          <p:cNvSpPr>
            <a:spLocks noChangeShapeType="1"/>
          </p:cNvSpPr>
          <p:nvPr/>
        </p:nvSpPr>
        <p:spPr bwMode="auto">
          <a:xfrm>
            <a:off x="1562100" y="1462088"/>
            <a:ext cx="358775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7" name="Rectangle 33"/>
          <p:cNvSpPr>
            <a:spLocks noChangeArrowheads="1"/>
          </p:cNvSpPr>
          <p:nvPr/>
        </p:nvSpPr>
        <p:spPr bwMode="auto">
          <a:xfrm>
            <a:off x="1517650" y="15890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18" name="Rectangle 34"/>
          <p:cNvSpPr>
            <a:spLocks noChangeArrowheads="1"/>
          </p:cNvSpPr>
          <p:nvPr/>
        </p:nvSpPr>
        <p:spPr bwMode="auto">
          <a:xfrm>
            <a:off x="1878013" y="15890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19" name="Line 35"/>
          <p:cNvSpPr>
            <a:spLocks noChangeShapeType="1"/>
          </p:cNvSpPr>
          <p:nvPr/>
        </p:nvSpPr>
        <p:spPr bwMode="auto">
          <a:xfrm>
            <a:off x="1957388" y="1533525"/>
            <a:ext cx="371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0" name="Rectangle 36"/>
          <p:cNvSpPr>
            <a:spLocks noChangeArrowheads="1"/>
          </p:cNvSpPr>
          <p:nvPr/>
        </p:nvSpPr>
        <p:spPr bwMode="auto">
          <a:xfrm>
            <a:off x="2703513" y="15890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21" name="Rectangle 37"/>
          <p:cNvSpPr>
            <a:spLocks noChangeArrowheads="1"/>
          </p:cNvSpPr>
          <p:nvPr/>
        </p:nvSpPr>
        <p:spPr bwMode="auto">
          <a:xfrm>
            <a:off x="2293938" y="15890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22" name="Line 38"/>
          <p:cNvSpPr>
            <a:spLocks noChangeShapeType="1"/>
          </p:cNvSpPr>
          <p:nvPr/>
        </p:nvSpPr>
        <p:spPr bwMode="auto">
          <a:xfrm>
            <a:off x="2370138" y="1612900"/>
            <a:ext cx="349250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3" name="Line 39"/>
          <p:cNvSpPr>
            <a:spLocks noChangeShapeType="1"/>
          </p:cNvSpPr>
          <p:nvPr/>
        </p:nvSpPr>
        <p:spPr bwMode="auto">
          <a:xfrm>
            <a:off x="2768600" y="1682750"/>
            <a:ext cx="352425" cy="1588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4" name="Line 40"/>
          <p:cNvSpPr>
            <a:spLocks noChangeShapeType="1"/>
          </p:cNvSpPr>
          <p:nvPr/>
        </p:nvSpPr>
        <p:spPr bwMode="auto">
          <a:xfrm>
            <a:off x="2768600" y="1614488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5" name="Line 41"/>
          <p:cNvSpPr>
            <a:spLocks noChangeShapeType="1"/>
          </p:cNvSpPr>
          <p:nvPr/>
        </p:nvSpPr>
        <p:spPr bwMode="auto">
          <a:xfrm>
            <a:off x="3170238" y="1612900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6" name="Line 42"/>
          <p:cNvSpPr>
            <a:spLocks noChangeShapeType="1"/>
          </p:cNvSpPr>
          <p:nvPr/>
        </p:nvSpPr>
        <p:spPr bwMode="auto">
          <a:xfrm>
            <a:off x="3168650" y="1682750"/>
            <a:ext cx="354013" cy="1588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7" name="Line 43"/>
          <p:cNvSpPr>
            <a:spLocks noChangeShapeType="1"/>
          </p:cNvSpPr>
          <p:nvPr/>
        </p:nvSpPr>
        <p:spPr bwMode="auto">
          <a:xfrm>
            <a:off x="3571875" y="1612900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8" name="Line 44"/>
          <p:cNvSpPr>
            <a:spLocks noChangeShapeType="1"/>
          </p:cNvSpPr>
          <p:nvPr/>
        </p:nvSpPr>
        <p:spPr bwMode="auto">
          <a:xfrm>
            <a:off x="3568700" y="1682750"/>
            <a:ext cx="355600" cy="1588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9" name="Line 45"/>
          <p:cNvSpPr>
            <a:spLocks noChangeShapeType="1"/>
          </p:cNvSpPr>
          <p:nvPr/>
        </p:nvSpPr>
        <p:spPr bwMode="auto">
          <a:xfrm>
            <a:off x="3971925" y="1682750"/>
            <a:ext cx="352425" cy="1588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0" name="Line 46"/>
          <p:cNvSpPr>
            <a:spLocks noChangeShapeType="1"/>
          </p:cNvSpPr>
          <p:nvPr/>
        </p:nvSpPr>
        <p:spPr bwMode="auto">
          <a:xfrm>
            <a:off x="1965325" y="1462088"/>
            <a:ext cx="357188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1" name="Rectangle 47"/>
          <p:cNvSpPr>
            <a:spLocks noChangeArrowheads="1"/>
          </p:cNvSpPr>
          <p:nvPr/>
        </p:nvSpPr>
        <p:spPr bwMode="auto">
          <a:xfrm>
            <a:off x="3489325" y="15986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32" name="Rectangle 48"/>
          <p:cNvSpPr>
            <a:spLocks noChangeArrowheads="1"/>
          </p:cNvSpPr>
          <p:nvPr/>
        </p:nvSpPr>
        <p:spPr bwMode="auto">
          <a:xfrm>
            <a:off x="3890963" y="15986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33" name="Line 49"/>
          <p:cNvSpPr>
            <a:spLocks noChangeShapeType="1"/>
          </p:cNvSpPr>
          <p:nvPr/>
        </p:nvSpPr>
        <p:spPr bwMode="auto">
          <a:xfrm flipH="1">
            <a:off x="353695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4" name="Line 50"/>
          <p:cNvSpPr>
            <a:spLocks noChangeShapeType="1"/>
          </p:cNvSpPr>
          <p:nvPr/>
        </p:nvSpPr>
        <p:spPr bwMode="auto">
          <a:xfrm>
            <a:off x="1946275" y="1419225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5" name="Line 51"/>
          <p:cNvSpPr>
            <a:spLocks noChangeShapeType="1"/>
          </p:cNvSpPr>
          <p:nvPr/>
        </p:nvSpPr>
        <p:spPr bwMode="auto">
          <a:xfrm>
            <a:off x="2349500" y="1419225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6" name="Line 52"/>
          <p:cNvSpPr>
            <a:spLocks noChangeShapeType="1"/>
          </p:cNvSpPr>
          <p:nvPr/>
        </p:nvSpPr>
        <p:spPr bwMode="auto">
          <a:xfrm>
            <a:off x="2749550" y="1419225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7" name="Line 53"/>
          <p:cNvSpPr>
            <a:spLocks noChangeShapeType="1"/>
          </p:cNvSpPr>
          <p:nvPr/>
        </p:nvSpPr>
        <p:spPr bwMode="auto">
          <a:xfrm>
            <a:off x="3149600" y="1419225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8" name="Line 54"/>
          <p:cNvSpPr>
            <a:spLocks noChangeShapeType="1"/>
          </p:cNvSpPr>
          <p:nvPr/>
        </p:nvSpPr>
        <p:spPr bwMode="auto">
          <a:xfrm flipH="1">
            <a:off x="393700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9" name="Line 55"/>
          <p:cNvSpPr>
            <a:spLocks noChangeShapeType="1"/>
          </p:cNvSpPr>
          <p:nvPr/>
        </p:nvSpPr>
        <p:spPr bwMode="auto">
          <a:xfrm flipH="1">
            <a:off x="4340225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597025" y="2046288"/>
            <a:ext cx="1392238" cy="1539875"/>
            <a:chOff x="1361" y="1576"/>
            <a:chExt cx="987" cy="970"/>
          </a:xfrm>
        </p:grpSpPr>
        <p:grpSp>
          <p:nvGrpSpPr>
            <p:cNvPr id="3" name="Group 57"/>
            <p:cNvGrpSpPr>
              <a:grpSpLocks/>
            </p:cNvGrpSpPr>
            <p:nvPr/>
          </p:nvGrpSpPr>
          <p:grpSpPr bwMode="auto">
            <a:xfrm>
              <a:off x="1373" y="1576"/>
              <a:ext cx="975" cy="310"/>
              <a:chOff x="1373" y="1576"/>
              <a:chExt cx="975" cy="310"/>
            </a:xfrm>
          </p:grpSpPr>
          <p:grpSp>
            <p:nvGrpSpPr>
              <p:cNvPr id="4" name="Group 58"/>
              <p:cNvGrpSpPr>
                <a:grpSpLocks/>
              </p:cNvGrpSpPr>
              <p:nvPr/>
            </p:nvGrpSpPr>
            <p:grpSpPr bwMode="auto">
              <a:xfrm>
                <a:off x="1373" y="1576"/>
                <a:ext cx="206" cy="310"/>
                <a:chOff x="1373" y="1576"/>
                <a:chExt cx="206" cy="310"/>
              </a:xfrm>
            </p:grpSpPr>
            <p:sp>
              <p:nvSpPr>
                <p:cNvPr id="2806843" name="AutoShape 59"/>
                <p:cNvSpPr>
                  <a:spLocks noChangeArrowheads="1"/>
                </p:cNvSpPr>
                <p:nvPr/>
              </p:nvSpPr>
              <p:spPr bwMode="auto">
                <a:xfrm>
                  <a:off x="1373" y="1626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44" name="AutoShape 60"/>
                <p:cNvSpPr>
                  <a:spLocks noChangeArrowheads="1"/>
                </p:cNvSpPr>
                <p:nvPr/>
              </p:nvSpPr>
              <p:spPr bwMode="auto">
                <a:xfrm>
                  <a:off x="1421" y="1576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45" name="AutoShape 61"/>
                <p:cNvSpPr>
                  <a:spLocks noChangeArrowheads="1"/>
                </p:cNvSpPr>
                <p:nvPr/>
              </p:nvSpPr>
              <p:spPr bwMode="auto">
                <a:xfrm>
                  <a:off x="1412" y="1647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62"/>
              <p:cNvGrpSpPr>
                <a:grpSpLocks/>
              </p:cNvGrpSpPr>
              <p:nvPr/>
            </p:nvGrpSpPr>
            <p:grpSpPr bwMode="auto">
              <a:xfrm>
                <a:off x="1891" y="1617"/>
                <a:ext cx="203" cy="257"/>
                <a:chOff x="1891" y="1617"/>
                <a:chExt cx="203" cy="257"/>
              </a:xfrm>
            </p:grpSpPr>
            <p:sp>
              <p:nvSpPr>
                <p:cNvPr id="2806847" name="Freeform 63"/>
                <p:cNvSpPr>
                  <a:spLocks/>
                </p:cNvSpPr>
                <p:nvPr/>
              </p:nvSpPr>
              <p:spPr bwMode="auto">
                <a:xfrm>
                  <a:off x="2020" y="1734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48" name="Rectangle 64"/>
                <p:cNvSpPr>
                  <a:spLocks noChangeArrowheads="1"/>
                </p:cNvSpPr>
                <p:nvPr/>
              </p:nvSpPr>
              <p:spPr bwMode="auto">
                <a:xfrm>
                  <a:off x="2017" y="1734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49" name="Rectangle 65"/>
                <p:cNvSpPr>
                  <a:spLocks noChangeArrowheads="1"/>
                </p:cNvSpPr>
                <p:nvPr/>
              </p:nvSpPr>
              <p:spPr bwMode="auto">
                <a:xfrm>
                  <a:off x="2023" y="1792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50" name="Rectangle 66"/>
                <p:cNvSpPr>
                  <a:spLocks noChangeArrowheads="1"/>
                </p:cNvSpPr>
                <p:nvPr/>
              </p:nvSpPr>
              <p:spPr bwMode="auto">
                <a:xfrm>
                  <a:off x="1892" y="1792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51" name="Oval 67"/>
                <p:cNvSpPr>
                  <a:spLocks noChangeArrowheads="1"/>
                </p:cNvSpPr>
                <p:nvPr/>
              </p:nvSpPr>
              <p:spPr bwMode="auto">
                <a:xfrm>
                  <a:off x="1952" y="1617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52" name="Freeform 68"/>
                <p:cNvSpPr>
                  <a:spLocks/>
                </p:cNvSpPr>
                <p:nvPr/>
              </p:nvSpPr>
              <p:spPr bwMode="auto">
                <a:xfrm>
                  <a:off x="1891" y="1661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6853" name="Freeform 69"/>
              <p:cNvSpPr>
                <a:spLocks/>
              </p:cNvSpPr>
              <p:nvPr/>
            </p:nvSpPr>
            <p:spPr bwMode="auto">
              <a:xfrm>
                <a:off x="2148" y="1586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" name="Group 70"/>
              <p:cNvGrpSpPr>
                <a:grpSpLocks/>
              </p:cNvGrpSpPr>
              <p:nvPr/>
            </p:nvGrpSpPr>
            <p:grpSpPr bwMode="auto">
              <a:xfrm>
                <a:off x="1585" y="1576"/>
                <a:ext cx="259" cy="310"/>
                <a:chOff x="1585" y="1576"/>
                <a:chExt cx="259" cy="310"/>
              </a:xfrm>
            </p:grpSpPr>
            <p:grpSp>
              <p:nvGrpSpPr>
                <p:cNvPr id="7" name="Group 71"/>
                <p:cNvGrpSpPr>
                  <a:grpSpLocks/>
                </p:cNvGrpSpPr>
                <p:nvPr/>
              </p:nvGrpSpPr>
              <p:grpSpPr bwMode="auto">
                <a:xfrm>
                  <a:off x="1585" y="1576"/>
                  <a:ext cx="259" cy="310"/>
                  <a:chOff x="1585" y="1576"/>
                  <a:chExt cx="259" cy="310"/>
                </a:xfrm>
              </p:grpSpPr>
              <p:sp>
                <p:nvSpPr>
                  <p:cNvPr id="2806856" name="AutoShape 72"/>
                  <p:cNvSpPr>
                    <a:spLocks noChangeArrowheads="1"/>
                  </p:cNvSpPr>
                  <p:nvPr/>
                </p:nvSpPr>
                <p:spPr bwMode="auto">
                  <a:xfrm>
                    <a:off x="1585" y="1626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6857" name="AutoShape 73"/>
                  <p:cNvSpPr>
                    <a:spLocks noChangeArrowheads="1"/>
                  </p:cNvSpPr>
                  <p:nvPr/>
                </p:nvSpPr>
                <p:spPr bwMode="auto">
                  <a:xfrm>
                    <a:off x="1648" y="1576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6858" name="Oval 74"/>
                <p:cNvSpPr>
                  <a:spLocks noChangeArrowheads="1"/>
                </p:cNvSpPr>
                <p:nvPr/>
              </p:nvSpPr>
              <p:spPr bwMode="auto">
                <a:xfrm>
                  <a:off x="1667" y="1602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59" name="AutoShape 75"/>
                <p:cNvSpPr>
                  <a:spLocks noChangeArrowheads="1"/>
                </p:cNvSpPr>
                <p:nvPr/>
              </p:nvSpPr>
              <p:spPr bwMode="auto">
                <a:xfrm>
                  <a:off x="1616" y="1750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76"/>
            <p:cNvGrpSpPr>
              <a:grpSpLocks/>
            </p:cNvGrpSpPr>
            <p:nvPr/>
          </p:nvGrpSpPr>
          <p:grpSpPr bwMode="auto">
            <a:xfrm>
              <a:off x="1361" y="1900"/>
              <a:ext cx="206" cy="310"/>
              <a:chOff x="1361" y="1900"/>
              <a:chExt cx="206" cy="310"/>
            </a:xfrm>
          </p:grpSpPr>
          <p:sp>
            <p:nvSpPr>
              <p:cNvPr id="2806861" name="AutoShape 77"/>
              <p:cNvSpPr>
                <a:spLocks noChangeArrowheads="1"/>
              </p:cNvSpPr>
              <p:nvPr/>
            </p:nvSpPr>
            <p:spPr bwMode="auto">
              <a:xfrm>
                <a:off x="1361" y="1950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2" name="AutoShape 78"/>
              <p:cNvSpPr>
                <a:spLocks noChangeArrowheads="1"/>
              </p:cNvSpPr>
              <p:nvPr/>
            </p:nvSpPr>
            <p:spPr bwMode="auto">
              <a:xfrm>
                <a:off x="1409" y="1900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3" name="AutoShape 79"/>
              <p:cNvSpPr>
                <a:spLocks noChangeArrowheads="1"/>
              </p:cNvSpPr>
              <p:nvPr/>
            </p:nvSpPr>
            <p:spPr bwMode="auto">
              <a:xfrm>
                <a:off x="1400" y="1971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80"/>
            <p:cNvGrpSpPr>
              <a:grpSpLocks/>
            </p:cNvGrpSpPr>
            <p:nvPr/>
          </p:nvGrpSpPr>
          <p:grpSpPr bwMode="auto">
            <a:xfrm>
              <a:off x="1879" y="1941"/>
              <a:ext cx="203" cy="257"/>
              <a:chOff x="1879" y="1941"/>
              <a:chExt cx="203" cy="257"/>
            </a:xfrm>
          </p:grpSpPr>
          <p:sp>
            <p:nvSpPr>
              <p:cNvPr id="2806865" name="Freeform 81"/>
              <p:cNvSpPr>
                <a:spLocks/>
              </p:cNvSpPr>
              <p:nvPr/>
            </p:nvSpPr>
            <p:spPr bwMode="auto">
              <a:xfrm>
                <a:off x="2008" y="2058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6" name="Rectangle 82"/>
              <p:cNvSpPr>
                <a:spLocks noChangeArrowheads="1"/>
              </p:cNvSpPr>
              <p:nvPr/>
            </p:nvSpPr>
            <p:spPr bwMode="auto">
              <a:xfrm>
                <a:off x="2005" y="2058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7" name="Rectangle 83"/>
              <p:cNvSpPr>
                <a:spLocks noChangeArrowheads="1"/>
              </p:cNvSpPr>
              <p:nvPr/>
            </p:nvSpPr>
            <p:spPr bwMode="auto">
              <a:xfrm>
                <a:off x="2011" y="2116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8" name="Rectangle 84"/>
              <p:cNvSpPr>
                <a:spLocks noChangeArrowheads="1"/>
              </p:cNvSpPr>
              <p:nvPr/>
            </p:nvSpPr>
            <p:spPr bwMode="auto">
              <a:xfrm>
                <a:off x="1880" y="2116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9" name="Oval 85"/>
              <p:cNvSpPr>
                <a:spLocks noChangeArrowheads="1"/>
              </p:cNvSpPr>
              <p:nvPr/>
            </p:nvSpPr>
            <p:spPr bwMode="auto">
              <a:xfrm>
                <a:off x="1940" y="1941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70" name="Freeform 86"/>
              <p:cNvSpPr>
                <a:spLocks/>
              </p:cNvSpPr>
              <p:nvPr/>
            </p:nvSpPr>
            <p:spPr bwMode="auto">
              <a:xfrm>
                <a:off x="1879" y="1985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871" name="Freeform 87"/>
            <p:cNvSpPr>
              <a:spLocks/>
            </p:cNvSpPr>
            <p:nvPr/>
          </p:nvSpPr>
          <p:spPr bwMode="auto">
            <a:xfrm>
              <a:off x="2136" y="1910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88"/>
            <p:cNvGrpSpPr>
              <a:grpSpLocks/>
            </p:cNvGrpSpPr>
            <p:nvPr/>
          </p:nvGrpSpPr>
          <p:grpSpPr bwMode="auto">
            <a:xfrm>
              <a:off x="1573" y="1900"/>
              <a:ext cx="259" cy="310"/>
              <a:chOff x="1573" y="1900"/>
              <a:chExt cx="259" cy="310"/>
            </a:xfrm>
          </p:grpSpPr>
          <p:grpSp>
            <p:nvGrpSpPr>
              <p:cNvPr id="11" name="Group 89"/>
              <p:cNvGrpSpPr>
                <a:grpSpLocks/>
              </p:cNvGrpSpPr>
              <p:nvPr/>
            </p:nvGrpSpPr>
            <p:grpSpPr bwMode="auto">
              <a:xfrm>
                <a:off x="1573" y="1900"/>
                <a:ext cx="259" cy="310"/>
                <a:chOff x="1573" y="1900"/>
                <a:chExt cx="259" cy="310"/>
              </a:xfrm>
            </p:grpSpPr>
            <p:sp>
              <p:nvSpPr>
                <p:cNvPr id="2806874" name="AutoShape 90"/>
                <p:cNvSpPr>
                  <a:spLocks noChangeArrowheads="1"/>
                </p:cNvSpPr>
                <p:nvPr/>
              </p:nvSpPr>
              <p:spPr bwMode="auto">
                <a:xfrm>
                  <a:off x="1573" y="1950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75" name="AutoShape 91"/>
                <p:cNvSpPr>
                  <a:spLocks noChangeArrowheads="1"/>
                </p:cNvSpPr>
                <p:nvPr/>
              </p:nvSpPr>
              <p:spPr bwMode="auto">
                <a:xfrm>
                  <a:off x="1636" y="1900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6876" name="Oval 92"/>
              <p:cNvSpPr>
                <a:spLocks noChangeArrowheads="1"/>
              </p:cNvSpPr>
              <p:nvPr/>
            </p:nvSpPr>
            <p:spPr bwMode="auto">
              <a:xfrm>
                <a:off x="1655" y="1926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77" name="AutoShape 93"/>
              <p:cNvSpPr>
                <a:spLocks noChangeArrowheads="1"/>
              </p:cNvSpPr>
              <p:nvPr/>
            </p:nvSpPr>
            <p:spPr bwMode="auto">
              <a:xfrm>
                <a:off x="1604" y="2074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94"/>
            <p:cNvGrpSpPr>
              <a:grpSpLocks/>
            </p:cNvGrpSpPr>
            <p:nvPr/>
          </p:nvGrpSpPr>
          <p:grpSpPr bwMode="auto">
            <a:xfrm>
              <a:off x="1373" y="2236"/>
              <a:ext cx="206" cy="310"/>
              <a:chOff x="1373" y="2236"/>
              <a:chExt cx="206" cy="310"/>
            </a:xfrm>
          </p:grpSpPr>
          <p:sp>
            <p:nvSpPr>
              <p:cNvPr id="2806879" name="AutoShape 95"/>
              <p:cNvSpPr>
                <a:spLocks noChangeArrowheads="1"/>
              </p:cNvSpPr>
              <p:nvPr/>
            </p:nvSpPr>
            <p:spPr bwMode="auto">
              <a:xfrm>
                <a:off x="1373" y="2286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0" name="AutoShape 96"/>
              <p:cNvSpPr>
                <a:spLocks noChangeArrowheads="1"/>
              </p:cNvSpPr>
              <p:nvPr/>
            </p:nvSpPr>
            <p:spPr bwMode="auto">
              <a:xfrm>
                <a:off x="1421" y="2236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1" name="AutoShape 97"/>
              <p:cNvSpPr>
                <a:spLocks noChangeArrowheads="1"/>
              </p:cNvSpPr>
              <p:nvPr/>
            </p:nvSpPr>
            <p:spPr bwMode="auto">
              <a:xfrm>
                <a:off x="1412" y="2307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98"/>
            <p:cNvGrpSpPr>
              <a:grpSpLocks/>
            </p:cNvGrpSpPr>
            <p:nvPr/>
          </p:nvGrpSpPr>
          <p:grpSpPr bwMode="auto">
            <a:xfrm>
              <a:off x="1891" y="2277"/>
              <a:ext cx="203" cy="257"/>
              <a:chOff x="1891" y="2277"/>
              <a:chExt cx="203" cy="257"/>
            </a:xfrm>
          </p:grpSpPr>
          <p:sp>
            <p:nvSpPr>
              <p:cNvPr id="2806883" name="Freeform 99"/>
              <p:cNvSpPr>
                <a:spLocks/>
              </p:cNvSpPr>
              <p:nvPr/>
            </p:nvSpPr>
            <p:spPr bwMode="auto">
              <a:xfrm>
                <a:off x="2020" y="2394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4" name="Rectangle 100"/>
              <p:cNvSpPr>
                <a:spLocks noChangeArrowheads="1"/>
              </p:cNvSpPr>
              <p:nvPr/>
            </p:nvSpPr>
            <p:spPr bwMode="auto">
              <a:xfrm>
                <a:off x="2017" y="2394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5" name="Rectangle 101"/>
              <p:cNvSpPr>
                <a:spLocks noChangeArrowheads="1"/>
              </p:cNvSpPr>
              <p:nvPr/>
            </p:nvSpPr>
            <p:spPr bwMode="auto">
              <a:xfrm>
                <a:off x="2023" y="2452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6" name="Rectangle 102"/>
              <p:cNvSpPr>
                <a:spLocks noChangeArrowheads="1"/>
              </p:cNvSpPr>
              <p:nvPr/>
            </p:nvSpPr>
            <p:spPr bwMode="auto">
              <a:xfrm>
                <a:off x="1892" y="2452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7" name="Oval 103"/>
              <p:cNvSpPr>
                <a:spLocks noChangeArrowheads="1"/>
              </p:cNvSpPr>
              <p:nvPr/>
            </p:nvSpPr>
            <p:spPr bwMode="auto">
              <a:xfrm>
                <a:off x="1952" y="2277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8" name="Freeform 104"/>
              <p:cNvSpPr>
                <a:spLocks/>
              </p:cNvSpPr>
              <p:nvPr/>
            </p:nvSpPr>
            <p:spPr bwMode="auto">
              <a:xfrm>
                <a:off x="1891" y="2321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889" name="Freeform 105"/>
            <p:cNvSpPr>
              <a:spLocks/>
            </p:cNvSpPr>
            <p:nvPr/>
          </p:nvSpPr>
          <p:spPr bwMode="auto">
            <a:xfrm>
              <a:off x="2148" y="2246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106"/>
            <p:cNvGrpSpPr>
              <a:grpSpLocks/>
            </p:cNvGrpSpPr>
            <p:nvPr/>
          </p:nvGrpSpPr>
          <p:grpSpPr bwMode="auto">
            <a:xfrm>
              <a:off x="1585" y="2236"/>
              <a:ext cx="259" cy="310"/>
              <a:chOff x="1585" y="2236"/>
              <a:chExt cx="259" cy="310"/>
            </a:xfrm>
          </p:grpSpPr>
          <p:grpSp>
            <p:nvGrpSpPr>
              <p:cNvPr id="15" name="Group 107"/>
              <p:cNvGrpSpPr>
                <a:grpSpLocks/>
              </p:cNvGrpSpPr>
              <p:nvPr/>
            </p:nvGrpSpPr>
            <p:grpSpPr bwMode="auto">
              <a:xfrm>
                <a:off x="1585" y="2236"/>
                <a:ext cx="259" cy="310"/>
                <a:chOff x="1585" y="2236"/>
                <a:chExt cx="259" cy="310"/>
              </a:xfrm>
            </p:grpSpPr>
            <p:sp>
              <p:nvSpPr>
                <p:cNvPr id="2806892" name="AutoShape 108"/>
                <p:cNvSpPr>
                  <a:spLocks noChangeArrowheads="1"/>
                </p:cNvSpPr>
                <p:nvPr/>
              </p:nvSpPr>
              <p:spPr bwMode="auto">
                <a:xfrm>
                  <a:off x="1585" y="2286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93" name="AutoShape 109"/>
                <p:cNvSpPr>
                  <a:spLocks noChangeArrowheads="1"/>
                </p:cNvSpPr>
                <p:nvPr/>
              </p:nvSpPr>
              <p:spPr bwMode="auto">
                <a:xfrm>
                  <a:off x="1648" y="2236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6894" name="Oval 110"/>
              <p:cNvSpPr>
                <a:spLocks noChangeArrowheads="1"/>
              </p:cNvSpPr>
              <p:nvPr/>
            </p:nvSpPr>
            <p:spPr bwMode="auto">
              <a:xfrm>
                <a:off x="1667" y="2262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95" name="AutoShape 111"/>
              <p:cNvSpPr>
                <a:spLocks noChangeArrowheads="1"/>
              </p:cNvSpPr>
              <p:nvPr/>
            </p:nvSpPr>
            <p:spPr bwMode="auto">
              <a:xfrm>
                <a:off x="1616" y="2410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" name="Group 112"/>
          <p:cNvGrpSpPr>
            <a:grpSpLocks/>
          </p:cNvGrpSpPr>
          <p:nvPr/>
        </p:nvGrpSpPr>
        <p:grpSpPr bwMode="auto">
          <a:xfrm>
            <a:off x="1917700" y="3684588"/>
            <a:ext cx="1376363" cy="492125"/>
            <a:chOff x="1589" y="2608"/>
            <a:chExt cx="975" cy="310"/>
          </a:xfrm>
        </p:grpSpPr>
        <p:grpSp>
          <p:nvGrpSpPr>
            <p:cNvPr id="17" name="Group 113"/>
            <p:cNvGrpSpPr>
              <a:grpSpLocks/>
            </p:cNvGrpSpPr>
            <p:nvPr/>
          </p:nvGrpSpPr>
          <p:grpSpPr bwMode="auto">
            <a:xfrm>
              <a:off x="1589" y="2608"/>
              <a:ext cx="206" cy="310"/>
              <a:chOff x="1589" y="2608"/>
              <a:chExt cx="206" cy="310"/>
            </a:xfrm>
          </p:grpSpPr>
          <p:sp>
            <p:nvSpPr>
              <p:cNvPr id="2806898" name="AutoShape 114"/>
              <p:cNvSpPr>
                <a:spLocks noChangeArrowheads="1"/>
              </p:cNvSpPr>
              <p:nvPr/>
            </p:nvSpPr>
            <p:spPr bwMode="auto">
              <a:xfrm>
                <a:off x="1589" y="2658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99" name="AutoShape 115"/>
              <p:cNvSpPr>
                <a:spLocks noChangeArrowheads="1"/>
              </p:cNvSpPr>
              <p:nvPr/>
            </p:nvSpPr>
            <p:spPr bwMode="auto">
              <a:xfrm>
                <a:off x="1637" y="2608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0" name="AutoShape 116"/>
              <p:cNvSpPr>
                <a:spLocks noChangeArrowheads="1"/>
              </p:cNvSpPr>
              <p:nvPr/>
            </p:nvSpPr>
            <p:spPr bwMode="auto">
              <a:xfrm>
                <a:off x="1628" y="2679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17"/>
            <p:cNvGrpSpPr>
              <a:grpSpLocks/>
            </p:cNvGrpSpPr>
            <p:nvPr/>
          </p:nvGrpSpPr>
          <p:grpSpPr bwMode="auto">
            <a:xfrm>
              <a:off x="2107" y="2649"/>
              <a:ext cx="203" cy="257"/>
              <a:chOff x="2107" y="2649"/>
              <a:chExt cx="203" cy="257"/>
            </a:xfrm>
          </p:grpSpPr>
          <p:sp>
            <p:nvSpPr>
              <p:cNvPr id="2806902" name="Freeform 118"/>
              <p:cNvSpPr>
                <a:spLocks/>
              </p:cNvSpPr>
              <p:nvPr/>
            </p:nvSpPr>
            <p:spPr bwMode="auto">
              <a:xfrm>
                <a:off x="2236" y="2766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3" name="Rectangle 119"/>
              <p:cNvSpPr>
                <a:spLocks noChangeArrowheads="1"/>
              </p:cNvSpPr>
              <p:nvPr/>
            </p:nvSpPr>
            <p:spPr bwMode="auto">
              <a:xfrm>
                <a:off x="2233" y="276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4" name="Rectangle 120"/>
              <p:cNvSpPr>
                <a:spLocks noChangeArrowheads="1"/>
              </p:cNvSpPr>
              <p:nvPr/>
            </p:nvSpPr>
            <p:spPr bwMode="auto">
              <a:xfrm>
                <a:off x="2239" y="2824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5" name="Rectangle 121"/>
              <p:cNvSpPr>
                <a:spLocks noChangeArrowheads="1"/>
              </p:cNvSpPr>
              <p:nvPr/>
            </p:nvSpPr>
            <p:spPr bwMode="auto">
              <a:xfrm>
                <a:off x="2108" y="2824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6" name="Oval 122"/>
              <p:cNvSpPr>
                <a:spLocks noChangeArrowheads="1"/>
              </p:cNvSpPr>
              <p:nvPr/>
            </p:nvSpPr>
            <p:spPr bwMode="auto">
              <a:xfrm>
                <a:off x="2168" y="2649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7" name="Freeform 123"/>
              <p:cNvSpPr>
                <a:spLocks/>
              </p:cNvSpPr>
              <p:nvPr/>
            </p:nvSpPr>
            <p:spPr bwMode="auto">
              <a:xfrm>
                <a:off x="2107" y="2693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908" name="Freeform 124"/>
            <p:cNvSpPr>
              <a:spLocks/>
            </p:cNvSpPr>
            <p:nvPr/>
          </p:nvSpPr>
          <p:spPr bwMode="auto">
            <a:xfrm>
              <a:off x="2364" y="2618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125"/>
            <p:cNvGrpSpPr>
              <a:grpSpLocks/>
            </p:cNvGrpSpPr>
            <p:nvPr/>
          </p:nvGrpSpPr>
          <p:grpSpPr bwMode="auto">
            <a:xfrm>
              <a:off x="1801" y="2608"/>
              <a:ext cx="259" cy="310"/>
              <a:chOff x="1801" y="2608"/>
              <a:chExt cx="259" cy="310"/>
            </a:xfrm>
          </p:grpSpPr>
          <p:grpSp>
            <p:nvGrpSpPr>
              <p:cNvPr id="20" name="Group 126"/>
              <p:cNvGrpSpPr>
                <a:grpSpLocks/>
              </p:cNvGrpSpPr>
              <p:nvPr/>
            </p:nvGrpSpPr>
            <p:grpSpPr bwMode="auto">
              <a:xfrm>
                <a:off x="1801" y="2608"/>
                <a:ext cx="259" cy="310"/>
                <a:chOff x="1801" y="2608"/>
                <a:chExt cx="259" cy="310"/>
              </a:xfrm>
            </p:grpSpPr>
            <p:sp>
              <p:nvSpPr>
                <p:cNvPr id="2806911" name="AutoShape 127"/>
                <p:cNvSpPr>
                  <a:spLocks noChangeArrowheads="1"/>
                </p:cNvSpPr>
                <p:nvPr/>
              </p:nvSpPr>
              <p:spPr bwMode="auto">
                <a:xfrm>
                  <a:off x="1801" y="2658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912" name="AutoShape 128"/>
                <p:cNvSpPr>
                  <a:spLocks noChangeArrowheads="1"/>
                </p:cNvSpPr>
                <p:nvPr/>
              </p:nvSpPr>
              <p:spPr bwMode="auto">
                <a:xfrm>
                  <a:off x="1864" y="2608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6913" name="Oval 129"/>
              <p:cNvSpPr>
                <a:spLocks noChangeArrowheads="1"/>
              </p:cNvSpPr>
              <p:nvPr/>
            </p:nvSpPr>
            <p:spPr bwMode="auto">
              <a:xfrm>
                <a:off x="1883" y="2634"/>
                <a:ext cx="27" cy="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14" name="AutoShape 130"/>
              <p:cNvSpPr>
                <a:spLocks noChangeArrowheads="1"/>
              </p:cNvSpPr>
              <p:nvPr/>
            </p:nvSpPr>
            <p:spPr bwMode="auto">
              <a:xfrm>
                <a:off x="1832" y="2782"/>
                <a:ext cx="137" cy="55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1" name="Group 131"/>
          <p:cNvGrpSpPr>
            <a:grpSpLocks/>
          </p:cNvGrpSpPr>
          <p:nvPr/>
        </p:nvGrpSpPr>
        <p:grpSpPr bwMode="auto">
          <a:xfrm>
            <a:off x="1901825" y="4198938"/>
            <a:ext cx="290513" cy="492125"/>
            <a:chOff x="1577" y="2932"/>
            <a:chExt cx="206" cy="310"/>
          </a:xfrm>
        </p:grpSpPr>
        <p:sp>
          <p:nvSpPr>
            <p:cNvPr id="2806916" name="AutoShape 132"/>
            <p:cNvSpPr>
              <a:spLocks noChangeArrowheads="1"/>
            </p:cNvSpPr>
            <p:nvPr/>
          </p:nvSpPr>
          <p:spPr bwMode="auto">
            <a:xfrm>
              <a:off x="1577" y="2982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17" name="AutoShape 133"/>
            <p:cNvSpPr>
              <a:spLocks noChangeArrowheads="1"/>
            </p:cNvSpPr>
            <p:nvPr/>
          </p:nvSpPr>
          <p:spPr bwMode="auto">
            <a:xfrm>
              <a:off x="1625" y="2932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18" name="AutoShape 134"/>
            <p:cNvSpPr>
              <a:spLocks noChangeArrowheads="1"/>
            </p:cNvSpPr>
            <p:nvPr/>
          </p:nvSpPr>
          <p:spPr bwMode="auto">
            <a:xfrm>
              <a:off x="1616" y="3003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135"/>
          <p:cNvGrpSpPr>
            <a:grpSpLocks/>
          </p:cNvGrpSpPr>
          <p:nvPr/>
        </p:nvGrpSpPr>
        <p:grpSpPr bwMode="auto">
          <a:xfrm>
            <a:off x="2632075" y="4264025"/>
            <a:ext cx="287338" cy="407988"/>
            <a:chOff x="2095" y="2973"/>
            <a:chExt cx="203" cy="257"/>
          </a:xfrm>
        </p:grpSpPr>
        <p:sp>
          <p:nvSpPr>
            <p:cNvPr id="2806920" name="Freeform 136"/>
            <p:cNvSpPr>
              <a:spLocks/>
            </p:cNvSpPr>
            <p:nvPr/>
          </p:nvSpPr>
          <p:spPr bwMode="auto">
            <a:xfrm>
              <a:off x="2224" y="3090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21" name="Rectangle 137"/>
            <p:cNvSpPr>
              <a:spLocks noChangeArrowheads="1"/>
            </p:cNvSpPr>
            <p:nvPr/>
          </p:nvSpPr>
          <p:spPr bwMode="auto">
            <a:xfrm>
              <a:off x="2221" y="3090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22" name="Rectangle 138"/>
            <p:cNvSpPr>
              <a:spLocks noChangeArrowheads="1"/>
            </p:cNvSpPr>
            <p:nvPr/>
          </p:nvSpPr>
          <p:spPr bwMode="auto">
            <a:xfrm>
              <a:off x="2227" y="3148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23" name="Rectangle 139"/>
            <p:cNvSpPr>
              <a:spLocks noChangeArrowheads="1"/>
            </p:cNvSpPr>
            <p:nvPr/>
          </p:nvSpPr>
          <p:spPr bwMode="auto">
            <a:xfrm>
              <a:off x="2096" y="3148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24" name="Oval 140"/>
            <p:cNvSpPr>
              <a:spLocks noChangeArrowheads="1"/>
            </p:cNvSpPr>
            <p:nvPr/>
          </p:nvSpPr>
          <p:spPr bwMode="auto">
            <a:xfrm>
              <a:off x="2156" y="2973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25" name="Freeform 141"/>
            <p:cNvSpPr>
              <a:spLocks/>
            </p:cNvSpPr>
            <p:nvPr/>
          </p:nvSpPr>
          <p:spPr bwMode="auto">
            <a:xfrm>
              <a:off x="2095" y="3017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6926" name="Freeform 142"/>
          <p:cNvSpPr>
            <a:spLocks/>
          </p:cNvSpPr>
          <p:nvPr/>
        </p:nvSpPr>
        <p:spPr bwMode="auto">
          <a:xfrm>
            <a:off x="2995613" y="4214813"/>
            <a:ext cx="280987" cy="461962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143"/>
          <p:cNvGrpSpPr>
            <a:grpSpLocks/>
          </p:cNvGrpSpPr>
          <p:nvPr/>
        </p:nvGrpSpPr>
        <p:grpSpPr bwMode="auto">
          <a:xfrm>
            <a:off x="2200275" y="4198938"/>
            <a:ext cx="365125" cy="492125"/>
            <a:chOff x="1789" y="2932"/>
            <a:chExt cx="259" cy="310"/>
          </a:xfrm>
        </p:grpSpPr>
        <p:grpSp>
          <p:nvGrpSpPr>
            <p:cNvPr id="24" name="Group 144"/>
            <p:cNvGrpSpPr>
              <a:grpSpLocks/>
            </p:cNvGrpSpPr>
            <p:nvPr/>
          </p:nvGrpSpPr>
          <p:grpSpPr bwMode="auto">
            <a:xfrm>
              <a:off x="1789" y="2932"/>
              <a:ext cx="259" cy="310"/>
              <a:chOff x="1789" y="2932"/>
              <a:chExt cx="259" cy="310"/>
            </a:xfrm>
          </p:grpSpPr>
          <p:sp>
            <p:nvSpPr>
              <p:cNvPr id="2806929" name="AutoShape 145"/>
              <p:cNvSpPr>
                <a:spLocks noChangeArrowheads="1"/>
              </p:cNvSpPr>
              <p:nvPr/>
            </p:nvSpPr>
            <p:spPr bwMode="auto">
              <a:xfrm>
                <a:off x="1789" y="2982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30" name="AutoShape 146"/>
              <p:cNvSpPr>
                <a:spLocks noChangeArrowheads="1"/>
              </p:cNvSpPr>
              <p:nvPr/>
            </p:nvSpPr>
            <p:spPr bwMode="auto">
              <a:xfrm>
                <a:off x="1852" y="2932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931" name="Oval 147"/>
            <p:cNvSpPr>
              <a:spLocks noChangeArrowheads="1"/>
            </p:cNvSpPr>
            <p:nvPr/>
          </p:nvSpPr>
          <p:spPr bwMode="auto">
            <a:xfrm>
              <a:off x="1871" y="2958"/>
              <a:ext cx="27" cy="8"/>
            </a:xfrm>
            <a:prstGeom prst="ellipse">
              <a:avLst/>
            </a:prstGeom>
            <a:solidFill>
              <a:srgbClr val="FC012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32" name="AutoShape 148"/>
            <p:cNvSpPr>
              <a:spLocks noChangeArrowheads="1"/>
            </p:cNvSpPr>
            <p:nvPr/>
          </p:nvSpPr>
          <p:spPr bwMode="auto">
            <a:xfrm>
              <a:off x="1820" y="3106"/>
              <a:ext cx="137" cy="55"/>
            </a:xfrm>
            <a:prstGeom prst="octagon">
              <a:avLst>
                <a:gd name="adj" fmla="val 29282"/>
              </a:avLst>
            </a:prstGeom>
            <a:solidFill>
              <a:srgbClr val="FC012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149"/>
          <p:cNvGrpSpPr>
            <a:grpSpLocks/>
          </p:cNvGrpSpPr>
          <p:nvPr/>
        </p:nvGrpSpPr>
        <p:grpSpPr bwMode="auto">
          <a:xfrm>
            <a:off x="1917700" y="4732338"/>
            <a:ext cx="292100" cy="492125"/>
            <a:chOff x="1589" y="3268"/>
            <a:chExt cx="206" cy="310"/>
          </a:xfrm>
        </p:grpSpPr>
        <p:sp>
          <p:nvSpPr>
            <p:cNvPr id="2806934" name="AutoShape 150"/>
            <p:cNvSpPr>
              <a:spLocks noChangeArrowheads="1"/>
            </p:cNvSpPr>
            <p:nvPr/>
          </p:nvSpPr>
          <p:spPr bwMode="auto">
            <a:xfrm>
              <a:off x="1589" y="3318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00DFCA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35" name="AutoShape 151"/>
            <p:cNvSpPr>
              <a:spLocks noChangeArrowheads="1"/>
            </p:cNvSpPr>
            <p:nvPr/>
          </p:nvSpPr>
          <p:spPr bwMode="auto">
            <a:xfrm>
              <a:off x="1637" y="3268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00DFCA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36" name="AutoShape 152"/>
            <p:cNvSpPr>
              <a:spLocks noChangeArrowheads="1"/>
            </p:cNvSpPr>
            <p:nvPr/>
          </p:nvSpPr>
          <p:spPr bwMode="auto">
            <a:xfrm>
              <a:off x="1628" y="3339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00DFCA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153"/>
          <p:cNvGrpSpPr>
            <a:grpSpLocks/>
          </p:cNvGrpSpPr>
          <p:nvPr/>
        </p:nvGrpSpPr>
        <p:grpSpPr bwMode="auto">
          <a:xfrm>
            <a:off x="2649538" y="4797425"/>
            <a:ext cx="285750" cy="407988"/>
            <a:chOff x="2107" y="3309"/>
            <a:chExt cx="203" cy="257"/>
          </a:xfrm>
        </p:grpSpPr>
        <p:sp>
          <p:nvSpPr>
            <p:cNvPr id="2806938" name="Freeform 154"/>
            <p:cNvSpPr>
              <a:spLocks/>
            </p:cNvSpPr>
            <p:nvPr/>
          </p:nvSpPr>
          <p:spPr bwMode="auto">
            <a:xfrm>
              <a:off x="2236" y="3426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39" name="Rectangle 155"/>
            <p:cNvSpPr>
              <a:spLocks noChangeArrowheads="1"/>
            </p:cNvSpPr>
            <p:nvPr/>
          </p:nvSpPr>
          <p:spPr bwMode="auto">
            <a:xfrm>
              <a:off x="2233" y="3426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40" name="Rectangle 156"/>
            <p:cNvSpPr>
              <a:spLocks noChangeArrowheads="1"/>
            </p:cNvSpPr>
            <p:nvPr/>
          </p:nvSpPr>
          <p:spPr bwMode="auto">
            <a:xfrm>
              <a:off x="2239" y="3484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41" name="Rectangle 157"/>
            <p:cNvSpPr>
              <a:spLocks noChangeArrowheads="1"/>
            </p:cNvSpPr>
            <p:nvPr/>
          </p:nvSpPr>
          <p:spPr bwMode="auto">
            <a:xfrm>
              <a:off x="2108" y="3484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42" name="Oval 158"/>
            <p:cNvSpPr>
              <a:spLocks noChangeArrowheads="1"/>
            </p:cNvSpPr>
            <p:nvPr/>
          </p:nvSpPr>
          <p:spPr bwMode="auto">
            <a:xfrm>
              <a:off x="2168" y="3309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43" name="Freeform 159"/>
            <p:cNvSpPr>
              <a:spLocks/>
            </p:cNvSpPr>
            <p:nvPr/>
          </p:nvSpPr>
          <p:spPr bwMode="auto">
            <a:xfrm>
              <a:off x="2107" y="3353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6944" name="Freeform 160"/>
          <p:cNvSpPr>
            <a:spLocks/>
          </p:cNvSpPr>
          <p:nvPr/>
        </p:nvSpPr>
        <p:spPr bwMode="auto">
          <a:xfrm>
            <a:off x="3011488" y="4748213"/>
            <a:ext cx="282575" cy="461962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7" name="Group 161"/>
          <p:cNvGrpSpPr>
            <a:grpSpLocks/>
          </p:cNvGrpSpPr>
          <p:nvPr/>
        </p:nvGrpSpPr>
        <p:grpSpPr bwMode="auto">
          <a:xfrm>
            <a:off x="2217738" y="4732338"/>
            <a:ext cx="365125" cy="492125"/>
            <a:chOff x="1801" y="3268"/>
            <a:chExt cx="259" cy="310"/>
          </a:xfrm>
        </p:grpSpPr>
        <p:grpSp>
          <p:nvGrpSpPr>
            <p:cNvPr id="28" name="Group 162"/>
            <p:cNvGrpSpPr>
              <a:grpSpLocks/>
            </p:cNvGrpSpPr>
            <p:nvPr/>
          </p:nvGrpSpPr>
          <p:grpSpPr bwMode="auto">
            <a:xfrm>
              <a:off x="1801" y="3268"/>
              <a:ext cx="259" cy="310"/>
              <a:chOff x="1801" y="3268"/>
              <a:chExt cx="259" cy="310"/>
            </a:xfrm>
          </p:grpSpPr>
          <p:sp>
            <p:nvSpPr>
              <p:cNvPr id="2806947" name="AutoShape 163"/>
              <p:cNvSpPr>
                <a:spLocks noChangeArrowheads="1"/>
              </p:cNvSpPr>
              <p:nvPr/>
            </p:nvSpPr>
            <p:spPr bwMode="auto">
              <a:xfrm>
                <a:off x="1801" y="3318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48" name="AutoShape 164"/>
              <p:cNvSpPr>
                <a:spLocks noChangeArrowheads="1"/>
              </p:cNvSpPr>
              <p:nvPr/>
            </p:nvSpPr>
            <p:spPr bwMode="auto">
              <a:xfrm>
                <a:off x="1864" y="3268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949" name="Oval 165"/>
            <p:cNvSpPr>
              <a:spLocks noChangeArrowheads="1"/>
            </p:cNvSpPr>
            <p:nvPr/>
          </p:nvSpPr>
          <p:spPr bwMode="auto">
            <a:xfrm>
              <a:off x="1883" y="3294"/>
              <a:ext cx="27" cy="8"/>
            </a:xfrm>
            <a:prstGeom prst="ellipse">
              <a:avLst/>
            </a:prstGeom>
            <a:solidFill>
              <a:srgbClr val="FAFD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50" name="AutoShape 166"/>
            <p:cNvSpPr>
              <a:spLocks noChangeArrowheads="1"/>
            </p:cNvSpPr>
            <p:nvPr/>
          </p:nvSpPr>
          <p:spPr bwMode="auto">
            <a:xfrm>
              <a:off x="1832" y="3442"/>
              <a:ext cx="137" cy="55"/>
            </a:xfrm>
            <a:prstGeom prst="octagon">
              <a:avLst>
                <a:gd name="adj" fmla="val 29282"/>
              </a:avLst>
            </a:prstGeom>
            <a:solidFill>
              <a:srgbClr val="FAFD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167"/>
          <p:cNvGrpSpPr>
            <a:grpSpLocks/>
          </p:cNvGrpSpPr>
          <p:nvPr/>
        </p:nvGrpSpPr>
        <p:grpSpPr bwMode="auto">
          <a:xfrm>
            <a:off x="3146425" y="1966913"/>
            <a:ext cx="2824163" cy="1547812"/>
            <a:chOff x="2459" y="1526"/>
            <a:chExt cx="2002" cy="975"/>
          </a:xfrm>
        </p:grpSpPr>
        <p:sp>
          <p:nvSpPr>
            <p:cNvPr id="2806952" name="Rectangle 168"/>
            <p:cNvSpPr>
              <a:spLocks noChangeArrowheads="1"/>
            </p:cNvSpPr>
            <p:nvPr/>
          </p:nvSpPr>
          <p:spPr bwMode="auto">
            <a:xfrm>
              <a:off x="2459" y="1526"/>
              <a:ext cx="200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6953" name="Rectangle 169"/>
            <p:cNvSpPr>
              <a:spLocks noChangeArrowheads="1"/>
            </p:cNvSpPr>
            <p:nvPr/>
          </p:nvSpPr>
          <p:spPr bwMode="auto">
            <a:xfrm>
              <a:off x="2483" y="1814"/>
              <a:ext cx="208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</a:t>
              </a:r>
            </a:p>
          </p:txBody>
        </p:sp>
        <p:sp>
          <p:nvSpPr>
            <p:cNvPr id="2806954" name="Rectangle 170"/>
            <p:cNvSpPr>
              <a:spLocks noChangeArrowheads="1"/>
            </p:cNvSpPr>
            <p:nvPr/>
          </p:nvSpPr>
          <p:spPr bwMode="auto">
            <a:xfrm>
              <a:off x="2483" y="2138"/>
              <a:ext cx="208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</a:t>
              </a:r>
            </a:p>
          </p:txBody>
        </p:sp>
      </p:grpSp>
      <p:sp>
        <p:nvSpPr>
          <p:cNvPr id="2806955" name="Rectangle 171"/>
          <p:cNvSpPr>
            <a:spLocks noChangeArrowheads="1"/>
          </p:cNvSpPr>
          <p:nvPr/>
        </p:nvSpPr>
        <p:spPr bwMode="auto">
          <a:xfrm>
            <a:off x="3705225" y="3605213"/>
            <a:ext cx="2824163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itchFamily="-65" charset="0"/>
              </a:rPr>
              <a:t> (light clothing)</a:t>
            </a:r>
          </a:p>
        </p:txBody>
      </p:sp>
      <p:sp>
        <p:nvSpPr>
          <p:cNvPr id="2806956" name="Rectangle 172"/>
          <p:cNvSpPr>
            <a:spLocks noChangeArrowheads="1"/>
          </p:cNvSpPr>
          <p:nvPr/>
        </p:nvSpPr>
        <p:spPr bwMode="auto">
          <a:xfrm>
            <a:off x="3740150" y="4040188"/>
            <a:ext cx="2868613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itchFamily="-65" charset="0"/>
              </a:rPr>
              <a:t> (dark clothing)</a:t>
            </a:r>
          </a:p>
        </p:txBody>
      </p:sp>
      <p:grpSp>
        <p:nvGrpSpPr>
          <p:cNvPr id="30" name="Group 173"/>
          <p:cNvGrpSpPr>
            <a:grpSpLocks/>
          </p:cNvGrpSpPr>
          <p:nvPr/>
        </p:nvGrpSpPr>
        <p:grpSpPr bwMode="auto">
          <a:xfrm>
            <a:off x="2249488" y="5259388"/>
            <a:ext cx="1376362" cy="492125"/>
            <a:chOff x="1589" y="2608"/>
            <a:chExt cx="975" cy="310"/>
          </a:xfrm>
        </p:grpSpPr>
        <p:grpSp>
          <p:nvGrpSpPr>
            <p:cNvPr id="31" name="Group 174"/>
            <p:cNvGrpSpPr>
              <a:grpSpLocks/>
            </p:cNvGrpSpPr>
            <p:nvPr/>
          </p:nvGrpSpPr>
          <p:grpSpPr bwMode="auto">
            <a:xfrm>
              <a:off x="1589" y="2608"/>
              <a:ext cx="206" cy="310"/>
              <a:chOff x="1589" y="2608"/>
              <a:chExt cx="206" cy="310"/>
            </a:xfrm>
          </p:grpSpPr>
          <p:sp>
            <p:nvSpPr>
              <p:cNvPr id="2806959" name="AutoShape 175"/>
              <p:cNvSpPr>
                <a:spLocks noChangeArrowheads="1"/>
              </p:cNvSpPr>
              <p:nvPr/>
            </p:nvSpPr>
            <p:spPr bwMode="auto">
              <a:xfrm>
                <a:off x="1589" y="2658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0" name="AutoShape 176"/>
              <p:cNvSpPr>
                <a:spLocks noChangeArrowheads="1"/>
              </p:cNvSpPr>
              <p:nvPr/>
            </p:nvSpPr>
            <p:spPr bwMode="auto">
              <a:xfrm>
                <a:off x="1637" y="2608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1" name="AutoShape 177"/>
              <p:cNvSpPr>
                <a:spLocks noChangeArrowheads="1"/>
              </p:cNvSpPr>
              <p:nvPr/>
            </p:nvSpPr>
            <p:spPr bwMode="auto">
              <a:xfrm>
                <a:off x="1628" y="2679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06945" name="Group 178"/>
            <p:cNvGrpSpPr>
              <a:grpSpLocks/>
            </p:cNvGrpSpPr>
            <p:nvPr/>
          </p:nvGrpSpPr>
          <p:grpSpPr bwMode="auto">
            <a:xfrm>
              <a:off x="2107" y="2649"/>
              <a:ext cx="203" cy="257"/>
              <a:chOff x="2107" y="2649"/>
              <a:chExt cx="203" cy="257"/>
            </a:xfrm>
          </p:grpSpPr>
          <p:sp>
            <p:nvSpPr>
              <p:cNvPr id="2806963" name="Freeform 179"/>
              <p:cNvSpPr>
                <a:spLocks/>
              </p:cNvSpPr>
              <p:nvPr/>
            </p:nvSpPr>
            <p:spPr bwMode="auto">
              <a:xfrm>
                <a:off x="2236" y="2766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4" name="Rectangle 180"/>
              <p:cNvSpPr>
                <a:spLocks noChangeArrowheads="1"/>
              </p:cNvSpPr>
              <p:nvPr/>
            </p:nvSpPr>
            <p:spPr bwMode="auto">
              <a:xfrm>
                <a:off x="2233" y="276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5" name="Rectangle 181"/>
              <p:cNvSpPr>
                <a:spLocks noChangeArrowheads="1"/>
              </p:cNvSpPr>
              <p:nvPr/>
            </p:nvSpPr>
            <p:spPr bwMode="auto">
              <a:xfrm>
                <a:off x="2239" y="2824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6" name="Rectangle 182"/>
              <p:cNvSpPr>
                <a:spLocks noChangeArrowheads="1"/>
              </p:cNvSpPr>
              <p:nvPr/>
            </p:nvSpPr>
            <p:spPr bwMode="auto">
              <a:xfrm>
                <a:off x="2108" y="2824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7" name="Oval 183"/>
              <p:cNvSpPr>
                <a:spLocks noChangeArrowheads="1"/>
              </p:cNvSpPr>
              <p:nvPr/>
            </p:nvSpPr>
            <p:spPr bwMode="auto">
              <a:xfrm>
                <a:off x="2168" y="2649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8" name="Freeform 184"/>
              <p:cNvSpPr>
                <a:spLocks/>
              </p:cNvSpPr>
              <p:nvPr/>
            </p:nvSpPr>
            <p:spPr bwMode="auto">
              <a:xfrm>
                <a:off x="2107" y="2693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969" name="Freeform 185"/>
            <p:cNvSpPr>
              <a:spLocks/>
            </p:cNvSpPr>
            <p:nvPr/>
          </p:nvSpPr>
          <p:spPr bwMode="auto">
            <a:xfrm>
              <a:off x="2364" y="2618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06946" name="Group 186"/>
            <p:cNvGrpSpPr>
              <a:grpSpLocks/>
            </p:cNvGrpSpPr>
            <p:nvPr/>
          </p:nvGrpSpPr>
          <p:grpSpPr bwMode="auto">
            <a:xfrm>
              <a:off x="1801" y="2608"/>
              <a:ext cx="259" cy="310"/>
              <a:chOff x="1801" y="2608"/>
              <a:chExt cx="259" cy="310"/>
            </a:xfrm>
          </p:grpSpPr>
          <p:grpSp>
            <p:nvGrpSpPr>
              <p:cNvPr id="2806951" name="Group 187"/>
              <p:cNvGrpSpPr>
                <a:grpSpLocks/>
              </p:cNvGrpSpPr>
              <p:nvPr/>
            </p:nvGrpSpPr>
            <p:grpSpPr bwMode="auto">
              <a:xfrm>
                <a:off x="1801" y="2608"/>
                <a:ext cx="259" cy="310"/>
                <a:chOff x="1801" y="2608"/>
                <a:chExt cx="259" cy="310"/>
              </a:xfrm>
            </p:grpSpPr>
            <p:sp>
              <p:nvSpPr>
                <p:cNvPr id="2806972" name="AutoShape 188"/>
                <p:cNvSpPr>
                  <a:spLocks noChangeArrowheads="1"/>
                </p:cNvSpPr>
                <p:nvPr/>
              </p:nvSpPr>
              <p:spPr bwMode="auto">
                <a:xfrm>
                  <a:off x="1801" y="2658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973" name="AutoShape 189"/>
                <p:cNvSpPr>
                  <a:spLocks noChangeArrowheads="1"/>
                </p:cNvSpPr>
                <p:nvPr/>
              </p:nvSpPr>
              <p:spPr bwMode="auto">
                <a:xfrm>
                  <a:off x="1864" y="2608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6974" name="Oval 190"/>
              <p:cNvSpPr>
                <a:spLocks noChangeArrowheads="1"/>
              </p:cNvSpPr>
              <p:nvPr/>
            </p:nvSpPr>
            <p:spPr bwMode="auto">
              <a:xfrm>
                <a:off x="1883" y="2634"/>
                <a:ext cx="27" cy="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75" name="AutoShape 191"/>
              <p:cNvSpPr>
                <a:spLocks noChangeArrowheads="1"/>
              </p:cNvSpPr>
              <p:nvPr/>
            </p:nvSpPr>
            <p:spPr bwMode="auto">
              <a:xfrm>
                <a:off x="1832" y="2782"/>
                <a:ext cx="137" cy="55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6976" name="Rectangle 192"/>
          <p:cNvSpPr>
            <a:spLocks noChangeArrowheads="1"/>
          </p:cNvSpPr>
          <p:nvPr/>
        </p:nvSpPr>
        <p:spPr bwMode="auto">
          <a:xfrm>
            <a:off x="4146550" y="5106988"/>
            <a:ext cx="2824163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itchFamily="-65" charset="0"/>
              </a:rPr>
              <a:t> (light clothing)</a:t>
            </a:r>
          </a:p>
        </p:txBody>
      </p:sp>
      <p:grpSp>
        <p:nvGrpSpPr>
          <p:cNvPr id="2806957" name="Group 193"/>
          <p:cNvGrpSpPr>
            <a:grpSpLocks/>
          </p:cNvGrpSpPr>
          <p:nvPr/>
        </p:nvGrpSpPr>
        <p:grpSpPr bwMode="auto">
          <a:xfrm>
            <a:off x="1147763" y="2135188"/>
            <a:ext cx="401637" cy="454025"/>
            <a:chOff x="1028" y="1573"/>
            <a:chExt cx="286" cy="286"/>
          </a:xfrm>
        </p:grpSpPr>
        <p:sp>
          <p:nvSpPr>
            <p:cNvPr id="2806978" name="Freeform 194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79" name="Rectangle 195"/>
            <p:cNvSpPr>
              <a:spLocks noChangeArrowheads="1"/>
            </p:cNvSpPr>
            <p:nvPr/>
          </p:nvSpPr>
          <p:spPr bwMode="auto">
            <a:xfrm>
              <a:off x="1028" y="1573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</p:txBody>
        </p:sp>
      </p:grpSp>
      <p:grpSp>
        <p:nvGrpSpPr>
          <p:cNvPr id="2806958" name="Group 196"/>
          <p:cNvGrpSpPr>
            <a:grpSpLocks/>
          </p:cNvGrpSpPr>
          <p:nvPr/>
        </p:nvGrpSpPr>
        <p:grpSpPr bwMode="auto">
          <a:xfrm>
            <a:off x="1146175" y="3735388"/>
            <a:ext cx="401638" cy="454025"/>
            <a:chOff x="1027" y="1573"/>
            <a:chExt cx="285" cy="286"/>
          </a:xfrm>
        </p:grpSpPr>
        <p:sp>
          <p:nvSpPr>
            <p:cNvPr id="2806981" name="Freeform 197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82" name="Rectangle 198"/>
            <p:cNvSpPr>
              <a:spLocks noChangeArrowheads="1"/>
            </p:cNvSpPr>
            <p:nvPr/>
          </p:nvSpPr>
          <p:spPr bwMode="auto">
            <a:xfrm>
              <a:off x="1027" y="1573"/>
              <a:ext cx="28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B</a:t>
              </a:r>
            </a:p>
          </p:txBody>
        </p:sp>
      </p:grpSp>
      <p:grpSp>
        <p:nvGrpSpPr>
          <p:cNvPr id="2806962" name="Group 199"/>
          <p:cNvGrpSpPr>
            <a:grpSpLocks/>
          </p:cNvGrpSpPr>
          <p:nvPr/>
        </p:nvGrpSpPr>
        <p:grpSpPr bwMode="auto">
          <a:xfrm>
            <a:off x="1147763" y="5259388"/>
            <a:ext cx="401637" cy="454025"/>
            <a:chOff x="1028" y="1573"/>
            <a:chExt cx="286" cy="286"/>
          </a:xfrm>
        </p:grpSpPr>
        <p:sp>
          <p:nvSpPr>
            <p:cNvPr id="2806984" name="Freeform 200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85" name="Rectangle 201"/>
            <p:cNvSpPr>
              <a:spLocks noChangeArrowheads="1"/>
            </p:cNvSpPr>
            <p:nvPr/>
          </p:nvSpPr>
          <p:spPr bwMode="auto">
            <a:xfrm>
              <a:off x="1028" y="1573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</p:txBody>
        </p:sp>
      </p:grpSp>
      <p:grpSp>
        <p:nvGrpSpPr>
          <p:cNvPr id="2806970" name="Group 202"/>
          <p:cNvGrpSpPr>
            <a:grpSpLocks/>
          </p:cNvGrpSpPr>
          <p:nvPr/>
        </p:nvGrpSpPr>
        <p:grpSpPr bwMode="auto">
          <a:xfrm>
            <a:off x="1128713" y="4192588"/>
            <a:ext cx="401637" cy="454025"/>
            <a:chOff x="1030" y="1968"/>
            <a:chExt cx="284" cy="286"/>
          </a:xfrm>
        </p:grpSpPr>
        <p:sp>
          <p:nvSpPr>
            <p:cNvPr id="2806987" name="Freeform 203"/>
            <p:cNvSpPr>
              <a:spLocks/>
            </p:cNvSpPr>
            <p:nvPr/>
          </p:nvSpPr>
          <p:spPr bwMode="auto">
            <a:xfrm>
              <a:off x="1042" y="2011"/>
              <a:ext cx="237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rgbClr val="FC0128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88" name="Rectangle 204"/>
            <p:cNvSpPr>
              <a:spLocks noChangeArrowheads="1"/>
            </p:cNvSpPr>
            <p:nvPr/>
          </p:nvSpPr>
          <p:spPr bwMode="auto">
            <a:xfrm>
              <a:off x="1030" y="1968"/>
              <a:ext cx="28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1491" name="Rectangle 3"/>
          <p:cNvSpPr>
            <a:spLocks noChangeArrowheads="1"/>
          </p:cNvSpPr>
          <p:nvPr/>
        </p:nvSpPr>
        <p:spPr bwMode="auto">
          <a:xfrm>
            <a:off x="76200" y="3733800"/>
            <a:ext cx="7467600" cy="25202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Thanks to pipelining, I have </a:t>
            </a:r>
            <a:r>
              <a:rPr lang="en-US" sz="2400" b="1" u="sng" dirty="0">
                <a:solidFill>
                  <a:schemeClr val="accent2"/>
                </a:solidFill>
                <a:latin typeface="18 VAG Rounded Bold   07390"/>
              </a:rPr>
              <a:t>reduced the time</a:t>
            </a:r>
            <a:r>
              <a:rPr lang="en-US" sz="2400" b="1" dirty="0">
                <a:solidFill>
                  <a:schemeClr val="accent2"/>
                </a:solidFill>
                <a:latin typeface="18 VAG Rounded Bold   0739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it took me to wash my shirt.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Longer pipelines are </a:t>
            </a:r>
            <a:r>
              <a:rPr lang="en-US" sz="2400" b="1" u="sng" dirty="0">
                <a:solidFill>
                  <a:schemeClr val="accent2"/>
                </a:solidFill>
                <a:latin typeface="18 VAG Rounded Bold   07390"/>
              </a:rPr>
              <a:t>always a win</a:t>
            </a:r>
            <a:r>
              <a:rPr lang="en-US" sz="2400" b="1" dirty="0">
                <a:solidFill>
                  <a:schemeClr val="accent2"/>
                </a:solidFill>
                <a:latin typeface="18 VAG Rounded Bold   0739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(since less work per stage &amp; a faster clock).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We can </a:t>
            </a:r>
            <a:r>
              <a:rPr lang="en-US" sz="2400" b="1" u="sng" dirty="0">
                <a:solidFill>
                  <a:schemeClr val="accent2"/>
                </a:solidFill>
                <a:latin typeface="18 VAG Rounded Bold   07390"/>
              </a:rPr>
              <a:t>rely on compilers</a:t>
            </a:r>
            <a:r>
              <a:rPr lang="en-US" sz="2400" b="1" dirty="0">
                <a:solidFill>
                  <a:schemeClr val="accent2"/>
                </a:solidFill>
                <a:latin typeface="18 VAG Rounded Bold   0739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to help us avoid data hazards by reordering </a:t>
            </a:r>
            <a:r>
              <a:rPr lang="en-US" sz="2400" b="1" dirty="0" err="1">
                <a:solidFill>
                  <a:schemeClr val="tx1"/>
                </a:solidFill>
                <a:latin typeface="18 VAG Rounded Bold   07390"/>
              </a:rPr>
              <a:t>instrs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.</a:t>
            </a:r>
          </a:p>
        </p:txBody>
      </p:sp>
      <p:sp>
        <p:nvSpPr>
          <p:cNvPr id="2751492" name="Rectangle 4"/>
          <p:cNvSpPr>
            <a:spLocks noChangeArrowheads="1"/>
          </p:cNvSpPr>
          <p:nvPr/>
        </p:nvSpPr>
        <p:spPr bwMode="auto">
          <a:xfrm>
            <a:off x="7653338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ABC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0: </a:t>
            </a:r>
            <a:r>
              <a:rPr lang="en-US" sz="2400" b="1">
                <a:latin typeface="Courier New" pitchFamily="-65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1: </a:t>
            </a:r>
            <a:r>
              <a:rPr lang="en-US" sz="2400" b="1">
                <a:latin typeface="Courier New" pitchFamily="-65" charset="0"/>
              </a:rPr>
              <a:t>FF</a:t>
            </a:r>
            <a:r>
              <a:rPr lang="en-US" sz="2400" b="1">
                <a:solidFill>
                  <a:srgbClr val="008000"/>
                </a:solidFill>
                <a:latin typeface="Courier New" pitchFamily="-65" charset="0"/>
              </a:rPr>
              <a:t>T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2: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3: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pitchFamily="-65" charset="0"/>
              </a:rPr>
              <a:t>TT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4: </a:t>
            </a:r>
            <a:r>
              <a:rPr lang="en-US" sz="2400" b="1">
                <a:solidFill>
                  <a:srgbClr val="008000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5: </a:t>
            </a:r>
            <a:r>
              <a:rPr lang="en-US" sz="2400" b="1">
                <a:solidFill>
                  <a:srgbClr val="008000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pitchFamily="-65" charset="0"/>
              </a:rPr>
              <a:t>T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6: </a:t>
            </a:r>
            <a:r>
              <a:rPr lang="en-US" sz="2400" b="1">
                <a:solidFill>
                  <a:srgbClr val="008000"/>
                </a:solidFill>
                <a:latin typeface="Courier New" pitchFamily="-65" charset="0"/>
              </a:rPr>
              <a:t>TT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7: </a:t>
            </a:r>
            <a:r>
              <a:rPr lang="en-US" sz="2400" b="1">
                <a:solidFill>
                  <a:srgbClr val="008000"/>
                </a:solidFill>
                <a:latin typeface="Courier New" pitchFamily="-65" charset="0"/>
              </a:rPr>
              <a:t>TTT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3539" name="Rectangle 3"/>
          <p:cNvSpPr>
            <a:spLocks noChangeArrowheads="1"/>
          </p:cNvSpPr>
          <p:nvPr/>
        </p:nvSpPr>
        <p:spPr bwMode="auto">
          <a:xfrm>
            <a:off x="76200" y="3733800"/>
            <a:ext cx="7467600" cy="25202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Thanks to pipelining, I have </a:t>
            </a:r>
            <a:r>
              <a:rPr lang="en-US" sz="2400" b="1" u="sng" dirty="0">
                <a:solidFill>
                  <a:schemeClr val="tx1"/>
                </a:solidFill>
                <a:latin typeface="18 VAG Rounded Bold   07390"/>
              </a:rPr>
              <a:t>reduced the time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 it took me to wash my shirt.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Longer pipelines are always a win (since less work per stage &amp; a faster clock).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We can </a:t>
            </a:r>
            <a:r>
              <a:rPr lang="en-US" sz="2400" b="1" u="sng" dirty="0">
                <a:solidFill>
                  <a:schemeClr val="tx1"/>
                </a:solidFill>
                <a:latin typeface="18 VAG Rounded Bold   07390"/>
              </a:rPr>
              <a:t>rely on compilers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 to help us avoid data hazards by reordering </a:t>
            </a:r>
            <a:r>
              <a:rPr lang="en-US" sz="2400" b="1" dirty="0" err="1">
                <a:solidFill>
                  <a:schemeClr val="tx1"/>
                </a:solidFill>
                <a:latin typeface="18 VAG Rounded Bold   07390"/>
              </a:rPr>
              <a:t>instrs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.</a:t>
            </a:r>
          </a:p>
        </p:txBody>
      </p:sp>
      <p:sp>
        <p:nvSpPr>
          <p:cNvPr id="2753541" name="Text Box 5"/>
          <p:cNvSpPr txBox="1">
            <a:spLocks noChangeArrowheads="1"/>
          </p:cNvSpPr>
          <p:nvPr/>
        </p:nvSpPr>
        <p:spPr bwMode="auto">
          <a:xfrm>
            <a:off x="990600" y="4387850"/>
            <a:ext cx="3862388" cy="109855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6600" b="1"/>
              <a:t>F A L S E</a:t>
            </a:r>
          </a:p>
        </p:txBody>
      </p:sp>
      <p:sp>
        <p:nvSpPr>
          <p:cNvPr id="2753542" name="Text Box 6"/>
          <p:cNvSpPr txBox="1">
            <a:spLocks noChangeArrowheads="1"/>
          </p:cNvSpPr>
          <p:nvPr/>
        </p:nvSpPr>
        <p:spPr bwMode="auto">
          <a:xfrm>
            <a:off x="990600" y="3505200"/>
            <a:ext cx="3862388" cy="109855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6600" b="1"/>
              <a:t>F A L S E</a:t>
            </a:r>
          </a:p>
        </p:txBody>
      </p:sp>
      <p:sp>
        <p:nvSpPr>
          <p:cNvPr id="2753543" name="Text Box 7"/>
          <p:cNvSpPr txBox="1">
            <a:spLocks noChangeArrowheads="1"/>
          </p:cNvSpPr>
          <p:nvPr/>
        </p:nvSpPr>
        <p:spPr bwMode="auto">
          <a:xfrm>
            <a:off x="757238" y="1168400"/>
            <a:ext cx="7929562" cy="4514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80000"/>
              </a:lnSpc>
              <a:buFont typeface="Times" pitchFamily="-65" charset="0"/>
              <a:buAutoNum type="alphaUcPeriod"/>
            </a:pPr>
            <a:r>
              <a:rPr lang="en-US" sz="2800" b="1" u="sng" dirty="0">
                <a:solidFill>
                  <a:srgbClr val="FF0000"/>
                </a:solidFill>
                <a:latin typeface="18 VAG Rounded Bold   07390"/>
              </a:rPr>
              <a:t>Throughput</a:t>
            </a:r>
            <a:r>
              <a:rPr lang="en-US" sz="2800" b="1" dirty="0">
                <a:solidFill>
                  <a:srgbClr val="FF0000"/>
                </a:solidFill>
                <a:latin typeface="18 VAG Rounded Bold   07390"/>
              </a:rPr>
              <a:t> better, not execution time</a:t>
            </a:r>
          </a:p>
        </p:txBody>
      </p:sp>
      <p:sp>
        <p:nvSpPr>
          <p:cNvPr id="2753544" name="Rectangle 8"/>
          <p:cNvSpPr>
            <a:spLocks noChangeArrowheads="1"/>
          </p:cNvSpPr>
          <p:nvPr/>
        </p:nvSpPr>
        <p:spPr bwMode="auto">
          <a:xfrm>
            <a:off x="762000" y="1784350"/>
            <a:ext cx="7870825" cy="819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0000"/>
              </a:lnSpc>
              <a:buFont typeface="Times" pitchFamily="-65" charset="0"/>
              <a:buAutoNum type="alphaUcPeriod" startAt="2"/>
            </a:pPr>
            <a:r>
              <a:rPr lang="en-US" sz="2600" b="1" dirty="0">
                <a:solidFill>
                  <a:srgbClr val="FF0000"/>
                </a:solidFill>
                <a:latin typeface="18 VAG Rounded Bold   07390"/>
              </a:rPr>
              <a:t>“…longer pipelines do usually mean faster clock, but branches cause problems!</a:t>
            </a:r>
            <a:endParaRPr lang="en-US" sz="2800" b="1" dirty="0">
              <a:solidFill>
                <a:srgbClr val="FF0000"/>
              </a:solidFill>
              <a:latin typeface="18 VAG Rounded Bold   07390"/>
            </a:endParaRPr>
          </a:p>
        </p:txBody>
      </p:sp>
      <p:sp>
        <p:nvSpPr>
          <p:cNvPr id="2753545" name="Rectangle 9"/>
          <p:cNvSpPr>
            <a:spLocks noChangeArrowheads="1"/>
          </p:cNvSpPr>
          <p:nvPr/>
        </p:nvSpPr>
        <p:spPr bwMode="auto">
          <a:xfrm>
            <a:off x="757238" y="2556685"/>
            <a:ext cx="7777162" cy="7961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80000"/>
              </a:lnSpc>
              <a:buFont typeface="Times" pitchFamily="-65" charset="0"/>
              <a:buAutoNum type="alphaUcPeriod" startAt="3"/>
            </a:pPr>
            <a:r>
              <a:rPr lang="en-US" sz="2800" b="1" dirty="0">
                <a:solidFill>
                  <a:srgbClr val="FF0000"/>
                </a:solidFill>
                <a:latin typeface="18 VAG Rounded Bold   07390"/>
              </a:rPr>
              <a:t>“they happen too often &amp; delay too long.” </a:t>
            </a:r>
            <a:r>
              <a:rPr lang="en-US" sz="2800" b="1" u="sng" dirty="0">
                <a:solidFill>
                  <a:srgbClr val="FF0000"/>
                </a:solidFill>
                <a:latin typeface="18 VAG Rounded Bold   07390"/>
              </a:rPr>
              <a:t>Forwarding!</a:t>
            </a:r>
            <a:r>
              <a:rPr lang="en-US" sz="2800" b="1" dirty="0">
                <a:solidFill>
                  <a:srgbClr val="FF0000"/>
                </a:solidFill>
                <a:latin typeface="18 VAG Rounded Bold   07390"/>
              </a:rPr>
              <a:t> (</a:t>
            </a:r>
            <a:r>
              <a:rPr lang="en-US" sz="2800" b="1" dirty="0" err="1">
                <a:solidFill>
                  <a:srgbClr val="FF0000"/>
                </a:solidFill>
                <a:latin typeface="18 VAG Rounded Bold   07390"/>
              </a:rPr>
              <a:t>e.g</a:t>
            </a:r>
            <a:r>
              <a:rPr lang="en-US" sz="2800" b="1" dirty="0">
                <a:solidFill>
                  <a:srgbClr val="FF0000"/>
                </a:solidFill>
                <a:latin typeface="18 VAG Rounded Bold   0739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18 VAG Rounded Bold   07390"/>
              </a:rPr>
              <a:t>Mem</a:t>
            </a:r>
            <a:r>
              <a:rPr lang="en-US" sz="2800" b="1" dirty="0">
                <a:solidFill>
                  <a:srgbClr val="FF0000"/>
                </a:solidFill>
                <a:latin typeface="18 VAG Rounded Bold   0739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18 VAG Rounded Bold   07390"/>
              </a:rPr>
              <a:t></a:t>
            </a:r>
            <a:r>
              <a:rPr lang="en-US" sz="2800" b="1" dirty="0">
                <a:solidFill>
                  <a:srgbClr val="FF0000"/>
                </a:solidFill>
                <a:latin typeface="18 VAG Rounded Bold   07390"/>
              </a:rPr>
              <a:t> ALU)</a:t>
            </a:r>
          </a:p>
        </p:txBody>
      </p:sp>
      <p:sp>
        <p:nvSpPr>
          <p:cNvPr id="2753546" name="AutoShape 10"/>
          <p:cNvSpPr>
            <a:spLocks noChangeArrowheads="1"/>
          </p:cNvSpPr>
          <p:nvPr/>
        </p:nvSpPr>
        <p:spPr bwMode="auto">
          <a:xfrm>
            <a:off x="7620000" y="4079875"/>
            <a:ext cx="1409700" cy="339725"/>
          </a:xfrm>
          <a:prstGeom prst="roundRect">
            <a:avLst>
              <a:gd name="adj" fmla="val 16667"/>
            </a:avLst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3547" name="Text Box 11"/>
          <p:cNvSpPr txBox="1">
            <a:spLocks noChangeArrowheads="1"/>
          </p:cNvSpPr>
          <p:nvPr/>
        </p:nvSpPr>
        <p:spPr bwMode="auto">
          <a:xfrm>
            <a:off x="990600" y="5334000"/>
            <a:ext cx="3862388" cy="109855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6600" b="1"/>
              <a:t>F A L S E</a:t>
            </a:r>
          </a:p>
        </p:txBody>
      </p:sp>
      <p:sp>
        <p:nvSpPr>
          <p:cNvPr id="2753548" name="Rectangle 12"/>
          <p:cNvSpPr>
            <a:spLocks noChangeArrowheads="1"/>
          </p:cNvSpPr>
          <p:nvPr/>
        </p:nvSpPr>
        <p:spPr bwMode="auto">
          <a:xfrm>
            <a:off x="7653338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ABC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0: </a:t>
            </a:r>
            <a:r>
              <a:rPr lang="en-US" sz="2400" b="1">
                <a:latin typeface="Courier New" pitchFamily="-65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1: </a:t>
            </a:r>
            <a:r>
              <a:rPr lang="en-US" sz="2400" b="1">
                <a:latin typeface="Courier New" pitchFamily="-65" charset="0"/>
              </a:rPr>
              <a:t>FF</a:t>
            </a:r>
            <a:r>
              <a:rPr lang="en-US" sz="2400" b="1">
                <a:solidFill>
                  <a:srgbClr val="008000"/>
                </a:solidFill>
                <a:latin typeface="Courier New" pitchFamily="-65" charset="0"/>
              </a:rPr>
              <a:t>T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2: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3: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pitchFamily="-65" charset="0"/>
              </a:rPr>
              <a:t>TT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4: </a:t>
            </a:r>
            <a:r>
              <a:rPr lang="en-US" sz="2400" b="1">
                <a:solidFill>
                  <a:srgbClr val="008000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5: </a:t>
            </a:r>
            <a:r>
              <a:rPr lang="en-US" sz="2400" b="1">
                <a:solidFill>
                  <a:srgbClr val="008000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pitchFamily="-65" charset="0"/>
              </a:rPr>
              <a:t>T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6: </a:t>
            </a:r>
            <a:r>
              <a:rPr lang="en-US" sz="2400" b="1">
                <a:solidFill>
                  <a:srgbClr val="008000"/>
                </a:solidFill>
                <a:latin typeface="Courier New" pitchFamily="-65" charset="0"/>
              </a:rPr>
              <a:t>TT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7: </a:t>
            </a:r>
            <a:r>
              <a:rPr lang="en-US" sz="2400" b="1">
                <a:solidFill>
                  <a:srgbClr val="008000"/>
                </a:solidFill>
                <a:latin typeface="Courier New" pitchFamily="-65" charset="0"/>
              </a:rPr>
              <a:t>TTT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3541" grpId="0" autoUpdateAnimBg="0"/>
      <p:bldP spid="2753542" grpId="0" autoUpdateAnimBg="0"/>
      <p:bldP spid="2753543" grpId="0" autoUpdateAnimBg="0"/>
      <p:bldP spid="2753544" grpId="0" autoUpdateAnimBg="0"/>
      <p:bldP spid="2753545" grpId="0" autoUpdateAnimBg="0"/>
      <p:bldP spid="2753546" grpId="0" animBg="1"/>
      <p:bldP spid="275354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168775" cy="474663"/>
          </a:xfrm>
        </p:spPr>
        <p:txBody>
          <a:bodyPr/>
          <a:lstStyle/>
          <a:p>
            <a:r>
              <a:rPr lang="en-US" sz="3600" dirty="0"/>
              <a:t>Peer Instruction (1/2)</a:t>
            </a:r>
          </a:p>
        </p:txBody>
      </p:sp>
      <p:sp>
        <p:nvSpPr>
          <p:cNvPr id="2808835" name="Rectangle 3"/>
          <p:cNvSpPr>
            <a:spLocks noChangeArrowheads="1"/>
          </p:cNvSpPr>
          <p:nvPr/>
        </p:nvSpPr>
        <p:spPr bwMode="auto">
          <a:xfrm>
            <a:off x="76200" y="2895600"/>
            <a:ext cx="8382000" cy="3733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None/>
              <a:tabLst>
                <a:tab pos="738188" algn="l"/>
              </a:tabLst>
            </a:pPr>
            <a:r>
              <a:rPr lang="en-US" sz="2800" b="1" dirty="0">
                <a:solidFill>
                  <a:schemeClr val="tx1"/>
                </a:solidFill>
              </a:rPr>
              <a:t>Assume 1 </a:t>
            </a:r>
            <a:r>
              <a:rPr lang="en-US" sz="2800" b="1" dirty="0" err="1">
                <a:solidFill>
                  <a:schemeClr val="tx1"/>
                </a:solidFill>
              </a:rPr>
              <a:t>instr</a:t>
            </a:r>
            <a:r>
              <a:rPr lang="en-US" sz="2800" b="1" dirty="0">
                <a:solidFill>
                  <a:schemeClr val="tx1"/>
                </a:solidFill>
              </a:rPr>
              <a:t>/clock, delayed branch, 5 stage pipeline, forwarding, interlock on unresolved load hazards (after 10</a:t>
            </a:r>
            <a:r>
              <a:rPr lang="en-US" sz="2800" b="1" baseline="30000" dirty="0">
                <a:solidFill>
                  <a:schemeClr val="tx1"/>
                </a:solidFill>
              </a:rPr>
              <a:t>3</a:t>
            </a:r>
            <a:r>
              <a:rPr lang="en-US" sz="2800" b="1" dirty="0">
                <a:solidFill>
                  <a:schemeClr val="tx1"/>
                </a:solidFill>
              </a:rPr>
              <a:t> loops, so pipeline full)</a:t>
            </a:r>
          </a:p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None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Loop: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0($s1)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addu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$t0, $s2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sw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0($s1)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addiu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$s1, $s1, -4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$s1, $zero, Loop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nop</a:t>
            </a:r>
            <a:endParaRPr lang="en-US" sz="2800" b="1" dirty="0">
              <a:solidFill>
                <a:schemeClr val="tx1"/>
              </a:solidFill>
            </a:endParaRPr>
          </a:p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Char char="•"/>
              <a:tabLst>
                <a:tab pos="738188" algn="l"/>
              </a:tabLst>
            </a:pPr>
            <a:r>
              <a:rPr lang="en-US" sz="2800" b="1" dirty="0">
                <a:solidFill>
                  <a:schemeClr val="tx1"/>
                </a:solidFill>
              </a:rPr>
              <a:t>How many pipeline stages (clock cycles) per loop iteration to execute this code?</a:t>
            </a:r>
          </a:p>
        </p:txBody>
      </p:sp>
      <p:sp>
        <p:nvSpPr>
          <p:cNvPr id="2808836" name="Rectangle 4"/>
          <p:cNvSpPr>
            <a:spLocks noChangeArrowheads="1"/>
          </p:cNvSpPr>
          <p:nvPr/>
        </p:nvSpPr>
        <p:spPr bwMode="auto">
          <a:xfrm>
            <a:off x="8458200" y="3470275"/>
            <a:ext cx="590550" cy="320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3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4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5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6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7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8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9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239000" cy="474663"/>
          </a:xfrm>
        </p:spPr>
        <p:txBody>
          <a:bodyPr/>
          <a:lstStyle/>
          <a:p>
            <a:r>
              <a:rPr lang="en-US" dirty="0"/>
              <a:t>Peer Instruction Answer (1/2)</a:t>
            </a:r>
          </a:p>
        </p:txBody>
      </p:sp>
      <p:sp>
        <p:nvSpPr>
          <p:cNvPr id="281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03300"/>
            <a:ext cx="8305800" cy="4635500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1773238" algn="l"/>
                <a:tab pos="3252788" algn="l"/>
              </a:tabLst>
            </a:pPr>
            <a:r>
              <a:rPr lang="en-US" dirty="0"/>
              <a:t>Assume 1 </a:t>
            </a:r>
            <a:r>
              <a:rPr lang="en-US" dirty="0" err="1"/>
              <a:t>instr</a:t>
            </a:r>
            <a:r>
              <a:rPr lang="en-US" dirty="0"/>
              <a:t>/clock, delayed branch, 5 stage pipeline, forwarding, interlock on unresolved load hazards. 10</a:t>
            </a:r>
            <a:r>
              <a:rPr lang="en-US" baseline="30000" dirty="0"/>
              <a:t>3</a:t>
            </a:r>
            <a:r>
              <a:rPr lang="en-US" dirty="0"/>
              <a:t> iterations, so pipeline full.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Times" pitchFamily="-65" charset="0"/>
              <a:buNone/>
              <a:tabLst>
                <a:tab pos="1773238" algn="l"/>
                <a:tab pos="3252788" algn="l"/>
              </a:tabLst>
            </a:pPr>
            <a:r>
              <a:rPr lang="en-US" dirty="0">
                <a:latin typeface="Courier New" pitchFamily="-65" charset="0"/>
              </a:rPr>
              <a:t>Loop:	</a:t>
            </a:r>
            <a:r>
              <a:rPr lang="en-US" dirty="0" err="1">
                <a:latin typeface="Courier New" pitchFamily="-65" charset="0"/>
              </a:rPr>
              <a:t>lw</a:t>
            </a:r>
            <a:r>
              <a:rPr lang="en-US" dirty="0">
                <a:latin typeface="Courier New" pitchFamily="-65" charset="0"/>
              </a:rPr>
              <a:t>	$t0, 0($s1)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addu</a:t>
            </a:r>
            <a:r>
              <a:rPr lang="en-US" dirty="0">
                <a:latin typeface="Courier New" pitchFamily="-65" charset="0"/>
              </a:rPr>
              <a:t>	$t0, $t0, $s2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sw</a:t>
            </a:r>
            <a:r>
              <a:rPr lang="en-US" dirty="0">
                <a:latin typeface="Courier New" pitchFamily="-65" charset="0"/>
              </a:rPr>
              <a:t>	$t0, 0($s1)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addiu</a:t>
            </a:r>
            <a:r>
              <a:rPr lang="en-US" dirty="0">
                <a:latin typeface="Courier New" pitchFamily="-65" charset="0"/>
              </a:rPr>
              <a:t>	$s1, $s1, -4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bne</a:t>
            </a:r>
            <a:r>
              <a:rPr lang="en-US" dirty="0">
                <a:latin typeface="Courier New" pitchFamily="-65" charset="0"/>
              </a:rPr>
              <a:t>	$s1, $zero, Loop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nop</a:t>
            </a:r>
            <a:endParaRPr lang="en-US" dirty="0"/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1773238" algn="l"/>
                <a:tab pos="3252788" algn="l"/>
              </a:tabLst>
            </a:pPr>
            <a:r>
              <a:rPr lang="en-US" dirty="0"/>
              <a:t>How many pipeline stages (clock cycles) per loop iteration to execute this code?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86200" y="2209800"/>
            <a:ext cx="2209800" cy="838200"/>
            <a:chOff x="2448" y="1392"/>
            <a:chExt cx="1392" cy="528"/>
          </a:xfrm>
        </p:grpSpPr>
        <p:sp>
          <p:nvSpPr>
            <p:cNvPr id="2810885" name="Oval 5"/>
            <p:cNvSpPr>
              <a:spLocks noChangeArrowheads="1"/>
            </p:cNvSpPr>
            <p:nvPr/>
          </p:nvSpPr>
          <p:spPr bwMode="auto">
            <a:xfrm>
              <a:off x="2448" y="1392"/>
              <a:ext cx="624" cy="28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886" name="Oval 6"/>
            <p:cNvSpPr>
              <a:spLocks noChangeArrowheads="1"/>
            </p:cNvSpPr>
            <p:nvPr/>
          </p:nvSpPr>
          <p:spPr bwMode="auto">
            <a:xfrm>
              <a:off x="3216" y="1632"/>
              <a:ext cx="624" cy="28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887" name="Line 7"/>
            <p:cNvSpPr>
              <a:spLocks noChangeShapeType="1"/>
            </p:cNvSpPr>
            <p:nvPr/>
          </p:nvSpPr>
          <p:spPr bwMode="auto">
            <a:xfrm>
              <a:off x="3072" y="1584"/>
              <a:ext cx="240" cy="9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10888" name="Text Box 8"/>
          <p:cNvSpPr txBox="1">
            <a:spLocks noChangeArrowheads="1"/>
          </p:cNvSpPr>
          <p:nvPr/>
        </p:nvSpPr>
        <p:spPr bwMode="auto">
          <a:xfrm>
            <a:off x="1981200" y="22098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1.</a:t>
            </a:r>
          </a:p>
        </p:txBody>
      </p:sp>
      <p:sp>
        <p:nvSpPr>
          <p:cNvPr id="2810889" name="Text Box 9"/>
          <p:cNvSpPr txBox="1">
            <a:spLocks noChangeArrowheads="1"/>
          </p:cNvSpPr>
          <p:nvPr/>
        </p:nvSpPr>
        <p:spPr bwMode="auto">
          <a:xfrm>
            <a:off x="4724400" y="1905000"/>
            <a:ext cx="41163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2. (data hazard so stall)</a:t>
            </a:r>
          </a:p>
        </p:txBody>
      </p:sp>
      <p:sp>
        <p:nvSpPr>
          <p:cNvPr id="2810890" name="Text Box 10"/>
          <p:cNvSpPr txBox="1">
            <a:spLocks noChangeArrowheads="1"/>
          </p:cNvSpPr>
          <p:nvPr/>
        </p:nvSpPr>
        <p:spPr bwMode="auto">
          <a:xfrm>
            <a:off x="1981200" y="2514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3.</a:t>
            </a:r>
          </a:p>
        </p:txBody>
      </p:sp>
      <p:sp>
        <p:nvSpPr>
          <p:cNvPr id="2810891" name="Text Box 11"/>
          <p:cNvSpPr txBox="1">
            <a:spLocks noChangeArrowheads="1"/>
          </p:cNvSpPr>
          <p:nvPr/>
        </p:nvSpPr>
        <p:spPr bwMode="auto">
          <a:xfrm>
            <a:off x="1981200" y="2895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4.</a:t>
            </a:r>
          </a:p>
        </p:txBody>
      </p:sp>
      <p:sp>
        <p:nvSpPr>
          <p:cNvPr id="2810892" name="Text Box 12"/>
          <p:cNvSpPr txBox="1">
            <a:spLocks noChangeArrowheads="1"/>
          </p:cNvSpPr>
          <p:nvPr/>
        </p:nvSpPr>
        <p:spPr bwMode="auto">
          <a:xfrm>
            <a:off x="1981200" y="32004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5.</a:t>
            </a:r>
          </a:p>
        </p:txBody>
      </p:sp>
      <p:sp>
        <p:nvSpPr>
          <p:cNvPr id="2810893" name="Text Box 13"/>
          <p:cNvSpPr txBox="1">
            <a:spLocks noChangeArrowheads="1"/>
          </p:cNvSpPr>
          <p:nvPr/>
        </p:nvSpPr>
        <p:spPr bwMode="auto">
          <a:xfrm>
            <a:off x="1981200" y="35052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6.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981200" y="3886200"/>
            <a:ext cx="6731000" cy="595313"/>
            <a:chOff x="1248" y="2448"/>
            <a:chExt cx="4240" cy="375"/>
          </a:xfrm>
        </p:grpSpPr>
        <p:sp>
          <p:nvSpPr>
            <p:cNvPr id="2810895" name="Text Box 15"/>
            <p:cNvSpPr txBox="1">
              <a:spLocks noChangeArrowheads="1"/>
            </p:cNvSpPr>
            <p:nvPr/>
          </p:nvSpPr>
          <p:spPr bwMode="auto">
            <a:xfrm>
              <a:off x="2160" y="2496"/>
              <a:ext cx="332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/>
                <a:t>(delayed branch so exec. nop)</a:t>
              </a:r>
            </a:p>
          </p:txBody>
        </p:sp>
        <p:sp>
          <p:nvSpPr>
            <p:cNvPr id="2810896" name="Text Box 16"/>
            <p:cNvSpPr txBox="1">
              <a:spLocks noChangeArrowheads="1"/>
            </p:cNvSpPr>
            <p:nvPr/>
          </p:nvSpPr>
          <p:spPr bwMode="auto">
            <a:xfrm>
              <a:off x="1248" y="2448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/>
                <a:t>7.</a:t>
              </a:r>
            </a:p>
          </p:txBody>
        </p:sp>
      </p:grpSp>
      <p:sp>
        <p:nvSpPr>
          <p:cNvPr id="2810897" name="Rectangle 17"/>
          <p:cNvSpPr>
            <a:spLocks noChangeArrowheads="1"/>
          </p:cNvSpPr>
          <p:nvPr/>
        </p:nvSpPr>
        <p:spPr bwMode="auto">
          <a:xfrm>
            <a:off x="1184275" y="5715000"/>
            <a:ext cx="725646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1  2  3  4  5  6  7  8  9  10</a:t>
            </a:r>
          </a:p>
        </p:txBody>
      </p:sp>
      <p:sp>
        <p:nvSpPr>
          <p:cNvPr id="2810898" name="Oval 18"/>
          <p:cNvSpPr>
            <a:spLocks noChangeArrowheads="1"/>
          </p:cNvSpPr>
          <p:nvPr/>
        </p:nvSpPr>
        <p:spPr bwMode="auto">
          <a:xfrm>
            <a:off x="5508625" y="5661025"/>
            <a:ext cx="609600" cy="609600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0888" grpId="0" autoUpdateAnimBg="0"/>
      <p:bldP spid="2810889" grpId="0" autoUpdateAnimBg="0"/>
      <p:bldP spid="2810890" grpId="0" autoUpdateAnimBg="0"/>
      <p:bldP spid="2810891" grpId="0" autoUpdateAnimBg="0"/>
      <p:bldP spid="2810892" grpId="0" autoUpdateAnimBg="0"/>
      <p:bldP spid="2810893" grpId="0" autoUpdateAnimBg="0"/>
      <p:bldP spid="281089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638800" cy="474663"/>
          </a:xfrm>
        </p:spPr>
        <p:txBody>
          <a:bodyPr/>
          <a:lstStyle/>
          <a:p>
            <a:r>
              <a:rPr lang="en-US" dirty="0"/>
              <a:t>Peer Instruction (2/2)</a:t>
            </a:r>
          </a:p>
        </p:txBody>
      </p:sp>
      <p:sp>
        <p:nvSpPr>
          <p:cNvPr id="2812931" name="Rectangle 3"/>
          <p:cNvSpPr>
            <a:spLocks noChangeArrowheads="1"/>
          </p:cNvSpPr>
          <p:nvPr/>
        </p:nvSpPr>
        <p:spPr bwMode="auto">
          <a:xfrm>
            <a:off x="76200" y="2362200"/>
            <a:ext cx="8382000" cy="4343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None/>
              <a:tabLst>
                <a:tab pos="738188" algn="l"/>
              </a:tabLst>
            </a:pPr>
            <a:r>
              <a:rPr lang="en-US" sz="2800" b="1" dirty="0">
                <a:solidFill>
                  <a:schemeClr val="tx1"/>
                </a:solidFill>
              </a:rPr>
              <a:t>Assume 1 </a:t>
            </a:r>
            <a:r>
              <a:rPr lang="en-US" sz="2800" b="1" dirty="0" err="1">
                <a:solidFill>
                  <a:schemeClr val="tx1"/>
                </a:solidFill>
              </a:rPr>
              <a:t>instr</a:t>
            </a:r>
            <a:r>
              <a:rPr lang="en-US" sz="2800" b="1" dirty="0">
                <a:solidFill>
                  <a:schemeClr val="tx1"/>
                </a:solidFill>
              </a:rPr>
              <a:t>/clock, delayed branch, 5 stage pipeline, forwarding, interlock on unresolved load hazards (after 10</a:t>
            </a:r>
            <a:r>
              <a:rPr lang="en-US" sz="2800" b="1" baseline="30000" dirty="0">
                <a:solidFill>
                  <a:schemeClr val="tx1"/>
                </a:solidFill>
              </a:rPr>
              <a:t>3</a:t>
            </a:r>
            <a:r>
              <a:rPr lang="en-US" sz="2800" b="1" dirty="0">
                <a:solidFill>
                  <a:schemeClr val="tx1"/>
                </a:solidFill>
              </a:rPr>
              <a:t> loops, so pipeline full). </a:t>
            </a:r>
            <a:r>
              <a:rPr lang="en-US" sz="2800" b="1" dirty="0">
                <a:solidFill>
                  <a:schemeClr val="accent2"/>
                </a:solidFill>
              </a:rPr>
              <a:t>Rewrite this code to reduce pipeline stages (clock cycles) per loop to as few as possible.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None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Loop: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0($s1)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addu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$t0, $s2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sw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0($s1)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addiu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$s1, $s1, -4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$s1, $zero, Loop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nop</a:t>
            </a:r>
            <a:endParaRPr lang="en-US" sz="2800" b="1" dirty="0">
              <a:solidFill>
                <a:schemeClr val="tx1"/>
              </a:solidFill>
            </a:endParaRPr>
          </a:p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Char char="•"/>
              <a:tabLst>
                <a:tab pos="738188" algn="l"/>
              </a:tabLst>
            </a:pPr>
            <a:r>
              <a:rPr lang="en-US" sz="2800" b="1" dirty="0">
                <a:solidFill>
                  <a:schemeClr val="tx1"/>
                </a:solidFill>
              </a:rPr>
              <a:t>How many pipeline stages (clock cycles) per loop iteration to execute this code?</a:t>
            </a:r>
          </a:p>
        </p:txBody>
      </p:sp>
      <p:sp>
        <p:nvSpPr>
          <p:cNvPr id="2812932" name="Rectangle 4"/>
          <p:cNvSpPr>
            <a:spLocks noChangeArrowheads="1"/>
          </p:cNvSpPr>
          <p:nvPr/>
        </p:nvSpPr>
        <p:spPr bwMode="auto">
          <a:xfrm>
            <a:off x="8458200" y="3470275"/>
            <a:ext cx="590550" cy="320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3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4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5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6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7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8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9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474663"/>
          </a:xfrm>
        </p:spPr>
        <p:txBody>
          <a:bodyPr/>
          <a:lstStyle/>
          <a:p>
            <a:r>
              <a:rPr lang="en-US" sz="3600" dirty="0"/>
              <a:t>Peer Instruction  (2/2) How long to execute?</a:t>
            </a:r>
          </a:p>
        </p:txBody>
      </p:sp>
      <p:sp>
        <p:nvSpPr>
          <p:cNvPr id="281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886200"/>
            <a:ext cx="8305800" cy="1660525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1773238" algn="l"/>
                <a:tab pos="3252788" algn="l"/>
              </a:tabLst>
            </a:pPr>
            <a:endParaRPr lang="en-US"/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1773238" algn="l"/>
                <a:tab pos="3252788" algn="l"/>
              </a:tabLst>
            </a:pPr>
            <a:r>
              <a:rPr lang="en-US"/>
              <a:t>How many pipeline stages (clock cycles) per loop iteration to execute your revised code? (assume pipeline is full)</a:t>
            </a:r>
          </a:p>
        </p:txBody>
      </p:sp>
      <p:sp>
        <p:nvSpPr>
          <p:cNvPr id="2814980" name="Rectangle 4"/>
          <p:cNvSpPr>
            <a:spLocks noChangeArrowheads="1"/>
          </p:cNvSpPr>
          <p:nvPr/>
        </p:nvSpPr>
        <p:spPr bwMode="auto">
          <a:xfrm>
            <a:off x="685800" y="685800"/>
            <a:ext cx="8153400" cy="2924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  <a:tabLst>
                <a:tab pos="1773238" algn="l"/>
                <a:tab pos="3252788" algn="l"/>
              </a:tabLst>
            </a:pPr>
            <a:r>
              <a:rPr lang="en-US" sz="3200" b="1" dirty="0">
                <a:solidFill>
                  <a:schemeClr val="tx1"/>
                </a:solidFill>
              </a:rPr>
              <a:t>Rewrite this code to reduce clock cycles per loop to as few as possible: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773238" algn="l"/>
                <a:tab pos="3252788" algn="l"/>
              </a:tabLst>
            </a:pP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Loop:	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lw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$t0, 0($s1)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addiu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$s1, $s1, -4 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addu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$t0, $t0, $s2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$s1, $zero, Loop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sw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$t0, </a:t>
            </a:r>
            <a:r>
              <a:rPr lang="en-US" sz="3200" b="1" u="sng" dirty="0">
                <a:latin typeface="Courier New" pitchFamily="-65" charset="0"/>
              </a:rPr>
              <a:t>+4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($s1)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86200" y="1752600"/>
            <a:ext cx="2209800" cy="1219200"/>
            <a:chOff x="2448" y="1104"/>
            <a:chExt cx="1392" cy="768"/>
          </a:xfrm>
        </p:grpSpPr>
        <p:sp>
          <p:nvSpPr>
            <p:cNvPr id="2814982" name="Oval 6"/>
            <p:cNvSpPr>
              <a:spLocks noChangeArrowheads="1"/>
            </p:cNvSpPr>
            <p:nvPr/>
          </p:nvSpPr>
          <p:spPr bwMode="auto">
            <a:xfrm>
              <a:off x="2448" y="1104"/>
              <a:ext cx="624" cy="28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983" name="Oval 7"/>
            <p:cNvSpPr>
              <a:spLocks noChangeArrowheads="1"/>
            </p:cNvSpPr>
            <p:nvPr/>
          </p:nvSpPr>
          <p:spPr bwMode="auto">
            <a:xfrm>
              <a:off x="3216" y="1584"/>
              <a:ext cx="624" cy="28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984" name="Line 8"/>
            <p:cNvSpPr>
              <a:spLocks noChangeShapeType="1"/>
            </p:cNvSpPr>
            <p:nvPr/>
          </p:nvSpPr>
          <p:spPr bwMode="auto">
            <a:xfrm>
              <a:off x="3024" y="1344"/>
              <a:ext cx="240" cy="2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14985" name="Text Box 9"/>
          <p:cNvSpPr txBox="1">
            <a:spLocks noChangeArrowheads="1"/>
          </p:cNvSpPr>
          <p:nvPr/>
        </p:nvSpPr>
        <p:spPr bwMode="auto">
          <a:xfrm>
            <a:off x="4724400" y="1447800"/>
            <a:ext cx="3657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(no hazard since extra cycle)</a:t>
            </a:r>
          </a:p>
        </p:txBody>
      </p:sp>
      <p:sp>
        <p:nvSpPr>
          <p:cNvPr id="2814986" name="Text Box 10"/>
          <p:cNvSpPr txBox="1">
            <a:spLocks noChangeArrowheads="1"/>
          </p:cNvSpPr>
          <p:nvPr/>
        </p:nvSpPr>
        <p:spPr bwMode="auto">
          <a:xfrm>
            <a:off x="1981200" y="1752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1.</a:t>
            </a:r>
          </a:p>
        </p:txBody>
      </p:sp>
      <p:sp>
        <p:nvSpPr>
          <p:cNvPr id="2814987" name="Text Box 11"/>
          <p:cNvSpPr txBox="1">
            <a:spLocks noChangeArrowheads="1"/>
          </p:cNvSpPr>
          <p:nvPr/>
        </p:nvSpPr>
        <p:spPr bwMode="auto">
          <a:xfrm>
            <a:off x="1981200" y="2514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3.</a:t>
            </a:r>
          </a:p>
        </p:txBody>
      </p:sp>
      <p:sp>
        <p:nvSpPr>
          <p:cNvPr id="2814988" name="Text Box 12"/>
          <p:cNvSpPr txBox="1">
            <a:spLocks noChangeArrowheads="1"/>
          </p:cNvSpPr>
          <p:nvPr/>
        </p:nvSpPr>
        <p:spPr bwMode="auto">
          <a:xfrm>
            <a:off x="1981200" y="2895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4.</a:t>
            </a:r>
          </a:p>
        </p:txBody>
      </p:sp>
      <p:sp>
        <p:nvSpPr>
          <p:cNvPr id="2814989" name="Text Box 13"/>
          <p:cNvSpPr txBox="1">
            <a:spLocks noChangeArrowheads="1"/>
          </p:cNvSpPr>
          <p:nvPr/>
        </p:nvSpPr>
        <p:spPr bwMode="auto">
          <a:xfrm>
            <a:off x="1981200" y="3276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5.</a:t>
            </a:r>
          </a:p>
        </p:txBody>
      </p:sp>
      <p:sp>
        <p:nvSpPr>
          <p:cNvPr id="2814990" name="Text Box 14"/>
          <p:cNvSpPr txBox="1">
            <a:spLocks noChangeArrowheads="1"/>
          </p:cNvSpPr>
          <p:nvPr/>
        </p:nvSpPr>
        <p:spPr bwMode="auto">
          <a:xfrm>
            <a:off x="1981200" y="2133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2.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800600" y="3505200"/>
            <a:ext cx="3937000" cy="549275"/>
            <a:chOff x="3024" y="2208"/>
            <a:chExt cx="2480" cy="346"/>
          </a:xfrm>
        </p:grpSpPr>
        <p:sp>
          <p:nvSpPr>
            <p:cNvPr id="2814992" name="Text Box 16"/>
            <p:cNvSpPr txBox="1">
              <a:spLocks noChangeArrowheads="1"/>
            </p:cNvSpPr>
            <p:nvPr/>
          </p:nvSpPr>
          <p:spPr bwMode="auto">
            <a:xfrm>
              <a:off x="3024" y="2304"/>
              <a:ext cx="248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/>
                <a:t>(modified sw to put past addiu)</a:t>
              </a:r>
            </a:p>
          </p:txBody>
        </p:sp>
        <p:sp>
          <p:nvSpPr>
            <p:cNvPr id="2814993" name="Line 17"/>
            <p:cNvSpPr>
              <a:spLocks noChangeShapeType="1"/>
            </p:cNvSpPr>
            <p:nvPr/>
          </p:nvSpPr>
          <p:spPr bwMode="auto">
            <a:xfrm flipV="1">
              <a:off x="3168" y="2208"/>
              <a:ext cx="144" cy="14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14994" name="Rectangle 18"/>
          <p:cNvSpPr>
            <a:spLocks noChangeArrowheads="1"/>
          </p:cNvSpPr>
          <p:nvPr/>
        </p:nvSpPr>
        <p:spPr bwMode="auto">
          <a:xfrm>
            <a:off x="1184275" y="5715000"/>
            <a:ext cx="725646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1  2  3  4  5  6  7  8  9  10</a:t>
            </a:r>
          </a:p>
        </p:txBody>
      </p:sp>
      <p:sp>
        <p:nvSpPr>
          <p:cNvPr id="2814995" name="Oval 19"/>
          <p:cNvSpPr>
            <a:spLocks noChangeArrowheads="1"/>
          </p:cNvSpPr>
          <p:nvPr/>
        </p:nvSpPr>
        <p:spPr bwMode="auto">
          <a:xfrm>
            <a:off x="4038600" y="5661025"/>
            <a:ext cx="609600" cy="609600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4985" grpId="0" autoUpdateAnimBg="0"/>
      <p:bldP spid="2814986" grpId="0" autoUpdateAnimBg="0"/>
      <p:bldP spid="2814987" grpId="0" autoUpdateAnimBg="0"/>
      <p:bldP spid="2814988" grpId="0" autoUpdateAnimBg="0"/>
      <p:bldP spid="2814989" grpId="0" autoUpdateAnimBg="0"/>
      <p:bldP spid="2814990" grpId="0" autoUpdateAnimBg="0"/>
      <p:bldP spid="281499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3299" name="Rectangle 3"/>
          <p:cNvSpPr>
            <a:spLocks noChangeArrowheads="1"/>
          </p:cNvSpPr>
          <p:nvPr/>
        </p:nvSpPr>
        <p:spPr bwMode="auto">
          <a:xfrm>
            <a:off x="1380599" y="6172200"/>
            <a:ext cx="6338273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18 VAG Rounded Bold   07390"/>
              </a:rPr>
              <a:t>Read same memory twice in same clock cycle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86225" y="1941512"/>
            <a:ext cx="1019175" cy="3089275"/>
            <a:chOff x="2470" y="1034"/>
            <a:chExt cx="642" cy="1946"/>
          </a:xfrm>
        </p:grpSpPr>
        <p:sp>
          <p:nvSpPr>
            <p:cNvPr id="2743301" name="Oval 5"/>
            <p:cNvSpPr>
              <a:spLocks noChangeArrowheads="1"/>
            </p:cNvSpPr>
            <p:nvPr/>
          </p:nvSpPr>
          <p:spPr bwMode="auto">
            <a:xfrm>
              <a:off x="2470" y="2481"/>
              <a:ext cx="623" cy="499"/>
            </a:xfrm>
            <a:prstGeom prst="ellipse">
              <a:avLst/>
            </a:prstGeom>
            <a:noFill/>
            <a:ln w="57150">
              <a:solidFill>
                <a:srgbClr val="EA157A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02" name="Oval 6"/>
            <p:cNvSpPr>
              <a:spLocks noChangeArrowheads="1"/>
            </p:cNvSpPr>
            <p:nvPr/>
          </p:nvSpPr>
          <p:spPr bwMode="auto">
            <a:xfrm>
              <a:off x="2489" y="1034"/>
              <a:ext cx="623" cy="566"/>
            </a:xfrm>
            <a:prstGeom prst="ellipse">
              <a:avLst/>
            </a:prstGeom>
            <a:noFill/>
            <a:ln w="57150">
              <a:solidFill>
                <a:srgbClr val="EA157A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08000" y="1174750"/>
            <a:ext cx="7797800" cy="5302250"/>
            <a:chOff x="216" y="551"/>
            <a:chExt cx="4912" cy="334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43305" name="Freeform 9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06" name="Freeform 10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43308" name="Freeform 12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09" name="Freeform 13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10" name="Rectangle 14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43311" name="Line 15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2" name="Line 16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3" name="Rectangle 17"/>
            <p:cNvSpPr>
              <a:spLocks noChangeArrowheads="1"/>
            </p:cNvSpPr>
            <p:nvPr/>
          </p:nvSpPr>
          <p:spPr bwMode="auto">
            <a:xfrm>
              <a:off x="579" y="1302"/>
              <a:ext cx="6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Load</a:t>
              </a:r>
            </a:p>
          </p:txBody>
        </p:sp>
        <p:sp>
          <p:nvSpPr>
            <p:cNvPr id="2743314" name="Rectangle 18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43315" name="Rectangle 19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43316" name="Rectangle 20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43317" name="Rectangle 21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43318" name="Line 22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9" name="Line 23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0" name="Line 24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1" name="Line 25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2" name="Line 26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3" name="Line 27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4" name="Line 28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5" name="Line 29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43327" name="Freeform 31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28" name="Rectangle 32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43330" name="Rectangle 34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43332" name="Freeform 36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33" name="Freeform 37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43334" name="Rectangle 38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43336" name="Freeform 40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37" name="Freeform 41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38" name="Line 42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39" name="Freeform 43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0" name="Line 44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1" name="Rectangle 45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43342" name="Rectangle 46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43344" name="Freeform 48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45" name="Freeform 49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46" name="Line 50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7" name="Line 51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8" name="Freeform 52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9" name="Line 53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50" name="Freeform 54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43353" name="Freeform 57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54" name="Rectangle 58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3" name="Group 59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43356" name="Rectangle 60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4" name="Group 61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43358" name="Freeform 62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359" name="Freeform 63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360" name="Rectangle 64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5" name="Group 65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43362" name="Freeform 66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63" name="Freeform 67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64" name="Line 68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5" name="Freeform 69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6" name="Line 70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7" name="Rectangle 71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6" name="Group 72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43369" name="Freeform 73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70" name="Freeform 74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71" name="Rectangle 75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7" name="Group 76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43373" name="Freeform 77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74" name="Freeform 78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75" name="Line 79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6" name="Line 80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7" name="Freeform 81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8" name="Line 82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9" name="Freeform 83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84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43382" name="Freeform 86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83" name="Rectangle 87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43385" name="Rectangle 89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1" name="Group 90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43387" name="Freeform 91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388" name="Freeform 92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389" name="Rectangle 93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2" name="Group 94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43391" name="Freeform 95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92" name="Freeform 96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93" name="Line 97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4" name="Freeform 98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5" name="Line 99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6" name="Rectangle 100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3" name="Group 101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43398" name="Freeform 102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99" name="Freeform 103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00" name="Rectangle 104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4" name="Group 105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43402" name="Freeform 106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03" name="Freeform 107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04" name="Line 108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5" name="Line 109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6" name="Freeform 110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7" name="Line 111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8" name="Freeform 112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13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43410" name="Freeform 114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11" name="Rectangle 115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43412" name="Rectangle 116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6" name="Group 117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43414" name="Freeform 118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15" name="Freeform 119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16" name="Line 120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7" name="Freeform 121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8" name="Line 122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9" name="Rectangle 123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" name="Group 124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43421" name="Freeform 125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22" name="Freeform 126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23" name="Rectangle 127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8" name="Group 128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43425" name="Freeform 129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26" name="Freeform 130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27" name="Line 131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28" name="Line 132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29" name="Freeform 133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30" name="Line 134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31" name="Freeform 135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136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43434" name="Freeform 138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35" name="Rectangle 139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1" name="Group 140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43437" name="Rectangle 141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743329" name="Group 142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43439" name="Freeform 143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440" name="Freeform 144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441" name="Rectangle 145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3331" name="Group 146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43443" name="Freeform 147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44" name="Freeform 148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45" name="Line 149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6" name="Freeform 150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7" name="Line 151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8" name="Rectangle 152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43335" name="Group 153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43450" name="Freeform 154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51" name="Freeform 155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52" name="Rectangle 156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3343" name="Group 157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43454" name="Freeform 158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55" name="Freeform 159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56" name="Line 160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7" name="Line 161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8" name="Freeform 162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9" name="Line 163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60" name="Freeform 164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61" name="Rectangle 165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43462" name="Rectangle 166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167" name="Title 1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Structural Hazard #1: Single Memory (1/2)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329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Structural Hazard #1: Single Memory (2/2)</a:t>
            </a:r>
            <a:endParaRPr lang="en-US" sz="3600" dirty="0"/>
          </a:p>
        </p:txBody>
      </p:sp>
      <p:sp>
        <p:nvSpPr>
          <p:cNvPr id="274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infeasible and inefficient to create second memory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(We’ll learn about this more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friday</a:t>
            </a:r>
            <a:r>
              <a:rPr lang="en-US" dirty="0" smtClean="0">
                <a:solidFill>
                  <a:schemeClr val="bg2"/>
                </a:solidFill>
              </a:rPr>
              <a:t>/next </a:t>
            </a:r>
            <a:r>
              <a:rPr lang="en-US" dirty="0" smtClean="0">
                <a:solidFill>
                  <a:schemeClr val="bg2"/>
                </a:solidFill>
              </a:rPr>
              <a:t>week)</a:t>
            </a:r>
            <a:endParaRPr lang="en-US" dirty="0" smtClean="0">
              <a:solidFill>
                <a:schemeClr val="bg2"/>
              </a:solidFill>
            </a:endParaRPr>
          </a:p>
          <a:p>
            <a:pPr lvl="1"/>
            <a:r>
              <a:rPr lang="en-US" dirty="0" smtClean="0"/>
              <a:t>…so </a:t>
            </a:r>
            <a:r>
              <a:rPr lang="en-US" dirty="0" smtClean="0"/>
              <a:t>simulate this by having </a:t>
            </a:r>
            <a:r>
              <a:rPr lang="en-US" dirty="0" smtClean="0">
                <a:solidFill>
                  <a:schemeClr val="accent1"/>
                </a:solidFill>
              </a:rPr>
              <a:t>two Level 1 Caches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lvl="2"/>
            <a:r>
              <a:rPr lang="en-US" dirty="0" smtClean="0"/>
              <a:t>(a temporary smaller [of usually most recently used] copy of memory)</a:t>
            </a:r>
          </a:p>
          <a:p>
            <a:pPr lvl="1"/>
            <a:r>
              <a:rPr lang="en-US" dirty="0" smtClean="0"/>
              <a:t>have </a:t>
            </a:r>
            <a:r>
              <a:rPr lang="en-US" dirty="0" smtClean="0"/>
              <a:t>both an </a:t>
            </a:r>
            <a:r>
              <a:rPr lang="en-US" dirty="0" smtClean="0">
                <a:solidFill>
                  <a:schemeClr val="accent1"/>
                </a:solidFill>
              </a:rPr>
              <a:t>L1 Instruction Cache </a:t>
            </a: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 smtClean="0">
                <a:solidFill>
                  <a:schemeClr val="accent1"/>
                </a:solidFill>
              </a:rPr>
              <a:t>L1 Data Cache</a:t>
            </a:r>
          </a:p>
          <a:p>
            <a:pPr lvl="1"/>
            <a:r>
              <a:rPr lang="en-US" dirty="0" smtClean="0"/>
              <a:t>need more complex hardware to control when both caches miss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48600" cy="474662"/>
          </a:xfrm>
        </p:spPr>
        <p:txBody>
          <a:bodyPr/>
          <a:lstStyle/>
          <a:p>
            <a:r>
              <a:rPr lang="en-US"/>
              <a:t>Structural Hazard #2: Registers (1/2)</a:t>
            </a:r>
          </a:p>
        </p:txBody>
      </p:sp>
      <p:sp>
        <p:nvSpPr>
          <p:cNvPr id="2747395" name="Rectangle 3"/>
          <p:cNvSpPr>
            <a:spLocks noChangeArrowheads="1"/>
          </p:cNvSpPr>
          <p:nvPr/>
        </p:nvSpPr>
        <p:spPr bwMode="auto">
          <a:xfrm>
            <a:off x="914400" y="6096000"/>
            <a:ext cx="7056418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18 VAG Rounded Bold   07390"/>
              </a:rPr>
              <a:t>Can we read and write to registers simultaneously?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98988" y="1973263"/>
            <a:ext cx="1090612" cy="2986087"/>
            <a:chOff x="2897" y="1099"/>
            <a:chExt cx="687" cy="1881"/>
          </a:xfrm>
        </p:grpSpPr>
        <p:sp>
          <p:nvSpPr>
            <p:cNvPr id="2747397" name="Oval 5"/>
            <p:cNvSpPr>
              <a:spLocks noChangeArrowheads="1"/>
            </p:cNvSpPr>
            <p:nvPr/>
          </p:nvSpPr>
          <p:spPr bwMode="auto">
            <a:xfrm>
              <a:off x="2897" y="2481"/>
              <a:ext cx="623" cy="499"/>
            </a:xfrm>
            <a:prstGeom prst="ellipse">
              <a:avLst/>
            </a:prstGeom>
            <a:noFill/>
            <a:ln w="57150">
              <a:solidFill>
                <a:srgbClr val="EA157A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398" name="Oval 6"/>
            <p:cNvSpPr>
              <a:spLocks noChangeArrowheads="1"/>
            </p:cNvSpPr>
            <p:nvPr/>
          </p:nvSpPr>
          <p:spPr bwMode="auto">
            <a:xfrm>
              <a:off x="2961" y="1099"/>
              <a:ext cx="623" cy="566"/>
            </a:xfrm>
            <a:prstGeom prst="ellipse">
              <a:avLst/>
            </a:prstGeom>
            <a:noFill/>
            <a:ln w="57150">
              <a:solidFill>
                <a:srgbClr val="EA157A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42900" y="1103313"/>
            <a:ext cx="7797800" cy="5056187"/>
            <a:chOff x="216" y="551"/>
            <a:chExt cx="4912" cy="3185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47401" name="Freeform 9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02" name="Freeform 10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47404" name="Freeform 12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05" name="Freeform 13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06" name="Rectangle 14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47407" name="Line 15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08" name="Line 16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09" name="Rectangle 17"/>
            <p:cNvSpPr>
              <a:spLocks noChangeArrowheads="1"/>
            </p:cNvSpPr>
            <p:nvPr/>
          </p:nvSpPr>
          <p:spPr bwMode="auto">
            <a:xfrm>
              <a:off x="579" y="1302"/>
              <a:ext cx="38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sw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47410" name="Rectangle 18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47411" name="Rectangle 19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47412" name="Rectangle 20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47413" name="Rectangle 21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47414" name="Line 22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5" name="Line 23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6" name="Line 24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7" name="Line 25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8" name="Line 26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9" name="Line 27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20" name="Line 28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21" name="Line 29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47423" name="Freeform 31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24" name="Rectangle 32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47426" name="Rectangle 34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47428" name="Freeform 36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29" name="Freeform 37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47430" name="Rectangle 38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47432" name="Freeform 40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33" name="Freeform 41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34" name="Line 42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5" name="Freeform 43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6" name="Line 44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7" name="Rectangle 45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47438" name="Rectangle 46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47440" name="Freeform 48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41" name="Freeform 49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42" name="Line 50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3" name="Line 51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4" name="Freeform 52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5" name="Line 53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6" name="Freeform 54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47449" name="Freeform 57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50" name="Rectangle 58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3" name="Group 59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47452" name="Rectangle 60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4" name="Group 61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47454" name="Freeform 62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455" name="Freeform 63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456" name="Rectangle 64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5" name="Group 65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47458" name="Freeform 66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59" name="Freeform 67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60" name="Line 68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1" name="Freeform 69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2" name="Line 70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3" name="Rectangle 71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6" name="Group 72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47465" name="Freeform 73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66" name="Freeform 74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67" name="Rectangle 75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7" name="Group 76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47469" name="Freeform 77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70" name="Freeform 78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71" name="Line 79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2" name="Line 80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3" name="Freeform 81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4" name="Line 82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5" name="Freeform 83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84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47478" name="Freeform 86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79" name="Rectangle 87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47481" name="Rectangle 89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1" name="Group 90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47483" name="Freeform 91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484" name="Freeform 92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485" name="Rectangle 93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2" name="Group 94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47487" name="Freeform 95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88" name="Freeform 96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89" name="Line 97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0" name="Freeform 98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1" name="Line 99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2" name="Rectangle 100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3" name="Group 101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47494" name="Freeform 102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95" name="Freeform 103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96" name="Rectangle 104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4" name="Group 105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47498" name="Freeform 106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99" name="Freeform 107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00" name="Line 108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1" name="Line 109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2" name="Freeform 110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3" name="Line 111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4" name="Freeform 112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13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47506" name="Freeform 114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7" name="Rectangle 115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47508" name="Rectangle 116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6" name="Group 117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47510" name="Freeform 118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11" name="Freeform 119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12" name="Line 120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3" name="Freeform 121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4" name="Line 122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5" name="Rectangle 123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" name="Group 124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47517" name="Freeform 125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18" name="Freeform 126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19" name="Rectangle 127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8" name="Group 128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47521" name="Freeform 129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22" name="Freeform 130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23" name="Line 131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4" name="Line 132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5" name="Freeform 133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6" name="Line 134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7" name="Freeform 135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136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47530" name="Freeform 138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31" name="Rectangle 139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1" name="Group 140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47533" name="Rectangle 141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747392" name="Group 142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47535" name="Freeform 143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536" name="Freeform 144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537" name="Rectangle 145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7393" name="Group 146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47539" name="Freeform 147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40" name="Freeform 148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41" name="Line 149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2" name="Freeform 150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3" name="Line 151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4" name="Rectangle 152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47396" name="Group 153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47546" name="Freeform 154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47" name="Freeform 155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48" name="Rectangle 156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7399" name="Group 157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47550" name="Freeform 158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51" name="Freeform 159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52" name="Line 160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3" name="Line 161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4" name="Freeform 162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5" name="Line 163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6" name="Freeform 164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57" name="Rectangle 165"/>
            <p:cNvSpPr>
              <a:spLocks noChangeArrowheads="1"/>
            </p:cNvSpPr>
            <p:nvPr/>
          </p:nvSpPr>
          <p:spPr bwMode="auto">
            <a:xfrm>
              <a:off x="216" y="5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47558" name="Rectangle 166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739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772400" cy="474662"/>
          </a:xfrm>
        </p:spPr>
        <p:txBody>
          <a:bodyPr/>
          <a:lstStyle/>
          <a:p>
            <a:r>
              <a:rPr lang="en-US" dirty="0"/>
              <a:t>Structural Hazard #2: Registers (2/2)</a:t>
            </a:r>
          </a:p>
        </p:txBody>
      </p:sp>
      <p:sp>
        <p:nvSpPr>
          <p:cNvPr id="274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2550"/>
          </a:xfrm>
        </p:spPr>
        <p:txBody>
          <a:bodyPr/>
          <a:lstStyle/>
          <a:p>
            <a:r>
              <a:rPr lang="en-US" dirty="0"/>
              <a:t>Two different solutions have been used:</a:t>
            </a:r>
          </a:p>
          <a:p>
            <a:pPr lvl="1">
              <a:buFontTx/>
              <a:buNone/>
            </a:pPr>
            <a:r>
              <a:rPr lang="en-US" dirty="0"/>
              <a:t>1) </a:t>
            </a:r>
            <a:r>
              <a:rPr lang="en-US" dirty="0" err="1"/>
              <a:t>RegFile</a:t>
            </a:r>
            <a:r>
              <a:rPr lang="en-US" dirty="0"/>
              <a:t> access is </a:t>
            </a:r>
            <a:r>
              <a:rPr lang="en-US" i="1" dirty="0"/>
              <a:t>VERY</a:t>
            </a:r>
            <a:r>
              <a:rPr lang="en-US" dirty="0"/>
              <a:t> fast: takes less than half the time of ALU stage</a:t>
            </a:r>
          </a:p>
          <a:p>
            <a:pPr lvl="2"/>
            <a:r>
              <a:rPr lang="en-US" dirty="0"/>
              <a:t>Write to Registers during first half of each clock cycle</a:t>
            </a:r>
          </a:p>
          <a:p>
            <a:pPr lvl="2"/>
            <a:r>
              <a:rPr lang="en-US" dirty="0"/>
              <a:t>Read from Registers during second half of each clock cycle</a:t>
            </a:r>
          </a:p>
          <a:p>
            <a:pPr lvl="1">
              <a:buFontTx/>
              <a:buNone/>
            </a:pPr>
            <a:r>
              <a:rPr lang="en-US" dirty="0"/>
              <a:t>2) Build </a:t>
            </a:r>
            <a:r>
              <a:rPr lang="en-US" dirty="0" err="1"/>
              <a:t>RegFile</a:t>
            </a:r>
            <a:r>
              <a:rPr lang="en-US" dirty="0"/>
              <a:t> with independent read and write ports</a:t>
            </a:r>
          </a:p>
          <a:p>
            <a:r>
              <a:rPr lang="en-US" dirty="0">
                <a:solidFill>
                  <a:schemeClr val="accent1"/>
                </a:solidFill>
              </a:rPr>
              <a:t>Result: can perform Read and Write during same clock cycle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Hazard: Branching (1/8)</a:t>
            </a:r>
            <a:endParaRPr lang="en-US"/>
          </a:p>
        </p:txBody>
      </p:sp>
      <p:sp>
        <p:nvSpPr>
          <p:cNvPr id="2761731" name="Rectangle 3"/>
          <p:cNvSpPr>
            <a:spLocks noChangeArrowheads="1"/>
          </p:cNvSpPr>
          <p:nvPr/>
        </p:nvSpPr>
        <p:spPr bwMode="auto">
          <a:xfrm>
            <a:off x="917575" y="6189663"/>
            <a:ext cx="7364194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18 VAG Rounded Bold   07390"/>
              </a:rPr>
              <a:t>Where do we do the compare for the branch?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1179513"/>
            <a:ext cx="7797800" cy="5302250"/>
            <a:chOff x="216" y="551"/>
            <a:chExt cx="4912" cy="334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1734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5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1737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8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39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1740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1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2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1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3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1744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1745" name="Rectangle 17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61746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1747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8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9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0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1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2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3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4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1756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57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1759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1761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62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1763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1765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66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67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8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9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0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1771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1773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74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75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6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7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8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9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1782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83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178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1787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788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789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1791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2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793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4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5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6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1798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9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0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1802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03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4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5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6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7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8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61811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12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61814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61816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17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18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61820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1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2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3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4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5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61827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8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9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61831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32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33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4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5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6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7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61839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0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61841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61843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4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45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6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7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8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61850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1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2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61854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5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6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7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8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9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60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61863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64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61866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61868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69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70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28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61872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73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74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5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6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7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1729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61879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0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1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32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61883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4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5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6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7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8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9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90" name="Rectangle 162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61891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61892" name="Line 164"/>
          <p:cNvSpPr>
            <a:spLocks noChangeShapeType="1"/>
          </p:cNvSpPr>
          <p:nvPr/>
        </p:nvSpPr>
        <p:spPr bwMode="auto">
          <a:xfrm>
            <a:off x="4229100" y="2590800"/>
            <a:ext cx="76200" cy="1752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1731" grpId="0" autoUpdateAnimBg="0"/>
      <p:bldP spid="27618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Hazard: Branching (2/8)</a:t>
            </a:r>
            <a:endParaRPr lang="en-US"/>
          </a:p>
        </p:txBody>
      </p:sp>
      <p:sp>
        <p:nvSpPr>
          <p:cNvPr id="276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 had put branch decision-making hardware in ALU stage</a:t>
            </a:r>
          </a:p>
          <a:p>
            <a:pPr lvl="1"/>
            <a:r>
              <a:rPr lang="en-US" smtClean="0"/>
              <a:t>therefore two more instructions after the branch will always be fetched, whether or not the branch is taken</a:t>
            </a:r>
          </a:p>
          <a:p>
            <a:r>
              <a:rPr lang="en-US" smtClean="0"/>
              <a:t>Desired functionality of a branch</a:t>
            </a:r>
          </a:p>
          <a:p>
            <a:pPr lvl="1"/>
            <a:r>
              <a:rPr lang="en-US" smtClean="0"/>
              <a:t>if we do not take the branch, don’t waste any time and continue executing normally</a:t>
            </a:r>
          </a:p>
          <a:p>
            <a:pPr lvl="1"/>
            <a:r>
              <a:rPr lang="en-US" smtClean="0"/>
              <a:t>if we take the branch, don’t execute any instructions after the branch, just go to the desired label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29522</TotalTime>
  <Pages>47</Pages>
  <Words>3523</Words>
  <Application>Microsoft PowerPoint 4.0</Application>
  <PresentationFormat>Letter Paper (8.5x11 in)</PresentationFormat>
  <Paragraphs>828</Paragraphs>
  <Slides>37</Slides>
  <Notes>36</Notes>
  <HiddenSlides>3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Metro</vt:lpstr>
      <vt:lpstr>Intel’s new chip: the atom processor!</vt:lpstr>
      <vt:lpstr>Review</vt:lpstr>
      <vt:lpstr>Problems for Pipelining CPUs</vt:lpstr>
      <vt:lpstr>Structural Hazard #1: Single Memory (1/2)</vt:lpstr>
      <vt:lpstr>Structural Hazard #1: Single Memory (2/2)</vt:lpstr>
      <vt:lpstr>Structural Hazard #2: Registers (1/2)</vt:lpstr>
      <vt:lpstr>Structural Hazard #2: Registers (2/2)</vt:lpstr>
      <vt:lpstr>Control Hazard: Branching (1/8)</vt:lpstr>
      <vt:lpstr>Control Hazard: Branching (2/8)</vt:lpstr>
      <vt:lpstr>Control Hazard: Branching (3/8)</vt:lpstr>
      <vt:lpstr>Control Hazard: Branching (4/8)</vt:lpstr>
      <vt:lpstr>Control Hazard: Branching (5/8)</vt:lpstr>
      <vt:lpstr>Control Hazard: Branching (6a/8)</vt:lpstr>
      <vt:lpstr>Control Hazard: Branching (6b/8)</vt:lpstr>
      <vt:lpstr>Control Hazard: Branching (7/8)</vt:lpstr>
      <vt:lpstr>Control Hazard: Branching (8/8)</vt:lpstr>
      <vt:lpstr>Example: Nondelayed vs. Delayed Branch</vt:lpstr>
      <vt:lpstr>Data Hazards (1/2)</vt:lpstr>
      <vt:lpstr>Data Hazards (2/2)</vt:lpstr>
      <vt:lpstr>Data Hazard Solution: Forwarding</vt:lpstr>
      <vt:lpstr>Data Hazard: Loads (1/4)</vt:lpstr>
      <vt:lpstr>Data Hazard: Loads (2/4)</vt:lpstr>
      <vt:lpstr>Data Hazard: Loads (3/4)</vt:lpstr>
      <vt:lpstr>Data Hazard: Loads (4/4)</vt:lpstr>
      <vt:lpstr>“And in Conclusion..”</vt:lpstr>
      <vt:lpstr>Bonus slides</vt:lpstr>
      <vt:lpstr> Historical Trivia</vt:lpstr>
      <vt:lpstr>Pipeline Hazard: Matching socks in later load</vt:lpstr>
      <vt:lpstr>Out-of-Order Laundry: Don’t Wait</vt:lpstr>
      <vt:lpstr>Superscalar Laundry: Parallel per stage</vt:lpstr>
      <vt:lpstr>Superscalar Laundry: Mismatch Mix</vt:lpstr>
      <vt:lpstr>Peer Instruction</vt:lpstr>
      <vt:lpstr>Peer Instruction Answer</vt:lpstr>
      <vt:lpstr>Peer Instruction (1/2)</vt:lpstr>
      <vt:lpstr>Peer Instruction Answer (1/2)</vt:lpstr>
      <vt:lpstr>Peer Instruction (2/2)</vt:lpstr>
      <vt:lpstr>Peer Instruction  (2/2) How long to execute?</vt:lpstr>
    </vt:vector>
  </TitlesOfParts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2097</cp:revision>
  <cp:lastPrinted>2008-04-09T06:59:58Z</cp:lastPrinted>
  <dcterms:created xsi:type="dcterms:W3CDTF">2008-04-08T23:19:15Z</dcterms:created>
  <dcterms:modified xsi:type="dcterms:W3CDTF">2008-04-09T07:02:06Z</dcterms:modified>
</cp:coreProperties>
</file>