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25.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media/audio1.bin" ContentType="audio/unknown"/>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28"/>
  </p:notesMasterIdLst>
  <p:handoutMasterIdLst>
    <p:handoutMasterId r:id="rId29"/>
  </p:handoutMasterIdLst>
  <p:sldIdLst>
    <p:sldId id="933" r:id="rId2"/>
    <p:sldId id="935" r:id="rId3"/>
    <p:sldId id="936" r:id="rId4"/>
    <p:sldId id="959" r:id="rId5"/>
    <p:sldId id="937" r:id="rId6"/>
    <p:sldId id="938" r:id="rId7"/>
    <p:sldId id="939" r:id="rId8"/>
    <p:sldId id="940" r:id="rId9"/>
    <p:sldId id="941" r:id="rId10"/>
    <p:sldId id="942" r:id="rId11"/>
    <p:sldId id="943" r:id="rId12"/>
    <p:sldId id="944" r:id="rId13"/>
    <p:sldId id="945" r:id="rId14"/>
    <p:sldId id="946" r:id="rId15"/>
    <p:sldId id="947" r:id="rId16"/>
    <p:sldId id="948" r:id="rId17"/>
    <p:sldId id="949" r:id="rId18"/>
    <p:sldId id="950" r:id="rId19"/>
    <p:sldId id="951" r:id="rId20"/>
    <p:sldId id="952" r:id="rId21"/>
    <p:sldId id="953" r:id="rId22"/>
    <p:sldId id="954" r:id="rId23"/>
    <p:sldId id="955" r:id="rId24"/>
    <p:sldId id="956" r:id="rId25"/>
    <p:sldId id="957" r:id="rId26"/>
    <p:sldId id="958" r:id="rId27"/>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clrMru>
    <a:srgbClr val="94F0E4"/>
    <a:srgbClr val="5771A0"/>
    <a:srgbClr val="800080"/>
    <a:srgbClr val="66FF33"/>
    <a:srgbClr val="FF0000"/>
    <a:srgbClr val="3333CC"/>
    <a:srgbClr val="FF8DA0"/>
    <a:srgbClr val="008000"/>
    <a:srgbClr val="810A52"/>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snapVertSplitter="1" vertBarState="minimized" horzBarState="maximized">
    <p:restoredLeft sz="15620"/>
    <p:restoredTop sz="81191" autoAdjust="0"/>
  </p:normalViewPr>
  <p:slideViewPr>
    <p:cSldViewPr>
      <p:cViewPr varScale="1">
        <p:scale>
          <a:sx n="173" d="100"/>
          <a:sy n="173" d="100"/>
        </p:scale>
        <p:origin x="-104" y="-360"/>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handoutMaster" Target="handoutMasters/handout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9506"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09507"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5890" name="Rectangle 2"/>
          <p:cNvSpPr>
            <a:spLocks noChangeArrowheads="1"/>
          </p:cNvSpPr>
          <p:nvPr>
            <p:ph type="body" idx="1"/>
          </p:nvPr>
        </p:nvSpPr>
        <p:spPr bwMode="auto">
          <a:xfrm>
            <a:off x="528638" y="4421188"/>
            <a:ext cx="6051550" cy="41894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5891" name="Rectangle 3"/>
          <p:cNvSpPr>
            <a:spLocks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793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2793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9986"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29987"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3203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082" name="Rectangle 2"/>
          <p:cNvSpPr>
            <a:spLocks noChangeArrowheads="1"/>
          </p:cNvSpPr>
          <p:nvPr>
            <p:ph type="body" idx="1"/>
          </p:nvPr>
        </p:nvSpPr>
        <p:spPr bwMode="auto">
          <a:xfrm>
            <a:off x="528638" y="4421188"/>
            <a:ext cx="6051550" cy="41894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34083" name="Rectangle 3"/>
          <p:cNvSpPr>
            <a:spLocks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613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3613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817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3817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0226" name="Rectangle 2"/>
          <p:cNvSpPr>
            <a:spLocks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740227" name="Rectangle 3"/>
          <p:cNvSpPr>
            <a:spLocks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06" tIns="46652" rIns="93306" bIns="46652">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227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4227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22" name="Rectangle 2"/>
          <p:cNvSpPr>
            <a:spLocks noChangeArrowheads="1"/>
          </p:cNvSpPr>
          <p:nvPr>
            <p:ph type="body" idx="1"/>
          </p:nvPr>
        </p:nvSpPr>
        <p:spPr bwMode="auto">
          <a:xfrm>
            <a:off x="528638" y="4421188"/>
            <a:ext cx="6051550" cy="41894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44323" name="Rectangle 3"/>
          <p:cNvSpPr>
            <a:spLocks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1554" name="Rectangle 2"/>
          <p:cNvSpPr>
            <a:spLocks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711555" name="Rectangle 3"/>
          <p:cNvSpPr>
            <a:spLocks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637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4637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841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4841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0466"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50467"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251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5251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62"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54563"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661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5661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8402" name="Rectangle 2"/>
          <p:cNvSpPr>
            <a:spLocks noChangeArrowheads="1"/>
          </p:cNvSpPr>
          <p:nvPr>
            <p:ph type="body" idx="1"/>
          </p:nvPr>
        </p:nvSpPr>
        <p:spPr bwMode="auto">
          <a:xfrm>
            <a:off x="528867" y="4420591"/>
            <a:ext cx="6052241" cy="4189711"/>
          </a:xfrm>
          <a:prstGeom prst="rect">
            <a:avLst/>
          </a:prstGeom>
          <a:noFill/>
          <a:ln w="12700">
            <a:miter lim="800000"/>
            <a:headEnd/>
            <a:tailEnd/>
          </a:ln>
        </p:spPr>
        <p:txBody>
          <a:bodyPr lIns="92341" tIns="45360" rIns="92341" bIns="45360">
            <a:prstTxWarp prst="textNoShape">
              <a:avLst/>
            </a:prstTxWarp>
          </a:bodyPr>
          <a:lstStyle/>
          <a:p>
            <a:endParaRPr lang="en-US"/>
          </a:p>
        </p:txBody>
      </p:sp>
      <p:sp>
        <p:nvSpPr>
          <p:cNvPr id="998403" name="Rectangle 3"/>
          <p:cNvSpPr>
            <a:spLocks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02" name="Rectangle 2"/>
          <p:cNvSpPr>
            <a:spLocks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713603" name="Rectangle 3"/>
          <p:cNvSpPr>
            <a:spLocks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5650"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15651"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7698"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17699"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9746"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19747"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1794" name="Rectangle 2"/>
          <p:cNvSpPr>
            <a:spLocks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21795" name="Rectangle 3"/>
          <p:cNvSpPr>
            <a:spLocks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42" name="Rectangle 2"/>
          <p:cNvSpPr>
            <a:spLocks noChangeArrowheads="1"/>
          </p:cNvSpPr>
          <p:nvPr>
            <p:ph type="body" idx="1"/>
          </p:nvPr>
        </p:nvSpPr>
        <p:spPr bwMode="auto">
          <a:xfrm>
            <a:off x="528638" y="4421188"/>
            <a:ext cx="6051550" cy="41894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3843" name="Rectangle 3"/>
          <p:cNvSpPr>
            <a:spLocks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3848100" cy="99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2287588"/>
            <a:ext cx="3848100" cy="99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9144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1143000"/>
            <a:ext cx="8229600" cy="521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 </a:t>
            </a:r>
            <a:r>
              <a:rPr lang="en-US" sz="1000" b="1" dirty="0" smtClean="0">
                <a:solidFill>
                  <a:schemeClr val="accent3"/>
                </a:solidFill>
                <a:latin typeface="18 VAG Rounded Black   09390"/>
              </a:rPr>
              <a:t>L28 </a:t>
            </a:r>
            <a:r>
              <a:rPr lang="en-US" sz="1000" b="1" dirty="0" smtClean="0">
                <a:solidFill>
                  <a:schemeClr val="accent3"/>
                </a:solidFill>
                <a:latin typeface="18 VAG Rounded Black   09390"/>
              </a:rPr>
              <a:t>CPU Design</a:t>
            </a:r>
            <a:r>
              <a:rPr lang="en-US" sz="1000" b="1" baseline="0" dirty="0" smtClean="0">
                <a:solidFill>
                  <a:schemeClr val="accent3"/>
                </a:solidFill>
                <a:latin typeface="18 VAG Rounded Black   09390"/>
              </a:rPr>
              <a:t> :</a:t>
            </a:r>
            <a:r>
              <a:rPr lang="en-US" sz="1000" b="1" baseline="0" dirty="0" smtClean="0">
                <a:solidFill>
                  <a:schemeClr val="accent3"/>
                </a:solidFill>
                <a:latin typeface="18 VAG Rounded Black   09390"/>
              </a:rPr>
              <a:t> Pipelining to Improve Performance I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7454404" y="6651625"/>
            <a:ext cx="169277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a:solidFill>
                  <a:schemeClr val="tx1"/>
                </a:solidFill>
                <a:latin typeface="18 VAG Rounded Black   09390"/>
              </a:rPr>
              <a:t>Garcia, Spring 2008 © UCB</a:t>
            </a:r>
          </a:p>
        </p:txBody>
      </p:sp>
      <p:pic>
        <p:nvPicPr>
          <p:cNvPr id="1034" name="Picture 1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11414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1"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1" kern="1200">
          <a:solidFill>
            <a:schemeClr val="accent3">
              <a:lumMod val="40000"/>
              <a:lumOff val="60000"/>
            </a:schemeClr>
          </a:solidFill>
          <a:latin typeface="18 VAG Rounded Bold   07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1" kern="1200">
          <a:solidFill>
            <a:schemeClr val="tx2">
              <a:lumMod val="90000"/>
            </a:schemeClr>
          </a:solidFill>
          <a:latin typeface="18 VAG Rounded Bold   07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1" kern="1200">
          <a:solidFill>
            <a:srgbClr val="F273AF"/>
          </a:solidFill>
          <a:latin typeface="18 VAG Rounded Bold   07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1" kern="1200">
          <a:solidFill>
            <a:schemeClr val="tx1"/>
          </a:solidFill>
          <a:latin typeface="18 VAG Rounded Bold   07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df"/><Relationship Id="rId5" Type="http://schemas.openxmlformats.org/officeDocument/2006/relationships/image" Target="../media/image6.pd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4" Type="http://schemas.openxmlformats.org/officeDocument/2006/relationships/notesSlide" Target="../notesSlides/notesSlide3.xml"/><Relationship Id="rId5" Type="http://schemas.openxmlformats.org/officeDocument/2006/relationships/audio" Target="../media/audio1.bin"/><Relationship Id="rId7"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audio" Target="file://localhost/Users/ddgarcia/-Cal/clas/c/2008Sp/-Lectures/2008SpCS61C-L28-ddg-pipelineI.aif" TargetMode="External"/><Relationship Id="rId9" Type="http://schemas.openxmlformats.org/officeDocument/2006/relationships/image" Target="../media/image11.png"/><Relationship Id="rId3" Type="http://schemas.openxmlformats.org/officeDocument/2006/relationships/slideLayout" Target="../slideLayouts/slideLayout12.xml"/><Relationship Id="rId6"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0"/>
            <a:ext cx="7162800" cy="2392655"/>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New" pitchFamily="-65" charset="0"/>
              </a:rPr>
              <a:t>inst.eecs.berkeley.edu/~cs61c</a:t>
            </a:r>
            <a:r>
              <a:rPr lang="en-US" sz="3200" b="1" dirty="0">
                <a:solidFill>
                  <a:schemeClr val="bg2"/>
                </a:solidFill>
              </a:rPr>
              <a:t> </a:t>
            </a:r>
            <a:r>
              <a:rPr lang="en-US" sz="3200" b="1" dirty="0">
                <a:solidFill>
                  <a:schemeClr val="accent2"/>
                </a:solidFill>
              </a:rPr>
              <a:t/>
            </a:r>
            <a:br>
              <a:rPr lang="en-US" sz="3200" b="1" dirty="0">
                <a:solidFill>
                  <a:schemeClr val="accent2"/>
                </a:solidFill>
              </a:rPr>
            </a:br>
            <a:r>
              <a:rPr lang="en-US" sz="3600" b="1" dirty="0">
                <a:solidFill>
                  <a:schemeClr val="tx2"/>
                </a:solidFill>
                <a:latin typeface="18 VAG Rounded Bold   07390"/>
                <a:cs typeface=""/>
              </a:rPr>
              <a:t>UCB CS61C : Machine Structures</a:t>
            </a: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a:t>
            </a:r>
            <a:r>
              <a:rPr lang="en-US" sz="3200" b="1" dirty="0" smtClean="0">
                <a:latin typeface="18 VAG Rounded Bold   07390"/>
                <a:cs typeface=""/>
              </a:rPr>
              <a:t> </a:t>
            </a:r>
            <a:r>
              <a:rPr lang="en-US" sz="3200" b="1" dirty="0" smtClean="0">
                <a:latin typeface="18 VAG Rounded Bold   07390"/>
                <a:cs typeface=""/>
              </a:rPr>
              <a:t>28 –</a:t>
            </a:r>
            <a:r>
              <a:rPr lang="en-US" sz="3200" b="1" dirty="0" smtClean="0">
                <a:latin typeface="18 VAG Rounded Bold   07390"/>
                <a:cs typeface=""/>
              </a:rPr>
              <a:t> </a:t>
            </a:r>
            <a:r>
              <a:rPr lang="en-US" sz="3200" b="1" dirty="0" smtClean="0">
                <a:latin typeface="18 VAG Rounded Bold   07390"/>
                <a:cs typeface=""/>
              </a:rPr>
              <a:t>CPU </a:t>
            </a:r>
            <a:r>
              <a:rPr lang="en-US" sz="3200" b="1" dirty="0" smtClean="0">
                <a:latin typeface="18 VAG Rounded Bold   07390"/>
                <a:cs typeface=""/>
              </a:rPr>
              <a:t>Design :</a:t>
            </a:r>
            <a:r>
              <a:rPr lang="en-US" sz="3200" b="1" dirty="0" smtClean="0">
                <a:latin typeface="18 VAG Rounded Bold   07390"/>
                <a:cs typeface=""/>
              </a:rPr>
              <a:t> </a:t>
            </a:r>
            <a:br>
              <a:rPr lang="en-US" sz="3200" b="1" dirty="0" smtClean="0">
                <a:latin typeface="18 VAG Rounded Bold   07390"/>
                <a:cs typeface=""/>
              </a:rPr>
            </a:br>
            <a:r>
              <a:rPr lang="en-US" sz="3200" b="1" dirty="0" smtClean="0">
                <a:latin typeface="18 VAG Rounded Bold   07390"/>
                <a:cs typeface=""/>
              </a:rPr>
              <a:t>Pipelining </a:t>
            </a:r>
            <a:r>
              <a:rPr lang="en-US" sz="3200" b="1" dirty="0" smtClean="0">
                <a:latin typeface="18 VAG Rounded Bold   07390"/>
                <a:cs typeface=""/>
              </a:rPr>
              <a:t>to Improve Performance </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solidFill>
                  <a:schemeClr val="tx2"/>
                </a:solidFill>
                <a:latin typeface="18 VAG Rounded Bold   07390"/>
                <a:cs typeface=""/>
              </a:rPr>
              <a:t> </a:t>
            </a:r>
            <a:r>
              <a:rPr lang="en-US" sz="3200" b="1" dirty="0">
                <a:solidFill>
                  <a:schemeClr val="tx1"/>
                </a:solidFill>
                <a:latin typeface="18 VAG Rounded Bold   07390"/>
                <a:cs typeface=""/>
              </a:rPr>
              <a:t>2008</a:t>
            </a:r>
            <a:r>
              <a:rPr lang="en-US" sz="3200" b="1" dirty="0" smtClean="0">
                <a:solidFill>
                  <a:schemeClr val="tx1"/>
                </a:solidFill>
                <a:latin typeface="18 VAG Rounded Bold   07390"/>
                <a:cs typeface=""/>
              </a:rPr>
              <a:t>-</a:t>
            </a:r>
            <a:r>
              <a:rPr lang="en-US" sz="3200" b="1" dirty="0" smtClean="0">
                <a:solidFill>
                  <a:schemeClr val="tx1"/>
                </a:solidFill>
                <a:latin typeface="18 VAG Rounded Bold   07390"/>
                <a:cs typeface=""/>
              </a:rPr>
              <a:t>04-07</a:t>
            </a:r>
            <a:endParaRPr lang="en-US" sz="3200" b="1" dirty="0">
              <a:solidFill>
                <a:schemeClr val="tx1"/>
              </a:solidFill>
              <a:latin typeface="18 VAG Rounded Bold   07390"/>
              <a:cs typeface=""/>
            </a:endParaRP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smtClean="0">
                <a:solidFill>
                  <a:srgbClr val="FFFF00"/>
                </a:solidFill>
              </a:rPr>
              <a:t>College board retires </a:t>
            </a:r>
            <a:r>
              <a:rPr lang="en-US" sz="3200" dirty="0" err="1" smtClean="0">
                <a:solidFill>
                  <a:srgbClr val="FFFF00"/>
                </a:solidFill>
              </a:rPr>
              <a:t>ap</a:t>
            </a:r>
            <a:r>
              <a:rPr lang="en-US" sz="3200" dirty="0" smtClean="0">
                <a:solidFill>
                  <a:srgbClr val="FFFF00"/>
                </a:solidFill>
              </a:rPr>
              <a:t> </a:t>
            </a:r>
            <a:r>
              <a:rPr lang="en-US" sz="3200" dirty="0" err="1" smtClean="0">
                <a:solidFill>
                  <a:srgbClr val="FFFF00"/>
                </a:solidFill>
              </a:rPr>
              <a:t>cs</a:t>
            </a:r>
            <a:r>
              <a:rPr lang="en-US" sz="3200" dirty="0" smtClean="0">
                <a:solidFill>
                  <a:srgbClr val="FFFF00"/>
                </a:solidFill>
              </a:rPr>
              <a:t> </a:t>
            </a:r>
            <a:r>
              <a:rPr lang="en-US" sz="3200" dirty="0" err="1" smtClean="0">
                <a:solidFill>
                  <a:srgbClr val="FFFF00"/>
                </a:solidFill>
              </a:rPr>
              <a:t>ab</a:t>
            </a:r>
            <a:r>
              <a:rPr lang="en-US" sz="3200" dirty="0" smtClean="0">
                <a:solidFill>
                  <a:srgbClr val="FFFF00"/>
                </a:solidFill>
              </a:rPr>
              <a:t> exam </a:t>
            </a:r>
            <a:endParaRPr lang="en-US" sz="3200" dirty="0">
              <a:solidFill>
                <a:srgbClr val="FFFF00"/>
              </a:solidFill>
              <a:ea typeface="+mj-ea"/>
              <a:cs typeface="+mj-cs"/>
            </a:endParaRPr>
          </a:p>
        </p:txBody>
      </p:sp>
      <p:sp>
        <p:nvSpPr>
          <p:cNvPr id="15365" name="Subtitle 48"/>
          <p:cNvSpPr>
            <a:spLocks noGrp="1"/>
          </p:cNvSpPr>
          <p:nvPr>
            <p:ph type="subTitle" idx="1"/>
          </p:nvPr>
        </p:nvSpPr>
        <p:spPr>
          <a:xfrm>
            <a:off x="609599" y="3886200"/>
            <a:ext cx="6553201" cy="2209800"/>
          </a:xfrm>
        </p:spPr>
        <p:txBody>
          <a:bodyPr anchor="t"/>
          <a:lstStyle/>
          <a:p>
            <a:pPr eaLnBrk="1" hangingPunct="1">
              <a:spcBef>
                <a:spcPct val="0"/>
              </a:spcBef>
            </a:pPr>
            <a:r>
              <a:rPr lang="en-US" sz="2800" dirty="0" smtClean="0">
                <a:ea typeface="ＭＳ Ｐゴシック" pitchFamily="-65" charset="-128"/>
                <a:cs typeface="ＭＳ Ｐゴシック" pitchFamily="-65" charset="-128"/>
              </a:rPr>
              <a:t>The College Board announced in an email that it was getting rid of the AB exam (the one that articulates with CS61B). The waves of this have been felt across the US in the CS teaching crowd.</a:t>
            </a:r>
            <a:endParaRPr lang="en-US" sz="2800" i="1" dirty="0" smtClean="0">
              <a:ea typeface="ＭＳ Ｐゴシック" pitchFamily="-65" charset="-128"/>
              <a:cs typeface="ＭＳ Ｐゴシック" pitchFamily="-65" charset="-128"/>
            </a:endParaRPr>
          </a:p>
        </p:txBody>
      </p:sp>
      <p:sp>
        <p:nvSpPr>
          <p:cNvPr id="51" name="TextBox 50"/>
          <p:cNvSpPr txBox="1"/>
          <p:nvPr/>
        </p:nvSpPr>
        <p:spPr>
          <a:xfrm>
            <a:off x="304800" y="2438400"/>
            <a:ext cx="1752600" cy="708025"/>
          </a:xfrm>
          <a:prstGeom prst="rect">
            <a:avLst/>
          </a:prstGeom>
          <a:noFill/>
        </p:spPr>
        <p:txBody>
          <a:bodyPr>
            <a:spAutoFit/>
          </a:bodyPr>
          <a:lstStyle/>
          <a:p>
            <a:pPr algn="ctr">
              <a:defRPr/>
            </a:pPr>
            <a:r>
              <a:rPr lang="en-US" sz="2000" b="1" dirty="0">
                <a:solidFill>
                  <a:schemeClr val="bg2"/>
                </a:solidFill>
                <a:latin typeface="18 VAG Rounded Bold   07390"/>
              </a:rPr>
              <a:t>Lecturer SOE Dan 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609600" y="6172200"/>
            <a:ext cx="80772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2200" b="1" dirty="0" smtClean="0">
                <a:latin typeface="Courier New" pitchFamily="-65" charset="0"/>
                <a:ea typeface="Courier New" pitchFamily="-65" charset="0"/>
                <a:cs typeface="Courier New" pitchFamily="-65" charset="0"/>
              </a:rPr>
              <a:t>news.slashdot.org/</a:t>
            </a:r>
            <a:r>
              <a:rPr lang="en-US" sz="2200" b="1" dirty="0" smtClean="0">
                <a:latin typeface="Courier New" pitchFamily="-65" charset="0"/>
                <a:ea typeface="Courier New" pitchFamily="-65" charset="0"/>
                <a:cs typeface="Courier New" pitchFamily="-65" charset="0"/>
              </a:rPr>
              <a:t>news08</a:t>
            </a:r>
            <a:r>
              <a:rPr lang="en-US" sz="2200" b="1" dirty="0" smtClean="0">
                <a:latin typeface="Courier New" pitchFamily="-65" charset="0"/>
                <a:ea typeface="Courier New" pitchFamily="-65" charset="0"/>
                <a:cs typeface="Courier New" pitchFamily="-65" charset="0"/>
              </a:rPr>
              <a:t>/04/06/1916242.shtml</a:t>
            </a:r>
            <a:endParaRPr lang="en-US" sz="2200" b="1" dirty="0">
              <a:latin typeface="Courier New" pitchFamily="-65" charset="0"/>
              <a:ea typeface="Courier New" pitchFamily="-65" charset="0"/>
              <a:cs typeface="Courier New" pitchFamily="-65" charset="0"/>
            </a:endParaRPr>
          </a:p>
        </p:txBody>
      </p:sp>
      <p:sp>
        <p:nvSpPr>
          <p:cNvPr id="54" name="Oval 53"/>
          <p:cNvSpPr/>
          <p:nvPr/>
        </p:nvSpPr>
        <p:spPr>
          <a:xfrm>
            <a:off x="7010400" y="5638800"/>
            <a:ext cx="2057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p:nvSpPr>
        <p:spPr>
          <a:xfrm>
            <a:off x="2209800" y="2401669"/>
            <a:ext cx="20574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800" dirty="0" smtClean="0">
                <a:latin typeface="18 VAG Rounded Bold   07390"/>
                <a:cs typeface="B VAG Rounded Bold"/>
              </a:rPr>
              <a:t>Hi to</a:t>
            </a:r>
            <a:r>
              <a:rPr lang="en-US" sz="1800" dirty="0" smtClean="0">
                <a:latin typeface="18 VAG Rounded Bold   07390"/>
                <a:cs typeface="B VAG Rounded Bold"/>
              </a:rPr>
              <a:t> Stu Blair from Norfolk, VA!</a:t>
            </a:r>
            <a:endParaRPr lang="en-US" sz="1800" dirty="0">
              <a:latin typeface="18 VAG Rounded Bold   07390"/>
              <a:cs typeface="B VAG Rounded Bold"/>
            </a:endParaRPr>
          </a:p>
        </p:txBody>
      </p:sp>
      <p:pic>
        <p:nvPicPr>
          <p:cNvPr id="19" name="Picture 1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086600" y="4095750"/>
            <a:ext cx="1955800" cy="1466850"/>
          </a:xfrm>
          <a:prstGeom prst="rect">
            <a:avLst/>
          </a:prstGeom>
        </p:spPr>
      </p:pic>
      <p:pic>
        <p:nvPicPr>
          <p:cNvPr id="17" name="Picture 16"/>
          <p:cNvPicPr>
            <a:picLocks noChangeAspect="1"/>
          </p:cNvPicPr>
          <p:nvPr/>
        </p:nvPicPr>
        <mc:AlternateContent>
          <mc:Choice xmlns:ma="http://schemas.microsoft.com/office/mac/drawingml/2008/main" Requires="ma">
            <p:blipFill>
              <a:blip r:embed="rId5">
                <a:clrChange>
                  <a:clrFrom>
                    <a:srgbClr val="FFFFFF"/>
                  </a:clrFrom>
                  <a:clrTo>
                    <a:srgbClr val="FFFFFF">
                      <a:alpha val="0"/>
                    </a:srgbClr>
                  </a:clrTo>
                </a:clrChange>
              </a:blip>
              <a:stretch>
                <a:fillRect/>
              </a:stretch>
            </p:blipFill>
          </mc:Choice>
          <mc:Fallback>
            <p:blipFill>
              <a:blip r:embed="rId6">
                <a:clrChange>
                  <a:clrFrom>
                    <a:srgbClr val="FFFFFF"/>
                  </a:clrFrom>
                  <a:clrTo>
                    <a:srgbClr val="FFFFFF">
                      <a:alpha val="0"/>
                    </a:srgbClr>
                  </a:clrTo>
                </a:clrChange>
              </a:blip>
              <a:stretch>
                <a:fillRect/>
              </a:stretch>
            </p:blipFill>
          </mc:Fallback>
        </mc:AlternateContent>
        <p:spPr>
          <a:xfrm>
            <a:off x="7239000" y="4735050"/>
            <a:ext cx="1600200" cy="414484"/>
          </a:xfrm>
          <a:prstGeom prst="rect">
            <a:avLst/>
          </a:prstGeom>
        </p:spPr>
      </p:pic>
      <p:sp>
        <p:nvSpPr>
          <p:cNvPr id="21" name="Rectangle 20"/>
          <p:cNvSpPr/>
          <p:nvPr/>
        </p:nvSpPr>
        <p:spPr>
          <a:xfrm>
            <a:off x="7295188" y="4114800"/>
            <a:ext cx="1544012" cy="707886"/>
          </a:xfrm>
          <a:prstGeom prst="rect">
            <a:avLst/>
          </a:prstGeom>
          <a:effectLst>
            <a:outerShdw blurRad="53975" dist="76200" dir="2700000" algn="tl" rotWithShape="0">
              <a:srgbClr val="000000">
                <a:alpha val="43000"/>
              </a:srgbClr>
            </a:outerShdw>
          </a:effectLst>
        </p:spPr>
        <p:txBody>
          <a:bodyPr wrap="none">
            <a:spAutoFit/>
          </a:bodyPr>
          <a:lstStyle/>
          <a:p>
            <a:r>
              <a:rPr lang="en-US" sz="4000" b="1" dirty="0" smtClean="0">
                <a:solidFill>
                  <a:schemeClr val="bg1"/>
                </a:solidFill>
                <a:latin typeface="18 VAG Rounded Bold   07390"/>
                <a:cs typeface=""/>
              </a:rPr>
              <a:t>CS AB</a:t>
            </a:r>
            <a:endParaRPr lang="en-US" sz="72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2819" name="Rectangle 3"/>
          <p:cNvSpPr>
            <a:spLocks noGrp="1" noChangeArrowheads="1"/>
          </p:cNvSpPr>
          <p:nvPr>
            <p:ph type="body" idx="1"/>
          </p:nvPr>
        </p:nvSpPr>
        <p:spPr>
          <a:xfrm>
            <a:off x="4787900" y="1227138"/>
            <a:ext cx="4356100" cy="4335462"/>
          </a:xfrm>
          <a:noFill/>
          <a:ln/>
        </p:spPr>
        <p:txBody>
          <a:bodyPr/>
          <a:lstStyle/>
          <a:p>
            <a:r>
              <a:rPr lang="en-US" sz="2400" dirty="0"/>
              <a:t>Pipelining doesn’t help </a:t>
            </a:r>
            <a:r>
              <a:rPr lang="en-US" sz="2400" u="sng" dirty="0">
                <a:solidFill>
                  <a:schemeClr val="accent1"/>
                </a:solidFill>
              </a:rPr>
              <a:t>latency</a:t>
            </a:r>
            <a:r>
              <a:rPr lang="en-US" sz="2400" dirty="0"/>
              <a:t> of single task, it helps </a:t>
            </a:r>
            <a:r>
              <a:rPr lang="en-US" sz="2400" u="sng" dirty="0">
                <a:solidFill>
                  <a:schemeClr val="accent1"/>
                </a:solidFill>
              </a:rPr>
              <a:t>throughput</a:t>
            </a:r>
            <a:r>
              <a:rPr lang="en-US" sz="2400" dirty="0"/>
              <a:t> of entire workload</a:t>
            </a:r>
          </a:p>
          <a:p>
            <a:r>
              <a:rPr lang="en-US" sz="2400" u="sng" dirty="0">
                <a:solidFill>
                  <a:schemeClr val="accent1"/>
                </a:solidFill>
              </a:rPr>
              <a:t>Multiple</a:t>
            </a:r>
            <a:r>
              <a:rPr lang="en-US" sz="2400" dirty="0"/>
              <a:t> tasks operating simultaneously using different resources</a:t>
            </a:r>
          </a:p>
          <a:p>
            <a:r>
              <a:rPr lang="en-US" sz="2400" dirty="0"/>
              <a:t>Potential speedup = </a:t>
            </a:r>
            <a:r>
              <a:rPr lang="en-US" sz="2400" u="sng" dirty="0">
                <a:solidFill>
                  <a:schemeClr val="accent1"/>
                </a:solidFill>
              </a:rPr>
              <a:t>Number pipe stages</a:t>
            </a:r>
            <a:endParaRPr lang="en-US" sz="2400" dirty="0"/>
          </a:p>
          <a:p>
            <a:r>
              <a:rPr lang="en-US" sz="2400" dirty="0"/>
              <a:t>Time to “</a:t>
            </a:r>
            <a:r>
              <a:rPr lang="en-US" sz="2400" u="sng" dirty="0">
                <a:solidFill>
                  <a:schemeClr val="accent1"/>
                </a:solidFill>
              </a:rPr>
              <a:t>fill</a:t>
            </a:r>
            <a:r>
              <a:rPr lang="en-US" sz="2400" dirty="0"/>
              <a:t>” pipeline and time to “</a:t>
            </a:r>
            <a:r>
              <a:rPr lang="en-US" sz="2400" u="sng" dirty="0">
                <a:solidFill>
                  <a:schemeClr val="accent1"/>
                </a:solidFill>
              </a:rPr>
              <a:t>drain</a:t>
            </a:r>
            <a:r>
              <a:rPr lang="en-US" sz="2400" dirty="0"/>
              <a:t>” it reduces speedup:</a:t>
            </a:r>
            <a:br>
              <a:rPr lang="en-US" sz="2400" dirty="0"/>
            </a:br>
            <a:r>
              <a:rPr lang="en-US" sz="2400" dirty="0"/>
              <a:t>2.3X </a:t>
            </a:r>
            <a:r>
              <a:rPr lang="en-US" sz="2400" dirty="0" err="1"/>
              <a:t>v</a:t>
            </a:r>
            <a:r>
              <a:rPr lang="en-US" sz="2400" dirty="0"/>
              <a:t>. 4X in this example</a:t>
            </a:r>
          </a:p>
        </p:txBody>
      </p:sp>
      <p:grpSp>
        <p:nvGrpSpPr>
          <p:cNvPr id="2" name="Group 4"/>
          <p:cNvGrpSpPr>
            <a:grpSpLocks/>
          </p:cNvGrpSpPr>
          <p:nvPr/>
        </p:nvGrpSpPr>
        <p:grpSpPr bwMode="auto">
          <a:xfrm>
            <a:off x="331788" y="1219200"/>
            <a:ext cx="4633912" cy="4370387"/>
            <a:chOff x="209" y="707"/>
            <a:chExt cx="2919" cy="2753"/>
          </a:xfrm>
        </p:grpSpPr>
        <p:sp>
          <p:nvSpPr>
            <p:cNvPr id="2722821"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2822"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2823"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24"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2825"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2826"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2827"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2830"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1"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2833"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4"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2836"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7"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2839"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40"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A</a:t>
                  </a:r>
                </a:p>
              </p:txBody>
            </p:sp>
          </p:grpSp>
          <p:sp>
            <p:nvSpPr>
              <p:cNvPr id="2722841"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2"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3"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4"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5"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6"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2848"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49"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0"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1"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2"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53"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54"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2857"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58"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59"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0"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61"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2"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3"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4"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865"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6"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7"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8"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2870"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71"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2"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3"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4"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75"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76"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2879"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0"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1"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2"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3"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4"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5"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6"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7"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8"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2890"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91"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2"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3"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4"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95"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96"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2899"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0"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1"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2"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3"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4"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05"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2908"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9"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10"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2912"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913"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4"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5"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6"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917"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918"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2921"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22"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23"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4"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2925"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26"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7"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8"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9"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0"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1"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2"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3"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4"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5"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6"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7"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8"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9"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40"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1"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2"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3"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4"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5"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6"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7"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8"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2949"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2950"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(1/2)</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4867" name="Rectangle 3"/>
          <p:cNvSpPr>
            <a:spLocks noGrp="1" noChangeArrowheads="1"/>
          </p:cNvSpPr>
          <p:nvPr>
            <p:ph type="body" idx="1"/>
          </p:nvPr>
        </p:nvSpPr>
        <p:spPr>
          <a:xfrm>
            <a:off x="5029200" y="1143000"/>
            <a:ext cx="3949700" cy="5410200"/>
          </a:xfrm>
          <a:noFill/>
          <a:ln/>
        </p:spPr>
        <p:txBody>
          <a:bodyPr/>
          <a:lstStyle/>
          <a:p>
            <a:r>
              <a:rPr lang="en-US" sz="2800" dirty="0"/>
              <a:t>Suppose new Washer takes 20 minutes, new Stasher takes 20 minutes. How much faster is pipeline?</a:t>
            </a:r>
          </a:p>
          <a:p>
            <a:r>
              <a:rPr lang="en-US" sz="2800" dirty="0"/>
              <a:t>Pipeline rate limited by </a:t>
            </a:r>
            <a:r>
              <a:rPr lang="en-US" sz="2800" u="sng" dirty="0">
                <a:solidFill>
                  <a:schemeClr val="accent1"/>
                </a:solidFill>
              </a:rPr>
              <a:t>slowest</a:t>
            </a:r>
            <a:r>
              <a:rPr lang="en-US" sz="2800" dirty="0"/>
              <a:t> pipeline stage</a:t>
            </a:r>
          </a:p>
          <a:p>
            <a:r>
              <a:rPr lang="en-US" sz="2800" dirty="0"/>
              <a:t>Unbalanced lengths of pipe stages reduces speedup</a:t>
            </a:r>
          </a:p>
        </p:txBody>
      </p:sp>
      <p:grpSp>
        <p:nvGrpSpPr>
          <p:cNvPr id="2" name="Group 4"/>
          <p:cNvGrpSpPr>
            <a:grpSpLocks/>
          </p:cNvGrpSpPr>
          <p:nvPr/>
        </p:nvGrpSpPr>
        <p:grpSpPr bwMode="auto">
          <a:xfrm>
            <a:off x="331788" y="1122363"/>
            <a:ext cx="4633912" cy="4370387"/>
            <a:chOff x="209" y="707"/>
            <a:chExt cx="2919" cy="2753"/>
          </a:xfrm>
        </p:grpSpPr>
        <p:sp>
          <p:nvSpPr>
            <p:cNvPr id="2724869"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4870"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4871"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72"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4873"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4874"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4875"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4878"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79"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4881"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2"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4884"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5"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4887"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8"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A</a:t>
                  </a:r>
                </a:p>
              </p:txBody>
            </p:sp>
          </p:grpSp>
          <p:sp>
            <p:nvSpPr>
              <p:cNvPr id="2724889"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0"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1"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2"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3"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4"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4896"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897"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8"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9"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00"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01"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02"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4905"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06"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7"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08"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9"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0"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1"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2"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13"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4"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5"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6"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4918"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19"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0"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1"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2"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23"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24"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4927"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28"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29"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0"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31"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2"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3"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4"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5"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6"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4938"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39"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0"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1"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2"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43"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44"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4947"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48"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49"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0"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51"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2"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53"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4956"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7"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8"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4960"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61"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2"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3"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4"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65"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66"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4969"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70"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71"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2"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4973"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74"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5"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6"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7"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8"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9"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0"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1"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2"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3"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4"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5"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6"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7"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88"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89"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90"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1"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2"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3"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4"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5"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6"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4997"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4998"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867"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6915" name="Rectangle 3"/>
          <p:cNvSpPr>
            <a:spLocks noGrp="1" noChangeArrowheads="1"/>
          </p:cNvSpPr>
          <p:nvPr>
            <p:ph type="body" idx="1"/>
          </p:nvPr>
        </p:nvSpPr>
        <p:spPr>
          <a:xfrm>
            <a:off x="457200" y="1143000"/>
            <a:ext cx="8229600" cy="4606925"/>
          </a:xfrm>
        </p:spPr>
        <p:txBody>
          <a:bodyPr/>
          <a:lstStyle/>
          <a:p>
            <a:pPr>
              <a:buFont typeface="Times" pitchFamily="-65" charset="0"/>
              <a:buNone/>
              <a:tabLst>
                <a:tab pos="2349500" algn="l"/>
              </a:tabLst>
            </a:pPr>
            <a:r>
              <a:rPr lang="en-US" dirty="0"/>
              <a:t>1) </a:t>
            </a:r>
            <a:r>
              <a:rPr lang="en-US" u="sng" dirty="0" err="1">
                <a:solidFill>
                  <a:schemeClr val="accent1"/>
                </a:solidFill>
              </a:rPr>
              <a:t>IFtch</a:t>
            </a:r>
            <a:r>
              <a:rPr lang="en-US" dirty="0"/>
              <a:t>: </a:t>
            </a:r>
            <a:r>
              <a:rPr lang="en-US" u="sng" dirty="0"/>
              <a:t>I</a:t>
            </a:r>
            <a:r>
              <a:rPr lang="en-US" dirty="0"/>
              <a:t>nstruction </a:t>
            </a:r>
            <a:r>
              <a:rPr lang="en-US" u="sng" dirty="0"/>
              <a:t>F</a:t>
            </a:r>
            <a:r>
              <a:rPr lang="en-US" dirty="0"/>
              <a:t>e</a:t>
            </a:r>
            <a:r>
              <a:rPr lang="en-US" u="sng" dirty="0"/>
              <a:t>tch</a:t>
            </a:r>
            <a:r>
              <a:rPr lang="en-US" dirty="0"/>
              <a:t>, Increment PC</a:t>
            </a:r>
          </a:p>
          <a:p>
            <a:pPr>
              <a:buFont typeface="Times" pitchFamily="-65" charset="0"/>
              <a:buNone/>
              <a:tabLst>
                <a:tab pos="2349500" algn="l"/>
              </a:tabLst>
            </a:pPr>
            <a:r>
              <a:rPr lang="en-US" dirty="0"/>
              <a:t>2) </a:t>
            </a:r>
            <a:r>
              <a:rPr lang="en-US" u="sng" dirty="0" err="1">
                <a:solidFill>
                  <a:schemeClr val="accent1"/>
                </a:solidFill>
              </a:rPr>
              <a:t>Dcd</a:t>
            </a:r>
            <a:r>
              <a:rPr lang="en-US" dirty="0"/>
              <a:t>: </a:t>
            </a:r>
            <a:r>
              <a:rPr lang="en-US" sz="3100" dirty="0"/>
              <a:t>Instruction </a:t>
            </a:r>
            <a:r>
              <a:rPr lang="en-US" sz="3100" u="sng" dirty="0"/>
              <a:t>D</a:t>
            </a:r>
            <a:r>
              <a:rPr lang="en-US" sz="3100" dirty="0"/>
              <a:t>e</a:t>
            </a:r>
            <a:r>
              <a:rPr lang="en-US" sz="3100" u="sng" dirty="0"/>
              <a:t>c</a:t>
            </a:r>
            <a:r>
              <a:rPr lang="en-US" sz="3100" dirty="0"/>
              <a:t>o</a:t>
            </a:r>
            <a:r>
              <a:rPr lang="en-US" sz="3100" u="sng" dirty="0"/>
              <a:t>d</a:t>
            </a:r>
            <a:r>
              <a:rPr lang="en-US" sz="3100" dirty="0"/>
              <a:t>e, Read Registers</a:t>
            </a:r>
            <a:endParaRPr lang="en-US" dirty="0"/>
          </a:p>
          <a:p>
            <a:pPr>
              <a:buFont typeface="Times" pitchFamily="-65" charset="0"/>
              <a:buNone/>
              <a:tabLst>
                <a:tab pos="2349500" algn="l"/>
              </a:tabLst>
            </a:pPr>
            <a:r>
              <a:rPr lang="en-US" dirty="0"/>
              <a:t>3) </a:t>
            </a:r>
            <a:r>
              <a:rPr lang="en-US" u="sng" dirty="0">
                <a:solidFill>
                  <a:schemeClr val="accent1"/>
                </a:solidFill>
              </a:rPr>
              <a:t>Exec</a:t>
            </a:r>
            <a:r>
              <a:rPr lang="en-US" dirty="0"/>
              <a:t>:</a:t>
            </a:r>
            <a:br>
              <a:rPr lang="en-US" dirty="0"/>
            </a:br>
            <a:r>
              <a:rPr lang="en-US" dirty="0"/>
              <a:t>  </a:t>
            </a:r>
            <a:r>
              <a:rPr lang="en-US" dirty="0" err="1"/>
              <a:t>Mem</a:t>
            </a:r>
            <a:r>
              <a:rPr lang="en-US" dirty="0"/>
              <a:t>-ref:	Calculate Address</a:t>
            </a:r>
            <a:br>
              <a:rPr lang="en-US" dirty="0"/>
            </a:br>
            <a:r>
              <a:rPr lang="en-US" dirty="0"/>
              <a:t>  </a:t>
            </a:r>
            <a:r>
              <a:rPr lang="en-US" dirty="0" err="1"/>
              <a:t>Arith</a:t>
            </a:r>
            <a:r>
              <a:rPr lang="en-US" dirty="0"/>
              <a:t>-log: Perform Operation</a:t>
            </a:r>
          </a:p>
          <a:p>
            <a:pPr>
              <a:buFont typeface="Times" pitchFamily="-65" charset="0"/>
              <a:buNone/>
              <a:tabLst>
                <a:tab pos="2349500" algn="l"/>
              </a:tabLst>
            </a:pPr>
            <a:r>
              <a:rPr lang="en-US" dirty="0"/>
              <a:t>4) </a:t>
            </a:r>
            <a:r>
              <a:rPr lang="en-US" u="sng" dirty="0" err="1">
                <a:solidFill>
                  <a:schemeClr val="accent1"/>
                </a:solidFill>
              </a:rPr>
              <a:t>Mem</a:t>
            </a:r>
            <a:r>
              <a:rPr lang="en-US" dirty="0"/>
              <a:t>: </a:t>
            </a:r>
            <a:br>
              <a:rPr lang="en-US" dirty="0"/>
            </a:br>
            <a:r>
              <a:rPr lang="en-US" dirty="0"/>
              <a:t>  </a:t>
            </a:r>
            <a:r>
              <a:rPr lang="en-US" dirty="0" smtClean="0"/>
              <a:t>Load: Read </a:t>
            </a:r>
            <a:r>
              <a:rPr lang="en-US" dirty="0"/>
              <a:t>Data from Memory</a:t>
            </a:r>
            <a:br>
              <a:rPr lang="en-US" dirty="0"/>
            </a:br>
            <a:r>
              <a:rPr lang="en-US" dirty="0"/>
              <a:t>  </a:t>
            </a:r>
            <a:r>
              <a:rPr lang="en-US" dirty="0" smtClean="0"/>
              <a:t>Store: Write </a:t>
            </a:r>
            <a:r>
              <a:rPr lang="en-US" dirty="0"/>
              <a:t>Data to Memory</a:t>
            </a:r>
          </a:p>
          <a:p>
            <a:pPr>
              <a:buFont typeface="Times" pitchFamily="-65" charset="0"/>
              <a:buNone/>
              <a:tabLst>
                <a:tab pos="2349500" algn="l"/>
              </a:tabLst>
            </a:pPr>
            <a:r>
              <a:rPr lang="en-US" dirty="0"/>
              <a:t>5) </a:t>
            </a:r>
            <a:r>
              <a:rPr lang="en-US" u="sng" dirty="0">
                <a:solidFill>
                  <a:schemeClr val="accent1"/>
                </a:solidFill>
              </a:rPr>
              <a:t>WB</a:t>
            </a:r>
            <a:r>
              <a:rPr lang="en-US" dirty="0"/>
              <a:t>: </a:t>
            </a:r>
            <a:r>
              <a:rPr lang="en-US" u="sng" dirty="0"/>
              <a:t>W</a:t>
            </a:r>
            <a:r>
              <a:rPr lang="en-US" dirty="0"/>
              <a:t>rite Data </a:t>
            </a:r>
            <a:r>
              <a:rPr lang="en-US" u="sng" dirty="0"/>
              <a:t>B</a:t>
            </a:r>
            <a:r>
              <a:rPr lang="en-US" dirty="0"/>
              <a:t>ack to Register</a:t>
            </a:r>
          </a:p>
        </p:txBody>
      </p:sp>
      <p:sp>
        <p:nvSpPr>
          <p:cNvPr id="4" name="Title 3"/>
          <p:cNvSpPr>
            <a:spLocks noGrp="1"/>
          </p:cNvSpPr>
          <p:nvPr>
            <p:ph type="title"/>
          </p:nvPr>
        </p:nvSpPr>
        <p:spPr/>
        <p:txBody>
          <a:bodyPr/>
          <a:lstStyle/>
          <a:p>
            <a:r>
              <a:rPr lang="en-US" dirty="0" smtClean="0"/>
              <a:t>Steps in Executing MIPS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8963" name="Rectangle 3"/>
          <p:cNvSpPr>
            <a:spLocks noGrp="1" noChangeArrowheads="1"/>
          </p:cNvSpPr>
          <p:nvPr>
            <p:ph type="body" idx="1"/>
          </p:nvPr>
        </p:nvSpPr>
        <p:spPr>
          <a:xfrm>
            <a:off x="381000" y="5029200"/>
            <a:ext cx="8610600" cy="1146175"/>
          </a:xfrm>
          <a:noFill/>
          <a:ln/>
        </p:spPr>
        <p:txBody>
          <a:bodyPr/>
          <a:lstStyle/>
          <a:p>
            <a:r>
              <a:rPr lang="en-US" dirty="0"/>
              <a:t>Every instruction must take same number of steps, also called pipeline “</a:t>
            </a:r>
            <a:r>
              <a:rPr lang="en-US" u="sng" dirty="0">
                <a:solidFill>
                  <a:schemeClr val="accent1"/>
                </a:solidFill>
              </a:rPr>
              <a:t>stages</a:t>
            </a:r>
            <a:r>
              <a:rPr lang="en-US" dirty="0"/>
              <a:t>”, so some will go idle sometimes</a:t>
            </a:r>
          </a:p>
        </p:txBody>
      </p:sp>
      <p:grpSp>
        <p:nvGrpSpPr>
          <p:cNvPr id="2" name="Group 4"/>
          <p:cNvGrpSpPr>
            <a:grpSpLocks/>
          </p:cNvGrpSpPr>
          <p:nvPr/>
        </p:nvGrpSpPr>
        <p:grpSpPr bwMode="auto">
          <a:xfrm>
            <a:off x="539750" y="1755775"/>
            <a:ext cx="8362950" cy="3121025"/>
            <a:chOff x="340" y="990"/>
            <a:chExt cx="5268" cy="1966"/>
          </a:xfrm>
        </p:grpSpPr>
        <p:sp>
          <p:nvSpPr>
            <p:cNvPr id="2728965" name="Rectangle 5"/>
            <p:cNvSpPr>
              <a:spLocks noChangeArrowheads="1"/>
            </p:cNvSpPr>
            <p:nvPr/>
          </p:nvSpPr>
          <p:spPr bwMode="auto">
            <a:xfrm>
              <a:off x="344"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6" name="Rectangle 6"/>
            <p:cNvSpPr>
              <a:spLocks noChangeArrowheads="1"/>
            </p:cNvSpPr>
            <p:nvPr/>
          </p:nvSpPr>
          <p:spPr bwMode="auto">
            <a:xfrm>
              <a:off x="340" y="990"/>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IFtch</a:t>
              </a:r>
            </a:p>
          </p:txBody>
        </p:sp>
        <p:sp>
          <p:nvSpPr>
            <p:cNvPr id="2728967" name="Rectangle 7"/>
            <p:cNvSpPr>
              <a:spLocks noChangeArrowheads="1"/>
            </p:cNvSpPr>
            <p:nvPr/>
          </p:nvSpPr>
          <p:spPr bwMode="auto">
            <a:xfrm>
              <a:off x="872"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8" name="Rectangle 8"/>
            <p:cNvSpPr>
              <a:spLocks noChangeArrowheads="1"/>
            </p:cNvSpPr>
            <p:nvPr/>
          </p:nvSpPr>
          <p:spPr bwMode="auto">
            <a:xfrm>
              <a:off x="1400"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9" name="Rectangle 9"/>
            <p:cNvSpPr>
              <a:spLocks noChangeArrowheads="1"/>
            </p:cNvSpPr>
            <p:nvPr/>
          </p:nvSpPr>
          <p:spPr bwMode="auto">
            <a:xfrm>
              <a:off x="1928"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0" name="Rectangle 10"/>
            <p:cNvSpPr>
              <a:spLocks noChangeArrowheads="1"/>
            </p:cNvSpPr>
            <p:nvPr/>
          </p:nvSpPr>
          <p:spPr bwMode="auto">
            <a:xfrm>
              <a:off x="2456"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1" name="Rectangle 11"/>
            <p:cNvSpPr>
              <a:spLocks noChangeArrowheads="1"/>
            </p:cNvSpPr>
            <p:nvPr/>
          </p:nvSpPr>
          <p:spPr bwMode="auto">
            <a:xfrm>
              <a:off x="851" y="990"/>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Dcd</a:t>
              </a:r>
            </a:p>
          </p:txBody>
        </p:sp>
        <p:sp>
          <p:nvSpPr>
            <p:cNvPr id="2728972" name="Rectangle 12"/>
            <p:cNvSpPr>
              <a:spLocks noChangeArrowheads="1"/>
            </p:cNvSpPr>
            <p:nvPr/>
          </p:nvSpPr>
          <p:spPr bwMode="auto">
            <a:xfrm>
              <a:off x="1379" y="990"/>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Exec</a:t>
              </a:r>
            </a:p>
          </p:txBody>
        </p:sp>
        <p:sp>
          <p:nvSpPr>
            <p:cNvPr id="2728973" name="Rectangle 13"/>
            <p:cNvSpPr>
              <a:spLocks noChangeArrowheads="1"/>
            </p:cNvSpPr>
            <p:nvPr/>
          </p:nvSpPr>
          <p:spPr bwMode="auto">
            <a:xfrm>
              <a:off x="1907" y="99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8974" name="Rectangle 14"/>
            <p:cNvSpPr>
              <a:spLocks noChangeArrowheads="1"/>
            </p:cNvSpPr>
            <p:nvPr/>
          </p:nvSpPr>
          <p:spPr bwMode="auto">
            <a:xfrm>
              <a:off x="2483" y="99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sp>
          <p:nvSpPr>
            <p:cNvPr id="2728975" name="Rectangle 15"/>
            <p:cNvSpPr>
              <a:spLocks noChangeArrowheads="1"/>
            </p:cNvSpPr>
            <p:nvPr/>
          </p:nvSpPr>
          <p:spPr bwMode="auto">
            <a:xfrm>
              <a:off x="872"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6" name="Rectangle 16"/>
            <p:cNvSpPr>
              <a:spLocks noChangeArrowheads="1"/>
            </p:cNvSpPr>
            <p:nvPr/>
          </p:nvSpPr>
          <p:spPr bwMode="auto">
            <a:xfrm>
              <a:off x="868" y="1326"/>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IFtch</a:t>
              </a:r>
            </a:p>
          </p:txBody>
        </p:sp>
        <p:sp>
          <p:nvSpPr>
            <p:cNvPr id="2728977" name="Rectangle 17"/>
            <p:cNvSpPr>
              <a:spLocks noChangeArrowheads="1"/>
            </p:cNvSpPr>
            <p:nvPr/>
          </p:nvSpPr>
          <p:spPr bwMode="auto">
            <a:xfrm>
              <a:off x="1400"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8" name="Rectangle 18"/>
            <p:cNvSpPr>
              <a:spLocks noChangeArrowheads="1"/>
            </p:cNvSpPr>
            <p:nvPr/>
          </p:nvSpPr>
          <p:spPr bwMode="auto">
            <a:xfrm>
              <a:off x="1928"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9" name="Rectangle 19"/>
            <p:cNvSpPr>
              <a:spLocks noChangeArrowheads="1"/>
            </p:cNvSpPr>
            <p:nvPr/>
          </p:nvSpPr>
          <p:spPr bwMode="auto">
            <a:xfrm>
              <a:off x="2456"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0" name="Rectangle 20"/>
            <p:cNvSpPr>
              <a:spLocks noChangeArrowheads="1"/>
            </p:cNvSpPr>
            <p:nvPr/>
          </p:nvSpPr>
          <p:spPr bwMode="auto">
            <a:xfrm>
              <a:off x="2984"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1" name="Rectangle 21"/>
            <p:cNvSpPr>
              <a:spLocks noChangeArrowheads="1"/>
            </p:cNvSpPr>
            <p:nvPr/>
          </p:nvSpPr>
          <p:spPr bwMode="auto">
            <a:xfrm>
              <a:off x="1379" y="1326"/>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Dcd</a:t>
              </a:r>
            </a:p>
          </p:txBody>
        </p:sp>
        <p:sp>
          <p:nvSpPr>
            <p:cNvPr id="2728982" name="Rectangle 22"/>
            <p:cNvSpPr>
              <a:spLocks noChangeArrowheads="1"/>
            </p:cNvSpPr>
            <p:nvPr/>
          </p:nvSpPr>
          <p:spPr bwMode="auto">
            <a:xfrm>
              <a:off x="1907" y="1326"/>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Exec</a:t>
              </a:r>
            </a:p>
          </p:txBody>
        </p:sp>
        <p:sp>
          <p:nvSpPr>
            <p:cNvPr id="2728983" name="Rectangle 23"/>
            <p:cNvSpPr>
              <a:spLocks noChangeArrowheads="1"/>
            </p:cNvSpPr>
            <p:nvPr/>
          </p:nvSpPr>
          <p:spPr bwMode="auto">
            <a:xfrm>
              <a:off x="2435" y="1326"/>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Mem</a:t>
              </a:r>
            </a:p>
          </p:txBody>
        </p:sp>
        <p:sp>
          <p:nvSpPr>
            <p:cNvPr id="2728984" name="Rectangle 24"/>
            <p:cNvSpPr>
              <a:spLocks noChangeArrowheads="1"/>
            </p:cNvSpPr>
            <p:nvPr/>
          </p:nvSpPr>
          <p:spPr bwMode="auto">
            <a:xfrm>
              <a:off x="3011" y="1326"/>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WB</a:t>
              </a:r>
            </a:p>
          </p:txBody>
        </p:sp>
        <p:grpSp>
          <p:nvGrpSpPr>
            <p:cNvPr id="3" name="Group 25"/>
            <p:cNvGrpSpPr>
              <a:grpSpLocks/>
            </p:cNvGrpSpPr>
            <p:nvPr/>
          </p:nvGrpSpPr>
          <p:grpSpPr bwMode="auto">
            <a:xfrm>
              <a:off x="1396" y="1662"/>
              <a:ext cx="2628" cy="286"/>
              <a:chOff x="1396" y="1662"/>
              <a:chExt cx="2628" cy="286"/>
            </a:xfrm>
          </p:grpSpPr>
          <p:sp>
            <p:nvSpPr>
              <p:cNvPr id="2728986" name="Rectangle 26"/>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7" name="Rectangle 27"/>
              <p:cNvSpPr>
                <a:spLocks noChangeArrowheads="1"/>
              </p:cNvSpPr>
              <p:nvPr/>
            </p:nvSpPr>
            <p:spPr bwMode="auto">
              <a:xfrm>
                <a:off x="1396" y="1662"/>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IFtch</a:t>
                </a:r>
              </a:p>
            </p:txBody>
          </p:sp>
          <p:sp>
            <p:nvSpPr>
              <p:cNvPr id="2728988" name="Rectangle 28"/>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9" name="Rectangle 29"/>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0" name="Rectangle 30"/>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1" name="Rectangle 31"/>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2" name="Rectangle 32"/>
              <p:cNvSpPr>
                <a:spLocks noChangeArrowheads="1"/>
              </p:cNvSpPr>
              <p:nvPr/>
            </p:nvSpPr>
            <p:spPr bwMode="auto">
              <a:xfrm>
                <a:off x="1907" y="1662"/>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Dcd</a:t>
                </a:r>
              </a:p>
            </p:txBody>
          </p:sp>
          <p:sp>
            <p:nvSpPr>
              <p:cNvPr id="2728993" name="Rectangle 33"/>
              <p:cNvSpPr>
                <a:spLocks noChangeArrowheads="1"/>
              </p:cNvSpPr>
              <p:nvPr/>
            </p:nvSpPr>
            <p:spPr bwMode="auto">
              <a:xfrm>
                <a:off x="2435" y="1662"/>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Exec</a:t>
                </a:r>
              </a:p>
            </p:txBody>
          </p:sp>
          <p:sp>
            <p:nvSpPr>
              <p:cNvPr id="2728994" name="Rectangle 34"/>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Mem</a:t>
                </a:r>
              </a:p>
            </p:txBody>
          </p:sp>
          <p:sp>
            <p:nvSpPr>
              <p:cNvPr id="2728995" name="Rectangle 35"/>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28996" name="Rectangle 36"/>
            <p:cNvSpPr>
              <a:spLocks noChangeArrowheads="1"/>
            </p:cNvSpPr>
            <p:nvPr/>
          </p:nvSpPr>
          <p:spPr bwMode="auto">
            <a:xfrm>
              <a:off x="1928"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7" name="Rectangle 37"/>
            <p:cNvSpPr>
              <a:spLocks noChangeArrowheads="1"/>
            </p:cNvSpPr>
            <p:nvPr/>
          </p:nvSpPr>
          <p:spPr bwMode="auto">
            <a:xfrm>
              <a:off x="1924" y="1998"/>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IFtch</a:t>
              </a:r>
            </a:p>
          </p:txBody>
        </p:sp>
        <p:sp>
          <p:nvSpPr>
            <p:cNvPr id="2728998" name="Rectangle 38"/>
            <p:cNvSpPr>
              <a:spLocks noChangeArrowheads="1"/>
            </p:cNvSpPr>
            <p:nvPr/>
          </p:nvSpPr>
          <p:spPr bwMode="auto">
            <a:xfrm>
              <a:off x="2456"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9" name="Rectangle 39"/>
            <p:cNvSpPr>
              <a:spLocks noChangeArrowheads="1"/>
            </p:cNvSpPr>
            <p:nvPr/>
          </p:nvSpPr>
          <p:spPr bwMode="auto">
            <a:xfrm>
              <a:off x="2984"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0" name="Rectangle 40"/>
            <p:cNvSpPr>
              <a:spLocks noChangeArrowheads="1"/>
            </p:cNvSpPr>
            <p:nvPr/>
          </p:nvSpPr>
          <p:spPr bwMode="auto">
            <a:xfrm>
              <a:off x="3512"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1" name="Rectangle 41"/>
            <p:cNvSpPr>
              <a:spLocks noChangeArrowheads="1"/>
            </p:cNvSpPr>
            <p:nvPr/>
          </p:nvSpPr>
          <p:spPr bwMode="auto">
            <a:xfrm>
              <a:off x="4040"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2" name="Rectangle 42"/>
            <p:cNvSpPr>
              <a:spLocks noChangeArrowheads="1"/>
            </p:cNvSpPr>
            <p:nvPr/>
          </p:nvSpPr>
          <p:spPr bwMode="auto">
            <a:xfrm>
              <a:off x="2435" y="1998"/>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Dcd</a:t>
              </a:r>
            </a:p>
          </p:txBody>
        </p:sp>
        <p:sp>
          <p:nvSpPr>
            <p:cNvPr id="2729003" name="Rectangle 43"/>
            <p:cNvSpPr>
              <a:spLocks noChangeArrowheads="1"/>
            </p:cNvSpPr>
            <p:nvPr/>
          </p:nvSpPr>
          <p:spPr bwMode="auto">
            <a:xfrm>
              <a:off x="2963" y="1998"/>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Exec</a:t>
              </a:r>
            </a:p>
          </p:txBody>
        </p:sp>
        <p:sp>
          <p:nvSpPr>
            <p:cNvPr id="2729004" name="Rectangle 44"/>
            <p:cNvSpPr>
              <a:spLocks noChangeArrowheads="1"/>
            </p:cNvSpPr>
            <p:nvPr/>
          </p:nvSpPr>
          <p:spPr bwMode="auto">
            <a:xfrm>
              <a:off x="3491" y="1998"/>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Mem</a:t>
              </a:r>
            </a:p>
          </p:txBody>
        </p:sp>
        <p:sp>
          <p:nvSpPr>
            <p:cNvPr id="2729005" name="Rectangle 45"/>
            <p:cNvSpPr>
              <a:spLocks noChangeArrowheads="1"/>
            </p:cNvSpPr>
            <p:nvPr/>
          </p:nvSpPr>
          <p:spPr bwMode="auto">
            <a:xfrm>
              <a:off x="4067" y="1998"/>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WB</a:t>
              </a:r>
            </a:p>
          </p:txBody>
        </p:sp>
        <p:sp>
          <p:nvSpPr>
            <p:cNvPr id="2729006" name="Rectangle 46"/>
            <p:cNvSpPr>
              <a:spLocks noChangeArrowheads="1"/>
            </p:cNvSpPr>
            <p:nvPr/>
          </p:nvSpPr>
          <p:spPr bwMode="auto">
            <a:xfrm>
              <a:off x="2456"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7" name="Rectangle 47"/>
            <p:cNvSpPr>
              <a:spLocks noChangeArrowheads="1"/>
            </p:cNvSpPr>
            <p:nvPr/>
          </p:nvSpPr>
          <p:spPr bwMode="auto">
            <a:xfrm>
              <a:off x="2452" y="2334"/>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IFtch</a:t>
              </a:r>
            </a:p>
          </p:txBody>
        </p:sp>
        <p:sp>
          <p:nvSpPr>
            <p:cNvPr id="2729008" name="Rectangle 48"/>
            <p:cNvSpPr>
              <a:spLocks noChangeArrowheads="1"/>
            </p:cNvSpPr>
            <p:nvPr/>
          </p:nvSpPr>
          <p:spPr bwMode="auto">
            <a:xfrm>
              <a:off x="2984"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9" name="Rectangle 49"/>
            <p:cNvSpPr>
              <a:spLocks noChangeArrowheads="1"/>
            </p:cNvSpPr>
            <p:nvPr/>
          </p:nvSpPr>
          <p:spPr bwMode="auto">
            <a:xfrm>
              <a:off x="3512"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0" name="Rectangle 50"/>
            <p:cNvSpPr>
              <a:spLocks noChangeArrowheads="1"/>
            </p:cNvSpPr>
            <p:nvPr/>
          </p:nvSpPr>
          <p:spPr bwMode="auto">
            <a:xfrm>
              <a:off x="4040"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1" name="Rectangle 51"/>
            <p:cNvSpPr>
              <a:spLocks noChangeArrowheads="1"/>
            </p:cNvSpPr>
            <p:nvPr/>
          </p:nvSpPr>
          <p:spPr bwMode="auto">
            <a:xfrm>
              <a:off x="4568"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2" name="Rectangle 52"/>
            <p:cNvSpPr>
              <a:spLocks noChangeArrowheads="1"/>
            </p:cNvSpPr>
            <p:nvPr/>
          </p:nvSpPr>
          <p:spPr bwMode="auto">
            <a:xfrm>
              <a:off x="2963" y="2334"/>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Dcd</a:t>
              </a:r>
            </a:p>
          </p:txBody>
        </p:sp>
        <p:sp>
          <p:nvSpPr>
            <p:cNvPr id="2729013" name="Rectangle 53"/>
            <p:cNvSpPr>
              <a:spLocks noChangeArrowheads="1"/>
            </p:cNvSpPr>
            <p:nvPr/>
          </p:nvSpPr>
          <p:spPr bwMode="auto">
            <a:xfrm>
              <a:off x="3491" y="2334"/>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Exec</a:t>
              </a:r>
            </a:p>
          </p:txBody>
        </p:sp>
        <p:sp>
          <p:nvSpPr>
            <p:cNvPr id="2729014" name="Rectangle 54"/>
            <p:cNvSpPr>
              <a:spLocks noChangeArrowheads="1"/>
            </p:cNvSpPr>
            <p:nvPr/>
          </p:nvSpPr>
          <p:spPr bwMode="auto">
            <a:xfrm>
              <a:off x="4019" y="2334"/>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Mem</a:t>
              </a:r>
            </a:p>
          </p:txBody>
        </p:sp>
        <p:sp>
          <p:nvSpPr>
            <p:cNvPr id="2729015" name="Rectangle 55"/>
            <p:cNvSpPr>
              <a:spLocks noChangeArrowheads="1"/>
            </p:cNvSpPr>
            <p:nvPr/>
          </p:nvSpPr>
          <p:spPr bwMode="auto">
            <a:xfrm>
              <a:off x="4595" y="2334"/>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WB</a:t>
              </a:r>
            </a:p>
          </p:txBody>
        </p:sp>
        <p:sp>
          <p:nvSpPr>
            <p:cNvPr id="2729016" name="Rectangle 56"/>
            <p:cNvSpPr>
              <a:spLocks noChangeArrowheads="1"/>
            </p:cNvSpPr>
            <p:nvPr/>
          </p:nvSpPr>
          <p:spPr bwMode="auto">
            <a:xfrm>
              <a:off x="2984"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7" name="Rectangle 57"/>
            <p:cNvSpPr>
              <a:spLocks noChangeArrowheads="1"/>
            </p:cNvSpPr>
            <p:nvPr/>
          </p:nvSpPr>
          <p:spPr bwMode="auto">
            <a:xfrm>
              <a:off x="2980" y="2670"/>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IFtch</a:t>
              </a:r>
            </a:p>
          </p:txBody>
        </p:sp>
        <p:sp>
          <p:nvSpPr>
            <p:cNvPr id="2729018" name="Rectangle 58"/>
            <p:cNvSpPr>
              <a:spLocks noChangeArrowheads="1"/>
            </p:cNvSpPr>
            <p:nvPr/>
          </p:nvSpPr>
          <p:spPr bwMode="auto">
            <a:xfrm>
              <a:off x="3512"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9" name="Rectangle 59"/>
            <p:cNvSpPr>
              <a:spLocks noChangeArrowheads="1"/>
            </p:cNvSpPr>
            <p:nvPr/>
          </p:nvSpPr>
          <p:spPr bwMode="auto">
            <a:xfrm>
              <a:off x="4040"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0" name="Rectangle 60"/>
            <p:cNvSpPr>
              <a:spLocks noChangeArrowheads="1"/>
            </p:cNvSpPr>
            <p:nvPr/>
          </p:nvSpPr>
          <p:spPr bwMode="auto">
            <a:xfrm>
              <a:off x="4568"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1" name="Rectangle 61"/>
            <p:cNvSpPr>
              <a:spLocks noChangeArrowheads="1"/>
            </p:cNvSpPr>
            <p:nvPr/>
          </p:nvSpPr>
          <p:spPr bwMode="auto">
            <a:xfrm>
              <a:off x="5096"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2" name="Rectangle 62"/>
            <p:cNvSpPr>
              <a:spLocks noChangeArrowheads="1"/>
            </p:cNvSpPr>
            <p:nvPr/>
          </p:nvSpPr>
          <p:spPr bwMode="auto">
            <a:xfrm>
              <a:off x="3491" y="2670"/>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Dcd</a:t>
              </a:r>
            </a:p>
          </p:txBody>
        </p:sp>
        <p:sp>
          <p:nvSpPr>
            <p:cNvPr id="2729023" name="Rectangle 63"/>
            <p:cNvSpPr>
              <a:spLocks noChangeArrowheads="1"/>
            </p:cNvSpPr>
            <p:nvPr/>
          </p:nvSpPr>
          <p:spPr bwMode="auto">
            <a:xfrm>
              <a:off x="4019" y="2670"/>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Exec</a:t>
              </a:r>
            </a:p>
          </p:txBody>
        </p:sp>
        <p:sp>
          <p:nvSpPr>
            <p:cNvPr id="2729024" name="Rectangle 64"/>
            <p:cNvSpPr>
              <a:spLocks noChangeArrowheads="1"/>
            </p:cNvSpPr>
            <p:nvPr/>
          </p:nvSpPr>
          <p:spPr bwMode="auto">
            <a:xfrm>
              <a:off x="4547" y="267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9025" name="Rectangle 65"/>
            <p:cNvSpPr>
              <a:spLocks noChangeArrowheads="1"/>
            </p:cNvSpPr>
            <p:nvPr/>
          </p:nvSpPr>
          <p:spPr bwMode="auto">
            <a:xfrm>
              <a:off x="5123" y="267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grpSp>
      <p:grpSp>
        <p:nvGrpSpPr>
          <p:cNvPr id="4" name="Group 66"/>
          <p:cNvGrpSpPr>
            <a:grpSpLocks/>
          </p:cNvGrpSpPr>
          <p:nvPr/>
        </p:nvGrpSpPr>
        <p:grpSpPr bwMode="auto">
          <a:xfrm>
            <a:off x="469900" y="1222375"/>
            <a:ext cx="7670800" cy="515938"/>
            <a:chOff x="296" y="654"/>
            <a:chExt cx="4832" cy="325"/>
          </a:xfrm>
        </p:grpSpPr>
        <p:sp>
          <p:nvSpPr>
            <p:cNvPr id="2729027" name="Line 67"/>
            <p:cNvSpPr>
              <a:spLocks noChangeShapeType="1"/>
            </p:cNvSpPr>
            <p:nvPr/>
          </p:nvSpPr>
          <p:spPr bwMode="auto">
            <a:xfrm>
              <a:off x="296" y="912"/>
              <a:ext cx="483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9028" name="Rectangle 68"/>
            <p:cNvSpPr>
              <a:spLocks noChangeArrowheads="1"/>
            </p:cNvSpPr>
            <p:nvPr/>
          </p:nvSpPr>
          <p:spPr bwMode="auto">
            <a:xfrm>
              <a:off x="419" y="654"/>
              <a:ext cx="6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Time</a:t>
              </a:r>
            </a:p>
          </p:txBody>
        </p:sp>
      </p:grpSp>
      <p:sp>
        <p:nvSpPr>
          <p:cNvPr id="69" name="Title 68"/>
          <p:cNvSpPr>
            <a:spLocks noGrp="1"/>
          </p:cNvSpPr>
          <p:nvPr>
            <p:ph type="title"/>
          </p:nvPr>
        </p:nvSpPr>
        <p:spPr/>
        <p:txBody>
          <a:bodyPr/>
          <a:lstStyle/>
          <a:p>
            <a:r>
              <a:rPr lang="en-US" dirty="0" smtClean="0"/>
              <a:t>Pipelined Execution Representation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28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8963"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1011" name="Rectangle 3"/>
          <p:cNvSpPr>
            <a:spLocks noGrp="1" noChangeArrowheads="1"/>
          </p:cNvSpPr>
          <p:nvPr>
            <p:ph type="body" idx="1"/>
          </p:nvPr>
        </p:nvSpPr>
        <p:spPr>
          <a:xfrm>
            <a:off x="381000" y="4384675"/>
            <a:ext cx="8475663" cy="415925"/>
          </a:xfrm>
          <a:noFill/>
          <a:ln/>
        </p:spPr>
        <p:txBody>
          <a:bodyPr/>
          <a:lstStyle/>
          <a:p>
            <a:r>
              <a:rPr lang="en-US"/>
              <a:t>Use datapath figure to represent pipeline</a:t>
            </a:r>
          </a:p>
        </p:txBody>
      </p:sp>
      <p:grpSp>
        <p:nvGrpSpPr>
          <p:cNvPr id="2" name="Group 4"/>
          <p:cNvGrpSpPr>
            <a:grpSpLocks/>
          </p:cNvGrpSpPr>
          <p:nvPr/>
        </p:nvGrpSpPr>
        <p:grpSpPr bwMode="auto">
          <a:xfrm>
            <a:off x="2971800" y="4622800"/>
            <a:ext cx="4171950" cy="2235200"/>
            <a:chOff x="1357" y="2640"/>
            <a:chExt cx="2628" cy="1408"/>
          </a:xfrm>
        </p:grpSpPr>
        <p:sp>
          <p:nvSpPr>
            <p:cNvPr id="2731013" name="Freeform 5"/>
            <p:cNvSpPr>
              <a:spLocks/>
            </p:cNvSpPr>
            <p:nvPr/>
          </p:nvSpPr>
          <p:spPr bwMode="auto">
            <a:xfrm>
              <a:off x="2986" y="3520"/>
              <a:ext cx="209"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14" name="Freeform 6"/>
            <p:cNvSpPr>
              <a:spLocks/>
            </p:cNvSpPr>
            <p:nvPr/>
          </p:nvSpPr>
          <p:spPr bwMode="auto">
            <a:xfrm>
              <a:off x="3193" y="3520"/>
              <a:ext cx="210"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nvGrpSpPr>
            <p:cNvPr id="3" name="Group 7"/>
            <p:cNvGrpSpPr>
              <a:grpSpLocks/>
            </p:cNvGrpSpPr>
            <p:nvPr/>
          </p:nvGrpSpPr>
          <p:grpSpPr bwMode="auto">
            <a:xfrm>
              <a:off x="1357" y="2946"/>
              <a:ext cx="2628" cy="286"/>
              <a:chOff x="1396" y="1662"/>
              <a:chExt cx="2628" cy="286"/>
            </a:xfrm>
          </p:grpSpPr>
          <p:sp>
            <p:nvSpPr>
              <p:cNvPr id="2731016" name="Rectangle 8"/>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17" name="Rectangle 9"/>
              <p:cNvSpPr>
                <a:spLocks noChangeArrowheads="1"/>
              </p:cNvSpPr>
              <p:nvPr/>
            </p:nvSpPr>
            <p:spPr bwMode="auto">
              <a:xfrm>
                <a:off x="1396" y="1662"/>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IFtch</a:t>
                </a:r>
              </a:p>
            </p:txBody>
          </p:sp>
          <p:sp>
            <p:nvSpPr>
              <p:cNvPr id="2731018" name="Rectangle 10"/>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19" name="Rectangle 11"/>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0" name="Rectangle 12"/>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1" name="Rectangle 13"/>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2" name="Rectangle 14"/>
              <p:cNvSpPr>
                <a:spLocks noChangeArrowheads="1"/>
              </p:cNvSpPr>
              <p:nvPr/>
            </p:nvSpPr>
            <p:spPr bwMode="auto">
              <a:xfrm>
                <a:off x="1907" y="1662"/>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Dcd</a:t>
                </a:r>
              </a:p>
            </p:txBody>
          </p:sp>
          <p:sp>
            <p:nvSpPr>
              <p:cNvPr id="2731023" name="Rectangle 15"/>
              <p:cNvSpPr>
                <a:spLocks noChangeArrowheads="1"/>
              </p:cNvSpPr>
              <p:nvPr/>
            </p:nvSpPr>
            <p:spPr bwMode="auto">
              <a:xfrm>
                <a:off x="2435" y="1662"/>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Exec</a:t>
                </a:r>
              </a:p>
            </p:txBody>
          </p:sp>
          <p:sp>
            <p:nvSpPr>
              <p:cNvPr id="2731024" name="Rectangle 16"/>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Mem</a:t>
                </a:r>
              </a:p>
            </p:txBody>
          </p:sp>
          <p:sp>
            <p:nvSpPr>
              <p:cNvPr id="2731025" name="Rectangle 17"/>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31026" name="Freeform 18"/>
            <p:cNvSpPr>
              <a:spLocks/>
            </p:cNvSpPr>
            <p:nvPr/>
          </p:nvSpPr>
          <p:spPr bwMode="auto">
            <a:xfrm>
              <a:off x="2551" y="3472"/>
              <a:ext cx="261"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27" name="Rectangle 19"/>
            <p:cNvSpPr>
              <a:spLocks noChangeArrowheads="1"/>
            </p:cNvSpPr>
            <p:nvPr/>
          </p:nvSpPr>
          <p:spPr bwMode="auto">
            <a:xfrm rot="5400000">
              <a:off x="2491" y="359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latin typeface="Times" pitchFamily="-65" charset="0"/>
                </a:rPr>
                <a:t>ALU</a:t>
              </a:r>
              <a:endParaRPr lang="en-US" sz="1600" b="1">
                <a:solidFill>
                  <a:schemeClr val="tx1"/>
                </a:solidFill>
                <a:latin typeface="Times" pitchFamily="-65" charset="0"/>
              </a:endParaRPr>
            </a:p>
          </p:txBody>
        </p:sp>
        <p:sp>
          <p:nvSpPr>
            <p:cNvPr id="2731028" name="Rectangle 20"/>
            <p:cNvSpPr>
              <a:spLocks noChangeArrowheads="1"/>
            </p:cNvSpPr>
            <p:nvPr/>
          </p:nvSpPr>
          <p:spPr bwMode="auto">
            <a:xfrm>
              <a:off x="1392" y="357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4" name="Group 21"/>
            <p:cNvGrpSpPr>
              <a:grpSpLocks/>
            </p:cNvGrpSpPr>
            <p:nvPr/>
          </p:nvGrpSpPr>
          <p:grpSpPr bwMode="auto">
            <a:xfrm>
              <a:off x="1415" y="3568"/>
              <a:ext cx="417" cy="289"/>
              <a:chOff x="1343" y="1248"/>
              <a:chExt cx="340" cy="289"/>
            </a:xfrm>
          </p:grpSpPr>
          <p:sp>
            <p:nvSpPr>
              <p:cNvPr id="2731030" name="Freeform 22"/>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1" name="Freeform 23"/>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sp>
          <p:nvSpPr>
            <p:cNvPr id="2731032" name="Rectangle 24"/>
            <p:cNvSpPr>
              <a:spLocks noChangeArrowheads="1"/>
            </p:cNvSpPr>
            <p:nvPr/>
          </p:nvSpPr>
          <p:spPr bwMode="auto">
            <a:xfrm>
              <a:off x="1956" y="357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1033" name="Freeform 25"/>
            <p:cNvSpPr>
              <a:spLocks/>
            </p:cNvSpPr>
            <p:nvPr/>
          </p:nvSpPr>
          <p:spPr bwMode="auto">
            <a:xfrm>
              <a:off x="1979" y="3568"/>
              <a:ext cx="183"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4" name="Freeform 26"/>
            <p:cNvSpPr>
              <a:spLocks/>
            </p:cNvSpPr>
            <p:nvPr/>
          </p:nvSpPr>
          <p:spPr bwMode="auto">
            <a:xfrm>
              <a:off x="2161" y="3568"/>
              <a:ext cx="181"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5" name="Line 27"/>
            <p:cNvSpPr>
              <a:spLocks noChangeShapeType="1"/>
            </p:cNvSpPr>
            <p:nvPr/>
          </p:nvSpPr>
          <p:spPr bwMode="auto">
            <a:xfrm>
              <a:off x="1838" y="3712"/>
              <a:ext cx="118"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36" name="Freeform 28"/>
            <p:cNvSpPr>
              <a:spLocks/>
            </p:cNvSpPr>
            <p:nvPr/>
          </p:nvSpPr>
          <p:spPr bwMode="auto">
            <a:xfrm>
              <a:off x="1914" y="3616"/>
              <a:ext cx="59"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7" name="Line 29"/>
            <p:cNvSpPr>
              <a:spLocks noChangeShapeType="1"/>
            </p:cNvSpPr>
            <p:nvPr/>
          </p:nvSpPr>
          <p:spPr bwMode="auto">
            <a:xfrm>
              <a:off x="2349" y="3616"/>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38" name="Rectangle 30"/>
            <p:cNvSpPr>
              <a:spLocks noChangeArrowheads="1"/>
            </p:cNvSpPr>
            <p:nvPr/>
          </p:nvSpPr>
          <p:spPr bwMode="auto">
            <a:xfrm>
              <a:off x="2958" y="357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31039" name="Rectangle 31"/>
            <p:cNvSpPr>
              <a:spLocks noChangeArrowheads="1"/>
            </p:cNvSpPr>
            <p:nvPr/>
          </p:nvSpPr>
          <p:spPr bwMode="auto">
            <a:xfrm>
              <a:off x="3562" y="357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1040" name="Freeform 32"/>
            <p:cNvSpPr>
              <a:spLocks/>
            </p:cNvSpPr>
            <p:nvPr/>
          </p:nvSpPr>
          <p:spPr bwMode="auto">
            <a:xfrm>
              <a:off x="3595" y="3568"/>
              <a:ext cx="174"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1" name="Freeform 33"/>
            <p:cNvSpPr>
              <a:spLocks/>
            </p:cNvSpPr>
            <p:nvPr/>
          </p:nvSpPr>
          <p:spPr bwMode="auto">
            <a:xfrm>
              <a:off x="3768" y="3568"/>
              <a:ext cx="175"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2" name="Line 34"/>
            <p:cNvSpPr>
              <a:spLocks noChangeShapeType="1"/>
            </p:cNvSpPr>
            <p:nvPr/>
          </p:nvSpPr>
          <p:spPr bwMode="auto">
            <a:xfrm>
              <a:off x="3414" y="3712"/>
              <a:ext cx="171"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3" name="Line 35"/>
            <p:cNvSpPr>
              <a:spLocks noChangeShapeType="1"/>
            </p:cNvSpPr>
            <p:nvPr/>
          </p:nvSpPr>
          <p:spPr bwMode="auto">
            <a:xfrm>
              <a:off x="2821" y="3712"/>
              <a:ext cx="19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4" name="Freeform 36"/>
            <p:cNvSpPr>
              <a:spLocks/>
            </p:cNvSpPr>
            <p:nvPr/>
          </p:nvSpPr>
          <p:spPr bwMode="auto">
            <a:xfrm>
              <a:off x="2969" y="3712"/>
              <a:ext cx="529"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5" name="Line 37"/>
            <p:cNvSpPr>
              <a:spLocks noChangeShapeType="1"/>
            </p:cNvSpPr>
            <p:nvPr/>
          </p:nvSpPr>
          <p:spPr bwMode="auto">
            <a:xfrm>
              <a:off x="2349" y="3808"/>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6" name="Freeform 38"/>
            <p:cNvSpPr>
              <a:spLocks/>
            </p:cNvSpPr>
            <p:nvPr/>
          </p:nvSpPr>
          <p:spPr bwMode="auto">
            <a:xfrm>
              <a:off x="2463" y="3707"/>
              <a:ext cx="413"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7" name="Line 39"/>
            <p:cNvSpPr>
              <a:spLocks noChangeShapeType="1"/>
            </p:cNvSpPr>
            <p:nvPr/>
          </p:nvSpPr>
          <p:spPr bwMode="auto">
            <a:xfrm>
              <a:off x="1664"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48" name="Line 40"/>
            <p:cNvSpPr>
              <a:spLocks noChangeShapeType="1"/>
            </p:cNvSpPr>
            <p:nvPr/>
          </p:nvSpPr>
          <p:spPr bwMode="auto">
            <a:xfrm>
              <a:off x="2172"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49" name="Line 41"/>
            <p:cNvSpPr>
              <a:spLocks noChangeShapeType="1"/>
            </p:cNvSpPr>
            <p:nvPr/>
          </p:nvSpPr>
          <p:spPr bwMode="auto">
            <a:xfrm>
              <a:off x="2688"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0" name="Line 42"/>
            <p:cNvSpPr>
              <a:spLocks noChangeShapeType="1"/>
            </p:cNvSpPr>
            <p:nvPr/>
          </p:nvSpPr>
          <p:spPr bwMode="auto">
            <a:xfrm>
              <a:off x="323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1" name="Line 43"/>
            <p:cNvSpPr>
              <a:spLocks noChangeShapeType="1"/>
            </p:cNvSpPr>
            <p:nvPr/>
          </p:nvSpPr>
          <p:spPr bwMode="auto">
            <a:xfrm>
              <a:off x="381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2" name="Line 44"/>
            <p:cNvSpPr>
              <a:spLocks noChangeShapeType="1"/>
            </p:cNvSpPr>
            <p:nvPr/>
          </p:nvSpPr>
          <p:spPr bwMode="auto">
            <a:xfrm flipH="1">
              <a:off x="1872" y="2858"/>
              <a:ext cx="21"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3" name="Line 45"/>
            <p:cNvSpPr>
              <a:spLocks noChangeShapeType="1"/>
            </p:cNvSpPr>
            <p:nvPr/>
          </p:nvSpPr>
          <p:spPr bwMode="auto">
            <a:xfrm>
              <a:off x="2400" y="2858"/>
              <a:ext cx="0"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4" name="Line 46"/>
            <p:cNvSpPr>
              <a:spLocks noChangeShapeType="1"/>
            </p:cNvSpPr>
            <p:nvPr/>
          </p:nvSpPr>
          <p:spPr bwMode="auto">
            <a:xfrm>
              <a:off x="2928" y="2880"/>
              <a:ext cx="0" cy="1104"/>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5" name="Line 47"/>
            <p:cNvSpPr>
              <a:spLocks noChangeShapeType="1"/>
            </p:cNvSpPr>
            <p:nvPr/>
          </p:nvSpPr>
          <p:spPr bwMode="auto">
            <a:xfrm flipH="1">
              <a:off x="3456" y="2640"/>
              <a:ext cx="12" cy="1408"/>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6"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7" name="Group 86"/>
          <p:cNvGrpSpPr>
            <a:grpSpLocks/>
          </p:cNvGrpSpPr>
          <p:nvPr/>
        </p:nvGrpSpPr>
        <p:grpSpPr bwMode="auto">
          <a:xfrm>
            <a:off x="989013" y="3489325"/>
            <a:ext cx="7729537" cy="1006475"/>
            <a:chOff x="623" y="2323"/>
            <a:chExt cx="4869" cy="634"/>
          </a:xfrm>
        </p:grpSpPr>
        <p:grpSp>
          <p:nvGrpSpPr>
            <p:cNvPr id="8" name="Group 87"/>
            <p:cNvGrpSpPr>
              <a:grpSpLocks/>
            </p:cNvGrpSpPr>
            <p:nvPr/>
          </p:nvGrpSpPr>
          <p:grpSpPr bwMode="auto">
            <a:xfrm>
              <a:off x="623" y="2496"/>
              <a:ext cx="1241" cy="442"/>
              <a:chOff x="481" y="2832"/>
              <a:chExt cx="1603" cy="442"/>
            </a:xfrm>
          </p:grpSpPr>
          <p:sp>
            <p:nvSpPr>
              <p:cNvPr id="2731096" name="Text Box 88"/>
              <p:cNvSpPr txBox="1">
                <a:spLocks noChangeArrowheads="1"/>
              </p:cNvSpPr>
              <p:nvPr/>
            </p:nvSpPr>
            <p:spPr bwMode="auto">
              <a:xfrm>
                <a:off x="481" y="2832"/>
                <a:ext cx="1333"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 Instruction</a:t>
                </a:r>
              </a:p>
              <a:p>
                <a:pPr algn="ctr"/>
                <a:r>
                  <a:rPr lang="en-US" sz="2000">
                    <a:solidFill>
                      <a:schemeClr val="accent2"/>
                    </a:solidFill>
                  </a:rPr>
                  <a:t>Fetch</a:t>
                </a:r>
              </a:p>
            </p:txBody>
          </p:sp>
          <p:sp>
            <p:nvSpPr>
              <p:cNvPr id="2731097" name="Line 89"/>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sp>
          <p:nvSpPr>
            <p:cNvPr id="2731098" name="Text Box 90"/>
            <p:cNvSpPr txBox="1">
              <a:spLocks noChangeArrowheads="1"/>
            </p:cNvSpPr>
            <p:nvPr/>
          </p:nvSpPr>
          <p:spPr bwMode="auto">
            <a:xfrm>
              <a:off x="1680" y="2323"/>
              <a:ext cx="1440" cy="634"/>
            </a:xfrm>
            <a:prstGeom prst="rect">
              <a:avLst/>
            </a:prstGeom>
            <a:noFill/>
            <a:ln w="28575">
              <a:noFill/>
              <a:miter lim="800000"/>
              <a:headEnd/>
              <a:tailEnd/>
            </a:ln>
            <a:effectLst/>
          </p:spPr>
          <p:txBody>
            <a:bodyPr anchor="ctr">
              <a:prstTxWarp prst="textNoShape">
                <a:avLst/>
              </a:prstTxWarp>
              <a:spAutoFit/>
            </a:bodyPr>
            <a:lstStyle/>
            <a:p>
              <a:pPr algn="ctr"/>
              <a:endParaRPr lang="en-US" sz="2000">
                <a:solidFill>
                  <a:schemeClr val="accent2"/>
                </a:solidFill>
              </a:endParaRPr>
            </a:p>
            <a:p>
              <a:pPr algn="ctr"/>
              <a:r>
                <a:rPr lang="en-US" sz="2000">
                  <a:solidFill>
                    <a:schemeClr val="accent2"/>
                  </a:solidFill>
                </a:rPr>
                <a:t>2. Decode/</a:t>
              </a:r>
            </a:p>
            <a:p>
              <a:pPr algn="ctr"/>
              <a:r>
                <a:rPr lang="en-US" sz="2000">
                  <a:solidFill>
                    <a:schemeClr val="accent2"/>
                  </a:solidFill>
                </a:rPr>
                <a:t>    Register Read</a:t>
              </a:r>
            </a:p>
          </p:txBody>
        </p:sp>
        <p:sp>
          <p:nvSpPr>
            <p:cNvPr id="2731099" name="Line 91"/>
            <p:cNvSpPr>
              <a:spLocks noChangeShapeType="1"/>
            </p:cNvSpPr>
            <p:nvPr/>
          </p:nvSpPr>
          <p:spPr bwMode="auto">
            <a:xfrm>
              <a:off x="1968" y="2496"/>
              <a:ext cx="1110"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nvGrpSpPr>
            <p:cNvPr id="9" name="Group 92"/>
            <p:cNvGrpSpPr>
              <a:grpSpLocks/>
            </p:cNvGrpSpPr>
            <p:nvPr/>
          </p:nvGrpSpPr>
          <p:grpSpPr bwMode="auto">
            <a:xfrm>
              <a:off x="3059" y="2488"/>
              <a:ext cx="1086" cy="346"/>
              <a:chOff x="527" y="2832"/>
              <a:chExt cx="1557" cy="346"/>
            </a:xfrm>
          </p:grpSpPr>
          <p:sp>
            <p:nvSpPr>
              <p:cNvPr id="2731101" name="Text Box 93"/>
              <p:cNvSpPr txBox="1">
                <a:spLocks noChangeArrowheads="1"/>
              </p:cNvSpPr>
              <p:nvPr/>
            </p:nvSpPr>
            <p:spPr bwMode="auto">
              <a:xfrm>
                <a:off x="527" y="2928"/>
                <a:ext cx="125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 Execute</a:t>
                </a:r>
              </a:p>
            </p:txBody>
          </p:sp>
          <p:sp>
            <p:nvSpPr>
              <p:cNvPr id="2731102" name="Line 94"/>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10" name="Group 95"/>
            <p:cNvGrpSpPr>
              <a:grpSpLocks/>
            </p:cNvGrpSpPr>
            <p:nvPr/>
          </p:nvGrpSpPr>
          <p:grpSpPr bwMode="auto">
            <a:xfrm>
              <a:off x="3929" y="2488"/>
              <a:ext cx="872" cy="346"/>
              <a:chOff x="37" y="2832"/>
              <a:chExt cx="2235" cy="346"/>
            </a:xfrm>
          </p:grpSpPr>
          <p:sp>
            <p:nvSpPr>
              <p:cNvPr id="2731104" name="Text Box 96"/>
              <p:cNvSpPr txBox="1">
                <a:spLocks noChangeArrowheads="1"/>
              </p:cNvSpPr>
              <p:nvPr/>
            </p:nvSpPr>
            <p:spPr bwMode="auto">
              <a:xfrm>
                <a:off x="37" y="2928"/>
                <a:ext cx="223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4. Memory</a:t>
                </a:r>
              </a:p>
            </p:txBody>
          </p:sp>
          <p:sp>
            <p:nvSpPr>
              <p:cNvPr id="2731105" name="Line 97"/>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11" name="Group 98"/>
            <p:cNvGrpSpPr>
              <a:grpSpLocks/>
            </p:cNvGrpSpPr>
            <p:nvPr/>
          </p:nvGrpSpPr>
          <p:grpSpPr bwMode="auto">
            <a:xfrm>
              <a:off x="4705" y="2488"/>
              <a:ext cx="787" cy="442"/>
              <a:chOff x="471" y="2832"/>
              <a:chExt cx="1613" cy="442"/>
            </a:xfrm>
          </p:grpSpPr>
          <p:sp>
            <p:nvSpPr>
              <p:cNvPr id="2731107" name="Text Box 99"/>
              <p:cNvSpPr txBox="1">
                <a:spLocks noChangeArrowheads="1"/>
              </p:cNvSpPr>
              <p:nvPr/>
            </p:nvSpPr>
            <p:spPr bwMode="auto">
              <a:xfrm>
                <a:off x="471" y="2832"/>
                <a:ext cx="1367"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5. Write</a:t>
                </a:r>
                <a:br>
                  <a:rPr lang="en-US" sz="2000">
                    <a:solidFill>
                      <a:schemeClr val="accent2"/>
                    </a:solidFill>
                  </a:rPr>
                </a:br>
                <a:r>
                  <a:rPr lang="en-US" sz="2000">
                    <a:solidFill>
                      <a:schemeClr val="accent2"/>
                    </a:solidFill>
                  </a:rPr>
                  <a:t>Back</a:t>
                </a:r>
              </a:p>
            </p:txBody>
          </p:sp>
          <p:sp>
            <p:nvSpPr>
              <p:cNvPr id="2731108" name="Line 100"/>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sp>
        <p:nvSpPr>
          <p:cNvPr id="101" name="Title 100"/>
          <p:cNvSpPr>
            <a:spLocks noGrp="1"/>
          </p:cNvSpPr>
          <p:nvPr>
            <p:ph type="title"/>
          </p:nvPr>
        </p:nvSpPr>
        <p:spPr/>
        <p:txBody>
          <a:bodyPr/>
          <a:lstStyle/>
          <a:p>
            <a:r>
              <a:rPr lang="en-US" dirty="0" smtClean="0"/>
              <a:t>Review: </a:t>
            </a:r>
            <a:r>
              <a:rPr lang="en-US" dirty="0" err="1" smtClean="0"/>
              <a:t>Datapath</a:t>
            </a:r>
            <a:r>
              <a:rPr lang="en-US" dirty="0" smtClean="0"/>
              <a:t> for MIPS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31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1011"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2900" y="2071688"/>
            <a:ext cx="576263" cy="4786312"/>
            <a:chOff x="216" y="876"/>
            <a:chExt cx="363" cy="3015"/>
          </a:xfrm>
        </p:grpSpPr>
        <p:sp>
          <p:nvSpPr>
            <p:cNvPr id="2733060" name="Rectangle 4"/>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33061" name="Line 5"/>
            <p:cNvSpPr>
              <a:spLocks noChangeShapeType="1"/>
            </p:cNvSpPr>
            <p:nvPr/>
          </p:nvSpPr>
          <p:spPr bwMode="auto">
            <a:xfrm>
              <a:off x="579" y="920"/>
              <a:ext cx="0" cy="281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881063" y="2747963"/>
            <a:ext cx="1090612" cy="3317875"/>
            <a:chOff x="555" y="1302"/>
            <a:chExt cx="687" cy="2090"/>
          </a:xfrm>
        </p:grpSpPr>
        <p:sp>
          <p:nvSpPr>
            <p:cNvPr id="2733063" name="Rectangle 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33064" name="Rectangle 8"/>
            <p:cNvSpPr>
              <a:spLocks noChangeArrowheads="1"/>
            </p:cNvSpPr>
            <p:nvPr/>
          </p:nvSpPr>
          <p:spPr bwMode="auto">
            <a:xfrm>
              <a:off x="563" y="1718"/>
              <a:ext cx="5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Add</a:t>
              </a:r>
            </a:p>
          </p:txBody>
        </p:sp>
        <p:sp>
          <p:nvSpPr>
            <p:cNvPr id="2733065" name="Rectangle 9"/>
            <p:cNvSpPr>
              <a:spLocks noChangeArrowheads="1"/>
            </p:cNvSpPr>
            <p:nvPr/>
          </p:nvSpPr>
          <p:spPr bwMode="auto">
            <a:xfrm>
              <a:off x="555" y="2182"/>
              <a:ext cx="68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Store</a:t>
              </a:r>
            </a:p>
          </p:txBody>
        </p:sp>
        <p:sp>
          <p:nvSpPr>
            <p:cNvPr id="2733066" name="Rectangle 10"/>
            <p:cNvSpPr>
              <a:spLocks noChangeArrowheads="1"/>
            </p:cNvSpPr>
            <p:nvPr/>
          </p:nvSpPr>
          <p:spPr bwMode="auto">
            <a:xfrm>
              <a:off x="598" y="2612"/>
              <a:ext cx="5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Sub</a:t>
              </a:r>
            </a:p>
          </p:txBody>
        </p:sp>
        <p:sp>
          <p:nvSpPr>
            <p:cNvPr id="2733067" name="Rectangle 11"/>
            <p:cNvSpPr>
              <a:spLocks noChangeArrowheads="1"/>
            </p:cNvSpPr>
            <p:nvPr/>
          </p:nvSpPr>
          <p:spPr bwMode="auto">
            <a:xfrm>
              <a:off x="587" y="3067"/>
              <a:ext cx="37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Or</a:t>
              </a:r>
            </a:p>
          </p:txBody>
        </p:sp>
      </p:grpSp>
      <p:grpSp>
        <p:nvGrpSpPr>
          <p:cNvPr id="4" name="Group 12"/>
          <p:cNvGrpSpPr>
            <a:grpSpLocks/>
          </p:cNvGrpSpPr>
          <p:nvPr/>
        </p:nvGrpSpPr>
        <p:grpSpPr bwMode="auto">
          <a:xfrm>
            <a:off x="2743200" y="2141538"/>
            <a:ext cx="4800600" cy="4470400"/>
            <a:chOff x="1728" y="920"/>
            <a:chExt cx="3024" cy="2816"/>
          </a:xfrm>
        </p:grpSpPr>
        <p:sp>
          <p:nvSpPr>
            <p:cNvPr id="2733069" name="Line 13"/>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0" name="Line 14"/>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1" name="Line 15"/>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2" name="Line 16"/>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3" name="Line 17"/>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4" name="Line 18"/>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5" name="Line 19"/>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6" name="Line 20"/>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101850" y="2662238"/>
            <a:ext cx="569913" cy="458787"/>
            <a:chOff x="1324" y="1248"/>
            <a:chExt cx="359" cy="289"/>
          </a:xfrm>
        </p:grpSpPr>
        <p:sp>
          <p:nvSpPr>
            <p:cNvPr id="2733078" name="Rectangle 22"/>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23"/>
            <p:cNvGrpSpPr>
              <a:grpSpLocks/>
            </p:cNvGrpSpPr>
            <p:nvPr/>
          </p:nvGrpSpPr>
          <p:grpSpPr bwMode="auto">
            <a:xfrm>
              <a:off x="1343" y="1248"/>
              <a:ext cx="340" cy="289"/>
              <a:chOff x="1343" y="1248"/>
              <a:chExt cx="340" cy="289"/>
            </a:xfrm>
          </p:grpSpPr>
          <p:sp>
            <p:nvSpPr>
              <p:cNvPr id="2733080" name="Freeform 24"/>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81" name="Freeform 25"/>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26"/>
          <p:cNvGrpSpPr>
            <a:grpSpLocks/>
          </p:cNvGrpSpPr>
          <p:nvPr/>
        </p:nvGrpSpPr>
        <p:grpSpPr bwMode="auto">
          <a:xfrm>
            <a:off x="1562100" y="1617662"/>
            <a:ext cx="6311900" cy="515938"/>
            <a:chOff x="984" y="551"/>
            <a:chExt cx="3976" cy="325"/>
          </a:xfrm>
        </p:grpSpPr>
        <p:sp>
          <p:nvSpPr>
            <p:cNvPr id="2733083" name="Line 27"/>
            <p:cNvSpPr>
              <a:spLocks noChangeShapeType="1"/>
            </p:cNvSpPr>
            <p:nvPr/>
          </p:nvSpPr>
          <p:spPr bwMode="auto">
            <a:xfrm>
              <a:off x="984" y="840"/>
              <a:ext cx="397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3084" name="Rectangle 28"/>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grpSp>
        <p:nvGrpSpPr>
          <p:cNvPr id="8" name="Group 29"/>
          <p:cNvGrpSpPr>
            <a:grpSpLocks/>
          </p:cNvGrpSpPr>
          <p:nvPr/>
        </p:nvGrpSpPr>
        <p:grpSpPr bwMode="auto">
          <a:xfrm>
            <a:off x="3340100" y="2509838"/>
            <a:ext cx="857250" cy="2033587"/>
            <a:chOff x="2104" y="1437"/>
            <a:chExt cx="540" cy="1281"/>
          </a:xfrm>
        </p:grpSpPr>
        <p:sp>
          <p:nvSpPr>
            <p:cNvPr id="2733086" name="Line 30"/>
            <p:cNvSpPr>
              <a:spLocks noChangeShapeType="1"/>
            </p:cNvSpPr>
            <p:nvPr/>
          </p:nvSpPr>
          <p:spPr bwMode="auto">
            <a:xfrm>
              <a:off x="2489" y="1677"/>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87" name="Freeform 31" descr="25%"/>
            <p:cNvSpPr>
              <a:spLocks/>
            </p:cNvSpPr>
            <p:nvPr/>
          </p:nvSpPr>
          <p:spPr bwMode="auto">
            <a:xfrm>
              <a:off x="2396" y="1965"/>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32"/>
            <p:cNvGrpSpPr>
              <a:grpSpLocks/>
            </p:cNvGrpSpPr>
            <p:nvPr/>
          </p:nvGrpSpPr>
          <p:grpSpPr bwMode="auto">
            <a:xfrm>
              <a:off x="2178" y="2429"/>
              <a:ext cx="359" cy="289"/>
              <a:chOff x="2178" y="2144"/>
              <a:chExt cx="359" cy="289"/>
            </a:xfrm>
          </p:grpSpPr>
          <p:sp>
            <p:nvSpPr>
              <p:cNvPr id="2733089" name="Rectangle 33"/>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34"/>
              <p:cNvGrpSpPr>
                <a:grpSpLocks/>
              </p:cNvGrpSpPr>
              <p:nvPr/>
            </p:nvGrpSpPr>
            <p:grpSpPr bwMode="auto">
              <a:xfrm>
                <a:off x="2197" y="2144"/>
                <a:ext cx="340" cy="289"/>
                <a:chOff x="2197" y="2144"/>
                <a:chExt cx="340" cy="289"/>
              </a:xfrm>
            </p:grpSpPr>
            <p:sp>
              <p:nvSpPr>
                <p:cNvPr id="2733091" name="Freeform 35"/>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2" name="Freeform 36"/>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1" name="Group 37"/>
            <p:cNvGrpSpPr>
              <a:grpSpLocks/>
            </p:cNvGrpSpPr>
            <p:nvPr/>
          </p:nvGrpSpPr>
          <p:grpSpPr bwMode="auto">
            <a:xfrm>
              <a:off x="2255" y="1437"/>
              <a:ext cx="227" cy="481"/>
              <a:chOff x="2255" y="1152"/>
              <a:chExt cx="227" cy="481"/>
            </a:xfrm>
          </p:grpSpPr>
          <p:sp>
            <p:nvSpPr>
              <p:cNvPr id="2733094" name="Freeform 3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5" name="Rectangle 39"/>
              <p:cNvSpPr>
                <a:spLocks noChangeArrowheads="1"/>
              </p:cNvSpPr>
              <p:nvPr/>
            </p:nvSpPr>
            <p:spPr bwMode="auto">
              <a:xfrm rot="5400000">
                <a:off x="2168" y="127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096" name="Line 40"/>
            <p:cNvSpPr>
              <a:spLocks noChangeShapeType="1"/>
            </p:cNvSpPr>
            <p:nvPr/>
          </p:nvSpPr>
          <p:spPr bwMode="auto">
            <a:xfrm>
              <a:off x="2104" y="15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7" name="Line 41"/>
            <p:cNvSpPr>
              <a:spLocks noChangeShapeType="1"/>
            </p:cNvSpPr>
            <p:nvPr/>
          </p:nvSpPr>
          <p:spPr bwMode="auto">
            <a:xfrm>
              <a:off x="2104" y="1773"/>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8" name="Freeform 42"/>
            <p:cNvSpPr>
              <a:spLocks/>
            </p:cNvSpPr>
            <p:nvPr/>
          </p:nvSpPr>
          <p:spPr bwMode="auto">
            <a:xfrm>
              <a:off x="2197" y="1672"/>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9" name="Rectangle 43"/>
            <p:cNvSpPr>
              <a:spLocks noChangeArrowheads="1"/>
            </p:cNvSpPr>
            <p:nvPr/>
          </p:nvSpPr>
          <p:spPr bwMode="auto">
            <a:xfrm>
              <a:off x="2211" y="198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44"/>
            <p:cNvGrpSpPr>
              <a:grpSpLocks/>
            </p:cNvGrpSpPr>
            <p:nvPr/>
          </p:nvGrpSpPr>
          <p:grpSpPr bwMode="auto">
            <a:xfrm>
              <a:off x="2230" y="1981"/>
              <a:ext cx="296" cy="289"/>
              <a:chOff x="2230" y="1696"/>
              <a:chExt cx="296" cy="289"/>
            </a:xfrm>
          </p:grpSpPr>
          <p:sp>
            <p:nvSpPr>
              <p:cNvPr id="2733101" name="Freeform 45"/>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2" name="Freeform 46"/>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03" name="Line 47"/>
            <p:cNvSpPr>
              <a:spLocks noChangeShapeType="1"/>
            </p:cNvSpPr>
            <p:nvPr/>
          </p:nvSpPr>
          <p:spPr bwMode="auto">
            <a:xfrm>
              <a:off x="2115" y="212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4" name="Freeform 48"/>
            <p:cNvSpPr>
              <a:spLocks/>
            </p:cNvSpPr>
            <p:nvPr/>
          </p:nvSpPr>
          <p:spPr bwMode="auto">
            <a:xfrm>
              <a:off x="2177" y="202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 name="Group 49"/>
          <p:cNvGrpSpPr>
            <a:grpSpLocks/>
          </p:cNvGrpSpPr>
          <p:nvPr/>
        </p:nvGrpSpPr>
        <p:grpSpPr bwMode="auto">
          <a:xfrm>
            <a:off x="4017963" y="2586038"/>
            <a:ext cx="857250" cy="2668587"/>
            <a:chOff x="2531" y="1485"/>
            <a:chExt cx="540" cy="1681"/>
          </a:xfrm>
        </p:grpSpPr>
        <p:sp>
          <p:nvSpPr>
            <p:cNvPr id="2733106" name="Line 50"/>
            <p:cNvSpPr>
              <a:spLocks noChangeShapeType="1"/>
            </p:cNvSpPr>
            <p:nvPr/>
          </p:nvSpPr>
          <p:spPr bwMode="auto">
            <a:xfrm>
              <a:off x="2916" y="212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7" name="Freeform 51"/>
            <p:cNvSpPr>
              <a:spLocks/>
            </p:cNvSpPr>
            <p:nvPr/>
          </p:nvSpPr>
          <p:spPr bwMode="auto">
            <a:xfrm>
              <a:off x="2610" y="1677"/>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8" name="Freeform 52" descr="25%"/>
            <p:cNvSpPr>
              <a:spLocks/>
            </p:cNvSpPr>
            <p:nvPr/>
          </p:nvSpPr>
          <p:spPr bwMode="auto">
            <a:xfrm>
              <a:off x="2806" y="24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4" name="Group 53"/>
            <p:cNvGrpSpPr>
              <a:grpSpLocks/>
            </p:cNvGrpSpPr>
            <p:nvPr/>
          </p:nvGrpSpPr>
          <p:grpSpPr bwMode="auto">
            <a:xfrm>
              <a:off x="2624" y="1485"/>
              <a:ext cx="340" cy="289"/>
              <a:chOff x="2624" y="1200"/>
              <a:chExt cx="340" cy="289"/>
            </a:xfrm>
          </p:grpSpPr>
          <p:sp>
            <p:nvSpPr>
              <p:cNvPr id="2733110" name="Freeform 54"/>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1" name="Freeform 55"/>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2" name="Rectangle 56"/>
            <p:cNvSpPr>
              <a:spLocks noChangeArrowheads="1"/>
            </p:cNvSpPr>
            <p:nvPr/>
          </p:nvSpPr>
          <p:spPr bwMode="auto">
            <a:xfrm>
              <a:off x="2638" y="243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57"/>
            <p:cNvGrpSpPr>
              <a:grpSpLocks/>
            </p:cNvGrpSpPr>
            <p:nvPr/>
          </p:nvGrpSpPr>
          <p:grpSpPr bwMode="auto">
            <a:xfrm>
              <a:off x="2657" y="2429"/>
              <a:ext cx="296" cy="289"/>
              <a:chOff x="2657" y="2144"/>
              <a:chExt cx="296" cy="289"/>
            </a:xfrm>
          </p:grpSpPr>
          <p:sp>
            <p:nvSpPr>
              <p:cNvPr id="2733114" name="Freeform 58"/>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5" name="Freeform 59"/>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6" name="Line 60"/>
            <p:cNvSpPr>
              <a:spLocks noChangeShapeType="1"/>
            </p:cNvSpPr>
            <p:nvPr/>
          </p:nvSpPr>
          <p:spPr bwMode="auto">
            <a:xfrm>
              <a:off x="2542" y="2573"/>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17" name="Freeform 61"/>
            <p:cNvSpPr>
              <a:spLocks/>
            </p:cNvSpPr>
            <p:nvPr/>
          </p:nvSpPr>
          <p:spPr bwMode="auto">
            <a:xfrm>
              <a:off x="2604" y="247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2"/>
            <p:cNvGrpSpPr>
              <a:grpSpLocks/>
            </p:cNvGrpSpPr>
            <p:nvPr/>
          </p:nvGrpSpPr>
          <p:grpSpPr bwMode="auto">
            <a:xfrm>
              <a:off x="2624" y="2877"/>
              <a:ext cx="340" cy="289"/>
              <a:chOff x="2624" y="2592"/>
              <a:chExt cx="340" cy="289"/>
            </a:xfrm>
          </p:grpSpPr>
          <p:sp>
            <p:nvSpPr>
              <p:cNvPr id="2733119" name="Freeform 63"/>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0" name="Freeform 64"/>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21" name="Rectangle 65"/>
            <p:cNvSpPr>
              <a:spLocks noChangeArrowheads="1"/>
            </p:cNvSpPr>
            <p:nvPr/>
          </p:nvSpPr>
          <p:spPr bwMode="auto">
            <a:xfrm>
              <a:off x="2605" y="2879"/>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33122" name="Rectangle 66"/>
            <p:cNvSpPr>
              <a:spLocks noChangeArrowheads="1"/>
            </p:cNvSpPr>
            <p:nvPr/>
          </p:nvSpPr>
          <p:spPr bwMode="auto">
            <a:xfrm>
              <a:off x="2601" y="1535"/>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7" name="Group 67"/>
            <p:cNvGrpSpPr>
              <a:grpSpLocks/>
            </p:cNvGrpSpPr>
            <p:nvPr/>
          </p:nvGrpSpPr>
          <p:grpSpPr bwMode="auto">
            <a:xfrm>
              <a:off x="2682" y="1885"/>
              <a:ext cx="227" cy="481"/>
              <a:chOff x="2682" y="1600"/>
              <a:chExt cx="227" cy="481"/>
            </a:xfrm>
          </p:grpSpPr>
          <p:sp>
            <p:nvSpPr>
              <p:cNvPr id="2733124" name="Freeform 68"/>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5" name="Rectangle 69"/>
              <p:cNvSpPr>
                <a:spLocks noChangeArrowheads="1"/>
              </p:cNvSpPr>
              <p:nvPr/>
            </p:nvSpPr>
            <p:spPr bwMode="auto">
              <a:xfrm rot="5400000">
                <a:off x="2595" y="172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26" name="Line 70"/>
            <p:cNvSpPr>
              <a:spLocks noChangeShapeType="1"/>
            </p:cNvSpPr>
            <p:nvPr/>
          </p:nvSpPr>
          <p:spPr bwMode="auto">
            <a:xfrm>
              <a:off x="2531" y="202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7" name="Line 71"/>
            <p:cNvSpPr>
              <a:spLocks noChangeShapeType="1"/>
            </p:cNvSpPr>
            <p:nvPr/>
          </p:nvSpPr>
          <p:spPr bwMode="auto">
            <a:xfrm>
              <a:off x="2531" y="222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8" name="Freeform 72"/>
            <p:cNvSpPr>
              <a:spLocks/>
            </p:cNvSpPr>
            <p:nvPr/>
          </p:nvSpPr>
          <p:spPr bwMode="auto">
            <a:xfrm>
              <a:off x="2624" y="212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73"/>
          <p:cNvGrpSpPr>
            <a:grpSpLocks/>
          </p:cNvGrpSpPr>
          <p:nvPr/>
        </p:nvGrpSpPr>
        <p:grpSpPr bwMode="auto">
          <a:xfrm>
            <a:off x="4695825" y="2662238"/>
            <a:ext cx="857250" cy="3303587"/>
            <a:chOff x="2958" y="1533"/>
            <a:chExt cx="540" cy="2081"/>
          </a:xfrm>
        </p:grpSpPr>
        <p:sp>
          <p:nvSpPr>
            <p:cNvPr id="2733130" name="Line 74"/>
            <p:cNvSpPr>
              <a:spLocks noChangeShapeType="1"/>
            </p:cNvSpPr>
            <p:nvPr/>
          </p:nvSpPr>
          <p:spPr bwMode="auto">
            <a:xfrm>
              <a:off x="3343" y="2573"/>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1" name="Freeform 75"/>
            <p:cNvSpPr>
              <a:spLocks/>
            </p:cNvSpPr>
            <p:nvPr/>
          </p:nvSpPr>
          <p:spPr bwMode="auto">
            <a:xfrm>
              <a:off x="3037" y="212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2" name="Freeform 76" descr="25%"/>
            <p:cNvSpPr>
              <a:spLocks/>
            </p:cNvSpPr>
            <p:nvPr/>
          </p:nvSpPr>
          <p:spPr bwMode="auto">
            <a:xfrm>
              <a:off x="3237" y="287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3" name="Freeform 77" descr="25%"/>
            <p:cNvSpPr>
              <a:spLocks/>
            </p:cNvSpPr>
            <p:nvPr/>
          </p:nvSpPr>
          <p:spPr bwMode="auto">
            <a:xfrm flipH="1">
              <a:off x="3123" y="15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9" name="Group 78"/>
            <p:cNvGrpSpPr>
              <a:grpSpLocks/>
            </p:cNvGrpSpPr>
            <p:nvPr/>
          </p:nvGrpSpPr>
          <p:grpSpPr bwMode="auto">
            <a:xfrm>
              <a:off x="3109" y="2333"/>
              <a:ext cx="227" cy="481"/>
              <a:chOff x="3109" y="2048"/>
              <a:chExt cx="227" cy="481"/>
            </a:xfrm>
          </p:grpSpPr>
          <p:sp>
            <p:nvSpPr>
              <p:cNvPr id="2733135" name="Freeform 79"/>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6" name="Rectangle 80"/>
              <p:cNvSpPr>
                <a:spLocks noChangeArrowheads="1"/>
              </p:cNvSpPr>
              <p:nvPr/>
            </p:nvSpPr>
            <p:spPr bwMode="auto">
              <a:xfrm rot="5400000">
                <a:off x="3022" y="216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37" name="Line 81"/>
            <p:cNvSpPr>
              <a:spLocks noChangeShapeType="1"/>
            </p:cNvSpPr>
            <p:nvPr/>
          </p:nvSpPr>
          <p:spPr bwMode="auto">
            <a:xfrm>
              <a:off x="2958" y="247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8" name="Line 82"/>
            <p:cNvSpPr>
              <a:spLocks noChangeShapeType="1"/>
            </p:cNvSpPr>
            <p:nvPr/>
          </p:nvSpPr>
          <p:spPr bwMode="auto">
            <a:xfrm>
              <a:off x="2958" y="266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9" name="Freeform 83"/>
            <p:cNvSpPr>
              <a:spLocks/>
            </p:cNvSpPr>
            <p:nvPr/>
          </p:nvSpPr>
          <p:spPr bwMode="auto">
            <a:xfrm>
              <a:off x="3051" y="256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0" name="Rectangle 84"/>
            <p:cNvSpPr>
              <a:spLocks noChangeArrowheads="1"/>
            </p:cNvSpPr>
            <p:nvPr/>
          </p:nvSpPr>
          <p:spPr bwMode="auto">
            <a:xfrm>
              <a:off x="3093" y="153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85"/>
            <p:cNvGrpSpPr>
              <a:grpSpLocks/>
            </p:cNvGrpSpPr>
            <p:nvPr/>
          </p:nvGrpSpPr>
          <p:grpSpPr bwMode="auto">
            <a:xfrm>
              <a:off x="3120" y="1533"/>
              <a:ext cx="284" cy="289"/>
              <a:chOff x="3120" y="1248"/>
              <a:chExt cx="284" cy="289"/>
            </a:xfrm>
          </p:grpSpPr>
          <p:sp>
            <p:nvSpPr>
              <p:cNvPr id="2733142" name="Freeform 86"/>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3" name="Freeform 87"/>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4" name="Line 88"/>
            <p:cNvSpPr>
              <a:spLocks noChangeShapeType="1"/>
            </p:cNvSpPr>
            <p:nvPr/>
          </p:nvSpPr>
          <p:spPr bwMode="auto">
            <a:xfrm>
              <a:off x="2973" y="1677"/>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45" name="Rectangle 89"/>
            <p:cNvSpPr>
              <a:spLocks noChangeArrowheads="1"/>
            </p:cNvSpPr>
            <p:nvPr/>
          </p:nvSpPr>
          <p:spPr bwMode="auto">
            <a:xfrm>
              <a:off x="3028" y="1983"/>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0"/>
            <p:cNvGrpSpPr>
              <a:grpSpLocks/>
            </p:cNvGrpSpPr>
            <p:nvPr/>
          </p:nvGrpSpPr>
          <p:grpSpPr bwMode="auto">
            <a:xfrm>
              <a:off x="3079" y="1981"/>
              <a:ext cx="325" cy="289"/>
              <a:chOff x="3079" y="1696"/>
              <a:chExt cx="325" cy="289"/>
            </a:xfrm>
          </p:grpSpPr>
          <p:sp>
            <p:nvSpPr>
              <p:cNvPr id="2733147" name="Freeform 91"/>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8" name="Freeform 92"/>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9" name="Rectangle 93"/>
            <p:cNvSpPr>
              <a:spLocks noChangeArrowheads="1"/>
            </p:cNvSpPr>
            <p:nvPr/>
          </p:nvSpPr>
          <p:spPr bwMode="auto">
            <a:xfrm>
              <a:off x="3065" y="28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3084" y="2877"/>
              <a:ext cx="296" cy="289"/>
              <a:chOff x="3084" y="2592"/>
              <a:chExt cx="296" cy="289"/>
            </a:xfrm>
          </p:grpSpPr>
          <p:sp>
            <p:nvSpPr>
              <p:cNvPr id="2733151" name="Freeform 9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2" name="Freeform 9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53" name="Line 97"/>
            <p:cNvSpPr>
              <a:spLocks noChangeShapeType="1"/>
            </p:cNvSpPr>
            <p:nvPr/>
          </p:nvSpPr>
          <p:spPr bwMode="auto">
            <a:xfrm>
              <a:off x="2969" y="30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54" name="Freeform 98"/>
            <p:cNvSpPr>
              <a:spLocks/>
            </p:cNvSpPr>
            <p:nvPr/>
          </p:nvSpPr>
          <p:spPr bwMode="auto">
            <a:xfrm>
              <a:off x="3031" y="29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3" name="Group 99"/>
            <p:cNvGrpSpPr>
              <a:grpSpLocks/>
            </p:cNvGrpSpPr>
            <p:nvPr/>
          </p:nvGrpSpPr>
          <p:grpSpPr bwMode="auto">
            <a:xfrm>
              <a:off x="3032" y="3325"/>
              <a:ext cx="359" cy="289"/>
              <a:chOff x="3032" y="3040"/>
              <a:chExt cx="359" cy="289"/>
            </a:xfrm>
          </p:grpSpPr>
          <p:sp>
            <p:nvSpPr>
              <p:cNvPr id="2733156" name="Rectangle 100"/>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4" name="Group 101"/>
              <p:cNvGrpSpPr>
                <a:grpSpLocks/>
              </p:cNvGrpSpPr>
              <p:nvPr/>
            </p:nvGrpSpPr>
            <p:grpSpPr bwMode="auto">
              <a:xfrm>
                <a:off x="3051" y="3040"/>
                <a:ext cx="340" cy="289"/>
                <a:chOff x="3051" y="3040"/>
                <a:chExt cx="340" cy="289"/>
              </a:xfrm>
            </p:grpSpPr>
            <p:sp>
              <p:nvSpPr>
                <p:cNvPr id="2733158" name="Freeform 102"/>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9" name="Freeform 103"/>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grpSp>
        <p:nvGrpSpPr>
          <p:cNvPr id="25" name="Group 104"/>
          <p:cNvGrpSpPr>
            <a:grpSpLocks/>
          </p:cNvGrpSpPr>
          <p:nvPr/>
        </p:nvGrpSpPr>
        <p:grpSpPr bwMode="auto">
          <a:xfrm>
            <a:off x="5373688" y="3373438"/>
            <a:ext cx="809625" cy="2603500"/>
            <a:chOff x="3385" y="1981"/>
            <a:chExt cx="510" cy="1640"/>
          </a:xfrm>
        </p:grpSpPr>
        <p:sp>
          <p:nvSpPr>
            <p:cNvPr id="2733161" name="Freeform 105"/>
            <p:cNvSpPr>
              <a:spLocks/>
            </p:cNvSpPr>
            <p:nvPr/>
          </p:nvSpPr>
          <p:spPr bwMode="auto">
            <a:xfrm>
              <a:off x="3464" y="257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2" name="Freeform 106" descr="25%"/>
            <p:cNvSpPr>
              <a:spLocks/>
            </p:cNvSpPr>
            <p:nvPr/>
          </p:nvSpPr>
          <p:spPr bwMode="auto">
            <a:xfrm>
              <a:off x="3660" y="33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3" name="Freeform 107" descr="25%"/>
            <p:cNvSpPr>
              <a:spLocks/>
            </p:cNvSpPr>
            <p:nvPr/>
          </p:nvSpPr>
          <p:spPr bwMode="auto">
            <a:xfrm flipH="1">
              <a:off x="3547" y="19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4" name="Rectangle 108"/>
            <p:cNvSpPr>
              <a:spLocks noChangeArrowheads="1"/>
            </p:cNvSpPr>
            <p:nvPr/>
          </p:nvSpPr>
          <p:spPr bwMode="auto">
            <a:xfrm>
              <a:off x="3455" y="2431"/>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09"/>
            <p:cNvGrpSpPr>
              <a:grpSpLocks/>
            </p:cNvGrpSpPr>
            <p:nvPr/>
          </p:nvGrpSpPr>
          <p:grpSpPr bwMode="auto">
            <a:xfrm>
              <a:off x="3506" y="2429"/>
              <a:ext cx="325" cy="289"/>
              <a:chOff x="3506" y="2144"/>
              <a:chExt cx="325" cy="289"/>
            </a:xfrm>
          </p:grpSpPr>
          <p:sp>
            <p:nvSpPr>
              <p:cNvPr id="2733166" name="Freeform 110"/>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7" name="Freeform 111"/>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68" name="Rectangle 112"/>
            <p:cNvSpPr>
              <a:spLocks noChangeArrowheads="1"/>
            </p:cNvSpPr>
            <p:nvPr/>
          </p:nvSpPr>
          <p:spPr bwMode="auto">
            <a:xfrm>
              <a:off x="3520" y="198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13"/>
            <p:cNvGrpSpPr>
              <a:grpSpLocks/>
            </p:cNvGrpSpPr>
            <p:nvPr/>
          </p:nvGrpSpPr>
          <p:grpSpPr bwMode="auto">
            <a:xfrm>
              <a:off x="3547" y="1981"/>
              <a:ext cx="284" cy="289"/>
              <a:chOff x="3547" y="1696"/>
              <a:chExt cx="284" cy="289"/>
            </a:xfrm>
          </p:grpSpPr>
          <p:sp>
            <p:nvSpPr>
              <p:cNvPr id="2733170" name="Freeform 11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1" name="Freeform 11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72" name="Line 116"/>
            <p:cNvSpPr>
              <a:spLocks noChangeShapeType="1"/>
            </p:cNvSpPr>
            <p:nvPr/>
          </p:nvSpPr>
          <p:spPr bwMode="auto">
            <a:xfrm>
              <a:off x="3400" y="212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8" name="Group 117"/>
            <p:cNvGrpSpPr>
              <a:grpSpLocks/>
            </p:cNvGrpSpPr>
            <p:nvPr/>
          </p:nvGrpSpPr>
          <p:grpSpPr bwMode="auto">
            <a:xfrm>
              <a:off x="3536" y="2781"/>
              <a:ext cx="227" cy="481"/>
              <a:chOff x="3536" y="2496"/>
              <a:chExt cx="227" cy="481"/>
            </a:xfrm>
          </p:grpSpPr>
          <p:sp>
            <p:nvSpPr>
              <p:cNvPr id="2733174" name="Freeform 118"/>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5" name="Rectangle 119"/>
              <p:cNvSpPr>
                <a:spLocks noChangeArrowheads="1"/>
              </p:cNvSpPr>
              <p:nvPr/>
            </p:nvSpPr>
            <p:spPr bwMode="auto">
              <a:xfrm rot="5400000">
                <a:off x="3449" y="2617"/>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76" name="Line 120"/>
            <p:cNvSpPr>
              <a:spLocks noChangeShapeType="1"/>
            </p:cNvSpPr>
            <p:nvPr/>
          </p:nvSpPr>
          <p:spPr bwMode="auto">
            <a:xfrm>
              <a:off x="3385" y="29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7" name="Line 121"/>
            <p:cNvSpPr>
              <a:spLocks noChangeShapeType="1"/>
            </p:cNvSpPr>
            <p:nvPr/>
          </p:nvSpPr>
          <p:spPr bwMode="auto">
            <a:xfrm>
              <a:off x="3385" y="31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8" name="Freeform 122"/>
            <p:cNvSpPr>
              <a:spLocks/>
            </p:cNvSpPr>
            <p:nvPr/>
          </p:nvSpPr>
          <p:spPr bwMode="auto">
            <a:xfrm>
              <a:off x="3478" y="30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9" name="Rectangle 123"/>
            <p:cNvSpPr>
              <a:spLocks noChangeArrowheads="1"/>
            </p:cNvSpPr>
            <p:nvPr/>
          </p:nvSpPr>
          <p:spPr bwMode="auto">
            <a:xfrm>
              <a:off x="3492" y="333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 name="Group 124"/>
            <p:cNvGrpSpPr>
              <a:grpSpLocks/>
            </p:cNvGrpSpPr>
            <p:nvPr/>
          </p:nvGrpSpPr>
          <p:grpSpPr bwMode="auto">
            <a:xfrm>
              <a:off x="3511" y="3325"/>
              <a:ext cx="296" cy="289"/>
              <a:chOff x="3511" y="3040"/>
              <a:chExt cx="296" cy="289"/>
            </a:xfrm>
          </p:grpSpPr>
          <p:sp>
            <p:nvSpPr>
              <p:cNvPr id="2733181" name="Freeform 125"/>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2" name="Freeform 126"/>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83" name="Line 127"/>
            <p:cNvSpPr>
              <a:spLocks noChangeShapeType="1"/>
            </p:cNvSpPr>
            <p:nvPr/>
          </p:nvSpPr>
          <p:spPr bwMode="auto">
            <a:xfrm>
              <a:off x="3396" y="3469"/>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84" name="Freeform 128"/>
            <p:cNvSpPr>
              <a:spLocks/>
            </p:cNvSpPr>
            <p:nvPr/>
          </p:nvSpPr>
          <p:spPr bwMode="auto">
            <a:xfrm>
              <a:off x="3458" y="3373"/>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0" name="Group 129"/>
          <p:cNvGrpSpPr>
            <a:grpSpLocks/>
          </p:cNvGrpSpPr>
          <p:nvPr/>
        </p:nvGrpSpPr>
        <p:grpSpPr bwMode="auto">
          <a:xfrm>
            <a:off x="7431088" y="5497513"/>
            <a:ext cx="709612" cy="468312"/>
            <a:chOff x="4681" y="3034"/>
            <a:chExt cx="447" cy="295"/>
          </a:xfrm>
        </p:grpSpPr>
        <p:sp>
          <p:nvSpPr>
            <p:cNvPr id="2733186" name="Freeform 130" descr="25%"/>
            <p:cNvSpPr>
              <a:spLocks/>
            </p:cNvSpPr>
            <p:nvPr/>
          </p:nvSpPr>
          <p:spPr bwMode="auto">
            <a:xfrm flipH="1">
              <a:off x="4828" y="303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7" name="Rectangle 131"/>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32"/>
            <p:cNvGrpSpPr>
              <a:grpSpLocks/>
            </p:cNvGrpSpPr>
            <p:nvPr/>
          </p:nvGrpSpPr>
          <p:grpSpPr bwMode="auto">
            <a:xfrm>
              <a:off x="4828" y="3040"/>
              <a:ext cx="284" cy="289"/>
              <a:chOff x="4828" y="3040"/>
              <a:chExt cx="284" cy="289"/>
            </a:xfrm>
          </p:grpSpPr>
          <p:sp>
            <p:nvSpPr>
              <p:cNvPr id="2733189" name="Freeform 133"/>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0" name="Freeform 134"/>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1" name="Line 135"/>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2733056" name="Group 136"/>
          <p:cNvGrpSpPr>
            <a:grpSpLocks/>
          </p:cNvGrpSpPr>
          <p:nvPr/>
        </p:nvGrpSpPr>
        <p:grpSpPr bwMode="auto">
          <a:xfrm>
            <a:off x="6662738" y="4786313"/>
            <a:ext cx="876300" cy="1255712"/>
            <a:chOff x="4197" y="2586"/>
            <a:chExt cx="552" cy="791"/>
          </a:xfrm>
        </p:grpSpPr>
        <p:sp>
          <p:nvSpPr>
            <p:cNvPr id="2733193" name="Freeform 137" descr="25%"/>
            <p:cNvSpPr>
              <a:spLocks/>
            </p:cNvSpPr>
            <p:nvPr/>
          </p:nvSpPr>
          <p:spPr bwMode="auto">
            <a:xfrm flipH="1">
              <a:off x="4401" y="258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4" name="Rectangle 138"/>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57" name="Group 139"/>
            <p:cNvGrpSpPr>
              <a:grpSpLocks/>
            </p:cNvGrpSpPr>
            <p:nvPr/>
          </p:nvGrpSpPr>
          <p:grpSpPr bwMode="auto">
            <a:xfrm>
              <a:off x="4401" y="2592"/>
              <a:ext cx="284" cy="289"/>
              <a:chOff x="4401" y="2592"/>
              <a:chExt cx="284" cy="289"/>
            </a:xfrm>
          </p:grpSpPr>
          <p:sp>
            <p:nvSpPr>
              <p:cNvPr id="2733196" name="Freeform 140"/>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7" name="Freeform 141"/>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8" name="Line 142"/>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99" name="Rectangle 143"/>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59" name="Group 144"/>
            <p:cNvGrpSpPr>
              <a:grpSpLocks/>
            </p:cNvGrpSpPr>
            <p:nvPr/>
          </p:nvGrpSpPr>
          <p:grpSpPr bwMode="auto">
            <a:xfrm>
              <a:off x="4360" y="3040"/>
              <a:ext cx="325" cy="289"/>
              <a:chOff x="4360" y="3040"/>
              <a:chExt cx="325" cy="289"/>
            </a:xfrm>
          </p:grpSpPr>
          <p:sp>
            <p:nvSpPr>
              <p:cNvPr id="2733201" name="Freeform 145"/>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2" name="Freeform 146"/>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03" name="Line 147"/>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04" name="Freeform 148"/>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733062" name="Group 149"/>
          <p:cNvGrpSpPr>
            <a:grpSpLocks/>
          </p:cNvGrpSpPr>
          <p:nvPr/>
        </p:nvGrpSpPr>
        <p:grpSpPr bwMode="auto">
          <a:xfrm>
            <a:off x="5984875" y="4084638"/>
            <a:ext cx="876300" cy="2084387"/>
            <a:chOff x="3770" y="2144"/>
            <a:chExt cx="552" cy="1313"/>
          </a:xfrm>
        </p:grpSpPr>
        <p:sp>
          <p:nvSpPr>
            <p:cNvPr id="2733206" name="Rectangle 150"/>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68" name="Group 151"/>
            <p:cNvGrpSpPr>
              <a:grpSpLocks/>
            </p:cNvGrpSpPr>
            <p:nvPr/>
          </p:nvGrpSpPr>
          <p:grpSpPr bwMode="auto">
            <a:xfrm>
              <a:off x="3974" y="2144"/>
              <a:ext cx="284" cy="289"/>
              <a:chOff x="3974" y="2144"/>
              <a:chExt cx="284" cy="289"/>
            </a:xfrm>
          </p:grpSpPr>
          <p:sp>
            <p:nvSpPr>
              <p:cNvPr id="2733208" name="Freeform 152"/>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9" name="Freeform 153"/>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0" name="Line 154"/>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1" name="Rectangle 155"/>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77" name="Group 156"/>
            <p:cNvGrpSpPr>
              <a:grpSpLocks/>
            </p:cNvGrpSpPr>
            <p:nvPr/>
          </p:nvGrpSpPr>
          <p:grpSpPr bwMode="auto">
            <a:xfrm>
              <a:off x="3933" y="2592"/>
              <a:ext cx="325" cy="289"/>
              <a:chOff x="3933" y="2592"/>
              <a:chExt cx="325" cy="289"/>
            </a:xfrm>
          </p:grpSpPr>
          <p:sp>
            <p:nvSpPr>
              <p:cNvPr id="2733213" name="Freeform 157"/>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4" name="Freeform 158"/>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5" name="Line 15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6" name="Freeform 16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79" name="Group 161"/>
            <p:cNvGrpSpPr>
              <a:grpSpLocks/>
            </p:cNvGrpSpPr>
            <p:nvPr/>
          </p:nvGrpSpPr>
          <p:grpSpPr bwMode="auto">
            <a:xfrm>
              <a:off x="3963" y="2944"/>
              <a:ext cx="227" cy="481"/>
              <a:chOff x="3963" y="2944"/>
              <a:chExt cx="227" cy="481"/>
            </a:xfrm>
          </p:grpSpPr>
          <p:sp>
            <p:nvSpPr>
              <p:cNvPr id="2733218" name="Freeform 162"/>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9" name="Rectangle 163"/>
              <p:cNvSpPr>
                <a:spLocks noChangeArrowheads="1"/>
              </p:cNvSpPr>
              <p:nvPr/>
            </p:nvSpPr>
            <p:spPr bwMode="auto">
              <a:xfrm rot="5400000">
                <a:off x="3876" y="306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220" name="Line 164"/>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1" name="Line 165"/>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2" name="Freeform 166"/>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23" name="Rectangle 167"/>
          <p:cNvSpPr>
            <a:spLocks noChangeArrowheads="1"/>
          </p:cNvSpPr>
          <p:nvPr/>
        </p:nvSpPr>
        <p:spPr bwMode="auto">
          <a:xfrm>
            <a:off x="990600" y="1143000"/>
            <a:ext cx="671057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solidFill>
                  <a:schemeClr val="tx1"/>
                </a:solidFill>
              </a:rPr>
              <a:t>(In </a:t>
            </a:r>
            <a:r>
              <a:rPr lang="en-US" sz="2800" b="1" dirty="0" err="1">
                <a:solidFill>
                  <a:schemeClr val="tx1"/>
                </a:solidFill>
              </a:rPr>
              <a:t>Reg</a:t>
            </a:r>
            <a:r>
              <a:rPr lang="en-US" sz="2800" b="1" dirty="0">
                <a:solidFill>
                  <a:schemeClr val="tx1"/>
                </a:solidFill>
              </a:rPr>
              <a:t>, right half highlight read, left half write)</a:t>
            </a:r>
            <a:endParaRPr lang="en-US" sz="1800" dirty="0">
              <a:solidFill>
                <a:schemeClr val="tx1"/>
              </a:solidFill>
            </a:endParaRPr>
          </a:p>
        </p:txBody>
      </p:sp>
      <p:grpSp>
        <p:nvGrpSpPr>
          <p:cNvPr id="2733082" name="Group 168"/>
          <p:cNvGrpSpPr>
            <a:grpSpLocks/>
          </p:cNvGrpSpPr>
          <p:nvPr/>
        </p:nvGrpSpPr>
        <p:grpSpPr bwMode="auto">
          <a:xfrm>
            <a:off x="2679700" y="2660650"/>
            <a:ext cx="673100" cy="1146175"/>
            <a:chOff x="1688" y="1247"/>
            <a:chExt cx="424" cy="722"/>
          </a:xfrm>
        </p:grpSpPr>
        <p:sp>
          <p:nvSpPr>
            <p:cNvPr id="2733225" name="Freeform 169" descr="25%"/>
            <p:cNvSpPr>
              <a:spLocks/>
            </p:cNvSpPr>
            <p:nvPr/>
          </p:nvSpPr>
          <p:spPr bwMode="auto">
            <a:xfrm>
              <a:off x="1939" y="124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26" name="Rectangle 170"/>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3227" name="Rectangle 171"/>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33085" name="Group 172"/>
            <p:cNvGrpSpPr>
              <a:grpSpLocks/>
            </p:cNvGrpSpPr>
            <p:nvPr/>
          </p:nvGrpSpPr>
          <p:grpSpPr bwMode="auto">
            <a:xfrm>
              <a:off x="1803" y="1248"/>
              <a:ext cx="296" cy="289"/>
              <a:chOff x="1803" y="1248"/>
              <a:chExt cx="296" cy="289"/>
            </a:xfrm>
          </p:grpSpPr>
          <p:sp>
            <p:nvSpPr>
              <p:cNvPr id="2733229" name="Freeform 173"/>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0" name="Freeform 174"/>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31" name="Line 175"/>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32" name="Freeform 176"/>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88" name="Group 177"/>
            <p:cNvGrpSpPr>
              <a:grpSpLocks/>
            </p:cNvGrpSpPr>
            <p:nvPr/>
          </p:nvGrpSpPr>
          <p:grpSpPr bwMode="auto">
            <a:xfrm>
              <a:off x="1753" y="1680"/>
              <a:ext cx="359" cy="289"/>
              <a:chOff x="1324" y="1248"/>
              <a:chExt cx="359" cy="289"/>
            </a:xfrm>
          </p:grpSpPr>
          <p:sp>
            <p:nvSpPr>
              <p:cNvPr id="2733234" name="Rectangle 178"/>
              <p:cNvSpPr>
                <a:spLocks noChangeArrowheads="1"/>
              </p:cNvSpPr>
              <p:nvPr/>
            </p:nvSpPr>
            <p:spPr bwMode="auto">
              <a:xfrm>
                <a:off x="1324" y="1250"/>
                <a:ext cx="146"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a:t>
                </a:r>
              </a:p>
            </p:txBody>
          </p:sp>
          <p:grpSp>
            <p:nvGrpSpPr>
              <p:cNvPr id="2733090" name="Group 179"/>
              <p:cNvGrpSpPr>
                <a:grpSpLocks/>
              </p:cNvGrpSpPr>
              <p:nvPr/>
            </p:nvGrpSpPr>
            <p:grpSpPr bwMode="auto">
              <a:xfrm>
                <a:off x="1343" y="1248"/>
                <a:ext cx="340" cy="289"/>
                <a:chOff x="1343" y="1248"/>
                <a:chExt cx="340" cy="289"/>
              </a:xfrm>
            </p:grpSpPr>
            <p:sp>
              <p:nvSpPr>
                <p:cNvPr id="2733236" name="Freeform 180"/>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7" name="Freeform 181"/>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sp>
        <p:nvSpPr>
          <p:cNvPr id="182" name="Title 181"/>
          <p:cNvSpPr>
            <a:spLocks noGrp="1"/>
          </p:cNvSpPr>
          <p:nvPr>
            <p:ph type="title"/>
          </p:nvPr>
        </p:nvSpPr>
        <p:spPr/>
        <p:txBody>
          <a:bodyPr/>
          <a:lstStyle/>
          <a:p>
            <a:r>
              <a:rPr lang="en-US" dirty="0" smtClean="0"/>
              <a:t>Graphical Pipeline Representation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3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33082"/>
                                        </p:tgtEl>
                                        <p:attrNameLst>
                                          <p:attrName>style.visibility</p:attrName>
                                        </p:attrNameLst>
                                      </p:cBhvr>
                                      <p:to>
                                        <p:strVal val="visible"/>
                                      </p:to>
                                    </p:set>
                                    <p:animEffect transition="in" filter="wipe(left)">
                                      <p:cBhvr>
                                        <p:cTn id="36" dur="500"/>
                                        <p:tgtEl>
                                          <p:spTgt spid="273308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33062"/>
                                        </p:tgtEl>
                                        <p:attrNameLst>
                                          <p:attrName>style.visibility</p:attrName>
                                        </p:attrNameLst>
                                      </p:cBhvr>
                                      <p:to>
                                        <p:strVal val="visible"/>
                                      </p:to>
                                    </p:set>
                                    <p:animEffect transition="in" filter="wipe(left)">
                                      <p:cBhvr>
                                        <p:cTn id="61" dur="500"/>
                                        <p:tgtEl>
                                          <p:spTgt spid="273306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33056"/>
                                        </p:tgtEl>
                                        <p:attrNameLst>
                                          <p:attrName>style.visibility</p:attrName>
                                        </p:attrNameLst>
                                      </p:cBhvr>
                                      <p:to>
                                        <p:strVal val="visible"/>
                                      </p:to>
                                    </p:set>
                                    <p:animEffect transition="in" filter="wipe(left)">
                                      <p:cBhvr>
                                        <p:cTn id="66" dur="500"/>
                                        <p:tgtEl>
                                          <p:spTgt spid="27330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3223"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5107" name="Rectangle 3"/>
          <p:cNvSpPr>
            <a:spLocks noGrp="1" noChangeArrowheads="1"/>
          </p:cNvSpPr>
          <p:nvPr>
            <p:ph type="body" idx="1"/>
          </p:nvPr>
        </p:nvSpPr>
        <p:spPr>
          <a:xfrm>
            <a:off x="457200" y="1143000"/>
            <a:ext cx="8153400" cy="5518150"/>
          </a:xfrm>
        </p:spPr>
        <p:txBody>
          <a:bodyPr/>
          <a:lstStyle/>
          <a:p>
            <a:r>
              <a:rPr lang="en-US" dirty="0"/>
              <a:t>Suppose 2 ns for memory access, 2 ns for ALU operation, and 1 ns for register file read or write; compute </a:t>
            </a:r>
            <a:r>
              <a:rPr lang="en-US" dirty="0" smtClean="0"/>
              <a:t>instruction </a:t>
            </a:r>
            <a:r>
              <a:rPr lang="en-US" dirty="0"/>
              <a:t>rate</a:t>
            </a:r>
          </a:p>
          <a:p>
            <a:r>
              <a:rPr lang="en-US" dirty="0" err="1"/>
              <a:t>Nonpipelined</a:t>
            </a:r>
            <a:r>
              <a:rPr lang="en-US" dirty="0"/>
              <a:t> Execution:</a:t>
            </a:r>
          </a:p>
          <a:p>
            <a:pPr marL="508000" lvl="1"/>
            <a:r>
              <a:rPr lang="en-US" dirty="0" err="1">
                <a:solidFill>
                  <a:schemeClr val="accent1"/>
                </a:solidFill>
                <a:latin typeface="Courier New" pitchFamily="-65" charset="0"/>
              </a:rPr>
              <a:t>lw</a:t>
            </a:r>
            <a:r>
              <a:rPr lang="en-US" dirty="0">
                <a:solidFill>
                  <a:schemeClr val="accent1"/>
                </a:solidFill>
              </a:rPr>
              <a:t> </a:t>
            </a:r>
            <a:r>
              <a:rPr lang="en-US" dirty="0"/>
              <a:t>: IF + Read </a:t>
            </a:r>
            <a:r>
              <a:rPr lang="en-US" dirty="0" err="1"/>
              <a:t>Reg</a:t>
            </a:r>
            <a:r>
              <a:rPr lang="en-US" dirty="0"/>
              <a:t> + ALU + Memory + Write </a:t>
            </a:r>
            <a:r>
              <a:rPr lang="en-US" dirty="0" err="1"/>
              <a:t>Reg</a:t>
            </a:r>
            <a:r>
              <a:rPr lang="en-US" dirty="0"/>
              <a:t> = 2 + 1 + 2 + 2 + 1 = </a:t>
            </a:r>
            <a:r>
              <a:rPr lang="en-US" dirty="0">
                <a:solidFill>
                  <a:schemeClr val="accent1"/>
                </a:solidFill>
              </a:rPr>
              <a:t>8 ns</a:t>
            </a:r>
          </a:p>
          <a:p>
            <a:pPr marL="508000" lvl="1"/>
            <a:r>
              <a:rPr lang="en-US" dirty="0">
                <a:solidFill>
                  <a:schemeClr val="accent1"/>
                </a:solidFill>
                <a:latin typeface="Courier New" pitchFamily="-65" charset="0"/>
              </a:rPr>
              <a:t>add</a:t>
            </a:r>
            <a:r>
              <a:rPr lang="en-US" dirty="0"/>
              <a:t>: IF + Read </a:t>
            </a:r>
            <a:r>
              <a:rPr lang="en-US" dirty="0" err="1"/>
              <a:t>Reg</a:t>
            </a:r>
            <a:r>
              <a:rPr lang="en-US" dirty="0"/>
              <a:t> + ALU + Write </a:t>
            </a:r>
            <a:r>
              <a:rPr lang="en-US" dirty="0" err="1"/>
              <a:t>Reg</a:t>
            </a:r>
            <a:r>
              <a:rPr lang="en-US" dirty="0"/>
              <a:t> </a:t>
            </a:r>
            <a:br>
              <a:rPr lang="en-US" dirty="0"/>
            </a:br>
            <a:r>
              <a:rPr lang="en-US" dirty="0"/>
              <a:t>= 2 + 1 + 2 + 1 = </a:t>
            </a:r>
            <a:r>
              <a:rPr lang="en-US" dirty="0">
                <a:solidFill>
                  <a:schemeClr val="accent1"/>
                </a:solidFill>
              </a:rPr>
              <a:t>6 ns </a:t>
            </a:r>
            <a:r>
              <a:rPr lang="en-US" dirty="0">
                <a:solidFill>
                  <a:srgbClr val="800080"/>
                </a:solidFill>
              </a:rPr>
              <a:t/>
            </a:r>
            <a:br>
              <a:rPr lang="en-US" dirty="0">
                <a:solidFill>
                  <a:srgbClr val="800080"/>
                </a:solidFill>
              </a:rPr>
            </a:br>
            <a:r>
              <a:rPr lang="en-US" sz="2400" i="1" dirty="0"/>
              <a:t>(recall </a:t>
            </a:r>
            <a:r>
              <a:rPr lang="en-US" sz="2400" i="1" dirty="0">
                <a:solidFill>
                  <a:schemeClr val="accent2"/>
                </a:solidFill>
              </a:rPr>
              <a:t>8ns</a:t>
            </a:r>
            <a:r>
              <a:rPr lang="en-US" sz="2400" i="1" dirty="0"/>
              <a:t> for single-cycle processor)</a:t>
            </a:r>
          </a:p>
          <a:p>
            <a:r>
              <a:rPr lang="en-US" dirty="0"/>
              <a:t>Pipelined Execution:</a:t>
            </a:r>
          </a:p>
          <a:p>
            <a:pPr marL="508000" lvl="1"/>
            <a:r>
              <a:rPr lang="en-US" dirty="0" err="1"/>
              <a:t>Max(IF,Read</a:t>
            </a:r>
            <a:r>
              <a:rPr lang="en-US" dirty="0"/>
              <a:t> </a:t>
            </a:r>
            <a:r>
              <a:rPr lang="en-US" dirty="0" err="1"/>
              <a:t>Reg,ALU,Memory,Write</a:t>
            </a:r>
            <a:r>
              <a:rPr lang="en-US" dirty="0"/>
              <a:t> </a:t>
            </a:r>
            <a:r>
              <a:rPr lang="en-US" dirty="0" err="1"/>
              <a:t>Reg</a:t>
            </a:r>
            <a:r>
              <a:rPr lang="en-US" dirty="0"/>
              <a:t>)</a:t>
            </a:r>
            <a:r>
              <a:rPr lang="en-US" dirty="0" smtClean="0"/>
              <a:t> = </a:t>
            </a:r>
            <a:r>
              <a:rPr lang="en-US" dirty="0"/>
              <a:t>2 ns  </a:t>
            </a:r>
          </a:p>
        </p:txBody>
      </p:sp>
      <p:sp>
        <p:nvSpPr>
          <p:cNvPr id="4" name="Title 3"/>
          <p:cNvSpPr>
            <a:spLocks noGrp="1"/>
          </p:cNvSpPr>
          <p:nvPr>
            <p:ph type="title"/>
          </p:nvPr>
        </p:nvSpPr>
        <p:spPr/>
        <p:txBody>
          <a:bodyPr/>
          <a:lstStyle/>
          <a:p>
            <a:r>
              <a:rPr lang="en-US" dirty="0" smtClean="0"/>
              <a:t>Example</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7154" name="Rectangle 2"/>
          <p:cNvSpPr>
            <a:spLocks noGrp="1" noChangeArrowheads="1"/>
          </p:cNvSpPr>
          <p:nvPr>
            <p:ph type="title"/>
          </p:nvPr>
        </p:nvSpPr>
        <p:spPr/>
        <p:txBody>
          <a:bodyPr/>
          <a:lstStyle/>
          <a:p>
            <a:r>
              <a:rPr lang="en-US" sz="3200" dirty="0" smtClean="0"/>
              <a:t>Pipeline </a:t>
            </a:r>
            <a:r>
              <a:rPr lang="en-US" sz="3200" dirty="0" smtClean="0">
                <a:solidFill>
                  <a:schemeClr val="accent1"/>
                </a:solidFill>
              </a:rPr>
              <a:t>Hazard</a:t>
            </a:r>
            <a:r>
              <a:rPr lang="en-US" sz="3200" dirty="0" smtClean="0"/>
              <a:t>: Matching socks in later load</a:t>
            </a:r>
            <a:endParaRPr lang="en-US" sz="3200" dirty="0"/>
          </a:p>
        </p:txBody>
      </p:sp>
      <p:sp>
        <p:nvSpPr>
          <p:cNvPr id="2737155" name="Rectangle 3"/>
          <p:cNvSpPr>
            <a:spLocks noGrp="1" noChangeArrowheads="1"/>
          </p:cNvSpPr>
          <p:nvPr>
            <p:ph type="body" idx="1"/>
          </p:nvPr>
        </p:nvSpPr>
        <p:spPr>
          <a:xfrm>
            <a:off x="457200" y="1143000"/>
            <a:ext cx="82296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depends on D; </a:t>
            </a:r>
            <a:r>
              <a:rPr lang="en-US" dirty="0" smtClean="0">
                <a:solidFill>
                  <a:schemeClr val="accent1"/>
                </a:solidFill>
              </a:rPr>
              <a:t>stall </a:t>
            </a:r>
            <a:r>
              <a:rPr lang="en-US" dirty="0" smtClean="0"/>
              <a:t>since folder tied up</a:t>
            </a:r>
            <a:endParaRPr lang="en-US" dirty="0"/>
          </a:p>
        </p:txBody>
      </p:sp>
      <p:grpSp>
        <p:nvGrpSpPr>
          <p:cNvPr id="2" name="Group 4"/>
          <p:cNvGrpSpPr>
            <a:grpSpLocks/>
          </p:cNvGrpSpPr>
          <p:nvPr/>
        </p:nvGrpSpPr>
        <p:grpSpPr bwMode="auto">
          <a:xfrm>
            <a:off x="931863" y="2127250"/>
            <a:ext cx="930275" cy="3740150"/>
            <a:chOff x="587" y="1175"/>
            <a:chExt cx="586" cy="2356"/>
          </a:xfrm>
        </p:grpSpPr>
        <p:sp>
          <p:nvSpPr>
            <p:cNvPr id="2737157" name="Rectangle 5"/>
            <p:cNvSpPr>
              <a:spLocks noChangeArrowheads="1"/>
            </p:cNvSpPr>
            <p:nvPr/>
          </p:nvSpPr>
          <p:spPr bwMode="auto">
            <a:xfrm>
              <a:off x="587" y="1175"/>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37158" name="Line 6"/>
            <p:cNvSpPr>
              <a:spLocks noChangeShapeType="1"/>
            </p:cNvSpPr>
            <p:nvPr/>
          </p:nvSpPr>
          <p:spPr bwMode="auto">
            <a:xfrm flipH="1">
              <a:off x="827" y="1366"/>
              <a:ext cx="24" cy="2069"/>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7159" name="Freeform 7"/>
            <p:cNvSpPr>
              <a:spLocks/>
            </p:cNvSpPr>
            <p:nvPr/>
          </p:nvSpPr>
          <p:spPr bwMode="auto">
            <a:xfrm>
              <a:off x="926" y="1854"/>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0" name="Rectangle 8"/>
            <p:cNvSpPr>
              <a:spLocks noChangeArrowheads="1"/>
            </p:cNvSpPr>
            <p:nvPr/>
          </p:nvSpPr>
          <p:spPr bwMode="auto">
            <a:xfrm>
              <a:off x="915" y="181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37161" name="Freeform 9"/>
            <p:cNvSpPr>
              <a:spLocks/>
            </p:cNvSpPr>
            <p:nvPr/>
          </p:nvSpPr>
          <p:spPr bwMode="auto">
            <a:xfrm>
              <a:off x="932" y="2165"/>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2" name="Rectangle 10"/>
            <p:cNvSpPr>
              <a:spLocks noChangeArrowheads="1"/>
            </p:cNvSpPr>
            <p:nvPr/>
          </p:nvSpPr>
          <p:spPr bwMode="auto">
            <a:xfrm>
              <a:off x="919" y="212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grpSp>
          <p:nvGrpSpPr>
            <p:cNvPr id="3" name="Group 11"/>
            <p:cNvGrpSpPr>
              <a:grpSpLocks/>
            </p:cNvGrpSpPr>
            <p:nvPr/>
          </p:nvGrpSpPr>
          <p:grpSpPr bwMode="auto">
            <a:xfrm>
              <a:off x="920" y="2445"/>
              <a:ext cx="253" cy="286"/>
              <a:chOff x="1034" y="2602"/>
              <a:chExt cx="286" cy="286"/>
            </a:xfrm>
          </p:grpSpPr>
          <p:sp>
            <p:nvSpPr>
              <p:cNvPr id="2737164" name="Freeform 12"/>
              <p:cNvSpPr>
                <a:spLocks/>
              </p:cNvSpPr>
              <p:nvPr/>
            </p:nvSpPr>
            <p:spPr bwMode="auto">
              <a:xfrm>
                <a:off x="1048" y="264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5" name="Rectangle 13"/>
              <p:cNvSpPr>
                <a:spLocks noChangeArrowheads="1"/>
              </p:cNvSpPr>
              <p:nvPr/>
            </p:nvSpPr>
            <p:spPr bwMode="auto">
              <a:xfrm>
                <a:off x="1034" y="2602"/>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grpSp>
        <p:sp>
          <p:nvSpPr>
            <p:cNvPr id="2737166" name="Freeform 14"/>
            <p:cNvSpPr>
              <a:spLocks/>
            </p:cNvSpPr>
            <p:nvPr/>
          </p:nvSpPr>
          <p:spPr bwMode="auto">
            <a:xfrm>
              <a:off x="926" y="1460"/>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7" name="Rectangle 15"/>
            <p:cNvSpPr>
              <a:spLocks noChangeArrowheads="1"/>
            </p:cNvSpPr>
            <p:nvPr/>
          </p:nvSpPr>
          <p:spPr bwMode="auto">
            <a:xfrm>
              <a:off x="914" y="141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37168" name="Freeform 16"/>
            <p:cNvSpPr>
              <a:spLocks/>
            </p:cNvSpPr>
            <p:nvPr/>
          </p:nvSpPr>
          <p:spPr bwMode="auto">
            <a:xfrm>
              <a:off x="932" y="284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9" name="Rectangle 17"/>
            <p:cNvSpPr>
              <a:spLocks noChangeArrowheads="1"/>
            </p:cNvSpPr>
            <p:nvPr/>
          </p:nvSpPr>
          <p:spPr bwMode="auto">
            <a:xfrm>
              <a:off x="926" y="2805"/>
              <a:ext cx="242"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737170" name="Freeform 18"/>
            <p:cNvSpPr>
              <a:spLocks/>
            </p:cNvSpPr>
            <p:nvPr/>
          </p:nvSpPr>
          <p:spPr bwMode="auto">
            <a:xfrm>
              <a:off x="932" y="320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71" name="Rectangle 19"/>
            <p:cNvSpPr>
              <a:spLocks noChangeArrowheads="1"/>
            </p:cNvSpPr>
            <p:nvPr/>
          </p:nvSpPr>
          <p:spPr bwMode="auto">
            <a:xfrm>
              <a:off x="930" y="3165"/>
              <a:ext cx="23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grpSp>
        <p:nvGrpSpPr>
          <p:cNvPr id="4" name="Group 20"/>
          <p:cNvGrpSpPr>
            <a:grpSpLocks/>
          </p:cNvGrpSpPr>
          <p:nvPr/>
        </p:nvGrpSpPr>
        <p:grpSpPr bwMode="auto">
          <a:xfrm>
            <a:off x="1954213" y="2451100"/>
            <a:ext cx="4584700" cy="3095625"/>
            <a:chOff x="1231" y="1379"/>
            <a:chExt cx="2888" cy="1950"/>
          </a:xfrm>
        </p:grpSpPr>
        <p:sp>
          <p:nvSpPr>
            <p:cNvPr id="2737173" name="AutoShape 21"/>
            <p:cNvSpPr>
              <a:spLocks noChangeArrowheads="1"/>
            </p:cNvSpPr>
            <p:nvPr/>
          </p:nvSpPr>
          <p:spPr bwMode="auto">
            <a:xfrm>
              <a:off x="1482" y="1798"/>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74" name="AutoShape 22"/>
            <p:cNvSpPr>
              <a:spLocks noChangeArrowheads="1"/>
            </p:cNvSpPr>
            <p:nvPr/>
          </p:nvSpPr>
          <p:spPr bwMode="auto">
            <a:xfrm>
              <a:off x="1527" y="1746"/>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75" name="AutoShape 23"/>
            <p:cNvSpPr>
              <a:spLocks noChangeArrowheads="1"/>
            </p:cNvSpPr>
            <p:nvPr/>
          </p:nvSpPr>
          <p:spPr bwMode="auto">
            <a:xfrm>
              <a:off x="1519" y="1818"/>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5" name="Group 24"/>
            <p:cNvGrpSpPr>
              <a:grpSpLocks/>
            </p:cNvGrpSpPr>
            <p:nvPr/>
          </p:nvGrpSpPr>
          <p:grpSpPr bwMode="auto">
            <a:xfrm>
              <a:off x="2751" y="1781"/>
              <a:ext cx="179" cy="257"/>
              <a:chOff x="3095" y="1938"/>
              <a:chExt cx="201" cy="257"/>
            </a:xfrm>
          </p:grpSpPr>
          <p:sp>
            <p:nvSpPr>
              <p:cNvPr id="2737177" name="Freeform 25"/>
              <p:cNvSpPr>
                <a:spLocks/>
              </p:cNvSpPr>
              <p:nvPr/>
            </p:nvSpPr>
            <p:spPr bwMode="auto">
              <a:xfrm>
                <a:off x="3224"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178" name="Rectangle 26"/>
              <p:cNvSpPr>
                <a:spLocks noChangeArrowheads="1"/>
              </p:cNvSpPr>
              <p:nvPr/>
            </p:nvSpPr>
            <p:spPr bwMode="auto">
              <a:xfrm>
                <a:off x="3220"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79" name="Rectangle 27"/>
              <p:cNvSpPr>
                <a:spLocks noChangeArrowheads="1"/>
              </p:cNvSpPr>
              <p:nvPr/>
            </p:nvSpPr>
            <p:spPr bwMode="auto">
              <a:xfrm>
                <a:off x="3226"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80" name="Rectangle 28"/>
              <p:cNvSpPr>
                <a:spLocks noChangeArrowheads="1"/>
              </p:cNvSpPr>
              <p:nvPr/>
            </p:nvSpPr>
            <p:spPr bwMode="auto">
              <a:xfrm>
                <a:off x="3095"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81" name="Oval 29"/>
              <p:cNvSpPr>
                <a:spLocks noChangeArrowheads="1"/>
              </p:cNvSpPr>
              <p:nvPr/>
            </p:nvSpPr>
            <p:spPr bwMode="auto">
              <a:xfrm>
                <a:off x="3154"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182" name="Freeform 30"/>
              <p:cNvSpPr>
                <a:spLocks/>
              </p:cNvSpPr>
              <p:nvPr/>
            </p:nvSpPr>
            <p:spPr bwMode="auto">
              <a:xfrm>
                <a:off x="3095"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183" name="Freeform 31"/>
            <p:cNvSpPr>
              <a:spLocks/>
            </p:cNvSpPr>
            <p:nvPr/>
          </p:nvSpPr>
          <p:spPr bwMode="auto">
            <a:xfrm>
              <a:off x="2984" y="1756"/>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32"/>
            <p:cNvGrpSpPr>
              <a:grpSpLocks/>
            </p:cNvGrpSpPr>
            <p:nvPr/>
          </p:nvGrpSpPr>
          <p:grpSpPr bwMode="auto">
            <a:xfrm>
              <a:off x="1672" y="1746"/>
              <a:ext cx="231" cy="311"/>
              <a:chOff x="1881" y="1903"/>
              <a:chExt cx="260" cy="311"/>
            </a:xfrm>
          </p:grpSpPr>
          <p:grpSp>
            <p:nvGrpSpPr>
              <p:cNvPr id="7" name="Group 33"/>
              <p:cNvGrpSpPr>
                <a:grpSpLocks/>
              </p:cNvGrpSpPr>
              <p:nvPr/>
            </p:nvGrpSpPr>
            <p:grpSpPr bwMode="auto">
              <a:xfrm>
                <a:off x="1881" y="1903"/>
                <a:ext cx="260" cy="311"/>
                <a:chOff x="1881" y="1903"/>
                <a:chExt cx="260" cy="311"/>
              </a:xfrm>
            </p:grpSpPr>
            <p:sp>
              <p:nvSpPr>
                <p:cNvPr id="2737186" name="AutoShape 34"/>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87" name="AutoShape 35"/>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188" name="Oval 36"/>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189" name="AutoShape 37"/>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190" name="AutoShape 38"/>
            <p:cNvSpPr>
              <a:spLocks noChangeArrowheads="1"/>
            </p:cNvSpPr>
            <p:nvPr/>
          </p:nvSpPr>
          <p:spPr bwMode="auto">
            <a:xfrm>
              <a:off x="1735" y="2131"/>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91" name="AutoShape 39"/>
            <p:cNvSpPr>
              <a:spLocks noChangeArrowheads="1"/>
            </p:cNvSpPr>
            <p:nvPr/>
          </p:nvSpPr>
          <p:spPr bwMode="auto">
            <a:xfrm>
              <a:off x="1780" y="2080"/>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92" name="AutoShape 40"/>
            <p:cNvSpPr>
              <a:spLocks noChangeArrowheads="1"/>
            </p:cNvSpPr>
            <p:nvPr/>
          </p:nvSpPr>
          <p:spPr bwMode="auto">
            <a:xfrm>
              <a:off x="1772" y="2151"/>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41"/>
            <p:cNvGrpSpPr>
              <a:grpSpLocks/>
            </p:cNvGrpSpPr>
            <p:nvPr/>
          </p:nvGrpSpPr>
          <p:grpSpPr bwMode="auto">
            <a:xfrm>
              <a:off x="3034" y="2120"/>
              <a:ext cx="179" cy="257"/>
              <a:chOff x="3413" y="2277"/>
              <a:chExt cx="202" cy="257"/>
            </a:xfrm>
          </p:grpSpPr>
          <p:sp>
            <p:nvSpPr>
              <p:cNvPr id="2737194" name="Freeform 42"/>
              <p:cNvSpPr>
                <a:spLocks/>
              </p:cNvSpPr>
              <p:nvPr/>
            </p:nvSpPr>
            <p:spPr bwMode="auto">
              <a:xfrm>
                <a:off x="3543"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195" name="Rectangle 43"/>
              <p:cNvSpPr>
                <a:spLocks noChangeArrowheads="1"/>
              </p:cNvSpPr>
              <p:nvPr/>
            </p:nvSpPr>
            <p:spPr bwMode="auto">
              <a:xfrm>
                <a:off x="3538"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6" name="Rectangle 44"/>
              <p:cNvSpPr>
                <a:spLocks noChangeArrowheads="1"/>
              </p:cNvSpPr>
              <p:nvPr/>
            </p:nvSpPr>
            <p:spPr bwMode="auto">
              <a:xfrm>
                <a:off x="3546"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7" name="Rectangle 45"/>
              <p:cNvSpPr>
                <a:spLocks noChangeArrowheads="1"/>
              </p:cNvSpPr>
              <p:nvPr/>
            </p:nvSpPr>
            <p:spPr bwMode="auto">
              <a:xfrm>
                <a:off x="3415"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8" name="Oval 46"/>
              <p:cNvSpPr>
                <a:spLocks noChangeArrowheads="1"/>
              </p:cNvSpPr>
              <p:nvPr/>
            </p:nvSpPr>
            <p:spPr bwMode="auto">
              <a:xfrm>
                <a:off x="3473"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199" name="Freeform 47"/>
              <p:cNvSpPr>
                <a:spLocks/>
              </p:cNvSpPr>
              <p:nvPr/>
            </p:nvSpPr>
            <p:spPr bwMode="auto">
              <a:xfrm>
                <a:off x="3413"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00" name="Freeform 48"/>
            <p:cNvSpPr>
              <a:spLocks/>
            </p:cNvSpPr>
            <p:nvPr/>
          </p:nvSpPr>
          <p:spPr bwMode="auto">
            <a:xfrm>
              <a:off x="3257" y="2090"/>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49"/>
            <p:cNvGrpSpPr>
              <a:grpSpLocks/>
            </p:cNvGrpSpPr>
            <p:nvPr/>
          </p:nvGrpSpPr>
          <p:grpSpPr bwMode="auto">
            <a:xfrm>
              <a:off x="1924" y="2080"/>
              <a:ext cx="232" cy="310"/>
              <a:chOff x="2165" y="2237"/>
              <a:chExt cx="260" cy="310"/>
            </a:xfrm>
          </p:grpSpPr>
          <p:grpSp>
            <p:nvGrpSpPr>
              <p:cNvPr id="10" name="Group 50"/>
              <p:cNvGrpSpPr>
                <a:grpSpLocks/>
              </p:cNvGrpSpPr>
              <p:nvPr/>
            </p:nvGrpSpPr>
            <p:grpSpPr bwMode="auto">
              <a:xfrm>
                <a:off x="2165" y="2237"/>
                <a:ext cx="260" cy="310"/>
                <a:chOff x="2165" y="2237"/>
                <a:chExt cx="260" cy="310"/>
              </a:xfrm>
            </p:grpSpPr>
            <p:sp>
              <p:nvSpPr>
                <p:cNvPr id="2737203" name="AutoShape 51"/>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4" name="AutoShape 52"/>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05" name="Oval 53"/>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06" name="AutoShape 54"/>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07" name="AutoShape 55"/>
            <p:cNvSpPr>
              <a:spLocks noChangeArrowheads="1"/>
            </p:cNvSpPr>
            <p:nvPr/>
          </p:nvSpPr>
          <p:spPr bwMode="auto">
            <a:xfrm>
              <a:off x="2036" y="2418"/>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8" name="AutoShape 56"/>
            <p:cNvSpPr>
              <a:spLocks noChangeArrowheads="1"/>
            </p:cNvSpPr>
            <p:nvPr/>
          </p:nvSpPr>
          <p:spPr bwMode="auto">
            <a:xfrm>
              <a:off x="2029" y="2490"/>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9" name="AutoShape 57"/>
            <p:cNvSpPr>
              <a:spLocks noChangeArrowheads="1"/>
            </p:cNvSpPr>
            <p:nvPr/>
          </p:nvSpPr>
          <p:spPr bwMode="auto">
            <a:xfrm>
              <a:off x="1993" y="2469"/>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8"/>
            <p:cNvGrpSpPr>
              <a:grpSpLocks/>
            </p:cNvGrpSpPr>
            <p:nvPr/>
          </p:nvGrpSpPr>
          <p:grpSpPr bwMode="auto">
            <a:xfrm>
              <a:off x="3310" y="2459"/>
              <a:ext cx="180" cy="257"/>
              <a:chOff x="3724" y="2616"/>
              <a:chExt cx="202" cy="257"/>
            </a:xfrm>
          </p:grpSpPr>
          <p:sp>
            <p:nvSpPr>
              <p:cNvPr id="2737211" name="Freeform 59"/>
              <p:cNvSpPr>
                <a:spLocks/>
              </p:cNvSpPr>
              <p:nvPr/>
            </p:nvSpPr>
            <p:spPr bwMode="auto">
              <a:xfrm>
                <a:off x="3854"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12" name="Rectangle 60"/>
              <p:cNvSpPr>
                <a:spLocks noChangeArrowheads="1"/>
              </p:cNvSpPr>
              <p:nvPr/>
            </p:nvSpPr>
            <p:spPr bwMode="auto">
              <a:xfrm>
                <a:off x="3849"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3" name="Rectangle 61"/>
              <p:cNvSpPr>
                <a:spLocks noChangeArrowheads="1"/>
              </p:cNvSpPr>
              <p:nvPr/>
            </p:nvSpPr>
            <p:spPr bwMode="auto">
              <a:xfrm>
                <a:off x="3857"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4" name="Rectangle 62"/>
              <p:cNvSpPr>
                <a:spLocks noChangeArrowheads="1"/>
              </p:cNvSpPr>
              <p:nvPr/>
            </p:nvSpPr>
            <p:spPr bwMode="auto">
              <a:xfrm>
                <a:off x="3726"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5" name="Oval 63"/>
              <p:cNvSpPr>
                <a:spLocks noChangeArrowheads="1"/>
              </p:cNvSpPr>
              <p:nvPr/>
            </p:nvSpPr>
            <p:spPr bwMode="auto">
              <a:xfrm>
                <a:off x="3784"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16" name="Freeform 64"/>
              <p:cNvSpPr>
                <a:spLocks/>
              </p:cNvSpPr>
              <p:nvPr/>
            </p:nvSpPr>
            <p:spPr bwMode="auto">
              <a:xfrm>
                <a:off x="3724"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17" name="Freeform 65"/>
            <p:cNvSpPr>
              <a:spLocks/>
            </p:cNvSpPr>
            <p:nvPr/>
          </p:nvSpPr>
          <p:spPr bwMode="auto">
            <a:xfrm>
              <a:off x="3524" y="2417"/>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6"/>
            <p:cNvGrpSpPr>
              <a:grpSpLocks/>
            </p:cNvGrpSpPr>
            <p:nvPr/>
          </p:nvGrpSpPr>
          <p:grpSpPr bwMode="auto">
            <a:xfrm>
              <a:off x="2181" y="2418"/>
              <a:ext cx="232" cy="311"/>
              <a:chOff x="2454" y="2575"/>
              <a:chExt cx="261" cy="311"/>
            </a:xfrm>
          </p:grpSpPr>
          <p:grpSp>
            <p:nvGrpSpPr>
              <p:cNvPr id="13" name="Group 67"/>
              <p:cNvGrpSpPr>
                <a:grpSpLocks/>
              </p:cNvGrpSpPr>
              <p:nvPr/>
            </p:nvGrpSpPr>
            <p:grpSpPr bwMode="auto">
              <a:xfrm>
                <a:off x="2454" y="2575"/>
                <a:ext cx="261" cy="311"/>
                <a:chOff x="2454" y="2575"/>
                <a:chExt cx="261" cy="311"/>
              </a:xfrm>
            </p:grpSpPr>
            <p:sp>
              <p:nvSpPr>
                <p:cNvPr id="2737220" name="AutoShape 68"/>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1" name="AutoShape 69"/>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22" name="Oval 70"/>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23" name="AutoShape 71"/>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4" name="Group 72"/>
            <p:cNvGrpSpPr>
              <a:grpSpLocks/>
            </p:cNvGrpSpPr>
            <p:nvPr/>
          </p:nvGrpSpPr>
          <p:grpSpPr bwMode="auto">
            <a:xfrm>
              <a:off x="1231" y="1419"/>
              <a:ext cx="183" cy="310"/>
              <a:chOff x="1385" y="1576"/>
              <a:chExt cx="206" cy="310"/>
            </a:xfrm>
          </p:grpSpPr>
          <p:sp>
            <p:nvSpPr>
              <p:cNvPr id="2737225" name="AutoShape 73"/>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6" name="AutoShape 74"/>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7" name="AutoShape 75"/>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492" y="1460"/>
              <a:ext cx="180" cy="257"/>
              <a:chOff x="2803" y="1617"/>
              <a:chExt cx="203" cy="257"/>
            </a:xfrm>
          </p:grpSpPr>
          <p:sp>
            <p:nvSpPr>
              <p:cNvPr id="2737229" name="Freeform 77"/>
              <p:cNvSpPr>
                <a:spLocks/>
              </p:cNvSpPr>
              <p:nvPr/>
            </p:nvSpPr>
            <p:spPr bwMode="auto">
              <a:xfrm>
                <a:off x="29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30" name="Rectangle 78"/>
              <p:cNvSpPr>
                <a:spLocks noChangeArrowheads="1"/>
              </p:cNvSpPr>
              <p:nvPr/>
            </p:nvSpPr>
            <p:spPr bwMode="auto">
              <a:xfrm>
                <a:off x="29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1" name="Rectangle 79"/>
              <p:cNvSpPr>
                <a:spLocks noChangeArrowheads="1"/>
              </p:cNvSpPr>
              <p:nvPr/>
            </p:nvSpPr>
            <p:spPr bwMode="auto">
              <a:xfrm>
                <a:off x="29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2" name="Rectangle 80"/>
              <p:cNvSpPr>
                <a:spLocks noChangeArrowheads="1"/>
              </p:cNvSpPr>
              <p:nvPr/>
            </p:nvSpPr>
            <p:spPr bwMode="auto">
              <a:xfrm>
                <a:off x="28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3" name="Oval 81"/>
              <p:cNvSpPr>
                <a:spLocks noChangeArrowheads="1"/>
              </p:cNvSpPr>
              <p:nvPr/>
            </p:nvSpPr>
            <p:spPr bwMode="auto">
              <a:xfrm>
                <a:off x="28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34" name="Freeform 82"/>
              <p:cNvSpPr>
                <a:spLocks/>
              </p:cNvSpPr>
              <p:nvPr/>
            </p:nvSpPr>
            <p:spPr bwMode="auto">
              <a:xfrm>
                <a:off x="28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35" name="Freeform 83"/>
            <p:cNvSpPr>
              <a:spLocks/>
            </p:cNvSpPr>
            <p:nvPr/>
          </p:nvSpPr>
          <p:spPr bwMode="auto">
            <a:xfrm>
              <a:off x="2720" y="1429"/>
              <a:ext cx="178"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4"/>
            <p:cNvGrpSpPr>
              <a:grpSpLocks/>
            </p:cNvGrpSpPr>
            <p:nvPr/>
          </p:nvGrpSpPr>
          <p:grpSpPr bwMode="auto">
            <a:xfrm>
              <a:off x="1420" y="1419"/>
              <a:ext cx="230" cy="310"/>
              <a:chOff x="1597" y="1576"/>
              <a:chExt cx="259" cy="310"/>
            </a:xfrm>
          </p:grpSpPr>
          <p:grpSp>
            <p:nvGrpSpPr>
              <p:cNvPr id="17" name="Group 85"/>
              <p:cNvGrpSpPr>
                <a:grpSpLocks/>
              </p:cNvGrpSpPr>
              <p:nvPr/>
            </p:nvGrpSpPr>
            <p:grpSpPr bwMode="auto">
              <a:xfrm>
                <a:off x="1597" y="1576"/>
                <a:ext cx="259" cy="310"/>
                <a:chOff x="1597" y="1576"/>
                <a:chExt cx="259" cy="310"/>
              </a:xfrm>
            </p:grpSpPr>
            <p:sp>
              <p:nvSpPr>
                <p:cNvPr id="2737238" name="AutoShape 86"/>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39" name="AutoShape 87"/>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40" name="Oval 88"/>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41" name="AutoShape 89"/>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8" name="Group 90"/>
            <p:cNvGrpSpPr>
              <a:grpSpLocks/>
            </p:cNvGrpSpPr>
            <p:nvPr/>
          </p:nvGrpSpPr>
          <p:grpSpPr bwMode="auto">
            <a:xfrm>
              <a:off x="3049" y="2717"/>
              <a:ext cx="878" cy="312"/>
              <a:chOff x="3430" y="2874"/>
              <a:chExt cx="988" cy="312"/>
            </a:xfrm>
          </p:grpSpPr>
          <p:sp>
            <p:nvSpPr>
              <p:cNvPr id="2737243" name="AutoShape 91"/>
              <p:cNvSpPr>
                <a:spLocks noChangeArrowheads="1"/>
              </p:cNvSpPr>
              <p:nvPr/>
            </p:nvSpPr>
            <p:spPr bwMode="auto">
              <a:xfrm>
                <a:off x="3430" y="29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9" name="Group 92"/>
              <p:cNvGrpSpPr>
                <a:grpSpLocks/>
              </p:cNvGrpSpPr>
              <p:nvPr/>
            </p:nvGrpSpPr>
            <p:grpSpPr bwMode="auto">
              <a:xfrm>
                <a:off x="3976" y="2916"/>
                <a:ext cx="202" cy="257"/>
                <a:chOff x="3976" y="2916"/>
                <a:chExt cx="202" cy="257"/>
              </a:xfrm>
            </p:grpSpPr>
            <p:sp>
              <p:nvSpPr>
                <p:cNvPr id="2737245" name="Freeform 93"/>
                <p:cNvSpPr>
                  <a:spLocks/>
                </p:cNvSpPr>
                <p:nvPr/>
              </p:nvSpPr>
              <p:spPr bwMode="auto">
                <a:xfrm>
                  <a:off x="4106" y="30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46" name="Rectangle 94"/>
                <p:cNvSpPr>
                  <a:spLocks noChangeArrowheads="1"/>
                </p:cNvSpPr>
                <p:nvPr/>
              </p:nvSpPr>
              <p:spPr bwMode="auto">
                <a:xfrm>
                  <a:off x="4101" y="30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7" name="Rectangle 95"/>
                <p:cNvSpPr>
                  <a:spLocks noChangeArrowheads="1"/>
                </p:cNvSpPr>
                <p:nvPr/>
              </p:nvSpPr>
              <p:spPr bwMode="auto">
                <a:xfrm>
                  <a:off x="4109" y="30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8" name="Rectangle 96"/>
                <p:cNvSpPr>
                  <a:spLocks noChangeArrowheads="1"/>
                </p:cNvSpPr>
                <p:nvPr/>
              </p:nvSpPr>
              <p:spPr bwMode="auto">
                <a:xfrm>
                  <a:off x="3978" y="30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9" name="Oval 97"/>
                <p:cNvSpPr>
                  <a:spLocks noChangeArrowheads="1"/>
                </p:cNvSpPr>
                <p:nvPr/>
              </p:nvSpPr>
              <p:spPr bwMode="auto">
                <a:xfrm>
                  <a:off x="4036" y="29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50" name="Freeform 98"/>
                <p:cNvSpPr>
                  <a:spLocks/>
                </p:cNvSpPr>
                <p:nvPr/>
              </p:nvSpPr>
              <p:spPr bwMode="auto">
                <a:xfrm>
                  <a:off x="3976" y="29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51" name="Freeform 99"/>
              <p:cNvSpPr>
                <a:spLocks/>
              </p:cNvSpPr>
              <p:nvPr/>
            </p:nvSpPr>
            <p:spPr bwMode="auto">
              <a:xfrm>
                <a:off x="4216" y="28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0"/>
              <p:cNvGrpSpPr>
                <a:grpSpLocks/>
              </p:cNvGrpSpPr>
              <p:nvPr/>
            </p:nvGrpSpPr>
            <p:grpSpPr bwMode="auto">
              <a:xfrm>
                <a:off x="3642" y="2875"/>
                <a:ext cx="261" cy="311"/>
                <a:chOff x="3642" y="2875"/>
                <a:chExt cx="261" cy="311"/>
              </a:xfrm>
            </p:grpSpPr>
            <p:grpSp>
              <p:nvGrpSpPr>
                <p:cNvPr id="21" name="Group 101"/>
                <p:cNvGrpSpPr>
                  <a:grpSpLocks/>
                </p:cNvGrpSpPr>
                <p:nvPr/>
              </p:nvGrpSpPr>
              <p:grpSpPr bwMode="auto">
                <a:xfrm>
                  <a:off x="3642" y="2875"/>
                  <a:ext cx="261" cy="311"/>
                  <a:chOff x="3642" y="2875"/>
                  <a:chExt cx="261" cy="311"/>
                </a:xfrm>
              </p:grpSpPr>
              <p:sp>
                <p:nvSpPr>
                  <p:cNvPr id="2737254" name="AutoShape 102"/>
                  <p:cNvSpPr>
                    <a:spLocks noChangeArrowheads="1"/>
                  </p:cNvSpPr>
                  <p:nvPr/>
                </p:nvSpPr>
                <p:spPr bwMode="auto">
                  <a:xfrm>
                    <a:off x="3642" y="29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55" name="AutoShape 103"/>
                  <p:cNvSpPr>
                    <a:spLocks noChangeArrowheads="1"/>
                  </p:cNvSpPr>
                  <p:nvPr/>
                </p:nvSpPr>
                <p:spPr bwMode="auto">
                  <a:xfrm>
                    <a:off x="3706" y="28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56" name="Oval 104"/>
                <p:cNvSpPr>
                  <a:spLocks noChangeArrowheads="1"/>
                </p:cNvSpPr>
                <p:nvPr/>
              </p:nvSpPr>
              <p:spPr bwMode="auto">
                <a:xfrm>
                  <a:off x="3725" y="29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57" name="AutoShape 105"/>
                <p:cNvSpPr>
                  <a:spLocks noChangeArrowheads="1"/>
                </p:cNvSpPr>
                <p:nvPr/>
              </p:nvSpPr>
              <p:spPr bwMode="auto">
                <a:xfrm>
                  <a:off x="3675" y="30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2" name="Group 106"/>
            <p:cNvGrpSpPr>
              <a:grpSpLocks/>
            </p:cNvGrpSpPr>
            <p:nvPr/>
          </p:nvGrpSpPr>
          <p:grpSpPr bwMode="auto">
            <a:xfrm>
              <a:off x="3241" y="3017"/>
              <a:ext cx="878" cy="312"/>
              <a:chOff x="3646" y="3174"/>
              <a:chExt cx="988" cy="312"/>
            </a:xfrm>
          </p:grpSpPr>
          <p:sp>
            <p:nvSpPr>
              <p:cNvPr id="2737259" name="AutoShape 107"/>
              <p:cNvSpPr>
                <a:spLocks noChangeArrowheads="1"/>
              </p:cNvSpPr>
              <p:nvPr/>
            </p:nvSpPr>
            <p:spPr bwMode="auto">
              <a:xfrm>
                <a:off x="3646" y="32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3" name="Group 108"/>
              <p:cNvGrpSpPr>
                <a:grpSpLocks/>
              </p:cNvGrpSpPr>
              <p:nvPr/>
            </p:nvGrpSpPr>
            <p:grpSpPr bwMode="auto">
              <a:xfrm>
                <a:off x="4192" y="3216"/>
                <a:ext cx="202" cy="257"/>
                <a:chOff x="4192" y="3216"/>
                <a:chExt cx="202" cy="257"/>
              </a:xfrm>
            </p:grpSpPr>
            <p:sp>
              <p:nvSpPr>
                <p:cNvPr id="2737261" name="Freeform 109"/>
                <p:cNvSpPr>
                  <a:spLocks/>
                </p:cNvSpPr>
                <p:nvPr/>
              </p:nvSpPr>
              <p:spPr bwMode="auto">
                <a:xfrm>
                  <a:off x="4322" y="33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62" name="Rectangle 110"/>
                <p:cNvSpPr>
                  <a:spLocks noChangeArrowheads="1"/>
                </p:cNvSpPr>
                <p:nvPr/>
              </p:nvSpPr>
              <p:spPr bwMode="auto">
                <a:xfrm>
                  <a:off x="4317" y="33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3" name="Rectangle 111"/>
                <p:cNvSpPr>
                  <a:spLocks noChangeArrowheads="1"/>
                </p:cNvSpPr>
                <p:nvPr/>
              </p:nvSpPr>
              <p:spPr bwMode="auto">
                <a:xfrm>
                  <a:off x="4325" y="33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4" name="Rectangle 112"/>
                <p:cNvSpPr>
                  <a:spLocks noChangeArrowheads="1"/>
                </p:cNvSpPr>
                <p:nvPr/>
              </p:nvSpPr>
              <p:spPr bwMode="auto">
                <a:xfrm>
                  <a:off x="4194" y="33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5" name="Oval 113"/>
                <p:cNvSpPr>
                  <a:spLocks noChangeArrowheads="1"/>
                </p:cNvSpPr>
                <p:nvPr/>
              </p:nvSpPr>
              <p:spPr bwMode="auto">
                <a:xfrm>
                  <a:off x="4252" y="32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66" name="Freeform 114"/>
                <p:cNvSpPr>
                  <a:spLocks/>
                </p:cNvSpPr>
                <p:nvPr/>
              </p:nvSpPr>
              <p:spPr bwMode="auto">
                <a:xfrm>
                  <a:off x="4192" y="32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67" name="Freeform 115"/>
              <p:cNvSpPr>
                <a:spLocks/>
              </p:cNvSpPr>
              <p:nvPr/>
            </p:nvSpPr>
            <p:spPr bwMode="auto">
              <a:xfrm>
                <a:off x="4432" y="31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4" name="Group 116"/>
              <p:cNvGrpSpPr>
                <a:grpSpLocks/>
              </p:cNvGrpSpPr>
              <p:nvPr/>
            </p:nvGrpSpPr>
            <p:grpSpPr bwMode="auto">
              <a:xfrm>
                <a:off x="3858" y="3175"/>
                <a:ext cx="261" cy="311"/>
                <a:chOff x="3858" y="3175"/>
                <a:chExt cx="261" cy="311"/>
              </a:xfrm>
            </p:grpSpPr>
            <p:grpSp>
              <p:nvGrpSpPr>
                <p:cNvPr id="25" name="Group 117"/>
                <p:cNvGrpSpPr>
                  <a:grpSpLocks/>
                </p:cNvGrpSpPr>
                <p:nvPr/>
              </p:nvGrpSpPr>
              <p:grpSpPr bwMode="auto">
                <a:xfrm>
                  <a:off x="3858" y="3175"/>
                  <a:ext cx="261" cy="311"/>
                  <a:chOff x="3858" y="3175"/>
                  <a:chExt cx="261" cy="311"/>
                </a:xfrm>
              </p:grpSpPr>
              <p:sp>
                <p:nvSpPr>
                  <p:cNvPr id="2737270" name="AutoShape 118"/>
                  <p:cNvSpPr>
                    <a:spLocks noChangeArrowheads="1"/>
                  </p:cNvSpPr>
                  <p:nvPr/>
                </p:nvSpPr>
                <p:spPr bwMode="auto">
                  <a:xfrm>
                    <a:off x="3858" y="32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71" name="AutoShape 119"/>
                  <p:cNvSpPr>
                    <a:spLocks noChangeArrowheads="1"/>
                  </p:cNvSpPr>
                  <p:nvPr/>
                </p:nvSpPr>
                <p:spPr bwMode="auto">
                  <a:xfrm>
                    <a:off x="3922" y="31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72" name="Oval 120"/>
                <p:cNvSpPr>
                  <a:spLocks noChangeArrowheads="1"/>
                </p:cNvSpPr>
                <p:nvPr/>
              </p:nvSpPr>
              <p:spPr bwMode="auto">
                <a:xfrm>
                  <a:off x="3941" y="32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73" name="AutoShape 121"/>
                <p:cNvSpPr>
                  <a:spLocks noChangeArrowheads="1"/>
                </p:cNvSpPr>
                <p:nvPr/>
              </p:nvSpPr>
              <p:spPr bwMode="auto">
                <a:xfrm>
                  <a:off x="3891" y="33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37274" name="Arc 122"/>
            <p:cNvSpPr>
              <a:spLocks/>
            </p:cNvSpPr>
            <p:nvPr/>
          </p:nvSpPr>
          <p:spPr bwMode="auto">
            <a:xfrm>
              <a:off x="2485" y="1727"/>
              <a:ext cx="57" cy="78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rgbClr val="00DFCA"/>
              </a:solidFill>
              <a:round/>
              <a:headEnd type="triangle" w="med" len="med"/>
              <a:tailEnd type="triangle" w="med" len="med"/>
            </a:ln>
            <a:effectLst/>
          </p:spPr>
          <p:txBody>
            <a:bodyPr wrap="none" anchor="ctr">
              <a:prstTxWarp prst="textNoShape">
                <a:avLst/>
              </a:prstTxWarp>
            </a:bodyPr>
            <a:lstStyle/>
            <a:p>
              <a:endParaRPr lang="en-US"/>
            </a:p>
          </p:txBody>
        </p:sp>
        <p:sp>
          <p:nvSpPr>
            <p:cNvPr id="2737275" name="Line 123"/>
            <p:cNvSpPr>
              <a:spLocks noChangeShapeType="1"/>
            </p:cNvSpPr>
            <p:nvPr/>
          </p:nvSpPr>
          <p:spPr bwMode="auto">
            <a:xfrm>
              <a:off x="2492" y="2603"/>
              <a:ext cx="776" cy="0"/>
            </a:xfrm>
            <a:prstGeom prst="line">
              <a:avLst/>
            </a:prstGeom>
            <a:noFill/>
            <a:ln w="38100">
              <a:solidFill>
                <a:srgbClr val="00DFCA"/>
              </a:solidFill>
              <a:round/>
              <a:headEnd/>
              <a:tailEnd type="triangle" w="med" len="med"/>
            </a:ln>
            <a:effectLst/>
          </p:spPr>
          <p:txBody>
            <a:bodyPr wrap="none" anchor="ctr">
              <a:prstTxWarp prst="textNoShape">
                <a:avLst/>
              </a:prstTxWarp>
            </a:bodyPr>
            <a:lstStyle/>
            <a:p>
              <a:endParaRPr lang="en-US"/>
            </a:p>
          </p:txBody>
        </p:sp>
        <p:grpSp>
          <p:nvGrpSpPr>
            <p:cNvPr id="26" name="Group 124"/>
            <p:cNvGrpSpPr>
              <a:grpSpLocks/>
            </p:cNvGrpSpPr>
            <p:nvPr/>
          </p:nvGrpSpPr>
          <p:grpSpPr bwMode="auto">
            <a:xfrm>
              <a:off x="1707" y="1379"/>
              <a:ext cx="839" cy="288"/>
              <a:chOff x="1920" y="1536"/>
              <a:chExt cx="864" cy="288"/>
            </a:xfrm>
          </p:grpSpPr>
          <p:sp>
            <p:nvSpPr>
              <p:cNvPr id="2737277" name="AutoShape 125"/>
              <p:cNvSpPr>
                <a:spLocks noChangeArrowheads="1"/>
              </p:cNvSpPr>
              <p:nvPr/>
            </p:nvSpPr>
            <p:spPr bwMode="auto">
              <a:xfrm>
                <a:off x="1920" y="1536"/>
                <a:ext cx="864" cy="288"/>
              </a:xfrm>
              <a:prstGeom prst="cloudCallout">
                <a:avLst>
                  <a:gd name="adj1" fmla="val -28472"/>
                  <a:gd name="adj2" fmla="val 83333"/>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37278" name="Text Box 126"/>
              <p:cNvSpPr txBox="1">
                <a:spLocks noChangeArrowheads="1"/>
              </p:cNvSpPr>
              <p:nvPr/>
            </p:nvSpPr>
            <p:spPr bwMode="auto">
              <a:xfrm>
                <a:off x="2064" y="1584"/>
                <a:ext cx="624" cy="231"/>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grpSp>
        <p:nvGrpSpPr>
          <p:cNvPr id="27" name="Group 127"/>
          <p:cNvGrpSpPr>
            <a:grpSpLocks/>
          </p:cNvGrpSpPr>
          <p:nvPr/>
        </p:nvGrpSpPr>
        <p:grpSpPr bwMode="auto">
          <a:xfrm>
            <a:off x="1581150" y="1252537"/>
            <a:ext cx="7113588" cy="1268413"/>
            <a:chOff x="996" y="624"/>
            <a:chExt cx="4481" cy="799"/>
          </a:xfrm>
        </p:grpSpPr>
        <p:sp>
          <p:nvSpPr>
            <p:cNvPr id="2737280" name="Rectangle 128"/>
            <p:cNvSpPr>
              <a:spLocks noChangeArrowheads="1"/>
            </p:cNvSpPr>
            <p:nvPr/>
          </p:nvSpPr>
          <p:spPr bwMode="auto">
            <a:xfrm>
              <a:off x="4026" y="630"/>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37281" name="Rectangle 129"/>
            <p:cNvSpPr>
              <a:spLocks noChangeArrowheads="1"/>
            </p:cNvSpPr>
            <p:nvPr/>
          </p:nvSpPr>
          <p:spPr bwMode="auto">
            <a:xfrm>
              <a:off x="4904" y="624"/>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37282" name="Rectangle 130"/>
            <p:cNvSpPr>
              <a:spLocks noChangeArrowheads="1"/>
            </p:cNvSpPr>
            <p:nvPr/>
          </p:nvSpPr>
          <p:spPr bwMode="auto">
            <a:xfrm>
              <a:off x="996" y="634"/>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37283" name="Line 131"/>
            <p:cNvSpPr>
              <a:spLocks noChangeShapeType="1"/>
            </p:cNvSpPr>
            <p:nvPr/>
          </p:nvSpPr>
          <p:spPr bwMode="auto">
            <a:xfrm>
              <a:off x="1181" y="858"/>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84" name="Rectangle 132"/>
            <p:cNvSpPr>
              <a:spLocks noChangeArrowheads="1"/>
            </p:cNvSpPr>
            <p:nvPr/>
          </p:nvSpPr>
          <p:spPr bwMode="auto">
            <a:xfrm>
              <a:off x="1604" y="64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37285" name="Rectangle 133"/>
            <p:cNvSpPr>
              <a:spLocks noChangeArrowheads="1"/>
            </p:cNvSpPr>
            <p:nvPr/>
          </p:nvSpPr>
          <p:spPr bwMode="auto">
            <a:xfrm>
              <a:off x="2092" y="64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37286" name="Rectangle 134"/>
            <p:cNvSpPr>
              <a:spLocks noChangeArrowheads="1"/>
            </p:cNvSpPr>
            <p:nvPr/>
          </p:nvSpPr>
          <p:spPr bwMode="auto">
            <a:xfrm>
              <a:off x="2604" y="65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37287" name="Rectangle 135"/>
            <p:cNvSpPr>
              <a:spLocks noChangeArrowheads="1"/>
            </p:cNvSpPr>
            <p:nvPr/>
          </p:nvSpPr>
          <p:spPr bwMode="auto">
            <a:xfrm>
              <a:off x="3065"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37288" name="Rectangle 136"/>
            <p:cNvSpPr>
              <a:spLocks noChangeArrowheads="1"/>
            </p:cNvSpPr>
            <p:nvPr/>
          </p:nvSpPr>
          <p:spPr bwMode="auto">
            <a:xfrm>
              <a:off x="3570" y="64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37289" name="Rectangle 137"/>
            <p:cNvSpPr>
              <a:spLocks noChangeArrowheads="1"/>
            </p:cNvSpPr>
            <p:nvPr/>
          </p:nvSpPr>
          <p:spPr bwMode="auto">
            <a:xfrm>
              <a:off x="4592" y="64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37290" name="Line 138"/>
            <p:cNvSpPr>
              <a:spLocks noChangeShapeType="1"/>
            </p:cNvSpPr>
            <p:nvPr/>
          </p:nvSpPr>
          <p:spPr bwMode="auto">
            <a:xfrm>
              <a:off x="1188" y="951"/>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7291" name="Rectangle 139"/>
            <p:cNvSpPr>
              <a:spLocks noChangeArrowheads="1"/>
            </p:cNvSpPr>
            <p:nvPr/>
          </p:nvSpPr>
          <p:spPr bwMode="auto">
            <a:xfrm>
              <a:off x="3512" y="1045"/>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grpSp>
          <p:nvGrpSpPr>
            <p:cNvPr id="28" name="Group 140"/>
            <p:cNvGrpSpPr>
              <a:grpSpLocks/>
            </p:cNvGrpSpPr>
            <p:nvPr/>
          </p:nvGrpSpPr>
          <p:grpSpPr bwMode="auto">
            <a:xfrm>
              <a:off x="1160" y="1024"/>
              <a:ext cx="1823" cy="399"/>
              <a:chOff x="1305" y="1181"/>
              <a:chExt cx="2050" cy="399"/>
            </a:xfrm>
          </p:grpSpPr>
          <p:sp>
            <p:nvSpPr>
              <p:cNvPr id="2737293" name="Line 141"/>
              <p:cNvSpPr>
                <a:spLocks noChangeShapeType="1"/>
              </p:cNvSpPr>
              <p:nvPr/>
            </p:nvSpPr>
            <p:spPr bwMode="auto">
              <a:xfrm flipH="1">
                <a:off x="1884"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4" name="Line 142"/>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5" name="Line 143"/>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6" name="Line 144"/>
              <p:cNvSpPr>
                <a:spLocks noChangeShapeType="1"/>
              </p:cNvSpPr>
              <p:nvPr/>
            </p:nvSpPr>
            <p:spPr bwMode="auto">
              <a:xfrm>
                <a:off x="1902"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7" name="Line 145"/>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8" name="Line 146"/>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9" name="Rectangle 147"/>
              <p:cNvSpPr>
                <a:spLocks noChangeArrowheads="1"/>
              </p:cNvSpPr>
              <p:nvPr/>
            </p:nvSpPr>
            <p:spPr bwMode="auto">
              <a:xfrm>
                <a:off x="2428"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00" name="Line 148"/>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1" name="Line 149"/>
              <p:cNvSpPr>
                <a:spLocks noChangeShapeType="1"/>
              </p:cNvSpPr>
              <p:nvPr/>
            </p:nvSpPr>
            <p:spPr bwMode="auto">
              <a:xfrm>
                <a:off x="2185" y="125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2" name="Line 150"/>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3" name="Line 151"/>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4" name="Line 152"/>
              <p:cNvSpPr>
                <a:spLocks noChangeShapeType="1"/>
              </p:cNvSpPr>
              <p:nvPr/>
            </p:nvSpPr>
            <p:spPr bwMode="auto">
              <a:xfrm>
                <a:off x="2469"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5" name="Line 153"/>
              <p:cNvSpPr>
                <a:spLocks noChangeShapeType="1"/>
              </p:cNvSpPr>
              <p:nvPr/>
            </p:nvSpPr>
            <p:spPr bwMode="auto">
              <a:xfrm>
                <a:off x="1906"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6" name="Line 154"/>
              <p:cNvSpPr>
                <a:spLocks noChangeShapeType="1"/>
              </p:cNvSpPr>
              <p:nvPr/>
            </p:nvSpPr>
            <p:spPr bwMode="auto">
              <a:xfrm>
                <a:off x="2191"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7" name="Line 155"/>
              <p:cNvSpPr>
                <a:spLocks noChangeShapeType="1"/>
              </p:cNvSpPr>
              <p:nvPr/>
            </p:nvSpPr>
            <p:spPr bwMode="auto">
              <a:xfrm>
                <a:off x="1337" y="120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8" name="Rectangle 156"/>
              <p:cNvSpPr>
                <a:spLocks noChangeArrowheads="1"/>
              </p:cNvSpPr>
              <p:nvPr/>
            </p:nvSpPr>
            <p:spPr bwMode="auto">
              <a:xfrm>
                <a:off x="1305"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09" name="Rectangle 157"/>
              <p:cNvSpPr>
                <a:spLocks noChangeArrowheads="1"/>
              </p:cNvSpPr>
              <p:nvPr/>
            </p:nvSpPr>
            <p:spPr bwMode="auto">
              <a:xfrm>
                <a:off x="1561"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0" name="Line 158"/>
              <p:cNvSpPr>
                <a:spLocks noChangeShapeType="1"/>
              </p:cNvSpPr>
              <p:nvPr/>
            </p:nvSpPr>
            <p:spPr bwMode="auto">
              <a:xfrm>
                <a:off x="1617" y="125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11" name="Rectangle 159"/>
              <p:cNvSpPr>
                <a:spLocks noChangeArrowheads="1"/>
              </p:cNvSpPr>
              <p:nvPr/>
            </p:nvSpPr>
            <p:spPr bwMode="auto">
              <a:xfrm>
                <a:off x="214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2" name="Rectangle 160"/>
              <p:cNvSpPr>
                <a:spLocks noChangeArrowheads="1"/>
              </p:cNvSpPr>
              <p:nvPr/>
            </p:nvSpPr>
            <p:spPr bwMode="auto">
              <a:xfrm>
                <a:off x="185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3" name="Line 161"/>
              <p:cNvSpPr>
                <a:spLocks noChangeShapeType="1"/>
              </p:cNvSpPr>
              <p:nvPr/>
            </p:nvSpPr>
            <p:spPr bwMode="auto">
              <a:xfrm>
                <a:off x="1909" y="130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4" name="Line 162"/>
              <p:cNvSpPr>
                <a:spLocks noChangeShapeType="1"/>
              </p:cNvSpPr>
              <p:nvPr/>
            </p:nvSpPr>
            <p:spPr bwMode="auto">
              <a:xfrm>
                <a:off x="2191"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15" name="Line 163"/>
              <p:cNvSpPr>
                <a:spLocks noChangeShapeType="1"/>
              </p:cNvSpPr>
              <p:nvPr/>
            </p:nvSpPr>
            <p:spPr bwMode="auto">
              <a:xfrm>
                <a:off x="2191" y="130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6" name="Line 164"/>
              <p:cNvSpPr>
                <a:spLocks noChangeShapeType="1"/>
              </p:cNvSpPr>
              <p:nvPr/>
            </p:nvSpPr>
            <p:spPr bwMode="auto">
              <a:xfrm>
                <a:off x="2476" y="130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7" name="Line 165"/>
              <p:cNvSpPr>
                <a:spLocks noChangeShapeType="1"/>
              </p:cNvSpPr>
              <p:nvPr/>
            </p:nvSpPr>
            <p:spPr bwMode="auto">
              <a:xfrm>
                <a:off x="2475"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18" name="Line 166"/>
              <p:cNvSpPr>
                <a:spLocks noChangeShapeType="1"/>
              </p:cNvSpPr>
              <p:nvPr/>
            </p:nvSpPr>
            <p:spPr bwMode="auto">
              <a:xfrm>
                <a:off x="2761" y="130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9" name="Line 167"/>
              <p:cNvSpPr>
                <a:spLocks noChangeShapeType="1"/>
              </p:cNvSpPr>
              <p:nvPr/>
            </p:nvSpPr>
            <p:spPr bwMode="auto">
              <a:xfrm>
                <a:off x="2759"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20" name="Line 168"/>
              <p:cNvSpPr>
                <a:spLocks noChangeShapeType="1"/>
              </p:cNvSpPr>
              <p:nvPr/>
            </p:nvSpPr>
            <p:spPr bwMode="auto">
              <a:xfrm>
                <a:off x="3044"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21" name="Line 169"/>
              <p:cNvSpPr>
                <a:spLocks noChangeShapeType="1"/>
              </p:cNvSpPr>
              <p:nvPr/>
            </p:nvSpPr>
            <p:spPr bwMode="auto">
              <a:xfrm>
                <a:off x="1622" y="120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22" name="Rectangle 170"/>
              <p:cNvSpPr>
                <a:spLocks noChangeArrowheads="1"/>
              </p:cNvSpPr>
              <p:nvPr/>
            </p:nvSpPr>
            <p:spPr bwMode="auto">
              <a:xfrm>
                <a:off x="2703"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23" name="Rectangle 171"/>
              <p:cNvSpPr>
                <a:spLocks noChangeArrowheads="1"/>
              </p:cNvSpPr>
              <p:nvPr/>
            </p:nvSpPr>
            <p:spPr bwMode="auto">
              <a:xfrm>
                <a:off x="2986"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24" name="Line 172"/>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5" name="Line 173"/>
              <p:cNvSpPr>
                <a:spLocks noChangeShapeType="1"/>
              </p:cNvSpPr>
              <p:nvPr/>
            </p:nvSpPr>
            <p:spPr bwMode="auto">
              <a:xfrm>
                <a:off x="1609"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6" name="Line 174"/>
              <p:cNvSpPr>
                <a:spLocks noChangeShapeType="1"/>
              </p:cNvSpPr>
              <p:nvPr/>
            </p:nvSpPr>
            <p:spPr bwMode="auto">
              <a:xfrm>
                <a:off x="189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7" name="Line 175"/>
              <p:cNvSpPr>
                <a:spLocks noChangeShapeType="1"/>
              </p:cNvSpPr>
              <p:nvPr/>
            </p:nvSpPr>
            <p:spPr bwMode="auto">
              <a:xfrm>
                <a:off x="217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8" name="Line 176"/>
              <p:cNvSpPr>
                <a:spLocks noChangeShapeType="1"/>
              </p:cNvSpPr>
              <p:nvPr/>
            </p:nvSpPr>
            <p:spPr bwMode="auto">
              <a:xfrm>
                <a:off x="2462"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9" name="Line 177"/>
              <p:cNvSpPr>
                <a:spLocks noChangeShapeType="1"/>
              </p:cNvSpPr>
              <p:nvPr/>
            </p:nvSpPr>
            <p:spPr bwMode="auto">
              <a:xfrm flipH="1">
                <a:off x="3020"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30" name="Line 178"/>
              <p:cNvSpPr>
                <a:spLocks noChangeShapeType="1"/>
              </p:cNvSpPr>
              <p:nvPr/>
            </p:nvSpPr>
            <p:spPr bwMode="auto">
              <a:xfrm flipH="1">
                <a:off x="3305"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37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7155"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9202" name="Rectangle 2"/>
          <p:cNvSpPr>
            <a:spLocks noGrp="1" noChangeArrowheads="1"/>
          </p:cNvSpPr>
          <p:nvPr>
            <p:ph type="title"/>
          </p:nvPr>
        </p:nvSpPr>
        <p:spPr/>
        <p:txBody>
          <a:bodyPr/>
          <a:lstStyle/>
          <a:p>
            <a:r>
              <a:rPr lang="en-US" dirty="0" err="1" smtClean="0"/>
              <a:t>Administrivia</a:t>
            </a:r>
            <a:endParaRPr lang="en-US" dirty="0"/>
          </a:p>
        </p:txBody>
      </p:sp>
      <p:sp>
        <p:nvSpPr>
          <p:cNvPr id="2739203" name="Rectangle 3"/>
          <p:cNvSpPr>
            <a:spLocks noGrp="1" noChangeArrowheads="1"/>
          </p:cNvSpPr>
          <p:nvPr>
            <p:ph type="body" idx="1"/>
          </p:nvPr>
        </p:nvSpPr>
        <p:spPr/>
        <p:txBody>
          <a:bodyPr/>
          <a:lstStyle/>
          <a:p>
            <a:r>
              <a:rPr lang="en-US" sz="2800" dirty="0" smtClean="0">
                <a:solidFill>
                  <a:schemeClr val="accent2"/>
                </a:solidFill>
              </a:rPr>
              <a:t>Faux Exam #2 tonight @ 100 GPB (5-8pm)</a:t>
            </a:r>
          </a:p>
          <a:p>
            <a:r>
              <a:rPr lang="en-US" sz="2800" dirty="0" smtClean="0"/>
              <a:t>Performance Competition Up Soon!</a:t>
            </a:r>
          </a:p>
          <a:p>
            <a:pPr lvl="1"/>
            <a:r>
              <a:rPr lang="en-US" sz="2400" dirty="0" smtClean="0"/>
              <a:t>Rewrite HW2 (but for 2D </a:t>
            </a:r>
            <a:r>
              <a:rPr lang="en-US" sz="2400" dirty="0" err="1" smtClean="0"/>
              <a:t>Nim</a:t>
            </a:r>
            <a:r>
              <a:rPr lang="en-US" sz="2400" dirty="0" smtClean="0"/>
              <a:t>) to be as fast as possible</a:t>
            </a:r>
          </a:p>
          <a:p>
            <a:pPr lvl="1"/>
            <a:r>
              <a:rPr lang="en-US" sz="2400" dirty="0" smtClean="0"/>
              <a:t>It’ll be run on real MIPS machine (PS2)</a:t>
            </a:r>
          </a:p>
          <a:p>
            <a:pPr lvl="2"/>
            <a:r>
              <a:rPr lang="en-US" sz="2000" dirty="0" smtClean="0"/>
              <a:t>You can optimize C or MIPS or BOTH!!</a:t>
            </a:r>
          </a:p>
          <a:p>
            <a:pPr lvl="1"/>
            <a:r>
              <a:rPr lang="en-US" sz="2400" dirty="0" smtClean="0"/>
              <a:t>Do it for pride, fame (&amp; EPA points)</a:t>
            </a:r>
          </a:p>
          <a:p>
            <a:r>
              <a:rPr lang="en-US" sz="2800" dirty="0" smtClean="0"/>
              <a:t>Top Problems for Computing Education</a:t>
            </a:r>
          </a:p>
          <a:p>
            <a:pPr lvl="1"/>
            <a:r>
              <a:rPr lang="en-US" sz="2400" dirty="0" smtClean="0"/>
              <a:t>Enrollment crisis is the 500 lb gorilla (+ diversity)</a:t>
            </a:r>
          </a:p>
          <a:p>
            <a:pPr lvl="1"/>
            <a:r>
              <a:rPr lang="en-US" sz="2400" dirty="0" smtClean="0"/>
              <a:t>Many schools not teaching concurrency (well)</a:t>
            </a:r>
          </a:p>
          <a:p>
            <a:pPr lvl="1"/>
            <a:r>
              <a:rPr lang="en-US" sz="2400" dirty="0" smtClean="0"/>
              <a:t>Rethinking CS curriculum beyond 1970s</a:t>
            </a:r>
          </a:p>
          <a:p>
            <a:pPr lvl="1"/>
            <a:r>
              <a:rPr lang="en-US" sz="2400" dirty="0" smtClean="0"/>
              <a:t>Intro </a:t>
            </a:r>
            <a:r>
              <a:rPr lang="en-US" sz="2400" dirty="0" err="1" smtClean="0"/>
              <a:t>curric</a:t>
            </a:r>
            <a:r>
              <a:rPr lang="en-US" sz="2400" dirty="0" smtClean="0"/>
              <a:t> needs exposure to broader concepts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9203">
                                            <p:txEl>
                                              <p:pRg st="0" end="0"/>
                                            </p:txEl>
                                          </p:spTgt>
                                        </p:tgtEl>
                                        <p:attrNameLst>
                                          <p:attrName>style.visibility</p:attrName>
                                        </p:attrNameLst>
                                      </p:cBhvr>
                                      <p:to>
                                        <p:strVal val="visible"/>
                                      </p:to>
                                    </p:set>
                                    <p:animEffect transition="in" filter="fade">
                                      <p:cBhvr>
                                        <p:cTn id="7" dur="2000"/>
                                        <p:tgtEl>
                                          <p:spTgt spid="2739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9203">
                                            <p:txEl>
                                              <p:pRg st="1" end="1"/>
                                            </p:txEl>
                                          </p:spTgt>
                                        </p:tgtEl>
                                        <p:attrNameLst>
                                          <p:attrName>style.visibility</p:attrName>
                                        </p:attrNameLst>
                                      </p:cBhvr>
                                      <p:to>
                                        <p:strVal val="visible"/>
                                      </p:to>
                                    </p:set>
                                    <p:animEffect transition="in" filter="fade">
                                      <p:cBhvr>
                                        <p:cTn id="12" dur="2000"/>
                                        <p:tgtEl>
                                          <p:spTgt spid="273920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39203">
                                            <p:txEl>
                                              <p:pRg st="2" end="2"/>
                                            </p:txEl>
                                          </p:spTgt>
                                        </p:tgtEl>
                                        <p:attrNameLst>
                                          <p:attrName>style.visibility</p:attrName>
                                        </p:attrNameLst>
                                      </p:cBhvr>
                                      <p:to>
                                        <p:strVal val="visible"/>
                                      </p:to>
                                    </p:set>
                                    <p:animEffect transition="in" filter="fade">
                                      <p:cBhvr>
                                        <p:cTn id="15" dur="2000"/>
                                        <p:tgtEl>
                                          <p:spTgt spid="273920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39203">
                                            <p:txEl>
                                              <p:pRg st="3" end="3"/>
                                            </p:txEl>
                                          </p:spTgt>
                                        </p:tgtEl>
                                        <p:attrNameLst>
                                          <p:attrName>style.visibility</p:attrName>
                                        </p:attrNameLst>
                                      </p:cBhvr>
                                      <p:to>
                                        <p:strVal val="visible"/>
                                      </p:to>
                                    </p:set>
                                    <p:animEffect transition="in" filter="fade">
                                      <p:cBhvr>
                                        <p:cTn id="18" dur="2000"/>
                                        <p:tgtEl>
                                          <p:spTgt spid="27392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39203">
                                            <p:txEl>
                                              <p:pRg st="4" end="4"/>
                                            </p:txEl>
                                          </p:spTgt>
                                        </p:tgtEl>
                                        <p:attrNameLst>
                                          <p:attrName>style.visibility</p:attrName>
                                        </p:attrNameLst>
                                      </p:cBhvr>
                                      <p:to>
                                        <p:strVal val="visible"/>
                                      </p:to>
                                    </p:set>
                                    <p:animEffect transition="in" filter="fade">
                                      <p:cBhvr>
                                        <p:cTn id="21" dur="2000"/>
                                        <p:tgtEl>
                                          <p:spTgt spid="273920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39203">
                                            <p:txEl>
                                              <p:pRg st="5" end="5"/>
                                            </p:txEl>
                                          </p:spTgt>
                                        </p:tgtEl>
                                        <p:attrNameLst>
                                          <p:attrName>style.visibility</p:attrName>
                                        </p:attrNameLst>
                                      </p:cBhvr>
                                      <p:to>
                                        <p:strVal val="visible"/>
                                      </p:to>
                                    </p:set>
                                    <p:animEffect transition="in" filter="fade">
                                      <p:cBhvr>
                                        <p:cTn id="24" dur="2000"/>
                                        <p:tgtEl>
                                          <p:spTgt spid="273920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39203">
                                            <p:txEl>
                                              <p:pRg st="6" end="6"/>
                                            </p:txEl>
                                          </p:spTgt>
                                        </p:tgtEl>
                                        <p:attrNameLst>
                                          <p:attrName>style.visibility</p:attrName>
                                        </p:attrNameLst>
                                      </p:cBhvr>
                                      <p:to>
                                        <p:strVal val="visible"/>
                                      </p:to>
                                    </p:set>
                                    <p:animEffect transition="in" filter="fade">
                                      <p:cBhvr>
                                        <p:cTn id="29" dur="2000"/>
                                        <p:tgtEl>
                                          <p:spTgt spid="273920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39203">
                                            <p:txEl>
                                              <p:pRg st="7" end="7"/>
                                            </p:txEl>
                                          </p:spTgt>
                                        </p:tgtEl>
                                        <p:attrNameLst>
                                          <p:attrName>style.visibility</p:attrName>
                                        </p:attrNameLst>
                                      </p:cBhvr>
                                      <p:to>
                                        <p:strVal val="visible"/>
                                      </p:to>
                                    </p:set>
                                    <p:animEffect transition="in" filter="fade">
                                      <p:cBhvr>
                                        <p:cTn id="32" dur="2000"/>
                                        <p:tgtEl>
                                          <p:spTgt spid="273920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39203">
                                            <p:txEl>
                                              <p:pRg st="8" end="8"/>
                                            </p:txEl>
                                          </p:spTgt>
                                        </p:tgtEl>
                                        <p:attrNameLst>
                                          <p:attrName>style.visibility</p:attrName>
                                        </p:attrNameLst>
                                      </p:cBhvr>
                                      <p:to>
                                        <p:strVal val="visible"/>
                                      </p:to>
                                    </p:set>
                                    <p:animEffect transition="in" filter="fade">
                                      <p:cBhvr>
                                        <p:cTn id="35" dur="2000"/>
                                        <p:tgtEl>
                                          <p:spTgt spid="273920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39203">
                                            <p:txEl>
                                              <p:pRg st="9" end="9"/>
                                            </p:txEl>
                                          </p:spTgt>
                                        </p:tgtEl>
                                        <p:attrNameLst>
                                          <p:attrName>style.visibility</p:attrName>
                                        </p:attrNameLst>
                                      </p:cBhvr>
                                      <p:to>
                                        <p:strVal val="visible"/>
                                      </p:to>
                                    </p:set>
                                    <p:animEffect transition="in" filter="fade">
                                      <p:cBhvr>
                                        <p:cTn id="38" dur="2000"/>
                                        <p:tgtEl>
                                          <p:spTgt spid="273920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39203">
                                            <p:txEl>
                                              <p:pRg st="10" end="10"/>
                                            </p:txEl>
                                          </p:spTgt>
                                        </p:tgtEl>
                                        <p:attrNameLst>
                                          <p:attrName>style.visibility</p:attrName>
                                        </p:attrNameLst>
                                      </p:cBhvr>
                                      <p:to>
                                        <p:strVal val="visible"/>
                                      </p:to>
                                    </p:set>
                                    <p:animEffect transition="in" filter="fade">
                                      <p:cBhvr>
                                        <p:cTn id="41" dur="2000"/>
                                        <p:tgtEl>
                                          <p:spTgt spid="27392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920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1250" name="Rectangle 2"/>
          <p:cNvSpPr>
            <a:spLocks noGrp="1" noChangeArrowheads="1"/>
          </p:cNvSpPr>
          <p:nvPr>
            <p:ph type="title"/>
          </p:nvPr>
        </p:nvSpPr>
        <p:spPr>
          <a:xfrm>
            <a:off x="609600" y="211138"/>
            <a:ext cx="7620000" cy="474662"/>
          </a:xfrm>
          <a:noFill/>
          <a:ln/>
        </p:spPr>
        <p:txBody>
          <a:bodyPr wrap="square" lIns="90487" tIns="44450" rIns="90487" bIns="44450" anchor="ctr"/>
          <a:lstStyle/>
          <a:p>
            <a:r>
              <a:rPr lang="en-US"/>
              <a:t>Problems for Pipelining CPUs</a:t>
            </a:r>
          </a:p>
        </p:txBody>
      </p:sp>
      <p:sp>
        <p:nvSpPr>
          <p:cNvPr id="2741251" name="Rectangle 3"/>
          <p:cNvSpPr>
            <a:spLocks noGrp="1" noChangeArrowheads="1"/>
          </p:cNvSpPr>
          <p:nvPr>
            <p:ph type="body" idx="1"/>
          </p:nvPr>
        </p:nvSpPr>
        <p:spPr>
          <a:xfrm>
            <a:off x="457200" y="1143000"/>
            <a:ext cx="8039100" cy="5257800"/>
          </a:xfrm>
          <a:noFill/>
          <a:ln/>
        </p:spPr>
        <p:txBody>
          <a:bodyPr lIns="90487" tIns="44450" rIns="90487" bIns="44450"/>
          <a:lstStyle/>
          <a:p>
            <a:r>
              <a:rPr lang="en-US" sz="2800" dirty="0"/>
              <a:t>Limits to pipelining:</a:t>
            </a:r>
            <a:r>
              <a:rPr lang="en-US" sz="2800" dirty="0">
                <a:solidFill>
                  <a:schemeClr val="hlink"/>
                </a:solidFill>
              </a:rPr>
              <a:t> </a:t>
            </a:r>
            <a:r>
              <a:rPr lang="en-US" sz="2800" u="sng" dirty="0">
                <a:solidFill>
                  <a:schemeClr val="accent1"/>
                </a:solidFill>
              </a:rPr>
              <a:t>Hazards</a:t>
            </a:r>
            <a:r>
              <a:rPr lang="en-US" sz="2800" dirty="0"/>
              <a:t> prevent next instruction from executing during its designated clock cycle</a:t>
            </a:r>
          </a:p>
          <a:p>
            <a:pPr lvl="1"/>
            <a:r>
              <a:rPr lang="en-US" sz="2400" u="sng" dirty="0">
                <a:solidFill>
                  <a:schemeClr val="accent1"/>
                </a:solidFill>
              </a:rPr>
              <a:t>Structural hazards</a:t>
            </a:r>
            <a:r>
              <a:rPr lang="en-US" sz="2400" dirty="0"/>
              <a:t>: HW cannot support some combination of instructions (single person to fold and put clothes away)</a:t>
            </a:r>
          </a:p>
          <a:p>
            <a:pPr lvl="1"/>
            <a:r>
              <a:rPr lang="en-US" sz="2400" u="sng" dirty="0">
                <a:solidFill>
                  <a:schemeClr val="accent1"/>
                </a:solidFill>
              </a:rPr>
              <a:t>Control hazards</a:t>
            </a:r>
            <a:r>
              <a:rPr lang="en-US" sz="2400" dirty="0"/>
              <a:t>: Pipelining of branches causes later instruction fetches to wait for the result of the branch</a:t>
            </a:r>
          </a:p>
          <a:p>
            <a:pPr lvl="1"/>
            <a:r>
              <a:rPr lang="en-US" sz="2400" u="sng" dirty="0">
                <a:solidFill>
                  <a:schemeClr val="accent1"/>
                </a:solidFill>
              </a:rPr>
              <a:t>Data hazards</a:t>
            </a:r>
            <a:r>
              <a:rPr lang="en-US" sz="2400" dirty="0"/>
              <a:t>: Instruction depends on result of prior instruction still in the pipeline (missing sock)</a:t>
            </a:r>
          </a:p>
          <a:p>
            <a:r>
              <a:rPr lang="en-US" sz="2800" dirty="0"/>
              <a:t>These might result in pipeline </a:t>
            </a:r>
            <a:r>
              <a:rPr lang="en-US" sz="2800" dirty="0">
                <a:solidFill>
                  <a:schemeClr val="accent1"/>
                </a:solidFill>
              </a:rPr>
              <a:t>stalls</a:t>
            </a:r>
            <a:r>
              <a:rPr lang="en-US" sz="2800" dirty="0"/>
              <a:t> or </a:t>
            </a:r>
            <a:r>
              <a:rPr lang="en-US" sz="2800" dirty="0">
                <a:solidFill>
                  <a:schemeClr val="accent1"/>
                </a:solidFill>
              </a:rPr>
              <a:t>“bubbles”</a:t>
            </a:r>
            <a:r>
              <a:rPr lang="en-US" sz="2800" dirty="0"/>
              <a:t> in the pipeline.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8483" name="Rectangle 3"/>
          <p:cNvSpPr>
            <a:spLocks noGrp="1" noChangeArrowheads="1"/>
          </p:cNvSpPr>
          <p:nvPr>
            <p:ph type="title"/>
          </p:nvPr>
        </p:nvSpPr>
        <p:spPr/>
        <p:txBody>
          <a:bodyPr/>
          <a:lstStyle/>
          <a:p>
            <a:r>
              <a:rPr lang="en-US" dirty="0" smtClean="0"/>
              <a:t>Review: Single cycle </a:t>
            </a:r>
            <a:r>
              <a:rPr lang="en-US" dirty="0" err="1" smtClean="0"/>
              <a:t>datapath</a:t>
            </a:r>
            <a:endParaRPr lang="en-US" dirty="0"/>
          </a:p>
        </p:txBody>
      </p:sp>
      <p:sp>
        <p:nvSpPr>
          <p:cNvPr id="18" name="Content Placeholder 17"/>
          <p:cNvSpPr>
            <a:spLocks noGrp="1"/>
          </p:cNvSpPr>
          <p:nvPr>
            <p:ph idx="1"/>
          </p:nvPr>
        </p:nvSpPr>
        <p:spPr/>
        <p:txBody>
          <a:bodyPr/>
          <a:lstStyle/>
          <a:p>
            <a:r>
              <a:rPr lang="en-US" sz="2400" dirty="0" smtClean="0"/>
              <a:t>5 steps to design a processor</a:t>
            </a:r>
            <a:endParaRPr lang="en-US" sz="2400" dirty="0" smtClean="0"/>
          </a:p>
          <a:p>
            <a:pPr marL="796925" lvl="1" indent="-342900">
              <a:buFont typeface="+mj-lt"/>
              <a:buAutoNum type="arabicPeriod"/>
            </a:pPr>
            <a:r>
              <a:rPr lang="en-US" sz="1800" dirty="0" smtClean="0"/>
              <a:t> Analyze </a:t>
            </a:r>
            <a:r>
              <a:rPr lang="en-US" sz="1800" dirty="0" smtClean="0"/>
              <a:t>instruction set </a:t>
            </a:r>
            <a:r>
              <a:rPr lang="en-US" sz="1800" dirty="0" err="1" smtClean="0"/>
              <a:t></a:t>
            </a:r>
            <a:r>
              <a:rPr lang="en-US" sz="1800" dirty="0" smtClean="0"/>
              <a:t> </a:t>
            </a:r>
            <a:r>
              <a:rPr lang="en-US" sz="1800" dirty="0" err="1" smtClean="0"/>
              <a:t>datapath</a:t>
            </a:r>
            <a:r>
              <a:rPr lang="en-US" sz="1800" dirty="0" smtClean="0"/>
              <a:t> </a:t>
            </a:r>
            <a:r>
              <a:rPr lang="en-US" sz="1800" dirty="0" smtClean="0">
                <a:solidFill>
                  <a:schemeClr val="accent1"/>
                </a:solidFill>
              </a:rPr>
              <a:t>requirements</a:t>
            </a:r>
            <a:endParaRPr lang="en-US" sz="1800" dirty="0" smtClean="0">
              <a:solidFill>
                <a:schemeClr val="accent1"/>
              </a:solidFill>
            </a:endParaRPr>
          </a:p>
          <a:p>
            <a:pPr marL="796925" lvl="1" indent="-342900">
              <a:buFont typeface="+mj-lt"/>
              <a:buAutoNum type="arabicPeriod"/>
            </a:pPr>
            <a:r>
              <a:rPr lang="en-US" sz="1800" dirty="0" smtClean="0"/>
              <a:t> </a:t>
            </a:r>
            <a:r>
              <a:rPr lang="en-US" sz="1800" dirty="0" smtClean="0">
                <a:solidFill>
                  <a:schemeClr val="accent1"/>
                </a:solidFill>
              </a:rPr>
              <a:t>Select </a:t>
            </a:r>
            <a:r>
              <a:rPr lang="en-US" sz="1800" dirty="0" smtClean="0"/>
              <a:t>set of </a:t>
            </a:r>
            <a:r>
              <a:rPr lang="en-US" sz="1800" dirty="0" err="1" smtClean="0"/>
              <a:t>datapath</a:t>
            </a:r>
            <a:r>
              <a:rPr lang="en-US" sz="1800" dirty="0" smtClean="0"/>
              <a:t> components &amp; establish clock methodology</a:t>
            </a:r>
            <a:endParaRPr lang="en-US" sz="1800" dirty="0" smtClean="0"/>
          </a:p>
          <a:p>
            <a:pPr marL="796925" lvl="1" indent="-342900">
              <a:buFont typeface="+mj-lt"/>
              <a:buAutoNum type="arabicPeriod"/>
            </a:pPr>
            <a:r>
              <a:rPr lang="en-US" sz="1800" dirty="0" smtClean="0"/>
              <a:t> </a:t>
            </a:r>
            <a:r>
              <a:rPr lang="en-US" sz="1800" dirty="0" smtClean="0">
                <a:solidFill>
                  <a:schemeClr val="accent1"/>
                </a:solidFill>
              </a:rPr>
              <a:t>Assemble </a:t>
            </a:r>
            <a:r>
              <a:rPr lang="en-US" sz="1800" dirty="0" err="1" smtClean="0"/>
              <a:t>datapath</a:t>
            </a:r>
            <a:r>
              <a:rPr lang="en-US" sz="1800" dirty="0" smtClean="0"/>
              <a:t> meeting the requirements</a:t>
            </a:r>
            <a:endParaRPr lang="en-US" sz="1800" dirty="0" smtClean="0"/>
          </a:p>
          <a:p>
            <a:pPr marL="796925" lvl="1" indent="-342900">
              <a:buFont typeface="+mj-lt"/>
              <a:buAutoNum type="arabicPeriod"/>
            </a:pPr>
            <a:r>
              <a:rPr lang="en-US" sz="1800" dirty="0" smtClean="0"/>
              <a:t> </a:t>
            </a:r>
            <a:r>
              <a:rPr lang="en-US" sz="1800" dirty="0" smtClean="0">
                <a:solidFill>
                  <a:schemeClr val="accent1"/>
                </a:solidFill>
              </a:rPr>
              <a:t>Analyze </a:t>
            </a:r>
            <a:r>
              <a:rPr lang="en-US" sz="1800" dirty="0" smtClean="0"/>
              <a:t>implementation of each instruction to determine setting of control points that effects the register transfer.</a:t>
            </a:r>
            <a:endParaRPr lang="en-US" sz="1800" dirty="0" smtClean="0"/>
          </a:p>
          <a:p>
            <a:pPr marL="796925" lvl="1" indent="-342900">
              <a:buFont typeface="+mj-lt"/>
              <a:buAutoNum type="arabicPeriod"/>
            </a:pPr>
            <a:r>
              <a:rPr lang="en-US" sz="1800" dirty="0" smtClean="0"/>
              <a:t> </a:t>
            </a:r>
            <a:r>
              <a:rPr lang="en-US" sz="1800" dirty="0" smtClean="0">
                <a:solidFill>
                  <a:schemeClr val="accent1"/>
                </a:solidFill>
              </a:rPr>
              <a:t>Assemble </a:t>
            </a:r>
            <a:r>
              <a:rPr lang="en-US" sz="1800" dirty="0" smtClean="0"/>
              <a:t>the control logic</a:t>
            </a:r>
          </a:p>
          <a:p>
            <a:r>
              <a:rPr lang="en-US" sz="2400" dirty="0" smtClean="0">
                <a:solidFill>
                  <a:schemeClr val="accent2"/>
                </a:solidFill>
              </a:rPr>
              <a:t>Control </a:t>
            </a:r>
            <a:r>
              <a:rPr lang="en-US" sz="2400" dirty="0" smtClean="0"/>
              <a:t>is the hard part</a:t>
            </a:r>
          </a:p>
          <a:p>
            <a:r>
              <a:rPr lang="en-US" sz="2400" dirty="0" smtClean="0"/>
              <a:t>MIPS makes that easier</a:t>
            </a:r>
          </a:p>
          <a:p>
            <a:pPr lvl="1"/>
            <a:r>
              <a:rPr lang="en-US" sz="1800" dirty="0" smtClean="0"/>
              <a:t>Instructions same size</a:t>
            </a:r>
          </a:p>
          <a:p>
            <a:pPr lvl="1"/>
            <a:r>
              <a:rPr lang="en-US" sz="1800" dirty="0" smtClean="0"/>
              <a:t>Source registers always in same place</a:t>
            </a:r>
          </a:p>
          <a:p>
            <a:pPr lvl="1"/>
            <a:r>
              <a:rPr lang="en-US" sz="1800" dirty="0" err="1" smtClean="0"/>
              <a:t>Immediates</a:t>
            </a:r>
            <a:r>
              <a:rPr lang="en-US" sz="1800" dirty="0" smtClean="0"/>
              <a:t> same size, </a:t>
            </a:r>
            <a:r>
              <a:rPr lang="en-US" sz="1800" dirty="0" smtClean="0"/>
              <a:t>location</a:t>
            </a:r>
          </a:p>
          <a:p>
            <a:pPr lvl="1"/>
            <a:r>
              <a:rPr lang="en-US" sz="1800" dirty="0" smtClean="0"/>
              <a:t>Operations </a:t>
            </a:r>
            <a:r>
              <a:rPr lang="en-US" sz="1800" dirty="0" smtClean="0"/>
              <a:t>always on registers/</a:t>
            </a:r>
            <a:r>
              <a:rPr lang="en-US" sz="1800" dirty="0" err="1" smtClean="0"/>
              <a:t>immediates</a:t>
            </a:r>
            <a:endParaRPr lang="en-US" sz="1800" dirty="0" smtClean="0"/>
          </a:p>
        </p:txBody>
      </p:sp>
      <p:sp>
        <p:nvSpPr>
          <p:cNvPr id="2708484" name="Rectangle 4" descr="10%"/>
          <p:cNvSpPr>
            <a:spLocks noChangeArrowheads="1"/>
          </p:cNvSpPr>
          <p:nvPr/>
        </p:nvSpPr>
        <p:spPr bwMode="auto">
          <a:xfrm>
            <a:off x="5494338" y="3738562"/>
            <a:ext cx="1123950" cy="649288"/>
          </a:xfrm>
          <a:prstGeom prst="rect">
            <a:avLst/>
          </a:prstGeom>
          <a:pattFill prst="pct10">
            <a:fgClr>
              <a:schemeClr val="accent1"/>
            </a:fgClr>
            <a:bgClr>
              <a:srgbClr val="FFFFFF"/>
            </a:bgClr>
          </a:pattFill>
          <a:ln w="25400">
            <a:solidFill>
              <a:schemeClr val="accent1"/>
            </a:solidFill>
            <a:miter lim="800000"/>
            <a:headEnd/>
            <a:tailEnd/>
          </a:ln>
          <a:effectLst/>
        </p:spPr>
        <p:txBody>
          <a:bodyPr wrap="none" anchor="ctr">
            <a:prstTxWarp prst="textNoShape">
              <a:avLst/>
            </a:prstTxWarp>
          </a:bodyPr>
          <a:lstStyle/>
          <a:p>
            <a:pPr algn="ctr"/>
            <a:endParaRPr lang="en-US" sz="2000">
              <a:solidFill>
                <a:schemeClr val="tx1"/>
              </a:solidFill>
            </a:endParaRPr>
          </a:p>
        </p:txBody>
      </p:sp>
      <p:sp>
        <p:nvSpPr>
          <p:cNvPr id="2708485" name="Rectangle 5"/>
          <p:cNvSpPr>
            <a:spLocks noChangeArrowheads="1"/>
          </p:cNvSpPr>
          <p:nvPr/>
        </p:nvSpPr>
        <p:spPr bwMode="auto">
          <a:xfrm>
            <a:off x="5664200" y="3916362"/>
            <a:ext cx="858838"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a:solidFill>
                  <a:schemeClr val="bg1"/>
                </a:solidFill>
                <a:latin typeface="Times" pitchFamily="-65" charset="0"/>
              </a:rPr>
              <a:t>Control</a:t>
            </a:r>
          </a:p>
        </p:txBody>
      </p:sp>
      <p:grpSp>
        <p:nvGrpSpPr>
          <p:cNvPr id="2" name="Group 6"/>
          <p:cNvGrpSpPr>
            <a:grpSpLocks/>
          </p:cNvGrpSpPr>
          <p:nvPr/>
        </p:nvGrpSpPr>
        <p:grpSpPr bwMode="auto">
          <a:xfrm>
            <a:off x="5494338" y="4548187"/>
            <a:ext cx="1123950" cy="650875"/>
            <a:chOff x="3357" y="2987"/>
            <a:chExt cx="708" cy="410"/>
          </a:xfrm>
        </p:grpSpPr>
        <p:sp>
          <p:nvSpPr>
            <p:cNvPr id="2708487" name="Rectangle 7"/>
            <p:cNvSpPr>
              <a:spLocks noChangeArrowheads="1"/>
            </p:cNvSpPr>
            <p:nvPr/>
          </p:nvSpPr>
          <p:spPr bwMode="auto">
            <a:xfrm>
              <a:off x="3357" y="2987"/>
              <a:ext cx="708" cy="41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88" name="Rectangle 8"/>
            <p:cNvSpPr>
              <a:spLocks noChangeArrowheads="1"/>
            </p:cNvSpPr>
            <p:nvPr/>
          </p:nvSpPr>
          <p:spPr bwMode="auto">
            <a:xfrm>
              <a:off x="3420" y="3091"/>
              <a:ext cx="626"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Datapath</a:t>
              </a:r>
            </a:p>
          </p:txBody>
        </p:sp>
      </p:grpSp>
      <p:sp>
        <p:nvSpPr>
          <p:cNvPr id="2708489" name="Rectangle 9"/>
          <p:cNvSpPr>
            <a:spLocks noChangeArrowheads="1"/>
          </p:cNvSpPr>
          <p:nvPr/>
        </p:nvSpPr>
        <p:spPr bwMode="auto">
          <a:xfrm>
            <a:off x="6913563" y="3400425"/>
            <a:ext cx="920750" cy="1933575"/>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90" name="Rectangle 10"/>
          <p:cNvSpPr>
            <a:spLocks noChangeArrowheads="1"/>
          </p:cNvSpPr>
          <p:nvPr/>
        </p:nvSpPr>
        <p:spPr bwMode="auto">
          <a:xfrm>
            <a:off x="6965950" y="4149725"/>
            <a:ext cx="925513"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Memory</a:t>
            </a:r>
          </a:p>
        </p:txBody>
      </p:sp>
      <p:sp>
        <p:nvSpPr>
          <p:cNvPr id="2708491" name="Rectangle 11"/>
          <p:cNvSpPr>
            <a:spLocks noChangeArrowheads="1"/>
          </p:cNvSpPr>
          <p:nvPr/>
        </p:nvSpPr>
        <p:spPr bwMode="auto">
          <a:xfrm>
            <a:off x="5359400" y="3400425"/>
            <a:ext cx="1393825" cy="1933575"/>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92" name="Rectangle 12"/>
          <p:cNvSpPr>
            <a:spLocks noChangeArrowheads="1"/>
          </p:cNvSpPr>
          <p:nvPr/>
        </p:nvSpPr>
        <p:spPr bwMode="auto">
          <a:xfrm>
            <a:off x="5594350" y="3382962"/>
            <a:ext cx="1027113"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Processor</a:t>
            </a:r>
          </a:p>
        </p:txBody>
      </p:sp>
      <p:sp>
        <p:nvSpPr>
          <p:cNvPr id="2708493" name="Rectangle 13"/>
          <p:cNvSpPr>
            <a:spLocks noChangeArrowheads="1"/>
          </p:cNvSpPr>
          <p:nvPr/>
        </p:nvSpPr>
        <p:spPr bwMode="auto">
          <a:xfrm>
            <a:off x="7994650" y="3400425"/>
            <a:ext cx="920750" cy="78581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94" name="Rectangle 14"/>
          <p:cNvSpPr>
            <a:spLocks noChangeArrowheads="1"/>
          </p:cNvSpPr>
          <p:nvPr/>
        </p:nvSpPr>
        <p:spPr bwMode="auto">
          <a:xfrm>
            <a:off x="8115300" y="3652837"/>
            <a:ext cx="666750"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tx1"/>
                </a:solidFill>
                <a:latin typeface="Times" pitchFamily="-65" charset="0"/>
              </a:rPr>
              <a:t>Input</a:t>
            </a:r>
          </a:p>
        </p:txBody>
      </p:sp>
      <p:sp>
        <p:nvSpPr>
          <p:cNvPr id="2708495" name="Rectangle 15"/>
          <p:cNvSpPr>
            <a:spLocks noChangeArrowheads="1"/>
          </p:cNvSpPr>
          <p:nvPr/>
        </p:nvSpPr>
        <p:spPr bwMode="auto">
          <a:xfrm>
            <a:off x="7994650" y="4548187"/>
            <a:ext cx="920750" cy="785813"/>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96" name="Rectangle 16"/>
          <p:cNvSpPr>
            <a:spLocks noChangeArrowheads="1"/>
          </p:cNvSpPr>
          <p:nvPr/>
        </p:nvSpPr>
        <p:spPr bwMode="auto">
          <a:xfrm>
            <a:off x="8042275" y="4800600"/>
            <a:ext cx="812800"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tx1"/>
                </a:solidFill>
                <a:latin typeface="Times" pitchFamily="-65" charset="0"/>
              </a:rPr>
              <a:t>Output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3299" name="Rectangle 3"/>
          <p:cNvSpPr>
            <a:spLocks noChangeArrowheads="1"/>
          </p:cNvSpPr>
          <p:nvPr/>
        </p:nvSpPr>
        <p:spPr bwMode="auto">
          <a:xfrm>
            <a:off x="1380599" y="6108745"/>
            <a:ext cx="6620401"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Read same memory twice in same clock cycle</a:t>
            </a:r>
          </a:p>
        </p:txBody>
      </p:sp>
      <p:grpSp>
        <p:nvGrpSpPr>
          <p:cNvPr id="2" name="Group 4"/>
          <p:cNvGrpSpPr>
            <a:grpSpLocks/>
          </p:cNvGrpSpPr>
          <p:nvPr/>
        </p:nvGrpSpPr>
        <p:grpSpPr bwMode="auto">
          <a:xfrm>
            <a:off x="4086225" y="1941512"/>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08000" y="1174750"/>
            <a:ext cx="7797800" cy="5302250"/>
            <a:chOff x="216" y="551"/>
            <a:chExt cx="4912" cy="3340"/>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Title 166"/>
          <p:cNvSpPr>
            <a:spLocks noGrp="1"/>
          </p:cNvSpPr>
          <p:nvPr>
            <p:ph type="title"/>
          </p:nvPr>
        </p:nvSpPr>
        <p:spPr/>
        <p:txBody>
          <a:bodyPr/>
          <a:lstStyle/>
          <a:p>
            <a:r>
              <a:rPr lang="en-US" sz="3600" dirty="0" smtClean="0"/>
              <a:t>Structural Hazard #1: Single Memory (1/2)</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3299"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5346" name="Rectangle 2"/>
          <p:cNvSpPr>
            <a:spLocks noGrp="1" noChangeArrowheads="1"/>
          </p:cNvSpPr>
          <p:nvPr>
            <p:ph type="title"/>
          </p:nvPr>
        </p:nvSpPr>
        <p:spPr/>
        <p:txBody>
          <a:bodyPr/>
          <a:lstStyle/>
          <a:p>
            <a:r>
              <a:rPr lang="en-US" sz="3600" dirty="0" smtClean="0"/>
              <a:t>Structural Hazard #1: Single Memory (2/2)</a:t>
            </a:r>
            <a:endParaRPr lang="en-US" sz="3600" dirty="0"/>
          </a:p>
        </p:txBody>
      </p:sp>
      <p:sp>
        <p:nvSpPr>
          <p:cNvPr id="2745347" name="Rectangle 3"/>
          <p:cNvSpPr>
            <a:spLocks noGrp="1" noChangeArrowheads="1"/>
          </p:cNvSpPr>
          <p:nvPr>
            <p:ph type="body" idx="1"/>
          </p:nvPr>
        </p:nvSpPr>
        <p:spPr/>
        <p:txBody>
          <a:bodyPr/>
          <a:lstStyle/>
          <a:p>
            <a:r>
              <a:rPr lang="en-US" dirty="0" smtClean="0"/>
              <a:t>Solution:</a:t>
            </a:r>
          </a:p>
          <a:p>
            <a:pPr lvl="1"/>
            <a:r>
              <a:rPr lang="en-US" dirty="0" smtClean="0"/>
              <a:t>infeasible and inefficient to create second memory</a:t>
            </a:r>
          </a:p>
          <a:p>
            <a:pPr lvl="1"/>
            <a:r>
              <a:rPr lang="en-US" dirty="0" smtClean="0">
                <a:solidFill>
                  <a:schemeClr val="bg2"/>
                </a:solidFill>
              </a:rPr>
              <a:t>(We’ll learn about this more next week)</a:t>
            </a:r>
          </a:p>
          <a:p>
            <a:pPr lvl="1"/>
            <a:r>
              <a:rPr lang="en-US" dirty="0" smtClean="0"/>
              <a:t>so simulate this by having </a:t>
            </a:r>
            <a:r>
              <a:rPr lang="en-US" dirty="0" smtClean="0">
                <a:solidFill>
                  <a:schemeClr val="accent2"/>
                </a:solidFill>
              </a:rPr>
              <a:t>two Level 1 Caches </a:t>
            </a:r>
            <a:r>
              <a:rPr lang="en-US" dirty="0" smtClean="0">
                <a:solidFill>
                  <a:schemeClr val="bg2"/>
                </a:solidFill>
              </a:rPr>
              <a:t>(a temporary smaller [of usually most recently used] copy of memory)</a:t>
            </a:r>
          </a:p>
          <a:p>
            <a:pPr lvl="1"/>
            <a:r>
              <a:rPr lang="en-US" dirty="0" smtClean="0"/>
              <a:t>have both an </a:t>
            </a:r>
            <a:r>
              <a:rPr lang="en-US" dirty="0" smtClean="0">
                <a:solidFill>
                  <a:schemeClr val="accent2"/>
                </a:solidFill>
              </a:rPr>
              <a:t>L1 Instruction Cache </a:t>
            </a:r>
            <a:r>
              <a:rPr lang="en-US" dirty="0" smtClean="0"/>
              <a:t>and </a:t>
            </a:r>
            <a:br>
              <a:rPr lang="en-US" dirty="0" smtClean="0"/>
            </a:br>
            <a:r>
              <a:rPr lang="en-US" dirty="0" smtClean="0"/>
              <a:t>an </a:t>
            </a:r>
            <a:r>
              <a:rPr lang="en-US" dirty="0" smtClean="0">
                <a:solidFill>
                  <a:schemeClr val="accent2"/>
                </a:solidFill>
              </a:rPr>
              <a:t>L1 Data Cache</a:t>
            </a:r>
          </a:p>
          <a:p>
            <a:pPr lvl="1"/>
            <a:r>
              <a:rPr lang="en-US" dirty="0" smtClean="0"/>
              <a:t>need more complex hardware to control when both caches miss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609600" y="211138"/>
            <a:ext cx="7848600" cy="474662"/>
          </a:xfrm>
        </p:spPr>
        <p:txBody>
          <a:bodyPr/>
          <a:lstStyle/>
          <a:p>
            <a:r>
              <a:rPr lang="en-US"/>
              <a:t>Structural Hazard #2: Registers (1/2)</a:t>
            </a:r>
          </a:p>
        </p:txBody>
      </p:sp>
      <p:sp>
        <p:nvSpPr>
          <p:cNvPr id="2747395" name="Rectangle 3"/>
          <p:cNvSpPr>
            <a:spLocks noChangeArrowheads="1"/>
          </p:cNvSpPr>
          <p:nvPr/>
        </p:nvSpPr>
        <p:spPr bwMode="auto">
          <a:xfrm>
            <a:off x="914400" y="6096000"/>
            <a:ext cx="738295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Can we read and write to registers simultaneously?</a:t>
            </a:r>
          </a:p>
        </p:txBody>
      </p:sp>
      <p:grpSp>
        <p:nvGrpSpPr>
          <p:cNvPr id="2" name="Group 4"/>
          <p:cNvGrpSpPr>
            <a:grpSpLocks/>
          </p:cNvGrpSpPr>
          <p:nvPr/>
        </p:nvGrpSpPr>
        <p:grpSpPr bwMode="auto">
          <a:xfrm>
            <a:off x="4598988" y="1973263"/>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342900" y="1103313"/>
            <a:ext cx="7797800" cy="5056187"/>
            <a:chOff x="216" y="551"/>
            <a:chExt cx="4912" cy="3185"/>
          </a:xfrm>
        </p:grpSpPr>
        <p:grpSp>
          <p:nvGrpSpPr>
            <p:cNvPr id="4" name="Group 8"/>
            <p:cNvGrpSpPr>
              <a:grpSpLocks/>
            </p:cNvGrpSpPr>
            <p:nvPr/>
          </p:nvGrpSpPr>
          <p:grpSpPr bwMode="auto">
            <a:xfrm>
              <a:off x="2624" y="1200"/>
              <a:ext cx="340" cy="289"/>
              <a:chOff x="2624" y="1200"/>
              <a:chExt cx="340" cy="289"/>
            </a:xfrm>
          </p:grpSpPr>
          <p:sp>
            <p:nvSpPr>
              <p:cNvPr id="274740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7404"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5"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0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740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9" name="Rectangle 17"/>
            <p:cNvSpPr>
              <a:spLocks noChangeArrowheads="1"/>
            </p:cNvSpPr>
            <p:nvPr/>
          </p:nvSpPr>
          <p:spPr bwMode="auto">
            <a:xfrm>
              <a:off x="579" y="1302"/>
              <a:ext cx="383"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sw</a:t>
              </a:r>
              <a:endParaRPr lang="en-US" sz="2800" b="1">
                <a:solidFill>
                  <a:schemeClr val="tx1"/>
                </a:solidFill>
                <a:latin typeface="Arial" pitchFamily="-65" charset="0"/>
              </a:endParaRPr>
            </a:p>
          </p:txBody>
        </p:sp>
        <p:sp>
          <p:nvSpPr>
            <p:cNvPr id="274741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741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741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741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7414"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5"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6"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7"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8"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9"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0"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1"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7423"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4"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7426"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7428"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9"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30"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7432"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3"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34"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5"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6"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7"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7438"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7440"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1"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4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7449"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0"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7452"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7454"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5"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56"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7458"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9"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0"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1"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2"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3"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7465"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6"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7"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7469"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0"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71"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2"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3"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4"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5"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7478"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9"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7481"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7483"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4"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8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7487"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8"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89"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0"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1"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2"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7494"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5"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96"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7498"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9"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00"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1"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2"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3"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4"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7506"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7"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7508"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7510"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1"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751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9"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7521"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2"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23"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4"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5"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6"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7"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7530"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1"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7533"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7392" name="Group 142"/>
                <p:cNvGrpSpPr>
                  <a:grpSpLocks/>
                </p:cNvGrpSpPr>
                <p:nvPr/>
              </p:nvGrpSpPr>
              <p:grpSpPr bwMode="auto">
                <a:xfrm>
                  <a:off x="3051" y="3040"/>
                  <a:ext cx="340" cy="289"/>
                  <a:chOff x="3051" y="3040"/>
                  <a:chExt cx="340" cy="289"/>
                </a:xfrm>
              </p:grpSpPr>
              <p:sp>
                <p:nvSpPr>
                  <p:cNvPr id="2747535"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6"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537"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3" name="Group 146"/>
              <p:cNvGrpSpPr>
                <a:grpSpLocks/>
              </p:cNvGrpSpPr>
              <p:nvPr/>
            </p:nvGrpSpPr>
            <p:grpSpPr bwMode="auto">
              <a:xfrm>
                <a:off x="3511" y="3040"/>
                <a:ext cx="296" cy="289"/>
                <a:chOff x="3511" y="3040"/>
                <a:chExt cx="296" cy="289"/>
              </a:xfrm>
            </p:grpSpPr>
            <p:sp>
              <p:nvSpPr>
                <p:cNvPr id="2747539"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0"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7396" name="Group 153"/>
              <p:cNvGrpSpPr>
                <a:grpSpLocks/>
              </p:cNvGrpSpPr>
              <p:nvPr/>
            </p:nvGrpSpPr>
            <p:grpSpPr bwMode="auto">
              <a:xfrm>
                <a:off x="4360" y="3040"/>
                <a:ext cx="325" cy="289"/>
                <a:chOff x="4360" y="3040"/>
                <a:chExt cx="325" cy="289"/>
              </a:xfrm>
            </p:grpSpPr>
            <p:sp>
              <p:nvSpPr>
                <p:cNvPr id="2747546"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7"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8"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9" name="Group 157"/>
              <p:cNvGrpSpPr>
                <a:grpSpLocks/>
              </p:cNvGrpSpPr>
              <p:nvPr/>
            </p:nvGrpSpPr>
            <p:grpSpPr bwMode="auto">
              <a:xfrm>
                <a:off x="4828" y="3040"/>
                <a:ext cx="284" cy="289"/>
                <a:chOff x="4828" y="3040"/>
                <a:chExt cx="284" cy="289"/>
              </a:xfrm>
            </p:grpSpPr>
            <p:sp>
              <p:nvSpPr>
                <p:cNvPr id="2747550"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1"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2"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3"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4"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5"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6"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7" name="Rectangle 165"/>
            <p:cNvSpPr>
              <a:spLocks noChangeArrowheads="1"/>
            </p:cNvSpPr>
            <p:nvPr/>
          </p:nvSpPr>
          <p:spPr bwMode="auto">
            <a:xfrm>
              <a:off x="216" y="5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7558"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7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7395"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9442" name="Rectangle 2"/>
          <p:cNvSpPr>
            <a:spLocks noGrp="1" noChangeArrowheads="1"/>
          </p:cNvSpPr>
          <p:nvPr>
            <p:ph type="title"/>
          </p:nvPr>
        </p:nvSpPr>
        <p:spPr>
          <a:xfrm>
            <a:off x="609600" y="211138"/>
            <a:ext cx="7772400" cy="474662"/>
          </a:xfrm>
        </p:spPr>
        <p:txBody>
          <a:bodyPr/>
          <a:lstStyle/>
          <a:p>
            <a:r>
              <a:rPr lang="en-US" dirty="0"/>
              <a:t>Structural Hazard #2: Registers (2/2)</a:t>
            </a:r>
          </a:p>
        </p:txBody>
      </p:sp>
      <p:sp>
        <p:nvSpPr>
          <p:cNvPr id="2749443" name="Rectangle 3"/>
          <p:cNvSpPr>
            <a:spLocks noGrp="1" noChangeArrowheads="1"/>
          </p:cNvSpPr>
          <p:nvPr>
            <p:ph type="body" idx="1"/>
          </p:nvPr>
        </p:nvSpPr>
        <p:spPr>
          <a:xfrm>
            <a:off x="457200" y="1143000"/>
            <a:ext cx="8229600" cy="5162550"/>
          </a:xfrm>
        </p:spPr>
        <p:txBody>
          <a:bodyPr/>
          <a:lstStyle/>
          <a:p>
            <a:r>
              <a:rPr lang="en-US" dirty="0"/>
              <a:t>Two different solutions have been used:</a:t>
            </a:r>
          </a:p>
          <a:p>
            <a:pPr lvl="1">
              <a:buFontTx/>
              <a:buNone/>
            </a:pPr>
            <a:r>
              <a:rPr lang="en-US" dirty="0"/>
              <a:t>1) </a:t>
            </a:r>
            <a:r>
              <a:rPr lang="en-US" dirty="0" err="1"/>
              <a:t>RegFile</a:t>
            </a:r>
            <a:r>
              <a:rPr lang="en-US" dirty="0"/>
              <a:t> access is </a:t>
            </a:r>
            <a:r>
              <a:rPr lang="en-US" i="1" dirty="0"/>
              <a:t>VERY</a:t>
            </a:r>
            <a:r>
              <a:rPr lang="en-US" dirty="0"/>
              <a:t> fast: takes less than half the time of ALU stage</a:t>
            </a:r>
          </a:p>
          <a:p>
            <a:pPr lvl="2"/>
            <a:r>
              <a:rPr lang="en-US" dirty="0"/>
              <a:t>Write to Registers during first half of each clock cycle</a:t>
            </a:r>
          </a:p>
          <a:p>
            <a:pPr lvl="2"/>
            <a:r>
              <a:rPr lang="en-US" dirty="0"/>
              <a:t>Read from Registers during second half of each clock cycle</a:t>
            </a:r>
          </a:p>
          <a:p>
            <a:pPr lvl="1">
              <a:buFontTx/>
              <a:buNone/>
            </a:pPr>
            <a:r>
              <a:rPr lang="en-US" dirty="0"/>
              <a:t>2) Build </a:t>
            </a:r>
            <a:r>
              <a:rPr lang="en-US" dirty="0" err="1"/>
              <a:t>RegFile</a:t>
            </a:r>
            <a:r>
              <a:rPr lang="en-US" dirty="0"/>
              <a:t> with independent read and write ports</a:t>
            </a:r>
          </a:p>
          <a:p>
            <a:r>
              <a:rPr lang="en-US" dirty="0">
                <a:solidFill>
                  <a:schemeClr val="accent2"/>
                </a:solidFill>
              </a:rPr>
              <a:t>Result: can perform Read and Write during same clock cycle</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76200" y="3733800"/>
            <a:ext cx="7467600" cy="2520280"/>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Times" pitchFamily="-65" charset="0"/>
              <a:buAutoNum type="alphaUcPeriod"/>
              <a:tabLst>
                <a:tab pos="738188" algn="l"/>
              </a:tabLst>
            </a:pPr>
            <a:r>
              <a:rPr lang="en-US" sz="2400" b="1" dirty="0">
                <a:solidFill>
                  <a:schemeClr val="tx1"/>
                </a:solidFill>
                <a:latin typeface="18 VAG Rounded Bold   07390"/>
              </a:rPr>
              <a:t>Thanks to pipelining, I have </a:t>
            </a:r>
            <a:r>
              <a:rPr lang="en-US" sz="2400" b="1" u="sng" dirty="0">
                <a:solidFill>
                  <a:schemeClr val="accent2"/>
                </a:solidFill>
                <a:latin typeface="18 VAG Rounded Bold   07390"/>
              </a:rPr>
              <a:t>reduced the time</a:t>
            </a:r>
            <a:r>
              <a:rPr lang="en-US" sz="2400" b="1" dirty="0">
                <a:solidFill>
                  <a:schemeClr val="accent2"/>
                </a:solidFill>
                <a:latin typeface="18 VAG Rounded Bold   07390"/>
              </a:rPr>
              <a:t> </a:t>
            </a:r>
            <a:r>
              <a:rPr lang="en-US" sz="2400" b="1" dirty="0">
                <a:solidFill>
                  <a:schemeClr val="tx1"/>
                </a:solidFill>
                <a:latin typeface="18 VAG Rounded Bold   07390"/>
              </a:rPr>
              <a:t>it took me to wash my shirt.</a:t>
            </a:r>
          </a:p>
          <a:p>
            <a:pPr marL="609600" indent="-609600">
              <a:lnSpc>
                <a:spcPct val="85000"/>
              </a:lnSpc>
              <a:spcBef>
                <a:spcPct val="65000"/>
              </a:spcBef>
              <a:buSzPct val="100000"/>
              <a:buFont typeface="Times" pitchFamily="-65" charset="0"/>
              <a:buAutoNum type="alphaUcPeriod"/>
              <a:tabLst>
                <a:tab pos="738188" algn="l"/>
              </a:tabLst>
            </a:pPr>
            <a:r>
              <a:rPr lang="en-US" sz="2400" b="1" dirty="0">
                <a:solidFill>
                  <a:schemeClr val="tx1"/>
                </a:solidFill>
                <a:latin typeface="18 VAG Rounded Bold   07390"/>
              </a:rPr>
              <a:t>Longer pipelines are </a:t>
            </a:r>
            <a:r>
              <a:rPr lang="en-US" sz="2400" b="1" u="sng" dirty="0">
                <a:solidFill>
                  <a:schemeClr val="accent2"/>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a:p>
            <a:pPr marL="609600" indent="-609600">
              <a:lnSpc>
                <a:spcPct val="85000"/>
              </a:lnSpc>
              <a:spcBef>
                <a:spcPct val="65000"/>
              </a:spcBef>
              <a:buSzPct val="100000"/>
              <a:buFont typeface="Times" pitchFamily="-65" charset="0"/>
              <a:buAutoNum type="alphaUcPeriod"/>
              <a:tabLst>
                <a:tab pos="738188" algn="l"/>
              </a:tabLst>
            </a:pPr>
            <a:r>
              <a:rPr lang="en-US" sz="2400" b="1" dirty="0">
                <a:solidFill>
                  <a:schemeClr val="tx1"/>
                </a:solidFill>
                <a:latin typeface="18 VAG Rounded Bold   07390"/>
              </a:rPr>
              <a:t>We can </a:t>
            </a:r>
            <a:r>
              <a:rPr lang="en-US" sz="2400" b="1" u="sng" dirty="0">
                <a:solidFill>
                  <a:schemeClr val="accent2"/>
                </a:solidFill>
                <a:latin typeface="18 VAG Rounded Bold   07390"/>
              </a:rPr>
              <a:t>rely on compilers</a:t>
            </a:r>
            <a:r>
              <a:rPr lang="en-US" sz="2400" b="1" dirty="0">
                <a:solidFill>
                  <a:schemeClr val="accent2"/>
                </a:solidFill>
                <a:latin typeface="18 VAG Rounded Bold   07390"/>
              </a:rPr>
              <a:t> </a:t>
            </a:r>
            <a:r>
              <a:rPr lang="en-US" sz="2400" b="1" dirty="0">
                <a:solidFill>
                  <a:schemeClr val="tx1"/>
                </a:solidFill>
                <a:latin typeface="18 VAG Rounded Bold   07390"/>
              </a:rPr>
              <a:t>to help us avoid data hazards by reordering </a:t>
            </a:r>
            <a:r>
              <a:rPr lang="en-US" sz="2400" b="1" dirty="0" err="1">
                <a:solidFill>
                  <a:schemeClr val="tx1"/>
                </a:solidFill>
                <a:latin typeface="18 VAG Rounded Bold   07390"/>
              </a:rPr>
              <a:t>instrs</a:t>
            </a:r>
            <a:r>
              <a:rPr lang="en-US" sz="2400" b="1" dirty="0">
                <a:solidFill>
                  <a:schemeClr val="tx1"/>
                </a:solidFill>
                <a:latin typeface="18 VAG Rounded Bold   07390"/>
              </a:rPr>
              <a:t>.</a:t>
            </a:r>
          </a:p>
        </p:txBody>
      </p:sp>
      <p:sp>
        <p:nvSpPr>
          <p:cNvPr id="2751492" name="Rectangle 4"/>
          <p:cNvSpPr>
            <a:spLocks noChangeArrowheads="1"/>
          </p:cNvSpPr>
          <p:nvPr/>
        </p:nvSpPr>
        <p:spPr bwMode="auto">
          <a:xfrm>
            <a:off x="7653338" y="3706813"/>
            <a:ext cx="1371600" cy="2895600"/>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ABC</a:t>
            </a:r>
          </a:p>
          <a:p>
            <a:pPr marL="203200" indent="-203200">
              <a:lnSpc>
                <a:spcPct val="85000"/>
              </a:lnSpc>
              <a:buSzPct val="100000"/>
              <a:buFont typeface="Times" pitchFamily="-65" charset="0"/>
              <a:buNone/>
            </a:pPr>
            <a:r>
              <a:rPr lang="en-US" sz="2400" b="1">
                <a:solidFill>
                  <a:schemeClr val="tx1"/>
                </a:solidFill>
                <a:latin typeface="Courier New" pitchFamily="-65" charset="0"/>
              </a:rPr>
              <a:t>0: </a:t>
            </a:r>
            <a:r>
              <a:rPr lang="en-US" sz="2400" b="1">
                <a:latin typeface="Courier New" pitchFamily="-65" charset="0"/>
              </a:rPr>
              <a:t>FFF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1: </a:t>
            </a:r>
            <a:r>
              <a:rPr lang="en-US" sz="2400" b="1">
                <a:latin typeface="Courier New" pitchFamily="-65" charset="0"/>
              </a:rPr>
              <a:t>FF</a:t>
            </a:r>
            <a:r>
              <a:rPr lang="en-US" sz="2400" b="1">
                <a:solidFill>
                  <a:srgbClr val="008000"/>
                </a:solidFill>
                <a:latin typeface="Courier New" pitchFamily="-65" charset="0"/>
              </a:rPr>
              <a:t>T</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2: </a:t>
            </a:r>
            <a:r>
              <a:rPr lang="en-US" sz="2400" b="1">
                <a:latin typeface="Courier New" pitchFamily="-65" charset="0"/>
              </a:rPr>
              <a:t>F</a:t>
            </a:r>
            <a:r>
              <a:rPr lang="en-US" sz="2400" b="1">
                <a:solidFill>
                  <a:srgbClr val="008000"/>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3: </a:t>
            </a:r>
            <a:r>
              <a:rPr lang="en-US" sz="2400" b="1">
                <a:latin typeface="Courier New" pitchFamily="-65" charset="0"/>
              </a:rPr>
              <a:t>F</a:t>
            </a:r>
            <a:r>
              <a:rPr lang="en-US" sz="2400" b="1">
                <a:solidFill>
                  <a:srgbClr val="008000"/>
                </a:solidFill>
                <a:latin typeface="Courier New" pitchFamily="-65" charset="0"/>
              </a:rPr>
              <a:t>TT</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4: </a:t>
            </a:r>
            <a:r>
              <a:rPr lang="en-US" sz="2400" b="1">
                <a:solidFill>
                  <a:srgbClr val="008000"/>
                </a:solidFill>
                <a:latin typeface="Courier New" pitchFamily="-65" charset="0"/>
              </a:rPr>
              <a:t>T</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5: </a:t>
            </a:r>
            <a:r>
              <a:rPr lang="en-US" sz="2400" b="1">
                <a:solidFill>
                  <a:srgbClr val="008000"/>
                </a:solidFill>
                <a:latin typeface="Courier New" pitchFamily="-65" charset="0"/>
              </a:rPr>
              <a:t>T</a:t>
            </a:r>
            <a:r>
              <a:rPr lang="en-US" sz="2400" b="1">
                <a:latin typeface="Courier New" pitchFamily="-65" charset="0"/>
              </a:rPr>
              <a:t>F</a:t>
            </a:r>
            <a:r>
              <a:rPr lang="en-US" sz="2400" b="1">
                <a:solidFill>
                  <a:srgbClr val="008000"/>
                </a:solidFill>
                <a:latin typeface="Courier New" pitchFamily="-65" charset="0"/>
              </a:rPr>
              <a:t>T</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6: </a:t>
            </a:r>
            <a:r>
              <a:rPr lang="en-US" sz="2400" b="1">
                <a:solidFill>
                  <a:srgbClr val="008000"/>
                </a:solidFill>
                <a:latin typeface="Courier New" pitchFamily="-65" charset="0"/>
              </a:rPr>
              <a:t>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7: </a:t>
            </a:r>
            <a:r>
              <a:rPr lang="en-US" sz="2400" b="1">
                <a:solidFill>
                  <a:srgbClr val="008000"/>
                </a:solidFill>
                <a:latin typeface="Courier New" pitchFamily="-65" charset="0"/>
              </a:rPr>
              <a:t>TTT</a:t>
            </a:r>
            <a:endParaRPr lang="en-US" sz="2400" b="1">
              <a:solidFill>
                <a:schemeClr val="tx1"/>
              </a:solidFill>
              <a:latin typeface="Courier New" pitchFamily="-65" charset="0"/>
            </a:endParaRPr>
          </a:p>
        </p:txBody>
      </p:sp>
      <p:sp>
        <p:nvSpPr>
          <p:cNvPr id="5" name="Title 4"/>
          <p:cNvSpPr>
            <a:spLocks noGrp="1"/>
          </p:cNvSpPr>
          <p:nvPr>
            <p:ph type="title"/>
          </p:nvPr>
        </p:nvSpPr>
        <p:spPr/>
        <p:txBody>
          <a:bodyPr/>
          <a:lstStyle/>
          <a:p>
            <a:r>
              <a:rPr lang="en-US" dirty="0" smtClean="0"/>
              <a:t>Peer Instruction</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3539" name="Rectangle 3"/>
          <p:cNvSpPr>
            <a:spLocks noChangeArrowheads="1"/>
          </p:cNvSpPr>
          <p:nvPr/>
        </p:nvSpPr>
        <p:spPr bwMode="auto">
          <a:xfrm>
            <a:off x="76200" y="3733800"/>
            <a:ext cx="7467600" cy="2520280"/>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Times" pitchFamily="-65" charset="0"/>
              <a:buAutoNum type="alphaUcPeriod"/>
              <a:tabLst>
                <a:tab pos="738188" algn="l"/>
              </a:tabLst>
            </a:pPr>
            <a:r>
              <a:rPr lang="en-US" sz="2400" b="1" dirty="0">
                <a:solidFill>
                  <a:schemeClr val="tx1"/>
                </a:solidFill>
                <a:latin typeface="18 VAG Rounded Bold   07390"/>
              </a:rPr>
              <a:t>Thanks to pipelining, I have </a:t>
            </a:r>
            <a:r>
              <a:rPr lang="en-US" sz="2400" b="1" u="sng" dirty="0">
                <a:solidFill>
                  <a:schemeClr val="tx1"/>
                </a:solidFill>
                <a:latin typeface="18 VAG Rounded Bold   07390"/>
              </a:rPr>
              <a:t>reduced the time</a:t>
            </a:r>
            <a:r>
              <a:rPr lang="en-US" sz="2400" b="1" dirty="0">
                <a:solidFill>
                  <a:schemeClr val="tx1"/>
                </a:solidFill>
                <a:latin typeface="18 VAG Rounded Bold   07390"/>
              </a:rPr>
              <a:t> it took me to wash my shirt.</a:t>
            </a:r>
          </a:p>
          <a:p>
            <a:pPr marL="609600" indent="-609600">
              <a:lnSpc>
                <a:spcPct val="85000"/>
              </a:lnSpc>
              <a:spcBef>
                <a:spcPct val="65000"/>
              </a:spcBef>
              <a:buSzPct val="100000"/>
              <a:buFont typeface="Times" pitchFamily="-65" charset="0"/>
              <a:buAutoNum type="alphaUcPeriod"/>
              <a:tabLst>
                <a:tab pos="738188" algn="l"/>
              </a:tabLst>
            </a:pPr>
            <a:r>
              <a:rPr lang="en-US" sz="2400" b="1" dirty="0">
                <a:solidFill>
                  <a:schemeClr val="tx1"/>
                </a:solidFill>
                <a:latin typeface="18 VAG Rounded Bold   07390"/>
              </a:rPr>
              <a:t>Longer pipelines are always a win (since less work per stage &amp; a faster clock).</a:t>
            </a:r>
          </a:p>
          <a:p>
            <a:pPr marL="609600" indent="-609600">
              <a:lnSpc>
                <a:spcPct val="85000"/>
              </a:lnSpc>
              <a:spcBef>
                <a:spcPct val="65000"/>
              </a:spcBef>
              <a:buSzPct val="100000"/>
              <a:buFont typeface="Times" pitchFamily="-65" charset="0"/>
              <a:buAutoNum type="alphaUcPeriod"/>
              <a:tabLst>
                <a:tab pos="738188" algn="l"/>
              </a:tabLst>
            </a:pPr>
            <a:r>
              <a:rPr lang="en-US" sz="2400" b="1" dirty="0">
                <a:solidFill>
                  <a:schemeClr val="tx1"/>
                </a:solidFill>
                <a:latin typeface="18 VAG Rounded Bold   07390"/>
              </a:rPr>
              <a:t>We can </a:t>
            </a:r>
            <a:r>
              <a:rPr lang="en-US" sz="2400" b="1" u="sng" dirty="0">
                <a:solidFill>
                  <a:schemeClr val="tx1"/>
                </a:solidFill>
                <a:latin typeface="18 VAG Rounded Bold   07390"/>
              </a:rPr>
              <a:t>rely on compilers</a:t>
            </a:r>
            <a:r>
              <a:rPr lang="en-US" sz="2400" b="1" dirty="0">
                <a:solidFill>
                  <a:schemeClr val="tx1"/>
                </a:solidFill>
                <a:latin typeface="18 VAG Rounded Bold   07390"/>
              </a:rPr>
              <a:t> to help us avoid data hazards by reordering </a:t>
            </a:r>
            <a:r>
              <a:rPr lang="en-US" sz="2400" b="1" dirty="0" err="1">
                <a:solidFill>
                  <a:schemeClr val="tx1"/>
                </a:solidFill>
                <a:latin typeface="18 VAG Rounded Bold   07390"/>
              </a:rPr>
              <a:t>instrs</a:t>
            </a:r>
            <a:r>
              <a:rPr lang="en-US" sz="2400" b="1" dirty="0">
                <a:solidFill>
                  <a:schemeClr val="tx1"/>
                </a:solidFill>
                <a:latin typeface="18 VAG Rounded Bold   07390"/>
              </a:rPr>
              <a:t>.</a:t>
            </a:r>
          </a:p>
        </p:txBody>
      </p:sp>
      <p:sp>
        <p:nvSpPr>
          <p:cNvPr id="2753541" name="Text Box 5"/>
          <p:cNvSpPr txBox="1">
            <a:spLocks noChangeArrowheads="1"/>
          </p:cNvSpPr>
          <p:nvPr/>
        </p:nvSpPr>
        <p:spPr bwMode="auto">
          <a:xfrm>
            <a:off x="990600" y="438785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2" name="Text Box 6"/>
          <p:cNvSpPr txBox="1">
            <a:spLocks noChangeArrowheads="1"/>
          </p:cNvSpPr>
          <p:nvPr/>
        </p:nvSpPr>
        <p:spPr bwMode="auto">
          <a:xfrm>
            <a:off x="990600" y="350520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3" name="Text Box 7"/>
          <p:cNvSpPr txBox="1">
            <a:spLocks noChangeArrowheads="1"/>
          </p:cNvSpPr>
          <p:nvPr/>
        </p:nvSpPr>
        <p:spPr bwMode="auto">
          <a:xfrm>
            <a:off x="757238" y="1168400"/>
            <a:ext cx="7929562" cy="451406"/>
          </a:xfrm>
          <a:prstGeom prst="rect">
            <a:avLst/>
          </a:prstGeom>
          <a:noFill/>
          <a:ln w="12700">
            <a:noFill/>
            <a:miter lim="800000"/>
            <a:headEnd/>
            <a:tailEnd/>
          </a:ln>
          <a:effectLst/>
        </p:spPr>
        <p:txBody>
          <a:bodyPr>
            <a:prstTxWarp prst="textNoShape">
              <a:avLst/>
            </a:prstTxWarp>
            <a:spAutoFit/>
          </a:bodyPr>
          <a:lstStyle/>
          <a:p>
            <a:pPr marL="457200" indent="-457200">
              <a:lnSpc>
                <a:spcPct val="80000"/>
              </a:lnSpc>
              <a:buFont typeface="Times" pitchFamily="-65" charset="0"/>
              <a:buAutoNum type="alphaUcPeriod"/>
            </a:pPr>
            <a:r>
              <a:rPr lang="en-US" sz="2800" b="1" u="sng" dirty="0">
                <a:solidFill>
                  <a:srgbClr val="FF0000"/>
                </a:solidFill>
                <a:latin typeface="18 VAG Rounded Bold   07390"/>
              </a:rPr>
              <a:t>Throughput</a:t>
            </a:r>
            <a:r>
              <a:rPr lang="en-US" sz="2800" b="1" dirty="0">
                <a:solidFill>
                  <a:srgbClr val="FF0000"/>
                </a:solidFill>
                <a:latin typeface="18 VAG Rounded Bold   07390"/>
              </a:rPr>
              <a:t> better, not execution time</a:t>
            </a:r>
          </a:p>
        </p:txBody>
      </p:sp>
      <p:sp>
        <p:nvSpPr>
          <p:cNvPr id="2753544" name="Rectangle 8"/>
          <p:cNvSpPr>
            <a:spLocks noChangeArrowheads="1"/>
          </p:cNvSpPr>
          <p:nvPr/>
        </p:nvSpPr>
        <p:spPr bwMode="auto">
          <a:xfrm>
            <a:off x="762000" y="1784350"/>
            <a:ext cx="7870825" cy="819199"/>
          </a:xfrm>
          <a:prstGeom prst="rect">
            <a:avLst/>
          </a:prstGeom>
          <a:noFill/>
          <a:ln w="12700">
            <a:noFill/>
            <a:miter lim="800000"/>
            <a:headEnd/>
            <a:tailEnd/>
          </a:ln>
          <a:effectLst/>
        </p:spPr>
        <p:txBody>
          <a:bodyPr>
            <a:prstTxWarp prst="textNoShape">
              <a:avLst/>
            </a:prstTxWarp>
            <a:spAutoFit/>
          </a:bodyPr>
          <a:lstStyle/>
          <a:p>
            <a:pPr marL="457200" indent="-457200">
              <a:lnSpc>
                <a:spcPct val="90000"/>
              </a:lnSpc>
              <a:buFont typeface="Times" pitchFamily="-65" charset="0"/>
              <a:buAutoNum type="alphaUcPeriod" startAt="2"/>
            </a:pPr>
            <a:r>
              <a:rPr lang="en-US" sz="2600" b="1" dirty="0">
                <a:solidFill>
                  <a:srgbClr val="FF0000"/>
                </a:solidFill>
                <a:latin typeface="18 VAG Rounded Bold   07390"/>
              </a:rPr>
              <a:t>“…longer pipelines do usually mean faster clock, but branches cause problems!</a:t>
            </a:r>
            <a:endParaRPr lang="en-US" sz="2800" b="1" dirty="0">
              <a:solidFill>
                <a:srgbClr val="FF0000"/>
              </a:solidFill>
              <a:latin typeface="18 VAG Rounded Bold   07390"/>
            </a:endParaRPr>
          </a:p>
        </p:txBody>
      </p:sp>
      <p:sp>
        <p:nvSpPr>
          <p:cNvPr id="2753545" name="Rectangle 9"/>
          <p:cNvSpPr>
            <a:spLocks noChangeArrowheads="1"/>
          </p:cNvSpPr>
          <p:nvPr/>
        </p:nvSpPr>
        <p:spPr bwMode="auto">
          <a:xfrm>
            <a:off x="757238" y="2556685"/>
            <a:ext cx="7777162" cy="796115"/>
          </a:xfrm>
          <a:prstGeom prst="rect">
            <a:avLst/>
          </a:prstGeom>
          <a:noFill/>
          <a:ln w="12700">
            <a:noFill/>
            <a:miter lim="800000"/>
            <a:headEnd/>
            <a:tailEnd/>
          </a:ln>
          <a:effectLst/>
        </p:spPr>
        <p:txBody>
          <a:bodyPr>
            <a:prstTxWarp prst="textNoShape">
              <a:avLst/>
            </a:prstTxWarp>
            <a:spAutoFit/>
          </a:bodyPr>
          <a:lstStyle/>
          <a:p>
            <a:pPr marL="457200" indent="-457200">
              <a:lnSpc>
                <a:spcPct val="80000"/>
              </a:lnSpc>
              <a:buFont typeface="Times" pitchFamily="-65" charset="0"/>
              <a:buAutoNum type="alphaUcPeriod" startAt="3"/>
            </a:pPr>
            <a:r>
              <a:rPr lang="en-US" sz="2800" b="1" dirty="0">
                <a:solidFill>
                  <a:srgbClr val="FF0000"/>
                </a:solidFill>
                <a:latin typeface="18 VAG Rounded Bold   07390"/>
              </a:rPr>
              <a:t>“they happen too often &amp; delay too long.” </a:t>
            </a:r>
            <a:r>
              <a:rPr lang="en-US" sz="2800" b="1" u="sng" dirty="0">
                <a:solidFill>
                  <a:srgbClr val="FF0000"/>
                </a:solidFill>
                <a:latin typeface="18 VAG Rounded Bold   07390"/>
              </a:rPr>
              <a:t>Forwarding!</a:t>
            </a:r>
            <a:r>
              <a:rPr lang="en-US" sz="2800" b="1" dirty="0">
                <a:solidFill>
                  <a:srgbClr val="FF0000"/>
                </a:solidFill>
                <a:latin typeface="18 VAG Rounded Bold   07390"/>
              </a:rPr>
              <a:t> (</a:t>
            </a:r>
            <a:r>
              <a:rPr lang="en-US" sz="2800" b="1" dirty="0" err="1">
                <a:solidFill>
                  <a:srgbClr val="FF0000"/>
                </a:solidFill>
                <a:latin typeface="18 VAG Rounded Bold   07390"/>
              </a:rPr>
              <a:t>e.g</a:t>
            </a:r>
            <a:r>
              <a:rPr lang="en-US" sz="2800" b="1" dirty="0">
                <a:solidFill>
                  <a:srgbClr val="FF0000"/>
                </a:solidFill>
                <a:latin typeface="18 VAG Rounded Bold   07390"/>
              </a:rPr>
              <a:t>, </a:t>
            </a:r>
            <a:r>
              <a:rPr lang="en-US" sz="2800" b="1" dirty="0" err="1">
                <a:solidFill>
                  <a:srgbClr val="FF0000"/>
                </a:solidFill>
                <a:latin typeface="18 VAG Rounded Bold   07390"/>
              </a:rPr>
              <a:t>Mem</a:t>
            </a:r>
            <a:r>
              <a:rPr lang="en-US" sz="2800" b="1" dirty="0">
                <a:solidFill>
                  <a:srgbClr val="FF0000"/>
                </a:solidFill>
                <a:latin typeface="18 VAG Rounded Bold   07390"/>
              </a:rPr>
              <a:t> </a:t>
            </a:r>
            <a:r>
              <a:rPr lang="en-US" sz="2800" b="1" dirty="0" err="1">
                <a:solidFill>
                  <a:srgbClr val="FF0000"/>
                </a:solidFill>
                <a:latin typeface="18 VAG Rounded Bold   07390"/>
              </a:rPr>
              <a:t></a:t>
            </a:r>
            <a:r>
              <a:rPr lang="en-US" sz="2800" b="1" dirty="0">
                <a:solidFill>
                  <a:srgbClr val="FF0000"/>
                </a:solidFill>
                <a:latin typeface="18 VAG Rounded Bold   07390"/>
              </a:rPr>
              <a:t> ALU)</a:t>
            </a:r>
          </a:p>
        </p:txBody>
      </p:sp>
      <p:sp>
        <p:nvSpPr>
          <p:cNvPr id="2753546" name="AutoShape 10"/>
          <p:cNvSpPr>
            <a:spLocks noChangeArrowheads="1"/>
          </p:cNvSpPr>
          <p:nvPr/>
        </p:nvSpPr>
        <p:spPr bwMode="auto">
          <a:xfrm>
            <a:off x="7620000" y="4079875"/>
            <a:ext cx="1409700" cy="339725"/>
          </a:xfrm>
          <a:prstGeom prst="roundRect">
            <a:avLst>
              <a:gd name="adj" fmla="val 16667"/>
            </a:avLst>
          </a:prstGeom>
          <a:noFill/>
          <a:ln w="63500">
            <a:solidFill>
              <a:schemeClr val="tx1"/>
            </a:solidFill>
            <a:round/>
            <a:headEnd/>
            <a:tailEnd/>
          </a:ln>
          <a:effectLst/>
        </p:spPr>
        <p:txBody>
          <a:bodyPr wrap="none" anchor="ctr">
            <a:prstTxWarp prst="textNoShape">
              <a:avLst/>
            </a:prstTxWarp>
          </a:bodyPr>
          <a:lstStyle/>
          <a:p>
            <a:endParaRPr lang="en-US"/>
          </a:p>
        </p:txBody>
      </p:sp>
      <p:sp>
        <p:nvSpPr>
          <p:cNvPr id="2753547" name="Text Box 11"/>
          <p:cNvSpPr txBox="1">
            <a:spLocks noChangeArrowheads="1"/>
          </p:cNvSpPr>
          <p:nvPr/>
        </p:nvSpPr>
        <p:spPr bwMode="auto">
          <a:xfrm>
            <a:off x="990600" y="533400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8" name="Rectangle 12"/>
          <p:cNvSpPr>
            <a:spLocks noChangeArrowheads="1"/>
          </p:cNvSpPr>
          <p:nvPr/>
        </p:nvSpPr>
        <p:spPr bwMode="auto">
          <a:xfrm>
            <a:off x="7653338" y="3706813"/>
            <a:ext cx="1371600" cy="2895600"/>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ABC</a:t>
            </a:r>
          </a:p>
          <a:p>
            <a:pPr marL="203200" indent="-203200">
              <a:lnSpc>
                <a:spcPct val="85000"/>
              </a:lnSpc>
              <a:buSzPct val="100000"/>
              <a:buFont typeface="Times" pitchFamily="-65" charset="0"/>
              <a:buNone/>
            </a:pPr>
            <a:r>
              <a:rPr lang="en-US" sz="2400" b="1">
                <a:solidFill>
                  <a:schemeClr val="tx1"/>
                </a:solidFill>
                <a:latin typeface="Courier New" pitchFamily="-65" charset="0"/>
              </a:rPr>
              <a:t>0: </a:t>
            </a:r>
            <a:r>
              <a:rPr lang="en-US" sz="2400" b="1">
                <a:latin typeface="Courier New" pitchFamily="-65" charset="0"/>
              </a:rPr>
              <a:t>FFF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1: </a:t>
            </a:r>
            <a:r>
              <a:rPr lang="en-US" sz="2400" b="1">
                <a:latin typeface="Courier New" pitchFamily="-65" charset="0"/>
              </a:rPr>
              <a:t>FF</a:t>
            </a:r>
            <a:r>
              <a:rPr lang="en-US" sz="2400" b="1">
                <a:solidFill>
                  <a:srgbClr val="008000"/>
                </a:solidFill>
                <a:latin typeface="Courier New" pitchFamily="-65" charset="0"/>
              </a:rPr>
              <a:t>T</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2: </a:t>
            </a:r>
            <a:r>
              <a:rPr lang="en-US" sz="2400" b="1">
                <a:latin typeface="Courier New" pitchFamily="-65" charset="0"/>
              </a:rPr>
              <a:t>F</a:t>
            </a:r>
            <a:r>
              <a:rPr lang="en-US" sz="2400" b="1">
                <a:solidFill>
                  <a:srgbClr val="008000"/>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3: </a:t>
            </a:r>
            <a:r>
              <a:rPr lang="en-US" sz="2400" b="1">
                <a:latin typeface="Courier New" pitchFamily="-65" charset="0"/>
              </a:rPr>
              <a:t>F</a:t>
            </a:r>
            <a:r>
              <a:rPr lang="en-US" sz="2400" b="1">
                <a:solidFill>
                  <a:srgbClr val="008000"/>
                </a:solidFill>
                <a:latin typeface="Courier New" pitchFamily="-65" charset="0"/>
              </a:rPr>
              <a:t>TT</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4: </a:t>
            </a:r>
            <a:r>
              <a:rPr lang="en-US" sz="2400" b="1">
                <a:solidFill>
                  <a:srgbClr val="008000"/>
                </a:solidFill>
                <a:latin typeface="Courier New" pitchFamily="-65" charset="0"/>
              </a:rPr>
              <a:t>T</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5: </a:t>
            </a:r>
            <a:r>
              <a:rPr lang="en-US" sz="2400" b="1">
                <a:solidFill>
                  <a:srgbClr val="008000"/>
                </a:solidFill>
                <a:latin typeface="Courier New" pitchFamily="-65" charset="0"/>
              </a:rPr>
              <a:t>T</a:t>
            </a:r>
            <a:r>
              <a:rPr lang="en-US" sz="2400" b="1">
                <a:latin typeface="Courier New" pitchFamily="-65" charset="0"/>
              </a:rPr>
              <a:t>F</a:t>
            </a:r>
            <a:r>
              <a:rPr lang="en-US" sz="2400" b="1">
                <a:solidFill>
                  <a:srgbClr val="008000"/>
                </a:solidFill>
                <a:latin typeface="Courier New" pitchFamily="-65" charset="0"/>
              </a:rPr>
              <a:t>T</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6: </a:t>
            </a:r>
            <a:r>
              <a:rPr lang="en-US" sz="2400" b="1">
                <a:solidFill>
                  <a:srgbClr val="008000"/>
                </a:solidFill>
                <a:latin typeface="Courier New" pitchFamily="-65" charset="0"/>
              </a:rPr>
              <a:t>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7: </a:t>
            </a:r>
            <a:r>
              <a:rPr lang="en-US" sz="2400" b="1">
                <a:solidFill>
                  <a:srgbClr val="008000"/>
                </a:solidFill>
                <a:latin typeface="Courier New" pitchFamily="-65" charset="0"/>
              </a:rPr>
              <a:t>TTT</a:t>
            </a:r>
            <a:endParaRPr lang="en-US" sz="2400" b="1">
              <a:solidFill>
                <a:schemeClr val="tx1"/>
              </a:solidFill>
              <a:latin typeface="Courier New" pitchFamily="-65" charset="0"/>
            </a:endParaRPr>
          </a:p>
        </p:txBody>
      </p:sp>
      <p:sp>
        <p:nvSpPr>
          <p:cNvPr id="12" name="Title 11"/>
          <p:cNvSpPr>
            <a:spLocks noGrp="1"/>
          </p:cNvSpPr>
          <p:nvPr>
            <p:ph type="title"/>
          </p:nvPr>
        </p:nvSpPr>
        <p:spPr/>
        <p:txBody>
          <a:bodyPr/>
          <a:lstStyle/>
          <a:p>
            <a:r>
              <a:rPr lang="en-US" dirty="0" smtClean="0"/>
              <a:t>Peer Instruction Answer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3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535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535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53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535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535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53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3541" grpId="0" autoUpdateAnimBg="0"/>
      <p:bldP spid="2753542" grpId="0" autoUpdateAnimBg="0"/>
      <p:bldP spid="2753543" grpId="0" autoUpdateAnimBg="0"/>
      <p:bldP spid="2753544" grpId="0" autoUpdateAnimBg="0"/>
      <p:bldP spid="2753545" grpId="0" autoUpdateAnimBg="0"/>
      <p:bldP spid="2753546" grpId="0" animBg="1"/>
      <p:bldP spid="2753547"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5586" name="Rectangle 2"/>
          <p:cNvSpPr>
            <a:spLocks noGrp="1" noChangeArrowheads="1"/>
          </p:cNvSpPr>
          <p:nvPr>
            <p:ph type="title"/>
          </p:nvPr>
        </p:nvSpPr>
        <p:spPr/>
        <p:txBody>
          <a:bodyPr/>
          <a:lstStyle/>
          <a:p>
            <a:r>
              <a:rPr lang="en-US" dirty="0" smtClean="0"/>
              <a:t>Things to Remember</a:t>
            </a:r>
            <a:endParaRPr lang="en-US" dirty="0"/>
          </a:p>
        </p:txBody>
      </p:sp>
      <p:sp>
        <p:nvSpPr>
          <p:cNvPr id="2755587" name="Rectangle 3"/>
          <p:cNvSpPr>
            <a:spLocks noGrp="1" noChangeArrowheads="1"/>
          </p:cNvSpPr>
          <p:nvPr>
            <p:ph type="body" idx="1"/>
          </p:nvPr>
        </p:nvSpPr>
        <p:spPr/>
        <p:txBody>
          <a:bodyPr/>
          <a:lstStyle/>
          <a:p>
            <a:r>
              <a:rPr lang="en-US" dirty="0" smtClean="0"/>
              <a:t>Optimal Pipeline</a:t>
            </a:r>
          </a:p>
          <a:p>
            <a:pPr lvl="1"/>
            <a:r>
              <a:rPr lang="en-US" dirty="0" smtClean="0">
                <a:solidFill>
                  <a:schemeClr val="accent2"/>
                </a:solidFill>
              </a:rPr>
              <a:t>Each stage is executing part of an instruction each clock cycle.</a:t>
            </a:r>
          </a:p>
          <a:p>
            <a:pPr lvl="1"/>
            <a:r>
              <a:rPr lang="en-US" dirty="0" smtClean="0"/>
              <a:t>One instruction finishes during each clock cycle.</a:t>
            </a:r>
          </a:p>
          <a:p>
            <a:pPr lvl="1"/>
            <a:r>
              <a:rPr lang="en-US" dirty="0" smtClean="0"/>
              <a:t>On average, execute far more quickly.</a:t>
            </a:r>
          </a:p>
          <a:p>
            <a:r>
              <a:rPr lang="en-US" dirty="0" smtClean="0"/>
              <a:t>What makes this work?</a:t>
            </a:r>
          </a:p>
          <a:p>
            <a:pPr lvl="1"/>
            <a:r>
              <a:rPr lang="en-US" dirty="0" smtClean="0"/>
              <a:t>Similarities between instructions allow us to use same stages for all instructions (generally).</a:t>
            </a:r>
          </a:p>
          <a:p>
            <a:pPr lvl="1"/>
            <a:r>
              <a:rPr lang="en-US" dirty="0" smtClean="0"/>
              <a:t>Each stage takes about the same amount of time as all others: little wasted time.</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0531" name="Rectangle 3"/>
          <p:cNvSpPr>
            <a:spLocks noChangeArrowheads="1"/>
          </p:cNvSpPr>
          <p:nvPr/>
        </p:nvSpPr>
        <p:spPr bwMode="auto">
          <a:xfrm>
            <a:off x="439738" y="1187295"/>
            <a:ext cx="8551862" cy="5137305"/>
          </a:xfrm>
          <a:prstGeom prst="rect">
            <a:avLst/>
          </a:prstGeom>
          <a:noFill/>
          <a:ln w="12700">
            <a:noFill/>
            <a:miter lim="800000"/>
            <a:headEnd/>
            <a:tailEnd/>
          </a:ln>
          <a:effectLst/>
        </p:spPr>
        <p:txBody>
          <a:bodyPr wrap="square" lIns="90488" tIns="44450" rIns="90488" bIns="44450">
            <a:prstTxWarp prst="textNoShape">
              <a:avLst/>
            </a:prstTxWarp>
            <a:spAutoFit/>
          </a:bodyPr>
          <a:lstStyle/>
          <a:p>
            <a:pPr>
              <a:spcBef>
                <a:spcPct val="50000"/>
              </a:spcBef>
              <a:tabLst>
                <a:tab pos="914400" algn="l"/>
                <a:tab pos="5092700" algn="l"/>
              </a:tabLst>
            </a:pPr>
            <a:r>
              <a:rPr lang="en-US" sz="1600" b="1" dirty="0" err="1">
                <a:solidFill>
                  <a:schemeClr val="tx1"/>
                </a:solidFill>
                <a:latin typeface="Times" pitchFamily="-65" charset="0"/>
              </a:rPr>
              <a:t>RegDst</a:t>
            </a:r>
            <a:r>
              <a:rPr lang="en-US" sz="1600" b="1" dirty="0">
                <a:solidFill>
                  <a:schemeClr val="tx1"/>
                </a:solidFill>
                <a:latin typeface="Times" pitchFamily="-65" charset="0"/>
              </a:rPr>
              <a:t>        =  add + sub</a:t>
            </a:r>
            <a:br>
              <a:rPr lang="en-US" sz="1600" b="1" dirty="0">
                <a:solidFill>
                  <a:schemeClr val="tx1"/>
                </a:solidFill>
                <a:latin typeface="Times" pitchFamily="-65" charset="0"/>
              </a:rPr>
            </a:br>
            <a:r>
              <a:rPr lang="en-US" sz="1600" b="1" dirty="0" err="1">
                <a:solidFill>
                  <a:schemeClr val="tx1"/>
                </a:solidFill>
                <a:latin typeface="Times" pitchFamily="-65" charset="0"/>
              </a:rPr>
              <a:t>ALUSrc</a:t>
            </a:r>
            <a:r>
              <a:rPr lang="en-US" sz="1600" b="1" dirty="0">
                <a:solidFill>
                  <a:schemeClr val="tx1"/>
                </a:solidFill>
                <a:latin typeface="Times" pitchFamily="-65" charset="0"/>
              </a:rPr>
              <a:t>	</a:t>
            </a:r>
            <a:r>
              <a:rPr lang="en-US" sz="1600" b="1" dirty="0" smtClean="0">
                <a:solidFill>
                  <a:schemeClr val="tx1"/>
                </a:solidFill>
                <a:latin typeface="Times" pitchFamily="-65" charset="0"/>
              </a:rPr>
              <a:t>  </a:t>
            </a:r>
            <a:r>
              <a:rPr lang="en-US" sz="1600" b="1" dirty="0">
                <a:solidFill>
                  <a:schemeClr val="tx1"/>
                </a:solidFill>
                <a:latin typeface="Times" pitchFamily="-65" charset="0"/>
              </a:rPr>
              <a:t>= </a:t>
            </a:r>
            <a:r>
              <a:rPr lang="en-US" sz="1600" b="1" dirty="0" err="1">
                <a:solidFill>
                  <a:schemeClr val="tx1"/>
                </a:solidFill>
                <a:latin typeface="Times" pitchFamily="-65" charset="0"/>
              </a:rPr>
              <a:t>ori</a:t>
            </a:r>
            <a:r>
              <a:rPr lang="en-US" sz="1600" b="1" dirty="0">
                <a:solidFill>
                  <a:schemeClr val="tx1"/>
                </a:solidFill>
                <a:latin typeface="Times" pitchFamily="-65" charset="0"/>
              </a:rPr>
              <a:t> + </a:t>
            </a:r>
            <a:r>
              <a:rPr lang="en-US" sz="1600" b="1" dirty="0" err="1">
                <a:solidFill>
                  <a:schemeClr val="tx1"/>
                </a:solidFill>
                <a:latin typeface="Times" pitchFamily="-65" charset="0"/>
              </a:rPr>
              <a:t>lw</a:t>
            </a:r>
            <a:r>
              <a:rPr lang="en-US" sz="1600" b="1" dirty="0">
                <a:solidFill>
                  <a:schemeClr val="tx1"/>
                </a:solidFill>
                <a:latin typeface="Times" pitchFamily="-65" charset="0"/>
              </a:rPr>
              <a:t> + </a:t>
            </a:r>
            <a:r>
              <a:rPr lang="en-US" sz="1600" b="1" dirty="0" err="1">
                <a:solidFill>
                  <a:schemeClr val="tx1"/>
                </a:solidFill>
                <a:latin typeface="Times" pitchFamily="-65" charset="0"/>
              </a:rPr>
              <a:t>sw</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err="1">
                <a:solidFill>
                  <a:schemeClr val="tx1"/>
                </a:solidFill>
                <a:latin typeface="Times" pitchFamily="-65" charset="0"/>
              </a:rPr>
              <a:t>MemtoReg</a:t>
            </a:r>
            <a:r>
              <a:rPr lang="en-US" sz="1600" b="1" dirty="0">
                <a:solidFill>
                  <a:schemeClr val="tx1"/>
                </a:solidFill>
                <a:latin typeface="Times" pitchFamily="-65" charset="0"/>
              </a:rPr>
              <a:t>  = </a:t>
            </a:r>
            <a:r>
              <a:rPr lang="en-US" sz="1600" b="1" dirty="0" err="1">
                <a:solidFill>
                  <a:schemeClr val="tx1"/>
                </a:solidFill>
                <a:latin typeface="Times" pitchFamily="-65" charset="0"/>
              </a:rPr>
              <a:t>lw</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err="1">
                <a:solidFill>
                  <a:schemeClr val="tx1"/>
                </a:solidFill>
                <a:latin typeface="Times" pitchFamily="-65" charset="0"/>
              </a:rPr>
              <a:t>RegWrite</a:t>
            </a:r>
            <a:r>
              <a:rPr lang="en-US" sz="1600" b="1" dirty="0">
                <a:solidFill>
                  <a:schemeClr val="tx1"/>
                </a:solidFill>
                <a:latin typeface="Times" pitchFamily="-65" charset="0"/>
              </a:rPr>
              <a:t>    = add + sub + </a:t>
            </a:r>
            <a:r>
              <a:rPr lang="en-US" sz="1600" b="1" dirty="0" err="1">
                <a:solidFill>
                  <a:schemeClr val="tx1"/>
                </a:solidFill>
                <a:latin typeface="Times" pitchFamily="-65" charset="0"/>
              </a:rPr>
              <a:t>ori</a:t>
            </a:r>
            <a:r>
              <a:rPr lang="en-US" sz="1600" b="1" dirty="0">
                <a:solidFill>
                  <a:schemeClr val="tx1"/>
                </a:solidFill>
                <a:latin typeface="Times" pitchFamily="-65" charset="0"/>
              </a:rPr>
              <a:t> + </a:t>
            </a:r>
            <a:r>
              <a:rPr lang="en-US" sz="1600" b="1" dirty="0" err="1">
                <a:solidFill>
                  <a:schemeClr val="tx1"/>
                </a:solidFill>
                <a:latin typeface="Times" pitchFamily="-65" charset="0"/>
              </a:rPr>
              <a:t>lw</a:t>
            </a:r>
            <a:r>
              <a:rPr lang="en-US" sz="1600" b="1" dirty="0">
                <a:solidFill>
                  <a:schemeClr val="tx1"/>
                </a:solidFill>
                <a:latin typeface="Times" pitchFamily="-65" charset="0"/>
              </a:rPr>
              <a:t>  </a:t>
            </a:r>
            <a:br>
              <a:rPr lang="en-US" sz="1600" b="1" dirty="0">
                <a:solidFill>
                  <a:schemeClr val="tx1"/>
                </a:solidFill>
                <a:latin typeface="Times" pitchFamily="-65" charset="0"/>
              </a:rPr>
            </a:br>
            <a:r>
              <a:rPr lang="en-US" sz="1600" b="1" dirty="0" err="1">
                <a:solidFill>
                  <a:schemeClr val="tx1"/>
                </a:solidFill>
                <a:latin typeface="Times" pitchFamily="-65" charset="0"/>
              </a:rPr>
              <a:t>MemWrite</a:t>
            </a:r>
            <a:r>
              <a:rPr lang="en-US" sz="1600" b="1" dirty="0">
                <a:solidFill>
                  <a:schemeClr val="tx1"/>
                </a:solidFill>
                <a:latin typeface="Times" pitchFamily="-65" charset="0"/>
              </a:rPr>
              <a:t>  = </a:t>
            </a:r>
            <a:r>
              <a:rPr lang="en-US" sz="1600" b="1" dirty="0" err="1">
                <a:solidFill>
                  <a:schemeClr val="tx1"/>
                </a:solidFill>
                <a:latin typeface="Times" pitchFamily="-65" charset="0"/>
              </a:rPr>
              <a:t>sw</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err="1">
                <a:solidFill>
                  <a:schemeClr val="tx1"/>
                </a:solidFill>
                <a:latin typeface="Times" pitchFamily="-65" charset="0"/>
              </a:rPr>
              <a:t>nPCsel</a:t>
            </a:r>
            <a:r>
              <a:rPr lang="en-US" sz="1600" b="1" dirty="0">
                <a:solidFill>
                  <a:schemeClr val="tx1"/>
                </a:solidFill>
                <a:latin typeface="Times" pitchFamily="-65" charset="0"/>
              </a:rPr>
              <a:t>         = </a:t>
            </a:r>
            <a:r>
              <a:rPr lang="en-US" sz="1600" b="1" dirty="0" err="1">
                <a:solidFill>
                  <a:schemeClr val="tx1"/>
                </a:solidFill>
                <a:latin typeface="Times" pitchFamily="-65" charset="0"/>
              </a:rPr>
              <a:t>beq</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a:solidFill>
                  <a:schemeClr val="tx1"/>
                </a:solidFill>
                <a:latin typeface="Times" pitchFamily="-65" charset="0"/>
              </a:rPr>
              <a:t>Jump           = jump </a:t>
            </a:r>
            <a:br>
              <a:rPr lang="en-US" sz="1600" b="1" dirty="0">
                <a:solidFill>
                  <a:schemeClr val="tx1"/>
                </a:solidFill>
                <a:latin typeface="Times" pitchFamily="-65" charset="0"/>
              </a:rPr>
            </a:br>
            <a:r>
              <a:rPr lang="en-US" sz="1600" b="1" dirty="0" err="1">
                <a:solidFill>
                  <a:schemeClr val="tx1"/>
                </a:solidFill>
                <a:latin typeface="Times" pitchFamily="-65" charset="0"/>
              </a:rPr>
              <a:t>ExtOp</a:t>
            </a:r>
            <a:r>
              <a:rPr lang="en-US" sz="1600" b="1" dirty="0">
                <a:solidFill>
                  <a:schemeClr val="tx1"/>
                </a:solidFill>
                <a:latin typeface="Times" pitchFamily="-65" charset="0"/>
              </a:rPr>
              <a:t>          = </a:t>
            </a:r>
            <a:r>
              <a:rPr lang="en-US" sz="1600" b="1" dirty="0" err="1">
                <a:solidFill>
                  <a:schemeClr val="tx1"/>
                </a:solidFill>
                <a:latin typeface="Times" pitchFamily="-65" charset="0"/>
              </a:rPr>
              <a:t>lw</a:t>
            </a:r>
            <a:r>
              <a:rPr lang="en-US" sz="1600" b="1" dirty="0">
                <a:solidFill>
                  <a:schemeClr val="tx1"/>
                </a:solidFill>
                <a:latin typeface="Times" pitchFamily="-65" charset="0"/>
              </a:rPr>
              <a:t> + </a:t>
            </a:r>
            <a:r>
              <a:rPr lang="en-US" sz="1600" b="1" dirty="0" err="1">
                <a:solidFill>
                  <a:schemeClr val="tx1"/>
                </a:solidFill>
                <a:latin typeface="Times" pitchFamily="-65" charset="0"/>
              </a:rPr>
              <a:t>sw</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a:solidFill>
                  <a:schemeClr val="tx1"/>
                </a:solidFill>
                <a:latin typeface="Times" pitchFamily="-65" charset="0"/>
              </a:rPr>
              <a:t>ALUctr[0]   = sub + </a:t>
            </a:r>
            <a:r>
              <a:rPr lang="en-US" sz="1600" b="1" dirty="0" err="1">
                <a:solidFill>
                  <a:schemeClr val="tx1"/>
                </a:solidFill>
                <a:latin typeface="Times" pitchFamily="-65" charset="0"/>
              </a:rPr>
              <a:t>beq</a:t>
            </a:r>
            <a:r>
              <a:rPr lang="en-US" sz="1600" b="1" dirty="0">
                <a:solidFill>
                  <a:schemeClr val="tx1"/>
                </a:solidFill>
                <a:latin typeface="Times" pitchFamily="-65" charset="0"/>
              </a:rPr>
              <a:t>   (assume </a:t>
            </a:r>
            <a:r>
              <a:rPr lang="en-US" sz="1600" b="1" dirty="0" err="1">
                <a:solidFill>
                  <a:schemeClr val="tx1"/>
                </a:solidFill>
                <a:latin typeface="Times" pitchFamily="-65" charset="0"/>
              </a:rPr>
              <a:t>ALUctr</a:t>
            </a:r>
            <a:r>
              <a:rPr lang="en-US" sz="1600" b="1" dirty="0">
                <a:solidFill>
                  <a:schemeClr val="tx1"/>
                </a:solidFill>
                <a:latin typeface="Times" pitchFamily="-65" charset="0"/>
              </a:rPr>
              <a:t> is  0 </a:t>
            </a:r>
            <a:r>
              <a:rPr lang="en-US" sz="1400" b="1" dirty="0">
                <a:solidFill>
                  <a:schemeClr val="tx1"/>
                </a:solidFill>
                <a:latin typeface="Times" pitchFamily="-65" charset="0"/>
              </a:rPr>
              <a:t>ADD</a:t>
            </a:r>
            <a:r>
              <a:rPr lang="en-US" sz="1600" b="1" dirty="0">
                <a:solidFill>
                  <a:schemeClr val="tx1"/>
                </a:solidFill>
                <a:latin typeface="Times" pitchFamily="-65" charset="0"/>
              </a:rPr>
              <a:t>,  01: </a:t>
            </a:r>
            <a:r>
              <a:rPr lang="en-US" sz="1400" b="1" dirty="0">
                <a:solidFill>
                  <a:schemeClr val="tx1"/>
                </a:solidFill>
                <a:latin typeface="Times" pitchFamily="-65" charset="0"/>
              </a:rPr>
              <a:t>SUB</a:t>
            </a:r>
            <a:r>
              <a:rPr lang="en-US" sz="1600" b="1" dirty="0">
                <a:solidFill>
                  <a:schemeClr val="tx1"/>
                </a:solidFill>
                <a:latin typeface="Times" pitchFamily="-65" charset="0"/>
              </a:rPr>
              <a:t>,  10: </a:t>
            </a:r>
            <a:r>
              <a:rPr lang="en-US" sz="1400" b="1" dirty="0">
                <a:solidFill>
                  <a:schemeClr val="tx1"/>
                </a:solidFill>
                <a:latin typeface="Times" pitchFamily="-65" charset="0"/>
              </a:rPr>
              <a:t>OR</a:t>
            </a:r>
            <a:r>
              <a:rPr lang="en-US" sz="1600" b="1" dirty="0">
                <a:solidFill>
                  <a:schemeClr val="tx1"/>
                </a:solidFill>
                <a:latin typeface="Times" pitchFamily="-65" charset="0"/>
              </a:rPr>
              <a:t>)</a:t>
            </a:r>
            <a:br>
              <a:rPr lang="en-US" sz="1600" b="1" dirty="0">
                <a:solidFill>
                  <a:schemeClr val="tx1"/>
                </a:solidFill>
                <a:latin typeface="Times" pitchFamily="-65" charset="0"/>
              </a:rPr>
            </a:br>
            <a:r>
              <a:rPr lang="en-US" sz="1600" b="1" dirty="0">
                <a:solidFill>
                  <a:schemeClr val="tx1"/>
                </a:solidFill>
                <a:latin typeface="Times" pitchFamily="-65" charset="0"/>
              </a:rPr>
              <a:t>ALUctr[1]   = or</a:t>
            </a:r>
          </a:p>
          <a:p>
            <a:pPr>
              <a:spcBef>
                <a:spcPct val="50000"/>
              </a:spcBef>
              <a:tabLst>
                <a:tab pos="914400" algn="l"/>
                <a:tab pos="5092700" algn="l"/>
              </a:tabLst>
            </a:pPr>
            <a:r>
              <a:rPr lang="en-US" sz="1600" b="1" i="1" dirty="0">
                <a:solidFill>
                  <a:schemeClr val="tx1"/>
                </a:solidFill>
                <a:latin typeface="Times" pitchFamily="-65" charset="0"/>
              </a:rPr>
              <a:t>where,</a:t>
            </a:r>
            <a:endParaRPr lang="en-US" sz="1600" b="1" dirty="0">
              <a:solidFill>
                <a:schemeClr val="tx1"/>
              </a:solidFill>
              <a:latin typeface="Times" pitchFamily="-65" charset="0"/>
            </a:endParaRPr>
          </a:p>
          <a:p>
            <a:pPr>
              <a:spcBef>
                <a:spcPct val="50000"/>
              </a:spcBef>
              <a:tabLst>
                <a:tab pos="914400" algn="l"/>
                <a:tab pos="5092700" algn="l"/>
              </a:tabLst>
            </a:pPr>
            <a:r>
              <a:rPr lang="en-US" sz="1600" b="1" dirty="0" err="1">
                <a:solidFill>
                  <a:schemeClr val="tx1"/>
                </a:solidFill>
                <a:latin typeface="Times" pitchFamily="-65" charset="0"/>
              </a:rPr>
              <a:t>rtype</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r>
              <a:rPr lang="en-US" sz="1600" b="1" dirty="0">
                <a:solidFill>
                  <a:schemeClr val="tx1"/>
                </a:solidFill>
                <a:latin typeface="Times" pitchFamily="-65" charset="0"/>
              </a:rPr>
              <a:t>,  </a:t>
            </a:r>
            <a:r>
              <a:rPr lang="en-US" sz="1600" b="1" baseline="-25000" dirty="0">
                <a:solidFill>
                  <a:schemeClr val="tx1"/>
                </a:solidFill>
                <a:latin typeface="Times" pitchFamily="-65" charset="0"/>
              </a:rPr>
              <a:t/>
            </a:r>
            <a:br>
              <a:rPr lang="en-US" sz="1600" b="1" baseline="-25000" dirty="0">
                <a:solidFill>
                  <a:schemeClr val="tx1"/>
                </a:solidFill>
                <a:latin typeface="Times" pitchFamily="-65" charset="0"/>
              </a:rPr>
            </a:br>
            <a:r>
              <a:rPr lang="en-US" sz="1600" b="1" dirty="0" err="1">
                <a:solidFill>
                  <a:schemeClr val="tx1"/>
                </a:solidFill>
                <a:latin typeface="Times" pitchFamily="-65" charset="0"/>
              </a:rPr>
              <a:t>ori</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r>
              <a:rPr lang="en-US" sz="1600" b="1" dirty="0">
                <a:solidFill>
                  <a:schemeClr val="tx1"/>
                </a:solidFill>
                <a:latin typeface="Times" pitchFamily="-65" charset="0"/>
              </a:rPr>
              <a:t> </a:t>
            </a:r>
            <a:br>
              <a:rPr lang="en-US" sz="1600" b="1" dirty="0">
                <a:solidFill>
                  <a:schemeClr val="tx1"/>
                </a:solidFill>
                <a:latin typeface="Times" pitchFamily="-65" charset="0"/>
              </a:rPr>
            </a:br>
            <a:r>
              <a:rPr lang="en-US" sz="1600" b="1" dirty="0" err="1">
                <a:solidFill>
                  <a:schemeClr val="tx1"/>
                </a:solidFill>
                <a:latin typeface="Times" pitchFamily="-65" charset="0"/>
              </a:rPr>
              <a:t>lw</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r>
              <a:rPr lang="en-US" sz="1600" b="1" dirty="0">
                <a:solidFill>
                  <a:schemeClr val="tx1"/>
                </a:solidFill>
                <a:latin typeface="Times" pitchFamily="-65" charset="0"/>
              </a:rPr>
              <a:t> </a:t>
            </a:r>
            <a:br>
              <a:rPr lang="en-US" sz="1600" b="1" dirty="0">
                <a:solidFill>
                  <a:schemeClr val="tx1"/>
                </a:solidFill>
                <a:latin typeface="Times" pitchFamily="-65" charset="0"/>
              </a:rPr>
            </a:br>
            <a:r>
              <a:rPr lang="en-US" sz="1600" b="1" dirty="0" err="1">
                <a:solidFill>
                  <a:schemeClr val="tx1"/>
                </a:solidFill>
                <a:latin typeface="Times" pitchFamily="-65" charset="0"/>
              </a:rPr>
              <a:t>sw</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br>
              <a:rPr lang="en-US" sz="1600" b="1" baseline="-25000" dirty="0">
                <a:solidFill>
                  <a:schemeClr val="tx1"/>
                </a:solidFill>
                <a:latin typeface="Times" pitchFamily="-65" charset="0"/>
              </a:rPr>
            </a:br>
            <a:r>
              <a:rPr lang="en-US" sz="1600" b="1" dirty="0" err="1">
                <a:solidFill>
                  <a:schemeClr val="tx1"/>
                </a:solidFill>
                <a:latin typeface="Times" pitchFamily="-65" charset="0"/>
              </a:rPr>
              <a:t>beq</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r>
              <a:rPr lang="en-US" sz="1600" b="1" dirty="0">
                <a:solidFill>
                  <a:schemeClr val="tx1"/>
                </a:solidFill>
                <a:latin typeface="Times" pitchFamily="-65" charset="0"/>
              </a:rPr>
              <a:t>  </a:t>
            </a:r>
            <a:br>
              <a:rPr lang="en-US" sz="1600" b="1" dirty="0">
                <a:solidFill>
                  <a:schemeClr val="tx1"/>
                </a:solidFill>
                <a:latin typeface="Times" pitchFamily="-65" charset="0"/>
              </a:rPr>
            </a:br>
            <a:r>
              <a:rPr lang="en-US" sz="1600" b="1" dirty="0">
                <a:solidFill>
                  <a:schemeClr val="tx1"/>
                </a:solidFill>
                <a:latin typeface="Times" pitchFamily="-65" charset="0"/>
              </a:rPr>
              <a:t>jump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p>
          <a:p>
            <a:pPr>
              <a:spcBef>
                <a:spcPct val="50000"/>
              </a:spcBef>
              <a:tabLst>
                <a:tab pos="914400" algn="l"/>
                <a:tab pos="5092700" algn="l"/>
              </a:tabLst>
            </a:pPr>
            <a:r>
              <a:rPr lang="en-US" sz="1600" b="1" dirty="0">
                <a:solidFill>
                  <a:schemeClr val="tx1"/>
                </a:solidFill>
                <a:latin typeface="Times" pitchFamily="-65" charset="0"/>
              </a:rPr>
              <a:t>add = </a:t>
            </a:r>
            <a:r>
              <a:rPr lang="en-US" sz="1600" b="1" dirty="0" err="1">
                <a:solidFill>
                  <a:schemeClr val="tx1"/>
                </a:solidFill>
                <a:latin typeface="Times" pitchFamily="-65" charset="0"/>
              </a:rPr>
              <a:t>rtype</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5</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4</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3</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2</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1</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0</a:t>
            </a:r>
            <a:br>
              <a:rPr lang="en-US" sz="1600" b="1" baseline="-25000" dirty="0">
                <a:solidFill>
                  <a:schemeClr val="tx1"/>
                </a:solidFill>
                <a:latin typeface="Times" pitchFamily="-65" charset="0"/>
              </a:rPr>
            </a:br>
            <a:r>
              <a:rPr lang="en-US" sz="1600" b="1" dirty="0">
                <a:solidFill>
                  <a:schemeClr val="tx1"/>
                </a:solidFill>
                <a:latin typeface="Times" pitchFamily="-65" charset="0"/>
              </a:rPr>
              <a:t>sub = </a:t>
            </a:r>
            <a:r>
              <a:rPr lang="en-US" sz="1600" b="1" dirty="0" err="1">
                <a:solidFill>
                  <a:schemeClr val="tx1"/>
                </a:solidFill>
                <a:latin typeface="Times" pitchFamily="-65" charset="0"/>
              </a:rPr>
              <a:t>rtype</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5</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4</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3</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2</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1</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0</a:t>
            </a:r>
          </a:p>
        </p:txBody>
      </p:sp>
      <p:sp>
        <p:nvSpPr>
          <p:cNvPr id="2710532" name="Text Box 4"/>
          <p:cNvSpPr txBox="1">
            <a:spLocks noChangeArrowheads="1"/>
          </p:cNvSpPr>
          <p:nvPr/>
        </p:nvSpPr>
        <p:spPr bwMode="auto">
          <a:xfrm>
            <a:off x="5791200" y="4038600"/>
            <a:ext cx="2709863" cy="1200328"/>
          </a:xfrm>
          <a:prstGeom prst="rect">
            <a:avLst/>
          </a:prstGeom>
          <a:noFill/>
          <a:ln w="12700">
            <a:noFill/>
            <a:miter lim="800000"/>
            <a:headEnd/>
            <a:tailEnd/>
          </a:ln>
          <a:effectLst/>
        </p:spPr>
        <p:txBody>
          <a:bodyPr>
            <a:prstTxWarp prst="textNoShape">
              <a:avLst/>
            </a:prstTxWarp>
            <a:spAutoFit/>
          </a:bodyPr>
          <a:lstStyle/>
          <a:p>
            <a:pPr algn="ctr"/>
            <a:r>
              <a:rPr lang="en-US" sz="2400" dirty="0" err="1" smtClean="0">
                <a:latin typeface="18 VAG Rounded Bold   07390"/>
              </a:rPr>
              <a:t>Omigosh</a:t>
            </a:r>
            <a:r>
              <a:rPr lang="en-US" sz="2400" dirty="0" smtClean="0">
                <a:latin typeface="18 VAG Rounded Bold   07390"/>
              </a:rPr>
              <a:t> </a:t>
            </a:r>
            <a:r>
              <a:rPr lang="en-US" sz="2400" dirty="0" err="1" smtClean="0">
                <a:latin typeface="18 VAG Rounded Bold   07390"/>
              </a:rPr>
              <a:t>omigosh</a:t>
            </a:r>
            <a:r>
              <a:rPr lang="en-US" sz="2400" dirty="0" smtClean="0">
                <a:latin typeface="18 VAG Rounded Bold   07390"/>
              </a:rPr>
              <a:t>,</a:t>
            </a:r>
          </a:p>
          <a:p>
            <a:pPr algn="ctr"/>
            <a:r>
              <a:rPr lang="en-US" sz="2400" dirty="0" smtClean="0">
                <a:latin typeface="18 VAG Rounded Bold   07390"/>
              </a:rPr>
              <a:t>d</a:t>
            </a:r>
            <a:r>
              <a:rPr lang="en-US" sz="2400" dirty="0" smtClean="0">
                <a:latin typeface="18 VAG Rounded Bold   07390"/>
              </a:rPr>
              <a:t>o you know what this means?</a:t>
            </a:r>
            <a:endParaRPr lang="en-US" sz="2400" dirty="0">
              <a:latin typeface="18 VAG Rounded Bold   07390"/>
            </a:endParaRPr>
          </a:p>
        </p:txBody>
      </p:sp>
      <p:grpSp>
        <p:nvGrpSpPr>
          <p:cNvPr id="2" name="Group 5"/>
          <p:cNvGrpSpPr>
            <a:grpSpLocks/>
          </p:cNvGrpSpPr>
          <p:nvPr/>
        </p:nvGrpSpPr>
        <p:grpSpPr bwMode="auto">
          <a:xfrm>
            <a:off x="4398963" y="720725"/>
            <a:ext cx="4364037" cy="2327275"/>
            <a:chOff x="2496" y="384"/>
            <a:chExt cx="2749" cy="1466"/>
          </a:xfrm>
        </p:grpSpPr>
        <p:sp>
          <p:nvSpPr>
            <p:cNvPr id="2710534" name="Rectangle 6"/>
            <p:cNvSpPr>
              <a:spLocks noChangeArrowheads="1"/>
            </p:cNvSpPr>
            <p:nvPr/>
          </p:nvSpPr>
          <p:spPr bwMode="auto">
            <a:xfrm>
              <a:off x="2496" y="783"/>
              <a:ext cx="919" cy="10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710535" name="Line 7"/>
            <p:cNvSpPr>
              <a:spLocks noChangeShapeType="1"/>
            </p:cNvSpPr>
            <p:nvPr/>
          </p:nvSpPr>
          <p:spPr bwMode="auto">
            <a:xfrm>
              <a:off x="3415" y="864"/>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36" name="Line 8"/>
            <p:cNvSpPr>
              <a:spLocks noChangeShapeType="1"/>
            </p:cNvSpPr>
            <p:nvPr/>
          </p:nvSpPr>
          <p:spPr bwMode="auto">
            <a:xfrm>
              <a:off x="3415" y="1000"/>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37" name="Line 9"/>
            <p:cNvSpPr>
              <a:spLocks noChangeShapeType="1"/>
            </p:cNvSpPr>
            <p:nvPr/>
          </p:nvSpPr>
          <p:spPr bwMode="auto">
            <a:xfrm>
              <a:off x="3415" y="1135"/>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38" name="Line 10"/>
            <p:cNvSpPr>
              <a:spLocks noChangeShapeType="1"/>
            </p:cNvSpPr>
            <p:nvPr/>
          </p:nvSpPr>
          <p:spPr bwMode="auto">
            <a:xfrm>
              <a:off x="3415" y="1270"/>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39" name="Line 11"/>
            <p:cNvSpPr>
              <a:spLocks noChangeShapeType="1"/>
            </p:cNvSpPr>
            <p:nvPr/>
          </p:nvSpPr>
          <p:spPr bwMode="auto">
            <a:xfrm>
              <a:off x="3415" y="1405"/>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40" name="Line 12"/>
            <p:cNvSpPr>
              <a:spLocks noChangeShapeType="1"/>
            </p:cNvSpPr>
            <p:nvPr/>
          </p:nvSpPr>
          <p:spPr bwMode="auto">
            <a:xfrm>
              <a:off x="3415" y="1540"/>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41" name="Line 13"/>
            <p:cNvSpPr>
              <a:spLocks noChangeShapeType="1"/>
            </p:cNvSpPr>
            <p:nvPr/>
          </p:nvSpPr>
          <p:spPr bwMode="auto">
            <a:xfrm>
              <a:off x="3415" y="1675"/>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42" name="Text Box 14"/>
            <p:cNvSpPr txBox="1">
              <a:spLocks noChangeArrowheads="1"/>
            </p:cNvSpPr>
            <p:nvPr/>
          </p:nvSpPr>
          <p:spPr bwMode="auto">
            <a:xfrm>
              <a:off x="3372" y="720"/>
              <a:ext cx="303"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add</a:t>
              </a:r>
              <a:endParaRPr lang="en-US" sz="1400"/>
            </a:p>
          </p:txBody>
        </p:sp>
        <p:sp>
          <p:nvSpPr>
            <p:cNvPr id="2710543" name="Text Box 15"/>
            <p:cNvSpPr txBox="1">
              <a:spLocks noChangeArrowheads="1"/>
            </p:cNvSpPr>
            <p:nvPr/>
          </p:nvSpPr>
          <p:spPr bwMode="auto">
            <a:xfrm>
              <a:off x="3378" y="855"/>
              <a:ext cx="297"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sub</a:t>
              </a:r>
              <a:endParaRPr lang="en-US" sz="1400"/>
            </a:p>
          </p:txBody>
        </p:sp>
        <p:sp>
          <p:nvSpPr>
            <p:cNvPr id="2710544" name="Text Box 16"/>
            <p:cNvSpPr txBox="1">
              <a:spLocks noChangeArrowheads="1"/>
            </p:cNvSpPr>
            <p:nvPr/>
          </p:nvSpPr>
          <p:spPr bwMode="auto">
            <a:xfrm>
              <a:off x="3378" y="990"/>
              <a:ext cx="240"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ori</a:t>
              </a:r>
              <a:endParaRPr lang="en-US" sz="1400"/>
            </a:p>
          </p:txBody>
        </p:sp>
        <p:sp>
          <p:nvSpPr>
            <p:cNvPr id="2710545" name="Text Box 17"/>
            <p:cNvSpPr txBox="1">
              <a:spLocks noChangeArrowheads="1"/>
            </p:cNvSpPr>
            <p:nvPr/>
          </p:nvSpPr>
          <p:spPr bwMode="auto">
            <a:xfrm>
              <a:off x="3378" y="1125"/>
              <a:ext cx="222"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lw</a:t>
              </a:r>
              <a:endParaRPr lang="en-US" sz="1400"/>
            </a:p>
          </p:txBody>
        </p:sp>
        <p:sp>
          <p:nvSpPr>
            <p:cNvPr id="2710546" name="Text Box 18"/>
            <p:cNvSpPr txBox="1">
              <a:spLocks noChangeArrowheads="1"/>
            </p:cNvSpPr>
            <p:nvPr/>
          </p:nvSpPr>
          <p:spPr bwMode="auto">
            <a:xfrm>
              <a:off x="3378" y="1260"/>
              <a:ext cx="253"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sw</a:t>
              </a:r>
              <a:endParaRPr lang="en-US" sz="1400"/>
            </a:p>
          </p:txBody>
        </p:sp>
        <p:sp>
          <p:nvSpPr>
            <p:cNvPr id="2710547" name="Text Box 19"/>
            <p:cNvSpPr txBox="1">
              <a:spLocks noChangeArrowheads="1"/>
            </p:cNvSpPr>
            <p:nvPr/>
          </p:nvSpPr>
          <p:spPr bwMode="auto">
            <a:xfrm>
              <a:off x="3378" y="1395"/>
              <a:ext cx="303"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beq</a:t>
              </a:r>
              <a:endParaRPr lang="en-US" sz="1400"/>
            </a:p>
          </p:txBody>
        </p:sp>
        <p:sp>
          <p:nvSpPr>
            <p:cNvPr id="2710548" name="Text Box 20"/>
            <p:cNvSpPr txBox="1">
              <a:spLocks noChangeArrowheads="1"/>
            </p:cNvSpPr>
            <p:nvPr/>
          </p:nvSpPr>
          <p:spPr bwMode="auto">
            <a:xfrm>
              <a:off x="3378" y="1530"/>
              <a:ext cx="359"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jump</a:t>
              </a:r>
              <a:endParaRPr lang="en-US" sz="1400"/>
            </a:p>
          </p:txBody>
        </p:sp>
        <p:sp>
          <p:nvSpPr>
            <p:cNvPr id="2710549" name="Rectangle 21"/>
            <p:cNvSpPr>
              <a:spLocks noChangeArrowheads="1"/>
            </p:cNvSpPr>
            <p:nvPr/>
          </p:nvSpPr>
          <p:spPr bwMode="auto">
            <a:xfrm>
              <a:off x="3792" y="729"/>
              <a:ext cx="729" cy="1081"/>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1400">
                <a:solidFill>
                  <a:schemeClr val="tx1"/>
                </a:solidFill>
              </a:endParaRPr>
            </a:p>
          </p:txBody>
        </p:sp>
        <p:sp>
          <p:nvSpPr>
            <p:cNvPr id="2710550" name="Text Box 22"/>
            <p:cNvSpPr txBox="1">
              <a:spLocks noChangeArrowheads="1"/>
            </p:cNvSpPr>
            <p:nvPr/>
          </p:nvSpPr>
          <p:spPr bwMode="auto">
            <a:xfrm>
              <a:off x="4659" y="704"/>
              <a:ext cx="43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RegDst</a:t>
              </a:r>
              <a:endParaRPr lang="en-US" sz="1400"/>
            </a:p>
          </p:txBody>
        </p:sp>
        <p:sp>
          <p:nvSpPr>
            <p:cNvPr id="2710551" name="Line 23"/>
            <p:cNvSpPr>
              <a:spLocks noChangeShapeType="1"/>
            </p:cNvSpPr>
            <p:nvPr/>
          </p:nvSpPr>
          <p:spPr bwMode="auto">
            <a:xfrm>
              <a:off x="4521" y="891"/>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2" name="Line 24"/>
            <p:cNvSpPr>
              <a:spLocks noChangeShapeType="1"/>
            </p:cNvSpPr>
            <p:nvPr/>
          </p:nvSpPr>
          <p:spPr bwMode="auto">
            <a:xfrm>
              <a:off x="4521" y="1000"/>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3" name="Line 25"/>
            <p:cNvSpPr>
              <a:spLocks noChangeShapeType="1"/>
            </p:cNvSpPr>
            <p:nvPr/>
          </p:nvSpPr>
          <p:spPr bwMode="auto">
            <a:xfrm>
              <a:off x="4521" y="1108"/>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4" name="Line 26"/>
            <p:cNvSpPr>
              <a:spLocks noChangeShapeType="1"/>
            </p:cNvSpPr>
            <p:nvPr/>
          </p:nvSpPr>
          <p:spPr bwMode="auto">
            <a:xfrm>
              <a:off x="4521" y="1216"/>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5" name="Line 27"/>
            <p:cNvSpPr>
              <a:spLocks noChangeShapeType="1"/>
            </p:cNvSpPr>
            <p:nvPr/>
          </p:nvSpPr>
          <p:spPr bwMode="auto">
            <a:xfrm>
              <a:off x="4521" y="1324"/>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6" name="Line 28"/>
            <p:cNvSpPr>
              <a:spLocks noChangeShapeType="1"/>
            </p:cNvSpPr>
            <p:nvPr/>
          </p:nvSpPr>
          <p:spPr bwMode="auto">
            <a:xfrm>
              <a:off x="4521" y="1432"/>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7" name="Line 29"/>
            <p:cNvSpPr>
              <a:spLocks noChangeShapeType="1"/>
            </p:cNvSpPr>
            <p:nvPr/>
          </p:nvSpPr>
          <p:spPr bwMode="auto">
            <a:xfrm>
              <a:off x="4521" y="1540"/>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8" name="Line 30"/>
            <p:cNvSpPr>
              <a:spLocks noChangeShapeType="1"/>
            </p:cNvSpPr>
            <p:nvPr/>
          </p:nvSpPr>
          <p:spPr bwMode="auto">
            <a:xfrm>
              <a:off x="4521" y="1648"/>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9" name="Line 31"/>
            <p:cNvSpPr>
              <a:spLocks noChangeShapeType="1"/>
            </p:cNvSpPr>
            <p:nvPr/>
          </p:nvSpPr>
          <p:spPr bwMode="auto">
            <a:xfrm>
              <a:off x="4521" y="1756"/>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60" name="Line 32"/>
            <p:cNvSpPr>
              <a:spLocks noChangeShapeType="1"/>
            </p:cNvSpPr>
            <p:nvPr/>
          </p:nvSpPr>
          <p:spPr bwMode="auto">
            <a:xfrm>
              <a:off x="4521" y="783"/>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61" name="Text Box 33"/>
            <p:cNvSpPr txBox="1">
              <a:spLocks noChangeArrowheads="1"/>
            </p:cNvSpPr>
            <p:nvPr/>
          </p:nvSpPr>
          <p:spPr bwMode="auto">
            <a:xfrm>
              <a:off x="4659" y="812"/>
              <a:ext cx="447"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ALUSrc</a:t>
              </a:r>
              <a:endParaRPr lang="en-US" sz="1400"/>
            </a:p>
          </p:txBody>
        </p:sp>
        <p:sp>
          <p:nvSpPr>
            <p:cNvPr id="2710562" name="Text Box 34"/>
            <p:cNvSpPr txBox="1">
              <a:spLocks noChangeArrowheads="1"/>
            </p:cNvSpPr>
            <p:nvPr/>
          </p:nvSpPr>
          <p:spPr bwMode="auto">
            <a:xfrm>
              <a:off x="4659" y="920"/>
              <a:ext cx="58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MemtoReg</a:t>
              </a:r>
              <a:endParaRPr lang="en-US" sz="1400"/>
            </a:p>
          </p:txBody>
        </p:sp>
        <p:sp>
          <p:nvSpPr>
            <p:cNvPr id="2710563" name="Text Box 35"/>
            <p:cNvSpPr txBox="1">
              <a:spLocks noChangeArrowheads="1"/>
            </p:cNvSpPr>
            <p:nvPr/>
          </p:nvSpPr>
          <p:spPr bwMode="auto">
            <a:xfrm>
              <a:off x="4659" y="1029"/>
              <a:ext cx="51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RegWrite</a:t>
              </a:r>
              <a:endParaRPr lang="en-US" sz="1400"/>
            </a:p>
          </p:txBody>
        </p:sp>
        <p:sp>
          <p:nvSpPr>
            <p:cNvPr id="2710564" name="Text Box 36"/>
            <p:cNvSpPr txBox="1">
              <a:spLocks noChangeArrowheads="1"/>
            </p:cNvSpPr>
            <p:nvPr/>
          </p:nvSpPr>
          <p:spPr bwMode="auto">
            <a:xfrm>
              <a:off x="4659" y="1137"/>
              <a:ext cx="553"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MemWrite</a:t>
              </a:r>
              <a:endParaRPr lang="en-US" sz="1400"/>
            </a:p>
          </p:txBody>
        </p:sp>
        <p:sp>
          <p:nvSpPr>
            <p:cNvPr id="2710565" name="Text Box 37"/>
            <p:cNvSpPr txBox="1">
              <a:spLocks noChangeArrowheads="1"/>
            </p:cNvSpPr>
            <p:nvPr/>
          </p:nvSpPr>
          <p:spPr bwMode="auto">
            <a:xfrm>
              <a:off x="4659" y="1245"/>
              <a:ext cx="425"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nPCsel</a:t>
              </a:r>
              <a:endParaRPr lang="en-US" sz="1400"/>
            </a:p>
          </p:txBody>
        </p:sp>
        <p:sp>
          <p:nvSpPr>
            <p:cNvPr id="2710566" name="Text Box 38"/>
            <p:cNvSpPr txBox="1">
              <a:spLocks noChangeArrowheads="1"/>
            </p:cNvSpPr>
            <p:nvPr/>
          </p:nvSpPr>
          <p:spPr bwMode="auto">
            <a:xfrm>
              <a:off x="4659" y="1353"/>
              <a:ext cx="351"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Jump</a:t>
              </a:r>
              <a:endParaRPr lang="en-US" sz="1400"/>
            </a:p>
          </p:txBody>
        </p:sp>
        <p:sp>
          <p:nvSpPr>
            <p:cNvPr id="2710567" name="Text Box 39"/>
            <p:cNvSpPr txBox="1">
              <a:spLocks noChangeArrowheads="1"/>
            </p:cNvSpPr>
            <p:nvPr/>
          </p:nvSpPr>
          <p:spPr bwMode="auto">
            <a:xfrm>
              <a:off x="4659" y="1461"/>
              <a:ext cx="383"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ExtOp</a:t>
              </a:r>
              <a:endParaRPr lang="en-US" sz="1400"/>
            </a:p>
          </p:txBody>
        </p:sp>
        <p:sp>
          <p:nvSpPr>
            <p:cNvPr id="2710568" name="Text Box 40"/>
            <p:cNvSpPr txBox="1">
              <a:spLocks noChangeArrowheads="1"/>
            </p:cNvSpPr>
            <p:nvPr/>
          </p:nvSpPr>
          <p:spPr bwMode="auto">
            <a:xfrm>
              <a:off x="4660" y="1569"/>
              <a:ext cx="51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ALUctr[0]</a:t>
              </a:r>
              <a:endParaRPr lang="en-US" sz="1400"/>
            </a:p>
          </p:txBody>
        </p:sp>
        <p:sp>
          <p:nvSpPr>
            <p:cNvPr id="2710569" name="Text Box 41"/>
            <p:cNvSpPr txBox="1">
              <a:spLocks noChangeArrowheads="1"/>
            </p:cNvSpPr>
            <p:nvPr/>
          </p:nvSpPr>
          <p:spPr bwMode="auto">
            <a:xfrm>
              <a:off x="4659" y="1677"/>
              <a:ext cx="51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ALUctr[1]</a:t>
              </a:r>
              <a:endParaRPr lang="en-US" sz="1400"/>
            </a:p>
          </p:txBody>
        </p:sp>
        <p:sp>
          <p:nvSpPr>
            <p:cNvPr id="2710570" name="Text Box 42"/>
            <p:cNvSpPr txBox="1">
              <a:spLocks noChangeArrowheads="1"/>
            </p:cNvSpPr>
            <p:nvPr/>
          </p:nvSpPr>
          <p:spPr bwMode="auto">
            <a:xfrm>
              <a:off x="2597" y="1244"/>
              <a:ext cx="689"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“AND” logic</a:t>
              </a:r>
              <a:endParaRPr lang="en-US" sz="1000"/>
            </a:p>
          </p:txBody>
        </p:sp>
        <p:sp>
          <p:nvSpPr>
            <p:cNvPr id="2710571" name="Text Box 43"/>
            <p:cNvSpPr txBox="1">
              <a:spLocks noChangeArrowheads="1"/>
            </p:cNvSpPr>
            <p:nvPr/>
          </p:nvSpPr>
          <p:spPr bwMode="auto">
            <a:xfrm>
              <a:off x="3835" y="1239"/>
              <a:ext cx="620"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“OR” logic</a:t>
              </a:r>
              <a:endParaRPr lang="en-US" sz="1000"/>
            </a:p>
          </p:txBody>
        </p:sp>
        <p:sp>
          <p:nvSpPr>
            <p:cNvPr id="2710572" name="Line 44"/>
            <p:cNvSpPr>
              <a:spLocks noChangeShapeType="1"/>
            </p:cNvSpPr>
            <p:nvPr/>
          </p:nvSpPr>
          <p:spPr bwMode="auto">
            <a:xfrm>
              <a:off x="2739" y="567"/>
              <a:ext cx="0" cy="21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73" name="Line 45"/>
            <p:cNvSpPr>
              <a:spLocks noChangeShapeType="1"/>
            </p:cNvSpPr>
            <p:nvPr/>
          </p:nvSpPr>
          <p:spPr bwMode="auto">
            <a:xfrm>
              <a:off x="3117" y="567"/>
              <a:ext cx="0" cy="21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74" name="Text Box 46"/>
            <p:cNvSpPr txBox="1">
              <a:spLocks noChangeArrowheads="1"/>
            </p:cNvSpPr>
            <p:nvPr/>
          </p:nvSpPr>
          <p:spPr bwMode="auto">
            <a:xfrm>
              <a:off x="2577" y="384"/>
              <a:ext cx="483"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opcode</a:t>
              </a:r>
              <a:endParaRPr lang="en-US" sz="1400"/>
            </a:p>
          </p:txBody>
        </p:sp>
        <p:sp>
          <p:nvSpPr>
            <p:cNvPr id="2710575" name="Text Box 47"/>
            <p:cNvSpPr txBox="1">
              <a:spLocks noChangeArrowheads="1"/>
            </p:cNvSpPr>
            <p:nvPr/>
          </p:nvSpPr>
          <p:spPr bwMode="auto">
            <a:xfrm>
              <a:off x="3009" y="384"/>
              <a:ext cx="328"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func</a:t>
              </a:r>
              <a:endParaRPr lang="en-US" sz="1400"/>
            </a:p>
          </p:txBody>
        </p:sp>
        <p:sp>
          <p:nvSpPr>
            <p:cNvPr id="2710576" name="Line 48"/>
            <p:cNvSpPr>
              <a:spLocks noChangeShapeType="1"/>
            </p:cNvSpPr>
            <p:nvPr/>
          </p:nvSpPr>
          <p:spPr bwMode="auto">
            <a:xfrm flipV="1">
              <a:off x="2712" y="621"/>
              <a:ext cx="54" cy="27"/>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710577" name="Line 49"/>
            <p:cNvSpPr>
              <a:spLocks noChangeShapeType="1"/>
            </p:cNvSpPr>
            <p:nvPr/>
          </p:nvSpPr>
          <p:spPr bwMode="auto">
            <a:xfrm flipV="1">
              <a:off x="3090" y="621"/>
              <a:ext cx="54" cy="27"/>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50" name="Title 49"/>
          <p:cNvSpPr>
            <a:spLocks noGrp="1"/>
          </p:cNvSpPr>
          <p:nvPr>
            <p:ph type="title"/>
          </p:nvPr>
        </p:nvSpPr>
        <p:spPr/>
        <p:txBody>
          <a:bodyPr/>
          <a:lstStyle/>
          <a:p>
            <a:r>
              <a:rPr lang="en-US" dirty="0" smtClean="0"/>
              <a:t>How We Build The Controller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710532"/>
                                        </p:tgtEl>
                                        <p:attrNameLst>
                                          <p:attrName>style.visibility</p:attrName>
                                        </p:attrNameLst>
                                      </p:cBhvr>
                                      <p:to>
                                        <p:strVal val="visible"/>
                                      </p:to>
                                    </p:set>
                                    <p:animEffect transition="in" filter="fade">
                                      <p:cBhvr>
                                        <p:cTn id="7" dur="2000"/>
                                        <p:tgtEl>
                                          <p:spTgt spid="2710532"/>
                                        </p:tgtEl>
                                      </p:cBhvr>
                                    </p:animEffect>
                                    <p:anim calcmode="lin" valueType="num">
                                      <p:cBhvr>
                                        <p:cTn id="8" dur="2000" fill="hold"/>
                                        <p:tgtEl>
                                          <p:spTgt spid="2710532"/>
                                        </p:tgtEl>
                                        <p:attrNameLst>
                                          <p:attrName>style.rotation</p:attrName>
                                        </p:attrNameLst>
                                      </p:cBhvr>
                                      <p:tavLst>
                                        <p:tav tm="0">
                                          <p:val>
                                            <p:fltVal val="720"/>
                                          </p:val>
                                        </p:tav>
                                        <p:tav tm="100000">
                                          <p:val>
                                            <p:fltVal val="0"/>
                                          </p:val>
                                        </p:tav>
                                      </p:tavLst>
                                    </p:anim>
                                    <p:anim calcmode="lin" valueType="num">
                                      <p:cBhvr>
                                        <p:cTn id="9" dur="2000" fill="hold"/>
                                        <p:tgtEl>
                                          <p:spTgt spid="2710532"/>
                                        </p:tgtEl>
                                        <p:attrNameLst>
                                          <p:attrName>ppt_h</p:attrName>
                                        </p:attrNameLst>
                                      </p:cBhvr>
                                      <p:tavLst>
                                        <p:tav tm="0">
                                          <p:val>
                                            <p:fltVal val="0"/>
                                          </p:val>
                                        </p:tav>
                                        <p:tav tm="100000">
                                          <p:val>
                                            <p:strVal val="#ppt_h"/>
                                          </p:val>
                                        </p:tav>
                                      </p:tavLst>
                                    </p:anim>
                                    <p:anim calcmode="lin" valueType="num">
                                      <p:cBhvr>
                                        <p:cTn id="10" dur="2000" fill="hold"/>
                                        <p:tgtEl>
                                          <p:spTgt spid="271053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053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7394" name="Rectangle 18"/>
          <p:cNvSpPr>
            <a:spLocks noGrp="1" noChangeArrowheads="1"/>
          </p:cNvSpPr>
          <p:nvPr>
            <p:ph type="body" sz="half" idx="1"/>
          </p:nvPr>
        </p:nvSpPr>
        <p:spPr>
          <a:xfrm>
            <a:off x="4267200" y="2074862"/>
            <a:ext cx="3848100" cy="896938"/>
          </a:xfrm>
          <a:noFill/>
          <a:ln/>
        </p:spPr>
        <p:txBody>
          <a:bodyPr/>
          <a:lstStyle/>
          <a:p>
            <a:pPr marL="342900" indent="-342900">
              <a:lnSpc>
                <a:spcPct val="90000"/>
              </a:lnSpc>
              <a:spcBef>
                <a:spcPct val="0"/>
              </a:spcBef>
              <a:buFont typeface="Times" pitchFamily="-65" charset="0"/>
              <a:buNone/>
              <a:tabLst>
                <a:tab pos="1066800" algn="l"/>
              </a:tabLst>
            </a:pPr>
            <a:r>
              <a:rPr lang="en-US" sz="1600" dirty="0" err="1">
                <a:solidFill>
                  <a:schemeClr val="accent2"/>
                </a:solidFill>
              </a:rPr>
              <a:t>lw</a:t>
            </a:r>
            <a:r>
              <a:rPr lang="en-US" sz="1600" dirty="0">
                <a:solidFill>
                  <a:schemeClr val="accent2"/>
                </a:solidFill>
              </a:rPr>
              <a:t>	  $t0, 0($2)</a:t>
            </a:r>
          </a:p>
          <a:p>
            <a:pPr marL="342900" indent="-342900">
              <a:lnSpc>
                <a:spcPct val="90000"/>
              </a:lnSpc>
              <a:spcBef>
                <a:spcPct val="0"/>
              </a:spcBef>
              <a:buFont typeface="Times" pitchFamily="-65" charset="0"/>
              <a:buNone/>
              <a:tabLst>
                <a:tab pos="1066800" algn="l"/>
              </a:tabLst>
            </a:pPr>
            <a:r>
              <a:rPr lang="en-US" sz="1600" dirty="0" err="1">
                <a:solidFill>
                  <a:schemeClr val="accent2"/>
                </a:solidFill>
              </a:rPr>
              <a:t>lw</a:t>
            </a:r>
            <a:r>
              <a:rPr lang="en-US" sz="1600" dirty="0">
                <a:solidFill>
                  <a:schemeClr val="accent2"/>
                </a:solidFill>
              </a:rPr>
              <a:t>	  $t1, 4($2)</a:t>
            </a:r>
          </a:p>
          <a:p>
            <a:pPr marL="342900" indent="-342900">
              <a:lnSpc>
                <a:spcPct val="90000"/>
              </a:lnSpc>
              <a:spcBef>
                <a:spcPct val="0"/>
              </a:spcBef>
              <a:buFont typeface="Times" pitchFamily="-65" charset="0"/>
              <a:buNone/>
              <a:tabLst>
                <a:tab pos="1066800" algn="l"/>
              </a:tabLst>
            </a:pPr>
            <a:r>
              <a:rPr lang="en-US" sz="1600" dirty="0" err="1">
                <a:solidFill>
                  <a:schemeClr val="accent2"/>
                </a:solidFill>
              </a:rPr>
              <a:t>sw</a:t>
            </a:r>
            <a:r>
              <a:rPr lang="en-US" sz="1600" dirty="0">
                <a:solidFill>
                  <a:schemeClr val="accent2"/>
                </a:solidFill>
              </a:rPr>
              <a:t>	  $t1, 0($2)</a:t>
            </a:r>
          </a:p>
          <a:p>
            <a:pPr marL="342900" indent="-342900">
              <a:spcBef>
                <a:spcPct val="0"/>
              </a:spcBef>
              <a:buFont typeface="Times" pitchFamily="-65" charset="0"/>
              <a:buNone/>
              <a:tabLst>
                <a:tab pos="1066800" algn="l"/>
              </a:tabLst>
            </a:pPr>
            <a:r>
              <a:rPr lang="en-US" sz="1600" dirty="0" err="1">
                <a:solidFill>
                  <a:schemeClr val="accent2"/>
                </a:solidFill>
              </a:rPr>
              <a:t>sw</a:t>
            </a:r>
            <a:r>
              <a:rPr lang="en-US" sz="1600" dirty="0">
                <a:solidFill>
                  <a:schemeClr val="accent2"/>
                </a:solidFill>
              </a:rPr>
              <a:t>	  $t0, 4($2)</a:t>
            </a:r>
          </a:p>
        </p:txBody>
      </p:sp>
      <p:sp>
        <p:nvSpPr>
          <p:cNvPr id="997382" name="Rectangle 6"/>
          <p:cNvSpPr>
            <a:spLocks noChangeArrowheads="1"/>
          </p:cNvSpPr>
          <p:nvPr/>
        </p:nvSpPr>
        <p:spPr bwMode="auto">
          <a:xfrm>
            <a:off x="596900" y="1054100"/>
            <a:ext cx="7429500" cy="2667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997383" name="Rectangle 7"/>
          <p:cNvSpPr>
            <a:spLocks noChangeArrowheads="1"/>
          </p:cNvSpPr>
          <p:nvPr/>
        </p:nvSpPr>
        <p:spPr bwMode="auto">
          <a:xfrm>
            <a:off x="857250" y="1187450"/>
            <a:ext cx="2590800" cy="546100"/>
          </a:xfrm>
          <a:prstGeom prst="rect">
            <a:avLst/>
          </a:prstGeom>
          <a:noFill/>
          <a:ln w="28575">
            <a:solidFill>
              <a:schemeClr val="tx1"/>
            </a:solidFill>
            <a:miter lim="800000"/>
            <a:headEnd/>
            <a:tailEnd/>
          </a:ln>
          <a:effectLst/>
        </p:spPr>
        <p:txBody>
          <a:bodyPr lIns="63500" tIns="25400" rIns="63500" bIns="25400">
            <a:prstTxWarp prst="textNoShape">
              <a:avLst/>
            </a:prstTxWarp>
            <a:spAutoFit/>
          </a:bodyPr>
          <a:lstStyle/>
          <a:p>
            <a:pPr marL="342900" indent="-342900" algn="l">
              <a:lnSpc>
                <a:spcPct val="85000"/>
              </a:lnSpc>
              <a:spcBef>
                <a:spcPct val="41000"/>
              </a:spcBef>
            </a:pPr>
            <a:r>
              <a:rPr lang="en-US" sz="1800" b="1">
                <a:solidFill>
                  <a:schemeClr val="tx1"/>
                </a:solidFill>
              </a:rPr>
              <a:t>High Level Language Program (e.g., C)</a:t>
            </a:r>
          </a:p>
        </p:txBody>
      </p:sp>
      <p:sp>
        <p:nvSpPr>
          <p:cNvPr id="997384" name="Rectangle 8"/>
          <p:cNvSpPr>
            <a:spLocks noChangeArrowheads="1"/>
          </p:cNvSpPr>
          <p:nvPr/>
        </p:nvSpPr>
        <p:spPr bwMode="auto">
          <a:xfrm>
            <a:off x="857250" y="2133600"/>
            <a:ext cx="2800350" cy="546100"/>
          </a:xfrm>
          <a:prstGeom prst="rect">
            <a:avLst/>
          </a:prstGeom>
          <a:noFill/>
          <a:ln w="28575">
            <a:solidFill>
              <a:schemeClr val="tx1"/>
            </a:solidFill>
            <a:miter lim="800000"/>
            <a:headEnd/>
            <a:tailEnd/>
          </a:ln>
          <a:effectLst/>
        </p:spPr>
        <p:txBody>
          <a:bodyPr lIns="63500" tIns="25400" rIns="63500" bIns="25400">
            <a:prstTxWarp prst="textNoShape">
              <a:avLst/>
            </a:prstTxWarp>
            <a:spAutoFit/>
          </a:bodyPr>
          <a:lstStyle/>
          <a:p>
            <a:pPr marL="342900" indent="-342900" algn="l">
              <a:lnSpc>
                <a:spcPct val="85000"/>
              </a:lnSpc>
              <a:spcBef>
                <a:spcPct val="41000"/>
              </a:spcBef>
            </a:pPr>
            <a:r>
              <a:rPr lang="en-US" sz="1800" b="1">
                <a:solidFill>
                  <a:schemeClr val="accent2"/>
                </a:solidFill>
              </a:rPr>
              <a:t>Assembly  Language Program (e.g.,MIPS)</a:t>
            </a:r>
            <a:endParaRPr lang="en-US" sz="1800" b="1">
              <a:solidFill>
                <a:schemeClr val="tx1"/>
              </a:solidFill>
            </a:endParaRPr>
          </a:p>
        </p:txBody>
      </p:sp>
      <p:sp>
        <p:nvSpPr>
          <p:cNvPr id="997385" name="Rectangle 9"/>
          <p:cNvSpPr>
            <a:spLocks noChangeArrowheads="1"/>
          </p:cNvSpPr>
          <p:nvPr/>
        </p:nvSpPr>
        <p:spPr bwMode="auto">
          <a:xfrm>
            <a:off x="908050" y="3048000"/>
            <a:ext cx="2590800" cy="546100"/>
          </a:xfrm>
          <a:prstGeom prst="rect">
            <a:avLst/>
          </a:prstGeom>
          <a:noFill/>
          <a:ln w="28575">
            <a:solidFill>
              <a:schemeClr val="tx1"/>
            </a:solidFill>
            <a:miter lim="800000"/>
            <a:headEnd/>
            <a:tailEnd/>
          </a:ln>
          <a:effectLst/>
        </p:spPr>
        <p:txBody>
          <a:bodyPr lIns="63500" tIns="25400" rIns="63500" bIns="25400">
            <a:prstTxWarp prst="textNoShape">
              <a:avLst/>
            </a:prstTxWarp>
            <a:spAutoFit/>
          </a:bodyPr>
          <a:lstStyle/>
          <a:p>
            <a:pPr marL="342900" indent="-342900" algn="l">
              <a:lnSpc>
                <a:spcPct val="85000"/>
              </a:lnSpc>
              <a:spcBef>
                <a:spcPct val="41000"/>
              </a:spcBef>
            </a:pPr>
            <a:r>
              <a:rPr lang="en-US" sz="1800" b="1"/>
              <a:t>Machine  Language Program (MIPS)</a:t>
            </a:r>
          </a:p>
        </p:txBody>
      </p:sp>
      <p:sp>
        <p:nvSpPr>
          <p:cNvPr id="997386" name="Rectangle 10"/>
          <p:cNvSpPr>
            <a:spLocks noChangeArrowheads="1"/>
          </p:cNvSpPr>
          <p:nvPr/>
        </p:nvSpPr>
        <p:spPr bwMode="auto">
          <a:xfrm>
            <a:off x="304800" y="4419600"/>
            <a:ext cx="4038600" cy="561975"/>
          </a:xfrm>
          <a:prstGeom prst="rect">
            <a:avLst/>
          </a:prstGeom>
          <a:noFill/>
          <a:ln w="28575">
            <a:pattFill prst="pct70">
              <a:fgClr>
                <a:schemeClr val="tx1"/>
              </a:fgClr>
              <a:bgClr>
                <a:schemeClr val="bg1"/>
              </a:bgClr>
            </a:pattFill>
            <a:miter lim="800000"/>
            <a:headEnd/>
            <a:tailEnd/>
          </a:ln>
          <a:effectLst/>
        </p:spPr>
        <p:txBody>
          <a:bodyPr lIns="63500" tIns="25400" rIns="63500" bIns="25400">
            <a:prstTxWarp prst="textNoShape">
              <a:avLst/>
            </a:prstTxWarp>
            <a:spAutoFit/>
          </a:bodyPr>
          <a:lstStyle/>
          <a:p>
            <a:pPr marL="342900" indent="-342900" algn="l">
              <a:lnSpc>
                <a:spcPct val="88000"/>
              </a:lnSpc>
              <a:spcBef>
                <a:spcPct val="43000"/>
              </a:spcBef>
            </a:pPr>
            <a:r>
              <a:rPr lang="en-US" sz="1800" b="1">
                <a:solidFill>
                  <a:srgbClr val="800080"/>
                </a:solidFill>
              </a:rPr>
              <a:t>Hardware Architecture Description (e.g., block diagrams)</a:t>
            </a:r>
            <a:r>
              <a:rPr lang="en-US" sz="1800">
                <a:solidFill>
                  <a:schemeClr val="tx1"/>
                </a:solidFill>
              </a:rPr>
              <a:t> </a:t>
            </a:r>
          </a:p>
        </p:txBody>
      </p:sp>
      <p:sp>
        <p:nvSpPr>
          <p:cNvPr id="997387" name="Line 11"/>
          <p:cNvSpPr>
            <a:spLocks noChangeShapeType="1"/>
          </p:cNvSpPr>
          <p:nvPr/>
        </p:nvSpPr>
        <p:spPr bwMode="auto">
          <a:xfrm>
            <a:off x="2057400" y="1733550"/>
            <a:ext cx="0" cy="40005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97389" name="Rectangle 13"/>
          <p:cNvSpPr>
            <a:spLocks noChangeArrowheads="1"/>
          </p:cNvSpPr>
          <p:nvPr/>
        </p:nvSpPr>
        <p:spPr bwMode="auto">
          <a:xfrm>
            <a:off x="2197100" y="1828800"/>
            <a:ext cx="1308100" cy="284163"/>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1800" b="1" i="1">
                <a:solidFill>
                  <a:schemeClr val="tx1"/>
                </a:solidFill>
              </a:rPr>
              <a:t>Compiler</a:t>
            </a:r>
          </a:p>
        </p:txBody>
      </p:sp>
      <p:sp>
        <p:nvSpPr>
          <p:cNvPr id="997390" name="Rectangle 14"/>
          <p:cNvSpPr>
            <a:spLocks noChangeArrowheads="1"/>
          </p:cNvSpPr>
          <p:nvPr/>
        </p:nvSpPr>
        <p:spPr bwMode="auto">
          <a:xfrm>
            <a:off x="2222500" y="2743200"/>
            <a:ext cx="1435100" cy="284163"/>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997391" name="Line 15"/>
          <p:cNvSpPr>
            <a:spLocks noChangeShapeType="1"/>
          </p:cNvSpPr>
          <p:nvPr/>
        </p:nvSpPr>
        <p:spPr bwMode="auto">
          <a:xfrm>
            <a:off x="2108200" y="3568700"/>
            <a:ext cx="0" cy="8509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97392" name="Rectangle 16"/>
          <p:cNvSpPr>
            <a:spLocks noChangeArrowheads="1"/>
          </p:cNvSpPr>
          <p:nvPr/>
        </p:nvSpPr>
        <p:spPr bwMode="auto">
          <a:xfrm>
            <a:off x="381000" y="3810000"/>
            <a:ext cx="1676400" cy="517525"/>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997393" name="Rectangle 17"/>
          <p:cNvSpPr>
            <a:spLocks noChangeArrowheads="1"/>
          </p:cNvSpPr>
          <p:nvPr/>
        </p:nvSpPr>
        <p:spPr bwMode="auto">
          <a:xfrm>
            <a:off x="4343400" y="1131887"/>
            <a:ext cx="3086100" cy="925513"/>
          </a:xfrm>
          <a:prstGeom prst="rect">
            <a:avLst/>
          </a:prstGeom>
          <a:noFill/>
          <a:ln w="12700">
            <a:noFill/>
            <a:miter lim="800000"/>
            <a:headEnd/>
            <a:tailEnd/>
          </a:ln>
          <a:effectLst/>
        </p:spPr>
        <p:txBody>
          <a:bodyPr lIns="63500" tIns="25400" rIns="63500" bIns="25400">
            <a:prstTxWarp prst="textNoShape">
              <a:avLst/>
            </a:prstTxWarp>
            <a:spAutoFit/>
          </a:bodyPr>
          <a:lstStyle/>
          <a:p>
            <a:pPr marL="342900" indent="-342900" algn="l">
              <a:lnSpc>
                <a:spcPct val="78000"/>
              </a:lnSpc>
              <a:spcBef>
                <a:spcPct val="42000"/>
              </a:spcBef>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spcBef>
                <a:spcPct val="42000"/>
              </a:spcBef>
            </a:pPr>
            <a:r>
              <a:rPr lang="en-US" sz="1800" b="1" dirty="0" err="1">
                <a:solidFill>
                  <a:schemeClr val="tx1"/>
                </a:solidFill>
              </a:rPr>
              <a:t>v[k</a:t>
            </a:r>
            <a:r>
              <a:rPr lang="en-US" sz="1800" b="1" dirty="0">
                <a:solidFill>
                  <a:schemeClr val="tx1"/>
                </a:solidFill>
              </a:rPr>
              <a:t>] = v[k+1];</a:t>
            </a:r>
          </a:p>
          <a:p>
            <a:pPr marL="342900" indent="-342900" algn="l">
              <a:lnSpc>
                <a:spcPct val="78000"/>
              </a:lnSpc>
              <a:spcBef>
                <a:spcPct val="42000"/>
              </a:spcBef>
            </a:pPr>
            <a:r>
              <a:rPr lang="en-US" sz="1800" b="1" dirty="0">
                <a:solidFill>
                  <a:schemeClr val="tx1"/>
                </a:solidFill>
              </a:rPr>
              <a:t>v[k+1] = temp;</a:t>
            </a:r>
            <a:endParaRPr lang="en-US" sz="1200" dirty="0">
              <a:solidFill>
                <a:schemeClr val="tx1"/>
              </a:solidFill>
            </a:endParaRPr>
          </a:p>
        </p:txBody>
      </p:sp>
      <p:sp>
        <p:nvSpPr>
          <p:cNvPr id="997395" name="Rectangle 19"/>
          <p:cNvSpPr>
            <a:spLocks noChangeArrowheads="1"/>
          </p:cNvSpPr>
          <p:nvPr/>
        </p:nvSpPr>
        <p:spPr bwMode="auto">
          <a:xfrm>
            <a:off x="5270500" y="4051300"/>
            <a:ext cx="2984500" cy="2667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997396" name="Rectangle 20"/>
          <p:cNvSpPr>
            <a:spLocks noChangeArrowheads="1"/>
          </p:cNvSpPr>
          <p:nvPr/>
        </p:nvSpPr>
        <p:spPr bwMode="auto">
          <a:xfrm>
            <a:off x="4314825" y="3048000"/>
            <a:ext cx="3484182" cy="76687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r>
              <a:rPr lang="en-US" sz="1100" dirty="0">
                <a:latin typeface="Courier New" pitchFamily="-65" charset="0"/>
              </a:rPr>
              <a:t>0000 1001 1100 0110 1010 1111 0101 1000</a:t>
            </a:r>
          </a:p>
          <a:p>
            <a:pPr algn="l"/>
            <a:r>
              <a:rPr lang="en-US" sz="1100" dirty="0">
                <a:latin typeface="Courier New" pitchFamily="-65" charset="0"/>
              </a:rPr>
              <a:t>1010 1111 0101 1000 0000 1001 1100 0110 </a:t>
            </a:r>
          </a:p>
          <a:p>
            <a:pPr algn="l"/>
            <a:r>
              <a:rPr lang="en-US" sz="1100" dirty="0">
                <a:latin typeface="Courier New" pitchFamily="-65" charset="0"/>
              </a:rPr>
              <a:t>1100 0110 1010 1111 0101 1000 0000 1001 </a:t>
            </a:r>
          </a:p>
          <a:p>
            <a:pPr algn="l"/>
            <a:r>
              <a:rPr lang="en-US" sz="1100" dirty="0">
                <a:latin typeface="Courier New" pitchFamily="-65" charset="0"/>
              </a:rPr>
              <a:t>0101 1000 0000 1001 1100 0110 1010 1111</a:t>
            </a:r>
            <a:r>
              <a:rPr lang="en-US" sz="1100" dirty="0">
                <a:latin typeface="Courier" pitchFamily="-65" charset="0"/>
              </a:rPr>
              <a:t> </a:t>
            </a:r>
          </a:p>
        </p:txBody>
      </p:sp>
      <p:sp>
        <p:nvSpPr>
          <p:cNvPr id="997398" name="Rectangle 22"/>
          <p:cNvSpPr>
            <a:spLocks noChangeArrowheads="1"/>
          </p:cNvSpPr>
          <p:nvPr/>
        </p:nvSpPr>
        <p:spPr bwMode="auto">
          <a:xfrm>
            <a:off x="844550" y="3568700"/>
            <a:ext cx="2730500" cy="1397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97399" name="Line 23"/>
          <p:cNvSpPr>
            <a:spLocks noChangeShapeType="1"/>
          </p:cNvSpPr>
          <p:nvPr/>
        </p:nvSpPr>
        <p:spPr bwMode="auto">
          <a:xfrm>
            <a:off x="2085975" y="2674938"/>
            <a:ext cx="0" cy="40005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97400" name="Rectangle 24"/>
          <p:cNvSpPr>
            <a:spLocks noChangeArrowheads="1"/>
          </p:cNvSpPr>
          <p:nvPr/>
        </p:nvSpPr>
        <p:spPr bwMode="auto">
          <a:xfrm>
            <a:off x="609600" y="5822950"/>
            <a:ext cx="3708400" cy="561975"/>
          </a:xfrm>
          <a:prstGeom prst="rect">
            <a:avLst/>
          </a:prstGeom>
          <a:noFill/>
          <a:ln w="28575">
            <a:pattFill prst="pct70">
              <a:fgClr>
                <a:schemeClr val="tx1"/>
              </a:fgClr>
              <a:bgClr>
                <a:schemeClr val="bg1"/>
              </a:bgClr>
            </a:pattFill>
            <a:miter lim="800000"/>
            <a:headEnd/>
            <a:tailEnd/>
          </a:ln>
          <a:effectLst/>
        </p:spPr>
        <p:txBody>
          <a:bodyPr lIns="63500" tIns="25400" rIns="63500" bIns="25400">
            <a:prstTxWarp prst="textNoShape">
              <a:avLst/>
            </a:prstTxWarp>
            <a:spAutoFit/>
          </a:bodyPr>
          <a:lstStyle/>
          <a:p>
            <a:pPr marL="342900" indent="-342900" algn="l">
              <a:lnSpc>
                <a:spcPct val="88000"/>
              </a:lnSpc>
              <a:spcBef>
                <a:spcPct val="43000"/>
              </a:spcBef>
            </a:pPr>
            <a:r>
              <a:rPr lang="en-US" sz="1800" b="1">
                <a:solidFill>
                  <a:srgbClr val="005400"/>
                </a:solidFill>
              </a:rPr>
              <a:t>Logic Circuit Description</a:t>
            </a:r>
            <a:br>
              <a:rPr lang="en-US" sz="1800" b="1">
                <a:solidFill>
                  <a:srgbClr val="005400"/>
                </a:solidFill>
              </a:rPr>
            </a:br>
            <a:r>
              <a:rPr lang="en-US" sz="1800" b="1">
                <a:solidFill>
                  <a:srgbClr val="005400"/>
                </a:solidFill>
              </a:rPr>
              <a:t>(Circuit Schematic Diagrams)</a:t>
            </a:r>
          </a:p>
        </p:txBody>
      </p:sp>
      <p:sp>
        <p:nvSpPr>
          <p:cNvPr id="997402" name="Line 26"/>
          <p:cNvSpPr>
            <a:spLocks noChangeShapeType="1"/>
          </p:cNvSpPr>
          <p:nvPr/>
        </p:nvSpPr>
        <p:spPr bwMode="auto">
          <a:xfrm>
            <a:off x="2286000" y="4976813"/>
            <a:ext cx="0" cy="8509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97403" name="Rectangle 27"/>
          <p:cNvSpPr>
            <a:spLocks noChangeArrowheads="1"/>
          </p:cNvSpPr>
          <p:nvPr/>
        </p:nvSpPr>
        <p:spPr bwMode="auto">
          <a:xfrm>
            <a:off x="381000" y="5121275"/>
            <a:ext cx="1981200" cy="517525"/>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graphicFrame>
        <p:nvGraphicFramePr>
          <p:cNvPr id="997408" name="Object 32"/>
          <p:cNvGraphicFramePr>
            <a:graphicFrameLocks noChangeAspect="1"/>
          </p:cNvGraphicFramePr>
          <p:nvPr>
            <p:ph sz="quarter" idx="3"/>
          </p:nvPr>
        </p:nvGraphicFramePr>
        <p:xfrm>
          <a:off x="4800600" y="5486400"/>
          <a:ext cx="1828800" cy="1257300"/>
        </p:xfrm>
        <a:graphic>
          <a:graphicData uri="http://schemas.openxmlformats.org/presentationml/2006/ole">
            <p:oleObj spid="_x0000_s176130" name="Image" r:id="rId6" imgW="3492063" imgH="2400000" progId="Photoshop.Image.7">
              <p:embed/>
            </p:oleObj>
          </a:graphicData>
        </a:graphic>
      </p:graphicFrame>
      <p:pic>
        <p:nvPicPr>
          <p:cNvPr id="997411" name="Picture 35" descr="Picture 1"/>
          <p:cNvPicPr>
            <a:picLocks noChangeAspect="1" noChangeArrowheads="1"/>
          </p:cNvPicPr>
          <p:nvPr/>
        </p:nvPicPr>
        <p:blipFill>
          <a:blip r:embed="rId7"/>
          <a:srcRect/>
          <a:stretch>
            <a:fillRect/>
          </a:stretch>
        </p:blipFill>
        <p:spPr bwMode="auto">
          <a:xfrm>
            <a:off x="4800600" y="4038600"/>
            <a:ext cx="1638300" cy="1373188"/>
          </a:xfrm>
          <a:prstGeom prst="rect">
            <a:avLst/>
          </a:prstGeom>
          <a:noFill/>
        </p:spPr>
      </p:pic>
      <p:sp>
        <p:nvSpPr>
          <p:cNvPr id="997412" name="Rectangle 36"/>
          <p:cNvSpPr>
            <a:spLocks noChangeArrowheads="1"/>
          </p:cNvSpPr>
          <p:nvPr/>
        </p:nvSpPr>
        <p:spPr bwMode="auto">
          <a:xfrm>
            <a:off x="6128327" y="5073650"/>
            <a:ext cx="304800" cy="336550"/>
          </a:xfrm>
          <a:prstGeom prst="rect">
            <a:avLst/>
          </a:prstGeom>
          <a:solidFill>
            <a:schemeClr val="tx1"/>
          </a:solidFill>
          <a:ln w="12700">
            <a:noFill/>
            <a:miter lim="800000"/>
            <a:headEnd/>
            <a:tailEnd/>
          </a:ln>
          <a:effectLst/>
        </p:spPr>
        <p:txBody>
          <a:bodyPr wrap="none" anchor="ctr">
            <a:prstTxWarp prst="textNoShape">
              <a:avLst/>
            </a:prstTxWarp>
          </a:bodyPr>
          <a:lstStyle/>
          <a:p>
            <a:endParaRPr lang="en-US"/>
          </a:p>
        </p:txBody>
      </p:sp>
      <p:pic>
        <p:nvPicPr>
          <p:cNvPr id="997413" name="Picture 37" descr="CreationOfMan"/>
          <p:cNvPicPr>
            <a:picLocks noChangeAspect="1" noChangeArrowheads="1"/>
          </p:cNvPicPr>
          <p:nvPr/>
        </p:nvPicPr>
        <p:blipFill>
          <a:blip r:embed="rId8">
            <a:alphaModFix amt="90000"/>
          </a:blip>
          <a:srcRect l="59843"/>
          <a:stretch>
            <a:fillRect/>
          </a:stretch>
        </p:blipFill>
        <p:spPr bwMode="auto">
          <a:xfrm rot="-5400000">
            <a:off x="3388809" y="279288"/>
            <a:ext cx="2366382" cy="4419604"/>
          </a:xfrm>
          <a:prstGeom prst="rect">
            <a:avLst/>
          </a:prstGeom>
          <a:noFill/>
        </p:spPr>
      </p:pic>
      <p:sp>
        <p:nvSpPr>
          <p:cNvPr id="26" name="Title 25"/>
          <p:cNvSpPr>
            <a:spLocks noGrp="1"/>
          </p:cNvSpPr>
          <p:nvPr>
            <p:ph type="title"/>
          </p:nvPr>
        </p:nvSpPr>
        <p:spPr>
          <a:xfrm>
            <a:off x="762000" y="152400"/>
            <a:ext cx="7924800" cy="474663"/>
          </a:xfrm>
        </p:spPr>
        <p:txBody>
          <a:bodyPr/>
          <a:lstStyle/>
          <a:p>
            <a:r>
              <a:rPr lang="en-US" sz="3600" dirty="0" smtClean="0"/>
              <a:t>Call home, we’ve made HW/SW contact!</a:t>
            </a:r>
            <a:endParaRPr lang="en-US" sz="3600" dirty="0"/>
          </a:p>
        </p:txBody>
      </p:sp>
      <p:pic>
        <p:nvPicPr>
          <p:cNvPr id="27" name="Picture 37" descr="CreationOfMan"/>
          <p:cNvPicPr>
            <a:picLocks noChangeAspect="1" noChangeArrowheads="1"/>
          </p:cNvPicPr>
          <p:nvPr/>
        </p:nvPicPr>
        <p:blipFill>
          <a:blip r:embed="rId8">
            <a:alphaModFix amt="90000"/>
          </a:blip>
          <a:srcRect l="5047" r="40643"/>
          <a:stretch>
            <a:fillRect/>
          </a:stretch>
        </p:blipFill>
        <p:spPr bwMode="auto">
          <a:xfrm rot="-5400000">
            <a:off x="2971801" y="3047998"/>
            <a:ext cx="3200400" cy="4419604"/>
          </a:xfrm>
          <a:prstGeom prst="rect">
            <a:avLst/>
          </a:prstGeom>
          <a:noFill/>
        </p:spPr>
      </p:pic>
      <p:pic>
        <p:nvPicPr>
          <p:cNvPr id="28" name="2008SpCS61C-L28-ddg-pipelineI.aif">
            <a:hlinkClick r:id="" action="ppaction://media"/>
          </p:cNvPr>
          <p:cNvPicPr>
            <a:picLocks noRot="1" noChangeAspect="1"/>
          </p:cNvPicPr>
          <p:nvPr>
            <a:audioFile r:link="rId2"/>
          </p:nvPr>
        </p:nvPicPr>
        <p:blipFill>
          <a:blip r:embed="rId9"/>
          <a:stretch>
            <a:fillRect/>
          </a:stretch>
        </p:blipFill>
        <p:spPr>
          <a:xfrm>
            <a:off x="8077200" y="5638800"/>
            <a:ext cx="838200" cy="838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997413"/>
                                        </p:tgtEl>
                                        <p:attrNameLst>
                                          <p:attrName>style.visibility</p:attrName>
                                        </p:attrNameLst>
                                      </p:cBhvr>
                                      <p:to>
                                        <p:strVal val="visible"/>
                                      </p:to>
                                    </p:set>
                                    <p:anim calcmode="lin" valueType="num">
                                      <p:cBhvr additive="base">
                                        <p:cTn id="7" dur="2000" fill="hold"/>
                                        <p:tgtEl>
                                          <p:spTgt spid="997413"/>
                                        </p:tgtEl>
                                        <p:attrNameLst>
                                          <p:attrName>ppt_x</p:attrName>
                                        </p:attrNameLst>
                                      </p:cBhvr>
                                      <p:tavLst>
                                        <p:tav tm="0">
                                          <p:val>
                                            <p:strVal val="#ppt_x"/>
                                          </p:val>
                                        </p:tav>
                                        <p:tav tm="100000">
                                          <p:val>
                                            <p:strVal val="#ppt_x"/>
                                          </p:val>
                                        </p:tav>
                                      </p:tavLst>
                                    </p:anim>
                                    <p:anim calcmode="lin" valueType="num">
                                      <p:cBhvr additive="base">
                                        <p:cTn id="8" dur="2000" fill="hold"/>
                                        <p:tgtEl>
                                          <p:spTgt spid="9974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2008SpCS61C-L28-ddg-pipelineI.wav"/>
                                        </p:tgtEl>
                                      </p:cMediaNode>
                                    </p:audio>
                                  </p:subTnLst>
                                </p:cTn>
                              </p:par>
                              <p:par>
                                <p:cTn id="9" presetID="7"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000" fill="hold"/>
                                        <p:tgtEl>
                                          <p:spTgt spid="27"/>
                                        </p:tgtEl>
                                        <p:attrNameLst>
                                          <p:attrName>ppt_x</p:attrName>
                                        </p:attrNameLst>
                                      </p:cBhvr>
                                      <p:tavLst>
                                        <p:tav tm="0">
                                          <p:val>
                                            <p:strVal val="#ppt_x"/>
                                          </p:val>
                                        </p:tav>
                                        <p:tav tm="100000">
                                          <p:val>
                                            <p:strVal val="#ppt_x"/>
                                          </p:val>
                                        </p:tav>
                                      </p:tavLst>
                                    </p:anim>
                                    <p:anim calcmode="lin" valueType="num">
                                      <p:cBhvr additive="base">
                                        <p:cTn id="1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2578" name="Rectangle 2"/>
          <p:cNvSpPr>
            <a:spLocks noGrp="1" noChangeArrowheads="1"/>
          </p:cNvSpPr>
          <p:nvPr>
            <p:ph type="title"/>
          </p:nvPr>
        </p:nvSpPr>
        <p:spPr/>
        <p:txBody>
          <a:bodyPr/>
          <a:lstStyle/>
          <a:p>
            <a:r>
              <a:rPr lang="en-US" dirty="0"/>
              <a:t>Processor Performance</a:t>
            </a:r>
          </a:p>
        </p:txBody>
      </p:sp>
      <p:sp>
        <p:nvSpPr>
          <p:cNvPr id="2712579" name="Rectangle 3"/>
          <p:cNvSpPr>
            <a:spLocks noGrp="1" noChangeArrowheads="1"/>
          </p:cNvSpPr>
          <p:nvPr>
            <p:ph type="body" idx="1"/>
          </p:nvPr>
        </p:nvSpPr>
        <p:spPr>
          <a:xfrm>
            <a:off x="457200" y="1143000"/>
            <a:ext cx="8229600" cy="5181600"/>
          </a:xfrm>
        </p:spPr>
        <p:txBody>
          <a:bodyPr/>
          <a:lstStyle/>
          <a:p>
            <a:r>
              <a:rPr lang="en-US" sz="2800" dirty="0"/>
              <a:t>Can we estimate the clock rate (frequency) of our single-cycle processor? We know:</a:t>
            </a:r>
          </a:p>
          <a:p>
            <a:pPr lvl="1"/>
            <a:r>
              <a:rPr lang="en-US" sz="2400" dirty="0"/>
              <a:t>1 cycle per instruction</a:t>
            </a:r>
          </a:p>
          <a:p>
            <a:pPr lvl="1"/>
            <a:r>
              <a:rPr lang="en-US" sz="2400" dirty="0" err="1">
                <a:solidFill>
                  <a:schemeClr val="accent1"/>
                </a:solidFill>
                <a:latin typeface="Courier New" pitchFamily="-65" charset="0"/>
              </a:rPr>
              <a:t>lw</a:t>
            </a:r>
            <a:r>
              <a:rPr lang="en-US" sz="2400" dirty="0">
                <a:solidFill>
                  <a:schemeClr val="accent1"/>
                </a:solidFill>
              </a:rPr>
              <a:t> </a:t>
            </a:r>
            <a:r>
              <a:rPr lang="en-US" sz="2400" dirty="0"/>
              <a:t>is the most demanding instruction.</a:t>
            </a:r>
          </a:p>
          <a:p>
            <a:pPr lvl="1"/>
            <a:r>
              <a:rPr lang="en-US" sz="2400" dirty="0"/>
              <a:t>Assume</a:t>
            </a:r>
            <a:r>
              <a:rPr lang="en-US" sz="2400" dirty="0" smtClean="0"/>
              <a:t> these delays </a:t>
            </a:r>
            <a:r>
              <a:rPr lang="en-US" sz="2400" dirty="0"/>
              <a:t>for major pieces of the </a:t>
            </a:r>
            <a:r>
              <a:rPr lang="en-US" sz="2400" dirty="0" err="1"/>
              <a:t>datapath</a:t>
            </a:r>
            <a:r>
              <a:rPr lang="en-US" sz="2400" dirty="0"/>
              <a:t>:</a:t>
            </a:r>
          </a:p>
          <a:p>
            <a:pPr lvl="2"/>
            <a:r>
              <a:rPr lang="en-US" sz="2000" dirty="0"/>
              <a:t>Instr. </a:t>
            </a:r>
            <a:r>
              <a:rPr lang="en-US" sz="2000" dirty="0" err="1"/>
              <a:t>Mem</a:t>
            </a:r>
            <a:r>
              <a:rPr lang="en-US" sz="2000" dirty="0"/>
              <a:t>, ALU, Data </a:t>
            </a:r>
            <a:r>
              <a:rPr lang="en-US" sz="2000" dirty="0" err="1"/>
              <a:t>Mem</a:t>
            </a:r>
            <a:r>
              <a:rPr lang="en-US" sz="2000" dirty="0"/>
              <a:t> : 2ns each, </a:t>
            </a:r>
            <a:r>
              <a:rPr lang="en-US" sz="2000" dirty="0" err="1"/>
              <a:t>regfile</a:t>
            </a:r>
            <a:r>
              <a:rPr lang="en-US" sz="2000" dirty="0"/>
              <a:t> 1ns</a:t>
            </a:r>
          </a:p>
          <a:p>
            <a:pPr lvl="2"/>
            <a:r>
              <a:rPr lang="en-US" sz="2000" dirty="0"/>
              <a:t>Instruction execution requires: 2 + 1 + 2 + 2 + 1 = 8ns</a:t>
            </a:r>
          </a:p>
          <a:p>
            <a:pPr lvl="2"/>
            <a:r>
              <a:rPr lang="en-US" dirty="0" err="1">
                <a:solidFill>
                  <a:schemeClr val="accent2"/>
                </a:solidFill>
                <a:latin typeface="Symbol" pitchFamily="-65" charset="2"/>
                <a:cs typeface="ＭＳ Ｐゴシック" pitchFamily="-65" charset="-128"/>
                <a:sym typeface="Symbol" pitchFamily="-65" charset="2"/>
              </a:rPr>
              <a:t></a:t>
            </a:r>
            <a:r>
              <a:rPr lang="en-US" sz="2000" dirty="0">
                <a:solidFill>
                  <a:schemeClr val="accent2"/>
                </a:solidFill>
              </a:rPr>
              <a:t> 125 MHz</a:t>
            </a:r>
            <a:endParaRPr lang="en-US" sz="2000" dirty="0"/>
          </a:p>
          <a:p>
            <a:r>
              <a:rPr lang="en-US" sz="2800" dirty="0"/>
              <a:t>What can we do to improve clock rate?</a:t>
            </a:r>
          </a:p>
          <a:p>
            <a:r>
              <a:rPr lang="en-US" sz="2800" dirty="0"/>
              <a:t>Will this improve performance as well?</a:t>
            </a:r>
          </a:p>
          <a:p>
            <a:pPr lvl="1"/>
            <a:r>
              <a:rPr lang="en-US" sz="2400" dirty="0"/>
              <a:t>We want increases in clock rate to result in programs executing quicker.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4626" name="Rectangle 2"/>
          <p:cNvSpPr>
            <a:spLocks noGrp="1" noChangeArrowheads="1"/>
          </p:cNvSpPr>
          <p:nvPr>
            <p:ph type="title"/>
          </p:nvPr>
        </p:nvSpPr>
        <p:spPr/>
        <p:txBody>
          <a:bodyPr/>
          <a:lstStyle/>
          <a:p>
            <a:r>
              <a:rPr lang="en-US" smtClean="0"/>
              <a:t>Gotta Do Laundry</a:t>
            </a:r>
            <a:endParaRPr lang="en-US"/>
          </a:p>
        </p:txBody>
      </p:sp>
      <p:sp>
        <p:nvSpPr>
          <p:cNvPr id="2714627" name="Rectangle 3"/>
          <p:cNvSpPr>
            <a:spLocks noGrp="1" noChangeArrowheads="1"/>
          </p:cNvSpPr>
          <p:nvPr>
            <p:ph type="body" idx="1"/>
          </p:nvPr>
        </p:nvSpPr>
        <p:spPr>
          <a:xfrm>
            <a:off x="457200" y="1143000"/>
            <a:ext cx="6019800" cy="5213350"/>
          </a:xfrm>
        </p:spPr>
        <p:txBody>
          <a:bodyPr/>
          <a:lstStyle/>
          <a:p>
            <a:r>
              <a:rPr lang="en-US" dirty="0" smtClean="0"/>
              <a:t>Ann, Brian, Cathy, Dave </a:t>
            </a:r>
            <a:br>
              <a:rPr lang="en-US" dirty="0" smtClean="0"/>
            </a:br>
            <a:r>
              <a:rPr lang="en-US" dirty="0" smtClean="0"/>
              <a:t>each have one load of clothes to wash, dry, fold, and put away</a:t>
            </a:r>
          </a:p>
          <a:p>
            <a:pPr lvl="1"/>
            <a:r>
              <a:rPr lang="en-US" sz="2800" dirty="0" smtClean="0"/>
              <a:t>Washer takes 30 </a:t>
            </a:r>
            <a:r>
              <a:rPr lang="en-US" sz="2800" dirty="0" smtClean="0"/>
              <a:t>minutes</a:t>
            </a:r>
          </a:p>
          <a:p>
            <a:pPr lvl="1"/>
            <a:endParaRPr lang="en-US" sz="2800" dirty="0" smtClean="0"/>
          </a:p>
          <a:p>
            <a:pPr lvl="1"/>
            <a:r>
              <a:rPr lang="en-US" sz="2800" dirty="0" smtClean="0"/>
              <a:t>Dryer </a:t>
            </a:r>
            <a:r>
              <a:rPr lang="en-US" sz="2800" dirty="0" smtClean="0"/>
              <a:t>takes 30 </a:t>
            </a:r>
            <a:r>
              <a:rPr lang="en-US" sz="2800" dirty="0" smtClean="0"/>
              <a:t>minutes</a:t>
            </a:r>
          </a:p>
          <a:p>
            <a:pPr lvl="1"/>
            <a:endParaRPr lang="en-US" sz="2800" dirty="0" smtClean="0"/>
          </a:p>
          <a:p>
            <a:pPr lvl="1"/>
            <a:r>
              <a:rPr lang="en-US" sz="2800" dirty="0" smtClean="0"/>
              <a:t>“</a:t>
            </a:r>
            <a:r>
              <a:rPr lang="en-US" sz="2800" dirty="0" smtClean="0"/>
              <a:t>Folder” takes 30 </a:t>
            </a:r>
            <a:r>
              <a:rPr lang="en-US" sz="2800" dirty="0" smtClean="0"/>
              <a:t>minutes</a:t>
            </a:r>
          </a:p>
          <a:p>
            <a:pPr lvl="1"/>
            <a:endParaRPr lang="en-US" sz="2400" dirty="0" smtClean="0"/>
          </a:p>
          <a:p>
            <a:pPr lvl="1"/>
            <a:r>
              <a:rPr lang="en-US" sz="2400" dirty="0" smtClean="0"/>
              <a:t>“</a:t>
            </a:r>
            <a:r>
              <a:rPr lang="en-US" sz="2400" dirty="0" smtClean="0"/>
              <a:t>Stasher” takes 30 minutes to put clothes into drawers</a:t>
            </a:r>
          </a:p>
          <a:p>
            <a:endParaRPr lang="en-US" sz="3200" dirty="0" smtClean="0"/>
          </a:p>
          <a:p>
            <a:endParaRPr lang="en-US" sz="3200" dirty="0" smtClean="0"/>
          </a:p>
          <a:p>
            <a:endParaRPr lang="en-US" sz="3200" dirty="0" smtClean="0"/>
          </a:p>
          <a:p>
            <a:endParaRPr lang="en-US" dirty="0"/>
          </a:p>
        </p:txBody>
      </p:sp>
      <p:grpSp>
        <p:nvGrpSpPr>
          <p:cNvPr id="2" name="Group 4"/>
          <p:cNvGrpSpPr>
            <a:grpSpLocks/>
          </p:cNvGrpSpPr>
          <p:nvPr/>
        </p:nvGrpSpPr>
        <p:grpSpPr bwMode="auto">
          <a:xfrm>
            <a:off x="7118350" y="3817937"/>
            <a:ext cx="598488" cy="800100"/>
            <a:chOff x="4048" y="2448"/>
            <a:chExt cx="424" cy="504"/>
          </a:xfrm>
        </p:grpSpPr>
        <p:grpSp>
          <p:nvGrpSpPr>
            <p:cNvPr id="3" name="Group 5"/>
            <p:cNvGrpSpPr>
              <a:grpSpLocks/>
            </p:cNvGrpSpPr>
            <p:nvPr/>
          </p:nvGrpSpPr>
          <p:grpSpPr bwMode="auto">
            <a:xfrm>
              <a:off x="4048" y="2448"/>
              <a:ext cx="424" cy="504"/>
              <a:chOff x="4048" y="2448"/>
              <a:chExt cx="424" cy="504"/>
            </a:xfrm>
          </p:grpSpPr>
          <p:sp>
            <p:nvSpPr>
              <p:cNvPr id="2714630" name="AutoShape 6"/>
              <p:cNvSpPr>
                <a:spLocks noChangeArrowheads="1"/>
              </p:cNvSpPr>
              <p:nvPr/>
            </p:nvSpPr>
            <p:spPr bwMode="auto">
              <a:xfrm>
                <a:off x="4048" y="2528"/>
                <a:ext cx="424" cy="424"/>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31" name="AutoShape 7"/>
              <p:cNvSpPr>
                <a:spLocks noChangeArrowheads="1"/>
              </p:cNvSpPr>
              <p:nvPr/>
            </p:nvSpPr>
            <p:spPr bwMode="auto">
              <a:xfrm>
                <a:off x="4144" y="2448"/>
                <a:ext cx="328" cy="88"/>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32" name="Oval 8"/>
            <p:cNvSpPr>
              <a:spLocks noChangeArrowheads="1"/>
            </p:cNvSpPr>
            <p:nvPr/>
          </p:nvSpPr>
          <p:spPr bwMode="auto">
            <a:xfrm>
              <a:off x="4176" y="2488"/>
              <a:ext cx="56" cy="32"/>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2714633" name="AutoShape 9"/>
            <p:cNvSpPr>
              <a:spLocks noChangeArrowheads="1"/>
            </p:cNvSpPr>
            <p:nvPr/>
          </p:nvSpPr>
          <p:spPr bwMode="auto">
            <a:xfrm>
              <a:off x="4100" y="2724"/>
              <a:ext cx="224" cy="96"/>
            </a:xfrm>
            <a:prstGeom prst="octagon">
              <a:avLst>
                <a:gd name="adj" fmla="val 29282"/>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7112000" y="4846637"/>
            <a:ext cx="587375" cy="649288"/>
            <a:chOff x="4043" y="3096"/>
            <a:chExt cx="417" cy="409"/>
          </a:xfrm>
        </p:grpSpPr>
        <p:grpSp>
          <p:nvGrpSpPr>
            <p:cNvPr id="5" name="Group 11"/>
            <p:cNvGrpSpPr>
              <a:grpSpLocks/>
            </p:cNvGrpSpPr>
            <p:nvPr/>
          </p:nvGrpSpPr>
          <p:grpSpPr bwMode="auto">
            <a:xfrm>
              <a:off x="4045" y="3289"/>
              <a:ext cx="415" cy="216"/>
              <a:chOff x="4045" y="3289"/>
              <a:chExt cx="415" cy="216"/>
            </a:xfrm>
          </p:grpSpPr>
          <p:sp>
            <p:nvSpPr>
              <p:cNvPr id="2714636" name="Freeform 12"/>
              <p:cNvSpPr>
                <a:spLocks/>
              </p:cNvSpPr>
              <p:nvPr/>
            </p:nvSpPr>
            <p:spPr bwMode="auto">
              <a:xfrm>
                <a:off x="4247" y="3290"/>
                <a:ext cx="96" cy="215"/>
              </a:xfrm>
              <a:custGeom>
                <a:avLst/>
                <a:gdLst/>
                <a:ahLst/>
                <a:cxnLst>
                  <a:cxn ang="0">
                    <a:pos x="69" y="0"/>
                  </a:cxn>
                  <a:cxn ang="0">
                    <a:pos x="95" y="0"/>
                  </a:cxn>
                  <a:cxn ang="0">
                    <a:pos x="26" y="214"/>
                  </a:cxn>
                  <a:cxn ang="0">
                    <a:pos x="0" y="214"/>
                  </a:cxn>
                  <a:cxn ang="0">
                    <a:pos x="69" y="0"/>
                  </a:cxn>
                </a:cxnLst>
                <a:rect l="0" t="0" r="r" b="b"/>
                <a:pathLst>
                  <a:path w="96" h="215">
                    <a:moveTo>
                      <a:pt x="69" y="0"/>
                    </a:moveTo>
                    <a:lnTo>
                      <a:pt x="95" y="0"/>
                    </a:lnTo>
                    <a:lnTo>
                      <a:pt x="26" y="214"/>
                    </a:lnTo>
                    <a:lnTo>
                      <a:pt x="0" y="214"/>
                    </a:lnTo>
                    <a:lnTo>
                      <a:pt x="69" y="0"/>
                    </a:lnTo>
                  </a:path>
                </a:pathLst>
              </a:custGeom>
              <a:solidFill>
                <a:srgbClr val="FDA4B5"/>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4637" name="Rectangle 13"/>
              <p:cNvSpPr>
                <a:spLocks noChangeArrowheads="1"/>
              </p:cNvSpPr>
              <p:nvPr/>
            </p:nvSpPr>
            <p:spPr bwMode="auto">
              <a:xfrm>
                <a:off x="4242" y="3289"/>
                <a:ext cx="218" cy="12"/>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8" name="Rectangle 14"/>
              <p:cNvSpPr>
                <a:spLocks noChangeArrowheads="1"/>
              </p:cNvSpPr>
              <p:nvPr/>
            </p:nvSpPr>
            <p:spPr bwMode="auto">
              <a:xfrm>
                <a:off x="4241" y="3380"/>
                <a:ext cx="218"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9" name="Rectangle 15"/>
              <p:cNvSpPr>
                <a:spLocks noChangeArrowheads="1"/>
              </p:cNvSpPr>
              <p:nvPr/>
            </p:nvSpPr>
            <p:spPr bwMode="auto">
              <a:xfrm>
                <a:off x="4045" y="3380"/>
                <a:ext cx="116"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grpSp>
        <p:grpSp>
          <p:nvGrpSpPr>
            <p:cNvPr id="6" name="Group 16"/>
            <p:cNvGrpSpPr>
              <a:grpSpLocks/>
            </p:cNvGrpSpPr>
            <p:nvPr/>
          </p:nvGrpSpPr>
          <p:grpSpPr bwMode="auto">
            <a:xfrm>
              <a:off x="4043" y="3096"/>
              <a:ext cx="217" cy="409"/>
              <a:chOff x="4043" y="3096"/>
              <a:chExt cx="217" cy="409"/>
            </a:xfrm>
          </p:grpSpPr>
          <p:sp>
            <p:nvSpPr>
              <p:cNvPr id="2714641" name="Oval 17"/>
              <p:cNvSpPr>
                <a:spLocks noChangeArrowheads="1"/>
              </p:cNvSpPr>
              <p:nvPr/>
            </p:nvSpPr>
            <p:spPr bwMode="auto">
              <a:xfrm>
                <a:off x="4127" y="3096"/>
                <a:ext cx="55" cy="55"/>
              </a:xfrm>
              <a:prstGeom prst="ellipse">
                <a:avLst/>
              </a:prstGeom>
              <a:solidFill>
                <a:srgbClr val="FDA4B5"/>
              </a:solidFill>
              <a:ln w="12700">
                <a:solidFill>
                  <a:srgbClr val="000000"/>
                </a:solidFill>
                <a:round/>
                <a:headEnd/>
                <a:tailEnd/>
              </a:ln>
              <a:effectLst/>
            </p:spPr>
            <p:txBody>
              <a:bodyPr wrap="none" anchor="ctr">
                <a:prstTxWarp prst="textNoShape">
                  <a:avLst/>
                </a:prstTxWarp>
              </a:bodyPr>
              <a:lstStyle/>
              <a:p>
                <a:endParaRPr lang="en-US"/>
              </a:p>
            </p:txBody>
          </p:sp>
          <p:sp>
            <p:nvSpPr>
              <p:cNvPr id="2714642" name="Freeform 18"/>
              <p:cNvSpPr>
                <a:spLocks/>
              </p:cNvSpPr>
              <p:nvPr/>
            </p:nvSpPr>
            <p:spPr bwMode="auto">
              <a:xfrm>
                <a:off x="4043" y="3173"/>
                <a:ext cx="217" cy="332"/>
              </a:xfrm>
              <a:custGeom>
                <a:avLst/>
                <a:gdLst/>
                <a:ahLst/>
                <a:cxnLst>
                  <a:cxn ang="0">
                    <a:pos x="2" y="153"/>
                  </a:cxn>
                  <a:cxn ang="0">
                    <a:pos x="1" y="157"/>
                  </a:cxn>
                  <a:cxn ang="0">
                    <a:pos x="0" y="163"/>
                  </a:cxn>
                  <a:cxn ang="0">
                    <a:pos x="0" y="168"/>
                  </a:cxn>
                  <a:cxn ang="0">
                    <a:pos x="2" y="174"/>
                  </a:cxn>
                  <a:cxn ang="0">
                    <a:pos x="5" y="179"/>
                  </a:cxn>
                  <a:cxn ang="0">
                    <a:pos x="9" y="183"/>
                  </a:cxn>
                  <a:cxn ang="0">
                    <a:pos x="14" y="186"/>
                  </a:cxn>
                  <a:cxn ang="0">
                    <a:pos x="17" y="186"/>
                  </a:cxn>
                  <a:cxn ang="0">
                    <a:pos x="23" y="186"/>
                  </a:cxn>
                  <a:cxn ang="0">
                    <a:pos x="141" y="331"/>
                  </a:cxn>
                  <a:cxn ang="0">
                    <a:pos x="178" y="159"/>
                  </a:cxn>
                  <a:cxn ang="0">
                    <a:pos x="177" y="155"/>
                  </a:cxn>
                  <a:cxn ang="0">
                    <a:pos x="176" y="152"/>
                  </a:cxn>
                  <a:cxn ang="0">
                    <a:pos x="173" y="149"/>
                  </a:cxn>
                  <a:cxn ang="0">
                    <a:pos x="170" y="147"/>
                  </a:cxn>
                  <a:cxn ang="0">
                    <a:pos x="166" y="145"/>
                  </a:cxn>
                  <a:cxn ang="0">
                    <a:pos x="161" y="145"/>
                  </a:cxn>
                  <a:cxn ang="0">
                    <a:pos x="157" y="145"/>
                  </a:cxn>
                  <a:cxn ang="0">
                    <a:pos x="153" y="145"/>
                  </a:cxn>
                  <a:cxn ang="0">
                    <a:pos x="104" y="84"/>
                  </a:cxn>
                  <a:cxn ang="0">
                    <a:pos x="201" y="104"/>
                  </a:cxn>
                  <a:cxn ang="0">
                    <a:pos x="204" y="103"/>
                  </a:cxn>
                  <a:cxn ang="0">
                    <a:pos x="207" y="103"/>
                  </a:cxn>
                  <a:cxn ang="0">
                    <a:pos x="211" y="100"/>
                  </a:cxn>
                  <a:cxn ang="0">
                    <a:pos x="214" y="97"/>
                  </a:cxn>
                  <a:cxn ang="0">
                    <a:pos x="215" y="93"/>
                  </a:cxn>
                  <a:cxn ang="0">
                    <a:pos x="216" y="88"/>
                  </a:cxn>
                  <a:cxn ang="0">
                    <a:pos x="215" y="83"/>
                  </a:cxn>
                  <a:cxn ang="0">
                    <a:pos x="213" y="79"/>
                  </a:cxn>
                  <a:cxn ang="0">
                    <a:pos x="210" y="76"/>
                  </a:cxn>
                  <a:cxn ang="0">
                    <a:pos x="206" y="73"/>
                  </a:cxn>
                  <a:cxn ang="0">
                    <a:pos x="203" y="72"/>
                  </a:cxn>
                  <a:cxn ang="0">
                    <a:pos x="137" y="72"/>
                  </a:cxn>
                  <a:cxn ang="0">
                    <a:pos x="125" y="47"/>
                  </a:cxn>
                  <a:cxn ang="0">
                    <a:pos x="126" y="41"/>
                  </a:cxn>
                  <a:cxn ang="0">
                    <a:pos x="127" y="34"/>
                  </a:cxn>
                  <a:cxn ang="0">
                    <a:pos x="127" y="27"/>
                  </a:cxn>
                  <a:cxn ang="0">
                    <a:pos x="125" y="21"/>
                  </a:cxn>
                  <a:cxn ang="0">
                    <a:pos x="123" y="17"/>
                  </a:cxn>
                  <a:cxn ang="0">
                    <a:pos x="120" y="12"/>
                  </a:cxn>
                  <a:cxn ang="0">
                    <a:pos x="115" y="8"/>
                  </a:cxn>
                  <a:cxn ang="0">
                    <a:pos x="110" y="4"/>
                  </a:cxn>
                  <a:cxn ang="0">
                    <a:pos x="104" y="1"/>
                  </a:cxn>
                  <a:cxn ang="0">
                    <a:pos x="97" y="0"/>
                  </a:cxn>
                  <a:cxn ang="0">
                    <a:pos x="91" y="0"/>
                  </a:cxn>
                  <a:cxn ang="0">
                    <a:pos x="84" y="1"/>
                  </a:cxn>
                  <a:cxn ang="0">
                    <a:pos x="77" y="3"/>
                  </a:cxn>
                  <a:cxn ang="0">
                    <a:pos x="70" y="7"/>
                  </a:cxn>
                  <a:cxn ang="0">
                    <a:pos x="66" y="13"/>
                  </a:cxn>
                  <a:cxn ang="0">
                    <a:pos x="62" y="19"/>
                  </a:cxn>
                  <a:cxn ang="0">
                    <a:pos x="59" y="25"/>
                  </a:cxn>
                </a:cxnLst>
                <a:rect l="0" t="0" r="r" b="b"/>
                <a:pathLst>
                  <a:path w="217" h="332">
                    <a:moveTo>
                      <a:pt x="59" y="25"/>
                    </a:moveTo>
                    <a:lnTo>
                      <a:pt x="2" y="153"/>
                    </a:lnTo>
                    <a:lnTo>
                      <a:pt x="1" y="155"/>
                    </a:lnTo>
                    <a:lnTo>
                      <a:pt x="1" y="157"/>
                    </a:lnTo>
                    <a:lnTo>
                      <a:pt x="0" y="159"/>
                    </a:lnTo>
                    <a:lnTo>
                      <a:pt x="0" y="163"/>
                    </a:lnTo>
                    <a:lnTo>
                      <a:pt x="0" y="165"/>
                    </a:lnTo>
                    <a:lnTo>
                      <a:pt x="0" y="168"/>
                    </a:lnTo>
                    <a:lnTo>
                      <a:pt x="1" y="171"/>
                    </a:lnTo>
                    <a:lnTo>
                      <a:pt x="2" y="174"/>
                    </a:lnTo>
                    <a:lnTo>
                      <a:pt x="3" y="176"/>
                    </a:lnTo>
                    <a:lnTo>
                      <a:pt x="5" y="179"/>
                    </a:lnTo>
                    <a:lnTo>
                      <a:pt x="7" y="181"/>
                    </a:lnTo>
                    <a:lnTo>
                      <a:pt x="9" y="183"/>
                    </a:lnTo>
                    <a:lnTo>
                      <a:pt x="12" y="184"/>
                    </a:lnTo>
                    <a:lnTo>
                      <a:pt x="14" y="186"/>
                    </a:lnTo>
                    <a:lnTo>
                      <a:pt x="15" y="186"/>
                    </a:lnTo>
                    <a:lnTo>
                      <a:pt x="17" y="186"/>
                    </a:lnTo>
                    <a:lnTo>
                      <a:pt x="20" y="186"/>
                    </a:lnTo>
                    <a:lnTo>
                      <a:pt x="23" y="186"/>
                    </a:lnTo>
                    <a:lnTo>
                      <a:pt x="141" y="186"/>
                    </a:lnTo>
                    <a:lnTo>
                      <a:pt x="141" y="331"/>
                    </a:lnTo>
                    <a:lnTo>
                      <a:pt x="178" y="331"/>
                    </a:lnTo>
                    <a:lnTo>
                      <a:pt x="178" y="159"/>
                    </a:lnTo>
                    <a:lnTo>
                      <a:pt x="178" y="157"/>
                    </a:lnTo>
                    <a:lnTo>
                      <a:pt x="177" y="155"/>
                    </a:lnTo>
                    <a:lnTo>
                      <a:pt x="176" y="153"/>
                    </a:lnTo>
                    <a:lnTo>
                      <a:pt x="176" y="152"/>
                    </a:lnTo>
                    <a:lnTo>
                      <a:pt x="175" y="151"/>
                    </a:lnTo>
                    <a:lnTo>
                      <a:pt x="173" y="149"/>
                    </a:lnTo>
                    <a:lnTo>
                      <a:pt x="172" y="148"/>
                    </a:lnTo>
                    <a:lnTo>
                      <a:pt x="170" y="147"/>
                    </a:lnTo>
                    <a:lnTo>
                      <a:pt x="168" y="146"/>
                    </a:lnTo>
                    <a:lnTo>
                      <a:pt x="166" y="145"/>
                    </a:lnTo>
                    <a:lnTo>
                      <a:pt x="164" y="145"/>
                    </a:lnTo>
                    <a:lnTo>
                      <a:pt x="161" y="145"/>
                    </a:lnTo>
                    <a:lnTo>
                      <a:pt x="159" y="145"/>
                    </a:lnTo>
                    <a:lnTo>
                      <a:pt x="157" y="145"/>
                    </a:lnTo>
                    <a:lnTo>
                      <a:pt x="155" y="145"/>
                    </a:lnTo>
                    <a:lnTo>
                      <a:pt x="153" y="145"/>
                    </a:lnTo>
                    <a:lnTo>
                      <a:pt x="85" y="141"/>
                    </a:lnTo>
                    <a:lnTo>
                      <a:pt x="104" y="84"/>
                    </a:lnTo>
                    <a:lnTo>
                      <a:pt x="118" y="104"/>
                    </a:lnTo>
                    <a:lnTo>
                      <a:pt x="201" y="104"/>
                    </a:lnTo>
                    <a:lnTo>
                      <a:pt x="203" y="103"/>
                    </a:lnTo>
                    <a:lnTo>
                      <a:pt x="204" y="103"/>
                    </a:lnTo>
                    <a:lnTo>
                      <a:pt x="206" y="103"/>
                    </a:lnTo>
                    <a:lnTo>
                      <a:pt x="207" y="103"/>
                    </a:lnTo>
                    <a:lnTo>
                      <a:pt x="209" y="101"/>
                    </a:lnTo>
                    <a:lnTo>
                      <a:pt x="211" y="100"/>
                    </a:lnTo>
                    <a:lnTo>
                      <a:pt x="212" y="98"/>
                    </a:lnTo>
                    <a:lnTo>
                      <a:pt x="214" y="97"/>
                    </a:lnTo>
                    <a:lnTo>
                      <a:pt x="215" y="95"/>
                    </a:lnTo>
                    <a:lnTo>
                      <a:pt x="215" y="93"/>
                    </a:lnTo>
                    <a:lnTo>
                      <a:pt x="216" y="91"/>
                    </a:lnTo>
                    <a:lnTo>
                      <a:pt x="216" y="88"/>
                    </a:lnTo>
                    <a:lnTo>
                      <a:pt x="216" y="85"/>
                    </a:lnTo>
                    <a:lnTo>
                      <a:pt x="215" y="83"/>
                    </a:lnTo>
                    <a:lnTo>
                      <a:pt x="214" y="81"/>
                    </a:lnTo>
                    <a:lnTo>
                      <a:pt x="213" y="79"/>
                    </a:lnTo>
                    <a:lnTo>
                      <a:pt x="211" y="77"/>
                    </a:lnTo>
                    <a:lnTo>
                      <a:pt x="210" y="76"/>
                    </a:lnTo>
                    <a:lnTo>
                      <a:pt x="208" y="74"/>
                    </a:lnTo>
                    <a:lnTo>
                      <a:pt x="206" y="73"/>
                    </a:lnTo>
                    <a:lnTo>
                      <a:pt x="205" y="72"/>
                    </a:lnTo>
                    <a:lnTo>
                      <a:pt x="203" y="72"/>
                    </a:lnTo>
                    <a:lnTo>
                      <a:pt x="201" y="72"/>
                    </a:lnTo>
                    <a:lnTo>
                      <a:pt x="137" y="72"/>
                    </a:lnTo>
                    <a:lnTo>
                      <a:pt x="123" y="49"/>
                    </a:lnTo>
                    <a:lnTo>
                      <a:pt x="125" y="47"/>
                    </a:lnTo>
                    <a:lnTo>
                      <a:pt x="126" y="44"/>
                    </a:lnTo>
                    <a:lnTo>
                      <a:pt x="126" y="41"/>
                    </a:lnTo>
                    <a:lnTo>
                      <a:pt x="127" y="38"/>
                    </a:lnTo>
                    <a:lnTo>
                      <a:pt x="127" y="34"/>
                    </a:lnTo>
                    <a:lnTo>
                      <a:pt x="127" y="31"/>
                    </a:lnTo>
                    <a:lnTo>
                      <a:pt x="127" y="27"/>
                    </a:lnTo>
                    <a:lnTo>
                      <a:pt x="126" y="24"/>
                    </a:lnTo>
                    <a:lnTo>
                      <a:pt x="125" y="21"/>
                    </a:lnTo>
                    <a:lnTo>
                      <a:pt x="124" y="20"/>
                    </a:lnTo>
                    <a:lnTo>
                      <a:pt x="123" y="17"/>
                    </a:lnTo>
                    <a:lnTo>
                      <a:pt x="122" y="15"/>
                    </a:lnTo>
                    <a:lnTo>
                      <a:pt x="120" y="12"/>
                    </a:lnTo>
                    <a:lnTo>
                      <a:pt x="118" y="10"/>
                    </a:lnTo>
                    <a:lnTo>
                      <a:pt x="115" y="8"/>
                    </a:lnTo>
                    <a:lnTo>
                      <a:pt x="113" y="6"/>
                    </a:lnTo>
                    <a:lnTo>
                      <a:pt x="110" y="4"/>
                    </a:lnTo>
                    <a:lnTo>
                      <a:pt x="107" y="3"/>
                    </a:lnTo>
                    <a:lnTo>
                      <a:pt x="104" y="1"/>
                    </a:lnTo>
                    <a:lnTo>
                      <a:pt x="100" y="1"/>
                    </a:lnTo>
                    <a:lnTo>
                      <a:pt x="97" y="0"/>
                    </a:lnTo>
                    <a:lnTo>
                      <a:pt x="95" y="0"/>
                    </a:lnTo>
                    <a:lnTo>
                      <a:pt x="91" y="0"/>
                    </a:lnTo>
                    <a:lnTo>
                      <a:pt x="88" y="0"/>
                    </a:lnTo>
                    <a:lnTo>
                      <a:pt x="84" y="1"/>
                    </a:lnTo>
                    <a:lnTo>
                      <a:pt x="81" y="2"/>
                    </a:lnTo>
                    <a:lnTo>
                      <a:pt x="77" y="3"/>
                    </a:lnTo>
                    <a:lnTo>
                      <a:pt x="74" y="5"/>
                    </a:lnTo>
                    <a:lnTo>
                      <a:pt x="70" y="7"/>
                    </a:lnTo>
                    <a:lnTo>
                      <a:pt x="68" y="10"/>
                    </a:lnTo>
                    <a:lnTo>
                      <a:pt x="66" y="13"/>
                    </a:lnTo>
                    <a:lnTo>
                      <a:pt x="64" y="15"/>
                    </a:lnTo>
                    <a:lnTo>
                      <a:pt x="62" y="19"/>
                    </a:lnTo>
                    <a:lnTo>
                      <a:pt x="60" y="21"/>
                    </a:lnTo>
                    <a:lnTo>
                      <a:pt x="59" y="25"/>
                    </a:lnTo>
                  </a:path>
                </a:pathLst>
              </a:custGeom>
              <a:solidFill>
                <a:srgbClr val="FDA4B5"/>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19"/>
          <p:cNvGrpSpPr>
            <a:grpSpLocks/>
          </p:cNvGrpSpPr>
          <p:nvPr/>
        </p:nvGrpSpPr>
        <p:grpSpPr bwMode="auto">
          <a:xfrm>
            <a:off x="7129463" y="2649537"/>
            <a:ext cx="598487" cy="800100"/>
            <a:chOff x="4056" y="1712"/>
            <a:chExt cx="424" cy="504"/>
          </a:xfrm>
        </p:grpSpPr>
        <p:grpSp>
          <p:nvGrpSpPr>
            <p:cNvPr id="8" name="Group 20"/>
            <p:cNvGrpSpPr>
              <a:grpSpLocks/>
            </p:cNvGrpSpPr>
            <p:nvPr/>
          </p:nvGrpSpPr>
          <p:grpSpPr bwMode="auto">
            <a:xfrm>
              <a:off x="4056" y="1712"/>
              <a:ext cx="424" cy="504"/>
              <a:chOff x="4056" y="1712"/>
              <a:chExt cx="424" cy="504"/>
            </a:xfrm>
          </p:grpSpPr>
          <p:grpSp>
            <p:nvGrpSpPr>
              <p:cNvPr id="9" name="Group 21"/>
              <p:cNvGrpSpPr>
                <a:grpSpLocks/>
              </p:cNvGrpSpPr>
              <p:nvPr/>
            </p:nvGrpSpPr>
            <p:grpSpPr bwMode="auto">
              <a:xfrm>
                <a:off x="4056" y="1712"/>
                <a:ext cx="424" cy="504"/>
                <a:chOff x="4056" y="1712"/>
                <a:chExt cx="424" cy="504"/>
              </a:xfrm>
            </p:grpSpPr>
            <p:sp>
              <p:nvSpPr>
                <p:cNvPr id="2714646" name="AutoShape 22"/>
                <p:cNvSpPr>
                  <a:spLocks noChangeArrowheads="1"/>
                </p:cNvSpPr>
                <p:nvPr/>
              </p:nvSpPr>
              <p:spPr bwMode="auto">
                <a:xfrm>
                  <a:off x="4056" y="1792"/>
                  <a:ext cx="424" cy="424"/>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47" name="AutoShape 23"/>
                <p:cNvSpPr>
                  <a:spLocks noChangeArrowheads="1"/>
                </p:cNvSpPr>
                <p:nvPr/>
              </p:nvSpPr>
              <p:spPr bwMode="auto">
                <a:xfrm>
                  <a:off x="4152" y="1712"/>
                  <a:ext cx="328" cy="88"/>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48" name="AutoShape 24"/>
              <p:cNvSpPr>
                <a:spLocks noChangeArrowheads="1"/>
              </p:cNvSpPr>
              <p:nvPr/>
            </p:nvSpPr>
            <p:spPr bwMode="auto">
              <a:xfrm>
                <a:off x="4140" y="1828"/>
                <a:ext cx="224" cy="32"/>
              </a:xfrm>
              <a:prstGeom prst="parallelogram">
                <a:avLst>
                  <a:gd name="adj" fmla="val 17496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4649" name="Oval 25"/>
            <p:cNvSpPr>
              <a:spLocks noChangeArrowheads="1"/>
            </p:cNvSpPr>
            <p:nvPr/>
          </p:nvSpPr>
          <p:spPr bwMode="auto">
            <a:xfrm>
              <a:off x="4384" y="1752"/>
              <a:ext cx="56" cy="32"/>
            </a:xfrm>
            <a:prstGeom prst="ellipse">
              <a:avLst/>
            </a:prstGeom>
            <a:solidFill>
              <a:srgbClr val="DC0081"/>
            </a:solidFill>
            <a:ln w="12700">
              <a:solidFill>
                <a:schemeClr val="tx1"/>
              </a:solidFill>
              <a:round/>
              <a:headEnd/>
              <a:tailEnd/>
            </a:ln>
            <a:effectLst/>
          </p:spPr>
          <p:txBody>
            <a:bodyPr wrap="none" anchor="ctr">
              <a:prstTxWarp prst="textNoShape">
                <a:avLst/>
              </a:prstTxWarp>
            </a:bodyPr>
            <a:lstStyle/>
            <a:p>
              <a:endParaRPr lang="en-US"/>
            </a:p>
          </p:txBody>
        </p:sp>
      </p:grpSp>
      <p:grpSp>
        <p:nvGrpSpPr>
          <p:cNvPr id="10" name="Group 26"/>
          <p:cNvGrpSpPr>
            <a:grpSpLocks/>
          </p:cNvGrpSpPr>
          <p:nvPr/>
        </p:nvGrpSpPr>
        <p:grpSpPr bwMode="auto">
          <a:xfrm>
            <a:off x="6632575" y="1528762"/>
            <a:ext cx="1978025" cy="528638"/>
            <a:chOff x="3292" y="768"/>
            <a:chExt cx="1246" cy="333"/>
          </a:xfrm>
        </p:grpSpPr>
        <p:sp>
          <p:nvSpPr>
            <p:cNvPr id="2714651" name="Freeform 27"/>
            <p:cNvSpPr>
              <a:spLocks/>
            </p:cNvSpPr>
            <p:nvPr/>
          </p:nvSpPr>
          <p:spPr bwMode="auto">
            <a:xfrm>
              <a:off x="329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2" name="Rectangle 28"/>
            <p:cNvSpPr>
              <a:spLocks noChangeArrowheads="1"/>
            </p:cNvSpPr>
            <p:nvPr/>
          </p:nvSpPr>
          <p:spPr bwMode="auto">
            <a:xfrm>
              <a:off x="332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A</a:t>
              </a:r>
            </a:p>
          </p:txBody>
        </p:sp>
        <p:sp>
          <p:nvSpPr>
            <p:cNvPr id="2714653" name="Freeform 29"/>
            <p:cNvSpPr>
              <a:spLocks/>
            </p:cNvSpPr>
            <p:nvPr/>
          </p:nvSpPr>
          <p:spPr bwMode="auto">
            <a:xfrm>
              <a:off x="361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4" name="Rectangle 30"/>
            <p:cNvSpPr>
              <a:spLocks noChangeArrowheads="1"/>
            </p:cNvSpPr>
            <p:nvPr/>
          </p:nvSpPr>
          <p:spPr bwMode="auto">
            <a:xfrm>
              <a:off x="364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B</a:t>
              </a:r>
            </a:p>
          </p:txBody>
        </p:sp>
        <p:sp>
          <p:nvSpPr>
            <p:cNvPr id="2714655" name="Freeform 31"/>
            <p:cNvSpPr>
              <a:spLocks/>
            </p:cNvSpPr>
            <p:nvPr/>
          </p:nvSpPr>
          <p:spPr bwMode="auto">
            <a:xfrm>
              <a:off x="393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6" name="Rectangle 32"/>
            <p:cNvSpPr>
              <a:spLocks noChangeArrowheads="1"/>
            </p:cNvSpPr>
            <p:nvPr/>
          </p:nvSpPr>
          <p:spPr bwMode="auto">
            <a:xfrm>
              <a:off x="396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C</a:t>
              </a:r>
            </a:p>
          </p:txBody>
        </p:sp>
        <p:sp>
          <p:nvSpPr>
            <p:cNvPr id="2714657" name="Freeform 33"/>
            <p:cNvSpPr>
              <a:spLocks/>
            </p:cNvSpPr>
            <p:nvPr/>
          </p:nvSpPr>
          <p:spPr bwMode="auto">
            <a:xfrm>
              <a:off x="4245"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8" name="Rectangle 34"/>
            <p:cNvSpPr>
              <a:spLocks noChangeArrowheads="1"/>
            </p:cNvSpPr>
            <p:nvPr/>
          </p:nvSpPr>
          <p:spPr bwMode="auto">
            <a:xfrm>
              <a:off x="4277"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D</a:t>
              </a:r>
            </a:p>
          </p:txBody>
        </p:sp>
      </p:grpSp>
      <p:sp>
        <p:nvSpPr>
          <p:cNvPr id="2714659" name="Freeform 35"/>
          <p:cNvSpPr>
            <a:spLocks/>
          </p:cNvSpPr>
          <p:nvPr/>
        </p:nvSpPr>
        <p:spPr bwMode="auto">
          <a:xfrm>
            <a:off x="7158038" y="5640387"/>
            <a:ext cx="465137" cy="760413"/>
          </a:xfrm>
          <a:custGeom>
            <a:avLst/>
            <a:gdLst/>
            <a:ahLst/>
            <a:cxnLst>
              <a:cxn ang="0">
                <a:pos x="328" y="433"/>
              </a:cxn>
              <a:cxn ang="0">
                <a:pos x="303" y="433"/>
              </a:cxn>
              <a:cxn ang="0">
                <a:pos x="260" y="377"/>
              </a:cxn>
              <a:cxn ang="0">
                <a:pos x="200" y="278"/>
              </a:cxn>
              <a:cxn ang="0">
                <a:pos x="184" y="233"/>
              </a:cxn>
              <a:cxn ang="0">
                <a:pos x="188" y="202"/>
              </a:cxn>
              <a:cxn ang="0">
                <a:pos x="202" y="196"/>
              </a:cxn>
              <a:cxn ang="0">
                <a:pos x="225" y="212"/>
              </a:cxn>
              <a:cxn ang="0">
                <a:pos x="256" y="231"/>
              </a:cxn>
              <a:cxn ang="0">
                <a:pos x="270" y="231"/>
              </a:cxn>
              <a:cxn ang="0">
                <a:pos x="272" y="220"/>
              </a:cxn>
              <a:cxn ang="0">
                <a:pos x="258" y="202"/>
              </a:cxn>
              <a:cxn ang="0">
                <a:pos x="223" y="177"/>
              </a:cxn>
              <a:cxn ang="0">
                <a:pos x="208" y="142"/>
              </a:cxn>
              <a:cxn ang="0">
                <a:pos x="202" y="113"/>
              </a:cxn>
              <a:cxn ang="0">
                <a:pos x="186" y="93"/>
              </a:cxn>
              <a:cxn ang="0">
                <a:pos x="179" y="78"/>
              </a:cxn>
              <a:cxn ang="0">
                <a:pos x="188" y="60"/>
              </a:cxn>
              <a:cxn ang="0">
                <a:pos x="196" y="39"/>
              </a:cxn>
              <a:cxn ang="0">
                <a:pos x="190" y="14"/>
              </a:cxn>
              <a:cxn ang="0">
                <a:pos x="173" y="2"/>
              </a:cxn>
              <a:cxn ang="0">
                <a:pos x="149" y="4"/>
              </a:cxn>
              <a:cxn ang="0">
                <a:pos x="138" y="21"/>
              </a:cxn>
              <a:cxn ang="0">
                <a:pos x="138" y="37"/>
              </a:cxn>
              <a:cxn ang="0">
                <a:pos x="144" y="58"/>
              </a:cxn>
              <a:cxn ang="0">
                <a:pos x="144" y="76"/>
              </a:cxn>
              <a:cxn ang="0">
                <a:pos x="128" y="93"/>
              </a:cxn>
              <a:cxn ang="0">
                <a:pos x="107" y="105"/>
              </a:cxn>
              <a:cxn ang="0">
                <a:pos x="91" y="124"/>
              </a:cxn>
              <a:cxn ang="0">
                <a:pos x="76" y="163"/>
              </a:cxn>
              <a:cxn ang="0">
                <a:pos x="68" y="200"/>
              </a:cxn>
              <a:cxn ang="0">
                <a:pos x="66" y="239"/>
              </a:cxn>
              <a:cxn ang="0">
                <a:pos x="68" y="260"/>
              </a:cxn>
              <a:cxn ang="0">
                <a:pos x="80" y="266"/>
              </a:cxn>
              <a:cxn ang="0">
                <a:pos x="87" y="260"/>
              </a:cxn>
              <a:cxn ang="0">
                <a:pos x="87" y="218"/>
              </a:cxn>
              <a:cxn ang="0">
                <a:pos x="91" y="192"/>
              </a:cxn>
              <a:cxn ang="0">
                <a:pos x="105" y="179"/>
              </a:cxn>
              <a:cxn ang="0">
                <a:pos x="116" y="187"/>
              </a:cxn>
              <a:cxn ang="0">
                <a:pos x="111" y="231"/>
              </a:cxn>
              <a:cxn ang="0">
                <a:pos x="101" y="274"/>
              </a:cxn>
              <a:cxn ang="0">
                <a:pos x="87" y="323"/>
              </a:cxn>
              <a:cxn ang="0">
                <a:pos x="54" y="371"/>
              </a:cxn>
              <a:cxn ang="0">
                <a:pos x="12" y="420"/>
              </a:cxn>
              <a:cxn ang="0">
                <a:pos x="0" y="447"/>
              </a:cxn>
              <a:cxn ang="0">
                <a:pos x="31" y="478"/>
              </a:cxn>
              <a:cxn ang="0">
                <a:pos x="54" y="474"/>
              </a:cxn>
              <a:cxn ang="0">
                <a:pos x="37" y="453"/>
              </a:cxn>
              <a:cxn ang="0">
                <a:pos x="50" y="426"/>
              </a:cxn>
              <a:cxn ang="0">
                <a:pos x="101" y="367"/>
              </a:cxn>
              <a:cxn ang="0">
                <a:pos x="138" y="323"/>
              </a:cxn>
              <a:cxn ang="0">
                <a:pos x="157" y="313"/>
              </a:cxn>
              <a:cxn ang="0">
                <a:pos x="179" y="328"/>
              </a:cxn>
              <a:cxn ang="0">
                <a:pos x="233" y="400"/>
              </a:cxn>
              <a:cxn ang="0">
                <a:pos x="276" y="462"/>
              </a:cxn>
              <a:cxn ang="0">
                <a:pos x="293" y="466"/>
              </a:cxn>
              <a:cxn ang="0">
                <a:pos x="316" y="449"/>
              </a:cxn>
            </a:cxnLst>
            <a:rect l="0" t="0" r="r" b="b"/>
            <a:pathLst>
              <a:path w="329" h="479">
                <a:moveTo>
                  <a:pt x="326" y="441"/>
                </a:moveTo>
                <a:lnTo>
                  <a:pt x="328" y="433"/>
                </a:lnTo>
                <a:lnTo>
                  <a:pt x="316" y="435"/>
                </a:lnTo>
                <a:lnTo>
                  <a:pt x="303" y="433"/>
                </a:lnTo>
                <a:lnTo>
                  <a:pt x="287" y="420"/>
                </a:lnTo>
                <a:lnTo>
                  <a:pt x="260" y="377"/>
                </a:lnTo>
                <a:lnTo>
                  <a:pt x="221" y="313"/>
                </a:lnTo>
                <a:lnTo>
                  <a:pt x="200" y="278"/>
                </a:lnTo>
                <a:lnTo>
                  <a:pt x="186" y="249"/>
                </a:lnTo>
                <a:lnTo>
                  <a:pt x="184" y="233"/>
                </a:lnTo>
                <a:lnTo>
                  <a:pt x="184" y="214"/>
                </a:lnTo>
                <a:lnTo>
                  <a:pt x="188" y="202"/>
                </a:lnTo>
                <a:lnTo>
                  <a:pt x="196" y="196"/>
                </a:lnTo>
                <a:lnTo>
                  <a:pt x="202" y="196"/>
                </a:lnTo>
                <a:lnTo>
                  <a:pt x="210" y="200"/>
                </a:lnTo>
                <a:lnTo>
                  <a:pt x="225" y="212"/>
                </a:lnTo>
                <a:lnTo>
                  <a:pt x="243" y="225"/>
                </a:lnTo>
                <a:lnTo>
                  <a:pt x="256" y="231"/>
                </a:lnTo>
                <a:lnTo>
                  <a:pt x="264" y="233"/>
                </a:lnTo>
                <a:lnTo>
                  <a:pt x="270" y="231"/>
                </a:lnTo>
                <a:lnTo>
                  <a:pt x="274" y="225"/>
                </a:lnTo>
                <a:lnTo>
                  <a:pt x="272" y="220"/>
                </a:lnTo>
                <a:lnTo>
                  <a:pt x="270" y="214"/>
                </a:lnTo>
                <a:lnTo>
                  <a:pt x="258" y="202"/>
                </a:lnTo>
                <a:lnTo>
                  <a:pt x="235" y="187"/>
                </a:lnTo>
                <a:lnTo>
                  <a:pt x="223" y="177"/>
                </a:lnTo>
                <a:lnTo>
                  <a:pt x="215" y="163"/>
                </a:lnTo>
                <a:lnTo>
                  <a:pt x="208" y="142"/>
                </a:lnTo>
                <a:lnTo>
                  <a:pt x="206" y="122"/>
                </a:lnTo>
                <a:lnTo>
                  <a:pt x="202" y="113"/>
                </a:lnTo>
                <a:lnTo>
                  <a:pt x="196" y="103"/>
                </a:lnTo>
                <a:lnTo>
                  <a:pt x="186" y="93"/>
                </a:lnTo>
                <a:lnTo>
                  <a:pt x="179" y="87"/>
                </a:lnTo>
                <a:lnTo>
                  <a:pt x="179" y="78"/>
                </a:lnTo>
                <a:lnTo>
                  <a:pt x="184" y="66"/>
                </a:lnTo>
                <a:lnTo>
                  <a:pt x="188" y="60"/>
                </a:lnTo>
                <a:lnTo>
                  <a:pt x="192" y="52"/>
                </a:lnTo>
                <a:lnTo>
                  <a:pt x="196" y="39"/>
                </a:lnTo>
                <a:lnTo>
                  <a:pt x="192" y="25"/>
                </a:lnTo>
                <a:lnTo>
                  <a:pt x="190" y="14"/>
                </a:lnTo>
                <a:lnTo>
                  <a:pt x="184" y="6"/>
                </a:lnTo>
                <a:lnTo>
                  <a:pt x="173" y="2"/>
                </a:lnTo>
                <a:lnTo>
                  <a:pt x="159" y="0"/>
                </a:lnTo>
                <a:lnTo>
                  <a:pt x="149" y="4"/>
                </a:lnTo>
                <a:lnTo>
                  <a:pt x="142" y="10"/>
                </a:lnTo>
                <a:lnTo>
                  <a:pt x="138" y="21"/>
                </a:lnTo>
                <a:lnTo>
                  <a:pt x="136" y="29"/>
                </a:lnTo>
                <a:lnTo>
                  <a:pt x="138" y="37"/>
                </a:lnTo>
                <a:lnTo>
                  <a:pt x="142" y="49"/>
                </a:lnTo>
                <a:lnTo>
                  <a:pt x="144" y="58"/>
                </a:lnTo>
                <a:lnTo>
                  <a:pt x="146" y="66"/>
                </a:lnTo>
                <a:lnTo>
                  <a:pt x="144" y="76"/>
                </a:lnTo>
                <a:lnTo>
                  <a:pt x="138" y="84"/>
                </a:lnTo>
                <a:lnTo>
                  <a:pt x="128" y="93"/>
                </a:lnTo>
                <a:lnTo>
                  <a:pt x="116" y="99"/>
                </a:lnTo>
                <a:lnTo>
                  <a:pt x="107" y="105"/>
                </a:lnTo>
                <a:lnTo>
                  <a:pt x="99" y="113"/>
                </a:lnTo>
                <a:lnTo>
                  <a:pt x="91" y="124"/>
                </a:lnTo>
                <a:lnTo>
                  <a:pt x="83" y="142"/>
                </a:lnTo>
                <a:lnTo>
                  <a:pt x="76" y="163"/>
                </a:lnTo>
                <a:lnTo>
                  <a:pt x="70" y="179"/>
                </a:lnTo>
                <a:lnTo>
                  <a:pt x="68" y="200"/>
                </a:lnTo>
                <a:lnTo>
                  <a:pt x="66" y="225"/>
                </a:lnTo>
                <a:lnTo>
                  <a:pt x="66" y="239"/>
                </a:lnTo>
                <a:lnTo>
                  <a:pt x="66" y="251"/>
                </a:lnTo>
                <a:lnTo>
                  <a:pt x="68" y="260"/>
                </a:lnTo>
                <a:lnTo>
                  <a:pt x="72" y="264"/>
                </a:lnTo>
                <a:lnTo>
                  <a:pt x="80" y="266"/>
                </a:lnTo>
                <a:lnTo>
                  <a:pt x="85" y="264"/>
                </a:lnTo>
                <a:lnTo>
                  <a:pt x="87" y="260"/>
                </a:lnTo>
                <a:lnTo>
                  <a:pt x="87" y="243"/>
                </a:lnTo>
                <a:lnTo>
                  <a:pt x="87" y="218"/>
                </a:lnTo>
                <a:lnTo>
                  <a:pt x="89" y="202"/>
                </a:lnTo>
                <a:lnTo>
                  <a:pt x="91" y="192"/>
                </a:lnTo>
                <a:lnTo>
                  <a:pt x="97" y="181"/>
                </a:lnTo>
                <a:lnTo>
                  <a:pt x="105" y="179"/>
                </a:lnTo>
                <a:lnTo>
                  <a:pt x="113" y="181"/>
                </a:lnTo>
                <a:lnTo>
                  <a:pt x="116" y="187"/>
                </a:lnTo>
                <a:lnTo>
                  <a:pt x="113" y="206"/>
                </a:lnTo>
                <a:lnTo>
                  <a:pt x="111" y="231"/>
                </a:lnTo>
                <a:lnTo>
                  <a:pt x="107" y="253"/>
                </a:lnTo>
                <a:lnTo>
                  <a:pt x="101" y="274"/>
                </a:lnTo>
                <a:lnTo>
                  <a:pt x="95" y="301"/>
                </a:lnTo>
                <a:lnTo>
                  <a:pt x="87" y="323"/>
                </a:lnTo>
                <a:lnTo>
                  <a:pt x="68" y="352"/>
                </a:lnTo>
                <a:lnTo>
                  <a:pt x="54" y="371"/>
                </a:lnTo>
                <a:lnTo>
                  <a:pt x="29" y="400"/>
                </a:lnTo>
                <a:lnTo>
                  <a:pt x="12" y="420"/>
                </a:lnTo>
                <a:lnTo>
                  <a:pt x="0" y="439"/>
                </a:lnTo>
                <a:lnTo>
                  <a:pt x="0" y="447"/>
                </a:lnTo>
                <a:lnTo>
                  <a:pt x="12" y="462"/>
                </a:lnTo>
                <a:lnTo>
                  <a:pt x="31" y="478"/>
                </a:lnTo>
                <a:lnTo>
                  <a:pt x="50" y="478"/>
                </a:lnTo>
                <a:lnTo>
                  <a:pt x="54" y="474"/>
                </a:lnTo>
                <a:lnTo>
                  <a:pt x="45" y="464"/>
                </a:lnTo>
                <a:lnTo>
                  <a:pt x="37" y="453"/>
                </a:lnTo>
                <a:lnTo>
                  <a:pt x="37" y="445"/>
                </a:lnTo>
                <a:lnTo>
                  <a:pt x="50" y="426"/>
                </a:lnTo>
                <a:lnTo>
                  <a:pt x="70" y="406"/>
                </a:lnTo>
                <a:lnTo>
                  <a:pt x="101" y="367"/>
                </a:lnTo>
                <a:lnTo>
                  <a:pt x="128" y="334"/>
                </a:lnTo>
                <a:lnTo>
                  <a:pt x="138" y="323"/>
                </a:lnTo>
                <a:lnTo>
                  <a:pt x="144" y="315"/>
                </a:lnTo>
                <a:lnTo>
                  <a:pt x="157" y="313"/>
                </a:lnTo>
                <a:lnTo>
                  <a:pt x="167" y="319"/>
                </a:lnTo>
                <a:lnTo>
                  <a:pt x="179" y="328"/>
                </a:lnTo>
                <a:lnTo>
                  <a:pt x="204" y="361"/>
                </a:lnTo>
                <a:lnTo>
                  <a:pt x="233" y="400"/>
                </a:lnTo>
                <a:lnTo>
                  <a:pt x="260" y="439"/>
                </a:lnTo>
                <a:lnTo>
                  <a:pt x="276" y="462"/>
                </a:lnTo>
                <a:lnTo>
                  <a:pt x="283" y="466"/>
                </a:lnTo>
                <a:lnTo>
                  <a:pt x="293" y="466"/>
                </a:lnTo>
                <a:lnTo>
                  <a:pt x="303" y="457"/>
                </a:lnTo>
                <a:lnTo>
                  <a:pt x="316" y="449"/>
                </a:lnTo>
                <a:lnTo>
                  <a:pt x="326" y="441"/>
                </a:lnTo>
              </a:path>
            </a:pathLst>
          </a:custGeom>
          <a:solidFill>
            <a:srgbClr val="CECECE"/>
          </a:solidFill>
          <a:ln w="127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6674" name="Rectangle 2"/>
          <p:cNvSpPr>
            <a:spLocks noGrp="1" noChangeArrowheads="1"/>
          </p:cNvSpPr>
          <p:nvPr>
            <p:ph type="title"/>
          </p:nvPr>
        </p:nvSpPr>
        <p:spPr/>
        <p:txBody>
          <a:bodyPr/>
          <a:lstStyle/>
          <a:p>
            <a:r>
              <a:rPr lang="en-US" dirty="0" smtClean="0"/>
              <a:t>Sequential Laundry</a:t>
            </a:r>
            <a:endParaRPr lang="en-US" dirty="0"/>
          </a:p>
        </p:txBody>
      </p:sp>
      <p:sp>
        <p:nvSpPr>
          <p:cNvPr id="2716675"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Sequential laundry takes </a:t>
            </a:r>
            <a:br>
              <a:rPr lang="en-US" dirty="0" smtClean="0"/>
            </a:br>
            <a:r>
              <a:rPr lang="en-US" dirty="0" smtClean="0"/>
              <a:t>8 hours for 4 loads</a:t>
            </a:r>
            <a:endParaRPr lang="en-US" dirty="0"/>
          </a:p>
        </p:txBody>
      </p:sp>
      <p:grpSp>
        <p:nvGrpSpPr>
          <p:cNvPr id="2" name="Group 4"/>
          <p:cNvGrpSpPr>
            <a:grpSpLocks/>
          </p:cNvGrpSpPr>
          <p:nvPr/>
        </p:nvGrpSpPr>
        <p:grpSpPr bwMode="auto">
          <a:xfrm>
            <a:off x="573088" y="2054225"/>
            <a:ext cx="966787" cy="3740150"/>
            <a:chOff x="361" y="1170"/>
            <a:chExt cx="609" cy="2356"/>
          </a:xfrm>
        </p:grpSpPr>
        <p:sp>
          <p:nvSpPr>
            <p:cNvPr id="2716677" name="Rectangle 5"/>
            <p:cNvSpPr>
              <a:spLocks noChangeArrowheads="1"/>
            </p:cNvSpPr>
            <p:nvPr/>
          </p:nvSpPr>
          <p:spPr bwMode="auto">
            <a:xfrm>
              <a:off x="361" y="1170"/>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6678" name="Freeform 6"/>
            <p:cNvSpPr>
              <a:spLocks/>
            </p:cNvSpPr>
            <p:nvPr/>
          </p:nvSpPr>
          <p:spPr bwMode="auto">
            <a:xfrm>
              <a:off x="711" y="1867"/>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79" name="Rectangle 7"/>
            <p:cNvSpPr>
              <a:spLocks noChangeArrowheads="1"/>
            </p:cNvSpPr>
            <p:nvPr/>
          </p:nvSpPr>
          <p:spPr bwMode="auto">
            <a:xfrm>
              <a:off x="703" y="182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6680" name="Freeform 8"/>
            <p:cNvSpPr>
              <a:spLocks/>
            </p:cNvSpPr>
            <p:nvPr/>
          </p:nvSpPr>
          <p:spPr bwMode="auto">
            <a:xfrm>
              <a:off x="711" y="2217"/>
              <a:ext cx="219" cy="222"/>
            </a:xfrm>
            <a:custGeom>
              <a:avLst/>
              <a:gdLst/>
              <a:ahLst/>
              <a:cxnLst>
                <a:cxn ang="0">
                  <a:pos x="69" y="11"/>
                </a:cxn>
                <a:cxn ang="0">
                  <a:pos x="117" y="12"/>
                </a:cxn>
                <a:cxn ang="0">
                  <a:pos x="167" y="0"/>
                </a:cxn>
                <a:cxn ang="0">
                  <a:pos x="228" y="0"/>
                </a:cxn>
                <a:cxn ang="0">
                  <a:pos x="161" y="63"/>
                </a:cxn>
                <a:cxn ang="0">
                  <a:pos x="179" y="67"/>
                </a:cxn>
                <a:cxn ang="0">
                  <a:pos x="196" y="74"/>
                </a:cxn>
                <a:cxn ang="0">
                  <a:pos x="213" y="83"/>
                </a:cxn>
                <a:cxn ang="0">
                  <a:pos x="226" y="95"/>
                </a:cxn>
                <a:cxn ang="0">
                  <a:pos x="236" y="108"/>
                </a:cxn>
                <a:cxn ang="0">
                  <a:pos x="243" y="124"/>
                </a:cxn>
                <a:cxn ang="0">
                  <a:pos x="245" y="141"/>
                </a:cxn>
                <a:cxn ang="0">
                  <a:pos x="242" y="158"/>
                </a:cxn>
                <a:cxn ang="0">
                  <a:pos x="237" y="171"/>
                </a:cxn>
                <a:cxn ang="0">
                  <a:pos x="226" y="186"/>
                </a:cxn>
                <a:cxn ang="0">
                  <a:pos x="209" y="201"/>
                </a:cxn>
                <a:cxn ang="0">
                  <a:pos x="192" y="210"/>
                </a:cxn>
                <a:cxn ang="0">
                  <a:pos x="176" y="216"/>
                </a:cxn>
                <a:cxn ang="0">
                  <a:pos x="161" y="219"/>
                </a:cxn>
                <a:cxn ang="0">
                  <a:pos x="141" y="221"/>
                </a:cxn>
                <a:cxn ang="0">
                  <a:pos x="91" y="220"/>
                </a:cxn>
                <a:cxn ang="0">
                  <a:pos x="67" y="216"/>
                </a:cxn>
                <a:cxn ang="0">
                  <a:pos x="42" y="204"/>
                </a:cxn>
                <a:cxn ang="0">
                  <a:pos x="22" y="190"/>
                </a:cxn>
                <a:cxn ang="0">
                  <a:pos x="10" y="174"/>
                </a:cxn>
                <a:cxn ang="0">
                  <a:pos x="3" y="158"/>
                </a:cxn>
                <a:cxn ang="0">
                  <a:pos x="0" y="144"/>
                </a:cxn>
                <a:cxn ang="0">
                  <a:pos x="2" y="127"/>
                </a:cxn>
                <a:cxn ang="0">
                  <a:pos x="10" y="106"/>
                </a:cxn>
                <a:cxn ang="0">
                  <a:pos x="26" y="89"/>
                </a:cxn>
                <a:cxn ang="0">
                  <a:pos x="47" y="74"/>
                </a:cxn>
                <a:cxn ang="0">
                  <a:pos x="76" y="65"/>
                </a:cxn>
                <a:cxn ang="0">
                  <a:pos x="30" y="3"/>
                </a:cxn>
              </a:cxnLst>
              <a:rect l="0" t="0" r="r" b="b"/>
              <a:pathLst>
                <a:path w="246" h="222">
                  <a:moveTo>
                    <a:pt x="30" y="3"/>
                  </a:moveTo>
                  <a:lnTo>
                    <a:pt x="69" y="11"/>
                  </a:lnTo>
                  <a:lnTo>
                    <a:pt x="69" y="0"/>
                  </a:lnTo>
                  <a:lnTo>
                    <a:pt x="117" y="12"/>
                  </a:lnTo>
                  <a:lnTo>
                    <a:pt x="117" y="0"/>
                  </a:lnTo>
                  <a:lnTo>
                    <a:pt x="167" y="0"/>
                  </a:lnTo>
                  <a:lnTo>
                    <a:pt x="167" y="11"/>
                  </a:lnTo>
                  <a:lnTo>
                    <a:pt x="228" y="0"/>
                  </a:lnTo>
                  <a:lnTo>
                    <a:pt x="153" y="62"/>
                  </a:lnTo>
                  <a:lnTo>
                    <a:pt x="161" y="63"/>
                  </a:lnTo>
                  <a:lnTo>
                    <a:pt x="169" y="65"/>
                  </a:lnTo>
                  <a:lnTo>
                    <a:pt x="179" y="67"/>
                  </a:lnTo>
                  <a:lnTo>
                    <a:pt x="187" y="70"/>
                  </a:lnTo>
                  <a:lnTo>
                    <a:pt x="196" y="74"/>
                  </a:lnTo>
                  <a:lnTo>
                    <a:pt x="205" y="78"/>
                  </a:lnTo>
                  <a:lnTo>
                    <a:pt x="213" y="83"/>
                  </a:lnTo>
                  <a:lnTo>
                    <a:pt x="220" y="89"/>
                  </a:lnTo>
                  <a:lnTo>
                    <a:pt x="226" y="95"/>
                  </a:lnTo>
                  <a:lnTo>
                    <a:pt x="231" y="101"/>
                  </a:lnTo>
                  <a:lnTo>
                    <a:pt x="236" y="108"/>
                  </a:lnTo>
                  <a:lnTo>
                    <a:pt x="240" y="117"/>
                  </a:lnTo>
                  <a:lnTo>
                    <a:pt x="243" y="124"/>
                  </a:lnTo>
                  <a:lnTo>
                    <a:pt x="244" y="131"/>
                  </a:lnTo>
                  <a:lnTo>
                    <a:pt x="245" y="141"/>
                  </a:lnTo>
                  <a:lnTo>
                    <a:pt x="244" y="150"/>
                  </a:lnTo>
                  <a:lnTo>
                    <a:pt x="242" y="158"/>
                  </a:lnTo>
                  <a:lnTo>
                    <a:pt x="240" y="165"/>
                  </a:lnTo>
                  <a:lnTo>
                    <a:pt x="237" y="171"/>
                  </a:lnTo>
                  <a:lnTo>
                    <a:pt x="232" y="178"/>
                  </a:lnTo>
                  <a:lnTo>
                    <a:pt x="226" y="186"/>
                  </a:lnTo>
                  <a:lnTo>
                    <a:pt x="218" y="194"/>
                  </a:lnTo>
                  <a:lnTo>
                    <a:pt x="209" y="201"/>
                  </a:lnTo>
                  <a:lnTo>
                    <a:pt x="200" y="206"/>
                  </a:lnTo>
                  <a:lnTo>
                    <a:pt x="192" y="210"/>
                  </a:lnTo>
                  <a:lnTo>
                    <a:pt x="184" y="213"/>
                  </a:lnTo>
                  <a:lnTo>
                    <a:pt x="176" y="216"/>
                  </a:lnTo>
                  <a:lnTo>
                    <a:pt x="167" y="218"/>
                  </a:lnTo>
                  <a:lnTo>
                    <a:pt x="161" y="219"/>
                  </a:lnTo>
                  <a:lnTo>
                    <a:pt x="150" y="220"/>
                  </a:lnTo>
                  <a:lnTo>
                    <a:pt x="141" y="221"/>
                  </a:lnTo>
                  <a:lnTo>
                    <a:pt x="99" y="221"/>
                  </a:lnTo>
                  <a:lnTo>
                    <a:pt x="91" y="220"/>
                  </a:lnTo>
                  <a:lnTo>
                    <a:pt x="81" y="219"/>
                  </a:lnTo>
                  <a:lnTo>
                    <a:pt x="67" y="216"/>
                  </a:lnTo>
                  <a:lnTo>
                    <a:pt x="55" y="210"/>
                  </a:lnTo>
                  <a:lnTo>
                    <a:pt x="42" y="204"/>
                  </a:lnTo>
                  <a:lnTo>
                    <a:pt x="31" y="197"/>
                  </a:lnTo>
                  <a:lnTo>
                    <a:pt x="22" y="190"/>
                  </a:lnTo>
                  <a:lnTo>
                    <a:pt x="16" y="183"/>
                  </a:lnTo>
                  <a:lnTo>
                    <a:pt x="10" y="174"/>
                  </a:lnTo>
                  <a:lnTo>
                    <a:pt x="5" y="165"/>
                  </a:lnTo>
                  <a:lnTo>
                    <a:pt x="3" y="158"/>
                  </a:lnTo>
                  <a:lnTo>
                    <a:pt x="1" y="151"/>
                  </a:lnTo>
                  <a:lnTo>
                    <a:pt x="0" y="144"/>
                  </a:lnTo>
                  <a:lnTo>
                    <a:pt x="1" y="138"/>
                  </a:lnTo>
                  <a:lnTo>
                    <a:pt x="2" y="127"/>
                  </a:lnTo>
                  <a:lnTo>
                    <a:pt x="5" y="117"/>
                  </a:lnTo>
                  <a:lnTo>
                    <a:pt x="10" y="106"/>
                  </a:lnTo>
                  <a:lnTo>
                    <a:pt x="18" y="97"/>
                  </a:lnTo>
                  <a:lnTo>
                    <a:pt x="26" y="89"/>
                  </a:lnTo>
                  <a:lnTo>
                    <a:pt x="37" y="80"/>
                  </a:lnTo>
                  <a:lnTo>
                    <a:pt x="47" y="74"/>
                  </a:lnTo>
                  <a:lnTo>
                    <a:pt x="61" y="68"/>
                  </a:lnTo>
                  <a:lnTo>
                    <a:pt x="76" y="65"/>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1" name="Rectangle 9"/>
            <p:cNvSpPr>
              <a:spLocks noChangeArrowheads="1"/>
            </p:cNvSpPr>
            <p:nvPr/>
          </p:nvSpPr>
          <p:spPr bwMode="auto">
            <a:xfrm>
              <a:off x="702" y="217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6682" name="Freeform 10"/>
            <p:cNvSpPr>
              <a:spLocks/>
            </p:cNvSpPr>
            <p:nvPr/>
          </p:nvSpPr>
          <p:spPr bwMode="auto">
            <a:xfrm>
              <a:off x="711" y="2521"/>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3" name="Rectangle 11"/>
            <p:cNvSpPr>
              <a:spLocks noChangeArrowheads="1"/>
            </p:cNvSpPr>
            <p:nvPr/>
          </p:nvSpPr>
          <p:spPr bwMode="auto">
            <a:xfrm>
              <a:off x="702" y="247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6684" name="Freeform 12"/>
            <p:cNvSpPr>
              <a:spLocks/>
            </p:cNvSpPr>
            <p:nvPr/>
          </p:nvSpPr>
          <p:spPr bwMode="auto">
            <a:xfrm>
              <a:off x="725" y="1482"/>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5" name="Rectangle 13"/>
            <p:cNvSpPr>
              <a:spLocks noChangeArrowheads="1"/>
            </p:cNvSpPr>
            <p:nvPr/>
          </p:nvSpPr>
          <p:spPr bwMode="auto">
            <a:xfrm>
              <a:off x="717" y="1440"/>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16686" name="Line 14"/>
            <p:cNvSpPr>
              <a:spLocks noChangeShapeType="1"/>
            </p:cNvSpPr>
            <p:nvPr/>
          </p:nvSpPr>
          <p:spPr bwMode="auto">
            <a:xfrm flipH="1">
              <a:off x="614" y="1379"/>
              <a:ext cx="17" cy="136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1638300" y="2511425"/>
            <a:ext cx="1444625" cy="517525"/>
            <a:chOff x="1032" y="1458"/>
            <a:chExt cx="910" cy="326"/>
          </a:xfrm>
        </p:grpSpPr>
        <p:grpSp>
          <p:nvGrpSpPr>
            <p:cNvPr id="4" name="Group 16"/>
            <p:cNvGrpSpPr>
              <a:grpSpLocks/>
            </p:cNvGrpSpPr>
            <p:nvPr/>
          </p:nvGrpSpPr>
          <p:grpSpPr bwMode="auto">
            <a:xfrm>
              <a:off x="1032" y="1458"/>
              <a:ext cx="194" cy="326"/>
              <a:chOff x="1161" y="1458"/>
              <a:chExt cx="218" cy="326"/>
            </a:xfrm>
          </p:grpSpPr>
          <p:sp>
            <p:nvSpPr>
              <p:cNvPr id="2716689" name="AutoShape 17"/>
              <p:cNvSpPr>
                <a:spLocks noChangeArrowheads="1"/>
              </p:cNvSpPr>
              <p:nvPr/>
            </p:nvSpPr>
            <p:spPr bwMode="auto">
              <a:xfrm>
                <a:off x="1161" y="1510"/>
                <a:ext cx="218" cy="274"/>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0" name="AutoShape 18"/>
              <p:cNvSpPr>
                <a:spLocks noChangeArrowheads="1"/>
              </p:cNvSpPr>
              <p:nvPr/>
            </p:nvSpPr>
            <p:spPr bwMode="auto">
              <a:xfrm>
                <a:off x="1214" y="1458"/>
                <a:ext cx="165"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1" name="AutoShape 19"/>
              <p:cNvSpPr>
                <a:spLocks noChangeArrowheads="1"/>
              </p:cNvSpPr>
              <p:nvPr/>
            </p:nvSpPr>
            <p:spPr bwMode="auto">
              <a:xfrm>
                <a:off x="1205" y="1532"/>
                <a:ext cx="114" cy="18"/>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1516" y="1500"/>
              <a:ext cx="189" cy="269"/>
              <a:chOff x="1705" y="1500"/>
              <a:chExt cx="213" cy="269"/>
            </a:xfrm>
          </p:grpSpPr>
          <p:sp>
            <p:nvSpPr>
              <p:cNvPr id="2716693" name="Freeform 21"/>
              <p:cNvSpPr>
                <a:spLocks/>
              </p:cNvSpPr>
              <p:nvPr/>
            </p:nvSpPr>
            <p:spPr bwMode="auto">
              <a:xfrm>
                <a:off x="1843" y="1625"/>
                <a:ext cx="64" cy="144"/>
              </a:xfrm>
              <a:custGeom>
                <a:avLst/>
                <a:gdLst/>
                <a:ahLst/>
                <a:cxnLst>
                  <a:cxn ang="0">
                    <a:pos x="46" y="0"/>
                  </a:cxn>
                  <a:cxn ang="0">
                    <a:pos x="63" y="0"/>
                  </a:cxn>
                  <a:cxn ang="0">
                    <a:pos x="17" y="143"/>
                  </a:cxn>
                  <a:cxn ang="0">
                    <a:pos x="0" y="143"/>
                  </a:cxn>
                  <a:cxn ang="0">
                    <a:pos x="46" y="0"/>
                  </a:cxn>
                </a:cxnLst>
                <a:rect l="0" t="0" r="r" b="b"/>
                <a:pathLst>
                  <a:path w="64" h="144">
                    <a:moveTo>
                      <a:pt x="46" y="0"/>
                    </a:moveTo>
                    <a:lnTo>
                      <a:pt x="63" y="0"/>
                    </a:lnTo>
                    <a:lnTo>
                      <a:pt x="17" y="143"/>
                    </a:lnTo>
                    <a:lnTo>
                      <a:pt x="0" y="143"/>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694" name="Rectangle 22"/>
              <p:cNvSpPr>
                <a:spLocks noChangeArrowheads="1"/>
              </p:cNvSpPr>
              <p:nvPr/>
            </p:nvSpPr>
            <p:spPr bwMode="auto">
              <a:xfrm>
                <a:off x="1838" y="1625"/>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5" name="Rectangle 23"/>
              <p:cNvSpPr>
                <a:spLocks noChangeArrowheads="1"/>
              </p:cNvSpPr>
              <p:nvPr/>
            </p:nvSpPr>
            <p:spPr bwMode="auto">
              <a:xfrm>
                <a:off x="1846" y="1683"/>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6" name="Rectangle 24"/>
              <p:cNvSpPr>
                <a:spLocks noChangeArrowheads="1"/>
              </p:cNvSpPr>
              <p:nvPr/>
            </p:nvSpPr>
            <p:spPr bwMode="auto">
              <a:xfrm>
                <a:off x="1707" y="1683"/>
                <a:ext cx="79" cy="10"/>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7" name="Oval 25"/>
              <p:cNvSpPr>
                <a:spLocks noChangeArrowheads="1"/>
              </p:cNvSpPr>
              <p:nvPr/>
            </p:nvSpPr>
            <p:spPr bwMode="auto">
              <a:xfrm>
                <a:off x="1769" y="1500"/>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698" name="Freeform 26"/>
              <p:cNvSpPr>
                <a:spLocks/>
              </p:cNvSpPr>
              <p:nvPr/>
            </p:nvSpPr>
            <p:spPr bwMode="auto">
              <a:xfrm>
                <a:off x="1705" y="1547"/>
                <a:ext cx="146"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6" y="125"/>
                  </a:cxn>
                  <a:cxn ang="0">
                    <a:pos x="95" y="221"/>
                  </a:cxn>
                  <a:cxn ang="0">
                    <a:pos x="120" y="106"/>
                  </a:cxn>
                  <a:cxn ang="0">
                    <a:pos x="119" y="104"/>
                  </a:cxn>
                  <a:cxn ang="0">
                    <a:pos x="118" y="102"/>
                  </a:cxn>
                  <a:cxn ang="0">
                    <a:pos x="116" y="100"/>
                  </a:cxn>
                  <a:cxn ang="0">
                    <a:pos x="114" y="98"/>
                  </a:cxn>
                  <a:cxn ang="0">
                    <a:pos x="111" y="97"/>
                  </a:cxn>
                  <a:cxn ang="0">
                    <a:pos x="108" y="96"/>
                  </a:cxn>
                  <a:cxn ang="0">
                    <a:pos x="106" y="96"/>
                  </a:cxn>
                  <a:cxn ang="0">
                    <a:pos x="103" y="96"/>
                  </a:cxn>
                  <a:cxn ang="0">
                    <a:pos x="70" y="56"/>
                  </a:cxn>
                  <a:cxn ang="0">
                    <a:pos x="135" y="70"/>
                  </a:cxn>
                  <a:cxn ang="0">
                    <a:pos x="137" y="69"/>
                  </a:cxn>
                  <a:cxn ang="0">
                    <a:pos x="139" y="68"/>
                  </a:cxn>
                  <a:cxn ang="0">
                    <a:pos x="142" y="66"/>
                  </a:cxn>
                  <a:cxn ang="0">
                    <a:pos x="144" y="65"/>
                  </a:cxn>
                  <a:cxn ang="0">
                    <a:pos x="144" y="62"/>
                  </a:cxn>
                  <a:cxn ang="0">
                    <a:pos x="145" y="59"/>
                  </a:cxn>
                  <a:cxn ang="0">
                    <a:pos x="144" y="55"/>
                  </a:cxn>
                  <a:cxn ang="0">
                    <a:pos x="143" y="53"/>
                  </a:cxn>
                  <a:cxn ang="0">
                    <a:pos x="141" y="51"/>
                  </a:cxn>
                  <a:cxn ang="0">
                    <a:pos x="139" y="49"/>
                  </a:cxn>
                  <a:cxn ang="0">
                    <a:pos x="136" y="48"/>
                  </a:cxn>
                  <a:cxn ang="0">
                    <a:pos x="92" y="48"/>
                  </a:cxn>
                  <a:cxn ang="0">
                    <a:pos x="84" y="31"/>
                  </a:cxn>
                  <a:cxn ang="0">
                    <a:pos x="85" y="27"/>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8"/>
                  </a:cxn>
                  <a:cxn ang="0">
                    <a:pos x="41" y="12"/>
                  </a:cxn>
                  <a:cxn ang="0">
                    <a:pos x="39" y="17"/>
                  </a:cxn>
                </a:cxnLst>
                <a:rect l="0" t="0" r="r" b="b"/>
                <a:pathLst>
                  <a:path w="146"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6" y="125"/>
                    </a:lnTo>
                    <a:lnTo>
                      <a:pt x="95" y="125"/>
                    </a:lnTo>
                    <a:lnTo>
                      <a:pt x="95" y="221"/>
                    </a:lnTo>
                    <a:lnTo>
                      <a:pt x="120" y="221"/>
                    </a:lnTo>
                    <a:lnTo>
                      <a:pt x="120" y="106"/>
                    </a:lnTo>
                    <a:lnTo>
                      <a:pt x="120" y="105"/>
                    </a:lnTo>
                    <a:lnTo>
                      <a:pt x="119" y="104"/>
                    </a:lnTo>
                    <a:lnTo>
                      <a:pt x="118" y="102"/>
                    </a:lnTo>
                    <a:lnTo>
                      <a:pt x="118" y="102"/>
                    </a:lnTo>
                    <a:lnTo>
                      <a:pt x="117" y="101"/>
                    </a:lnTo>
                    <a:lnTo>
                      <a:pt x="116" y="100"/>
                    </a:lnTo>
                    <a:lnTo>
                      <a:pt x="115" y="99"/>
                    </a:lnTo>
                    <a:lnTo>
                      <a:pt x="114" y="98"/>
                    </a:lnTo>
                    <a:lnTo>
                      <a:pt x="113" y="98"/>
                    </a:lnTo>
                    <a:lnTo>
                      <a:pt x="111" y="97"/>
                    </a:lnTo>
                    <a:lnTo>
                      <a:pt x="110" y="97"/>
                    </a:lnTo>
                    <a:lnTo>
                      <a:pt x="108" y="96"/>
                    </a:lnTo>
                    <a:lnTo>
                      <a:pt x="107" y="96"/>
                    </a:lnTo>
                    <a:lnTo>
                      <a:pt x="106" y="96"/>
                    </a:lnTo>
                    <a:lnTo>
                      <a:pt x="104" y="96"/>
                    </a:lnTo>
                    <a:lnTo>
                      <a:pt x="103" y="96"/>
                    </a:lnTo>
                    <a:lnTo>
                      <a:pt x="57" y="94"/>
                    </a:lnTo>
                    <a:lnTo>
                      <a:pt x="70" y="56"/>
                    </a:lnTo>
                    <a:lnTo>
                      <a:pt x="79" y="70"/>
                    </a:lnTo>
                    <a:lnTo>
                      <a:pt x="135" y="70"/>
                    </a:lnTo>
                    <a:lnTo>
                      <a:pt x="136" y="69"/>
                    </a:lnTo>
                    <a:lnTo>
                      <a:pt x="137" y="69"/>
                    </a:lnTo>
                    <a:lnTo>
                      <a:pt x="139" y="68"/>
                    </a:lnTo>
                    <a:lnTo>
                      <a:pt x="139" y="68"/>
                    </a:lnTo>
                    <a:lnTo>
                      <a:pt x="140" y="67"/>
                    </a:lnTo>
                    <a:lnTo>
                      <a:pt x="142" y="66"/>
                    </a:lnTo>
                    <a:lnTo>
                      <a:pt x="142" y="65"/>
                    </a:lnTo>
                    <a:lnTo>
                      <a:pt x="144" y="65"/>
                    </a:lnTo>
                    <a:lnTo>
                      <a:pt x="144" y="63"/>
                    </a:lnTo>
                    <a:lnTo>
                      <a:pt x="144" y="62"/>
                    </a:lnTo>
                    <a:lnTo>
                      <a:pt x="145" y="61"/>
                    </a:lnTo>
                    <a:lnTo>
                      <a:pt x="145" y="59"/>
                    </a:lnTo>
                    <a:lnTo>
                      <a:pt x="145" y="57"/>
                    </a:lnTo>
                    <a:lnTo>
                      <a:pt x="144" y="55"/>
                    </a:lnTo>
                    <a:lnTo>
                      <a:pt x="144" y="54"/>
                    </a:lnTo>
                    <a:lnTo>
                      <a:pt x="143" y="53"/>
                    </a:lnTo>
                    <a:lnTo>
                      <a:pt x="142" y="52"/>
                    </a:lnTo>
                    <a:lnTo>
                      <a:pt x="141" y="51"/>
                    </a:lnTo>
                    <a:lnTo>
                      <a:pt x="140" y="50"/>
                    </a:lnTo>
                    <a:lnTo>
                      <a:pt x="139" y="49"/>
                    </a:lnTo>
                    <a:lnTo>
                      <a:pt x="138" y="48"/>
                    </a:lnTo>
                    <a:lnTo>
                      <a:pt x="136" y="48"/>
                    </a:lnTo>
                    <a:lnTo>
                      <a:pt x="135" y="48"/>
                    </a:lnTo>
                    <a:lnTo>
                      <a:pt x="92" y="48"/>
                    </a:lnTo>
                    <a:lnTo>
                      <a:pt x="83" y="33"/>
                    </a:lnTo>
                    <a:lnTo>
                      <a:pt x="84" y="31"/>
                    </a:lnTo>
                    <a:lnTo>
                      <a:pt x="85" y="29"/>
                    </a:lnTo>
                    <a:lnTo>
                      <a:pt x="85" y="27"/>
                    </a:lnTo>
                    <a:lnTo>
                      <a:pt x="85" y="25"/>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8"/>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699" name="Freeform 27"/>
            <p:cNvSpPr>
              <a:spLocks/>
            </p:cNvSpPr>
            <p:nvPr/>
          </p:nvSpPr>
          <p:spPr bwMode="auto">
            <a:xfrm>
              <a:off x="1756" y="1468"/>
              <a:ext cx="186" cy="306"/>
            </a:xfrm>
            <a:custGeom>
              <a:avLst/>
              <a:gdLst/>
              <a:ahLst/>
              <a:cxnLst>
                <a:cxn ang="0">
                  <a:pos x="208" y="276"/>
                </a:cxn>
                <a:cxn ang="0">
                  <a:pos x="192" y="276"/>
                </a:cxn>
                <a:cxn ang="0">
                  <a:pos x="165" y="241"/>
                </a:cxn>
                <a:cxn ang="0">
                  <a:pos x="127" y="177"/>
                </a:cxn>
                <a:cxn ang="0">
                  <a:pos x="116" y="149"/>
                </a:cxn>
                <a:cxn ang="0">
                  <a:pos x="119" y="129"/>
                </a:cxn>
                <a:cxn ang="0">
                  <a:pos x="128" y="125"/>
                </a:cxn>
                <a:cxn ang="0">
                  <a:pos x="143" y="135"/>
                </a:cxn>
                <a:cxn ang="0">
                  <a:pos x="162" y="147"/>
                </a:cxn>
                <a:cxn ang="0">
                  <a:pos x="171" y="147"/>
                </a:cxn>
                <a:cxn ang="0">
                  <a:pos x="173" y="141"/>
                </a:cxn>
                <a:cxn ang="0">
                  <a:pos x="164" y="129"/>
                </a:cxn>
                <a:cxn ang="0">
                  <a:pos x="141" y="113"/>
                </a:cxn>
                <a:cxn ang="0">
                  <a:pos x="132" y="91"/>
                </a:cxn>
                <a:cxn ang="0">
                  <a:pos x="128" y="72"/>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39"/>
                </a:cxn>
                <a:cxn ang="0">
                  <a:pos x="58" y="122"/>
                </a:cxn>
                <a:cxn ang="0">
                  <a:pos x="67" y="114"/>
                </a:cxn>
                <a:cxn ang="0">
                  <a:pos x="73" y="120"/>
                </a:cxn>
                <a:cxn ang="0">
                  <a:pos x="71" y="147"/>
                </a:cxn>
                <a:cxn ang="0">
                  <a:pos x="64" y="175"/>
                </a:cxn>
                <a:cxn ang="0">
                  <a:pos x="55" y="206"/>
                </a:cxn>
                <a:cxn ang="0">
                  <a:pos x="34" y="237"/>
                </a:cxn>
                <a:cxn ang="0">
                  <a:pos x="8" y="268"/>
                </a:cxn>
                <a:cxn ang="0">
                  <a:pos x="0" y="285"/>
                </a:cxn>
                <a:cxn ang="0">
                  <a:pos x="20" y="305"/>
                </a:cxn>
                <a:cxn ang="0">
                  <a:pos x="34" y="302"/>
                </a:cxn>
                <a:cxn ang="0">
                  <a:pos x="24" y="289"/>
                </a:cxn>
                <a:cxn ang="0">
                  <a:pos x="31" y="272"/>
                </a:cxn>
                <a:cxn ang="0">
                  <a:pos x="64" y="234"/>
                </a:cxn>
                <a:cxn ang="0">
                  <a:pos x="88" y="206"/>
                </a:cxn>
                <a:cxn ang="0">
                  <a:pos x="99" y="200"/>
                </a:cxn>
                <a:cxn ang="0">
                  <a:pos x="114" y="209"/>
                </a:cxn>
                <a:cxn ang="0">
                  <a:pos x="148" y="255"/>
                </a:cxn>
                <a:cxn ang="0">
                  <a:pos x="175" y="294"/>
                </a:cxn>
                <a:cxn ang="0">
                  <a:pos x="186" y="297"/>
                </a:cxn>
                <a:cxn ang="0">
                  <a:pos x="200" y="287"/>
                </a:cxn>
              </a:cxnLst>
              <a:rect l="0" t="0" r="r" b="b"/>
              <a:pathLst>
                <a:path w="209" h="306">
                  <a:moveTo>
                    <a:pt x="207" y="281"/>
                  </a:moveTo>
                  <a:lnTo>
                    <a:pt x="208" y="276"/>
                  </a:lnTo>
                  <a:lnTo>
                    <a:pt x="200" y="277"/>
                  </a:lnTo>
                  <a:lnTo>
                    <a:pt x="192" y="276"/>
                  </a:lnTo>
                  <a:lnTo>
                    <a:pt x="182" y="268"/>
                  </a:lnTo>
                  <a:lnTo>
                    <a:pt x="165" y="241"/>
                  </a:lnTo>
                  <a:lnTo>
                    <a:pt x="140" y="200"/>
                  </a:lnTo>
                  <a:lnTo>
                    <a:pt x="127" y="177"/>
                  </a:lnTo>
                  <a:lnTo>
                    <a:pt x="118" y="159"/>
                  </a:lnTo>
                  <a:lnTo>
                    <a:pt x="116" y="149"/>
                  </a:lnTo>
                  <a:lnTo>
                    <a:pt x="116" y="137"/>
                  </a:lnTo>
                  <a:lnTo>
                    <a:pt x="119" y="129"/>
                  </a:lnTo>
                  <a:lnTo>
                    <a:pt x="124" y="125"/>
                  </a:lnTo>
                  <a:lnTo>
                    <a:pt x="128" y="125"/>
                  </a:lnTo>
                  <a:lnTo>
                    <a:pt x="133" y="128"/>
                  </a:lnTo>
                  <a:lnTo>
                    <a:pt x="143" y="135"/>
                  </a:lnTo>
                  <a:lnTo>
                    <a:pt x="154" y="143"/>
                  </a:lnTo>
                  <a:lnTo>
                    <a:pt x="162" y="147"/>
                  </a:lnTo>
                  <a:lnTo>
                    <a:pt x="167" y="149"/>
                  </a:lnTo>
                  <a:lnTo>
                    <a:pt x="171" y="147"/>
                  </a:lnTo>
                  <a:lnTo>
                    <a:pt x="174" y="143"/>
                  </a:lnTo>
                  <a:lnTo>
                    <a:pt x="173" y="141"/>
                  </a:lnTo>
                  <a:lnTo>
                    <a:pt x="171" y="137"/>
                  </a:lnTo>
                  <a:lnTo>
                    <a:pt x="164" y="129"/>
                  </a:lnTo>
                  <a:lnTo>
                    <a:pt x="149" y="120"/>
                  </a:lnTo>
                  <a:lnTo>
                    <a:pt x="141" y="113"/>
                  </a:lnTo>
                  <a:lnTo>
                    <a:pt x="136" y="104"/>
                  </a:lnTo>
                  <a:lnTo>
                    <a:pt x="132" y="91"/>
                  </a:lnTo>
                  <a:lnTo>
                    <a:pt x="131" y="78"/>
                  </a:lnTo>
                  <a:lnTo>
                    <a:pt x="128" y="72"/>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2"/>
                  </a:lnTo>
                  <a:lnTo>
                    <a:pt x="58" y="79"/>
                  </a:lnTo>
                  <a:lnTo>
                    <a:pt x="52" y="91"/>
                  </a:lnTo>
                  <a:lnTo>
                    <a:pt x="48" y="104"/>
                  </a:lnTo>
                  <a:lnTo>
                    <a:pt x="44" y="114"/>
                  </a:lnTo>
                  <a:lnTo>
                    <a:pt x="43" y="128"/>
                  </a:lnTo>
                  <a:lnTo>
                    <a:pt x="42" y="143"/>
                  </a:lnTo>
                  <a:lnTo>
                    <a:pt x="42" y="153"/>
                  </a:lnTo>
                  <a:lnTo>
                    <a:pt x="42" y="160"/>
                  </a:lnTo>
                  <a:lnTo>
                    <a:pt x="43" y="166"/>
                  </a:lnTo>
                  <a:lnTo>
                    <a:pt x="46" y="168"/>
                  </a:lnTo>
                  <a:lnTo>
                    <a:pt x="51" y="170"/>
                  </a:lnTo>
                  <a:lnTo>
                    <a:pt x="54" y="168"/>
                  </a:lnTo>
                  <a:lnTo>
                    <a:pt x="55" y="166"/>
                  </a:lnTo>
                  <a:lnTo>
                    <a:pt x="55" y="155"/>
                  </a:lnTo>
                  <a:lnTo>
                    <a:pt x="55" y="139"/>
                  </a:lnTo>
                  <a:lnTo>
                    <a:pt x="56" y="129"/>
                  </a:lnTo>
                  <a:lnTo>
                    <a:pt x="58" y="122"/>
                  </a:lnTo>
                  <a:lnTo>
                    <a:pt x="61" y="116"/>
                  </a:lnTo>
                  <a:lnTo>
                    <a:pt x="67" y="114"/>
                  </a:lnTo>
                  <a:lnTo>
                    <a:pt x="72" y="116"/>
                  </a:lnTo>
                  <a:lnTo>
                    <a:pt x="73" y="120"/>
                  </a:lnTo>
                  <a:lnTo>
                    <a:pt x="72" y="131"/>
                  </a:lnTo>
                  <a:lnTo>
                    <a:pt x="71" y="147"/>
                  </a:lnTo>
                  <a:lnTo>
                    <a:pt x="68" y="162"/>
                  </a:lnTo>
                  <a:lnTo>
                    <a:pt x="64" y="175"/>
                  </a:lnTo>
                  <a:lnTo>
                    <a:pt x="60" y="192"/>
                  </a:lnTo>
                  <a:lnTo>
                    <a:pt x="55" y="206"/>
                  </a:lnTo>
                  <a:lnTo>
                    <a:pt x="43" y="225"/>
                  </a:lnTo>
                  <a:lnTo>
                    <a:pt x="34" y="237"/>
                  </a:lnTo>
                  <a:lnTo>
                    <a:pt x="18" y="255"/>
                  </a:lnTo>
                  <a:lnTo>
                    <a:pt x="8" y="268"/>
                  </a:lnTo>
                  <a:lnTo>
                    <a:pt x="0" y="280"/>
                  </a:lnTo>
                  <a:lnTo>
                    <a:pt x="0" y="285"/>
                  </a:lnTo>
                  <a:lnTo>
                    <a:pt x="8" y="294"/>
                  </a:lnTo>
                  <a:lnTo>
                    <a:pt x="20" y="305"/>
                  </a:lnTo>
                  <a:lnTo>
                    <a:pt x="31" y="305"/>
                  </a:lnTo>
                  <a:lnTo>
                    <a:pt x="34" y="302"/>
                  </a:lnTo>
                  <a:lnTo>
                    <a:pt x="29" y="296"/>
                  </a:lnTo>
                  <a:lnTo>
                    <a:pt x="24" y="289"/>
                  </a:lnTo>
                  <a:lnTo>
                    <a:pt x="24" y="284"/>
                  </a:lnTo>
                  <a:lnTo>
                    <a:pt x="31" y="272"/>
                  </a:lnTo>
                  <a:lnTo>
                    <a:pt x="44" y="259"/>
                  </a:lnTo>
                  <a:lnTo>
                    <a:pt x="64" y="234"/>
                  </a:lnTo>
                  <a:lnTo>
                    <a:pt x="81" y="213"/>
                  </a:lnTo>
                  <a:lnTo>
                    <a:pt x="88" y="206"/>
                  </a:lnTo>
                  <a:lnTo>
                    <a:pt x="92" y="201"/>
                  </a:lnTo>
                  <a:lnTo>
                    <a:pt x="99" y="200"/>
                  </a:lnTo>
                  <a:lnTo>
                    <a:pt x="106" y="204"/>
                  </a:lnTo>
                  <a:lnTo>
                    <a:pt x="114" y="209"/>
                  </a:lnTo>
                  <a:lnTo>
                    <a:pt x="130" y="230"/>
                  </a:lnTo>
                  <a:lnTo>
                    <a:pt x="148" y="255"/>
                  </a:lnTo>
                  <a:lnTo>
                    <a:pt x="165" y="280"/>
                  </a:lnTo>
                  <a:lnTo>
                    <a:pt x="175" y="294"/>
                  </a:lnTo>
                  <a:lnTo>
                    <a:pt x="179" y="297"/>
                  </a:lnTo>
                  <a:lnTo>
                    <a:pt x="186" y="297"/>
                  </a:lnTo>
                  <a:lnTo>
                    <a:pt x="192" y="292"/>
                  </a:lnTo>
                  <a:lnTo>
                    <a:pt x="200" y="287"/>
                  </a:lnTo>
                  <a:lnTo>
                    <a:pt x="207" y="281"/>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28"/>
            <p:cNvGrpSpPr>
              <a:grpSpLocks/>
            </p:cNvGrpSpPr>
            <p:nvPr/>
          </p:nvGrpSpPr>
          <p:grpSpPr bwMode="auto">
            <a:xfrm>
              <a:off x="1232" y="1458"/>
              <a:ext cx="241" cy="326"/>
              <a:chOff x="1386" y="1458"/>
              <a:chExt cx="271" cy="326"/>
            </a:xfrm>
          </p:grpSpPr>
          <p:grpSp>
            <p:nvGrpSpPr>
              <p:cNvPr id="7" name="Group 29"/>
              <p:cNvGrpSpPr>
                <a:grpSpLocks/>
              </p:cNvGrpSpPr>
              <p:nvPr/>
            </p:nvGrpSpPr>
            <p:grpSpPr bwMode="auto">
              <a:xfrm>
                <a:off x="1386" y="1458"/>
                <a:ext cx="271" cy="326"/>
                <a:chOff x="1386" y="1458"/>
                <a:chExt cx="271" cy="326"/>
              </a:xfrm>
            </p:grpSpPr>
            <p:sp>
              <p:nvSpPr>
                <p:cNvPr id="2716702" name="AutoShape 30"/>
                <p:cNvSpPr>
                  <a:spLocks noChangeArrowheads="1"/>
                </p:cNvSpPr>
                <p:nvPr/>
              </p:nvSpPr>
              <p:spPr bwMode="auto">
                <a:xfrm>
                  <a:off x="1386" y="1510"/>
                  <a:ext cx="271" cy="274"/>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3" name="AutoShape 31"/>
                <p:cNvSpPr>
                  <a:spLocks noChangeArrowheads="1"/>
                </p:cNvSpPr>
                <p:nvPr/>
              </p:nvSpPr>
              <p:spPr bwMode="auto">
                <a:xfrm>
                  <a:off x="1450" y="1458"/>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04" name="Oval 32"/>
              <p:cNvSpPr>
                <a:spLocks noChangeArrowheads="1"/>
              </p:cNvSpPr>
              <p:nvPr/>
            </p:nvSpPr>
            <p:spPr bwMode="auto">
              <a:xfrm>
                <a:off x="1472" y="1486"/>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05" name="AutoShape 33"/>
              <p:cNvSpPr>
                <a:spLocks noChangeArrowheads="1"/>
              </p:cNvSpPr>
              <p:nvPr/>
            </p:nvSpPr>
            <p:spPr bwMode="auto">
              <a:xfrm>
                <a:off x="1418" y="1640"/>
                <a:ext cx="145" cy="59"/>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8" name="Group 34"/>
          <p:cNvGrpSpPr>
            <a:grpSpLocks/>
          </p:cNvGrpSpPr>
          <p:nvPr/>
        </p:nvGrpSpPr>
        <p:grpSpPr bwMode="auto">
          <a:xfrm>
            <a:off x="3321050" y="3046413"/>
            <a:ext cx="1441450" cy="517525"/>
            <a:chOff x="2353" y="1795"/>
            <a:chExt cx="1022" cy="326"/>
          </a:xfrm>
        </p:grpSpPr>
        <p:grpSp>
          <p:nvGrpSpPr>
            <p:cNvPr id="9" name="Group 35"/>
            <p:cNvGrpSpPr>
              <a:grpSpLocks/>
            </p:cNvGrpSpPr>
            <p:nvPr/>
          </p:nvGrpSpPr>
          <p:grpSpPr bwMode="auto">
            <a:xfrm>
              <a:off x="2353" y="1795"/>
              <a:ext cx="217" cy="326"/>
              <a:chOff x="2353" y="1795"/>
              <a:chExt cx="217" cy="326"/>
            </a:xfrm>
          </p:grpSpPr>
          <p:sp>
            <p:nvSpPr>
              <p:cNvPr id="2716708" name="AutoShape 36"/>
              <p:cNvSpPr>
                <a:spLocks noChangeArrowheads="1"/>
              </p:cNvSpPr>
              <p:nvPr/>
            </p:nvSpPr>
            <p:spPr bwMode="auto">
              <a:xfrm>
                <a:off x="2353" y="1849"/>
                <a:ext cx="217" cy="27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9" name="AutoShape 37"/>
              <p:cNvSpPr>
                <a:spLocks noChangeArrowheads="1"/>
              </p:cNvSpPr>
              <p:nvPr/>
            </p:nvSpPr>
            <p:spPr bwMode="auto">
              <a:xfrm>
                <a:off x="2404" y="1795"/>
                <a:ext cx="166"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10" name="AutoShape 38"/>
              <p:cNvSpPr>
                <a:spLocks noChangeArrowheads="1"/>
              </p:cNvSpPr>
              <p:nvPr/>
            </p:nvSpPr>
            <p:spPr bwMode="auto">
              <a:xfrm>
                <a:off x="2396" y="1869"/>
                <a:ext cx="111" cy="18"/>
              </a:xfrm>
              <a:prstGeom prst="parallelogram">
                <a:avLst>
                  <a:gd name="adj" fmla="val 1541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0" name="Group 39"/>
            <p:cNvGrpSpPr>
              <a:grpSpLocks/>
            </p:cNvGrpSpPr>
            <p:nvPr/>
          </p:nvGrpSpPr>
          <p:grpSpPr bwMode="auto">
            <a:xfrm>
              <a:off x="2897" y="1838"/>
              <a:ext cx="211" cy="270"/>
              <a:chOff x="2897" y="1838"/>
              <a:chExt cx="211" cy="270"/>
            </a:xfrm>
          </p:grpSpPr>
          <p:sp>
            <p:nvSpPr>
              <p:cNvPr id="2716712" name="Freeform 40"/>
              <p:cNvSpPr>
                <a:spLocks/>
              </p:cNvSpPr>
              <p:nvPr/>
            </p:nvSpPr>
            <p:spPr bwMode="auto">
              <a:xfrm>
                <a:off x="3033" y="196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13" name="Rectangle 41"/>
              <p:cNvSpPr>
                <a:spLocks noChangeArrowheads="1"/>
              </p:cNvSpPr>
              <p:nvPr/>
            </p:nvSpPr>
            <p:spPr bwMode="auto">
              <a:xfrm>
                <a:off x="3028" y="1963"/>
                <a:ext cx="80"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4" name="Rectangle 42"/>
              <p:cNvSpPr>
                <a:spLocks noChangeArrowheads="1"/>
              </p:cNvSpPr>
              <p:nvPr/>
            </p:nvSpPr>
            <p:spPr bwMode="auto">
              <a:xfrm>
                <a:off x="3036" y="202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5" name="Rectangle 43"/>
              <p:cNvSpPr>
                <a:spLocks noChangeArrowheads="1"/>
              </p:cNvSpPr>
              <p:nvPr/>
            </p:nvSpPr>
            <p:spPr bwMode="auto">
              <a:xfrm>
                <a:off x="2898" y="2022"/>
                <a:ext cx="78"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6" name="Oval 44"/>
              <p:cNvSpPr>
                <a:spLocks noChangeArrowheads="1"/>
              </p:cNvSpPr>
              <p:nvPr/>
            </p:nvSpPr>
            <p:spPr bwMode="auto">
              <a:xfrm>
                <a:off x="2959" y="1838"/>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17" name="Freeform 45"/>
              <p:cNvSpPr>
                <a:spLocks/>
              </p:cNvSpPr>
              <p:nvPr/>
            </p:nvSpPr>
            <p:spPr bwMode="auto">
              <a:xfrm>
                <a:off x="2897" y="1884"/>
                <a:ext cx="144"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1" y="126"/>
                  </a:cxn>
                  <a:cxn ang="0">
                    <a:pos x="15" y="126"/>
                  </a:cxn>
                  <a:cxn ang="0">
                    <a:pos x="93" y="223"/>
                  </a:cxn>
                  <a:cxn ang="0">
                    <a:pos x="118" y="107"/>
                  </a:cxn>
                  <a:cxn ang="0">
                    <a:pos x="117" y="105"/>
                  </a:cxn>
                  <a:cxn ang="0">
                    <a:pos x="116" y="103"/>
                  </a:cxn>
                  <a:cxn ang="0">
                    <a:pos x="114" y="101"/>
                  </a:cxn>
                  <a:cxn ang="0">
                    <a:pos x="112" y="99"/>
                  </a:cxn>
                  <a:cxn ang="0">
                    <a:pos x="110" y="98"/>
                  </a:cxn>
                  <a:cxn ang="0">
                    <a:pos x="107" y="97"/>
                  </a:cxn>
                  <a:cxn ang="0">
                    <a:pos x="104" y="97"/>
                  </a:cxn>
                  <a:cxn ang="0">
                    <a:pos x="102" y="97"/>
                  </a:cxn>
                  <a:cxn ang="0">
                    <a:pos x="69" y="57"/>
                  </a:cxn>
                  <a:cxn ang="0">
                    <a:pos x="133" y="70"/>
                  </a:cxn>
                  <a:cxn ang="0">
                    <a:pos x="135" y="70"/>
                  </a:cxn>
                  <a:cxn ang="0">
                    <a:pos x="137" y="69"/>
                  </a:cxn>
                  <a:cxn ang="0">
                    <a:pos x="140" y="67"/>
                  </a:cxn>
                  <a:cxn ang="0">
                    <a:pos x="142" y="65"/>
                  </a:cxn>
                  <a:cxn ang="0">
                    <a:pos x="142" y="62"/>
                  </a:cxn>
                  <a:cxn ang="0">
                    <a:pos x="143" y="59"/>
                  </a:cxn>
                  <a:cxn ang="0">
                    <a:pos x="142" y="56"/>
                  </a:cxn>
                  <a:cxn ang="0">
                    <a:pos x="141" y="53"/>
                  </a:cxn>
                  <a:cxn ang="0">
                    <a:pos x="139" y="51"/>
                  </a:cxn>
                  <a:cxn ang="0">
                    <a:pos x="137" y="49"/>
                  </a:cxn>
                  <a:cxn ang="0">
                    <a:pos x="134" y="49"/>
                  </a:cxn>
                  <a:cxn ang="0">
                    <a:pos x="91" y="49"/>
                  </a:cxn>
                  <a:cxn ang="0">
                    <a:pos x="83" y="32"/>
                  </a:cxn>
                  <a:cxn ang="0">
                    <a:pos x="84" y="28"/>
                  </a:cxn>
                  <a:cxn ang="0">
                    <a:pos x="84" y="23"/>
                  </a:cxn>
                  <a:cxn ang="0">
                    <a:pos x="84" y="18"/>
                  </a:cxn>
                  <a:cxn ang="0">
                    <a:pos x="83" y="14"/>
                  </a:cxn>
                  <a:cxn ang="0">
                    <a:pos x="82" y="11"/>
                  </a:cxn>
                  <a:cxn ang="0">
                    <a:pos x="79" y="8"/>
                  </a:cxn>
                  <a:cxn ang="0">
                    <a:pos x="76" y="5"/>
                  </a:cxn>
                  <a:cxn ang="0">
                    <a:pos x="73" y="3"/>
                  </a:cxn>
                  <a:cxn ang="0">
                    <a:pos x="69" y="1"/>
                  </a:cxn>
                  <a:cxn ang="0">
                    <a:pos x="64" y="0"/>
                  </a:cxn>
                  <a:cxn ang="0">
                    <a:pos x="60" y="0"/>
                  </a:cxn>
                  <a:cxn ang="0">
                    <a:pos x="56" y="1"/>
                  </a:cxn>
                  <a:cxn ang="0">
                    <a:pos x="51" y="2"/>
                  </a:cxn>
                  <a:cxn ang="0">
                    <a:pos x="47" y="5"/>
                  </a:cxn>
                  <a:cxn ang="0">
                    <a:pos x="43" y="9"/>
                  </a:cxn>
                  <a:cxn ang="0">
                    <a:pos x="41" y="12"/>
                  </a:cxn>
                  <a:cxn ang="0">
                    <a:pos x="39" y="17"/>
                  </a:cxn>
                </a:cxnLst>
                <a:rect l="0" t="0" r="r" b="b"/>
                <a:pathLst>
                  <a:path w="144"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4" y="122"/>
                    </a:lnTo>
                    <a:lnTo>
                      <a:pt x="6" y="123"/>
                    </a:lnTo>
                    <a:lnTo>
                      <a:pt x="8" y="124"/>
                    </a:lnTo>
                    <a:lnTo>
                      <a:pt x="9" y="125"/>
                    </a:lnTo>
                    <a:lnTo>
                      <a:pt x="10" y="125"/>
                    </a:lnTo>
                    <a:lnTo>
                      <a:pt x="11" y="126"/>
                    </a:lnTo>
                    <a:lnTo>
                      <a:pt x="13" y="126"/>
                    </a:lnTo>
                    <a:lnTo>
                      <a:pt x="15" y="126"/>
                    </a:lnTo>
                    <a:lnTo>
                      <a:pt x="93" y="126"/>
                    </a:lnTo>
                    <a:lnTo>
                      <a:pt x="93" y="223"/>
                    </a:lnTo>
                    <a:lnTo>
                      <a:pt x="118" y="223"/>
                    </a:lnTo>
                    <a:lnTo>
                      <a:pt x="118" y="107"/>
                    </a:lnTo>
                    <a:lnTo>
                      <a:pt x="118" y="106"/>
                    </a:lnTo>
                    <a:lnTo>
                      <a:pt x="117" y="105"/>
                    </a:lnTo>
                    <a:lnTo>
                      <a:pt x="117" y="103"/>
                    </a:lnTo>
                    <a:lnTo>
                      <a:pt x="116" y="103"/>
                    </a:lnTo>
                    <a:lnTo>
                      <a:pt x="116" y="102"/>
                    </a:lnTo>
                    <a:lnTo>
                      <a:pt x="114" y="101"/>
                    </a:lnTo>
                    <a:lnTo>
                      <a:pt x="114" y="100"/>
                    </a:lnTo>
                    <a:lnTo>
                      <a:pt x="112" y="99"/>
                    </a:lnTo>
                    <a:lnTo>
                      <a:pt x="111" y="99"/>
                    </a:lnTo>
                    <a:lnTo>
                      <a:pt x="110" y="98"/>
                    </a:lnTo>
                    <a:lnTo>
                      <a:pt x="109" y="98"/>
                    </a:lnTo>
                    <a:lnTo>
                      <a:pt x="107" y="97"/>
                    </a:lnTo>
                    <a:lnTo>
                      <a:pt x="105" y="97"/>
                    </a:lnTo>
                    <a:lnTo>
                      <a:pt x="104" y="97"/>
                    </a:lnTo>
                    <a:lnTo>
                      <a:pt x="103" y="97"/>
                    </a:lnTo>
                    <a:lnTo>
                      <a:pt x="102" y="97"/>
                    </a:lnTo>
                    <a:lnTo>
                      <a:pt x="56" y="95"/>
                    </a:lnTo>
                    <a:lnTo>
                      <a:pt x="69" y="57"/>
                    </a:lnTo>
                    <a:lnTo>
                      <a:pt x="78" y="70"/>
                    </a:lnTo>
                    <a:lnTo>
                      <a:pt x="133" y="70"/>
                    </a:lnTo>
                    <a:lnTo>
                      <a:pt x="134" y="70"/>
                    </a:lnTo>
                    <a:lnTo>
                      <a:pt x="135" y="70"/>
                    </a:lnTo>
                    <a:lnTo>
                      <a:pt x="137" y="69"/>
                    </a:lnTo>
                    <a:lnTo>
                      <a:pt x="137" y="69"/>
                    </a:lnTo>
                    <a:lnTo>
                      <a:pt x="139" y="68"/>
                    </a:lnTo>
                    <a:lnTo>
                      <a:pt x="140" y="67"/>
                    </a:lnTo>
                    <a:lnTo>
                      <a:pt x="140" y="66"/>
                    </a:lnTo>
                    <a:lnTo>
                      <a:pt x="142" y="65"/>
                    </a:lnTo>
                    <a:lnTo>
                      <a:pt x="142" y="64"/>
                    </a:lnTo>
                    <a:lnTo>
                      <a:pt x="142" y="62"/>
                    </a:lnTo>
                    <a:lnTo>
                      <a:pt x="143" y="61"/>
                    </a:lnTo>
                    <a:lnTo>
                      <a:pt x="143" y="59"/>
                    </a:lnTo>
                    <a:lnTo>
                      <a:pt x="143" y="57"/>
                    </a:lnTo>
                    <a:lnTo>
                      <a:pt x="142" y="56"/>
                    </a:lnTo>
                    <a:lnTo>
                      <a:pt x="142" y="55"/>
                    </a:lnTo>
                    <a:lnTo>
                      <a:pt x="141" y="53"/>
                    </a:lnTo>
                    <a:lnTo>
                      <a:pt x="140" y="52"/>
                    </a:lnTo>
                    <a:lnTo>
                      <a:pt x="139" y="51"/>
                    </a:lnTo>
                    <a:lnTo>
                      <a:pt x="138" y="50"/>
                    </a:lnTo>
                    <a:lnTo>
                      <a:pt x="137" y="49"/>
                    </a:lnTo>
                    <a:lnTo>
                      <a:pt x="136" y="49"/>
                    </a:lnTo>
                    <a:lnTo>
                      <a:pt x="134" y="49"/>
                    </a:lnTo>
                    <a:lnTo>
                      <a:pt x="133" y="49"/>
                    </a:lnTo>
                    <a:lnTo>
                      <a:pt x="91" y="49"/>
                    </a:lnTo>
                    <a:lnTo>
                      <a:pt x="82" y="33"/>
                    </a:lnTo>
                    <a:lnTo>
                      <a:pt x="83" y="32"/>
                    </a:lnTo>
                    <a:lnTo>
                      <a:pt x="84" y="30"/>
                    </a:lnTo>
                    <a:lnTo>
                      <a:pt x="84" y="28"/>
                    </a:lnTo>
                    <a:lnTo>
                      <a:pt x="84" y="26"/>
                    </a:lnTo>
                    <a:lnTo>
                      <a:pt x="84" y="23"/>
                    </a:lnTo>
                    <a:lnTo>
                      <a:pt x="84" y="21"/>
                    </a:lnTo>
                    <a:lnTo>
                      <a:pt x="84" y="18"/>
                    </a:lnTo>
                    <a:lnTo>
                      <a:pt x="84" y="16"/>
                    </a:lnTo>
                    <a:lnTo>
                      <a:pt x="83" y="14"/>
                    </a:lnTo>
                    <a:lnTo>
                      <a:pt x="82" y="13"/>
                    </a:lnTo>
                    <a:lnTo>
                      <a:pt x="82" y="11"/>
                    </a:lnTo>
                    <a:lnTo>
                      <a:pt x="80" y="10"/>
                    </a:lnTo>
                    <a:lnTo>
                      <a:pt x="79" y="8"/>
                    </a:lnTo>
                    <a:lnTo>
                      <a:pt x="78" y="7"/>
                    </a:lnTo>
                    <a:lnTo>
                      <a:pt x="76" y="5"/>
                    </a:lnTo>
                    <a:lnTo>
                      <a:pt x="75" y="4"/>
                    </a:lnTo>
                    <a:lnTo>
                      <a:pt x="73" y="3"/>
                    </a:lnTo>
                    <a:lnTo>
                      <a:pt x="71" y="2"/>
                    </a:lnTo>
                    <a:lnTo>
                      <a:pt x="69" y="1"/>
                    </a:lnTo>
                    <a:lnTo>
                      <a:pt x="66" y="1"/>
                    </a:lnTo>
                    <a:lnTo>
                      <a:pt x="64" y="0"/>
                    </a:lnTo>
                    <a:lnTo>
                      <a:pt x="63" y="0"/>
                    </a:lnTo>
                    <a:lnTo>
                      <a:pt x="60" y="0"/>
                    </a:lnTo>
                    <a:lnTo>
                      <a:pt x="58" y="0"/>
                    </a:lnTo>
                    <a:lnTo>
                      <a:pt x="56" y="1"/>
                    </a:lnTo>
                    <a:lnTo>
                      <a:pt x="54" y="1"/>
                    </a:lnTo>
                    <a:lnTo>
                      <a:pt x="51" y="2"/>
                    </a:lnTo>
                    <a:lnTo>
                      <a:pt x="49" y="3"/>
                    </a:lnTo>
                    <a:lnTo>
                      <a:pt x="47" y="5"/>
                    </a:lnTo>
                    <a:lnTo>
                      <a:pt x="45" y="7"/>
                    </a:lnTo>
                    <a:lnTo>
                      <a:pt x="43" y="9"/>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18" name="Freeform 46"/>
            <p:cNvSpPr>
              <a:spLocks/>
            </p:cNvSpPr>
            <p:nvPr/>
          </p:nvSpPr>
          <p:spPr bwMode="auto">
            <a:xfrm>
              <a:off x="3166" y="1805"/>
              <a:ext cx="209" cy="308"/>
            </a:xfrm>
            <a:custGeom>
              <a:avLst/>
              <a:gdLst/>
              <a:ahLst/>
              <a:cxnLst>
                <a:cxn ang="0">
                  <a:pos x="208" y="278"/>
                </a:cxn>
                <a:cxn ang="0">
                  <a:pos x="192" y="278"/>
                </a:cxn>
                <a:cxn ang="0">
                  <a:pos x="165" y="242"/>
                </a:cxn>
                <a:cxn ang="0">
                  <a:pos x="127" y="179"/>
                </a:cxn>
                <a:cxn ang="0">
                  <a:pos x="116" y="150"/>
                </a:cxn>
                <a:cxn ang="0">
                  <a:pos x="119" y="130"/>
                </a:cxn>
                <a:cxn ang="0">
                  <a:pos x="128" y="126"/>
                </a:cxn>
                <a:cxn ang="0">
                  <a:pos x="143" y="136"/>
                </a:cxn>
                <a:cxn ang="0">
                  <a:pos x="162" y="148"/>
                </a:cxn>
                <a:cxn ang="0">
                  <a:pos x="171" y="148"/>
                </a:cxn>
                <a:cxn ang="0">
                  <a:pos x="173" y="142"/>
                </a:cxn>
                <a:cxn ang="0">
                  <a:pos x="164" y="130"/>
                </a:cxn>
                <a:cxn ang="0">
                  <a:pos x="141" y="114"/>
                </a:cxn>
                <a:cxn ang="0">
                  <a:pos x="132" y="91"/>
                </a:cxn>
                <a:cxn ang="0">
                  <a:pos x="128" y="73"/>
                </a:cxn>
                <a:cxn ang="0">
                  <a:pos x="118" y="60"/>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60"/>
                </a:cxn>
                <a:cxn ang="0">
                  <a:pos x="68" y="67"/>
                </a:cxn>
                <a:cxn ang="0">
                  <a:pos x="58" y="79"/>
                </a:cxn>
                <a:cxn ang="0">
                  <a:pos x="48" y="105"/>
                </a:cxn>
                <a:cxn ang="0">
                  <a:pos x="43" y="128"/>
                </a:cxn>
                <a:cxn ang="0">
                  <a:pos x="42" y="154"/>
                </a:cxn>
                <a:cxn ang="0">
                  <a:pos x="43" y="167"/>
                </a:cxn>
                <a:cxn ang="0">
                  <a:pos x="51" y="171"/>
                </a:cxn>
                <a:cxn ang="0">
                  <a:pos x="55" y="167"/>
                </a:cxn>
                <a:cxn ang="0">
                  <a:pos x="55" y="140"/>
                </a:cxn>
                <a:cxn ang="0">
                  <a:pos x="58" y="123"/>
                </a:cxn>
                <a:cxn ang="0">
                  <a:pos x="67" y="115"/>
                </a:cxn>
                <a:cxn ang="0">
                  <a:pos x="73" y="120"/>
                </a:cxn>
                <a:cxn ang="0">
                  <a:pos x="71" y="148"/>
                </a:cxn>
                <a:cxn ang="0">
                  <a:pos x="64" y="176"/>
                </a:cxn>
                <a:cxn ang="0">
                  <a:pos x="55" y="208"/>
                </a:cxn>
                <a:cxn ang="0">
                  <a:pos x="34" y="238"/>
                </a:cxn>
                <a:cxn ang="0">
                  <a:pos x="8" y="270"/>
                </a:cxn>
                <a:cxn ang="0">
                  <a:pos x="0" y="287"/>
                </a:cxn>
                <a:cxn ang="0">
                  <a:pos x="20" y="307"/>
                </a:cxn>
                <a:cxn ang="0">
                  <a:pos x="34" y="304"/>
                </a:cxn>
                <a:cxn ang="0">
                  <a:pos x="24" y="291"/>
                </a:cxn>
                <a:cxn ang="0">
                  <a:pos x="31" y="274"/>
                </a:cxn>
                <a:cxn ang="0">
                  <a:pos x="64" y="236"/>
                </a:cxn>
                <a:cxn ang="0">
                  <a:pos x="88" y="208"/>
                </a:cxn>
                <a:cxn ang="0">
                  <a:pos x="99" y="201"/>
                </a:cxn>
                <a:cxn ang="0">
                  <a:pos x="114" y="210"/>
                </a:cxn>
                <a:cxn ang="0">
                  <a:pos x="148" y="257"/>
                </a:cxn>
                <a:cxn ang="0">
                  <a:pos x="175" y="296"/>
                </a:cxn>
                <a:cxn ang="0">
                  <a:pos x="186" y="299"/>
                </a:cxn>
                <a:cxn ang="0">
                  <a:pos x="200" y="288"/>
                </a:cxn>
              </a:cxnLst>
              <a:rect l="0" t="0" r="r" b="b"/>
              <a:pathLst>
                <a:path w="209" h="308">
                  <a:moveTo>
                    <a:pt x="207" y="283"/>
                  </a:moveTo>
                  <a:lnTo>
                    <a:pt x="208" y="278"/>
                  </a:lnTo>
                  <a:lnTo>
                    <a:pt x="200" y="279"/>
                  </a:lnTo>
                  <a:lnTo>
                    <a:pt x="192" y="278"/>
                  </a:lnTo>
                  <a:lnTo>
                    <a:pt x="182" y="270"/>
                  </a:lnTo>
                  <a:lnTo>
                    <a:pt x="165" y="242"/>
                  </a:lnTo>
                  <a:lnTo>
                    <a:pt x="140" y="201"/>
                  </a:lnTo>
                  <a:lnTo>
                    <a:pt x="127" y="179"/>
                  </a:lnTo>
                  <a:lnTo>
                    <a:pt x="118" y="160"/>
                  </a:lnTo>
                  <a:lnTo>
                    <a:pt x="116" y="150"/>
                  </a:lnTo>
                  <a:lnTo>
                    <a:pt x="116" y="138"/>
                  </a:lnTo>
                  <a:lnTo>
                    <a:pt x="119" y="130"/>
                  </a:lnTo>
                  <a:lnTo>
                    <a:pt x="124" y="126"/>
                  </a:lnTo>
                  <a:lnTo>
                    <a:pt x="128" y="126"/>
                  </a:lnTo>
                  <a:lnTo>
                    <a:pt x="133" y="128"/>
                  </a:lnTo>
                  <a:lnTo>
                    <a:pt x="143" y="136"/>
                  </a:lnTo>
                  <a:lnTo>
                    <a:pt x="154" y="144"/>
                  </a:lnTo>
                  <a:lnTo>
                    <a:pt x="162" y="148"/>
                  </a:lnTo>
                  <a:lnTo>
                    <a:pt x="167" y="150"/>
                  </a:lnTo>
                  <a:lnTo>
                    <a:pt x="171" y="148"/>
                  </a:lnTo>
                  <a:lnTo>
                    <a:pt x="174" y="144"/>
                  </a:lnTo>
                  <a:lnTo>
                    <a:pt x="173" y="142"/>
                  </a:lnTo>
                  <a:lnTo>
                    <a:pt x="171" y="138"/>
                  </a:lnTo>
                  <a:lnTo>
                    <a:pt x="164" y="130"/>
                  </a:lnTo>
                  <a:lnTo>
                    <a:pt x="149" y="120"/>
                  </a:lnTo>
                  <a:lnTo>
                    <a:pt x="141" y="114"/>
                  </a:lnTo>
                  <a:lnTo>
                    <a:pt x="136" y="105"/>
                  </a:lnTo>
                  <a:lnTo>
                    <a:pt x="132" y="91"/>
                  </a:lnTo>
                  <a:lnTo>
                    <a:pt x="131" y="78"/>
                  </a:lnTo>
                  <a:lnTo>
                    <a:pt x="128" y="73"/>
                  </a:lnTo>
                  <a:lnTo>
                    <a:pt x="124" y="66"/>
                  </a:lnTo>
                  <a:lnTo>
                    <a:pt x="118" y="60"/>
                  </a:lnTo>
                  <a:lnTo>
                    <a:pt x="114" y="56"/>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9"/>
                  </a:lnTo>
                  <a:lnTo>
                    <a:pt x="88" y="24"/>
                  </a:lnTo>
                  <a:lnTo>
                    <a:pt x="90" y="32"/>
                  </a:lnTo>
                  <a:lnTo>
                    <a:pt x="92" y="37"/>
                  </a:lnTo>
                  <a:lnTo>
                    <a:pt x="93" y="42"/>
                  </a:lnTo>
                  <a:lnTo>
                    <a:pt x="92" y="49"/>
                  </a:lnTo>
                  <a:lnTo>
                    <a:pt x="88" y="54"/>
                  </a:lnTo>
                  <a:lnTo>
                    <a:pt x="81" y="60"/>
                  </a:lnTo>
                  <a:lnTo>
                    <a:pt x="73" y="64"/>
                  </a:lnTo>
                  <a:lnTo>
                    <a:pt x="68" y="67"/>
                  </a:lnTo>
                  <a:lnTo>
                    <a:pt x="63" y="73"/>
                  </a:lnTo>
                  <a:lnTo>
                    <a:pt x="58" y="79"/>
                  </a:lnTo>
                  <a:lnTo>
                    <a:pt x="52" y="91"/>
                  </a:lnTo>
                  <a:lnTo>
                    <a:pt x="48" y="105"/>
                  </a:lnTo>
                  <a:lnTo>
                    <a:pt x="44" y="115"/>
                  </a:lnTo>
                  <a:lnTo>
                    <a:pt x="43" y="128"/>
                  </a:lnTo>
                  <a:lnTo>
                    <a:pt x="42" y="144"/>
                  </a:lnTo>
                  <a:lnTo>
                    <a:pt x="42" y="154"/>
                  </a:lnTo>
                  <a:lnTo>
                    <a:pt x="42" y="161"/>
                  </a:lnTo>
                  <a:lnTo>
                    <a:pt x="43" y="167"/>
                  </a:lnTo>
                  <a:lnTo>
                    <a:pt x="46" y="169"/>
                  </a:lnTo>
                  <a:lnTo>
                    <a:pt x="51" y="171"/>
                  </a:lnTo>
                  <a:lnTo>
                    <a:pt x="54" y="169"/>
                  </a:lnTo>
                  <a:lnTo>
                    <a:pt x="55" y="167"/>
                  </a:lnTo>
                  <a:lnTo>
                    <a:pt x="55" y="156"/>
                  </a:lnTo>
                  <a:lnTo>
                    <a:pt x="55" y="140"/>
                  </a:lnTo>
                  <a:lnTo>
                    <a:pt x="56" y="130"/>
                  </a:lnTo>
                  <a:lnTo>
                    <a:pt x="58" y="123"/>
                  </a:lnTo>
                  <a:lnTo>
                    <a:pt x="61" y="116"/>
                  </a:lnTo>
                  <a:lnTo>
                    <a:pt x="67" y="115"/>
                  </a:lnTo>
                  <a:lnTo>
                    <a:pt x="72" y="116"/>
                  </a:lnTo>
                  <a:lnTo>
                    <a:pt x="73" y="120"/>
                  </a:lnTo>
                  <a:lnTo>
                    <a:pt x="72" y="132"/>
                  </a:lnTo>
                  <a:lnTo>
                    <a:pt x="71" y="148"/>
                  </a:lnTo>
                  <a:lnTo>
                    <a:pt x="68" y="163"/>
                  </a:lnTo>
                  <a:lnTo>
                    <a:pt x="64" y="176"/>
                  </a:lnTo>
                  <a:lnTo>
                    <a:pt x="60" y="193"/>
                  </a:lnTo>
                  <a:lnTo>
                    <a:pt x="55" y="208"/>
                  </a:lnTo>
                  <a:lnTo>
                    <a:pt x="43" y="226"/>
                  </a:lnTo>
                  <a:lnTo>
                    <a:pt x="34" y="238"/>
                  </a:lnTo>
                  <a:lnTo>
                    <a:pt x="18" y="257"/>
                  </a:lnTo>
                  <a:lnTo>
                    <a:pt x="8" y="270"/>
                  </a:lnTo>
                  <a:lnTo>
                    <a:pt x="0" y="282"/>
                  </a:lnTo>
                  <a:lnTo>
                    <a:pt x="0" y="287"/>
                  </a:lnTo>
                  <a:lnTo>
                    <a:pt x="8" y="296"/>
                  </a:lnTo>
                  <a:lnTo>
                    <a:pt x="20" y="307"/>
                  </a:lnTo>
                  <a:lnTo>
                    <a:pt x="31" y="307"/>
                  </a:lnTo>
                  <a:lnTo>
                    <a:pt x="34" y="304"/>
                  </a:lnTo>
                  <a:lnTo>
                    <a:pt x="29" y="298"/>
                  </a:lnTo>
                  <a:lnTo>
                    <a:pt x="24" y="291"/>
                  </a:lnTo>
                  <a:lnTo>
                    <a:pt x="24" y="286"/>
                  </a:lnTo>
                  <a:lnTo>
                    <a:pt x="31" y="274"/>
                  </a:lnTo>
                  <a:lnTo>
                    <a:pt x="44" y="261"/>
                  </a:lnTo>
                  <a:lnTo>
                    <a:pt x="64" y="236"/>
                  </a:lnTo>
                  <a:lnTo>
                    <a:pt x="81" y="214"/>
                  </a:lnTo>
                  <a:lnTo>
                    <a:pt x="88" y="208"/>
                  </a:lnTo>
                  <a:lnTo>
                    <a:pt x="92" y="202"/>
                  </a:lnTo>
                  <a:lnTo>
                    <a:pt x="99" y="201"/>
                  </a:lnTo>
                  <a:lnTo>
                    <a:pt x="106" y="205"/>
                  </a:lnTo>
                  <a:lnTo>
                    <a:pt x="114" y="210"/>
                  </a:lnTo>
                  <a:lnTo>
                    <a:pt x="130" y="232"/>
                  </a:lnTo>
                  <a:lnTo>
                    <a:pt x="148" y="257"/>
                  </a:lnTo>
                  <a:lnTo>
                    <a:pt x="165" y="282"/>
                  </a:lnTo>
                  <a:lnTo>
                    <a:pt x="175" y="296"/>
                  </a:lnTo>
                  <a:lnTo>
                    <a:pt x="179" y="299"/>
                  </a:lnTo>
                  <a:lnTo>
                    <a:pt x="186" y="299"/>
                  </a:lnTo>
                  <a:lnTo>
                    <a:pt x="192" y="294"/>
                  </a:lnTo>
                  <a:lnTo>
                    <a:pt x="200" y="288"/>
                  </a:lnTo>
                  <a:lnTo>
                    <a:pt x="207" y="283"/>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47"/>
            <p:cNvGrpSpPr>
              <a:grpSpLocks/>
            </p:cNvGrpSpPr>
            <p:nvPr/>
          </p:nvGrpSpPr>
          <p:grpSpPr bwMode="auto">
            <a:xfrm>
              <a:off x="2576" y="1795"/>
              <a:ext cx="273" cy="326"/>
              <a:chOff x="2576" y="1795"/>
              <a:chExt cx="273" cy="326"/>
            </a:xfrm>
          </p:grpSpPr>
          <p:grpSp>
            <p:nvGrpSpPr>
              <p:cNvPr id="12" name="Group 48"/>
              <p:cNvGrpSpPr>
                <a:grpSpLocks/>
              </p:cNvGrpSpPr>
              <p:nvPr/>
            </p:nvGrpSpPr>
            <p:grpSpPr bwMode="auto">
              <a:xfrm>
                <a:off x="2576" y="1795"/>
                <a:ext cx="273" cy="326"/>
                <a:chOff x="2576" y="1795"/>
                <a:chExt cx="273" cy="326"/>
              </a:xfrm>
            </p:grpSpPr>
            <p:sp>
              <p:nvSpPr>
                <p:cNvPr id="2716721" name="AutoShape 49"/>
                <p:cNvSpPr>
                  <a:spLocks noChangeArrowheads="1"/>
                </p:cNvSpPr>
                <p:nvPr/>
              </p:nvSpPr>
              <p:spPr bwMode="auto">
                <a:xfrm>
                  <a:off x="2576" y="1849"/>
                  <a:ext cx="273" cy="272"/>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2" name="AutoShape 50"/>
                <p:cNvSpPr>
                  <a:spLocks noChangeArrowheads="1"/>
                </p:cNvSpPr>
                <p:nvPr/>
              </p:nvSpPr>
              <p:spPr bwMode="auto">
                <a:xfrm>
                  <a:off x="2642" y="1795"/>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23" name="Oval 51"/>
              <p:cNvSpPr>
                <a:spLocks noChangeArrowheads="1"/>
              </p:cNvSpPr>
              <p:nvPr/>
            </p:nvSpPr>
            <p:spPr bwMode="auto">
              <a:xfrm>
                <a:off x="2662" y="1823"/>
                <a:ext cx="27"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24" name="AutoShape 52"/>
              <p:cNvSpPr>
                <a:spLocks noChangeArrowheads="1"/>
              </p:cNvSpPr>
              <p:nvPr/>
            </p:nvSpPr>
            <p:spPr bwMode="auto">
              <a:xfrm>
                <a:off x="2608" y="1976"/>
                <a:ext cx="145"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3" name="Group 53"/>
          <p:cNvGrpSpPr>
            <a:grpSpLocks/>
          </p:cNvGrpSpPr>
          <p:nvPr/>
        </p:nvGrpSpPr>
        <p:grpSpPr bwMode="auto">
          <a:xfrm>
            <a:off x="4999038" y="3492500"/>
            <a:ext cx="1446212" cy="517525"/>
            <a:chOff x="3543" y="2076"/>
            <a:chExt cx="1024" cy="326"/>
          </a:xfrm>
        </p:grpSpPr>
        <p:grpSp>
          <p:nvGrpSpPr>
            <p:cNvPr id="14" name="Group 54"/>
            <p:cNvGrpSpPr>
              <a:grpSpLocks/>
            </p:cNvGrpSpPr>
            <p:nvPr/>
          </p:nvGrpSpPr>
          <p:grpSpPr bwMode="auto">
            <a:xfrm>
              <a:off x="3543" y="2076"/>
              <a:ext cx="216" cy="326"/>
              <a:chOff x="3543" y="2076"/>
              <a:chExt cx="216" cy="326"/>
            </a:xfrm>
          </p:grpSpPr>
          <p:sp>
            <p:nvSpPr>
              <p:cNvPr id="2716727" name="AutoShape 55"/>
              <p:cNvSpPr>
                <a:spLocks noChangeArrowheads="1"/>
              </p:cNvSpPr>
              <p:nvPr/>
            </p:nvSpPr>
            <p:spPr bwMode="auto">
              <a:xfrm>
                <a:off x="3543" y="2129"/>
                <a:ext cx="216"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8" name="AutoShape 56"/>
              <p:cNvSpPr>
                <a:spLocks noChangeArrowheads="1"/>
              </p:cNvSpPr>
              <p:nvPr/>
            </p:nvSpPr>
            <p:spPr bwMode="auto">
              <a:xfrm>
                <a:off x="3594" y="2076"/>
                <a:ext cx="165"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9" name="AutoShape 57"/>
              <p:cNvSpPr>
                <a:spLocks noChangeArrowheads="1"/>
              </p:cNvSpPr>
              <p:nvPr/>
            </p:nvSpPr>
            <p:spPr bwMode="auto">
              <a:xfrm>
                <a:off x="3585" y="2150"/>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58"/>
            <p:cNvGrpSpPr>
              <a:grpSpLocks/>
            </p:cNvGrpSpPr>
            <p:nvPr/>
          </p:nvGrpSpPr>
          <p:grpSpPr bwMode="auto">
            <a:xfrm>
              <a:off x="4088" y="2120"/>
              <a:ext cx="210" cy="268"/>
              <a:chOff x="4088" y="2120"/>
              <a:chExt cx="210" cy="268"/>
            </a:xfrm>
          </p:grpSpPr>
          <p:sp>
            <p:nvSpPr>
              <p:cNvPr id="2716731" name="Freeform 59"/>
              <p:cNvSpPr>
                <a:spLocks/>
              </p:cNvSpPr>
              <p:nvPr/>
            </p:nvSpPr>
            <p:spPr bwMode="auto">
              <a:xfrm>
                <a:off x="4223" y="224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32" name="Rectangle 60"/>
              <p:cNvSpPr>
                <a:spLocks noChangeArrowheads="1"/>
              </p:cNvSpPr>
              <p:nvPr/>
            </p:nvSpPr>
            <p:spPr bwMode="auto">
              <a:xfrm>
                <a:off x="4218" y="2243"/>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3" name="Rectangle 61"/>
              <p:cNvSpPr>
                <a:spLocks noChangeArrowheads="1"/>
              </p:cNvSpPr>
              <p:nvPr/>
            </p:nvSpPr>
            <p:spPr bwMode="auto">
              <a:xfrm>
                <a:off x="4226" y="230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4" name="Rectangle 62"/>
              <p:cNvSpPr>
                <a:spLocks noChangeArrowheads="1"/>
              </p:cNvSpPr>
              <p:nvPr/>
            </p:nvSpPr>
            <p:spPr bwMode="auto">
              <a:xfrm>
                <a:off x="4090" y="2302"/>
                <a:ext cx="76"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5" name="Oval 63"/>
              <p:cNvSpPr>
                <a:spLocks noChangeArrowheads="1"/>
              </p:cNvSpPr>
              <p:nvPr/>
            </p:nvSpPr>
            <p:spPr bwMode="auto">
              <a:xfrm>
                <a:off x="4149" y="2120"/>
                <a:ext cx="24"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36" name="Freeform 64"/>
              <p:cNvSpPr>
                <a:spLocks/>
              </p:cNvSpPr>
              <p:nvPr/>
            </p:nvSpPr>
            <p:spPr bwMode="auto">
              <a:xfrm>
                <a:off x="4088" y="2166"/>
                <a:ext cx="145"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5" y="125"/>
                  </a:cxn>
                  <a:cxn ang="0">
                    <a:pos x="94" y="221"/>
                  </a:cxn>
                  <a:cxn ang="0">
                    <a:pos x="119" y="106"/>
                  </a:cxn>
                  <a:cxn ang="0">
                    <a:pos x="118" y="104"/>
                  </a:cxn>
                  <a:cxn ang="0">
                    <a:pos x="117" y="102"/>
                  </a:cxn>
                  <a:cxn ang="0">
                    <a:pos x="115" y="100"/>
                  </a:cxn>
                  <a:cxn ang="0">
                    <a:pos x="113" y="98"/>
                  </a:cxn>
                  <a:cxn ang="0">
                    <a:pos x="111" y="97"/>
                  </a:cxn>
                  <a:cxn ang="0">
                    <a:pos x="107" y="96"/>
                  </a:cxn>
                  <a:cxn ang="0">
                    <a:pos x="105" y="96"/>
                  </a:cxn>
                  <a:cxn ang="0">
                    <a:pos x="102" y="96"/>
                  </a:cxn>
                  <a:cxn ang="0">
                    <a:pos x="69" y="56"/>
                  </a:cxn>
                  <a:cxn ang="0">
                    <a:pos x="134" y="70"/>
                  </a:cxn>
                  <a:cxn ang="0">
                    <a:pos x="136" y="69"/>
                  </a:cxn>
                  <a:cxn ang="0">
                    <a:pos x="138" y="68"/>
                  </a:cxn>
                  <a:cxn ang="0">
                    <a:pos x="141" y="66"/>
                  </a:cxn>
                  <a:cxn ang="0">
                    <a:pos x="143" y="65"/>
                  </a:cxn>
                  <a:cxn ang="0">
                    <a:pos x="143" y="62"/>
                  </a:cxn>
                  <a:cxn ang="0">
                    <a:pos x="144" y="59"/>
                  </a:cxn>
                  <a:cxn ang="0">
                    <a:pos x="143" y="55"/>
                  </a:cxn>
                  <a:cxn ang="0">
                    <a:pos x="142" y="53"/>
                  </a:cxn>
                  <a:cxn ang="0">
                    <a:pos x="140" y="51"/>
                  </a:cxn>
                  <a:cxn ang="0">
                    <a:pos x="138" y="49"/>
                  </a:cxn>
                  <a:cxn ang="0">
                    <a:pos x="135" y="48"/>
                  </a:cxn>
                  <a:cxn ang="0">
                    <a:pos x="91" y="48"/>
                  </a:cxn>
                  <a:cxn ang="0">
                    <a:pos x="84" y="31"/>
                  </a:cxn>
                  <a:cxn ang="0">
                    <a:pos x="84" y="27"/>
                  </a:cxn>
                  <a:cxn ang="0">
                    <a:pos x="85" y="23"/>
                  </a:cxn>
                  <a:cxn ang="0">
                    <a:pos x="85" y="18"/>
                  </a:cxn>
                  <a:cxn ang="0">
                    <a:pos x="84" y="14"/>
                  </a:cxn>
                  <a:cxn ang="0">
                    <a:pos x="82" y="11"/>
                  </a:cxn>
                  <a:cxn ang="0">
                    <a:pos x="80" y="8"/>
                  </a:cxn>
                  <a:cxn ang="0">
                    <a:pos x="77" y="5"/>
                  </a:cxn>
                  <a:cxn ang="0">
                    <a:pos x="73" y="3"/>
                  </a:cxn>
                  <a:cxn ang="0">
                    <a:pos x="69" y="1"/>
                  </a:cxn>
                  <a:cxn ang="0">
                    <a:pos x="65" y="0"/>
                  </a:cxn>
                  <a:cxn ang="0">
                    <a:pos x="60" y="0"/>
                  </a:cxn>
                  <a:cxn ang="0">
                    <a:pos x="56" y="1"/>
                  </a:cxn>
                  <a:cxn ang="0">
                    <a:pos x="51" y="2"/>
                  </a:cxn>
                  <a:cxn ang="0">
                    <a:pos x="47" y="5"/>
                  </a:cxn>
                  <a:cxn ang="0">
                    <a:pos x="44" y="8"/>
                  </a:cxn>
                  <a:cxn ang="0">
                    <a:pos x="41" y="12"/>
                  </a:cxn>
                  <a:cxn ang="0">
                    <a:pos x="39" y="17"/>
                  </a:cxn>
                </a:cxnLst>
                <a:rect l="0" t="0" r="r" b="b"/>
                <a:pathLst>
                  <a:path w="145"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5" y="125"/>
                    </a:lnTo>
                    <a:lnTo>
                      <a:pt x="94" y="125"/>
                    </a:lnTo>
                    <a:lnTo>
                      <a:pt x="94" y="221"/>
                    </a:lnTo>
                    <a:lnTo>
                      <a:pt x="119" y="221"/>
                    </a:lnTo>
                    <a:lnTo>
                      <a:pt x="119" y="106"/>
                    </a:lnTo>
                    <a:lnTo>
                      <a:pt x="119" y="105"/>
                    </a:lnTo>
                    <a:lnTo>
                      <a:pt x="118" y="104"/>
                    </a:lnTo>
                    <a:lnTo>
                      <a:pt x="118" y="102"/>
                    </a:lnTo>
                    <a:lnTo>
                      <a:pt x="117" y="102"/>
                    </a:lnTo>
                    <a:lnTo>
                      <a:pt x="116" y="101"/>
                    </a:lnTo>
                    <a:lnTo>
                      <a:pt x="115" y="100"/>
                    </a:lnTo>
                    <a:lnTo>
                      <a:pt x="114" y="99"/>
                    </a:lnTo>
                    <a:lnTo>
                      <a:pt x="113" y="98"/>
                    </a:lnTo>
                    <a:lnTo>
                      <a:pt x="112" y="98"/>
                    </a:lnTo>
                    <a:lnTo>
                      <a:pt x="111" y="97"/>
                    </a:lnTo>
                    <a:lnTo>
                      <a:pt x="109" y="97"/>
                    </a:lnTo>
                    <a:lnTo>
                      <a:pt x="107" y="96"/>
                    </a:lnTo>
                    <a:lnTo>
                      <a:pt x="106" y="96"/>
                    </a:lnTo>
                    <a:lnTo>
                      <a:pt x="105" y="96"/>
                    </a:lnTo>
                    <a:lnTo>
                      <a:pt x="104" y="96"/>
                    </a:lnTo>
                    <a:lnTo>
                      <a:pt x="102" y="96"/>
                    </a:lnTo>
                    <a:lnTo>
                      <a:pt x="57" y="94"/>
                    </a:lnTo>
                    <a:lnTo>
                      <a:pt x="69" y="56"/>
                    </a:lnTo>
                    <a:lnTo>
                      <a:pt x="78" y="70"/>
                    </a:lnTo>
                    <a:lnTo>
                      <a:pt x="134" y="70"/>
                    </a:lnTo>
                    <a:lnTo>
                      <a:pt x="135" y="69"/>
                    </a:lnTo>
                    <a:lnTo>
                      <a:pt x="136" y="69"/>
                    </a:lnTo>
                    <a:lnTo>
                      <a:pt x="138" y="68"/>
                    </a:lnTo>
                    <a:lnTo>
                      <a:pt x="138" y="68"/>
                    </a:lnTo>
                    <a:lnTo>
                      <a:pt x="140" y="67"/>
                    </a:lnTo>
                    <a:lnTo>
                      <a:pt x="141" y="66"/>
                    </a:lnTo>
                    <a:lnTo>
                      <a:pt x="141" y="65"/>
                    </a:lnTo>
                    <a:lnTo>
                      <a:pt x="143" y="65"/>
                    </a:lnTo>
                    <a:lnTo>
                      <a:pt x="143" y="63"/>
                    </a:lnTo>
                    <a:lnTo>
                      <a:pt x="143" y="62"/>
                    </a:lnTo>
                    <a:lnTo>
                      <a:pt x="144" y="61"/>
                    </a:lnTo>
                    <a:lnTo>
                      <a:pt x="144" y="59"/>
                    </a:lnTo>
                    <a:lnTo>
                      <a:pt x="144" y="57"/>
                    </a:lnTo>
                    <a:lnTo>
                      <a:pt x="143" y="55"/>
                    </a:lnTo>
                    <a:lnTo>
                      <a:pt x="143" y="54"/>
                    </a:lnTo>
                    <a:lnTo>
                      <a:pt x="142" y="53"/>
                    </a:lnTo>
                    <a:lnTo>
                      <a:pt x="141" y="52"/>
                    </a:lnTo>
                    <a:lnTo>
                      <a:pt x="140" y="51"/>
                    </a:lnTo>
                    <a:lnTo>
                      <a:pt x="139" y="50"/>
                    </a:lnTo>
                    <a:lnTo>
                      <a:pt x="138" y="49"/>
                    </a:lnTo>
                    <a:lnTo>
                      <a:pt x="137" y="48"/>
                    </a:lnTo>
                    <a:lnTo>
                      <a:pt x="135" y="48"/>
                    </a:lnTo>
                    <a:lnTo>
                      <a:pt x="134" y="48"/>
                    </a:lnTo>
                    <a:lnTo>
                      <a:pt x="91" y="48"/>
                    </a:lnTo>
                    <a:lnTo>
                      <a:pt x="82" y="33"/>
                    </a:lnTo>
                    <a:lnTo>
                      <a:pt x="84" y="31"/>
                    </a:lnTo>
                    <a:lnTo>
                      <a:pt x="84" y="29"/>
                    </a:lnTo>
                    <a:lnTo>
                      <a:pt x="84" y="27"/>
                    </a:lnTo>
                    <a:lnTo>
                      <a:pt x="85" y="25"/>
                    </a:lnTo>
                    <a:lnTo>
                      <a:pt x="85" y="23"/>
                    </a:lnTo>
                    <a:lnTo>
                      <a:pt x="85" y="21"/>
                    </a:lnTo>
                    <a:lnTo>
                      <a:pt x="85" y="18"/>
                    </a:lnTo>
                    <a:lnTo>
                      <a:pt x="84" y="16"/>
                    </a:lnTo>
                    <a:lnTo>
                      <a:pt x="84" y="14"/>
                    </a:lnTo>
                    <a:lnTo>
                      <a:pt x="83" y="13"/>
                    </a:lnTo>
                    <a:lnTo>
                      <a:pt x="82" y="11"/>
                    </a:lnTo>
                    <a:lnTo>
                      <a:pt x="81" y="10"/>
                    </a:lnTo>
                    <a:lnTo>
                      <a:pt x="80" y="8"/>
                    </a:lnTo>
                    <a:lnTo>
                      <a:pt x="78" y="7"/>
                    </a:lnTo>
                    <a:lnTo>
                      <a:pt x="77" y="5"/>
                    </a:lnTo>
                    <a:lnTo>
                      <a:pt x="75" y="4"/>
                    </a:lnTo>
                    <a:lnTo>
                      <a:pt x="73" y="3"/>
                    </a:lnTo>
                    <a:lnTo>
                      <a:pt x="71" y="2"/>
                    </a:lnTo>
                    <a:lnTo>
                      <a:pt x="69" y="1"/>
                    </a:lnTo>
                    <a:lnTo>
                      <a:pt x="67" y="1"/>
                    </a:lnTo>
                    <a:lnTo>
                      <a:pt x="65" y="0"/>
                    </a:lnTo>
                    <a:lnTo>
                      <a:pt x="63" y="0"/>
                    </a:lnTo>
                    <a:lnTo>
                      <a:pt x="60" y="0"/>
                    </a:lnTo>
                    <a:lnTo>
                      <a:pt x="59" y="0"/>
                    </a:lnTo>
                    <a:lnTo>
                      <a:pt x="56" y="1"/>
                    </a:lnTo>
                    <a:lnTo>
                      <a:pt x="54" y="1"/>
                    </a:lnTo>
                    <a:lnTo>
                      <a:pt x="51" y="2"/>
                    </a:lnTo>
                    <a:lnTo>
                      <a:pt x="50" y="3"/>
                    </a:lnTo>
                    <a:lnTo>
                      <a:pt x="47" y="5"/>
                    </a:lnTo>
                    <a:lnTo>
                      <a:pt x="46" y="7"/>
                    </a:lnTo>
                    <a:lnTo>
                      <a:pt x="44" y="8"/>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37" name="Freeform 65"/>
            <p:cNvSpPr>
              <a:spLocks/>
            </p:cNvSpPr>
            <p:nvPr/>
          </p:nvSpPr>
          <p:spPr bwMode="auto">
            <a:xfrm>
              <a:off x="4356" y="2085"/>
              <a:ext cx="211" cy="307"/>
            </a:xfrm>
            <a:custGeom>
              <a:avLst/>
              <a:gdLst/>
              <a:ahLst/>
              <a:cxnLst>
                <a:cxn ang="0">
                  <a:pos x="210" y="277"/>
                </a:cxn>
                <a:cxn ang="0">
                  <a:pos x="194" y="277"/>
                </a:cxn>
                <a:cxn ang="0">
                  <a:pos x="166" y="241"/>
                </a:cxn>
                <a:cxn ang="0">
                  <a:pos x="128" y="178"/>
                </a:cxn>
                <a:cxn ang="0">
                  <a:pos x="118" y="149"/>
                </a:cxn>
                <a:cxn ang="0">
                  <a:pos x="120" y="129"/>
                </a:cxn>
                <a:cxn ang="0">
                  <a:pos x="129" y="125"/>
                </a:cxn>
                <a:cxn ang="0">
                  <a:pos x="144" y="136"/>
                </a:cxn>
                <a:cxn ang="0">
                  <a:pos x="164" y="148"/>
                </a:cxn>
                <a:cxn ang="0">
                  <a:pos x="173" y="148"/>
                </a:cxn>
                <a:cxn ang="0">
                  <a:pos x="174" y="141"/>
                </a:cxn>
                <a:cxn ang="0">
                  <a:pos x="165" y="129"/>
                </a:cxn>
                <a:cxn ang="0">
                  <a:pos x="143" y="113"/>
                </a:cxn>
                <a:cxn ang="0">
                  <a:pos x="133" y="91"/>
                </a:cxn>
                <a:cxn ang="0">
                  <a:pos x="129" y="73"/>
                </a:cxn>
                <a:cxn ang="0">
                  <a:pos x="119" y="59"/>
                </a:cxn>
                <a:cxn ang="0">
                  <a:pos x="115" y="50"/>
                </a:cxn>
                <a:cxn ang="0">
                  <a:pos x="120" y="38"/>
                </a:cxn>
                <a:cxn ang="0">
                  <a:pos x="125" y="25"/>
                </a:cxn>
                <a:cxn ang="0">
                  <a:pos x="122" y="9"/>
                </a:cxn>
                <a:cxn ang="0">
                  <a:pos x="111" y="1"/>
                </a:cxn>
                <a:cxn ang="0">
                  <a:pos x="95" y="3"/>
                </a:cxn>
                <a:cxn ang="0">
                  <a:pos x="88" y="13"/>
                </a:cxn>
                <a:cxn ang="0">
                  <a:pos x="88" y="24"/>
                </a:cxn>
                <a:cxn ang="0">
                  <a:pos x="92" y="37"/>
                </a:cxn>
                <a:cxn ang="0">
                  <a:pos x="92" y="49"/>
                </a:cxn>
                <a:cxn ang="0">
                  <a:pos x="82" y="59"/>
                </a:cxn>
                <a:cxn ang="0">
                  <a:pos x="69" y="67"/>
                </a:cxn>
                <a:cxn ang="0">
                  <a:pos x="58" y="79"/>
                </a:cxn>
                <a:cxn ang="0">
                  <a:pos x="49" y="104"/>
                </a:cxn>
                <a:cxn ang="0">
                  <a:pos x="44" y="128"/>
                </a:cxn>
                <a:cxn ang="0">
                  <a:pos x="42" y="153"/>
                </a:cxn>
                <a:cxn ang="0">
                  <a:pos x="44" y="166"/>
                </a:cxn>
                <a:cxn ang="0">
                  <a:pos x="52" y="170"/>
                </a:cxn>
                <a:cxn ang="0">
                  <a:pos x="55" y="166"/>
                </a:cxn>
                <a:cxn ang="0">
                  <a:pos x="55" y="140"/>
                </a:cxn>
                <a:cxn ang="0">
                  <a:pos x="58" y="123"/>
                </a:cxn>
                <a:cxn ang="0">
                  <a:pos x="67" y="115"/>
                </a:cxn>
                <a:cxn ang="0">
                  <a:pos x="74" y="120"/>
                </a:cxn>
                <a:cxn ang="0">
                  <a:pos x="71" y="148"/>
                </a:cxn>
                <a:cxn ang="0">
                  <a:pos x="65" y="175"/>
                </a:cxn>
                <a:cxn ang="0">
                  <a:pos x="55" y="207"/>
                </a:cxn>
                <a:cxn ang="0">
                  <a:pos x="34" y="237"/>
                </a:cxn>
                <a:cxn ang="0">
                  <a:pos x="8" y="269"/>
                </a:cxn>
                <a:cxn ang="0">
                  <a:pos x="0" y="286"/>
                </a:cxn>
                <a:cxn ang="0">
                  <a:pos x="20" y="306"/>
                </a:cxn>
                <a:cxn ang="0">
                  <a:pos x="34" y="303"/>
                </a:cxn>
                <a:cxn ang="0">
                  <a:pos x="24" y="290"/>
                </a:cxn>
                <a:cxn ang="0">
                  <a:pos x="32" y="273"/>
                </a:cxn>
                <a:cxn ang="0">
                  <a:pos x="65" y="235"/>
                </a:cxn>
                <a:cxn ang="0">
                  <a:pos x="88" y="207"/>
                </a:cxn>
                <a:cxn ang="0">
                  <a:pos x="100" y="200"/>
                </a:cxn>
                <a:cxn ang="0">
                  <a:pos x="115" y="210"/>
                </a:cxn>
                <a:cxn ang="0">
                  <a:pos x="149" y="256"/>
                </a:cxn>
                <a:cxn ang="0">
                  <a:pos x="177" y="295"/>
                </a:cxn>
                <a:cxn ang="0">
                  <a:pos x="188" y="298"/>
                </a:cxn>
                <a:cxn ang="0">
                  <a:pos x="202" y="288"/>
                </a:cxn>
              </a:cxnLst>
              <a:rect l="0" t="0" r="r" b="b"/>
              <a:pathLst>
                <a:path w="211" h="307">
                  <a:moveTo>
                    <a:pt x="209" y="282"/>
                  </a:moveTo>
                  <a:lnTo>
                    <a:pt x="210" y="277"/>
                  </a:lnTo>
                  <a:lnTo>
                    <a:pt x="202" y="278"/>
                  </a:lnTo>
                  <a:lnTo>
                    <a:pt x="194" y="277"/>
                  </a:lnTo>
                  <a:lnTo>
                    <a:pt x="184" y="269"/>
                  </a:lnTo>
                  <a:lnTo>
                    <a:pt x="166" y="241"/>
                  </a:lnTo>
                  <a:lnTo>
                    <a:pt x="141" y="200"/>
                  </a:lnTo>
                  <a:lnTo>
                    <a:pt x="128" y="178"/>
                  </a:lnTo>
                  <a:lnTo>
                    <a:pt x="119" y="160"/>
                  </a:lnTo>
                  <a:lnTo>
                    <a:pt x="118" y="149"/>
                  </a:lnTo>
                  <a:lnTo>
                    <a:pt x="118" y="137"/>
                  </a:lnTo>
                  <a:lnTo>
                    <a:pt x="120" y="129"/>
                  </a:lnTo>
                  <a:lnTo>
                    <a:pt x="125" y="125"/>
                  </a:lnTo>
                  <a:lnTo>
                    <a:pt x="129" y="125"/>
                  </a:lnTo>
                  <a:lnTo>
                    <a:pt x="135" y="128"/>
                  </a:lnTo>
                  <a:lnTo>
                    <a:pt x="144" y="136"/>
                  </a:lnTo>
                  <a:lnTo>
                    <a:pt x="156" y="144"/>
                  </a:lnTo>
                  <a:lnTo>
                    <a:pt x="164" y="148"/>
                  </a:lnTo>
                  <a:lnTo>
                    <a:pt x="169" y="149"/>
                  </a:lnTo>
                  <a:lnTo>
                    <a:pt x="173" y="148"/>
                  </a:lnTo>
                  <a:lnTo>
                    <a:pt x="176" y="144"/>
                  </a:lnTo>
                  <a:lnTo>
                    <a:pt x="174" y="141"/>
                  </a:lnTo>
                  <a:lnTo>
                    <a:pt x="173" y="137"/>
                  </a:lnTo>
                  <a:lnTo>
                    <a:pt x="165" y="129"/>
                  </a:lnTo>
                  <a:lnTo>
                    <a:pt x="151" y="120"/>
                  </a:lnTo>
                  <a:lnTo>
                    <a:pt x="143" y="113"/>
                  </a:lnTo>
                  <a:lnTo>
                    <a:pt x="137" y="104"/>
                  </a:lnTo>
                  <a:lnTo>
                    <a:pt x="133" y="91"/>
                  </a:lnTo>
                  <a:lnTo>
                    <a:pt x="132" y="78"/>
                  </a:lnTo>
                  <a:lnTo>
                    <a:pt x="129" y="73"/>
                  </a:lnTo>
                  <a:lnTo>
                    <a:pt x="125" y="66"/>
                  </a:lnTo>
                  <a:lnTo>
                    <a:pt x="119" y="59"/>
                  </a:lnTo>
                  <a:lnTo>
                    <a:pt x="115" y="55"/>
                  </a:lnTo>
                  <a:lnTo>
                    <a:pt x="115" y="50"/>
                  </a:lnTo>
                  <a:lnTo>
                    <a:pt x="118" y="42"/>
                  </a:lnTo>
                  <a:lnTo>
                    <a:pt x="120" y="38"/>
                  </a:lnTo>
                  <a:lnTo>
                    <a:pt x="123" y="33"/>
                  </a:lnTo>
                  <a:lnTo>
                    <a:pt x="125" y="25"/>
                  </a:lnTo>
                  <a:lnTo>
                    <a:pt x="123" y="16"/>
                  </a:lnTo>
                  <a:lnTo>
                    <a:pt x="122" y="9"/>
                  </a:lnTo>
                  <a:lnTo>
                    <a:pt x="118" y="4"/>
                  </a:lnTo>
                  <a:lnTo>
                    <a:pt x="111" y="1"/>
                  </a:lnTo>
                  <a:lnTo>
                    <a:pt x="102" y="0"/>
                  </a:lnTo>
                  <a:lnTo>
                    <a:pt x="95" y="3"/>
                  </a:lnTo>
                  <a:lnTo>
                    <a:pt x="91" y="7"/>
                  </a:lnTo>
                  <a:lnTo>
                    <a:pt x="88" y="13"/>
                  </a:lnTo>
                  <a:lnTo>
                    <a:pt x="87" y="18"/>
                  </a:lnTo>
                  <a:lnTo>
                    <a:pt x="88" y="24"/>
                  </a:lnTo>
                  <a:lnTo>
                    <a:pt x="91" y="32"/>
                  </a:lnTo>
                  <a:lnTo>
                    <a:pt x="92" y="37"/>
                  </a:lnTo>
                  <a:lnTo>
                    <a:pt x="94" y="42"/>
                  </a:lnTo>
                  <a:lnTo>
                    <a:pt x="92" y="49"/>
                  </a:lnTo>
                  <a:lnTo>
                    <a:pt x="88" y="54"/>
                  </a:lnTo>
                  <a:lnTo>
                    <a:pt x="82" y="59"/>
                  </a:lnTo>
                  <a:lnTo>
                    <a:pt x="74" y="63"/>
                  </a:lnTo>
                  <a:lnTo>
                    <a:pt x="69" y="67"/>
                  </a:lnTo>
                  <a:lnTo>
                    <a:pt x="63" y="73"/>
                  </a:lnTo>
                  <a:lnTo>
                    <a:pt x="58" y="79"/>
                  </a:lnTo>
                  <a:lnTo>
                    <a:pt x="53" y="91"/>
                  </a:lnTo>
                  <a:lnTo>
                    <a:pt x="49" y="104"/>
                  </a:lnTo>
                  <a:lnTo>
                    <a:pt x="45" y="115"/>
                  </a:lnTo>
                  <a:lnTo>
                    <a:pt x="44" y="128"/>
                  </a:lnTo>
                  <a:lnTo>
                    <a:pt x="42" y="144"/>
                  </a:lnTo>
                  <a:lnTo>
                    <a:pt x="42" y="153"/>
                  </a:lnTo>
                  <a:lnTo>
                    <a:pt x="42" y="161"/>
                  </a:lnTo>
                  <a:lnTo>
                    <a:pt x="44" y="166"/>
                  </a:lnTo>
                  <a:lnTo>
                    <a:pt x="46" y="169"/>
                  </a:lnTo>
                  <a:lnTo>
                    <a:pt x="52" y="170"/>
                  </a:lnTo>
                  <a:lnTo>
                    <a:pt x="54" y="169"/>
                  </a:lnTo>
                  <a:lnTo>
                    <a:pt x="55" y="166"/>
                  </a:lnTo>
                  <a:lnTo>
                    <a:pt x="55" y="156"/>
                  </a:lnTo>
                  <a:lnTo>
                    <a:pt x="55" y="140"/>
                  </a:lnTo>
                  <a:lnTo>
                    <a:pt x="57" y="129"/>
                  </a:lnTo>
                  <a:lnTo>
                    <a:pt x="58" y="123"/>
                  </a:lnTo>
                  <a:lnTo>
                    <a:pt x="62" y="116"/>
                  </a:lnTo>
                  <a:lnTo>
                    <a:pt x="67" y="115"/>
                  </a:lnTo>
                  <a:lnTo>
                    <a:pt x="73" y="116"/>
                  </a:lnTo>
                  <a:lnTo>
                    <a:pt x="74" y="120"/>
                  </a:lnTo>
                  <a:lnTo>
                    <a:pt x="73" y="132"/>
                  </a:lnTo>
                  <a:lnTo>
                    <a:pt x="71" y="148"/>
                  </a:lnTo>
                  <a:lnTo>
                    <a:pt x="69" y="162"/>
                  </a:lnTo>
                  <a:lnTo>
                    <a:pt x="65" y="175"/>
                  </a:lnTo>
                  <a:lnTo>
                    <a:pt x="61" y="193"/>
                  </a:lnTo>
                  <a:lnTo>
                    <a:pt x="55" y="207"/>
                  </a:lnTo>
                  <a:lnTo>
                    <a:pt x="44" y="226"/>
                  </a:lnTo>
                  <a:lnTo>
                    <a:pt x="34" y="237"/>
                  </a:lnTo>
                  <a:lnTo>
                    <a:pt x="18" y="256"/>
                  </a:lnTo>
                  <a:lnTo>
                    <a:pt x="8" y="269"/>
                  </a:lnTo>
                  <a:lnTo>
                    <a:pt x="0" y="281"/>
                  </a:lnTo>
                  <a:lnTo>
                    <a:pt x="0" y="286"/>
                  </a:lnTo>
                  <a:lnTo>
                    <a:pt x="8" y="295"/>
                  </a:lnTo>
                  <a:lnTo>
                    <a:pt x="20" y="306"/>
                  </a:lnTo>
                  <a:lnTo>
                    <a:pt x="32" y="306"/>
                  </a:lnTo>
                  <a:lnTo>
                    <a:pt x="34" y="303"/>
                  </a:lnTo>
                  <a:lnTo>
                    <a:pt x="29" y="297"/>
                  </a:lnTo>
                  <a:lnTo>
                    <a:pt x="24" y="290"/>
                  </a:lnTo>
                  <a:lnTo>
                    <a:pt x="24" y="285"/>
                  </a:lnTo>
                  <a:lnTo>
                    <a:pt x="32" y="273"/>
                  </a:lnTo>
                  <a:lnTo>
                    <a:pt x="45" y="260"/>
                  </a:lnTo>
                  <a:lnTo>
                    <a:pt x="65" y="235"/>
                  </a:lnTo>
                  <a:lnTo>
                    <a:pt x="82" y="214"/>
                  </a:lnTo>
                  <a:lnTo>
                    <a:pt x="88" y="207"/>
                  </a:lnTo>
                  <a:lnTo>
                    <a:pt x="92" y="202"/>
                  </a:lnTo>
                  <a:lnTo>
                    <a:pt x="100" y="200"/>
                  </a:lnTo>
                  <a:lnTo>
                    <a:pt x="107" y="204"/>
                  </a:lnTo>
                  <a:lnTo>
                    <a:pt x="115" y="210"/>
                  </a:lnTo>
                  <a:lnTo>
                    <a:pt x="131" y="231"/>
                  </a:lnTo>
                  <a:lnTo>
                    <a:pt x="149" y="256"/>
                  </a:lnTo>
                  <a:lnTo>
                    <a:pt x="166" y="281"/>
                  </a:lnTo>
                  <a:lnTo>
                    <a:pt x="177" y="295"/>
                  </a:lnTo>
                  <a:lnTo>
                    <a:pt x="181" y="298"/>
                  </a:lnTo>
                  <a:lnTo>
                    <a:pt x="188" y="298"/>
                  </a:lnTo>
                  <a:lnTo>
                    <a:pt x="194" y="293"/>
                  </a:lnTo>
                  <a:lnTo>
                    <a:pt x="202" y="288"/>
                  </a:lnTo>
                  <a:lnTo>
                    <a:pt x="209"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6"/>
            <p:cNvGrpSpPr>
              <a:grpSpLocks/>
            </p:cNvGrpSpPr>
            <p:nvPr/>
          </p:nvGrpSpPr>
          <p:grpSpPr bwMode="auto">
            <a:xfrm>
              <a:off x="3767" y="2076"/>
              <a:ext cx="273" cy="326"/>
              <a:chOff x="3767" y="2076"/>
              <a:chExt cx="273" cy="326"/>
            </a:xfrm>
          </p:grpSpPr>
          <p:grpSp>
            <p:nvGrpSpPr>
              <p:cNvPr id="17" name="Group 67"/>
              <p:cNvGrpSpPr>
                <a:grpSpLocks/>
              </p:cNvGrpSpPr>
              <p:nvPr/>
            </p:nvGrpSpPr>
            <p:grpSpPr bwMode="auto">
              <a:xfrm>
                <a:off x="3767" y="2076"/>
                <a:ext cx="273" cy="326"/>
                <a:chOff x="3767" y="2076"/>
                <a:chExt cx="273" cy="326"/>
              </a:xfrm>
            </p:grpSpPr>
            <p:sp>
              <p:nvSpPr>
                <p:cNvPr id="2716740" name="AutoShape 68"/>
                <p:cNvSpPr>
                  <a:spLocks noChangeArrowheads="1"/>
                </p:cNvSpPr>
                <p:nvPr/>
              </p:nvSpPr>
              <p:spPr bwMode="auto">
                <a:xfrm>
                  <a:off x="3767" y="2129"/>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1" name="AutoShape 69"/>
                <p:cNvSpPr>
                  <a:spLocks noChangeArrowheads="1"/>
                </p:cNvSpPr>
                <p:nvPr/>
              </p:nvSpPr>
              <p:spPr bwMode="auto">
                <a:xfrm>
                  <a:off x="3832" y="2076"/>
                  <a:ext cx="208"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42" name="Oval 70"/>
              <p:cNvSpPr>
                <a:spLocks noChangeArrowheads="1"/>
              </p:cNvSpPr>
              <p:nvPr/>
            </p:nvSpPr>
            <p:spPr bwMode="auto">
              <a:xfrm>
                <a:off x="3852" y="2103"/>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43" name="AutoShape 71"/>
              <p:cNvSpPr>
                <a:spLocks noChangeArrowheads="1"/>
              </p:cNvSpPr>
              <p:nvPr/>
            </p:nvSpPr>
            <p:spPr bwMode="auto">
              <a:xfrm>
                <a:off x="3800" y="2257"/>
                <a:ext cx="143"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8" name="Group 72"/>
          <p:cNvGrpSpPr>
            <a:grpSpLocks/>
          </p:cNvGrpSpPr>
          <p:nvPr/>
        </p:nvGrpSpPr>
        <p:grpSpPr bwMode="auto">
          <a:xfrm>
            <a:off x="6678613" y="3892550"/>
            <a:ext cx="1443037" cy="517525"/>
            <a:chOff x="4733" y="2328"/>
            <a:chExt cx="1022" cy="326"/>
          </a:xfrm>
        </p:grpSpPr>
        <p:grpSp>
          <p:nvGrpSpPr>
            <p:cNvPr id="19" name="Group 73"/>
            <p:cNvGrpSpPr>
              <a:grpSpLocks/>
            </p:cNvGrpSpPr>
            <p:nvPr/>
          </p:nvGrpSpPr>
          <p:grpSpPr bwMode="auto">
            <a:xfrm>
              <a:off x="4733" y="2328"/>
              <a:ext cx="217" cy="326"/>
              <a:chOff x="4733" y="2328"/>
              <a:chExt cx="217" cy="326"/>
            </a:xfrm>
          </p:grpSpPr>
          <p:sp>
            <p:nvSpPr>
              <p:cNvPr id="2716746" name="AutoShape 74"/>
              <p:cNvSpPr>
                <a:spLocks noChangeArrowheads="1"/>
              </p:cNvSpPr>
              <p:nvPr/>
            </p:nvSpPr>
            <p:spPr bwMode="auto">
              <a:xfrm>
                <a:off x="4733" y="2381"/>
                <a:ext cx="217"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7" name="AutoShape 75"/>
              <p:cNvSpPr>
                <a:spLocks noChangeArrowheads="1"/>
              </p:cNvSpPr>
              <p:nvPr/>
            </p:nvSpPr>
            <p:spPr bwMode="auto">
              <a:xfrm>
                <a:off x="4786" y="2328"/>
                <a:ext cx="164"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8" name="AutoShape 76"/>
              <p:cNvSpPr>
                <a:spLocks noChangeArrowheads="1"/>
              </p:cNvSpPr>
              <p:nvPr/>
            </p:nvSpPr>
            <p:spPr bwMode="auto">
              <a:xfrm>
                <a:off x="4776" y="2402"/>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0" name="Group 77"/>
            <p:cNvGrpSpPr>
              <a:grpSpLocks/>
            </p:cNvGrpSpPr>
            <p:nvPr/>
          </p:nvGrpSpPr>
          <p:grpSpPr bwMode="auto">
            <a:xfrm>
              <a:off x="5277" y="2372"/>
              <a:ext cx="211" cy="268"/>
              <a:chOff x="5277" y="2372"/>
              <a:chExt cx="211" cy="268"/>
            </a:xfrm>
          </p:grpSpPr>
          <p:sp>
            <p:nvSpPr>
              <p:cNvPr id="2716750" name="Freeform 78"/>
              <p:cNvSpPr>
                <a:spLocks/>
              </p:cNvSpPr>
              <p:nvPr/>
            </p:nvSpPr>
            <p:spPr bwMode="auto">
              <a:xfrm>
                <a:off x="5414" y="2493"/>
                <a:ext cx="63" cy="147"/>
              </a:xfrm>
              <a:custGeom>
                <a:avLst/>
                <a:gdLst/>
                <a:ahLst/>
                <a:cxnLst>
                  <a:cxn ang="0">
                    <a:pos x="45" y="0"/>
                  </a:cxn>
                  <a:cxn ang="0">
                    <a:pos x="62" y="0"/>
                  </a:cxn>
                  <a:cxn ang="0">
                    <a:pos x="17" y="146"/>
                  </a:cxn>
                  <a:cxn ang="0">
                    <a:pos x="0" y="146"/>
                  </a:cxn>
                  <a:cxn ang="0">
                    <a:pos x="45" y="0"/>
                  </a:cxn>
                </a:cxnLst>
                <a:rect l="0" t="0" r="r" b="b"/>
                <a:pathLst>
                  <a:path w="63" h="147">
                    <a:moveTo>
                      <a:pt x="45" y="0"/>
                    </a:moveTo>
                    <a:lnTo>
                      <a:pt x="62" y="0"/>
                    </a:lnTo>
                    <a:lnTo>
                      <a:pt x="17" y="146"/>
                    </a:lnTo>
                    <a:lnTo>
                      <a:pt x="0" y="146"/>
                    </a:lnTo>
                    <a:lnTo>
                      <a:pt x="45"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51" name="Rectangle 79"/>
              <p:cNvSpPr>
                <a:spLocks noChangeArrowheads="1"/>
              </p:cNvSpPr>
              <p:nvPr/>
            </p:nvSpPr>
            <p:spPr bwMode="auto">
              <a:xfrm>
                <a:off x="5410" y="2493"/>
                <a:ext cx="78"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2" name="Rectangle 80"/>
              <p:cNvSpPr>
                <a:spLocks noChangeArrowheads="1"/>
              </p:cNvSpPr>
              <p:nvPr/>
            </p:nvSpPr>
            <p:spPr bwMode="auto">
              <a:xfrm>
                <a:off x="5416" y="2555"/>
                <a:ext cx="60"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3" name="Rectangle 81"/>
              <p:cNvSpPr>
                <a:spLocks noChangeArrowheads="1"/>
              </p:cNvSpPr>
              <p:nvPr/>
            </p:nvSpPr>
            <p:spPr bwMode="auto">
              <a:xfrm>
                <a:off x="5278" y="2555"/>
                <a:ext cx="78"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4" name="Oval 82"/>
              <p:cNvSpPr>
                <a:spLocks noChangeArrowheads="1"/>
              </p:cNvSpPr>
              <p:nvPr/>
            </p:nvSpPr>
            <p:spPr bwMode="auto">
              <a:xfrm>
                <a:off x="5340" y="2372"/>
                <a:ext cx="25"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55" name="Freeform 83"/>
              <p:cNvSpPr>
                <a:spLocks/>
              </p:cNvSpPr>
              <p:nvPr/>
            </p:nvSpPr>
            <p:spPr bwMode="auto">
              <a:xfrm>
                <a:off x="5277" y="2416"/>
                <a:ext cx="146"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2" y="126"/>
                  </a:cxn>
                  <a:cxn ang="0">
                    <a:pos x="16" y="126"/>
                  </a:cxn>
                  <a:cxn ang="0">
                    <a:pos x="95" y="223"/>
                  </a:cxn>
                  <a:cxn ang="0">
                    <a:pos x="120" y="107"/>
                  </a:cxn>
                  <a:cxn ang="0">
                    <a:pos x="119" y="105"/>
                  </a:cxn>
                  <a:cxn ang="0">
                    <a:pos x="118" y="103"/>
                  </a:cxn>
                  <a:cxn ang="0">
                    <a:pos x="116" y="101"/>
                  </a:cxn>
                  <a:cxn ang="0">
                    <a:pos x="114" y="99"/>
                  </a:cxn>
                  <a:cxn ang="0">
                    <a:pos x="111" y="98"/>
                  </a:cxn>
                  <a:cxn ang="0">
                    <a:pos x="108" y="97"/>
                  </a:cxn>
                  <a:cxn ang="0">
                    <a:pos x="106" y="97"/>
                  </a:cxn>
                  <a:cxn ang="0">
                    <a:pos x="103" y="97"/>
                  </a:cxn>
                  <a:cxn ang="0">
                    <a:pos x="70" y="57"/>
                  </a:cxn>
                  <a:cxn ang="0">
                    <a:pos x="135" y="70"/>
                  </a:cxn>
                  <a:cxn ang="0">
                    <a:pos x="137" y="70"/>
                  </a:cxn>
                  <a:cxn ang="0">
                    <a:pos x="139" y="69"/>
                  </a:cxn>
                  <a:cxn ang="0">
                    <a:pos x="142" y="67"/>
                  </a:cxn>
                  <a:cxn ang="0">
                    <a:pos x="144" y="65"/>
                  </a:cxn>
                  <a:cxn ang="0">
                    <a:pos x="144" y="62"/>
                  </a:cxn>
                  <a:cxn ang="0">
                    <a:pos x="145" y="59"/>
                  </a:cxn>
                  <a:cxn ang="0">
                    <a:pos x="144" y="56"/>
                  </a:cxn>
                  <a:cxn ang="0">
                    <a:pos x="143" y="53"/>
                  </a:cxn>
                  <a:cxn ang="0">
                    <a:pos x="141" y="51"/>
                  </a:cxn>
                  <a:cxn ang="0">
                    <a:pos x="139" y="49"/>
                  </a:cxn>
                  <a:cxn ang="0">
                    <a:pos x="136" y="49"/>
                  </a:cxn>
                  <a:cxn ang="0">
                    <a:pos x="92" y="49"/>
                  </a:cxn>
                  <a:cxn ang="0">
                    <a:pos x="84" y="32"/>
                  </a:cxn>
                  <a:cxn ang="0">
                    <a:pos x="85" y="28"/>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9"/>
                  </a:cxn>
                  <a:cxn ang="0">
                    <a:pos x="41" y="12"/>
                  </a:cxn>
                  <a:cxn ang="0">
                    <a:pos x="39" y="17"/>
                  </a:cxn>
                </a:cxnLst>
                <a:rect l="0" t="0" r="r" b="b"/>
                <a:pathLst>
                  <a:path w="146"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5" y="122"/>
                    </a:lnTo>
                    <a:lnTo>
                      <a:pt x="6" y="123"/>
                    </a:lnTo>
                    <a:lnTo>
                      <a:pt x="8" y="124"/>
                    </a:lnTo>
                    <a:lnTo>
                      <a:pt x="9" y="125"/>
                    </a:lnTo>
                    <a:lnTo>
                      <a:pt x="10" y="125"/>
                    </a:lnTo>
                    <a:lnTo>
                      <a:pt x="12" y="126"/>
                    </a:lnTo>
                    <a:lnTo>
                      <a:pt x="14" y="126"/>
                    </a:lnTo>
                    <a:lnTo>
                      <a:pt x="16" y="126"/>
                    </a:lnTo>
                    <a:lnTo>
                      <a:pt x="95" y="126"/>
                    </a:lnTo>
                    <a:lnTo>
                      <a:pt x="95" y="223"/>
                    </a:lnTo>
                    <a:lnTo>
                      <a:pt x="120" y="223"/>
                    </a:lnTo>
                    <a:lnTo>
                      <a:pt x="120" y="107"/>
                    </a:lnTo>
                    <a:lnTo>
                      <a:pt x="120" y="106"/>
                    </a:lnTo>
                    <a:lnTo>
                      <a:pt x="119" y="105"/>
                    </a:lnTo>
                    <a:lnTo>
                      <a:pt x="118" y="103"/>
                    </a:lnTo>
                    <a:lnTo>
                      <a:pt x="118" y="103"/>
                    </a:lnTo>
                    <a:lnTo>
                      <a:pt x="117" y="102"/>
                    </a:lnTo>
                    <a:lnTo>
                      <a:pt x="116" y="101"/>
                    </a:lnTo>
                    <a:lnTo>
                      <a:pt x="115" y="100"/>
                    </a:lnTo>
                    <a:lnTo>
                      <a:pt x="114" y="99"/>
                    </a:lnTo>
                    <a:lnTo>
                      <a:pt x="113" y="99"/>
                    </a:lnTo>
                    <a:lnTo>
                      <a:pt x="111" y="98"/>
                    </a:lnTo>
                    <a:lnTo>
                      <a:pt x="110" y="98"/>
                    </a:lnTo>
                    <a:lnTo>
                      <a:pt x="108" y="97"/>
                    </a:lnTo>
                    <a:lnTo>
                      <a:pt x="107" y="97"/>
                    </a:lnTo>
                    <a:lnTo>
                      <a:pt x="106" y="97"/>
                    </a:lnTo>
                    <a:lnTo>
                      <a:pt x="104" y="97"/>
                    </a:lnTo>
                    <a:lnTo>
                      <a:pt x="103" y="97"/>
                    </a:lnTo>
                    <a:lnTo>
                      <a:pt x="57" y="95"/>
                    </a:lnTo>
                    <a:lnTo>
                      <a:pt x="70" y="57"/>
                    </a:lnTo>
                    <a:lnTo>
                      <a:pt x="79" y="70"/>
                    </a:lnTo>
                    <a:lnTo>
                      <a:pt x="135" y="70"/>
                    </a:lnTo>
                    <a:lnTo>
                      <a:pt x="136" y="70"/>
                    </a:lnTo>
                    <a:lnTo>
                      <a:pt x="137" y="70"/>
                    </a:lnTo>
                    <a:lnTo>
                      <a:pt x="139" y="69"/>
                    </a:lnTo>
                    <a:lnTo>
                      <a:pt x="139" y="69"/>
                    </a:lnTo>
                    <a:lnTo>
                      <a:pt x="140" y="68"/>
                    </a:lnTo>
                    <a:lnTo>
                      <a:pt x="142" y="67"/>
                    </a:lnTo>
                    <a:lnTo>
                      <a:pt x="142" y="66"/>
                    </a:lnTo>
                    <a:lnTo>
                      <a:pt x="144" y="65"/>
                    </a:lnTo>
                    <a:lnTo>
                      <a:pt x="144" y="64"/>
                    </a:lnTo>
                    <a:lnTo>
                      <a:pt x="144" y="62"/>
                    </a:lnTo>
                    <a:lnTo>
                      <a:pt x="145" y="61"/>
                    </a:lnTo>
                    <a:lnTo>
                      <a:pt x="145" y="59"/>
                    </a:lnTo>
                    <a:lnTo>
                      <a:pt x="145" y="57"/>
                    </a:lnTo>
                    <a:lnTo>
                      <a:pt x="144" y="56"/>
                    </a:lnTo>
                    <a:lnTo>
                      <a:pt x="144" y="55"/>
                    </a:lnTo>
                    <a:lnTo>
                      <a:pt x="143" y="53"/>
                    </a:lnTo>
                    <a:lnTo>
                      <a:pt x="142" y="52"/>
                    </a:lnTo>
                    <a:lnTo>
                      <a:pt x="141" y="51"/>
                    </a:lnTo>
                    <a:lnTo>
                      <a:pt x="140" y="50"/>
                    </a:lnTo>
                    <a:lnTo>
                      <a:pt x="139" y="49"/>
                    </a:lnTo>
                    <a:lnTo>
                      <a:pt x="138" y="49"/>
                    </a:lnTo>
                    <a:lnTo>
                      <a:pt x="136" y="49"/>
                    </a:lnTo>
                    <a:lnTo>
                      <a:pt x="135" y="49"/>
                    </a:lnTo>
                    <a:lnTo>
                      <a:pt x="92" y="49"/>
                    </a:lnTo>
                    <a:lnTo>
                      <a:pt x="83" y="33"/>
                    </a:lnTo>
                    <a:lnTo>
                      <a:pt x="84" y="32"/>
                    </a:lnTo>
                    <a:lnTo>
                      <a:pt x="85" y="30"/>
                    </a:lnTo>
                    <a:lnTo>
                      <a:pt x="85" y="28"/>
                    </a:lnTo>
                    <a:lnTo>
                      <a:pt x="85" y="26"/>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9"/>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56" name="Freeform 84"/>
            <p:cNvSpPr>
              <a:spLocks/>
            </p:cNvSpPr>
            <p:nvPr/>
          </p:nvSpPr>
          <p:spPr bwMode="auto">
            <a:xfrm>
              <a:off x="5546" y="2337"/>
              <a:ext cx="209" cy="307"/>
            </a:xfrm>
            <a:custGeom>
              <a:avLst/>
              <a:gdLst/>
              <a:ahLst/>
              <a:cxnLst>
                <a:cxn ang="0">
                  <a:pos x="208" y="277"/>
                </a:cxn>
                <a:cxn ang="0">
                  <a:pos x="192" y="277"/>
                </a:cxn>
                <a:cxn ang="0">
                  <a:pos x="165" y="241"/>
                </a:cxn>
                <a:cxn ang="0">
                  <a:pos x="127" y="178"/>
                </a:cxn>
                <a:cxn ang="0">
                  <a:pos x="116" y="149"/>
                </a:cxn>
                <a:cxn ang="0">
                  <a:pos x="119" y="129"/>
                </a:cxn>
                <a:cxn ang="0">
                  <a:pos x="128" y="125"/>
                </a:cxn>
                <a:cxn ang="0">
                  <a:pos x="143" y="136"/>
                </a:cxn>
                <a:cxn ang="0">
                  <a:pos x="162" y="148"/>
                </a:cxn>
                <a:cxn ang="0">
                  <a:pos x="171" y="148"/>
                </a:cxn>
                <a:cxn ang="0">
                  <a:pos x="173" y="141"/>
                </a:cxn>
                <a:cxn ang="0">
                  <a:pos x="164" y="129"/>
                </a:cxn>
                <a:cxn ang="0">
                  <a:pos x="141" y="113"/>
                </a:cxn>
                <a:cxn ang="0">
                  <a:pos x="132" y="91"/>
                </a:cxn>
                <a:cxn ang="0">
                  <a:pos x="128" y="73"/>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40"/>
                </a:cxn>
                <a:cxn ang="0">
                  <a:pos x="58" y="123"/>
                </a:cxn>
                <a:cxn ang="0">
                  <a:pos x="67" y="115"/>
                </a:cxn>
                <a:cxn ang="0">
                  <a:pos x="73" y="120"/>
                </a:cxn>
                <a:cxn ang="0">
                  <a:pos x="71" y="148"/>
                </a:cxn>
                <a:cxn ang="0">
                  <a:pos x="64" y="175"/>
                </a:cxn>
                <a:cxn ang="0">
                  <a:pos x="55" y="207"/>
                </a:cxn>
                <a:cxn ang="0">
                  <a:pos x="34" y="237"/>
                </a:cxn>
                <a:cxn ang="0">
                  <a:pos x="8" y="269"/>
                </a:cxn>
                <a:cxn ang="0">
                  <a:pos x="0" y="286"/>
                </a:cxn>
                <a:cxn ang="0">
                  <a:pos x="20" y="306"/>
                </a:cxn>
                <a:cxn ang="0">
                  <a:pos x="34" y="303"/>
                </a:cxn>
                <a:cxn ang="0">
                  <a:pos x="24" y="290"/>
                </a:cxn>
                <a:cxn ang="0">
                  <a:pos x="31" y="273"/>
                </a:cxn>
                <a:cxn ang="0">
                  <a:pos x="64" y="235"/>
                </a:cxn>
                <a:cxn ang="0">
                  <a:pos x="88" y="207"/>
                </a:cxn>
                <a:cxn ang="0">
                  <a:pos x="99" y="200"/>
                </a:cxn>
                <a:cxn ang="0">
                  <a:pos x="114" y="210"/>
                </a:cxn>
                <a:cxn ang="0">
                  <a:pos x="148" y="256"/>
                </a:cxn>
                <a:cxn ang="0">
                  <a:pos x="175" y="295"/>
                </a:cxn>
                <a:cxn ang="0">
                  <a:pos x="186" y="298"/>
                </a:cxn>
                <a:cxn ang="0">
                  <a:pos x="200" y="288"/>
                </a:cxn>
              </a:cxnLst>
              <a:rect l="0" t="0" r="r" b="b"/>
              <a:pathLst>
                <a:path w="209" h="307">
                  <a:moveTo>
                    <a:pt x="207" y="282"/>
                  </a:moveTo>
                  <a:lnTo>
                    <a:pt x="208" y="277"/>
                  </a:lnTo>
                  <a:lnTo>
                    <a:pt x="200" y="278"/>
                  </a:lnTo>
                  <a:lnTo>
                    <a:pt x="192" y="277"/>
                  </a:lnTo>
                  <a:lnTo>
                    <a:pt x="182" y="269"/>
                  </a:lnTo>
                  <a:lnTo>
                    <a:pt x="165" y="241"/>
                  </a:lnTo>
                  <a:lnTo>
                    <a:pt x="140" y="200"/>
                  </a:lnTo>
                  <a:lnTo>
                    <a:pt x="127" y="178"/>
                  </a:lnTo>
                  <a:lnTo>
                    <a:pt x="118" y="160"/>
                  </a:lnTo>
                  <a:lnTo>
                    <a:pt x="116" y="149"/>
                  </a:lnTo>
                  <a:lnTo>
                    <a:pt x="116" y="137"/>
                  </a:lnTo>
                  <a:lnTo>
                    <a:pt x="119" y="129"/>
                  </a:lnTo>
                  <a:lnTo>
                    <a:pt x="124" y="125"/>
                  </a:lnTo>
                  <a:lnTo>
                    <a:pt x="128" y="125"/>
                  </a:lnTo>
                  <a:lnTo>
                    <a:pt x="133" y="128"/>
                  </a:lnTo>
                  <a:lnTo>
                    <a:pt x="143" y="136"/>
                  </a:lnTo>
                  <a:lnTo>
                    <a:pt x="154" y="144"/>
                  </a:lnTo>
                  <a:lnTo>
                    <a:pt x="162" y="148"/>
                  </a:lnTo>
                  <a:lnTo>
                    <a:pt x="167" y="149"/>
                  </a:lnTo>
                  <a:lnTo>
                    <a:pt x="171" y="148"/>
                  </a:lnTo>
                  <a:lnTo>
                    <a:pt x="174" y="144"/>
                  </a:lnTo>
                  <a:lnTo>
                    <a:pt x="173" y="141"/>
                  </a:lnTo>
                  <a:lnTo>
                    <a:pt x="171" y="137"/>
                  </a:lnTo>
                  <a:lnTo>
                    <a:pt x="164" y="129"/>
                  </a:lnTo>
                  <a:lnTo>
                    <a:pt x="149" y="120"/>
                  </a:lnTo>
                  <a:lnTo>
                    <a:pt x="141" y="113"/>
                  </a:lnTo>
                  <a:lnTo>
                    <a:pt x="136" y="104"/>
                  </a:lnTo>
                  <a:lnTo>
                    <a:pt x="132" y="91"/>
                  </a:lnTo>
                  <a:lnTo>
                    <a:pt x="131" y="78"/>
                  </a:lnTo>
                  <a:lnTo>
                    <a:pt x="128" y="73"/>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3"/>
                  </a:lnTo>
                  <a:lnTo>
                    <a:pt x="58" y="79"/>
                  </a:lnTo>
                  <a:lnTo>
                    <a:pt x="52" y="91"/>
                  </a:lnTo>
                  <a:lnTo>
                    <a:pt x="48" y="104"/>
                  </a:lnTo>
                  <a:lnTo>
                    <a:pt x="44" y="115"/>
                  </a:lnTo>
                  <a:lnTo>
                    <a:pt x="43" y="128"/>
                  </a:lnTo>
                  <a:lnTo>
                    <a:pt x="42" y="144"/>
                  </a:lnTo>
                  <a:lnTo>
                    <a:pt x="42" y="153"/>
                  </a:lnTo>
                  <a:lnTo>
                    <a:pt x="42" y="161"/>
                  </a:lnTo>
                  <a:lnTo>
                    <a:pt x="43" y="166"/>
                  </a:lnTo>
                  <a:lnTo>
                    <a:pt x="46" y="169"/>
                  </a:lnTo>
                  <a:lnTo>
                    <a:pt x="51" y="170"/>
                  </a:lnTo>
                  <a:lnTo>
                    <a:pt x="54" y="169"/>
                  </a:lnTo>
                  <a:lnTo>
                    <a:pt x="55" y="166"/>
                  </a:lnTo>
                  <a:lnTo>
                    <a:pt x="55" y="156"/>
                  </a:lnTo>
                  <a:lnTo>
                    <a:pt x="55" y="140"/>
                  </a:lnTo>
                  <a:lnTo>
                    <a:pt x="56" y="129"/>
                  </a:lnTo>
                  <a:lnTo>
                    <a:pt x="58" y="123"/>
                  </a:lnTo>
                  <a:lnTo>
                    <a:pt x="61" y="116"/>
                  </a:lnTo>
                  <a:lnTo>
                    <a:pt x="67" y="115"/>
                  </a:lnTo>
                  <a:lnTo>
                    <a:pt x="72" y="116"/>
                  </a:lnTo>
                  <a:lnTo>
                    <a:pt x="73" y="120"/>
                  </a:lnTo>
                  <a:lnTo>
                    <a:pt x="72" y="132"/>
                  </a:lnTo>
                  <a:lnTo>
                    <a:pt x="71" y="148"/>
                  </a:lnTo>
                  <a:lnTo>
                    <a:pt x="68" y="162"/>
                  </a:lnTo>
                  <a:lnTo>
                    <a:pt x="64" y="175"/>
                  </a:lnTo>
                  <a:lnTo>
                    <a:pt x="60" y="193"/>
                  </a:lnTo>
                  <a:lnTo>
                    <a:pt x="55" y="207"/>
                  </a:lnTo>
                  <a:lnTo>
                    <a:pt x="43" y="226"/>
                  </a:lnTo>
                  <a:lnTo>
                    <a:pt x="34" y="237"/>
                  </a:lnTo>
                  <a:lnTo>
                    <a:pt x="18" y="256"/>
                  </a:lnTo>
                  <a:lnTo>
                    <a:pt x="8" y="269"/>
                  </a:lnTo>
                  <a:lnTo>
                    <a:pt x="0" y="281"/>
                  </a:lnTo>
                  <a:lnTo>
                    <a:pt x="0" y="286"/>
                  </a:lnTo>
                  <a:lnTo>
                    <a:pt x="8" y="295"/>
                  </a:lnTo>
                  <a:lnTo>
                    <a:pt x="20" y="306"/>
                  </a:lnTo>
                  <a:lnTo>
                    <a:pt x="31" y="306"/>
                  </a:lnTo>
                  <a:lnTo>
                    <a:pt x="34" y="303"/>
                  </a:lnTo>
                  <a:lnTo>
                    <a:pt x="29" y="297"/>
                  </a:lnTo>
                  <a:lnTo>
                    <a:pt x="24" y="290"/>
                  </a:lnTo>
                  <a:lnTo>
                    <a:pt x="24" y="285"/>
                  </a:lnTo>
                  <a:lnTo>
                    <a:pt x="31" y="273"/>
                  </a:lnTo>
                  <a:lnTo>
                    <a:pt x="44" y="260"/>
                  </a:lnTo>
                  <a:lnTo>
                    <a:pt x="64" y="235"/>
                  </a:lnTo>
                  <a:lnTo>
                    <a:pt x="81" y="214"/>
                  </a:lnTo>
                  <a:lnTo>
                    <a:pt x="88" y="207"/>
                  </a:lnTo>
                  <a:lnTo>
                    <a:pt x="92" y="202"/>
                  </a:lnTo>
                  <a:lnTo>
                    <a:pt x="99" y="200"/>
                  </a:lnTo>
                  <a:lnTo>
                    <a:pt x="106" y="204"/>
                  </a:lnTo>
                  <a:lnTo>
                    <a:pt x="114" y="210"/>
                  </a:lnTo>
                  <a:lnTo>
                    <a:pt x="130" y="231"/>
                  </a:lnTo>
                  <a:lnTo>
                    <a:pt x="148" y="256"/>
                  </a:lnTo>
                  <a:lnTo>
                    <a:pt x="165" y="281"/>
                  </a:lnTo>
                  <a:lnTo>
                    <a:pt x="175" y="295"/>
                  </a:lnTo>
                  <a:lnTo>
                    <a:pt x="179" y="298"/>
                  </a:lnTo>
                  <a:lnTo>
                    <a:pt x="186" y="298"/>
                  </a:lnTo>
                  <a:lnTo>
                    <a:pt x="192" y="293"/>
                  </a:lnTo>
                  <a:lnTo>
                    <a:pt x="200" y="288"/>
                  </a:lnTo>
                  <a:lnTo>
                    <a:pt x="207"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1" name="Group 85"/>
            <p:cNvGrpSpPr>
              <a:grpSpLocks/>
            </p:cNvGrpSpPr>
            <p:nvPr/>
          </p:nvGrpSpPr>
          <p:grpSpPr bwMode="auto">
            <a:xfrm>
              <a:off x="4956" y="2328"/>
              <a:ext cx="273" cy="326"/>
              <a:chOff x="4956" y="2328"/>
              <a:chExt cx="273" cy="326"/>
            </a:xfrm>
          </p:grpSpPr>
          <p:grpSp>
            <p:nvGrpSpPr>
              <p:cNvPr id="22" name="Group 86"/>
              <p:cNvGrpSpPr>
                <a:grpSpLocks/>
              </p:cNvGrpSpPr>
              <p:nvPr/>
            </p:nvGrpSpPr>
            <p:grpSpPr bwMode="auto">
              <a:xfrm>
                <a:off x="4956" y="2328"/>
                <a:ext cx="273" cy="326"/>
                <a:chOff x="4956" y="2328"/>
                <a:chExt cx="273" cy="326"/>
              </a:xfrm>
            </p:grpSpPr>
            <p:sp>
              <p:nvSpPr>
                <p:cNvPr id="2716759" name="AutoShape 87"/>
                <p:cNvSpPr>
                  <a:spLocks noChangeArrowheads="1"/>
                </p:cNvSpPr>
                <p:nvPr/>
              </p:nvSpPr>
              <p:spPr bwMode="auto">
                <a:xfrm>
                  <a:off x="4956" y="2381"/>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60" name="AutoShape 88"/>
                <p:cNvSpPr>
                  <a:spLocks noChangeArrowheads="1"/>
                </p:cNvSpPr>
                <p:nvPr/>
              </p:nvSpPr>
              <p:spPr bwMode="auto">
                <a:xfrm>
                  <a:off x="5022" y="2328"/>
                  <a:ext cx="207"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61" name="Oval 89"/>
              <p:cNvSpPr>
                <a:spLocks noChangeArrowheads="1"/>
              </p:cNvSpPr>
              <p:nvPr/>
            </p:nvSpPr>
            <p:spPr bwMode="auto">
              <a:xfrm>
                <a:off x="5042" y="2355"/>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62" name="AutoShape 90"/>
              <p:cNvSpPr>
                <a:spLocks noChangeArrowheads="1"/>
              </p:cNvSpPr>
              <p:nvPr/>
            </p:nvSpPr>
            <p:spPr bwMode="auto">
              <a:xfrm>
                <a:off x="4988" y="2509"/>
                <a:ext cx="146" cy="58"/>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3" name="Group 91"/>
          <p:cNvGrpSpPr>
            <a:grpSpLocks/>
          </p:cNvGrpSpPr>
          <p:nvPr/>
        </p:nvGrpSpPr>
        <p:grpSpPr bwMode="auto">
          <a:xfrm>
            <a:off x="1255713" y="1217613"/>
            <a:ext cx="7423150" cy="1506537"/>
            <a:chOff x="791" y="643"/>
            <a:chExt cx="4676" cy="949"/>
          </a:xfrm>
        </p:grpSpPr>
        <p:sp>
          <p:nvSpPr>
            <p:cNvPr id="2716764" name="Rectangle 92"/>
            <p:cNvSpPr>
              <a:spLocks noChangeArrowheads="1"/>
            </p:cNvSpPr>
            <p:nvPr/>
          </p:nvSpPr>
          <p:spPr bwMode="auto">
            <a:xfrm>
              <a:off x="202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5" name="Rectangle 93"/>
            <p:cNvSpPr>
              <a:spLocks noChangeArrowheads="1"/>
            </p:cNvSpPr>
            <p:nvPr/>
          </p:nvSpPr>
          <p:spPr bwMode="auto">
            <a:xfrm>
              <a:off x="2300" y="1306"/>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6766" name="Line 94"/>
            <p:cNvSpPr>
              <a:spLocks noChangeShapeType="1"/>
            </p:cNvSpPr>
            <p:nvPr/>
          </p:nvSpPr>
          <p:spPr bwMode="auto">
            <a:xfrm>
              <a:off x="990"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67" name="Rectangle 95"/>
            <p:cNvSpPr>
              <a:spLocks noChangeArrowheads="1"/>
            </p:cNvSpPr>
            <p:nvPr/>
          </p:nvSpPr>
          <p:spPr bwMode="auto">
            <a:xfrm>
              <a:off x="967"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8" name="Rectangle 96"/>
            <p:cNvSpPr>
              <a:spLocks noChangeArrowheads="1"/>
            </p:cNvSpPr>
            <p:nvPr/>
          </p:nvSpPr>
          <p:spPr bwMode="auto">
            <a:xfrm>
              <a:off x="120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9" name="Line 97"/>
            <p:cNvSpPr>
              <a:spLocks noChangeShapeType="1"/>
            </p:cNvSpPr>
            <p:nvPr/>
          </p:nvSpPr>
          <p:spPr bwMode="auto">
            <a:xfrm>
              <a:off x="1255"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0" name="Line 98"/>
            <p:cNvSpPr>
              <a:spLocks noChangeShapeType="1"/>
            </p:cNvSpPr>
            <p:nvPr/>
          </p:nvSpPr>
          <p:spPr bwMode="auto">
            <a:xfrm>
              <a:off x="124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1" name="Rectangle 99"/>
            <p:cNvSpPr>
              <a:spLocks noChangeArrowheads="1"/>
            </p:cNvSpPr>
            <p:nvPr/>
          </p:nvSpPr>
          <p:spPr bwMode="auto">
            <a:xfrm>
              <a:off x="174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2" name="Rectangle 100"/>
            <p:cNvSpPr>
              <a:spLocks noChangeArrowheads="1"/>
            </p:cNvSpPr>
            <p:nvPr/>
          </p:nvSpPr>
          <p:spPr bwMode="auto">
            <a:xfrm>
              <a:off x="1480"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3" name="Line 101"/>
            <p:cNvSpPr>
              <a:spLocks noChangeShapeType="1"/>
            </p:cNvSpPr>
            <p:nvPr/>
          </p:nvSpPr>
          <p:spPr bwMode="auto">
            <a:xfrm>
              <a:off x="150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4" name="Line 102"/>
            <p:cNvSpPr>
              <a:spLocks noChangeShapeType="1"/>
            </p:cNvSpPr>
            <p:nvPr/>
          </p:nvSpPr>
          <p:spPr bwMode="auto">
            <a:xfrm>
              <a:off x="203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5" name="Line 103"/>
            <p:cNvSpPr>
              <a:spLocks noChangeShapeType="1"/>
            </p:cNvSpPr>
            <p:nvPr/>
          </p:nvSpPr>
          <p:spPr bwMode="auto">
            <a:xfrm>
              <a:off x="1522"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76" name="Line 104"/>
            <p:cNvSpPr>
              <a:spLocks noChangeShapeType="1"/>
            </p:cNvSpPr>
            <p:nvPr/>
          </p:nvSpPr>
          <p:spPr bwMode="auto">
            <a:xfrm>
              <a:off x="1784"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77" name="Line 105"/>
            <p:cNvSpPr>
              <a:spLocks noChangeShapeType="1"/>
            </p:cNvSpPr>
            <p:nvPr/>
          </p:nvSpPr>
          <p:spPr bwMode="auto">
            <a:xfrm>
              <a:off x="2048"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78" name="Rectangle 106"/>
            <p:cNvSpPr>
              <a:spLocks noChangeArrowheads="1"/>
            </p:cNvSpPr>
            <p:nvPr/>
          </p:nvSpPr>
          <p:spPr bwMode="auto">
            <a:xfrm>
              <a:off x="226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9" name="Line 107"/>
            <p:cNvSpPr>
              <a:spLocks noChangeShapeType="1"/>
            </p:cNvSpPr>
            <p:nvPr/>
          </p:nvSpPr>
          <p:spPr bwMode="auto">
            <a:xfrm>
              <a:off x="2314" y="1165"/>
              <a:ext cx="2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0" name="Line 108"/>
            <p:cNvSpPr>
              <a:spLocks noChangeShapeType="1"/>
            </p:cNvSpPr>
            <p:nvPr/>
          </p:nvSpPr>
          <p:spPr bwMode="auto">
            <a:xfrm>
              <a:off x="230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1" name="Rectangle 109"/>
            <p:cNvSpPr>
              <a:spLocks noChangeArrowheads="1"/>
            </p:cNvSpPr>
            <p:nvPr/>
          </p:nvSpPr>
          <p:spPr bwMode="auto">
            <a:xfrm>
              <a:off x="280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2" name="Rectangle 110"/>
            <p:cNvSpPr>
              <a:spLocks noChangeArrowheads="1"/>
            </p:cNvSpPr>
            <p:nvPr/>
          </p:nvSpPr>
          <p:spPr bwMode="auto">
            <a:xfrm>
              <a:off x="253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3" name="Line 111"/>
            <p:cNvSpPr>
              <a:spLocks noChangeShapeType="1"/>
            </p:cNvSpPr>
            <p:nvPr/>
          </p:nvSpPr>
          <p:spPr bwMode="auto">
            <a:xfrm>
              <a:off x="256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4" name="Line 112"/>
            <p:cNvSpPr>
              <a:spLocks noChangeShapeType="1"/>
            </p:cNvSpPr>
            <p:nvPr/>
          </p:nvSpPr>
          <p:spPr bwMode="auto">
            <a:xfrm>
              <a:off x="309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5" name="Line 113"/>
            <p:cNvSpPr>
              <a:spLocks noChangeShapeType="1"/>
            </p:cNvSpPr>
            <p:nvPr/>
          </p:nvSpPr>
          <p:spPr bwMode="auto">
            <a:xfrm>
              <a:off x="2580" y="1165"/>
              <a:ext cx="231"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86" name="Line 114"/>
            <p:cNvSpPr>
              <a:spLocks noChangeShapeType="1"/>
            </p:cNvSpPr>
            <p:nvPr/>
          </p:nvSpPr>
          <p:spPr bwMode="auto">
            <a:xfrm>
              <a:off x="2843" y="1165"/>
              <a:ext cx="233"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87" name="Line 115"/>
            <p:cNvSpPr>
              <a:spLocks noChangeShapeType="1"/>
            </p:cNvSpPr>
            <p:nvPr/>
          </p:nvSpPr>
          <p:spPr bwMode="auto">
            <a:xfrm>
              <a:off x="3106" y="1165"/>
              <a:ext cx="23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88" name="Rectangle 116"/>
            <p:cNvSpPr>
              <a:spLocks noChangeArrowheads="1"/>
            </p:cNvSpPr>
            <p:nvPr/>
          </p:nvSpPr>
          <p:spPr bwMode="auto">
            <a:xfrm>
              <a:off x="308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9" name="Rectangle 117"/>
            <p:cNvSpPr>
              <a:spLocks noChangeArrowheads="1"/>
            </p:cNvSpPr>
            <p:nvPr/>
          </p:nvSpPr>
          <p:spPr bwMode="auto">
            <a:xfrm>
              <a:off x="3321"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0" name="Line 118"/>
            <p:cNvSpPr>
              <a:spLocks noChangeShapeType="1"/>
            </p:cNvSpPr>
            <p:nvPr/>
          </p:nvSpPr>
          <p:spPr bwMode="auto">
            <a:xfrm>
              <a:off x="3372" y="1165"/>
              <a:ext cx="2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1" name="Line 119"/>
            <p:cNvSpPr>
              <a:spLocks noChangeShapeType="1"/>
            </p:cNvSpPr>
            <p:nvPr/>
          </p:nvSpPr>
          <p:spPr bwMode="auto">
            <a:xfrm>
              <a:off x="335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2" name="Rectangle 120"/>
            <p:cNvSpPr>
              <a:spLocks noChangeArrowheads="1"/>
            </p:cNvSpPr>
            <p:nvPr/>
          </p:nvSpPr>
          <p:spPr bwMode="auto">
            <a:xfrm>
              <a:off x="3865"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3" name="Rectangle 121"/>
            <p:cNvSpPr>
              <a:spLocks noChangeArrowheads="1"/>
            </p:cNvSpPr>
            <p:nvPr/>
          </p:nvSpPr>
          <p:spPr bwMode="auto">
            <a:xfrm>
              <a:off x="359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4" name="Line 122"/>
            <p:cNvSpPr>
              <a:spLocks noChangeShapeType="1"/>
            </p:cNvSpPr>
            <p:nvPr/>
          </p:nvSpPr>
          <p:spPr bwMode="auto">
            <a:xfrm>
              <a:off x="362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5" name="Line 123"/>
            <p:cNvSpPr>
              <a:spLocks noChangeShapeType="1"/>
            </p:cNvSpPr>
            <p:nvPr/>
          </p:nvSpPr>
          <p:spPr bwMode="auto">
            <a:xfrm>
              <a:off x="4153"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6" name="Line 124"/>
            <p:cNvSpPr>
              <a:spLocks noChangeShapeType="1"/>
            </p:cNvSpPr>
            <p:nvPr/>
          </p:nvSpPr>
          <p:spPr bwMode="auto">
            <a:xfrm>
              <a:off x="3638" y="1165"/>
              <a:ext cx="23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97" name="Line 125"/>
            <p:cNvSpPr>
              <a:spLocks noChangeShapeType="1"/>
            </p:cNvSpPr>
            <p:nvPr/>
          </p:nvSpPr>
          <p:spPr bwMode="auto">
            <a:xfrm>
              <a:off x="3900" y="1165"/>
              <a:ext cx="234"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98" name="Line 126"/>
            <p:cNvSpPr>
              <a:spLocks noChangeShapeType="1"/>
            </p:cNvSpPr>
            <p:nvPr/>
          </p:nvSpPr>
          <p:spPr bwMode="auto">
            <a:xfrm>
              <a:off x="4164"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99" name="Rectangle 127"/>
            <p:cNvSpPr>
              <a:spLocks noChangeArrowheads="1"/>
            </p:cNvSpPr>
            <p:nvPr/>
          </p:nvSpPr>
          <p:spPr bwMode="auto">
            <a:xfrm>
              <a:off x="414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0" name="Rectangle 128"/>
            <p:cNvSpPr>
              <a:spLocks noChangeArrowheads="1"/>
            </p:cNvSpPr>
            <p:nvPr/>
          </p:nvSpPr>
          <p:spPr bwMode="auto">
            <a:xfrm>
              <a:off x="437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1" name="Line 129"/>
            <p:cNvSpPr>
              <a:spLocks noChangeShapeType="1"/>
            </p:cNvSpPr>
            <p:nvPr/>
          </p:nvSpPr>
          <p:spPr bwMode="auto">
            <a:xfrm>
              <a:off x="4429"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2" name="Line 130"/>
            <p:cNvSpPr>
              <a:spLocks noChangeShapeType="1"/>
            </p:cNvSpPr>
            <p:nvPr/>
          </p:nvSpPr>
          <p:spPr bwMode="auto">
            <a:xfrm>
              <a:off x="441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3" name="Rectangle 131"/>
            <p:cNvSpPr>
              <a:spLocks noChangeArrowheads="1"/>
            </p:cNvSpPr>
            <p:nvPr/>
          </p:nvSpPr>
          <p:spPr bwMode="auto">
            <a:xfrm>
              <a:off x="492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4" name="Rectangle 132"/>
            <p:cNvSpPr>
              <a:spLocks noChangeArrowheads="1"/>
            </p:cNvSpPr>
            <p:nvPr/>
          </p:nvSpPr>
          <p:spPr bwMode="auto">
            <a:xfrm>
              <a:off x="4654"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5" name="Line 133"/>
            <p:cNvSpPr>
              <a:spLocks noChangeShapeType="1"/>
            </p:cNvSpPr>
            <p:nvPr/>
          </p:nvSpPr>
          <p:spPr bwMode="auto">
            <a:xfrm>
              <a:off x="468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6" name="Line 134"/>
            <p:cNvSpPr>
              <a:spLocks noChangeShapeType="1"/>
            </p:cNvSpPr>
            <p:nvPr/>
          </p:nvSpPr>
          <p:spPr bwMode="auto">
            <a:xfrm>
              <a:off x="521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7" name="Line 135"/>
            <p:cNvSpPr>
              <a:spLocks noChangeShapeType="1"/>
            </p:cNvSpPr>
            <p:nvPr/>
          </p:nvSpPr>
          <p:spPr bwMode="auto">
            <a:xfrm>
              <a:off x="4695"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808" name="Line 136"/>
            <p:cNvSpPr>
              <a:spLocks noChangeShapeType="1"/>
            </p:cNvSpPr>
            <p:nvPr/>
          </p:nvSpPr>
          <p:spPr bwMode="auto">
            <a:xfrm>
              <a:off x="4958"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809" name="Rectangle 137"/>
            <p:cNvSpPr>
              <a:spLocks noChangeArrowheads="1"/>
            </p:cNvSpPr>
            <p:nvPr/>
          </p:nvSpPr>
          <p:spPr bwMode="auto">
            <a:xfrm>
              <a:off x="791" y="655"/>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16810" name="Line 138"/>
            <p:cNvSpPr>
              <a:spLocks noChangeShapeType="1"/>
            </p:cNvSpPr>
            <p:nvPr/>
          </p:nvSpPr>
          <p:spPr bwMode="auto">
            <a:xfrm>
              <a:off x="983" y="881"/>
              <a:ext cx="0" cy="16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11" name="Rectangle 139"/>
            <p:cNvSpPr>
              <a:spLocks noChangeArrowheads="1"/>
            </p:cNvSpPr>
            <p:nvPr/>
          </p:nvSpPr>
          <p:spPr bwMode="auto">
            <a:xfrm>
              <a:off x="1428" y="666"/>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16812" name="Rectangle 140"/>
            <p:cNvSpPr>
              <a:spLocks noChangeArrowheads="1"/>
            </p:cNvSpPr>
            <p:nvPr/>
          </p:nvSpPr>
          <p:spPr bwMode="auto">
            <a:xfrm>
              <a:off x="1940" y="66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6813" name="Rectangle 141"/>
            <p:cNvSpPr>
              <a:spLocks noChangeArrowheads="1"/>
            </p:cNvSpPr>
            <p:nvPr/>
          </p:nvSpPr>
          <p:spPr bwMode="auto">
            <a:xfrm>
              <a:off x="2474" y="67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16814" name="Rectangle 142"/>
            <p:cNvSpPr>
              <a:spLocks noChangeArrowheads="1"/>
            </p:cNvSpPr>
            <p:nvPr/>
          </p:nvSpPr>
          <p:spPr bwMode="auto">
            <a:xfrm>
              <a:off x="2957" y="66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6815" name="Rectangle 143"/>
            <p:cNvSpPr>
              <a:spLocks noChangeArrowheads="1"/>
            </p:cNvSpPr>
            <p:nvPr/>
          </p:nvSpPr>
          <p:spPr bwMode="auto">
            <a:xfrm>
              <a:off x="3514" y="66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6816" name="Rectangle 144"/>
            <p:cNvSpPr>
              <a:spLocks noChangeArrowheads="1"/>
            </p:cNvSpPr>
            <p:nvPr/>
          </p:nvSpPr>
          <p:spPr bwMode="auto">
            <a:xfrm>
              <a:off x="3970"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6817" name="Rectangle 145"/>
            <p:cNvSpPr>
              <a:spLocks noChangeArrowheads="1"/>
            </p:cNvSpPr>
            <p:nvPr/>
          </p:nvSpPr>
          <p:spPr bwMode="auto">
            <a:xfrm>
              <a:off x="4580" y="66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6818" name="Line 146"/>
            <p:cNvSpPr>
              <a:spLocks noChangeShapeType="1"/>
            </p:cNvSpPr>
            <p:nvPr/>
          </p:nvSpPr>
          <p:spPr bwMode="auto">
            <a:xfrm>
              <a:off x="990" y="978"/>
              <a:ext cx="420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6819" name="Rectangle 147"/>
            <p:cNvSpPr>
              <a:spLocks noChangeArrowheads="1"/>
            </p:cNvSpPr>
            <p:nvPr/>
          </p:nvSpPr>
          <p:spPr bwMode="auto">
            <a:xfrm>
              <a:off x="4894" y="643"/>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6820" name="Line 148"/>
            <p:cNvSpPr>
              <a:spLocks noChangeShapeType="1"/>
            </p:cNvSpPr>
            <p:nvPr/>
          </p:nvSpPr>
          <p:spPr bwMode="auto">
            <a:xfrm>
              <a:off x="177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1" name="Line 149"/>
            <p:cNvSpPr>
              <a:spLocks noChangeShapeType="1"/>
            </p:cNvSpPr>
            <p:nvPr/>
          </p:nvSpPr>
          <p:spPr bwMode="auto">
            <a:xfrm>
              <a:off x="388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2" name="Line 150"/>
            <p:cNvSpPr>
              <a:spLocks noChangeShapeType="1"/>
            </p:cNvSpPr>
            <p:nvPr/>
          </p:nvSpPr>
          <p:spPr bwMode="auto">
            <a:xfrm>
              <a:off x="2830"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3" name="Line 151"/>
            <p:cNvSpPr>
              <a:spLocks noChangeShapeType="1"/>
            </p:cNvSpPr>
            <p:nvPr/>
          </p:nvSpPr>
          <p:spPr bwMode="auto">
            <a:xfrm>
              <a:off x="494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16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675"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8722" name="Rectangle 2"/>
          <p:cNvSpPr>
            <a:spLocks noGrp="1" noChangeArrowheads="1"/>
          </p:cNvSpPr>
          <p:nvPr>
            <p:ph type="title"/>
          </p:nvPr>
        </p:nvSpPr>
        <p:spPr/>
        <p:txBody>
          <a:bodyPr/>
          <a:lstStyle/>
          <a:p>
            <a:r>
              <a:rPr lang="en-US" smtClean="0"/>
              <a:t>Pipelined Laundry</a:t>
            </a:r>
            <a:endParaRPr lang="en-US"/>
          </a:p>
        </p:txBody>
      </p:sp>
      <p:sp>
        <p:nvSpPr>
          <p:cNvPr id="2718723"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solidFill>
                  <a:schemeClr val="accent1"/>
                </a:solidFill>
              </a:rPr>
              <a:t>Pipelined laundry takes </a:t>
            </a:r>
            <a:br>
              <a:rPr lang="en-US" dirty="0" smtClean="0">
                <a:solidFill>
                  <a:schemeClr val="accent1"/>
                </a:solidFill>
              </a:rPr>
            </a:br>
            <a:r>
              <a:rPr lang="en-US" dirty="0" smtClean="0">
                <a:solidFill>
                  <a:schemeClr val="accent1"/>
                </a:solidFill>
              </a:rPr>
              <a:t>3.5 hours for 4 loads! </a:t>
            </a:r>
            <a:endParaRPr lang="en-US" dirty="0">
              <a:solidFill>
                <a:schemeClr val="accent1"/>
              </a:solidFill>
            </a:endParaRPr>
          </a:p>
        </p:txBody>
      </p:sp>
      <p:grpSp>
        <p:nvGrpSpPr>
          <p:cNvPr id="2" name="Group 4"/>
          <p:cNvGrpSpPr>
            <a:grpSpLocks/>
          </p:cNvGrpSpPr>
          <p:nvPr/>
        </p:nvGrpSpPr>
        <p:grpSpPr bwMode="auto">
          <a:xfrm>
            <a:off x="931863" y="2114550"/>
            <a:ext cx="928687" cy="3740150"/>
            <a:chOff x="587" y="1332"/>
            <a:chExt cx="585" cy="2356"/>
          </a:xfrm>
        </p:grpSpPr>
        <p:sp>
          <p:nvSpPr>
            <p:cNvPr id="2718725" name="Rectangle 5"/>
            <p:cNvSpPr>
              <a:spLocks noChangeArrowheads="1"/>
            </p:cNvSpPr>
            <p:nvPr/>
          </p:nvSpPr>
          <p:spPr bwMode="auto">
            <a:xfrm>
              <a:off x="587" y="1332"/>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8726" name="Line 6"/>
            <p:cNvSpPr>
              <a:spLocks noChangeShapeType="1"/>
            </p:cNvSpPr>
            <p:nvPr/>
          </p:nvSpPr>
          <p:spPr bwMode="auto">
            <a:xfrm flipH="1">
              <a:off x="834" y="1523"/>
              <a:ext cx="17"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727" name="Freeform 7"/>
            <p:cNvSpPr>
              <a:spLocks/>
            </p:cNvSpPr>
            <p:nvPr/>
          </p:nvSpPr>
          <p:spPr bwMode="auto">
            <a:xfrm>
              <a:off x="926" y="2011"/>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28" name="Rectangle 8"/>
            <p:cNvSpPr>
              <a:spLocks noChangeArrowheads="1"/>
            </p:cNvSpPr>
            <p:nvPr/>
          </p:nvSpPr>
          <p:spPr bwMode="auto">
            <a:xfrm>
              <a:off x="914" y="196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8729" name="Freeform 9"/>
            <p:cNvSpPr>
              <a:spLocks/>
            </p:cNvSpPr>
            <p:nvPr/>
          </p:nvSpPr>
          <p:spPr bwMode="auto">
            <a:xfrm>
              <a:off x="932" y="2322"/>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0" name="Rectangle 10"/>
            <p:cNvSpPr>
              <a:spLocks noChangeArrowheads="1"/>
            </p:cNvSpPr>
            <p:nvPr/>
          </p:nvSpPr>
          <p:spPr bwMode="auto">
            <a:xfrm>
              <a:off x="919" y="227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8731" name="Freeform 11"/>
            <p:cNvSpPr>
              <a:spLocks/>
            </p:cNvSpPr>
            <p:nvPr/>
          </p:nvSpPr>
          <p:spPr bwMode="auto">
            <a:xfrm>
              <a:off x="932" y="2646"/>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2" name="Rectangle 12"/>
            <p:cNvSpPr>
              <a:spLocks noChangeArrowheads="1"/>
            </p:cNvSpPr>
            <p:nvPr/>
          </p:nvSpPr>
          <p:spPr bwMode="auto">
            <a:xfrm>
              <a:off x="919" y="2602"/>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8733" name="Freeform 13"/>
            <p:cNvSpPr>
              <a:spLocks/>
            </p:cNvSpPr>
            <p:nvPr/>
          </p:nvSpPr>
          <p:spPr bwMode="auto">
            <a:xfrm>
              <a:off x="926" y="1617"/>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4" name="Rectangle 14"/>
            <p:cNvSpPr>
              <a:spLocks noChangeArrowheads="1"/>
            </p:cNvSpPr>
            <p:nvPr/>
          </p:nvSpPr>
          <p:spPr bwMode="auto">
            <a:xfrm>
              <a:off x="914" y="1573"/>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grpSp>
      <p:grpSp>
        <p:nvGrpSpPr>
          <p:cNvPr id="3" name="Group 15"/>
          <p:cNvGrpSpPr>
            <a:grpSpLocks/>
          </p:cNvGrpSpPr>
          <p:nvPr/>
        </p:nvGrpSpPr>
        <p:grpSpPr bwMode="auto">
          <a:xfrm>
            <a:off x="1954213" y="2501900"/>
            <a:ext cx="2603500" cy="2079625"/>
            <a:chOff x="1231" y="1576"/>
            <a:chExt cx="1640" cy="1310"/>
          </a:xfrm>
        </p:grpSpPr>
        <p:sp>
          <p:nvSpPr>
            <p:cNvPr id="2718736" name="AutoShape 16"/>
            <p:cNvSpPr>
              <a:spLocks noChangeArrowheads="1"/>
            </p:cNvSpPr>
            <p:nvPr/>
          </p:nvSpPr>
          <p:spPr bwMode="auto">
            <a:xfrm>
              <a:off x="1482" y="1955"/>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7" name="AutoShape 17"/>
            <p:cNvSpPr>
              <a:spLocks noChangeArrowheads="1"/>
            </p:cNvSpPr>
            <p:nvPr/>
          </p:nvSpPr>
          <p:spPr bwMode="auto">
            <a:xfrm>
              <a:off x="1527" y="1903"/>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8" name="AutoShape 18"/>
            <p:cNvSpPr>
              <a:spLocks noChangeArrowheads="1"/>
            </p:cNvSpPr>
            <p:nvPr/>
          </p:nvSpPr>
          <p:spPr bwMode="auto">
            <a:xfrm>
              <a:off x="1519" y="1975"/>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19"/>
            <p:cNvGrpSpPr>
              <a:grpSpLocks/>
            </p:cNvGrpSpPr>
            <p:nvPr/>
          </p:nvGrpSpPr>
          <p:grpSpPr bwMode="auto">
            <a:xfrm>
              <a:off x="1940" y="1938"/>
              <a:ext cx="179" cy="257"/>
              <a:chOff x="2183" y="1938"/>
              <a:chExt cx="201" cy="257"/>
            </a:xfrm>
          </p:grpSpPr>
          <p:sp>
            <p:nvSpPr>
              <p:cNvPr id="2718740" name="Freeform 20"/>
              <p:cNvSpPr>
                <a:spLocks/>
              </p:cNvSpPr>
              <p:nvPr/>
            </p:nvSpPr>
            <p:spPr bwMode="auto">
              <a:xfrm>
                <a:off x="2312"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41" name="Rectangle 21"/>
              <p:cNvSpPr>
                <a:spLocks noChangeArrowheads="1"/>
              </p:cNvSpPr>
              <p:nvPr/>
            </p:nvSpPr>
            <p:spPr bwMode="auto">
              <a:xfrm>
                <a:off x="2308"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2" name="Rectangle 22"/>
              <p:cNvSpPr>
                <a:spLocks noChangeArrowheads="1"/>
              </p:cNvSpPr>
              <p:nvPr/>
            </p:nvSpPr>
            <p:spPr bwMode="auto">
              <a:xfrm>
                <a:off x="2314"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3" name="Rectangle 23"/>
              <p:cNvSpPr>
                <a:spLocks noChangeArrowheads="1"/>
              </p:cNvSpPr>
              <p:nvPr/>
            </p:nvSpPr>
            <p:spPr bwMode="auto">
              <a:xfrm>
                <a:off x="2183"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4" name="Oval 24"/>
              <p:cNvSpPr>
                <a:spLocks noChangeArrowheads="1"/>
              </p:cNvSpPr>
              <p:nvPr/>
            </p:nvSpPr>
            <p:spPr bwMode="auto">
              <a:xfrm>
                <a:off x="2242"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45" name="Freeform 25"/>
              <p:cNvSpPr>
                <a:spLocks/>
              </p:cNvSpPr>
              <p:nvPr/>
            </p:nvSpPr>
            <p:spPr bwMode="auto">
              <a:xfrm>
                <a:off x="2183"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46" name="Freeform 26"/>
            <p:cNvSpPr>
              <a:spLocks/>
            </p:cNvSpPr>
            <p:nvPr/>
          </p:nvSpPr>
          <p:spPr bwMode="auto">
            <a:xfrm>
              <a:off x="2173" y="1913"/>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27"/>
            <p:cNvGrpSpPr>
              <a:grpSpLocks/>
            </p:cNvGrpSpPr>
            <p:nvPr/>
          </p:nvGrpSpPr>
          <p:grpSpPr bwMode="auto">
            <a:xfrm>
              <a:off x="1672" y="1903"/>
              <a:ext cx="231" cy="311"/>
              <a:chOff x="1881" y="1903"/>
              <a:chExt cx="260" cy="311"/>
            </a:xfrm>
          </p:grpSpPr>
          <p:grpSp>
            <p:nvGrpSpPr>
              <p:cNvPr id="6" name="Group 28"/>
              <p:cNvGrpSpPr>
                <a:grpSpLocks/>
              </p:cNvGrpSpPr>
              <p:nvPr/>
            </p:nvGrpSpPr>
            <p:grpSpPr bwMode="auto">
              <a:xfrm>
                <a:off x="1881" y="1903"/>
                <a:ext cx="260" cy="311"/>
                <a:chOff x="1881" y="1903"/>
                <a:chExt cx="260" cy="311"/>
              </a:xfrm>
            </p:grpSpPr>
            <p:sp>
              <p:nvSpPr>
                <p:cNvPr id="2718749" name="AutoShape 29"/>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0" name="AutoShape 30"/>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1" name="Oval 31"/>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52" name="AutoShape 32"/>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3" name="AutoShape 33"/>
            <p:cNvSpPr>
              <a:spLocks noChangeArrowheads="1"/>
            </p:cNvSpPr>
            <p:nvPr/>
          </p:nvSpPr>
          <p:spPr bwMode="auto">
            <a:xfrm>
              <a:off x="1735" y="2288"/>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4" name="AutoShape 34"/>
            <p:cNvSpPr>
              <a:spLocks noChangeArrowheads="1"/>
            </p:cNvSpPr>
            <p:nvPr/>
          </p:nvSpPr>
          <p:spPr bwMode="auto">
            <a:xfrm>
              <a:off x="1780" y="2237"/>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5" name="AutoShape 35"/>
            <p:cNvSpPr>
              <a:spLocks noChangeArrowheads="1"/>
            </p:cNvSpPr>
            <p:nvPr/>
          </p:nvSpPr>
          <p:spPr bwMode="auto">
            <a:xfrm>
              <a:off x="1772" y="2308"/>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36"/>
            <p:cNvGrpSpPr>
              <a:grpSpLocks/>
            </p:cNvGrpSpPr>
            <p:nvPr/>
          </p:nvGrpSpPr>
          <p:grpSpPr bwMode="auto">
            <a:xfrm>
              <a:off x="2202" y="2277"/>
              <a:ext cx="179" cy="257"/>
              <a:chOff x="2477" y="2277"/>
              <a:chExt cx="202" cy="257"/>
            </a:xfrm>
          </p:grpSpPr>
          <p:sp>
            <p:nvSpPr>
              <p:cNvPr id="2718757" name="Freeform 37"/>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58" name="Rectangle 38"/>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59" name="Rectangle 39"/>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0" name="Rectangle 40"/>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1" name="Oval 41"/>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62" name="Freeform 42"/>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63" name="Freeform 43"/>
            <p:cNvSpPr>
              <a:spLocks/>
            </p:cNvSpPr>
            <p:nvPr/>
          </p:nvSpPr>
          <p:spPr bwMode="auto">
            <a:xfrm>
              <a:off x="2425" y="2247"/>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4"/>
            <p:cNvGrpSpPr>
              <a:grpSpLocks/>
            </p:cNvGrpSpPr>
            <p:nvPr/>
          </p:nvGrpSpPr>
          <p:grpSpPr bwMode="auto">
            <a:xfrm>
              <a:off x="1924" y="2237"/>
              <a:ext cx="232" cy="310"/>
              <a:chOff x="2165" y="2237"/>
              <a:chExt cx="260" cy="310"/>
            </a:xfrm>
          </p:grpSpPr>
          <p:grpSp>
            <p:nvGrpSpPr>
              <p:cNvPr id="9" name="Group 45"/>
              <p:cNvGrpSpPr>
                <a:grpSpLocks/>
              </p:cNvGrpSpPr>
              <p:nvPr/>
            </p:nvGrpSpPr>
            <p:grpSpPr bwMode="auto">
              <a:xfrm>
                <a:off x="2165" y="2237"/>
                <a:ext cx="260" cy="310"/>
                <a:chOff x="2165" y="2237"/>
                <a:chExt cx="260" cy="310"/>
              </a:xfrm>
            </p:grpSpPr>
            <p:sp>
              <p:nvSpPr>
                <p:cNvPr id="2718766" name="AutoShape 46"/>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67" name="AutoShape 47"/>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68" name="Oval 48"/>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69" name="AutoShape 49"/>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70" name="AutoShape 50"/>
            <p:cNvSpPr>
              <a:spLocks noChangeArrowheads="1"/>
            </p:cNvSpPr>
            <p:nvPr/>
          </p:nvSpPr>
          <p:spPr bwMode="auto">
            <a:xfrm>
              <a:off x="1993" y="2626"/>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1" name="AutoShape 51"/>
            <p:cNvSpPr>
              <a:spLocks noChangeArrowheads="1"/>
            </p:cNvSpPr>
            <p:nvPr/>
          </p:nvSpPr>
          <p:spPr bwMode="auto">
            <a:xfrm>
              <a:off x="2036" y="2575"/>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2" name="AutoShape 52"/>
            <p:cNvSpPr>
              <a:spLocks noChangeArrowheads="1"/>
            </p:cNvSpPr>
            <p:nvPr/>
          </p:nvSpPr>
          <p:spPr bwMode="auto">
            <a:xfrm>
              <a:off x="2029" y="2647"/>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3"/>
            <p:cNvGrpSpPr>
              <a:grpSpLocks/>
            </p:cNvGrpSpPr>
            <p:nvPr/>
          </p:nvGrpSpPr>
          <p:grpSpPr bwMode="auto">
            <a:xfrm>
              <a:off x="2478" y="2616"/>
              <a:ext cx="180" cy="257"/>
              <a:chOff x="2788" y="2616"/>
              <a:chExt cx="202" cy="257"/>
            </a:xfrm>
          </p:grpSpPr>
          <p:sp>
            <p:nvSpPr>
              <p:cNvPr id="2718774" name="Freeform 54"/>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75" name="Rectangle 55"/>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6" name="Rectangle 56"/>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7" name="Rectangle 57"/>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8" name="Oval 58"/>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79" name="Freeform 59"/>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80" name="Freeform 60"/>
            <p:cNvSpPr>
              <a:spLocks/>
            </p:cNvSpPr>
            <p:nvPr/>
          </p:nvSpPr>
          <p:spPr bwMode="auto">
            <a:xfrm>
              <a:off x="2692" y="2574"/>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1"/>
            <p:cNvGrpSpPr>
              <a:grpSpLocks/>
            </p:cNvGrpSpPr>
            <p:nvPr/>
          </p:nvGrpSpPr>
          <p:grpSpPr bwMode="auto">
            <a:xfrm>
              <a:off x="2181" y="2575"/>
              <a:ext cx="232" cy="311"/>
              <a:chOff x="2454" y="2575"/>
              <a:chExt cx="261" cy="311"/>
            </a:xfrm>
          </p:grpSpPr>
          <p:grpSp>
            <p:nvGrpSpPr>
              <p:cNvPr id="12" name="Group 62"/>
              <p:cNvGrpSpPr>
                <a:grpSpLocks/>
              </p:cNvGrpSpPr>
              <p:nvPr/>
            </p:nvGrpSpPr>
            <p:grpSpPr bwMode="auto">
              <a:xfrm>
                <a:off x="2454" y="2575"/>
                <a:ext cx="261" cy="311"/>
                <a:chOff x="2454" y="2575"/>
                <a:chExt cx="261" cy="311"/>
              </a:xfrm>
            </p:grpSpPr>
            <p:sp>
              <p:nvSpPr>
                <p:cNvPr id="2718783" name="AutoShape 63"/>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84" name="AutoShape 64"/>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85" name="Oval 65"/>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86" name="AutoShape 66"/>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67"/>
            <p:cNvGrpSpPr>
              <a:grpSpLocks/>
            </p:cNvGrpSpPr>
            <p:nvPr/>
          </p:nvGrpSpPr>
          <p:grpSpPr bwMode="auto">
            <a:xfrm>
              <a:off x="1231" y="1576"/>
              <a:ext cx="867" cy="310"/>
              <a:chOff x="1385" y="1576"/>
              <a:chExt cx="975" cy="310"/>
            </a:xfrm>
          </p:grpSpPr>
          <p:grpSp>
            <p:nvGrpSpPr>
              <p:cNvPr id="14" name="Group 68"/>
              <p:cNvGrpSpPr>
                <a:grpSpLocks/>
              </p:cNvGrpSpPr>
              <p:nvPr/>
            </p:nvGrpSpPr>
            <p:grpSpPr bwMode="auto">
              <a:xfrm>
                <a:off x="1385" y="1576"/>
                <a:ext cx="206" cy="310"/>
                <a:chOff x="1385" y="1576"/>
                <a:chExt cx="206" cy="310"/>
              </a:xfrm>
            </p:grpSpPr>
            <p:sp>
              <p:nvSpPr>
                <p:cNvPr id="2718789" name="AutoShape 69"/>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0" name="AutoShape 70"/>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1" name="AutoShape 71"/>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2"/>
              <p:cNvGrpSpPr>
                <a:grpSpLocks/>
              </p:cNvGrpSpPr>
              <p:nvPr/>
            </p:nvGrpSpPr>
            <p:grpSpPr bwMode="auto">
              <a:xfrm>
                <a:off x="1903" y="1617"/>
                <a:ext cx="203" cy="257"/>
                <a:chOff x="1903" y="1617"/>
                <a:chExt cx="203" cy="257"/>
              </a:xfrm>
            </p:grpSpPr>
            <p:sp>
              <p:nvSpPr>
                <p:cNvPr id="2718793" name="Freeform 73"/>
                <p:cNvSpPr>
                  <a:spLocks/>
                </p:cNvSpPr>
                <p:nvPr/>
              </p:nvSpPr>
              <p:spPr bwMode="auto">
                <a:xfrm>
                  <a:off x="20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94" name="Rectangle 74"/>
                <p:cNvSpPr>
                  <a:spLocks noChangeArrowheads="1"/>
                </p:cNvSpPr>
                <p:nvPr/>
              </p:nvSpPr>
              <p:spPr bwMode="auto">
                <a:xfrm>
                  <a:off x="20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5" name="Rectangle 75"/>
                <p:cNvSpPr>
                  <a:spLocks noChangeArrowheads="1"/>
                </p:cNvSpPr>
                <p:nvPr/>
              </p:nvSpPr>
              <p:spPr bwMode="auto">
                <a:xfrm>
                  <a:off x="20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6" name="Rectangle 76"/>
                <p:cNvSpPr>
                  <a:spLocks noChangeArrowheads="1"/>
                </p:cNvSpPr>
                <p:nvPr/>
              </p:nvSpPr>
              <p:spPr bwMode="auto">
                <a:xfrm>
                  <a:off x="19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7" name="Oval 77"/>
                <p:cNvSpPr>
                  <a:spLocks noChangeArrowheads="1"/>
                </p:cNvSpPr>
                <p:nvPr/>
              </p:nvSpPr>
              <p:spPr bwMode="auto">
                <a:xfrm>
                  <a:off x="19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98" name="Freeform 78"/>
                <p:cNvSpPr>
                  <a:spLocks/>
                </p:cNvSpPr>
                <p:nvPr/>
              </p:nvSpPr>
              <p:spPr bwMode="auto">
                <a:xfrm>
                  <a:off x="19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99" name="Freeform 79"/>
              <p:cNvSpPr>
                <a:spLocks/>
              </p:cNvSpPr>
              <p:nvPr/>
            </p:nvSpPr>
            <p:spPr bwMode="auto">
              <a:xfrm>
                <a:off x="2160"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0"/>
              <p:cNvGrpSpPr>
                <a:grpSpLocks/>
              </p:cNvGrpSpPr>
              <p:nvPr/>
            </p:nvGrpSpPr>
            <p:grpSpPr bwMode="auto">
              <a:xfrm>
                <a:off x="1597" y="1576"/>
                <a:ext cx="259" cy="310"/>
                <a:chOff x="1597" y="1576"/>
                <a:chExt cx="259" cy="310"/>
              </a:xfrm>
            </p:grpSpPr>
            <p:grpSp>
              <p:nvGrpSpPr>
                <p:cNvPr id="17" name="Group 81"/>
                <p:cNvGrpSpPr>
                  <a:grpSpLocks/>
                </p:cNvGrpSpPr>
                <p:nvPr/>
              </p:nvGrpSpPr>
              <p:grpSpPr bwMode="auto">
                <a:xfrm>
                  <a:off x="1597" y="1576"/>
                  <a:ext cx="259" cy="310"/>
                  <a:chOff x="1597" y="1576"/>
                  <a:chExt cx="259" cy="310"/>
                </a:xfrm>
              </p:grpSpPr>
              <p:sp>
                <p:nvSpPr>
                  <p:cNvPr id="2718802" name="AutoShape 82"/>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803" name="AutoShape 83"/>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804" name="Oval 84"/>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05" name="AutoShape 85"/>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grpSp>
        <p:nvGrpSpPr>
          <p:cNvPr id="18" name="Group 86"/>
          <p:cNvGrpSpPr>
            <a:grpSpLocks/>
          </p:cNvGrpSpPr>
          <p:nvPr/>
        </p:nvGrpSpPr>
        <p:grpSpPr bwMode="auto">
          <a:xfrm>
            <a:off x="1581150" y="1239838"/>
            <a:ext cx="7115175" cy="1268412"/>
            <a:chOff x="996" y="781"/>
            <a:chExt cx="4482" cy="799"/>
          </a:xfrm>
        </p:grpSpPr>
        <p:sp>
          <p:nvSpPr>
            <p:cNvPr id="2718807" name="Rectangle 87"/>
            <p:cNvSpPr>
              <a:spLocks noChangeArrowheads="1"/>
            </p:cNvSpPr>
            <p:nvPr/>
          </p:nvSpPr>
          <p:spPr bwMode="auto">
            <a:xfrm>
              <a:off x="4026" y="78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8808" name="Rectangle 88"/>
            <p:cNvSpPr>
              <a:spLocks noChangeArrowheads="1"/>
            </p:cNvSpPr>
            <p:nvPr/>
          </p:nvSpPr>
          <p:spPr bwMode="auto">
            <a:xfrm>
              <a:off x="4905" y="781"/>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8809" name="Rectangle 89"/>
            <p:cNvSpPr>
              <a:spLocks noChangeArrowheads="1"/>
            </p:cNvSpPr>
            <p:nvPr/>
          </p:nvSpPr>
          <p:spPr bwMode="auto">
            <a:xfrm>
              <a:off x="996" y="791"/>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6 PM</a:t>
              </a:r>
            </a:p>
          </p:txBody>
        </p:sp>
        <p:sp>
          <p:nvSpPr>
            <p:cNvPr id="2718810" name="Line 90"/>
            <p:cNvSpPr>
              <a:spLocks noChangeShapeType="1"/>
            </p:cNvSpPr>
            <p:nvPr/>
          </p:nvSpPr>
          <p:spPr bwMode="auto">
            <a:xfrm>
              <a:off x="1181" y="1015"/>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11" name="Rectangle 91"/>
            <p:cNvSpPr>
              <a:spLocks noChangeArrowheads="1"/>
            </p:cNvSpPr>
            <p:nvPr/>
          </p:nvSpPr>
          <p:spPr bwMode="auto">
            <a:xfrm>
              <a:off x="1604" y="804"/>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7</a:t>
              </a:r>
            </a:p>
          </p:txBody>
        </p:sp>
        <p:sp>
          <p:nvSpPr>
            <p:cNvPr id="2718812" name="Rectangle 92"/>
            <p:cNvSpPr>
              <a:spLocks noChangeArrowheads="1"/>
            </p:cNvSpPr>
            <p:nvPr/>
          </p:nvSpPr>
          <p:spPr bwMode="auto">
            <a:xfrm>
              <a:off x="2092" y="79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8813" name="Rectangle 93"/>
            <p:cNvSpPr>
              <a:spLocks noChangeArrowheads="1"/>
            </p:cNvSpPr>
            <p:nvPr/>
          </p:nvSpPr>
          <p:spPr bwMode="auto">
            <a:xfrm>
              <a:off x="2604" y="815"/>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9</a:t>
              </a:r>
            </a:p>
          </p:txBody>
        </p:sp>
        <p:sp>
          <p:nvSpPr>
            <p:cNvPr id="2718814" name="Rectangle 94"/>
            <p:cNvSpPr>
              <a:spLocks noChangeArrowheads="1"/>
            </p:cNvSpPr>
            <p:nvPr/>
          </p:nvSpPr>
          <p:spPr bwMode="auto">
            <a:xfrm>
              <a:off x="3065" y="80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8815" name="Rectangle 95"/>
            <p:cNvSpPr>
              <a:spLocks noChangeArrowheads="1"/>
            </p:cNvSpPr>
            <p:nvPr/>
          </p:nvSpPr>
          <p:spPr bwMode="auto">
            <a:xfrm>
              <a:off x="3570" y="80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8816" name="Rectangle 96"/>
            <p:cNvSpPr>
              <a:spLocks noChangeArrowheads="1"/>
            </p:cNvSpPr>
            <p:nvPr/>
          </p:nvSpPr>
          <p:spPr bwMode="auto">
            <a:xfrm>
              <a:off x="4591" y="79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8817" name="Line 97"/>
            <p:cNvSpPr>
              <a:spLocks noChangeShapeType="1"/>
            </p:cNvSpPr>
            <p:nvPr/>
          </p:nvSpPr>
          <p:spPr bwMode="auto">
            <a:xfrm>
              <a:off x="1188" y="1108"/>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818" name="Rectangle 98"/>
            <p:cNvSpPr>
              <a:spLocks noChangeArrowheads="1"/>
            </p:cNvSpPr>
            <p:nvPr/>
          </p:nvSpPr>
          <p:spPr bwMode="auto">
            <a:xfrm>
              <a:off x="3512" y="1202"/>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8819" name="Line 99"/>
            <p:cNvSpPr>
              <a:spLocks noChangeShapeType="1"/>
            </p:cNvSpPr>
            <p:nvPr/>
          </p:nvSpPr>
          <p:spPr bwMode="auto">
            <a:xfrm flipH="1">
              <a:off x="1675"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0" name="Line 100"/>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1" name="Line 101"/>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2" name="Line 102"/>
            <p:cNvSpPr>
              <a:spLocks noChangeShapeType="1"/>
            </p:cNvSpPr>
            <p:nvPr/>
          </p:nvSpPr>
          <p:spPr bwMode="auto">
            <a:xfrm>
              <a:off x="1691"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3" name="Line 103"/>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4" name="Line 104"/>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5" name="Rectangle 105"/>
            <p:cNvSpPr>
              <a:spLocks noChangeArrowheads="1"/>
            </p:cNvSpPr>
            <p:nvPr/>
          </p:nvSpPr>
          <p:spPr bwMode="auto">
            <a:xfrm>
              <a:off x="215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26" name="Line 106"/>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7" name="Line 107"/>
            <p:cNvSpPr>
              <a:spLocks noChangeShapeType="1"/>
            </p:cNvSpPr>
            <p:nvPr/>
          </p:nvSpPr>
          <p:spPr bwMode="auto">
            <a:xfrm>
              <a:off x="1942" y="1253"/>
              <a:ext cx="23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8" name="Line 108"/>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9" name="Line 109"/>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0" name="Line 110"/>
            <p:cNvSpPr>
              <a:spLocks noChangeShapeType="1"/>
            </p:cNvSpPr>
            <p:nvPr/>
          </p:nvSpPr>
          <p:spPr bwMode="auto">
            <a:xfrm>
              <a:off x="2195"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1" name="Line 111"/>
            <p:cNvSpPr>
              <a:spLocks noChangeShapeType="1"/>
            </p:cNvSpPr>
            <p:nvPr/>
          </p:nvSpPr>
          <p:spPr bwMode="auto">
            <a:xfrm>
              <a:off x="1694"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2" name="Line 112"/>
            <p:cNvSpPr>
              <a:spLocks noChangeShapeType="1"/>
            </p:cNvSpPr>
            <p:nvPr/>
          </p:nvSpPr>
          <p:spPr bwMode="auto">
            <a:xfrm>
              <a:off x="1948"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3" name="Line 113"/>
            <p:cNvSpPr>
              <a:spLocks noChangeShapeType="1"/>
            </p:cNvSpPr>
            <p:nvPr/>
          </p:nvSpPr>
          <p:spPr bwMode="auto">
            <a:xfrm>
              <a:off x="1188" y="1208"/>
              <a:ext cx="22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4" name="Rectangle 114"/>
            <p:cNvSpPr>
              <a:spLocks noChangeArrowheads="1"/>
            </p:cNvSpPr>
            <p:nvPr/>
          </p:nvSpPr>
          <p:spPr bwMode="auto">
            <a:xfrm>
              <a:off x="1160"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5" name="Rectangle 115"/>
            <p:cNvSpPr>
              <a:spLocks noChangeArrowheads="1"/>
            </p:cNvSpPr>
            <p:nvPr/>
          </p:nvSpPr>
          <p:spPr bwMode="auto">
            <a:xfrm>
              <a:off x="138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6" name="Line 116"/>
            <p:cNvSpPr>
              <a:spLocks noChangeShapeType="1"/>
            </p:cNvSpPr>
            <p:nvPr/>
          </p:nvSpPr>
          <p:spPr bwMode="auto">
            <a:xfrm>
              <a:off x="1437" y="1253"/>
              <a:ext cx="23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7" name="Rectangle 117"/>
            <p:cNvSpPr>
              <a:spLocks noChangeArrowheads="1"/>
            </p:cNvSpPr>
            <p:nvPr/>
          </p:nvSpPr>
          <p:spPr bwMode="auto">
            <a:xfrm>
              <a:off x="190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8" name="Rectangle 118"/>
            <p:cNvSpPr>
              <a:spLocks noChangeArrowheads="1"/>
            </p:cNvSpPr>
            <p:nvPr/>
          </p:nvSpPr>
          <p:spPr bwMode="auto">
            <a:xfrm>
              <a:off x="164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9" name="Line 119"/>
            <p:cNvSpPr>
              <a:spLocks noChangeShapeType="1"/>
            </p:cNvSpPr>
            <p:nvPr/>
          </p:nvSpPr>
          <p:spPr bwMode="auto">
            <a:xfrm>
              <a:off x="1697" y="1303"/>
              <a:ext cx="22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0" name="Line 120"/>
            <p:cNvSpPr>
              <a:spLocks noChangeShapeType="1"/>
            </p:cNvSpPr>
            <p:nvPr/>
          </p:nvSpPr>
          <p:spPr bwMode="auto">
            <a:xfrm>
              <a:off x="1948"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1" name="Line 121"/>
            <p:cNvSpPr>
              <a:spLocks noChangeShapeType="1"/>
            </p:cNvSpPr>
            <p:nvPr/>
          </p:nvSpPr>
          <p:spPr bwMode="auto">
            <a:xfrm>
              <a:off x="1948" y="1304"/>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2" name="Line 122"/>
            <p:cNvSpPr>
              <a:spLocks noChangeShapeType="1"/>
            </p:cNvSpPr>
            <p:nvPr/>
          </p:nvSpPr>
          <p:spPr bwMode="auto">
            <a:xfrm>
              <a:off x="2201"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3" name="Line 123"/>
            <p:cNvSpPr>
              <a:spLocks noChangeShapeType="1"/>
            </p:cNvSpPr>
            <p:nvPr/>
          </p:nvSpPr>
          <p:spPr bwMode="auto">
            <a:xfrm>
              <a:off x="2200" y="1347"/>
              <a:ext cx="223"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4" name="Line 124"/>
            <p:cNvSpPr>
              <a:spLocks noChangeShapeType="1"/>
            </p:cNvSpPr>
            <p:nvPr/>
          </p:nvSpPr>
          <p:spPr bwMode="auto">
            <a:xfrm>
              <a:off x="2454"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5" name="Line 125"/>
            <p:cNvSpPr>
              <a:spLocks noChangeShapeType="1"/>
            </p:cNvSpPr>
            <p:nvPr/>
          </p:nvSpPr>
          <p:spPr bwMode="auto">
            <a:xfrm>
              <a:off x="2452" y="1347"/>
              <a:ext cx="224"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6" name="Line 126"/>
            <p:cNvSpPr>
              <a:spLocks noChangeShapeType="1"/>
            </p:cNvSpPr>
            <p:nvPr/>
          </p:nvSpPr>
          <p:spPr bwMode="auto">
            <a:xfrm>
              <a:off x="2706"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7" name="Line 127"/>
            <p:cNvSpPr>
              <a:spLocks noChangeShapeType="1"/>
            </p:cNvSpPr>
            <p:nvPr/>
          </p:nvSpPr>
          <p:spPr bwMode="auto">
            <a:xfrm>
              <a:off x="1442" y="1208"/>
              <a:ext cx="22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48" name="Rectangle 128"/>
            <p:cNvSpPr>
              <a:spLocks noChangeArrowheads="1"/>
            </p:cNvSpPr>
            <p:nvPr/>
          </p:nvSpPr>
          <p:spPr bwMode="auto">
            <a:xfrm>
              <a:off x="2402"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49" name="Rectangle 129"/>
            <p:cNvSpPr>
              <a:spLocks noChangeArrowheads="1"/>
            </p:cNvSpPr>
            <p:nvPr/>
          </p:nvSpPr>
          <p:spPr bwMode="auto">
            <a:xfrm>
              <a:off x="2655"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50" name="Line 130"/>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1" name="Line 131"/>
            <p:cNvSpPr>
              <a:spLocks noChangeShapeType="1"/>
            </p:cNvSpPr>
            <p:nvPr/>
          </p:nvSpPr>
          <p:spPr bwMode="auto">
            <a:xfrm>
              <a:off x="1430"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2" name="Line 132"/>
            <p:cNvSpPr>
              <a:spLocks noChangeShapeType="1"/>
            </p:cNvSpPr>
            <p:nvPr/>
          </p:nvSpPr>
          <p:spPr bwMode="auto">
            <a:xfrm>
              <a:off x="168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3" name="Line 133"/>
            <p:cNvSpPr>
              <a:spLocks noChangeShapeType="1"/>
            </p:cNvSpPr>
            <p:nvPr/>
          </p:nvSpPr>
          <p:spPr bwMode="auto">
            <a:xfrm>
              <a:off x="1936"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4" name="Line 134"/>
            <p:cNvSpPr>
              <a:spLocks noChangeShapeType="1"/>
            </p:cNvSpPr>
            <p:nvPr/>
          </p:nvSpPr>
          <p:spPr bwMode="auto">
            <a:xfrm>
              <a:off x="218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5" name="Line 135"/>
            <p:cNvSpPr>
              <a:spLocks noChangeShapeType="1"/>
            </p:cNvSpPr>
            <p:nvPr/>
          </p:nvSpPr>
          <p:spPr bwMode="auto">
            <a:xfrm flipH="1">
              <a:off x="2684"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6" name="Line 136"/>
            <p:cNvSpPr>
              <a:spLocks noChangeShapeType="1"/>
            </p:cNvSpPr>
            <p:nvPr/>
          </p:nvSpPr>
          <p:spPr bwMode="auto">
            <a:xfrm flipH="1">
              <a:off x="293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18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3"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0770" name="Rectangle 2"/>
          <p:cNvSpPr>
            <a:spLocks noGrp="1" noChangeArrowheads="1"/>
          </p:cNvSpPr>
          <p:nvPr>
            <p:ph type="title"/>
          </p:nvPr>
        </p:nvSpPr>
        <p:spPr/>
        <p:txBody>
          <a:bodyPr/>
          <a:lstStyle/>
          <a:p>
            <a:r>
              <a:rPr lang="en-US" smtClean="0"/>
              <a:t>General Definitions</a:t>
            </a:r>
            <a:endParaRPr lang="en-US"/>
          </a:p>
        </p:txBody>
      </p:sp>
      <p:sp>
        <p:nvSpPr>
          <p:cNvPr id="2720771" name="Rectangle 3"/>
          <p:cNvSpPr>
            <a:spLocks noGrp="1" noChangeArrowheads="1"/>
          </p:cNvSpPr>
          <p:nvPr>
            <p:ph type="body" idx="1"/>
          </p:nvPr>
        </p:nvSpPr>
        <p:spPr/>
        <p:txBody>
          <a:bodyPr/>
          <a:lstStyle/>
          <a:p>
            <a:r>
              <a:rPr lang="en-US" dirty="0" smtClean="0">
                <a:solidFill>
                  <a:schemeClr val="accent1"/>
                </a:solidFill>
              </a:rPr>
              <a:t>Latency</a:t>
            </a:r>
            <a:r>
              <a:rPr lang="en-US" dirty="0" smtClean="0"/>
              <a:t>: time to completely execute a certain task</a:t>
            </a:r>
          </a:p>
          <a:p>
            <a:pPr lvl="1"/>
            <a:r>
              <a:rPr lang="en-US" dirty="0" smtClean="0"/>
              <a:t>for example, time to read a sector from disk is disk access time or disk latency</a:t>
            </a:r>
          </a:p>
          <a:p>
            <a:r>
              <a:rPr lang="en-US" dirty="0" smtClean="0">
                <a:solidFill>
                  <a:schemeClr val="accent1"/>
                </a:solidFill>
              </a:rPr>
              <a:t>Throughput</a:t>
            </a:r>
            <a:r>
              <a:rPr lang="en-US" dirty="0" smtClean="0"/>
              <a:t>: amount of work that can be done over a period of time</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29060</TotalTime>
  <Pages>47</Pages>
  <Words>2340</Words>
  <Application>Microsoft PowerPoint 4.0</Application>
  <PresentationFormat>Letter Paper (8.5x11 in)</PresentationFormat>
  <Paragraphs>583</Paragraphs>
  <Slides>26</Slides>
  <Notes>25</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Metro</vt:lpstr>
      <vt:lpstr>Adobe Photoshop Image</vt:lpstr>
      <vt:lpstr>College board retires ap cs ab exam </vt:lpstr>
      <vt:lpstr>Review: Single cycle datapath</vt:lpstr>
      <vt:lpstr>How We Build The Controller</vt:lpstr>
      <vt:lpstr>Call home, we’ve made HW/SW contact!</vt:lpstr>
      <vt:lpstr>Processor Performance</vt:lpstr>
      <vt:lpstr>Gotta Do Laundry</vt:lpstr>
      <vt:lpstr>Sequential Laundry</vt:lpstr>
      <vt:lpstr>Pipelined Laundry</vt:lpstr>
      <vt:lpstr>General Definitions</vt:lpstr>
      <vt:lpstr>Pipelining Lessons (1/2)</vt:lpstr>
      <vt:lpstr>Pipelining Lessons (2/2)</vt:lpstr>
      <vt:lpstr>Steps in Executing MIPS</vt:lpstr>
      <vt:lpstr>Pipelined Execution Representation</vt:lpstr>
      <vt:lpstr>Review: Datapath for MIPS</vt:lpstr>
      <vt:lpstr>Graphical Pipeline Representation</vt:lpstr>
      <vt:lpstr>Example</vt:lpstr>
      <vt:lpstr>Pipeline Hazard: Matching socks in later load</vt:lpstr>
      <vt:lpstr>Administrivia</vt:lpstr>
      <vt:lpstr>Problems for Pipelining CPUs</vt:lpstr>
      <vt:lpstr>Structural Hazard #1: Single Memory (1/2)</vt:lpstr>
      <vt:lpstr>Structural Hazard #1: Single Memory (2/2)</vt:lpstr>
      <vt:lpstr>Structural Hazard #2: Registers (1/2)</vt:lpstr>
      <vt:lpstr>Structural Hazard #2: Registers (2/2)</vt:lpstr>
      <vt:lpstr>Peer Instruction</vt:lpstr>
      <vt:lpstr>Peer Instruction Answer</vt:lpstr>
      <vt:lpstr>Things to Remember</vt:lpstr>
    </vt:vector>
  </TitlesOfParts>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2077</cp:revision>
  <cp:lastPrinted>2008-04-07T08:07:48Z</cp:lastPrinted>
  <dcterms:created xsi:type="dcterms:W3CDTF">2008-04-07T05:32:47Z</dcterms:created>
  <dcterms:modified xsi:type="dcterms:W3CDTF">2008-04-07T08:07:52Z</dcterms:modified>
</cp:coreProperties>
</file>