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2"/>
  </p:notesMasterIdLst>
  <p:handoutMasterIdLst>
    <p:handoutMasterId r:id="rId33"/>
  </p:handoutMasterIdLst>
  <p:sldIdLst>
    <p:sldId id="933" r:id="rId2"/>
    <p:sldId id="935" r:id="rId3"/>
    <p:sldId id="936" r:id="rId4"/>
    <p:sldId id="937" r:id="rId5"/>
    <p:sldId id="938" r:id="rId6"/>
    <p:sldId id="939" r:id="rId7"/>
    <p:sldId id="940" r:id="rId8"/>
    <p:sldId id="941" r:id="rId9"/>
    <p:sldId id="942" r:id="rId10"/>
    <p:sldId id="943" r:id="rId11"/>
    <p:sldId id="944" r:id="rId12"/>
    <p:sldId id="945" r:id="rId13"/>
    <p:sldId id="946" r:id="rId14"/>
    <p:sldId id="947" r:id="rId15"/>
    <p:sldId id="948" r:id="rId16"/>
    <p:sldId id="949" r:id="rId17"/>
    <p:sldId id="950" r:id="rId18"/>
    <p:sldId id="951" r:id="rId19"/>
    <p:sldId id="952" r:id="rId20"/>
    <p:sldId id="953" r:id="rId21"/>
    <p:sldId id="954" r:id="rId22"/>
    <p:sldId id="955" r:id="rId23"/>
    <p:sldId id="956" r:id="rId24"/>
    <p:sldId id="957" r:id="rId25"/>
    <p:sldId id="958" r:id="rId26"/>
    <p:sldId id="959" r:id="rId27"/>
    <p:sldId id="960" r:id="rId28"/>
    <p:sldId id="961" r:id="rId29"/>
    <p:sldId id="962" r:id="rId30"/>
    <p:sldId id="963" r:id="rId31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81191" autoAdjust="0"/>
  </p:normalViewPr>
  <p:slideViewPr>
    <p:cSldViewPr>
      <p:cViewPr varScale="1">
        <p:scale>
          <a:sx n="229" d="100"/>
          <a:sy n="229" d="100"/>
        </p:scale>
        <p:origin x="-1112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2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2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0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0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566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54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2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4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6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6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0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2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2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4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6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4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4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1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3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5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7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1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[correct=3, FTF] </a:t>
            </a:r>
          </a:p>
          <a:p>
            <a:pPr marL="228600" indent="-228600"/>
            <a:r>
              <a:rPr lang="en-US"/>
              <a:t>A: F (waste of resources -- won’t work for pipelining)</a:t>
            </a:r>
          </a:p>
          <a:p>
            <a:pPr marL="228600" indent="-228600"/>
            <a:r>
              <a:rPr lang="en-US"/>
              <a:t>B: T (yep!)</a:t>
            </a:r>
          </a:p>
          <a:p>
            <a:pPr marL="228600" indent="-228600"/>
            <a:r>
              <a:rPr lang="en-US"/>
              <a:t>C: F (nope, that’s not our mantra silly)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3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5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1738" y="711200"/>
            <a:ext cx="4621212" cy="3465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7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6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0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2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2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4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6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18 VAG Rounded Black   09390"/>
              </a:rPr>
              <a:t>L19 Running a Program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d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24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Introduction to CPU design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-03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-21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3d camera with 12,616 lenses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6553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Stanford researchers developing 3D camera with 12,616 lenses! This enables the reconstruction of the normal picture </a:t>
            </a:r>
            <a:r>
              <a:rPr lang="en-US" u="sng" dirty="0" smtClean="0">
                <a:ea typeface="ＭＳ Ｐゴシック" pitchFamily="-65" charset="-128"/>
                <a:cs typeface="ＭＳ Ｐゴシック" pitchFamily="-65" charset="-128"/>
              </a:rPr>
              <a:t>and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a depth-map. It would also be possible to defocus the image </a:t>
            </a:r>
            <a:r>
              <a:rPr lang="en-US" u="sng" dirty="0" smtClean="0">
                <a:ea typeface="ＭＳ Ｐゴシック" pitchFamily="-65" charset="-128"/>
                <a:cs typeface="ＭＳ Ｐゴシック" pitchFamily="-65" charset="-128"/>
              </a:rPr>
              <a:t>after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the fact, in software. Lots of uses for this: security (facial recognition), 3D scanning for VR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worlds, 3D modeling of objects, etc. Very cool!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019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news-service.stanford.edu/news/2008/march19/camera%20-031908.html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239000" y="5715000"/>
            <a:ext cx="17801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3" name="Picture 12" descr="camera_dev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219450"/>
            <a:ext cx="1795360" cy="24955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62200" y="2286000"/>
            <a:ext cx="19812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latin typeface="18 VAG Rounded Bold   07390"/>
                <a:cs typeface="B VAG Rounded Bold"/>
              </a:rPr>
              <a:t>Hi to </a:t>
            </a:r>
            <a:r>
              <a:rPr lang="en-US" sz="1800" dirty="0" err="1" smtClean="0">
                <a:latin typeface="18 VAG Rounded Bold   07390"/>
                <a:cs typeface="B VAG Rounded Bold"/>
              </a:rPr>
              <a:t>Vitaly</a:t>
            </a:r>
            <a:r>
              <a:rPr lang="en-US" sz="1800" dirty="0" smtClean="0">
                <a:latin typeface="18 VAG Rounded Bold   07390"/>
                <a:cs typeface="B VAG Rounded Bold"/>
              </a:rPr>
              <a:t> </a:t>
            </a:r>
            <a:r>
              <a:rPr lang="en-US" sz="1800" dirty="0" err="1" smtClean="0">
                <a:latin typeface="18 VAG Rounded Bold   07390"/>
                <a:cs typeface="B VAG Rounded Bold"/>
              </a:rPr>
              <a:t>Babiy</a:t>
            </a:r>
            <a:r>
              <a:rPr lang="en-US" sz="1800" dirty="0" smtClean="0">
                <a:latin typeface="18 VAG Rounded Bold   07390"/>
                <a:cs typeface="B VAG Rounded Bold"/>
              </a:rPr>
              <a:t> from Albany, NY!</a:t>
            </a:r>
            <a:endParaRPr lang="en-US" sz="1800" dirty="0">
              <a:latin typeface="18 VAG Rounded Bold   07390"/>
              <a:cs typeface="B VAG Rounded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the Datapath (5/5)</a:t>
            </a:r>
            <a:endParaRPr lang="en-US"/>
          </a:p>
        </p:txBody>
      </p:sp>
      <p:sp>
        <p:nvSpPr>
          <p:cNvPr id="249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5: </a:t>
            </a:r>
            <a:r>
              <a:rPr lang="en-US" dirty="0" smtClean="0">
                <a:solidFill>
                  <a:schemeClr val="accent1"/>
                </a:solidFill>
              </a:rPr>
              <a:t>Register Write</a:t>
            </a:r>
          </a:p>
          <a:p>
            <a:pPr lvl="1"/>
            <a:r>
              <a:rPr lang="en-US" dirty="0" smtClean="0"/>
              <a:t>most instructions write the result of some computation into a register</a:t>
            </a:r>
          </a:p>
          <a:p>
            <a:pPr lvl="1"/>
            <a:r>
              <a:rPr lang="en-US" dirty="0" smtClean="0"/>
              <a:t>examples: arithmetic, logical, shifts, loads, </a:t>
            </a:r>
            <a:r>
              <a:rPr lang="en-US" dirty="0" err="1" smtClean="0"/>
              <a:t>slt</a:t>
            </a:r>
            <a:endParaRPr lang="en-US" dirty="0" smtClean="0"/>
          </a:p>
          <a:p>
            <a:pPr lvl="1"/>
            <a:r>
              <a:rPr lang="en-US" dirty="0" smtClean="0"/>
              <a:t>what about stores, branches, jumps?</a:t>
            </a:r>
          </a:p>
          <a:p>
            <a:pPr lvl="2"/>
            <a:r>
              <a:rPr lang="en-US" dirty="0" smtClean="0"/>
              <a:t>don’t write anything into a register at the end</a:t>
            </a:r>
          </a:p>
          <a:p>
            <a:pPr lvl="2"/>
            <a:r>
              <a:rPr lang="en-US" dirty="0" smtClean="0"/>
              <a:t>these remain idle during this fifth stage or skip it all together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Steps of Datapath</a:t>
            </a:r>
            <a:endParaRPr lang="en-US"/>
          </a:p>
        </p:txBody>
      </p:sp>
      <p:sp>
        <p:nvSpPr>
          <p:cNvPr id="2499588" name="Rectangle 4"/>
          <p:cNvSpPr>
            <a:spLocks noChangeArrowheads="1"/>
          </p:cNvSpPr>
          <p:nvPr/>
        </p:nvSpPr>
        <p:spPr bwMode="auto">
          <a:xfrm>
            <a:off x="914400" y="1841500"/>
            <a:ext cx="381000" cy="1295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89" name="Rectangle 5"/>
          <p:cNvSpPr>
            <a:spLocks noChangeArrowheads="1"/>
          </p:cNvSpPr>
          <p:nvPr/>
        </p:nvSpPr>
        <p:spPr bwMode="auto">
          <a:xfrm rot="-5400000">
            <a:off x="1600200" y="2146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499590" name="AutoShape 6"/>
          <p:cNvSpPr>
            <a:spLocks noChangeArrowheads="1"/>
          </p:cNvSpPr>
          <p:nvPr/>
        </p:nvSpPr>
        <p:spPr bwMode="auto">
          <a:xfrm>
            <a:off x="1524000" y="32734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499591" name="Line 7"/>
          <p:cNvSpPr>
            <a:spLocks noChangeShapeType="1"/>
          </p:cNvSpPr>
          <p:nvPr/>
        </p:nvSpPr>
        <p:spPr bwMode="auto">
          <a:xfrm>
            <a:off x="1295400" y="2451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92" name="Rectangle 8"/>
          <p:cNvSpPr>
            <a:spLocks noChangeArrowheads="1"/>
          </p:cNvSpPr>
          <p:nvPr/>
        </p:nvSpPr>
        <p:spPr bwMode="auto">
          <a:xfrm>
            <a:off x="3657600" y="1841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93" name="Line 9"/>
          <p:cNvSpPr>
            <a:spLocks noChangeShapeType="1"/>
          </p:cNvSpPr>
          <p:nvPr/>
        </p:nvSpPr>
        <p:spPr bwMode="auto">
          <a:xfrm>
            <a:off x="3124200" y="229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94" name="Line 10"/>
          <p:cNvSpPr>
            <a:spLocks noChangeShapeType="1"/>
          </p:cNvSpPr>
          <p:nvPr/>
        </p:nvSpPr>
        <p:spPr bwMode="auto">
          <a:xfrm>
            <a:off x="3124200" y="2671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95" name="Line 11"/>
          <p:cNvSpPr>
            <a:spLocks noChangeShapeType="1"/>
          </p:cNvSpPr>
          <p:nvPr/>
        </p:nvSpPr>
        <p:spPr bwMode="auto">
          <a:xfrm>
            <a:off x="3124200" y="2984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596" name="Text Box 12"/>
          <p:cNvSpPr txBox="1">
            <a:spLocks noChangeArrowheads="1"/>
          </p:cNvSpPr>
          <p:nvPr/>
        </p:nvSpPr>
        <p:spPr bwMode="auto">
          <a:xfrm>
            <a:off x="3109913" y="2587625"/>
            <a:ext cx="33972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rt</a:t>
            </a:r>
          </a:p>
        </p:txBody>
      </p:sp>
      <p:sp>
        <p:nvSpPr>
          <p:cNvPr id="2499597" name="Text Box 13"/>
          <p:cNvSpPr txBox="1">
            <a:spLocks noChangeArrowheads="1"/>
          </p:cNvSpPr>
          <p:nvPr/>
        </p:nvSpPr>
        <p:spPr bwMode="auto">
          <a:xfrm>
            <a:off x="3065463" y="2282825"/>
            <a:ext cx="39528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rs</a:t>
            </a:r>
          </a:p>
        </p:txBody>
      </p:sp>
      <p:sp>
        <p:nvSpPr>
          <p:cNvPr id="2499598" name="Text Box 14"/>
          <p:cNvSpPr txBox="1">
            <a:spLocks noChangeArrowheads="1"/>
          </p:cNvSpPr>
          <p:nvPr/>
        </p:nvSpPr>
        <p:spPr bwMode="auto">
          <a:xfrm>
            <a:off x="3079750" y="1901825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rd</a:t>
            </a:r>
          </a:p>
        </p:txBody>
      </p:sp>
      <p:sp>
        <p:nvSpPr>
          <p:cNvPr id="2499599" name="Text Box 15"/>
          <p:cNvSpPr txBox="1">
            <a:spLocks noChangeArrowheads="1"/>
          </p:cNvSpPr>
          <p:nvPr/>
        </p:nvSpPr>
        <p:spPr bwMode="auto">
          <a:xfrm rot="-5400000">
            <a:off x="3540125" y="2197100"/>
            <a:ext cx="1158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registers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34000" y="1901825"/>
            <a:ext cx="1219200" cy="1524000"/>
            <a:chOff x="3648" y="1348"/>
            <a:chExt cx="768" cy="960"/>
          </a:xfrm>
        </p:grpSpPr>
        <p:sp>
          <p:nvSpPr>
            <p:cNvPr id="2499602" name="Freeform 18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9603" name="Line 19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9601" name="Text Box 17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sp>
        <p:nvSpPr>
          <p:cNvPr id="2499604" name="Line 20"/>
          <p:cNvSpPr>
            <a:spLocks noChangeShapeType="1"/>
          </p:cNvSpPr>
          <p:nvPr/>
        </p:nvSpPr>
        <p:spPr bwMode="auto">
          <a:xfrm>
            <a:off x="4648200" y="298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05" name="Line 21"/>
          <p:cNvSpPr>
            <a:spLocks noChangeShapeType="1"/>
          </p:cNvSpPr>
          <p:nvPr/>
        </p:nvSpPr>
        <p:spPr bwMode="auto">
          <a:xfrm>
            <a:off x="3094038" y="3335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06" name="Line 22"/>
          <p:cNvSpPr>
            <a:spLocks noChangeShapeType="1"/>
          </p:cNvSpPr>
          <p:nvPr/>
        </p:nvSpPr>
        <p:spPr bwMode="auto">
          <a:xfrm>
            <a:off x="4648200" y="2170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07" name="Rectangle 23"/>
          <p:cNvSpPr>
            <a:spLocks noChangeArrowheads="1"/>
          </p:cNvSpPr>
          <p:nvPr/>
        </p:nvSpPr>
        <p:spPr bwMode="auto">
          <a:xfrm rot="-5400000">
            <a:off x="6096000" y="2298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499608" name="Line 24"/>
          <p:cNvSpPr>
            <a:spLocks noChangeShapeType="1"/>
          </p:cNvSpPr>
          <p:nvPr/>
        </p:nvSpPr>
        <p:spPr bwMode="auto">
          <a:xfrm>
            <a:off x="4876800" y="2984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09" name="Line 25"/>
          <p:cNvSpPr>
            <a:spLocks noChangeShapeType="1"/>
          </p:cNvSpPr>
          <p:nvPr/>
        </p:nvSpPr>
        <p:spPr bwMode="auto">
          <a:xfrm>
            <a:off x="4876800" y="3365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0" name="Line 26"/>
          <p:cNvSpPr>
            <a:spLocks noChangeShapeType="1"/>
          </p:cNvSpPr>
          <p:nvPr/>
        </p:nvSpPr>
        <p:spPr bwMode="auto">
          <a:xfrm>
            <a:off x="4876800" y="3670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1" name="Line 27"/>
          <p:cNvSpPr>
            <a:spLocks noChangeShapeType="1"/>
          </p:cNvSpPr>
          <p:nvPr/>
        </p:nvSpPr>
        <p:spPr bwMode="auto">
          <a:xfrm>
            <a:off x="7620000" y="2587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2" name="Line 28"/>
          <p:cNvSpPr>
            <a:spLocks noChangeShapeType="1"/>
          </p:cNvSpPr>
          <p:nvPr/>
        </p:nvSpPr>
        <p:spPr bwMode="auto">
          <a:xfrm flipV="1">
            <a:off x="7924800" y="1308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3" name="Line 29"/>
          <p:cNvSpPr>
            <a:spLocks noChangeShapeType="1"/>
          </p:cNvSpPr>
          <p:nvPr/>
        </p:nvSpPr>
        <p:spPr bwMode="auto">
          <a:xfrm flipH="1">
            <a:off x="3921125" y="1308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4" name="Line 30"/>
          <p:cNvSpPr>
            <a:spLocks noChangeShapeType="1"/>
          </p:cNvSpPr>
          <p:nvPr/>
        </p:nvSpPr>
        <p:spPr bwMode="auto">
          <a:xfrm>
            <a:off x="3921125" y="1308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5" name="Text Box 31"/>
          <p:cNvSpPr txBox="1">
            <a:spLocks noChangeArrowheads="1"/>
          </p:cNvSpPr>
          <p:nvPr/>
        </p:nvSpPr>
        <p:spPr bwMode="auto">
          <a:xfrm>
            <a:off x="3079750" y="3289300"/>
            <a:ext cx="663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imm</a:t>
            </a:r>
          </a:p>
        </p:txBody>
      </p:sp>
      <p:sp>
        <p:nvSpPr>
          <p:cNvPr id="2499616" name="Line 32"/>
          <p:cNvSpPr>
            <a:spLocks noChangeShapeType="1"/>
          </p:cNvSpPr>
          <p:nvPr/>
        </p:nvSpPr>
        <p:spPr bwMode="auto">
          <a:xfrm>
            <a:off x="1676400" y="24511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7" name="AutoShape 33"/>
          <p:cNvSpPr>
            <a:spLocks noChangeArrowheads="1"/>
          </p:cNvSpPr>
          <p:nvPr/>
        </p:nvSpPr>
        <p:spPr bwMode="auto">
          <a:xfrm>
            <a:off x="914400" y="3425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8" name="Line 34"/>
          <p:cNvSpPr>
            <a:spLocks noChangeShapeType="1"/>
          </p:cNvSpPr>
          <p:nvPr/>
        </p:nvSpPr>
        <p:spPr bwMode="auto">
          <a:xfrm flipH="1">
            <a:off x="1295400" y="36480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19" name="Line 35"/>
          <p:cNvSpPr>
            <a:spLocks noChangeShapeType="1"/>
          </p:cNvSpPr>
          <p:nvPr/>
        </p:nvSpPr>
        <p:spPr bwMode="auto">
          <a:xfrm>
            <a:off x="3743325" y="3335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20" name="Line 36"/>
          <p:cNvSpPr>
            <a:spLocks noChangeShapeType="1"/>
          </p:cNvSpPr>
          <p:nvPr/>
        </p:nvSpPr>
        <p:spPr bwMode="auto">
          <a:xfrm flipH="1">
            <a:off x="1295400" y="4006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21" name="Line 37"/>
          <p:cNvSpPr>
            <a:spLocks noChangeShapeType="1"/>
          </p:cNvSpPr>
          <p:nvPr/>
        </p:nvSpPr>
        <p:spPr bwMode="auto">
          <a:xfrm flipH="1">
            <a:off x="533400" y="3822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22" name="Line 38"/>
          <p:cNvSpPr>
            <a:spLocks noChangeShapeType="1"/>
          </p:cNvSpPr>
          <p:nvPr/>
        </p:nvSpPr>
        <p:spPr bwMode="auto">
          <a:xfrm flipV="1">
            <a:off x="533400" y="2451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623" name="Line 39"/>
          <p:cNvSpPr>
            <a:spLocks noChangeShapeType="1"/>
          </p:cNvSpPr>
          <p:nvPr/>
        </p:nvSpPr>
        <p:spPr bwMode="auto">
          <a:xfrm>
            <a:off x="533400" y="2451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109663" y="4495800"/>
            <a:ext cx="1970087" cy="701675"/>
            <a:chOff x="481" y="2832"/>
            <a:chExt cx="1603" cy="442"/>
          </a:xfrm>
        </p:grpSpPr>
        <p:sp>
          <p:nvSpPr>
            <p:cNvPr id="2499625" name="Text Box 41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2499626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114675" y="4191000"/>
            <a:ext cx="1917700" cy="1311275"/>
            <a:chOff x="610" y="2640"/>
            <a:chExt cx="1474" cy="826"/>
          </a:xfrm>
        </p:grpSpPr>
        <p:sp>
          <p:nvSpPr>
            <p:cNvPr id="2499628" name="Text Box 44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>
                <a:solidFill>
                  <a:schemeClr val="accent2"/>
                </a:solidFill>
              </a:endParaRP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2499629" name="Line 45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930775" y="4495800"/>
            <a:ext cx="1725613" cy="549275"/>
            <a:chOff x="526" y="2832"/>
            <a:chExt cx="1558" cy="346"/>
          </a:xfrm>
        </p:grpSpPr>
        <p:sp>
          <p:nvSpPr>
            <p:cNvPr id="2499631" name="Text Box 47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2499632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313488" y="4495800"/>
            <a:ext cx="1384300" cy="549275"/>
            <a:chOff x="37" y="2832"/>
            <a:chExt cx="2235" cy="346"/>
          </a:xfrm>
        </p:grpSpPr>
        <p:sp>
          <p:nvSpPr>
            <p:cNvPr id="2499634" name="Text Box 50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2499635" name="Line 51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508875" y="4495800"/>
            <a:ext cx="1285875" cy="701675"/>
            <a:chOff x="424" y="2832"/>
            <a:chExt cx="1660" cy="442"/>
          </a:xfrm>
        </p:grpSpPr>
        <p:sp>
          <p:nvSpPr>
            <p:cNvPr id="2499637" name="Text Box 53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2499638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99587" name="Text Box 3"/>
          <p:cNvSpPr txBox="1">
            <a:spLocks noChangeArrowheads="1"/>
          </p:cNvSpPr>
          <p:nvPr/>
        </p:nvSpPr>
        <p:spPr bwMode="auto">
          <a:xfrm rot="-5400000">
            <a:off x="861219" y="2237582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 5 due tonight</a:t>
            </a:r>
          </a:p>
          <a:p>
            <a:r>
              <a:rPr lang="en-US" dirty="0" smtClean="0"/>
              <a:t>Have a GREAT and RELAXING spring break!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181475"/>
          </a:xfrm>
        </p:spPr>
        <p:txBody>
          <a:bodyPr/>
          <a:lstStyle/>
          <a:p>
            <a:r>
              <a:rPr lang="en-US" dirty="0">
                <a:latin typeface="Courier New" pitchFamily="-65" charset="0"/>
              </a:rPr>
              <a:t>add   $r3,$r1,$r2 </a:t>
            </a:r>
            <a:r>
              <a:rPr lang="en-US" dirty="0">
                <a:solidFill>
                  <a:schemeClr val="bg2"/>
                </a:solidFill>
                <a:latin typeface="Courier New" pitchFamily="-65" charset="0"/>
              </a:rPr>
              <a:t># r3 = r1+r2</a:t>
            </a:r>
            <a:endParaRPr lang="en-US" dirty="0"/>
          </a:p>
          <a:p>
            <a:pPr lvl="1"/>
            <a:r>
              <a:rPr lang="en-US" dirty="0"/>
              <a:t>Stage 1: fetch this instruction, inc. PC</a:t>
            </a:r>
          </a:p>
          <a:p>
            <a:pPr lvl="1"/>
            <a:r>
              <a:rPr lang="en-US" dirty="0"/>
              <a:t>Stage 2: decode to find it’s an </a:t>
            </a:r>
            <a:r>
              <a:rPr lang="en-US" dirty="0">
                <a:latin typeface="Courier New" pitchFamily="-65" charset="0"/>
              </a:rPr>
              <a:t>add</a:t>
            </a:r>
            <a:r>
              <a:rPr lang="en-US" dirty="0"/>
              <a:t>, then read registers </a:t>
            </a:r>
            <a:r>
              <a:rPr lang="en-US" dirty="0">
                <a:latin typeface="Courier New" pitchFamily="-65" charset="0"/>
              </a:rPr>
              <a:t>$r1</a:t>
            </a:r>
            <a:r>
              <a:rPr lang="en-US" dirty="0"/>
              <a:t> and </a:t>
            </a:r>
            <a:r>
              <a:rPr lang="en-US" dirty="0">
                <a:latin typeface="Courier New" pitchFamily="-65" charset="0"/>
              </a:rPr>
              <a:t>$r2</a:t>
            </a:r>
            <a:endParaRPr lang="en-US" dirty="0"/>
          </a:p>
          <a:p>
            <a:pPr lvl="1"/>
            <a:r>
              <a:rPr lang="en-US" dirty="0"/>
              <a:t>Stage 3: add the two values retrieved in Stage 2</a:t>
            </a:r>
          </a:p>
          <a:p>
            <a:pPr lvl="1"/>
            <a:r>
              <a:rPr lang="en-US" dirty="0"/>
              <a:t>Stage 4: idle (nothing to write to memory)</a:t>
            </a:r>
          </a:p>
          <a:p>
            <a:pPr lvl="1"/>
            <a:r>
              <a:rPr lang="en-US" dirty="0"/>
              <a:t>Stage 5: write result of Stage 3 into register </a:t>
            </a:r>
            <a:r>
              <a:rPr lang="en-US" dirty="0">
                <a:latin typeface="Courier New" pitchFamily="-65" charset="0"/>
              </a:rPr>
              <a:t>$r3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Walkthroughs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4" name="Rectangle 4"/>
          <p:cNvSpPr>
            <a:spLocks noChangeArrowheads="1"/>
          </p:cNvSpPr>
          <p:nvPr/>
        </p:nvSpPr>
        <p:spPr bwMode="auto">
          <a:xfrm>
            <a:off x="1143000" y="1841500"/>
            <a:ext cx="381000" cy="1295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85" name="Rectangle 5"/>
          <p:cNvSpPr>
            <a:spLocks noChangeArrowheads="1"/>
          </p:cNvSpPr>
          <p:nvPr/>
        </p:nvSpPr>
        <p:spPr bwMode="auto">
          <a:xfrm rot="-5400000">
            <a:off x="1828800" y="2146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03686" name="AutoShape 6"/>
          <p:cNvSpPr>
            <a:spLocks noChangeArrowheads="1"/>
          </p:cNvSpPr>
          <p:nvPr/>
        </p:nvSpPr>
        <p:spPr bwMode="auto">
          <a:xfrm>
            <a:off x="1752600" y="3413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03687" name="Line 7"/>
          <p:cNvSpPr>
            <a:spLocks noChangeShapeType="1"/>
          </p:cNvSpPr>
          <p:nvPr/>
        </p:nvSpPr>
        <p:spPr bwMode="auto">
          <a:xfrm>
            <a:off x="1524000" y="2451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88" name="Rectangle 8"/>
          <p:cNvSpPr>
            <a:spLocks noChangeArrowheads="1"/>
          </p:cNvSpPr>
          <p:nvPr/>
        </p:nvSpPr>
        <p:spPr bwMode="auto">
          <a:xfrm>
            <a:off x="3886200" y="1841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89" name="Line 9"/>
          <p:cNvSpPr>
            <a:spLocks noChangeShapeType="1"/>
          </p:cNvSpPr>
          <p:nvPr/>
        </p:nvSpPr>
        <p:spPr bwMode="auto">
          <a:xfrm>
            <a:off x="3352800" y="229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90" name="Line 10"/>
          <p:cNvSpPr>
            <a:spLocks noChangeShapeType="1"/>
          </p:cNvSpPr>
          <p:nvPr/>
        </p:nvSpPr>
        <p:spPr bwMode="auto">
          <a:xfrm>
            <a:off x="3352800" y="2671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91" name="Line 11"/>
          <p:cNvSpPr>
            <a:spLocks noChangeShapeType="1"/>
          </p:cNvSpPr>
          <p:nvPr/>
        </p:nvSpPr>
        <p:spPr bwMode="auto">
          <a:xfrm>
            <a:off x="3352800" y="2984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92" name="Text Box 12"/>
          <p:cNvSpPr txBox="1">
            <a:spLocks noChangeArrowheads="1"/>
          </p:cNvSpPr>
          <p:nvPr/>
        </p:nvSpPr>
        <p:spPr bwMode="auto">
          <a:xfrm rot="-5400000">
            <a:off x="3768725" y="2216150"/>
            <a:ext cx="1158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registers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62600" y="1901825"/>
            <a:ext cx="1219200" cy="1524000"/>
            <a:chOff x="3648" y="1348"/>
            <a:chExt cx="768" cy="960"/>
          </a:xfrm>
        </p:grpSpPr>
        <p:sp>
          <p:nvSpPr>
            <p:cNvPr id="2503695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696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694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sp>
        <p:nvSpPr>
          <p:cNvPr id="2503697" name="Line 17"/>
          <p:cNvSpPr>
            <a:spLocks noChangeShapeType="1"/>
          </p:cNvSpPr>
          <p:nvPr/>
        </p:nvSpPr>
        <p:spPr bwMode="auto">
          <a:xfrm>
            <a:off x="4876800" y="298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98" name="Line 18"/>
          <p:cNvSpPr>
            <a:spLocks noChangeShapeType="1"/>
          </p:cNvSpPr>
          <p:nvPr/>
        </p:nvSpPr>
        <p:spPr bwMode="auto">
          <a:xfrm>
            <a:off x="3322638" y="3335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699" name="Line 19"/>
          <p:cNvSpPr>
            <a:spLocks noChangeShapeType="1"/>
          </p:cNvSpPr>
          <p:nvPr/>
        </p:nvSpPr>
        <p:spPr bwMode="auto">
          <a:xfrm>
            <a:off x="4876800" y="2170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0" name="Rectangle 20"/>
          <p:cNvSpPr>
            <a:spLocks noChangeArrowheads="1"/>
          </p:cNvSpPr>
          <p:nvPr/>
        </p:nvSpPr>
        <p:spPr bwMode="auto">
          <a:xfrm rot="-5400000">
            <a:off x="6324600" y="2298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03701" name="Line 21"/>
          <p:cNvSpPr>
            <a:spLocks noChangeShapeType="1"/>
          </p:cNvSpPr>
          <p:nvPr/>
        </p:nvSpPr>
        <p:spPr bwMode="auto">
          <a:xfrm>
            <a:off x="5105400" y="2984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2" name="Line 22"/>
          <p:cNvSpPr>
            <a:spLocks noChangeShapeType="1"/>
          </p:cNvSpPr>
          <p:nvPr/>
        </p:nvSpPr>
        <p:spPr bwMode="auto">
          <a:xfrm>
            <a:off x="5105400" y="3365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3" name="Line 23"/>
          <p:cNvSpPr>
            <a:spLocks noChangeShapeType="1"/>
          </p:cNvSpPr>
          <p:nvPr/>
        </p:nvSpPr>
        <p:spPr bwMode="auto">
          <a:xfrm>
            <a:off x="5105400" y="3670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4" name="Line 24"/>
          <p:cNvSpPr>
            <a:spLocks noChangeShapeType="1"/>
          </p:cNvSpPr>
          <p:nvPr/>
        </p:nvSpPr>
        <p:spPr bwMode="auto">
          <a:xfrm>
            <a:off x="7848600" y="2587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5" name="Line 25"/>
          <p:cNvSpPr>
            <a:spLocks noChangeShapeType="1"/>
          </p:cNvSpPr>
          <p:nvPr/>
        </p:nvSpPr>
        <p:spPr bwMode="auto">
          <a:xfrm flipV="1">
            <a:off x="8153400" y="1308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6" name="Line 26"/>
          <p:cNvSpPr>
            <a:spLocks noChangeShapeType="1"/>
          </p:cNvSpPr>
          <p:nvPr/>
        </p:nvSpPr>
        <p:spPr bwMode="auto">
          <a:xfrm flipH="1">
            <a:off x="4149725" y="1308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7" name="Line 27"/>
          <p:cNvSpPr>
            <a:spLocks noChangeShapeType="1"/>
          </p:cNvSpPr>
          <p:nvPr/>
        </p:nvSpPr>
        <p:spPr bwMode="auto">
          <a:xfrm>
            <a:off x="4149725" y="1308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08" name="Text Box 28"/>
          <p:cNvSpPr txBox="1">
            <a:spLocks noChangeArrowheads="1"/>
          </p:cNvSpPr>
          <p:nvPr/>
        </p:nvSpPr>
        <p:spPr bwMode="auto">
          <a:xfrm>
            <a:off x="3308350" y="3289300"/>
            <a:ext cx="663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imm</a:t>
            </a:r>
          </a:p>
        </p:txBody>
      </p:sp>
      <p:sp>
        <p:nvSpPr>
          <p:cNvPr id="2503709" name="Line 29"/>
          <p:cNvSpPr>
            <a:spLocks noChangeShapeType="1"/>
          </p:cNvSpPr>
          <p:nvPr/>
        </p:nvSpPr>
        <p:spPr bwMode="auto">
          <a:xfrm>
            <a:off x="1905000" y="24511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0" name="AutoShape 30"/>
          <p:cNvSpPr>
            <a:spLocks noChangeArrowheads="1"/>
          </p:cNvSpPr>
          <p:nvPr/>
        </p:nvSpPr>
        <p:spPr bwMode="auto">
          <a:xfrm>
            <a:off x="1143000" y="3425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1" name="Line 31"/>
          <p:cNvSpPr>
            <a:spLocks noChangeShapeType="1"/>
          </p:cNvSpPr>
          <p:nvPr/>
        </p:nvSpPr>
        <p:spPr bwMode="auto">
          <a:xfrm flipH="1">
            <a:off x="15240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2" name="Line 32"/>
          <p:cNvSpPr>
            <a:spLocks noChangeShapeType="1"/>
          </p:cNvSpPr>
          <p:nvPr/>
        </p:nvSpPr>
        <p:spPr bwMode="auto">
          <a:xfrm>
            <a:off x="3971925" y="3335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3" name="Line 33"/>
          <p:cNvSpPr>
            <a:spLocks noChangeShapeType="1"/>
          </p:cNvSpPr>
          <p:nvPr/>
        </p:nvSpPr>
        <p:spPr bwMode="auto">
          <a:xfrm flipH="1">
            <a:off x="1524000" y="4006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4" name="Line 34"/>
          <p:cNvSpPr>
            <a:spLocks noChangeShapeType="1"/>
          </p:cNvSpPr>
          <p:nvPr/>
        </p:nvSpPr>
        <p:spPr bwMode="auto">
          <a:xfrm flipH="1">
            <a:off x="762000" y="3822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5" name="Line 35"/>
          <p:cNvSpPr>
            <a:spLocks noChangeShapeType="1"/>
          </p:cNvSpPr>
          <p:nvPr/>
        </p:nvSpPr>
        <p:spPr bwMode="auto">
          <a:xfrm flipV="1">
            <a:off x="762000" y="2451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6" name="Line 36"/>
          <p:cNvSpPr>
            <a:spLocks noChangeShapeType="1"/>
          </p:cNvSpPr>
          <p:nvPr/>
        </p:nvSpPr>
        <p:spPr bwMode="auto">
          <a:xfrm>
            <a:off x="762000" y="2451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717" name="Line 37"/>
          <p:cNvSpPr>
            <a:spLocks noChangeShapeType="1"/>
          </p:cNvSpPr>
          <p:nvPr/>
        </p:nvSpPr>
        <p:spPr bwMode="auto">
          <a:xfrm>
            <a:off x="1524000" y="2435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21050" y="1901825"/>
            <a:ext cx="396875" cy="3738563"/>
            <a:chOff x="2092" y="1198"/>
            <a:chExt cx="250" cy="2355"/>
          </a:xfrm>
        </p:grpSpPr>
        <p:sp>
          <p:nvSpPr>
            <p:cNvPr id="2503719" name="Text Box 39"/>
            <p:cNvSpPr txBox="1">
              <a:spLocks noChangeArrowheads="1"/>
            </p:cNvSpPr>
            <p:nvPr/>
          </p:nvSpPr>
          <p:spPr bwMode="auto">
            <a:xfrm>
              <a:off x="2110" y="1683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2</a:t>
              </a:r>
              <a:endParaRPr lang="en-US" sz="2000"/>
            </a:p>
          </p:txBody>
        </p:sp>
        <p:sp>
          <p:nvSpPr>
            <p:cNvPr id="2503720" name="Text Box 40"/>
            <p:cNvSpPr txBox="1">
              <a:spLocks noChangeArrowheads="1"/>
            </p:cNvSpPr>
            <p:nvPr/>
          </p:nvSpPr>
          <p:spPr bwMode="auto">
            <a:xfrm>
              <a:off x="2097" y="1438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</a:t>
              </a:r>
              <a:endParaRPr lang="en-US" sz="2000"/>
            </a:p>
          </p:txBody>
        </p:sp>
        <p:sp>
          <p:nvSpPr>
            <p:cNvPr id="2503721" name="Text Box 41"/>
            <p:cNvSpPr txBox="1">
              <a:spLocks noChangeArrowheads="1"/>
            </p:cNvSpPr>
            <p:nvPr/>
          </p:nvSpPr>
          <p:spPr bwMode="auto">
            <a:xfrm>
              <a:off x="2110" y="1198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</a:t>
              </a:r>
              <a:endParaRPr lang="en-US" sz="2000"/>
            </a:p>
          </p:txBody>
        </p:sp>
        <p:sp>
          <p:nvSpPr>
            <p:cNvPr id="2503722" name="Text Box 42"/>
            <p:cNvSpPr txBox="1">
              <a:spLocks noChangeArrowheads="1"/>
            </p:cNvSpPr>
            <p:nvPr/>
          </p:nvSpPr>
          <p:spPr bwMode="auto">
            <a:xfrm rot="-5400000">
              <a:off x="1701" y="2912"/>
              <a:ext cx="1032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add r3, r1, r2</a:t>
              </a:r>
            </a:p>
          </p:txBody>
        </p:sp>
      </p:grpSp>
      <p:sp>
        <p:nvSpPr>
          <p:cNvPr id="2503723" name="Line 43"/>
          <p:cNvSpPr>
            <a:spLocks noChangeShapeType="1"/>
          </p:cNvSpPr>
          <p:nvPr/>
        </p:nvSpPr>
        <p:spPr bwMode="auto">
          <a:xfrm>
            <a:off x="6800850" y="26003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011863" y="2054225"/>
            <a:ext cx="1631950" cy="539750"/>
            <a:chOff x="3787" y="1294"/>
            <a:chExt cx="1028" cy="340"/>
          </a:xfrm>
        </p:grpSpPr>
        <p:sp>
          <p:nvSpPr>
            <p:cNvPr id="2503725" name="Text Box 45"/>
            <p:cNvSpPr txBox="1">
              <a:spLocks noChangeArrowheads="1"/>
            </p:cNvSpPr>
            <p:nvPr/>
          </p:nvSpPr>
          <p:spPr bwMode="auto">
            <a:xfrm>
              <a:off x="3787" y="1294"/>
              <a:ext cx="102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reg[1]+reg[2]</a:t>
              </a:r>
              <a:endParaRPr lang="en-US" sz="2000"/>
            </a:p>
          </p:txBody>
        </p:sp>
        <p:sp>
          <p:nvSpPr>
            <p:cNvPr id="2503726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49625" y="1689100"/>
            <a:ext cx="2214563" cy="1295400"/>
            <a:chOff x="2110" y="1064"/>
            <a:chExt cx="1395" cy="816"/>
          </a:xfrm>
        </p:grpSpPr>
        <p:sp>
          <p:nvSpPr>
            <p:cNvPr id="2503728" name="Line 48"/>
            <p:cNvSpPr>
              <a:spLocks noChangeShapeType="1"/>
            </p:cNvSpPr>
            <p:nvPr/>
          </p:nvSpPr>
          <p:spPr bwMode="auto">
            <a:xfrm>
              <a:off x="2112" y="1688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729" name="Line 49"/>
            <p:cNvSpPr>
              <a:spLocks noChangeShapeType="1"/>
            </p:cNvSpPr>
            <p:nvPr/>
          </p:nvSpPr>
          <p:spPr bwMode="auto">
            <a:xfrm>
              <a:off x="2110" y="1880"/>
              <a:ext cx="33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2961" y="1064"/>
              <a:ext cx="544" cy="816"/>
              <a:chOff x="2961" y="1064"/>
              <a:chExt cx="544" cy="816"/>
            </a:xfrm>
          </p:grpSpPr>
          <p:sp>
            <p:nvSpPr>
              <p:cNvPr id="2503731" name="Line 51"/>
              <p:cNvSpPr>
                <a:spLocks noChangeShapeType="1"/>
              </p:cNvSpPr>
              <p:nvPr/>
            </p:nvSpPr>
            <p:spPr bwMode="auto">
              <a:xfrm>
                <a:off x="3072" y="1880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3732" name="Line 52"/>
              <p:cNvSpPr>
                <a:spLocks noChangeShapeType="1"/>
              </p:cNvSpPr>
              <p:nvPr/>
            </p:nvSpPr>
            <p:spPr bwMode="auto">
              <a:xfrm>
                <a:off x="3072" y="1367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3733" name="Text Box 53"/>
              <p:cNvSpPr txBox="1">
                <a:spLocks noChangeArrowheads="1"/>
              </p:cNvSpPr>
              <p:nvPr/>
            </p:nvSpPr>
            <p:spPr bwMode="auto">
              <a:xfrm>
                <a:off x="2961" y="1630"/>
                <a:ext cx="52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reg[2]</a:t>
                </a:r>
                <a:endParaRPr lang="en-US" sz="2000"/>
              </a:p>
            </p:txBody>
          </p:sp>
          <p:sp>
            <p:nvSpPr>
              <p:cNvPr id="2503734" name="Text Box 54"/>
              <p:cNvSpPr txBox="1">
                <a:spLocks noChangeArrowheads="1"/>
              </p:cNvSpPr>
              <p:nvPr/>
            </p:nvSpPr>
            <p:spPr bwMode="auto">
              <a:xfrm>
                <a:off x="2980" y="1064"/>
                <a:ext cx="52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reg[1]</a:t>
                </a:r>
                <a:endParaRPr lang="en-US" sz="2000"/>
              </a:p>
            </p:txBody>
          </p:sp>
        </p:grpSp>
        <p:sp>
          <p:nvSpPr>
            <p:cNvPr id="2503735" name="Line 55"/>
            <p:cNvSpPr>
              <a:spLocks noChangeShapeType="1"/>
            </p:cNvSpPr>
            <p:nvPr/>
          </p:nvSpPr>
          <p:spPr bwMode="auto">
            <a:xfrm>
              <a:off x="2112" y="144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03736" name="Freeform 56"/>
          <p:cNvSpPr>
            <a:spLocks/>
          </p:cNvSpPr>
          <p:nvPr/>
        </p:nvSpPr>
        <p:spPr bwMode="auto">
          <a:xfrm>
            <a:off x="4191000" y="1295400"/>
            <a:ext cx="3962400" cy="1295400"/>
          </a:xfrm>
          <a:custGeom>
            <a:avLst/>
            <a:gdLst/>
            <a:ahLst/>
            <a:cxnLst>
              <a:cxn ang="0">
                <a:pos x="2496" y="816"/>
              </a:cxn>
              <a:cxn ang="0">
                <a:pos x="2496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459038"/>
            <a:ext cx="381000" cy="1363662"/>
            <a:chOff x="960" y="1549"/>
            <a:chExt cx="240" cy="859"/>
          </a:xfrm>
        </p:grpSpPr>
        <p:sp>
          <p:nvSpPr>
            <p:cNvPr id="2503738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739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435225"/>
            <a:ext cx="762000" cy="1374775"/>
            <a:chOff x="480" y="1534"/>
            <a:chExt cx="480" cy="866"/>
          </a:xfrm>
        </p:grpSpPr>
        <p:sp>
          <p:nvSpPr>
            <p:cNvPr id="2503741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742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743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itchFamily="-65" charset="0"/>
              </a:rPr>
              <a:t>add</a:t>
            </a:r>
            <a:r>
              <a:rPr lang="en-US" b="1" dirty="0" smtClean="0"/>
              <a:t>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503683" name="Text Box 3"/>
          <p:cNvSpPr txBox="1">
            <a:spLocks noChangeArrowheads="1"/>
          </p:cNvSpPr>
          <p:nvPr/>
        </p:nvSpPr>
        <p:spPr bwMode="auto">
          <a:xfrm rot="-5400000">
            <a:off x="1089819" y="2237582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3717" grpId="0" animBg="1"/>
      <p:bldP spid="2503723" grpId="0" animBg="1"/>
      <p:bldP spid="25037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181475"/>
          </a:xfrm>
        </p:spPr>
        <p:txBody>
          <a:bodyPr/>
          <a:lstStyle/>
          <a:p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>
                <a:latin typeface="Courier New" pitchFamily="-65" charset="0"/>
              </a:rPr>
              <a:t>   $r3,$r1,17</a:t>
            </a:r>
          </a:p>
          <a:p>
            <a:pPr marL="508000" lvl="1"/>
            <a:r>
              <a:rPr lang="en-US" dirty="0"/>
              <a:t>Stage 1: fetch this instruction, inc. PC</a:t>
            </a:r>
          </a:p>
          <a:p>
            <a:pPr marL="508000" lvl="1"/>
            <a:r>
              <a:rPr lang="en-US" dirty="0"/>
              <a:t>Stage 2: decode to find it’s an </a:t>
            </a:r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/>
              <a:t>, then read register </a:t>
            </a:r>
            <a:r>
              <a:rPr lang="en-US" dirty="0">
                <a:latin typeface="Courier New" pitchFamily="-65" charset="0"/>
              </a:rPr>
              <a:t>$r1</a:t>
            </a:r>
          </a:p>
          <a:p>
            <a:pPr marL="508000" lvl="1"/>
            <a:r>
              <a:rPr lang="en-US" dirty="0"/>
              <a:t>Stage 3: compare value retrieved in Stage 2 with the integer 17</a:t>
            </a:r>
          </a:p>
          <a:p>
            <a:pPr marL="508000" lvl="1"/>
            <a:r>
              <a:rPr lang="en-US" dirty="0"/>
              <a:t>Stage 4: idle</a:t>
            </a:r>
          </a:p>
          <a:p>
            <a:pPr marL="508000" lvl="1"/>
            <a:r>
              <a:rPr lang="en-US" dirty="0"/>
              <a:t>Stage 5: write the result of Stage 3 in register </a:t>
            </a:r>
            <a:r>
              <a:rPr lang="en-US" dirty="0">
                <a:latin typeface="Courier New" pitchFamily="-65" charset="0"/>
              </a:rPr>
              <a:t>$r3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Walkthroughs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80" name="Rectangle 4"/>
          <p:cNvSpPr>
            <a:spLocks noChangeArrowheads="1"/>
          </p:cNvSpPr>
          <p:nvPr/>
        </p:nvSpPr>
        <p:spPr bwMode="auto">
          <a:xfrm>
            <a:off x="1143000" y="1841500"/>
            <a:ext cx="381000" cy="1295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1" name="Rectangle 5"/>
          <p:cNvSpPr>
            <a:spLocks noChangeArrowheads="1"/>
          </p:cNvSpPr>
          <p:nvPr/>
        </p:nvSpPr>
        <p:spPr bwMode="auto">
          <a:xfrm rot="-5400000">
            <a:off x="1828800" y="2146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07782" name="AutoShape 6"/>
          <p:cNvSpPr>
            <a:spLocks noChangeArrowheads="1"/>
          </p:cNvSpPr>
          <p:nvPr/>
        </p:nvSpPr>
        <p:spPr bwMode="auto">
          <a:xfrm>
            <a:off x="1752600" y="3413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07783" name="Line 7"/>
          <p:cNvSpPr>
            <a:spLocks noChangeShapeType="1"/>
          </p:cNvSpPr>
          <p:nvPr/>
        </p:nvSpPr>
        <p:spPr bwMode="auto">
          <a:xfrm>
            <a:off x="1524000" y="2451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4" name="Rectangle 8"/>
          <p:cNvSpPr>
            <a:spLocks noChangeArrowheads="1"/>
          </p:cNvSpPr>
          <p:nvPr/>
        </p:nvSpPr>
        <p:spPr bwMode="auto">
          <a:xfrm>
            <a:off x="3886200" y="1841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5" name="Line 9"/>
          <p:cNvSpPr>
            <a:spLocks noChangeShapeType="1"/>
          </p:cNvSpPr>
          <p:nvPr/>
        </p:nvSpPr>
        <p:spPr bwMode="auto">
          <a:xfrm>
            <a:off x="3352800" y="229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6" name="Line 10"/>
          <p:cNvSpPr>
            <a:spLocks noChangeShapeType="1"/>
          </p:cNvSpPr>
          <p:nvPr/>
        </p:nvSpPr>
        <p:spPr bwMode="auto">
          <a:xfrm>
            <a:off x="3352800" y="2671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7" name="Line 11"/>
          <p:cNvSpPr>
            <a:spLocks noChangeShapeType="1"/>
          </p:cNvSpPr>
          <p:nvPr/>
        </p:nvSpPr>
        <p:spPr bwMode="auto">
          <a:xfrm>
            <a:off x="3352800" y="2984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88" name="Text Box 12"/>
          <p:cNvSpPr txBox="1">
            <a:spLocks noChangeArrowheads="1"/>
          </p:cNvSpPr>
          <p:nvPr/>
        </p:nvSpPr>
        <p:spPr bwMode="auto">
          <a:xfrm rot="-5400000">
            <a:off x="3768725" y="2209800"/>
            <a:ext cx="1158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registers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62600" y="1901825"/>
            <a:ext cx="1219200" cy="1524000"/>
            <a:chOff x="3648" y="1348"/>
            <a:chExt cx="768" cy="960"/>
          </a:xfrm>
        </p:grpSpPr>
        <p:sp>
          <p:nvSpPr>
            <p:cNvPr id="2507791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792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790" name="Text Box 14"/>
            <p:cNvSpPr txBox="1">
              <a:spLocks noChangeArrowheads="1"/>
            </p:cNvSpPr>
            <p:nvPr/>
          </p:nvSpPr>
          <p:spPr bwMode="auto">
            <a:xfrm>
              <a:off x="3724" y="169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sp>
        <p:nvSpPr>
          <p:cNvPr id="2507793" name="Line 17"/>
          <p:cNvSpPr>
            <a:spLocks noChangeShapeType="1"/>
          </p:cNvSpPr>
          <p:nvPr/>
        </p:nvSpPr>
        <p:spPr bwMode="auto">
          <a:xfrm>
            <a:off x="4876800" y="298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94" name="Line 18"/>
          <p:cNvSpPr>
            <a:spLocks noChangeShapeType="1"/>
          </p:cNvSpPr>
          <p:nvPr/>
        </p:nvSpPr>
        <p:spPr bwMode="auto">
          <a:xfrm>
            <a:off x="3322638" y="3335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95" name="Line 19"/>
          <p:cNvSpPr>
            <a:spLocks noChangeShapeType="1"/>
          </p:cNvSpPr>
          <p:nvPr/>
        </p:nvSpPr>
        <p:spPr bwMode="auto">
          <a:xfrm>
            <a:off x="4876800" y="2170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96" name="Rectangle 20"/>
          <p:cNvSpPr>
            <a:spLocks noChangeArrowheads="1"/>
          </p:cNvSpPr>
          <p:nvPr/>
        </p:nvSpPr>
        <p:spPr bwMode="auto">
          <a:xfrm rot="-5400000">
            <a:off x="6324600" y="2298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07797" name="Line 21"/>
          <p:cNvSpPr>
            <a:spLocks noChangeShapeType="1"/>
          </p:cNvSpPr>
          <p:nvPr/>
        </p:nvSpPr>
        <p:spPr bwMode="auto">
          <a:xfrm>
            <a:off x="5105400" y="2984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98" name="Line 22"/>
          <p:cNvSpPr>
            <a:spLocks noChangeShapeType="1"/>
          </p:cNvSpPr>
          <p:nvPr/>
        </p:nvSpPr>
        <p:spPr bwMode="auto">
          <a:xfrm>
            <a:off x="5105400" y="3365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799" name="Line 23"/>
          <p:cNvSpPr>
            <a:spLocks noChangeShapeType="1"/>
          </p:cNvSpPr>
          <p:nvPr/>
        </p:nvSpPr>
        <p:spPr bwMode="auto">
          <a:xfrm>
            <a:off x="5105400" y="3670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0" name="Line 24"/>
          <p:cNvSpPr>
            <a:spLocks noChangeShapeType="1"/>
          </p:cNvSpPr>
          <p:nvPr/>
        </p:nvSpPr>
        <p:spPr bwMode="auto">
          <a:xfrm>
            <a:off x="7848600" y="2587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1" name="Line 25"/>
          <p:cNvSpPr>
            <a:spLocks noChangeShapeType="1"/>
          </p:cNvSpPr>
          <p:nvPr/>
        </p:nvSpPr>
        <p:spPr bwMode="auto">
          <a:xfrm flipV="1">
            <a:off x="8153400" y="1308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2" name="Line 26"/>
          <p:cNvSpPr>
            <a:spLocks noChangeShapeType="1"/>
          </p:cNvSpPr>
          <p:nvPr/>
        </p:nvSpPr>
        <p:spPr bwMode="auto">
          <a:xfrm flipH="1">
            <a:off x="4149725" y="1308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3" name="Line 27"/>
          <p:cNvSpPr>
            <a:spLocks noChangeShapeType="1"/>
          </p:cNvSpPr>
          <p:nvPr/>
        </p:nvSpPr>
        <p:spPr bwMode="auto">
          <a:xfrm>
            <a:off x="4149725" y="1308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4" name="Text Box 28"/>
          <p:cNvSpPr txBox="1">
            <a:spLocks noChangeArrowheads="1"/>
          </p:cNvSpPr>
          <p:nvPr/>
        </p:nvSpPr>
        <p:spPr bwMode="auto">
          <a:xfrm>
            <a:off x="3308350" y="3289300"/>
            <a:ext cx="663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imm</a:t>
            </a:r>
          </a:p>
        </p:txBody>
      </p:sp>
      <p:sp>
        <p:nvSpPr>
          <p:cNvPr id="2507805" name="Line 29"/>
          <p:cNvSpPr>
            <a:spLocks noChangeShapeType="1"/>
          </p:cNvSpPr>
          <p:nvPr/>
        </p:nvSpPr>
        <p:spPr bwMode="auto">
          <a:xfrm>
            <a:off x="1905000" y="2451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6" name="AutoShape 30"/>
          <p:cNvSpPr>
            <a:spLocks noChangeArrowheads="1"/>
          </p:cNvSpPr>
          <p:nvPr/>
        </p:nvSpPr>
        <p:spPr bwMode="auto">
          <a:xfrm>
            <a:off x="1143000" y="3425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7" name="Line 31"/>
          <p:cNvSpPr>
            <a:spLocks noChangeShapeType="1"/>
          </p:cNvSpPr>
          <p:nvPr/>
        </p:nvSpPr>
        <p:spPr bwMode="auto">
          <a:xfrm flipH="1">
            <a:off x="15240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8" name="Line 32"/>
          <p:cNvSpPr>
            <a:spLocks noChangeShapeType="1"/>
          </p:cNvSpPr>
          <p:nvPr/>
        </p:nvSpPr>
        <p:spPr bwMode="auto">
          <a:xfrm>
            <a:off x="3971925" y="3335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09" name="Line 33"/>
          <p:cNvSpPr>
            <a:spLocks noChangeShapeType="1"/>
          </p:cNvSpPr>
          <p:nvPr/>
        </p:nvSpPr>
        <p:spPr bwMode="auto">
          <a:xfrm flipH="1">
            <a:off x="1524000" y="4006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10" name="Line 34"/>
          <p:cNvSpPr>
            <a:spLocks noChangeShapeType="1"/>
          </p:cNvSpPr>
          <p:nvPr/>
        </p:nvSpPr>
        <p:spPr bwMode="auto">
          <a:xfrm flipH="1">
            <a:off x="762000" y="3822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11" name="Line 35"/>
          <p:cNvSpPr>
            <a:spLocks noChangeShapeType="1"/>
          </p:cNvSpPr>
          <p:nvPr/>
        </p:nvSpPr>
        <p:spPr bwMode="auto">
          <a:xfrm flipV="1">
            <a:off x="762000" y="2451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12" name="Line 36"/>
          <p:cNvSpPr>
            <a:spLocks noChangeShapeType="1"/>
          </p:cNvSpPr>
          <p:nvPr/>
        </p:nvSpPr>
        <p:spPr bwMode="auto">
          <a:xfrm>
            <a:off x="762000" y="2451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813" name="Line 37"/>
          <p:cNvSpPr>
            <a:spLocks noChangeShapeType="1"/>
          </p:cNvSpPr>
          <p:nvPr/>
        </p:nvSpPr>
        <p:spPr bwMode="auto">
          <a:xfrm>
            <a:off x="1524000" y="2435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7875" y="1901825"/>
            <a:ext cx="396875" cy="3706813"/>
            <a:chOff x="2090" y="1198"/>
            <a:chExt cx="250" cy="2335"/>
          </a:xfrm>
        </p:grpSpPr>
        <p:sp>
          <p:nvSpPr>
            <p:cNvPr id="2507815" name="Text Box 39"/>
            <p:cNvSpPr txBox="1">
              <a:spLocks noChangeArrowheads="1"/>
            </p:cNvSpPr>
            <p:nvPr/>
          </p:nvSpPr>
          <p:spPr bwMode="auto">
            <a:xfrm>
              <a:off x="2110" y="1683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</a:t>
              </a:r>
              <a:endParaRPr lang="en-US" sz="2000"/>
            </a:p>
          </p:txBody>
        </p:sp>
        <p:sp>
          <p:nvSpPr>
            <p:cNvPr id="2507816" name="Text Box 40"/>
            <p:cNvSpPr txBox="1">
              <a:spLocks noChangeArrowheads="1"/>
            </p:cNvSpPr>
            <p:nvPr/>
          </p:nvSpPr>
          <p:spPr bwMode="auto">
            <a:xfrm>
              <a:off x="2097" y="1438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</a:t>
              </a:r>
              <a:endParaRPr lang="en-US" sz="2000"/>
            </a:p>
          </p:txBody>
        </p:sp>
        <p:sp>
          <p:nvSpPr>
            <p:cNvPr id="2507817" name="Text Box 41"/>
            <p:cNvSpPr txBox="1">
              <a:spLocks noChangeArrowheads="1"/>
            </p:cNvSpPr>
            <p:nvPr/>
          </p:nvSpPr>
          <p:spPr bwMode="auto">
            <a:xfrm>
              <a:off x="2114" y="1198"/>
              <a:ext cx="19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2507818" name="Text Box 42"/>
            <p:cNvSpPr txBox="1">
              <a:spLocks noChangeArrowheads="1"/>
            </p:cNvSpPr>
            <p:nvPr/>
          </p:nvSpPr>
          <p:spPr bwMode="auto">
            <a:xfrm rot="-5400000">
              <a:off x="1717" y="2910"/>
              <a:ext cx="99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slti r3, r1, 17</a:t>
              </a:r>
            </a:p>
          </p:txBody>
        </p:sp>
      </p:grpSp>
      <p:sp>
        <p:nvSpPr>
          <p:cNvPr id="2507819" name="Line 43"/>
          <p:cNvSpPr>
            <a:spLocks noChangeShapeType="1"/>
          </p:cNvSpPr>
          <p:nvPr/>
        </p:nvSpPr>
        <p:spPr bwMode="auto">
          <a:xfrm>
            <a:off x="6800850" y="26003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126163" y="2054225"/>
            <a:ext cx="1406525" cy="539750"/>
            <a:chOff x="3859" y="1294"/>
            <a:chExt cx="886" cy="340"/>
          </a:xfrm>
        </p:grpSpPr>
        <p:sp>
          <p:nvSpPr>
            <p:cNvPr id="2507821" name="Text Box 45"/>
            <p:cNvSpPr txBox="1">
              <a:spLocks noChangeArrowheads="1"/>
            </p:cNvSpPr>
            <p:nvPr/>
          </p:nvSpPr>
          <p:spPr bwMode="auto">
            <a:xfrm>
              <a:off x="3859" y="1294"/>
              <a:ext cx="88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reg[1]&lt;17?</a:t>
              </a:r>
              <a:endParaRPr lang="en-US" sz="2000"/>
            </a:p>
          </p:txBody>
        </p:sp>
        <p:sp>
          <p:nvSpPr>
            <p:cNvPr id="2507822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52800" y="1676400"/>
            <a:ext cx="2211388" cy="2073275"/>
            <a:chOff x="2112" y="1056"/>
            <a:chExt cx="1393" cy="1306"/>
          </a:xfrm>
        </p:grpSpPr>
        <p:sp>
          <p:nvSpPr>
            <p:cNvPr id="2507824" name="Line 48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25" name="Line 49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26" name="Line 50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27" name="Text Box 51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507828" name="Text Box 52"/>
            <p:cNvSpPr txBox="1">
              <a:spLocks noChangeArrowheads="1"/>
            </p:cNvSpPr>
            <p:nvPr/>
          </p:nvSpPr>
          <p:spPr bwMode="auto">
            <a:xfrm>
              <a:off x="2980" y="1056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endParaRPr lang="en-US" sz="2000"/>
            </a:p>
          </p:txBody>
        </p:sp>
        <p:sp>
          <p:nvSpPr>
            <p:cNvPr id="2507829" name="Line 53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07830" name="Freeform 54"/>
          <p:cNvSpPr>
            <a:spLocks/>
          </p:cNvSpPr>
          <p:nvPr/>
        </p:nvSpPr>
        <p:spPr bwMode="auto">
          <a:xfrm>
            <a:off x="4191000" y="1295400"/>
            <a:ext cx="3962400" cy="1295400"/>
          </a:xfrm>
          <a:custGeom>
            <a:avLst/>
            <a:gdLst/>
            <a:ahLst/>
            <a:cxnLst>
              <a:cxn ang="0">
                <a:pos x="2496" y="816"/>
              </a:cxn>
              <a:cxn ang="0">
                <a:pos x="2496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524000" y="2459038"/>
            <a:ext cx="381000" cy="1363662"/>
            <a:chOff x="960" y="1549"/>
            <a:chExt cx="240" cy="859"/>
          </a:xfrm>
        </p:grpSpPr>
        <p:sp>
          <p:nvSpPr>
            <p:cNvPr id="2507832" name="Line 56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33" name="Line 57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762000" y="2435225"/>
            <a:ext cx="762000" cy="1374775"/>
            <a:chOff x="480" y="1534"/>
            <a:chExt cx="480" cy="866"/>
          </a:xfrm>
        </p:grpSpPr>
        <p:sp>
          <p:nvSpPr>
            <p:cNvPr id="2507835" name="Line 59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36" name="Line 60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837" name="Line 61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-65" charset="0"/>
              </a:rPr>
              <a:t>slti</a:t>
            </a:r>
            <a:r>
              <a:rPr lang="en-US" b="1" dirty="0" smtClean="0"/>
              <a:t>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507779" name="Text Box 3"/>
          <p:cNvSpPr txBox="1">
            <a:spLocks noChangeArrowheads="1"/>
          </p:cNvSpPr>
          <p:nvPr/>
        </p:nvSpPr>
        <p:spPr bwMode="auto">
          <a:xfrm rot="-5400000">
            <a:off x="1089819" y="2237582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813" grpId="0" animBg="1"/>
      <p:bldP spid="2507819" grpId="0" animBg="1"/>
      <p:bldP spid="25078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8550"/>
          </a:xfrm>
        </p:spPr>
        <p:txBody>
          <a:bodyPr/>
          <a:lstStyle/>
          <a:p>
            <a:r>
              <a:rPr lang="en-US" dirty="0" err="1">
                <a:latin typeface="Courier New" pitchFamily="-65" charset="0"/>
              </a:rPr>
              <a:t>sw</a:t>
            </a:r>
            <a:r>
              <a:rPr lang="en-US" dirty="0">
                <a:latin typeface="Courier New" pitchFamily="-65" charset="0"/>
              </a:rPr>
              <a:t>   $r3, 17($r1)</a:t>
            </a:r>
            <a:endParaRPr lang="en-US" dirty="0"/>
          </a:p>
          <a:p>
            <a:pPr lvl="1"/>
            <a:r>
              <a:rPr lang="en-US" dirty="0"/>
              <a:t>Stage 1: fetch this instruction, inc. PC</a:t>
            </a:r>
          </a:p>
          <a:p>
            <a:pPr lvl="1"/>
            <a:r>
              <a:rPr lang="en-US" dirty="0"/>
              <a:t>Stage 2: decode to find it’s a </a:t>
            </a:r>
            <a:r>
              <a:rPr lang="en-US" dirty="0" err="1">
                <a:latin typeface="Courier New"/>
                <a:cs typeface="Courier New"/>
              </a:rPr>
              <a:t>sw</a:t>
            </a:r>
            <a:r>
              <a:rPr lang="en-US" dirty="0"/>
              <a:t>, then read registers </a:t>
            </a:r>
            <a:r>
              <a:rPr lang="en-US" dirty="0">
                <a:latin typeface="Courier New"/>
                <a:cs typeface="Courier New"/>
              </a:rPr>
              <a:t>$r1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$r3</a:t>
            </a:r>
          </a:p>
          <a:p>
            <a:pPr lvl="1"/>
            <a:r>
              <a:rPr lang="en-US" dirty="0"/>
              <a:t>Stage 3: add </a:t>
            </a:r>
            <a:r>
              <a:rPr lang="en-US" dirty="0">
                <a:latin typeface="Courier New"/>
                <a:cs typeface="Courier New"/>
              </a:rPr>
              <a:t>17</a:t>
            </a:r>
            <a:r>
              <a:rPr lang="en-US" dirty="0"/>
              <a:t> to value in register </a:t>
            </a:r>
            <a:r>
              <a:rPr lang="en-US" dirty="0">
                <a:latin typeface="Courier New"/>
                <a:cs typeface="Courier New"/>
              </a:rPr>
              <a:t>$r1</a:t>
            </a:r>
            <a:r>
              <a:rPr lang="en-US" dirty="0"/>
              <a:t> (retrieved in Stage 2)</a:t>
            </a:r>
          </a:p>
          <a:p>
            <a:pPr lvl="1"/>
            <a:r>
              <a:rPr lang="en-US" dirty="0"/>
              <a:t>Stage 4: write value in register </a:t>
            </a:r>
            <a:r>
              <a:rPr lang="en-US" dirty="0">
                <a:latin typeface="Courier New"/>
                <a:cs typeface="Courier New"/>
              </a:rPr>
              <a:t>$r3</a:t>
            </a:r>
            <a:r>
              <a:rPr lang="en-US" dirty="0"/>
              <a:t> (retrieved in Stage 2) into memory address computed in Stage 3</a:t>
            </a:r>
          </a:p>
          <a:p>
            <a:pPr lvl="1"/>
            <a:r>
              <a:rPr lang="en-US" dirty="0"/>
              <a:t>Stage 5: idle (nothing to write into a register)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Walkthroughs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1876" name="Rectangle 4"/>
          <p:cNvSpPr>
            <a:spLocks noChangeArrowheads="1"/>
          </p:cNvSpPr>
          <p:nvPr/>
        </p:nvSpPr>
        <p:spPr bwMode="auto">
          <a:xfrm>
            <a:off x="1143000" y="1841500"/>
            <a:ext cx="381000" cy="1295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77" name="Rectangle 5"/>
          <p:cNvSpPr>
            <a:spLocks noChangeArrowheads="1"/>
          </p:cNvSpPr>
          <p:nvPr/>
        </p:nvSpPr>
        <p:spPr bwMode="auto">
          <a:xfrm rot="-5400000">
            <a:off x="1828800" y="2146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11878" name="AutoShape 6"/>
          <p:cNvSpPr>
            <a:spLocks noChangeArrowheads="1"/>
          </p:cNvSpPr>
          <p:nvPr/>
        </p:nvSpPr>
        <p:spPr bwMode="auto">
          <a:xfrm>
            <a:off x="1752600" y="3413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11879" name="Line 7"/>
          <p:cNvSpPr>
            <a:spLocks noChangeShapeType="1"/>
          </p:cNvSpPr>
          <p:nvPr/>
        </p:nvSpPr>
        <p:spPr bwMode="auto">
          <a:xfrm>
            <a:off x="1524000" y="2451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80" name="Rectangle 8"/>
          <p:cNvSpPr>
            <a:spLocks noChangeArrowheads="1"/>
          </p:cNvSpPr>
          <p:nvPr/>
        </p:nvSpPr>
        <p:spPr bwMode="auto">
          <a:xfrm>
            <a:off x="3886200" y="1841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81" name="Line 9"/>
          <p:cNvSpPr>
            <a:spLocks noChangeShapeType="1"/>
          </p:cNvSpPr>
          <p:nvPr/>
        </p:nvSpPr>
        <p:spPr bwMode="auto">
          <a:xfrm>
            <a:off x="3352800" y="229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82" name="Line 10"/>
          <p:cNvSpPr>
            <a:spLocks noChangeShapeType="1"/>
          </p:cNvSpPr>
          <p:nvPr/>
        </p:nvSpPr>
        <p:spPr bwMode="auto">
          <a:xfrm>
            <a:off x="3352800" y="2671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83" name="Line 11"/>
          <p:cNvSpPr>
            <a:spLocks noChangeShapeType="1"/>
          </p:cNvSpPr>
          <p:nvPr/>
        </p:nvSpPr>
        <p:spPr bwMode="auto">
          <a:xfrm>
            <a:off x="3352800" y="2984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84" name="Text Box 12"/>
          <p:cNvSpPr txBox="1">
            <a:spLocks noChangeArrowheads="1"/>
          </p:cNvSpPr>
          <p:nvPr/>
        </p:nvSpPr>
        <p:spPr bwMode="auto">
          <a:xfrm rot="-5400000">
            <a:off x="3768725" y="2220913"/>
            <a:ext cx="1158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registers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62600" y="1901825"/>
            <a:ext cx="1219200" cy="1524000"/>
            <a:chOff x="3648" y="1348"/>
            <a:chExt cx="768" cy="960"/>
          </a:xfrm>
        </p:grpSpPr>
        <p:sp>
          <p:nvSpPr>
            <p:cNvPr id="2511887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888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886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sp>
        <p:nvSpPr>
          <p:cNvPr id="2511889" name="Line 17"/>
          <p:cNvSpPr>
            <a:spLocks noChangeShapeType="1"/>
          </p:cNvSpPr>
          <p:nvPr/>
        </p:nvSpPr>
        <p:spPr bwMode="auto">
          <a:xfrm>
            <a:off x="4876800" y="298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0" name="Line 18"/>
          <p:cNvSpPr>
            <a:spLocks noChangeShapeType="1"/>
          </p:cNvSpPr>
          <p:nvPr/>
        </p:nvSpPr>
        <p:spPr bwMode="auto">
          <a:xfrm>
            <a:off x="3322638" y="3335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1" name="Line 19"/>
          <p:cNvSpPr>
            <a:spLocks noChangeShapeType="1"/>
          </p:cNvSpPr>
          <p:nvPr/>
        </p:nvSpPr>
        <p:spPr bwMode="auto">
          <a:xfrm>
            <a:off x="4876800" y="2170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2" name="Rectangle 20"/>
          <p:cNvSpPr>
            <a:spLocks noChangeArrowheads="1"/>
          </p:cNvSpPr>
          <p:nvPr/>
        </p:nvSpPr>
        <p:spPr bwMode="auto">
          <a:xfrm rot="-5400000">
            <a:off x="6324600" y="2298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11893" name="Line 21"/>
          <p:cNvSpPr>
            <a:spLocks noChangeShapeType="1"/>
          </p:cNvSpPr>
          <p:nvPr/>
        </p:nvSpPr>
        <p:spPr bwMode="auto">
          <a:xfrm>
            <a:off x="5105400" y="2984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4" name="Line 22"/>
          <p:cNvSpPr>
            <a:spLocks noChangeShapeType="1"/>
          </p:cNvSpPr>
          <p:nvPr/>
        </p:nvSpPr>
        <p:spPr bwMode="auto">
          <a:xfrm>
            <a:off x="5105400" y="3365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5" name="Line 23"/>
          <p:cNvSpPr>
            <a:spLocks noChangeShapeType="1"/>
          </p:cNvSpPr>
          <p:nvPr/>
        </p:nvSpPr>
        <p:spPr bwMode="auto">
          <a:xfrm>
            <a:off x="5105400" y="3670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6" name="Line 24"/>
          <p:cNvSpPr>
            <a:spLocks noChangeShapeType="1"/>
          </p:cNvSpPr>
          <p:nvPr/>
        </p:nvSpPr>
        <p:spPr bwMode="auto">
          <a:xfrm>
            <a:off x="7848600" y="2587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7" name="Line 25"/>
          <p:cNvSpPr>
            <a:spLocks noChangeShapeType="1"/>
          </p:cNvSpPr>
          <p:nvPr/>
        </p:nvSpPr>
        <p:spPr bwMode="auto">
          <a:xfrm flipV="1">
            <a:off x="8153400" y="1308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8" name="Line 26"/>
          <p:cNvSpPr>
            <a:spLocks noChangeShapeType="1"/>
          </p:cNvSpPr>
          <p:nvPr/>
        </p:nvSpPr>
        <p:spPr bwMode="auto">
          <a:xfrm flipH="1">
            <a:off x="4149725" y="1308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899" name="Line 27"/>
          <p:cNvSpPr>
            <a:spLocks noChangeShapeType="1"/>
          </p:cNvSpPr>
          <p:nvPr/>
        </p:nvSpPr>
        <p:spPr bwMode="auto">
          <a:xfrm>
            <a:off x="4149725" y="1308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0" name="Text Box 28"/>
          <p:cNvSpPr txBox="1">
            <a:spLocks noChangeArrowheads="1"/>
          </p:cNvSpPr>
          <p:nvPr/>
        </p:nvSpPr>
        <p:spPr bwMode="auto">
          <a:xfrm>
            <a:off x="3308350" y="3289300"/>
            <a:ext cx="663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imm</a:t>
            </a:r>
          </a:p>
        </p:txBody>
      </p:sp>
      <p:sp>
        <p:nvSpPr>
          <p:cNvPr id="2511901" name="Line 29"/>
          <p:cNvSpPr>
            <a:spLocks noChangeShapeType="1"/>
          </p:cNvSpPr>
          <p:nvPr/>
        </p:nvSpPr>
        <p:spPr bwMode="auto">
          <a:xfrm>
            <a:off x="1905000" y="2451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2" name="AutoShape 30"/>
          <p:cNvSpPr>
            <a:spLocks noChangeArrowheads="1"/>
          </p:cNvSpPr>
          <p:nvPr/>
        </p:nvSpPr>
        <p:spPr bwMode="auto">
          <a:xfrm>
            <a:off x="1143000" y="3425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3" name="Line 31"/>
          <p:cNvSpPr>
            <a:spLocks noChangeShapeType="1"/>
          </p:cNvSpPr>
          <p:nvPr/>
        </p:nvSpPr>
        <p:spPr bwMode="auto">
          <a:xfrm flipH="1">
            <a:off x="15240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4" name="Line 32"/>
          <p:cNvSpPr>
            <a:spLocks noChangeShapeType="1"/>
          </p:cNvSpPr>
          <p:nvPr/>
        </p:nvSpPr>
        <p:spPr bwMode="auto">
          <a:xfrm>
            <a:off x="3971925" y="3335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5" name="Line 33"/>
          <p:cNvSpPr>
            <a:spLocks noChangeShapeType="1"/>
          </p:cNvSpPr>
          <p:nvPr/>
        </p:nvSpPr>
        <p:spPr bwMode="auto">
          <a:xfrm flipH="1">
            <a:off x="1524000" y="4006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6" name="Line 34"/>
          <p:cNvSpPr>
            <a:spLocks noChangeShapeType="1"/>
          </p:cNvSpPr>
          <p:nvPr/>
        </p:nvSpPr>
        <p:spPr bwMode="auto">
          <a:xfrm flipH="1">
            <a:off x="762000" y="3822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7" name="Line 35"/>
          <p:cNvSpPr>
            <a:spLocks noChangeShapeType="1"/>
          </p:cNvSpPr>
          <p:nvPr/>
        </p:nvSpPr>
        <p:spPr bwMode="auto">
          <a:xfrm flipV="1">
            <a:off x="762000" y="2451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8" name="Line 36"/>
          <p:cNvSpPr>
            <a:spLocks noChangeShapeType="1"/>
          </p:cNvSpPr>
          <p:nvPr/>
        </p:nvSpPr>
        <p:spPr bwMode="auto">
          <a:xfrm>
            <a:off x="762000" y="2451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909" name="Line 37"/>
          <p:cNvSpPr>
            <a:spLocks noChangeShapeType="1"/>
          </p:cNvSpPr>
          <p:nvPr/>
        </p:nvSpPr>
        <p:spPr bwMode="auto">
          <a:xfrm>
            <a:off x="1524000" y="2435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6288" y="1901825"/>
            <a:ext cx="396875" cy="3763963"/>
            <a:chOff x="2089" y="1198"/>
            <a:chExt cx="250" cy="2371"/>
          </a:xfrm>
        </p:grpSpPr>
        <p:sp>
          <p:nvSpPr>
            <p:cNvPr id="2511911" name="Text Box 39"/>
            <p:cNvSpPr txBox="1">
              <a:spLocks noChangeArrowheads="1"/>
            </p:cNvSpPr>
            <p:nvPr/>
          </p:nvSpPr>
          <p:spPr bwMode="auto">
            <a:xfrm>
              <a:off x="2110" y="1683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</a:t>
              </a:r>
              <a:endParaRPr lang="en-US" sz="2000"/>
            </a:p>
          </p:txBody>
        </p:sp>
        <p:sp>
          <p:nvSpPr>
            <p:cNvPr id="2511912" name="Text Box 40"/>
            <p:cNvSpPr txBox="1">
              <a:spLocks noChangeArrowheads="1"/>
            </p:cNvSpPr>
            <p:nvPr/>
          </p:nvSpPr>
          <p:spPr bwMode="auto">
            <a:xfrm>
              <a:off x="2097" y="1438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</a:t>
              </a:r>
              <a:endParaRPr lang="en-US" sz="2000"/>
            </a:p>
          </p:txBody>
        </p:sp>
        <p:sp>
          <p:nvSpPr>
            <p:cNvPr id="2511913" name="Text Box 41"/>
            <p:cNvSpPr txBox="1">
              <a:spLocks noChangeArrowheads="1"/>
            </p:cNvSpPr>
            <p:nvPr/>
          </p:nvSpPr>
          <p:spPr bwMode="auto">
            <a:xfrm>
              <a:off x="2114" y="1198"/>
              <a:ext cx="19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2511914" name="Text Box 42"/>
            <p:cNvSpPr txBox="1">
              <a:spLocks noChangeArrowheads="1"/>
            </p:cNvSpPr>
            <p:nvPr/>
          </p:nvSpPr>
          <p:spPr bwMode="auto">
            <a:xfrm rot="-5400000">
              <a:off x="1676" y="2906"/>
              <a:ext cx="107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SW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194425" y="2054225"/>
            <a:ext cx="1265238" cy="539750"/>
            <a:chOff x="3902" y="1294"/>
            <a:chExt cx="797" cy="340"/>
          </a:xfrm>
        </p:grpSpPr>
        <p:sp>
          <p:nvSpPr>
            <p:cNvPr id="2511916" name="Text Box 44"/>
            <p:cNvSpPr txBox="1">
              <a:spLocks noChangeArrowheads="1"/>
            </p:cNvSpPr>
            <p:nvPr/>
          </p:nvSpPr>
          <p:spPr bwMode="auto">
            <a:xfrm>
              <a:off x="3902" y="1294"/>
              <a:ext cx="79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reg[1]+17</a:t>
              </a:r>
              <a:endParaRPr lang="en-US" sz="2000"/>
            </a:p>
          </p:txBody>
        </p:sp>
        <p:sp>
          <p:nvSpPr>
            <p:cNvPr id="2511917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1676400"/>
            <a:ext cx="2211388" cy="2073275"/>
            <a:chOff x="2112" y="1056"/>
            <a:chExt cx="1393" cy="1306"/>
          </a:xfrm>
        </p:grpSpPr>
        <p:sp>
          <p:nvSpPr>
            <p:cNvPr id="2511919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20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21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22" name="Text Box 50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511923" name="Text Box 51"/>
            <p:cNvSpPr txBox="1">
              <a:spLocks noChangeArrowheads="1"/>
            </p:cNvSpPr>
            <p:nvPr/>
          </p:nvSpPr>
          <p:spPr bwMode="auto">
            <a:xfrm>
              <a:off x="2980" y="1056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endParaRPr lang="en-US" sz="2000"/>
            </a:p>
          </p:txBody>
        </p:sp>
        <p:sp>
          <p:nvSpPr>
            <p:cNvPr id="2511924" name="Line 52"/>
            <p:cNvSpPr>
              <a:spLocks noChangeShapeType="1"/>
            </p:cNvSpPr>
            <p:nvPr/>
          </p:nvSpPr>
          <p:spPr bwMode="auto">
            <a:xfrm>
              <a:off x="2114" y="1880"/>
              <a:ext cx="33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800600" y="2590800"/>
            <a:ext cx="2909888" cy="2867025"/>
            <a:chOff x="3024" y="1632"/>
            <a:chExt cx="1833" cy="1806"/>
          </a:xfrm>
        </p:grpSpPr>
        <p:sp>
          <p:nvSpPr>
            <p:cNvPr id="2511926" name="Text Box 54"/>
            <p:cNvSpPr txBox="1">
              <a:spLocks noChangeArrowheads="1"/>
            </p:cNvSpPr>
            <p:nvPr/>
          </p:nvSpPr>
          <p:spPr bwMode="auto">
            <a:xfrm rot="-5400000">
              <a:off x="4071" y="2653"/>
              <a:ext cx="1321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MEM[r1+17]&lt;=r3</a:t>
              </a:r>
              <a:endParaRPr lang="en-US" sz="2000"/>
            </a:p>
          </p:txBody>
        </p:sp>
        <p:sp>
          <p:nvSpPr>
            <p:cNvPr id="2511927" name="Freeform 55"/>
            <p:cNvSpPr>
              <a:spLocks/>
            </p:cNvSpPr>
            <p:nvPr/>
          </p:nvSpPr>
          <p:spPr bwMode="auto">
            <a:xfrm>
              <a:off x="3072" y="1872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432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1152" y="432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28" name="Text Box 56"/>
            <p:cNvSpPr txBox="1">
              <a:spLocks noChangeArrowheads="1"/>
            </p:cNvSpPr>
            <p:nvPr/>
          </p:nvSpPr>
          <p:spPr bwMode="auto">
            <a:xfrm>
              <a:off x="3024" y="1632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reg[3]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459038"/>
            <a:ext cx="381000" cy="1363662"/>
            <a:chOff x="960" y="1549"/>
            <a:chExt cx="240" cy="859"/>
          </a:xfrm>
        </p:grpSpPr>
        <p:sp>
          <p:nvSpPr>
            <p:cNvPr id="2511930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31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435225"/>
            <a:ext cx="762000" cy="1374775"/>
            <a:chOff x="480" y="1534"/>
            <a:chExt cx="480" cy="866"/>
          </a:xfrm>
        </p:grpSpPr>
        <p:sp>
          <p:nvSpPr>
            <p:cNvPr id="2511933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34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935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-65" charset="0"/>
              </a:rPr>
              <a:t>sw</a:t>
            </a:r>
            <a:r>
              <a:rPr lang="en-US" b="1" dirty="0" smtClean="0"/>
              <a:t>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511875" name="Text Box 3"/>
          <p:cNvSpPr txBox="1">
            <a:spLocks noChangeArrowheads="1"/>
          </p:cNvSpPr>
          <p:nvPr/>
        </p:nvSpPr>
        <p:spPr bwMode="auto">
          <a:xfrm rot="-5400000">
            <a:off x="1089819" y="2237582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9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Five Stages? (1/2)</a:t>
            </a:r>
            <a:endParaRPr lang="en-US" dirty="0"/>
          </a:p>
        </p:txBody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we have a different number of stages?</a:t>
            </a:r>
          </a:p>
          <a:p>
            <a:pPr lvl="1"/>
            <a:r>
              <a:rPr lang="en-US" dirty="0" smtClean="0"/>
              <a:t>Yes, and other architectures do</a:t>
            </a:r>
          </a:p>
          <a:p>
            <a:r>
              <a:rPr lang="en-US" dirty="0" smtClean="0"/>
              <a:t>So why does MIPS have five if instructions tend to idle for at least one stage?</a:t>
            </a:r>
          </a:p>
          <a:p>
            <a:pPr lvl="1"/>
            <a:r>
              <a:rPr lang="en-US" dirty="0" smtClean="0"/>
              <a:t>The five stages are the union of all the operations needed by all the instructions.</a:t>
            </a:r>
          </a:p>
          <a:p>
            <a:pPr lvl="1"/>
            <a:r>
              <a:rPr lang="en-US" dirty="0" smtClean="0"/>
              <a:t>There is one instruction that uses all five stages: the </a:t>
            </a:r>
            <a:r>
              <a:rPr lang="en-US" dirty="0" smtClean="0">
                <a:solidFill>
                  <a:schemeClr val="accent2"/>
                </a:solidFill>
              </a:rPr>
              <a:t>load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 Signed Adder/</a:t>
            </a:r>
            <a:r>
              <a:rPr lang="en-US" dirty="0" err="1" smtClean="0"/>
              <a:t>Subtractor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81164" name="Rectangle 12"/>
          <p:cNvSpPr>
            <a:spLocks noChangeArrowheads="1"/>
          </p:cNvSpPr>
          <p:nvPr/>
        </p:nvSpPr>
        <p:spPr bwMode="auto">
          <a:xfrm>
            <a:off x="1524000" y="1219200"/>
            <a:ext cx="639149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A - B = A + (-B); how do we make “-B”?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 l="882" t="2137" r="1006" b="2211"/>
              <a:stretch>
                <a:fillRect/>
              </a:stretch>
            </p:blipFill>
          </mc:Choice>
          <mc:Fallback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 l="882" t="2137" r="1006" b="2211"/>
              <a:stretch>
                <a:fillRect/>
              </a:stretch>
            </p:blipFill>
          </mc:Fallback>
        </mc:AlternateContent>
        <p:spPr>
          <a:xfrm>
            <a:off x="381000" y="1979829"/>
            <a:ext cx="6545979" cy="3876051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239000" y="2819400"/>
          <a:ext cx="1600200" cy="210955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33400"/>
                <a:gridCol w="5334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18 VAG Rounded Bold   07390"/>
                        </a:rPr>
                        <a:t>x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18 VAG Rounded Bold   07390"/>
                        </a:rPr>
                        <a:t>y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18 VAG Rounded Bold   07390"/>
                        </a:rPr>
                        <a:t>xor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1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18 VAG Rounded Bold   07390"/>
                        </a:rPr>
                        <a:t>0</a:t>
                      </a:r>
                      <a:endParaRPr lang="en-US" sz="2000" dirty="0">
                        <a:latin typeface="18 VAG Rounded Bold   0739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828801" y="5638800"/>
            <a:ext cx="548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An </a:t>
            </a:r>
            <a:r>
              <a:rPr lang="en-US" sz="2800" b="1" dirty="0" err="1" smtClean="0">
                <a:latin typeface="18 VAG Rounded Bold   07390"/>
              </a:rPr>
              <a:t>xor</a:t>
            </a:r>
            <a:r>
              <a:rPr lang="en-US" sz="2800" b="1" dirty="0" smtClean="0">
                <a:latin typeface="18 VAG Rounded Bold   0739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is a “Conditional Inverter!”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45013"/>
          </a:xfrm>
        </p:spPr>
        <p:txBody>
          <a:bodyPr/>
          <a:lstStyle/>
          <a:p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>
                <a:latin typeface="Courier New" pitchFamily="-65" charset="0"/>
              </a:rPr>
              <a:t>   $r3, 17($r1)</a:t>
            </a:r>
            <a:endParaRPr lang="en-US" dirty="0"/>
          </a:p>
          <a:p>
            <a:pPr lvl="1"/>
            <a:r>
              <a:rPr lang="en-US" dirty="0"/>
              <a:t>Stage 1: fetch this instruction, inc. PC</a:t>
            </a:r>
          </a:p>
          <a:p>
            <a:pPr lvl="1"/>
            <a:r>
              <a:rPr lang="en-US" dirty="0"/>
              <a:t>Stage 2: decode to find it’s a </a:t>
            </a:r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/>
              <a:t>, then read register </a:t>
            </a:r>
            <a:r>
              <a:rPr lang="en-US" dirty="0">
                <a:latin typeface="Courier New" pitchFamily="-65" charset="0"/>
              </a:rPr>
              <a:t>$r1</a:t>
            </a:r>
            <a:endParaRPr lang="en-US" dirty="0"/>
          </a:p>
          <a:p>
            <a:pPr lvl="1"/>
            <a:r>
              <a:rPr lang="en-US" dirty="0"/>
              <a:t>Stage 3: add </a:t>
            </a:r>
            <a:r>
              <a:rPr lang="en-US" dirty="0" smtClean="0">
                <a:latin typeface="Courier New"/>
                <a:cs typeface="Courier New"/>
              </a:rPr>
              <a:t>17</a:t>
            </a:r>
            <a:r>
              <a:rPr lang="en-US" dirty="0" smtClean="0"/>
              <a:t> to </a:t>
            </a:r>
            <a:r>
              <a:rPr lang="en-US" dirty="0"/>
              <a:t>value in register </a:t>
            </a:r>
            <a:r>
              <a:rPr lang="en-US" dirty="0">
                <a:latin typeface="Courier New" pitchFamily="-65" charset="0"/>
              </a:rPr>
              <a:t>$r1</a:t>
            </a:r>
            <a:r>
              <a:rPr lang="en-US" dirty="0"/>
              <a:t> (retrieved in Stage 2)</a:t>
            </a:r>
          </a:p>
          <a:p>
            <a:pPr lvl="1"/>
            <a:r>
              <a:rPr lang="en-US" dirty="0"/>
              <a:t>Stage 4: read value from memory address compute in Stage 3</a:t>
            </a:r>
          </a:p>
          <a:p>
            <a:pPr lvl="1"/>
            <a:r>
              <a:rPr lang="en-US" dirty="0"/>
              <a:t>Stage 5: write value found in Stage 4 into register </a:t>
            </a:r>
            <a:r>
              <a:rPr lang="en-US" dirty="0">
                <a:latin typeface="Courier New" pitchFamily="-65" charset="0"/>
              </a:rPr>
              <a:t>$r3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Five Stages?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62600" y="1901825"/>
            <a:ext cx="1219200" cy="1524000"/>
            <a:chOff x="3648" y="1348"/>
            <a:chExt cx="768" cy="960"/>
          </a:xfrm>
        </p:grpSpPr>
        <p:sp>
          <p:nvSpPr>
            <p:cNvPr id="2518031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32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30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sp>
        <p:nvSpPr>
          <p:cNvPr id="2518020" name="Rectangle 4"/>
          <p:cNvSpPr>
            <a:spLocks noChangeArrowheads="1"/>
          </p:cNvSpPr>
          <p:nvPr/>
        </p:nvSpPr>
        <p:spPr bwMode="auto">
          <a:xfrm>
            <a:off x="1143000" y="1841500"/>
            <a:ext cx="381000" cy="12954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1" name="Rectangle 5"/>
          <p:cNvSpPr>
            <a:spLocks noChangeArrowheads="1"/>
          </p:cNvSpPr>
          <p:nvPr/>
        </p:nvSpPr>
        <p:spPr bwMode="auto">
          <a:xfrm rot="-5400000">
            <a:off x="1828800" y="2146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18022" name="AutoShape 6"/>
          <p:cNvSpPr>
            <a:spLocks noChangeArrowheads="1"/>
          </p:cNvSpPr>
          <p:nvPr/>
        </p:nvSpPr>
        <p:spPr bwMode="auto">
          <a:xfrm>
            <a:off x="1752600" y="3413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18023" name="Line 7"/>
          <p:cNvSpPr>
            <a:spLocks noChangeShapeType="1"/>
          </p:cNvSpPr>
          <p:nvPr/>
        </p:nvSpPr>
        <p:spPr bwMode="auto">
          <a:xfrm>
            <a:off x="1524000" y="2451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4" name="Rectangle 8"/>
          <p:cNvSpPr>
            <a:spLocks noChangeArrowheads="1"/>
          </p:cNvSpPr>
          <p:nvPr/>
        </p:nvSpPr>
        <p:spPr bwMode="auto">
          <a:xfrm>
            <a:off x="3886200" y="1841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5" name="Line 9"/>
          <p:cNvSpPr>
            <a:spLocks noChangeShapeType="1"/>
          </p:cNvSpPr>
          <p:nvPr/>
        </p:nvSpPr>
        <p:spPr bwMode="auto">
          <a:xfrm>
            <a:off x="3352800" y="2298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6" name="Line 10"/>
          <p:cNvSpPr>
            <a:spLocks noChangeShapeType="1"/>
          </p:cNvSpPr>
          <p:nvPr/>
        </p:nvSpPr>
        <p:spPr bwMode="auto">
          <a:xfrm>
            <a:off x="3352800" y="2671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7" name="Line 11"/>
          <p:cNvSpPr>
            <a:spLocks noChangeShapeType="1"/>
          </p:cNvSpPr>
          <p:nvPr/>
        </p:nvSpPr>
        <p:spPr bwMode="auto">
          <a:xfrm>
            <a:off x="3352800" y="2984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28" name="Text Box 12"/>
          <p:cNvSpPr txBox="1">
            <a:spLocks noChangeArrowheads="1"/>
          </p:cNvSpPr>
          <p:nvPr/>
        </p:nvSpPr>
        <p:spPr bwMode="auto">
          <a:xfrm rot="-5400000">
            <a:off x="3768725" y="2216150"/>
            <a:ext cx="1158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registers</a:t>
            </a:r>
          </a:p>
        </p:txBody>
      </p:sp>
      <p:sp>
        <p:nvSpPr>
          <p:cNvPr id="2518033" name="Line 17"/>
          <p:cNvSpPr>
            <a:spLocks noChangeShapeType="1"/>
          </p:cNvSpPr>
          <p:nvPr/>
        </p:nvSpPr>
        <p:spPr bwMode="auto">
          <a:xfrm>
            <a:off x="4876800" y="2984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34" name="Line 18"/>
          <p:cNvSpPr>
            <a:spLocks noChangeShapeType="1"/>
          </p:cNvSpPr>
          <p:nvPr/>
        </p:nvSpPr>
        <p:spPr bwMode="auto">
          <a:xfrm>
            <a:off x="3322638" y="3335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35" name="Line 19"/>
          <p:cNvSpPr>
            <a:spLocks noChangeShapeType="1"/>
          </p:cNvSpPr>
          <p:nvPr/>
        </p:nvSpPr>
        <p:spPr bwMode="auto">
          <a:xfrm>
            <a:off x="4876800" y="2170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36" name="Rectangle 20"/>
          <p:cNvSpPr>
            <a:spLocks noChangeArrowheads="1"/>
          </p:cNvSpPr>
          <p:nvPr/>
        </p:nvSpPr>
        <p:spPr bwMode="auto">
          <a:xfrm rot="-5400000">
            <a:off x="6324600" y="2298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18037" name="Line 21"/>
          <p:cNvSpPr>
            <a:spLocks noChangeShapeType="1"/>
          </p:cNvSpPr>
          <p:nvPr/>
        </p:nvSpPr>
        <p:spPr bwMode="auto">
          <a:xfrm>
            <a:off x="5105400" y="2984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38" name="Line 22"/>
          <p:cNvSpPr>
            <a:spLocks noChangeShapeType="1"/>
          </p:cNvSpPr>
          <p:nvPr/>
        </p:nvSpPr>
        <p:spPr bwMode="auto">
          <a:xfrm>
            <a:off x="5105400" y="3365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39" name="Line 23"/>
          <p:cNvSpPr>
            <a:spLocks noChangeShapeType="1"/>
          </p:cNvSpPr>
          <p:nvPr/>
        </p:nvSpPr>
        <p:spPr bwMode="auto">
          <a:xfrm>
            <a:off x="5105400" y="3670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0" name="Line 24"/>
          <p:cNvSpPr>
            <a:spLocks noChangeShapeType="1"/>
          </p:cNvSpPr>
          <p:nvPr/>
        </p:nvSpPr>
        <p:spPr bwMode="auto">
          <a:xfrm>
            <a:off x="7848600" y="2587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1" name="Line 25"/>
          <p:cNvSpPr>
            <a:spLocks noChangeShapeType="1"/>
          </p:cNvSpPr>
          <p:nvPr/>
        </p:nvSpPr>
        <p:spPr bwMode="auto">
          <a:xfrm flipV="1">
            <a:off x="8153400" y="1308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2" name="Line 26"/>
          <p:cNvSpPr>
            <a:spLocks noChangeShapeType="1"/>
          </p:cNvSpPr>
          <p:nvPr/>
        </p:nvSpPr>
        <p:spPr bwMode="auto">
          <a:xfrm flipH="1">
            <a:off x="4149725" y="1308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3" name="Line 27"/>
          <p:cNvSpPr>
            <a:spLocks noChangeShapeType="1"/>
          </p:cNvSpPr>
          <p:nvPr/>
        </p:nvSpPr>
        <p:spPr bwMode="auto">
          <a:xfrm>
            <a:off x="4149725" y="1308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4" name="Text Box 28"/>
          <p:cNvSpPr txBox="1">
            <a:spLocks noChangeArrowheads="1"/>
          </p:cNvSpPr>
          <p:nvPr/>
        </p:nvSpPr>
        <p:spPr bwMode="auto">
          <a:xfrm>
            <a:off x="3308350" y="3289300"/>
            <a:ext cx="663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imm</a:t>
            </a:r>
          </a:p>
        </p:txBody>
      </p:sp>
      <p:sp>
        <p:nvSpPr>
          <p:cNvPr id="2518045" name="Line 29"/>
          <p:cNvSpPr>
            <a:spLocks noChangeShapeType="1"/>
          </p:cNvSpPr>
          <p:nvPr/>
        </p:nvSpPr>
        <p:spPr bwMode="auto">
          <a:xfrm>
            <a:off x="1905000" y="2451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6" name="AutoShape 30"/>
          <p:cNvSpPr>
            <a:spLocks noChangeArrowheads="1"/>
          </p:cNvSpPr>
          <p:nvPr/>
        </p:nvSpPr>
        <p:spPr bwMode="auto">
          <a:xfrm>
            <a:off x="1143000" y="3425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7" name="Line 31"/>
          <p:cNvSpPr>
            <a:spLocks noChangeShapeType="1"/>
          </p:cNvSpPr>
          <p:nvPr/>
        </p:nvSpPr>
        <p:spPr bwMode="auto">
          <a:xfrm flipH="1">
            <a:off x="1524000" y="3810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8" name="Line 32"/>
          <p:cNvSpPr>
            <a:spLocks noChangeShapeType="1"/>
          </p:cNvSpPr>
          <p:nvPr/>
        </p:nvSpPr>
        <p:spPr bwMode="auto">
          <a:xfrm>
            <a:off x="3971925" y="3335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49" name="Line 33"/>
          <p:cNvSpPr>
            <a:spLocks noChangeShapeType="1"/>
          </p:cNvSpPr>
          <p:nvPr/>
        </p:nvSpPr>
        <p:spPr bwMode="auto">
          <a:xfrm flipH="1">
            <a:off x="1524000" y="4006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50" name="Line 34"/>
          <p:cNvSpPr>
            <a:spLocks noChangeShapeType="1"/>
          </p:cNvSpPr>
          <p:nvPr/>
        </p:nvSpPr>
        <p:spPr bwMode="auto">
          <a:xfrm flipH="1">
            <a:off x="762000" y="3822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51" name="Line 35"/>
          <p:cNvSpPr>
            <a:spLocks noChangeShapeType="1"/>
          </p:cNvSpPr>
          <p:nvPr/>
        </p:nvSpPr>
        <p:spPr bwMode="auto">
          <a:xfrm flipV="1">
            <a:off x="762000" y="2451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52" name="Line 36"/>
          <p:cNvSpPr>
            <a:spLocks noChangeShapeType="1"/>
          </p:cNvSpPr>
          <p:nvPr/>
        </p:nvSpPr>
        <p:spPr bwMode="auto">
          <a:xfrm>
            <a:off x="762000" y="2451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8053" name="Line 37"/>
          <p:cNvSpPr>
            <a:spLocks noChangeShapeType="1"/>
          </p:cNvSpPr>
          <p:nvPr/>
        </p:nvSpPr>
        <p:spPr bwMode="auto">
          <a:xfrm>
            <a:off x="1524000" y="2435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7875" y="1901825"/>
            <a:ext cx="396875" cy="3751263"/>
            <a:chOff x="2090" y="1198"/>
            <a:chExt cx="250" cy="2363"/>
          </a:xfrm>
        </p:grpSpPr>
        <p:sp>
          <p:nvSpPr>
            <p:cNvPr id="2518055" name="Text Box 39"/>
            <p:cNvSpPr txBox="1">
              <a:spLocks noChangeArrowheads="1"/>
            </p:cNvSpPr>
            <p:nvPr/>
          </p:nvSpPr>
          <p:spPr bwMode="auto">
            <a:xfrm>
              <a:off x="2110" y="1683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</a:t>
              </a:r>
              <a:endParaRPr lang="en-US" sz="2000"/>
            </a:p>
          </p:txBody>
        </p:sp>
        <p:sp>
          <p:nvSpPr>
            <p:cNvPr id="2518056" name="Text Box 40"/>
            <p:cNvSpPr txBox="1">
              <a:spLocks noChangeArrowheads="1"/>
            </p:cNvSpPr>
            <p:nvPr/>
          </p:nvSpPr>
          <p:spPr bwMode="auto">
            <a:xfrm>
              <a:off x="2097" y="1438"/>
              <a:ext cx="20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</a:t>
              </a:r>
              <a:endParaRPr lang="en-US" sz="2000"/>
            </a:p>
          </p:txBody>
        </p:sp>
        <p:sp>
          <p:nvSpPr>
            <p:cNvPr id="2518057" name="Text Box 41"/>
            <p:cNvSpPr txBox="1">
              <a:spLocks noChangeArrowheads="1"/>
            </p:cNvSpPr>
            <p:nvPr/>
          </p:nvSpPr>
          <p:spPr bwMode="auto">
            <a:xfrm>
              <a:off x="2114" y="1198"/>
              <a:ext cx="19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2518058" name="Text Box 42"/>
            <p:cNvSpPr txBox="1">
              <a:spLocks noChangeArrowheads="1"/>
            </p:cNvSpPr>
            <p:nvPr/>
          </p:nvSpPr>
          <p:spPr bwMode="auto">
            <a:xfrm rot="-5400000">
              <a:off x="1686" y="2907"/>
              <a:ext cx="10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LW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194425" y="2054225"/>
            <a:ext cx="1265238" cy="539750"/>
            <a:chOff x="3902" y="1294"/>
            <a:chExt cx="797" cy="340"/>
          </a:xfrm>
        </p:grpSpPr>
        <p:sp>
          <p:nvSpPr>
            <p:cNvPr id="2518060" name="Text Box 44"/>
            <p:cNvSpPr txBox="1">
              <a:spLocks noChangeArrowheads="1"/>
            </p:cNvSpPr>
            <p:nvPr/>
          </p:nvSpPr>
          <p:spPr bwMode="auto">
            <a:xfrm>
              <a:off x="3902" y="1294"/>
              <a:ext cx="79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reg[1]+17</a:t>
              </a:r>
              <a:endParaRPr lang="en-US" sz="2000"/>
            </a:p>
          </p:txBody>
        </p:sp>
        <p:sp>
          <p:nvSpPr>
            <p:cNvPr id="2518061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1676400"/>
            <a:ext cx="2211388" cy="2073275"/>
            <a:chOff x="2112" y="1056"/>
            <a:chExt cx="1393" cy="1306"/>
          </a:xfrm>
        </p:grpSpPr>
        <p:sp>
          <p:nvSpPr>
            <p:cNvPr id="2518063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64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65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66" name="Text Box 50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518067" name="Text Box 51"/>
            <p:cNvSpPr txBox="1">
              <a:spLocks noChangeArrowheads="1"/>
            </p:cNvSpPr>
            <p:nvPr/>
          </p:nvSpPr>
          <p:spPr bwMode="auto">
            <a:xfrm>
              <a:off x="2980" y="1056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endParaRPr lang="en-US" sz="2000"/>
            </a:p>
          </p:txBody>
        </p:sp>
        <p:sp>
          <p:nvSpPr>
            <p:cNvPr id="2518068" name="Line 52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8069" name="Freeform 53"/>
          <p:cNvSpPr>
            <a:spLocks/>
          </p:cNvSpPr>
          <p:nvPr/>
        </p:nvSpPr>
        <p:spPr bwMode="auto">
          <a:xfrm>
            <a:off x="4191000" y="1295400"/>
            <a:ext cx="3962400" cy="1295400"/>
          </a:xfrm>
          <a:custGeom>
            <a:avLst/>
            <a:gdLst/>
            <a:ahLst/>
            <a:cxnLst>
              <a:cxn ang="0">
                <a:pos x="2496" y="816"/>
              </a:cxn>
              <a:cxn ang="0">
                <a:pos x="2496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7848600" y="2476500"/>
            <a:ext cx="625475" cy="1574800"/>
            <a:chOff x="4944" y="1560"/>
            <a:chExt cx="394" cy="992"/>
          </a:xfrm>
        </p:grpSpPr>
        <p:sp>
          <p:nvSpPr>
            <p:cNvPr id="2518071" name="Line 55"/>
            <p:cNvSpPr>
              <a:spLocks noChangeShapeType="1"/>
            </p:cNvSpPr>
            <p:nvPr/>
          </p:nvSpPr>
          <p:spPr bwMode="auto">
            <a:xfrm>
              <a:off x="4944" y="1632"/>
              <a:ext cx="192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72" name="Text Box 56"/>
            <p:cNvSpPr txBox="1">
              <a:spLocks noChangeArrowheads="1"/>
            </p:cNvSpPr>
            <p:nvPr/>
          </p:nvSpPr>
          <p:spPr bwMode="auto">
            <a:xfrm rot="-5400000">
              <a:off x="4717" y="1931"/>
              <a:ext cx="992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MEM[r1+17]</a:t>
              </a:r>
              <a:endParaRPr lang="en-US" sz="2000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459038"/>
            <a:ext cx="381000" cy="1363662"/>
            <a:chOff x="960" y="1549"/>
            <a:chExt cx="240" cy="859"/>
          </a:xfrm>
        </p:grpSpPr>
        <p:sp>
          <p:nvSpPr>
            <p:cNvPr id="2518074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75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435225"/>
            <a:ext cx="762000" cy="1374775"/>
            <a:chOff x="480" y="1534"/>
            <a:chExt cx="480" cy="866"/>
          </a:xfrm>
        </p:grpSpPr>
        <p:sp>
          <p:nvSpPr>
            <p:cNvPr id="2518077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78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079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-65" charset="0"/>
              </a:rPr>
              <a:t>lw</a:t>
            </a:r>
            <a:r>
              <a:rPr lang="en-US" b="1" dirty="0" smtClean="0"/>
              <a:t>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2518019" name="Text Box 3"/>
          <p:cNvSpPr txBox="1">
            <a:spLocks noChangeArrowheads="1"/>
          </p:cNvSpPr>
          <p:nvPr/>
        </p:nvSpPr>
        <p:spPr bwMode="auto">
          <a:xfrm rot="-5400000">
            <a:off x="1089819" y="2237582"/>
            <a:ext cx="501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1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8053" grpId="0" animBg="1"/>
      <p:bldP spid="25180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Datapath Summary</a:t>
            </a:r>
            <a:endParaRPr lang="en-US"/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datapath based on data transfers required to perform instructions</a:t>
            </a:r>
          </a:p>
          <a:p>
            <a:r>
              <a:rPr lang="en-US" smtClean="0"/>
              <a:t>A controller causes the right transfers to happen 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391400" cy="2927350"/>
            <a:chOff x="624" y="1804"/>
            <a:chExt cx="4656" cy="1844"/>
          </a:xfrm>
        </p:grpSpPr>
        <p:sp>
          <p:nvSpPr>
            <p:cNvPr id="2520070" name="Rectangle 6"/>
            <p:cNvSpPr>
              <a:spLocks noChangeArrowheads="1"/>
            </p:cNvSpPr>
            <p:nvPr/>
          </p:nvSpPr>
          <p:spPr bwMode="auto">
            <a:xfrm>
              <a:off x="864" y="2140"/>
              <a:ext cx="240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69" name="Text Box 5"/>
            <p:cNvSpPr txBox="1">
              <a:spLocks noChangeArrowheads="1"/>
            </p:cNvSpPr>
            <p:nvPr/>
          </p:nvSpPr>
          <p:spPr bwMode="auto">
            <a:xfrm rot="-5400000">
              <a:off x="831" y="2389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PC</a:t>
              </a:r>
            </a:p>
          </p:txBody>
        </p:sp>
        <p:sp>
          <p:nvSpPr>
            <p:cNvPr id="2520071" name="Rectangle 7"/>
            <p:cNvSpPr>
              <a:spLocks noChangeArrowheads="1"/>
            </p:cNvSpPr>
            <p:nvPr/>
          </p:nvSpPr>
          <p:spPr bwMode="auto">
            <a:xfrm rot="-5400000">
              <a:off x="1296" y="2332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520072" name="AutoShape 8"/>
            <p:cNvSpPr>
              <a:spLocks noChangeArrowheads="1"/>
            </p:cNvSpPr>
            <p:nvPr/>
          </p:nvSpPr>
          <p:spPr bwMode="auto">
            <a:xfrm>
              <a:off x="1248" y="3042"/>
              <a:ext cx="231" cy="3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2520073" name="Line 9"/>
            <p:cNvSpPr>
              <a:spLocks noChangeShapeType="1"/>
            </p:cNvSpPr>
            <p:nvPr/>
          </p:nvSpPr>
          <p:spPr bwMode="auto">
            <a:xfrm>
              <a:off x="1104" y="25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74" name="Rectangle 10"/>
            <p:cNvSpPr>
              <a:spLocks noChangeArrowheads="1"/>
            </p:cNvSpPr>
            <p:nvPr/>
          </p:nvSpPr>
          <p:spPr bwMode="auto">
            <a:xfrm>
              <a:off x="2592" y="2140"/>
              <a:ext cx="62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75" name="Line 11"/>
            <p:cNvSpPr>
              <a:spLocks noChangeShapeType="1"/>
            </p:cNvSpPr>
            <p:nvPr/>
          </p:nvSpPr>
          <p:spPr bwMode="auto">
            <a:xfrm>
              <a:off x="2256" y="24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76" name="Line 12"/>
            <p:cNvSpPr>
              <a:spLocks noChangeShapeType="1"/>
            </p:cNvSpPr>
            <p:nvPr/>
          </p:nvSpPr>
          <p:spPr bwMode="auto">
            <a:xfrm>
              <a:off x="2256" y="26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77" name="Line 13"/>
            <p:cNvSpPr>
              <a:spLocks noChangeShapeType="1"/>
            </p:cNvSpPr>
            <p:nvPr/>
          </p:nvSpPr>
          <p:spPr bwMode="auto">
            <a:xfrm>
              <a:off x="2256" y="28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78" name="Text Box 14"/>
            <p:cNvSpPr txBox="1">
              <a:spLocks noChangeArrowheads="1"/>
            </p:cNvSpPr>
            <p:nvPr/>
          </p:nvSpPr>
          <p:spPr bwMode="auto">
            <a:xfrm>
              <a:off x="2247" y="2610"/>
              <a:ext cx="21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rt</a:t>
              </a:r>
            </a:p>
          </p:txBody>
        </p:sp>
        <p:sp>
          <p:nvSpPr>
            <p:cNvPr id="2520079" name="Text Box 15"/>
            <p:cNvSpPr txBox="1">
              <a:spLocks noChangeArrowheads="1"/>
            </p:cNvSpPr>
            <p:nvPr/>
          </p:nvSpPr>
          <p:spPr bwMode="auto">
            <a:xfrm>
              <a:off x="2219" y="2418"/>
              <a:ext cx="249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rs</a:t>
              </a:r>
            </a:p>
          </p:txBody>
        </p:sp>
        <p:sp>
          <p:nvSpPr>
            <p:cNvPr id="2520080" name="Text Box 16"/>
            <p:cNvSpPr txBox="1">
              <a:spLocks noChangeArrowheads="1"/>
            </p:cNvSpPr>
            <p:nvPr/>
          </p:nvSpPr>
          <p:spPr bwMode="auto">
            <a:xfrm>
              <a:off x="2228" y="2178"/>
              <a:ext cx="2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sp>
          <p:nvSpPr>
            <p:cNvPr id="2520081" name="Text Box 17"/>
            <p:cNvSpPr txBox="1">
              <a:spLocks noChangeArrowheads="1"/>
            </p:cNvSpPr>
            <p:nvPr/>
          </p:nvSpPr>
          <p:spPr bwMode="auto">
            <a:xfrm rot="-5400000">
              <a:off x="2517" y="2398"/>
              <a:ext cx="73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registers</a:t>
              </a:r>
            </a:p>
          </p:txBody>
        </p:sp>
        <p:sp>
          <p:nvSpPr>
            <p:cNvPr id="2520083" name="Freeform 19"/>
            <p:cNvSpPr>
              <a:spLocks/>
            </p:cNvSpPr>
            <p:nvPr/>
          </p:nvSpPr>
          <p:spPr bwMode="auto">
            <a:xfrm>
              <a:off x="3648" y="217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4" name="Line 20"/>
            <p:cNvSpPr>
              <a:spLocks noChangeShapeType="1"/>
            </p:cNvSpPr>
            <p:nvPr/>
          </p:nvSpPr>
          <p:spPr bwMode="auto">
            <a:xfrm>
              <a:off x="4176" y="261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5" name="Line 21"/>
            <p:cNvSpPr>
              <a:spLocks noChangeShapeType="1"/>
            </p:cNvSpPr>
            <p:nvPr/>
          </p:nvSpPr>
          <p:spPr bwMode="auto">
            <a:xfrm>
              <a:off x="3216" y="286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6" name="Line 22"/>
            <p:cNvSpPr>
              <a:spLocks noChangeShapeType="1"/>
            </p:cNvSpPr>
            <p:nvPr/>
          </p:nvSpPr>
          <p:spPr bwMode="auto">
            <a:xfrm>
              <a:off x="2237" y="3081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7" name="Line 23"/>
            <p:cNvSpPr>
              <a:spLocks noChangeShapeType="1"/>
            </p:cNvSpPr>
            <p:nvPr/>
          </p:nvSpPr>
          <p:spPr bwMode="auto">
            <a:xfrm>
              <a:off x="3216" y="2347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8" name="Rectangle 24"/>
            <p:cNvSpPr>
              <a:spLocks noChangeArrowheads="1"/>
            </p:cNvSpPr>
            <p:nvPr/>
          </p:nvSpPr>
          <p:spPr bwMode="auto">
            <a:xfrm rot="-5400000">
              <a:off x="4128" y="2428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520089" name="Line 25"/>
            <p:cNvSpPr>
              <a:spLocks noChangeShapeType="1"/>
            </p:cNvSpPr>
            <p:nvPr/>
          </p:nvSpPr>
          <p:spPr bwMode="auto">
            <a:xfrm>
              <a:off x="3360" y="28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0" name="Line 26"/>
            <p:cNvSpPr>
              <a:spLocks noChangeShapeType="1"/>
            </p:cNvSpPr>
            <p:nvPr/>
          </p:nvSpPr>
          <p:spPr bwMode="auto">
            <a:xfrm>
              <a:off x="3360" y="31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1" name="Line 27"/>
            <p:cNvSpPr>
              <a:spLocks noChangeShapeType="1"/>
            </p:cNvSpPr>
            <p:nvPr/>
          </p:nvSpPr>
          <p:spPr bwMode="auto">
            <a:xfrm>
              <a:off x="3360" y="329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2" name="Line 28"/>
            <p:cNvSpPr>
              <a:spLocks noChangeShapeType="1"/>
            </p:cNvSpPr>
            <p:nvPr/>
          </p:nvSpPr>
          <p:spPr bwMode="auto">
            <a:xfrm>
              <a:off x="5088" y="26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3" name="Line 29"/>
            <p:cNvSpPr>
              <a:spLocks noChangeShapeType="1"/>
            </p:cNvSpPr>
            <p:nvPr/>
          </p:nvSpPr>
          <p:spPr bwMode="auto">
            <a:xfrm flipV="1">
              <a:off x="5280" y="1804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4" name="Line 30"/>
            <p:cNvSpPr>
              <a:spLocks noChangeShapeType="1"/>
            </p:cNvSpPr>
            <p:nvPr/>
          </p:nvSpPr>
          <p:spPr bwMode="auto">
            <a:xfrm flipH="1">
              <a:off x="2758" y="1804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5" name="Line 31"/>
            <p:cNvSpPr>
              <a:spLocks noChangeShapeType="1"/>
            </p:cNvSpPr>
            <p:nvPr/>
          </p:nvSpPr>
          <p:spPr bwMode="auto">
            <a:xfrm>
              <a:off x="2758" y="18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6" name="Text Box 32"/>
            <p:cNvSpPr txBox="1">
              <a:spLocks noChangeArrowheads="1"/>
            </p:cNvSpPr>
            <p:nvPr/>
          </p:nvSpPr>
          <p:spPr bwMode="auto">
            <a:xfrm>
              <a:off x="2228" y="3052"/>
              <a:ext cx="41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2520097" name="Line 33"/>
            <p:cNvSpPr>
              <a:spLocks noChangeShapeType="1"/>
            </p:cNvSpPr>
            <p:nvPr/>
          </p:nvSpPr>
          <p:spPr bwMode="auto">
            <a:xfrm>
              <a:off x="1344" y="252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8" name="AutoShape 34"/>
            <p:cNvSpPr>
              <a:spLocks noChangeArrowheads="1"/>
            </p:cNvSpPr>
            <p:nvPr/>
          </p:nvSpPr>
          <p:spPr bwMode="auto">
            <a:xfrm>
              <a:off x="864" y="3138"/>
              <a:ext cx="24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99" name="Line 35"/>
            <p:cNvSpPr>
              <a:spLocks noChangeShapeType="1"/>
            </p:cNvSpPr>
            <p:nvPr/>
          </p:nvSpPr>
          <p:spPr bwMode="auto">
            <a:xfrm flipH="1">
              <a:off x="1104" y="327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0" name="Line 36"/>
            <p:cNvSpPr>
              <a:spLocks noChangeShapeType="1"/>
            </p:cNvSpPr>
            <p:nvPr/>
          </p:nvSpPr>
          <p:spPr bwMode="auto">
            <a:xfrm>
              <a:off x="2646" y="3081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1" name="Line 37"/>
            <p:cNvSpPr>
              <a:spLocks noChangeShapeType="1"/>
            </p:cNvSpPr>
            <p:nvPr/>
          </p:nvSpPr>
          <p:spPr bwMode="auto">
            <a:xfrm flipH="1">
              <a:off x="1104" y="350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2" name="Line 38"/>
            <p:cNvSpPr>
              <a:spLocks noChangeShapeType="1"/>
            </p:cNvSpPr>
            <p:nvPr/>
          </p:nvSpPr>
          <p:spPr bwMode="auto">
            <a:xfrm flipH="1">
              <a:off x="624" y="338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3" name="Line 39"/>
            <p:cNvSpPr>
              <a:spLocks noChangeShapeType="1"/>
            </p:cNvSpPr>
            <p:nvPr/>
          </p:nvSpPr>
          <p:spPr bwMode="auto">
            <a:xfrm flipV="1">
              <a:off x="624" y="252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4" name="Line 40"/>
            <p:cNvSpPr>
              <a:spLocks noChangeShapeType="1"/>
            </p:cNvSpPr>
            <p:nvPr/>
          </p:nvSpPr>
          <p:spPr bwMode="auto">
            <a:xfrm>
              <a:off x="624" y="25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082" name="Text Box 18"/>
            <p:cNvSpPr txBox="1">
              <a:spLocks noChangeArrowheads="1"/>
            </p:cNvSpPr>
            <p:nvPr/>
          </p:nvSpPr>
          <p:spPr bwMode="auto">
            <a:xfrm>
              <a:off x="3723" y="2529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ALU</a:t>
              </a:r>
              <a:endParaRPr lang="en-US" sz="2400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14400" y="5105400"/>
            <a:ext cx="7391400" cy="1295400"/>
            <a:chOff x="576" y="3216"/>
            <a:chExt cx="4656" cy="816"/>
          </a:xfrm>
        </p:grpSpPr>
        <p:sp>
          <p:nvSpPr>
            <p:cNvPr id="2520106" name="AutoShape 42"/>
            <p:cNvSpPr>
              <a:spLocks noChangeArrowheads="1"/>
            </p:cNvSpPr>
            <p:nvPr/>
          </p:nvSpPr>
          <p:spPr bwMode="auto">
            <a:xfrm>
              <a:off x="576" y="3696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</a:rPr>
                <a:t>Controller</a:t>
              </a:r>
              <a:endParaRPr lang="en-US" sz="2000"/>
            </a:p>
          </p:txBody>
        </p:sp>
        <p:sp>
          <p:nvSpPr>
            <p:cNvPr id="2520107" name="Line 43"/>
            <p:cNvSpPr>
              <a:spLocks noChangeShapeType="1"/>
            </p:cNvSpPr>
            <p:nvPr/>
          </p:nvSpPr>
          <p:spPr bwMode="auto">
            <a:xfrm>
              <a:off x="1872" y="3216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08" name="Text Box 44"/>
            <p:cNvSpPr txBox="1">
              <a:spLocks noChangeArrowheads="1"/>
            </p:cNvSpPr>
            <p:nvPr/>
          </p:nvSpPr>
          <p:spPr bwMode="auto">
            <a:xfrm>
              <a:off x="1884" y="3447"/>
              <a:ext cx="107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opcode, funct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66800" y="4556125"/>
            <a:ext cx="6400800" cy="1363663"/>
            <a:chOff x="672" y="2870"/>
            <a:chExt cx="4032" cy="859"/>
          </a:xfrm>
        </p:grpSpPr>
        <p:sp>
          <p:nvSpPr>
            <p:cNvPr id="2520110" name="Line 46"/>
            <p:cNvSpPr>
              <a:spLocks noChangeShapeType="1"/>
            </p:cNvSpPr>
            <p:nvPr/>
          </p:nvSpPr>
          <p:spPr bwMode="auto">
            <a:xfrm flipV="1">
              <a:off x="912" y="3572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1" name="Line 47"/>
            <p:cNvSpPr>
              <a:spLocks noChangeShapeType="1"/>
            </p:cNvSpPr>
            <p:nvPr/>
          </p:nvSpPr>
          <p:spPr bwMode="auto">
            <a:xfrm flipV="1">
              <a:off x="672" y="2880"/>
              <a:ext cx="153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2" name="Line 48"/>
            <p:cNvSpPr>
              <a:spLocks noChangeShapeType="1"/>
            </p:cNvSpPr>
            <p:nvPr/>
          </p:nvSpPr>
          <p:spPr bwMode="auto">
            <a:xfrm flipV="1">
              <a:off x="1296" y="33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3" name="Line 49"/>
            <p:cNvSpPr>
              <a:spLocks noChangeShapeType="1"/>
            </p:cNvSpPr>
            <p:nvPr/>
          </p:nvSpPr>
          <p:spPr bwMode="auto">
            <a:xfrm flipV="1">
              <a:off x="1727" y="3202"/>
              <a:ext cx="0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4" name="Line 50"/>
            <p:cNvSpPr>
              <a:spLocks noChangeShapeType="1"/>
            </p:cNvSpPr>
            <p:nvPr/>
          </p:nvSpPr>
          <p:spPr bwMode="auto">
            <a:xfrm flipV="1">
              <a:off x="3072" y="2870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5" name="Line 51"/>
            <p:cNvSpPr>
              <a:spLocks noChangeShapeType="1"/>
            </p:cNvSpPr>
            <p:nvPr/>
          </p:nvSpPr>
          <p:spPr bwMode="auto">
            <a:xfrm flipV="1">
              <a:off x="3840" y="2903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116" name="Line 52"/>
            <p:cNvSpPr>
              <a:spLocks noChangeShapeType="1"/>
            </p:cNvSpPr>
            <p:nvPr/>
          </p:nvSpPr>
          <p:spPr bwMode="auto">
            <a:xfrm flipV="1">
              <a:off x="4704" y="3312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Hardware Is Needed? (1/2)</a:t>
            </a:r>
            <a:endParaRPr lang="en-US"/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PC: a register which keeps track of memory addr of the next instruction</a:t>
            </a:r>
          </a:p>
          <a:p>
            <a:r>
              <a:rPr lang="en-US" smtClean="0"/>
              <a:t>General Purpose Registers</a:t>
            </a:r>
          </a:p>
          <a:p>
            <a:pPr lvl="1"/>
            <a:r>
              <a:rPr lang="en-US" smtClean="0"/>
              <a:t>used in Stages 2 (Read) and 5 (Write)</a:t>
            </a:r>
          </a:p>
          <a:p>
            <a:pPr lvl="1"/>
            <a:r>
              <a:rPr lang="en-US" smtClean="0"/>
              <a:t>MIPS has 32 of these</a:t>
            </a:r>
          </a:p>
          <a:p>
            <a:r>
              <a:rPr lang="en-US" smtClean="0"/>
              <a:t>Memory</a:t>
            </a:r>
          </a:p>
          <a:p>
            <a:pPr lvl="1"/>
            <a:r>
              <a:rPr lang="en-US" smtClean="0"/>
              <a:t>used in Stages 1 (Fetch) and 4 (R/W)</a:t>
            </a:r>
          </a:p>
          <a:p>
            <a:pPr lvl="1"/>
            <a:r>
              <a:rPr lang="en-US" smtClean="0"/>
              <a:t>cache system makes these two stages as fast as the others, on average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Hardware Is Needed? (2/2)</a:t>
            </a:r>
            <a:endParaRPr lang="en-US"/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ALU</a:t>
            </a:r>
          </a:p>
          <a:p>
            <a:pPr lvl="1"/>
            <a:r>
              <a:rPr lang="en-US" sz="2400" dirty="0" smtClean="0"/>
              <a:t>used in Stage 3</a:t>
            </a:r>
          </a:p>
          <a:p>
            <a:pPr lvl="1"/>
            <a:r>
              <a:rPr lang="en-US" sz="2400" dirty="0" smtClean="0"/>
              <a:t>something that performs all necessary functions: arithmetic, </a:t>
            </a:r>
            <a:r>
              <a:rPr lang="en-US" sz="2400" dirty="0" err="1" smtClean="0"/>
              <a:t>logicals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we’ll design details later</a:t>
            </a:r>
          </a:p>
          <a:p>
            <a:r>
              <a:rPr lang="en-US" sz="2800" dirty="0" smtClean="0"/>
              <a:t>Miscellaneous Registers</a:t>
            </a:r>
          </a:p>
          <a:p>
            <a:pPr lvl="1"/>
            <a:r>
              <a:rPr lang="en-US" sz="2400" dirty="0" smtClean="0"/>
              <a:t>In implementations with only one stage per clock cycle, registers are inserted between stages to hold intermediate data and control signals as they travels from stage to stage.</a:t>
            </a:r>
          </a:p>
          <a:p>
            <a:pPr lvl="1"/>
            <a:r>
              <a:rPr lang="en-US" sz="2400" dirty="0" smtClean="0"/>
              <a:t>Note: Register is a general purpose term meaning something that stores bits.  Not all registers are in the “register file”.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clocking (1/2)</a:t>
            </a:r>
            <a:endParaRPr lang="en-US"/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Single Cycle CPU: All stages of an instruction are completed within one long clock cycle.  </a:t>
            </a:r>
          </a:p>
          <a:p>
            <a:pPr lvl="1"/>
            <a:r>
              <a:rPr lang="en-US" smtClean="0"/>
              <a:t>The clock cycle is made sufficient long to allow each instruction to complete all stages without interruption and within one cycle.</a:t>
            </a:r>
            <a:endParaRPr lang="en-US"/>
          </a:p>
        </p:txBody>
      </p:sp>
      <p:sp>
        <p:nvSpPr>
          <p:cNvPr id="2526212" name="Text Box 4"/>
          <p:cNvSpPr txBox="1">
            <a:spLocks noChangeArrowheads="1"/>
          </p:cNvSpPr>
          <p:nvPr/>
        </p:nvSpPr>
        <p:spPr bwMode="auto">
          <a:xfrm>
            <a:off x="4953000" y="152400"/>
            <a:ext cx="3733800" cy="8412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i="1" dirty="0">
                <a:solidFill>
                  <a:schemeClr val="tx1"/>
                </a:solidFill>
                <a:latin typeface="18 VAG Rounded Bold   07390"/>
              </a:rPr>
              <a:t>For each instruction, how do we control the flow of information though the </a:t>
            </a:r>
            <a:r>
              <a:rPr lang="en-US" sz="2000" b="1" i="1" dirty="0" err="1">
                <a:solidFill>
                  <a:schemeClr val="tx1"/>
                </a:solidFill>
                <a:latin typeface="18 VAG Rounded Bold   07390"/>
              </a:rPr>
              <a:t>datapath</a:t>
            </a:r>
            <a:r>
              <a:rPr lang="en-US" sz="2000" b="1" i="1" dirty="0">
                <a:solidFill>
                  <a:schemeClr val="tx1"/>
                </a:solidFill>
                <a:latin typeface="18 VAG Rounded Bold   07390"/>
              </a:rPr>
              <a:t>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3733800"/>
            <a:ext cx="1970088" cy="701675"/>
            <a:chOff x="481" y="2832"/>
            <a:chExt cx="1603" cy="442"/>
          </a:xfrm>
        </p:grpSpPr>
        <p:sp>
          <p:nvSpPr>
            <p:cNvPr id="2526214" name="Text Box 6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2526215" name="Line 7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67013" y="3429000"/>
            <a:ext cx="1917700" cy="1311275"/>
            <a:chOff x="610" y="2640"/>
            <a:chExt cx="1474" cy="826"/>
          </a:xfrm>
        </p:grpSpPr>
        <p:sp>
          <p:nvSpPr>
            <p:cNvPr id="2526217" name="Text Box 9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>
                <a:solidFill>
                  <a:schemeClr val="accent2"/>
                </a:solidFill>
              </a:endParaRP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2526218" name="Line 10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3733800"/>
            <a:ext cx="1725612" cy="549275"/>
            <a:chOff x="526" y="2832"/>
            <a:chExt cx="1558" cy="346"/>
          </a:xfrm>
        </p:grpSpPr>
        <p:sp>
          <p:nvSpPr>
            <p:cNvPr id="2526220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2526221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65825" y="3733800"/>
            <a:ext cx="1384300" cy="549275"/>
            <a:chOff x="37" y="2832"/>
            <a:chExt cx="2235" cy="346"/>
          </a:xfrm>
        </p:grpSpPr>
        <p:sp>
          <p:nvSpPr>
            <p:cNvPr id="2526223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2526224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3733800"/>
            <a:ext cx="1285875" cy="701675"/>
            <a:chOff x="424" y="2832"/>
            <a:chExt cx="1660" cy="442"/>
          </a:xfrm>
        </p:grpSpPr>
        <p:sp>
          <p:nvSpPr>
            <p:cNvPr id="2526226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2526227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26228" name="Line 20"/>
          <p:cNvSpPr>
            <a:spLocks noChangeShapeType="1"/>
          </p:cNvSpPr>
          <p:nvPr/>
        </p:nvSpPr>
        <p:spPr bwMode="auto">
          <a:xfrm>
            <a:off x="609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29" name="Line 21"/>
          <p:cNvSpPr>
            <a:spLocks noChangeShapeType="1"/>
          </p:cNvSpPr>
          <p:nvPr/>
        </p:nvSpPr>
        <p:spPr bwMode="auto">
          <a:xfrm flipV="1">
            <a:off x="990600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30" name="Line 22"/>
          <p:cNvSpPr>
            <a:spLocks noChangeShapeType="1"/>
          </p:cNvSpPr>
          <p:nvPr/>
        </p:nvSpPr>
        <p:spPr bwMode="auto">
          <a:xfrm>
            <a:off x="990600" y="47244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31" name="Line 23"/>
          <p:cNvSpPr>
            <a:spLocks noChangeShapeType="1"/>
          </p:cNvSpPr>
          <p:nvPr/>
        </p:nvSpPr>
        <p:spPr bwMode="auto">
          <a:xfrm>
            <a:off x="4572000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32" name="Line 24"/>
          <p:cNvSpPr>
            <a:spLocks noChangeShapeType="1"/>
          </p:cNvSpPr>
          <p:nvPr/>
        </p:nvSpPr>
        <p:spPr bwMode="auto">
          <a:xfrm>
            <a:off x="4572000" y="52578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33" name="Line 25"/>
          <p:cNvSpPr>
            <a:spLocks noChangeShapeType="1"/>
          </p:cNvSpPr>
          <p:nvPr/>
        </p:nvSpPr>
        <p:spPr bwMode="auto">
          <a:xfrm flipV="1">
            <a:off x="8458200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6234" name="Line 26"/>
          <p:cNvSpPr>
            <a:spLocks noChangeShapeType="1"/>
          </p:cNvSpPr>
          <p:nvPr/>
        </p:nvSpPr>
        <p:spPr bwMode="auto">
          <a:xfrm>
            <a:off x="8458200" y="4724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clocking (2/2)</a:t>
            </a:r>
            <a:endParaRPr lang="en-US"/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Multiple-cycle CPU: Only one stage of instruction per clock cycle.  </a:t>
            </a:r>
          </a:p>
          <a:p>
            <a:pPr lvl="1"/>
            <a:r>
              <a:rPr lang="en-US" dirty="0" smtClean="0"/>
              <a:t>The clock is made as long as the </a:t>
            </a:r>
            <a:r>
              <a:rPr lang="en-US" dirty="0" smtClean="0">
                <a:solidFill>
                  <a:schemeClr val="accent1"/>
                </a:solidFill>
              </a:rPr>
              <a:t>slowest </a:t>
            </a:r>
            <a:r>
              <a:rPr lang="en-US" dirty="0" smtClean="0"/>
              <a:t>stage.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Several significant advantages over single cycle execution: Unused stages in a particular instruction can be skipped OR instructions can be pipelined (overlapped).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2743200"/>
            <a:ext cx="1676400" cy="701675"/>
            <a:chOff x="528" y="1920"/>
            <a:chExt cx="1056" cy="442"/>
          </a:xfrm>
        </p:grpSpPr>
        <p:sp>
          <p:nvSpPr>
            <p:cNvPr id="2528262" name="Text Box 6"/>
            <p:cNvSpPr txBox="1">
              <a:spLocks noChangeArrowheads="1"/>
            </p:cNvSpPr>
            <p:nvPr/>
          </p:nvSpPr>
          <p:spPr bwMode="auto">
            <a:xfrm>
              <a:off x="528" y="1920"/>
              <a:ext cx="1032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2528263" name="Line 7"/>
            <p:cNvSpPr>
              <a:spLocks noChangeShapeType="1"/>
            </p:cNvSpPr>
            <p:nvPr/>
          </p:nvSpPr>
          <p:spPr bwMode="auto">
            <a:xfrm>
              <a:off x="720" y="192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90800" y="2438400"/>
            <a:ext cx="1576388" cy="1311275"/>
            <a:chOff x="1632" y="1728"/>
            <a:chExt cx="993" cy="826"/>
          </a:xfrm>
        </p:grpSpPr>
        <p:sp>
          <p:nvSpPr>
            <p:cNvPr id="2528265" name="Text Box 9"/>
            <p:cNvSpPr txBox="1">
              <a:spLocks noChangeArrowheads="1"/>
            </p:cNvSpPr>
            <p:nvPr/>
          </p:nvSpPr>
          <p:spPr bwMode="auto">
            <a:xfrm>
              <a:off x="1632" y="1728"/>
              <a:ext cx="890" cy="8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>
                <a:solidFill>
                  <a:schemeClr val="accent2"/>
                </a:solidFill>
              </a:endParaRP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2528266" name="Line 10"/>
            <p:cNvSpPr>
              <a:spLocks noChangeShapeType="1"/>
            </p:cNvSpPr>
            <p:nvPr/>
          </p:nvSpPr>
          <p:spPr bwMode="auto">
            <a:xfrm>
              <a:off x="1730" y="1920"/>
              <a:ext cx="89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62413" y="2743200"/>
            <a:ext cx="1725612" cy="549275"/>
            <a:chOff x="526" y="2832"/>
            <a:chExt cx="1558" cy="346"/>
          </a:xfrm>
        </p:grpSpPr>
        <p:sp>
          <p:nvSpPr>
            <p:cNvPr id="2528268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2528269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86400" y="2743200"/>
            <a:ext cx="1384300" cy="549275"/>
            <a:chOff x="37" y="2832"/>
            <a:chExt cx="2235" cy="346"/>
          </a:xfrm>
        </p:grpSpPr>
        <p:sp>
          <p:nvSpPr>
            <p:cNvPr id="2528271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2528272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2743200"/>
            <a:ext cx="1285875" cy="701675"/>
            <a:chOff x="424" y="2832"/>
            <a:chExt cx="1660" cy="442"/>
          </a:xfrm>
        </p:grpSpPr>
        <p:sp>
          <p:nvSpPr>
            <p:cNvPr id="2528274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2528275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28276" name="Line 20"/>
          <p:cNvSpPr>
            <a:spLocks noChangeShapeType="1"/>
          </p:cNvSpPr>
          <p:nvPr/>
        </p:nvSpPr>
        <p:spPr bwMode="auto">
          <a:xfrm>
            <a:off x="914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77" name="Line 21"/>
          <p:cNvSpPr>
            <a:spLocks noChangeShapeType="1"/>
          </p:cNvSpPr>
          <p:nvPr/>
        </p:nvSpPr>
        <p:spPr bwMode="auto">
          <a:xfrm flipV="1">
            <a:off x="1143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78" name="Line 22"/>
          <p:cNvSpPr>
            <a:spLocks noChangeShapeType="1"/>
          </p:cNvSpPr>
          <p:nvPr/>
        </p:nvSpPr>
        <p:spPr bwMode="auto">
          <a:xfrm>
            <a:off x="1143000" y="373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79" name="Line 23"/>
          <p:cNvSpPr>
            <a:spLocks noChangeShapeType="1"/>
          </p:cNvSpPr>
          <p:nvPr/>
        </p:nvSpPr>
        <p:spPr bwMode="auto">
          <a:xfrm>
            <a:off x="19812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0" name="Line 24"/>
          <p:cNvSpPr>
            <a:spLocks noChangeShapeType="1"/>
          </p:cNvSpPr>
          <p:nvPr/>
        </p:nvSpPr>
        <p:spPr bwMode="auto">
          <a:xfrm>
            <a:off x="1981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1" name="Line 25"/>
          <p:cNvSpPr>
            <a:spLocks noChangeShapeType="1"/>
          </p:cNvSpPr>
          <p:nvPr/>
        </p:nvSpPr>
        <p:spPr bwMode="auto">
          <a:xfrm>
            <a:off x="2438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2" name="Line 26"/>
          <p:cNvSpPr>
            <a:spLocks noChangeShapeType="1"/>
          </p:cNvSpPr>
          <p:nvPr/>
        </p:nvSpPr>
        <p:spPr bwMode="auto">
          <a:xfrm flipV="1">
            <a:off x="2667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3" name="Line 27"/>
          <p:cNvSpPr>
            <a:spLocks noChangeShapeType="1"/>
          </p:cNvSpPr>
          <p:nvPr/>
        </p:nvSpPr>
        <p:spPr bwMode="auto">
          <a:xfrm>
            <a:off x="2667000" y="373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4" name="Line 28"/>
          <p:cNvSpPr>
            <a:spLocks noChangeShapeType="1"/>
          </p:cNvSpPr>
          <p:nvPr/>
        </p:nvSpPr>
        <p:spPr bwMode="auto">
          <a:xfrm>
            <a:off x="35052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5" name="Line 29"/>
          <p:cNvSpPr>
            <a:spLocks noChangeShapeType="1"/>
          </p:cNvSpPr>
          <p:nvPr/>
        </p:nvSpPr>
        <p:spPr bwMode="auto">
          <a:xfrm>
            <a:off x="3505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6" name="Line 30"/>
          <p:cNvSpPr>
            <a:spLocks noChangeShapeType="1"/>
          </p:cNvSpPr>
          <p:nvPr/>
        </p:nvSpPr>
        <p:spPr bwMode="auto">
          <a:xfrm>
            <a:off x="3962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7" name="Line 31"/>
          <p:cNvSpPr>
            <a:spLocks noChangeShapeType="1"/>
          </p:cNvSpPr>
          <p:nvPr/>
        </p:nvSpPr>
        <p:spPr bwMode="auto">
          <a:xfrm flipV="1">
            <a:off x="4191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8" name="Line 32"/>
          <p:cNvSpPr>
            <a:spLocks noChangeShapeType="1"/>
          </p:cNvSpPr>
          <p:nvPr/>
        </p:nvSpPr>
        <p:spPr bwMode="auto">
          <a:xfrm>
            <a:off x="4191000" y="373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89" name="Line 33"/>
          <p:cNvSpPr>
            <a:spLocks noChangeShapeType="1"/>
          </p:cNvSpPr>
          <p:nvPr/>
        </p:nvSpPr>
        <p:spPr bwMode="auto">
          <a:xfrm>
            <a:off x="50292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0" name="Line 34"/>
          <p:cNvSpPr>
            <a:spLocks noChangeShapeType="1"/>
          </p:cNvSpPr>
          <p:nvPr/>
        </p:nvSpPr>
        <p:spPr bwMode="auto">
          <a:xfrm>
            <a:off x="5029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1" name="Line 35"/>
          <p:cNvSpPr>
            <a:spLocks noChangeShapeType="1"/>
          </p:cNvSpPr>
          <p:nvPr/>
        </p:nvSpPr>
        <p:spPr bwMode="auto">
          <a:xfrm>
            <a:off x="5486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2" name="Line 36"/>
          <p:cNvSpPr>
            <a:spLocks noChangeShapeType="1"/>
          </p:cNvSpPr>
          <p:nvPr/>
        </p:nvSpPr>
        <p:spPr bwMode="auto">
          <a:xfrm flipV="1">
            <a:off x="5715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3" name="Line 37"/>
          <p:cNvSpPr>
            <a:spLocks noChangeShapeType="1"/>
          </p:cNvSpPr>
          <p:nvPr/>
        </p:nvSpPr>
        <p:spPr bwMode="auto">
          <a:xfrm>
            <a:off x="5715000" y="373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4" name="Line 38"/>
          <p:cNvSpPr>
            <a:spLocks noChangeShapeType="1"/>
          </p:cNvSpPr>
          <p:nvPr/>
        </p:nvSpPr>
        <p:spPr bwMode="auto">
          <a:xfrm>
            <a:off x="65532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5" name="Line 39"/>
          <p:cNvSpPr>
            <a:spLocks noChangeShapeType="1"/>
          </p:cNvSpPr>
          <p:nvPr/>
        </p:nvSpPr>
        <p:spPr bwMode="auto">
          <a:xfrm>
            <a:off x="6553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6" name="Line 40"/>
          <p:cNvSpPr>
            <a:spLocks noChangeShapeType="1"/>
          </p:cNvSpPr>
          <p:nvPr/>
        </p:nvSpPr>
        <p:spPr bwMode="auto">
          <a:xfrm>
            <a:off x="7010400" y="4267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7" name="Line 41"/>
          <p:cNvSpPr>
            <a:spLocks noChangeShapeType="1"/>
          </p:cNvSpPr>
          <p:nvPr/>
        </p:nvSpPr>
        <p:spPr bwMode="auto">
          <a:xfrm flipV="1">
            <a:off x="7239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8" name="Line 42"/>
          <p:cNvSpPr>
            <a:spLocks noChangeShapeType="1"/>
          </p:cNvSpPr>
          <p:nvPr/>
        </p:nvSpPr>
        <p:spPr bwMode="auto">
          <a:xfrm>
            <a:off x="7239000" y="373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299" name="Line 43"/>
          <p:cNvSpPr>
            <a:spLocks noChangeShapeType="1"/>
          </p:cNvSpPr>
          <p:nvPr/>
        </p:nvSpPr>
        <p:spPr bwMode="auto">
          <a:xfrm>
            <a:off x="80772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300" name="Line 44"/>
          <p:cNvSpPr>
            <a:spLocks noChangeShapeType="1"/>
          </p:cNvSpPr>
          <p:nvPr/>
        </p:nvSpPr>
        <p:spPr bwMode="auto">
          <a:xfrm>
            <a:off x="8077200" y="4267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8301" name="Line 45"/>
          <p:cNvSpPr>
            <a:spLocks noChangeShapeType="1"/>
          </p:cNvSpPr>
          <p:nvPr/>
        </p:nvSpPr>
        <p:spPr bwMode="auto">
          <a:xfrm>
            <a:off x="8763000" y="3733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953000" y="152400"/>
            <a:ext cx="3733800" cy="8412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i="1" dirty="0">
                <a:solidFill>
                  <a:schemeClr val="tx1"/>
                </a:solidFill>
                <a:latin typeface="18 VAG Rounded Bold   07390"/>
              </a:rPr>
              <a:t>For each instruction, how do we control the flow of information though the </a:t>
            </a:r>
            <a:r>
              <a:rPr lang="en-US" sz="2000" b="1" i="1" dirty="0" err="1">
                <a:solidFill>
                  <a:schemeClr val="tx1"/>
                </a:solidFill>
                <a:latin typeface="18 VAG Rounded Bold   07390"/>
              </a:rPr>
              <a:t>datapath</a:t>
            </a:r>
            <a:r>
              <a:rPr lang="en-US" sz="2000" b="1" i="1" dirty="0">
                <a:solidFill>
                  <a:schemeClr val="tx1"/>
                </a:solidFill>
                <a:latin typeface="18 VAG Rounded Bold   0739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33800"/>
            <a:ext cx="7467600" cy="2974975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dirty="0"/>
              <a:t>If the destination </a:t>
            </a:r>
            <a:r>
              <a:rPr lang="en-US" dirty="0" err="1"/>
              <a:t>reg</a:t>
            </a:r>
            <a:r>
              <a:rPr lang="en-US" dirty="0"/>
              <a:t> is the same as the source </a:t>
            </a:r>
            <a:r>
              <a:rPr lang="en-US" dirty="0" err="1"/>
              <a:t>reg</a:t>
            </a:r>
            <a:r>
              <a:rPr lang="en-US" dirty="0"/>
              <a:t>, we</a:t>
            </a:r>
            <a:r>
              <a:rPr lang="en-US" dirty="0">
                <a:solidFill>
                  <a:srgbClr val="800080"/>
                </a:solidFill>
              </a:rPr>
              <a:t> could compute the incorrect value! </a:t>
            </a:r>
            <a:endParaRPr lang="en-US" dirty="0"/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dirty="0"/>
              <a:t>We’re going to be able to read 2 registers and write a 3</a:t>
            </a:r>
            <a:r>
              <a:rPr lang="en-US" baseline="30000" dirty="0"/>
              <a:t>rd</a:t>
            </a:r>
            <a:r>
              <a:rPr lang="en-US" dirty="0"/>
              <a:t> in </a:t>
            </a:r>
            <a:r>
              <a:rPr lang="en-US" dirty="0">
                <a:solidFill>
                  <a:srgbClr val="800080"/>
                </a:solidFill>
              </a:rPr>
              <a:t>1 cycle</a:t>
            </a:r>
            <a:endParaRPr lang="en-US" dirty="0"/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dirty="0" err="1"/>
              <a:t>Datapath</a:t>
            </a:r>
            <a:r>
              <a:rPr lang="en-US" dirty="0"/>
              <a:t> is hard, </a:t>
            </a:r>
            <a:r>
              <a:rPr lang="en-US" dirty="0">
                <a:solidFill>
                  <a:srgbClr val="800080"/>
                </a:solidFill>
              </a:rPr>
              <a:t>Control is easy</a:t>
            </a:r>
            <a:endParaRPr lang="en-US" dirty="0"/>
          </a:p>
        </p:txBody>
      </p:sp>
      <p:sp>
        <p:nvSpPr>
          <p:cNvPr id="2530308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33800"/>
            <a:ext cx="7467600" cy="2974975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Truth table for mux with 4-bits of signals has 2</a:t>
            </a:r>
            <a:r>
              <a:rPr lang="en-US" baseline="30000"/>
              <a:t>4</a:t>
            </a:r>
            <a:r>
              <a:rPr lang="en-US"/>
              <a:t> rows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We could cascade N 1-bit shifters to make 1 N-bit shifter for sll, srl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If 1-bit adder delay is T, the N-bit adder delay would also be T</a:t>
            </a:r>
          </a:p>
        </p:txBody>
      </p:sp>
      <p:sp>
        <p:nvSpPr>
          <p:cNvPr id="2532356" name="Rectangle 4"/>
          <p:cNvSpPr>
            <a:spLocks noChangeArrowheads="1"/>
          </p:cNvSpPr>
          <p:nvPr/>
        </p:nvSpPr>
        <p:spPr bwMode="auto">
          <a:xfrm>
            <a:off x="7543800" y="3706813"/>
            <a:ext cx="1481138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 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8: TTT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733800"/>
            <a:ext cx="7467600" cy="2974975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Truth table for mux with 4-bits of signals is 2</a:t>
            </a:r>
            <a:r>
              <a:rPr lang="en-US" baseline="30000"/>
              <a:t>4</a:t>
            </a:r>
            <a:r>
              <a:rPr lang="en-US"/>
              <a:t> rows long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We could cascade N 1-bit shifters to make 1 N-bit shifter for sll, srl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/>
              <a:t>If 1-bit adder delay is T, the N-bit adder delay would also be T</a:t>
            </a:r>
          </a:p>
        </p:txBody>
      </p:sp>
      <p:sp>
        <p:nvSpPr>
          <p:cNvPr id="2534404" name="Rectangle 4"/>
          <p:cNvSpPr>
            <a:spLocks noChangeArrowheads="1"/>
          </p:cNvSpPr>
          <p:nvPr/>
        </p:nvSpPr>
        <p:spPr bwMode="auto">
          <a:xfrm>
            <a:off x="7543800" y="3706813"/>
            <a:ext cx="1481138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 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8: TTT</a:t>
            </a:r>
          </a:p>
        </p:txBody>
      </p:sp>
      <p:sp>
        <p:nvSpPr>
          <p:cNvPr id="2534405" name="Rectangle 5"/>
          <p:cNvSpPr>
            <a:spLocks noChangeArrowheads="1"/>
          </p:cNvSpPr>
          <p:nvPr/>
        </p:nvSpPr>
        <p:spPr bwMode="auto">
          <a:xfrm>
            <a:off x="152400" y="762000"/>
            <a:ext cx="8839200" cy="2974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3200" b="1">
                <a:solidFill>
                  <a:schemeClr val="tx1"/>
                </a:solidFill>
              </a:rPr>
              <a:t>Truth table for mux with 4-bits of signals controls 16 inputs, for a total of 20 inputs, so truth table is 2</a:t>
            </a:r>
            <a:r>
              <a:rPr lang="en-US" sz="3200" b="1" baseline="30000">
                <a:solidFill>
                  <a:schemeClr val="tx1"/>
                </a:solidFill>
              </a:rPr>
              <a:t>20</a:t>
            </a:r>
            <a:r>
              <a:rPr lang="en-US" sz="3200" b="1">
                <a:solidFill>
                  <a:schemeClr val="tx1"/>
                </a:solidFill>
              </a:rPr>
              <a:t> rows…</a:t>
            </a:r>
            <a:r>
              <a:rPr lang="en-US" sz="3200" b="1"/>
              <a:t>FALSE</a:t>
            </a:r>
            <a:endParaRPr lang="en-US" sz="3200" b="1">
              <a:solidFill>
                <a:schemeClr val="tx1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3200" b="1">
                <a:solidFill>
                  <a:schemeClr val="tx1"/>
                </a:solidFill>
              </a:rPr>
              <a:t>We could cascade N 1-bit shifters to make 1 N-bit shifter for sll, srl … </a:t>
            </a:r>
            <a:r>
              <a:rPr lang="en-US" sz="3200" b="1">
                <a:solidFill>
                  <a:schemeClr val="accent2"/>
                </a:solidFill>
              </a:rPr>
              <a:t>TRUE</a:t>
            </a:r>
            <a:endParaRPr lang="en-US" sz="3200" b="1">
              <a:solidFill>
                <a:schemeClr val="tx1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3200" b="1">
                <a:solidFill>
                  <a:schemeClr val="tx1"/>
                </a:solidFill>
              </a:rPr>
              <a:t>What about the cascading carry? </a:t>
            </a:r>
            <a:r>
              <a:rPr lang="en-US" sz="3200" b="1"/>
              <a:t>FALSE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534406" name="AutoShape 6"/>
          <p:cNvSpPr>
            <a:spLocks noChangeArrowheads="1"/>
          </p:cNvSpPr>
          <p:nvPr/>
        </p:nvSpPr>
        <p:spPr bwMode="auto">
          <a:xfrm>
            <a:off x="7315200" y="4670425"/>
            <a:ext cx="17526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34407" name="Rectangle 7"/>
          <p:cNvSpPr>
            <a:spLocks noChangeArrowheads="1"/>
          </p:cNvSpPr>
          <p:nvPr/>
        </p:nvSpPr>
        <p:spPr bwMode="auto">
          <a:xfrm>
            <a:off x="152400" y="762000"/>
            <a:ext cx="8991600" cy="5943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34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53440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53440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53440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3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3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3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53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53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53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53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53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53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534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534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4405" grpId="0" build="p" animBg="1"/>
      <p:bldP spid="2534406" grpId="0" animBg="1"/>
      <p:bldP spid="25344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Components of a Computer</a:t>
            </a:r>
            <a:endParaRPr lang="en-US"/>
          </a:p>
        </p:txBody>
      </p:sp>
      <p:sp>
        <p:nvSpPr>
          <p:cNvPr id="2483203" name="Rectangle 3"/>
          <p:cNvSpPr>
            <a:spLocks noChangeArrowheads="1"/>
          </p:cNvSpPr>
          <p:nvPr/>
        </p:nvSpPr>
        <p:spPr bwMode="auto">
          <a:xfrm>
            <a:off x="381000" y="1524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04" name="Rectangle 4"/>
          <p:cNvSpPr>
            <a:spLocks noChangeArrowheads="1"/>
          </p:cNvSpPr>
          <p:nvPr/>
        </p:nvSpPr>
        <p:spPr bwMode="auto">
          <a:xfrm>
            <a:off x="762000" y="2159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05" name="Rectangle 5"/>
          <p:cNvSpPr>
            <a:spLocks noChangeArrowheads="1"/>
          </p:cNvSpPr>
          <p:nvPr/>
        </p:nvSpPr>
        <p:spPr bwMode="auto">
          <a:xfrm>
            <a:off x="735013" y="2405063"/>
            <a:ext cx="200818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 Processor</a:t>
            </a:r>
          </a:p>
        </p:txBody>
      </p:sp>
      <p:sp>
        <p:nvSpPr>
          <p:cNvPr id="2483206" name="Rectangle 6"/>
          <p:cNvSpPr>
            <a:spLocks noChangeArrowheads="1"/>
          </p:cNvSpPr>
          <p:nvPr/>
        </p:nvSpPr>
        <p:spPr bwMode="auto">
          <a:xfrm>
            <a:off x="28194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07" name="Rectangle 7"/>
          <p:cNvSpPr>
            <a:spLocks noChangeArrowheads="1"/>
          </p:cNvSpPr>
          <p:nvPr/>
        </p:nvSpPr>
        <p:spPr bwMode="auto">
          <a:xfrm>
            <a:off x="48006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08" name="Rectangle 8"/>
          <p:cNvSpPr>
            <a:spLocks noChangeArrowheads="1"/>
          </p:cNvSpPr>
          <p:nvPr/>
        </p:nvSpPr>
        <p:spPr bwMode="auto">
          <a:xfrm>
            <a:off x="3068638" y="1663700"/>
            <a:ext cx="1692771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Computer</a:t>
            </a:r>
          </a:p>
        </p:txBody>
      </p:sp>
      <p:sp>
        <p:nvSpPr>
          <p:cNvPr id="2483209" name="AutoShape 9"/>
          <p:cNvSpPr>
            <a:spLocks noChangeArrowheads="1"/>
          </p:cNvSpPr>
          <p:nvPr/>
        </p:nvSpPr>
        <p:spPr bwMode="auto">
          <a:xfrm>
            <a:off x="914400" y="2971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10" name="AutoShape 10"/>
          <p:cNvSpPr>
            <a:spLocks noChangeArrowheads="1"/>
          </p:cNvSpPr>
          <p:nvPr/>
        </p:nvSpPr>
        <p:spPr bwMode="auto">
          <a:xfrm>
            <a:off x="914400" y="4191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11" name="Rectangle 11"/>
          <p:cNvSpPr>
            <a:spLocks noChangeArrowheads="1"/>
          </p:cNvSpPr>
          <p:nvPr/>
        </p:nvSpPr>
        <p:spPr bwMode="auto">
          <a:xfrm>
            <a:off x="995363" y="3200400"/>
            <a:ext cx="140606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18 VAG Rounded Bold   07390"/>
              </a:rPr>
              <a:t>Control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483212" name="Rectangle 12"/>
          <p:cNvSpPr>
            <a:spLocks noChangeArrowheads="1"/>
          </p:cNvSpPr>
          <p:nvPr/>
        </p:nvSpPr>
        <p:spPr bwMode="auto">
          <a:xfrm>
            <a:off x="898773" y="4419600"/>
            <a:ext cx="161582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err="1">
                <a:latin typeface="18 VAG Rounded Bold   07390"/>
              </a:rPr>
              <a:t>Datapath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483213" name="Rectangle 13"/>
          <p:cNvSpPr>
            <a:spLocks noChangeArrowheads="1"/>
          </p:cNvSpPr>
          <p:nvPr/>
        </p:nvSpPr>
        <p:spPr bwMode="auto">
          <a:xfrm>
            <a:off x="2819400" y="2286000"/>
            <a:ext cx="1962612" cy="2992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latin typeface="18 VAG Rounded Bold   07390"/>
              </a:rPr>
              <a:t>Memory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(passive)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  <a:p>
            <a:pPr algn="ctr">
              <a:lnSpc>
                <a:spcPct val="85000"/>
              </a:lnSpc>
            </a:pP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(where 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programs, 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data live 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when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18 VAG Rounded Bold   07390"/>
              </a:rPr>
              <a:t>running)</a:t>
            </a:r>
            <a:endParaRPr lang="en-US" sz="28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483214" name="Rectangle 14"/>
          <p:cNvSpPr>
            <a:spLocks noChangeArrowheads="1"/>
          </p:cNvSpPr>
          <p:nvPr/>
        </p:nvSpPr>
        <p:spPr bwMode="auto">
          <a:xfrm>
            <a:off x="4933950" y="2133600"/>
            <a:ext cx="133369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Devices</a:t>
            </a:r>
          </a:p>
        </p:txBody>
      </p:sp>
      <p:sp>
        <p:nvSpPr>
          <p:cNvPr id="2483215" name="AutoShape 15"/>
          <p:cNvSpPr>
            <a:spLocks noChangeArrowheads="1"/>
          </p:cNvSpPr>
          <p:nvPr/>
        </p:nvSpPr>
        <p:spPr bwMode="auto">
          <a:xfrm>
            <a:off x="4927600" y="2667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16" name="AutoShape 16"/>
          <p:cNvSpPr>
            <a:spLocks noChangeArrowheads="1"/>
          </p:cNvSpPr>
          <p:nvPr/>
        </p:nvSpPr>
        <p:spPr bwMode="auto">
          <a:xfrm>
            <a:off x="4927600" y="3632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17" name="Rectangle 17"/>
          <p:cNvSpPr>
            <a:spLocks noChangeArrowheads="1"/>
          </p:cNvSpPr>
          <p:nvPr/>
        </p:nvSpPr>
        <p:spPr bwMode="auto">
          <a:xfrm>
            <a:off x="4984750" y="2838450"/>
            <a:ext cx="974626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/>
              </a:rPr>
              <a:t>Input</a:t>
            </a:r>
            <a:endParaRPr lang="en-US" sz="2800" b="1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483218" name="Rectangle 18"/>
          <p:cNvSpPr>
            <a:spLocks noChangeArrowheads="1"/>
          </p:cNvSpPr>
          <p:nvPr/>
        </p:nvSpPr>
        <p:spPr bwMode="auto">
          <a:xfrm>
            <a:off x="4984750" y="3803650"/>
            <a:ext cx="125675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/>
              </a:rPr>
              <a:t>Output</a:t>
            </a:r>
            <a:endParaRPr lang="en-US" sz="2800" b="1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2483219" name="Text Box 19"/>
          <p:cNvSpPr txBox="1">
            <a:spLocks noChangeArrowheads="1"/>
          </p:cNvSpPr>
          <p:nvPr/>
        </p:nvSpPr>
        <p:spPr bwMode="auto">
          <a:xfrm>
            <a:off x="6858000" y="1600200"/>
            <a:ext cx="180049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Keyboard, </a:t>
            </a:r>
            <a:br>
              <a:rPr lang="en-US" sz="2800" b="1">
                <a:solidFill>
                  <a:schemeClr val="tx1"/>
                </a:solidFill>
                <a:latin typeface="18 VAG Rounded Bold   07390"/>
              </a:rPr>
            </a:br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Mouse</a:t>
            </a:r>
            <a:endParaRPr lang="en-US" sz="2800">
              <a:latin typeface="18 VAG Rounded Bold   07390"/>
            </a:endParaRPr>
          </a:p>
        </p:txBody>
      </p:sp>
      <p:sp>
        <p:nvSpPr>
          <p:cNvPr id="2483220" name="Text Box 20"/>
          <p:cNvSpPr txBox="1">
            <a:spLocks noChangeArrowheads="1"/>
          </p:cNvSpPr>
          <p:nvPr/>
        </p:nvSpPr>
        <p:spPr bwMode="auto">
          <a:xfrm>
            <a:off x="7086600" y="4876800"/>
            <a:ext cx="1402948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Display</a:t>
            </a:r>
            <a:r>
              <a:rPr lang="en-US" sz="2800">
                <a:solidFill>
                  <a:schemeClr val="tx1"/>
                </a:solidFill>
                <a:latin typeface="18 VAG Rounded Bold   07390"/>
              </a:rPr>
              <a:t>, </a:t>
            </a:r>
            <a:br>
              <a:rPr lang="en-US" sz="2800">
                <a:solidFill>
                  <a:schemeClr val="tx1"/>
                </a:solidFill>
                <a:latin typeface="18 VAG Rounded Bold   07390"/>
              </a:rPr>
            </a:br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Printer</a:t>
            </a:r>
            <a:endParaRPr lang="en-US" sz="2800">
              <a:latin typeface="18 VAG Rounded Bold   07390"/>
            </a:endParaRPr>
          </a:p>
        </p:txBody>
      </p:sp>
      <p:sp>
        <p:nvSpPr>
          <p:cNvPr id="2483221" name="Line 21"/>
          <p:cNvSpPr>
            <a:spLocks noChangeShapeType="1"/>
          </p:cNvSpPr>
          <p:nvPr/>
        </p:nvSpPr>
        <p:spPr bwMode="auto">
          <a:xfrm>
            <a:off x="6400800" y="4267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22" name="Line 22"/>
          <p:cNvSpPr>
            <a:spLocks noChangeShapeType="1"/>
          </p:cNvSpPr>
          <p:nvPr/>
        </p:nvSpPr>
        <p:spPr bwMode="auto">
          <a:xfrm flipH="1">
            <a:off x="6096000" y="2286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23" name="Text Box 23"/>
          <p:cNvSpPr txBox="1">
            <a:spLocks noChangeArrowheads="1"/>
          </p:cNvSpPr>
          <p:nvPr/>
        </p:nvSpPr>
        <p:spPr bwMode="auto">
          <a:xfrm>
            <a:off x="6858000" y="2438400"/>
            <a:ext cx="1889125" cy="2429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18 VAG Rounded Bold   07390"/>
              </a:rPr>
              <a:t>Disk</a:t>
            </a:r>
            <a:r>
              <a:rPr lang="en-US" sz="2800">
                <a:latin typeface="18 VAG Rounded Bold   07390"/>
              </a:rPr>
              <a:t> </a:t>
            </a:r>
            <a:br>
              <a:rPr lang="en-US" sz="2800">
                <a:latin typeface="18 VAG Rounded Bold   07390"/>
              </a:rPr>
            </a:br>
            <a:r>
              <a:rPr lang="en-US" sz="2800">
                <a:solidFill>
                  <a:schemeClr val="tx1"/>
                </a:solidFill>
                <a:latin typeface="18 VAG Rounded Bold   07390"/>
              </a:rPr>
              <a:t>(where </a:t>
            </a:r>
          </a:p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18 VAG Rounded Bold   07390"/>
              </a:rPr>
              <a:t>programs, </a:t>
            </a:r>
          </a:p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18 VAG Rounded Bold   07390"/>
              </a:rPr>
              <a:t>data live when not running)</a:t>
            </a:r>
          </a:p>
        </p:txBody>
      </p:sp>
      <p:sp>
        <p:nvSpPr>
          <p:cNvPr id="2483224" name="Line 24"/>
          <p:cNvSpPr>
            <a:spLocks noChangeShapeType="1"/>
          </p:cNvSpPr>
          <p:nvPr/>
        </p:nvSpPr>
        <p:spPr bwMode="auto">
          <a:xfrm flipH="1" flipV="1">
            <a:off x="6096000" y="3048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25" name="Line 25"/>
          <p:cNvSpPr>
            <a:spLocks noChangeShapeType="1"/>
          </p:cNvSpPr>
          <p:nvPr/>
        </p:nvSpPr>
        <p:spPr bwMode="auto">
          <a:xfrm flipV="1">
            <a:off x="6400800" y="3733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483226" name="AutoShape 26"/>
          <p:cNvSpPr>
            <a:spLocks noChangeArrowheads="1"/>
          </p:cNvSpPr>
          <p:nvPr/>
        </p:nvSpPr>
        <p:spPr bwMode="auto">
          <a:xfrm>
            <a:off x="685800" y="1295400"/>
            <a:ext cx="2035175" cy="441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conclusion…”</a:t>
            </a:r>
            <a:endParaRPr lang="en-US"/>
          </a:p>
        </p:txBody>
      </p:sp>
      <p:sp>
        <p:nvSpPr>
          <p:cNvPr id="253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N-bit adder-</a:t>
            </a:r>
            <a:r>
              <a:rPr lang="en-US" dirty="0" err="1" smtClean="0"/>
              <a:t>subtractor</a:t>
            </a:r>
            <a:r>
              <a:rPr lang="en-US" dirty="0" smtClean="0"/>
              <a:t> done using N 1-bit adders with XOR gates on input</a:t>
            </a:r>
          </a:p>
          <a:p>
            <a:pPr lvl="1"/>
            <a:r>
              <a:rPr lang="en-US" dirty="0" smtClean="0"/>
              <a:t>XOR serves as conditional inverter</a:t>
            </a:r>
          </a:p>
          <a:p>
            <a:r>
              <a:rPr lang="en-US" dirty="0" smtClean="0"/>
              <a:t>CPU design involves </a:t>
            </a:r>
            <a:r>
              <a:rPr lang="en-US" dirty="0" err="1" smtClean="0"/>
              <a:t>Datapath,Control</a:t>
            </a:r>
            <a:endParaRPr lang="en-US" dirty="0" smtClean="0"/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in MIPS involves 5 CPU stages</a:t>
            </a:r>
          </a:p>
          <a:p>
            <a:pPr marL="1223963" lvl="2" indent="-457200">
              <a:buFont typeface="+mj-lt"/>
              <a:buAutoNum type="arabicPeriod"/>
            </a:pPr>
            <a:r>
              <a:rPr lang="en-US" dirty="0" smtClean="0"/>
              <a:t>Instruction Fetch</a:t>
            </a:r>
          </a:p>
          <a:p>
            <a:pPr marL="1223963" lvl="2" indent="-457200">
              <a:buFont typeface="+mj-lt"/>
              <a:buAutoNum type="arabicPeriod"/>
            </a:pPr>
            <a:r>
              <a:rPr lang="en-US" dirty="0" smtClean="0"/>
              <a:t>Instruction Decode &amp; Register Read</a:t>
            </a:r>
          </a:p>
          <a:p>
            <a:pPr marL="1223963" lvl="2" indent="-457200">
              <a:buFont typeface="+mj-lt"/>
              <a:buAutoNum type="arabicPeriod"/>
            </a:pPr>
            <a:r>
              <a:rPr lang="en-US" dirty="0" smtClean="0"/>
              <a:t>ALU (Execute)</a:t>
            </a:r>
          </a:p>
          <a:p>
            <a:pPr marL="1223963" lvl="2" indent="-457200">
              <a:buFont typeface="+mj-lt"/>
              <a:buAutoNum type="arabicPeriod"/>
            </a:pPr>
            <a:r>
              <a:rPr lang="en-US" dirty="0" smtClean="0"/>
              <a:t>Memory</a:t>
            </a:r>
          </a:p>
          <a:p>
            <a:pPr marL="1223963" lvl="2" indent="-457200">
              <a:buFont typeface="+mj-lt"/>
              <a:buAutoNum type="arabicPeriod"/>
            </a:pPr>
            <a:r>
              <a:rPr lang="en-US" dirty="0" smtClean="0"/>
              <a:t>Register Write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CPU</a:t>
            </a:r>
            <a:endParaRPr lang="en-US"/>
          </a:p>
        </p:txBody>
      </p:sp>
      <p:sp>
        <p:nvSpPr>
          <p:cNvPr id="248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Processor </a:t>
            </a:r>
            <a:r>
              <a:rPr lang="en-US" dirty="0" smtClean="0">
                <a:solidFill>
                  <a:schemeClr val="accent2"/>
                </a:solidFill>
              </a:rPr>
              <a:t>(CPU)</a:t>
            </a:r>
            <a:r>
              <a:rPr lang="en-US" dirty="0" smtClean="0"/>
              <a:t>: the active part of the computer, which does all the work (data manipulation and decision-making)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/>
              <a:t>: portion of the processor which contains hardware necessary to perform operations required by the processor (the brawn)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Control</a:t>
            </a:r>
            <a:r>
              <a:rPr lang="en-US" dirty="0" smtClean="0"/>
              <a:t>: portion of the processor (also in hardware) which tells the </a:t>
            </a:r>
            <a:r>
              <a:rPr lang="en-US" dirty="0" err="1" smtClean="0"/>
              <a:t>datapath</a:t>
            </a:r>
            <a:r>
              <a:rPr lang="en-US" dirty="0" smtClean="0"/>
              <a:t> what needs to be done (the brain)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the Datapath : Overview</a:t>
            </a:r>
            <a:endParaRPr lang="en-US"/>
          </a:p>
        </p:txBody>
      </p:sp>
      <p:sp>
        <p:nvSpPr>
          <p:cNvPr id="248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a single, atomic block which “executes an instruction” (performs all necessary operations beginning with fetching the instruction) would be too bulky and inefficient</a:t>
            </a:r>
          </a:p>
          <a:p>
            <a:r>
              <a:rPr lang="en-US" dirty="0" smtClean="0"/>
              <a:t>Solution: break up the process of “executing an instruction” into </a:t>
            </a:r>
            <a:r>
              <a:rPr lang="en-US" dirty="0" smtClean="0">
                <a:solidFill>
                  <a:schemeClr val="accent1"/>
                </a:solidFill>
              </a:rPr>
              <a:t>stages</a:t>
            </a:r>
            <a:r>
              <a:rPr lang="en-US" dirty="0" smtClean="0"/>
              <a:t>, and then connect the stages to create the whole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smaller stages are easier to design</a:t>
            </a:r>
          </a:p>
          <a:p>
            <a:pPr lvl="1"/>
            <a:r>
              <a:rPr lang="en-US" dirty="0" smtClean="0"/>
              <a:t>easy to optimize (change) one stage without touching the others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the Datapath (1/5)</a:t>
            </a:r>
            <a:endParaRPr lang="en-US"/>
          </a:p>
        </p:txBody>
      </p:sp>
      <p:sp>
        <p:nvSpPr>
          <p:cNvPr id="248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wide variety of MIPS instructions: so what general steps do they have in common?</a:t>
            </a:r>
          </a:p>
          <a:p>
            <a:r>
              <a:rPr lang="en-US" dirty="0" smtClean="0"/>
              <a:t>Stage 1: </a:t>
            </a:r>
            <a:r>
              <a:rPr lang="en-US" dirty="0" smtClean="0">
                <a:solidFill>
                  <a:schemeClr val="accent1"/>
                </a:solidFill>
              </a:rPr>
              <a:t>Instruction Fetch</a:t>
            </a:r>
          </a:p>
          <a:p>
            <a:pPr lvl="1"/>
            <a:r>
              <a:rPr lang="en-US" dirty="0" smtClean="0"/>
              <a:t>no matter what the instruction, the 32-bit instruction word must first be fetched from memory (the cache-memory hierarchy)</a:t>
            </a:r>
          </a:p>
          <a:p>
            <a:pPr lvl="1"/>
            <a:r>
              <a:rPr lang="en-US" dirty="0" smtClean="0"/>
              <a:t>also, this is where we </a:t>
            </a:r>
            <a:r>
              <a:rPr lang="en-US" dirty="0" smtClean="0">
                <a:solidFill>
                  <a:schemeClr val="accent1"/>
                </a:solidFill>
              </a:rPr>
              <a:t>Increment PC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(that is, PC = PC + 4, to point to the next instruction: byte addressing so + 4)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the Datapath (2/5)</a:t>
            </a:r>
            <a:endParaRPr lang="en-US"/>
          </a:p>
        </p:txBody>
      </p:sp>
      <p:sp>
        <p:nvSpPr>
          <p:cNvPr id="249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2: </a:t>
            </a:r>
            <a:r>
              <a:rPr lang="en-US" dirty="0" smtClean="0">
                <a:solidFill>
                  <a:schemeClr val="accent1"/>
                </a:solidFill>
              </a:rPr>
              <a:t>Instruction Decode</a:t>
            </a:r>
          </a:p>
          <a:p>
            <a:pPr lvl="1"/>
            <a:r>
              <a:rPr lang="en-US" dirty="0" smtClean="0"/>
              <a:t>upon fetching the instruction, we next gather data from the fields (decode all necessary instruction data)</a:t>
            </a:r>
          </a:p>
          <a:p>
            <a:pPr lvl="1"/>
            <a:r>
              <a:rPr lang="en-US" dirty="0" smtClean="0"/>
              <a:t>first, read the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to determine instruction type and field lengths</a:t>
            </a:r>
          </a:p>
          <a:p>
            <a:pPr lvl="1"/>
            <a:r>
              <a:rPr lang="en-US" dirty="0" smtClean="0"/>
              <a:t>second, read in data from all necessary registers</a:t>
            </a:r>
          </a:p>
          <a:p>
            <a:pPr lvl="2"/>
            <a:r>
              <a:rPr lang="en-US" dirty="0" smtClean="0"/>
              <a:t>for </a:t>
            </a:r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read two registers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/>
              <a:t>, read one register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, no reads necessary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/>
              <a:t>Stage 3: </a:t>
            </a:r>
            <a:r>
              <a:rPr lang="en-US" dirty="0">
                <a:solidFill>
                  <a:schemeClr val="accent1"/>
                </a:solidFill>
              </a:rPr>
              <a:t>ALU</a:t>
            </a:r>
            <a:r>
              <a:rPr lang="en-US" dirty="0"/>
              <a:t> (Arithmetic-Logic Unit)</a:t>
            </a:r>
          </a:p>
          <a:p>
            <a:pPr lvl="1"/>
            <a:r>
              <a:rPr lang="en-US" dirty="0"/>
              <a:t>the real work of most instructions is done here: arithmetic (+, -, *, /), shifting, logic (&amp;, |), comparisons (</a:t>
            </a:r>
            <a:r>
              <a:rPr lang="en-US" dirty="0" err="1">
                <a:latin typeface="Courier New" pitchFamily="-65" charset="0"/>
              </a:rPr>
              <a:t>slt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about loads and stores?</a:t>
            </a:r>
          </a:p>
          <a:p>
            <a:pPr lvl="2"/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>
                <a:latin typeface="Courier New" pitchFamily="-65" charset="0"/>
              </a:rPr>
              <a:t>   $t0, 40($t1)</a:t>
            </a:r>
            <a:endParaRPr lang="en-US" dirty="0"/>
          </a:p>
          <a:p>
            <a:pPr lvl="2"/>
            <a:r>
              <a:rPr lang="en-US" dirty="0"/>
              <a:t>the address we are accessing in memory = the value in </a:t>
            </a:r>
            <a:r>
              <a:rPr lang="en-US" dirty="0">
                <a:latin typeface="Courier New" pitchFamily="-65" charset="0"/>
              </a:rPr>
              <a:t>$t1</a:t>
            </a:r>
            <a:r>
              <a:rPr lang="en-US" dirty="0"/>
              <a:t> PLUS the value 40</a:t>
            </a:r>
          </a:p>
          <a:p>
            <a:pPr lvl="2"/>
            <a:r>
              <a:rPr lang="en-US" dirty="0"/>
              <a:t>so we do this addition in this stage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</a:t>
            </a:r>
            <a:r>
              <a:rPr lang="en-US" dirty="0" err="1" smtClean="0"/>
              <a:t>Datapath</a:t>
            </a:r>
            <a:r>
              <a:rPr lang="en-US" dirty="0" smtClean="0"/>
              <a:t> (3/5)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the Datapath (4/5)</a:t>
            </a:r>
            <a:endParaRPr lang="en-US"/>
          </a:p>
        </p:txBody>
      </p:sp>
      <p:sp>
        <p:nvSpPr>
          <p:cNvPr id="249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4: </a:t>
            </a:r>
            <a:r>
              <a:rPr lang="en-US" dirty="0" smtClean="0">
                <a:solidFill>
                  <a:schemeClr val="accent1"/>
                </a:solidFill>
              </a:rPr>
              <a:t>Memory Access</a:t>
            </a:r>
          </a:p>
          <a:p>
            <a:pPr lvl="1"/>
            <a:r>
              <a:rPr lang="en-US" dirty="0" smtClean="0"/>
              <a:t>actually only the load and store instructions do anything during this stage; the others remain idle during this stage or skip it all together</a:t>
            </a:r>
          </a:p>
          <a:p>
            <a:pPr lvl="1"/>
            <a:r>
              <a:rPr lang="en-US" dirty="0" smtClean="0"/>
              <a:t>since these instructions have a unique step, we need this extra stage to account for them</a:t>
            </a:r>
          </a:p>
          <a:p>
            <a:pPr lvl="1"/>
            <a:r>
              <a:rPr lang="en-US" dirty="0" smtClean="0"/>
              <a:t>as a result of the cache system, this stage is expected to be fast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28799</TotalTime>
  <Pages>47</Pages>
  <Words>2306</Words>
  <Application>Microsoft PowerPoint 4.0</Application>
  <PresentationFormat>Letter Paper (8.5x11 in)</PresentationFormat>
  <Paragraphs>343</Paragraphs>
  <Slides>30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3d camera with 12,616 lenses</vt:lpstr>
      <vt:lpstr>Clever Signed Adder/Subtractor </vt:lpstr>
      <vt:lpstr>Five Components of a Computer</vt:lpstr>
      <vt:lpstr>The CPU</vt:lpstr>
      <vt:lpstr>Stages of the Datapath : Overview</vt:lpstr>
      <vt:lpstr>Stages of the Datapath (1/5)</vt:lpstr>
      <vt:lpstr>Stages of the Datapath (2/5)</vt:lpstr>
      <vt:lpstr>Stages of the Datapath (3/5)</vt:lpstr>
      <vt:lpstr>Stages of the Datapath (4/5)</vt:lpstr>
      <vt:lpstr>Stages of the Datapath (5/5)</vt:lpstr>
      <vt:lpstr>Generic Steps of Datapath</vt:lpstr>
      <vt:lpstr>Administrivia</vt:lpstr>
      <vt:lpstr>Datapath Walkthroughs (1/3)</vt:lpstr>
      <vt:lpstr>Example: add Instruction</vt:lpstr>
      <vt:lpstr>Datapath Walkthroughs (2/3)</vt:lpstr>
      <vt:lpstr>Example: slti Instruction</vt:lpstr>
      <vt:lpstr>Datapath Walkthroughs (3/3)</vt:lpstr>
      <vt:lpstr>Example: sw Instruction</vt:lpstr>
      <vt:lpstr>Why Five Stages? (1/2)</vt:lpstr>
      <vt:lpstr>Why Five Stages? (2/2)</vt:lpstr>
      <vt:lpstr>Example: lw Instruction</vt:lpstr>
      <vt:lpstr>Datapath Summary</vt:lpstr>
      <vt:lpstr>What Hardware Is Needed? (1/2)</vt:lpstr>
      <vt:lpstr>What Hardware Is Needed? (2/2)</vt:lpstr>
      <vt:lpstr>CPU clocking (1/2)</vt:lpstr>
      <vt:lpstr>CPU clocking (2/2)</vt:lpstr>
      <vt:lpstr>Peer Instruction</vt:lpstr>
      <vt:lpstr>Peer Instruction</vt:lpstr>
      <vt:lpstr>Peer Instruction Answer</vt:lpstr>
      <vt:lpstr>“And In conclusion…”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2043</cp:revision>
  <cp:lastPrinted>2008-03-21T06:42:34Z</cp:lastPrinted>
  <dcterms:created xsi:type="dcterms:W3CDTF">2008-03-20T20:19:07Z</dcterms:created>
  <dcterms:modified xsi:type="dcterms:W3CDTF">2008-03-21T06:42:38Z</dcterms:modified>
</cp:coreProperties>
</file>