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xls" ContentType="application/vnd.ms-exce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wmf" ContentType="image/x-wmf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media/audio2.bin" ContentType="audio/unknown"/>
  <Override PartName="/ppt/media/audio1.bin" ContentType="audio/unknown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r:id="rId1"/>
  </p:sldMasterIdLst>
  <p:notesMasterIdLst>
    <p:notesMasterId r:id="rId32"/>
  </p:notesMasterIdLst>
  <p:handoutMasterIdLst>
    <p:handoutMasterId r:id="rId33"/>
  </p:handoutMasterIdLst>
  <p:sldIdLst>
    <p:sldId id="913" r:id="rId2"/>
    <p:sldId id="909" r:id="rId3"/>
    <p:sldId id="910" r:id="rId4"/>
    <p:sldId id="911" r:id="rId5"/>
    <p:sldId id="912" r:id="rId6"/>
    <p:sldId id="906" r:id="rId7"/>
    <p:sldId id="908" r:id="rId8"/>
    <p:sldId id="882" r:id="rId9"/>
    <p:sldId id="883" r:id="rId10"/>
    <p:sldId id="884" r:id="rId11"/>
    <p:sldId id="885" r:id="rId12"/>
    <p:sldId id="886" r:id="rId13"/>
    <p:sldId id="887" r:id="rId14"/>
    <p:sldId id="888" r:id="rId15"/>
    <p:sldId id="889" r:id="rId16"/>
    <p:sldId id="890" r:id="rId17"/>
    <p:sldId id="891" r:id="rId18"/>
    <p:sldId id="892" r:id="rId19"/>
    <p:sldId id="893" r:id="rId20"/>
    <p:sldId id="894" r:id="rId21"/>
    <p:sldId id="895" r:id="rId22"/>
    <p:sldId id="896" r:id="rId23"/>
    <p:sldId id="897" r:id="rId24"/>
    <p:sldId id="898" r:id="rId25"/>
    <p:sldId id="899" r:id="rId26"/>
    <p:sldId id="900" r:id="rId27"/>
    <p:sldId id="901" r:id="rId28"/>
    <p:sldId id="902" r:id="rId29"/>
    <p:sldId id="903" r:id="rId30"/>
    <p:sldId id="904" r:id="rId31"/>
  </p:sldIdLst>
  <p:sldSz cx="9144000" cy="6858000" type="letter"/>
  <p:notesSz cx="6985000" cy="92821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  <p:showPr showNarration="1" useTimings="0">
    <p:present/>
    <p:sldAll/>
    <p:penClr>
      <a:schemeClr val="tx1"/>
    </p:penClr>
  </p:showPr>
  <p:clrMru>
    <a:srgbClr val="800080"/>
    <a:srgbClr val="66FF33"/>
    <a:srgbClr val="FF0000"/>
    <a:srgbClr val="3333CC"/>
    <a:srgbClr val="FF8DA0"/>
    <a:srgbClr val="000550"/>
    <a:srgbClr val="23332C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howOutlineIcons="0" vertBarState="maximized" horzBarState="maximized">
    <p:restoredLeft sz="15620" autoAdjust="0"/>
    <p:restoredTop sz="89866" autoAdjust="0"/>
  </p:normalViewPr>
  <p:slideViewPr>
    <p:cSldViewPr>
      <p:cViewPr varScale="1">
        <p:scale>
          <a:sx n="244" d="100"/>
          <a:sy n="244" d="100"/>
        </p:scale>
        <p:origin x="-44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2334" y="-102"/>
      </p:cViewPr>
      <p:guideLst>
        <p:guide orient="horz" pos="2923"/>
        <p:guide pos="220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presProps" Target="presProps.xml"/><Relationship Id="rId31" Type="http://schemas.openxmlformats.org/officeDocument/2006/relationships/slide" Target="slides/slide30.xml"/><Relationship Id="rId34" Type="http://schemas.openxmlformats.org/officeDocument/2006/relationships/printerSettings" Target="printerSettings/printerSettings1.bin"/><Relationship Id="rId7" Type="http://schemas.openxmlformats.org/officeDocument/2006/relationships/slide" Target="slides/slide6.xml"/><Relationship Id="rId3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tableStyles" Target="tableStyle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2213" y="595313"/>
            <a:ext cx="4624387" cy="3468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5463" y="4411663"/>
            <a:ext cx="6018212" cy="417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914" tIns="45148" rIns="91914" bIns="45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We want this to be in font 11 and justify.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32" charset="0"/>
        <a:ea typeface="ＭＳ Ｐゴシック" pitchFamily="-65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32" charset="0"/>
        <a:ea typeface="ＭＳ Ｐゴシック" pitchFamily="-65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32" charset="0"/>
        <a:ea typeface="ＭＳ Ｐゴシック" pitchFamily="-65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32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5463" y="4408488"/>
            <a:ext cx="6019800" cy="4176712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1960" tIns="45173" rIns="91960" bIns="45173">
            <a:prstTxWarp prst="textNoShape">
              <a:avLst/>
            </a:prstTxWarp>
          </a:bodyPr>
          <a:lstStyle/>
          <a:p>
            <a:r>
              <a:rPr lang="en-US"/>
              <a:t>Greet class</a:t>
            </a:r>
          </a:p>
        </p:txBody>
      </p:sp>
      <p:sp>
        <p:nvSpPr>
          <p:cNvPr id="1307651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7450" y="596900"/>
            <a:ext cx="4622800" cy="34671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4388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49" tIns="45725" rIns="91449" bIns="45725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1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525463" y="4411663"/>
            <a:ext cx="6019800" cy="4186237"/>
          </a:xfrm>
          <a:solidFill>
            <a:srgbClr val="FFFFFF"/>
          </a:solidFill>
          <a:ln w="9360">
            <a:solidFill>
              <a:srgbClr val="000000"/>
            </a:solidFill>
          </a:ln>
        </p:spPr>
        <p:txBody>
          <a:bodyPr wrap="none" anchor="ctr"/>
          <a:lstStyle/>
          <a:p>
            <a:endParaRPr lang="en-US">
              <a:latin typeface="Arial" pitchFamily="-65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4388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49" tIns="45725" rIns="91449" bIns="45725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3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525463" y="4411663"/>
            <a:ext cx="6019800" cy="4186237"/>
          </a:xfrm>
          <a:solidFill>
            <a:srgbClr val="FFFFFF"/>
          </a:solidFill>
          <a:ln w="9360">
            <a:solidFill>
              <a:srgbClr val="000000"/>
            </a:solidFill>
          </a:ln>
        </p:spPr>
        <p:txBody>
          <a:bodyPr wrap="none" anchor="ctr"/>
          <a:lstStyle/>
          <a:p>
            <a:endParaRPr lang="en-US">
              <a:latin typeface="Arial" pitchFamily="-65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4388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49" tIns="45725" rIns="91449" bIns="45725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7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525463" y="4411663"/>
            <a:ext cx="6019800" cy="4186237"/>
          </a:xfrm>
          <a:solidFill>
            <a:srgbClr val="FFFFFF"/>
          </a:solidFill>
          <a:ln w="9360">
            <a:solidFill>
              <a:srgbClr val="000000"/>
            </a:solidFill>
          </a:ln>
        </p:spPr>
        <p:txBody>
          <a:bodyPr wrap="none" anchor="ctr"/>
          <a:lstStyle/>
          <a:p>
            <a:endParaRPr lang="en-US">
              <a:latin typeface="Arial" pitchFamily="-65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4388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49" tIns="45725" rIns="91449" bIns="45725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525463" y="4411663"/>
            <a:ext cx="6019800" cy="4186237"/>
          </a:xfrm>
          <a:solidFill>
            <a:srgbClr val="FFFFFF"/>
          </a:solidFill>
          <a:ln w="9360">
            <a:solidFill>
              <a:srgbClr val="000000"/>
            </a:solidFill>
          </a:ln>
        </p:spPr>
        <p:txBody>
          <a:bodyPr wrap="none" anchor="ctr"/>
          <a:lstStyle/>
          <a:p>
            <a:endParaRPr lang="en-US">
              <a:latin typeface="Arial" pitchFamily="-65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00" y="2435225"/>
            <a:ext cx="0" cy="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6370638"/>
            <a:ext cx="5502275" cy="2524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7918" tIns="43959" rIns="87918" bIns="43959"/>
          <a:lstStyle/>
          <a:p>
            <a:pPr marL="228600" indent="-228600"/>
            <a:r>
              <a:rPr lang="en-US">
                <a:latin typeface="Arial" pitchFamily="-65" charset="0"/>
              </a:rPr>
              <a:t>Answer: [correct=5, TFF] Individual (6, 3, 6, 3, 34, 37, 7, 4)% &amp; Team (9, 4, 4, 4, 39, 34, 0, 7)%</a:t>
            </a:r>
          </a:p>
          <a:p>
            <a:pPr marL="228600" indent="-228600"/>
            <a:r>
              <a:rPr lang="en-US">
                <a:latin typeface="Arial" pitchFamily="-65" charset="0"/>
              </a:rPr>
              <a:t>A: T [18/82 &amp; 25/75] (The game breaks up very quickly into separate, independent games -- big win to solve separated &amp; put together)</a:t>
            </a:r>
          </a:p>
          <a:p>
            <a:pPr marL="228600" indent="-228600"/>
            <a:r>
              <a:rPr lang="en-US">
                <a:latin typeface="Arial" pitchFamily="-65" charset="0"/>
              </a:rPr>
              <a:t>B: F [80/20 &amp; 86/14] (The game tree grows exponentially! A better static evaluator can make all the difference!)</a:t>
            </a:r>
          </a:p>
          <a:p>
            <a:pPr marL="228600" indent="-228600"/>
            <a:r>
              <a:rPr lang="en-US">
                <a:latin typeface="Arial" pitchFamily="-65" charset="0"/>
              </a:rPr>
              <a:t>C: F [53/57 &amp; 52/48] (If you're just looking for the best move, just keep theBestMove around [ala memoizing max])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00" y="2435225"/>
            <a:ext cx="0" cy="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6370638"/>
            <a:ext cx="5502275" cy="2524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7918" tIns="43959" rIns="87918" bIns="43959"/>
          <a:lstStyle/>
          <a:p>
            <a:pPr marL="228600" indent="-228600"/>
            <a:endParaRPr lang="en-US">
              <a:latin typeface="Arial" pitchFamily="-65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00" y="2435225"/>
            <a:ext cx="0" cy="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6370638"/>
            <a:ext cx="5502275" cy="2524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7918" tIns="43959" rIns="87918" bIns="43959"/>
          <a:lstStyle/>
          <a:p>
            <a:pPr marL="228600" indent="-228600"/>
            <a:r>
              <a:rPr lang="en-US">
                <a:latin typeface="Arial" pitchFamily="-65" charset="0"/>
              </a:rPr>
              <a:t>Answer: [correct=5, TFF] Individual (6, 3, 6, 3, 34, 37, 7, 4)% &amp; Team (9, 4, 4, 4, 39, 34, 0, 7)%</a:t>
            </a:r>
          </a:p>
          <a:p>
            <a:pPr marL="228600" indent="-228600"/>
            <a:r>
              <a:rPr lang="en-US">
                <a:latin typeface="Arial" pitchFamily="-65" charset="0"/>
              </a:rPr>
              <a:t>A: T [18/82 &amp; 25/75] (The game breaks up very quickly into separate, independent games -- big win to solve separated &amp; put together)</a:t>
            </a:r>
          </a:p>
          <a:p>
            <a:pPr marL="228600" indent="-228600"/>
            <a:r>
              <a:rPr lang="en-US">
                <a:latin typeface="Arial" pitchFamily="-65" charset="0"/>
              </a:rPr>
              <a:t>B: F [80/20 &amp; 86/14] (The game tree grows exponentially! A better static evaluator can make all the difference!)</a:t>
            </a:r>
          </a:p>
          <a:p>
            <a:pPr marL="228600" indent="-228600"/>
            <a:r>
              <a:rPr lang="en-US">
                <a:latin typeface="Arial" pitchFamily="-65" charset="0"/>
              </a:rPr>
              <a:t>C: F [53/57 &amp; 52/48] (If you're just looking for the best move, just keep theBestMove around [ala memoizing max])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9613"/>
            <a:ext cx="4605338" cy="34544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463" y="4408488"/>
            <a:ext cx="6019800" cy="41767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948" tIns="46473" rIns="92948" bIns="46473"/>
          <a:lstStyle/>
          <a:p>
            <a:endParaRPr lang="en-US">
              <a:latin typeface="Arial" pitchFamily="-65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52400"/>
            <a:ext cx="1962150" cy="3128963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734050" cy="312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"/>
            <a:ext cx="5727700" cy="474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848600" cy="213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914400" y="6654800"/>
            <a:ext cx="6477000" cy="204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chemeClr val="tx1"/>
                </a:solidFill>
              </a:rPr>
              <a:t>CS61C L22 </a:t>
            </a:r>
            <a:r>
              <a:rPr lang="en-US" sz="1000" b="1">
                <a:solidFill>
                  <a:schemeClr val="accent2"/>
                </a:solidFill>
              </a:rPr>
              <a:t>Representations of Combinatorial Logic Circuits</a:t>
            </a:r>
            <a:r>
              <a:rPr lang="en-US" sz="1000" b="1">
                <a:solidFill>
                  <a:schemeClr val="tx1"/>
                </a:solidFill>
              </a:rPr>
              <a:t> (</a:t>
            </a:r>
            <a:fld id="{E3819492-D44B-8649-985E-5BBE0C0EFA76}" type="slidenum">
              <a:rPr lang="en-US" sz="1000" b="1">
                <a:solidFill>
                  <a:schemeClr val="tx1"/>
                </a:solidFill>
              </a:rPr>
              <a:pPr/>
              <a:t>‹#›</a:t>
            </a:fld>
            <a:r>
              <a:rPr lang="en-US" sz="1000" b="1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7674817" y="6651625"/>
            <a:ext cx="1473949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 b="1" dirty="0" smtClean="0">
                <a:solidFill>
                  <a:schemeClr val="tx1"/>
                </a:solidFill>
              </a:rPr>
              <a:t>Garcia, </a:t>
            </a:r>
            <a:r>
              <a:rPr lang="en-US" sz="1000" b="1" dirty="0">
                <a:solidFill>
                  <a:schemeClr val="tx1"/>
                </a:solidFill>
              </a:rPr>
              <a:t>Spring </a:t>
            </a:r>
            <a:r>
              <a:rPr lang="en-US" sz="1000" b="1" dirty="0" smtClean="0">
                <a:solidFill>
                  <a:schemeClr val="tx1"/>
                </a:solidFill>
              </a:rPr>
              <a:t>2008 </a:t>
            </a:r>
            <a:r>
              <a:rPr lang="en-US" sz="1000" b="1" dirty="0">
                <a:solidFill>
                  <a:schemeClr val="tx1"/>
                </a:solidFill>
              </a:rPr>
              <a:t>© UCB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685800" y="685800"/>
            <a:ext cx="7943850" cy="0"/>
          </a:xfrm>
          <a:prstGeom prst="line">
            <a:avLst/>
          </a:prstGeom>
          <a:noFill/>
          <a:ln w="57150" cmpd="thickThin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Helvetica" pitchFamily="32" charset="0"/>
            </a:endParaRPr>
          </a:p>
        </p:txBody>
      </p:sp>
      <p:pic>
        <p:nvPicPr>
          <p:cNvPr id="2055" name="Picture 1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3500" y="6169025"/>
            <a:ext cx="8509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32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32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32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32" charset="0"/>
        </a:defRPr>
      </a:lvl5pPr>
      <a:lvl6pPr marL="4572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32" charset="0"/>
        </a:defRPr>
      </a:lvl6pPr>
      <a:lvl7pPr marL="9144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32" charset="0"/>
        </a:defRPr>
      </a:lvl7pPr>
      <a:lvl8pPr marL="13716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32" charset="0"/>
        </a:defRPr>
      </a:lvl8pPr>
      <a:lvl9pPr marL="18288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32" charset="0"/>
        </a:defRPr>
      </a:lvl9pPr>
    </p:titleStyle>
    <p:bodyStyle>
      <a:lvl1pPr marL="203200" indent="-203200" algn="l" rtl="0" eaLnBrk="0" fontAlgn="base" hangingPunct="0">
        <a:lnSpc>
          <a:spcPct val="75000"/>
        </a:lnSpc>
        <a:spcBef>
          <a:spcPct val="65000"/>
        </a:spcBef>
        <a:spcAft>
          <a:spcPct val="0"/>
        </a:spcAft>
        <a:buSzPct val="100000"/>
        <a:buFont typeface="Times" pitchFamily="-65" charset="0"/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905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SzPct val="100000"/>
        <a:buChar char="•"/>
        <a:defRPr sz="2800" b="1">
          <a:solidFill>
            <a:schemeClr val="tx1"/>
          </a:solidFill>
          <a:latin typeface="+mn-lt"/>
          <a:ea typeface="ＭＳ Ｐゴシック" pitchFamily="-65" charset="-128"/>
        </a:defRPr>
      </a:lvl2pPr>
      <a:lvl3pPr marL="1257300" indent="-3429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SzPct val="100000"/>
        <a:buFont typeface="Wingdings" pitchFamily="-65" charset="2"/>
        <a:buChar char="§"/>
        <a:defRPr sz="2400" b="1">
          <a:solidFill>
            <a:schemeClr val="tx1"/>
          </a:solidFill>
          <a:latin typeface="+mn-lt"/>
          <a:ea typeface="ＭＳ Ｐゴシック" pitchFamily="-65" charset="-128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6289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861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433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0005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Microsoft_Excel_97_-_2004_Worksheet1.xls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ng"/><Relationship Id="rId1" Type="http://schemas.openxmlformats.org/officeDocument/2006/relationships/audio" Target="../media/audio1.bin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3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Relationship Id="rId5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666" name="Rectangle 42"/>
          <p:cNvSpPr>
            <a:spLocks noChangeArrowheads="1"/>
          </p:cNvSpPr>
          <p:nvPr/>
        </p:nvSpPr>
        <p:spPr bwMode="auto">
          <a:xfrm>
            <a:off x="152400" y="4191000"/>
            <a:ext cx="5638800" cy="200054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2800" b="1" dirty="0" smtClean="0">
                <a:solidFill>
                  <a:schemeClr val="tx2"/>
                </a:solidFill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ea typeface="ＭＳ Ｐゴシック" pitchFamily="-65" charset="-128"/>
                <a:cs typeface="ＭＳ Ｐゴシック" pitchFamily="-65" charset="-128"/>
              </a:rPr>
              <a:t>100 MPG Car contest! </a:t>
            </a:r>
            <a:r>
              <a:rPr lang="en-US" sz="2400" b="1" dirty="0" err="1">
                <a:solidFill>
                  <a:schemeClr val="tx2"/>
                </a:solidFill>
                <a:latin typeface="Symbol" pitchFamily="-65" charset="2"/>
                <a:ea typeface="ＭＳ Ｐゴシック" pitchFamily="-65" charset="-128"/>
                <a:cs typeface="ＭＳ Ｐゴシック" pitchFamily="-65" charset="-128"/>
                <a:sym typeface="Symbol" pitchFamily="-65" charset="2"/>
              </a:rPr>
              <a:t></a:t>
            </a:r>
            <a:r>
              <a:rPr lang="en-US" sz="2800" b="1" dirty="0" smtClean="0">
                <a:solidFill>
                  <a:schemeClr val="tx2"/>
                </a:solidFill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2800" b="1" dirty="0" smtClean="0">
                <a:solidFill>
                  <a:schemeClr val="tx2"/>
                </a:solidFill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2400" b="1" dirty="0" smtClean="0">
                <a:solidFill>
                  <a:srgbClr val="111111"/>
                </a:solidFill>
              </a:rPr>
              <a:t>The X Prize Foundation has</a:t>
            </a:r>
            <a:br>
              <a:rPr lang="en-US" sz="2400" b="1" dirty="0" smtClean="0">
                <a:solidFill>
                  <a:srgbClr val="111111"/>
                </a:solidFill>
              </a:rPr>
            </a:br>
            <a:r>
              <a:rPr lang="en-US" sz="2400" b="1" dirty="0" smtClean="0">
                <a:solidFill>
                  <a:srgbClr val="111111"/>
                </a:solidFill>
              </a:rPr>
              <a:t>put up two prizes; one for city cars (which can have 3 wheelers) and one for four-wheel, four-seat cars. Deadline? 2010.</a:t>
            </a:r>
            <a:endParaRPr lang="en-US" sz="2400" b="1" dirty="0"/>
          </a:p>
        </p:txBody>
      </p:sp>
      <p:sp>
        <p:nvSpPr>
          <p:cNvPr id="1306626" name="Rectangle 2"/>
          <p:cNvSpPr>
            <a:spLocks noChangeArrowheads="1"/>
          </p:cNvSpPr>
          <p:nvPr/>
        </p:nvSpPr>
        <p:spPr bwMode="auto">
          <a:xfrm>
            <a:off x="762000" y="3101598"/>
            <a:ext cx="8077200" cy="1141413"/>
          </a:xfrm>
          <a:prstGeom prst="rect">
            <a:avLst/>
          </a:prstGeom>
          <a:solidFill>
            <a:srgbClr val="000550"/>
          </a:solidFill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95000"/>
              </a:lnSpc>
              <a:spcBef>
                <a:spcPct val="65000"/>
              </a:spcBef>
              <a:buSzPct val="100000"/>
              <a:buFont typeface="Times" pitchFamily="-65" charset="0"/>
              <a:buNone/>
              <a:tabLst>
                <a:tab pos="1660525" algn="l"/>
              </a:tabLst>
            </a:pPr>
            <a:r>
              <a:rPr lang="en-US" sz="2800" b="1">
                <a:solidFill>
                  <a:schemeClr val="bg1"/>
                </a:solidFill>
              </a:rPr>
              <a:t>		Lecturer SOE Dan Garcia</a:t>
            </a:r>
          </a:p>
          <a:p>
            <a:pPr marL="203200" indent="-203200">
              <a:lnSpc>
                <a:spcPct val="95000"/>
              </a:lnSpc>
              <a:spcBef>
                <a:spcPct val="65000"/>
              </a:spcBef>
              <a:buSzPct val="100000"/>
              <a:buFont typeface="Times" pitchFamily="-65" charset="0"/>
              <a:buNone/>
              <a:tabLst>
                <a:tab pos="1660525" algn="l"/>
              </a:tabLst>
            </a:pPr>
            <a:r>
              <a:rPr lang="en-US" sz="2800" b="1">
                <a:solidFill>
                  <a:schemeClr val="bg1"/>
                </a:solidFill>
              </a:rPr>
              <a:t>		</a:t>
            </a:r>
            <a:r>
              <a:rPr lang="en-US" sz="2800" b="1">
                <a:solidFill>
                  <a:schemeClr val="bg1"/>
                </a:solidFill>
                <a:latin typeface="Courier New" pitchFamily="-65" charset="0"/>
              </a:rPr>
              <a:t>www.cs.berkeley.edu/~ddgarcia</a:t>
            </a:r>
          </a:p>
        </p:txBody>
      </p:sp>
      <p:sp>
        <p:nvSpPr>
          <p:cNvPr id="1306627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6628" name="Rectangle 4"/>
          <p:cNvSpPr>
            <a:spLocks noChangeArrowheads="1"/>
          </p:cNvSpPr>
          <p:nvPr/>
        </p:nvSpPr>
        <p:spPr bwMode="auto">
          <a:xfrm>
            <a:off x="0" y="0"/>
            <a:ext cx="9144000" cy="27718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2800" b="1" dirty="0">
                <a:solidFill>
                  <a:schemeClr val="bg2"/>
                </a:solidFill>
                <a:latin typeface="Courier New" pitchFamily="-65" charset="0"/>
              </a:rPr>
              <a:t>inst.eecs.berkeley.edu/~cs61c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br>
              <a:rPr lang="en-US" sz="3200" b="1" dirty="0">
                <a:solidFill>
                  <a:schemeClr val="accent2"/>
                </a:solidFill>
              </a:rPr>
            </a:br>
            <a:r>
              <a:rPr lang="en-US" sz="3600" b="1" dirty="0">
                <a:solidFill>
                  <a:schemeClr val="accent2"/>
                </a:solidFill>
              </a:rPr>
              <a:t>UC Berkeley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600" b="1" dirty="0">
                <a:solidFill>
                  <a:schemeClr val="accent2"/>
                </a:solidFill>
              </a:rPr>
              <a:t>CS61C : Machine Structures</a:t>
            </a:r>
            <a:r>
              <a:rPr lang="en-US" sz="3200" b="1" dirty="0">
                <a:solidFill>
                  <a:schemeClr val="tx1"/>
                </a:solidFill>
              </a:rPr>
              <a:t/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/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</a:rPr>
              <a:t>Lecture 22 – </a:t>
            </a:r>
            <a:br>
              <a:rPr lang="en-US" sz="3200" b="1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Representations of Combinatorial Logic Circuits</a:t>
            </a:r>
            <a:r>
              <a:rPr lang="en-US" sz="3200" b="1" dirty="0">
                <a:solidFill>
                  <a:schemeClr val="accent2"/>
                </a:solidFill>
              </a:rPr>
              <a:t/>
            </a:r>
            <a:br>
              <a:rPr lang="en-US" sz="3200" b="1" dirty="0">
                <a:solidFill>
                  <a:schemeClr val="accent2"/>
                </a:solidFill>
              </a:rPr>
            </a:br>
            <a:r>
              <a:rPr lang="en-US" sz="3200" b="1" dirty="0">
                <a:solidFill>
                  <a:schemeClr val="accent2"/>
                </a:solidFill>
              </a:rPr>
              <a:t> </a:t>
            </a:r>
            <a:br>
              <a:rPr lang="en-US" sz="3200" b="1" dirty="0">
                <a:solidFill>
                  <a:schemeClr val="accent2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2008-03-17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13066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" y="2231648"/>
            <a:ext cx="2114550" cy="2819400"/>
          </a:xfrm>
          <a:prstGeom prst="rect">
            <a:avLst/>
          </a:prstGeom>
          <a:noFill/>
        </p:spPr>
      </p:pic>
      <p:sp>
        <p:nvSpPr>
          <p:cNvPr id="1306630" name="Rectangle 6"/>
          <p:cNvSpPr>
            <a:spLocks noChangeArrowheads="1"/>
          </p:cNvSpPr>
          <p:nvPr/>
        </p:nvSpPr>
        <p:spPr bwMode="auto">
          <a:xfrm>
            <a:off x="238125" y="2218948"/>
            <a:ext cx="2124075" cy="2832100"/>
          </a:xfrm>
          <a:prstGeom prst="rect">
            <a:avLst/>
          </a:prstGeom>
          <a:noFill/>
          <a:ln w="38100">
            <a:solidFill>
              <a:srgbClr val="00055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06667" name="Rectangle 43"/>
          <p:cNvSpPr>
            <a:spLocks noChangeArrowheads="1"/>
          </p:cNvSpPr>
          <p:nvPr/>
        </p:nvSpPr>
        <p:spPr bwMode="auto">
          <a:xfrm>
            <a:off x="1143000" y="6248400"/>
            <a:ext cx="772641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smtClean="0">
                <a:solidFill>
                  <a:srgbClr val="800080"/>
                </a:solidFill>
                <a:latin typeface="Courier New" pitchFamily="-65" charset="0"/>
              </a:rPr>
              <a:t>www.nytimes.com/2008/03/16/technology/16ping.html</a:t>
            </a:r>
            <a:endParaRPr lang="en-US" sz="2000" b="1" dirty="0">
              <a:solidFill>
                <a:srgbClr val="800080"/>
              </a:solidFill>
              <a:latin typeface="Courier New" pitchFamily="-65" charset="0"/>
            </a:endParaRPr>
          </a:p>
        </p:txBody>
      </p:sp>
      <p:pic>
        <p:nvPicPr>
          <p:cNvPr id="11" name="Picture 10" descr="16idea.xlarg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4286250"/>
            <a:ext cx="3352800" cy="1955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5299075" cy="474663"/>
          </a:xfrm>
        </p:spPr>
        <p:txBody>
          <a:bodyPr/>
          <a:lstStyle/>
          <a:p>
            <a:r>
              <a:rPr lang="en-US"/>
              <a:t>TT Example #2: 2-bit adder</a:t>
            </a: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611" t="7127" r="18611" b="6755"/>
          <a:stretch>
            <a:fillRect/>
          </a:stretch>
        </p:blipFill>
        <p:spPr>
          <a:xfrm>
            <a:off x="838200" y="914400"/>
            <a:ext cx="3033713" cy="5638800"/>
          </a:xfrm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09"/>
          <a:stretch>
            <a:fillRect/>
          </a:stretch>
        </p:blipFill>
        <p:spPr bwMode="auto">
          <a:xfrm>
            <a:off x="4545013" y="762000"/>
            <a:ext cx="2693987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01637" name="Rectangle 5"/>
          <p:cNvSpPr>
            <a:spLocks noChangeArrowheads="1"/>
          </p:cNvSpPr>
          <p:nvPr/>
        </p:nvSpPr>
        <p:spPr bwMode="auto">
          <a:xfrm>
            <a:off x="7239000" y="3475038"/>
            <a:ext cx="1516063" cy="155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How</a:t>
            </a:r>
            <a:br>
              <a:rPr lang="en-US" sz="3200" b="1">
                <a:solidFill>
                  <a:schemeClr val="accent2"/>
                </a:solidFill>
              </a:rPr>
            </a:br>
            <a:r>
              <a:rPr lang="en-US" sz="3200" b="1">
                <a:solidFill>
                  <a:schemeClr val="accent2"/>
                </a:solidFill>
              </a:rPr>
              <a:t>Many</a:t>
            </a:r>
            <a:br>
              <a:rPr lang="en-US" sz="3200" b="1">
                <a:solidFill>
                  <a:schemeClr val="accent2"/>
                </a:solidFill>
              </a:rPr>
            </a:br>
            <a:r>
              <a:rPr lang="en-US" sz="3200" b="1">
                <a:solidFill>
                  <a:schemeClr val="accent2"/>
                </a:solidFill>
              </a:rPr>
              <a:t>Rows?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1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163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443788" cy="474663"/>
          </a:xfrm>
        </p:spPr>
        <p:txBody>
          <a:bodyPr/>
          <a:lstStyle/>
          <a:p>
            <a:r>
              <a:rPr lang="en-US"/>
              <a:t>TT Example #3: 32-bit unsigned adder</a:t>
            </a: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838200"/>
            <a:ext cx="8458200" cy="5243513"/>
          </a:xfrm>
        </p:spPr>
      </p:pic>
      <p:sp>
        <p:nvSpPr>
          <p:cNvPr id="2502660" name="Rectangle 4"/>
          <p:cNvSpPr>
            <a:spLocks noChangeArrowheads="1"/>
          </p:cNvSpPr>
          <p:nvPr/>
        </p:nvSpPr>
        <p:spPr bwMode="auto">
          <a:xfrm>
            <a:off x="7239000" y="3475038"/>
            <a:ext cx="1516063" cy="155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How</a:t>
            </a:r>
            <a:br>
              <a:rPr lang="en-US" sz="3200" b="1">
                <a:solidFill>
                  <a:schemeClr val="accent2"/>
                </a:solidFill>
              </a:rPr>
            </a:br>
            <a:r>
              <a:rPr lang="en-US" sz="3200" b="1">
                <a:solidFill>
                  <a:schemeClr val="accent2"/>
                </a:solidFill>
              </a:rPr>
              <a:t>Many</a:t>
            </a:r>
            <a:br>
              <a:rPr lang="en-US" sz="3200" b="1">
                <a:solidFill>
                  <a:schemeClr val="accent2"/>
                </a:solidFill>
              </a:rPr>
            </a:br>
            <a:r>
              <a:rPr lang="en-US" sz="3200" b="1">
                <a:solidFill>
                  <a:schemeClr val="accent2"/>
                </a:solidFill>
              </a:rPr>
              <a:t>Rows?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2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2660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02538" cy="474663"/>
          </a:xfrm>
        </p:spPr>
        <p:txBody>
          <a:bodyPr/>
          <a:lstStyle/>
          <a:p>
            <a:r>
              <a:rPr lang="en-US"/>
              <a:t>TT Example #3: 3-input majority circuit</a:t>
            </a: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71800" y="838200"/>
            <a:ext cx="3368675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3402013" cy="474663"/>
          </a:xfrm>
        </p:spPr>
        <p:txBody>
          <a:bodyPr/>
          <a:lstStyle/>
          <a:p>
            <a:r>
              <a:rPr lang="en-US"/>
              <a:t>Logic Gates (1/2)</a:t>
            </a: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371600" y="838200"/>
            <a:ext cx="6400800" cy="584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7213600" cy="474662"/>
          </a:xfrm>
        </p:spPr>
        <p:txBody>
          <a:bodyPr/>
          <a:lstStyle/>
          <a:p>
            <a:r>
              <a:rPr lang="en-US">
                <a:latin typeface="Courier" pitchFamily="-65" charset="0"/>
              </a:rPr>
              <a:t>And</a:t>
            </a:r>
            <a:r>
              <a:rPr lang="en-US"/>
              <a:t> vs. </a:t>
            </a:r>
            <a:r>
              <a:rPr lang="en-US">
                <a:latin typeface="Courier" pitchFamily="-65" charset="0"/>
              </a:rPr>
              <a:t>Or</a:t>
            </a:r>
            <a:r>
              <a:rPr lang="en-US"/>
              <a:t> review – Dan’s mnemonic</a:t>
            </a: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3581400" y="990600"/>
            <a:ext cx="2078038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3200" b="1" u="sng"/>
              <a:t>AND Gate</a:t>
            </a:r>
            <a:endParaRPr lang="en-US" sz="3200" b="1">
              <a:solidFill>
                <a:schemeClr val="tx1"/>
              </a:solidFill>
            </a:endParaRPr>
          </a:p>
        </p:txBody>
      </p:sp>
      <p:grpSp>
        <p:nvGrpSpPr>
          <p:cNvPr id="1029" name="Group 4"/>
          <p:cNvGrpSpPr>
            <a:grpSpLocks/>
          </p:cNvGrpSpPr>
          <p:nvPr/>
        </p:nvGrpSpPr>
        <p:grpSpPr bwMode="auto">
          <a:xfrm>
            <a:off x="685800" y="1689100"/>
            <a:ext cx="3748088" cy="2149475"/>
            <a:chOff x="432" y="1064"/>
            <a:chExt cx="2361" cy="1354"/>
          </a:xfrm>
        </p:grpSpPr>
        <p:grpSp>
          <p:nvGrpSpPr>
            <p:cNvPr id="1034" name="Group 5"/>
            <p:cNvGrpSpPr>
              <a:grpSpLocks/>
            </p:cNvGrpSpPr>
            <p:nvPr/>
          </p:nvGrpSpPr>
          <p:grpSpPr bwMode="auto">
            <a:xfrm>
              <a:off x="1383" y="1650"/>
              <a:ext cx="911" cy="768"/>
              <a:chOff x="1383" y="1650"/>
              <a:chExt cx="911" cy="768"/>
            </a:xfrm>
          </p:grpSpPr>
          <p:sp>
            <p:nvSpPr>
              <p:cNvPr id="1042" name="Arc 6"/>
              <p:cNvSpPr>
                <a:spLocks/>
              </p:cNvSpPr>
              <p:nvPr/>
            </p:nvSpPr>
            <p:spPr bwMode="auto">
              <a:xfrm>
                <a:off x="1918" y="1650"/>
                <a:ext cx="367" cy="364"/>
              </a:xfrm>
              <a:custGeom>
                <a:avLst/>
                <a:gdLst>
                  <a:gd name="T0" fmla="*/ 0 w 21600"/>
                  <a:gd name="T1" fmla="*/ 0 h 21600"/>
                  <a:gd name="T2" fmla="*/ 6 w 21600"/>
                  <a:gd name="T3" fmla="*/ 6 h 21600"/>
                  <a:gd name="T4" fmla="*/ 0 w 21600"/>
                  <a:gd name="T5" fmla="*/ 6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Arc 7"/>
              <p:cNvSpPr>
                <a:spLocks/>
              </p:cNvSpPr>
              <p:nvPr/>
            </p:nvSpPr>
            <p:spPr bwMode="auto">
              <a:xfrm rot="10800000">
                <a:off x="1927" y="2054"/>
                <a:ext cx="367" cy="364"/>
              </a:xfrm>
              <a:custGeom>
                <a:avLst/>
                <a:gdLst>
                  <a:gd name="T0" fmla="*/ 0 w 21600"/>
                  <a:gd name="T1" fmla="*/ 6 h 21599"/>
                  <a:gd name="T2" fmla="*/ 6 w 21600"/>
                  <a:gd name="T3" fmla="*/ 0 h 21599"/>
                  <a:gd name="T4" fmla="*/ 6 w 21600"/>
                  <a:gd name="T5" fmla="*/ 6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0" y="21599"/>
                    </a:moveTo>
                    <a:cubicBezTo>
                      <a:pt x="0" y="9713"/>
                      <a:pt x="9602" y="60"/>
                      <a:pt x="21487" y="-1"/>
                    </a:cubicBezTo>
                  </a:path>
                  <a:path w="21600" h="21599" stroke="0" extrusionOk="0">
                    <a:moveTo>
                      <a:pt x="0" y="21599"/>
                    </a:moveTo>
                    <a:cubicBezTo>
                      <a:pt x="0" y="9713"/>
                      <a:pt x="9602" y="60"/>
                      <a:pt x="21487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Line 8"/>
              <p:cNvSpPr>
                <a:spLocks noChangeShapeType="1"/>
              </p:cNvSpPr>
              <p:nvPr/>
            </p:nvSpPr>
            <p:spPr bwMode="auto">
              <a:xfrm flipH="1">
                <a:off x="1383" y="1656"/>
                <a:ext cx="53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Line 9"/>
              <p:cNvSpPr>
                <a:spLocks noChangeShapeType="1"/>
              </p:cNvSpPr>
              <p:nvPr/>
            </p:nvSpPr>
            <p:spPr bwMode="auto">
              <a:xfrm>
                <a:off x="1383" y="1672"/>
                <a:ext cx="0" cy="7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Line 10"/>
              <p:cNvSpPr>
                <a:spLocks noChangeShapeType="1"/>
              </p:cNvSpPr>
              <p:nvPr/>
            </p:nvSpPr>
            <p:spPr bwMode="auto">
              <a:xfrm flipH="1">
                <a:off x="1383" y="2416"/>
                <a:ext cx="53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 flipH="1">
              <a:off x="925" y="1846"/>
              <a:ext cx="45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 flipH="1">
              <a:off x="925" y="2226"/>
              <a:ext cx="45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>
              <a:off x="2284" y="2036"/>
              <a:ext cx="2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2517" y="1669"/>
              <a:ext cx="2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432" y="1553"/>
              <a:ext cx="2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432" y="1933"/>
              <a:ext cx="2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959" y="1064"/>
              <a:ext cx="83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Times" pitchFamily="-65" charset="0"/>
                </a:rPr>
                <a:t>Symbol</a:t>
              </a:r>
            </a:p>
          </p:txBody>
        </p:sp>
      </p:grpSp>
      <p:grpSp>
        <p:nvGrpSpPr>
          <p:cNvPr id="1030" name="Group 18"/>
          <p:cNvGrpSpPr>
            <a:grpSpLocks/>
          </p:cNvGrpSpPr>
          <p:nvPr/>
        </p:nvGrpSpPr>
        <p:grpSpPr bwMode="auto">
          <a:xfrm>
            <a:off x="5451475" y="1689100"/>
            <a:ext cx="3082925" cy="4635500"/>
            <a:chOff x="3434" y="1064"/>
            <a:chExt cx="1942" cy="2920"/>
          </a:xfrm>
        </p:grpSpPr>
        <p:graphicFrame>
          <p:nvGraphicFramePr>
            <p:cNvPr id="1026" name="Object 19"/>
            <p:cNvGraphicFramePr>
              <a:graphicFrameLocks noChangeAspect="1"/>
            </p:cNvGraphicFramePr>
            <p:nvPr/>
          </p:nvGraphicFramePr>
          <p:xfrm>
            <a:off x="3512" y="1656"/>
            <a:ext cx="1864" cy="2328"/>
          </p:xfrm>
          <a:graphic>
            <a:graphicData uri="http://schemas.openxmlformats.org/presentationml/2006/ole">
              <p:oleObj spid="_x0000_s1026" name="Worksheet" r:id="rId3" imgW="1549400" imgH="1866900" progId="Excel.Sheet.8">
                <p:embed/>
              </p:oleObj>
            </a:graphicData>
          </a:graphic>
        </p:graphicFrame>
        <p:sp>
          <p:nvSpPr>
            <p:cNvPr id="1033" name="Rectangle 20"/>
            <p:cNvSpPr>
              <a:spLocks noChangeArrowheads="1"/>
            </p:cNvSpPr>
            <p:nvPr/>
          </p:nvSpPr>
          <p:spPr bwMode="auto">
            <a:xfrm>
              <a:off x="3434" y="1064"/>
              <a:ext cx="106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Times" pitchFamily="-65" charset="0"/>
                </a:rPr>
                <a:t>Definition</a:t>
              </a:r>
            </a:p>
          </p:txBody>
        </p:sp>
      </p:grpSp>
      <p:sp>
        <p:nvSpPr>
          <p:cNvPr id="2505749" name="Text Box 21"/>
          <p:cNvSpPr txBox="1">
            <a:spLocks noChangeArrowheads="1"/>
          </p:cNvSpPr>
          <p:nvPr/>
        </p:nvSpPr>
        <p:spPr bwMode="auto">
          <a:xfrm>
            <a:off x="1371600" y="2209800"/>
            <a:ext cx="2232025" cy="207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800" b="1" baseline="74000">
                <a:solidFill>
                  <a:schemeClr val="accent2"/>
                </a:solidFill>
                <a:latin typeface="Copperplate Gothic Bold" pitchFamily="-65" charset="0"/>
              </a:rPr>
              <a:t>AN</a:t>
            </a:r>
            <a:r>
              <a:rPr lang="en-US" sz="13000">
                <a:solidFill>
                  <a:schemeClr val="accent2"/>
                </a:solidFill>
                <a:latin typeface="Gill Sans Ultra Bold" pitchFamily="-65" charset="0"/>
              </a:rPr>
              <a:t>D</a:t>
            </a:r>
            <a:endParaRPr lang="en-US" sz="14200" b="1">
              <a:latin typeface="Copperplate Gothic Bold" pitchFamily="-65" charset="0"/>
            </a:endParaRPr>
          </a:p>
        </p:txBody>
      </p:sp>
      <p:sp>
        <p:nvSpPr>
          <p:cNvPr id="1032" name="Rectangle 22"/>
          <p:cNvSpPr>
            <a:spLocks noChangeArrowheads="1"/>
          </p:cNvSpPr>
          <p:nvPr/>
        </p:nvSpPr>
        <p:spPr bwMode="auto">
          <a:xfrm>
            <a:off x="5029200" y="2438400"/>
            <a:ext cx="2286000" cy="2286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05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574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3402013" cy="474663"/>
          </a:xfrm>
        </p:spPr>
        <p:txBody>
          <a:bodyPr/>
          <a:lstStyle/>
          <a:p>
            <a:r>
              <a:rPr lang="en-US"/>
              <a:t>Logic Gates (2/2)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937"/>
          <a:stretch>
            <a:fillRect/>
          </a:stretch>
        </p:blipFill>
        <p:spPr>
          <a:xfrm>
            <a:off x="1512888" y="914400"/>
            <a:ext cx="5943600" cy="5705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291263" cy="474663"/>
          </a:xfrm>
        </p:spPr>
        <p:txBody>
          <a:bodyPr/>
          <a:lstStyle/>
          <a:p>
            <a:r>
              <a:rPr lang="en-US"/>
              <a:t>2-input gates extend to n-inputs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3848100" cy="2252663"/>
          </a:xfrm>
        </p:spPr>
        <p:txBody>
          <a:bodyPr/>
          <a:lstStyle/>
          <a:p>
            <a:r>
              <a:rPr lang="en-US" sz="2800"/>
              <a:t>N-input XOR is the only one which isn’t so obvious</a:t>
            </a:r>
          </a:p>
          <a:p>
            <a:r>
              <a:rPr lang="en-US" sz="2800">
                <a:solidFill>
                  <a:srgbClr val="800080"/>
                </a:solidFill>
              </a:rPr>
              <a:t>It’s simple: XOR is a 1 iff the # of 1s at its input is odd</a:t>
            </a:r>
            <a:r>
              <a:rPr lang="en-US" sz="2800"/>
              <a:t> </a:t>
            </a:r>
            <a:r>
              <a:rPr lang="en-US" sz="2800">
                <a:solidFill>
                  <a:srgbClr val="000550"/>
                </a:solidFill>
                <a:latin typeface="Symbol" pitchFamily="-65" charset="2"/>
              </a:rPr>
              <a:t></a:t>
            </a:r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029200" y="838200"/>
            <a:ext cx="3362325" cy="563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935913" cy="474663"/>
          </a:xfrm>
        </p:spPr>
        <p:txBody>
          <a:bodyPr/>
          <a:lstStyle/>
          <a:p>
            <a:r>
              <a:rPr lang="en-US"/>
              <a:t>Truth Table </a:t>
            </a:r>
            <a:r>
              <a:rPr lang="en-US">
                <a:solidFill>
                  <a:srgbClr val="000550"/>
                </a:solidFill>
                <a:latin typeface="Symbol" pitchFamily="-65" charset="2"/>
              </a:rPr>
              <a:t></a:t>
            </a:r>
            <a:r>
              <a:rPr lang="en-US"/>
              <a:t> Gates (e.g., majority circ.)</a:t>
            </a: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3563" b="2005"/>
          <a:stretch>
            <a:fillRect/>
          </a:stretch>
        </p:blipFill>
        <p:spPr>
          <a:xfrm>
            <a:off x="4572000" y="2743200"/>
            <a:ext cx="4419600" cy="2784475"/>
          </a:xfrm>
        </p:spPr>
      </p:pic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3276600" y="2667000"/>
            <a:ext cx="1143000" cy="2667000"/>
          </a:xfrm>
          <a:prstGeom prst="rightArrow">
            <a:avLst>
              <a:gd name="adj1" fmla="val 45120"/>
              <a:gd name="adj2" fmla="val 56111"/>
            </a:avLst>
          </a:prstGeom>
          <a:solidFill>
            <a:srgbClr val="800080"/>
          </a:solidFill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3368675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212013" cy="474663"/>
          </a:xfrm>
        </p:spPr>
        <p:txBody>
          <a:bodyPr/>
          <a:lstStyle/>
          <a:p>
            <a:r>
              <a:rPr lang="en-US"/>
              <a:t>Truth Table </a:t>
            </a:r>
            <a:r>
              <a:rPr lang="en-US">
                <a:solidFill>
                  <a:srgbClr val="000550"/>
                </a:solidFill>
                <a:latin typeface="Symbol" pitchFamily="-65" charset="2"/>
              </a:rPr>
              <a:t></a:t>
            </a:r>
            <a:r>
              <a:rPr lang="en-US"/>
              <a:t> Gates (e.g., FSM circ.)</a:t>
            </a:r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3276600" y="2667000"/>
            <a:ext cx="1143000" cy="2667000"/>
          </a:xfrm>
          <a:prstGeom prst="rightArrow">
            <a:avLst>
              <a:gd name="adj1" fmla="val 45120"/>
              <a:gd name="adj2" fmla="val 56111"/>
            </a:avLst>
          </a:prstGeom>
          <a:solidFill>
            <a:srgbClr val="800080"/>
          </a:solidFill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09828" name="Group 4"/>
          <p:cNvGraphicFramePr>
            <a:graphicFrameLocks noGrp="1"/>
          </p:cNvGraphicFramePr>
          <p:nvPr/>
        </p:nvGraphicFramePr>
        <p:xfrm>
          <a:off x="76200" y="2743200"/>
          <a:ext cx="3048000" cy="2491740"/>
        </p:xfrm>
        <a:graphic>
          <a:graphicData uri="http://schemas.openxmlformats.org/drawingml/2006/table">
            <a:tbl>
              <a:tblPr/>
              <a:tblGrid>
                <a:gridCol w="533400"/>
                <a:gridCol w="838200"/>
                <a:gridCol w="609600"/>
                <a:gridCol w="1066800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PS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Input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Output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01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01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502" name="Picture 4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2269" r="8415" b="14081"/>
          <a:stretch>
            <a:fillRect/>
          </a:stretch>
        </p:blipFill>
        <p:spPr>
          <a:xfrm>
            <a:off x="4648200" y="2457450"/>
            <a:ext cx="4343400" cy="1200150"/>
          </a:xfrm>
        </p:spPr>
      </p:pic>
      <p:pic>
        <p:nvPicPr>
          <p:cNvPr id="2509871" name="Picture 47"/>
          <p:cNvPicPr>
            <a:picLocks noChangeAspect="1" noChangeArrowheads="1"/>
          </p:cNvPicPr>
          <p:nvPr/>
        </p:nvPicPr>
        <p:blipFill>
          <a:blip r:embed="rId3"/>
          <a:srcRect r="8597" b="9091"/>
          <a:stretch>
            <a:fillRect/>
          </a:stretch>
        </p:blipFill>
        <p:spPr bwMode="auto">
          <a:xfrm>
            <a:off x="4648200" y="4572000"/>
            <a:ext cx="426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09872" name="Rectangle 48"/>
          <p:cNvSpPr>
            <a:spLocks noChangeArrowheads="1"/>
          </p:cNvSpPr>
          <p:nvPr/>
        </p:nvSpPr>
        <p:spPr bwMode="auto">
          <a:xfrm>
            <a:off x="5029200" y="3886200"/>
            <a:ext cx="3459163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or equivalently…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9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9872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3355975" cy="474663"/>
          </a:xfrm>
        </p:spPr>
        <p:txBody>
          <a:bodyPr/>
          <a:lstStyle/>
          <a:p>
            <a:r>
              <a:rPr lang="en-US"/>
              <a:t>Boolean Algebra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229600" cy="5305425"/>
          </a:xfrm>
        </p:spPr>
        <p:txBody>
          <a:bodyPr/>
          <a:lstStyle/>
          <a:p>
            <a:pPr>
              <a:lnSpc>
                <a:spcPct val="65000"/>
              </a:lnSpc>
            </a:pPr>
            <a:r>
              <a:rPr lang="en-US" dirty="0"/>
              <a:t>George Boole, 19</a:t>
            </a:r>
            <a:r>
              <a:rPr lang="en-US" baseline="30000" dirty="0"/>
              <a:t>th</a:t>
            </a:r>
            <a:r>
              <a:rPr lang="en-US" dirty="0"/>
              <a:t> Century mathematician</a:t>
            </a:r>
          </a:p>
          <a:p>
            <a:pPr>
              <a:lnSpc>
                <a:spcPct val="65000"/>
              </a:lnSpc>
            </a:pPr>
            <a:r>
              <a:rPr lang="en-US" dirty="0"/>
              <a:t>Developed a mathematical </a:t>
            </a:r>
            <a:br>
              <a:rPr lang="en-US" dirty="0"/>
            </a:br>
            <a:r>
              <a:rPr lang="en-US" dirty="0"/>
              <a:t>system (algebra) involving </a:t>
            </a:r>
            <a:br>
              <a:rPr lang="en-US" dirty="0"/>
            </a:br>
            <a:r>
              <a:rPr lang="en-US" dirty="0"/>
              <a:t>logic</a:t>
            </a:r>
          </a:p>
          <a:p>
            <a:pPr lvl="1">
              <a:lnSpc>
                <a:spcPct val="75000"/>
              </a:lnSpc>
            </a:pPr>
            <a:r>
              <a:rPr lang="en-US" dirty="0"/>
              <a:t>later known as “Boolean Algebra”</a:t>
            </a:r>
          </a:p>
          <a:p>
            <a:pPr>
              <a:lnSpc>
                <a:spcPct val="65000"/>
              </a:lnSpc>
            </a:pPr>
            <a:r>
              <a:rPr lang="en-US" dirty="0"/>
              <a:t>Primitive functions: AND, OR and NOT</a:t>
            </a:r>
          </a:p>
          <a:p>
            <a:pPr>
              <a:lnSpc>
                <a:spcPct val="65000"/>
              </a:lnSpc>
            </a:pPr>
            <a:r>
              <a:rPr lang="en-US" dirty="0"/>
              <a:t>The power of BA is there’s a one-to-one correspondence between circuits made up of AND, OR and NOT gates and equations in BA</a:t>
            </a:r>
          </a:p>
          <a:p>
            <a:pPr>
              <a:lnSpc>
                <a:spcPct val="65000"/>
              </a:lnSpc>
              <a:buFont typeface="Times" pitchFamily="-65" charset="0"/>
              <a:buNone/>
            </a:pPr>
            <a:r>
              <a:rPr lang="en-US" dirty="0"/>
              <a:t>  + means OR,• means AND, </a:t>
            </a:r>
            <a:r>
              <a:rPr lang="en-US" dirty="0" err="1"/>
              <a:t>x</a:t>
            </a:r>
            <a:r>
              <a:rPr lang="en-US" dirty="0"/>
              <a:t> means NOT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6172200" y="60960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85" name="Picture 5" descr="George Boole"/>
          <p:cNvPicPr>
            <a:picLocks noChangeAspect="1" noChangeArrowheads="1"/>
          </p:cNvPicPr>
          <p:nvPr/>
        </p:nvPicPr>
        <p:blipFill>
          <a:blip r:embed="rId2"/>
          <a:srcRect l="1392" t="4219" r="1454" b="1353"/>
          <a:stretch>
            <a:fillRect/>
          </a:stretch>
        </p:blipFill>
        <p:spPr bwMode="auto">
          <a:xfrm>
            <a:off x="7197727" y="1752600"/>
            <a:ext cx="1641473" cy="193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82000" cy="47625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Finite State Machine Example: 3 ones…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/>
          <a:srcRect t="15739" r="2910" b="12958"/>
          <a:stretch>
            <a:fillRect/>
          </a:stretch>
        </p:blipFill>
        <p:spPr bwMode="auto">
          <a:xfrm>
            <a:off x="152400" y="1347788"/>
            <a:ext cx="8763000" cy="1166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533400" y="2667000"/>
            <a:ext cx="32766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63DE8"/>
              </a:buClr>
              <a:buFont typeface="Helvetica" pitchFamily="-65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63DE8"/>
                </a:solidFill>
                <a:ea typeface="DejaVu Sans" charset="0"/>
                <a:cs typeface="DejaVu Sans" charset="0"/>
              </a:rPr>
              <a:t>Draw the FSM…</a:t>
            </a: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667000"/>
            <a:ext cx="5029200" cy="2801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304800" y="762000"/>
            <a:ext cx="86042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FC0128"/>
              </a:buClr>
              <a:buFont typeface="Helvetica" pitchFamily="-65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FC0128"/>
                </a:solidFill>
                <a:ea typeface="DejaVu Sans" charset="0"/>
                <a:cs typeface="DejaVu Sans" charset="0"/>
              </a:rPr>
              <a:t>FSM to detect the occurrence of 3 consecutive 1’s in the input.</a:t>
            </a:r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1066800" y="5638800"/>
            <a:ext cx="7331075" cy="100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FC0128"/>
              </a:buClr>
              <a:buFont typeface="Helvetica" pitchFamily="-65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C0128"/>
                </a:solidFill>
                <a:ea typeface="DejaVu Sans" charset="0"/>
                <a:cs typeface="DejaVu Sans" charset="0"/>
              </a:rPr>
              <a:t>Assume state transitions are controlled by the clock:</a:t>
            </a:r>
          </a:p>
          <a:p>
            <a:pPr>
              <a:buClr>
                <a:srgbClr val="FC0128"/>
              </a:buClr>
              <a:buFont typeface="Helvetica" pitchFamily="-65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C0128"/>
                </a:solidFill>
                <a:ea typeface="DejaVu Sans" charset="0"/>
                <a:cs typeface="DejaVu Sans" charset="0"/>
              </a:rPr>
              <a:t>on each clock cycle the machine checks the inputs and moves to a new state and produces a new output…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59700" cy="474663"/>
          </a:xfrm>
        </p:spPr>
        <p:txBody>
          <a:bodyPr/>
          <a:lstStyle/>
          <a:p>
            <a:r>
              <a:rPr lang="en-US"/>
              <a:t>Boolean Algebra (e.g., for majority fun.)</a:t>
            </a:r>
          </a:p>
        </p:txBody>
      </p:sp>
      <p:sp>
        <p:nvSpPr>
          <p:cNvPr id="2511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0"/>
            <a:ext cx="7848600" cy="1098550"/>
          </a:xfrm>
        </p:spPr>
        <p:txBody>
          <a:bodyPr/>
          <a:lstStyle/>
          <a:p>
            <a:pPr algn="ctr">
              <a:buFont typeface="Times" pitchFamily="-65" charset="0"/>
              <a:buNone/>
            </a:pPr>
            <a:r>
              <a:rPr lang="en-US"/>
              <a:t>y = a • b + a • c + b • c</a:t>
            </a:r>
          </a:p>
          <a:p>
            <a:pPr algn="ctr">
              <a:buFont typeface="Times" pitchFamily="-65" charset="0"/>
              <a:buNone/>
            </a:pPr>
            <a:r>
              <a:rPr lang="en-US"/>
              <a:t>y = ab + ac + bc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 l="5142" t="7590" r="7339" b="3979"/>
          <a:stretch>
            <a:fillRect/>
          </a:stretch>
        </p:blipFill>
        <p:spPr bwMode="auto">
          <a:xfrm>
            <a:off x="1600200" y="1073150"/>
            <a:ext cx="6172200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1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187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178550" cy="474663"/>
          </a:xfrm>
        </p:spPr>
        <p:txBody>
          <a:bodyPr/>
          <a:lstStyle/>
          <a:p>
            <a:r>
              <a:rPr lang="en-US"/>
              <a:t>Boolean Algebra (e.g., for FSM)</a:t>
            </a:r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3276600" y="1200150"/>
            <a:ext cx="1143000" cy="2667000"/>
          </a:xfrm>
          <a:prstGeom prst="rightArrow">
            <a:avLst>
              <a:gd name="adj1" fmla="val 45120"/>
              <a:gd name="adj2" fmla="val 56111"/>
            </a:avLst>
          </a:prstGeom>
          <a:solidFill>
            <a:srgbClr val="800080"/>
          </a:solidFill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12900" name="Group 4"/>
          <p:cNvGraphicFramePr>
            <a:graphicFrameLocks noGrp="1"/>
          </p:cNvGraphicFramePr>
          <p:nvPr/>
        </p:nvGraphicFramePr>
        <p:xfrm>
          <a:off x="76200" y="1276350"/>
          <a:ext cx="3048000" cy="2491740"/>
        </p:xfrm>
        <a:graphic>
          <a:graphicData uri="http://schemas.openxmlformats.org/drawingml/2006/table">
            <a:tbl>
              <a:tblPr/>
              <a:tblGrid>
                <a:gridCol w="533400"/>
                <a:gridCol w="838200"/>
                <a:gridCol w="609600"/>
                <a:gridCol w="1066800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PS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Input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Output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01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01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574" name="Picture 46"/>
          <p:cNvPicPr>
            <a:picLocks noChangeAspect="1" noChangeArrowheads="1"/>
          </p:cNvPicPr>
          <p:nvPr/>
        </p:nvPicPr>
        <p:blipFill>
          <a:blip r:embed="rId2"/>
          <a:srcRect l="2269" r="8415" b="14081"/>
          <a:stretch>
            <a:fillRect/>
          </a:stretch>
        </p:blipFill>
        <p:spPr bwMode="auto">
          <a:xfrm>
            <a:off x="4648200" y="990600"/>
            <a:ext cx="4343400" cy="1200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2575" name="Picture 47"/>
          <p:cNvPicPr>
            <a:picLocks noChangeAspect="1" noChangeArrowheads="1"/>
          </p:cNvPicPr>
          <p:nvPr/>
        </p:nvPicPr>
        <p:blipFill>
          <a:blip r:embed="rId3"/>
          <a:srcRect r="8597" b="9091"/>
          <a:stretch>
            <a:fillRect/>
          </a:stretch>
        </p:blipFill>
        <p:spPr bwMode="auto">
          <a:xfrm>
            <a:off x="4648200" y="3105150"/>
            <a:ext cx="426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76" name="Rectangle 48"/>
          <p:cNvSpPr>
            <a:spLocks noChangeArrowheads="1"/>
          </p:cNvSpPr>
          <p:nvPr/>
        </p:nvSpPr>
        <p:spPr bwMode="auto">
          <a:xfrm>
            <a:off x="5029200" y="2419350"/>
            <a:ext cx="3459163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or equivalently…</a:t>
            </a: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2571750" y="5135563"/>
            <a:ext cx="4210050" cy="579437"/>
            <a:chOff x="1632" y="1248"/>
            <a:chExt cx="2652" cy="365"/>
          </a:xfrm>
        </p:grpSpPr>
        <p:sp>
          <p:nvSpPr>
            <p:cNvPr id="22578" name="Rectangle 50"/>
            <p:cNvSpPr>
              <a:spLocks noChangeArrowheads="1"/>
            </p:cNvSpPr>
            <p:nvPr/>
          </p:nvSpPr>
          <p:spPr bwMode="auto">
            <a:xfrm>
              <a:off x="1632" y="1248"/>
              <a:ext cx="2652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chemeClr val="tx1"/>
                  </a:solidFill>
                </a:rPr>
                <a:t>y = PS</a:t>
              </a:r>
              <a:r>
                <a:rPr lang="en-US" sz="3200" b="1" baseline="-25000">
                  <a:solidFill>
                    <a:schemeClr val="tx1"/>
                  </a:solidFill>
                </a:rPr>
                <a:t>1</a:t>
              </a:r>
              <a:r>
                <a:rPr lang="en-US" sz="3200" b="1">
                  <a:solidFill>
                    <a:schemeClr val="tx1"/>
                  </a:solidFill>
                </a:rPr>
                <a:t> • PS</a:t>
              </a:r>
              <a:r>
                <a:rPr lang="en-US" sz="3200" b="1" baseline="-25000">
                  <a:solidFill>
                    <a:schemeClr val="tx1"/>
                  </a:solidFill>
                </a:rPr>
                <a:t>0</a:t>
              </a:r>
              <a:r>
                <a:rPr lang="en-US" sz="3200" b="1">
                  <a:solidFill>
                    <a:schemeClr val="tx1"/>
                  </a:solidFill>
                </a:rPr>
                <a:t> • INPUT</a:t>
              </a:r>
            </a:p>
          </p:txBody>
        </p:sp>
        <p:sp>
          <p:nvSpPr>
            <p:cNvPr id="22579" name="Line 51"/>
            <p:cNvSpPr>
              <a:spLocks noChangeShapeType="1"/>
            </p:cNvSpPr>
            <p:nvPr/>
          </p:nvSpPr>
          <p:spPr bwMode="auto">
            <a:xfrm>
              <a:off x="2556" y="1248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397750" cy="474663"/>
          </a:xfrm>
        </p:spPr>
        <p:txBody>
          <a:bodyPr/>
          <a:lstStyle/>
          <a:p>
            <a:r>
              <a:rPr lang="en-US"/>
              <a:t>BA: Circuit &amp; Algebraic Simplification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035" b="3665"/>
          <a:stretch>
            <a:fillRect/>
          </a:stretch>
        </p:blipFill>
        <p:spPr>
          <a:xfrm>
            <a:off x="381000" y="1035050"/>
            <a:ext cx="8382000" cy="5213350"/>
          </a:xfrm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5511800" y="4067175"/>
            <a:ext cx="3284538" cy="1838325"/>
          </a:xfrm>
          <a:prstGeom prst="rect">
            <a:avLst/>
          </a:prstGeom>
          <a:noFill/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800080"/>
                </a:solidFill>
              </a:rPr>
              <a:t>BA also great for </a:t>
            </a:r>
            <a:br>
              <a:rPr lang="en-US" sz="2800" b="1">
                <a:solidFill>
                  <a:srgbClr val="800080"/>
                </a:solidFill>
              </a:rPr>
            </a:br>
            <a:r>
              <a:rPr lang="en-US" sz="2800" b="1">
                <a:solidFill>
                  <a:srgbClr val="800080"/>
                </a:solidFill>
              </a:rPr>
              <a:t>circuit </a:t>
            </a:r>
            <a:r>
              <a:rPr lang="en-US" sz="2800" b="1" u="sng">
                <a:solidFill>
                  <a:srgbClr val="800080"/>
                </a:solidFill>
              </a:rPr>
              <a:t>verification</a:t>
            </a:r>
            <a:br>
              <a:rPr lang="en-US" sz="2800" b="1" u="sng">
                <a:solidFill>
                  <a:srgbClr val="800080"/>
                </a:solidFill>
              </a:rPr>
            </a:br>
            <a:r>
              <a:rPr lang="en-US" sz="2800" b="1">
                <a:solidFill>
                  <a:srgbClr val="800080"/>
                </a:solidFill>
              </a:rPr>
              <a:t>Circ X = Circ Y?</a:t>
            </a:r>
            <a:br>
              <a:rPr lang="en-US" sz="2800" b="1">
                <a:solidFill>
                  <a:srgbClr val="800080"/>
                </a:solidFill>
              </a:rPr>
            </a:br>
            <a:r>
              <a:rPr lang="en-US" sz="2800" b="1">
                <a:solidFill>
                  <a:srgbClr val="800080"/>
                </a:solidFill>
              </a:rPr>
              <a:t>use BA to prove!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4981575" cy="474663"/>
          </a:xfrm>
        </p:spPr>
        <p:txBody>
          <a:bodyPr/>
          <a:lstStyle/>
          <a:p>
            <a:r>
              <a:rPr lang="en-US"/>
              <a:t>Laws of Boolean Algebra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 l="1135" r="502"/>
          <a:stretch>
            <a:fillRect/>
          </a:stretch>
        </p:blipFill>
        <p:spPr>
          <a:xfrm>
            <a:off x="152400" y="1792288"/>
            <a:ext cx="8839200" cy="3389312"/>
          </a:xfrm>
        </p:spPr>
      </p:pic>
      <p:pic>
        <p:nvPicPr>
          <p:cNvPr id="2514948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mbedded Sound 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96000" y="28956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149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" fill="hold"/>
                                        <p:tgtEl>
                                          <p:spTgt spid="25149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494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14948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56588" cy="474663"/>
          </a:xfrm>
        </p:spPr>
        <p:txBody>
          <a:bodyPr/>
          <a:lstStyle/>
          <a:p>
            <a:r>
              <a:rPr lang="en-US"/>
              <a:t>Boolean Algebraic Simplification Example</a:t>
            </a: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7488" y="2133600"/>
            <a:ext cx="8686800" cy="2511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4259263" cy="474663"/>
          </a:xfrm>
        </p:spPr>
        <p:txBody>
          <a:bodyPr/>
          <a:lstStyle/>
          <a:p>
            <a:r>
              <a:rPr lang="en-US"/>
              <a:t>Canonical forms (1/2)</a:t>
            </a: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81000" y="1277938"/>
            <a:ext cx="8534400" cy="4437062"/>
          </a:xfrm>
        </p:spPr>
      </p:pic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3429000" y="1752600"/>
            <a:ext cx="838200" cy="2667000"/>
          </a:xfrm>
          <a:prstGeom prst="rightArrow">
            <a:avLst>
              <a:gd name="adj1" fmla="val 45120"/>
              <a:gd name="adj2" fmla="val 56111"/>
            </a:avLst>
          </a:prstGeom>
          <a:solidFill>
            <a:srgbClr val="800080"/>
          </a:solidFill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776788" y="1143000"/>
            <a:ext cx="3457575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Sum-of-products</a:t>
            </a:r>
          </a:p>
          <a:p>
            <a:r>
              <a:rPr lang="en-US" sz="3200" b="1">
                <a:solidFill>
                  <a:schemeClr val="accent2"/>
                </a:solidFill>
              </a:rPr>
              <a:t>(ORs of ANDs)</a:t>
            </a:r>
          </a:p>
        </p:txBody>
      </p:sp>
      <p:sp>
        <p:nvSpPr>
          <p:cNvPr id="2516998" name="Rectangle 6"/>
          <p:cNvSpPr>
            <a:spLocks noChangeArrowheads="1"/>
          </p:cNvSpPr>
          <p:nvPr/>
        </p:nvSpPr>
        <p:spPr bwMode="auto">
          <a:xfrm>
            <a:off x="4419600" y="2667000"/>
            <a:ext cx="4495800" cy="685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516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16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699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4259263" cy="474663"/>
          </a:xfrm>
        </p:spPr>
        <p:txBody>
          <a:bodyPr/>
          <a:lstStyle/>
          <a:p>
            <a:r>
              <a:rPr lang="en-US"/>
              <a:t>Canonical forms (2/2)</a:t>
            </a:r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162050"/>
            <a:ext cx="7848600" cy="2100263"/>
          </a:xfrm>
        </p:spPr>
      </p:pic>
      <p:sp>
        <p:nvSpPr>
          <p:cNvPr id="27652" name="AutoShape 4"/>
          <p:cNvSpPr>
            <a:spLocks noChangeArrowheads="1"/>
          </p:cNvSpPr>
          <p:nvPr/>
        </p:nvSpPr>
        <p:spPr bwMode="auto">
          <a:xfrm rot="5400000">
            <a:off x="4191000" y="2590800"/>
            <a:ext cx="838200" cy="2667000"/>
          </a:xfrm>
          <a:prstGeom prst="rightArrow">
            <a:avLst>
              <a:gd name="adj1" fmla="val 45120"/>
              <a:gd name="adj2" fmla="val 56111"/>
            </a:avLst>
          </a:prstGeom>
          <a:solidFill>
            <a:srgbClr val="800080"/>
          </a:solidFill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" y="4422775"/>
            <a:ext cx="7767637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3221038" cy="474663"/>
          </a:xfrm>
        </p:spPr>
        <p:txBody>
          <a:bodyPr/>
          <a:lstStyle/>
          <a:p>
            <a:r>
              <a:rPr lang="en-US"/>
              <a:t>Peer Instruction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733800"/>
            <a:ext cx="7467600" cy="2979738"/>
          </a:xfrm>
          <a:solidFill>
            <a:schemeClr val="bg1"/>
          </a:solidFill>
        </p:spPr>
        <p:txBody>
          <a:bodyPr/>
          <a:lstStyle/>
          <a:p>
            <a:pPr marL="609600" indent="-609600">
              <a:lnSpc>
                <a:spcPct val="85000"/>
              </a:lnSpc>
              <a:spcBef>
                <a:spcPct val="45000"/>
              </a:spcBef>
              <a:buSzTx/>
              <a:buFont typeface="Times" pitchFamily="-65" charset="0"/>
              <a:buAutoNum type="alphaUcPeriod"/>
              <a:tabLst>
                <a:tab pos="738188" algn="l"/>
              </a:tabLst>
            </a:pPr>
            <a:r>
              <a:rPr lang="en-US" sz="2800"/>
              <a:t>(a+b)• (a+b) = b</a:t>
            </a:r>
          </a:p>
          <a:p>
            <a:pPr marL="609600" indent="-609600">
              <a:lnSpc>
                <a:spcPct val="85000"/>
              </a:lnSpc>
              <a:spcBef>
                <a:spcPct val="45000"/>
              </a:spcBef>
              <a:buSzTx/>
              <a:buFont typeface="Times" pitchFamily="-65" charset="0"/>
              <a:buAutoNum type="alphaUcPeriod"/>
              <a:tabLst>
                <a:tab pos="738188" algn="l"/>
              </a:tabLst>
            </a:pPr>
            <a:r>
              <a:rPr lang="en-US" sz="2800"/>
              <a:t>N-input gates can be thought of cascaded 2-input gates. I.e., </a:t>
            </a:r>
            <a:br>
              <a:rPr lang="en-US" sz="2800"/>
            </a:br>
            <a:r>
              <a:rPr lang="en-US" sz="2800"/>
              <a:t>(a ∆ bc ∆ d ∆ e) = a ∆ (bc ∆ (d ∆ e))</a:t>
            </a:r>
            <a:br>
              <a:rPr lang="en-US" sz="2800"/>
            </a:br>
            <a:r>
              <a:rPr lang="en-US" sz="2800"/>
              <a:t>where ∆ is one of AND, OR, XOR, NAND</a:t>
            </a:r>
          </a:p>
          <a:p>
            <a:pPr marL="609600" indent="-609600">
              <a:lnSpc>
                <a:spcPct val="85000"/>
              </a:lnSpc>
              <a:spcBef>
                <a:spcPct val="45000"/>
              </a:spcBef>
              <a:buSzTx/>
              <a:buFont typeface="Times" pitchFamily="-65" charset="0"/>
              <a:buAutoNum type="alphaUcPeriod"/>
              <a:tabLst>
                <a:tab pos="738188" algn="l"/>
              </a:tabLst>
            </a:pPr>
            <a:r>
              <a:rPr lang="en-US" sz="2800"/>
              <a:t>You can use NOR(s) with clever wiring to simulate AND, OR, &amp; NOT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7653338" y="3706813"/>
            <a:ext cx="1400175" cy="2895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   ABC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1: </a:t>
            </a:r>
            <a:r>
              <a:rPr lang="en-US" sz="2400" b="1">
                <a:latin typeface="Courier New" pitchFamily="-65" charset="0"/>
              </a:rPr>
              <a:t>FFF</a:t>
            </a:r>
            <a:endParaRPr lang="en-US" sz="2400" b="1">
              <a:solidFill>
                <a:schemeClr val="tx1"/>
              </a:solidFill>
              <a:latin typeface="Courier New" pitchFamily="-65" charset="0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2: </a:t>
            </a:r>
            <a:r>
              <a:rPr lang="en-US" sz="2400" b="1">
                <a:latin typeface="Courier New" pitchFamily="-65" charset="0"/>
              </a:rPr>
              <a:t>FF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T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3: </a:t>
            </a:r>
            <a:r>
              <a:rPr lang="en-US" sz="2400" b="1">
                <a:latin typeface="Courier New" pitchFamily="-65" charset="0"/>
              </a:rPr>
              <a:t>F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T</a:t>
            </a:r>
            <a:r>
              <a:rPr lang="en-US" sz="2400" b="1">
                <a:latin typeface="Courier New" pitchFamily="-65" charset="0"/>
              </a:rPr>
              <a:t>F</a:t>
            </a:r>
            <a:endParaRPr lang="en-US" sz="2400" b="1">
              <a:solidFill>
                <a:schemeClr val="tx1"/>
              </a:solidFill>
              <a:latin typeface="Courier New" pitchFamily="-65" charset="0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4: </a:t>
            </a:r>
            <a:r>
              <a:rPr lang="en-US" sz="2400" b="1">
                <a:latin typeface="Courier New" pitchFamily="-65" charset="0"/>
              </a:rPr>
              <a:t>F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TT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5: T</a:t>
            </a:r>
            <a:r>
              <a:rPr lang="en-US" sz="2400" b="1">
                <a:latin typeface="Courier New" pitchFamily="-65" charset="0"/>
              </a:rPr>
              <a:t>FF</a:t>
            </a:r>
            <a:endParaRPr lang="en-US" sz="2400" b="1">
              <a:solidFill>
                <a:schemeClr val="tx1"/>
              </a:solidFill>
              <a:latin typeface="Courier New" pitchFamily="-65" charset="0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6: T</a:t>
            </a:r>
            <a:r>
              <a:rPr lang="en-US" sz="2400" b="1">
                <a:latin typeface="Courier New" pitchFamily="-65" charset="0"/>
              </a:rPr>
              <a:t>F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T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7: TT</a:t>
            </a:r>
            <a:r>
              <a:rPr lang="en-US" sz="2400" b="1">
                <a:latin typeface="Courier New" pitchFamily="-65" charset="0"/>
              </a:rPr>
              <a:t>F</a:t>
            </a:r>
            <a:endParaRPr lang="en-US" sz="2400" b="1">
              <a:solidFill>
                <a:schemeClr val="tx1"/>
              </a:solidFill>
              <a:latin typeface="Courier New" pitchFamily="-65" charset="0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8: TTT</a:t>
            </a: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1981200" y="3787775"/>
            <a:ext cx="2397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52400" y="762000"/>
            <a:ext cx="8991600" cy="30464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609600" indent="-609600">
              <a:lnSpc>
                <a:spcPct val="85000"/>
              </a:lnSpc>
              <a:spcBef>
                <a:spcPct val="45000"/>
              </a:spcBef>
              <a:buFont typeface="Times" pitchFamily="-65" charset="0"/>
              <a:buAutoNum type="alphaUcPeriod"/>
              <a:tabLst>
                <a:tab pos="738188" algn="l"/>
              </a:tabLst>
            </a:pPr>
            <a:r>
              <a:rPr lang="en-US" sz="2400" b="1">
                <a:solidFill>
                  <a:schemeClr val="tx1"/>
                </a:solidFill>
              </a:rPr>
              <a:t>(a+b)•(a+b) = aa+ab+ba+bb = 0+b(a+a)+b = b+b = b </a:t>
            </a:r>
            <a:r>
              <a:rPr lang="en-US" sz="2400" b="1">
                <a:solidFill>
                  <a:schemeClr val="accent2"/>
                </a:solidFill>
              </a:rPr>
              <a:t>TRUE</a:t>
            </a:r>
            <a:endParaRPr lang="en-US" sz="2800" b="1">
              <a:solidFill>
                <a:schemeClr val="tx1"/>
              </a:solidFill>
            </a:endParaRPr>
          </a:p>
          <a:p>
            <a:pPr marL="609600" indent="-609600">
              <a:lnSpc>
                <a:spcPct val="85000"/>
              </a:lnSpc>
              <a:spcBef>
                <a:spcPct val="45000"/>
              </a:spcBef>
              <a:buFont typeface="Times" pitchFamily="-65" charset="0"/>
              <a:buAutoNum type="alphaUcPeriod"/>
              <a:tabLst>
                <a:tab pos="738188" algn="l"/>
              </a:tabLst>
            </a:pPr>
            <a:r>
              <a:rPr lang="en-US" sz="2800" b="1">
                <a:solidFill>
                  <a:schemeClr val="tx1"/>
                </a:solidFill>
              </a:rPr>
              <a:t>(next slide)</a:t>
            </a:r>
          </a:p>
          <a:p>
            <a:pPr marL="609600" indent="-609600">
              <a:lnSpc>
                <a:spcPct val="85000"/>
              </a:lnSpc>
              <a:spcBef>
                <a:spcPct val="45000"/>
              </a:spcBef>
              <a:buFont typeface="Times" pitchFamily="-65" charset="0"/>
              <a:buAutoNum type="alphaUcPeriod"/>
              <a:tabLst>
                <a:tab pos="738188" algn="l"/>
              </a:tabLst>
            </a:pPr>
            <a:r>
              <a:rPr lang="en-US" sz="2800" b="1">
                <a:solidFill>
                  <a:schemeClr val="tx1"/>
                </a:solidFill>
              </a:rPr>
              <a:t>You can use NOR(s) with clever wiring to simulate AND, OR, &amp; NOT.</a:t>
            </a:r>
          </a:p>
          <a:p>
            <a:pPr marL="803275" lvl="1" indent="-688975">
              <a:lnSpc>
                <a:spcPct val="65000"/>
              </a:lnSpc>
              <a:spcBef>
                <a:spcPct val="45000"/>
              </a:spcBef>
              <a:buFont typeface="Times" pitchFamily="-65" charset="0"/>
              <a:buChar char="°"/>
              <a:tabLst>
                <a:tab pos="738188" algn="l"/>
              </a:tabLst>
            </a:pPr>
            <a:r>
              <a:rPr lang="en-US" sz="2400" b="1">
                <a:solidFill>
                  <a:schemeClr val="tx1"/>
                </a:solidFill>
              </a:rPr>
              <a:t>NOR(a,a)= a+a = aa = a</a:t>
            </a:r>
          </a:p>
          <a:p>
            <a:pPr marL="803275" lvl="1" indent="-688975">
              <a:lnSpc>
                <a:spcPct val="65000"/>
              </a:lnSpc>
              <a:spcBef>
                <a:spcPct val="45000"/>
              </a:spcBef>
              <a:buFont typeface="Times" pitchFamily="-65" charset="0"/>
              <a:buChar char="°"/>
              <a:tabLst>
                <a:tab pos="738188" algn="l"/>
              </a:tabLst>
            </a:pPr>
            <a:r>
              <a:rPr lang="en-US" sz="2400" b="1">
                <a:solidFill>
                  <a:schemeClr val="tx1"/>
                </a:solidFill>
              </a:rPr>
              <a:t>Using this NOT, can we make a NOR an OR? An And?</a:t>
            </a:r>
          </a:p>
          <a:p>
            <a:pPr marL="803275" lvl="1" indent="-688975">
              <a:lnSpc>
                <a:spcPct val="65000"/>
              </a:lnSpc>
              <a:spcBef>
                <a:spcPct val="45000"/>
              </a:spcBef>
              <a:buFont typeface="Times" pitchFamily="-65" charset="0"/>
              <a:buChar char="°"/>
              <a:tabLst>
                <a:tab pos="738188" algn="l"/>
              </a:tabLst>
            </a:pPr>
            <a:r>
              <a:rPr lang="en-US" sz="2400" b="1">
                <a:solidFill>
                  <a:schemeClr val="accent2"/>
                </a:solidFill>
              </a:rPr>
              <a:t>TRUE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4802188" cy="474663"/>
          </a:xfrm>
        </p:spPr>
        <p:txBody>
          <a:bodyPr/>
          <a:lstStyle/>
          <a:p>
            <a:r>
              <a:rPr lang="en-US"/>
              <a:t>Peer Instruction Answer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3733800"/>
            <a:ext cx="7467600" cy="2979738"/>
          </a:xfrm>
          <a:solidFill>
            <a:schemeClr val="bg1"/>
          </a:solidFill>
        </p:spPr>
        <p:txBody>
          <a:bodyPr/>
          <a:lstStyle/>
          <a:p>
            <a:pPr marL="609600" indent="-609600">
              <a:lnSpc>
                <a:spcPct val="85000"/>
              </a:lnSpc>
              <a:spcBef>
                <a:spcPct val="45000"/>
              </a:spcBef>
              <a:buSzTx/>
              <a:buFont typeface="Times" pitchFamily="-65" charset="0"/>
              <a:buAutoNum type="alphaUcPeriod"/>
              <a:tabLst>
                <a:tab pos="738188" algn="l"/>
              </a:tabLst>
            </a:pPr>
            <a:r>
              <a:rPr lang="en-US" sz="2800"/>
              <a:t>(a+b)• (a+b) = b</a:t>
            </a:r>
          </a:p>
          <a:p>
            <a:pPr marL="609600" indent="-609600">
              <a:lnSpc>
                <a:spcPct val="85000"/>
              </a:lnSpc>
              <a:spcBef>
                <a:spcPct val="45000"/>
              </a:spcBef>
              <a:buSzTx/>
              <a:buFont typeface="Times" pitchFamily="-65" charset="0"/>
              <a:buAutoNum type="alphaUcPeriod"/>
              <a:tabLst>
                <a:tab pos="738188" algn="l"/>
              </a:tabLst>
            </a:pPr>
            <a:r>
              <a:rPr lang="en-US" sz="2800"/>
              <a:t>N-input gates can be thought of cascaded 2-input gates. I.e., </a:t>
            </a:r>
            <a:br>
              <a:rPr lang="en-US" sz="2800"/>
            </a:br>
            <a:r>
              <a:rPr lang="en-US" sz="2800"/>
              <a:t>(a ∆ bc ∆ d ∆ e) = a ∆ (bc ∆ (d ∆ e))</a:t>
            </a:r>
            <a:br>
              <a:rPr lang="en-US" sz="2800"/>
            </a:br>
            <a:r>
              <a:rPr lang="en-US" sz="2800"/>
              <a:t>where ∆ is one of AND, OR, XOR, NAND</a:t>
            </a:r>
          </a:p>
          <a:p>
            <a:pPr marL="609600" indent="-609600">
              <a:lnSpc>
                <a:spcPct val="85000"/>
              </a:lnSpc>
              <a:spcBef>
                <a:spcPct val="45000"/>
              </a:spcBef>
              <a:buSzTx/>
              <a:buFont typeface="Times" pitchFamily="-65" charset="0"/>
              <a:buAutoNum type="alphaUcPeriod"/>
              <a:tabLst>
                <a:tab pos="738188" algn="l"/>
              </a:tabLst>
            </a:pPr>
            <a:r>
              <a:rPr lang="en-US" sz="2800"/>
              <a:t>You can use NOR(s) with clever wiring to simulate AND, OR, &amp; NOT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7653338" y="3706813"/>
            <a:ext cx="1400175" cy="2895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   ABC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1: </a:t>
            </a:r>
            <a:r>
              <a:rPr lang="en-US" sz="2400" b="1">
                <a:latin typeface="Courier New" pitchFamily="-65" charset="0"/>
              </a:rPr>
              <a:t>FFF</a:t>
            </a:r>
            <a:endParaRPr lang="en-US" sz="2400" b="1">
              <a:solidFill>
                <a:schemeClr val="tx1"/>
              </a:solidFill>
              <a:latin typeface="Courier New" pitchFamily="-65" charset="0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2: </a:t>
            </a:r>
            <a:r>
              <a:rPr lang="en-US" sz="2400" b="1">
                <a:latin typeface="Courier New" pitchFamily="-65" charset="0"/>
              </a:rPr>
              <a:t>FF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T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3: </a:t>
            </a:r>
            <a:r>
              <a:rPr lang="en-US" sz="2400" b="1">
                <a:latin typeface="Courier New" pitchFamily="-65" charset="0"/>
              </a:rPr>
              <a:t>F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T</a:t>
            </a:r>
            <a:r>
              <a:rPr lang="en-US" sz="2400" b="1">
                <a:latin typeface="Courier New" pitchFamily="-65" charset="0"/>
              </a:rPr>
              <a:t>F</a:t>
            </a:r>
            <a:endParaRPr lang="en-US" sz="2400" b="1">
              <a:solidFill>
                <a:schemeClr val="tx1"/>
              </a:solidFill>
              <a:latin typeface="Courier New" pitchFamily="-65" charset="0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4: </a:t>
            </a:r>
            <a:r>
              <a:rPr lang="en-US" sz="2400" b="1">
                <a:latin typeface="Courier New" pitchFamily="-65" charset="0"/>
              </a:rPr>
              <a:t>F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TT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5: T</a:t>
            </a:r>
            <a:r>
              <a:rPr lang="en-US" sz="2400" b="1">
                <a:latin typeface="Courier New" pitchFamily="-65" charset="0"/>
              </a:rPr>
              <a:t>FF</a:t>
            </a:r>
            <a:endParaRPr lang="en-US" sz="2400" b="1">
              <a:solidFill>
                <a:schemeClr val="tx1"/>
              </a:solidFill>
              <a:latin typeface="Courier New" pitchFamily="-65" charset="0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6: T</a:t>
            </a:r>
            <a:r>
              <a:rPr lang="en-US" sz="2400" b="1">
                <a:latin typeface="Courier New" pitchFamily="-65" charset="0"/>
              </a:rPr>
              <a:t>F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T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7: TT</a:t>
            </a:r>
            <a:r>
              <a:rPr lang="en-US" sz="2400" b="1">
                <a:latin typeface="Courier New" pitchFamily="-65" charset="0"/>
              </a:rPr>
              <a:t>F</a:t>
            </a:r>
            <a:endParaRPr lang="en-US" sz="2400" b="1">
              <a:solidFill>
                <a:schemeClr val="tx1"/>
              </a:solidFill>
              <a:latin typeface="Courier New" pitchFamily="-65" charset="0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8: TTT</a:t>
            </a: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1981200" y="3787775"/>
            <a:ext cx="2397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1752600" y="771525"/>
            <a:ext cx="2397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2895600" y="762000"/>
            <a:ext cx="2397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3962400" y="762000"/>
            <a:ext cx="2397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6019800" y="762000"/>
            <a:ext cx="2397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2524125" y="268605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3429000" y="268605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4114800" y="268605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610600" cy="2247900"/>
          </a:xfrm>
          <a:noFill/>
        </p:spPr>
        <p:txBody>
          <a:bodyPr/>
          <a:lstStyle/>
          <a:p>
            <a:pPr marL="609600" indent="-609600">
              <a:lnSpc>
                <a:spcPct val="85000"/>
              </a:lnSpc>
              <a:spcBef>
                <a:spcPct val="45000"/>
              </a:spcBef>
              <a:buSzTx/>
              <a:buFont typeface="Times" pitchFamily="-65" charset="0"/>
              <a:buAutoNum type="alphaUcPeriod"/>
              <a:tabLst>
                <a:tab pos="738188" algn="l"/>
              </a:tabLst>
            </a:pPr>
            <a:r>
              <a:rPr lang="en-US" sz="2400">
                <a:solidFill>
                  <a:schemeClr val="bg1"/>
                </a:solidFill>
              </a:rPr>
              <a:t> </a:t>
            </a:r>
            <a:endParaRPr lang="en-US" sz="2400"/>
          </a:p>
          <a:p>
            <a:pPr marL="609600" indent="-609600">
              <a:lnSpc>
                <a:spcPct val="85000"/>
              </a:lnSpc>
              <a:spcBef>
                <a:spcPct val="45000"/>
              </a:spcBef>
              <a:buSzTx/>
              <a:buFont typeface="Times" pitchFamily="-65" charset="0"/>
              <a:buAutoNum type="alphaUcPeriod"/>
              <a:tabLst>
                <a:tab pos="738188" algn="l"/>
              </a:tabLst>
            </a:pPr>
            <a:r>
              <a:rPr lang="en-US" sz="2400"/>
              <a:t>N-input gates can be thought of cascaded 2-input gates. I.e., </a:t>
            </a:r>
            <a:br>
              <a:rPr lang="en-US" sz="2400"/>
            </a:br>
            <a:r>
              <a:rPr lang="en-US" sz="2400"/>
              <a:t>(a ∆ bc ∆ d ∆ e) = a ∆ (bc ∆ (d ∆ e))</a:t>
            </a:r>
            <a:br>
              <a:rPr lang="en-US" sz="2400"/>
            </a:br>
            <a:r>
              <a:rPr lang="en-US" sz="2400"/>
              <a:t>where ∆ is one of AND, OR, XOR, NAND…</a:t>
            </a:r>
            <a:r>
              <a:rPr lang="en-US" sz="2400">
                <a:solidFill>
                  <a:schemeClr val="accent1"/>
                </a:solidFill>
              </a:rPr>
              <a:t>FALSE</a:t>
            </a:r>
            <a:endParaRPr lang="en-US" sz="2400">
              <a:solidFill>
                <a:schemeClr val="accent2"/>
              </a:solidFill>
            </a:endParaRPr>
          </a:p>
          <a:p>
            <a:pPr marL="609600" indent="-609600">
              <a:lnSpc>
                <a:spcPct val="85000"/>
              </a:lnSpc>
              <a:spcBef>
                <a:spcPct val="45000"/>
              </a:spcBef>
              <a:buSzTx/>
              <a:buFont typeface="Times" pitchFamily="-65" charset="0"/>
              <a:buNone/>
              <a:tabLst>
                <a:tab pos="738188" algn="l"/>
              </a:tabLst>
            </a:pPr>
            <a:r>
              <a:rPr lang="en-US" sz="2400"/>
              <a:t>Let’s confirm!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04800" y="2971800"/>
            <a:ext cx="3733800" cy="3200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  CORRECT 3-input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XYZ|AND|OR|XOR|NAND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latin typeface="Courier New" pitchFamily="-65" charset="0"/>
              </a:rPr>
              <a:t>000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| </a:t>
            </a:r>
            <a:r>
              <a:rPr lang="en-US" sz="2400" b="1">
                <a:latin typeface="Courier New" pitchFamily="-65" charset="0"/>
              </a:rPr>
              <a:t>0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 |</a:t>
            </a:r>
            <a:r>
              <a:rPr lang="en-US" sz="2400" b="1">
                <a:latin typeface="Courier New" pitchFamily="-65" charset="0"/>
              </a:rPr>
              <a:t>0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 | </a:t>
            </a:r>
            <a:r>
              <a:rPr lang="en-US" sz="2400" b="1">
                <a:latin typeface="Courier New" pitchFamily="-65" charset="0"/>
              </a:rPr>
              <a:t>0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 | 1 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latin typeface="Courier New" pitchFamily="-65" charset="0"/>
              </a:rPr>
              <a:t>00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1| </a:t>
            </a:r>
            <a:r>
              <a:rPr lang="en-US" sz="2400" b="1">
                <a:latin typeface="Courier New" pitchFamily="-65" charset="0"/>
              </a:rPr>
              <a:t>0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 |1 | 1 | 1 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latin typeface="Courier New" pitchFamily="-65" charset="0"/>
              </a:rPr>
              <a:t>0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1</a:t>
            </a:r>
            <a:r>
              <a:rPr lang="en-US" sz="2400" b="1">
                <a:latin typeface="Courier New" pitchFamily="-65" charset="0"/>
              </a:rPr>
              <a:t>0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| </a:t>
            </a:r>
            <a:r>
              <a:rPr lang="en-US" sz="2400" b="1">
                <a:latin typeface="Courier New" pitchFamily="-65" charset="0"/>
              </a:rPr>
              <a:t>0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 |1 | 1 | 1 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latin typeface="Courier New" pitchFamily="-65" charset="0"/>
              </a:rPr>
              <a:t>0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11| </a:t>
            </a:r>
            <a:r>
              <a:rPr lang="en-US" sz="2400" b="1">
                <a:latin typeface="Courier New" pitchFamily="-65" charset="0"/>
              </a:rPr>
              <a:t>0 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|1 | </a:t>
            </a:r>
            <a:r>
              <a:rPr lang="en-US" sz="2400" b="1">
                <a:latin typeface="Courier New" pitchFamily="-65" charset="0"/>
              </a:rPr>
              <a:t>0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 | 1 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1</a:t>
            </a:r>
            <a:r>
              <a:rPr lang="en-US" sz="2400" b="1">
                <a:latin typeface="Courier New" pitchFamily="-65" charset="0"/>
              </a:rPr>
              <a:t>00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| </a:t>
            </a:r>
            <a:r>
              <a:rPr lang="en-US" sz="2400" b="1">
                <a:latin typeface="Courier New" pitchFamily="-65" charset="0"/>
              </a:rPr>
              <a:t>0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 |1 | 1 | 1 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1</a:t>
            </a:r>
            <a:r>
              <a:rPr lang="en-US" sz="2400" b="1">
                <a:latin typeface="Courier New" pitchFamily="-65" charset="0"/>
              </a:rPr>
              <a:t>0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1| </a:t>
            </a:r>
            <a:r>
              <a:rPr lang="en-US" sz="2400" b="1">
                <a:latin typeface="Courier New" pitchFamily="-65" charset="0"/>
              </a:rPr>
              <a:t>0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 |1 | </a:t>
            </a:r>
            <a:r>
              <a:rPr lang="en-US" sz="2400" b="1">
                <a:latin typeface="Courier New" pitchFamily="-65" charset="0"/>
              </a:rPr>
              <a:t>0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 | 1 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11</a:t>
            </a:r>
            <a:r>
              <a:rPr lang="en-US" sz="2400" b="1">
                <a:latin typeface="Courier New" pitchFamily="-65" charset="0"/>
              </a:rPr>
              <a:t>0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| </a:t>
            </a:r>
            <a:r>
              <a:rPr lang="en-US" sz="2400" b="1">
                <a:latin typeface="Courier New" pitchFamily="-65" charset="0"/>
              </a:rPr>
              <a:t>0 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|1 | </a:t>
            </a:r>
            <a:r>
              <a:rPr lang="en-US" sz="2400" b="1">
                <a:latin typeface="Courier New" pitchFamily="-65" charset="0"/>
              </a:rPr>
              <a:t>0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 | 1 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111| 1 |1 | 1 | </a:t>
            </a:r>
            <a:r>
              <a:rPr lang="en-US" sz="2400" b="1">
                <a:latin typeface="Courier New" pitchFamily="-65" charset="0"/>
              </a:rPr>
              <a:t>0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 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191000" y="2971800"/>
            <a:ext cx="3505200" cy="1981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  CORRECT 2-input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YZ|AND|OR|XOR|NAND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latin typeface="Courier New" pitchFamily="-65" charset="0"/>
              </a:rPr>
              <a:t>00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| </a:t>
            </a:r>
            <a:r>
              <a:rPr lang="en-US" sz="2400" b="1">
                <a:latin typeface="Courier New" pitchFamily="-65" charset="0"/>
              </a:rPr>
              <a:t>0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 |</a:t>
            </a:r>
            <a:r>
              <a:rPr lang="en-US" sz="2400" b="1">
                <a:latin typeface="Courier New" pitchFamily="-65" charset="0"/>
              </a:rPr>
              <a:t>0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 | </a:t>
            </a:r>
            <a:r>
              <a:rPr lang="en-US" sz="2400" b="1">
                <a:latin typeface="Courier New" pitchFamily="-65" charset="0"/>
              </a:rPr>
              <a:t>0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 | 1 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latin typeface="Courier New" pitchFamily="-65" charset="0"/>
              </a:rPr>
              <a:t>0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1| </a:t>
            </a:r>
            <a:r>
              <a:rPr lang="en-US" sz="2400" b="1">
                <a:latin typeface="Courier New" pitchFamily="-65" charset="0"/>
              </a:rPr>
              <a:t>0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 |1 | 1 | 1 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1</a:t>
            </a:r>
            <a:r>
              <a:rPr lang="en-US" sz="2400" b="1">
                <a:latin typeface="Courier New" pitchFamily="-65" charset="0"/>
              </a:rPr>
              <a:t>0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| </a:t>
            </a:r>
            <a:r>
              <a:rPr lang="en-US" sz="2400" b="1">
                <a:latin typeface="Courier New" pitchFamily="-65" charset="0"/>
              </a:rPr>
              <a:t>0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 |1 | 1 | 1 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11| 1 |1 | </a:t>
            </a:r>
            <a:r>
              <a:rPr lang="en-US" sz="2400" b="1">
                <a:latin typeface="Courier New" pitchFamily="-65" charset="0"/>
              </a:rPr>
              <a:t>0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 | </a:t>
            </a:r>
            <a:r>
              <a:rPr lang="en-US" sz="2400" b="1">
                <a:latin typeface="Courier New" pitchFamily="-65" charset="0"/>
              </a:rPr>
              <a:t>0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 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00063" y="2982913"/>
            <a:ext cx="3733800" cy="320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accent2"/>
                </a:solidFill>
                <a:latin typeface="Courier New" pitchFamily="-65" charset="0"/>
              </a:rPr>
              <a:t>  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endParaRPr lang="en-US" sz="2400" b="1">
              <a:solidFill>
                <a:schemeClr val="accent2"/>
              </a:solidFill>
              <a:latin typeface="Courier New" pitchFamily="-65" charset="0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accent2"/>
                </a:solidFill>
                <a:latin typeface="Courier New" pitchFamily="-65" charset="0"/>
              </a:rPr>
              <a:t>     0  0   0   1 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accent2"/>
                </a:solidFill>
                <a:latin typeface="Courier New" pitchFamily="-65" charset="0"/>
              </a:rPr>
              <a:t>     0  1   1   1 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accent2"/>
                </a:solidFill>
                <a:latin typeface="Courier New" pitchFamily="-65" charset="0"/>
              </a:rPr>
              <a:t>     0  1   1   1 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accent2"/>
                </a:solidFill>
                <a:latin typeface="Courier New" pitchFamily="-65" charset="0"/>
              </a:rPr>
              <a:t>     0  1   0   1 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accent2"/>
                </a:solidFill>
                <a:latin typeface="Courier New" pitchFamily="-65" charset="0"/>
              </a:rPr>
              <a:t>     0  1   1   0 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accent2"/>
                </a:solidFill>
                <a:latin typeface="Courier New" pitchFamily="-65" charset="0"/>
              </a:rPr>
              <a:t>     0  1   0   0 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accent2"/>
                </a:solidFill>
                <a:latin typeface="Courier New" pitchFamily="-65" charset="0"/>
              </a:rPr>
              <a:t>     0  1   0   0 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accent2"/>
                </a:solidFill>
                <a:latin typeface="Courier New" pitchFamily="-65" charset="0"/>
              </a:rPr>
              <a:t>     1  1   1   1 </a:t>
            </a:r>
          </a:p>
        </p:txBody>
      </p:sp>
      <p:sp>
        <p:nvSpPr>
          <p:cNvPr id="2523142" name="Rectangle 6"/>
          <p:cNvSpPr>
            <a:spLocks noChangeArrowheads="1"/>
          </p:cNvSpPr>
          <p:nvPr/>
        </p:nvSpPr>
        <p:spPr bwMode="auto">
          <a:xfrm>
            <a:off x="1524000" y="3657600"/>
            <a:ext cx="152400" cy="2438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23143" name="Rectangle 7"/>
          <p:cNvSpPr>
            <a:spLocks noChangeArrowheads="1"/>
          </p:cNvSpPr>
          <p:nvPr/>
        </p:nvSpPr>
        <p:spPr bwMode="auto">
          <a:xfrm>
            <a:off x="2079625" y="3657600"/>
            <a:ext cx="152400" cy="2438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23144" name="Rectangle 8"/>
          <p:cNvSpPr>
            <a:spLocks noChangeArrowheads="1"/>
          </p:cNvSpPr>
          <p:nvPr/>
        </p:nvSpPr>
        <p:spPr bwMode="auto">
          <a:xfrm>
            <a:off x="2797175" y="3657600"/>
            <a:ext cx="152400" cy="2438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23145" name="Rectangle 9"/>
          <p:cNvSpPr>
            <a:spLocks noChangeArrowheads="1"/>
          </p:cNvSpPr>
          <p:nvPr/>
        </p:nvSpPr>
        <p:spPr bwMode="auto">
          <a:xfrm>
            <a:off x="3536950" y="3657600"/>
            <a:ext cx="152400" cy="2438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5478463" cy="474663"/>
          </a:xfrm>
        </p:spPr>
        <p:txBody>
          <a:bodyPr/>
          <a:lstStyle/>
          <a:p>
            <a:r>
              <a:rPr lang="en-US"/>
              <a:t>Peer Instruction Answer (B)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523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2523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2523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2523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3142" grpId="0" animBg="1"/>
      <p:bldP spid="2523143" grpId="0" animBg="1"/>
      <p:bldP spid="2523144" grpId="0" animBg="1"/>
      <p:bldP spid="25231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82000" cy="47625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Hardware Implementation of FSM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/>
          <a:srcRect l="13991" t="11948" r="14673" b="13966"/>
          <a:stretch>
            <a:fillRect/>
          </a:stretch>
        </p:blipFill>
        <p:spPr bwMode="auto">
          <a:xfrm>
            <a:off x="1600200" y="1524000"/>
            <a:ext cx="2362200" cy="206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/>
          <a:srcRect r="11658" b="6317"/>
          <a:stretch>
            <a:fillRect/>
          </a:stretch>
        </p:blipFill>
        <p:spPr bwMode="auto">
          <a:xfrm>
            <a:off x="5181600" y="1295400"/>
            <a:ext cx="2514600" cy="2166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4419600" y="1981200"/>
            <a:ext cx="625475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63DE8"/>
              </a:buClr>
              <a:buFont typeface="Helvetica" pitchFamily="-65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0" b="1">
                <a:solidFill>
                  <a:srgbClr val="063DE8"/>
                </a:solidFill>
                <a:ea typeface="DejaVu Sans" charset="0"/>
                <a:cs typeface="DejaVu Sans" charset="0"/>
              </a:rPr>
              <a:t>+</a:t>
            </a: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4400550" y="4484688"/>
            <a:ext cx="625475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63DE8"/>
              </a:buClr>
              <a:buFont typeface="Helvetica" pitchFamily="-65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0" b="1">
                <a:solidFill>
                  <a:srgbClr val="063DE8"/>
                </a:solidFill>
                <a:ea typeface="DejaVu Sans" charset="0"/>
                <a:cs typeface="DejaVu Sans" charset="0"/>
              </a:rPr>
              <a:t>=</a:t>
            </a: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5486400" y="4343400"/>
            <a:ext cx="739775" cy="1192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Font typeface="Helvetica" pitchFamily="-65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7200" b="1">
                <a:solidFill>
                  <a:srgbClr val="000000"/>
                </a:solidFill>
                <a:ea typeface="DejaVu Sans" charset="0"/>
                <a:cs typeface="DejaVu Sans" charset="0"/>
              </a:rPr>
              <a:t>?</a:t>
            </a:r>
          </a:p>
        </p:txBody>
      </p:sp>
      <p:pic>
        <p:nvPicPr>
          <p:cNvPr id="5128" name="Picture 7"/>
          <p:cNvPicPr>
            <a:picLocks noChangeAspect="1" noChangeArrowheads="1"/>
          </p:cNvPicPr>
          <p:nvPr/>
        </p:nvPicPr>
        <p:blipFill>
          <a:blip r:embed="rId5"/>
          <a:srcRect t="5823" r="9393" b="3827"/>
          <a:stretch>
            <a:fillRect/>
          </a:stretch>
        </p:blipFill>
        <p:spPr bwMode="auto">
          <a:xfrm>
            <a:off x="5257800" y="3505200"/>
            <a:ext cx="3657600" cy="306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457200" y="762000"/>
            <a:ext cx="8229600" cy="70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FC0128"/>
              </a:buClr>
              <a:buFont typeface="Helvetica" pitchFamily="-65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C0128"/>
                </a:solidFill>
                <a:ea typeface="DejaVu Sans" charset="0"/>
                <a:cs typeface="DejaVu Sans" charset="0"/>
              </a:rPr>
              <a:t>… Therefore a register is needed to hold the a representation of which state the machine is in.  Use a unique bit pattern for each state.</a:t>
            </a:r>
          </a:p>
        </p:txBody>
      </p:sp>
      <p:sp>
        <p:nvSpPr>
          <p:cNvPr id="5130" name="Text Box 9"/>
          <p:cNvSpPr txBox="1">
            <a:spLocks noChangeArrowheads="1"/>
          </p:cNvSpPr>
          <p:nvPr/>
        </p:nvSpPr>
        <p:spPr bwMode="auto">
          <a:xfrm>
            <a:off x="1066800" y="5410200"/>
            <a:ext cx="3581400" cy="1314450"/>
          </a:xfrm>
          <a:prstGeom prst="rect">
            <a:avLst/>
          </a:prstGeom>
          <a:noFill/>
          <a:ln w="12600">
            <a:solidFill>
              <a:srgbClr val="FC0128"/>
            </a:solidFill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FC0128"/>
              </a:buClr>
              <a:buFont typeface="Helvetica" pitchFamily="-65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C0128"/>
                </a:solidFill>
                <a:ea typeface="DejaVu Sans" charset="0"/>
                <a:cs typeface="DejaVu Sans" charset="0"/>
              </a:rPr>
              <a:t>Combinational logic circuit is used to implement a function maps from </a:t>
            </a:r>
            <a:r>
              <a:rPr lang="en-GB" sz="2000" i="1">
                <a:solidFill>
                  <a:srgbClr val="FC0128"/>
                </a:solidFill>
                <a:ea typeface="DejaVu Sans" charset="0"/>
                <a:cs typeface="DejaVu Sans" charset="0"/>
              </a:rPr>
              <a:t>present state and input</a:t>
            </a:r>
            <a:r>
              <a:rPr lang="en-GB" sz="2000">
                <a:solidFill>
                  <a:srgbClr val="FC0128"/>
                </a:solidFill>
                <a:ea typeface="DejaVu Sans" charset="0"/>
                <a:cs typeface="DejaVu Sans" charset="0"/>
              </a:rPr>
              <a:t> to </a:t>
            </a:r>
            <a:r>
              <a:rPr lang="en-GB" sz="2000" i="1">
                <a:solidFill>
                  <a:srgbClr val="FC0128"/>
                </a:solidFill>
                <a:ea typeface="DejaVu Sans" charset="0"/>
                <a:cs typeface="DejaVu Sans" charset="0"/>
              </a:rPr>
              <a:t>next state and output.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4462463" cy="474663"/>
          </a:xfrm>
        </p:spPr>
        <p:txBody>
          <a:bodyPr/>
          <a:lstStyle/>
          <a:p>
            <a:r>
              <a:rPr lang="en-US"/>
              <a:t>“And In conclusion…”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848600" cy="2584450"/>
          </a:xfrm>
        </p:spPr>
        <p:txBody>
          <a:bodyPr/>
          <a:lstStyle/>
          <a:p>
            <a:r>
              <a:rPr lang="en-US" dirty="0"/>
              <a:t>Pipeline big-delay CL for faster clock</a:t>
            </a:r>
          </a:p>
          <a:p>
            <a:pPr>
              <a:lnSpc>
                <a:spcPct val="55000"/>
              </a:lnSpc>
            </a:pPr>
            <a:r>
              <a:rPr lang="en-US" dirty="0"/>
              <a:t>Finite State Machines extremely useful</a:t>
            </a:r>
          </a:p>
          <a:p>
            <a:pPr lvl="1"/>
            <a:r>
              <a:rPr lang="en-US" dirty="0"/>
              <a:t>You’ll see them again in 150, 152 &amp; 164 </a:t>
            </a:r>
          </a:p>
          <a:p>
            <a:r>
              <a:rPr lang="en-US" dirty="0"/>
              <a:t>Use this table and techniques we learned to transform from 1 to another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/>
          <a:srcRect b="14604"/>
          <a:stretch>
            <a:fillRect/>
          </a:stretch>
        </p:blipFill>
        <p:spPr bwMode="auto">
          <a:xfrm>
            <a:off x="1981200" y="3657600"/>
            <a:ext cx="5867400" cy="288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82000" cy="47625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Hardware for FSM: Combinational Logic</a:t>
            </a:r>
          </a:p>
        </p:txBody>
      </p:sp>
      <p:grpSp>
        <p:nvGrpSpPr>
          <p:cNvPr id="6147" name="Group 2"/>
          <p:cNvGrpSpPr>
            <a:grpSpLocks/>
          </p:cNvGrpSpPr>
          <p:nvPr/>
        </p:nvGrpSpPr>
        <p:grpSpPr bwMode="auto">
          <a:xfrm>
            <a:off x="5181600" y="3322638"/>
            <a:ext cx="3046413" cy="2463800"/>
            <a:chOff x="3264" y="2093"/>
            <a:chExt cx="1919" cy="1552"/>
          </a:xfrm>
        </p:grpSpPr>
        <p:sp>
          <p:nvSpPr>
            <p:cNvPr id="6152" name="Rectangle 3"/>
            <p:cNvSpPr>
              <a:spLocks noChangeArrowheads="1"/>
            </p:cNvSpPr>
            <p:nvPr/>
          </p:nvSpPr>
          <p:spPr bwMode="auto">
            <a:xfrm>
              <a:off x="4512" y="3445"/>
              <a:ext cx="672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6153" name="Rectangle 4"/>
            <p:cNvSpPr>
              <a:spLocks noChangeArrowheads="1"/>
            </p:cNvSpPr>
            <p:nvPr/>
          </p:nvSpPr>
          <p:spPr bwMode="auto">
            <a:xfrm>
              <a:off x="4128" y="3445"/>
              <a:ext cx="384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6154" name="Rectangle 5"/>
            <p:cNvSpPr>
              <a:spLocks noChangeArrowheads="1"/>
            </p:cNvSpPr>
            <p:nvPr/>
          </p:nvSpPr>
          <p:spPr bwMode="auto">
            <a:xfrm>
              <a:off x="3600" y="3445"/>
              <a:ext cx="528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6155" name="Rectangle 6"/>
            <p:cNvSpPr>
              <a:spLocks noChangeArrowheads="1"/>
            </p:cNvSpPr>
            <p:nvPr/>
          </p:nvSpPr>
          <p:spPr bwMode="auto">
            <a:xfrm>
              <a:off x="3264" y="3445"/>
              <a:ext cx="336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10</a:t>
              </a:r>
            </a:p>
          </p:txBody>
        </p:sp>
        <p:sp>
          <p:nvSpPr>
            <p:cNvPr id="6156" name="Rectangle 7"/>
            <p:cNvSpPr>
              <a:spLocks noChangeArrowheads="1"/>
            </p:cNvSpPr>
            <p:nvPr/>
          </p:nvSpPr>
          <p:spPr bwMode="auto">
            <a:xfrm>
              <a:off x="4512" y="3221"/>
              <a:ext cx="672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157" name="Rectangle 8"/>
            <p:cNvSpPr>
              <a:spLocks noChangeArrowheads="1"/>
            </p:cNvSpPr>
            <p:nvPr/>
          </p:nvSpPr>
          <p:spPr bwMode="auto">
            <a:xfrm>
              <a:off x="4128" y="3221"/>
              <a:ext cx="384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6158" name="Rectangle 9"/>
            <p:cNvSpPr>
              <a:spLocks noChangeArrowheads="1"/>
            </p:cNvSpPr>
            <p:nvPr/>
          </p:nvSpPr>
          <p:spPr bwMode="auto">
            <a:xfrm>
              <a:off x="3600" y="3221"/>
              <a:ext cx="528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159" name="Rectangle 10"/>
            <p:cNvSpPr>
              <a:spLocks noChangeArrowheads="1"/>
            </p:cNvSpPr>
            <p:nvPr/>
          </p:nvSpPr>
          <p:spPr bwMode="auto">
            <a:xfrm>
              <a:off x="3264" y="3221"/>
              <a:ext cx="336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10</a:t>
              </a:r>
            </a:p>
          </p:txBody>
        </p:sp>
        <p:sp>
          <p:nvSpPr>
            <p:cNvPr id="6160" name="Rectangle 11"/>
            <p:cNvSpPr>
              <a:spLocks noChangeArrowheads="1"/>
            </p:cNvSpPr>
            <p:nvPr/>
          </p:nvSpPr>
          <p:spPr bwMode="auto">
            <a:xfrm>
              <a:off x="4512" y="2995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161" name="Rectangle 12"/>
            <p:cNvSpPr>
              <a:spLocks noChangeArrowheads="1"/>
            </p:cNvSpPr>
            <p:nvPr/>
          </p:nvSpPr>
          <p:spPr bwMode="auto">
            <a:xfrm>
              <a:off x="4128" y="2995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10</a:t>
              </a:r>
            </a:p>
          </p:txBody>
        </p:sp>
        <p:sp>
          <p:nvSpPr>
            <p:cNvPr id="6162" name="Rectangle 13"/>
            <p:cNvSpPr>
              <a:spLocks noChangeArrowheads="1"/>
            </p:cNvSpPr>
            <p:nvPr/>
          </p:nvSpPr>
          <p:spPr bwMode="auto">
            <a:xfrm>
              <a:off x="3600" y="2995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6163" name="Rectangle 14"/>
            <p:cNvSpPr>
              <a:spLocks noChangeArrowheads="1"/>
            </p:cNvSpPr>
            <p:nvPr/>
          </p:nvSpPr>
          <p:spPr bwMode="auto">
            <a:xfrm>
              <a:off x="3264" y="2995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01</a:t>
              </a:r>
            </a:p>
          </p:txBody>
        </p:sp>
        <p:sp>
          <p:nvSpPr>
            <p:cNvPr id="6164" name="Rectangle 15"/>
            <p:cNvSpPr>
              <a:spLocks noChangeArrowheads="1"/>
            </p:cNvSpPr>
            <p:nvPr/>
          </p:nvSpPr>
          <p:spPr bwMode="auto">
            <a:xfrm>
              <a:off x="4512" y="2769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165" name="Rectangle 16"/>
            <p:cNvSpPr>
              <a:spLocks noChangeArrowheads="1"/>
            </p:cNvSpPr>
            <p:nvPr/>
          </p:nvSpPr>
          <p:spPr bwMode="auto">
            <a:xfrm>
              <a:off x="4128" y="2769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6166" name="Rectangle 17"/>
            <p:cNvSpPr>
              <a:spLocks noChangeArrowheads="1"/>
            </p:cNvSpPr>
            <p:nvPr/>
          </p:nvSpPr>
          <p:spPr bwMode="auto">
            <a:xfrm>
              <a:off x="3600" y="2769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167" name="Rectangle 18"/>
            <p:cNvSpPr>
              <a:spLocks noChangeArrowheads="1"/>
            </p:cNvSpPr>
            <p:nvPr/>
          </p:nvSpPr>
          <p:spPr bwMode="auto">
            <a:xfrm>
              <a:off x="3264" y="2769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01</a:t>
              </a:r>
            </a:p>
          </p:txBody>
        </p:sp>
        <p:sp>
          <p:nvSpPr>
            <p:cNvPr id="6168" name="Rectangle 19"/>
            <p:cNvSpPr>
              <a:spLocks noChangeArrowheads="1"/>
            </p:cNvSpPr>
            <p:nvPr/>
          </p:nvSpPr>
          <p:spPr bwMode="auto">
            <a:xfrm>
              <a:off x="4512" y="2543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169" name="Rectangle 20"/>
            <p:cNvSpPr>
              <a:spLocks noChangeArrowheads="1"/>
            </p:cNvSpPr>
            <p:nvPr/>
          </p:nvSpPr>
          <p:spPr bwMode="auto">
            <a:xfrm>
              <a:off x="4128" y="2543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01</a:t>
              </a:r>
            </a:p>
          </p:txBody>
        </p:sp>
        <p:sp>
          <p:nvSpPr>
            <p:cNvPr id="6170" name="Rectangle 21"/>
            <p:cNvSpPr>
              <a:spLocks noChangeArrowheads="1"/>
            </p:cNvSpPr>
            <p:nvPr/>
          </p:nvSpPr>
          <p:spPr bwMode="auto">
            <a:xfrm>
              <a:off x="3600" y="2543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6171" name="Rectangle 22"/>
            <p:cNvSpPr>
              <a:spLocks noChangeArrowheads="1"/>
            </p:cNvSpPr>
            <p:nvPr/>
          </p:nvSpPr>
          <p:spPr bwMode="auto">
            <a:xfrm>
              <a:off x="3264" y="2543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6172" name="Rectangle 23"/>
            <p:cNvSpPr>
              <a:spLocks noChangeArrowheads="1"/>
            </p:cNvSpPr>
            <p:nvPr/>
          </p:nvSpPr>
          <p:spPr bwMode="auto">
            <a:xfrm>
              <a:off x="4512" y="2319"/>
              <a:ext cx="672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173" name="Rectangle 24"/>
            <p:cNvSpPr>
              <a:spLocks noChangeArrowheads="1"/>
            </p:cNvSpPr>
            <p:nvPr/>
          </p:nvSpPr>
          <p:spPr bwMode="auto">
            <a:xfrm>
              <a:off x="4128" y="2319"/>
              <a:ext cx="384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6174" name="Rectangle 25"/>
            <p:cNvSpPr>
              <a:spLocks noChangeArrowheads="1"/>
            </p:cNvSpPr>
            <p:nvPr/>
          </p:nvSpPr>
          <p:spPr bwMode="auto">
            <a:xfrm>
              <a:off x="3600" y="2319"/>
              <a:ext cx="528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6175" name="Rectangle 26"/>
            <p:cNvSpPr>
              <a:spLocks noChangeArrowheads="1"/>
            </p:cNvSpPr>
            <p:nvPr/>
          </p:nvSpPr>
          <p:spPr bwMode="auto">
            <a:xfrm>
              <a:off x="3264" y="2319"/>
              <a:ext cx="336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6176" name="Rectangle 27"/>
            <p:cNvSpPr>
              <a:spLocks noChangeArrowheads="1"/>
            </p:cNvSpPr>
            <p:nvPr/>
          </p:nvSpPr>
          <p:spPr bwMode="auto">
            <a:xfrm>
              <a:off x="4512" y="2093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Output</a:t>
              </a:r>
            </a:p>
          </p:txBody>
        </p:sp>
        <p:sp>
          <p:nvSpPr>
            <p:cNvPr id="6177" name="Rectangle 28"/>
            <p:cNvSpPr>
              <a:spLocks noChangeArrowheads="1"/>
            </p:cNvSpPr>
            <p:nvPr/>
          </p:nvSpPr>
          <p:spPr bwMode="auto">
            <a:xfrm>
              <a:off x="4128" y="2093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NS</a:t>
              </a:r>
            </a:p>
          </p:txBody>
        </p:sp>
        <p:sp>
          <p:nvSpPr>
            <p:cNvPr id="6178" name="Rectangle 29"/>
            <p:cNvSpPr>
              <a:spLocks noChangeArrowheads="1"/>
            </p:cNvSpPr>
            <p:nvPr/>
          </p:nvSpPr>
          <p:spPr bwMode="auto">
            <a:xfrm>
              <a:off x="3600" y="2093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Input</a:t>
              </a:r>
            </a:p>
          </p:txBody>
        </p:sp>
        <p:sp>
          <p:nvSpPr>
            <p:cNvPr id="6179" name="Rectangle 30"/>
            <p:cNvSpPr>
              <a:spLocks noChangeArrowheads="1"/>
            </p:cNvSpPr>
            <p:nvPr/>
          </p:nvSpPr>
          <p:spPr bwMode="auto">
            <a:xfrm>
              <a:off x="3264" y="2093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PS</a:t>
              </a:r>
            </a:p>
          </p:txBody>
        </p:sp>
        <p:sp>
          <p:nvSpPr>
            <p:cNvPr id="6180" name="Line 31"/>
            <p:cNvSpPr>
              <a:spLocks noChangeShapeType="1"/>
            </p:cNvSpPr>
            <p:nvPr/>
          </p:nvSpPr>
          <p:spPr bwMode="auto">
            <a:xfrm>
              <a:off x="3264" y="2093"/>
              <a:ext cx="192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1" name="Line 32"/>
            <p:cNvSpPr>
              <a:spLocks noChangeShapeType="1"/>
            </p:cNvSpPr>
            <p:nvPr/>
          </p:nvSpPr>
          <p:spPr bwMode="auto">
            <a:xfrm>
              <a:off x="3264" y="2319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2" name="Line 33"/>
            <p:cNvSpPr>
              <a:spLocks noChangeShapeType="1"/>
            </p:cNvSpPr>
            <p:nvPr/>
          </p:nvSpPr>
          <p:spPr bwMode="auto">
            <a:xfrm>
              <a:off x="3264" y="2543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3" name="Line 34"/>
            <p:cNvSpPr>
              <a:spLocks noChangeShapeType="1"/>
            </p:cNvSpPr>
            <p:nvPr/>
          </p:nvSpPr>
          <p:spPr bwMode="auto">
            <a:xfrm>
              <a:off x="3264" y="2769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4" name="Line 35"/>
            <p:cNvSpPr>
              <a:spLocks noChangeShapeType="1"/>
            </p:cNvSpPr>
            <p:nvPr/>
          </p:nvSpPr>
          <p:spPr bwMode="auto">
            <a:xfrm>
              <a:off x="3264" y="2995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5" name="Line 36"/>
            <p:cNvSpPr>
              <a:spLocks noChangeShapeType="1"/>
            </p:cNvSpPr>
            <p:nvPr/>
          </p:nvSpPr>
          <p:spPr bwMode="auto">
            <a:xfrm>
              <a:off x="3264" y="3221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6" name="Line 37"/>
            <p:cNvSpPr>
              <a:spLocks noChangeShapeType="1"/>
            </p:cNvSpPr>
            <p:nvPr/>
          </p:nvSpPr>
          <p:spPr bwMode="auto">
            <a:xfrm>
              <a:off x="3264" y="3445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7" name="Line 38"/>
            <p:cNvSpPr>
              <a:spLocks noChangeShapeType="1"/>
            </p:cNvSpPr>
            <p:nvPr/>
          </p:nvSpPr>
          <p:spPr bwMode="auto">
            <a:xfrm>
              <a:off x="3264" y="3646"/>
              <a:ext cx="192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8" name="Line 39"/>
            <p:cNvSpPr>
              <a:spLocks noChangeShapeType="1"/>
            </p:cNvSpPr>
            <p:nvPr/>
          </p:nvSpPr>
          <p:spPr bwMode="auto">
            <a:xfrm>
              <a:off x="3264" y="2093"/>
              <a:ext cx="1" cy="155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9" name="Line 40"/>
            <p:cNvSpPr>
              <a:spLocks noChangeShapeType="1"/>
            </p:cNvSpPr>
            <p:nvPr/>
          </p:nvSpPr>
          <p:spPr bwMode="auto">
            <a:xfrm>
              <a:off x="3600" y="2093"/>
              <a:ext cx="1" cy="15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0" name="Line 41"/>
            <p:cNvSpPr>
              <a:spLocks noChangeShapeType="1"/>
            </p:cNvSpPr>
            <p:nvPr/>
          </p:nvSpPr>
          <p:spPr bwMode="auto">
            <a:xfrm>
              <a:off x="4128" y="2093"/>
              <a:ext cx="1" cy="15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1" name="Line 42"/>
            <p:cNvSpPr>
              <a:spLocks noChangeShapeType="1"/>
            </p:cNvSpPr>
            <p:nvPr/>
          </p:nvSpPr>
          <p:spPr bwMode="auto">
            <a:xfrm>
              <a:off x="4512" y="2093"/>
              <a:ext cx="1" cy="15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2" name="Line 43"/>
            <p:cNvSpPr>
              <a:spLocks noChangeShapeType="1"/>
            </p:cNvSpPr>
            <p:nvPr/>
          </p:nvSpPr>
          <p:spPr bwMode="auto">
            <a:xfrm>
              <a:off x="5184" y="2093"/>
              <a:ext cx="1" cy="155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48" name="Rectangle 44"/>
          <p:cNvSpPr>
            <a:spLocks noChangeArrowheads="1"/>
          </p:cNvSpPr>
          <p:nvPr/>
        </p:nvSpPr>
        <p:spPr bwMode="auto">
          <a:xfrm>
            <a:off x="5105400" y="2667000"/>
            <a:ext cx="2687638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63DE8"/>
              </a:buClr>
              <a:buFont typeface="Helvetica" pitchFamily="-65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63DE8"/>
                </a:solidFill>
                <a:ea typeface="DejaVu Sans" charset="0"/>
                <a:cs typeface="DejaVu Sans" charset="0"/>
              </a:rPr>
              <a:t>Truth table…</a:t>
            </a:r>
          </a:p>
        </p:txBody>
      </p:sp>
      <p:sp>
        <p:nvSpPr>
          <p:cNvPr id="6149" name="Text Box 45"/>
          <p:cNvSpPr txBox="1">
            <a:spLocks noChangeArrowheads="1"/>
          </p:cNvSpPr>
          <p:nvPr/>
        </p:nvSpPr>
        <p:spPr bwMode="auto">
          <a:xfrm>
            <a:off x="533400" y="869950"/>
            <a:ext cx="8001000" cy="1192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FC0128"/>
              </a:buClr>
              <a:buFont typeface="Helvetica" pitchFamily="-65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FC0128"/>
                </a:solidFill>
                <a:ea typeface="DejaVu Sans" charset="0"/>
                <a:cs typeface="DejaVu Sans" charset="0"/>
              </a:rPr>
              <a:t>This lecture we will discuss the detailed implementation, but for now can look at its functional specification, </a:t>
            </a:r>
            <a:br>
              <a:rPr lang="en-GB" sz="2400">
                <a:solidFill>
                  <a:srgbClr val="FC0128"/>
                </a:solidFill>
                <a:ea typeface="DejaVu Sans" charset="0"/>
                <a:cs typeface="DejaVu Sans" charset="0"/>
              </a:rPr>
            </a:br>
            <a:r>
              <a:rPr lang="en-GB" sz="2400">
                <a:solidFill>
                  <a:srgbClr val="008000"/>
                </a:solidFill>
                <a:ea typeface="DejaVu Sans" charset="0"/>
                <a:cs typeface="DejaVu Sans" charset="0"/>
              </a:rPr>
              <a:t>truth table form</a:t>
            </a:r>
            <a:r>
              <a:rPr lang="en-GB" sz="2400">
                <a:solidFill>
                  <a:srgbClr val="FC0128"/>
                </a:solidFill>
                <a:ea typeface="DejaVu Sans" charset="0"/>
                <a:cs typeface="DejaVu Sans" charset="0"/>
              </a:rPr>
              <a:t>.</a:t>
            </a:r>
          </a:p>
        </p:txBody>
      </p:sp>
      <p:pic>
        <p:nvPicPr>
          <p:cNvPr id="6150" name="Picture 46"/>
          <p:cNvPicPr>
            <a:picLocks noChangeAspect="1" noChangeArrowheads="1"/>
          </p:cNvPicPr>
          <p:nvPr/>
        </p:nvPicPr>
        <p:blipFill>
          <a:blip r:embed="rId3"/>
          <a:srcRect r="11658" b="6317"/>
          <a:stretch>
            <a:fillRect/>
          </a:stretch>
        </p:blipFill>
        <p:spPr bwMode="auto">
          <a:xfrm>
            <a:off x="990600" y="2743200"/>
            <a:ext cx="3429000" cy="2954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51" name="Line 47"/>
          <p:cNvSpPr>
            <a:spLocks noChangeShapeType="1"/>
          </p:cNvSpPr>
          <p:nvPr/>
        </p:nvSpPr>
        <p:spPr bwMode="auto">
          <a:xfrm>
            <a:off x="6553200" y="3352800"/>
            <a:ext cx="1588" cy="2438400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82000" cy="47625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General Model for Synchronous Systems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838200"/>
            <a:ext cx="7696200" cy="327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7467600" y="2438400"/>
            <a:ext cx="762000" cy="3048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685800" y="4267200"/>
            <a:ext cx="7848600" cy="181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3360" tIns="25560" rIns="63360" bIns="25560">
            <a:prstTxWarp prst="textNoShape">
              <a:avLst/>
            </a:prstTxWarp>
            <a:spAutoFit/>
          </a:bodyPr>
          <a:lstStyle/>
          <a:p>
            <a:pPr marL="201613" indent="-201613">
              <a:lnSpc>
                <a:spcPct val="75000"/>
              </a:lnSpc>
              <a:spcBef>
                <a:spcPts val="1625"/>
              </a:spcBef>
              <a:buFont typeface="Times New Roman" pitchFamily="-65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000">
                <a:solidFill>
                  <a:srgbClr val="000000"/>
                </a:solidFill>
                <a:ea typeface="DejaVu Sans" charset="0"/>
                <a:cs typeface="DejaVu Sans" charset="0"/>
              </a:rPr>
              <a:t>Collection of CL blocks separated by registers.</a:t>
            </a:r>
          </a:p>
          <a:p>
            <a:pPr marL="201613" indent="-201613">
              <a:lnSpc>
                <a:spcPct val="75000"/>
              </a:lnSpc>
              <a:spcBef>
                <a:spcPts val="1625"/>
              </a:spcBef>
              <a:buFont typeface="Times New Roman" pitchFamily="-65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000">
                <a:solidFill>
                  <a:srgbClr val="000000"/>
                </a:solidFill>
                <a:ea typeface="DejaVu Sans" charset="0"/>
                <a:cs typeface="DejaVu Sans" charset="0"/>
              </a:rPr>
              <a:t>Registers may be back-to-back and CL blocks may be back-to-back.</a:t>
            </a:r>
          </a:p>
          <a:p>
            <a:pPr marL="201613" indent="-201613">
              <a:lnSpc>
                <a:spcPct val="75000"/>
              </a:lnSpc>
              <a:spcBef>
                <a:spcPts val="1625"/>
              </a:spcBef>
              <a:buFont typeface="Times New Roman" pitchFamily="-65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000">
                <a:solidFill>
                  <a:srgbClr val="000000"/>
                </a:solidFill>
                <a:ea typeface="DejaVu Sans" charset="0"/>
                <a:cs typeface="DejaVu Sans" charset="0"/>
              </a:rPr>
              <a:t>Feedback is optional.</a:t>
            </a:r>
          </a:p>
          <a:p>
            <a:pPr marL="201613" indent="-201613">
              <a:lnSpc>
                <a:spcPct val="75000"/>
              </a:lnSpc>
              <a:spcBef>
                <a:spcPts val="1625"/>
              </a:spcBef>
              <a:buFont typeface="Times New Roman" pitchFamily="-65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000">
                <a:solidFill>
                  <a:srgbClr val="000000"/>
                </a:solidFill>
                <a:ea typeface="DejaVu Sans" charset="0"/>
                <a:cs typeface="DejaVu Sans" charset="0"/>
              </a:rPr>
              <a:t>Clock signal(s) connects only to clock input of registers.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1539875" cy="479425"/>
          </a:xfrm>
        </p:spPr>
        <p:txBody>
          <a:bodyPr/>
          <a:lstStyle/>
          <a:p>
            <a:r>
              <a:rPr lang="en-US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5627688"/>
          </a:xfrm>
        </p:spPr>
        <p:txBody>
          <a:bodyPr/>
          <a:lstStyle/>
          <a:p>
            <a:r>
              <a:rPr lang="en-US" sz="2800"/>
              <a:t>State elements are used to:</a:t>
            </a:r>
          </a:p>
          <a:p>
            <a:pPr marL="508000" lvl="1"/>
            <a:r>
              <a:rPr lang="en-US" sz="2400">
                <a:solidFill>
                  <a:schemeClr val="accent2"/>
                </a:solidFill>
              </a:rPr>
              <a:t>Build memories</a:t>
            </a:r>
          </a:p>
          <a:p>
            <a:pPr marL="508000" lvl="1"/>
            <a:r>
              <a:rPr lang="en-US" sz="2400">
                <a:solidFill>
                  <a:schemeClr val="accent2"/>
                </a:solidFill>
              </a:rPr>
              <a:t>Control the flow of information between other state elements and combinational logic</a:t>
            </a:r>
            <a:endParaRPr lang="en-US" sz="2400"/>
          </a:p>
          <a:p>
            <a:r>
              <a:rPr lang="en-US" sz="2800"/>
              <a:t>D-flip-flops used to build registers</a:t>
            </a:r>
          </a:p>
          <a:p>
            <a:r>
              <a:rPr lang="en-US" sz="2800"/>
              <a:t>Clocks tell us when D-flip-flops change</a:t>
            </a:r>
          </a:p>
          <a:p>
            <a:pPr marL="508000" lvl="1"/>
            <a:r>
              <a:rPr lang="en-US"/>
              <a:t>Setup and Hold times important</a:t>
            </a:r>
          </a:p>
          <a:p>
            <a:r>
              <a:rPr lang="en-US" sz="2800"/>
              <a:t>We pipeline long-delay CL for faster clock</a:t>
            </a:r>
          </a:p>
          <a:p>
            <a:r>
              <a:rPr lang="en-US" sz="2800"/>
              <a:t>Finite State Machines extremely useful</a:t>
            </a:r>
          </a:p>
          <a:p>
            <a:pPr marL="508000" lvl="1"/>
            <a:r>
              <a:rPr lang="en-US" sz="2400">
                <a:solidFill>
                  <a:srgbClr val="0536D2"/>
                </a:solidFill>
              </a:rPr>
              <a:t>Represent states and transitions</a:t>
            </a:r>
          </a:p>
          <a:p>
            <a:endParaRPr 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4178300" cy="479425"/>
          </a:xfrm>
        </p:spPr>
        <p:txBody>
          <a:bodyPr/>
          <a:lstStyle/>
          <a:p>
            <a:r>
              <a:rPr lang="en-US"/>
              <a:t>Combinational Logic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848600" cy="2168525"/>
          </a:xfrm>
        </p:spPr>
        <p:txBody>
          <a:bodyPr/>
          <a:lstStyle/>
          <a:p>
            <a:r>
              <a:rPr lang="en-US"/>
              <a:t>FSMs had states and transitions</a:t>
            </a:r>
          </a:p>
          <a:p>
            <a:r>
              <a:rPr lang="en-US"/>
              <a:t>How to we get from one state to the next?</a:t>
            </a:r>
          </a:p>
          <a:p>
            <a:r>
              <a:rPr lang="en-US"/>
              <a:t>Answer: Combinational Logic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3276600"/>
            <a:ext cx="7696200" cy="327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2565400" cy="474663"/>
          </a:xfrm>
        </p:spPr>
        <p:txBody>
          <a:bodyPr/>
          <a:lstStyle/>
          <a:p>
            <a:r>
              <a:rPr lang="en-US"/>
              <a:t>Truth Tables</a:t>
            </a: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860" t="8018" r="8394" b="9058"/>
          <a:stretch>
            <a:fillRect/>
          </a:stretch>
        </p:blipFill>
        <p:spPr>
          <a:xfrm>
            <a:off x="304800" y="2057400"/>
            <a:ext cx="5334000" cy="2836863"/>
          </a:xfrm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 l="2541"/>
          <a:stretch>
            <a:fillRect/>
          </a:stretch>
        </p:blipFill>
        <p:spPr bwMode="auto">
          <a:xfrm>
            <a:off x="5745163" y="762000"/>
            <a:ext cx="3170237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848350" y="3490913"/>
            <a:ext cx="311150" cy="3968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Times" pitchFamily="-65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951788" cy="474663"/>
          </a:xfrm>
        </p:spPr>
        <p:txBody>
          <a:bodyPr/>
          <a:lstStyle/>
          <a:p>
            <a:r>
              <a:rPr lang="en-US"/>
              <a:t>TT Example #1: 1 iff one (not both) a,b=1</a:t>
            </a:r>
          </a:p>
        </p:txBody>
      </p:sp>
      <p:graphicFrame>
        <p:nvGraphicFramePr>
          <p:cNvPr id="2500611" name="Group 3"/>
          <p:cNvGraphicFramePr>
            <a:graphicFrameLocks noGrp="1"/>
          </p:cNvGraphicFramePr>
          <p:nvPr>
            <p:ph type="tbl" idx="1"/>
          </p:nvPr>
        </p:nvGraphicFramePr>
        <p:xfrm>
          <a:off x="3276600" y="1295400"/>
          <a:ext cx="2819400" cy="4800600"/>
        </p:xfrm>
        <a:graphic>
          <a:graphicData uri="http://schemas.openxmlformats.org/drawingml/2006/table">
            <a:tbl>
              <a:tblPr/>
              <a:tblGrid>
                <a:gridCol w="939800"/>
                <a:gridCol w="939800"/>
                <a:gridCol w="939800"/>
              </a:tblGrid>
              <a:tr h="958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5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5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b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5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2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5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5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5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5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5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5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2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5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5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5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5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5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5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Microsoft Office 98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600" b="0" i="0" u="none" strike="noStrike" cap="none" normalizeH="0" baseline="0" smtClean="0">
            <a:solidFill>
              <a:schemeClr val="accent1"/>
            </a:solidFill>
            <a:effectLst/>
            <a:latin typeface="Helvetica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600" b="0" i="0" u="none" strike="noStrike" cap="none" normalizeH="0" baseline="0" smtClean="0">
            <a:solidFill>
              <a:schemeClr val="accent1"/>
            </a:solidFill>
            <a:effectLst/>
            <a:latin typeface="Helvetica" pitchFamily="32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23910</TotalTime>
  <Pages>47</Pages>
  <Words>1808</Words>
  <Application>Microsoft PowerPoint 4.0</Application>
  <PresentationFormat>Letter Paper (8.5x11 in)</PresentationFormat>
  <Paragraphs>258</Paragraphs>
  <Slides>30</Slides>
  <Notes>9</Notes>
  <HiddenSlides>1</HiddenSlides>
  <MMClips>1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Microsoft Office 98</vt:lpstr>
      <vt:lpstr>Worksheet</vt:lpstr>
      <vt:lpstr>Slide 1</vt:lpstr>
      <vt:lpstr>Finite State Machine Example: 3 ones…</vt:lpstr>
      <vt:lpstr>Hardware Implementation of FSM</vt:lpstr>
      <vt:lpstr>Hardware for FSM: Combinational Logic</vt:lpstr>
      <vt:lpstr>General Model for Synchronous Systems</vt:lpstr>
      <vt:lpstr>Review</vt:lpstr>
      <vt:lpstr>Combinational Logic</vt:lpstr>
      <vt:lpstr>Truth Tables</vt:lpstr>
      <vt:lpstr>TT Example #1: 1 iff one (not both) a,b=1</vt:lpstr>
      <vt:lpstr>TT Example #2: 2-bit adder</vt:lpstr>
      <vt:lpstr>TT Example #3: 32-bit unsigned adder</vt:lpstr>
      <vt:lpstr>TT Example #3: 3-input majority circuit</vt:lpstr>
      <vt:lpstr>Logic Gates (1/2)</vt:lpstr>
      <vt:lpstr>And vs. Or review – Dan’s mnemonic</vt:lpstr>
      <vt:lpstr>Logic Gates (2/2)</vt:lpstr>
      <vt:lpstr>2-input gates extend to n-inputs</vt:lpstr>
      <vt:lpstr>Truth Table  Gates (e.g., majority circ.)</vt:lpstr>
      <vt:lpstr>Truth Table  Gates (e.g., FSM circ.)</vt:lpstr>
      <vt:lpstr>Boolean Algebra</vt:lpstr>
      <vt:lpstr>Boolean Algebra (e.g., for majority fun.)</vt:lpstr>
      <vt:lpstr>Boolean Algebra (e.g., for FSM)</vt:lpstr>
      <vt:lpstr>BA: Circuit &amp; Algebraic Simplification</vt:lpstr>
      <vt:lpstr>Laws of Boolean Algebra</vt:lpstr>
      <vt:lpstr>Boolean Algebraic Simplification Example</vt:lpstr>
      <vt:lpstr>Canonical forms (1/2)</vt:lpstr>
      <vt:lpstr>Canonical forms (2/2)</vt:lpstr>
      <vt:lpstr>Peer Instruction</vt:lpstr>
      <vt:lpstr>Peer Instruction Answer</vt:lpstr>
      <vt:lpstr>Peer Instruction Answer (B)</vt:lpstr>
      <vt:lpstr>“And In conclusion…”</vt:lpstr>
    </vt:vector>
  </TitlesOfParts>
  <LinksUpToDate>false</LinksUpToDate>
  <SharedDoc>false</SharedDoc>
  <HyperlinksChanged>false</HyperlinksChanged>
  <AppVersion>12.0001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1748</cp:revision>
  <cp:lastPrinted>2008-03-17T08:51:26Z</cp:lastPrinted>
  <dcterms:created xsi:type="dcterms:W3CDTF">2008-03-17T08:51:53Z</dcterms:created>
  <dcterms:modified xsi:type="dcterms:W3CDTF">2008-03-17T08:52:06Z</dcterms:modified>
</cp:coreProperties>
</file>